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0" r:id="rId5"/>
    <p:sldMasterId id="2147483714" r:id="rId6"/>
  </p:sldMasterIdLst>
  <p:notesMasterIdLst>
    <p:notesMasterId r:id="rId34"/>
  </p:notesMasterIdLst>
  <p:handoutMasterIdLst>
    <p:handoutMasterId r:id="rId35"/>
  </p:handoutMasterIdLst>
  <p:sldIdLst>
    <p:sldId id="282" r:id="rId7"/>
    <p:sldId id="303" r:id="rId8"/>
    <p:sldId id="395" r:id="rId9"/>
    <p:sldId id="379" r:id="rId10"/>
    <p:sldId id="380" r:id="rId11"/>
    <p:sldId id="331" r:id="rId12"/>
    <p:sldId id="334" r:id="rId13"/>
    <p:sldId id="382" r:id="rId14"/>
    <p:sldId id="381" r:id="rId15"/>
    <p:sldId id="309" r:id="rId16"/>
    <p:sldId id="383" r:id="rId17"/>
    <p:sldId id="389" r:id="rId18"/>
    <p:sldId id="400" r:id="rId19"/>
    <p:sldId id="401" r:id="rId20"/>
    <p:sldId id="341" r:id="rId21"/>
    <p:sldId id="313" r:id="rId22"/>
    <p:sldId id="288" r:id="rId23"/>
    <p:sldId id="402" r:id="rId24"/>
    <p:sldId id="330" r:id="rId25"/>
    <p:sldId id="397" r:id="rId26"/>
    <p:sldId id="329" r:id="rId27"/>
    <p:sldId id="308" r:id="rId28"/>
    <p:sldId id="336" r:id="rId29"/>
    <p:sldId id="337" r:id="rId30"/>
    <p:sldId id="338" r:id="rId31"/>
    <p:sldId id="398" r:id="rId32"/>
    <p:sldId id="399" r:id="rId3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FBA3D33-FB3A-4200-807C-CD59EB8E4D1A}">
          <p14:sldIdLst>
            <p14:sldId id="282"/>
            <p14:sldId id="303"/>
            <p14:sldId id="395"/>
            <p14:sldId id="379"/>
            <p14:sldId id="380"/>
            <p14:sldId id="331"/>
            <p14:sldId id="334"/>
            <p14:sldId id="382"/>
            <p14:sldId id="381"/>
            <p14:sldId id="309"/>
            <p14:sldId id="383"/>
            <p14:sldId id="389"/>
            <p14:sldId id="400"/>
            <p14:sldId id="401"/>
            <p14:sldId id="341"/>
            <p14:sldId id="313"/>
            <p14:sldId id="288"/>
          </p14:sldIdLst>
        </p14:section>
        <p14:section name="Untitled Section" id="{A99481FC-15C7-4EAC-B9E8-B285E6192D60}">
          <p14:sldIdLst>
            <p14:sldId id="402"/>
            <p14:sldId id="330"/>
            <p14:sldId id="397"/>
            <p14:sldId id="329"/>
            <p14:sldId id="308"/>
            <p14:sldId id="336"/>
            <p14:sldId id="337"/>
            <p14:sldId id="338"/>
            <p14:sldId id="398"/>
            <p14:sldId id="39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1768" autoAdjust="0"/>
  </p:normalViewPr>
  <p:slideViewPr>
    <p:cSldViewPr snapToObjects="1">
      <p:cViewPr>
        <p:scale>
          <a:sx n="50" d="100"/>
          <a:sy n="50" d="100"/>
        </p:scale>
        <p:origin x="2502" y="15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11/7/2022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11/7/2022</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943774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408086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667845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14217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1678433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GB" b="0" i="0" dirty="0">
                <a:solidFill>
                  <a:srgbClr val="161616"/>
                </a:solidFill>
                <a:effectLst/>
                <a:latin typeface="inherit"/>
              </a:rPr>
              <a:t>Advantages and benefits of digital twins</a:t>
            </a:r>
          </a:p>
          <a:p>
            <a:pPr algn="l" fontAlgn="base"/>
            <a:r>
              <a:rPr lang="en-GB" b="1" i="0" dirty="0">
                <a:solidFill>
                  <a:srgbClr val="161616"/>
                </a:solidFill>
                <a:effectLst/>
                <a:latin typeface="inherit"/>
              </a:rPr>
              <a:t>Better R&amp;D</a:t>
            </a:r>
            <a:br>
              <a:rPr lang="en-GB" b="1" i="0" dirty="0">
                <a:solidFill>
                  <a:srgbClr val="161616"/>
                </a:solidFill>
                <a:effectLst/>
                <a:latin typeface="inherit"/>
              </a:rPr>
            </a:br>
            <a:r>
              <a:rPr lang="en-GB" b="0" i="0" dirty="0">
                <a:solidFill>
                  <a:srgbClr val="161616"/>
                </a:solidFill>
                <a:effectLst/>
                <a:latin typeface="inherit"/>
              </a:rPr>
              <a:t>The use of digital twins enables more effective research and design of products, with an abundance of data created about likely performance outcomes. That information can lead to insights that help companies make needed product refinements before starting production.</a:t>
            </a:r>
          </a:p>
          <a:p>
            <a:pPr algn="l" fontAlgn="base"/>
            <a:r>
              <a:rPr lang="en-GB" b="1" i="0" dirty="0">
                <a:solidFill>
                  <a:srgbClr val="161616"/>
                </a:solidFill>
                <a:effectLst/>
                <a:latin typeface="inherit"/>
              </a:rPr>
              <a:t>Greater efficiency</a:t>
            </a:r>
            <a:br>
              <a:rPr lang="en-GB" b="1" i="0" dirty="0">
                <a:solidFill>
                  <a:srgbClr val="161616"/>
                </a:solidFill>
                <a:effectLst/>
                <a:latin typeface="inherit"/>
              </a:rPr>
            </a:br>
            <a:r>
              <a:rPr lang="en-GB" b="0" i="0" dirty="0">
                <a:solidFill>
                  <a:srgbClr val="161616"/>
                </a:solidFill>
                <a:effectLst/>
                <a:latin typeface="inherit"/>
              </a:rPr>
              <a:t>Even after a new product has gone into production, digital twins can help mirror and monitor production systems, with an eye to achieving and maintaining peak efficiency throughout the entire manufacturing process.</a:t>
            </a:r>
          </a:p>
          <a:p>
            <a:pPr algn="l" fontAlgn="base"/>
            <a:r>
              <a:rPr lang="en-GB" b="1" i="0" dirty="0">
                <a:solidFill>
                  <a:srgbClr val="161616"/>
                </a:solidFill>
                <a:effectLst/>
                <a:latin typeface="inherit"/>
              </a:rPr>
              <a:t>Product end-of-life</a:t>
            </a:r>
            <a:br>
              <a:rPr lang="en-GB" b="1" i="0" dirty="0">
                <a:solidFill>
                  <a:srgbClr val="161616"/>
                </a:solidFill>
                <a:effectLst/>
                <a:latin typeface="inherit"/>
              </a:rPr>
            </a:br>
            <a:r>
              <a:rPr lang="en-GB" b="0" i="0" dirty="0">
                <a:solidFill>
                  <a:srgbClr val="161616"/>
                </a:solidFill>
                <a:effectLst/>
                <a:latin typeface="inherit"/>
              </a:rPr>
              <a:t>Digital twins can even help manufacturers decide what to do with products that reach the end of their product lifecycle and need to receive final processing, through recycling or other measures. By using digital twins, they can determine which product materials can be harvested.</a:t>
            </a:r>
          </a:p>
          <a:p>
            <a:pPr algn="l" fontAlgn="base"/>
            <a:r>
              <a:rPr lang="en-GB" b="0" i="0" dirty="0">
                <a:solidFill>
                  <a:srgbClr val="161616"/>
                </a:solidFill>
                <a:effectLst/>
                <a:latin typeface="inherit"/>
              </a:rPr>
              <a:t>Digital twin market and industries</a:t>
            </a:r>
          </a:p>
          <a:p>
            <a:pPr algn="l" fontAlgn="base"/>
            <a:r>
              <a:rPr lang="en-GB" b="0" i="0" dirty="0">
                <a:solidFill>
                  <a:srgbClr val="161616"/>
                </a:solidFill>
                <a:effectLst/>
                <a:latin typeface="inherit"/>
              </a:rPr>
              <a:t>While digital twins are prized for what they offer, their use isn’t warranted for every manufacturer or every product created. Not every object is complex enough to need the intense and regular flow of sensor data that digital twins require. Nor is it always worth it from a financial standpoint to invest significant resources in the creation of a digital twin. (Keep in mind that a digital twin is an exact replica of a physical object, which could make its creation costly.)</a:t>
            </a:r>
          </a:p>
          <a:p>
            <a:pPr algn="l" fontAlgn="base"/>
            <a:r>
              <a:rPr lang="en-GB" b="0" i="0" dirty="0">
                <a:solidFill>
                  <a:srgbClr val="161616"/>
                </a:solidFill>
                <a:effectLst/>
                <a:latin typeface="inherit"/>
              </a:rPr>
              <a:t>On the other hand, numerous types of projects do specifically benefit from the use of digital models:</a:t>
            </a:r>
          </a:p>
          <a:p>
            <a:pPr algn="l" fontAlgn="base">
              <a:buFont typeface="Arial" panose="020B0604020202020204" pitchFamily="34" charset="0"/>
              <a:buChar char="•"/>
            </a:pPr>
            <a:r>
              <a:rPr lang="en-GB" b="1" i="0" dirty="0">
                <a:solidFill>
                  <a:srgbClr val="161616"/>
                </a:solidFill>
                <a:effectLst/>
                <a:latin typeface="inherit"/>
              </a:rPr>
              <a:t>Physically large projects</a:t>
            </a:r>
            <a:r>
              <a:rPr lang="en-GB" b="0" i="0" dirty="0">
                <a:solidFill>
                  <a:srgbClr val="161616"/>
                </a:solidFill>
                <a:effectLst/>
                <a:latin typeface="inherit"/>
              </a:rPr>
              <a:t> Buildings, bridges and other complex structures bound by strict rules of engineering. </a:t>
            </a:r>
          </a:p>
          <a:p>
            <a:pPr algn="l" fontAlgn="base">
              <a:buFont typeface="Arial" panose="020B0604020202020204" pitchFamily="34" charset="0"/>
              <a:buChar char="•"/>
            </a:pPr>
            <a:r>
              <a:rPr lang="en-GB" b="1" i="0" dirty="0">
                <a:solidFill>
                  <a:srgbClr val="161616"/>
                </a:solidFill>
                <a:effectLst/>
                <a:latin typeface="inherit"/>
              </a:rPr>
              <a:t>Mechanically complex projects</a:t>
            </a:r>
            <a:r>
              <a:rPr lang="en-GB" b="0" i="0" dirty="0">
                <a:solidFill>
                  <a:srgbClr val="161616"/>
                </a:solidFill>
                <a:effectLst/>
                <a:latin typeface="inherit"/>
              </a:rPr>
              <a:t> Jet turbines, automobiles and aircraft. Digital twins can help improve efficiency within complicated machinery and mammoth engines.</a:t>
            </a:r>
          </a:p>
          <a:p>
            <a:pPr algn="l" fontAlgn="base">
              <a:buFont typeface="Arial" panose="020B0604020202020204" pitchFamily="34" charset="0"/>
              <a:buChar char="•"/>
            </a:pPr>
            <a:r>
              <a:rPr lang="en-GB" b="1" i="0" dirty="0">
                <a:solidFill>
                  <a:srgbClr val="161616"/>
                </a:solidFill>
                <a:effectLst/>
                <a:latin typeface="inherit"/>
              </a:rPr>
              <a:t>Power equipment</a:t>
            </a:r>
            <a:r>
              <a:rPr lang="en-GB" b="0" i="0" dirty="0">
                <a:solidFill>
                  <a:srgbClr val="161616"/>
                </a:solidFill>
                <a:effectLst/>
                <a:latin typeface="inherit"/>
              </a:rPr>
              <a:t> This includes both the mechanisms for generating power and transmitting it.</a:t>
            </a:r>
          </a:p>
          <a:p>
            <a:pPr algn="l" fontAlgn="base">
              <a:buFont typeface="Arial" panose="020B0604020202020204" pitchFamily="34" charset="0"/>
              <a:buChar char="•"/>
            </a:pPr>
            <a:r>
              <a:rPr lang="en-GB" b="1" i="0" dirty="0">
                <a:solidFill>
                  <a:srgbClr val="161616"/>
                </a:solidFill>
                <a:effectLst/>
                <a:latin typeface="inherit"/>
              </a:rPr>
              <a:t>Manufacturing projects</a:t>
            </a:r>
            <a:r>
              <a:rPr lang="en-GB" b="0" i="0" dirty="0">
                <a:solidFill>
                  <a:srgbClr val="161616"/>
                </a:solidFill>
                <a:effectLst/>
                <a:latin typeface="inherit"/>
              </a:rPr>
              <a:t> Digital twins excel at helping streamline process efficiency, as you would find in industrial environments with co-functioning machine systems.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861983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Times New Roman" panose="02020603050405020304" pitchFamily="18" charset="0"/>
              </a:rPr>
              <a:t>Ability to well rooted interaction with Equipment owners </a:t>
            </a:r>
            <a:endParaRPr lang="en-GB" sz="12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257164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2022-11-09</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M. Garlasche' | EN-MME-MA</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 Garlasche' | EN-MME-MA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 Garlasche' | EN-MME-MA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M. Garlasche' | EN-MME-MA</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M. Garlasche' | EN-MME-MA</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2022-11-09</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M. Garlasche' | EN-MME-MA</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M. Garlasche' | EN-MME-MA</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00014177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M. Garlasche' | EN-MME-MA</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753774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1834374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73856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930793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139927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2022-11-09</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M. Garlasche' | EN-MME-MA</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6041075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024585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2022-11-09</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5800424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2022-11-09</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M. Garlasche' | EN-MME-MA</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3330659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846827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898743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551427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61913788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 Garlasche' | EN-MME-MA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0888639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M. Garlasche' | EN-MME-MA</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93114456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20987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192724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M. Garlasche' | EN-MME-MA</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0738797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2022-11-09</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M. Garlasche' | EN-MME-MA</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03766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2022-11-09</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M. Garlasche' | EN-MME-MA</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809917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5423265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B67D71E-F341-4E1D-95ED-31A81CDB162D}"/>
              </a:ext>
            </a:extLst>
          </p:cNvPr>
          <p:cNvPicPr>
            <a:picLocks noChangeAspect="1"/>
          </p:cNvPicPr>
          <p:nvPr userDrawn="1"/>
        </p:nvPicPr>
        <p:blipFill>
          <a:blip r:embed="rId2"/>
          <a:stretch>
            <a:fillRect/>
          </a:stretch>
        </p:blipFill>
        <p:spPr>
          <a:xfrm>
            <a:off x="-66675" y="-11248"/>
            <a:ext cx="12258675" cy="6881169"/>
          </a:xfrm>
          <a:prstGeom prst="rect">
            <a:avLst/>
          </a:prstGeom>
        </p:spPr>
      </p:pic>
      <p:sp>
        <p:nvSpPr>
          <p:cNvPr id="9" name="Titre 1"/>
          <p:cNvSpPr>
            <a:spLocks noGrp="1"/>
          </p:cNvSpPr>
          <p:nvPr>
            <p:ph type="title" hasCustomPrompt="1"/>
          </p:nvPr>
        </p:nvSpPr>
        <p:spPr>
          <a:xfrm>
            <a:off x="399718" y="1230949"/>
            <a:ext cx="7533103" cy="1826363"/>
          </a:xfrm>
          <a:prstGeom prst="rect">
            <a:avLst/>
          </a:prstGeom>
        </p:spPr>
        <p:txBody>
          <a:bodyPr tIns="0" bIns="0" anchor="b">
            <a:normAutofit/>
          </a:bodyPr>
          <a:lstStyle>
            <a:lvl1pPr algn="l">
              <a:lnSpc>
                <a:spcPct val="90000"/>
              </a:lnSpc>
              <a:spcBef>
                <a:spcPts val="0"/>
              </a:spcBef>
              <a:buNone/>
              <a:defRPr kumimoji="0" lang="en-US" sz="4800" b="1" i="0" kern="1200" cap="none" spc="0" baseline="0" dirty="0">
                <a:ln w="12700">
                  <a:noFill/>
                  <a:prstDash val="solid"/>
                </a:ln>
                <a:solidFill>
                  <a:srgbClr val="5AA3D9"/>
                </a:solidFill>
                <a:effectLst/>
                <a:latin typeface="Arial" panose="020B0604020202020204" pitchFamily="34" charset="0"/>
                <a:ea typeface="+mj-ea"/>
                <a:cs typeface="Arial" panose="020B0604020202020204" pitchFamily="34" charset="0"/>
              </a:defRPr>
            </a:lvl1pPr>
          </a:lstStyle>
          <a:p>
            <a:r>
              <a:rPr kumimoji="0" lang="x-none" dirty="0"/>
              <a:t>Presentation Title</a:t>
            </a:r>
            <a:endParaRPr kumimoji="0" lang="en-US" dirty="0"/>
          </a:p>
        </p:txBody>
      </p:sp>
      <p:sp>
        <p:nvSpPr>
          <p:cNvPr id="10" name="Espace réservé du texte 2"/>
          <p:cNvSpPr>
            <a:spLocks noGrp="1"/>
          </p:cNvSpPr>
          <p:nvPr>
            <p:ph type="body" idx="1" hasCustomPrompt="1"/>
          </p:nvPr>
        </p:nvSpPr>
        <p:spPr>
          <a:xfrm>
            <a:off x="431799" y="3372530"/>
            <a:ext cx="7501021" cy="1066688"/>
          </a:xfrm>
          <a:prstGeom prst="rect">
            <a:avLst/>
          </a:prstGeom>
        </p:spPr>
        <p:txBody>
          <a:bodyPr lIns="45720" tIns="0" rIns="45720" bIns="0" anchor="t">
            <a:normAutofit/>
          </a:bodyPr>
          <a:lstStyle>
            <a:lvl1pPr marL="0" indent="0" algn="l">
              <a:lnSpc>
                <a:spcPct val="90000"/>
              </a:lnSpc>
              <a:spcBef>
                <a:spcPts val="0"/>
              </a:spcBef>
              <a:buNone/>
              <a:defRPr sz="2800" b="0" i="0">
                <a:solidFill>
                  <a:schemeClr val="tx1"/>
                </a:solidFill>
                <a:effectLst/>
                <a:latin typeface="Arial" panose="020B0604020202020204" pitchFamily="34" charset="0"/>
                <a:cs typeface="Arial" panose="020B0604020202020204"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11" name="Picture 10" descr="2015-01-13_CERN_ENdept 36% h32mm 30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8392" y="5362278"/>
            <a:ext cx="3075535" cy="1152182"/>
          </a:xfrm>
          <a:prstGeom prst="rect">
            <a:avLst/>
          </a:prstGeom>
        </p:spPr>
      </p:pic>
    </p:spTree>
    <p:extLst>
      <p:ext uri="{BB962C8B-B14F-4D97-AF65-F5344CB8AC3E}">
        <p14:creationId xmlns:p14="http://schemas.microsoft.com/office/powerpoint/2010/main" val="22052910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413250"/>
            <a:ext cx="10515600" cy="468000"/>
          </a:xfrm>
          <a:prstGeom prst="rect">
            <a:avLst/>
          </a:prstGeom>
        </p:spPr>
        <p:txBody>
          <a:bodyPr/>
          <a:lstStyle>
            <a:lvl1pPr>
              <a:defRPr sz="2800" baseline="0">
                <a:solidFill>
                  <a:srgbClr val="5AA3D9"/>
                </a:solidFill>
                <a:latin typeface="Arial" panose="020B0604020202020204" pitchFamily="34" charset="0"/>
                <a:cs typeface="Arial" panose="020B0604020202020204" pitchFamily="34" charset="0"/>
              </a:defRPr>
            </a:lvl1pPr>
          </a:lstStyle>
          <a:p>
            <a:r>
              <a:rPr lang="en-US" dirty="0"/>
              <a:t>Slide title</a:t>
            </a:r>
            <a:endParaRPr lang="en-GB" dirty="0"/>
          </a:p>
        </p:txBody>
      </p:sp>
      <p:sp>
        <p:nvSpPr>
          <p:cNvPr id="3" name="Date Placeholder 2"/>
          <p:cNvSpPr>
            <a:spLocks noGrp="1"/>
          </p:cNvSpPr>
          <p:nvPr>
            <p:ph type="dt" sz="half" idx="10"/>
          </p:nvPr>
        </p:nvSpPr>
        <p:spPr/>
        <p:txBody>
          <a:bodyPr/>
          <a:lstStyle/>
          <a:p>
            <a:r>
              <a:rPr lang="en-US"/>
              <a:t>2022-11-09</a:t>
            </a:r>
            <a:endParaRPr lang="en-GB"/>
          </a:p>
        </p:txBody>
      </p:sp>
      <p:sp>
        <p:nvSpPr>
          <p:cNvPr id="4" name="Footer Placeholder 3"/>
          <p:cNvSpPr>
            <a:spLocks noGrp="1"/>
          </p:cNvSpPr>
          <p:nvPr>
            <p:ph type="ftr" sz="quarter" idx="11"/>
          </p:nvPr>
        </p:nvSpPr>
        <p:spPr/>
        <p:txBody>
          <a:bodyPr/>
          <a:lstStyle/>
          <a:p>
            <a:r>
              <a:rPr lang="en-GB"/>
              <a:t>M. Garlasche' | EN-MME-MA</a:t>
            </a:r>
            <a:endParaRPr lang="en-GB" dirty="0"/>
          </a:p>
        </p:txBody>
      </p:sp>
      <p:sp>
        <p:nvSpPr>
          <p:cNvPr id="5" name="Slide Number Placeholder 4"/>
          <p:cNvSpPr>
            <a:spLocks noGrp="1"/>
          </p:cNvSpPr>
          <p:nvPr>
            <p:ph type="sldNum" sz="quarter" idx="12"/>
          </p:nvPr>
        </p:nvSpPr>
        <p:spPr/>
        <p:txBody>
          <a:bodyPr/>
          <a:lstStyle/>
          <a:p>
            <a:fld id="{1C151B33-829D-47D6-9AAB-F36ECA45A282}" type="slidenum">
              <a:rPr lang="en-GB" smtClean="0"/>
              <a:pPr/>
              <a:t>‹#›</a:t>
            </a:fld>
            <a:endParaRPr lang="en-GB"/>
          </a:p>
        </p:txBody>
      </p:sp>
      <p:sp>
        <p:nvSpPr>
          <p:cNvPr id="6" name="Content Placeholder 6"/>
          <p:cNvSpPr>
            <a:spLocks noGrp="1"/>
          </p:cNvSpPr>
          <p:nvPr>
            <p:ph sz="quarter" idx="13" hasCustomPrompt="1"/>
          </p:nvPr>
        </p:nvSpPr>
        <p:spPr>
          <a:xfrm>
            <a:off x="838200" y="1358241"/>
            <a:ext cx="10515600" cy="4705675"/>
          </a:xfrm>
          <a:prstGeom prst="rect">
            <a:avLst/>
          </a:prstGeom>
        </p:spPr>
        <p:txBody>
          <a:bodyPr lIns="108000"/>
          <a:lstStyle>
            <a:lvl1pPr>
              <a:defRPr>
                <a:solidFill>
                  <a:schemeClr val="tx1"/>
                </a:solidFill>
                <a:latin typeface="Arial" panose="020B0604020202020204" pitchFamily="34" charset="0"/>
                <a:cs typeface="Arial" panose="020B0604020202020204" pitchFamily="34" charset="0"/>
              </a:defRPr>
            </a:lvl1pPr>
            <a:lvl2pPr>
              <a:defRPr sz="2400" baseline="0">
                <a:solidFill>
                  <a:schemeClr val="tx1"/>
                </a:solidFill>
                <a:latin typeface="Arial" panose="020B0604020202020204" pitchFamily="34" charset="0"/>
                <a:cs typeface="Arial" panose="020B0604020202020204" pitchFamily="34" charset="0"/>
              </a:defRPr>
            </a:lvl2pPr>
            <a:lvl3pPr>
              <a:defRPr sz="2000">
                <a:solidFill>
                  <a:schemeClr val="tx1"/>
                </a:solidFill>
                <a:latin typeface="Arial" panose="020B0604020202020204" pitchFamily="34" charset="0"/>
                <a:cs typeface="Arial" panose="020B0604020202020204" pitchFamily="34" charset="0"/>
              </a:defRPr>
            </a:lvl3pPr>
            <a:lvl4pPr marL="936000">
              <a:spcBef>
                <a:spcPts val="900"/>
              </a:spcBef>
              <a:buClr>
                <a:schemeClr val="bg1">
                  <a:lumMod val="75000"/>
                </a:schemeClr>
              </a:buClr>
              <a:defRPr sz="1800">
                <a:solidFill>
                  <a:schemeClr val="tx1"/>
                </a:solidFill>
                <a:latin typeface="Arial" panose="020B0604020202020204" pitchFamily="34" charset="0"/>
                <a:cs typeface="Arial" panose="020B0604020202020204" pitchFamily="34" charset="0"/>
              </a:defRPr>
            </a:lvl4pPr>
            <a:lvl5pPr marL="959400" indent="0">
              <a:spcBef>
                <a:spcPts val="900"/>
              </a:spcBef>
              <a:buClr>
                <a:schemeClr val="bg1">
                  <a:lumMod val="75000"/>
                </a:schemeClr>
              </a:buClr>
              <a:buNone/>
              <a:defRPr sz="1600">
                <a:solidFill>
                  <a:schemeClr val="tx1"/>
                </a:solidFill>
                <a:latin typeface="Arial" panose="020B0604020202020204" pitchFamily="34" charset="0"/>
                <a:cs typeface="Arial" panose="020B0604020202020204" pitchFamily="34" charset="0"/>
              </a:defRPr>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endParaRPr lang="en-US" dirty="0"/>
          </a:p>
        </p:txBody>
      </p:sp>
      <p:cxnSp>
        <p:nvCxnSpPr>
          <p:cNvPr id="7" name="Straight Connector 6">
            <a:extLst>
              <a:ext uri="{FF2B5EF4-FFF2-40B4-BE49-F238E27FC236}">
                <a16:creationId xmlns:a16="http://schemas.microsoft.com/office/drawing/2014/main" id="{D42571EC-9B1F-4FEB-98C4-305A72F8CB96}"/>
              </a:ext>
            </a:extLst>
          </p:cNvPr>
          <p:cNvCxnSpPr/>
          <p:nvPr userDrawn="1"/>
        </p:nvCxnSpPr>
        <p:spPr>
          <a:xfrm>
            <a:off x="838200" y="881250"/>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71974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a:t>2022-11-09</a:t>
            </a:r>
            <a:endParaRPr lang="en-GB"/>
          </a:p>
        </p:txBody>
      </p:sp>
      <p:sp>
        <p:nvSpPr>
          <p:cNvPr id="8" name="Footer Placeholder 7"/>
          <p:cNvSpPr>
            <a:spLocks noGrp="1"/>
          </p:cNvSpPr>
          <p:nvPr>
            <p:ph type="ftr" sz="quarter" idx="11"/>
          </p:nvPr>
        </p:nvSpPr>
        <p:spPr/>
        <p:txBody>
          <a:bodyPr/>
          <a:lstStyle/>
          <a:p>
            <a:r>
              <a:rPr lang="en-GB"/>
              <a:t>M. Garlasche' | EN-MME-MA</a:t>
            </a:r>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spTree>
    <p:extLst>
      <p:ext uri="{BB962C8B-B14F-4D97-AF65-F5344CB8AC3E}">
        <p14:creationId xmlns:p14="http://schemas.microsoft.com/office/powerpoint/2010/main" val="15097352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a:t>2022-11-09</a:t>
            </a:r>
            <a:endParaRPr lang="en-GB"/>
          </a:p>
        </p:txBody>
      </p:sp>
      <p:sp>
        <p:nvSpPr>
          <p:cNvPr id="8" name="Footer Placeholder 7"/>
          <p:cNvSpPr>
            <a:spLocks noGrp="1"/>
          </p:cNvSpPr>
          <p:nvPr>
            <p:ph type="ftr" sz="quarter" idx="11"/>
          </p:nvPr>
        </p:nvSpPr>
        <p:spPr/>
        <p:txBody>
          <a:bodyPr/>
          <a:lstStyle/>
          <a:p>
            <a:r>
              <a:rPr lang="en-GB"/>
              <a:t>M. Garlasche' | EN-MME-MA</a:t>
            </a:r>
          </a:p>
        </p:txBody>
      </p:sp>
      <p:sp>
        <p:nvSpPr>
          <p:cNvPr id="9" name="Slide Number Placeholder 8"/>
          <p:cNvSpPr>
            <a:spLocks noGrp="1"/>
          </p:cNvSpPr>
          <p:nvPr>
            <p:ph type="sldNum" sz="quarter" idx="12"/>
          </p:nvPr>
        </p:nvSpPr>
        <p:spPr/>
        <p:txBody>
          <a:bodyPr/>
          <a:lstStyle/>
          <a:p>
            <a:fld id="{1C151B33-829D-47D6-9AAB-F36ECA45A282}" type="slidenum">
              <a:rPr lang="en-GB" smtClean="0"/>
              <a:t>‹#›</a:t>
            </a:fld>
            <a:endParaRPr lang="en-GB"/>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0"/>
          <a:stretch/>
        </p:blipFill>
        <p:spPr>
          <a:xfrm>
            <a:off x="0" y="0"/>
            <a:ext cx="12197348" cy="6850871"/>
          </a:xfrm>
          <a:prstGeom prst="rect">
            <a:avLst/>
          </a:prstGeom>
        </p:spPr>
      </p:pic>
      <p:pic>
        <p:nvPicPr>
          <p:cNvPr id="6" name="Picture 5" descr="2015-01-13_CERN_ENdept 36% h32mm 300dpi.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32374" y="4831585"/>
            <a:ext cx="3560891" cy="1334010"/>
          </a:xfrm>
          <a:prstGeom prst="rect">
            <a:avLst/>
          </a:prstGeom>
        </p:spPr>
      </p:pic>
    </p:spTree>
    <p:extLst>
      <p:ext uri="{BB962C8B-B14F-4D97-AF65-F5344CB8AC3E}">
        <p14:creationId xmlns:p14="http://schemas.microsoft.com/office/powerpoint/2010/main" val="32540279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871531" y="6356350"/>
            <a:ext cx="9504469" cy="360000"/>
          </a:xfrm>
        </p:spPr>
        <p:txBody>
          <a:bodyPr/>
          <a:lstStyle/>
          <a:p>
            <a:r>
              <a:rPr lang="en-GB"/>
              <a:t>M. Garlasche' | EN-MME-MA</a:t>
            </a:r>
            <a:endParaRPr lang="en-US"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615119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0"/>
            <a:ext cx="8836000" cy="360000"/>
          </a:xfrm>
        </p:spPr>
        <p:txBody>
          <a:bodyPr/>
          <a:lstStyle/>
          <a:p>
            <a:r>
              <a:rPr lang="en-GB"/>
              <a:t>M. Garlasche' | EN-MME-MA</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15277838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2947101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2022-11-09</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M. Garlasche' | EN-MME-MA</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2022-11-09</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 Garlasche' | EN-MME-MA</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2022-11-09</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M. Garlasche' | EN-MME-MA</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image" Target="../media/image2.emf"/><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1.emf"/><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2022-11-09</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M. Garlasche' | EN-MME-MA</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en-US"/>
              <a:t>2022-11-09</a:t>
            </a:r>
            <a:endParaRPr lang="fr-FR"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M. Garlasche' | EN-MME-MA</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5"/>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302375924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2673684" y="6356350"/>
            <a:ext cx="1101558" cy="365125"/>
          </a:xfrm>
          <a:prstGeom prst="rect">
            <a:avLst/>
          </a:prstGeom>
        </p:spPr>
        <p:txBody>
          <a:bodyPr vert="horz" lIns="91440" tIns="45720" rIns="91440" bIns="45720" rtlCol="0" anchor="ctr"/>
          <a:lstStyle>
            <a:lvl1pPr algn="l">
              <a:defRPr sz="1200">
                <a:solidFill>
                  <a:schemeClr val="bg1">
                    <a:lumMod val="75000"/>
                  </a:schemeClr>
                </a:solidFill>
                <a:latin typeface="Arial" panose="020B0604020202020204" pitchFamily="34" charset="0"/>
                <a:cs typeface="Arial" panose="020B0604020202020204" pitchFamily="34" charset="0"/>
              </a:defRPr>
            </a:lvl1pPr>
          </a:lstStyle>
          <a:p>
            <a:r>
              <a:rPr lang="en-US"/>
              <a:t>2022-11-09</a:t>
            </a:r>
            <a:endParaRPr lang="en-GB"/>
          </a:p>
        </p:txBody>
      </p:sp>
      <p:sp>
        <p:nvSpPr>
          <p:cNvPr id="5" name="Footer Placeholder 4"/>
          <p:cNvSpPr>
            <a:spLocks noGrp="1"/>
          </p:cNvSpPr>
          <p:nvPr>
            <p:ph type="ftr" sz="quarter" idx="3"/>
          </p:nvPr>
        </p:nvSpPr>
        <p:spPr>
          <a:xfrm>
            <a:off x="4038600" y="6356350"/>
            <a:ext cx="6458284" cy="365125"/>
          </a:xfrm>
          <a:prstGeom prst="rect">
            <a:avLst/>
          </a:prstGeom>
        </p:spPr>
        <p:txBody>
          <a:bodyPr vert="horz" lIns="91440" tIns="45720" rIns="91440" bIns="45720" rtlCol="0" anchor="ctr"/>
          <a:lstStyle>
            <a:lvl1pPr algn="ctr">
              <a:defRPr sz="1200">
                <a:solidFill>
                  <a:schemeClr val="bg1">
                    <a:lumMod val="75000"/>
                  </a:schemeClr>
                </a:solidFill>
                <a:latin typeface="Arial" panose="020B0604020202020204" pitchFamily="34" charset="0"/>
                <a:cs typeface="Arial" panose="020B0604020202020204" pitchFamily="34" charset="0"/>
              </a:defRPr>
            </a:lvl1pPr>
          </a:lstStyle>
          <a:p>
            <a:r>
              <a:rPr lang="en-GB"/>
              <a:t>M. Garlasche' | EN-MME-MA</a:t>
            </a:r>
            <a:endParaRPr lang="en-GB" dirty="0"/>
          </a:p>
        </p:txBody>
      </p:sp>
      <p:sp>
        <p:nvSpPr>
          <p:cNvPr id="6" name="Slide Number Placeholder 5"/>
          <p:cNvSpPr>
            <a:spLocks noGrp="1"/>
          </p:cNvSpPr>
          <p:nvPr>
            <p:ph type="sldNum" sz="quarter" idx="4"/>
          </p:nvPr>
        </p:nvSpPr>
        <p:spPr>
          <a:xfrm>
            <a:off x="10758904" y="6356350"/>
            <a:ext cx="669757" cy="365125"/>
          </a:xfrm>
          <a:prstGeom prst="rect">
            <a:avLst/>
          </a:prstGeom>
        </p:spPr>
        <p:txBody>
          <a:bodyPr vert="horz" lIns="91440" tIns="45720" rIns="91440" bIns="45720" rtlCol="0" anchor="ctr"/>
          <a:lstStyle>
            <a:lvl1pPr algn="r">
              <a:defRPr sz="1200">
                <a:solidFill>
                  <a:srgbClr val="5AA3D9"/>
                </a:solidFill>
                <a:latin typeface="Arial" panose="020B0604020202020204" pitchFamily="34" charset="0"/>
                <a:cs typeface="Arial" panose="020B0604020202020204" pitchFamily="34" charset="0"/>
              </a:defRPr>
            </a:lvl1pPr>
          </a:lstStyle>
          <a:p>
            <a:fld id="{1C151B33-829D-47D6-9AAB-F36ECA45A282}" type="slidenum">
              <a:rPr lang="en-GB" smtClean="0"/>
              <a:pPr/>
              <a:t>‹#›</a:t>
            </a:fld>
            <a:endParaRPr lang="en-GB"/>
          </a:p>
        </p:txBody>
      </p:sp>
      <p:pic>
        <p:nvPicPr>
          <p:cNvPr id="9" name="Picture 8" descr="2015-01-13_CERN_ENdept 13% h12mm 300dpi.pn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43578" y="6249290"/>
            <a:ext cx="1390022" cy="522177"/>
          </a:xfrm>
          <a:prstGeom prst="rect">
            <a:avLst/>
          </a:prstGeom>
        </p:spPr>
      </p:pic>
      <p:cxnSp>
        <p:nvCxnSpPr>
          <p:cNvPr id="10" name="Straight Connector 9"/>
          <p:cNvCxnSpPr/>
          <p:nvPr userDrawn="1"/>
        </p:nvCxnSpPr>
        <p:spPr>
          <a:xfrm>
            <a:off x="838200" y="6176963"/>
            <a:ext cx="10515600"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236833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2" r:id="rId7"/>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mn-lt"/>
          <a:ea typeface="+mn-ea"/>
          <a:cs typeface="+mn-cs"/>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800" kern="1200">
          <a:solidFill>
            <a:schemeClr val="tx1"/>
          </a:solidFill>
          <a:latin typeface="+mn-lt"/>
          <a:ea typeface="+mn-ea"/>
          <a:cs typeface="+mn-cs"/>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5.xml"/><Relationship Id="rId6" Type="http://schemas.openxmlformats.org/officeDocument/2006/relationships/image" Target="../media/image43.png"/><Relationship Id="rId11" Type="http://schemas.openxmlformats.org/officeDocument/2006/relationships/image" Target="../media/image47.png"/><Relationship Id="rId5" Type="http://schemas.openxmlformats.org/officeDocument/2006/relationships/image" Target="../media/image42.png"/><Relationship Id="rId10" Type="http://schemas.openxmlformats.org/officeDocument/2006/relationships/image" Target="../media/image46.jpg"/><Relationship Id="rId4" Type="http://schemas.openxmlformats.org/officeDocument/2006/relationships/image" Target="../media/image41.tmp"/><Relationship Id="rId9"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7.xml"/><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80.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6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4.xml"/><Relationship Id="rId5" Type="http://schemas.openxmlformats.org/officeDocument/2006/relationships/image" Target="../media/image65.png"/><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png"/><Relationship Id="rId3" Type="http://schemas.openxmlformats.org/officeDocument/2006/relationships/image" Target="../media/image24.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notesSlide" Target="../notesSlides/notesSlide7.xml"/><Relationship Id="rId16" Type="http://schemas.openxmlformats.org/officeDocument/2006/relationships/image" Target="../media/image77.png"/><Relationship Id="rId1" Type="http://schemas.openxmlformats.org/officeDocument/2006/relationships/slideLayout" Target="../slideLayouts/slideLayout5.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5" Type="http://schemas.openxmlformats.org/officeDocument/2006/relationships/image" Target="../media/image76.png"/><Relationship Id="rId10" Type="http://schemas.openxmlformats.org/officeDocument/2006/relationships/image" Target="../media/image71.png"/><Relationship Id="rId4" Type="http://schemas.openxmlformats.org/officeDocument/2006/relationships/image" Target="../media/image33.png"/><Relationship Id="rId9" Type="http://schemas.openxmlformats.org/officeDocument/2006/relationships/image" Target="../media/image70.png"/><Relationship Id="rId14" Type="http://schemas.openxmlformats.org/officeDocument/2006/relationships/image" Target="../media/image75.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8.png"/><Relationship Id="rId1" Type="http://schemas.openxmlformats.org/officeDocument/2006/relationships/slideLayout" Target="../slideLayouts/slideLayout5.xml"/><Relationship Id="rId4" Type="http://schemas.openxmlformats.org/officeDocument/2006/relationships/image" Target="../media/image79.jpg"/></Relationships>
</file>

<file path=ppt/slides/_rels/slide24.xml.rels><?xml version="1.0" encoding="UTF-8" standalone="yes"?>
<Relationships xmlns="http://schemas.openxmlformats.org/package/2006/relationships"><Relationship Id="rId8" Type="http://schemas.openxmlformats.org/officeDocument/2006/relationships/image" Target="../media/image85.jpg"/><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image" Target="../media/image80.png"/><Relationship Id="rId1" Type="http://schemas.openxmlformats.org/officeDocument/2006/relationships/slideLayout" Target="../slideLayouts/slideLayout5.xml"/><Relationship Id="rId6" Type="http://schemas.openxmlformats.org/officeDocument/2006/relationships/image" Target="cid:image001.jpg@01D12051.504E8CE0" TargetMode="External"/><Relationship Id="rId5" Type="http://schemas.openxmlformats.org/officeDocument/2006/relationships/image" Target="../media/image83.jpeg"/><Relationship Id="rId4" Type="http://schemas.openxmlformats.org/officeDocument/2006/relationships/image" Target="../media/image82.png"/><Relationship Id="rId9" Type="http://schemas.openxmlformats.org/officeDocument/2006/relationships/image" Target="../media/image86.png"/></Relationships>
</file>

<file path=ppt/slides/_rels/slide25.xml.rels><?xml version="1.0" encoding="UTF-8" standalone="yes"?>
<Relationships xmlns="http://schemas.openxmlformats.org/package/2006/relationships"><Relationship Id="rId8" Type="http://schemas.openxmlformats.org/officeDocument/2006/relationships/hyperlink" Target="https://mml.web.cern.ch/d/9Q2CeBrnz/carbon-structure-real-time?orgId=1&amp;refresh=5s" TargetMode="External"/><Relationship Id="rId3" Type="http://schemas.openxmlformats.org/officeDocument/2006/relationships/image" Target="../media/image87.png"/><Relationship Id="rId7" Type="http://schemas.openxmlformats.org/officeDocument/2006/relationships/image" Target="../media/image48.png"/><Relationship Id="rId2" Type="http://schemas.openxmlformats.org/officeDocument/2006/relationships/image" Target="../media/image49.png"/><Relationship Id="rId1" Type="http://schemas.openxmlformats.org/officeDocument/2006/relationships/slideLayout" Target="../slideLayouts/slideLayout5.xml"/><Relationship Id="rId6" Type="http://schemas.openxmlformats.org/officeDocument/2006/relationships/image" Target="../media/image89.jpg"/><Relationship Id="rId5" Type="http://schemas.openxmlformats.org/officeDocument/2006/relationships/image" Target="../media/image88.png"/><Relationship Id="rId4" Type="http://schemas.openxmlformats.org/officeDocument/2006/relationships/image" Target="../media/image55.png"/><Relationship Id="rId9"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2.emf"/><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7.png"/><Relationship Id="rId11" Type="http://schemas.openxmlformats.org/officeDocument/2006/relationships/image" Target="cid:image001.png@01D87CB6.1B6D9C50" TargetMode="External"/><Relationship Id="rId5" Type="http://schemas.openxmlformats.org/officeDocument/2006/relationships/image" Target="../media/image26.pn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18.png"/><Relationship Id="rId2" Type="http://schemas.openxmlformats.org/officeDocument/2006/relationships/image" Target="../media/image34.png"/><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E9816-6F2A-4873-B3B5-56956B0109FE}"/>
              </a:ext>
            </a:extLst>
          </p:cNvPr>
          <p:cNvSpPr>
            <a:spLocks noGrp="1"/>
          </p:cNvSpPr>
          <p:nvPr>
            <p:ph type="title"/>
          </p:nvPr>
        </p:nvSpPr>
        <p:spPr>
          <a:xfrm>
            <a:off x="191344" y="1230949"/>
            <a:ext cx="8071182" cy="1826363"/>
          </a:xfrm>
        </p:spPr>
        <p:txBody>
          <a:bodyPr>
            <a:normAutofit/>
          </a:bodyPr>
          <a:lstStyle/>
          <a:p>
            <a:r>
              <a:rPr lang="fr-FR" sz="3600" dirty="0"/>
              <a:t>Digital </a:t>
            </a:r>
            <a:r>
              <a:rPr lang="fr-FR" sz="3600" dirty="0" err="1"/>
              <a:t>Twins</a:t>
            </a:r>
            <a:br>
              <a:rPr lang="fr-FR" sz="3600" dirty="0"/>
            </a:br>
            <a:r>
              <a:rPr lang="fr-FR" sz="3600" dirty="0"/>
              <a:t>MME </a:t>
            </a:r>
            <a:r>
              <a:rPr lang="fr-FR" sz="3600" dirty="0" err="1"/>
              <a:t>Current</a:t>
            </a:r>
            <a:r>
              <a:rPr lang="fr-FR" sz="3600" dirty="0"/>
              <a:t> </a:t>
            </a:r>
            <a:r>
              <a:rPr lang="fr-FR" sz="3600" dirty="0" err="1"/>
              <a:t>Activities</a:t>
            </a:r>
            <a:endParaRPr lang="fr-FR" sz="3600" dirty="0"/>
          </a:p>
        </p:txBody>
      </p:sp>
      <p:sp>
        <p:nvSpPr>
          <p:cNvPr id="3" name="Text Placeholder 2">
            <a:extLst>
              <a:ext uri="{FF2B5EF4-FFF2-40B4-BE49-F238E27FC236}">
                <a16:creationId xmlns:a16="http://schemas.microsoft.com/office/drawing/2014/main" id="{14B92B36-17A1-4A26-ABDC-29F9DB46583A}"/>
              </a:ext>
            </a:extLst>
          </p:cNvPr>
          <p:cNvSpPr>
            <a:spLocks noGrp="1"/>
          </p:cNvSpPr>
          <p:nvPr>
            <p:ph type="body" idx="1"/>
          </p:nvPr>
        </p:nvSpPr>
        <p:spPr>
          <a:xfrm>
            <a:off x="191344" y="3378248"/>
            <a:ext cx="7560839" cy="2066976"/>
          </a:xfrm>
        </p:spPr>
        <p:txBody>
          <a:bodyPr>
            <a:normAutofit lnSpcReduction="10000"/>
          </a:bodyPr>
          <a:lstStyle/>
          <a:p>
            <a:pPr algn="l"/>
            <a:r>
              <a:rPr lang="en-US" sz="2800" dirty="0"/>
              <a:t>Marco GARLASCHE’</a:t>
            </a:r>
          </a:p>
          <a:p>
            <a:pPr algn="l"/>
            <a:endParaRPr lang="en-US" sz="2800" dirty="0"/>
          </a:p>
          <a:p>
            <a:pPr algn="l"/>
            <a:r>
              <a:rPr lang="en-US" sz="2800" i="1" dirty="0"/>
              <a:t>On behalf of MME-DT Working Group</a:t>
            </a:r>
          </a:p>
          <a:p>
            <a:pPr algn="l"/>
            <a:endParaRPr lang="en-US" sz="1300" dirty="0"/>
          </a:p>
          <a:p>
            <a:pPr algn="l"/>
            <a:r>
              <a:rPr lang="en-US" sz="2800" dirty="0"/>
              <a:t>S. Atieh, D. Smakulska, O. Sacristan, A. Perez, L. Baudin, </a:t>
            </a:r>
            <a:r>
              <a:rPr lang="en-US" dirty="0"/>
              <a:t>G. Papazoglou</a:t>
            </a:r>
            <a:endParaRPr lang="en-US" sz="2800" dirty="0"/>
          </a:p>
        </p:txBody>
      </p:sp>
      <p:sp>
        <p:nvSpPr>
          <p:cNvPr id="5" name="TextBox 4">
            <a:extLst>
              <a:ext uri="{FF2B5EF4-FFF2-40B4-BE49-F238E27FC236}">
                <a16:creationId xmlns:a16="http://schemas.microsoft.com/office/drawing/2014/main" id="{CFBFD520-77C5-4E11-9967-B825C08DAC2D}"/>
              </a:ext>
            </a:extLst>
          </p:cNvPr>
          <p:cNvSpPr txBox="1"/>
          <p:nvPr/>
        </p:nvSpPr>
        <p:spPr>
          <a:xfrm>
            <a:off x="3935760" y="5805264"/>
            <a:ext cx="6128326"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595959"/>
                </a:solidFill>
                <a:effectLst/>
                <a:uLnTx/>
                <a:uFillTx/>
                <a:latin typeface="Arial"/>
                <a:ea typeface="+mn-ea"/>
                <a:cs typeface="+mn-cs"/>
              </a:rPr>
              <a:t>9</a:t>
            </a:r>
            <a:r>
              <a:rPr kumimoji="0" lang="fr-FR" sz="1800" b="0" i="0" u="none" strike="noStrike" kern="1200" cap="none" spc="0" normalizeH="0" baseline="30000" noProof="0" dirty="0">
                <a:ln>
                  <a:noFill/>
                </a:ln>
                <a:solidFill>
                  <a:srgbClr val="595959"/>
                </a:solidFill>
                <a:effectLst/>
                <a:uLnTx/>
                <a:uFillTx/>
                <a:latin typeface="Arial"/>
                <a:ea typeface="+mn-ea"/>
                <a:cs typeface="+mn-cs"/>
              </a:rPr>
              <a:t>th</a:t>
            </a:r>
            <a:r>
              <a:rPr kumimoji="0" lang="fr-FR" sz="1800" b="0" i="0" u="none" strike="noStrike" kern="1200" cap="none" spc="0" normalizeH="0" baseline="0" noProof="0" dirty="0">
                <a:ln>
                  <a:noFill/>
                </a:ln>
                <a:solidFill>
                  <a:srgbClr val="595959"/>
                </a:solidFill>
                <a:effectLst/>
                <a:uLnTx/>
                <a:uFillTx/>
                <a:latin typeface="Arial"/>
                <a:ea typeface="+mn-ea"/>
                <a:cs typeface="+mn-cs"/>
              </a:rPr>
              <a:t> </a:t>
            </a:r>
            <a:r>
              <a:rPr kumimoji="0" lang="fr-FR" sz="1800" b="0" i="0" u="none" strike="noStrike" kern="1200" cap="none" spc="0" normalizeH="0" baseline="0" noProof="0" dirty="0" err="1">
                <a:ln>
                  <a:noFill/>
                </a:ln>
                <a:solidFill>
                  <a:srgbClr val="595959"/>
                </a:solidFill>
                <a:effectLst/>
                <a:uLnTx/>
                <a:uFillTx/>
                <a:latin typeface="Arial"/>
                <a:ea typeface="+mn-ea"/>
                <a:cs typeface="+mn-cs"/>
              </a:rPr>
              <a:t>November</a:t>
            </a:r>
            <a:r>
              <a:rPr kumimoji="0" lang="fr-FR" sz="1800" b="0" i="0" u="none" strike="noStrike" kern="1200" cap="none" spc="0" normalizeH="0" baseline="0" noProof="0" dirty="0">
                <a:ln>
                  <a:noFill/>
                </a:ln>
                <a:solidFill>
                  <a:srgbClr val="595959"/>
                </a:solidFill>
                <a:effectLst/>
                <a:uLnTx/>
                <a:uFillTx/>
                <a:latin typeface="Arial"/>
                <a:ea typeface="+mn-ea"/>
                <a:cs typeface="+mn-cs"/>
              </a:rPr>
              <a:t> 2022</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595959"/>
                </a:solidFill>
                <a:latin typeface="Arial"/>
              </a:rPr>
              <a:t>TE-VSC | EN-MME Seminar</a:t>
            </a:r>
            <a:endParaRPr kumimoji="0" lang="fr-FR" sz="1800" b="0" i="0" u="none" strike="noStrike" kern="1200" cap="none" spc="0" normalizeH="0" baseline="0" noProof="0" dirty="0">
              <a:ln>
                <a:noFill/>
              </a:ln>
              <a:solidFill>
                <a:srgbClr val="595959"/>
              </a:solidFill>
              <a:effectLst/>
              <a:uLnTx/>
              <a:uFillTx/>
              <a:latin typeface="Arial"/>
              <a:ea typeface="+mn-ea"/>
              <a:cs typeface="+mn-cs"/>
            </a:endParaRPr>
          </a:p>
        </p:txBody>
      </p:sp>
    </p:spTree>
    <p:extLst>
      <p:ext uri="{BB962C8B-B14F-4D97-AF65-F5344CB8AC3E}">
        <p14:creationId xmlns:p14="http://schemas.microsoft.com/office/powerpoint/2010/main" val="1293547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8C3D292B-0F2D-4F47-A88E-924D04D22D03}"/>
              </a:ext>
            </a:extLst>
          </p:cNvPr>
          <p:cNvPicPr>
            <a:picLocks noChangeAspect="1"/>
          </p:cNvPicPr>
          <p:nvPr/>
        </p:nvPicPr>
        <p:blipFill>
          <a:blip r:embed="rId2"/>
          <a:stretch>
            <a:fillRect/>
          </a:stretch>
        </p:blipFill>
        <p:spPr>
          <a:xfrm>
            <a:off x="717554" y="2631776"/>
            <a:ext cx="2427173" cy="2755169"/>
          </a:xfrm>
          <a:prstGeom prst="rect">
            <a:avLst/>
          </a:prstGeom>
        </p:spPr>
      </p:pic>
      <p:pic>
        <p:nvPicPr>
          <p:cNvPr id="8" name="Picture 7">
            <a:extLst>
              <a:ext uri="{FF2B5EF4-FFF2-40B4-BE49-F238E27FC236}">
                <a16:creationId xmlns:a16="http://schemas.microsoft.com/office/drawing/2014/main" id="{D3605148-9E8A-43B2-B7B1-206B083F2E16}"/>
              </a:ext>
            </a:extLst>
          </p:cNvPr>
          <p:cNvPicPr>
            <a:picLocks noChangeAspect="1"/>
          </p:cNvPicPr>
          <p:nvPr/>
        </p:nvPicPr>
        <p:blipFill>
          <a:blip r:embed="rId3"/>
          <a:stretch>
            <a:fillRect/>
          </a:stretch>
        </p:blipFill>
        <p:spPr>
          <a:xfrm>
            <a:off x="2982278" y="3060240"/>
            <a:ext cx="4115157" cy="3572566"/>
          </a:xfrm>
          <a:prstGeom prst="rect">
            <a:avLst/>
          </a:prstGeom>
        </p:spPr>
      </p:pic>
      <p:sp>
        <p:nvSpPr>
          <p:cNvPr id="3" name="Date Placeholder 2">
            <a:extLst>
              <a:ext uri="{FF2B5EF4-FFF2-40B4-BE49-F238E27FC236}">
                <a16:creationId xmlns:a16="http://schemas.microsoft.com/office/drawing/2014/main" id="{87709548-F210-42E5-9A96-4BA53CEAFF7A}"/>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25F3016F-AE63-46C9-B658-B8979099EC55}"/>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0CF25F8B-3B46-4C32-947F-8FB24A6CEF48}"/>
              </a:ext>
            </a:extLst>
          </p:cNvPr>
          <p:cNvSpPr>
            <a:spLocks noGrp="1"/>
          </p:cNvSpPr>
          <p:nvPr>
            <p:ph type="sldNum" sz="quarter" idx="12"/>
          </p:nvPr>
        </p:nvSpPr>
        <p:spPr>
          <a:xfrm>
            <a:off x="11223699" y="5733505"/>
            <a:ext cx="681254" cy="365125"/>
          </a:xfrm>
        </p:spPr>
        <p:txBody>
          <a:bodyPr/>
          <a:lstStyle/>
          <a:p>
            <a:fld id="{36B5EA5A-BC32-A742-B11B-8E7414D5B535}" type="slidenum">
              <a:rPr lang="en-US" smtClean="0"/>
              <a:pPr/>
              <a:t>10</a:t>
            </a:fld>
            <a:endParaRPr lang="en-US" dirty="0"/>
          </a:p>
        </p:txBody>
      </p:sp>
      <p:sp>
        <p:nvSpPr>
          <p:cNvPr id="6" name="Title 5">
            <a:extLst>
              <a:ext uri="{FF2B5EF4-FFF2-40B4-BE49-F238E27FC236}">
                <a16:creationId xmlns:a16="http://schemas.microsoft.com/office/drawing/2014/main" id="{93300A78-5683-4165-9D0E-4F3C936F3DE3}"/>
              </a:ext>
            </a:extLst>
          </p:cNvPr>
          <p:cNvSpPr>
            <a:spLocks noGrp="1"/>
          </p:cNvSpPr>
          <p:nvPr>
            <p:ph type="title"/>
          </p:nvPr>
        </p:nvSpPr>
        <p:spPr>
          <a:xfrm>
            <a:off x="407988" y="-13006"/>
            <a:ext cx="11376025" cy="1065742"/>
          </a:xfrm>
        </p:spPr>
        <p:txBody>
          <a:bodyPr anchor="ctr"/>
          <a:lstStyle/>
          <a:p>
            <a:r>
              <a:rPr lang="en-US" dirty="0"/>
              <a:t>Interest for CERN Assets &amp; Projects…</a:t>
            </a:r>
            <a:endParaRPr lang="en-GB" dirty="0"/>
          </a:p>
        </p:txBody>
      </p:sp>
      <p:pic>
        <p:nvPicPr>
          <p:cNvPr id="9" name="Grafik 15">
            <a:extLst>
              <a:ext uri="{FF2B5EF4-FFF2-40B4-BE49-F238E27FC236}">
                <a16:creationId xmlns:a16="http://schemas.microsoft.com/office/drawing/2014/main" id="{B1897DE5-6F0B-43ED-B041-80D561EA844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3778" y="4974558"/>
            <a:ext cx="3116629" cy="1868401"/>
          </a:xfrm>
          <a:prstGeom prst="snip2DiagRect">
            <a:avLst>
              <a:gd name="adj1" fmla="val 24936"/>
              <a:gd name="adj2" fmla="val 32256"/>
            </a:avLst>
          </a:prstGeom>
        </p:spPr>
      </p:pic>
      <p:sp>
        <p:nvSpPr>
          <p:cNvPr id="24" name="Slide Number Placeholder 4">
            <a:extLst>
              <a:ext uri="{FF2B5EF4-FFF2-40B4-BE49-F238E27FC236}">
                <a16:creationId xmlns:a16="http://schemas.microsoft.com/office/drawing/2014/main" id="{830C8E6C-18A5-4F8C-BEAF-513D4097C621}"/>
              </a:ext>
            </a:extLst>
          </p:cNvPr>
          <p:cNvSpPr txBox="1">
            <a:spLocks/>
          </p:cNvSpPr>
          <p:nvPr/>
        </p:nvSpPr>
        <p:spPr>
          <a:xfrm>
            <a:off x="11223699" y="5733505"/>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10</a:t>
            </a:fld>
            <a:endParaRPr lang="en-US" dirty="0"/>
          </a:p>
        </p:txBody>
      </p:sp>
      <p:pic>
        <p:nvPicPr>
          <p:cNvPr id="26" name="Picture 25">
            <a:extLst>
              <a:ext uri="{FF2B5EF4-FFF2-40B4-BE49-F238E27FC236}">
                <a16:creationId xmlns:a16="http://schemas.microsoft.com/office/drawing/2014/main" id="{3F7D4F27-503F-4031-B586-4AD027FDBF73}"/>
              </a:ext>
            </a:extLst>
          </p:cNvPr>
          <p:cNvPicPr>
            <a:picLocks noChangeAspect="1"/>
          </p:cNvPicPr>
          <p:nvPr/>
        </p:nvPicPr>
        <p:blipFill rotWithShape="1">
          <a:blip r:embed="rId5"/>
          <a:srcRect t="-1" r="8756" b="1968"/>
          <a:stretch/>
        </p:blipFill>
        <p:spPr>
          <a:xfrm>
            <a:off x="9624604" y="4014205"/>
            <a:ext cx="2638813" cy="2119675"/>
          </a:xfrm>
          <a:prstGeom prst="rect">
            <a:avLst/>
          </a:prstGeom>
        </p:spPr>
      </p:pic>
      <p:pic>
        <p:nvPicPr>
          <p:cNvPr id="27" name="Picture 26">
            <a:extLst>
              <a:ext uri="{FF2B5EF4-FFF2-40B4-BE49-F238E27FC236}">
                <a16:creationId xmlns:a16="http://schemas.microsoft.com/office/drawing/2014/main" id="{7092A5A5-4944-4D03-8A40-527E4B9FEE16}"/>
              </a:ext>
            </a:extLst>
          </p:cNvPr>
          <p:cNvPicPr>
            <a:picLocks noChangeAspect="1"/>
          </p:cNvPicPr>
          <p:nvPr/>
        </p:nvPicPr>
        <p:blipFill rotWithShape="1">
          <a:blip r:embed="rId6"/>
          <a:srcRect l="19690" t="18752" r="33615" b="8740"/>
          <a:stretch/>
        </p:blipFill>
        <p:spPr>
          <a:xfrm>
            <a:off x="7168872" y="4009361"/>
            <a:ext cx="2440162" cy="2131338"/>
          </a:xfrm>
          <a:prstGeom prst="rect">
            <a:avLst/>
          </a:prstGeom>
        </p:spPr>
      </p:pic>
      <p:pic>
        <p:nvPicPr>
          <p:cNvPr id="28" name="Picture 27">
            <a:extLst>
              <a:ext uri="{FF2B5EF4-FFF2-40B4-BE49-F238E27FC236}">
                <a16:creationId xmlns:a16="http://schemas.microsoft.com/office/drawing/2014/main" id="{6B214239-A1EE-4E34-8588-193CE477E63B}"/>
              </a:ext>
            </a:extLst>
          </p:cNvPr>
          <p:cNvPicPr>
            <a:picLocks noChangeAspect="1"/>
          </p:cNvPicPr>
          <p:nvPr/>
        </p:nvPicPr>
        <p:blipFill>
          <a:blip r:embed="rId7"/>
          <a:stretch>
            <a:fillRect/>
          </a:stretch>
        </p:blipFill>
        <p:spPr>
          <a:xfrm>
            <a:off x="8199324" y="1768684"/>
            <a:ext cx="2807529" cy="2179270"/>
          </a:xfrm>
          <a:prstGeom prst="rect">
            <a:avLst/>
          </a:prstGeom>
        </p:spPr>
      </p:pic>
      <p:pic>
        <p:nvPicPr>
          <p:cNvPr id="29" name="Picture 28">
            <a:extLst>
              <a:ext uri="{FF2B5EF4-FFF2-40B4-BE49-F238E27FC236}">
                <a16:creationId xmlns:a16="http://schemas.microsoft.com/office/drawing/2014/main" id="{110DF659-2672-4CCA-BCD3-B7BFE23D1C7D}"/>
              </a:ext>
            </a:extLst>
          </p:cNvPr>
          <p:cNvPicPr>
            <a:picLocks noChangeAspect="1"/>
          </p:cNvPicPr>
          <p:nvPr/>
        </p:nvPicPr>
        <p:blipFill>
          <a:blip r:embed="rId8"/>
          <a:stretch>
            <a:fillRect/>
          </a:stretch>
        </p:blipFill>
        <p:spPr>
          <a:xfrm>
            <a:off x="10490095" y="501980"/>
            <a:ext cx="1467207" cy="1819643"/>
          </a:xfrm>
          <a:prstGeom prst="rect">
            <a:avLst/>
          </a:prstGeom>
        </p:spPr>
      </p:pic>
      <p:sp>
        <p:nvSpPr>
          <p:cNvPr id="7" name="TextBox 6">
            <a:extLst>
              <a:ext uri="{FF2B5EF4-FFF2-40B4-BE49-F238E27FC236}">
                <a16:creationId xmlns:a16="http://schemas.microsoft.com/office/drawing/2014/main" id="{01FE44D2-0D9C-447D-A5F6-1856ABDB96F6}"/>
              </a:ext>
            </a:extLst>
          </p:cNvPr>
          <p:cNvSpPr txBox="1"/>
          <p:nvPr/>
        </p:nvSpPr>
        <p:spPr>
          <a:xfrm>
            <a:off x="8798459" y="4027232"/>
            <a:ext cx="810575" cy="276999"/>
          </a:xfrm>
          <a:prstGeom prst="rect">
            <a:avLst/>
          </a:prstGeom>
          <a:noFill/>
        </p:spPr>
        <p:txBody>
          <a:bodyPr wrap="square" lIns="0" tIns="0" rIns="0" bIns="0" rtlCol="0">
            <a:spAutoFit/>
          </a:bodyPr>
          <a:lstStyle/>
          <a:p>
            <a:pPr algn="l"/>
            <a:r>
              <a:rPr lang="en-US" dirty="0">
                <a:solidFill>
                  <a:schemeClr val="bg1"/>
                </a:solidFill>
                <a:effectLst>
                  <a:outerShdw blurRad="38100" dist="38100" dir="2700000" algn="tl">
                    <a:srgbClr val="000000">
                      <a:alpha val="43137"/>
                    </a:srgbClr>
                  </a:outerShdw>
                </a:effectLst>
              </a:rPr>
              <a:t>IDEAL</a:t>
            </a:r>
            <a:endParaRPr lang="en-GB" dirty="0">
              <a:solidFill>
                <a:schemeClr val="bg1"/>
              </a:solidFill>
              <a:effectLst>
                <a:outerShdw blurRad="38100" dist="38100" dir="2700000" algn="tl">
                  <a:srgbClr val="000000">
                    <a:alpha val="43137"/>
                  </a:srgbClr>
                </a:outerShdw>
              </a:effectLst>
            </a:endParaRPr>
          </a:p>
        </p:txBody>
      </p:sp>
      <p:sp>
        <p:nvSpPr>
          <p:cNvPr id="18" name="TextBox 17">
            <a:extLst>
              <a:ext uri="{FF2B5EF4-FFF2-40B4-BE49-F238E27FC236}">
                <a16:creationId xmlns:a16="http://schemas.microsoft.com/office/drawing/2014/main" id="{78BEA238-0A0F-496C-A122-1FCB0EF434DF}"/>
              </a:ext>
            </a:extLst>
          </p:cNvPr>
          <p:cNvSpPr txBox="1"/>
          <p:nvPr/>
        </p:nvSpPr>
        <p:spPr>
          <a:xfrm>
            <a:off x="11499665" y="4016097"/>
            <a:ext cx="810575" cy="276999"/>
          </a:xfrm>
          <a:prstGeom prst="rect">
            <a:avLst/>
          </a:prstGeom>
          <a:noFill/>
        </p:spPr>
        <p:txBody>
          <a:bodyPr wrap="square" lIns="0" tIns="0" rIns="0" bIns="0" rtlCol="0">
            <a:spAutoFit/>
          </a:bodyPr>
          <a:lstStyle/>
          <a:p>
            <a:pPr algn="l"/>
            <a:r>
              <a:rPr lang="en-US" dirty="0">
                <a:solidFill>
                  <a:schemeClr val="bg1"/>
                </a:solidFill>
                <a:effectLst>
                  <a:outerShdw blurRad="38100" dist="38100" dir="2700000" algn="tl">
                    <a:srgbClr val="000000">
                      <a:alpha val="43137"/>
                    </a:srgbClr>
                  </a:outerShdw>
                </a:effectLst>
              </a:rPr>
              <a:t>REAL</a:t>
            </a:r>
            <a:endParaRPr lang="en-GB" dirty="0">
              <a:solidFill>
                <a:schemeClr val="bg1"/>
              </a:solidFill>
              <a:effectLst>
                <a:outerShdw blurRad="38100" dist="38100" dir="2700000" algn="tl">
                  <a:srgbClr val="000000">
                    <a:alpha val="43137"/>
                  </a:srgbClr>
                </a:outerShdw>
              </a:effectLst>
            </a:endParaRPr>
          </a:p>
        </p:txBody>
      </p:sp>
      <p:pic>
        <p:nvPicPr>
          <p:cNvPr id="11" name="Picture 10">
            <a:extLst>
              <a:ext uri="{FF2B5EF4-FFF2-40B4-BE49-F238E27FC236}">
                <a16:creationId xmlns:a16="http://schemas.microsoft.com/office/drawing/2014/main" id="{734C1DB9-EFBC-C1B4-FD4B-462DBAFC9DF1}"/>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13232" y="265909"/>
            <a:ext cx="1462955" cy="1377791"/>
          </a:xfrm>
          <a:prstGeom prst="rect">
            <a:avLst/>
          </a:prstGeom>
          <a:noFill/>
          <a:ln>
            <a:noFill/>
          </a:ln>
        </p:spPr>
      </p:pic>
      <p:pic>
        <p:nvPicPr>
          <p:cNvPr id="12" name="Picture 11">
            <a:extLst>
              <a:ext uri="{FF2B5EF4-FFF2-40B4-BE49-F238E27FC236}">
                <a16:creationId xmlns:a16="http://schemas.microsoft.com/office/drawing/2014/main" id="{0E3DDE83-1CB8-A965-1CA3-5836195A63EC}"/>
              </a:ext>
            </a:extLst>
          </p:cNvPr>
          <p:cNvPicPr>
            <a:picLocks noChangeAspect="1"/>
          </p:cNvPicPr>
          <p:nvPr/>
        </p:nvPicPr>
        <p:blipFill rotWithShape="1">
          <a:blip r:embed="rId10">
            <a:extLst>
              <a:ext uri="{28A0092B-C50C-407E-A947-70E740481C1C}">
                <a14:useLocalDpi xmlns:a14="http://schemas.microsoft.com/office/drawing/2010/main" val="0"/>
              </a:ext>
            </a:extLst>
          </a:blip>
          <a:srcRect t="23321" r="10017" b="5349"/>
          <a:stretch/>
        </p:blipFill>
        <p:spPr>
          <a:xfrm>
            <a:off x="5122967" y="1953883"/>
            <a:ext cx="2953255" cy="1319692"/>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09D04C8E-B303-5FAC-AA08-75428DB4266D}"/>
              </a:ext>
            </a:extLst>
          </p:cNvPr>
          <p:cNvSpPr txBox="1"/>
          <p:nvPr/>
        </p:nvSpPr>
        <p:spPr>
          <a:xfrm>
            <a:off x="393313" y="841355"/>
            <a:ext cx="7806011" cy="158504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srgbClr val="0033A0"/>
                </a:solidFill>
                <a:effectLst/>
                <a:uLnTx/>
                <a:uFillTx/>
                <a:latin typeface="Arial"/>
                <a:ea typeface="+mn-ea"/>
                <a:cs typeface="+mn-cs"/>
              </a:rPr>
              <a:t>…When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srgbClr val="0033A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PTs are complex, complicated to interpret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Or simple </a:t>
            </a:r>
            <a:r>
              <a:rPr kumimoji="0" lang="en-US" sz="1600" b="0" i="0" u="none" strike="noStrike" kern="1200" cap="none" spc="0" normalizeH="0" baseline="0" noProof="0" dirty="0" err="1">
                <a:ln>
                  <a:noFill/>
                </a:ln>
                <a:solidFill>
                  <a:srgbClr val="0033A0"/>
                </a:solidFill>
                <a:effectLst/>
                <a:uLnTx/>
                <a:uFillTx/>
                <a:latin typeface="Arial"/>
                <a:ea typeface="+mn-ea"/>
                <a:cs typeface="+mn-cs"/>
              </a:rPr>
              <a:t>PTs.</a:t>
            </a:r>
            <a:r>
              <a:rPr kumimoji="0" lang="en-US" sz="1600" b="0" i="0" u="none" strike="noStrike" kern="1200" cap="none" spc="0" normalizeH="0" baseline="0" noProof="0" dirty="0">
                <a:ln>
                  <a:noFill/>
                </a:ln>
                <a:solidFill>
                  <a:srgbClr val="0033A0"/>
                </a:solidFill>
                <a:effectLst/>
                <a:uLnTx/>
                <a:uFillTx/>
                <a:latin typeface="Arial"/>
                <a:ea typeface="+mn-ea"/>
                <a:cs typeface="+mn-cs"/>
              </a:rPr>
              <a:t>. but equipment failure is critical (expensive), also for a larger system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33A0"/>
                </a:solidFill>
                <a:effectLst/>
                <a:uLnTx/>
                <a:uFillTx/>
                <a:latin typeface="Arial"/>
                <a:ea typeface="+mn-ea"/>
                <a:cs typeface="+mn-cs"/>
              </a:rPr>
              <a:t>Difficult access (sensing, maintenance…)</a:t>
            </a:r>
          </a:p>
          <a:p>
            <a:pPr marL="285750" lvl="0" indent="-285750">
              <a:buFont typeface="Arial" panose="020B0604020202020204" pitchFamily="34" charset="0"/>
              <a:buChar char="•"/>
              <a:defRPr/>
            </a:pPr>
            <a:r>
              <a:rPr lang="en-US" sz="1600" dirty="0">
                <a:solidFill>
                  <a:srgbClr val="0033A0"/>
                </a:solidFill>
              </a:rPr>
              <a:t>Quick reaction is needed</a:t>
            </a:r>
          </a:p>
          <a:p>
            <a:pPr marL="285750" lvl="0" indent="-285750">
              <a:buFont typeface="Arial" panose="020B0604020202020204" pitchFamily="34" charset="0"/>
              <a:buChar char="•"/>
              <a:defRPr/>
            </a:pPr>
            <a:r>
              <a:rPr lang="en-US" sz="1600" dirty="0">
                <a:solidFill>
                  <a:srgbClr val="0033A0"/>
                </a:solidFill>
              </a:rPr>
              <a:t>Tailor-made loading scenarios</a:t>
            </a:r>
          </a:p>
        </p:txBody>
      </p:sp>
      <p:pic>
        <p:nvPicPr>
          <p:cNvPr id="25" name="Picture 24">
            <a:extLst>
              <a:ext uri="{FF2B5EF4-FFF2-40B4-BE49-F238E27FC236}">
                <a16:creationId xmlns:a16="http://schemas.microsoft.com/office/drawing/2014/main" id="{F6827CDF-790E-4489-B57A-8F388816BADF}"/>
              </a:ext>
            </a:extLst>
          </p:cNvPr>
          <p:cNvPicPr>
            <a:picLocks noChangeAspect="1"/>
          </p:cNvPicPr>
          <p:nvPr/>
        </p:nvPicPr>
        <p:blipFill>
          <a:blip r:embed="rId11"/>
          <a:stretch>
            <a:fillRect/>
          </a:stretch>
        </p:blipFill>
        <p:spPr>
          <a:xfrm>
            <a:off x="10464750" y="2382799"/>
            <a:ext cx="1798667" cy="1579124"/>
          </a:xfrm>
          <a:prstGeom prst="rect">
            <a:avLst/>
          </a:prstGeom>
        </p:spPr>
      </p:pic>
    </p:spTree>
    <p:extLst>
      <p:ext uri="{BB962C8B-B14F-4D97-AF65-F5344CB8AC3E}">
        <p14:creationId xmlns:p14="http://schemas.microsoft.com/office/powerpoint/2010/main" val="684376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CBDF3F2-6932-B580-1CFE-0B09C0B623BC}"/>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9210288-52E9-58BB-AB1F-A5048D287AB8}"/>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06BFE353-4E17-40AA-D15A-D0C32E1F67D3}"/>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6" name="Title 5">
            <a:extLst>
              <a:ext uri="{FF2B5EF4-FFF2-40B4-BE49-F238E27FC236}">
                <a16:creationId xmlns:a16="http://schemas.microsoft.com/office/drawing/2014/main" id="{DF50693B-16DB-4C1A-51A1-42B9820B4F9D}"/>
              </a:ext>
            </a:extLst>
          </p:cNvPr>
          <p:cNvSpPr>
            <a:spLocks noGrp="1"/>
          </p:cNvSpPr>
          <p:nvPr>
            <p:ph type="title"/>
          </p:nvPr>
        </p:nvSpPr>
        <p:spPr>
          <a:xfrm>
            <a:off x="407988" y="-13006"/>
            <a:ext cx="11376025" cy="1065742"/>
          </a:xfrm>
        </p:spPr>
        <p:txBody>
          <a:bodyPr anchor="ctr"/>
          <a:lstStyle/>
          <a:p>
            <a:r>
              <a:rPr lang="en-US" dirty="0"/>
              <a:t>Current Activities : Roadmap</a:t>
            </a:r>
            <a:endParaRPr lang="en-GB" dirty="0"/>
          </a:p>
        </p:txBody>
      </p:sp>
      <p:sp>
        <p:nvSpPr>
          <p:cNvPr id="7" name="TextBox 6">
            <a:extLst>
              <a:ext uri="{FF2B5EF4-FFF2-40B4-BE49-F238E27FC236}">
                <a16:creationId xmlns:a16="http://schemas.microsoft.com/office/drawing/2014/main" id="{DC730AED-E829-FF44-D7A5-ECF1C0C22981}"/>
              </a:ext>
            </a:extLst>
          </p:cNvPr>
          <p:cNvSpPr txBox="1"/>
          <p:nvPr/>
        </p:nvSpPr>
        <p:spPr>
          <a:xfrm>
            <a:off x="534601" y="3210130"/>
            <a:ext cx="6353487" cy="2185214"/>
          </a:xfrm>
          <a:prstGeom prst="rect">
            <a:avLst/>
          </a:prstGeom>
          <a:solidFill>
            <a:schemeClr val="bg1"/>
          </a:solidFill>
        </p:spPr>
        <p:txBody>
          <a:bodyPr wrap="square" lIns="0" tIns="0" rIns="0" bIns="0" rtlCol="0">
            <a:spAutoFit/>
          </a:bodyPr>
          <a:lstStyle/>
          <a:p>
            <a:r>
              <a:rPr lang="en-US" b="1" i="1" dirty="0"/>
              <a:t>1) Initial Trial </a:t>
            </a:r>
            <a:r>
              <a:rPr lang="en-GB" sz="1600" i="1" dirty="0"/>
              <a:t>on simple CERN component</a:t>
            </a:r>
            <a:endParaRPr lang="en-US" b="1" i="1" dirty="0"/>
          </a:p>
          <a:p>
            <a:pPr marL="742950" lvl="1" indent="-285750">
              <a:buFont typeface="Arial" panose="020B0604020202020204" pitchFamily="34" charset="0"/>
              <a:buChar char="•"/>
            </a:pPr>
            <a:r>
              <a:rPr lang="en-US" sz="1600" b="1" dirty="0"/>
              <a:t>Test waters</a:t>
            </a:r>
            <a:r>
              <a:rPr lang="en-US" sz="1600" dirty="0"/>
              <a:t>. Are </a:t>
            </a:r>
            <a:r>
              <a:rPr lang="en-GB" sz="1600" dirty="0"/>
              <a:t>core activities within capability?</a:t>
            </a:r>
          </a:p>
          <a:p>
            <a:pPr marL="0" indent="0">
              <a:buNone/>
            </a:pPr>
            <a:endParaRPr lang="en-GB" sz="1200" dirty="0"/>
          </a:p>
          <a:p>
            <a:r>
              <a:rPr lang="en-US" b="1" i="1" dirty="0"/>
              <a:t>2) Proof of Principle </a:t>
            </a:r>
            <a:r>
              <a:rPr lang="en-US" sz="1600" i="1" dirty="0"/>
              <a:t>on more complex CERN component</a:t>
            </a:r>
            <a:endParaRPr lang="en-US" b="1" i="1" dirty="0"/>
          </a:p>
          <a:p>
            <a:pPr marL="742950" lvl="1" indent="-285750">
              <a:buFont typeface="Arial" panose="020B0604020202020204" pitchFamily="34" charset="0"/>
              <a:buChar char="•"/>
            </a:pPr>
            <a:r>
              <a:rPr lang="en-US" sz="1600" b="1" dirty="0"/>
              <a:t>Fitness check</a:t>
            </a:r>
            <a:r>
              <a:rPr lang="en-US" sz="1600" dirty="0"/>
              <a:t>. Steep learning curve</a:t>
            </a:r>
          </a:p>
          <a:p>
            <a:endParaRPr lang="en-US" sz="1200" dirty="0"/>
          </a:p>
          <a:p>
            <a:pPr marL="0" indent="0">
              <a:buNone/>
            </a:pPr>
            <a:r>
              <a:rPr lang="en-US" b="1" i="1" dirty="0"/>
              <a:t>3) Demonstrator</a:t>
            </a:r>
          </a:p>
          <a:p>
            <a:pPr marL="742950" lvl="1" indent="-285750">
              <a:buFont typeface="Arial" panose="020B0604020202020204" pitchFamily="34" charset="0"/>
              <a:buChar char="•"/>
            </a:pPr>
            <a:r>
              <a:rPr lang="en-US" sz="1600" dirty="0"/>
              <a:t>Readiness for providing DT</a:t>
            </a:r>
          </a:p>
          <a:p>
            <a:pPr marL="742950" lvl="1" indent="-285750">
              <a:buFont typeface="Arial" panose="020B0604020202020204" pitchFamily="34" charset="0"/>
              <a:buChar char="•"/>
            </a:pPr>
            <a:r>
              <a:rPr lang="en-US" sz="1600" i="1" dirty="0"/>
              <a:t>DT demonstrator on CERN </a:t>
            </a:r>
            <a:r>
              <a:rPr lang="en-US" sz="1600" i="1" u="sng" dirty="0"/>
              <a:t>system of components</a:t>
            </a:r>
          </a:p>
        </p:txBody>
      </p:sp>
      <p:sp>
        <p:nvSpPr>
          <p:cNvPr id="8" name="TextBox 7">
            <a:extLst>
              <a:ext uri="{FF2B5EF4-FFF2-40B4-BE49-F238E27FC236}">
                <a16:creationId xmlns:a16="http://schemas.microsoft.com/office/drawing/2014/main" id="{0535AA81-1386-259C-A041-AAE531EDBA87}"/>
              </a:ext>
            </a:extLst>
          </p:cNvPr>
          <p:cNvSpPr txBox="1"/>
          <p:nvPr/>
        </p:nvSpPr>
        <p:spPr>
          <a:xfrm>
            <a:off x="407988" y="1094580"/>
            <a:ext cx="8406853" cy="1200329"/>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a:spAutoFit/>
          </a:bodyPr>
          <a:lstStyle/>
          <a:p>
            <a:r>
              <a:rPr lang="en-US" sz="1800" b="1" dirty="0"/>
              <a:t>End Goal:</a:t>
            </a:r>
          </a:p>
          <a:p>
            <a:pPr marL="285750" indent="-285750">
              <a:buFont typeface="Arial" panose="020B0604020202020204" pitchFamily="34" charset="0"/>
              <a:buChar char="•"/>
            </a:pPr>
            <a:r>
              <a:rPr lang="en-US" dirty="0"/>
              <a:t>Readiness for collaborating and providing Digital Twins of bespoke mechanical systems for CERN users</a:t>
            </a:r>
          </a:p>
          <a:p>
            <a:pPr marL="285750" indent="-285750">
              <a:buFont typeface="Arial" panose="020B0604020202020204" pitchFamily="34" charset="0"/>
              <a:buChar char="•"/>
            </a:pPr>
            <a:r>
              <a:rPr lang="en-US" dirty="0"/>
              <a:t>Awareness and experience on DT break even point</a:t>
            </a:r>
          </a:p>
        </p:txBody>
      </p:sp>
      <p:grpSp>
        <p:nvGrpSpPr>
          <p:cNvPr id="15" name="Group 14">
            <a:extLst>
              <a:ext uri="{FF2B5EF4-FFF2-40B4-BE49-F238E27FC236}">
                <a16:creationId xmlns:a16="http://schemas.microsoft.com/office/drawing/2014/main" id="{6EEDD5DE-1B2A-4303-C5DE-C4975A4618B2}"/>
              </a:ext>
            </a:extLst>
          </p:cNvPr>
          <p:cNvGrpSpPr/>
          <p:nvPr/>
        </p:nvGrpSpPr>
        <p:grpSpPr>
          <a:xfrm>
            <a:off x="6888088" y="483026"/>
            <a:ext cx="5076884" cy="5538262"/>
            <a:chOff x="6888088" y="587828"/>
            <a:chExt cx="5076884" cy="5538262"/>
          </a:xfrm>
        </p:grpSpPr>
        <p:pic>
          <p:nvPicPr>
            <p:cNvPr id="11" name="Picture 10">
              <a:extLst>
                <a:ext uri="{FF2B5EF4-FFF2-40B4-BE49-F238E27FC236}">
                  <a16:creationId xmlns:a16="http://schemas.microsoft.com/office/drawing/2014/main" id="{28AF0F2A-5C48-7E7D-85D4-E670B919C3E1}"/>
                </a:ext>
              </a:extLst>
            </p:cNvPr>
            <p:cNvPicPr>
              <a:picLocks noChangeAspect="1"/>
            </p:cNvPicPr>
            <p:nvPr/>
          </p:nvPicPr>
          <p:blipFill>
            <a:blip r:embed="rId2"/>
            <a:stretch>
              <a:fillRect/>
            </a:stretch>
          </p:blipFill>
          <p:spPr>
            <a:xfrm>
              <a:off x="8551689" y="2551699"/>
              <a:ext cx="3341269" cy="1059063"/>
            </a:xfrm>
            <a:prstGeom prst="rect">
              <a:avLst/>
            </a:prstGeom>
          </p:spPr>
        </p:pic>
        <p:pic>
          <p:nvPicPr>
            <p:cNvPr id="10" name="Picture 9">
              <a:extLst>
                <a:ext uri="{FF2B5EF4-FFF2-40B4-BE49-F238E27FC236}">
                  <a16:creationId xmlns:a16="http://schemas.microsoft.com/office/drawing/2014/main" id="{AD164892-F5AC-5AEC-345B-B62C89BEDC4F}"/>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14842" y="587828"/>
              <a:ext cx="2969170" cy="1914801"/>
            </a:xfrm>
            <a:prstGeom prst="rect">
              <a:avLst/>
            </a:prstGeom>
          </p:spPr>
        </p:pic>
        <p:sp>
          <p:nvSpPr>
            <p:cNvPr id="12" name="TextBox 11">
              <a:extLst>
                <a:ext uri="{FF2B5EF4-FFF2-40B4-BE49-F238E27FC236}">
                  <a16:creationId xmlns:a16="http://schemas.microsoft.com/office/drawing/2014/main" id="{198E522B-A022-F7C8-3438-DBC0A139666C}"/>
                </a:ext>
              </a:extLst>
            </p:cNvPr>
            <p:cNvSpPr txBox="1"/>
            <p:nvPr/>
          </p:nvSpPr>
          <p:spPr>
            <a:xfrm>
              <a:off x="7116241" y="3239917"/>
              <a:ext cx="3183186" cy="307777"/>
            </a:xfrm>
            <a:prstGeom prst="rect">
              <a:avLst/>
            </a:prstGeom>
            <a:noFill/>
          </p:spPr>
          <p:txBody>
            <a:bodyPr wrap="square">
              <a:spAutoFit/>
            </a:bodyPr>
            <a:lstStyle/>
            <a:p>
              <a:pPr lvl="1"/>
              <a:r>
                <a:rPr lang="en-US" sz="1400" i="1" dirty="0">
                  <a:solidFill>
                    <a:schemeClr val="bg2">
                      <a:lumMod val="25000"/>
                    </a:schemeClr>
                  </a:solidFill>
                  <a:effectLst>
                    <a:outerShdw blurRad="38100" dist="38100" dir="2700000" algn="tl">
                      <a:srgbClr val="000000">
                        <a:alpha val="43137"/>
                      </a:srgbClr>
                    </a:outerShdw>
                  </a:effectLst>
                </a:rPr>
                <a:t>Carbon Fiber Composite Truss</a:t>
              </a:r>
            </a:p>
          </p:txBody>
        </p:sp>
        <p:pic>
          <p:nvPicPr>
            <p:cNvPr id="14" name="Picture 13">
              <a:extLst>
                <a:ext uri="{FF2B5EF4-FFF2-40B4-BE49-F238E27FC236}">
                  <a16:creationId xmlns:a16="http://schemas.microsoft.com/office/drawing/2014/main" id="{AE0B3955-6A02-A932-657C-B5FF6346B97E}"/>
                </a:ext>
              </a:extLst>
            </p:cNvPr>
            <p:cNvPicPr>
              <a:picLocks noChangeAspect="1"/>
            </p:cNvPicPr>
            <p:nvPr/>
          </p:nvPicPr>
          <p:blipFill>
            <a:blip r:embed="rId4"/>
            <a:stretch>
              <a:fillRect/>
            </a:stretch>
          </p:blipFill>
          <p:spPr>
            <a:xfrm>
              <a:off x="6888088" y="3839304"/>
              <a:ext cx="5076884" cy="2286786"/>
            </a:xfrm>
            <a:prstGeom prst="rect">
              <a:avLst/>
            </a:prstGeom>
          </p:spPr>
        </p:pic>
      </p:grpSp>
    </p:spTree>
    <p:extLst>
      <p:ext uri="{BB962C8B-B14F-4D97-AF65-F5344CB8AC3E}">
        <p14:creationId xmlns:p14="http://schemas.microsoft.com/office/powerpoint/2010/main" val="207038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153290BF-2426-FF52-589B-BF43E034859F}"/>
              </a:ext>
            </a:extLst>
          </p:cNvPr>
          <p:cNvPicPr>
            <a:picLocks noChangeAspect="1"/>
          </p:cNvPicPr>
          <p:nvPr/>
        </p:nvPicPr>
        <p:blipFill>
          <a:blip r:embed="rId2"/>
          <a:stretch>
            <a:fillRect/>
          </a:stretch>
        </p:blipFill>
        <p:spPr>
          <a:xfrm rot="17207355">
            <a:off x="9145833" y="2493106"/>
            <a:ext cx="4061357" cy="1549309"/>
          </a:xfrm>
          <a:prstGeom prst="rect">
            <a:avLst/>
          </a:prstGeom>
        </p:spPr>
      </p:pic>
      <p:sp>
        <p:nvSpPr>
          <p:cNvPr id="3" name="Title 2">
            <a:extLst>
              <a:ext uri="{FF2B5EF4-FFF2-40B4-BE49-F238E27FC236}">
                <a16:creationId xmlns:a16="http://schemas.microsoft.com/office/drawing/2014/main" id="{5D030D2B-FD8E-773C-8E1F-806144C74BD5}"/>
              </a:ext>
            </a:extLst>
          </p:cNvPr>
          <p:cNvSpPr>
            <a:spLocks noGrp="1"/>
          </p:cNvSpPr>
          <p:nvPr>
            <p:ph type="title"/>
          </p:nvPr>
        </p:nvSpPr>
        <p:spPr>
          <a:xfrm>
            <a:off x="407988" y="0"/>
            <a:ext cx="11376025" cy="1065742"/>
          </a:xfrm>
        </p:spPr>
        <p:txBody>
          <a:bodyPr anchor="ctr"/>
          <a:lstStyle/>
          <a:p>
            <a:r>
              <a:rPr lang="en-US" dirty="0"/>
              <a:t>DT Proof of Principle : CRAB Cavity Support Blades</a:t>
            </a:r>
            <a:endParaRPr lang="en-GB" dirty="0"/>
          </a:p>
        </p:txBody>
      </p:sp>
      <p:sp>
        <p:nvSpPr>
          <p:cNvPr id="4" name="Date Placeholder 3">
            <a:extLst>
              <a:ext uri="{FF2B5EF4-FFF2-40B4-BE49-F238E27FC236}">
                <a16:creationId xmlns:a16="http://schemas.microsoft.com/office/drawing/2014/main" id="{955A486F-BB77-A16F-BDD1-0DD9897F823B}"/>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BB8BD344-4BB9-389C-225B-3443E7F33AC6}"/>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6160E7FD-760F-0F60-F072-E430F7BA88A8}"/>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Picture 12">
            <a:extLst>
              <a:ext uri="{FF2B5EF4-FFF2-40B4-BE49-F238E27FC236}">
                <a16:creationId xmlns:a16="http://schemas.microsoft.com/office/drawing/2014/main" id="{22458274-337D-9D24-EB90-7E007165C0F6}"/>
              </a:ext>
            </a:extLst>
          </p:cNvPr>
          <p:cNvPicPr>
            <a:picLocks noChangeAspect="1"/>
          </p:cNvPicPr>
          <p:nvPr/>
        </p:nvPicPr>
        <p:blipFill>
          <a:blip r:embed="rId3"/>
          <a:stretch>
            <a:fillRect/>
          </a:stretch>
        </p:blipFill>
        <p:spPr>
          <a:xfrm>
            <a:off x="5879976" y="995047"/>
            <a:ext cx="4588471" cy="3481797"/>
          </a:xfrm>
          <a:prstGeom prst="rect">
            <a:avLst/>
          </a:prstGeom>
        </p:spPr>
      </p:pic>
      <p:sp>
        <p:nvSpPr>
          <p:cNvPr id="14" name="Rectangle: Rounded Corners 13">
            <a:extLst>
              <a:ext uri="{FF2B5EF4-FFF2-40B4-BE49-F238E27FC236}">
                <a16:creationId xmlns:a16="http://schemas.microsoft.com/office/drawing/2014/main" id="{6A6FF57E-0A8D-E0F1-0516-3594A90BDF87}"/>
              </a:ext>
            </a:extLst>
          </p:cNvPr>
          <p:cNvSpPr/>
          <p:nvPr/>
        </p:nvSpPr>
        <p:spPr>
          <a:xfrm>
            <a:off x="8705326" y="1932358"/>
            <a:ext cx="297606" cy="842379"/>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F31293B1-D9F4-B151-2B3D-4022B2A0774D}"/>
              </a:ext>
            </a:extLst>
          </p:cNvPr>
          <p:cNvCxnSpPr>
            <a:cxnSpLocks/>
            <a:stCxn id="14" idx="3"/>
          </p:cNvCxnSpPr>
          <p:nvPr/>
        </p:nvCxnSpPr>
        <p:spPr>
          <a:xfrm>
            <a:off x="9002932" y="2353548"/>
            <a:ext cx="1502397" cy="75311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28C94905-3E51-7C1A-0F0C-FC330A6E80D2}"/>
              </a:ext>
            </a:extLst>
          </p:cNvPr>
          <p:cNvSpPr/>
          <p:nvPr/>
        </p:nvSpPr>
        <p:spPr>
          <a:xfrm>
            <a:off x="10505329" y="1099881"/>
            <a:ext cx="1480016" cy="4417351"/>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sp>
        <p:nvSpPr>
          <p:cNvPr id="22" name="TextBox 21">
            <a:extLst>
              <a:ext uri="{FF2B5EF4-FFF2-40B4-BE49-F238E27FC236}">
                <a16:creationId xmlns:a16="http://schemas.microsoft.com/office/drawing/2014/main" id="{D5D2A0E9-0B49-32C9-6C1D-F7EF2D3612A8}"/>
              </a:ext>
            </a:extLst>
          </p:cNvPr>
          <p:cNvSpPr txBox="1"/>
          <p:nvPr/>
        </p:nvSpPr>
        <p:spPr>
          <a:xfrm>
            <a:off x="8840061" y="4053309"/>
            <a:ext cx="1070983" cy="276999"/>
          </a:xfrm>
          <a:prstGeom prst="rect">
            <a:avLst/>
          </a:prstGeom>
          <a:noFill/>
        </p:spPr>
        <p:txBody>
          <a:bodyPr wrap="square" lIns="0" tIns="0" rIns="0" bIns="0" rtlCol="0">
            <a:spAutoFit/>
          </a:bodyPr>
          <a:lstStyle/>
          <a:p>
            <a:pPr algn="l"/>
            <a:r>
              <a:rPr lang="en-US" sz="900" dirty="0"/>
              <a:t>Crab Cryomodule</a:t>
            </a:r>
          </a:p>
          <a:p>
            <a:pPr algn="l"/>
            <a:r>
              <a:rPr lang="en-US" sz="900" dirty="0"/>
              <a:t>Courtesy SY/RF</a:t>
            </a:r>
            <a:endParaRPr lang="en-GB" sz="900" dirty="0"/>
          </a:p>
        </p:txBody>
      </p:sp>
      <p:sp>
        <p:nvSpPr>
          <p:cNvPr id="26" name="TextBox 25">
            <a:extLst>
              <a:ext uri="{FF2B5EF4-FFF2-40B4-BE49-F238E27FC236}">
                <a16:creationId xmlns:a16="http://schemas.microsoft.com/office/drawing/2014/main" id="{3703BD37-DBAD-5D1A-BC29-2B001437392D}"/>
              </a:ext>
            </a:extLst>
          </p:cNvPr>
          <p:cNvSpPr txBox="1"/>
          <p:nvPr/>
        </p:nvSpPr>
        <p:spPr>
          <a:xfrm>
            <a:off x="494686" y="3717830"/>
            <a:ext cx="8004190" cy="2092881"/>
          </a:xfrm>
          <a:prstGeom prst="rect">
            <a:avLst/>
          </a:prstGeom>
          <a:noFill/>
        </p:spPr>
        <p:txBody>
          <a:bodyPr wrap="square" lIns="0" tIns="0" rIns="0" bIns="0" rtlCol="0">
            <a:spAutoFit/>
          </a:bodyPr>
          <a:lstStyle/>
          <a:p>
            <a:pPr algn="l"/>
            <a:endParaRPr lang="en-US" dirty="0"/>
          </a:p>
          <a:p>
            <a:pPr algn="l"/>
            <a:r>
              <a:rPr lang="en-US" dirty="0"/>
              <a:t>… but </a:t>
            </a:r>
            <a:r>
              <a:rPr lang="en-US" b="1" dirty="0"/>
              <a:t>more complex level of DT implementation</a:t>
            </a:r>
            <a:endParaRPr lang="en-US" dirty="0"/>
          </a:p>
          <a:p>
            <a:pPr marL="742950" lvl="1" indent="-285750">
              <a:buFont typeface="Arial" panose="020B0604020202020204" pitchFamily="34" charset="0"/>
              <a:buChar char="•"/>
            </a:pPr>
            <a:endParaRPr lang="en-US" sz="1000" dirty="0"/>
          </a:p>
          <a:p>
            <a:pPr marL="742950" lvl="1" indent="-285750">
              <a:buFont typeface="Arial" panose="020B0604020202020204" pitchFamily="34" charset="0"/>
              <a:buChar char="•"/>
            </a:pPr>
            <a:r>
              <a:rPr lang="en-US" dirty="0"/>
              <a:t>Full but lean DT model (data processing, transfer function accuracy)</a:t>
            </a:r>
          </a:p>
          <a:p>
            <a:pPr marL="742950" lvl="1" indent="-285750">
              <a:buFont typeface="Arial" panose="020B0604020202020204" pitchFamily="34" charset="0"/>
              <a:buChar char="•"/>
            </a:pPr>
            <a:r>
              <a:rPr lang="en-US" dirty="0"/>
              <a:t>Live DAQ</a:t>
            </a:r>
          </a:p>
          <a:p>
            <a:pPr marL="742950" lvl="1" indent="-285750">
              <a:buFont typeface="Arial" panose="020B0604020202020204" pitchFamily="34" charset="0"/>
              <a:buChar char="•"/>
            </a:pPr>
            <a:r>
              <a:rPr lang="en-US" dirty="0"/>
              <a:t>Output:</a:t>
            </a:r>
          </a:p>
          <a:p>
            <a:pPr marL="1200150" lvl="2" indent="-285750">
              <a:buFont typeface="Arial" panose="020B0604020202020204" pitchFamily="34" charset="0"/>
              <a:buChar char="•"/>
            </a:pPr>
            <a:r>
              <a:rPr lang="en-US" b="1" dirty="0"/>
              <a:t>real time </a:t>
            </a:r>
            <a:r>
              <a:rPr lang="en-US" dirty="0"/>
              <a:t>information (no forecast)</a:t>
            </a:r>
          </a:p>
          <a:p>
            <a:pPr marL="1200150" lvl="2" indent="-285750">
              <a:buFont typeface="Arial" panose="020B0604020202020204" pitchFamily="34" charset="0"/>
              <a:buChar char="•"/>
            </a:pPr>
            <a:r>
              <a:rPr lang="en-US" b="1" dirty="0"/>
              <a:t>virtual sensors</a:t>
            </a:r>
          </a:p>
        </p:txBody>
      </p:sp>
      <p:sp>
        <p:nvSpPr>
          <p:cNvPr id="28" name="TextBox 27">
            <a:extLst>
              <a:ext uri="{FF2B5EF4-FFF2-40B4-BE49-F238E27FC236}">
                <a16:creationId xmlns:a16="http://schemas.microsoft.com/office/drawing/2014/main" id="{1B966AC4-8932-FA3C-3CC9-0919256DB485}"/>
              </a:ext>
            </a:extLst>
          </p:cNvPr>
          <p:cNvSpPr txBox="1"/>
          <p:nvPr/>
        </p:nvSpPr>
        <p:spPr>
          <a:xfrm>
            <a:off x="783875" y="2774738"/>
            <a:ext cx="5361405" cy="276999"/>
          </a:xfrm>
          <a:prstGeom prst="rect">
            <a:avLst/>
          </a:prstGeom>
          <a:noFill/>
        </p:spPr>
        <p:txBody>
          <a:bodyPr wrap="square" lIns="0" tIns="0" rIns="0" bIns="0" rtlCol="0">
            <a:spAutoFit/>
          </a:bodyPr>
          <a:lstStyle>
            <a:defPPr>
              <a:defRPr lang="en-US"/>
            </a:defPPr>
            <a:lvl1pPr>
              <a:defRPr i="1">
                <a:solidFill>
                  <a:schemeClr val="tx2">
                    <a:lumMod val="75000"/>
                    <a:lumOff val="25000"/>
                  </a:schemeClr>
                </a:solidFill>
              </a:defRPr>
            </a:lvl1pPr>
          </a:lstStyle>
          <a:p>
            <a:r>
              <a:rPr lang="en-US" dirty="0"/>
              <a:t>Critical for support and alignment of Crab Cavities</a:t>
            </a:r>
          </a:p>
        </p:txBody>
      </p:sp>
      <p:sp>
        <p:nvSpPr>
          <p:cNvPr id="7" name="TextBox 6">
            <a:extLst>
              <a:ext uri="{FF2B5EF4-FFF2-40B4-BE49-F238E27FC236}">
                <a16:creationId xmlns:a16="http://schemas.microsoft.com/office/drawing/2014/main" id="{CDB6FD42-83DD-27F8-7736-AB41735AD56A}"/>
              </a:ext>
            </a:extLst>
          </p:cNvPr>
          <p:cNvSpPr txBox="1"/>
          <p:nvPr/>
        </p:nvSpPr>
        <p:spPr>
          <a:xfrm>
            <a:off x="494687" y="1017377"/>
            <a:ext cx="6097712" cy="923330"/>
          </a:xfrm>
          <a:prstGeom prst="rect">
            <a:avLst/>
          </a:prstGeom>
          <a:noFill/>
        </p:spPr>
        <p:txBody>
          <a:bodyPr wrap="square">
            <a:spAutoFit/>
          </a:bodyPr>
          <a:lstStyle/>
          <a:p>
            <a:pPr algn="l"/>
            <a:r>
              <a:rPr lang="en-US" dirty="0"/>
              <a:t>Still a </a:t>
            </a:r>
            <a:r>
              <a:rPr lang="en-US" b="1" dirty="0"/>
              <a:t>simple component…</a:t>
            </a:r>
            <a:r>
              <a:rPr lang="en-US" dirty="0"/>
              <a:t> </a:t>
            </a:r>
            <a:endParaRPr lang="en-US" b="1" dirty="0"/>
          </a:p>
          <a:p>
            <a:pPr marL="285750" indent="-285750" algn="l">
              <a:buFont typeface="Arial" panose="020B0604020202020204" pitchFamily="34" charset="0"/>
              <a:buChar char="•"/>
            </a:pPr>
            <a:r>
              <a:rPr lang="en-US" dirty="0"/>
              <a:t>Fully mechanical</a:t>
            </a:r>
          </a:p>
          <a:p>
            <a:pPr marL="285750" indent="-285750" algn="l">
              <a:buFont typeface="Arial" panose="020B0604020202020204" pitchFamily="34" charset="0"/>
              <a:buChar char="•"/>
            </a:pPr>
            <a:r>
              <a:rPr lang="en-US" dirty="0"/>
              <a:t>Known design, fabrication technologies, DAQ</a:t>
            </a:r>
          </a:p>
        </p:txBody>
      </p:sp>
      <p:sp>
        <p:nvSpPr>
          <p:cNvPr id="15" name="TextBox 14">
            <a:extLst>
              <a:ext uri="{FF2B5EF4-FFF2-40B4-BE49-F238E27FC236}">
                <a16:creationId xmlns:a16="http://schemas.microsoft.com/office/drawing/2014/main" id="{755B84CA-5A7E-23C0-9C34-80835C0F5C1D}"/>
              </a:ext>
            </a:extLst>
          </p:cNvPr>
          <p:cNvSpPr txBox="1"/>
          <p:nvPr/>
        </p:nvSpPr>
        <p:spPr>
          <a:xfrm>
            <a:off x="545740" y="2364920"/>
            <a:ext cx="5550260" cy="646331"/>
          </a:xfrm>
          <a:prstGeom prst="rect">
            <a:avLst/>
          </a:prstGeom>
          <a:noFill/>
        </p:spPr>
        <p:txBody>
          <a:bodyPr wrap="square">
            <a:spAutoFit/>
          </a:bodyPr>
          <a:lstStyle/>
          <a:p>
            <a:pPr algn="l"/>
            <a:r>
              <a:rPr lang="en-US" dirty="0">
                <a:sym typeface="Wingdings" panose="05000000000000000000" pitchFamily="2" charset="2"/>
              </a:rPr>
              <a:t> </a:t>
            </a:r>
            <a:r>
              <a:rPr lang="en-US" b="1" dirty="0"/>
              <a:t>Support Blade of the Crab Cavity Cryomodule</a:t>
            </a:r>
          </a:p>
          <a:p>
            <a:pPr algn="l"/>
            <a:endParaRPr lang="en-US" dirty="0"/>
          </a:p>
        </p:txBody>
      </p:sp>
    </p:spTree>
    <p:extLst>
      <p:ext uri="{BB962C8B-B14F-4D97-AF65-F5344CB8AC3E}">
        <p14:creationId xmlns:p14="http://schemas.microsoft.com/office/powerpoint/2010/main" val="217243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27F52C-E940-44DC-8785-9348DCF7BFB4}"/>
              </a:ext>
            </a:extLst>
          </p:cNvPr>
          <p:cNvSpPr>
            <a:spLocks noGrp="1"/>
          </p:cNvSpPr>
          <p:nvPr>
            <p:ph type="title"/>
          </p:nvPr>
        </p:nvSpPr>
        <p:spPr>
          <a:xfrm>
            <a:off x="407988" y="0"/>
            <a:ext cx="11376025" cy="1065742"/>
          </a:xfrm>
        </p:spPr>
        <p:txBody>
          <a:bodyPr anchor="ctr"/>
          <a:lstStyle/>
          <a:p>
            <a:r>
              <a:rPr lang="en-US" dirty="0"/>
              <a:t>DT </a:t>
            </a:r>
            <a:r>
              <a:rPr lang="en-US" dirty="0" err="1"/>
              <a:t>PoP</a:t>
            </a:r>
            <a:r>
              <a:rPr lang="en-US" dirty="0"/>
              <a:t> : Experimental Setup</a:t>
            </a:r>
            <a:endParaRPr lang="en-GB" dirty="0"/>
          </a:p>
        </p:txBody>
      </p:sp>
      <p:sp>
        <p:nvSpPr>
          <p:cNvPr id="4" name="Date Placeholder 3">
            <a:extLst>
              <a:ext uri="{FF2B5EF4-FFF2-40B4-BE49-F238E27FC236}">
                <a16:creationId xmlns:a16="http://schemas.microsoft.com/office/drawing/2014/main" id="{4125D890-6392-356E-43C1-7D457C275927}"/>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694801A6-9843-7391-517F-5363C514AD27}"/>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DA615651-1944-B4FB-FE63-4463A8471239}"/>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24" name="Picture 23">
            <a:extLst>
              <a:ext uri="{FF2B5EF4-FFF2-40B4-BE49-F238E27FC236}">
                <a16:creationId xmlns:a16="http://schemas.microsoft.com/office/drawing/2014/main" id="{FC79227B-701E-7FE3-9EDD-251CF6ADFE5A}"/>
              </a:ext>
            </a:extLst>
          </p:cNvPr>
          <p:cNvPicPr>
            <a:picLocks noChangeAspect="1"/>
          </p:cNvPicPr>
          <p:nvPr/>
        </p:nvPicPr>
        <p:blipFill>
          <a:blip r:embed="rId2"/>
          <a:stretch>
            <a:fillRect/>
          </a:stretch>
        </p:blipFill>
        <p:spPr>
          <a:xfrm>
            <a:off x="6262213" y="1953726"/>
            <a:ext cx="5653892" cy="2156822"/>
          </a:xfrm>
          <a:prstGeom prst="rect">
            <a:avLst/>
          </a:prstGeom>
        </p:spPr>
      </p:pic>
      <p:sp>
        <p:nvSpPr>
          <p:cNvPr id="25" name="Rectangle 24">
            <a:extLst>
              <a:ext uri="{FF2B5EF4-FFF2-40B4-BE49-F238E27FC236}">
                <a16:creationId xmlns:a16="http://schemas.microsoft.com/office/drawing/2014/main" id="{70DB49F7-1848-A77A-CB60-1EC685B47A62}"/>
              </a:ext>
            </a:extLst>
          </p:cNvPr>
          <p:cNvSpPr/>
          <p:nvPr/>
        </p:nvSpPr>
        <p:spPr>
          <a:xfrm rot="20702666">
            <a:off x="9173587" y="2994292"/>
            <a:ext cx="21418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0ACBB1C-C3E7-B7DB-6718-88E5CE020E19}"/>
              </a:ext>
            </a:extLst>
          </p:cNvPr>
          <p:cNvSpPr/>
          <p:nvPr/>
        </p:nvSpPr>
        <p:spPr>
          <a:xfrm rot="20702666">
            <a:off x="9677599" y="3059337"/>
            <a:ext cx="21679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5B9972B-4480-0FA0-30CE-ECE07CF434FB}"/>
              </a:ext>
            </a:extLst>
          </p:cNvPr>
          <p:cNvSpPr/>
          <p:nvPr/>
        </p:nvSpPr>
        <p:spPr>
          <a:xfrm rot="20702666">
            <a:off x="9965682" y="2863571"/>
            <a:ext cx="213838"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1E1005D-E3AE-EDD3-A6E2-6BFBC57D92A0}"/>
              </a:ext>
            </a:extLst>
          </p:cNvPr>
          <p:cNvSpPr/>
          <p:nvPr/>
        </p:nvSpPr>
        <p:spPr>
          <a:xfrm>
            <a:off x="8050999" y="574108"/>
            <a:ext cx="1852097" cy="387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strain gauges </a:t>
            </a:r>
            <a:endParaRPr lang="en-GB" dirty="0"/>
          </a:p>
        </p:txBody>
      </p:sp>
      <p:cxnSp>
        <p:nvCxnSpPr>
          <p:cNvPr id="29" name="Straight Arrow Connector 28">
            <a:extLst>
              <a:ext uri="{FF2B5EF4-FFF2-40B4-BE49-F238E27FC236}">
                <a16:creationId xmlns:a16="http://schemas.microsoft.com/office/drawing/2014/main" id="{BE606372-A2C9-84F2-0952-E78F63F4F8BA}"/>
              </a:ext>
            </a:extLst>
          </p:cNvPr>
          <p:cNvCxnSpPr>
            <a:cxnSpLocks/>
          </p:cNvCxnSpPr>
          <p:nvPr/>
        </p:nvCxnSpPr>
        <p:spPr>
          <a:xfrm>
            <a:off x="9085838" y="1016735"/>
            <a:ext cx="157485" cy="1919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8FB04BD-8793-B5E7-C4F2-DA5AB70DE05A}"/>
              </a:ext>
            </a:extLst>
          </p:cNvPr>
          <p:cNvCxnSpPr>
            <a:cxnSpLocks/>
          </p:cNvCxnSpPr>
          <p:nvPr/>
        </p:nvCxnSpPr>
        <p:spPr>
          <a:xfrm>
            <a:off x="9085838" y="1016735"/>
            <a:ext cx="1021581" cy="1820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195CD09-A56C-AE77-862C-899F835A179F}"/>
              </a:ext>
            </a:extLst>
          </p:cNvPr>
          <p:cNvCxnSpPr>
            <a:cxnSpLocks/>
          </p:cNvCxnSpPr>
          <p:nvPr/>
        </p:nvCxnSpPr>
        <p:spPr>
          <a:xfrm>
            <a:off x="9085838" y="1016735"/>
            <a:ext cx="661541" cy="2015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915C4F7-6F08-926A-C7D3-38A3291FAF2E}"/>
              </a:ext>
            </a:extLst>
          </p:cNvPr>
          <p:cNvCxnSpPr>
            <a:cxnSpLocks/>
          </p:cNvCxnSpPr>
          <p:nvPr/>
        </p:nvCxnSpPr>
        <p:spPr>
          <a:xfrm flipV="1">
            <a:off x="7121553" y="4110548"/>
            <a:ext cx="0" cy="734441"/>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FFC330C-BF69-0BF5-C4AD-B84F5F23C9FC}"/>
              </a:ext>
            </a:extLst>
          </p:cNvPr>
          <p:cNvSpPr txBox="1"/>
          <p:nvPr/>
        </p:nvSpPr>
        <p:spPr>
          <a:xfrm>
            <a:off x="6651035" y="4928262"/>
            <a:ext cx="1154162" cy="276999"/>
          </a:xfrm>
          <a:prstGeom prst="rect">
            <a:avLst/>
          </a:prstGeom>
          <a:noFill/>
        </p:spPr>
        <p:txBody>
          <a:bodyPr wrap="none" lIns="0" tIns="0" rIns="0" bIns="0" rtlCol="0">
            <a:spAutoFit/>
          </a:bodyPr>
          <a:lstStyle/>
          <a:p>
            <a:pPr algn="l"/>
            <a:r>
              <a:rPr lang="en-US" dirty="0">
                <a:solidFill>
                  <a:schemeClr val="accent3"/>
                </a:solidFill>
              </a:rPr>
              <a:t>Static Load</a:t>
            </a:r>
            <a:endParaRPr lang="en-GB" dirty="0">
              <a:solidFill>
                <a:schemeClr val="accent3"/>
              </a:solidFill>
            </a:endParaRPr>
          </a:p>
        </p:txBody>
      </p:sp>
      <p:sp>
        <p:nvSpPr>
          <p:cNvPr id="34" name="Rectangle: Rounded Corners 33">
            <a:extLst>
              <a:ext uri="{FF2B5EF4-FFF2-40B4-BE49-F238E27FC236}">
                <a16:creationId xmlns:a16="http://schemas.microsoft.com/office/drawing/2014/main" id="{A08594CF-3B45-8E68-7D55-EA3C963798E8}"/>
              </a:ext>
            </a:extLst>
          </p:cNvPr>
          <p:cNvSpPr/>
          <p:nvPr/>
        </p:nvSpPr>
        <p:spPr>
          <a:xfrm>
            <a:off x="6435011" y="1953726"/>
            <a:ext cx="936104" cy="4347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DIC</a:t>
            </a:r>
            <a:endParaRPr lang="en-GB" b="1" dirty="0"/>
          </a:p>
        </p:txBody>
      </p:sp>
      <p:cxnSp>
        <p:nvCxnSpPr>
          <p:cNvPr id="35" name="Straight Connector 34">
            <a:extLst>
              <a:ext uri="{FF2B5EF4-FFF2-40B4-BE49-F238E27FC236}">
                <a16:creationId xmlns:a16="http://schemas.microsoft.com/office/drawing/2014/main" id="{515632E0-B7E6-ADA2-8830-CA1D5DD6BE35}"/>
              </a:ext>
            </a:extLst>
          </p:cNvPr>
          <p:cNvCxnSpPr/>
          <p:nvPr/>
        </p:nvCxnSpPr>
        <p:spPr>
          <a:xfrm flipH="1">
            <a:off x="6146979" y="2512011"/>
            <a:ext cx="288032" cy="93610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68A672B-9D71-07B5-E3C2-86E75A96CE0D}"/>
              </a:ext>
            </a:extLst>
          </p:cNvPr>
          <p:cNvCxnSpPr>
            <a:cxnSpLocks/>
          </p:cNvCxnSpPr>
          <p:nvPr/>
        </p:nvCxnSpPr>
        <p:spPr>
          <a:xfrm>
            <a:off x="7353285" y="2451015"/>
            <a:ext cx="875812" cy="58112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4B26430-12B1-9231-37BC-F3D65DE00594}"/>
              </a:ext>
            </a:extLst>
          </p:cNvPr>
          <p:cNvSpPr txBox="1"/>
          <p:nvPr/>
        </p:nvSpPr>
        <p:spPr>
          <a:xfrm>
            <a:off x="8185139" y="3845100"/>
            <a:ext cx="3359894" cy="830997"/>
          </a:xfrm>
          <a:prstGeom prst="rect">
            <a:avLst/>
          </a:prstGeom>
          <a:noFill/>
        </p:spPr>
        <p:txBody>
          <a:bodyPr wrap="none" lIns="0" tIns="0" rIns="0" bIns="0" rtlCol="0">
            <a:spAutoFit/>
          </a:bodyPr>
          <a:lstStyle/>
          <a:p>
            <a:pPr algn="l"/>
            <a:r>
              <a:rPr lang="en-US" i="1" dirty="0">
                <a:solidFill>
                  <a:schemeClr val="tx2">
                    <a:lumMod val="75000"/>
                    <a:lumOff val="25000"/>
                  </a:schemeClr>
                </a:solidFill>
              </a:rPr>
              <a:t>Optimization study on</a:t>
            </a:r>
            <a:r>
              <a:rPr lang="en-US" dirty="0">
                <a:solidFill>
                  <a:schemeClr val="tx2">
                    <a:lumMod val="75000"/>
                    <a:lumOff val="25000"/>
                  </a:schemeClr>
                </a:solidFill>
              </a:rPr>
              <a:t>:</a:t>
            </a:r>
          </a:p>
          <a:p>
            <a:pPr algn="l"/>
            <a:r>
              <a:rPr lang="en-US" dirty="0">
                <a:solidFill>
                  <a:schemeClr val="tx2">
                    <a:lumMod val="75000"/>
                    <a:lumOff val="25000"/>
                  </a:schemeClr>
                </a:solidFill>
              </a:rPr>
              <a:t>Strain sensors: quantity, position</a:t>
            </a:r>
          </a:p>
          <a:p>
            <a:pPr algn="l"/>
            <a:r>
              <a:rPr lang="en-US" dirty="0">
                <a:solidFill>
                  <a:schemeClr val="tx2">
                    <a:lumMod val="75000"/>
                    <a:lumOff val="25000"/>
                  </a:schemeClr>
                </a:solidFill>
              </a:rPr>
              <a:t>Load: values, quantity, position </a:t>
            </a:r>
            <a:endParaRPr lang="en-GB" dirty="0">
              <a:solidFill>
                <a:schemeClr val="tx2">
                  <a:lumMod val="75000"/>
                  <a:lumOff val="25000"/>
                </a:schemeClr>
              </a:solidFill>
            </a:endParaRPr>
          </a:p>
        </p:txBody>
      </p:sp>
      <p:sp>
        <p:nvSpPr>
          <p:cNvPr id="38" name="TextBox 37">
            <a:extLst>
              <a:ext uri="{FF2B5EF4-FFF2-40B4-BE49-F238E27FC236}">
                <a16:creationId xmlns:a16="http://schemas.microsoft.com/office/drawing/2014/main" id="{C19EEFBE-83E0-F1A9-5593-7ED8F07DBD0D}"/>
              </a:ext>
            </a:extLst>
          </p:cNvPr>
          <p:cNvSpPr txBox="1"/>
          <p:nvPr/>
        </p:nvSpPr>
        <p:spPr>
          <a:xfrm>
            <a:off x="665885" y="1196752"/>
            <a:ext cx="5830659" cy="5539978"/>
          </a:xfrm>
          <a:prstGeom prst="rect">
            <a:avLst/>
          </a:prstGeom>
          <a:noFill/>
        </p:spPr>
        <p:txBody>
          <a:bodyPr wrap="square" lIns="0" tIns="0" rIns="0" bIns="0" rtlCol="0">
            <a:spAutoFit/>
          </a:bodyPr>
          <a:lstStyle/>
          <a:p>
            <a:r>
              <a:rPr lang="en-US" sz="2000" b="1" dirty="0"/>
              <a:t>Supervised DT Training:</a:t>
            </a:r>
          </a:p>
          <a:p>
            <a:endParaRPr lang="en-US" sz="1000" dirty="0"/>
          </a:p>
          <a:p>
            <a:r>
              <a:rPr lang="en-US" sz="2000" dirty="0"/>
              <a:t>Load vs. strain vs. deflection</a:t>
            </a:r>
          </a:p>
          <a:p>
            <a:pPr marL="285750" indent="-285750" algn="l">
              <a:buFont typeface="Arial" panose="020B0604020202020204" pitchFamily="34" charset="0"/>
              <a:buChar char="•"/>
            </a:pPr>
            <a:r>
              <a:rPr lang="en-US" sz="2000" dirty="0"/>
              <a:t>Strain profile &amp; deflection (DIC)</a:t>
            </a:r>
          </a:p>
          <a:p>
            <a:pPr marL="285750" indent="-285750" algn="l">
              <a:buFont typeface="Arial" panose="020B0604020202020204" pitchFamily="34" charset="0"/>
              <a:buChar char="•"/>
            </a:pPr>
            <a:r>
              <a:rPr lang="en-US" sz="2000" dirty="0"/>
              <a:t>Local strain (strain gauges)</a:t>
            </a:r>
          </a:p>
          <a:p>
            <a:pPr marL="285750" indent="-285750" algn="l">
              <a:buFont typeface="Arial" panose="020B0604020202020204" pitchFamily="34" charset="0"/>
              <a:buChar char="•"/>
            </a:pPr>
            <a:r>
              <a:rPr lang="en-US" sz="2000" dirty="0"/>
              <a:t>Static load (Load Cells)</a:t>
            </a:r>
          </a:p>
          <a:p>
            <a:pPr algn="l"/>
            <a:endParaRPr lang="en-US" sz="2000" dirty="0"/>
          </a:p>
          <a:p>
            <a:r>
              <a:rPr lang="en-US" sz="2000" b="1" dirty="0"/>
              <a:t>INPUTs – DAQ:</a:t>
            </a:r>
          </a:p>
          <a:p>
            <a:pPr marL="342900" indent="-342900">
              <a:buFont typeface="Arial" panose="020B0604020202020204" pitchFamily="34" charset="0"/>
              <a:buChar char="•"/>
            </a:pPr>
            <a:r>
              <a:rPr lang="en-US" sz="2000" i="1" dirty="0"/>
              <a:t>Real</a:t>
            </a:r>
            <a:r>
              <a:rPr lang="en-US" sz="2000" dirty="0"/>
              <a:t> local strain (strain gauges)</a:t>
            </a:r>
            <a:endParaRPr lang="en-US" sz="2000" b="1" dirty="0"/>
          </a:p>
          <a:p>
            <a:pPr algn="l"/>
            <a:endParaRPr lang="en-US" sz="2000" dirty="0"/>
          </a:p>
          <a:p>
            <a:r>
              <a:rPr lang="en-US" sz="2000" b="1" dirty="0"/>
              <a:t>Deployed DT OUTPUT:</a:t>
            </a:r>
            <a:endParaRPr lang="en-US" sz="1000" dirty="0"/>
          </a:p>
          <a:p>
            <a:pPr marL="342900" indent="-342900">
              <a:buFont typeface="Arial" panose="020B0604020202020204" pitchFamily="34" charset="0"/>
              <a:buChar char="•"/>
            </a:pPr>
            <a:endParaRPr lang="en-US" sz="1000" dirty="0">
              <a:sym typeface="Wingdings" panose="05000000000000000000" pitchFamily="2" charset="2"/>
            </a:endParaRPr>
          </a:p>
          <a:p>
            <a:pPr marL="342900" indent="-342900">
              <a:buFont typeface="Arial" panose="020B0604020202020204" pitchFamily="34" charset="0"/>
              <a:buChar char="•"/>
            </a:pPr>
            <a:r>
              <a:rPr lang="en-US" sz="2000" dirty="0">
                <a:sym typeface="Wingdings" panose="05000000000000000000" pitchFamily="2" charset="2"/>
              </a:rPr>
              <a:t>Virtual </a:t>
            </a:r>
            <a:r>
              <a:rPr lang="en-US" sz="2000" dirty="0"/>
              <a:t>load</a:t>
            </a:r>
          </a:p>
          <a:p>
            <a:pPr marL="342900" indent="-342900">
              <a:buFont typeface="Arial" panose="020B0604020202020204" pitchFamily="34" charset="0"/>
              <a:buChar char="•"/>
            </a:pPr>
            <a:r>
              <a:rPr lang="en-US" sz="2000" dirty="0"/>
              <a:t>Virtual deflection</a:t>
            </a:r>
          </a:p>
          <a:p>
            <a:pPr marL="342900" indent="-342900">
              <a:buFont typeface="Arial" panose="020B0604020202020204" pitchFamily="34" charset="0"/>
              <a:buChar char="•"/>
            </a:pPr>
            <a:r>
              <a:rPr lang="en-US" sz="2000" i="1" dirty="0"/>
              <a:t>Virtual</a:t>
            </a:r>
            <a:r>
              <a:rPr lang="en-US" sz="2000" dirty="0"/>
              <a:t> local strain (@ complementary gauges)</a:t>
            </a:r>
          </a:p>
          <a:p>
            <a:endParaRPr lang="en-US" sz="2000" b="1" dirty="0"/>
          </a:p>
          <a:p>
            <a:endParaRPr lang="en-US" sz="2000" b="1" dirty="0"/>
          </a:p>
          <a:p>
            <a:endParaRPr lang="en-US" sz="2000" dirty="0">
              <a:sym typeface="Wingdings" panose="05000000000000000000" pitchFamily="2" charset="2"/>
            </a:endParaRPr>
          </a:p>
          <a:p>
            <a:endParaRPr lang="en-US" sz="2000" b="1" dirty="0"/>
          </a:p>
        </p:txBody>
      </p:sp>
    </p:spTree>
    <p:extLst>
      <p:ext uri="{BB962C8B-B14F-4D97-AF65-F5344CB8AC3E}">
        <p14:creationId xmlns:p14="http://schemas.microsoft.com/office/powerpoint/2010/main" val="1624068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9CC39324-6276-E415-10EF-BA2F7326CD37}"/>
              </a:ext>
            </a:extLst>
          </p:cNvPr>
          <p:cNvPicPr>
            <a:picLocks noChangeAspect="1"/>
          </p:cNvPicPr>
          <p:nvPr/>
        </p:nvPicPr>
        <p:blipFill>
          <a:blip r:embed="rId2"/>
          <a:stretch>
            <a:fillRect/>
          </a:stretch>
        </p:blipFill>
        <p:spPr>
          <a:xfrm>
            <a:off x="8537332" y="1167214"/>
            <a:ext cx="3654668" cy="2018831"/>
          </a:xfrm>
          <a:prstGeom prst="rect">
            <a:avLst/>
          </a:prstGeom>
        </p:spPr>
      </p:pic>
      <p:sp>
        <p:nvSpPr>
          <p:cNvPr id="3" name="Title 2">
            <a:extLst>
              <a:ext uri="{FF2B5EF4-FFF2-40B4-BE49-F238E27FC236}">
                <a16:creationId xmlns:a16="http://schemas.microsoft.com/office/drawing/2014/main" id="{871BE90B-6760-3FC0-6EAB-D9EB87CB0C76}"/>
              </a:ext>
            </a:extLst>
          </p:cNvPr>
          <p:cNvSpPr>
            <a:spLocks noGrp="1"/>
          </p:cNvSpPr>
          <p:nvPr>
            <p:ph type="title"/>
          </p:nvPr>
        </p:nvSpPr>
        <p:spPr>
          <a:xfrm>
            <a:off x="407988" y="0"/>
            <a:ext cx="11376025" cy="1065742"/>
          </a:xfrm>
        </p:spPr>
        <p:txBody>
          <a:bodyPr anchor="ctr"/>
          <a:lstStyle/>
          <a:p>
            <a:r>
              <a:rPr lang="en-US" dirty="0"/>
              <a:t>DT </a:t>
            </a:r>
            <a:r>
              <a:rPr lang="en-US" dirty="0" err="1"/>
              <a:t>PoP</a:t>
            </a:r>
            <a:r>
              <a:rPr lang="en-US" dirty="0"/>
              <a:t> : Experimental Setup</a:t>
            </a:r>
            <a:endParaRPr lang="en-GB" dirty="0"/>
          </a:p>
        </p:txBody>
      </p:sp>
      <p:sp>
        <p:nvSpPr>
          <p:cNvPr id="4" name="Date Placeholder 3">
            <a:extLst>
              <a:ext uri="{FF2B5EF4-FFF2-40B4-BE49-F238E27FC236}">
                <a16:creationId xmlns:a16="http://schemas.microsoft.com/office/drawing/2014/main" id="{28FAD9EA-FC87-EEDC-CB7C-6FF426C1E1AD}"/>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888ACEC8-2659-BDC8-5EDC-C052DE86004A}"/>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95B51938-D360-938A-AFEB-DF3846EEC5D9}"/>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21" name="TextBox 20">
            <a:extLst>
              <a:ext uri="{FF2B5EF4-FFF2-40B4-BE49-F238E27FC236}">
                <a16:creationId xmlns:a16="http://schemas.microsoft.com/office/drawing/2014/main" id="{C322D13A-4E7C-C66B-A0EE-7E2A73298A4E}"/>
              </a:ext>
            </a:extLst>
          </p:cNvPr>
          <p:cNvSpPr txBox="1"/>
          <p:nvPr/>
        </p:nvSpPr>
        <p:spPr>
          <a:xfrm>
            <a:off x="403200" y="836712"/>
            <a:ext cx="5515955" cy="2923877"/>
          </a:xfrm>
          <a:prstGeom prst="rect">
            <a:avLst/>
          </a:prstGeom>
          <a:noFill/>
        </p:spPr>
        <p:txBody>
          <a:bodyPr wrap="square" lIns="0" tIns="0" rIns="0" bIns="0" rtlCol="0">
            <a:spAutoFit/>
          </a:bodyPr>
          <a:lstStyle/>
          <a:p>
            <a:endParaRPr lang="en-US" sz="2000" b="1" dirty="0"/>
          </a:p>
          <a:p>
            <a:pPr algn="l"/>
            <a:endParaRPr lang="en-US" sz="2000" b="1" dirty="0"/>
          </a:p>
          <a:p>
            <a:pPr algn="l"/>
            <a:r>
              <a:rPr lang="en-US" sz="2000" b="1" dirty="0"/>
              <a:t>Training &amp; Creation of DT Model:</a:t>
            </a:r>
          </a:p>
          <a:p>
            <a:pPr algn="l"/>
            <a:endParaRPr lang="en-US" sz="1000" b="1" dirty="0"/>
          </a:p>
          <a:p>
            <a:pPr marL="285750" indent="-285750" algn="l">
              <a:buFont typeface="Arial" panose="020B0604020202020204" pitchFamily="34" charset="0"/>
              <a:buChar char="•"/>
            </a:pPr>
            <a:r>
              <a:rPr lang="en-US" sz="2000" dirty="0"/>
              <a:t>Hybrid training: FEM Simulation, DAQ from test</a:t>
            </a:r>
          </a:p>
          <a:p>
            <a:pPr marL="285750" indent="-285750" algn="l">
              <a:buFont typeface="Arial" panose="020B0604020202020204" pitchFamily="34" charset="0"/>
              <a:buChar char="•"/>
            </a:pPr>
            <a:r>
              <a:rPr lang="en-US" sz="2000" dirty="0"/>
              <a:t>Hybrid Software Algorithm: first steps in machine learning (regression) &amp; neural network models</a:t>
            </a:r>
          </a:p>
          <a:p>
            <a:pPr algn="l"/>
            <a:r>
              <a:rPr lang="en-US" sz="2000" dirty="0"/>
              <a:t>	</a:t>
            </a:r>
            <a:r>
              <a:rPr lang="en-US" sz="2000" dirty="0">
                <a:solidFill>
                  <a:schemeClr val="bg1">
                    <a:lumMod val="65000"/>
                  </a:schemeClr>
                </a:solidFill>
              </a:rPr>
              <a:t>(parallel software developments)</a:t>
            </a:r>
          </a:p>
        </p:txBody>
      </p:sp>
      <p:sp>
        <p:nvSpPr>
          <p:cNvPr id="22" name="TextBox 21">
            <a:extLst>
              <a:ext uri="{FF2B5EF4-FFF2-40B4-BE49-F238E27FC236}">
                <a16:creationId xmlns:a16="http://schemas.microsoft.com/office/drawing/2014/main" id="{91F50602-A539-D9FE-2B11-2F7A929DE4B3}"/>
              </a:ext>
            </a:extLst>
          </p:cNvPr>
          <p:cNvSpPr txBox="1"/>
          <p:nvPr/>
        </p:nvSpPr>
        <p:spPr>
          <a:xfrm>
            <a:off x="407988" y="4133833"/>
            <a:ext cx="3810980" cy="1384995"/>
          </a:xfrm>
          <a:prstGeom prst="rect">
            <a:avLst/>
          </a:prstGeom>
          <a:noFill/>
        </p:spPr>
        <p:txBody>
          <a:bodyPr wrap="none" lIns="0" tIns="0" rIns="0" bIns="0" rtlCol="0">
            <a:spAutoFit/>
          </a:bodyPr>
          <a:lstStyle/>
          <a:p>
            <a:pPr algn="l"/>
            <a:r>
              <a:rPr lang="en-US" sz="2000" b="1" dirty="0"/>
              <a:t>STATUS</a:t>
            </a:r>
            <a:r>
              <a:rPr lang="en-US" sz="2000" dirty="0"/>
              <a:t>:</a:t>
            </a:r>
          </a:p>
          <a:p>
            <a:pPr algn="l"/>
            <a:endParaRPr lang="en-US" sz="1000" dirty="0"/>
          </a:p>
          <a:p>
            <a:pPr marL="285750" indent="-285750" algn="l">
              <a:buFont typeface="Arial" panose="020B0604020202020204" pitchFamily="34" charset="0"/>
              <a:buChar char="•"/>
            </a:pPr>
            <a:r>
              <a:rPr lang="en-US" sz="2000" dirty="0"/>
              <a:t>Design of Experiment done</a:t>
            </a:r>
          </a:p>
          <a:p>
            <a:pPr marL="285750" indent="-285750" algn="l">
              <a:buFont typeface="Arial" panose="020B0604020202020204" pitchFamily="34" charset="0"/>
              <a:buChar char="•"/>
            </a:pPr>
            <a:r>
              <a:rPr lang="en-US" sz="2000" dirty="0"/>
              <a:t>PT Fabrication &amp; QA ongoing</a:t>
            </a:r>
          </a:p>
          <a:p>
            <a:pPr marL="285750" indent="-285750" algn="l">
              <a:buFont typeface="Arial" panose="020B0604020202020204" pitchFamily="34" charset="0"/>
              <a:buChar char="•"/>
            </a:pPr>
            <a:r>
              <a:rPr lang="en-US" sz="2000" dirty="0"/>
              <a:t>DT ‘’Transfer Functions’’ ready</a:t>
            </a:r>
          </a:p>
        </p:txBody>
      </p:sp>
      <p:pic>
        <p:nvPicPr>
          <p:cNvPr id="7" name="Picture 6">
            <a:extLst>
              <a:ext uri="{FF2B5EF4-FFF2-40B4-BE49-F238E27FC236}">
                <a16:creationId xmlns:a16="http://schemas.microsoft.com/office/drawing/2014/main" id="{E7D0BE3B-B066-44AC-BFA6-282F204FF4D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255297" y="-17826"/>
            <a:ext cx="4533503" cy="1729421"/>
          </a:xfrm>
          <a:prstGeom prst="rect">
            <a:avLst/>
          </a:prstGeom>
        </p:spPr>
      </p:pic>
      <p:pic>
        <p:nvPicPr>
          <p:cNvPr id="23" name="Picture 22">
            <a:extLst>
              <a:ext uri="{FF2B5EF4-FFF2-40B4-BE49-F238E27FC236}">
                <a16:creationId xmlns:a16="http://schemas.microsoft.com/office/drawing/2014/main" id="{FBD79464-4F11-6E0B-4130-494482B1638D}"/>
              </a:ext>
            </a:extLst>
          </p:cNvPr>
          <p:cNvPicPr>
            <a:picLocks noChangeAspect="1"/>
          </p:cNvPicPr>
          <p:nvPr/>
        </p:nvPicPr>
        <p:blipFill>
          <a:blip r:embed="rId4"/>
          <a:stretch>
            <a:fillRect/>
          </a:stretch>
        </p:blipFill>
        <p:spPr>
          <a:xfrm>
            <a:off x="8118214" y="3087491"/>
            <a:ext cx="3549827" cy="1866841"/>
          </a:xfrm>
          <a:prstGeom prst="rect">
            <a:avLst/>
          </a:prstGeom>
        </p:spPr>
      </p:pic>
      <p:sp>
        <p:nvSpPr>
          <p:cNvPr id="27" name="Rectangle 26">
            <a:extLst>
              <a:ext uri="{FF2B5EF4-FFF2-40B4-BE49-F238E27FC236}">
                <a16:creationId xmlns:a16="http://schemas.microsoft.com/office/drawing/2014/main" id="{84E35846-0A6F-4986-67F8-5F65EA3AAD8E}"/>
              </a:ext>
            </a:extLst>
          </p:cNvPr>
          <p:cNvSpPr/>
          <p:nvPr/>
        </p:nvSpPr>
        <p:spPr>
          <a:xfrm rot="20702666">
            <a:off x="9746952" y="714176"/>
            <a:ext cx="214181"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5EA2C600-388F-694E-B68C-19115FDE1EA0}"/>
              </a:ext>
            </a:extLst>
          </p:cNvPr>
          <p:cNvSpPr/>
          <p:nvPr/>
        </p:nvSpPr>
        <p:spPr>
          <a:xfrm rot="20702666">
            <a:off x="10250964" y="779221"/>
            <a:ext cx="21679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EDF3E859-85E2-312F-2C36-D2BA21AF3475}"/>
              </a:ext>
            </a:extLst>
          </p:cNvPr>
          <p:cNvSpPr/>
          <p:nvPr/>
        </p:nvSpPr>
        <p:spPr>
          <a:xfrm rot="20702666">
            <a:off x="10539047" y="583455"/>
            <a:ext cx="213838"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Picture 29">
            <a:extLst>
              <a:ext uri="{FF2B5EF4-FFF2-40B4-BE49-F238E27FC236}">
                <a16:creationId xmlns:a16="http://schemas.microsoft.com/office/drawing/2014/main" id="{4D220D6C-F5FB-3446-FF59-F7C81B39B1BA}"/>
              </a:ext>
            </a:extLst>
          </p:cNvPr>
          <p:cNvPicPr>
            <a:picLocks noChangeAspect="1"/>
          </p:cNvPicPr>
          <p:nvPr/>
        </p:nvPicPr>
        <p:blipFill rotWithShape="1">
          <a:blip r:embed="rId5"/>
          <a:srcRect l="8624" t="6542"/>
          <a:stretch/>
        </p:blipFill>
        <p:spPr>
          <a:xfrm>
            <a:off x="5721059" y="1761699"/>
            <a:ext cx="2831416" cy="1567808"/>
          </a:xfrm>
          <a:prstGeom prst="rect">
            <a:avLst/>
          </a:prstGeom>
        </p:spPr>
      </p:pic>
      <p:sp>
        <p:nvSpPr>
          <p:cNvPr id="31" name="Rectangle 30">
            <a:extLst>
              <a:ext uri="{FF2B5EF4-FFF2-40B4-BE49-F238E27FC236}">
                <a16:creationId xmlns:a16="http://schemas.microsoft.com/office/drawing/2014/main" id="{49C0C4DD-B7D6-5AC3-B362-EF511AA436C5}"/>
              </a:ext>
            </a:extLst>
          </p:cNvPr>
          <p:cNvSpPr/>
          <p:nvPr/>
        </p:nvSpPr>
        <p:spPr>
          <a:xfrm>
            <a:off x="6967947" y="1843183"/>
            <a:ext cx="906551" cy="355505"/>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7087599F-A014-8015-28BA-6815B9C2155D}"/>
              </a:ext>
            </a:extLst>
          </p:cNvPr>
          <p:cNvPicPr>
            <a:picLocks noChangeAspect="1"/>
          </p:cNvPicPr>
          <p:nvPr/>
        </p:nvPicPr>
        <p:blipFill>
          <a:blip r:embed="rId6"/>
          <a:stretch>
            <a:fillRect/>
          </a:stretch>
        </p:blipFill>
        <p:spPr>
          <a:xfrm>
            <a:off x="6409835" y="4485096"/>
            <a:ext cx="3300499" cy="2152499"/>
          </a:xfrm>
          <a:prstGeom prst="rect">
            <a:avLst/>
          </a:prstGeom>
        </p:spPr>
      </p:pic>
    </p:spTree>
    <p:extLst>
      <p:ext uri="{BB962C8B-B14F-4D97-AF65-F5344CB8AC3E}">
        <p14:creationId xmlns:p14="http://schemas.microsoft.com/office/powerpoint/2010/main" val="2413917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811F744-13F2-F25C-6BF0-6875B7994760}"/>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EC786AD7-C0BC-7267-2519-9254750AE1B8}"/>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8E899CA6-03B0-BEC5-971E-39DFE0126A9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Title 2">
            <a:extLst>
              <a:ext uri="{FF2B5EF4-FFF2-40B4-BE49-F238E27FC236}">
                <a16:creationId xmlns:a16="http://schemas.microsoft.com/office/drawing/2014/main" id="{45E5092E-8D49-AEE2-30B9-EFE4997C0D9F}"/>
              </a:ext>
            </a:extLst>
          </p:cNvPr>
          <p:cNvSpPr>
            <a:spLocks noGrp="1"/>
          </p:cNvSpPr>
          <p:nvPr>
            <p:ph type="title"/>
          </p:nvPr>
        </p:nvSpPr>
        <p:spPr>
          <a:xfrm>
            <a:off x="407988" y="0"/>
            <a:ext cx="11376025" cy="1066800"/>
          </a:xfrm>
        </p:spPr>
        <p:txBody>
          <a:bodyPr anchor="ctr"/>
          <a:lstStyle/>
          <a:p>
            <a:r>
              <a:rPr lang="en-US" dirty="0">
                <a:solidFill>
                  <a:schemeClr val="tx1">
                    <a:lumMod val="75000"/>
                  </a:schemeClr>
                </a:solidFill>
              </a:rPr>
              <a:t>DT Demonstrator</a:t>
            </a:r>
            <a:endParaRPr lang="en-GB" dirty="0">
              <a:solidFill>
                <a:schemeClr val="tx1">
                  <a:lumMod val="75000"/>
                </a:schemeClr>
              </a:solidFill>
            </a:endParaRPr>
          </a:p>
        </p:txBody>
      </p:sp>
      <p:sp>
        <p:nvSpPr>
          <p:cNvPr id="9" name="TextBox 8">
            <a:extLst>
              <a:ext uri="{FF2B5EF4-FFF2-40B4-BE49-F238E27FC236}">
                <a16:creationId xmlns:a16="http://schemas.microsoft.com/office/drawing/2014/main" id="{72EF11E3-BF27-2692-A9E9-C7455DE01DFD}"/>
              </a:ext>
            </a:extLst>
          </p:cNvPr>
          <p:cNvSpPr txBox="1"/>
          <p:nvPr/>
        </p:nvSpPr>
        <p:spPr>
          <a:xfrm>
            <a:off x="498111" y="1489334"/>
            <a:ext cx="5597889" cy="1231106"/>
          </a:xfrm>
          <a:prstGeom prst="rect">
            <a:avLst/>
          </a:prstGeom>
          <a:noFill/>
        </p:spPr>
        <p:txBody>
          <a:bodyPr wrap="square" lIns="0" tIns="0" rIns="0" bIns="0" rtlCol="0">
            <a:spAutoFit/>
          </a:bodyPr>
          <a:lstStyle/>
          <a:p>
            <a:r>
              <a:rPr lang="en-US" sz="2000" dirty="0"/>
              <a:t>On a full </a:t>
            </a:r>
            <a:r>
              <a:rPr lang="en-US" sz="2000" b="1" dirty="0"/>
              <a:t>system of components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pic>
        <p:nvPicPr>
          <p:cNvPr id="2" name="Picture 1">
            <a:extLst>
              <a:ext uri="{FF2B5EF4-FFF2-40B4-BE49-F238E27FC236}">
                <a16:creationId xmlns:a16="http://schemas.microsoft.com/office/drawing/2014/main" id="{777F4329-35A2-7F28-1395-DE63A71B52BD}"/>
              </a:ext>
            </a:extLst>
          </p:cNvPr>
          <p:cNvPicPr>
            <a:picLocks noChangeAspect="1"/>
          </p:cNvPicPr>
          <p:nvPr/>
        </p:nvPicPr>
        <p:blipFill>
          <a:blip r:embed="rId2"/>
          <a:stretch>
            <a:fillRect/>
          </a:stretch>
        </p:blipFill>
        <p:spPr>
          <a:xfrm rot="208658">
            <a:off x="6436041" y="673499"/>
            <a:ext cx="5491690" cy="3089077"/>
          </a:xfrm>
          <a:prstGeom prst="rect">
            <a:avLst/>
          </a:prstGeom>
        </p:spPr>
      </p:pic>
      <p:sp>
        <p:nvSpPr>
          <p:cNvPr id="10" name="TextBox 9">
            <a:extLst>
              <a:ext uri="{FF2B5EF4-FFF2-40B4-BE49-F238E27FC236}">
                <a16:creationId xmlns:a16="http://schemas.microsoft.com/office/drawing/2014/main" id="{1ACB6CF3-9C98-BC6F-F402-F9C2CCBE3E5A}"/>
              </a:ext>
            </a:extLst>
          </p:cNvPr>
          <p:cNvSpPr txBox="1"/>
          <p:nvPr/>
        </p:nvSpPr>
        <p:spPr>
          <a:xfrm>
            <a:off x="380108" y="1976921"/>
            <a:ext cx="5597890" cy="707886"/>
          </a:xfrm>
          <a:prstGeom prst="rect">
            <a:avLst/>
          </a:prstGeom>
          <a:noFill/>
        </p:spPr>
        <p:txBody>
          <a:bodyPr wrap="square">
            <a:spAutoFit/>
          </a:bodyPr>
          <a:lstStyle/>
          <a:p>
            <a:pPr algn="l"/>
            <a:r>
              <a:rPr lang="en-US" sz="2000" dirty="0"/>
              <a:t>Based on lessons learned and collaborations defined at </a:t>
            </a:r>
            <a:r>
              <a:rPr lang="en-US" sz="2000" dirty="0" err="1"/>
              <a:t>PoP</a:t>
            </a:r>
            <a:r>
              <a:rPr lang="en-US" sz="2000" dirty="0"/>
              <a:t> stage</a:t>
            </a:r>
          </a:p>
        </p:txBody>
      </p:sp>
      <p:sp>
        <p:nvSpPr>
          <p:cNvPr id="12" name="TextBox 11">
            <a:extLst>
              <a:ext uri="{FF2B5EF4-FFF2-40B4-BE49-F238E27FC236}">
                <a16:creationId xmlns:a16="http://schemas.microsoft.com/office/drawing/2014/main" id="{8164B195-EDAA-24ED-96D6-666B27991439}"/>
              </a:ext>
            </a:extLst>
          </p:cNvPr>
          <p:cNvSpPr txBox="1"/>
          <p:nvPr/>
        </p:nvSpPr>
        <p:spPr>
          <a:xfrm>
            <a:off x="407368" y="3049809"/>
            <a:ext cx="6096000" cy="2246769"/>
          </a:xfrm>
          <a:prstGeom prst="rect">
            <a:avLst/>
          </a:prstGeom>
          <a:noFill/>
        </p:spPr>
        <p:txBody>
          <a:bodyPr wrap="square">
            <a:spAutoFit/>
          </a:bodyPr>
          <a:lstStyle/>
          <a:p>
            <a:pPr marL="342900" indent="-342900">
              <a:buFont typeface="Arial" panose="020B0604020202020204" pitchFamily="34" charset="0"/>
              <a:buChar char="•"/>
            </a:pPr>
            <a:endParaRPr lang="en-US" sz="2000" dirty="0"/>
          </a:p>
          <a:p>
            <a:r>
              <a:rPr lang="en-US" sz="2000" dirty="0"/>
              <a:t>Added Features: Real time data on system’s transient state. Based on reduced sensors scenario. Forecasts</a:t>
            </a:r>
          </a:p>
          <a:p>
            <a:pPr marL="342900" indent="-342900">
              <a:buFont typeface="Arial" panose="020B0604020202020204" pitchFamily="34" charset="0"/>
              <a:buChar char="•"/>
            </a:pPr>
            <a:endParaRPr lang="en-GB" sz="2000" dirty="0"/>
          </a:p>
          <a:p>
            <a:r>
              <a:rPr lang="en-US" sz="2000" dirty="0"/>
              <a:t>Installed in test environment (not in the accelerator chain/experiments)</a:t>
            </a:r>
          </a:p>
        </p:txBody>
      </p:sp>
    </p:spTree>
    <p:extLst>
      <p:ext uri="{BB962C8B-B14F-4D97-AF65-F5344CB8AC3E}">
        <p14:creationId xmlns:p14="http://schemas.microsoft.com/office/powerpoint/2010/main" val="2804085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4F9A956-C826-41AB-BAC3-8C46F775E79A}"/>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B37C88CD-0355-4054-B695-E2A635F3A064}"/>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120D446C-9CD0-4298-96E3-135F09C77BA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6" name="Title 5">
            <a:extLst>
              <a:ext uri="{FF2B5EF4-FFF2-40B4-BE49-F238E27FC236}">
                <a16:creationId xmlns:a16="http://schemas.microsoft.com/office/drawing/2014/main" id="{C4AC9760-09F4-4F1A-8D44-7685AD02EBA3}"/>
              </a:ext>
            </a:extLst>
          </p:cNvPr>
          <p:cNvSpPr>
            <a:spLocks noGrp="1"/>
          </p:cNvSpPr>
          <p:nvPr>
            <p:ph type="title"/>
          </p:nvPr>
        </p:nvSpPr>
        <p:spPr>
          <a:xfrm>
            <a:off x="407988" y="0"/>
            <a:ext cx="11376025" cy="1065742"/>
          </a:xfrm>
        </p:spPr>
        <p:txBody>
          <a:bodyPr anchor="ctr"/>
          <a:lstStyle/>
          <a:p>
            <a:r>
              <a:rPr lang="en-US" dirty="0">
                <a:solidFill>
                  <a:schemeClr val="tx1">
                    <a:lumMod val="75000"/>
                  </a:schemeClr>
                </a:solidFill>
              </a:rPr>
              <a:t>Conclusions</a:t>
            </a:r>
            <a:endParaRPr lang="en-GB" dirty="0">
              <a:solidFill>
                <a:schemeClr val="tx1">
                  <a:lumMod val="75000"/>
                </a:schemeClr>
              </a:solidFill>
            </a:endParaRPr>
          </a:p>
        </p:txBody>
      </p:sp>
      <p:pic>
        <p:nvPicPr>
          <p:cNvPr id="7" name="Picture 2">
            <a:extLst>
              <a:ext uri="{FF2B5EF4-FFF2-40B4-BE49-F238E27FC236}">
                <a16:creationId xmlns:a16="http://schemas.microsoft.com/office/drawing/2014/main" id="{C1F5BA0C-B33E-4A19-95A2-BA5803343F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0758" y="3052145"/>
            <a:ext cx="1990725" cy="22955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128E291-D9CA-4C31-A9F3-BA37BA1AFE0B}"/>
              </a:ext>
            </a:extLst>
          </p:cNvPr>
          <p:cNvSpPr txBox="1"/>
          <p:nvPr/>
        </p:nvSpPr>
        <p:spPr>
          <a:xfrm>
            <a:off x="413519" y="2398236"/>
            <a:ext cx="8634809" cy="3385542"/>
          </a:xfrm>
          <a:prstGeom prst="rect">
            <a:avLst/>
          </a:prstGeom>
          <a:noFill/>
        </p:spPr>
        <p:txBody>
          <a:bodyPr wrap="square" lIns="0" tIns="0" rIns="0" bIns="0" rtlCol="0">
            <a:spAutoFit/>
          </a:bodyPr>
          <a:lstStyle/>
          <a:p>
            <a:pPr algn="l"/>
            <a:r>
              <a:rPr lang="en-GB" sz="2200" b="1" dirty="0"/>
              <a:t>We are well fit for the DT challenge</a:t>
            </a:r>
          </a:p>
          <a:p>
            <a:pPr marL="285750" indent="-285750" algn="l">
              <a:buFont typeface="Arial" panose="020B0604020202020204" pitchFamily="34" charset="0"/>
              <a:buChar char="•"/>
            </a:pPr>
            <a:r>
              <a:rPr lang="en-GB" sz="2200" dirty="0"/>
              <a:t>Trial </a:t>
            </a:r>
            <a:r>
              <a:rPr lang="en-GB" sz="2200" dirty="0">
                <a:sym typeface="Wingdings" panose="05000000000000000000" pitchFamily="2" charset="2"/>
              </a:rPr>
              <a:t> </a:t>
            </a:r>
            <a:r>
              <a:rPr lang="en-GB" sz="2200" dirty="0"/>
              <a:t>Core activities are manageable</a:t>
            </a:r>
          </a:p>
          <a:p>
            <a:pPr marL="285750" indent="-285750" algn="l">
              <a:buFont typeface="Arial" panose="020B0604020202020204" pitchFamily="34" charset="0"/>
              <a:buChar char="•"/>
            </a:pPr>
            <a:r>
              <a:rPr lang="en-GB" sz="2200" dirty="0" err="1"/>
              <a:t>PoP</a:t>
            </a:r>
            <a:r>
              <a:rPr lang="en-GB" sz="2200" dirty="0"/>
              <a:t> </a:t>
            </a:r>
            <a:r>
              <a:rPr lang="en-GB" sz="2200" dirty="0">
                <a:sym typeface="Wingdings" panose="05000000000000000000" pitchFamily="2" charset="2"/>
              </a:rPr>
              <a:t> </a:t>
            </a:r>
            <a:r>
              <a:rPr lang="en-GB" sz="2200" dirty="0"/>
              <a:t>Bringing MME competencies up to speed for DT</a:t>
            </a:r>
          </a:p>
          <a:p>
            <a:pPr marL="285750" indent="-285750" algn="l">
              <a:buFont typeface="Arial" panose="020B0604020202020204" pitchFamily="34" charset="0"/>
              <a:buChar char="•"/>
            </a:pPr>
            <a:endParaRPr lang="en-GB" sz="2200" dirty="0"/>
          </a:p>
          <a:p>
            <a:pPr algn="l"/>
            <a:r>
              <a:rPr lang="en-GB" sz="2200" dirty="0"/>
              <a:t>NEXT:</a:t>
            </a:r>
          </a:p>
          <a:p>
            <a:pPr marL="342900" indent="-342900" algn="l">
              <a:buFont typeface="Arial" panose="020B0604020202020204" pitchFamily="34" charset="0"/>
              <a:buChar char="•"/>
            </a:pPr>
            <a:r>
              <a:rPr lang="en-GB" sz="2200" dirty="0"/>
              <a:t>Finalise </a:t>
            </a:r>
            <a:r>
              <a:rPr lang="en-GB" sz="2200" dirty="0" err="1"/>
              <a:t>PoP</a:t>
            </a:r>
            <a:r>
              <a:rPr lang="en-GB" sz="2200" dirty="0"/>
              <a:t> </a:t>
            </a:r>
            <a:r>
              <a:rPr lang="en-GB" sz="2200" dirty="0">
                <a:sym typeface="Wingdings" panose="05000000000000000000" pitchFamily="2" charset="2"/>
              </a:rPr>
              <a:t> Demo</a:t>
            </a:r>
            <a:endParaRPr lang="en-GB" sz="2200" dirty="0"/>
          </a:p>
          <a:p>
            <a:pPr marL="285750" indent="-285750" algn="l">
              <a:buFont typeface="Arial" panose="020B0604020202020204" pitchFamily="34" charset="0"/>
              <a:buChar char="•"/>
            </a:pPr>
            <a:r>
              <a:rPr lang="en-GB" sz="2200" b="1" dirty="0"/>
              <a:t>Interest by MME users is paramount for successful demonstrator</a:t>
            </a:r>
          </a:p>
          <a:p>
            <a:pPr algn="l"/>
            <a:endParaRPr lang="en-GB" sz="2200" dirty="0"/>
          </a:p>
          <a:p>
            <a:pPr algn="l"/>
            <a:endParaRPr lang="en-GB" sz="2200" dirty="0"/>
          </a:p>
        </p:txBody>
      </p:sp>
      <p:sp>
        <p:nvSpPr>
          <p:cNvPr id="14" name="TextBox 13">
            <a:extLst>
              <a:ext uri="{FF2B5EF4-FFF2-40B4-BE49-F238E27FC236}">
                <a16:creationId xmlns:a16="http://schemas.microsoft.com/office/drawing/2014/main" id="{2C438378-1D49-481F-825C-6ED79E110FDE}"/>
              </a:ext>
            </a:extLst>
          </p:cNvPr>
          <p:cNvSpPr txBox="1"/>
          <p:nvPr/>
        </p:nvSpPr>
        <p:spPr>
          <a:xfrm>
            <a:off x="407987" y="1437048"/>
            <a:ext cx="11180946" cy="677108"/>
          </a:xfrm>
          <a:prstGeom prst="rect">
            <a:avLst/>
          </a:prstGeom>
          <a:noFill/>
        </p:spPr>
        <p:txBody>
          <a:bodyPr wrap="none" lIns="0" tIns="0" rIns="0" bIns="0" rtlCol="0">
            <a:spAutoFit/>
          </a:bodyPr>
          <a:lstStyle/>
          <a:p>
            <a:pPr algn="l"/>
            <a:r>
              <a:rPr lang="en-US" sz="2200" b="1" dirty="0"/>
              <a:t>Digital transformation is happening. Instrumental for complex, large CERN projects</a:t>
            </a:r>
          </a:p>
          <a:p>
            <a:pPr lvl="1"/>
            <a:r>
              <a:rPr lang="en-US" sz="2200" dirty="0"/>
              <a:t>Exciting!  But also the near future…</a:t>
            </a:r>
            <a:endParaRPr lang="en-GB" sz="2200" dirty="0"/>
          </a:p>
        </p:txBody>
      </p:sp>
      <p:pic>
        <p:nvPicPr>
          <p:cNvPr id="15" name="Picture 14">
            <a:extLst>
              <a:ext uri="{FF2B5EF4-FFF2-40B4-BE49-F238E27FC236}">
                <a16:creationId xmlns:a16="http://schemas.microsoft.com/office/drawing/2014/main" id="{E90321F0-E6CD-43C9-AD80-EA91803DEA12}"/>
              </a:ext>
            </a:extLst>
          </p:cNvPr>
          <p:cNvPicPr>
            <a:picLocks noChangeAspect="1"/>
          </p:cNvPicPr>
          <p:nvPr/>
        </p:nvPicPr>
        <p:blipFill>
          <a:blip r:embed="rId4"/>
          <a:stretch>
            <a:fillRect/>
          </a:stretch>
        </p:blipFill>
        <p:spPr>
          <a:xfrm>
            <a:off x="10899286" y="4811136"/>
            <a:ext cx="779782" cy="779782"/>
          </a:xfrm>
          <a:prstGeom prst="rect">
            <a:avLst/>
          </a:prstGeom>
        </p:spPr>
      </p:pic>
    </p:spTree>
    <p:extLst>
      <p:ext uri="{BB962C8B-B14F-4D97-AF65-F5344CB8AC3E}">
        <p14:creationId xmlns:p14="http://schemas.microsoft.com/office/powerpoint/2010/main" val="1486639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438029-EEDD-478E-A0CC-7FFBBD953B14}"/>
              </a:ext>
            </a:extLst>
          </p:cNvPr>
          <p:cNvSpPr>
            <a:spLocks noGrp="1"/>
          </p:cNvSpPr>
          <p:nvPr>
            <p:ph type="title"/>
          </p:nvPr>
        </p:nvSpPr>
        <p:spPr/>
        <p:txBody>
          <a:bodyPr/>
          <a:lstStyle/>
          <a:p>
            <a:r>
              <a:rPr lang="en-US" dirty="0"/>
              <a:t>Digital Twin– a core</a:t>
            </a:r>
            <a:endParaRPr lang="en-GB" dirty="0"/>
          </a:p>
        </p:txBody>
      </p:sp>
      <p:sp>
        <p:nvSpPr>
          <p:cNvPr id="4" name="Date Placeholder 3">
            <a:extLst>
              <a:ext uri="{FF2B5EF4-FFF2-40B4-BE49-F238E27FC236}">
                <a16:creationId xmlns:a16="http://schemas.microsoft.com/office/drawing/2014/main" id="{2FB3D892-C55C-7BE4-B8C4-B5E727B74889}"/>
              </a:ext>
            </a:extLst>
          </p:cNvPr>
          <p:cNvSpPr>
            <a:spLocks noGrp="1"/>
          </p:cNvSpPr>
          <p:nvPr>
            <p:ph type="dt" sz="half" idx="10"/>
          </p:nvPr>
        </p:nvSpPr>
        <p:spPr/>
        <p:txBody>
          <a:bodyPr/>
          <a:lstStyle/>
          <a:p>
            <a:r>
              <a:rPr lang="pl-PL"/>
              <a:t>ARW 2022</a:t>
            </a:r>
            <a:endParaRPr lang="en-US" dirty="0"/>
          </a:p>
        </p:txBody>
      </p:sp>
      <p:sp>
        <p:nvSpPr>
          <p:cNvPr id="5" name="Footer Placeholder 4">
            <a:extLst>
              <a:ext uri="{FF2B5EF4-FFF2-40B4-BE49-F238E27FC236}">
                <a16:creationId xmlns:a16="http://schemas.microsoft.com/office/drawing/2014/main" id="{22CFB975-18CA-FC23-AB86-267F1FBD5798}"/>
              </a:ext>
            </a:extLst>
          </p:cNvPr>
          <p:cNvSpPr>
            <a:spLocks noGrp="1"/>
          </p:cNvSpPr>
          <p:nvPr>
            <p:ph type="ftr" sz="quarter" idx="11"/>
          </p:nvPr>
        </p:nvSpPr>
        <p:spPr/>
        <p:txBody>
          <a:bodyPr/>
          <a:lstStyle/>
          <a:p>
            <a:r>
              <a:rPr lang="en-US"/>
              <a:t>Dorota Smakulska | Digital Twins Application in Accelerators</a:t>
            </a:r>
            <a:endParaRPr lang="en-US" dirty="0"/>
          </a:p>
        </p:txBody>
      </p:sp>
      <p:sp>
        <p:nvSpPr>
          <p:cNvPr id="6" name="Slide Number Placeholder 5">
            <a:extLst>
              <a:ext uri="{FF2B5EF4-FFF2-40B4-BE49-F238E27FC236}">
                <a16:creationId xmlns:a16="http://schemas.microsoft.com/office/drawing/2014/main" id="{3A320605-8FAA-3F43-224B-0522B52859EB}"/>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7" name="TextBox 6">
            <a:extLst>
              <a:ext uri="{FF2B5EF4-FFF2-40B4-BE49-F238E27FC236}">
                <a16:creationId xmlns:a16="http://schemas.microsoft.com/office/drawing/2014/main" id="{2844AC3B-8053-B90A-8570-3119638F7835}"/>
              </a:ext>
            </a:extLst>
          </p:cNvPr>
          <p:cNvSpPr txBox="1"/>
          <p:nvPr/>
        </p:nvSpPr>
        <p:spPr>
          <a:xfrm>
            <a:off x="983066" y="1624457"/>
            <a:ext cx="9709133" cy="36933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sz="1800" b="0" i="0" u="none" strike="noStrike" kern="0" cap="none" spc="0" normalizeH="0" baseline="0" noProof="0" dirty="0">
                <a:ln>
                  <a:noFill/>
                </a:ln>
                <a:solidFill>
                  <a:prstClr val="white"/>
                </a:solidFill>
                <a:effectLst/>
                <a:uLnTx/>
                <a:uFillTx/>
                <a:latin typeface="Calibri" panose="020F0502020204030204"/>
              </a:rPr>
              <a:t>Based on the type and amount of data for a Digital Twin „core”, different approaches can be </a:t>
            </a:r>
            <a:r>
              <a:rPr kumimoji="0" lang="en-US" sz="1800" b="0" i="0" u="none" strike="noStrike" kern="0" cap="none" spc="0" normalizeH="0" baseline="0" dirty="0">
                <a:ln>
                  <a:noFill/>
                </a:ln>
                <a:solidFill>
                  <a:prstClr val="white"/>
                </a:solidFill>
                <a:effectLst/>
                <a:uLnTx/>
                <a:uFillTx/>
                <a:latin typeface="Calibri" panose="020F0502020204030204"/>
              </a:rPr>
              <a:t>taken</a:t>
            </a:r>
            <a:r>
              <a:rPr kumimoji="0" lang="pl-PL" sz="1800" b="0" i="0" u="none" strike="noStrike" kern="0" cap="none" spc="0" normalizeH="0" baseline="0" noProof="0" dirty="0">
                <a:ln>
                  <a:noFill/>
                </a:ln>
                <a:solidFill>
                  <a:prstClr val="white"/>
                </a:solidFill>
                <a:effectLst/>
                <a:uLnTx/>
                <a:uFillTx/>
                <a:latin typeface="Calibri" panose="020F0502020204030204"/>
              </a:rPr>
              <a:t>:</a:t>
            </a:r>
          </a:p>
        </p:txBody>
      </p:sp>
      <p:sp>
        <p:nvSpPr>
          <p:cNvPr id="8" name="Rectangle: Rounded Corners 7">
            <a:extLst>
              <a:ext uri="{FF2B5EF4-FFF2-40B4-BE49-F238E27FC236}">
                <a16:creationId xmlns:a16="http://schemas.microsoft.com/office/drawing/2014/main" id="{334A934C-0D8A-7676-9786-09DADAF22AC2}"/>
              </a:ext>
            </a:extLst>
          </p:cNvPr>
          <p:cNvSpPr/>
          <p:nvPr/>
        </p:nvSpPr>
        <p:spPr>
          <a:xfrm>
            <a:off x="982576" y="2259966"/>
            <a:ext cx="3132000" cy="646331"/>
          </a:xfrm>
          <a:prstGeom prst="roundRect">
            <a:avLst/>
          </a:prstGeom>
          <a:solidFill>
            <a:srgbClr val="5B9BD5"/>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rPr>
              <a:t>Machine Learning</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F97B1DE3-80FC-36C7-1E7C-4A0ACFA09BCD}"/>
              </a:ext>
            </a:extLst>
          </p:cNvPr>
          <p:cNvSpPr/>
          <p:nvPr/>
        </p:nvSpPr>
        <p:spPr>
          <a:xfrm>
            <a:off x="4271632" y="2259966"/>
            <a:ext cx="3132000" cy="646331"/>
          </a:xfrm>
          <a:prstGeom prst="roundRect">
            <a:avLst/>
          </a:prstGeom>
          <a:solidFill>
            <a:srgbClr val="5B9BD5"/>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rPr>
              <a:t>Deep Lerning</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D5BD2CCB-F03A-CA28-EB41-1A7666EBFFCC}"/>
              </a:ext>
            </a:extLst>
          </p:cNvPr>
          <p:cNvSpPr/>
          <p:nvPr/>
        </p:nvSpPr>
        <p:spPr>
          <a:xfrm>
            <a:off x="7560199" y="2259966"/>
            <a:ext cx="3132000" cy="646331"/>
          </a:xfrm>
          <a:prstGeom prst="roundRect">
            <a:avLst/>
          </a:prstGeom>
          <a:solidFill>
            <a:srgbClr val="5B9BD5"/>
          </a:solid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rPr>
              <a:t>Hybrid</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704E2EB4-7B2C-7C72-8AA9-F6787BC0E4AE}"/>
              </a:ext>
            </a:extLst>
          </p:cNvPr>
          <p:cNvSpPr txBox="1"/>
          <p:nvPr/>
        </p:nvSpPr>
        <p:spPr>
          <a:xfrm>
            <a:off x="1004963" y="3072662"/>
            <a:ext cx="3105859" cy="3139321"/>
          </a:xfrm>
          <a:prstGeom prst="rect">
            <a:avLst/>
          </a:prstGeom>
          <a:noFill/>
        </p:spPr>
        <p:txBody>
          <a:bodyPr wrap="square" rtlCol="0">
            <a:spAutoFit/>
          </a:bodyPr>
          <a:lstStyle/>
          <a:p>
            <a:pPr marL="108000" indent="-108000">
              <a:buFont typeface="Arial" panose="020B0604020202020204" pitchFamily="34" charset="0"/>
              <a:buChar char="•"/>
            </a:pPr>
            <a:r>
              <a:rPr lang="pl-PL" dirty="0">
                <a:solidFill>
                  <a:prstClr val="black"/>
                </a:solidFill>
                <a:latin typeface="Calibri" panose="020F0502020204030204"/>
              </a:rPr>
              <a:t>Clear definition of features</a:t>
            </a:r>
          </a:p>
          <a:p>
            <a:pPr marL="108000" indent="-108000">
              <a:buFont typeface="Arial" panose="020B0604020202020204" pitchFamily="34" charset="0"/>
              <a:buChar char="•"/>
            </a:pPr>
            <a:r>
              <a:rPr lang="pl-PL" b="1" dirty="0">
                <a:solidFill>
                  <a:prstClr val="black"/>
                </a:solidFill>
                <a:latin typeface="Calibri" panose="020F0502020204030204"/>
              </a:rPr>
              <a:t>Small</a:t>
            </a:r>
            <a:r>
              <a:rPr lang="pl-PL" dirty="0">
                <a:solidFill>
                  <a:prstClr val="black"/>
                </a:solidFill>
                <a:latin typeface="Calibri" panose="020F0502020204030204"/>
              </a:rPr>
              <a:t> dataset – when dataset is too big, there is a </a:t>
            </a:r>
            <a:r>
              <a:rPr lang="pl-PL" b="1" dirty="0">
                <a:solidFill>
                  <a:prstClr val="black"/>
                </a:solidFill>
                <a:latin typeface="Calibri" panose="020F0502020204030204"/>
              </a:rPr>
              <a:t>risk of overfitting </a:t>
            </a:r>
            <a:r>
              <a:rPr lang="pl-PL" dirty="0">
                <a:solidFill>
                  <a:prstClr val="black"/>
                </a:solidFill>
                <a:latin typeface="Calibri" panose="020F0502020204030204"/>
              </a:rPr>
              <a:t>the algorithm during the learning process which results in noise in the output data </a:t>
            </a:r>
          </a:p>
          <a:p>
            <a:pPr marL="108000" indent="-108000">
              <a:buFont typeface="Arial" panose="020B0604020202020204" pitchFamily="34" charset="0"/>
              <a:buChar char="•"/>
            </a:pPr>
            <a:r>
              <a:rPr lang="pl-PL" b="1" dirty="0">
                <a:solidFill>
                  <a:prstClr val="black"/>
                </a:solidFill>
                <a:latin typeface="Calibri" panose="020F0502020204030204"/>
              </a:rPr>
              <a:t>Training time </a:t>
            </a:r>
            <a:r>
              <a:rPr lang="pl-PL" dirty="0">
                <a:solidFill>
                  <a:prstClr val="black"/>
                </a:solidFill>
                <a:latin typeface="Calibri" panose="020F0502020204030204"/>
              </a:rPr>
              <a:t>is relatively </a:t>
            </a:r>
            <a:r>
              <a:rPr lang="pl-PL" b="1" dirty="0">
                <a:solidFill>
                  <a:prstClr val="black"/>
                </a:solidFill>
                <a:latin typeface="Calibri" panose="020F0502020204030204"/>
              </a:rPr>
              <a:t>short</a:t>
            </a:r>
          </a:p>
          <a:p>
            <a:pPr marL="108000" indent="-108000">
              <a:buFont typeface="Arial" panose="020B0604020202020204" pitchFamily="34" charset="0"/>
              <a:buChar char="•"/>
            </a:pPr>
            <a:r>
              <a:rPr lang="pl-PL" dirty="0">
                <a:solidFill>
                  <a:prstClr val="black"/>
                </a:solidFill>
                <a:latin typeface="Calibri" panose="020F0502020204030204"/>
              </a:rPr>
              <a:t>Eg.</a:t>
            </a:r>
            <a:r>
              <a:rPr lang="pl-PL" b="1" dirty="0">
                <a:solidFill>
                  <a:prstClr val="black"/>
                </a:solidFill>
                <a:latin typeface="Calibri" panose="020F0502020204030204"/>
              </a:rPr>
              <a:t> ScikitLearn </a:t>
            </a:r>
            <a:r>
              <a:rPr lang="pl-PL" dirty="0">
                <a:solidFill>
                  <a:prstClr val="black"/>
                </a:solidFill>
                <a:latin typeface="Calibri" panose="020F0502020204030204"/>
              </a:rPr>
              <a:t>library for Python</a:t>
            </a:r>
            <a:endParaRPr lang="pl-PL" b="1" dirty="0">
              <a:solidFill>
                <a:prstClr val="black"/>
              </a:solidFill>
              <a:latin typeface="Calibri" panose="020F0502020204030204"/>
            </a:endParaRPr>
          </a:p>
        </p:txBody>
      </p:sp>
      <p:sp>
        <p:nvSpPr>
          <p:cNvPr id="12" name="TextBox 11">
            <a:extLst>
              <a:ext uri="{FF2B5EF4-FFF2-40B4-BE49-F238E27FC236}">
                <a16:creationId xmlns:a16="http://schemas.microsoft.com/office/drawing/2014/main" id="{C8F510AE-03FF-23EE-09F4-80B4A93CAB50}"/>
              </a:ext>
            </a:extLst>
          </p:cNvPr>
          <p:cNvSpPr txBox="1"/>
          <p:nvPr/>
        </p:nvSpPr>
        <p:spPr>
          <a:xfrm>
            <a:off x="4271632" y="3100772"/>
            <a:ext cx="3105859" cy="2031325"/>
          </a:xfrm>
          <a:prstGeom prst="rect">
            <a:avLst/>
          </a:prstGeom>
          <a:noFill/>
        </p:spPr>
        <p:txBody>
          <a:bodyPr wrap="square" rtlCol="0">
            <a:spAutoFit/>
          </a:bodyPr>
          <a:lstStyle/>
          <a:p>
            <a:pPr marL="108000" indent="-108000">
              <a:buFont typeface="Arial" panose="020B0604020202020204" pitchFamily="34" charset="0"/>
              <a:buChar char="•"/>
            </a:pPr>
            <a:r>
              <a:rPr lang="pl-PL" dirty="0">
                <a:solidFill>
                  <a:prstClr val="black"/>
                </a:solidFill>
                <a:latin typeface="Calibri" panose="020F0502020204030204"/>
              </a:rPr>
              <a:t>No need of features definition</a:t>
            </a:r>
          </a:p>
          <a:p>
            <a:pPr marL="108000" indent="-108000">
              <a:buFont typeface="Arial" panose="020B0604020202020204" pitchFamily="34" charset="0"/>
              <a:buChar char="•"/>
            </a:pPr>
            <a:r>
              <a:rPr lang="pl-PL" b="1" dirty="0">
                <a:solidFill>
                  <a:prstClr val="black"/>
                </a:solidFill>
                <a:latin typeface="Calibri" panose="020F0502020204030204"/>
              </a:rPr>
              <a:t>Big</a:t>
            </a:r>
            <a:r>
              <a:rPr lang="pl-PL" dirty="0">
                <a:solidFill>
                  <a:prstClr val="black"/>
                </a:solidFill>
                <a:latin typeface="Calibri" panose="020F0502020204030204"/>
              </a:rPr>
              <a:t> dataset – when dataset is small, deep learning algorithms do not perform well </a:t>
            </a:r>
          </a:p>
          <a:p>
            <a:pPr marL="108000" indent="-108000">
              <a:buFont typeface="Arial" panose="020B0604020202020204" pitchFamily="34" charset="0"/>
              <a:buChar char="•"/>
            </a:pPr>
            <a:r>
              <a:rPr lang="pl-PL" b="1" dirty="0">
                <a:solidFill>
                  <a:prstClr val="black"/>
                </a:solidFill>
                <a:latin typeface="Calibri" panose="020F0502020204030204"/>
              </a:rPr>
              <a:t>Training time </a:t>
            </a:r>
            <a:r>
              <a:rPr lang="pl-PL" dirty="0">
                <a:solidFill>
                  <a:prstClr val="black"/>
                </a:solidFill>
                <a:latin typeface="Calibri" panose="020F0502020204030204"/>
              </a:rPr>
              <a:t>is relatively </a:t>
            </a:r>
            <a:r>
              <a:rPr lang="pl-PL" b="1" dirty="0">
                <a:solidFill>
                  <a:prstClr val="black"/>
                </a:solidFill>
                <a:latin typeface="Calibri" panose="020F0502020204030204"/>
              </a:rPr>
              <a:t>long</a:t>
            </a:r>
          </a:p>
          <a:p>
            <a:pPr marL="108000" indent="-108000">
              <a:buFont typeface="Arial" panose="020B0604020202020204" pitchFamily="34" charset="0"/>
              <a:buChar char="•"/>
            </a:pPr>
            <a:r>
              <a:rPr lang="pl-PL" dirty="0">
                <a:solidFill>
                  <a:prstClr val="black"/>
                </a:solidFill>
                <a:latin typeface="Calibri" panose="020F0502020204030204"/>
              </a:rPr>
              <a:t>Eg.</a:t>
            </a:r>
            <a:r>
              <a:rPr lang="pl-PL" b="1" dirty="0">
                <a:solidFill>
                  <a:prstClr val="black"/>
                </a:solidFill>
                <a:latin typeface="Calibri" panose="020F0502020204030204"/>
              </a:rPr>
              <a:t> Keras </a:t>
            </a:r>
            <a:r>
              <a:rPr lang="pl-PL" dirty="0">
                <a:solidFill>
                  <a:prstClr val="black"/>
                </a:solidFill>
                <a:latin typeface="Calibri" panose="020F0502020204030204"/>
              </a:rPr>
              <a:t>library for Python</a:t>
            </a:r>
            <a:endParaRPr lang="pl-PL" b="1" dirty="0">
              <a:solidFill>
                <a:prstClr val="black"/>
              </a:solidFill>
              <a:latin typeface="Calibri" panose="020F0502020204030204"/>
            </a:endParaRPr>
          </a:p>
        </p:txBody>
      </p:sp>
      <p:sp>
        <p:nvSpPr>
          <p:cNvPr id="13" name="TextBox 12">
            <a:extLst>
              <a:ext uri="{FF2B5EF4-FFF2-40B4-BE49-F238E27FC236}">
                <a16:creationId xmlns:a16="http://schemas.microsoft.com/office/drawing/2014/main" id="{1195FA9E-59B5-F995-5AAF-2D2F4D3547F8}"/>
              </a:ext>
            </a:extLst>
          </p:cNvPr>
          <p:cNvSpPr txBox="1"/>
          <p:nvPr/>
        </p:nvSpPr>
        <p:spPr>
          <a:xfrm>
            <a:off x="7552179" y="3100772"/>
            <a:ext cx="3105859" cy="2585323"/>
          </a:xfrm>
          <a:prstGeom prst="rect">
            <a:avLst/>
          </a:prstGeom>
          <a:noFill/>
        </p:spPr>
        <p:txBody>
          <a:bodyPr wrap="square" rtlCol="0">
            <a:spAutoFit/>
          </a:bodyPr>
          <a:lstStyle/>
          <a:p>
            <a:pPr marL="108000" indent="-108000">
              <a:buFont typeface="Arial" panose="020B0604020202020204" pitchFamily="34" charset="0"/>
              <a:buChar char="•"/>
            </a:pPr>
            <a:r>
              <a:rPr lang="en-US" b="1" dirty="0">
                <a:solidFill>
                  <a:prstClr val="black"/>
                </a:solidFill>
                <a:latin typeface="Calibri" panose="020F0502020204030204"/>
              </a:rPr>
              <a:t>Improving an empirical or semi-empirical models </a:t>
            </a:r>
            <a:r>
              <a:rPr lang="en-US" dirty="0">
                <a:solidFill>
                  <a:prstClr val="black"/>
                </a:solidFill>
                <a:latin typeface="Calibri" panose="020F0502020204030204"/>
              </a:rPr>
              <a:t>with gathered experimental data</a:t>
            </a:r>
            <a:endParaRPr lang="pl-PL" dirty="0">
              <a:solidFill>
                <a:prstClr val="black"/>
              </a:solidFill>
              <a:latin typeface="Calibri" panose="020F0502020204030204"/>
            </a:endParaRPr>
          </a:p>
          <a:p>
            <a:pPr marL="108000" indent="-108000">
              <a:buFont typeface="Arial" panose="020B0604020202020204" pitchFamily="34" charset="0"/>
              <a:buChar char="•"/>
            </a:pPr>
            <a:r>
              <a:rPr lang="pl-PL" dirty="0">
                <a:solidFill>
                  <a:prstClr val="black"/>
                </a:solidFill>
                <a:latin typeface="Calibri" panose="020F0502020204030204"/>
              </a:rPr>
              <a:t>Obtaining a correction factor for </a:t>
            </a:r>
            <a:r>
              <a:rPr lang="en-US" b="1" dirty="0">
                <a:solidFill>
                  <a:prstClr val="black"/>
                </a:solidFill>
                <a:latin typeface="Calibri" panose="020F0502020204030204"/>
              </a:rPr>
              <a:t>empirical</a:t>
            </a:r>
            <a:r>
              <a:rPr lang="pl-PL" b="1" dirty="0">
                <a:solidFill>
                  <a:prstClr val="black"/>
                </a:solidFill>
                <a:latin typeface="Calibri" panose="020F0502020204030204"/>
              </a:rPr>
              <a:t> formula </a:t>
            </a:r>
            <a:r>
              <a:rPr lang="pl-PL" dirty="0">
                <a:solidFill>
                  <a:prstClr val="black"/>
                </a:solidFill>
                <a:latin typeface="Calibri" panose="020F0502020204030204"/>
              </a:rPr>
              <a:t>based on collected data</a:t>
            </a:r>
            <a:endParaRPr lang="en-US" dirty="0">
              <a:solidFill>
                <a:prstClr val="black"/>
              </a:solidFill>
              <a:latin typeface="Calibri" panose="020F0502020204030204"/>
            </a:endParaRPr>
          </a:p>
          <a:p>
            <a:pPr marL="108000" indent="-108000">
              <a:buFont typeface="Arial" panose="020B0604020202020204" pitchFamily="34" charset="0"/>
              <a:buChar char="•"/>
            </a:pPr>
            <a:r>
              <a:rPr lang="en-US" b="1" dirty="0">
                <a:solidFill>
                  <a:prstClr val="black"/>
                </a:solidFill>
                <a:latin typeface="Calibri" panose="020F0502020204030204"/>
              </a:rPr>
              <a:t>Empirical formulas corrected with Machine Learning or Deep Learning</a:t>
            </a:r>
            <a:endParaRPr lang="pl-PL" dirty="0">
              <a:solidFill>
                <a:prstClr val="black"/>
              </a:solidFill>
              <a:latin typeface="Calibri" panose="020F0502020204030204"/>
            </a:endParaRPr>
          </a:p>
        </p:txBody>
      </p:sp>
      <p:sp>
        <p:nvSpPr>
          <p:cNvPr id="15" name="Prostokąt zaokrąglony 14">
            <a:extLst>
              <a:ext uri="{FF2B5EF4-FFF2-40B4-BE49-F238E27FC236}">
                <a16:creationId xmlns:a16="http://schemas.microsoft.com/office/drawing/2014/main" id="{87EB878D-DE17-21FA-A71E-122F23F46479}"/>
              </a:ext>
            </a:extLst>
          </p:cNvPr>
          <p:cNvSpPr/>
          <p:nvPr/>
        </p:nvSpPr>
        <p:spPr>
          <a:xfrm>
            <a:off x="7403632" y="2137088"/>
            <a:ext cx="3555367" cy="3860007"/>
          </a:xfrm>
          <a:prstGeom prst="roundRect">
            <a:avLst/>
          </a:prstGeom>
          <a:noFill/>
          <a:ln w="57150" cap="flat" cmpd="sng" algn="ctr">
            <a:solidFill>
              <a:schemeClr val="accent3"/>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Tree>
    <p:extLst>
      <p:ext uri="{BB962C8B-B14F-4D97-AF65-F5344CB8AC3E}">
        <p14:creationId xmlns:p14="http://schemas.microsoft.com/office/powerpoint/2010/main" val="4277431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226C7CE-5641-0DB3-165A-17C34514E90E}"/>
              </a:ext>
            </a:extLst>
          </p:cNvPr>
          <p:cNvSpPr>
            <a:spLocks noGrp="1"/>
          </p:cNvSpPr>
          <p:nvPr>
            <p:ph type="dt" sz="half" idx="10"/>
          </p:nvPr>
        </p:nvSpPr>
        <p:spPr/>
        <p:txBody>
          <a:bodyPr/>
          <a:lstStyle/>
          <a:p>
            <a:r>
              <a:rPr lang="pl-PL"/>
              <a:t>ARW 2022</a:t>
            </a:r>
            <a:endParaRPr lang="en-US" dirty="0"/>
          </a:p>
        </p:txBody>
      </p:sp>
      <p:sp>
        <p:nvSpPr>
          <p:cNvPr id="5" name="Footer Placeholder 4">
            <a:extLst>
              <a:ext uri="{FF2B5EF4-FFF2-40B4-BE49-F238E27FC236}">
                <a16:creationId xmlns:a16="http://schemas.microsoft.com/office/drawing/2014/main" id="{6226A3E8-3B80-D6C2-5C83-230B1FBB7D44}"/>
              </a:ext>
            </a:extLst>
          </p:cNvPr>
          <p:cNvSpPr>
            <a:spLocks noGrp="1"/>
          </p:cNvSpPr>
          <p:nvPr>
            <p:ph type="ftr" sz="quarter" idx="11"/>
          </p:nvPr>
        </p:nvSpPr>
        <p:spPr/>
        <p:txBody>
          <a:bodyPr/>
          <a:lstStyle/>
          <a:p>
            <a:r>
              <a:rPr lang="en-US"/>
              <a:t>Dorota Smakulska | Digital Twins Application in Accelerators</a:t>
            </a:r>
            <a:endParaRPr lang="en-US" dirty="0"/>
          </a:p>
        </p:txBody>
      </p:sp>
      <p:sp>
        <p:nvSpPr>
          <p:cNvPr id="6" name="Slide Number Placeholder 5">
            <a:extLst>
              <a:ext uri="{FF2B5EF4-FFF2-40B4-BE49-F238E27FC236}">
                <a16:creationId xmlns:a16="http://schemas.microsoft.com/office/drawing/2014/main" id="{EB5C0C21-2662-00F9-6CB2-AE4BC713EC7B}"/>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8" name="Title 2">
            <a:extLst>
              <a:ext uri="{FF2B5EF4-FFF2-40B4-BE49-F238E27FC236}">
                <a16:creationId xmlns:a16="http://schemas.microsoft.com/office/drawing/2014/main" id="{F702B635-8756-ED80-9199-1DBF884E0391}"/>
              </a:ext>
            </a:extLst>
          </p:cNvPr>
          <p:cNvSpPr>
            <a:spLocks noGrp="1"/>
          </p:cNvSpPr>
          <p:nvPr>
            <p:ph type="title"/>
          </p:nvPr>
        </p:nvSpPr>
        <p:spPr>
          <a:xfrm>
            <a:off x="407988" y="373593"/>
            <a:ext cx="11376025" cy="1065742"/>
          </a:xfrm>
        </p:spPr>
        <p:txBody>
          <a:bodyPr/>
          <a:lstStyle/>
          <a:p>
            <a:r>
              <a:rPr lang="en-US" dirty="0"/>
              <a:t>Digital Twin– Transfer Function – hybrid example</a:t>
            </a:r>
            <a:endParaRPr lang="en-GB" dirty="0"/>
          </a:p>
        </p:txBody>
      </p:sp>
      <p:sp>
        <p:nvSpPr>
          <p:cNvPr id="9" name="TextBox 8">
            <a:extLst>
              <a:ext uri="{FF2B5EF4-FFF2-40B4-BE49-F238E27FC236}">
                <a16:creationId xmlns:a16="http://schemas.microsoft.com/office/drawing/2014/main" id="{9D4966F5-AA04-7BF0-FD75-155E5E3F9A1A}"/>
              </a:ext>
            </a:extLst>
          </p:cNvPr>
          <p:cNvSpPr txBox="1"/>
          <p:nvPr/>
        </p:nvSpPr>
        <p:spPr>
          <a:xfrm>
            <a:off x="547765" y="2154347"/>
            <a:ext cx="1980000" cy="774000"/>
          </a:xfrm>
          <a:prstGeom prst="rect">
            <a:avLst/>
          </a:prstGeom>
          <a:solidFill>
            <a:srgbClr val="70AD47"/>
          </a:solidFill>
          <a:ln>
            <a:noFill/>
          </a:ln>
          <a:effectLst/>
        </p:spPr>
        <p:txBody>
          <a:bodyPr wrap="square"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Data from simulation</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A1B52447-634D-1DCE-5C47-D01FD042A506}"/>
              </a:ext>
            </a:extLst>
          </p:cNvPr>
          <p:cNvSpPr txBox="1"/>
          <p:nvPr/>
        </p:nvSpPr>
        <p:spPr>
          <a:xfrm>
            <a:off x="5831755" y="1941182"/>
            <a:ext cx="2082375" cy="1200329"/>
          </a:xfrm>
          <a:prstGeom prst="rect">
            <a:avLst/>
          </a:prstGeom>
          <a:solidFill>
            <a:srgbClr val="5B9BD5"/>
          </a:solidFill>
          <a:ln>
            <a:noFill/>
          </a:ln>
          <a:effectLst/>
        </p:spPr>
        <p:txBody>
          <a:bodyPr wrap="square" rtlCol="0"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Output as a function of input</a:t>
            </a: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1" name="Straight Arrow Connector 10">
            <a:extLst>
              <a:ext uri="{FF2B5EF4-FFF2-40B4-BE49-F238E27FC236}">
                <a16:creationId xmlns:a16="http://schemas.microsoft.com/office/drawing/2014/main" id="{58ECDB30-639F-3B08-FB4C-DDBD969F427C}"/>
              </a:ext>
            </a:extLst>
          </p:cNvPr>
          <p:cNvCxnSpPr>
            <a:cxnSpLocks/>
            <a:stCxn id="9" idx="3"/>
            <a:endCxn id="12" idx="1"/>
          </p:cNvCxnSpPr>
          <p:nvPr/>
        </p:nvCxnSpPr>
        <p:spPr>
          <a:xfrm>
            <a:off x="2527765" y="2541347"/>
            <a:ext cx="837234" cy="0"/>
          </a:xfrm>
          <a:prstGeom prst="straightConnector1">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sp>
        <p:nvSpPr>
          <p:cNvPr id="12" name="TextBox 11">
            <a:extLst>
              <a:ext uri="{FF2B5EF4-FFF2-40B4-BE49-F238E27FC236}">
                <a16:creationId xmlns:a16="http://schemas.microsoft.com/office/drawing/2014/main" id="{2B1D9F80-C496-3DBC-9DB2-3943981A6C87}"/>
              </a:ext>
            </a:extLst>
          </p:cNvPr>
          <p:cNvSpPr txBox="1"/>
          <p:nvPr/>
        </p:nvSpPr>
        <p:spPr>
          <a:xfrm>
            <a:off x="3364999" y="2154347"/>
            <a:ext cx="1156299" cy="774000"/>
          </a:xfrm>
          <a:prstGeom prst="rect">
            <a:avLst/>
          </a:prstGeom>
          <a:solidFill>
            <a:srgbClr val="FFC000"/>
          </a:solidFill>
          <a:ln>
            <a:noFill/>
          </a:ln>
          <a:effectLst/>
        </p:spPr>
        <p:txBody>
          <a:bodyPr wrap="square" rtlCol="0" anchor="ctr" anchorCtr="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Machine </a:t>
            </a:r>
            <a:r>
              <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rPr>
              <a:t>L</a:t>
            </a: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earning</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C72059D-BB66-F164-5F6D-C5ECE58DCF37}"/>
                  </a:ext>
                </a:extLst>
              </p:cNvPr>
              <p:cNvSpPr txBox="1"/>
              <p:nvPr/>
            </p:nvSpPr>
            <p:spPr>
              <a:xfrm>
                <a:off x="6035527" y="2690165"/>
                <a:ext cx="1692723" cy="276999"/>
              </a:xfrm>
              <a:prstGeom prst="rect">
                <a:avLst/>
              </a:prstGeom>
              <a:noFill/>
              <a:ln>
                <a:noFill/>
              </a:ln>
              <a:effectLst/>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𝒚</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𝒇</m:t>
                      </m:r>
                      <m:sSub>
                        <m:sSub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sSubPr>
                        <m:e>
                          <m:d>
                            <m:d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dPr>
                            <m:e>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𝒙</m:t>
                              </m:r>
                            </m:e>
                          </m:d>
                        </m:e>
                        <m: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𝑫</m:t>
                          </m:r>
                        </m:sub>
                      </m:sSub>
                    </m:oMath>
                  </m:oMathPara>
                </a14:m>
                <a:endParaRPr kumimoji="0" lang="en-GB" sz="1800" b="1" i="0" u="none" strike="noStrike" kern="0" cap="none" spc="0" normalizeH="0" baseline="0" noProof="0" dirty="0">
                  <a:ln>
                    <a:noFill/>
                  </a:ln>
                  <a:solidFill>
                    <a:srgbClr val="FFC000"/>
                  </a:solidFill>
                  <a:effectLst/>
                  <a:uLnTx/>
                  <a:uFillTx/>
                  <a:latin typeface="Calibri" panose="020F0502020204030204"/>
                  <a:ea typeface="+mn-ea"/>
                  <a:cs typeface="+mn-cs"/>
                </a:endParaRPr>
              </a:p>
            </p:txBody>
          </p:sp>
        </mc:Choice>
        <mc:Fallback xmlns="">
          <p:sp>
            <p:nvSpPr>
              <p:cNvPr id="13" name="TextBox 12">
                <a:extLst>
                  <a:ext uri="{FF2B5EF4-FFF2-40B4-BE49-F238E27FC236}">
                    <a16:creationId xmlns:a16="http://schemas.microsoft.com/office/drawing/2014/main" id="{DC72059D-BB66-F164-5F6D-C5ECE58DCF37}"/>
                  </a:ext>
                </a:extLst>
              </p:cNvPr>
              <p:cNvSpPr txBox="1">
                <a:spLocks noRot="1" noChangeAspect="1" noMove="1" noResize="1" noEditPoints="1" noAdjustHandles="1" noChangeArrowheads="1" noChangeShapeType="1" noTextEdit="1"/>
              </p:cNvSpPr>
              <p:nvPr/>
            </p:nvSpPr>
            <p:spPr>
              <a:xfrm>
                <a:off x="6035527" y="2690165"/>
                <a:ext cx="1692723" cy="276999"/>
              </a:xfrm>
              <a:prstGeom prst="rect">
                <a:avLst/>
              </a:prstGeom>
              <a:blipFill>
                <a:blip r:embed="rId2"/>
                <a:stretch>
                  <a:fillRect b="-34783"/>
                </a:stretch>
              </a:blipFill>
              <a:ln>
                <a:noFill/>
              </a:ln>
              <a:effectLst/>
            </p:spPr>
            <p:txBody>
              <a:bodyPr/>
              <a:lstStyle/>
              <a:p>
                <a:r>
                  <a:rPr lang="pl-FR">
                    <a:noFill/>
                  </a:rPr>
                  <a:t> </a:t>
                </a:r>
              </a:p>
            </p:txBody>
          </p:sp>
        </mc:Fallback>
      </mc:AlternateContent>
      <p:sp>
        <p:nvSpPr>
          <p:cNvPr id="15" name="TextBox 14">
            <a:extLst>
              <a:ext uri="{FF2B5EF4-FFF2-40B4-BE49-F238E27FC236}">
                <a16:creationId xmlns:a16="http://schemas.microsoft.com/office/drawing/2014/main" id="{9B3A3400-E782-06F1-7FFF-D3267FE2B9C6}"/>
              </a:ext>
            </a:extLst>
          </p:cNvPr>
          <p:cNvSpPr txBox="1"/>
          <p:nvPr/>
        </p:nvSpPr>
        <p:spPr>
          <a:xfrm>
            <a:off x="3364999" y="4703653"/>
            <a:ext cx="1819729" cy="772107"/>
          </a:xfrm>
          <a:prstGeom prst="rect">
            <a:avLst/>
          </a:prstGeom>
          <a:solidFill>
            <a:srgbClr val="FFC000"/>
          </a:solidFill>
          <a:ln>
            <a:noFill/>
          </a:ln>
          <a:effectLst/>
        </p:spPr>
        <p:txBody>
          <a:bodyPr wrap="square" lIns="144000" tIns="108000" rIns="144000" bIns="108000" rtlCol="0" anchor="t" anchorCtr="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Deep Learning Neural</a:t>
            </a:r>
            <a:r>
              <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Network</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6" name="Straight Arrow Connector 15">
            <a:extLst>
              <a:ext uri="{FF2B5EF4-FFF2-40B4-BE49-F238E27FC236}">
                <a16:creationId xmlns:a16="http://schemas.microsoft.com/office/drawing/2014/main" id="{0B39B487-5415-F5D6-D906-813139EE9766}"/>
              </a:ext>
            </a:extLst>
          </p:cNvPr>
          <p:cNvCxnSpPr>
            <a:cxnSpLocks/>
            <a:stCxn id="15" idx="3"/>
            <a:endCxn id="17" idx="1"/>
          </p:cNvCxnSpPr>
          <p:nvPr/>
        </p:nvCxnSpPr>
        <p:spPr>
          <a:xfrm>
            <a:off x="5184728" y="5089707"/>
            <a:ext cx="781358" cy="0"/>
          </a:xfrm>
          <a:prstGeom prst="straightConnector1">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sp>
        <p:nvSpPr>
          <p:cNvPr id="17" name="TextBox 16">
            <a:extLst>
              <a:ext uri="{FF2B5EF4-FFF2-40B4-BE49-F238E27FC236}">
                <a16:creationId xmlns:a16="http://schemas.microsoft.com/office/drawing/2014/main" id="{817A6C5A-A496-725F-A125-BBBBEFD276D9}"/>
              </a:ext>
            </a:extLst>
          </p:cNvPr>
          <p:cNvSpPr txBox="1"/>
          <p:nvPr/>
        </p:nvSpPr>
        <p:spPr>
          <a:xfrm>
            <a:off x="5966086" y="4628042"/>
            <a:ext cx="2082375" cy="923330"/>
          </a:xfrm>
          <a:prstGeom prst="rect">
            <a:avLst/>
          </a:prstGeom>
          <a:solidFill>
            <a:srgbClr val="5B9BD5"/>
          </a:solidFill>
          <a:ln>
            <a:noFill/>
          </a:ln>
          <a:effectLst/>
        </p:spPr>
        <p:txBody>
          <a:bodyPr wrap="none" lIns="216000" rIns="216000" rtlCol="0" anchor="ctr" anchorCtr="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Correction factor </a:t>
            </a: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51AC990-41EF-0F8D-615E-9EAEF737CDAE}"/>
                  </a:ext>
                </a:extLst>
              </p:cNvPr>
              <p:cNvSpPr txBox="1"/>
              <p:nvPr/>
            </p:nvSpPr>
            <p:spPr>
              <a:xfrm>
                <a:off x="6031216" y="5089706"/>
                <a:ext cx="1908278" cy="276999"/>
              </a:xfrm>
              <a:prstGeom prst="rect">
                <a:avLst/>
              </a:prstGeom>
              <a:noFill/>
              <a:ln>
                <a:noFill/>
              </a:ln>
              <a:effectLst/>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sSubPr>
                        <m:e>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𝒚</m:t>
                          </m:r>
                        </m:e>
                        <m: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𝑵𝑵</m:t>
                          </m:r>
                        </m:sub>
                      </m:s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𝑵𝑵</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𝑭</m:t>
                      </m:r>
                      <m:sSub>
                        <m:sSub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sSubPr>
                        <m:e>
                          <m:d>
                            <m:d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dPr>
                            <m:e>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𝒙</m:t>
                              </m:r>
                            </m:e>
                          </m:d>
                        </m:e>
                        <m: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𝑫</m:t>
                          </m:r>
                        </m:sub>
                      </m:s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oMath>
                  </m:oMathPara>
                </a14:m>
                <a:endParaRPr kumimoji="0" lang="en-GB" sz="1800" b="1" i="0" u="none" strike="noStrike" kern="0" cap="none" spc="0" normalizeH="0" baseline="0" noProof="0" dirty="0">
                  <a:ln>
                    <a:noFill/>
                  </a:ln>
                  <a:solidFill>
                    <a:srgbClr val="FFC000"/>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A51AC990-41EF-0F8D-615E-9EAEF737CDAE}"/>
                  </a:ext>
                </a:extLst>
              </p:cNvPr>
              <p:cNvSpPr txBox="1">
                <a:spLocks noRot="1" noChangeAspect="1" noMove="1" noResize="1" noEditPoints="1" noAdjustHandles="1" noChangeArrowheads="1" noChangeShapeType="1" noTextEdit="1"/>
              </p:cNvSpPr>
              <p:nvPr/>
            </p:nvSpPr>
            <p:spPr>
              <a:xfrm>
                <a:off x="6031216" y="5089706"/>
                <a:ext cx="1908278" cy="276999"/>
              </a:xfrm>
              <a:prstGeom prst="rect">
                <a:avLst/>
              </a:prstGeom>
              <a:blipFill>
                <a:blip r:embed="rId3"/>
                <a:stretch>
                  <a:fillRect l="-2649" r="-4636" b="-34783"/>
                </a:stretch>
              </a:blipFill>
              <a:ln>
                <a:noFill/>
              </a:ln>
              <a:effectLst/>
            </p:spPr>
            <p:txBody>
              <a:bodyPr/>
              <a:lstStyle/>
              <a:p>
                <a:r>
                  <a:rPr lang="pl-FR">
                    <a:noFill/>
                  </a:rPr>
                  <a:t> </a:t>
                </a:r>
              </a:p>
            </p:txBody>
          </p:sp>
        </mc:Fallback>
      </mc:AlternateContent>
      <p:sp>
        <p:nvSpPr>
          <p:cNvPr id="19" name="TextBox 18">
            <a:extLst>
              <a:ext uri="{FF2B5EF4-FFF2-40B4-BE49-F238E27FC236}">
                <a16:creationId xmlns:a16="http://schemas.microsoft.com/office/drawing/2014/main" id="{41758BB5-553E-758D-C601-F15D420C8980}"/>
              </a:ext>
            </a:extLst>
          </p:cNvPr>
          <p:cNvSpPr txBox="1"/>
          <p:nvPr/>
        </p:nvSpPr>
        <p:spPr>
          <a:xfrm>
            <a:off x="542567" y="4726163"/>
            <a:ext cx="1980000" cy="774000"/>
          </a:xfrm>
          <a:prstGeom prst="rect">
            <a:avLst/>
          </a:prstGeom>
          <a:solidFill>
            <a:srgbClr val="70AD47"/>
          </a:solidFill>
          <a:ln>
            <a:noFill/>
          </a:ln>
          <a:effectLst/>
        </p:spPr>
        <p:txBody>
          <a:bodyPr wrap="square" rtlCol="0" anchor="ctr" anchorCtr="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Data from measurements</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20" name="Straight Arrow Connector 19">
            <a:extLst>
              <a:ext uri="{FF2B5EF4-FFF2-40B4-BE49-F238E27FC236}">
                <a16:creationId xmlns:a16="http://schemas.microsoft.com/office/drawing/2014/main" id="{933B8BD7-FCEE-1022-68D0-9A577A216D37}"/>
              </a:ext>
            </a:extLst>
          </p:cNvPr>
          <p:cNvCxnSpPr>
            <a:cxnSpLocks/>
            <a:stCxn id="19" idx="3"/>
            <a:endCxn id="15" idx="1"/>
          </p:cNvCxnSpPr>
          <p:nvPr/>
        </p:nvCxnSpPr>
        <p:spPr>
          <a:xfrm flipV="1">
            <a:off x="2522567" y="5089707"/>
            <a:ext cx="842432" cy="23456"/>
          </a:xfrm>
          <a:prstGeom prst="straightConnector1">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sp>
        <p:nvSpPr>
          <p:cNvPr id="21" name="TextBox 20">
            <a:extLst>
              <a:ext uri="{FF2B5EF4-FFF2-40B4-BE49-F238E27FC236}">
                <a16:creationId xmlns:a16="http://schemas.microsoft.com/office/drawing/2014/main" id="{42139B6F-00A0-A28A-279D-9F106B35D873}"/>
              </a:ext>
            </a:extLst>
          </p:cNvPr>
          <p:cNvSpPr txBox="1"/>
          <p:nvPr/>
        </p:nvSpPr>
        <p:spPr>
          <a:xfrm>
            <a:off x="8707761" y="3253729"/>
            <a:ext cx="1830819" cy="1200329"/>
          </a:xfrm>
          <a:prstGeom prst="rect">
            <a:avLst/>
          </a:prstGeom>
          <a:solidFill>
            <a:srgbClr val="5B9BD5"/>
          </a:solidFill>
          <a:ln>
            <a:noFill/>
          </a:ln>
          <a:effectLst/>
        </p:spPr>
        <p:txBody>
          <a:bodyPr wrap="square" lIns="216000" rIns="216000" rtlCol="0" anchor="ctr" anchorCtr="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Digital Twin model</a:t>
            </a: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pl-PL" sz="1800" b="0"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C03FA7A-1F03-528F-CD22-33A968FC48CB}"/>
                  </a:ext>
                </a:extLst>
              </p:cNvPr>
              <p:cNvSpPr txBox="1"/>
              <p:nvPr/>
            </p:nvSpPr>
            <p:spPr>
              <a:xfrm>
                <a:off x="8851390" y="3913254"/>
                <a:ext cx="1543563" cy="276999"/>
              </a:xfrm>
              <a:prstGeom prst="rect">
                <a:avLst/>
              </a:prstGeom>
              <a:noFill/>
              <a:ln>
                <a:noFill/>
              </a:ln>
              <a:effectLst/>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sSubPr>
                        <m:e>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𝒇</m:t>
                          </m:r>
                        </m:e>
                        <m: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𝑫𝑻</m:t>
                          </m:r>
                        </m:sub>
                      </m:s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𝒚</m:t>
                      </m:r>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m:t>
                      </m:r>
                      <m:sSub>
                        <m:sSubPr>
                          <m:ctrlP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ctrlPr>
                        </m:sSubPr>
                        <m:e>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𝒚</m:t>
                          </m:r>
                        </m:e>
                        <m:sub>
                          <m:r>
                            <a:rPr kumimoji="0" lang="en-US" sz="1800" b="1" i="1" u="none" strike="noStrike" kern="0" cap="none" spc="0" normalizeH="0" baseline="0" noProof="0" smtClean="0">
                              <a:ln>
                                <a:noFill/>
                              </a:ln>
                              <a:solidFill>
                                <a:srgbClr val="FFC000"/>
                              </a:solidFill>
                              <a:effectLst/>
                              <a:uLnTx/>
                              <a:uFillTx/>
                              <a:latin typeface="Cambria Math" panose="02040503050406030204" pitchFamily="18" charset="0"/>
                              <a:ea typeface="+mn-ea"/>
                              <a:cs typeface="+mn-cs"/>
                            </a:rPr>
                            <m:t>𝑵𝑵</m:t>
                          </m:r>
                        </m:sub>
                      </m:sSub>
                    </m:oMath>
                  </m:oMathPara>
                </a14:m>
                <a:endParaRPr kumimoji="0" lang="en-GB" sz="1800" b="1" i="0" u="none" strike="noStrike" kern="0" cap="none" spc="0" normalizeH="0" baseline="0" noProof="0" dirty="0">
                  <a:ln>
                    <a:noFill/>
                  </a:ln>
                  <a:solidFill>
                    <a:srgbClr val="FFC000"/>
                  </a:solidFill>
                  <a:effectLst/>
                  <a:uLnTx/>
                  <a:uFillTx/>
                  <a:latin typeface="Calibri" panose="020F0502020204030204"/>
                  <a:ea typeface="+mn-ea"/>
                  <a:cs typeface="+mn-cs"/>
                </a:endParaRPr>
              </a:p>
            </p:txBody>
          </p:sp>
        </mc:Choice>
        <mc:Fallback xmlns="">
          <p:sp>
            <p:nvSpPr>
              <p:cNvPr id="22" name="TextBox 21">
                <a:extLst>
                  <a:ext uri="{FF2B5EF4-FFF2-40B4-BE49-F238E27FC236}">
                    <a16:creationId xmlns:a16="http://schemas.microsoft.com/office/drawing/2014/main" id="{4C03FA7A-1F03-528F-CD22-33A968FC48CB}"/>
                  </a:ext>
                </a:extLst>
              </p:cNvPr>
              <p:cNvSpPr txBox="1">
                <a:spLocks noRot="1" noChangeAspect="1" noMove="1" noResize="1" noEditPoints="1" noAdjustHandles="1" noChangeArrowheads="1" noChangeShapeType="1" noTextEdit="1"/>
              </p:cNvSpPr>
              <p:nvPr/>
            </p:nvSpPr>
            <p:spPr>
              <a:xfrm>
                <a:off x="8851390" y="3913254"/>
                <a:ext cx="1543563" cy="276999"/>
              </a:xfrm>
              <a:prstGeom prst="rect">
                <a:avLst/>
              </a:prstGeom>
              <a:blipFill>
                <a:blip r:embed="rId4"/>
                <a:stretch>
                  <a:fillRect l="-5138" t="-2222" r="-1581" b="-35556"/>
                </a:stretch>
              </a:blipFill>
              <a:ln>
                <a:noFill/>
              </a:ln>
              <a:effectLst/>
            </p:spPr>
            <p:txBody>
              <a:bodyPr/>
              <a:lstStyle/>
              <a:p>
                <a:r>
                  <a:rPr lang="en-GB">
                    <a:noFill/>
                  </a:rPr>
                  <a:t> </a:t>
                </a:r>
              </a:p>
            </p:txBody>
          </p:sp>
        </mc:Fallback>
      </mc:AlternateContent>
      <p:cxnSp>
        <p:nvCxnSpPr>
          <p:cNvPr id="23" name="Straight Arrow Connector 22">
            <a:extLst>
              <a:ext uri="{FF2B5EF4-FFF2-40B4-BE49-F238E27FC236}">
                <a16:creationId xmlns:a16="http://schemas.microsoft.com/office/drawing/2014/main" id="{CDBCBC53-64DD-BB2A-BEAD-900C8E06323B}"/>
              </a:ext>
            </a:extLst>
          </p:cNvPr>
          <p:cNvCxnSpPr/>
          <p:nvPr/>
        </p:nvCxnSpPr>
        <p:spPr>
          <a:xfrm>
            <a:off x="10639836" y="3835083"/>
            <a:ext cx="1079500" cy="0"/>
          </a:xfrm>
          <a:prstGeom prst="straightConnector1">
            <a:avLst/>
          </a:prstGeom>
          <a:noFill/>
          <a:ln w="76200" cap="flat" cmpd="sng" algn="ctr">
            <a:solidFill>
              <a:schemeClr val="accent2">
                <a:lumMod val="50000"/>
              </a:schemeClr>
            </a:solidFill>
            <a:prstDash val="solid"/>
            <a:miter lim="800000"/>
            <a:tailEnd type="triangle"/>
          </a:ln>
          <a:effectLst/>
        </p:spPr>
      </p:cxnSp>
      <p:sp>
        <p:nvSpPr>
          <p:cNvPr id="24" name="TextBox 23">
            <a:extLst>
              <a:ext uri="{FF2B5EF4-FFF2-40B4-BE49-F238E27FC236}">
                <a16:creationId xmlns:a16="http://schemas.microsoft.com/office/drawing/2014/main" id="{27CE6D55-979C-DCEC-EAC9-C6D720FD049C}"/>
              </a:ext>
            </a:extLst>
          </p:cNvPr>
          <p:cNvSpPr txBox="1"/>
          <p:nvPr/>
        </p:nvSpPr>
        <p:spPr>
          <a:xfrm>
            <a:off x="10760489" y="3412043"/>
            <a:ext cx="958847" cy="369332"/>
          </a:xfrm>
          <a:prstGeom prst="rect">
            <a:avLst/>
          </a:prstGeom>
          <a:noFill/>
        </p:spPr>
        <p:txBody>
          <a:bodyPr wrap="square" rtlCol="0">
            <a:spAutoFit/>
          </a:bodyPr>
          <a:lstStyle/>
          <a:p>
            <a:r>
              <a:rPr lang="en-US" dirty="0">
                <a:solidFill>
                  <a:prstClr val="black"/>
                </a:solidFill>
                <a:latin typeface="Calibri" panose="020F0502020204030204"/>
              </a:rPr>
              <a:t>output</a:t>
            </a:r>
            <a:endParaRPr lang="en-GB" dirty="0">
              <a:solidFill>
                <a:prstClr val="black"/>
              </a:solidFill>
              <a:latin typeface="Calibri" panose="020F0502020204030204"/>
            </a:endParaRPr>
          </a:p>
        </p:txBody>
      </p:sp>
      <p:cxnSp>
        <p:nvCxnSpPr>
          <p:cNvPr id="3" name="Connector: Elbow 2">
            <a:extLst>
              <a:ext uri="{FF2B5EF4-FFF2-40B4-BE49-F238E27FC236}">
                <a16:creationId xmlns:a16="http://schemas.microsoft.com/office/drawing/2014/main" id="{BDB29A7B-3E82-9C21-E896-5B5625EF78A2}"/>
              </a:ext>
            </a:extLst>
          </p:cNvPr>
          <p:cNvCxnSpPr>
            <a:cxnSpLocks/>
            <a:stCxn id="10" idx="3"/>
            <a:endCxn id="21" idx="0"/>
          </p:cNvCxnSpPr>
          <p:nvPr/>
        </p:nvCxnSpPr>
        <p:spPr>
          <a:xfrm>
            <a:off x="7914130" y="2541347"/>
            <a:ext cx="1709041" cy="712382"/>
          </a:xfrm>
          <a:prstGeom prst="bentConnector2">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cxnSp>
        <p:nvCxnSpPr>
          <p:cNvPr id="28" name="Connector: Elbow 27">
            <a:extLst>
              <a:ext uri="{FF2B5EF4-FFF2-40B4-BE49-F238E27FC236}">
                <a16:creationId xmlns:a16="http://schemas.microsoft.com/office/drawing/2014/main" id="{40D405E1-4C61-843C-B8B7-BBBDA473B973}"/>
              </a:ext>
            </a:extLst>
          </p:cNvPr>
          <p:cNvCxnSpPr>
            <a:cxnSpLocks/>
            <a:stCxn id="17" idx="3"/>
            <a:endCxn id="21" idx="2"/>
          </p:cNvCxnSpPr>
          <p:nvPr/>
        </p:nvCxnSpPr>
        <p:spPr>
          <a:xfrm flipV="1">
            <a:off x="8048461" y="4454058"/>
            <a:ext cx="1574710" cy="635649"/>
          </a:xfrm>
          <a:prstGeom prst="bentConnector2">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cxnSp>
        <p:nvCxnSpPr>
          <p:cNvPr id="37" name="Straight Arrow Connector 10">
            <a:extLst>
              <a:ext uri="{FF2B5EF4-FFF2-40B4-BE49-F238E27FC236}">
                <a16:creationId xmlns:a16="http://schemas.microsoft.com/office/drawing/2014/main" id="{6AE3CAE2-FA6B-8CA1-8C65-339BC19959AF}"/>
              </a:ext>
            </a:extLst>
          </p:cNvPr>
          <p:cNvCxnSpPr>
            <a:cxnSpLocks/>
            <a:stCxn id="12" idx="3"/>
            <a:endCxn id="10" idx="1"/>
          </p:cNvCxnSpPr>
          <p:nvPr/>
        </p:nvCxnSpPr>
        <p:spPr>
          <a:xfrm>
            <a:off x="4521298" y="2541347"/>
            <a:ext cx="1310457" cy="0"/>
          </a:xfrm>
          <a:prstGeom prst="straightConnector1">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cxnSp>
        <p:nvCxnSpPr>
          <p:cNvPr id="44" name="Connector: Elbow 2">
            <a:extLst>
              <a:ext uri="{FF2B5EF4-FFF2-40B4-BE49-F238E27FC236}">
                <a16:creationId xmlns:a16="http://schemas.microsoft.com/office/drawing/2014/main" id="{FCFADF88-F7AF-E8AB-5A71-2C7C0C1EB421}"/>
              </a:ext>
            </a:extLst>
          </p:cNvPr>
          <p:cNvCxnSpPr>
            <a:cxnSpLocks/>
            <a:stCxn id="10" idx="2"/>
            <a:endCxn id="15" idx="0"/>
          </p:cNvCxnSpPr>
          <p:nvPr/>
        </p:nvCxnSpPr>
        <p:spPr>
          <a:xfrm rot="5400000">
            <a:off x="4792833" y="2623543"/>
            <a:ext cx="1562142" cy="2598079"/>
          </a:xfrm>
          <a:prstGeom prst="bentConnector3">
            <a:avLst>
              <a:gd name="adj1" fmla="val 50000"/>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cxnSp>
        <p:nvCxnSpPr>
          <p:cNvPr id="2" name="Straight Arrow Connector 1">
            <a:extLst>
              <a:ext uri="{FF2B5EF4-FFF2-40B4-BE49-F238E27FC236}">
                <a16:creationId xmlns:a16="http://schemas.microsoft.com/office/drawing/2014/main" id="{B01D6EE9-55AA-8143-41CD-6BB23ECAB9AA}"/>
              </a:ext>
            </a:extLst>
          </p:cNvPr>
          <p:cNvCxnSpPr>
            <a:cxnSpLocks/>
          </p:cNvCxnSpPr>
          <p:nvPr/>
        </p:nvCxnSpPr>
        <p:spPr>
          <a:xfrm flipV="1">
            <a:off x="2527765" y="2852936"/>
            <a:ext cx="759923" cy="2160240"/>
          </a:xfrm>
          <a:prstGeom prst="straightConnector1">
            <a:avLst/>
          </a:prstGeom>
          <a:ln w="57150">
            <a:solidFill>
              <a:schemeClr val="bg1">
                <a:lumMod val="50000"/>
              </a:schemeClr>
            </a:solidFill>
            <a:prstDash val="sysDash"/>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376855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5383667" y="1674416"/>
            <a:ext cx="4323409" cy="1065742"/>
          </a:xfrm>
        </p:spPr>
        <p:txBody>
          <a:bodyPr/>
          <a:lstStyle/>
          <a:p>
            <a:r>
              <a:rPr lang="fr-FR" sz="3200" dirty="0" err="1"/>
              <a:t>What</a:t>
            </a:r>
            <a:r>
              <a:rPr lang="fr-FR" sz="3200" dirty="0"/>
              <a:t> </a:t>
            </a:r>
            <a:r>
              <a:rPr lang="fr-FR" sz="3200" dirty="0" err="1"/>
              <a:t>is</a:t>
            </a:r>
            <a:r>
              <a:rPr lang="fr-FR" sz="3200" dirty="0"/>
              <a:t> a Digital </a:t>
            </a:r>
            <a:r>
              <a:rPr lang="fr-FR" sz="3200" dirty="0" err="1"/>
              <a:t>Twin</a:t>
            </a:r>
            <a:endParaRPr lang="fr-FR" sz="3200" dirty="0"/>
          </a:p>
        </p:txBody>
      </p:sp>
      <p:sp>
        <p:nvSpPr>
          <p:cNvPr id="6" name="Date Placeholder 5">
            <a:extLst>
              <a:ext uri="{FF2B5EF4-FFF2-40B4-BE49-F238E27FC236}">
                <a16:creationId xmlns:a16="http://schemas.microsoft.com/office/drawing/2014/main" id="{ED5376EF-90B4-4C0F-A2D9-8EF50E059181}"/>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p:txBody>
          <a:bodyPr/>
          <a:lstStyle/>
          <a:p>
            <a:r>
              <a:rPr lang="en-US"/>
              <a:t>M. Garlasche' | EN-MME-MA</a:t>
            </a:r>
            <a:endParaRPr lang="en-US"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5" name="Picture 14" descr="Map&#10;&#10;Description automatically generated with medium confidence">
            <a:extLst>
              <a:ext uri="{FF2B5EF4-FFF2-40B4-BE49-F238E27FC236}">
                <a16:creationId xmlns:a16="http://schemas.microsoft.com/office/drawing/2014/main" id="{97E862E3-A302-4608-8D2C-F6920377EF81}"/>
              </a:ext>
            </a:extLst>
          </p:cNvPr>
          <p:cNvPicPr>
            <a:picLocks noChangeAspect="1"/>
          </p:cNvPicPr>
          <p:nvPr/>
        </p:nvPicPr>
        <p:blipFill>
          <a:blip r:embed="rId3"/>
          <a:stretch>
            <a:fillRect/>
          </a:stretch>
        </p:blipFill>
        <p:spPr>
          <a:xfrm rot="381962">
            <a:off x="9144504" y="818476"/>
            <a:ext cx="2512737" cy="2512737"/>
          </a:xfrm>
          <a:prstGeom prst="rect">
            <a:avLst/>
          </a:prstGeom>
        </p:spPr>
      </p:pic>
      <p:sp>
        <p:nvSpPr>
          <p:cNvPr id="4" name="TextBox 3">
            <a:extLst>
              <a:ext uri="{FF2B5EF4-FFF2-40B4-BE49-F238E27FC236}">
                <a16:creationId xmlns:a16="http://schemas.microsoft.com/office/drawing/2014/main" id="{E56B4094-3EFD-4161-9895-1DBFDEF395B0}"/>
              </a:ext>
            </a:extLst>
          </p:cNvPr>
          <p:cNvSpPr txBox="1"/>
          <p:nvPr/>
        </p:nvSpPr>
        <p:spPr>
          <a:xfrm>
            <a:off x="6984776" y="4185386"/>
            <a:ext cx="4943872" cy="923330"/>
          </a:xfrm>
          <a:prstGeom prst="rect">
            <a:avLst/>
          </a:prstGeom>
          <a:noFill/>
        </p:spPr>
        <p:txBody>
          <a:bodyPr wrap="square" lIns="0" tIns="0" rIns="0" bIns="0" rtlCol="0">
            <a:spAutoFit/>
          </a:bodyPr>
          <a:lstStyle/>
          <a:p>
            <a:pPr algn="l"/>
            <a:r>
              <a:rPr lang="en-US" sz="3200" b="1" dirty="0"/>
              <a:t>Where does MME Stand</a:t>
            </a:r>
          </a:p>
          <a:p>
            <a:pPr algn="l"/>
            <a:r>
              <a:rPr lang="en-US" sz="2800" dirty="0"/>
              <a:t>Current MME DT Project</a:t>
            </a:r>
            <a:endParaRPr lang="en-GB" sz="2800" dirty="0"/>
          </a:p>
        </p:txBody>
      </p:sp>
      <p:pic>
        <p:nvPicPr>
          <p:cNvPr id="2" name="Picture 6" descr="Twins [Blu-ray]: Arnold Schwarzenegger, Danny De Vito, Kelly Preston ...">
            <a:extLst>
              <a:ext uri="{FF2B5EF4-FFF2-40B4-BE49-F238E27FC236}">
                <a16:creationId xmlns:a16="http://schemas.microsoft.com/office/drawing/2014/main" id="{A8179A14-C93F-67F9-1DC3-AA33673897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472" y="998493"/>
            <a:ext cx="3312368" cy="470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5716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180CD13-06C6-4C3A-98A5-315CC19BAF67}"/>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6662DFFA-768A-4363-9317-762C79770348}"/>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CE0F1A5F-346D-4A41-BAB6-D71847D2D2F6}"/>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6" name="Title 5">
            <a:extLst>
              <a:ext uri="{FF2B5EF4-FFF2-40B4-BE49-F238E27FC236}">
                <a16:creationId xmlns:a16="http://schemas.microsoft.com/office/drawing/2014/main" id="{3BC3B0F9-AE98-4C1E-B539-EE18010F05FA}"/>
              </a:ext>
            </a:extLst>
          </p:cNvPr>
          <p:cNvSpPr>
            <a:spLocks noGrp="1"/>
          </p:cNvSpPr>
          <p:nvPr>
            <p:ph type="title"/>
          </p:nvPr>
        </p:nvSpPr>
        <p:spPr>
          <a:xfrm>
            <a:off x="407988" y="-13006"/>
            <a:ext cx="11376025" cy="1065742"/>
          </a:xfrm>
        </p:spPr>
        <p:txBody>
          <a:bodyPr anchor="ctr"/>
          <a:lstStyle/>
          <a:p>
            <a:r>
              <a:rPr lang="en-US" dirty="0"/>
              <a:t>When is DT Useful?</a:t>
            </a:r>
            <a:endParaRPr lang="en-GB" dirty="0"/>
          </a:p>
        </p:txBody>
      </p:sp>
      <p:sp>
        <p:nvSpPr>
          <p:cNvPr id="8" name="TextBox 7">
            <a:extLst>
              <a:ext uri="{FF2B5EF4-FFF2-40B4-BE49-F238E27FC236}">
                <a16:creationId xmlns:a16="http://schemas.microsoft.com/office/drawing/2014/main" id="{4CF94FFA-0FFD-4AD7-BC5F-14940570E1A8}"/>
              </a:ext>
            </a:extLst>
          </p:cNvPr>
          <p:cNvSpPr txBox="1"/>
          <p:nvPr/>
        </p:nvSpPr>
        <p:spPr>
          <a:xfrm>
            <a:off x="5590897" y="306618"/>
            <a:ext cx="6553775" cy="193899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On which Assets?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Expensive. </a:t>
            </a:r>
            <a:r>
              <a:rPr lang="en-US" dirty="0">
                <a:solidFill>
                  <a:srgbClr val="0033A0"/>
                </a:solidFill>
                <a:latin typeface="Arial"/>
              </a:rPr>
              <a:t>F</a:t>
            </a:r>
            <a:r>
              <a:rPr kumimoji="0" lang="en-US" sz="1800" b="0" i="0" u="none" strike="noStrike" kern="1200" cap="none" spc="0" normalizeH="0" baseline="0" noProof="0" dirty="0" err="1">
                <a:ln>
                  <a:noFill/>
                </a:ln>
                <a:solidFill>
                  <a:srgbClr val="0033A0"/>
                </a:solidFill>
                <a:effectLst/>
                <a:uLnTx/>
                <a:uFillTx/>
                <a:latin typeface="Arial"/>
                <a:ea typeface="+mn-ea"/>
                <a:cs typeface="+mn-cs"/>
              </a:rPr>
              <a:t>ailure</a:t>
            </a:r>
            <a:r>
              <a:rPr kumimoji="0" lang="en-US" sz="1800" b="0" i="0" u="none" strike="noStrike" kern="1200" cap="none" spc="0" normalizeH="0" baseline="0" noProof="0" dirty="0">
                <a:ln>
                  <a:noFill/>
                </a:ln>
                <a:solidFill>
                  <a:srgbClr val="0033A0"/>
                </a:solidFill>
                <a:effectLst/>
                <a:uLnTx/>
                <a:uFillTx/>
                <a:latin typeface="Arial"/>
                <a:ea typeface="+mn-ea"/>
                <a:cs typeface="+mn-cs"/>
              </a:rPr>
              <a:t> is highly critical, also, for a larger system</a:t>
            </a:r>
          </a:p>
          <a:p>
            <a:pPr marL="285750" lvl="0" indent="-285750">
              <a:buFont typeface="Arial" panose="020B0604020202020204" pitchFamily="34" charset="0"/>
              <a:buChar char="•"/>
              <a:defRPr/>
            </a:pPr>
            <a:r>
              <a:rPr lang="en-US" dirty="0">
                <a:solidFill>
                  <a:srgbClr val="0033A0"/>
                </a:solidFill>
              </a:rPr>
              <a:t>Quick reaction is needed</a:t>
            </a:r>
          </a:p>
          <a:p>
            <a:pPr marL="285750" lvl="0" indent="-285750">
              <a:buFont typeface="Arial" panose="020B0604020202020204" pitchFamily="34" charset="0"/>
              <a:buChar char="•"/>
              <a:defRPr/>
            </a:pPr>
            <a:r>
              <a:rPr lang="en-US" dirty="0">
                <a:solidFill>
                  <a:srgbClr val="0033A0"/>
                </a:solidFill>
              </a:rPr>
              <a:t>Difficult access for maintenance</a:t>
            </a:r>
          </a:p>
          <a:p>
            <a:pPr marL="285750" indent="-285750">
              <a:buFont typeface="Arial" panose="020B0604020202020204" pitchFamily="34" charset="0"/>
              <a:buChar char="•"/>
              <a:defRPr/>
            </a:pPr>
            <a:r>
              <a:rPr lang="en-US" dirty="0">
                <a:solidFill>
                  <a:srgbClr val="0033A0"/>
                </a:solidFill>
              </a:rPr>
              <a:t>Complex, complicated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0033A0"/>
              </a:solidFill>
              <a:latin typeface="Arial"/>
            </a:endParaRPr>
          </a:p>
          <a:p>
            <a:pPr marR="0" lvl="0" algn="l"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srgbClr val="0033A0"/>
                </a:solidFill>
                <a:effectLst/>
                <a:uLnTx/>
                <a:uFillTx/>
                <a:latin typeface="Arial"/>
                <a:ea typeface="+mn-ea"/>
                <a:cs typeface="+mn-cs"/>
              </a:rPr>
              <a:t>(…or simple but still somewhat critical…)</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pic>
        <p:nvPicPr>
          <p:cNvPr id="9" name="Picture 4" descr="Apollo 13">
            <a:extLst>
              <a:ext uri="{FF2B5EF4-FFF2-40B4-BE49-F238E27FC236}">
                <a16:creationId xmlns:a16="http://schemas.microsoft.com/office/drawing/2014/main" id="{8EC185A2-2077-4306-9B19-C2BF8964D8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392" y="1212870"/>
            <a:ext cx="3425242" cy="21441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 name="Picture 9" descr="Dziś W Nocy Ważna Misja NASA | VideoTesty.pl">
            <a:extLst>
              <a:ext uri="{FF2B5EF4-FFF2-40B4-BE49-F238E27FC236}">
                <a16:creationId xmlns:a16="http://schemas.microsoft.com/office/drawing/2014/main" id="{AEECF8B0-C4D8-41AB-BD05-6A9BDD062E6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8759"/>
          <a:stretch/>
        </p:blipFill>
        <p:spPr bwMode="auto">
          <a:xfrm>
            <a:off x="623392" y="3795929"/>
            <a:ext cx="3425242" cy="23693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E849CC4-048E-4775-8C9C-A4FE4ABD49FB}"/>
              </a:ext>
            </a:extLst>
          </p:cNvPr>
          <p:cNvSpPr txBox="1"/>
          <p:nvPr/>
        </p:nvSpPr>
        <p:spPr>
          <a:xfrm>
            <a:off x="1914652" y="1024744"/>
            <a:ext cx="2172069"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Odyssey’s (Apollo 13) service module</a:t>
            </a:r>
            <a:endParaRPr kumimoji="0" lang="en-GB"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D1481335-75DD-4C0D-98AA-F61FE0A6FC61}"/>
              </a:ext>
            </a:extLst>
          </p:cNvPr>
          <p:cNvSpPr txBox="1"/>
          <p:nvPr/>
        </p:nvSpPr>
        <p:spPr>
          <a:xfrm>
            <a:off x="2949613" y="3593923"/>
            <a:ext cx="1064394" cy="15388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a:ea typeface="+mn-ea"/>
                <a:cs typeface="+mn-cs"/>
              </a:rPr>
              <a:t>ORION Spacecraft</a:t>
            </a:r>
            <a:endParaRPr kumimoji="0" lang="en-GB"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2" name="prova">
            <a:hlinkClick r:id="" action="ppaction://media"/>
            <a:extLst>
              <a:ext uri="{FF2B5EF4-FFF2-40B4-BE49-F238E27FC236}">
                <a16:creationId xmlns:a16="http://schemas.microsoft.com/office/drawing/2014/main" id="{1D7F1E91-2D34-45ED-A5A9-CB4C9776F992}"/>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378434" y="2376132"/>
            <a:ext cx="6660750" cy="3746672"/>
          </a:xfrm>
          <a:prstGeom prst="rect">
            <a:avLst/>
          </a:prstGeom>
        </p:spPr>
      </p:pic>
    </p:spTree>
    <p:extLst>
      <p:ext uri="{BB962C8B-B14F-4D97-AF65-F5344CB8AC3E}">
        <p14:creationId xmlns:p14="http://schemas.microsoft.com/office/powerpoint/2010/main" val="284295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9)">
                                      <p:cBhvr>
                                        <p:cTn id="6" dur="14107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4C71E0-BB5E-4FB0-B282-8F4FDE8CD10F}"/>
              </a:ext>
            </a:extLst>
          </p:cNvPr>
          <p:cNvSpPr>
            <a:spLocks noGrp="1"/>
          </p:cNvSpPr>
          <p:nvPr>
            <p:ph type="title"/>
          </p:nvPr>
        </p:nvSpPr>
        <p:spPr>
          <a:xfrm>
            <a:off x="407988" y="-13006"/>
            <a:ext cx="11376025" cy="1065742"/>
          </a:xfrm>
        </p:spPr>
        <p:txBody>
          <a:bodyPr anchor="ctr"/>
          <a:lstStyle/>
          <a:p>
            <a:r>
              <a:rPr lang="en-US" dirty="0"/>
              <a:t>On Input Data…</a:t>
            </a:r>
            <a:endParaRPr lang="en-GB" dirty="0"/>
          </a:p>
        </p:txBody>
      </p:sp>
      <p:sp>
        <p:nvSpPr>
          <p:cNvPr id="4" name="Date Placeholder 3">
            <a:extLst>
              <a:ext uri="{FF2B5EF4-FFF2-40B4-BE49-F238E27FC236}">
                <a16:creationId xmlns:a16="http://schemas.microsoft.com/office/drawing/2014/main" id="{72E7EECF-8FA2-4B06-9688-4CEFEFC94727}"/>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BBB209A6-4B20-4873-886C-C5379288A88F}"/>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D6ED12F7-F304-4F9A-8194-9765C9061E38}"/>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7" name="Rectangle: Rounded Corners 6">
            <a:extLst>
              <a:ext uri="{FF2B5EF4-FFF2-40B4-BE49-F238E27FC236}">
                <a16:creationId xmlns:a16="http://schemas.microsoft.com/office/drawing/2014/main" id="{3F515B32-DB78-44A3-8FED-AB0E84EE75BA}"/>
              </a:ext>
            </a:extLst>
          </p:cNvPr>
          <p:cNvSpPr/>
          <p:nvPr/>
        </p:nvSpPr>
        <p:spPr>
          <a:xfrm>
            <a:off x="335360" y="1135118"/>
            <a:ext cx="3673685" cy="685966"/>
          </a:xfrm>
          <a:prstGeom prst="roundRect">
            <a:avLst>
              <a:gd name="adj" fmla="val 49553"/>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dirty="0"/>
              <a:t>Asset Representation</a:t>
            </a:r>
            <a:endParaRPr lang="en-GB" sz="2400" dirty="0"/>
          </a:p>
        </p:txBody>
      </p:sp>
      <p:pic>
        <p:nvPicPr>
          <p:cNvPr id="7170" name="Picture 2" descr="STORY BOOK. &quot;HOW IT WORKS&quot; VISUALIZATION.">
            <a:extLst>
              <a:ext uri="{FF2B5EF4-FFF2-40B4-BE49-F238E27FC236}">
                <a16:creationId xmlns:a16="http://schemas.microsoft.com/office/drawing/2014/main" id="{EC215FED-8FEE-44DA-B114-D601107A7D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8008" y="4411754"/>
            <a:ext cx="2735673" cy="17819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3" name="Rectangle: Rounded Corners 12">
            <a:extLst>
              <a:ext uri="{FF2B5EF4-FFF2-40B4-BE49-F238E27FC236}">
                <a16:creationId xmlns:a16="http://schemas.microsoft.com/office/drawing/2014/main" id="{A26C0E72-1815-43DC-88CE-FD1DA3AAA2DD}"/>
              </a:ext>
            </a:extLst>
          </p:cNvPr>
          <p:cNvSpPr/>
          <p:nvPr/>
        </p:nvSpPr>
        <p:spPr>
          <a:xfrm>
            <a:off x="4222515" y="1129722"/>
            <a:ext cx="3673685" cy="708518"/>
          </a:xfrm>
          <a:prstGeom prst="roundRect">
            <a:avLst>
              <a:gd name="adj" fmla="val 49553"/>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400" dirty="0"/>
              <a:t>Data Acquisition</a:t>
            </a:r>
            <a:endParaRPr lang="en-GB" sz="2400" dirty="0"/>
          </a:p>
        </p:txBody>
      </p:sp>
      <p:sp>
        <p:nvSpPr>
          <p:cNvPr id="14" name="Rectangle: Rounded Corners 13">
            <a:extLst>
              <a:ext uri="{FF2B5EF4-FFF2-40B4-BE49-F238E27FC236}">
                <a16:creationId xmlns:a16="http://schemas.microsoft.com/office/drawing/2014/main" id="{F153EF5B-7981-4936-86D8-3AD4CC468136}"/>
              </a:ext>
            </a:extLst>
          </p:cNvPr>
          <p:cNvSpPr/>
          <p:nvPr/>
        </p:nvSpPr>
        <p:spPr>
          <a:xfrm>
            <a:off x="8041493" y="1104055"/>
            <a:ext cx="3673685" cy="734185"/>
          </a:xfrm>
          <a:prstGeom prst="roundRect">
            <a:avLst>
              <a:gd name="adj" fmla="val 49553"/>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2000" dirty="0"/>
              <a:t>Physical Data-based Models</a:t>
            </a:r>
            <a:endParaRPr lang="en-GB" sz="2000" dirty="0"/>
          </a:p>
        </p:txBody>
      </p:sp>
      <p:cxnSp>
        <p:nvCxnSpPr>
          <p:cNvPr id="15" name="Straight Connector 14">
            <a:extLst>
              <a:ext uri="{FF2B5EF4-FFF2-40B4-BE49-F238E27FC236}">
                <a16:creationId xmlns:a16="http://schemas.microsoft.com/office/drawing/2014/main" id="{9E3F59C4-50BA-4B39-B00C-3EB813FE8E0B}"/>
              </a:ext>
            </a:extLst>
          </p:cNvPr>
          <p:cNvCxnSpPr>
            <a:cxnSpLocks/>
          </p:cNvCxnSpPr>
          <p:nvPr/>
        </p:nvCxnSpPr>
        <p:spPr>
          <a:xfrm flipV="1">
            <a:off x="407988" y="3190084"/>
            <a:ext cx="4463876" cy="1445"/>
          </a:xfrm>
          <a:prstGeom prst="line">
            <a:avLst/>
          </a:prstGeom>
          <a:ln w="28575">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450D5FA-0130-4580-965F-A242384C0579}"/>
              </a:ext>
            </a:extLst>
          </p:cNvPr>
          <p:cNvSpPr txBox="1"/>
          <p:nvPr/>
        </p:nvSpPr>
        <p:spPr>
          <a:xfrm>
            <a:off x="1703512" y="2820752"/>
            <a:ext cx="2160162" cy="400110"/>
          </a:xfrm>
          <a:prstGeom prst="rect">
            <a:avLst/>
          </a:prstGeom>
          <a:noFill/>
        </p:spPr>
        <p:txBody>
          <a:bodyPr wrap="square">
            <a:spAutoFit/>
          </a:bodyPr>
          <a:lstStyle/>
          <a:p>
            <a:pPr algn="ctr"/>
            <a:r>
              <a:rPr lang="en-US" sz="2000" dirty="0"/>
              <a:t>Digital Thread</a:t>
            </a:r>
            <a:endParaRPr lang="en-GB" sz="2000" dirty="0"/>
          </a:p>
        </p:txBody>
      </p:sp>
      <p:sp>
        <p:nvSpPr>
          <p:cNvPr id="20" name="TextBox 19">
            <a:extLst>
              <a:ext uri="{FF2B5EF4-FFF2-40B4-BE49-F238E27FC236}">
                <a16:creationId xmlns:a16="http://schemas.microsoft.com/office/drawing/2014/main" id="{237B00E4-137E-4821-B4CB-43D1D949214A}"/>
              </a:ext>
            </a:extLst>
          </p:cNvPr>
          <p:cNvSpPr txBox="1"/>
          <p:nvPr/>
        </p:nvSpPr>
        <p:spPr>
          <a:xfrm>
            <a:off x="5486480" y="3275692"/>
            <a:ext cx="2160162" cy="400110"/>
          </a:xfrm>
          <a:prstGeom prst="rect">
            <a:avLst/>
          </a:prstGeom>
          <a:noFill/>
        </p:spPr>
        <p:txBody>
          <a:bodyPr wrap="square">
            <a:spAutoFit/>
          </a:bodyPr>
          <a:lstStyle/>
          <a:p>
            <a:pPr algn="ctr"/>
            <a:r>
              <a:rPr lang="en-US" sz="2000" dirty="0"/>
              <a:t>Digital Twin</a:t>
            </a:r>
            <a:endParaRPr lang="en-GB" sz="2000" dirty="0"/>
          </a:p>
        </p:txBody>
      </p:sp>
      <p:cxnSp>
        <p:nvCxnSpPr>
          <p:cNvPr id="21" name="Straight Connector 20">
            <a:extLst>
              <a:ext uri="{FF2B5EF4-FFF2-40B4-BE49-F238E27FC236}">
                <a16:creationId xmlns:a16="http://schemas.microsoft.com/office/drawing/2014/main" id="{2AF9C913-6FD0-4BF7-920A-E673778A23AD}"/>
              </a:ext>
            </a:extLst>
          </p:cNvPr>
          <p:cNvCxnSpPr>
            <a:cxnSpLocks/>
          </p:cNvCxnSpPr>
          <p:nvPr/>
        </p:nvCxnSpPr>
        <p:spPr>
          <a:xfrm flipV="1">
            <a:off x="2063552" y="3645024"/>
            <a:ext cx="9577064" cy="30778"/>
          </a:xfrm>
          <a:prstGeom prst="line">
            <a:avLst/>
          </a:prstGeom>
          <a:ln w="28575">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1B96FAE9-E03E-4342-9AFA-3548B5E36BE1}"/>
              </a:ext>
            </a:extLst>
          </p:cNvPr>
          <p:cNvSpPr txBox="1"/>
          <p:nvPr/>
        </p:nvSpPr>
        <p:spPr>
          <a:xfrm>
            <a:off x="4013160" y="1871070"/>
            <a:ext cx="1722800" cy="369332"/>
          </a:xfrm>
          <a:prstGeom prst="rect">
            <a:avLst/>
          </a:prstGeom>
          <a:noFill/>
        </p:spPr>
        <p:txBody>
          <a:bodyPr wrap="square">
            <a:spAutoFit/>
          </a:bodyPr>
          <a:lstStyle/>
          <a:p>
            <a:pPr algn="ctr"/>
            <a:r>
              <a:rPr lang="en-US" b="1" dirty="0">
                <a:solidFill>
                  <a:schemeClr val="bg1">
                    <a:lumMod val="65000"/>
                  </a:schemeClr>
                </a:solidFill>
              </a:rPr>
              <a:t>IIOT</a:t>
            </a:r>
            <a:endParaRPr lang="en-GB" b="1" dirty="0">
              <a:solidFill>
                <a:schemeClr val="bg1">
                  <a:lumMod val="65000"/>
                </a:schemeClr>
              </a:solidFill>
            </a:endParaRPr>
          </a:p>
        </p:txBody>
      </p:sp>
      <p:sp>
        <p:nvSpPr>
          <p:cNvPr id="26" name="TextBox 25">
            <a:extLst>
              <a:ext uri="{FF2B5EF4-FFF2-40B4-BE49-F238E27FC236}">
                <a16:creationId xmlns:a16="http://schemas.microsoft.com/office/drawing/2014/main" id="{04253261-6454-4C57-BD0E-F57372C31C04}"/>
              </a:ext>
            </a:extLst>
          </p:cNvPr>
          <p:cNvSpPr txBox="1"/>
          <p:nvPr/>
        </p:nvSpPr>
        <p:spPr>
          <a:xfrm>
            <a:off x="1255669" y="1857617"/>
            <a:ext cx="1722800" cy="369332"/>
          </a:xfrm>
          <a:prstGeom prst="rect">
            <a:avLst/>
          </a:prstGeom>
          <a:noFill/>
        </p:spPr>
        <p:txBody>
          <a:bodyPr wrap="square">
            <a:spAutoFit/>
          </a:bodyPr>
          <a:lstStyle/>
          <a:p>
            <a:pPr algn="ctr"/>
            <a:r>
              <a:rPr lang="en-US" b="1" dirty="0">
                <a:solidFill>
                  <a:schemeClr val="bg1">
                    <a:lumMod val="65000"/>
                  </a:schemeClr>
                </a:solidFill>
              </a:rPr>
              <a:t>PLM</a:t>
            </a:r>
            <a:endParaRPr lang="en-GB" b="1" dirty="0">
              <a:solidFill>
                <a:schemeClr val="bg1">
                  <a:lumMod val="65000"/>
                </a:schemeClr>
              </a:solidFill>
            </a:endParaRPr>
          </a:p>
        </p:txBody>
      </p:sp>
      <p:sp>
        <p:nvSpPr>
          <p:cNvPr id="27" name="TextBox 26">
            <a:extLst>
              <a:ext uri="{FF2B5EF4-FFF2-40B4-BE49-F238E27FC236}">
                <a16:creationId xmlns:a16="http://schemas.microsoft.com/office/drawing/2014/main" id="{7D570B19-759B-4FB7-A80E-A6940B9FA200}"/>
              </a:ext>
            </a:extLst>
          </p:cNvPr>
          <p:cNvSpPr txBox="1"/>
          <p:nvPr/>
        </p:nvSpPr>
        <p:spPr>
          <a:xfrm>
            <a:off x="1956555" y="1850417"/>
            <a:ext cx="1722800" cy="369332"/>
          </a:xfrm>
          <a:prstGeom prst="rect">
            <a:avLst/>
          </a:prstGeom>
          <a:noFill/>
        </p:spPr>
        <p:txBody>
          <a:bodyPr wrap="square">
            <a:spAutoFit/>
          </a:bodyPr>
          <a:lstStyle/>
          <a:p>
            <a:pPr algn="ctr"/>
            <a:r>
              <a:rPr lang="en-US" b="1" dirty="0">
                <a:solidFill>
                  <a:schemeClr val="bg1">
                    <a:lumMod val="65000"/>
                  </a:schemeClr>
                </a:solidFill>
              </a:rPr>
              <a:t>CAD</a:t>
            </a:r>
            <a:endParaRPr lang="en-GB" b="1" dirty="0">
              <a:solidFill>
                <a:schemeClr val="bg1">
                  <a:lumMod val="65000"/>
                </a:schemeClr>
              </a:solidFill>
            </a:endParaRPr>
          </a:p>
        </p:txBody>
      </p:sp>
      <p:sp>
        <p:nvSpPr>
          <p:cNvPr id="29" name="TextBox 28">
            <a:extLst>
              <a:ext uri="{FF2B5EF4-FFF2-40B4-BE49-F238E27FC236}">
                <a16:creationId xmlns:a16="http://schemas.microsoft.com/office/drawing/2014/main" id="{2AD381CE-5903-45E8-9C7A-2861E5B6BC3F}"/>
              </a:ext>
            </a:extLst>
          </p:cNvPr>
          <p:cNvSpPr txBox="1"/>
          <p:nvPr/>
        </p:nvSpPr>
        <p:spPr>
          <a:xfrm>
            <a:off x="8616280" y="1909901"/>
            <a:ext cx="2242581" cy="369332"/>
          </a:xfrm>
          <a:prstGeom prst="rect">
            <a:avLst/>
          </a:prstGeom>
          <a:noFill/>
        </p:spPr>
        <p:txBody>
          <a:bodyPr wrap="square">
            <a:spAutoFit/>
          </a:bodyPr>
          <a:lstStyle/>
          <a:p>
            <a:pPr algn="ctr"/>
            <a:r>
              <a:rPr lang="en-US" b="1" dirty="0">
                <a:solidFill>
                  <a:schemeClr val="bg1">
                    <a:lumMod val="65000"/>
                  </a:schemeClr>
                </a:solidFill>
              </a:rPr>
              <a:t>Integrated FEA</a:t>
            </a:r>
            <a:endParaRPr lang="en-GB" b="1" dirty="0">
              <a:solidFill>
                <a:schemeClr val="bg1">
                  <a:lumMod val="65000"/>
                </a:schemeClr>
              </a:solidFill>
            </a:endParaRPr>
          </a:p>
        </p:txBody>
      </p:sp>
      <p:sp>
        <p:nvSpPr>
          <p:cNvPr id="30" name="TextBox 29">
            <a:extLst>
              <a:ext uri="{FF2B5EF4-FFF2-40B4-BE49-F238E27FC236}">
                <a16:creationId xmlns:a16="http://schemas.microsoft.com/office/drawing/2014/main" id="{6873C457-D40F-4DB4-B8D8-630E52BDF663}"/>
              </a:ext>
            </a:extLst>
          </p:cNvPr>
          <p:cNvSpPr txBox="1"/>
          <p:nvPr/>
        </p:nvSpPr>
        <p:spPr>
          <a:xfrm>
            <a:off x="4741662" y="1880321"/>
            <a:ext cx="1722800" cy="369332"/>
          </a:xfrm>
          <a:prstGeom prst="rect">
            <a:avLst/>
          </a:prstGeom>
          <a:noFill/>
        </p:spPr>
        <p:txBody>
          <a:bodyPr wrap="square">
            <a:spAutoFit/>
          </a:bodyPr>
          <a:lstStyle/>
          <a:p>
            <a:pPr algn="ctr"/>
            <a:r>
              <a:rPr lang="en-US" b="1" dirty="0">
                <a:solidFill>
                  <a:schemeClr val="bg1">
                    <a:lumMod val="65000"/>
                  </a:schemeClr>
                </a:solidFill>
              </a:rPr>
              <a:t>4.0</a:t>
            </a:r>
            <a:endParaRPr lang="en-GB" b="1" dirty="0">
              <a:solidFill>
                <a:schemeClr val="bg1">
                  <a:lumMod val="65000"/>
                </a:schemeClr>
              </a:solidFill>
            </a:endParaRPr>
          </a:p>
        </p:txBody>
      </p:sp>
      <p:sp>
        <p:nvSpPr>
          <p:cNvPr id="31" name="TextBox 30">
            <a:extLst>
              <a:ext uri="{FF2B5EF4-FFF2-40B4-BE49-F238E27FC236}">
                <a16:creationId xmlns:a16="http://schemas.microsoft.com/office/drawing/2014/main" id="{4F26ACD3-4D1B-4BC2-9E81-2457F508B7F4}"/>
              </a:ext>
            </a:extLst>
          </p:cNvPr>
          <p:cNvSpPr txBox="1"/>
          <p:nvPr/>
        </p:nvSpPr>
        <p:spPr>
          <a:xfrm>
            <a:off x="1956555" y="2208499"/>
            <a:ext cx="1722800" cy="369332"/>
          </a:xfrm>
          <a:prstGeom prst="rect">
            <a:avLst/>
          </a:prstGeom>
          <a:noFill/>
        </p:spPr>
        <p:txBody>
          <a:bodyPr wrap="square">
            <a:spAutoFit/>
          </a:bodyPr>
          <a:lstStyle/>
          <a:p>
            <a:pPr algn="ctr"/>
            <a:r>
              <a:rPr lang="en-US" b="1" dirty="0">
                <a:solidFill>
                  <a:schemeClr val="bg1">
                    <a:lumMod val="65000"/>
                  </a:schemeClr>
                </a:solidFill>
              </a:rPr>
              <a:t>VR</a:t>
            </a:r>
            <a:endParaRPr lang="en-GB" b="1" dirty="0">
              <a:solidFill>
                <a:schemeClr val="bg1">
                  <a:lumMod val="65000"/>
                </a:schemeClr>
              </a:solidFill>
            </a:endParaRPr>
          </a:p>
        </p:txBody>
      </p:sp>
      <p:sp>
        <p:nvSpPr>
          <p:cNvPr id="32" name="TextBox 31">
            <a:extLst>
              <a:ext uri="{FF2B5EF4-FFF2-40B4-BE49-F238E27FC236}">
                <a16:creationId xmlns:a16="http://schemas.microsoft.com/office/drawing/2014/main" id="{2DAFD96B-F717-4437-8722-8676ECFD4B4A}"/>
              </a:ext>
            </a:extLst>
          </p:cNvPr>
          <p:cNvSpPr txBox="1"/>
          <p:nvPr/>
        </p:nvSpPr>
        <p:spPr>
          <a:xfrm>
            <a:off x="3653120" y="2195572"/>
            <a:ext cx="1722800" cy="369332"/>
          </a:xfrm>
          <a:prstGeom prst="rect">
            <a:avLst/>
          </a:prstGeom>
          <a:noFill/>
        </p:spPr>
        <p:txBody>
          <a:bodyPr wrap="square">
            <a:spAutoFit/>
          </a:bodyPr>
          <a:lstStyle/>
          <a:p>
            <a:pPr algn="ctr"/>
            <a:r>
              <a:rPr lang="en-US" b="1" dirty="0">
                <a:solidFill>
                  <a:schemeClr val="bg1">
                    <a:lumMod val="65000"/>
                  </a:schemeClr>
                </a:solidFill>
              </a:rPr>
              <a:t>AR</a:t>
            </a:r>
            <a:endParaRPr lang="en-GB" b="1" dirty="0">
              <a:solidFill>
                <a:schemeClr val="bg1">
                  <a:lumMod val="65000"/>
                </a:schemeClr>
              </a:solidFill>
            </a:endParaRPr>
          </a:p>
        </p:txBody>
      </p:sp>
      <p:sp>
        <p:nvSpPr>
          <p:cNvPr id="33" name="TextBox 32">
            <a:extLst>
              <a:ext uri="{FF2B5EF4-FFF2-40B4-BE49-F238E27FC236}">
                <a16:creationId xmlns:a16="http://schemas.microsoft.com/office/drawing/2014/main" id="{6E838E02-19C9-4373-9272-82685787C41B}"/>
              </a:ext>
            </a:extLst>
          </p:cNvPr>
          <p:cNvSpPr txBox="1"/>
          <p:nvPr/>
        </p:nvSpPr>
        <p:spPr>
          <a:xfrm>
            <a:off x="13224792" y="-963488"/>
            <a:ext cx="3015909" cy="369332"/>
          </a:xfrm>
          <a:prstGeom prst="rect">
            <a:avLst/>
          </a:prstGeom>
          <a:noFill/>
        </p:spPr>
        <p:txBody>
          <a:bodyPr wrap="square">
            <a:spAutoFit/>
          </a:bodyPr>
          <a:lstStyle/>
          <a:p>
            <a:pPr algn="ctr"/>
            <a:r>
              <a:rPr lang="en-US" b="1" dirty="0">
                <a:solidFill>
                  <a:schemeClr val="bg1">
                    <a:lumMod val="65000"/>
                  </a:schemeClr>
                </a:solidFill>
              </a:rPr>
              <a:t>Real Time Prognosis</a:t>
            </a:r>
            <a:endParaRPr lang="en-GB" b="1" dirty="0">
              <a:solidFill>
                <a:schemeClr val="bg1">
                  <a:lumMod val="65000"/>
                </a:schemeClr>
              </a:solidFill>
            </a:endParaRPr>
          </a:p>
        </p:txBody>
      </p:sp>
      <p:sp>
        <p:nvSpPr>
          <p:cNvPr id="34" name="TextBox 33">
            <a:extLst>
              <a:ext uri="{FF2B5EF4-FFF2-40B4-BE49-F238E27FC236}">
                <a16:creationId xmlns:a16="http://schemas.microsoft.com/office/drawing/2014/main" id="{A574DC02-C6C9-467A-9B96-F89B1931AA10}"/>
              </a:ext>
            </a:extLst>
          </p:cNvPr>
          <p:cNvSpPr txBox="1"/>
          <p:nvPr/>
        </p:nvSpPr>
        <p:spPr>
          <a:xfrm>
            <a:off x="5312339" y="2019821"/>
            <a:ext cx="3015909" cy="369332"/>
          </a:xfrm>
          <a:prstGeom prst="rect">
            <a:avLst/>
          </a:prstGeom>
          <a:noFill/>
        </p:spPr>
        <p:txBody>
          <a:bodyPr wrap="square">
            <a:spAutoFit/>
          </a:bodyPr>
          <a:lstStyle/>
          <a:p>
            <a:pPr algn="ctr"/>
            <a:r>
              <a:rPr lang="en-US" b="1" dirty="0">
                <a:solidFill>
                  <a:schemeClr val="bg1">
                    <a:lumMod val="65000"/>
                  </a:schemeClr>
                </a:solidFill>
              </a:rPr>
              <a:t>Data Analysis</a:t>
            </a:r>
            <a:endParaRPr lang="en-GB" b="1" dirty="0">
              <a:solidFill>
                <a:schemeClr val="bg1">
                  <a:lumMod val="65000"/>
                </a:schemeClr>
              </a:solidFill>
            </a:endParaRPr>
          </a:p>
        </p:txBody>
      </p:sp>
      <p:pic>
        <p:nvPicPr>
          <p:cNvPr id="48" name="Picture 8">
            <a:extLst>
              <a:ext uri="{FF2B5EF4-FFF2-40B4-BE49-F238E27FC236}">
                <a16:creationId xmlns:a16="http://schemas.microsoft.com/office/drawing/2014/main" id="{862FA6C3-39CD-42C9-AD56-BC70CA98D6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720" y="4415445"/>
            <a:ext cx="2526168" cy="17782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9" name="Picture 10" descr="digital twin, VR, AR headsets, machine developers, B&amp;R">
            <a:extLst>
              <a:ext uri="{FF2B5EF4-FFF2-40B4-BE49-F238E27FC236}">
                <a16:creationId xmlns:a16="http://schemas.microsoft.com/office/drawing/2014/main" id="{A3444729-E8CB-4A17-8892-87A6B538E8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14" y="4415445"/>
            <a:ext cx="3423106" cy="17782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014F07E-1C28-4F50-8C65-E349A93020BF}"/>
              </a:ext>
            </a:extLst>
          </p:cNvPr>
          <p:cNvPicPr>
            <a:picLocks noChangeAspect="1"/>
          </p:cNvPicPr>
          <p:nvPr/>
        </p:nvPicPr>
        <p:blipFill rotWithShape="1">
          <a:blip r:embed="rId5"/>
          <a:srcRect l="3301" t="13169" r="29329" b="13169"/>
          <a:stretch/>
        </p:blipFill>
        <p:spPr>
          <a:xfrm>
            <a:off x="8980680" y="4421654"/>
            <a:ext cx="3003673" cy="1790585"/>
          </a:xfrm>
          <a:prstGeom prst="rect">
            <a:avLst/>
          </a:prstGeom>
          <a:ln>
            <a:noFill/>
          </a:ln>
          <a:effectLst>
            <a:outerShdw blurRad="292100" dist="139700" dir="2700000" algn="tl" rotWithShape="0">
              <a:srgbClr val="333333">
                <a:alpha val="65000"/>
              </a:srgbClr>
            </a:outerShdw>
          </a:effectLst>
        </p:spPr>
      </p:pic>
      <p:sp>
        <p:nvSpPr>
          <p:cNvPr id="2" name="TextBox 1">
            <a:extLst>
              <a:ext uri="{FF2B5EF4-FFF2-40B4-BE49-F238E27FC236}">
                <a16:creationId xmlns:a16="http://schemas.microsoft.com/office/drawing/2014/main" id="{FF89FF92-345E-E8AD-B411-105E68E274F9}"/>
              </a:ext>
            </a:extLst>
          </p:cNvPr>
          <p:cNvSpPr txBox="1"/>
          <p:nvPr/>
        </p:nvSpPr>
        <p:spPr>
          <a:xfrm>
            <a:off x="8241919" y="2334063"/>
            <a:ext cx="2242581" cy="369332"/>
          </a:xfrm>
          <a:prstGeom prst="rect">
            <a:avLst/>
          </a:prstGeom>
          <a:noFill/>
        </p:spPr>
        <p:txBody>
          <a:bodyPr wrap="square">
            <a:spAutoFit/>
          </a:bodyPr>
          <a:lstStyle/>
          <a:p>
            <a:pPr algn="ctr"/>
            <a:r>
              <a:rPr lang="en-US" b="1" dirty="0">
                <a:solidFill>
                  <a:schemeClr val="bg1">
                    <a:lumMod val="65000"/>
                  </a:schemeClr>
                </a:solidFill>
              </a:rPr>
              <a:t>Machine Learning</a:t>
            </a:r>
            <a:endParaRPr lang="en-GB" b="1" dirty="0">
              <a:solidFill>
                <a:schemeClr val="bg1">
                  <a:lumMod val="65000"/>
                </a:schemeClr>
              </a:solidFill>
            </a:endParaRPr>
          </a:p>
        </p:txBody>
      </p:sp>
      <p:sp>
        <p:nvSpPr>
          <p:cNvPr id="9" name="TextBox 8">
            <a:extLst>
              <a:ext uri="{FF2B5EF4-FFF2-40B4-BE49-F238E27FC236}">
                <a16:creationId xmlns:a16="http://schemas.microsoft.com/office/drawing/2014/main" id="{F45C4D76-9EC2-D0BD-414C-2B27A170EDD1}"/>
              </a:ext>
            </a:extLst>
          </p:cNvPr>
          <p:cNvSpPr txBox="1"/>
          <p:nvPr/>
        </p:nvSpPr>
        <p:spPr>
          <a:xfrm>
            <a:off x="9515609" y="2660016"/>
            <a:ext cx="2242581" cy="369332"/>
          </a:xfrm>
          <a:prstGeom prst="rect">
            <a:avLst/>
          </a:prstGeom>
          <a:noFill/>
        </p:spPr>
        <p:txBody>
          <a:bodyPr wrap="square">
            <a:spAutoFit/>
          </a:bodyPr>
          <a:lstStyle/>
          <a:p>
            <a:pPr algn="ctr"/>
            <a:r>
              <a:rPr lang="en-US" b="1" dirty="0">
                <a:solidFill>
                  <a:schemeClr val="bg1">
                    <a:lumMod val="65000"/>
                  </a:schemeClr>
                </a:solidFill>
              </a:rPr>
              <a:t>Deep Learning</a:t>
            </a:r>
            <a:endParaRPr lang="en-GB" b="1" dirty="0">
              <a:solidFill>
                <a:schemeClr val="bg1">
                  <a:lumMod val="65000"/>
                </a:schemeClr>
              </a:solidFill>
            </a:endParaRPr>
          </a:p>
        </p:txBody>
      </p:sp>
    </p:spTree>
    <p:extLst>
      <p:ext uri="{BB962C8B-B14F-4D97-AF65-F5344CB8AC3E}">
        <p14:creationId xmlns:p14="http://schemas.microsoft.com/office/powerpoint/2010/main" val="128654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84B035-AF68-4C11-589F-34619D8294FC}"/>
              </a:ext>
            </a:extLst>
          </p:cNvPr>
          <p:cNvPicPr>
            <a:picLocks noChangeAspect="1"/>
          </p:cNvPicPr>
          <p:nvPr/>
        </p:nvPicPr>
        <p:blipFill>
          <a:blip r:embed="rId3"/>
          <a:stretch>
            <a:fillRect/>
          </a:stretch>
        </p:blipFill>
        <p:spPr>
          <a:xfrm>
            <a:off x="6934443" y="2059386"/>
            <a:ext cx="4688019" cy="2147815"/>
          </a:xfrm>
          <a:prstGeom prst="rect">
            <a:avLst/>
          </a:prstGeom>
        </p:spPr>
      </p:pic>
      <p:sp>
        <p:nvSpPr>
          <p:cNvPr id="3" name="Date Placeholder 2">
            <a:extLst>
              <a:ext uri="{FF2B5EF4-FFF2-40B4-BE49-F238E27FC236}">
                <a16:creationId xmlns:a16="http://schemas.microsoft.com/office/drawing/2014/main" id="{AC65EEC8-567B-4901-BA88-172108A574FD}"/>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50B5236B-E30A-4176-A09E-BDEC81F40BFF}"/>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DB76885C-A800-4624-8DB8-1FB0A761377A}"/>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6" name="Title 5">
            <a:extLst>
              <a:ext uri="{FF2B5EF4-FFF2-40B4-BE49-F238E27FC236}">
                <a16:creationId xmlns:a16="http://schemas.microsoft.com/office/drawing/2014/main" id="{9656C970-6076-4FBB-9E59-476694B16906}"/>
              </a:ext>
            </a:extLst>
          </p:cNvPr>
          <p:cNvSpPr>
            <a:spLocks noGrp="1"/>
          </p:cNvSpPr>
          <p:nvPr>
            <p:ph type="title"/>
          </p:nvPr>
        </p:nvSpPr>
        <p:spPr/>
        <p:txBody>
          <a:bodyPr/>
          <a:lstStyle/>
          <a:p>
            <a:r>
              <a:rPr lang="en-US" dirty="0"/>
              <a:t>Not Shooting for the Stars</a:t>
            </a:r>
            <a:endParaRPr lang="en-GB" dirty="0"/>
          </a:p>
        </p:txBody>
      </p:sp>
      <p:sp>
        <p:nvSpPr>
          <p:cNvPr id="11" name="TextBox 10">
            <a:extLst>
              <a:ext uri="{FF2B5EF4-FFF2-40B4-BE49-F238E27FC236}">
                <a16:creationId xmlns:a16="http://schemas.microsoft.com/office/drawing/2014/main" id="{E0DA44B8-A267-411B-B87C-AD4A1771670C}"/>
              </a:ext>
            </a:extLst>
          </p:cNvPr>
          <p:cNvSpPr txBox="1"/>
          <p:nvPr/>
        </p:nvSpPr>
        <p:spPr>
          <a:xfrm>
            <a:off x="415677" y="1556792"/>
            <a:ext cx="5320283" cy="3085460"/>
          </a:xfrm>
          <a:prstGeom prst="rect">
            <a:avLst/>
          </a:prstGeom>
          <a:noFill/>
        </p:spPr>
        <p:txBody>
          <a:bodyPr wrap="square">
            <a:spAutoFit/>
          </a:bodyPr>
          <a:lstStyle/>
          <a:p>
            <a:pPr lvl="0"/>
            <a:r>
              <a:rPr lang="fr-CH" sz="2400" b="1" dirty="0">
                <a:effectLst/>
                <a:latin typeface="Calibri" panose="020F0502020204030204" pitchFamily="34" charset="0"/>
                <a:ea typeface="Times New Roman" panose="02020603050405020304" pitchFamily="18" charset="0"/>
              </a:rPr>
              <a:t>MME </a:t>
            </a:r>
            <a:r>
              <a:rPr lang="fr-CH" sz="2400" b="1" dirty="0" err="1">
                <a:effectLst/>
                <a:latin typeface="Calibri" panose="020F0502020204030204" pitchFamily="34" charset="0"/>
                <a:ea typeface="Times New Roman" panose="02020603050405020304" pitchFamily="18" charset="0"/>
              </a:rPr>
              <a:t>Interest</a:t>
            </a:r>
            <a:r>
              <a:rPr lang="fr-CH" sz="2400" b="1" dirty="0">
                <a:effectLst/>
                <a:latin typeface="Calibri" panose="020F0502020204030204" pitchFamily="34" charset="0"/>
                <a:ea typeface="Times New Roman" panose="02020603050405020304" pitchFamily="18" charset="0"/>
              </a:rPr>
              <a:t> and Know-How</a:t>
            </a:r>
          </a:p>
          <a:p>
            <a:pPr lvl="0"/>
            <a:endParaRPr lang="fr-CH" sz="1050" b="1" dirty="0">
              <a:effectLst/>
              <a:latin typeface="Calibri" panose="020F0502020204030204" pitchFamily="34" charset="0"/>
              <a:ea typeface="Times New Roman" panose="02020603050405020304" pitchFamily="18" charset="0"/>
            </a:endParaRPr>
          </a:p>
          <a:p>
            <a:pPr marL="342900" lvl="0" indent="-342900">
              <a:buFont typeface="Calibri" panose="020F0502020204030204" pitchFamily="34" charset="0"/>
              <a:buChar char="-"/>
            </a:pPr>
            <a:r>
              <a:rPr lang="fr-CH" sz="2000" dirty="0" err="1">
                <a:effectLst/>
                <a:latin typeface="Calibri" panose="020F0502020204030204" pitchFamily="34" charset="0"/>
                <a:ea typeface="Times New Roman" panose="02020603050405020304" pitchFamily="18" charset="0"/>
              </a:rPr>
              <a:t>Highly</a:t>
            </a:r>
            <a:r>
              <a:rPr lang="fr-CH" sz="2000" dirty="0">
                <a:effectLst/>
                <a:latin typeface="Calibri" panose="020F0502020204030204" pitchFamily="34" charset="0"/>
                <a:ea typeface="Times New Roman" panose="02020603050405020304" pitchFamily="18" charset="0"/>
              </a:rPr>
              <a:t> Concurrent Design (</a:t>
            </a:r>
            <a:r>
              <a:rPr lang="fr-CH" sz="2000" dirty="0" err="1">
                <a:effectLst/>
                <a:latin typeface="Calibri" panose="020F0502020204030204" pitchFamily="34" charset="0"/>
                <a:ea typeface="Times New Roman" panose="02020603050405020304" pitchFamily="18" charset="0"/>
              </a:rPr>
              <a:t>lifetime</a:t>
            </a:r>
            <a:r>
              <a:rPr lang="fr-CH" sz="2000" dirty="0">
                <a:effectLst/>
                <a:latin typeface="Calibri" panose="020F0502020204030204" pitchFamily="34" charset="0"/>
                <a:ea typeface="Times New Roman" panose="02020603050405020304" pitchFamily="18" charset="0"/>
              </a:rPr>
              <a:t>..)</a:t>
            </a:r>
          </a:p>
          <a:p>
            <a:pPr marL="342900" lvl="0" indent="-342900">
              <a:buFont typeface="Calibri" panose="020F0502020204030204" pitchFamily="34" charset="0"/>
              <a:buChar char="-"/>
            </a:pPr>
            <a:r>
              <a:rPr lang="fr-CH" sz="2000" dirty="0">
                <a:effectLst/>
                <a:latin typeface="Calibri" panose="020F0502020204030204" pitchFamily="34" charset="0"/>
                <a:ea typeface="Times New Roman" panose="02020603050405020304" pitchFamily="18" charset="0"/>
              </a:rPr>
              <a:t>Engineering &amp; </a:t>
            </a:r>
            <a:r>
              <a:rPr lang="fr-CH" sz="2000" dirty="0" err="1">
                <a:effectLst/>
                <a:latin typeface="Calibri" panose="020F0502020204030204" pitchFamily="34" charset="0"/>
                <a:ea typeface="Times New Roman" panose="02020603050405020304" pitchFamily="18" charset="0"/>
              </a:rPr>
              <a:t>Calculations</a:t>
            </a:r>
            <a:endParaRPr lang="en-GB" sz="2000" dirty="0">
              <a:latin typeface="Calibri" panose="020F0502020204030204" pitchFamily="34" charset="0"/>
              <a:ea typeface="Times New Roman" panose="02020603050405020304" pitchFamily="18" charset="0"/>
            </a:endParaRPr>
          </a:p>
          <a:p>
            <a:pPr marL="342900" lvl="0" indent="-342900">
              <a:buFont typeface="Calibri" panose="020F0502020204030204" pitchFamily="34" charset="0"/>
              <a:buChar char="-"/>
            </a:pPr>
            <a:r>
              <a:rPr lang="en-US" sz="2000" dirty="0">
                <a:latin typeface="Calibri" panose="020F0502020204030204" pitchFamily="34" charset="0"/>
                <a:ea typeface="Times New Roman" panose="02020603050405020304" pitchFamily="18" charset="0"/>
              </a:rPr>
              <a:t>Material properties &amp; their evolution</a:t>
            </a:r>
            <a:endParaRPr lang="en-GB" sz="2000" dirty="0">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fr-CH" sz="2000" dirty="0">
                <a:effectLst/>
                <a:latin typeface="Calibri" panose="020F0502020204030204" pitchFamily="34" charset="0"/>
                <a:ea typeface="Times New Roman" panose="02020603050405020304" pitchFamily="18" charset="0"/>
              </a:rPr>
              <a:t>Fabrication, </a:t>
            </a:r>
            <a:r>
              <a:rPr lang="fr-CH" sz="2000" dirty="0" err="1">
                <a:effectLst/>
                <a:latin typeface="Calibri" panose="020F0502020204030204" pitchFamily="34" charset="0"/>
                <a:ea typeface="Times New Roman" panose="02020603050405020304" pitchFamily="18" charset="0"/>
              </a:rPr>
              <a:t>Assembly</a:t>
            </a:r>
            <a:r>
              <a:rPr lang="fr-CH" sz="2000" dirty="0">
                <a:effectLst/>
                <a:latin typeface="Calibri" panose="020F0502020204030204" pitchFamily="34" charset="0"/>
                <a:ea typeface="Times New Roman" panose="02020603050405020304" pitchFamily="18" charset="0"/>
              </a:rPr>
              <a:t>, Maintenance</a:t>
            </a:r>
            <a:endParaRPr lang="en-GB" sz="2000" dirty="0">
              <a:effectLst/>
              <a:latin typeface="Calibri" panose="020F0502020204030204" pitchFamily="34" charset="0"/>
              <a:ea typeface="Calibri" panose="020F0502020204030204" pitchFamily="34" charset="0"/>
            </a:endParaRPr>
          </a:p>
          <a:p>
            <a:pPr marL="342900" lvl="0" indent="-342900">
              <a:buFont typeface="Calibri" panose="020F0502020204030204" pitchFamily="34" charset="0"/>
              <a:buChar char="-"/>
            </a:pPr>
            <a:r>
              <a:rPr lang="fr-CH" sz="2000" dirty="0">
                <a:effectLst/>
                <a:latin typeface="Calibri" panose="020F0502020204030204" pitchFamily="34" charset="0"/>
                <a:ea typeface="Times New Roman" panose="02020603050405020304" pitchFamily="18" charset="0"/>
              </a:rPr>
              <a:t>Controls &amp; QA (</a:t>
            </a:r>
            <a:r>
              <a:rPr lang="fr-CH" sz="2000" dirty="0" err="1">
                <a:effectLst/>
                <a:latin typeface="Calibri" panose="020F0502020204030204" pitchFamily="34" charset="0"/>
                <a:ea typeface="Times New Roman" panose="02020603050405020304" pitchFamily="18" charset="0"/>
              </a:rPr>
              <a:t>Metrology</a:t>
            </a:r>
            <a:r>
              <a:rPr lang="fr-CH" sz="2000" dirty="0">
                <a:effectLst/>
                <a:latin typeface="Calibri" panose="020F0502020204030204" pitchFamily="34" charset="0"/>
                <a:ea typeface="Times New Roman" panose="02020603050405020304" pitchFamily="18" charset="0"/>
              </a:rPr>
              <a:t>, </a:t>
            </a:r>
            <a:r>
              <a:rPr lang="fr-CH" sz="2000" dirty="0" err="1">
                <a:effectLst/>
                <a:latin typeface="Calibri" panose="020F0502020204030204" pitchFamily="34" charset="0"/>
                <a:ea typeface="Times New Roman" panose="02020603050405020304" pitchFamily="18" charset="0"/>
              </a:rPr>
              <a:t>characterizations</a:t>
            </a:r>
            <a:r>
              <a:rPr lang="fr-CH" sz="2000" dirty="0">
                <a:effectLst/>
                <a:latin typeface="Calibri" panose="020F0502020204030204" pitchFamily="34" charset="0"/>
                <a:ea typeface="Times New Roman" panose="02020603050405020304" pitchFamily="18" charset="0"/>
              </a:rPr>
              <a:t>, DT &amp; NDT,..)</a:t>
            </a:r>
          </a:p>
          <a:p>
            <a:pPr marL="342900" lvl="0" indent="-342900">
              <a:buFont typeface="Calibri" panose="020F0502020204030204" pitchFamily="34" charset="0"/>
              <a:buChar char="-"/>
            </a:pPr>
            <a:r>
              <a:rPr lang="fr-CH" sz="2000" dirty="0" err="1">
                <a:effectLst/>
                <a:latin typeface="Calibri" panose="020F0502020204030204" pitchFamily="34" charset="0"/>
                <a:ea typeface="Times New Roman" panose="02020603050405020304" pitchFamily="18" charset="0"/>
              </a:rPr>
              <a:t>Multiphysics</a:t>
            </a:r>
            <a:r>
              <a:rPr lang="fr-CH" sz="2000" dirty="0">
                <a:effectLst/>
                <a:latin typeface="Calibri" panose="020F0502020204030204" pitchFamily="34" charset="0"/>
                <a:ea typeface="Times New Roman" panose="02020603050405020304" pitchFamily="18" charset="0"/>
              </a:rPr>
              <a:t> </a:t>
            </a:r>
            <a:r>
              <a:rPr lang="fr-CH" sz="2000" dirty="0" err="1">
                <a:effectLst/>
                <a:latin typeface="Calibri" panose="020F0502020204030204" pitchFamily="34" charset="0"/>
                <a:ea typeface="Times New Roman" panose="02020603050405020304" pitchFamily="18" charset="0"/>
              </a:rPr>
              <a:t>Mechanical</a:t>
            </a:r>
            <a:r>
              <a:rPr lang="fr-CH" sz="2000" dirty="0">
                <a:effectLst/>
                <a:latin typeface="Calibri" panose="020F0502020204030204" pitchFamily="34" charset="0"/>
                <a:ea typeface="Times New Roman" panose="02020603050405020304" pitchFamily="18" charset="0"/>
              </a:rPr>
              <a:t> </a:t>
            </a:r>
            <a:r>
              <a:rPr lang="fr-CH" sz="2000" dirty="0" err="1">
                <a:effectLst/>
                <a:latin typeface="Calibri" panose="020F0502020204030204" pitchFamily="34" charset="0"/>
                <a:ea typeface="Times New Roman" panose="02020603050405020304" pitchFamily="18" charset="0"/>
              </a:rPr>
              <a:t>Measurements</a:t>
            </a:r>
            <a:endParaRPr lang="fr-CH" sz="2000" dirty="0">
              <a:effectLst/>
              <a:latin typeface="Calibri" panose="020F0502020204030204" pitchFamily="34" charset="0"/>
              <a:ea typeface="Times New Roman" panose="02020603050405020304" pitchFamily="18" charset="0"/>
            </a:endParaRPr>
          </a:p>
          <a:p>
            <a:pPr lvl="0"/>
            <a:endParaRPr lang="fr-CH" sz="2000" dirty="0">
              <a:latin typeface="Calibri" panose="020F0502020204030204" pitchFamily="34" charset="0"/>
              <a:ea typeface="Calibri" panose="020F0502020204030204" pitchFamily="34" charset="0"/>
            </a:endParaRPr>
          </a:p>
        </p:txBody>
      </p:sp>
      <p:pic>
        <p:nvPicPr>
          <p:cNvPr id="17" name="Content Placeholder 6" descr="Graphical user interface, application&#10;&#10;Description automatically generated">
            <a:extLst>
              <a:ext uri="{FF2B5EF4-FFF2-40B4-BE49-F238E27FC236}">
                <a16:creationId xmlns:a16="http://schemas.microsoft.com/office/drawing/2014/main" id="{065FA733-8C07-4B85-88EC-49635582545C}"/>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174881" y="2604163"/>
            <a:ext cx="1894654" cy="1065743"/>
          </a:xfrm>
          <a:prstGeom prst="rect">
            <a:avLst/>
          </a:prstGeom>
        </p:spPr>
      </p:pic>
      <p:sp>
        <p:nvSpPr>
          <p:cNvPr id="21" name="Rectangle 20">
            <a:extLst>
              <a:ext uri="{FF2B5EF4-FFF2-40B4-BE49-F238E27FC236}">
                <a16:creationId xmlns:a16="http://schemas.microsoft.com/office/drawing/2014/main" id="{AC65337B-C17F-4A59-A89A-EA25B843B708}"/>
              </a:ext>
            </a:extLst>
          </p:cNvPr>
          <p:cNvSpPr/>
          <p:nvPr/>
        </p:nvSpPr>
        <p:spPr>
          <a:xfrm>
            <a:off x="5735960" y="1133781"/>
            <a:ext cx="6396156" cy="344734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a:extLst>
              <a:ext uri="{FF2B5EF4-FFF2-40B4-BE49-F238E27FC236}">
                <a16:creationId xmlns:a16="http://schemas.microsoft.com/office/drawing/2014/main" id="{0C9FE284-45D6-449E-ACD5-F5F332DCF099}"/>
              </a:ext>
            </a:extLst>
          </p:cNvPr>
          <p:cNvGrpSpPr/>
          <p:nvPr/>
        </p:nvGrpSpPr>
        <p:grpSpPr>
          <a:xfrm>
            <a:off x="5987214" y="764704"/>
            <a:ext cx="5293559" cy="4952187"/>
            <a:chOff x="5987214" y="1187715"/>
            <a:chExt cx="5293559" cy="4952187"/>
          </a:xfrm>
        </p:grpSpPr>
        <p:grpSp>
          <p:nvGrpSpPr>
            <p:cNvPr id="24" name="Group 23">
              <a:extLst>
                <a:ext uri="{FF2B5EF4-FFF2-40B4-BE49-F238E27FC236}">
                  <a16:creationId xmlns:a16="http://schemas.microsoft.com/office/drawing/2014/main" id="{4E6801E3-7404-4EA2-91A2-CFA0D64F3A1C}"/>
                </a:ext>
              </a:extLst>
            </p:cNvPr>
            <p:cNvGrpSpPr/>
            <p:nvPr/>
          </p:nvGrpSpPr>
          <p:grpSpPr>
            <a:xfrm>
              <a:off x="5987214" y="1187715"/>
              <a:ext cx="5293559" cy="4952187"/>
              <a:chOff x="5987214" y="1187715"/>
              <a:chExt cx="5293559" cy="4952187"/>
            </a:xfrm>
          </p:grpSpPr>
          <p:pic>
            <p:nvPicPr>
              <p:cNvPr id="2" name="Picture 1">
                <a:extLst>
                  <a:ext uri="{FF2B5EF4-FFF2-40B4-BE49-F238E27FC236}">
                    <a16:creationId xmlns:a16="http://schemas.microsoft.com/office/drawing/2014/main" id="{646CDAB4-6E3D-4B5B-B2F2-6670985BF42F}"/>
                  </a:ext>
                </a:extLst>
              </p:cNvPr>
              <p:cNvPicPr>
                <a:picLocks noChangeAspect="1"/>
              </p:cNvPicPr>
              <p:nvPr/>
            </p:nvPicPr>
            <p:blipFill>
              <a:blip r:embed="rId5"/>
              <a:stretch>
                <a:fillRect/>
              </a:stretch>
            </p:blipFill>
            <p:spPr>
              <a:xfrm>
                <a:off x="9850885" y="4675746"/>
                <a:ext cx="817145" cy="817145"/>
              </a:xfrm>
              <a:prstGeom prst="rect">
                <a:avLst/>
              </a:prstGeom>
              <a:ln>
                <a:solidFill>
                  <a:schemeClr val="accent1"/>
                </a:solidFill>
              </a:ln>
            </p:spPr>
          </p:pic>
          <p:pic>
            <p:nvPicPr>
              <p:cNvPr id="8" name="Picture 7">
                <a:extLst>
                  <a:ext uri="{FF2B5EF4-FFF2-40B4-BE49-F238E27FC236}">
                    <a16:creationId xmlns:a16="http://schemas.microsoft.com/office/drawing/2014/main" id="{D5EB868F-9F6D-4D36-9402-73A85402131D}"/>
                  </a:ext>
                </a:extLst>
              </p:cNvPr>
              <p:cNvPicPr>
                <a:picLocks noChangeAspect="1"/>
              </p:cNvPicPr>
              <p:nvPr/>
            </p:nvPicPr>
            <p:blipFill>
              <a:blip r:embed="rId6"/>
              <a:stretch>
                <a:fillRect/>
              </a:stretch>
            </p:blipFill>
            <p:spPr>
              <a:xfrm>
                <a:off x="7399229" y="4924443"/>
                <a:ext cx="1318213" cy="770348"/>
              </a:xfrm>
              <a:prstGeom prst="rect">
                <a:avLst/>
              </a:prstGeom>
              <a:ln>
                <a:solidFill>
                  <a:schemeClr val="accent1"/>
                </a:solidFill>
              </a:ln>
            </p:spPr>
          </p:pic>
          <p:pic>
            <p:nvPicPr>
              <p:cNvPr id="9" name="Picture 8">
                <a:extLst>
                  <a:ext uri="{FF2B5EF4-FFF2-40B4-BE49-F238E27FC236}">
                    <a16:creationId xmlns:a16="http://schemas.microsoft.com/office/drawing/2014/main" id="{B43F7F53-C4DF-4CFE-9447-37DAF537FB79}"/>
                  </a:ext>
                </a:extLst>
              </p:cNvPr>
              <p:cNvPicPr>
                <a:picLocks noChangeAspect="1"/>
              </p:cNvPicPr>
              <p:nvPr/>
            </p:nvPicPr>
            <p:blipFill>
              <a:blip r:embed="rId7"/>
              <a:stretch>
                <a:fillRect/>
              </a:stretch>
            </p:blipFill>
            <p:spPr>
              <a:xfrm>
                <a:off x="8823808" y="5250629"/>
                <a:ext cx="889273" cy="889273"/>
              </a:xfrm>
              <a:prstGeom prst="rect">
                <a:avLst/>
              </a:prstGeom>
              <a:ln>
                <a:solidFill>
                  <a:schemeClr val="accent1"/>
                </a:solidFill>
              </a:ln>
            </p:spPr>
          </p:pic>
          <p:pic>
            <p:nvPicPr>
              <p:cNvPr id="19" name="Picture 18">
                <a:extLst>
                  <a:ext uri="{FF2B5EF4-FFF2-40B4-BE49-F238E27FC236}">
                    <a16:creationId xmlns:a16="http://schemas.microsoft.com/office/drawing/2014/main" id="{6AAFD19D-1FEF-4EC2-9B1B-76B27AD50352}"/>
                  </a:ext>
                </a:extLst>
              </p:cNvPr>
              <p:cNvPicPr>
                <a:picLocks noChangeAspect="1"/>
              </p:cNvPicPr>
              <p:nvPr/>
            </p:nvPicPr>
            <p:blipFill rotWithShape="1">
              <a:blip r:embed="rId8"/>
              <a:srcRect l="16293" t="33167" r="13516" b="36420"/>
              <a:stretch/>
            </p:blipFill>
            <p:spPr>
              <a:xfrm>
                <a:off x="5987214" y="3011683"/>
                <a:ext cx="943294" cy="408715"/>
              </a:xfrm>
              <a:prstGeom prst="rect">
                <a:avLst/>
              </a:prstGeom>
              <a:ln>
                <a:solidFill>
                  <a:schemeClr val="accent1"/>
                </a:solidFill>
              </a:ln>
            </p:spPr>
          </p:pic>
          <p:pic>
            <p:nvPicPr>
              <p:cNvPr id="20" name="Picture 19">
                <a:extLst>
                  <a:ext uri="{FF2B5EF4-FFF2-40B4-BE49-F238E27FC236}">
                    <a16:creationId xmlns:a16="http://schemas.microsoft.com/office/drawing/2014/main" id="{F6C135B1-D23E-4843-A9A0-C7D17311B608}"/>
                  </a:ext>
                </a:extLst>
              </p:cNvPr>
              <p:cNvPicPr>
                <a:picLocks noChangeAspect="1"/>
              </p:cNvPicPr>
              <p:nvPr/>
            </p:nvPicPr>
            <p:blipFill rotWithShape="1">
              <a:blip r:embed="rId9"/>
              <a:srcRect t="35050" b="37216"/>
              <a:stretch/>
            </p:blipFill>
            <p:spPr>
              <a:xfrm>
                <a:off x="6587032" y="2583245"/>
                <a:ext cx="1105297" cy="217294"/>
              </a:xfrm>
              <a:prstGeom prst="rect">
                <a:avLst/>
              </a:prstGeom>
              <a:ln>
                <a:solidFill>
                  <a:schemeClr val="accent1"/>
                </a:solidFill>
              </a:ln>
            </p:spPr>
          </p:pic>
          <p:pic>
            <p:nvPicPr>
              <p:cNvPr id="12" name="Picture 11">
                <a:extLst>
                  <a:ext uri="{FF2B5EF4-FFF2-40B4-BE49-F238E27FC236}">
                    <a16:creationId xmlns:a16="http://schemas.microsoft.com/office/drawing/2014/main" id="{D3B961A9-FBE2-484A-82A5-38789B9A8633}"/>
                  </a:ext>
                </a:extLst>
              </p:cNvPr>
              <p:cNvPicPr>
                <a:picLocks noChangeAspect="1"/>
              </p:cNvPicPr>
              <p:nvPr/>
            </p:nvPicPr>
            <p:blipFill>
              <a:blip r:embed="rId10"/>
              <a:stretch>
                <a:fillRect/>
              </a:stretch>
            </p:blipFill>
            <p:spPr>
              <a:xfrm>
                <a:off x="9386119" y="3398417"/>
                <a:ext cx="1894654" cy="315776"/>
              </a:xfrm>
              <a:prstGeom prst="rect">
                <a:avLst/>
              </a:prstGeom>
              <a:ln>
                <a:solidFill>
                  <a:schemeClr val="accent1"/>
                </a:solidFill>
              </a:ln>
            </p:spPr>
          </p:pic>
          <p:pic>
            <p:nvPicPr>
              <p:cNvPr id="10" name="Picture 9">
                <a:extLst>
                  <a:ext uri="{FF2B5EF4-FFF2-40B4-BE49-F238E27FC236}">
                    <a16:creationId xmlns:a16="http://schemas.microsoft.com/office/drawing/2014/main" id="{53B2A8CC-FBD4-4FBC-B008-D7F86390564F}"/>
                  </a:ext>
                </a:extLst>
              </p:cNvPr>
              <p:cNvPicPr>
                <a:picLocks noChangeAspect="1"/>
              </p:cNvPicPr>
              <p:nvPr/>
            </p:nvPicPr>
            <p:blipFill>
              <a:blip r:embed="rId11"/>
              <a:stretch>
                <a:fillRect/>
              </a:stretch>
            </p:blipFill>
            <p:spPr>
              <a:xfrm>
                <a:off x="9443207" y="3825347"/>
                <a:ext cx="461811" cy="461811"/>
              </a:xfrm>
              <a:prstGeom prst="rect">
                <a:avLst/>
              </a:prstGeom>
              <a:ln>
                <a:solidFill>
                  <a:schemeClr val="accent1"/>
                </a:solidFill>
              </a:ln>
            </p:spPr>
          </p:pic>
          <p:pic>
            <p:nvPicPr>
              <p:cNvPr id="1026" name="Picture 2" descr="Top 10 Ansys Twin Builder Alternatives 2022 | G2">
                <a:extLst>
                  <a:ext uri="{FF2B5EF4-FFF2-40B4-BE49-F238E27FC236}">
                    <a16:creationId xmlns:a16="http://schemas.microsoft.com/office/drawing/2014/main" id="{1DA5A777-D74E-46B5-8503-951A69BD484A}"/>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30092" t="19538" r="25613" b="22172"/>
              <a:stretch/>
            </p:blipFill>
            <p:spPr bwMode="auto">
              <a:xfrm>
                <a:off x="9513948" y="2728324"/>
                <a:ext cx="848119" cy="586853"/>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84ADA3A6-83F7-4853-B98D-3976996F1356}"/>
                  </a:ext>
                </a:extLst>
              </p:cNvPr>
              <p:cNvPicPr>
                <a:picLocks noChangeAspect="1"/>
              </p:cNvPicPr>
              <p:nvPr/>
            </p:nvPicPr>
            <p:blipFill>
              <a:blip r:embed="rId13"/>
              <a:stretch>
                <a:fillRect/>
              </a:stretch>
            </p:blipFill>
            <p:spPr>
              <a:xfrm>
                <a:off x="8170784" y="1362751"/>
                <a:ext cx="636549" cy="514342"/>
              </a:xfrm>
              <a:prstGeom prst="rect">
                <a:avLst/>
              </a:prstGeom>
              <a:ln>
                <a:solidFill>
                  <a:schemeClr val="accent1"/>
                </a:solidFill>
              </a:ln>
            </p:spPr>
          </p:pic>
          <p:pic>
            <p:nvPicPr>
              <p:cNvPr id="23" name="Picture 22">
                <a:extLst>
                  <a:ext uri="{FF2B5EF4-FFF2-40B4-BE49-F238E27FC236}">
                    <a16:creationId xmlns:a16="http://schemas.microsoft.com/office/drawing/2014/main" id="{B2932C2E-26C6-4C47-A994-BA7E6303D0FE}"/>
                  </a:ext>
                </a:extLst>
              </p:cNvPr>
              <p:cNvPicPr>
                <a:picLocks noChangeAspect="1"/>
              </p:cNvPicPr>
              <p:nvPr/>
            </p:nvPicPr>
            <p:blipFill>
              <a:blip r:embed="rId14"/>
              <a:stretch>
                <a:fillRect/>
              </a:stretch>
            </p:blipFill>
            <p:spPr>
              <a:xfrm>
                <a:off x="9053715" y="1187715"/>
                <a:ext cx="920465" cy="689378"/>
              </a:xfrm>
              <a:prstGeom prst="rect">
                <a:avLst/>
              </a:prstGeom>
              <a:ln>
                <a:solidFill>
                  <a:schemeClr val="accent1"/>
                </a:solidFill>
              </a:ln>
            </p:spPr>
          </p:pic>
        </p:grpSp>
        <p:pic>
          <p:nvPicPr>
            <p:cNvPr id="26" name="Picture 25">
              <a:extLst>
                <a:ext uri="{FF2B5EF4-FFF2-40B4-BE49-F238E27FC236}">
                  <a16:creationId xmlns:a16="http://schemas.microsoft.com/office/drawing/2014/main" id="{A87A262A-7EE1-4232-B447-717BD86F6BDE}"/>
                </a:ext>
              </a:extLst>
            </p:cNvPr>
            <p:cNvPicPr>
              <a:picLocks noChangeAspect="1"/>
            </p:cNvPicPr>
            <p:nvPr/>
          </p:nvPicPr>
          <p:blipFill rotWithShape="1">
            <a:blip r:embed="rId15"/>
            <a:srcRect t="33738" b="37934"/>
            <a:stretch/>
          </p:blipFill>
          <p:spPr>
            <a:xfrm>
              <a:off x="6587032" y="3859758"/>
              <a:ext cx="1407586" cy="398739"/>
            </a:xfrm>
            <a:prstGeom prst="rect">
              <a:avLst/>
            </a:prstGeom>
            <a:ln>
              <a:solidFill>
                <a:schemeClr val="accent1"/>
              </a:solidFill>
            </a:ln>
          </p:spPr>
        </p:pic>
        <p:pic>
          <p:nvPicPr>
            <p:cNvPr id="27" name="Picture 26">
              <a:extLst>
                <a:ext uri="{FF2B5EF4-FFF2-40B4-BE49-F238E27FC236}">
                  <a16:creationId xmlns:a16="http://schemas.microsoft.com/office/drawing/2014/main" id="{62FB4185-1956-4516-999E-4E3D935D899A}"/>
                </a:ext>
              </a:extLst>
            </p:cNvPr>
            <p:cNvPicPr>
              <a:picLocks noChangeAspect="1"/>
            </p:cNvPicPr>
            <p:nvPr/>
          </p:nvPicPr>
          <p:blipFill>
            <a:blip r:embed="rId16"/>
            <a:stretch>
              <a:fillRect/>
            </a:stretch>
          </p:blipFill>
          <p:spPr>
            <a:xfrm>
              <a:off x="7427371" y="2889105"/>
              <a:ext cx="815174" cy="600491"/>
            </a:xfrm>
            <a:prstGeom prst="rect">
              <a:avLst/>
            </a:prstGeom>
            <a:ln>
              <a:solidFill>
                <a:schemeClr val="accent1"/>
              </a:solidFill>
            </a:ln>
          </p:spPr>
        </p:pic>
      </p:grpSp>
      <p:sp>
        <p:nvSpPr>
          <p:cNvPr id="13" name="TextBox 12">
            <a:extLst>
              <a:ext uri="{FF2B5EF4-FFF2-40B4-BE49-F238E27FC236}">
                <a16:creationId xmlns:a16="http://schemas.microsoft.com/office/drawing/2014/main" id="{9AA69F48-950C-7A32-BC32-DF8181EE1AEC}"/>
              </a:ext>
            </a:extLst>
          </p:cNvPr>
          <p:cNvSpPr txBox="1"/>
          <p:nvPr/>
        </p:nvSpPr>
        <p:spPr>
          <a:xfrm>
            <a:off x="407988" y="4996218"/>
            <a:ext cx="6097712" cy="461665"/>
          </a:xfrm>
          <a:prstGeom prst="rect">
            <a:avLst/>
          </a:prstGeom>
          <a:noFill/>
        </p:spPr>
        <p:txBody>
          <a:bodyPr wrap="square">
            <a:spAutoFit/>
          </a:bodyPr>
          <a:lstStyle/>
          <a:p>
            <a:pPr lvl="0"/>
            <a:r>
              <a:rPr lang="fr-CH" sz="2400" dirty="0">
                <a:effectLst/>
                <a:latin typeface="Calibri" panose="020F0502020204030204" pitchFamily="34" charset="0"/>
                <a:ea typeface="Times New Roman" panose="02020603050405020304" pitchFamily="18" charset="0"/>
              </a:rPr>
              <a:t>… </a:t>
            </a:r>
            <a:r>
              <a:rPr lang="fr-CH" sz="2400" dirty="0" err="1">
                <a:effectLst/>
                <a:latin typeface="Calibri" panose="020F0502020204030204" pitchFamily="34" charset="0"/>
                <a:ea typeface="Times New Roman" panose="02020603050405020304" pitchFamily="18" charset="0"/>
              </a:rPr>
              <a:t>competencies</a:t>
            </a:r>
            <a:r>
              <a:rPr lang="fr-CH" sz="2400" dirty="0">
                <a:effectLst/>
                <a:latin typeface="Calibri" panose="020F0502020204030204" pitchFamily="34" charset="0"/>
                <a:ea typeface="Times New Roman" panose="02020603050405020304" pitchFamily="18" charset="0"/>
              </a:rPr>
              <a:t> </a:t>
            </a:r>
            <a:r>
              <a:rPr lang="fr-CH" sz="2400" dirty="0" err="1">
                <a:latin typeface="Calibri" panose="020F0502020204030204" pitchFamily="34" charset="0"/>
                <a:ea typeface="Times New Roman" panose="02020603050405020304" pitchFamily="18" charset="0"/>
              </a:rPr>
              <a:t>h</a:t>
            </a:r>
            <a:r>
              <a:rPr lang="fr-CH" sz="2400" dirty="0" err="1">
                <a:effectLst/>
                <a:latin typeface="Calibri" panose="020F0502020204030204" pitchFamily="34" charset="0"/>
                <a:ea typeface="Times New Roman" panose="02020603050405020304" pitchFamily="18" charset="0"/>
              </a:rPr>
              <a:t>eld</a:t>
            </a:r>
            <a:r>
              <a:rPr lang="fr-CH" sz="2400" dirty="0">
                <a:effectLst/>
                <a:latin typeface="Calibri" panose="020F0502020204030204" pitchFamily="34" charset="0"/>
                <a:ea typeface="Times New Roman" panose="02020603050405020304" pitchFamily="18" charset="0"/>
              </a:rPr>
              <a:t> </a:t>
            </a:r>
            <a:r>
              <a:rPr lang="fr-CH" sz="2400" dirty="0" err="1">
                <a:effectLst/>
                <a:latin typeface="Calibri" panose="020F0502020204030204" pitchFamily="34" charset="0"/>
                <a:ea typeface="Times New Roman" panose="02020603050405020304" pitchFamily="18" charset="0"/>
              </a:rPr>
              <a:t>within</a:t>
            </a:r>
            <a:r>
              <a:rPr lang="fr-CH" sz="2400" dirty="0">
                <a:effectLst/>
                <a:latin typeface="Calibri" panose="020F0502020204030204" pitchFamily="34" charset="0"/>
                <a:ea typeface="Times New Roman" panose="02020603050405020304" pitchFamily="18" charset="0"/>
              </a:rPr>
              <a:t> MME DT WG</a:t>
            </a:r>
          </a:p>
        </p:txBody>
      </p:sp>
    </p:spTree>
    <p:extLst>
      <p:ext uri="{BB962C8B-B14F-4D97-AF65-F5344CB8AC3E}">
        <p14:creationId xmlns:p14="http://schemas.microsoft.com/office/powerpoint/2010/main" val="239713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65EEC8-567B-4901-BA88-172108A574FD}"/>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50B5236B-E30A-4176-A09E-BDEC81F40BFF}"/>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DB76885C-A800-4624-8DB8-1FB0A761377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6" name="Title 5">
            <a:extLst>
              <a:ext uri="{FF2B5EF4-FFF2-40B4-BE49-F238E27FC236}">
                <a16:creationId xmlns:a16="http://schemas.microsoft.com/office/drawing/2014/main" id="{9656C970-6076-4FBB-9E59-476694B16906}"/>
              </a:ext>
            </a:extLst>
          </p:cNvPr>
          <p:cNvSpPr>
            <a:spLocks noGrp="1"/>
          </p:cNvSpPr>
          <p:nvPr>
            <p:ph type="title"/>
          </p:nvPr>
        </p:nvSpPr>
        <p:spPr/>
        <p:txBody>
          <a:bodyPr/>
          <a:lstStyle/>
          <a:p>
            <a:r>
              <a:rPr lang="en-US" dirty="0"/>
              <a:t>DT Demonstrator : ATLAS Inner Tracker Upgrade</a:t>
            </a:r>
            <a:endParaRPr lang="en-GB" dirty="0"/>
          </a:p>
        </p:txBody>
      </p:sp>
      <p:pic>
        <p:nvPicPr>
          <p:cNvPr id="10" name="Picture 9"/>
          <p:cNvPicPr>
            <a:picLocks noChangeAspect="1"/>
          </p:cNvPicPr>
          <p:nvPr/>
        </p:nvPicPr>
        <p:blipFill>
          <a:blip r:embed="rId2">
            <a:extLst>
              <a:ext uri="{BEBA8EAE-BF5A-486C-A8C5-ECC9F3942E4B}">
                <a14:imgProps xmlns:a14="http://schemas.microsoft.com/office/drawing/2010/main">
                  <a14:imgLayer r:embed="rId3">
                    <a14:imgEffect>
                      <a14:backgroundRemoval t="2924" b="98246" l="1356" r="96610"/>
                    </a14:imgEffect>
                  </a14:imgLayer>
                </a14:imgProps>
              </a:ext>
            </a:extLst>
          </a:blip>
          <a:stretch>
            <a:fillRect/>
          </a:stretch>
        </p:blipFill>
        <p:spPr>
          <a:xfrm>
            <a:off x="5323305" y="3238543"/>
            <a:ext cx="3837074" cy="2224202"/>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9098" y="3258078"/>
            <a:ext cx="3504207" cy="2275965"/>
          </a:xfrm>
          <a:prstGeom prst="rect">
            <a:avLst/>
          </a:prstGeom>
        </p:spPr>
      </p:pic>
      <p:sp>
        <p:nvSpPr>
          <p:cNvPr id="13" name="Right Arrow 12"/>
          <p:cNvSpPr/>
          <p:nvPr/>
        </p:nvSpPr>
        <p:spPr>
          <a:xfrm>
            <a:off x="5081399" y="4548379"/>
            <a:ext cx="53952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1">
            <a:extLst>
              <a:ext uri="{FF2B5EF4-FFF2-40B4-BE49-F238E27FC236}">
                <a16:creationId xmlns:a16="http://schemas.microsoft.com/office/drawing/2014/main" id="{1E4F7153-C1A8-451E-9385-487F41465FDF}"/>
              </a:ext>
            </a:extLst>
          </p:cNvPr>
          <p:cNvSpPr txBox="1">
            <a:spLocks/>
          </p:cNvSpPr>
          <p:nvPr/>
        </p:nvSpPr>
        <p:spPr>
          <a:xfrm>
            <a:off x="1876648" y="1477764"/>
            <a:ext cx="8965303" cy="460851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buFont typeface="Arial" panose="020B0604020202020204" pitchFamily="34" charset="0"/>
              <a:buNone/>
            </a:pPr>
            <a:r>
              <a:rPr lang="en-US" sz="2100" dirty="0"/>
              <a:t>Vibration issues / Mechanical instabilities are a key element for the future of CERN equipment’s (LHC beam stability, Detectors, etc…) :</a:t>
            </a:r>
          </a:p>
          <a:p>
            <a:pPr marL="0" lvl="1" indent="0" algn="ctr">
              <a:buFont typeface="Arial" panose="020B0604020202020204" pitchFamily="34" charset="0"/>
              <a:buNone/>
            </a:pPr>
            <a:r>
              <a:rPr lang="en-US" sz="2100" b="1" dirty="0"/>
              <a:t>Higher luminosity </a:t>
            </a:r>
            <a:r>
              <a:rPr lang="en-US" sz="2100" b="1" dirty="0">
                <a:sym typeface="Wingdings"/>
              </a:rPr>
              <a:t></a:t>
            </a:r>
            <a:r>
              <a:rPr lang="en-US" sz="2100" b="1" dirty="0"/>
              <a:t> Smaller beam size </a:t>
            </a:r>
            <a:r>
              <a:rPr lang="en-US" sz="2100" b="1" dirty="0">
                <a:sym typeface="Wingdings"/>
              </a:rPr>
              <a:t></a:t>
            </a:r>
            <a:r>
              <a:rPr lang="en-US" sz="2100" b="1" dirty="0"/>
              <a:t> </a:t>
            </a:r>
          </a:p>
          <a:p>
            <a:pPr marL="0" lvl="1" indent="0" algn="ctr">
              <a:buFont typeface="Arial" panose="020B0604020202020204" pitchFamily="34" charset="0"/>
              <a:buNone/>
            </a:pPr>
            <a:r>
              <a:rPr lang="en-US" sz="2100" b="1" dirty="0"/>
              <a:t>Higher mechanical stability</a:t>
            </a:r>
          </a:p>
          <a:p>
            <a:endParaRPr lang="en-GB" dirty="0"/>
          </a:p>
        </p:txBody>
      </p:sp>
    </p:spTree>
    <p:extLst>
      <p:ext uri="{BB962C8B-B14F-4D97-AF65-F5344CB8AC3E}">
        <p14:creationId xmlns:p14="http://schemas.microsoft.com/office/powerpoint/2010/main" val="703324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4F7153-C1A8-451E-9385-487F41465FDF}"/>
              </a:ext>
            </a:extLst>
          </p:cNvPr>
          <p:cNvSpPr>
            <a:spLocks noGrp="1"/>
          </p:cNvSpPr>
          <p:nvPr>
            <p:ph idx="1"/>
          </p:nvPr>
        </p:nvSpPr>
        <p:spPr>
          <a:xfrm>
            <a:off x="435845" y="1484784"/>
            <a:ext cx="8396459" cy="4608512"/>
          </a:xfrm>
        </p:spPr>
        <p:txBody>
          <a:bodyPr/>
          <a:lstStyle/>
          <a:p>
            <a:endParaRPr lang="en-US" dirty="0"/>
          </a:p>
          <a:p>
            <a:pPr lvl="1"/>
            <a:r>
              <a:rPr lang="en-US" dirty="0"/>
              <a:t>Experimental Modal Analysis prior to the cavern installation</a:t>
            </a:r>
          </a:p>
          <a:p>
            <a:pPr lvl="1"/>
            <a:endParaRPr lang="en-US" dirty="0"/>
          </a:p>
          <a:p>
            <a:pPr lvl="1"/>
            <a:endParaRPr lang="en-US" dirty="0"/>
          </a:p>
          <a:p>
            <a:pPr lvl="1"/>
            <a:endParaRPr lang="en-US" dirty="0"/>
          </a:p>
          <a:p>
            <a:pPr lvl="1"/>
            <a:endParaRPr lang="en-US" dirty="0"/>
          </a:p>
          <a:p>
            <a:pPr lvl="1"/>
            <a:endParaRPr lang="en-US" dirty="0"/>
          </a:p>
          <a:p>
            <a:pPr lvl="1"/>
            <a:r>
              <a:rPr lang="en-GB" dirty="0"/>
              <a:t>Thermal expansion coefficient of several composite structures</a:t>
            </a:r>
            <a:r>
              <a:rPr lang="fr-FR" dirty="0"/>
              <a:t> :</a:t>
            </a:r>
            <a:endParaRPr lang="en-US" dirty="0"/>
          </a:p>
          <a:p>
            <a:pPr marL="366712" lvl="1" indent="0">
              <a:buNone/>
            </a:pPr>
            <a:endParaRPr lang="en-US" dirty="0"/>
          </a:p>
          <a:p>
            <a:pPr lvl="1"/>
            <a:endParaRPr lang="en-US" dirty="0"/>
          </a:p>
          <a:p>
            <a:endParaRPr lang="en-GB" dirty="0"/>
          </a:p>
        </p:txBody>
      </p:sp>
      <p:sp>
        <p:nvSpPr>
          <p:cNvPr id="3" name="Date Placeholder 2">
            <a:extLst>
              <a:ext uri="{FF2B5EF4-FFF2-40B4-BE49-F238E27FC236}">
                <a16:creationId xmlns:a16="http://schemas.microsoft.com/office/drawing/2014/main" id="{AC65EEC8-567B-4901-BA88-172108A574FD}"/>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50B5236B-E30A-4176-A09E-BDEC81F40BFF}"/>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DB76885C-A800-4624-8DB8-1FB0A761377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6" name="Title 5">
            <a:extLst>
              <a:ext uri="{FF2B5EF4-FFF2-40B4-BE49-F238E27FC236}">
                <a16:creationId xmlns:a16="http://schemas.microsoft.com/office/drawing/2014/main" id="{9656C970-6076-4FBB-9E59-476694B16906}"/>
              </a:ext>
            </a:extLst>
          </p:cNvPr>
          <p:cNvSpPr>
            <a:spLocks noGrp="1"/>
          </p:cNvSpPr>
          <p:nvPr>
            <p:ph type="title"/>
          </p:nvPr>
        </p:nvSpPr>
        <p:spPr/>
        <p:txBody>
          <a:bodyPr/>
          <a:lstStyle/>
          <a:p>
            <a:r>
              <a:rPr lang="en-US" dirty="0"/>
              <a:t>DT Demonstrator : </a:t>
            </a:r>
            <a:br>
              <a:rPr lang="en-US" dirty="0"/>
            </a:br>
            <a:r>
              <a:rPr lang="en-US" dirty="0"/>
              <a:t>ATLAS Inner Tracker Upgrade</a:t>
            </a:r>
            <a:endParaRPr lang="en-GB" dirty="0"/>
          </a:p>
        </p:txBody>
      </p:sp>
      <p:pic>
        <p:nvPicPr>
          <p:cNvPr id="13" name="Picture 12"/>
          <p:cNvPicPr>
            <a:picLocks noChangeAspect="1"/>
          </p:cNvPicPr>
          <p:nvPr/>
        </p:nvPicPr>
        <p:blipFill rotWithShape="1">
          <a:blip r:embed="rId2"/>
          <a:srcRect l="31066" t="41508" r="29590" b="17574"/>
          <a:stretch/>
        </p:blipFill>
        <p:spPr>
          <a:xfrm>
            <a:off x="7050439" y="2255014"/>
            <a:ext cx="2815201" cy="1829881"/>
          </a:xfrm>
          <a:prstGeom prst="rect">
            <a:avLst/>
          </a:prstGeom>
        </p:spPr>
      </p:pic>
      <p:pic>
        <p:nvPicPr>
          <p:cNvPr id="15" name="Picture 14"/>
          <p:cNvPicPr>
            <a:picLocks noChangeAspect="1"/>
          </p:cNvPicPr>
          <p:nvPr/>
        </p:nvPicPr>
        <p:blipFill rotWithShape="1">
          <a:blip r:embed="rId3"/>
          <a:srcRect l="36885" t="52986" r="37132" b="12197"/>
          <a:stretch/>
        </p:blipFill>
        <p:spPr>
          <a:xfrm>
            <a:off x="4590316" y="2268067"/>
            <a:ext cx="2175316" cy="1821789"/>
          </a:xfrm>
          <a:prstGeom prst="rect">
            <a:avLst/>
          </a:prstGeom>
        </p:spPr>
      </p:pic>
      <p:pic>
        <p:nvPicPr>
          <p:cNvPr id="8" name="Picture 7"/>
          <p:cNvPicPr>
            <a:picLocks noChangeAspect="1"/>
          </p:cNvPicPr>
          <p:nvPr/>
        </p:nvPicPr>
        <p:blipFill>
          <a:blip r:embed="rId4"/>
          <a:stretch>
            <a:fillRect/>
          </a:stretch>
        </p:blipFill>
        <p:spPr>
          <a:xfrm>
            <a:off x="801171" y="2291040"/>
            <a:ext cx="3624481" cy="1798816"/>
          </a:xfrm>
          <a:prstGeom prst="rect">
            <a:avLst/>
          </a:prstGeom>
        </p:spPr>
      </p:pic>
      <p:pic>
        <p:nvPicPr>
          <p:cNvPr id="16" name="Picture 15" descr="cid:image001.jpg@01D12051.504E8CE0"/>
          <p:cNvPicPr>
            <a:picLocks noChangeAspect="1"/>
          </p:cNvPicPr>
          <p:nvPr/>
        </p:nvPicPr>
        <p:blipFill>
          <a:blip r:embed="rId5" r:link="rId6" cstate="email">
            <a:extLst>
              <a:ext uri="{28A0092B-C50C-407E-A947-70E740481C1C}">
                <a14:useLocalDpi xmlns:a14="http://schemas.microsoft.com/office/drawing/2010/main" val="0"/>
              </a:ext>
            </a:extLst>
          </a:blip>
          <a:srcRect/>
          <a:stretch>
            <a:fillRect/>
          </a:stretch>
        </p:blipFill>
        <p:spPr bwMode="auto">
          <a:xfrm>
            <a:off x="8946140" y="3956377"/>
            <a:ext cx="2936105" cy="2136919"/>
          </a:xfrm>
          <a:prstGeom prst="rect">
            <a:avLst/>
          </a:prstGeom>
          <a:noFill/>
          <a:ln>
            <a:noFill/>
          </a:ln>
        </p:spPr>
      </p:pic>
      <p:pic>
        <p:nvPicPr>
          <p:cNvPr id="17" name="Picture 16"/>
          <p:cNvPicPr>
            <a:picLocks noChangeAspect="1"/>
          </p:cNvPicPr>
          <p:nvPr/>
        </p:nvPicPr>
        <p:blipFill rotWithShape="1">
          <a:blip r:embed="rId7"/>
          <a:srcRect r="49417"/>
          <a:stretch/>
        </p:blipFill>
        <p:spPr>
          <a:xfrm>
            <a:off x="839416" y="4464271"/>
            <a:ext cx="4936862" cy="1603252"/>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33195" y="4464271"/>
            <a:ext cx="2406382" cy="1603252"/>
          </a:xfrm>
          <a:prstGeom prst="rect">
            <a:avLst/>
          </a:prstGeom>
        </p:spPr>
      </p:pic>
      <p:pic>
        <p:nvPicPr>
          <p:cNvPr id="10" name="Picture 9">
            <a:extLst>
              <a:ext uri="{FF2B5EF4-FFF2-40B4-BE49-F238E27FC236}">
                <a16:creationId xmlns:a16="http://schemas.microsoft.com/office/drawing/2014/main" id="{BBEDCE90-9B76-4F0D-9263-680B36E3EDB6}"/>
              </a:ext>
            </a:extLst>
          </p:cNvPr>
          <p:cNvPicPr>
            <a:picLocks noChangeAspect="1"/>
          </p:cNvPicPr>
          <p:nvPr/>
        </p:nvPicPr>
        <p:blipFill>
          <a:blip r:embed="rId9"/>
          <a:stretch>
            <a:fillRect/>
          </a:stretch>
        </p:blipFill>
        <p:spPr>
          <a:xfrm>
            <a:off x="9048328" y="204735"/>
            <a:ext cx="2901936" cy="1889797"/>
          </a:xfrm>
          <a:prstGeom prst="rect">
            <a:avLst/>
          </a:prstGeom>
        </p:spPr>
      </p:pic>
      <p:sp>
        <p:nvSpPr>
          <p:cNvPr id="11" name="Rectangle 10"/>
          <p:cNvSpPr/>
          <p:nvPr/>
        </p:nvSpPr>
        <p:spPr>
          <a:xfrm>
            <a:off x="9506042" y="105632"/>
            <a:ext cx="1439541" cy="576483"/>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6165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4F7153-C1A8-451E-9385-487F41465FDF}"/>
              </a:ext>
            </a:extLst>
          </p:cNvPr>
          <p:cNvSpPr>
            <a:spLocks noGrp="1"/>
          </p:cNvSpPr>
          <p:nvPr>
            <p:ph idx="1"/>
          </p:nvPr>
        </p:nvSpPr>
        <p:spPr>
          <a:xfrm>
            <a:off x="435845" y="1592263"/>
            <a:ext cx="11352955" cy="4608512"/>
          </a:xfrm>
        </p:spPr>
        <p:txBody>
          <a:bodyPr/>
          <a:lstStyle/>
          <a:p>
            <a:endParaRPr lang="en-US" dirty="0"/>
          </a:p>
          <a:p>
            <a:pPr lvl="1"/>
            <a:r>
              <a:rPr lang="en-US" dirty="0"/>
              <a:t>Online ground motion measurements in the ATLAS cavern</a:t>
            </a:r>
          </a:p>
          <a:p>
            <a:pPr lvl="1"/>
            <a:endParaRPr lang="en-US" dirty="0"/>
          </a:p>
          <a:p>
            <a:pPr lvl="1"/>
            <a:endParaRPr lang="en-US" dirty="0"/>
          </a:p>
          <a:p>
            <a:pPr lvl="1"/>
            <a:endParaRPr lang="en-US" dirty="0"/>
          </a:p>
          <a:p>
            <a:pPr lvl="1"/>
            <a:endParaRPr lang="en-US" dirty="0"/>
          </a:p>
          <a:p>
            <a:pPr lvl="1"/>
            <a:endParaRPr lang="en-US" dirty="0"/>
          </a:p>
          <a:p>
            <a:pPr lvl="1"/>
            <a:r>
              <a:rPr lang="en-GB" dirty="0"/>
              <a:t>Online strain measurements based on optical fibre measurements (Bragg and/or Rayleigh Backscattering)</a:t>
            </a:r>
            <a:endParaRPr lang="en-US" dirty="0"/>
          </a:p>
          <a:p>
            <a:pPr marL="366712" lvl="1" indent="0">
              <a:buNone/>
            </a:pPr>
            <a:endParaRPr lang="en-US" dirty="0"/>
          </a:p>
          <a:p>
            <a:pPr lvl="1"/>
            <a:endParaRPr lang="en-US" dirty="0"/>
          </a:p>
          <a:p>
            <a:endParaRPr lang="en-GB" dirty="0"/>
          </a:p>
        </p:txBody>
      </p:sp>
      <p:sp>
        <p:nvSpPr>
          <p:cNvPr id="3" name="Date Placeholder 2">
            <a:extLst>
              <a:ext uri="{FF2B5EF4-FFF2-40B4-BE49-F238E27FC236}">
                <a16:creationId xmlns:a16="http://schemas.microsoft.com/office/drawing/2014/main" id="{AC65EEC8-567B-4901-BA88-172108A574FD}"/>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50B5236B-E30A-4176-A09E-BDEC81F40BFF}"/>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DB76885C-A800-4624-8DB8-1FB0A761377A}"/>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Title 5">
            <a:extLst>
              <a:ext uri="{FF2B5EF4-FFF2-40B4-BE49-F238E27FC236}">
                <a16:creationId xmlns:a16="http://schemas.microsoft.com/office/drawing/2014/main" id="{9656C970-6076-4FBB-9E59-476694B16906}"/>
              </a:ext>
            </a:extLst>
          </p:cNvPr>
          <p:cNvSpPr>
            <a:spLocks noGrp="1"/>
          </p:cNvSpPr>
          <p:nvPr>
            <p:ph type="title"/>
          </p:nvPr>
        </p:nvSpPr>
        <p:spPr/>
        <p:txBody>
          <a:bodyPr/>
          <a:lstStyle/>
          <a:p>
            <a:r>
              <a:rPr lang="en-US" dirty="0"/>
              <a:t>DT Demonstrator :</a:t>
            </a:r>
            <a:br>
              <a:rPr lang="en-US" dirty="0"/>
            </a:br>
            <a:r>
              <a:rPr lang="en-US" dirty="0"/>
              <a:t>ATLAS Inner Tracker Upgrade</a:t>
            </a:r>
            <a:endParaRPr lang="en-GB" dirty="0"/>
          </a:p>
        </p:txBody>
      </p:sp>
      <p:pic>
        <p:nvPicPr>
          <p:cNvPr id="18" name="Picture 1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83432" y="2276872"/>
            <a:ext cx="2969170" cy="1914801"/>
          </a:xfrm>
          <a:prstGeom prst="rect">
            <a:avLst/>
          </a:prstGeom>
        </p:spPr>
      </p:pic>
      <p:pic>
        <p:nvPicPr>
          <p:cNvPr id="10" name="Picture 9"/>
          <p:cNvPicPr>
            <a:picLocks noChangeAspect="1"/>
          </p:cNvPicPr>
          <p:nvPr/>
        </p:nvPicPr>
        <p:blipFill>
          <a:blip r:embed="rId3"/>
          <a:stretch>
            <a:fillRect/>
          </a:stretch>
        </p:blipFill>
        <p:spPr>
          <a:xfrm>
            <a:off x="4170787" y="2328635"/>
            <a:ext cx="2506668" cy="1986510"/>
          </a:xfrm>
          <a:prstGeom prst="rect">
            <a:avLst/>
          </a:prstGeom>
        </p:spPr>
      </p:pic>
      <p:pic>
        <p:nvPicPr>
          <p:cNvPr id="14" name="Picture 13"/>
          <p:cNvPicPr>
            <a:picLocks noChangeAspect="1"/>
          </p:cNvPicPr>
          <p:nvPr/>
        </p:nvPicPr>
        <p:blipFill>
          <a:blip r:embed="rId4"/>
          <a:stretch>
            <a:fillRect/>
          </a:stretch>
        </p:blipFill>
        <p:spPr>
          <a:xfrm>
            <a:off x="6584686" y="2167978"/>
            <a:ext cx="3750261" cy="2030314"/>
          </a:xfrm>
          <a:prstGeom prst="rect">
            <a:avLst/>
          </a:prstGeom>
        </p:spPr>
      </p:pic>
      <p:pic>
        <p:nvPicPr>
          <p:cNvPr id="22" name="Picture 21"/>
          <p:cNvPicPr>
            <a:picLocks noChangeAspect="1"/>
          </p:cNvPicPr>
          <p:nvPr/>
        </p:nvPicPr>
        <p:blipFill>
          <a:blip r:embed="rId5"/>
          <a:stretch>
            <a:fillRect/>
          </a:stretch>
        </p:blipFill>
        <p:spPr>
          <a:xfrm>
            <a:off x="5697922" y="4517751"/>
            <a:ext cx="3694899" cy="1727921"/>
          </a:xfrm>
          <a:prstGeom prst="rect">
            <a:avLst/>
          </a:prstGeom>
        </p:spPr>
      </p:pic>
      <p:sp>
        <p:nvSpPr>
          <p:cNvPr id="23" name="Right Arrow 22"/>
          <p:cNvSpPr/>
          <p:nvPr/>
        </p:nvSpPr>
        <p:spPr>
          <a:xfrm>
            <a:off x="9427473" y="5161250"/>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rotWithShape="1">
          <a:blip r:embed="rId6" cstate="print">
            <a:extLst>
              <a:ext uri="{28A0092B-C50C-407E-A947-70E740481C1C}">
                <a14:useLocalDpi xmlns:a14="http://schemas.microsoft.com/office/drawing/2010/main" val="0"/>
              </a:ext>
            </a:extLst>
          </a:blip>
          <a:srcRect l="14799" t="23750" r="11843" b="30699"/>
          <a:stretch/>
        </p:blipFill>
        <p:spPr>
          <a:xfrm>
            <a:off x="10038188" y="4638496"/>
            <a:ext cx="1757145" cy="1174993"/>
          </a:xfrm>
          <a:prstGeom prst="rect">
            <a:avLst/>
          </a:prstGeom>
        </p:spPr>
      </p:pic>
      <p:pic>
        <p:nvPicPr>
          <p:cNvPr id="28" name="Picture 27"/>
          <p:cNvPicPr>
            <a:picLocks noChangeAspect="1"/>
          </p:cNvPicPr>
          <p:nvPr/>
        </p:nvPicPr>
        <p:blipFill>
          <a:blip r:embed="rId7"/>
          <a:stretch>
            <a:fillRect/>
          </a:stretch>
        </p:blipFill>
        <p:spPr>
          <a:xfrm>
            <a:off x="393544" y="4597903"/>
            <a:ext cx="5269726" cy="1670315"/>
          </a:xfrm>
          <a:prstGeom prst="rect">
            <a:avLst/>
          </a:prstGeom>
        </p:spPr>
      </p:pic>
      <p:sp>
        <p:nvSpPr>
          <p:cNvPr id="29" name="TextBox 28"/>
          <p:cNvSpPr txBox="1"/>
          <p:nvPr/>
        </p:nvSpPr>
        <p:spPr>
          <a:xfrm>
            <a:off x="10283195" y="5269552"/>
            <a:ext cx="1267130" cy="215444"/>
          </a:xfrm>
          <a:prstGeom prst="rect">
            <a:avLst/>
          </a:prstGeom>
          <a:noFill/>
        </p:spPr>
        <p:txBody>
          <a:bodyPr wrap="square" lIns="0" tIns="0" rIns="0" bIns="0" rtlCol="0">
            <a:spAutoFit/>
          </a:bodyPr>
          <a:lstStyle/>
          <a:p>
            <a:pPr algn="l"/>
            <a:r>
              <a:rPr lang="en-US" sz="1400" dirty="0">
                <a:hlinkClick r:id="rId8"/>
              </a:rPr>
              <a:t>Lab Dashboard</a:t>
            </a:r>
            <a:endParaRPr lang="en-US" sz="1400" dirty="0"/>
          </a:p>
        </p:txBody>
      </p:sp>
      <p:pic>
        <p:nvPicPr>
          <p:cNvPr id="17" name="Picture 16">
            <a:extLst>
              <a:ext uri="{FF2B5EF4-FFF2-40B4-BE49-F238E27FC236}">
                <a16:creationId xmlns:a16="http://schemas.microsoft.com/office/drawing/2014/main" id="{2826D6E6-2019-4FA3-98A3-A4F6B5CB90B7}"/>
              </a:ext>
            </a:extLst>
          </p:cNvPr>
          <p:cNvPicPr>
            <a:picLocks noChangeAspect="1"/>
          </p:cNvPicPr>
          <p:nvPr/>
        </p:nvPicPr>
        <p:blipFill>
          <a:blip r:embed="rId9"/>
          <a:stretch>
            <a:fillRect/>
          </a:stretch>
        </p:blipFill>
        <p:spPr>
          <a:xfrm>
            <a:off x="9048328" y="188640"/>
            <a:ext cx="2901936" cy="1889797"/>
          </a:xfrm>
          <a:prstGeom prst="rect">
            <a:avLst/>
          </a:prstGeom>
        </p:spPr>
      </p:pic>
      <p:sp>
        <p:nvSpPr>
          <p:cNvPr id="20" name="Rectangle 19">
            <a:extLst>
              <a:ext uri="{FF2B5EF4-FFF2-40B4-BE49-F238E27FC236}">
                <a16:creationId xmlns:a16="http://schemas.microsoft.com/office/drawing/2014/main" id="{A8A35932-BBB2-45AD-80E3-E9285930C920}"/>
              </a:ext>
            </a:extLst>
          </p:cNvPr>
          <p:cNvSpPr/>
          <p:nvPr/>
        </p:nvSpPr>
        <p:spPr>
          <a:xfrm>
            <a:off x="8832304" y="865188"/>
            <a:ext cx="902325" cy="576483"/>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4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003D3D3-0A3E-4681-8E8C-BCCF5F93C6D2}"/>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3708C7E2-5A06-4E65-A710-AD65B20B977B}"/>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5ECC06E9-0B3D-41C6-B548-1458ACAED40E}"/>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6" name="Title 5">
            <a:extLst>
              <a:ext uri="{FF2B5EF4-FFF2-40B4-BE49-F238E27FC236}">
                <a16:creationId xmlns:a16="http://schemas.microsoft.com/office/drawing/2014/main" id="{4B1F0777-2EC8-4825-BEC8-6EB52A181DDF}"/>
              </a:ext>
            </a:extLst>
          </p:cNvPr>
          <p:cNvSpPr>
            <a:spLocks noGrp="1"/>
          </p:cNvSpPr>
          <p:nvPr>
            <p:ph type="title"/>
          </p:nvPr>
        </p:nvSpPr>
        <p:spPr>
          <a:xfrm>
            <a:off x="407988" y="-13006"/>
            <a:ext cx="11376025" cy="1065742"/>
          </a:xfrm>
        </p:spPr>
        <p:txBody>
          <a:bodyPr anchor="ctr"/>
          <a:lstStyle/>
          <a:p>
            <a:r>
              <a:rPr lang="en-US" sz="3200" dirty="0"/>
              <a:t>DT Initial Trial: ATLAS Inner Tracker Truss</a:t>
            </a:r>
            <a:endParaRPr lang="en-GB" sz="3200" dirty="0"/>
          </a:p>
        </p:txBody>
      </p:sp>
      <p:pic>
        <p:nvPicPr>
          <p:cNvPr id="2" name="DisplacementVideo">
            <a:hlinkClick r:id="" action="ppaction://media"/>
            <a:extLst>
              <a:ext uri="{FF2B5EF4-FFF2-40B4-BE49-F238E27FC236}">
                <a16:creationId xmlns:a16="http://schemas.microsoft.com/office/drawing/2014/main" id="{9C94CD2F-4EE7-422E-93E6-4ECC4BD3F41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07208" y="1212501"/>
            <a:ext cx="3989977" cy="2068075"/>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8401EFC1-5599-4403-9A24-D46A6DF4D8B2}"/>
              </a:ext>
            </a:extLst>
          </p:cNvPr>
          <p:cNvPicPr>
            <a:picLocks noChangeAspect="1"/>
          </p:cNvPicPr>
          <p:nvPr/>
        </p:nvPicPr>
        <p:blipFill>
          <a:blip r:embed="rId5"/>
          <a:stretch>
            <a:fillRect/>
          </a:stretch>
        </p:blipFill>
        <p:spPr>
          <a:xfrm>
            <a:off x="572809" y="3318869"/>
            <a:ext cx="3576579" cy="2578791"/>
          </a:xfrm>
          <a:prstGeom prst="rect">
            <a:avLst/>
          </a:prstGeom>
        </p:spPr>
      </p:pic>
      <p:pic>
        <p:nvPicPr>
          <p:cNvPr id="13" name="Picture 12">
            <a:extLst>
              <a:ext uri="{FF2B5EF4-FFF2-40B4-BE49-F238E27FC236}">
                <a16:creationId xmlns:a16="http://schemas.microsoft.com/office/drawing/2014/main" id="{DC953F0C-1DE2-4FB4-B430-65A03EFDA397}"/>
              </a:ext>
            </a:extLst>
          </p:cNvPr>
          <p:cNvPicPr>
            <a:picLocks noChangeAspect="1"/>
          </p:cNvPicPr>
          <p:nvPr/>
        </p:nvPicPr>
        <p:blipFill>
          <a:blip r:embed="rId6"/>
          <a:stretch>
            <a:fillRect/>
          </a:stretch>
        </p:blipFill>
        <p:spPr>
          <a:xfrm>
            <a:off x="4500628" y="1478618"/>
            <a:ext cx="7527818" cy="4500386"/>
          </a:xfrm>
          <a:prstGeom prst="rect">
            <a:avLst/>
          </a:prstGeom>
        </p:spPr>
      </p:pic>
      <p:sp>
        <p:nvSpPr>
          <p:cNvPr id="14" name="TextBox 13">
            <a:extLst>
              <a:ext uri="{FF2B5EF4-FFF2-40B4-BE49-F238E27FC236}">
                <a16:creationId xmlns:a16="http://schemas.microsoft.com/office/drawing/2014/main" id="{7948CEF3-300C-45D4-B0BD-708795D3A271}"/>
              </a:ext>
            </a:extLst>
          </p:cNvPr>
          <p:cNvSpPr txBox="1"/>
          <p:nvPr/>
        </p:nvSpPr>
        <p:spPr>
          <a:xfrm>
            <a:off x="3965831" y="5989334"/>
            <a:ext cx="5893948" cy="215444"/>
          </a:xfrm>
          <a:prstGeom prst="rect">
            <a:avLst/>
          </a:prstGeom>
          <a:noFill/>
        </p:spPr>
        <p:txBody>
          <a:bodyPr wrap="square" lIns="0" tIns="0" rIns="0" bIns="0" rtlCol="0">
            <a:spAutoFit/>
          </a:bodyPr>
          <a:lstStyle/>
          <a:p>
            <a:pPr algn="l"/>
            <a:r>
              <a:rPr lang="en-US" sz="1400" i="1" dirty="0"/>
              <a:t>Courtesy of EP/DT &amp; G. </a:t>
            </a:r>
            <a:r>
              <a:rPr lang="en-US" sz="1400" i="1" dirty="0" err="1"/>
              <a:t>Papazoglou</a:t>
            </a:r>
            <a:r>
              <a:rPr lang="en-US" sz="1400" i="1" dirty="0"/>
              <a:t> (EN/MME)</a:t>
            </a:r>
          </a:p>
        </p:txBody>
      </p:sp>
      <p:sp>
        <p:nvSpPr>
          <p:cNvPr id="15" name="Rectangle 14">
            <a:extLst>
              <a:ext uri="{FF2B5EF4-FFF2-40B4-BE49-F238E27FC236}">
                <a16:creationId xmlns:a16="http://schemas.microsoft.com/office/drawing/2014/main" id="{3939B5E2-F927-48CC-8C56-9AE1216A6768}"/>
              </a:ext>
            </a:extLst>
          </p:cNvPr>
          <p:cNvSpPr/>
          <p:nvPr/>
        </p:nvSpPr>
        <p:spPr>
          <a:xfrm>
            <a:off x="6803499" y="3280576"/>
            <a:ext cx="576064" cy="5040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F42D431F-D6E7-48F1-9764-CE99071B5F83}"/>
              </a:ext>
            </a:extLst>
          </p:cNvPr>
          <p:cNvSpPr/>
          <p:nvPr/>
        </p:nvSpPr>
        <p:spPr>
          <a:xfrm>
            <a:off x="5333626" y="2084037"/>
            <a:ext cx="1368152" cy="164477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1CADFCF-0398-4946-9EE0-CCE6EB5FD22F}"/>
              </a:ext>
            </a:extLst>
          </p:cNvPr>
          <p:cNvSpPr/>
          <p:nvPr/>
        </p:nvSpPr>
        <p:spPr>
          <a:xfrm>
            <a:off x="5879976" y="4031520"/>
            <a:ext cx="3744416" cy="164477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B14F1742-D0AC-493E-ADB3-A0DB32333AC3}"/>
              </a:ext>
            </a:extLst>
          </p:cNvPr>
          <p:cNvSpPr/>
          <p:nvPr/>
        </p:nvSpPr>
        <p:spPr>
          <a:xfrm>
            <a:off x="7248128" y="2054661"/>
            <a:ext cx="2160240" cy="126420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EA1A991-A7E7-420F-A964-0C84D8FEF6F8}"/>
              </a:ext>
            </a:extLst>
          </p:cNvPr>
          <p:cNvSpPr/>
          <p:nvPr/>
        </p:nvSpPr>
        <p:spPr>
          <a:xfrm>
            <a:off x="9476753" y="2952798"/>
            <a:ext cx="2142438" cy="15563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8887634F-3906-42CC-BD42-55CDF3410A36}"/>
              </a:ext>
            </a:extLst>
          </p:cNvPr>
          <p:cNvSpPr txBox="1"/>
          <p:nvPr/>
        </p:nvSpPr>
        <p:spPr>
          <a:xfrm>
            <a:off x="9773363" y="5250238"/>
            <a:ext cx="1465764" cy="369332"/>
          </a:xfrm>
          <a:prstGeom prst="rect">
            <a:avLst/>
          </a:prstGeom>
          <a:noFill/>
        </p:spPr>
        <p:txBody>
          <a:bodyPr wrap="square" lIns="0" tIns="0" rIns="0" bIns="0" rtlCol="0">
            <a:spAutoFit/>
          </a:bodyPr>
          <a:lstStyle/>
          <a:p>
            <a:pPr algn="l"/>
            <a:r>
              <a:rPr lang="en-US" sz="2400" b="1" dirty="0">
                <a:solidFill>
                  <a:srgbClr val="00B050"/>
                </a:solidFill>
              </a:rPr>
              <a:t>PT Data</a:t>
            </a:r>
            <a:endParaRPr lang="en-GB" sz="2400" b="1" dirty="0">
              <a:solidFill>
                <a:srgbClr val="00B050"/>
              </a:solidFill>
            </a:endParaRPr>
          </a:p>
        </p:txBody>
      </p:sp>
      <p:sp>
        <p:nvSpPr>
          <p:cNvPr id="21" name="TextBox 20">
            <a:extLst>
              <a:ext uri="{FF2B5EF4-FFF2-40B4-BE49-F238E27FC236}">
                <a16:creationId xmlns:a16="http://schemas.microsoft.com/office/drawing/2014/main" id="{57356442-9BE4-4AA2-A9AB-F482FD90C04E}"/>
              </a:ext>
            </a:extLst>
          </p:cNvPr>
          <p:cNvSpPr txBox="1"/>
          <p:nvPr/>
        </p:nvSpPr>
        <p:spPr>
          <a:xfrm>
            <a:off x="9600672" y="2166970"/>
            <a:ext cx="947300" cy="369332"/>
          </a:xfrm>
          <a:prstGeom prst="rect">
            <a:avLst/>
          </a:prstGeom>
          <a:noFill/>
        </p:spPr>
        <p:txBody>
          <a:bodyPr wrap="square" lIns="0" tIns="0" rIns="0" bIns="0" rtlCol="0">
            <a:spAutoFit/>
          </a:bodyPr>
          <a:lstStyle/>
          <a:p>
            <a:pPr algn="l"/>
            <a:r>
              <a:rPr lang="en-US" sz="2400" b="1" dirty="0"/>
              <a:t>DT</a:t>
            </a:r>
            <a:endParaRPr lang="en-GB" sz="2400" b="1" dirty="0"/>
          </a:p>
        </p:txBody>
      </p:sp>
    </p:spTree>
    <p:extLst>
      <p:ext uri="{BB962C8B-B14F-4D97-AF65-F5344CB8AC3E}">
        <p14:creationId xmlns:p14="http://schemas.microsoft.com/office/powerpoint/2010/main" val="402370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95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8564A30-74BD-4D95-AADB-D6C76EA511CC}"/>
              </a:ext>
            </a:extLst>
          </p:cNvPr>
          <p:cNvSpPr>
            <a:spLocks noGrp="1"/>
          </p:cNvSpPr>
          <p:nvPr>
            <p:ph type="dt" sz="half" idx="10"/>
          </p:nvPr>
        </p:nvSpPr>
        <p:spPr/>
        <p:txBody>
          <a:bodyPr/>
          <a:lstStyle/>
          <a:p>
            <a:r>
              <a:rPr lang="en-US"/>
              <a:t>2022-11-09</a:t>
            </a:r>
            <a:endParaRPr lang="en-US" dirty="0"/>
          </a:p>
        </p:txBody>
      </p:sp>
      <p:sp>
        <p:nvSpPr>
          <p:cNvPr id="4" name="Footer Placeholder 3">
            <a:extLst>
              <a:ext uri="{FF2B5EF4-FFF2-40B4-BE49-F238E27FC236}">
                <a16:creationId xmlns:a16="http://schemas.microsoft.com/office/drawing/2014/main" id="{83AE1D16-812D-4D8E-B728-0C6F984E285B}"/>
              </a:ext>
            </a:extLst>
          </p:cNvPr>
          <p:cNvSpPr>
            <a:spLocks noGrp="1"/>
          </p:cNvSpPr>
          <p:nvPr>
            <p:ph type="ftr" sz="quarter" idx="11"/>
          </p:nvPr>
        </p:nvSpPr>
        <p:spPr/>
        <p:txBody>
          <a:bodyPr/>
          <a:lstStyle/>
          <a:p>
            <a:r>
              <a:rPr lang="en-US"/>
              <a:t>M. Garlasche' | EN-MME-MA</a:t>
            </a:r>
            <a:endParaRPr lang="en-US" dirty="0"/>
          </a:p>
        </p:txBody>
      </p:sp>
      <p:sp>
        <p:nvSpPr>
          <p:cNvPr id="5" name="Slide Number Placeholder 4">
            <a:extLst>
              <a:ext uri="{FF2B5EF4-FFF2-40B4-BE49-F238E27FC236}">
                <a16:creationId xmlns:a16="http://schemas.microsoft.com/office/drawing/2014/main" id="{8F03239B-AFA6-4284-A244-DA0D9554403E}"/>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6" name="Title 5">
            <a:extLst>
              <a:ext uri="{FF2B5EF4-FFF2-40B4-BE49-F238E27FC236}">
                <a16:creationId xmlns:a16="http://schemas.microsoft.com/office/drawing/2014/main" id="{D09D9523-A8A8-4A6C-B216-0442AB4C8EF8}"/>
              </a:ext>
            </a:extLst>
          </p:cNvPr>
          <p:cNvSpPr>
            <a:spLocks noGrp="1"/>
          </p:cNvSpPr>
          <p:nvPr>
            <p:ph type="title"/>
          </p:nvPr>
        </p:nvSpPr>
        <p:spPr>
          <a:xfrm>
            <a:off x="407988" y="0"/>
            <a:ext cx="11376025" cy="1065742"/>
          </a:xfrm>
        </p:spPr>
        <p:txBody>
          <a:bodyPr anchor="ctr"/>
          <a:lstStyle/>
          <a:p>
            <a:r>
              <a:rPr lang="en-US" sz="3200" dirty="0"/>
              <a:t>DT Initial Trial: ATLAS Inner Tracker Truss</a:t>
            </a:r>
            <a:endParaRPr lang="en-GB" sz="3200" dirty="0"/>
          </a:p>
        </p:txBody>
      </p:sp>
      <p:pic>
        <p:nvPicPr>
          <p:cNvPr id="7" name="Demo">
            <a:hlinkClick r:id="" action="ppaction://media"/>
            <a:extLst>
              <a:ext uri="{FF2B5EF4-FFF2-40B4-BE49-F238E27FC236}">
                <a16:creationId xmlns:a16="http://schemas.microsoft.com/office/drawing/2014/main" id="{82123100-172F-4947-8075-1A2F4B46EC0D}"/>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6683" y="1178950"/>
            <a:ext cx="7579410" cy="4737131"/>
          </a:xfrm>
          <a:prstGeom prst="rect">
            <a:avLst/>
          </a:prstGeom>
        </p:spPr>
      </p:pic>
      <p:sp>
        <p:nvSpPr>
          <p:cNvPr id="2" name="TextBox 1">
            <a:extLst>
              <a:ext uri="{FF2B5EF4-FFF2-40B4-BE49-F238E27FC236}">
                <a16:creationId xmlns:a16="http://schemas.microsoft.com/office/drawing/2014/main" id="{0E2D2EFF-B2DC-4C23-57BF-E5481AF3ADFC}"/>
              </a:ext>
            </a:extLst>
          </p:cNvPr>
          <p:cNvSpPr txBox="1"/>
          <p:nvPr/>
        </p:nvSpPr>
        <p:spPr>
          <a:xfrm>
            <a:off x="8112224" y="2492896"/>
            <a:ext cx="3863752" cy="2015936"/>
          </a:xfrm>
          <a:prstGeom prst="rect">
            <a:avLst/>
          </a:prstGeom>
          <a:noFill/>
        </p:spPr>
        <p:txBody>
          <a:bodyPr wrap="square" lIns="0" tIns="0" rIns="0" bIns="0" rtlCol="0">
            <a:spAutoFit/>
          </a:bodyPr>
          <a:lstStyle/>
          <a:p>
            <a:pPr algn="l"/>
            <a:r>
              <a:rPr lang="en-US" sz="1400" b="1" dirty="0">
                <a:solidFill>
                  <a:srgbClr val="00B050"/>
                </a:solidFill>
              </a:rPr>
              <a:t>STATUS</a:t>
            </a:r>
          </a:p>
          <a:p>
            <a:pPr algn="l"/>
            <a:r>
              <a:rPr lang="en-US" sz="1400" b="1" dirty="0">
                <a:solidFill>
                  <a:srgbClr val="00B050"/>
                </a:solidFill>
              </a:rPr>
              <a:t>DONE. First successful implementation of all DT building blocks</a:t>
            </a:r>
          </a:p>
          <a:p>
            <a:pPr algn="l"/>
            <a:endParaRPr lang="en-US" sz="1400" b="1" dirty="0">
              <a:solidFill>
                <a:srgbClr val="00B050"/>
              </a:solidFill>
            </a:endParaRPr>
          </a:p>
          <a:p>
            <a:pPr algn="l"/>
            <a:endParaRPr lang="en-US" sz="500" dirty="0"/>
          </a:p>
          <a:p>
            <a:pPr algn="l"/>
            <a:r>
              <a:rPr lang="en-US" sz="1400" dirty="0"/>
              <a:t>Initial trial. Thus missing:</a:t>
            </a:r>
          </a:p>
          <a:p>
            <a:pPr marL="285750" indent="-285750" algn="l">
              <a:buFont typeface="Arial" panose="020B0604020202020204" pitchFamily="34" charset="0"/>
              <a:buChar char="•"/>
            </a:pPr>
            <a:r>
              <a:rPr lang="en-US" sz="1400" dirty="0"/>
              <a:t>Live Data feed</a:t>
            </a:r>
          </a:p>
          <a:p>
            <a:pPr marL="285750" indent="-285750" algn="l">
              <a:buFont typeface="Arial" panose="020B0604020202020204" pitchFamily="34" charset="0"/>
              <a:buChar char="•"/>
            </a:pPr>
            <a:r>
              <a:rPr lang="en-US" sz="1400" dirty="0"/>
              <a:t>DT-level asset representation (PLM, QA, …)</a:t>
            </a:r>
          </a:p>
          <a:p>
            <a:pPr marL="285750" indent="-285750" algn="l">
              <a:buFont typeface="Arial" panose="020B0604020202020204" pitchFamily="34" charset="0"/>
              <a:buChar char="•"/>
            </a:pPr>
            <a:r>
              <a:rPr lang="en-US" sz="1400" dirty="0"/>
              <a:t>More structured Modelling</a:t>
            </a:r>
          </a:p>
          <a:p>
            <a:pPr marL="285750" indent="-285750" algn="l">
              <a:buFont typeface="Arial" panose="020B0604020202020204" pitchFamily="34" charset="0"/>
              <a:buChar char="•"/>
            </a:pPr>
            <a:r>
              <a:rPr lang="en-US" sz="1400" dirty="0"/>
              <a:t>Representation of present, no forecast</a:t>
            </a:r>
            <a:endParaRPr lang="en-GB" sz="1400" dirty="0"/>
          </a:p>
        </p:txBody>
      </p:sp>
    </p:spTree>
    <p:extLst>
      <p:ext uri="{BB962C8B-B14F-4D97-AF65-F5344CB8AC3E}">
        <p14:creationId xmlns:p14="http://schemas.microsoft.com/office/powerpoint/2010/main" val="317942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48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7BD8BB6D-4894-438C-8C7C-8A0A67977387}"/>
              </a:ext>
            </a:extLst>
          </p:cNvPr>
          <p:cNvSpPr>
            <a:spLocks noGrp="1"/>
          </p:cNvSpPr>
          <p:nvPr>
            <p:ph type="title"/>
          </p:nvPr>
        </p:nvSpPr>
        <p:spPr>
          <a:xfrm>
            <a:off x="407988" y="0"/>
            <a:ext cx="11376025" cy="1065742"/>
          </a:xfrm>
        </p:spPr>
        <p:txBody>
          <a:bodyPr anchor="ctr"/>
          <a:lstStyle/>
          <a:p>
            <a:r>
              <a:rPr lang="fr-FR" dirty="0" err="1"/>
              <a:t>What</a:t>
            </a:r>
            <a:r>
              <a:rPr lang="fr-FR" dirty="0"/>
              <a:t> </a:t>
            </a:r>
            <a:r>
              <a:rPr lang="fr-FR" dirty="0" err="1"/>
              <a:t>is</a:t>
            </a:r>
            <a:r>
              <a:rPr lang="fr-FR" dirty="0"/>
              <a:t> a Digital </a:t>
            </a:r>
            <a:r>
              <a:rPr lang="fr-FR" dirty="0" err="1"/>
              <a:t>Twin</a:t>
            </a:r>
            <a:r>
              <a:rPr lang="fr-FR" dirty="0"/>
              <a:t> - </a:t>
            </a:r>
            <a:r>
              <a:rPr lang="fr-FR" dirty="0" err="1"/>
              <a:t>Definition</a:t>
            </a:r>
            <a:endParaRPr lang="fr-FR" dirty="0"/>
          </a:p>
        </p:txBody>
      </p:sp>
      <p:sp>
        <p:nvSpPr>
          <p:cNvPr id="6" name="Date Placeholder 5">
            <a:extLst>
              <a:ext uri="{FF2B5EF4-FFF2-40B4-BE49-F238E27FC236}">
                <a16:creationId xmlns:a16="http://schemas.microsoft.com/office/drawing/2014/main" id="{ED5376EF-90B4-4C0F-A2D9-8EF50E059181}"/>
              </a:ext>
            </a:extLst>
          </p:cNvPr>
          <p:cNvSpPr>
            <a:spLocks noGrp="1"/>
          </p:cNvSpPr>
          <p:nvPr>
            <p:ph type="dt" sz="half" idx="10"/>
          </p:nvPr>
        </p:nvSpPr>
        <p:spPr/>
        <p:txBody>
          <a:bodyPr/>
          <a:lstStyle/>
          <a:p>
            <a:r>
              <a:rPr lang="en-US"/>
              <a:t>2022-11-09</a:t>
            </a:r>
            <a:endParaRPr lang="en-US" dirty="0"/>
          </a:p>
        </p:txBody>
      </p:sp>
      <p:sp>
        <p:nvSpPr>
          <p:cNvPr id="8" name="Footer Placeholder 7">
            <a:extLst>
              <a:ext uri="{FF2B5EF4-FFF2-40B4-BE49-F238E27FC236}">
                <a16:creationId xmlns:a16="http://schemas.microsoft.com/office/drawing/2014/main" id="{F6E9E4A5-D9EE-4764-B97A-BA936F4AE2F6}"/>
              </a:ext>
            </a:extLst>
          </p:cNvPr>
          <p:cNvSpPr>
            <a:spLocks noGrp="1"/>
          </p:cNvSpPr>
          <p:nvPr>
            <p:ph type="ftr" sz="quarter" idx="11"/>
          </p:nvPr>
        </p:nvSpPr>
        <p:spPr/>
        <p:txBody>
          <a:bodyPr/>
          <a:lstStyle/>
          <a:p>
            <a:r>
              <a:rPr lang="en-US"/>
              <a:t>M. Garlasche' | EN-MME-MA</a:t>
            </a:r>
            <a:endParaRPr lang="en-US" dirty="0"/>
          </a:p>
        </p:txBody>
      </p:sp>
      <p:sp>
        <p:nvSpPr>
          <p:cNvPr id="7" name="Slide Number Placeholder 6">
            <a:extLst>
              <a:ext uri="{FF2B5EF4-FFF2-40B4-BE49-F238E27FC236}">
                <a16:creationId xmlns:a16="http://schemas.microsoft.com/office/drawing/2014/main" id="{77F5EDB0-4596-4A1B-B42E-2D997757ED3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0" name="TextBox 9">
            <a:extLst>
              <a:ext uri="{FF2B5EF4-FFF2-40B4-BE49-F238E27FC236}">
                <a16:creationId xmlns:a16="http://schemas.microsoft.com/office/drawing/2014/main" id="{B8EE39B6-5606-460B-A722-7663571E0282}"/>
              </a:ext>
            </a:extLst>
          </p:cNvPr>
          <p:cNvSpPr txBox="1"/>
          <p:nvPr/>
        </p:nvSpPr>
        <p:spPr>
          <a:xfrm>
            <a:off x="407989" y="1091639"/>
            <a:ext cx="7056163" cy="455509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A digital twin (DT) is </a:t>
            </a:r>
            <a:r>
              <a:rPr lang="en-GB" sz="2000" dirty="0">
                <a:solidFill>
                  <a:srgbClr val="212121"/>
                </a:solidFill>
                <a:latin typeface="Roboto" panose="02000000000000000000" pitchFamily="2" charset="0"/>
              </a:rPr>
              <a:t>a </a:t>
            </a:r>
            <a:r>
              <a:rPr kumimoji="0" lang="en-GB" sz="2000" b="0" i="1" u="none" strike="noStrike" kern="1200" cap="none" spc="0" normalizeH="0" baseline="0" noProof="0" dirty="0">
                <a:ln>
                  <a:noFill/>
                </a:ln>
                <a:solidFill>
                  <a:srgbClr val="FF0000"/>
                </a:solidFill>
                <a:effectLst/>
                <a:uLnTx/>
                <a:uFillTx/>
                <a:latin typeface="Roboto" panose="02000000000000000000" pitchFamily="2" charset="0"/>
                <a:ea typeface="+mn-ea"/>
                <a:cs typeface="+mn-cs"/>
              </a:rPr>
              <a:t>virtual</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representation of the behaviour of an </a:t>
            </a:r>
            <a:r>
              <a:rPr kumimoji="0" lang="en-GB" sz="2000" b="0" i="1" u="none" strike="noStrike" kern="1200" cap="none" spc="0" normalizeH="0" baseline="0" noProof="0" dirty="0">
                <a:ln>
                  <a:noFill/>
                </a:ln>
                <a:solidFill>
                  <a:srgbClr val="FF0000"/>
                </a:solidFill>
                <a:effectLst/>
                <a:uLnTx/>
                <a:uFillTx/>
                <a:latin typeface="Roboto" panose="02000000000000000000" pitchFamily="2" charset="0"/>
                <a:ea typeface="+mn-ea"/>
                <a:cs typeface="+mn-cs"/>
              </a:rPr>
              <a:t>actual, physical </a:t>
            </a:r>
            <a:r>
              <a:rPr kumimoji="0" lang="en-GB" sz="2000" b="0" i="0" u="none" strike="noStrike" kern="1200" cap="none" spc="0" normalizeH="0" baseline="0" noProof="0" dirty="0">
                <a:ln>
                  <a:noFill/>
                </a:ln>
                <a:solidFill>
                  <a:srgbClr val="FF0000"/>
                </a:solidFill>
                <a:effectLst/>
                <a:uLnTx/>
                <a:uFillTx/>
                <a:latin typeface="Roboto" panose="02000000000000000000" pitchFamily="2" charset="0"/>
                <a:ea typeface="+mn-ea"/>
                <a:cs typeface="+mn-cs"/>
              </a:rPr>
              <a:t>asset </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in operation </a:t>
            </a:r>
            <a:r>
              <a:rPr lang="en-GB" sz="2000" dirty="0">
                <a:solidFill>
                  <a:srgbClr val="212121"/>
                </a:solidFill>
                <a:latin typeface="Roboto" panose="02000000000000000000" pitchFamily="2" charset="0"/>
              </a:rPr>
              <a:t>(physical Twin, PT)</a:t>
            </a:r>
            <a:endPar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solidFill>
                <a:srgbClr val="212121"/>
              </a:solidFill>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The DT reflects the PT current condition. This involves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B050"/>
                </a:solidFill>
                <a:effectLst/>
                <a:uLnTx/>
                <a:uFillTx/>
                <a:latin typeface="Roboto" panose="02000000000000000000" pitchFamily="2" charset="0"/>
                <a:ea typeface="+mn-ea"/>
                <a:cs typeface="+mn-cs"/>
              </a:rPr>
              <a:t>relevant historical data </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about the asset</a:t>
            </a:r>
            <a:endParaRPr lang="en-GB" sz="2000" dirty="0">
              <a:solidFill>
                <a:srgbClr val="212121"/>
              </a:solidFill>
              <a:latin typeface="Roboto" panose="02000000000000000000" pitchFamily="2"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direct </a:t>
            </a:r>
            <a:r>
              <a:rPr kumimoji="0" lang="en-GB" sz="2000" b="0" i="0" u="none" strike="noStrike" kern="1200" cap="none" spc="0" normalizeH="0" baseline="0" noProof="0" dirty="0">
                <a:ln>
                  <a:noFill/>
                </a:ln>
                <a:solidFill>
                  <a:srgbClr val="00B050"/>
                </a:solidFill>
                <a:effectLst/>
                <a:uLnTx/>
                <a:uFillTx/>
                <a:latin typeface="Roboto" panose="02000000000000000000" pitchFamily="2" charset="0"/>
                <a:ea typeface="+mn-ea"/>
                <a:cs typeface="+mn-cs"/>
              </a:rPr>
              <a:t>acquisition of asset data </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into </a:t>
            </a:r>
            <a:r>
              <a:rPr kumimoji="0" lang="en-GB" sz="2000" b="0" i="0" u="none" strike="noStrike" kern="1200" cap="none" spc="0" normalizeH="0" baseline="0" noProof="0" dirty="0">
                <a:ln>
                  <a:noFill/>
                </a:ln>
                <a:solidFill>
                  <a:srgbClr val="00B050"/>
                </a:solidFill>
                <a:effectLst/>
                <a:uLnTx/>
                <a:uFillTx/>
                <a:latin typeface="Roboto" panose="02000000000000000000" pitchFamily="2" charset="0"/>
                <a:ea typeface="+mn-ea"/>
                <a:cs typeface="+mn-cs"/>
              </a:rPr>
              <a:t>tuning algorithms (models, simulations,…)</a:t>
            </a: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B050"/>
              </a:solidFill>
              <a:latin typeface="Roboto" panose="02000000000000000000" pitchFamily="2" charset="0"/>
            </a:endParaRP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B050"/>
              </a:solidFill>
              <a:latin typeface="Roboto" panose="02000000000000000000" pitchFamily="2" charset="0"/>
            </a:endParaRP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B050"/>
              </a:solidFill>
              <a:latin typeface="Roboto" panose="02000000000000000000" pitchFamily="2" charset="0"/>
            </a:endParaRPr>
          </a:p>
          <a:p>
            <a:pPr marR="0" lvl="0" algn="l" defTabSz="914400" rtl="0" eaLnBrk="1" fontAlgn="auto" latinLnBrk="0" hangingPunct="1">
              <a:lnSpc>
                <a:spcPct val="100000"/>
              </a:lnSpc>
              <a:spcBef>
                <a:spcPts val="0"/>
              </a:spcBef>
              <a:spcAft>
                <a:spcPts val="0"/>
              </a:spcAft>
              <a:buClrTx/>
              <a:buSzTx/>
              <a:tabLst/>
              <a:defRPr/>
            </a:pPr>
            <a:endParaRPr lang="en-GB" sz="1400" dirty="0">
              <a:solidFill>
                <a:srgbClr val="00B050"/>
              </a:solidFill>
              <a:latin typeface="Roboto" panose="02000000000000000000" pitchFamily="2" charset="0"/>
            </a:endParaRPr>
          </a:p>
          <a:p>
            <a:pPr>
              <a:defRPr/>
            </a:pP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A DT can </a:t>
            </a:r>
            <a:r>
              <a:rPr kumimoji="0" lang="en-GB" sz="2000" b="0" i="1" u="none" strike="noStrike" kern="1200" cap="none" spc="0" normalizeH="0" baseline="0" noProof="0" dirty="0">
                <a:ln>
                  <a:noFill/>
                </a:ln>
                <a:solidFill>
                  <a:srgbClr val="212121"/>
                </a:solidFill>
                <a:effectLst/>
                <a:uLnTx/>
                <a:uFillTx/>
                <a:latin typeface="Roboto" panose="02000000000000000000" pitchFamily="2" charset="0"/>
                <a:ea typeface="+mn-ea"/>
                <a:cs typeface="+mn-cs"/>
              </a:rPr>
              <a:t>twin</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a </a:t>
            </a:r>
            <a:r>
              <a:rPr kumimoji="0" lang="en-GB" sz="20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component</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a </a:t>
            </a:r>
            <a:r>
              <a:rPr kumimoji="0" lang="en-GB" sz="20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system of components</a:t>
            </a:r>
            <a:r>
              <a:rPr kumimoji="0" lang="en-GB" sz="20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or a </a:t>
            </a:r>
            <a:r>
              <a:rPr kumimoji="0" lang="en-GB" sz="20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system of systems</a:t>
            </a:r>
            <a:endParaRPr kumimoji="0" lang="en-GB" sz="2000" b="0" i="0" u="none" strike="noStrike" kern="1200" cap="none" spc="0" normalizeH="0" baseline="0" noProof="0" dirty="0">
              <a:ln>
                <a:noFill/>
              </a:ln>
              <a:solidFill>
                <a:srgbClr val="00B050"/>
              </a:solidFill>
              <a:effectLst/>
              <a:uLnTx/>
              <a:uFillTx/>
              <a:latin typeface="Roboto" panose="02000000000000000000" pitchFamily="2" charset="0"/>
              <a:ea typeface="+mn-ea"/>
              <a:cs typeface="+mn-cs"/>
            </a:endParaRPr>
          </a:p>
        </p:txBody>
      </p:sp>
      <p:sp>
        <p:nvSpPr>
          <p:cNvPr id="9" name="TextBox 8">
            <a:extLst>
              <a:ext uri="{FF2B5EF4-FFF2-40B4-BE49-F238E27FC236}">
                <a16:creationId xmlns:a16="http://schemas.microsoft.com/office/drawing/2014/main" id="{982FF733-16B7-4F9C-B59B-6BD1A62E6C16}"/>
              </a:ext>
            </a:extLst>
          </p:cNvPr>
          <p:cNvSpPr txBox="1"/>
          <p:nvPr/>
        </p:nvSpPr>
        <p:spPr>
          <a:xfrm>
            <a:off x="8663917" y="4684155"/>
            <a:ext cx="3528083" cy="707886"/>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endParaRPr lang="en-US" sz="1000" dirty="0">
              <a:solidFill>
                <a:schemeClr val="accent3"/>
              </a:solidFill>
            </a:endParaRPr>
          </a:p>
          <a:p>
            <a:r>
              <a:rPr lang="en-US" dirty="0">
                <a:solidFill>
                  <a:schemeClr val="tx1">
                    <a:lumMod val="60000"/>
                    <a:lumOff val="40000"/>
                  </a:schemeClr>
                </a:solidFill>
              </a:rPr>
              <a:t>Complexity of the system is tailored to the specific needs</a:t>
            </a:r>
          </a:p>
        </p:txBody>
      </p:sp>
      <p:sp>
        <p:nvSpPr>
          <p:cNvPr id="3" name="TextBox 2">
            <a:extLst>
              <a:ext uri="{FF2B5EF4-FFF2-40B4-BE49-F238E27FC236}">
                <a16:creationId xmlns:a16="http://schemas.microsoft.com/office/drawing/2014/main" id="{746BC7D0-44C3-AABA-E20A-82E9807E5A62}"/>
              </a:ext>
            </a:extLst>
          </p:cNvPr>
          <p:cNvSpPr txBox="1"/>
          <p:nvPr/>
        </p:nvSpPr>
        <p:spPr>
          <a:xfrm>
            <a:off x="8400256" y="1137105"/>
            <a:ext cx="6096000" cy="646331"/>
          </a:xfrm>
          <a:prstGeom prst="rect">
            <a:avLst/>
          </a:prstGeom>
          <a:noFill/>
        </p:spPr>
        <p:txBody>
          <a:bodyPr wrap="square">
            <a:spAutoFit/>
          </a:bodyPr>
          <a:lstStyle/>
          <a:p>
            <a:r>
              <a:rPr lang="en-US" dirty="0">
                <a:solidFill>
                  <a:srgbClr val="FF0000"/>
                </a:solidFill>
              </a:rPr>
              <a:t>Specific-asset oriented, evolving</a:t>
            </a:r>
          </a:p>
          <a:p>
            <a:r>
              <a:rPr lang="en-US" dirty="0">
                <a:solidFill>
                  <a:srgbClr val="FF0000"/>
                </a:solidFill>
              </a:rPr>
              <a:t>DT is a twin for lifetime</a:t>
            </a:r>
          </a:p>
        </p:txBody>
      </p:sp>
      <p:sp>
        <p:nvSpPr>
          <p:cNvPr id="5" name="TextBox 4">
            <a:extLst>
              <a:ext uri="{FF2B5EF4-FFF2-40B4-BE49-F238E27FC236}">
                <a16:creationId xmlns:a16="http://schemas.microsoft.com/office/drawing/2014/main" id="{D9EE8ACB-F16D-19E8-ADA3-8019B9E045AF}"/>
              </a:ext>
            </a:extLst>
          </p:cNvPr>
          <p:cNvSpPr txBox="1"/>
          <p:nvPr/>
        </p:nvSpPr>
        <p:spPr>
          <a:xfrm>
            <a:off x="8400256" y="2415077"/>
            <a:ext cx="3660775" cy="1908215"/>
          </a:xfrm>
          <a:prstGeom prst="rect">
            <a:avLst/>
          </a:prstGeom>
          <a:noFill/>
        </p:spPr>
        <p:txBody>
          <a:bodyPr wrap="square">
            <a:spAutoFit/>
          </a:bodyPr>
          <a:lstStyle/>
          <a:p>
            <a:endParaRPr lang="en-US" sz="1000" dirty="0">
              <a:solidFill>
                <a:schemeClr val="accent3"/>
              </a:solidFill>
            </a:endParaRPr>
          </a:p>
          <a:p>
            <a:r>
              <a:rPr lang="en-US" dirty="0">
                <a:solidFill>
                  <a:srgbClr val="00B050"/>
                </a:solidFill>
              </a:rPr>
              <a:t>Digital Twin IS SINERGY of</a:t>
            </a:r>
          </a:p>
          <a:p>
            <a:pPr marL="285750" indent="-285750">
              <a:buFont typeface="Arial" panose="020B0604020202020204" pitchFamily="34" charset="0"/>
              <a:buChar char="•"/>
            </a:pPr>
            <a:r>
              <a:rPr lang="en-US" dirty="0">
                <a:solidFill>
                  <a:srgbClr val="00B050"/>
                </a:solidFill>
              </a:rPr>
              <a:t>a set of models, simulations or formulas</a:t>
            </a:r>
          </a:p>
          <a:p>
            <a:pPr marL="285750" indent="-285750">
              <a:buFont typeface="Arial" panose="020B0604020202020204" pitchFamily="34" charset="0"/>
              <a:buChar char="•"/>
            </a:pPr>
            <a:r>
              <a:rPr lang="en-US" dirty="0">
                <a:solidFill>
                  <a:srgbClr val="00B050"/>
                </a:solidFill>
              </a:rPr>
              <a:t>historical data (datasheets, …)</a:t>
            </a:r>
            <a:endParaRPr lang="en-GB" dirty="0">
              <a:solidFill>
                <a:srgbClr val="00B050"/>
              </a:solidFill>
            </a:endParaRPr>
          </a:p>
          <a:p>
            <a:pPr marL="285750" indent="-285750">
              <a:buFont typeface="Arial" panose="020B0604020202020204" pitchFamily="34" charset="0"/>
              <a:buChar char="•"/>
            </a:pPr>
            <a:r>
              <a:rPr lang="en-US" dirty="0">
                <a:solidFill>
                  <a:srgbClr val="00B050"/>
                </a:solidFill>
              </a:rPr>
              <a:t>live data acquisition &amp; interpretation</a:t>
            </a:r>
          </a:p>
        </p:txBody>
      </p:sp>
    </p:spTree>
    <p:extLst>
      <p:ext uri="{BB962C8B-B14F-4D97-AF65-F5344CB8AC3E}">
        <p14:creationId xmlns:p14="http://schemas.microsoft.com/office/powerpoint/2010/main" val="162538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A6CA731-2726-1D29-7C89-9740BE86763B}"/>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6A5BF078-8534-677C-F7F6-978C313F5F1F}"/>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9A1D4555-7921-A46D-FEC1-A4682DA2AAEC}"/>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51" name="TextBox 50">
            <a:extLst>
              <a:ext uri="{FF2B5EF4-FFF2-40B4-BE49-F238E27FC236}">
                <a16:creationId xmlns:a16="http://schemas.microsoft.com/office/drawing/2014/main" id="{0FFA8824-C098-8F68-2F0C-D96062157DA4}"/>
              </a:ext>
            </a:extLst>
          </p:cNvPr>
          <p:cNvSpPr txBox="1"/>
          <p:nvPr/>
        </p:nvSpPr>
        <p:spPr>
          <a:xfrm>
            <a:off x="8328248" y="3331353"/>
            <a:ext cx="3029641" cy="738664"/>
          </a:xfrm>
          <a:prstGeom prst="rect">
            <a:avLst/>
          </a:prstGeom>
          <a:noFill/>
        </p:spPr>
        <p:txBody>
          <a:bodyPr wrap="square">
            <a:spAutoFit/>
          </a:bodyPr>
          <a:lstStyle/>
          <a:p>
            <a:r>
              <a:rPr kumimoji="0" lang="en-GB" sz="1400" b="0" i="1" u="none" strike="noStrike" kern="1200" cap="none" spc="0" normalizeH="0" baseline="0" noProof="0" dirty="0">
                <a:ln>
                  <a:noFill/>
                </a:ln>
                <a:solidFill>
                  <a:srgbClr val="FF0000"/>
                </a:solidFill>
                <a:effectLst/>
                <a:uLnTx/>
                <a:uFillTx/>
                <a:latin typeface="Roboto" panose="02000000000000000000" pitchFamily="2" charset="0"/>
                <a:ea typeface="+mn-ea"/>
                <a:cs typeface="+mn-cs"/>
              </a:rPr>
              <a:t>virtual</a:t>
            </a:r>
            <a:r>
              <a:rPr kumimoji="0" lang="en-GB" sz="14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representation of PT</a:t>
            </a:r>
          </a:p>
          <a:p>
            <a:r>
              <a:rPr lang="en-US" sz="1400" dirty="0">
                <a:solidFill>
                  <a:srgbClr val="FF0000"/>
                </a:solidFill>
              </a:rPr>
              <a:t>Specific-asset oriented, evolving. for lifetime</a:t>
            </a:r>
          </a:p>
        </p:txBody>
      </p:sp>
      <p:sp>
        <p:nvSpPr>
          <p:cNvPr id="55" name="TextBox 54">
            <a:extLst>
              <a:ext uri="{FF2B5EF4-FFF2-40B4-BE49-F238E27FC236}">
                <a16:creationId xmlns:a16="http://schemas.microsoft.com/office/drawing/2014/main" id="{32BF7403-C707-7BF1-D123-38B2135FB17A}"/>
              </a:ext>
            </a:extLst>
          </p:cNvPr>
          <p:cNvSpPr txBox="1"/>
          <p:nvPr/>
        </p:nvSpPr>
        <p:spPr>
          <a:xfrm>
            <a:off x="457265" y="1393387"/>
            <a:ext cx="2903215" cy="954107"/>
          </a:xfrm>
          <a:prstGeom prst="rect">
            <a:avLst/>
          </a:prstGeom>
          <a:noFill/>
        </p:spPr>
        <p:txBody>
          <a:bodyPr wrap="square">
            <a:spAutoFit/>
          </a:bodyPr>
          <a:lstStyle/>
          <a:p>
            <a:r>
              <a:rPr kumimoji="0" lang="en-GB" sz="1400" b="0" i="1" u="none" strike="noStrike" kern="1200" cap="none" spc="0" normalizeH="0" baseline="0" noProof="0" dirty="0">
                <a:ln>
                  <a:noFill/>
                </a:ln>
                <a:solidFill>
                  <a:srgbClr val="FF0000"/>
                </a:solidFill>
                <a:effectLst/>
                <a:uLnTx/>
                <a:uFillTx/>
                <a:latin typeface="Roboto" panose="02000000000000000000" pitchFamily="2" charset="0"/>
                <a:ea typeface="+mn-ea"/>
                <a:cs typeface="+mn-cs"/>
              </a:rPr>
              <a:t>physical </a:t>
            </a:r>
            <a:r>
              <a:rPr kumimoji="0" lang="en-GB" sz="1400" b="0" i="0" u="none" strike="noStrike" kern="1200" cap="none" spc="0" normalizeH="0" baseline="0" noProof="0" dirty="0">
                <a:ln>
                  <a:noFill/>
                </a:ln>
                <a:solidFill>
                  <a:srgbClr val="FF0000"/>
                </a:solidFill>
                <a:effectLst/>
                <a:uLnTx/>
                <a:uFillTx/>
                <a:latin typeface="Roboto" panose="02000000000000000000" pitchFamily="2" charset="0"/>
                <a:ea typeface="+mn-ea"/>
                <a:cs typeface="+mn-cs"/>
              </a:rPr>
              <a:t>asset </a:t>
            </a:r>
            <a:r>
              <a:rPr kumimoji="0" lang="en-GB" sz="14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in operation</a:t>
            </a:r>
          </a:p>
          <a:p>
            <a:r>
              <a:rPr kumimoji="0" lang="en-GB" sz="14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component</a:t>
            </a:r>
            <a:r>
              <a:rPr kumimoji="0" lang="en-GB" sz="14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a </a:t>
            </a:r>
            <a:r>
              <a:rPr kumimoji="0" lang="en-GB" sz="14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system of components</a:t>
            </a:r>
            <a:r>
              <a:rPr kumimoji="0" lang="en-GB" sz="1400" b="0" i="0" u="none" strike="noStrike" kern="1200" cap="none" spc="0" normalizeH="0" baseline="0" noProof="0" dirty="0">
                <a:ln>
                  <a:noFill/>
                </a:ln>
                <a:solidFill>
                  <a:srgbClr val="212121"/>
                </a:solidFill>
                <a:effectLst/>
                <a:uLnTx/>
                <a:uFillTx/>
                <a:latin typeface="Roboto" panose="02000000000000000000" pitchFamily="2" charset="0"/>
                <a:ea typeface="+mn-ea"/>
                <a:cs typeface="+mn-cs"/>
              </a:rPr>
              <a:t>, or a </a:t>
            </a:r>
            <a:r>
              <a:rPr kumimoji="0" lang="en-GB" sz="1400" b="0" i="0" u="none" strike="noStrike" kern="1200" cap="none" spc="0" normalizeH="0" baseline="0" noProof="0" dirty="0">
                <a:ln>
                  <a:noFill/>
                </a:ln>
                <a:solidFill>
                  <a:schemeClr val="tx1">
                    <a:lumMod val="60000"/>
                    <a:lumOff val="40000"/>
                  </a:schemeClr>
                </a:solidFill>
                <a:effectLst/>
                <a:uLnTx/>
                <a:uFillTx/>
                <a:latin typeface="Roboto" panose="02000000000000000000" pitchFamily="2" charset="0"/>
                <a:ea typeface="+mn-ea"/>
                <a:cs typeface="+mn-cs"/>
              </a:rPr>
              <a:t>system of systems</a:t>
            </a:r>
            <a:endParaRPr lang="en-GB" sz="1400" dirty="0"/>
          </a:p>
        </p:txBody>
      </p:sp>
      <p:sp>
        <p:nvSpPr>
          <p:cNvPr id="57" name="TextBox 56">
            <a:extLst>
              <a:ext uri="{FF2B5EF4-FFF2-40B4-BE49-F238E27FC236}">
                <a16:creationId xmlns:a16="http://schemas.microsoft.com/office/drawing/2014/main" id="{13236820-FA10-A412-1868-B91F9C580E05}"/>
              </a:ext>
            </a:extLst>
          </p:cNvPr>
          <p:cNvSpPr txBox="1"/>
          <p:nvPr/>
        </p:nvSpPr>
        <p:spPr>
          <a:xfrm>
            <a:off x="3431704" y="4739382"/>
            <a:ext cx="4158729" cy="954107"/>
          </a:xfrm>
          <a:prstGeom prst="rect">
            <a:avLst/>
          </a:prstGeom>
          <a:noFill/>
        </p:spPr>
        <p:txBody>
          <a:bodyPr wrap="square">
            <a:spAutoFit/>
          </a:bodyPr>
          <a:lstStyle/>
          <a:p>
            <a:r>
              <a:rPr lang="en-US" sz="1400" dirty="0">
                <a:solidFill>
                  <a:srgbClr val="00B050"/>
                </a:solidFill>
              </a:rPr>
              <a:t>SINERGY of</a:t>
            </a:r>
          </a:p>
          <a:p>
            <a:pPr marL="285750" indent="-285750">
              <a:buFont typeface="Arial" panose="020B0604020202020204" pitchFamily="34" charset="0"/>
              <a:buChar char="•"/>
            </a:pPr>
            <a:r>
              <a:rPr lang="en-US" sz="1400" dirty="0">
                <a:solidFill>
                  <a:srgbClr val="00B050"/>
                </a:solidFill>
              </a:rPr>
              <a:t>historical data (datasheets, …)</a:t>
            </a:r>
            <a:endParaRPr lang="en-GB" sz="1400" dirty="0">
              <a:solidFill>
                <a:srgbClr val="00B050"/>
              </a:solidFill>
            </a:endParaRPr>
          </a:p>
          <a:p>
            <a:pPr marL="285750" indent="-285750">
              <a:buFont typeface="Arial" panose="020B0604020202020204" pitchFamily="34" charset="0"/>
              <a:buChar char="•"/>
            </a:pPr>
            <a:r>
              <a:rPr lang="en-US" sz="1400" dirty="0">
                <a:solidFill>
                  <a:srgbClr val="00B050"/>
                </a:solidFill>
              </a:rPr>
              <a:t>live data acquisition &amp; interpretation</a:t>
            </a:r>
          </a:p>
          <a:p>
            <a:pPr marL="285750" indent="-285750">
              <a:buFont typeface="Arial" panose="020B0604020202020204" pitchFamily="34" charset="0"/>
              <a:buChar char="•"/>
            </a:pPr>
            <a:r>
              <a:rPr lang="en-US" sz="1400" dirty="0">
                <a:solidFill>
                  <a:srgbClr val="00B050"/>
                </a:solidFill>
              </a:rPr>
              <a:t>a set of models, simulations or formulas</a:t>
            </a:r>
          </a:p>
        </p:txBody>
      </p:sp>
      <p:grpSp>
        <p:nvGrpSpPr>
          <p:cNvPr id="30" name="Group 29">
            <a:extLst>
              <a:ext uri="{FF2B5EF4-FFF2-40B4-BE49-F238E27FC236}">
                <a16:creationId xmlns:a16="http://schemas.microsoft.com/office/drawing/2014/main" id="{6ACC4B21-D0D6-1B24-5F48-D67A97EA2B7D}"/>
              </a:ext>
            </a:extLst>
          </p:cNvPr>
          <p:cNvGrpSpPr/>
          <p:nvPr/>
        </p:nvGrpSpPr>
        <p:grpSpPr>
          <a:xfrm>
            <a:off x="407988" y="5867980"/>
            <a:ext cx="11304636" cy="369332"/>
            <a:chOff x="563794" y="5922448"/>
            <a:chExt cx="11304636" cy="369332"/>
          </a:xfrm>
        </p:grpSpPr>
        <p:sp>
          <p:nvSpPr>
            <p:cNvPr id="59" name="TextBox 58">
              <a:extLst>
                <a:ext uri="{FF2B5EF4-FFF2-40B4-BE49-F238E27FC236}">
                  <a16:creationId xmlns:a16="http://schemas.microsoft.com/office/drawing/2014/main" id="{8FC32107-D7DF-E26C-4C18-EBD691BC4459}"/>
                </a:ext>
              </a:extLst>
            </p:cNvPr>
            <p:cNvSpPr txBox="1"/>
            <p:nvPr/>
          </p:nvSpPr>
          <p:spPr>
            <a:xfrm>
              <a:off x="3287688" y="5922448"/>
              <a:ext cx="6200454" cy="369332"/>
            </a:xfrm>
            <a:prstGeom prst="rect">
              <a:avLst/>
            </a:prstGeom>
            <a:noFill/>
          </p:spPr>
          <p:txBody>
            <a:bodyPr wrap="square">
              <a:spAutoFit/>
            </a:bodyPr>
            <a:lstStyle/>
            <a:p>
              <a:pPr algn="ctr"/>
              <a:r>
                <a:rPr lang="en-US" dirty="0">
                  <a:solidFill>
                    <a:schemeClr val="tx1">
                      <a:lumMod val="60000"/>
                      <a:lumOff val="40000"/>
                    </a:schemeClr>
                  </a:solidFill>
                </a:rPr>
                <a:t>Complexity is tailored to the specific needs</a:t>
              </a:r>
              <a:endParaRPr lang="en-US" dirty="0">
                <a:solidFill>
                  <a:srgbClr val="00B050"/>
                </a:solidFill>
              </a:endParaRPr>
            </a:p>
          </p:txBody>
        </p:sp>
        <p:cxnSp>
          <p:nvCxnSpPr>
            <p:cNvPr id="61" name="Straight Arrow Connector 60">
              <a:extLst>
                <a:ext uri="{FF2B5EF4-FFF2-40B4-BE49-F238E27FC236}">
                  <a16:creationId xmlns:a16="http://schemas.microsoft.com/office/drawing/2014/main" id="{0EEE9707-1B5B-E83B-A21A-EA0AA24A1A2A}"/>
                </a:ext>
              </a:extLst>
            </p:cNvPr>
            <p:cNvCxnSpPr>
              <a:cxnSpLocks/>
            </p:cNvCxnSpPr>
            <p:nvPr/>
          </p:nvCxnSpPr>
          <p:spPr>
            <a:xfrm flipH="1">
              <a:off x="563794" y="6107962"/>
              <a:ext cx="3527772" cy="0"/>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6984773F-B562-D2A1-8C58-44CA53CE86EE}"/>
                </a:ext>
              </a:extLst>
            </p:cNvPr>
            <p:cNvCxnSpPr>
              <a:cxnSpLocks/>
            </p:cNvCxnSpPr>
            <p:nvPr/>
          </p:nvCxnSpPr>
          <p:spPr>
            <a:xfrm>
              <a:off x="8628070" y="6107962"/>
              <a:ext cx="3240360" cy="0"/>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 name="Rectangle 6">
            <a:extLst>
              <a:ext uri="{FF2B5EF4-FFF2-40B4-BE49-F238E27FC236}">
                <a16:creationId xmlns:a16="http://schemas.microsoft.com/office/drawing/2014/main" id="{3E0E2EC5-88D5-79F1-8FBC-BC7DC66A3734}"/>
              </a:ext>
            </a:extLst>
          </p:cNvPr>
          <p:cNvSpPr/>
          <p:nvPr/>
        </p:nvSpPr>
        <p:spPr>
          <a:xfrm>
            <a:off x="457265" y="1349642"/>
            <a:ext cx="2445514" cy="1103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6E2E2A1B-B49B-11E5-EB3F-D627AD5098F7}"/>
              </a:ext>
            </a:extLst>
          </p:cNvPr>
          <p:cNvSpPr/>
          <p:nvPr/>
        </p:nvSpPr>
        <p:spPr>
          <a:xfrm>
            <a:off x="8343480" y="3213173"/>
            <a:ext cx="2721072" cy="1103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6E3B3A79-251D-03D8-68BC-B6DE16622ACB}"/>
              </a:ext>
            </a:extLst>
          </p:cNvPr>
          <p:cNvSpPr/>
          <p:nvPr/>
        </p:nvSpPr>
        <p:spPr>
          <a:xfrm>
            <a:off x="3226876" y="4773785"/>
            <a:ext cx="3949244" cy="11034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a:extLst>
              <a:ext uri="{FF2B5EF4-FFF2-40B4-BE49-F238E27FC236}">
                <a16:creationId xmlns:a16="http://schemas.microsoft.com/office/drawing/2014/main" id="{06131644-EF90-7EBC-EF0A-1CC27E5CF291}"/>
              </a:ext>
            </a:extLst>
          </p:cNvPr>
          <p:cNvGrpSpPr/>
          <p:nvPr/>
        </p:nvGrpSpPr>
        <p:grpSpPr>
          <a:xfrm>
            <a:off x="2257487" y="491996"/>
            <a:ext cx="9815177" cy="4427250"/>
            <a:chOff x="2113471" y="195090"/>
            <a:chExt cx="9815177" cy="4427250"/>
          </a:xfrm>
        </p:grpSpPr>
        <p:sp>
          <p:nvSpPr>
            <p:cNvPr id="8" name="Rectangle: Rounded Corners 7">
              <a:extLst>
                <a:ext uri="{FF2B5EF4-FFF2-40B4-BE49-F238E27FC236}">
                  <a16:creationId xmlns:a16="http://schemas.microsoft.com/office/drawing/2014/main" id="{CF10497F-8ED0-F80C-7B14-9821213E53D9}"/>
                </a:ext>
              </a:extLst>
            </p:cNvPr>
            <p:cNvSpPr/>
            <p:nvPr/>
          </p:nvSpPr>
          <p:spPr>
            <a:xfrm>
              <a:off x="6932642" y="2013433"/>
              <a:ext cx="2053281" cy="827650"/>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DT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Complex ‘</a:t>
              </a:r>
              <a:r>
                <a:rPr kumimoji="0" lang="pl-PL" sz="1800" b="1" i="0" u="none" strike="noStrike" kern="0" cap="none" spc="0" normalizeH="0" baseline="0" noProof="0" dirty="0">
                  <a:ln>
                    <a:noFill/>
                  </a:ln>
                  <a:solidFill>
                    <a:prstClr val="white"/>
                  </a:solidFill>
                  <a:effectLst/>
                  <a:uLnTx/>
                  <a:uFillTx/>
                  <a:latin typeface="Calibri" panose="020F0502020204030204"/>
                  <a:ea typeface="+mn-ea"/>
                  <a:cs typeface="+mn-cs"/>
                </a:rPr>
                <a:t>Tran</a:t>
              </a: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s</a:t>
              </a:r>
              <a:r>
                <a:rPr kumimoji="0" lang="pl-PL" sz="1800" b="1" i="0" u="none" strike="noStrike" kern="0" cap="none" spc="0" normalizeH="0" baseline="0" noProof="0" dirty="0">
                  <a:ln>
                    <a:noFill/>
                  </a:ln>
                  <a:solidFill>
                    <a:prstClr val="white"/>
                  </a:solidFill>
                  <a:effectLst/>
                  <a:uLnTx/>
                  <a:uFillTx/>
                  <a:latin typeface="Calibri" panose="020F0502020204030204"/>
                  <a:ea typeface="+mn-ea"/>
                  <a:cs typeface="+mn-cs"/>
                </a:rPr>
                <a:t>fer Function</a:t>
              </a: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C85568A8-8B41-6D64-CB09-EFA24951D488}"/>
                </a:ext>
              </a:extLst>
            </p:cNvPr>
            <p:cNvSpPr txBox="1"/>
            <p:nvPr/>
          </p:nvSpPr>
          <p:spPr>
            <a:xfrm>
              <a:off x="4566188" y="257662"/>
              <a:ext cx="2053281" cy="369332"/>
            </a:xfrm>
            <a:prstGeom prst="rect">
              <a:avLst/>
            </a:prstGeom>
            <a:noFill/>
          </p:spPr>
          <p:txBody>
            <a:bodyPr wrap="square" rtlCol="0">
              <a:spAutoFit/>
            </a:bodyPr>
            <a:lstStyle/>
            <a:p>
              <a:r>
                <a:rPr lang="en-US" b="1" dirty="0">
                  <a:solidFill>
                    <a:srgbClr val="4472C4"/>
                  </a:solidFill>
                  <a:latin typeface="Calibri" panose="020F0502020204030204"/>
                </a:rPr>
                <a:t>Data</a:t>
              </a:r>
              <a:r>
                <a:rPr lang="en-US" dirty="0">
                  <a:solidFill>
                    <a:srgbClr val="4472C4"/>
                  </a:solidFill>
                  <a:latin typeface="Calibri" panose="020F0502020204030204"/>
                </a:rPr>
                <a:t> on PT </a:t>
              </a:r>
              <a:r>
                <a:rPr lang="en-US" b="1" dirty="0">
                  <a:solidFill>
                    <a:srgbClr val="4472C4"/>
                  </a:solidFill>
                  <a:latin typeface="Calibri" panose="020F0502020204030204"/>
                </a:rPr>
                <a:t>History</a:t>
              </a:r>
              <a:endParaRPr lang="en-GB" b="1" dirty="0">
                <a:solidFill>
                  <a:srgbClr val="4472C4"/>
                </a:solidFill>
                <a:latin typeface="Calibri" panose="020F0502020204030204"/>
              </a:endParaRPr>
            </a:p>
          </p:txBody>
        </p:sp>
        <p:sp>
          <p:nvSpPr>
            <p:cNvPr id="10" name="Rectangle: Rounded Corners 9">
              <a:extLst>
                <a:ext uri="{FF2B5EF4-FFF2-40B4-BE49-F238E27FC236}">
                  <a16:creationId xmlns:a16="http://schemas.microsoft.com/office/drawing/2014/main" id="{A417F003-83AA-2DA7-7918-1E3205EBE059}"/>
                </a:ext>
              </a:extLst>
            </p:cNvPr>
            <p:cNvSpPr/>
            <p:nvPr/>
          </p:nvSpPr>
          <p:spPr>
            <a:xfrm>
              <a:off x="4503976" y="195090"/>
              <a:ext cx="2053281" cy="1440000"/>
            </a:xfrm>
            <a:prstGeom prst="roundRect">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F94EAAA2-F95C-0961-2491-2B62068F7670}"/>
                </a:ext>
              </a:extLst>
            </p:cNvPr>
            <p:cNvSpPr txBox="1"/>
            <p:nvPr/>
          </p:nvSpPr>
          <p:spPr>
            <a:xfrm>
              <a:off x="4571136" y="1707259"/>
              <a:ext cx="1903770" cy="646331"/>
            </a:xfrm>
            <a:prstGeom prst="rect">
              <a:avLst/>
            </a:prstGeom>
            <a:noFill/>
          </p:spPr>
          <p:txBody>
            <a:bodyPr wrap="square" rtlCol="0">
              <a:spAutoFit/>
            </a:bodyPr>
            <a:lstStyle/>
            <a:p>
              <a:pPr algn="ctr"/>
              <a:r>
                <a:rPr lang="en-US" b="1" dirty="0">
                  <a:solidFill>
                    <a:srgbClr val="4472C4"/>
                  </a:solidFill>
                  <a:latin typeface="Calibri" panose="020F0502020204030204"/>
                </a:rPr>
                <a:t>DAQ</a:t>
              </a:r>
              <a:br>
                <a:rPr lang="en-US" b="1" dirty="0">
                  <a:solidFill>
                    <a:srgbClr val="4472C4"/>
                  </a:solidFill>
                  <a:latin typeface="Calibri" panose="020F0502020204030204"/>
                </a:rPr>
              </a:br>
              <a:r>
                <a:rPr lang="en-US" dirty="0">
                  <a:solidFill>
                    <a:srgbClr val="4472C4"/>
                  </a:solidFill>
                  <a:latin typeface="Calibri" panose="020F0502020204030204"/>
                </a:rPr>
                <a:t>Remote, Real time</a:t>
              </a:r>
              <a:endParaRPr lang="en-GB" dirty="0">
                <a:solidFill>
                  <a:srgbClr val="4472C4"/>
                </a:solidFill>
                <a:latin typeface="Calibri" panose="020F0502020204030204"/>
              </a:endParaRPr>
            </a:p>
          </p:txBody>
        </p:sp>
        <p:sp>
          <p:nvSpPr>
            <p:cNvPr id="12" name="Rectangle: Rounded Corners 11">
              <a:extLst>
                <a:ext uri="{FF2B5EF4-FFF2-40B4-BE49-F238E27FC236}">
                  <a16:creationId xmlns:a16="http://schemas.microsoft.com/office/drawing/2014/main" id="{065A750C-8190-31C2-645A-67133F39D630}"/>
                </a:ext>
              </a:extLst>
            </p:cNvPr>
            <p:cNvSpPr/>
            <p:nvPr/>
          </p:nvSpPr>
          <p:spPr>
            <a:xfrm>
              <a:off x="4498012" y="1707258"/>
              <a:ext cx="2053281" cy="1440000"/>
            </a:xfrm>
            <a:prstGeom prst="roundRect">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414A235E-71F6-8F7D-74CD-F52720D86927}"/>
                </a:ext>
              </a:extLst>
            </p:cNvPr>
            <p:cNvSpPr txBox="1"/>
            <p:nvPr/>
          </p:nvSpPr>
          <p:spPr>
            <a:xfrm>
              <a:off x="4492044" y="3207239"/>
              <a:ext cx="2053281" cy="646331"/>
            </a:xfrm>
            <a:prstGeom prst="rect">
              <a:avLst/>
            </a:prstGeom>
            <a:noFill/>
          </p:spPr>
          <p:txBody>
            <a:bodyPr wrap="square" rtlCol="0">
              <a:spAutoFit/>
            </a:bodyPr>
            <a:lstStyle/>
            <a:p>
              <a:pPr algn="ctr"/>
              <a:r>
                <a:rPr lang="en-US" b="1" dirty="0">
                  <a:solidFill>
                    <a:srgbClr val="4472C4"/>
                  </a:solidFill>
                  <a:latin typeface="Calibri" panose="020F0502020204030204"/>
                </a:rPr>
                <a:t>Models of PT</a:t>
              </a:r>
              <a:br>
                <a:rPr lang="en-US" b="1" dirty="0">
                  <a:solidFill>
                    <a:srgbClr val="4472C4"/>
                  </a:solidFill>
                  <a:latin typeface="Calibri" panose="020F0502020204030204"/>
                </a:rPr>
              </a:br>
              <a:r>
                <a:rPr lang="en-US" dirty="0">
                  <a:solidFill>
                    <a:srgbClr val="4472C4"/>
                  </a:solidFill>
                  <a:latin typeface="Calibri" panose="020F0502020204030204"/>
                </a:rPr>
                <a:t>Multiphysics</a:t>
              </a:r>
              <a:endParaRPr lang="en-GB" dirty="0">
                <a:solidFill>
                  <a:srgbClr val="4472C4"/>
                </a:solidFill>
                <a:latin typeface="Calibri" panose="020F0502020204030204"/>
              </a:endParaRPr>
            </a:p>
          </p:txBody>
        </p:sp>
        <p:sp>
          <p:nvSpPr>
            <p:cNvPr id="14" name="Rectangle: Rounded Corners 13">
              <a:extLst>
                <a:ext uri="{FF2B5EF4-FFF2-40B4-BE49-F238E27FC236}">
                  <a16:creationId xmlns:a16="http://schemas.microsoft.com/office/drawing/2014/main" id="{CB196E87-C914-BDEC-FF11-5E03C8A1DC6B}"/>
                </a:ext>
              </a:extLst>
            </p:cNvPr>
            <p:cNvSpPr/>
            <p:nvPr/>
          </p:nvSpPr>
          <p:spPr>
            <a:xfrm>
              <a:off x="4492043" y="3182340"/>
              <a:ext cx="2053281" cy="1440000"/>
            </a:xfrm>
            <a:prstGeom prst="roundRect">
              <a:avLst/>
            </a:prstGeom>
            <a:no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15" name="Graphic 14" descr="Internet Of Things outline">
              <a:extLst>
                <a:ext uri="{FF2B5EF4-FFF2-40B4-BE49-F238E27FC236}">
                  <a16:creationId xmlns:a16="http://schemas.microsoft.com/office/drawing/2014/main" id="{3AAF70CA-12EB-182C-4C62-25F324C9E3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48597" y="2233301"/>
              <a:ext cx="740176" cy="740176"/>
            </a:xfrm>
            <a:prstGeom prst="rect">
              <a:avLst/>
            </a:prstGeom>
          </p:spPr>
        </p:pic>
        <p:pic>
          <p:nvPicPr>
            <p:cNvPr id="16" name="Graphic 15" descr="Illustrator with solid fill">
              <a:extLst>
                <a:ext uri="{FF2B5EF4-FFF2-40B4-BE49-F238E27FC236}">
                  <a16:creationId xmlns:a16="http://schemas.microsoft.com/office/drawing/2014/main" id="{2CF0659C-03CF-D6B8-EEC0-E89D30C5CB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61484" y="3706796"/>
              <a:ext cx="914400" cy="914400"/>
            </a:xfrm>
            <a:prstGeom prst="rect">
              <a:avLst/>
            </a:prstGeom>
          </p:spPr>
        </p:pic>
        <p:pic>
          <p:nvPicPr>
            <p:cNvPr id="17" name="Graphic 16" descr="Binary with solid fill">
              <a:extLst>
                <a:ext uri="{FF2B5EF4-FFF2-40B4-BE49-F238E27FC236}">
                  <a16:creationId xmlns:a16="http://schemas.microsoft.com/office/drawing/2014/main" id="{BB0F032A-1AED-098E-C15F-68AC8BBCB0A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061485" y="566220"/>
              <a:ext cx="914400" cy="914400"/>
            </a:xfrm>
            <a:prstGeom prst="rect">
              <a:avLst/>
            </a:prstGeom>
          </p:spPr>
        </p:pic>
        <p:cxnSp>
          <p:nvCxnSpPr>
            <p:cNvPr id="18" name="Connector: Elbow 17">
              <a:extLst>
                <a:ext uri="{FF2B5EF4-FFF2-40B4-BE49-F238E27FC236}">
                  <a16:creationId xmlns:a16="http://schemas.microsoft.com/office/drawing/2014/main" id="{2A608591-DA9D-1596-B6F2-D4BD40A890F2}"/>
                </a:ext>
              </a:extLst>
            </p:cNvPr>
            <p:cNvCxnSpPr>
              <a:cxnSpLocks/>
              <a:stCxn id="10" idx="3"/>
              <a:endCxn id="8" idx="0"/>
            </p:cNvCxnSpPr>
            <p:nvPr/>
          </p:nvCxnSpPr>
          <p:spPr>
            <a:xfrm>
              <a:off x="6557257" y="915090"/>
              <a:ext cx="1402026" cy="1098343"/>
            </a:xfrm>
            <a:prstGeom prst="bentConnector2">
              <a:avLst/>
            </a:prstGeom>
            <a:noFill/>
            <a:ln w="57150" cap="flat" cmpd="sng" algn="ctr">
              <a:solidFill>
                <a:srgbClr val="4472C4"/>
              </a:solidFill>
              <a:prstDash val="sysDot"/>
              <a:miter lim="800000"/>
              <a:tailEnd type="triangle"/>
            </a:ln>
            <a:effectLst/>
          </p:spPr>
        </p:cxnSp>
        <p:cxnSp>
          <p:nvCxnSpPr>
            <p:cNvPr id="19" name="Connector: Elbow 18">
              <a:extLst>
                <a:ext uri="{FF2B5EF4-FFF2-40B4-BE49-F238E27FC236}">
                  <a16:creationId xmlns:a16="http://schemas.microsoft.com/office/drawing/2014/main" id="{6406942C-4BE3-08DD-31E5-DA04242D4F52}"/>
                </a:ext>
              </a:extLst>
            </p:cNvPr>
            <p:cNvCxnSpPr>
              <a:cxnSpLocks/>
              <a:endCxn id="8" idx="2"/>
            </p:cNvCxnSpPr>
            <p:nvPr/>
          </p:nvCxnSpPr>
          <p:spPr>
            <a:xfrm flipV="1">
              <a:off x="6557256" y="2841083"/>
              <a:ext cx="1402027" cy="1086154"/>
            </a:xfrm>
            <a:prstGeom prst="bentConnector2">
              <a:avLst/>
            </a:prstGeom>
            <a:noFill/>
            <a:ln w="57150" cap="flat" cmpd="sng" algn="ctr">
              <a:solidFill>
                <a:srgbClr val="4472C4"/>
              </a:solidFill>
              <a:prstDash val="sysDot"/>
              <a:miter lim="800000"/>
              <a:tailEnd type="triangle"/>
            </a:ln>
            <a:effectLst/>
          </p:spPr>
        </p:cxnSp>
        <p:cxnSp>
          <p:nvCxnSpPr>
            <p:cNvPr id="20" name="Straight Arrow Connector 19">
              <a:extLst>
                <a:ext uri="{FF2B5EF4-FFF2-40B4-BE49-F238E27FC236}">
                  <a16:creationId xmlns:a16="http://schemas.microsoft.com/office/drawing/2014/main" id="{36E13043-BCB1-C4DD-ACA0-B941AB1F3AD5}"/>
                </a:ext>
              </a:extLst>
            </p:cNvPr>
            <p:cNvCxnSpPr>
              <a:cxnSpLocks/>
              <a:stCxn id="12" idx="3"/>
              <a:endCxn id="8" idx="1"/>
            </p:cNvCxnSpPr>
            <p:nvPr/>
          </p:nvCxnSpPr>
          <p:spPr>
            <a:xfrm>
              <a:off x="6551293" y="2427258"/>
              <a:ext cx="381349" cy="0"/>
            </a:xfrm>
            <a:prstGeom prst="straightConnector1">
              <a:avLst/>
            </a:prstGeom>
            <a:noFill/>
            <a:ln w="57150" cap="flat" cmpd="sng" algn="ctr">
              <a:solidFill>
                <a:srgbClr val="4472C4"/>
              </a:solidFill>
              <a:prstDash val="sysDot"/>
              <a:miter lim="800000"/>
              <a:tailEnd type="triangle"/>
            </a:ln>
            <a:effectLst/>
          </p:spPr>
        </p:cxnSp>
        <p:cxnSp>
          <p:nvCxnSpPr>
            <p:cNvPr id="21" name="Straight Arrow Connector 20">
              <a:extLst>
                <a:ext uri="{FF2B5EF4-FFF2-40B4-BE49-F238E27FC236}">
                  <a16:creationId xmlns:a16="http://schemas.microsoft.com/office/drawing/2014/main" id="{3F86DFC4-52B6-A9E6-D51B-33977F97587D}"/>
                </a:ext>
              </a:extLst>
            </p:cNvPr>
            <p:cNvCxnSpPr>
              <a:cxnSpLocks/>
              <a:stCxn id="8" idx="3"/>
              <a:endCxn id="22" idx="1"/>
            </p:cNvCxnSpPr>
            <p:nvPr/>
          </p:nvCxnSpPr>
          <p:spPr>
            <a:xfrm>
              <a:off x="8985923" y="2427258"/>
              <a:ext cx="375385" cy="0"/>
            </a:xfrm>
            <a:prstGeom prst="straightConnector1">
              <a:avLst/>
            </a:prstGeom>
            <a:noFill/>
            <a:ln w="57150" cap="flat" cmpd="sng" algn="ctr">
              <a:solidFill>
                <a:srgbClr val="4472C4"/>
              </a:solidFill>
              <a:prstDash val="sysDot"/>
              <a:miter lim="800000"/>
              <a:tailEnd type="triangle"/>
            </a:ln>
            <a:effectLst/>
          </p:spPr>
        </p:cxnSp>
        <p:sp>
          <p:nvSpPr>
            <p:cNvPr id="22" name="Rectangle: Rounded Corners 21">
              <a:extLst>
                <a:ext uri="{FF2B5EF4-FFF2-40B4-BE49-F238E27FC236}">
                  <a16:creationId xmlns:a16="http://schemas.microsoft.com/office/drawing/2014/main" id="{863C80F3-9E01-D6AF-116E-C280BE067876}"/>
                </a:ext>
              </a:extLst>
            </p:cNvPr>
            <p:cNvSpPr/>
            <p:nvPr/>
          </p:nvSpPr>
          <p:spPr>
            <a:xfrm>
              <a:off x="9361308" y="1958687"/>
              <a:ext cx="2567340" cy="937142"/>
            </a:xfrm>
            <a:prstGeom prst="roundRect">
              <a:avLst/>
            </a:prstGeom>
            <a:solidFill>
              <a:srgbClr val="5B9BD5">
                <a:alpha val="18824"/>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72C4"/>
                  </a:solidFill>
                  <a:effectLst/>
                  <a:uLnTx/>
                  <a:uFillTx/>
                  <a:latin typeface="Calibri" panose="020F0502020204030204"/>
                  <a:ea typeface="+mn-ea"/>
                  <a:cs typeface="+mn-cs"/>
                </a:rPr>
                <a:t>OUTPUT: </a:t>
              </a:r>
              <a:r>
                <a:rPr kumimoji="0" lang="pl-PL" sz="1800" b="1" i="0" u="none" strike="noStrike" kern="0" cap="none" spc="0" normalizeH="0" baseline="0" noProof="0" dirty="0">
                  <a:ln>
                    <a:noFill/>
                  </a:ln>
                  <a:solidFill>
                    <a:srgbClr val="4472C4"/>
                  </a:solidFill>
                  <a:effectLst/>
                  <a:uLnTx/>
                  <a:uFillTx/>
                  <a:latin typeface="Calibri" panose="020F0502020204030204"/>
                  <a:ea typeface="+mn-ea"/>
                  <a:cs typeface="+mn-cs"/>
                </a:rPr>
                <a:t>Data</a:t>
              </a:r>
              <a:r>
                <a:rPr kumimoji="0" lang="en-US" sz="1800" b="1" i="0" u="none" strike="noStrike" kern="0" cap="none" spc="0" normalizeH="0" baseline="0" noProof="0" dirty="0">
                  <a:ln>
                    <a:noFill/>
                  </a:ln>
                  <a:solidFill>
                    <a:srgbClr val="4472C4"/>
                  </a:solidFill>
                  <a:effectLst/>
                  <a:uLnTx/>
                  <a:uFillTx/>
                  <a:latin typeface="Calibri" panose="020F0502020204030204"/>
                  <a:ea typeface="+mn-ea"/>
                  <a:cs typeface="+mn-cs"/>
                </a:rPr>
                <a:t> about PT</a:t>
              </a:r>
            </a:p>
            <a:p>
              <a:pPr marR="0" lvl="0" algn="ctr" defTabSz="914400" eaLnBrk="1" fontAlgn="auto" latinLnBrk="0" hangingPunct="1">
                <a:lnSpc>
                  <a:spcPct val="100000"/>
                </a:lnSpc>
                <a:spcBef>
                  <a:spcPts val="0"/>
                </a:spcBef>
                <a:spcAft>
                  <a:spcPts val="0"/>
                </a:spcAft>
                <a:buClrTx/>
                <a:buSzTx/>
                <a:tabLst/>
                <a:defRPr/>
              </a:pPr>
              <a:r>
                <a:rPr lang="en-US" kern="0" dirty="0">
                  <a:solidFill>
                    <a:srgbClr val="4472C4"/>
                  </a:solidFill>
                  <a:latin typeface="Calibri" panose="020F0502020204030204"/>
                </a:rPr>
                <a:t>Present &amp; Future Measured &amp; Modelled</a:t>
              </a:r>
              <a:endParaRPr kumimoji="0" lang="en-GB" sz="1800" i="0" u="none" strike="noStrike" kern="0" cap="none" spc="0" normalizeH="0" baseline="0" noProof="0" dirty="0">
                <a:ln>
                  <a:noFill/>
                </a:ln>
                <a:solidFill>
                  <a:srgbClr val="4472C4"/>
                </a:solidFill>
                <a:effectLst/>
                <a:uLnTx/>
                <a:uFillTx/>
                <a:latin typeface="Calibri" panose="020F0502020204030204"/>
                <a:ea typeface="+mn-ea"/>
                <a:cs typeface="+mn-cs"/>
              </a:endParaRPr>
            </a:p>
          </p:txBody>
        </p:sp>
        <p:sp>
          <p:nvSpPr>
            <p:cNvPr id="45" name="Rectangle: Rounded Corners 44">
              <a:extLst>
                <a:ext uri="{FF2B5EF4-FFF2-40B4-BE49-F238E27FC236}">
                  <a16:creationId xmlns:a16="http://schemas.microsoft.com/office/drawing/2014/main" id="{779A43EB-31D1-5CE2-5CFF-58A98D258A45}"/>
                </a:ext>
              </a:extLst>
            </p:cNvPr>
            <p:cNvSpPr/>
            <p:nvPr/>
          </p:nvSpPr>
          <p:spPr>
            <a:xfrm>
              <a:off x="2113471" y="2018577"/>
              <a:ext cx="2053281" cy="827650"/>
            </a:xfrm>
            <a:prstGeom prst="round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PT</a:t>
              </a:r>
            </a:p>
          </p:txBody>
        </p:sp>
        <p:cxnSp>
          <p:nvCxnSpPr>
            <p:cNvPr id="2" name="Straight Arrow Connector 1">
              <a:extLst>
                <a:ext uri="{FF2B5EF4-FFF2-40B4-BE49-F238E27FC236}">
                  <a16:creationId xmlns:a16="http://schemas.microsoft.com/office/drawing/2014/main" id="{D0A65D80-80A6-6135-7DCC-9EA16064FDA4}"/>
                </a:ext>
              </a:extLst>
            </p:cNvPr>
            <p:cNvCxnSpPr>
              <a:cxnSpLocks/>
              <a:stCxn id="45" idx="3"/>
              <a:endCxn id="12" idx="1"/>
            </p:cNvCxnSpPr>
            <p:nvPr/>
          </p:nvCxnSpPr>
          <p:spPr>
            <a:xfrm flipV="1">
              <a:off x="4166752" y="2427258"/>
              <a:ext cx="331260" cy="5144"/>
            </a:xfrm>
            <a:prstGeom prst="straightConnector1">
              <a:avLst/>
            </a:prstGeom>
            <a:noFill/>
            <a:ln w="57150" cap="flat" cmpd="sng" algn="ctr">
              <a:solidFill>
                <a:srgbClr val="4472C4"/>
              </a:solidFill>
              <a:prstDash val="sysDot"/>
              <a:miter lim="800000"/>
              <a:tailEnd type="triangle"/>
            </a:ln>
            <a:effectLst/>
          </p:spPr>
        </p:cxnSp>
        <p:cxnSp>
          <p:nvCxnSpPr>
            <p:cNvPr id="24" name="Connector: Elbow 23">
              <a:extLst>
                <a:ext uri="{FF2B5EF4-FFF2-40B4-BE49-F238E27FC236}">
                  <a16:creationId xmlns:a16="http://schemas.microsoft.com/office/drawing/2014/main" id="{AAF8A6F8-3DAE-4699-9BF1-95F0F1F0A317}"/>
                </a:ext>
              </a:extLst>
            </p:cNvPr>
            <p:cNvCxnSpPr>
              <a:cxnSpLocks/>
              <a:stCxn id="45" idx="0"/>
              <a:endCxn id="10" idx="1"/>
            </p:cNvCxnSpPr>
            <p:nvPr/>
          </p:nvCxnSpPr>
          <p:spPr>
            <a:xfrm rot="5400000" flipH="1" flipV="1">
              <a:off x="3270301" y="784902"/>
              <a:ext cx="1103487" cy="1363864"/>
            </a:xfrm>
            <a:prstGeom prst="bentConnector2">
              <a:avLst/>
            </a:prstGeom>
            <a:noFill/>
            <a:ln w="57150" cap="flat" cmpd="sng" algn="ctr">
              <a:solidFill>
                <a:srgbClr val="4472C4"/>
              </a:solidFill>
              <a:prstDash val="sysDot"/>
              <a:miter lim="800000"/>
              <a:tailEnd type="triangle"/>
            </a:ln>
            <a:effectLst/>
          </p:spPr>
        </p:cxnSp>
        <p:cxnSp>
          <p:nvCxnSpPr>
            <p:cNvPr id="27" name="Connector: Elbow 26">
              <a:extLst>
                <a:ext uri="{FF2B5EF4-FFF2-40B4-BE49-F238E27FC236}">
                  <a16:creationId xmlns:a16="http://schemas.microsoft.com/office/drawing/2014/main" id="{84B68F60-7AC6-1791-AFC0-AFC23D91D6CE}"/>
                </a:ext>
              </a:extLst>
            </p:cNvPr>
            <p:cNvCxnSpPr>
              <a:cxnSpLocks/>
              <a:stCxn id="45" idx="2"/>
              <a:endCxn id="14" idx="1"/>
            </p:cNvCxnSpPr>
            <p:nvPr/>
          </p:nvCxnSpPr>
          <p:spPr>
            <a:xfrm rot="16200000" flipH="1">
              <a:off x="3288021" y="2698317"/>
              <a:ext cx="1056113" cy="1351931"/>
            </a:xfrm>
            <a:prstGeom prst="bentConnector2">
              <a:avLst/>
            </a:prstGeom>
            <a:noFill/>
            <a:ln w="57150" cap="flat" cmpd="sng" algn="ctr">
              <a:solidFill>
                <a:srgbClr val="4472C4"/>
              </a:solidFill>
              <a:prstDash val="sysDot"/>
              <a:miter lim="800000"/>
              <a:tailEnd type="triangle"/>
            </a:ln>
            <a:effectLst/>
          </p:spPr>
        </p:cxnSp>
      </p:grpSp>
      <p:sp>
        <p:nvSpPr>
          <p:cNvPr id="3" name="Title 17">
            <a:extLst>
              <a:ext uri="{FF2B5EF4-FFF2-40B4-BE49-F238E27FC236}">
                <a16:creationId xmlns:a16="http://schemas.microsoft.com/office/drawing/2014/main" id="{0E495D99-ED55-B553-E412-A144A2B6A7A0}"/>
              </a:ext>
            </a:extLst>
          </p:cNvPr>
          <p:cNvSpPr>
            <a:spLocks noGrp="1"/>
          </p:cNvSpPr>
          <p:nvPr>
            <p:ph type="title"/>
          </p:nvPr>
        </p:nvSpPr>
        <p:spPr>
          <a:xfrm>
            <a:off x="407988" y="0"/>
            <a:ext cx="11376025" cy="1065742"/>
          </a:xfrm>
        </p:spPr>
        <p:txBody>
          <a:bodyPr anchor="ctr"/>
          <a:lstStyle/>
          <a:p>
            <a:r>
              <a:rPr lang="fr-FR" dirty="0"/>
              <a:t>Building Blocks</a:t>
            </a:r>
          </a:p>
        </p:txBody>
      </p:sp>
    </p:spTree>
    <p:extLst>
      <p:ext uri="{BB962C8B-B14F-4D97-AF65-F5344CB8AC3E}">
        <p14:creationId xmlns:p14="http://schemas.microsoft.com/office/powerpoint/2010/main" val="56216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rrow: Pentagon 11">
            <a:extLst>
              <a:ext uri="{FF2B5EF4-FFF2-40B4-BE49-F238E27FC236}">
                <a16:creationId xmlns:a16="http://schemas.microsoft.com/office/drawing/2014/main" id="{A4D026EF-34EE-D46C-2E2D-EBA2799CFE62}"/>
              </a:ext>
            </a:extLst>
          </p:cNvPr>
          <p:cNvSpPr/>
          <p:nvPr/>
        </p:nvSpPr>
        <p:spPr>
          <a:xfrm>
            <a:off x="405986" y="5140004"/>
            <a:ext cx="11666678" cy="647248"/>
          </a:xfrm>
          <a:prstGeom prst="homePlate">
            <a:avLst/>
          </a:prstGeom>
          <a:no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1" name="Arrow: Pentagon 10">
            <a:extLst>
              <a:ext uri="{FF2B5EF4-FFF2-40B4-BE49-F238E27FC236}">
                <a16:creationId xmlns:a16="http://schemas.microsoft.com/office/drawing/2014/main" id="{5487795E-6DF0-44C9-1D3C-4FA0C36777BF}"/>
              </a:ext>
            </a:extLst>
          </p:cNvPr>
          <p:cNvSpPr/>
          <p:nvPr/>
        </p:nvSpPr>
        <p:spPr>
          <a:xfrm>
            <a:off x="405986" y="2428950"/>
            <a:ext cx="11666678" cy="647248"/>
          </a:xfrm>
          <a:prstGeom prst="homePlate">
            <a:avLst/>
          </a:prstGeom>
          <a:no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69E90AA-DB47-B969-DD65-25AAAAD9A9E5}"/>
              </a:ext>
            </a:extLst>
          </p:cNvPr>
          <p:cNvSpPr>
            <a:spLocks noGrp="1"/>
          </p:cNvSpPr>
          <p:nvPr>
            <p:ph type="title"/>
          </p:nvPr>
        </p:nvSpPr>
        <p:spPr>
          <a:xfrm>
            <a:off x="407988" y="0"/>
            <a:ext cx="11376025" cy="1065742"/>
          </a:xfrm>
        </p:spPr>
        <p:txBody>
          <a:bodyPr anchor="ctr"/>
          <a:lstStyle/>
          <a:p>
            <a:r>
              <a:rPr lang="en-US" dirty="0"/>
              <a:t>Physical Twin</a:t>
            </a:r>
            <a:endParaRPr lang="en-GB" dirty="0"/>
          </a:p>
        </p:txBody>
      </p:sp>
      <p:sp>
        <p:nvSpPr>
          <p:cNvPr id="4" name="Date Placeholder 3">
            <a:extLst>
              <a:ext uri="{FF2B5EF4-FFF2-40B4-BE49-F238E27FC236}">
                <a16:creationId xmlns:a16="http://schemas.microsoft.com/office/drawing/2014/main" id="{8C7ACB7E-20D0-49D0-6526-6A55B7E8D64E}"/>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CB00F2F8-817B-9802-50E5-956B5B69FF07}"/>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9D1CBB8A-6A05-CC6A-D949-72E1E975234C}"/>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7A5084FE-63D0-F703-B3CB-ED80434BA942}"/>
              </a:ext>
            </a:extLst>
          </p:cNvPr>
          <p:cNvPicPr>
            <a:picLocks noChangeAspect="1"/>
          </p:cNvPicPr>
          <p:nvPr/>
        </p:nvPicPr>
        <p:blipFill>
          <a:blip r:embed="rId2"/>
          <a:stretch>
            <a:fillRect/>
          </a:stretch>
        </p:blipFill>
        <p:spPr>
          <a:xfrm>
            <a:off x="3959020" y="137255"/>
            <a:ext cx="2107388" cy="965499"/>
          </a:xfrm>
          <a:prstGeom prst="rect">
            <a:avLst/>
          </a:prstGeom>
        </p:spPr>
      </p:pic>
      <p:sp>
        <p:nvSpPr>
          <p:cNvPr id="9" name="Rectangle 8">
            <a:extLst>
              <a:ext uri="{FF2B5EF4-FFF2-40B4-BE49-F238E27FC236}">
                <a16:creationId xmlns:a16="http://schemas.microsoft.com/office/drawing/2014/main" id="{4B348ECE-CFF0-EBE1-07E7-62774467986D}"/>
              </a:ext>
            </a:extLst>
          </p:cNvPr>
          <p:cNvSpPr/>
          <p:nvPr/>
        </p:nvSpPr>
        <p:spPr>
          <a:xfrm>
            <a:off x="3939793" y="476671"/>
            <a:ext cx="489457" cy="281321"/>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pic>
        <p:nvPicPr>
          <p:cNvPr id="1026" name="Picture 2" descr="How Aircraft Fly &amp; Aircraft Engines">
            <a:extLst>
              <a:ext uri="{FF2B5EF4-FFF2-40B4-BE49-F238E27FC236}">
                <a16:creationId xmlns:a16="http://schemas.microsoft.com/office/drawing/2014/main" id="{F366D8BA-6FED-26DC-3C84-2B98C94212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5800" y="1903219"/>
            <a:ext cx="3439438" cy="17654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tepped Shaft at best price in Mumbai by Suntech Forge India | ID:  21815565433">
            <a:extLst>
              <a:ext uri="{FF2B5EF4-FFF2-40B4-BE49-F238E27FC236}">
                <a16:creationId xmlns:a16="http://schemas.microsoft.com/office/drawing/2014/main" id="{4EC2655C-B33B-CD51-CBFC-FE4E89784AC4}"/>
              </a:ext>
            </a:extLst>
          </p:cNvPr>
          <p:cNvPicPr>
            <a:picLocks noChangeAspect="1" noChangeArrowheads="1"/>
          </p:cNvPicPr>
          <p:nvPr/>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919981" y="1799982"/>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LIGHT WITH BBJT L39C JET PLANE | bbjt-officialstore">
            <a:extLst>
              <a:ext uri="{FF2B5EF4-FFF2-40B4-BE49-F238E27FC236}">
                <a16:creationId xmlns:a16="http://schemas.microsoft.com/office/drawing/2014/main" id="{4EC4A65B-5867-3D1F-D53D-1102A64D5A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8248" y="1622327"/>
            <a:ext cx="3190397" cy="2310177"/>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Arrow Connector 1">
            <a:extLst>
              <a:ext uri="{FF2B5EF4-FFF2-40B4-BE49-F238E27FC236}">
                <a16:creationId xmlns:a16="http://schemas.microsoft.com/office/drawing/2014/main" id="{4F3E461D-EB88-FEC1-0925-9E7AE0B24AE9}"/>
              </a:ext>
            </a:extLst>
          </p:cNvPr>
          <p:cNvCxnSpPr>
            <a:cxnSpLocks/>
          </p:cNvCxnSpPr>
          <p:nvPr/>
        </p:nvCxnSpPr>
        <p:spPr>
          <a:xfrm>
            <a:off x="551384" y="1428734"/>
            <a:ext cx="11377264" cy="0"/>
          </a:xfrm>
          <a:prstGeom prst="straightConnector1">
            <a:avLst/>
          </a:prstGeom>
          <a:ln w="381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F159BFA-1E04-A847-C1F0-CC520960893F}"/>
              </a:ext>
            </a:extLst>
          </p:cNvPr>
          <p:cNvSpPr txBox="1"/>
          <p:nvPr/>
        </p:nvSpPr>
        <p:spPr>
          <a:xfrm>
            <a:off x="551384" y="1045547"/>
            <a:ext cx="1440160" cy="369332"/>
          </a:xfrm>
          <a:prstGeom prst="rect">
            <a:avLst/>
          </a:prstGeom>
          <a:noFill/>
        </p:spPr>
        <p:txBody>
          <a:bodyPr wrap="square">
            <a:spAutoFit/>
          </a:bodyPr>
          <a:lstStyle/>
          <a:p>
            <a:r>
              <a:rPr kumimoji="0" lang="en-GB" sz="1800" b="0" i="0" u="none" strike="noStrike" kern="1200" cap="none" spc="0" normalizeH="0" baseline="0" noProof="0" dirty="0">
                <a:ln>
                  <a:noFill/>
                </a:ln>
                <a:solidFill>
                  <a:schemeClr val="tx1">
                    <a:lumMod val="60000"/>
                    <a:lumOff val="40000"/>
                  </a:schemeClr>
                </a:solidFill>
                <a:effectLst>
                  <a:outerShdw blurRad="38100" dist="38100" dir="2700000" algn="tl">
                    <a:srgbClr val="000000">
                      <a:alpha val="43137"/>
                    </a:srgbClr>
                  </a:outerShdw>
                </a:effectLst>
                <a:uLnTx/>
                <a:uFillTx/>
                <a:latin typeface="Roboto" panose="02000000000000000000" pitchFamily="2" charset="0"/>
              </a:rPr>
              <a:t>Component</a:t>
            </a:r>
            <a:endParaRPr lang="en-GB" sz="1800" dirty="0">
              <a:effectLst>
                <a:outerShdw blurRad="38100" dist="38100" dir="2700000" algn="tl">
                  <a:srgbClr val="000000">
                    <a:alpha val="43137"/>
                  </a:srgbClr>
                </a:outerShdw>
              </a:effectLst>
            </a:endParaRPr>
          </a:p>
        </p:txBody>
      </p:sp>
      <p:sp>
        <p:nvSpPr>
          <p:cNvPr id="14" name="TextBox 13">
            <a:extLst>
              <a:ext uri="{FF2B5EF4-FFF2-40B4-BE49-F238E27FC236}">
                <a16:creationId xmlns:a16="http://schemas.microsoft.com/office/drawing/2014/main" id="{C634872F-4A7E-98F4-4068-B42830CB9C1A}"/>
              </a:ext>
            </a:extLst>
          </p:cNvPr>
          <p:cNvSpPr txBox="1"/>
          <p:nvPr/>
        </p:nvSpPr>
        <p:spPr>
          <a:xfrm>
            <a:off x="9552384" y="1069547"/>
            <a:ext cx="2250856" cy="369332"/>
          </a:xfrm>
          <a:prstGeom prst="rect">
            <a:avLst/>
          </a:prstGeom>
          <a:noFill/>
        </p:spPr>
        <p:txBody>
          <a:bodyPr wrap="square">
            <a:spAutoFit/>
          </a:bodyPr>
          <a:lstStyle/>
          <a:p>
            <a:r>
              <a:rPr kumimoji="0" lang="en-GB" sz="1800" b="0" i="0" u="none" strike="noStrike" kern="1200" cap="none" spc="0" normalizeH="0" baseline="0" noProof="0" dirty="0">
                <a:ln>
                  <a:noFill/>
                </a:ln>
                <a:solidFill>
                  <a:schemeClr val="tx1">
                    <a:lumMod val="60000"/>
                    <a:lumOff val="40000"/>
                  </a:schemeClr>
                </a:solidFill>
                <a:effectLst>
                  <a:outerShdw blurRad="38100" dist="38100" dir="2700000" algn="tl">
                    <a:srgbClr val="000000">
                      <a:alpha val="43137"/>
                    </a:srgbClr>
                  </a:outerShdw>
                </a:effectLst>
                <a:uLnTx/>
                <a:uFillTx/>
                <a:latin typeface="Roboto" panose="02000000000000000000" pitchFamily="2" charset="0"/>
              </a:rPr>
              <a:t>System of systems</a:t>
            </a:r>
            <a:endParaRPr lang="en-GB" sz="1800" dirty="0">
              <a:effectLst>
                <a:outerShdw blurRad="38100" dist="38100" dir="2700000" algn="tl">
                  <a:srgbClr val="000000">
                    <a:alpha val="43137"/>
                  </a:srgbClr>
                </a:outerShdw>
              </a:effectLst>
            </a:endParaRPr>
          </a:p>
        </p:txBody>
      </p:sp>
      <p:pic>
        <p:nvPicPr>
          <p:cNvPr id="15" name="Picture 14">
            <a:extLst>
              <a:ext uri="{FF2B5EF4-FFF2-40B4-BE49-F238E27FC236}">
                <a16:creationId xmlns:a16="http://schemas.microsoft.com/office/drawing/2014/main" id="{1D54811F-DAAB-5C10-4694-1CB2A811F9E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09928" y="4265306"/>
            <a:ext cx="2072729" cy="1948085"/>
          </a:xfrm>
          <a:prstGeom prst="rect">
            <a:avLst/>
          </a:prstGeom>
          <a:noFill/>
          <a:ln>
            <a:noFill/>
          </a:ln>
        </p:spPr>
      </p:pic>
      <p:grpSp>
        <p:nvGrpSpPr>
          <p:cNvPr id="7" name="Group 6">
            <a:extLst>
              <a:ext uri="{FF2B5EF4-FFF2-40B4-BE49-F238E27FC236}">
                <a16:creationId xmlns:a16="http://schemas.microsoft.com/office/drawing/2014/main" id="{34A16AC2-3B14-7119-6BB0-81F853BD0BCB}"/>
              </a:ext>
            </a:extLst>
          </p:cNvPr>
          <p:cNvGrpSpPr/>
          <p:nvPr/>
        </p:nvGrpSpPr>
        <p:grpSpPr>
          <a:xfrm>
            <a:off x="7688997" y="4485770"/>
            <a:ext cx="4048534" cy="2039574"/>
            <a:chOff x="7688997" y="4485770"/>
            <a:chExt cx="4048534" cy="2039574"/>
          </a:xfrm>
        </p:grpSpPr>
        <p:sp>
          <p:nvSpPr>
            <p:cNvPr id="16" name="Oval 15">
              <a:extLst>
                <a:ext uri="{FF2B5EF4-FFF2-40B4-BE49-F238E27FC236}">
                  <a16:creationId xmlns:a16="http://schemas.microsoft.com/office/drawing/2014/main" id="{8DA62FF2-3C1F-844C-1E0C-AD9436E64349}"/>
                </a:ext>
              </a:extLst>
            </p:cNvPr>
            <p:cNvSpPr/>
            <p:nvPr/>
          </p:nvSpPr>
          <p:spPr>
            <a:xfrm rot="395914">
              <a:off x="7885568" y="4982882"/>
              <a:ext cx="3655393" cy="949315"/>
            </a:xfrm>
            <a:prstGeom prst="ellipse">
              <a:avLst/>
            </a:prstGeom>
            <a:noFill/>
            <a:ln w="762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grpSp>
          <p:nvGrpSpPr>
            <p:cNvPr id="20" name="Group 19">
              <a:extLst>
                <a:ext uri="{FF2B5EF4-FFF2-40B4-BE49-F238E27FC236}">
                  <a16:creationId xmlns:a16="http://schemas.microsoft.com/office/drawing/2014/main" id="{2181FB36-9145-BA24-D9F8-3E38C8E5061B}"/>
                </a:ext>
              </a:extLst>
            </p:cNvPr>
            <p:cNvGrpSpPr/>
            <p:nvPr/>
          </p:nvGrpSpPr>
          <p:grpSpPr>
            <a:xfrm>
              <a:off x="7688997" y="5211668"/>
              <a:ext cx="955357" cy="851210"/>
              <a:chOff x="7384385" y="4740421"/>
              <a:chExt cx="1259970" cy="1162483"/>
            </a:xfrm>
          </p:grpSpPr>
          <p:pic>
            <p:nvPicPr>
              <p:cNvPr id="17" name="Picture 16">
                <a:extLst>
                  <a:ext uri="{FF2B5EF4-FFF2-40B4-BE49-F238E27FC236}">
                    <a16:creationId xmlns:a16="http://schemas.microsoft.com/office/drawing/2014/main" id="{E19EC622-5282-50D1-79F9-87D9ABC4C5B4}"/>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80176" y="5345760"/>
                <a:ext cx="591582" cy="557144"/>
              </a:xfrm>
              <a:prstGeom prst="rect">
                <a:avLst/>
              </a:prstGeom>
              <a:noFill/>
              <a:ln>
                <a:noFill/>
              </a:ln>
            </p:spPr>
          </p:pic>
          <p:pic>
            <p:nvPicPr>
              <p:cNvPr id="18" name="Picture 17">
                <a:extLst>
                  <a:ext uri="{FF2B5EF4-FFF2-40B4-BE49-F238E27FC236}">
                    <a16:creationId xmlns:a16="http://schemas.microsoft.com/office/drawing/2014/main" id="{D837EEBF-BDF1-2445-52CD-4B5E3322F32C}"/>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385" y="4740421"/>
                <a:ext cx="591582" cy="557144"/>
              </a:xfrm>
              <a:prstGeom prst="rect">
                <a:avLst/>
              </a:prstGeom>
              <a:noFill/>
              <a:ln>
                <a:noFill/>
              </a:ln>
            </p:spPr>
          </p:pic>
          <p:pic>
            <p:nvPicPr>
              <p:cNvPr id="19" name="Picture 18">
                <a:extLst>
                  <a:ext uri="{FF2B5EF4-FFF2-40B4-BE49-F238E27FC236}">
                    <a16:creationId xmlns:a16="http://schemas.microsoft.com/office/drawing/2014/main" id="{9B06E071-8D16-7BE3-354D-332EAF201AFB}"/>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52773" y="4884438"/>
                <a:ext cx="591582" cy="557144"/>
              </a:xfrm>
              <a:prstGeom prst="rect">
                <a:avLst/>
              </a:prstGeom>
              <a:noFill/>
              <a:ln>
                <a:noFill/>
              </a:ln>
            </p:spPr>
          </p:pic>
        </p:grpSp>
        <p:grpSp>
          <p:nvGrpSpPr>
            <p:cNvPr id="21" name="Group 20">
              <a:extLst>
                <a:ext uri="{FF2B5EF4-FFF2-40B4-BE49-F238E27FC236}">
                  <a16:creationId xmlns:a16="http://schemas.microsoft.com/office/drawing/2014/main" id="{99F34371-1371-A292-8848-F9D3AF0DB153}"/>
                </a:ext>
              </a:extLst>
            </p:cNvPr>
            <p:cNvGrpSpPr/>
            <p:nvPr/>
          </p:nvGrpSpPr>
          <p:grpSpPr>
            <a:xfrm>
              <a:off x="9750799" y="5672977"/>
              <a:ext cx="1002582" cy="852367"/>
              <a:chOff x="7384385" y="4740421"/>
              <a:chExt cx="1259970" cy="1105905"/>
            </a:xfrm>
          </p:grpSpPr>
          <p:pic>
            <p:nvPicPr>
              <p:cNvPr id="22" name="Picture 21">
                <a:extLst>
                  <a:ext uri="{FF2B5EF4-FFF2-40B4-BE49-F238E27FC236}">
                    <a16:creationId xmlns:a16="http://schemas.microsoft.com/office/drawing/2014/main" id="{45C7FA35-D4E2-624B-4E08-5109D13462EB}"/>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80176" y="5289182"/>
                <a:ext cx="591582" cy="557144"/>
              </a:xfrm>
              <a:prstGeom prst="rect">
                <a:avLst/>
              </a:prstGeom>
              <a:noFill/>
              <a:ln>
                <a:noFill/>
              </a:ln>
            </p:spPr>
          </p:pic>
          <p:pic>
            <p:nvPicPr>
              <p:cNvPr id="23" name="Picture 22">
                <a:extLst>
                  <a:ext uri="{FF2B5EF4-FFF2-40B4-BE49-F238E27FC236}">
                    <a16:creationId xmlns:a16="http://schemas.microsoft.com/office/drawing/2014/main" id="{1AD93D78-CBC4-606F-335C-8939817B5699}"/>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385" y="4740421"/>
                <a:ext cx="591582" cy="557144"/>
              </a:xfrm>
              <a:prstGeom prst="rect">
                <a:avLst/>
              </a:prstGeom>
              <a:noFill/>
              <a:ln>
                <a:noFill/>
              </a:ln>
            </p:spPr>
          </p:pic>
          <p:pic>
            <p:nvPicPr>
              <p:cNvPr id="24" name="Picture 23">
                <a:extLst>
                  <a:ext uri="{FF2B5EF4-FFF2-40B4-BE49-F238E27FC236}">
                    <a16:creationId xmlns:a16="http://schemas.microsoft.com/office/drawing/2014/main" id="{AFB9C44D-57D2-2A8B-D6E9-363B0DE136CF}"/>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52773" y="4884438"/>
                <a:ext cx="591582" cy="557144"/>
              </a:xfrm>
              <a:prstGeom prst="rect">
                <a:avLst/>
              </a:prstGeom>
              <a:noFill/>
              <a:ln>
                <a:noFill/>
              </a:ln>
            </p:spPr>
          </p:pic>
        </p:grpSp>
        <p:grpSp>
          <p:nvGrpSpPr>
            <p:cNvPr id="25" name="Group 24">
              <a:extLst>
                <a:ext uri="{FF2B5EF4-FFF2-40B4-BE49-F238E27FC236}">
                  <a16:creationId xmlns:a16="http://schemas.microsoft.com/office/drawing/2014/main" id="{7420DFC2-B4F2-7C7A-6750-B2B2BFBFD933}"/>
                </a:ext>
              </a:extLst>
            </p:cNvPr>
            <p:cNvGrpSpPr/>
            <p:nvPr/>
          </p:nvGrpSpPr>
          <p:grpSpPr>
            <a:xfrm>
              <a:off x="10831483" y="4786144"/>
              <a:ext cx="906048" cy="811071"/>
              <a:chOff x="7384385" y="4740421"/>
              <a:chExt cx="1259970" cy="1061946"/>
            </a:xfrm>
          </p:grpSpPr>
          <p:pic>
            <p:nvPicPr>
              <p:cNvPr id="26" name="Picture 25">
                <a:extLst>
                  <a:ext uri="{FF2B5EF4-FFF2-40B4-BE49-F238E27FC236}">
                    <a16:creationId xmlns:a16="http://schemas.microsoft.com/office/drawing/2014/main" id="{B6EE5170-F54D-A87F-A85A-FBCD1B0AC567}"/>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50810" y="5245223"/>
                <a:ext cx="591582" cy="557144"/>
              </a:xfrm>
              <a:prstGeom prst="rect">
                <a:avLst/>
              </a:prstGeom>
              <a:noFill/>
              <a:ln>
                <a:noFill/>
              </a:ln>
            </p:spPr>
          </p:pic>
          <p:pic>
            <p:nvPicPr>
              <p:cNvPr id="27" name="Picture 26">
                <a:extLst>
                  <a:ext uri="{FF2B5EF4-FFF2-40B4-BE49-F238E27FC236}">
                    <a16:creationId xmlns:a16="http://schemas.microsoft.com/office/drawing/2014/main" id="{8945D3BE-2D5D-7F20-66F6-CFB4B86585D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385" y="4740421"/>
                <a:ext cx="591582" cy="557144"/>
              </a:xfrm>
              <a:prstGeom prst="rect">
                <a:avLst/>
              </a:prstGeom>
              <a:noFill/>
              <a:ln>
                <a:noFill/>
              </a:ln>
            </p:spPr>
          </p:pic>
          <p:pic>
            <p:nvPicPr>
              <p:cNvPr id="28" name="Picture 27">
                <a:extLst>
                  <a:ext uri="{FF2B5EF4-FFF2-40B4-BE49-F238E27FC236}">
                    <a16:creationId xmlns:a16="http://schemas.microsoft.com/office/drawing/2014/main" id="{55045ED8-F127-DF6B-00E9-13A297A4539A}"/>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52773" y="4884438"/>
                <a:ext cx="591582" cy="557144"/>
              </a:xfrm>
              <a:prstGeom prst="rect">
                <a:avLst/>
              </a:prstGeom>
              <a:noFill/>
              <a:ln>
                <a:noFill/>
              </a:ln>
            </p:spPr>
          </p:pic>
        </p:grpSp>
        <p:grpSp>
          <p:nvGrpSpPr>
            <p:cNvPr id="29" name="Group 28">
              <a:extLst>
                <a:ext uri="{FF2B5EF4-FFF2-40B4-BE49-F238E27FC236}">
                  <a16:creationId xmlns:a16="http://schemas.microsoft.com/office/drawing/2014/main" id="{056752E0-56D9-185B-451E-598DE53819C1}"/>
                </a:ext>
              </a:extLst>
            </p:cNvPr>
            <p:cNvGrpSpPr/>
            <p:nvPr/>
          </p:nvGrpSpPr>
          <p:grpSpPr>
            <a:xfrm>
              <a:off x="8730701" y="4485770"/>
              <a:ext cx="955357" cy="851210"/>
              <a:chOff x="7384385" y="4740421"/>
              <a:chExt cx="1259970" cy="1162483"/>
            </a:xfrm>
          </p:grpSpPr>
          <p:pic>
            <p:nvPicPr>
              <p:cNvPr id="30" name="Picture 29">
                <a:extLst>
                  <a:ext uri="{FF2B5EF4-FFF2-40B4-BE49-F238E27FC236}">
                    <a16:creationId xmlns:a16="http://schemas.microsoft.com/office/drawing/2014/main" id="{A2CAEF15-4CFC-ECE9-3605-121AB58DB54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80176" y="5345760"/>
                <a:ext cx="591582" cy="557144"/>
              </a:xfrm>
              <a:prstGeom prst="rect">
                <a:avLst/>
              </a:prstGeom>
              <a:noFill/>
              <a:ln>
                <a:noFill/>
              </a:ln>
            </p:spPr>
          </p:pic>
          <p:pic>
            <p:nvPicPr>
              <p:cNvPr id="31" name="Picture 30">
                <a:extLst>
                  <a:ext uri="{FF2B5EF4-FFF2-40B4-BE49-F238E27FC236}">
                    <a16:creationId xmlns:a16="http://schemas.microsoft.com/office/drawing/2014/main" id="{47455FB8-6638-1BF1-0FFC-44CC9D502D7F}"/>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385" y="4740421"/>
                <a:ext cx="591582" cy="557144"/>
              </a:xfrm>
              <a:prstGeom prst="rect">
                <a:avLst/>
              </a:prstGeom>
              <a:noFill/>
              <a:ln>
                <a:noFill/>
              </a:ln>
            </p:spPr>
          </p:pic>
          <p:pic>
            <p:nvPicPr>
              <p:cNvPr id="32" name="Picture 31">
                <a:extLst>
                  <a:ext uri="{FF2B5EF4-FFF2-40B4-BE49-F238E27FC236}">
                    <a16:creationId xmlns:a16="http://schemas.microsoft.com/office/drawing/2014/main" id="{3DB4E828-7AFC-DAF5-D726-49A4C8D360D2}"/>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52773" y="4884438"/>
                <a:ext cx="591582" cy="557144"/>
              </a:xfrm>
              <a:prstGeom prst="rect">
                <a:avLst/>
              </a:prstGeom>
              <a:noFill/>
              <a:ln>
                <a:noFill/>
              </a:ln>
            </p:spPr>
          </p:pic>
        </p:grpSp>
        <p:sp>
          <p:nvSpPr>
            <p:cNvPr id="33" name="TextBox 32">
              <a:extLst>
                <a:ext uri="{FF2B5EF4-FFF2-40B4-BE49-F238E27FC236}">
                  <a16:creationId xmlns:a16="http://schemas.microsoft.com/office/drawing/2014/main" id="{1AB219AA-CC79-9E81-4FEF-A16F0E7B48D1}"/>
                </a:ext>
              </a:extLst>
            </p:cNvPr>
            <p:cNvSpPr txBox="1"/>
            <p:nvPr/>
          </p:nvSpPr>
          <p:spPr>
            <a:xfrm>
              <a:off x="9984557" y="4702038"/>
              <a:ext cx="658414" cy="276999"/>
            </a:xfrm>
            <a:prstGeom prst="rect">
              <a:avLst/>
            </a:prstGeom>
            <a:noFill/>
          </p:spPr>
          <p:txBody>
            <a:bodyPr wrap="square" lIns="0" tIns="0" rIns="0" bIns="0" rtlCol="0">
              <a:spAutoFit/>
            </a:bodyPr>
            <a:lstStyle/>
            <a:p>
              <a:pPr algn="l"/>
              <a:r>
                <a:rPr lang="en-US" b="1" dirty="0">
                  <a:solidFill>
                    <a:schemeClr val="accent2">
                      <a:lumMod val="75000"/>
                    </a:schemeClr>
                  </a:solidFill>
                </a:rPr>
                <a:t>LHC</a:t>
              </a:r>
              <a:endParaRPr lang="en-GB" b="1" dirty="0">
                <a:solidFill>
                  <a:schemeClr val="accent2">
                    <a:lumMod val="75000"/>
                  </a:schemeClr>
                </a:solidFill>
              </a:endParaRPr>
            </a:p>
          </p:txBody>
        </p:sp>
      </p:grpSp>
      <p:pic>
        <p:nvPicPr>
          <p:cNvPr id="34" name="Picture 33">
            <a:extLst>
              <a:ext uri="{FF2B5EF4-FFF2-40B4-BE49-F238E27FC236}">
                <a16:creationId xmlns:a16="http://schemas.microsoft.com/office/drawing/2014/main" id="{42F641FC-F7F0-1461-6E62-D207AEFCD3AF}"/>
              </a:ext>
            </a:extLst>
          </p:cNvPr>
          <p:cNvPicPr>
            <a:picLocks noChangeAspect="1"/>
          </p:cNvPicPr>
          <p:nvPr/>
        </p:nvPicPr>
        <p:blipFill>
          <a:blip r:embed="rId7"/>
          <a:stretch>
            <a:fillRect/>
          </a:stretch>
        </p:blipFill>
        <p:spPr>
          <a:xfrm>
            <a:off x="1413527" y="4348330"/>
            <a:ext cx="1422578" cy="1896770"/>
          </a:xfrm>
          <a:prstGeom prst="rect">
            <a:avLst/>
          </a:prstGeom>
        </p:spPr>
      </p:pic>
    </p:spTree>
    <p:extLst>
      <p:ext uri="{BB962C8B-B14F-4D97-AF65-F5344CB8AC3E}">
        <p14:creationId xmlns:p14="http://schemas.microsoft.com/office/powerpoint/2010/main" val="6932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08A99D2A-C7A7-26E5-F55B-82CA68E79CF9}"/>
              </a:ext>
            </a:extLst>
          </p:cNvPr>
          <p:cNvPicPr>
            <a:picLocks noChangeAspect="1"/>
          </p:cNvPicPr>
          <p:nvPr/>
        </p:nvPicPr>
        <p:blipFill>
          <a:blip r:embed="rId3"/>
          <a:stretch>
            <a:fillRect/>
          </a:stretch>
        </p:blipFill>
        <p:spPr>
          <a:xfrm>
            <a:off x="271434" y="1273097"/>
            <a:ext cx="7291964" cy="3340812"/>
          </a:xfrm>
          <a:prstGeom prst="rect">
            <a:avLst/>
          </a:prstGeom>
        </p:spPr>
      </p:pic>
      <p:sp>
        <p:nvSpPr>
          <p:cNvPr id="3" name="Title 2">
            <a:extLst>
              <a:ext uri="{FF2B5EF4-FFF2-40B4-BE49-F238E27FC236}">
                <a16:creationId xmlns:a16="http://schemas.microsoft.com/office/drawing/2014/main" id="{22954F48-6E68-4364-A38E-3718698B1772}"/>
              </a:ext>
            </a:extLst>
          </p:cNvPr>
          <p:cNvSpPr>
            <a:spLocks noGrp="1"/>
          </p:cNvSpPr>
          <p:nvPr>
            <p:ph type="title"/>
          </p:nvPr>
        </p:nvSpPr>
        <p:spPr>
          <a:xfrm>
            <a:off x="407988" y="0"/>
            <a:ext cx="11376025" cy="1065742"/>
          </a:xfrm>
        </p:spPr>
        <p:txBody>
          <a:bodyPr anchor="ctr"/>
          <a:lstStyle/>
          <a:p>
            <a:r>
              <a:rPr lang="fr-FR" dirty="0"/>
              <a:t>Digital </a:t>
            </a:r>
            <a:r>
              <a:rPr lang="fr-FR" dirty="0" err="1"/>
              <a:t>Twin</a:t>
            </a:r>
            <a:r>
              <a:rPr lang="fr-FR" dirty="0"/>
              <a:t> – </a:t>
            </a:r>
            <a:r>
              <a:rPr lang="en-US" dirty="0"/>
              <a:t>Input Data</a:t>
            </a:r>
            <a:endParaRPr lang="en-GB" dirty="0"/>
          </a:p>
        </p:txBody>
      </p:sp>
      <p:sp>
        <p:nvSpPr>
          <p:cNvPr id="4" name="Date Placeholder 3">
            <a:extLst>
              <a:ext uri="{FF2B5EF4-FFF2-40B4-BE49-F238E27FC236}">
                <a16:creationId xmlns:a16="http://schemas.microsoft.com/office/drawing/2014/main" id="{74A03B32-2FC4-4374-AE16-05A246F7D4C9}"/>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144D372A-2432-4910-894B-D6F36443C08F}"/>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825301FA-3CA5-4F6C-98DB-DFD548A5CFED}"/>
              </a:ext>
            </a:extLst>
          </p:cNvPr>
          <p:cNvSpPr>
            <a:spLocks noGrp="1"/>
          </p:cNvSpPr>
          <p:nvPr>
            <p:ph type="sldNum" sz="quarter" idx="12"/>
          </p:nvPr>
        </p:nvSpPr>
        <p:spPr/>
        <p:txBody>
          <a:bodyPr/>
          <a:lstStyle/>
          <a:p>
            <a:fld id="{36B5EA5A-BC32-A742-B11B-8E7414D5B535}" type="slidenum">
              <a:rPr lang="en-US" smtClean="0"/>
              <a:pPr/>
              <a:t>6</a:t>
            </a:fld>
            <a:endParaRPr lang="en-US" dirty="0"/>
          </a:p>
        </p:txBody>
      </p:sp>
      <p:grpSp>
        <p:nvGrpSpPr>
          <p:cNvPr id="10" name="Group 9">
            <a:extLst>
              <a:ext uri="{FF2B5EF4-FFF2-40B4-BE49-F238E27FC236}">
                <a16:creationId xmlns:a16="http://schemas.microsoft.com/office/drawing/2014/main" id="{27BC6215-22FD-4B4A-A702-202006425503}"/>
              </a:ext>
            </a:extLst>
          </p:cNvPr>
          <p:cNvGrpSpPr/>
          <p:nvPr/>
        </p:nvGrpSpPr>
        <p:grpSpPr>
          <a:xfrm>
            <a:off x="5743443" y="178689"/>
            <a:ext cx="6313168" cy="6579593"/>
            <a:chOff x="5732168" y="262723"/>
            <a:chExt cx="6313168" cy="6579593"/>
          </a:xfrm>
        </p:grpSpPr>
        <p:pic>
          <p:nvPicPr>
            <p:cNvPr id="16" name="Picture 15" descr="A picture containing toy&#10;&#10;Description automatically generated">
              <a:extLst>
                <a:ext uri="{FF2B5EF4-FFF2-40B4-BE49-F238E27FC236}">
                  <a16:creationId xmlns:a16="http://schemas.microsoft.com/office/drawing/2014/main" id="{3E992F93-3567-43D0-B1AE-DBEF9ACDEE68}"/>
                </a:ext>
              </a:extLst>
            </p:cNvPr>
            <p:cNvPicPr>
              <a:picLocks noChangeAspect="1"/>
            </p:cNvPicPr>
            <p:nvPr/>
          </p:nvPicPr>
          <p:blipFill>
            <a:blip r:embed="rId4">
              <a:extLst>
                <a:ext uri="{28A0092B-C50C-407E-A947-70E740481C1C}">
                  <a14:useLocalDpi xmlns:a14="http://schemas.microsoft.com/office/drawing/2010/main" val="0"/>
                </a:ext>
              </a:extLst>
            </a:blip>
            <a:srcRect t="21103" b="6955"/>
            <a:stretch>
              <a:fillRect/>
            </a:stretch>
          </p:blipFill>
          <p:spPr bwMode="auto">
            <a:xfrm>
              <a:off x="8137958" y="1036024"/>
              <a:ext cx="2736672" cy="1511671"/>
            </a:xfrm>
            <a:prstGeom prst="rect">
              <a:avLst/>
            </a:prstGeom>
            <a:noFill/>
            <a:ln>
              <a:noFill/>
            </a:ln>
          </p:spPr>
        </p:pic>
        <p:pic>
          <p:nvPicPr>
            <p:cNvPr id="17" name="Picture 16">
              <a:extLst>
                <a:ext uri="{FF2B5EF4-FFF2-40B4-BE49-F238E27FC236}">
                  <a16:creationId xmlns:a16="http://schemas.microsoft.com/office/drawing/2014/main" id="{8488D573-D575-4495-9606-A6845D11B1A1}"/>
                </a:ext>
              </a:extLst>
            </p:cNvPr>
            <p:cNvPicPr>
              <a:picLocks noChangeAspect="1"/>
            </p:cNvPicPr>
            <p:nvPr/>
          </p:nvPicPr>
          <p:blipFill>
            <a:blip r:embed="rId5"/>
            <a:stretch>
              <a:fillRect/>
            </a:stretch>
          </p:blipFill>
          <p:spPr>
            <a:xfrm>
              <a:off x="5732168" y="1139071"/>
              <a:ext cx="2489740" cy="1867305"/>
            </a:xfrm>
            <a:prstGeom prst="rect">
              <a:avLst/>
            </a:prstGeom>
            <a:ln>
              <a:noFill/>
            </a:ln>
            <a:effectLst>
              <a:outerShdw blurRad="292100" dist="139700" dir="2700000" algn="tl" rotWithShape="0">
                <a:srgbClr val="333333">
                  <a:alpha val="65000"/>
                </a:srgbClr>
              </a:outerShdw>
            </a:effectLst>
          </p:spPr>
        </p:pic>
        <p:pic>
          <p:nvPicPr>
            <p:cNvPr id="21" name="Picture 20">
              <a:extLst>
                <a:ext uri="{FF2B5EF4-FFF2-40B4-BE49-F238E27FC236}">
                  <a16:creationId xmlns:a16="http://schemas.microsoft.com/office/drawing/2014/main" id="{8D8857C9-70CE-4A57-81F2-92E4FB200E58}"/>
                </a:ext>
              </a:extLst>
            </p:cNvPr>
            <p:cNvPicPr>
              <a:picLocks noChangeAspect="1"/>
            </p:cNvPicPr>
            <p:nvPr/>
          </p:nvPicPr>
          <p:blipFill>
            <a:blip r:embed="rId6"/>
            <a:stretch>
              <a:fillRect/>
            </a:stretch>
          </p:blipFill>
          <p:spPr>
            <a:xfrm>
              <a:off x="9304826" y="4825440"/>
              <a:ext cx="2592371" cy="2016876"/>
            </a:xfrm>
            <a:prstGeom prst="rect">
              <a:avLst/>
            </a:prstGeom>
            <a:ln>
              <a:noFill/>
            </a:ln>
            <a:effectLst>
              <a:outerShdw blurRad="292100" dist="139700" dir="2700000" algn="tl" rotWithShape="0">
                <a:srgbClr val="333333">
                  <a:alpha val="65000"/>
                </a:srgbClr>
              </a:outerShdw>
            </a:effectLst>
          </p:spPr>
        </p:pic>
        <p:pic>
          <p:nvPicPr>
            <p:cNvPr id="22" name="Graphic 284">
              <a:extLst>
                <a:ext uri="{FF2B5EF4-FFF2-40B4-BE49-F238E27FC236}">
                  <a16:creationId xmlns:a16="http://schemas.microsoft.com/office/drawing/2014/main" id="{CD56AD8E-90B3-417F-8045-172BD1F132F6}"/>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50000" t="17686" r="2675" b="24149"/>
            <a:stretch/>
          </p:blipFill>
          <p:spPr>
            <a:xfrm>
              <a:off x="9941151" y="262723"/>
              <a:ext cx="2104185" cy="1456743"/>
            </a:xfrm>
            <a:prstGeom prst="rect">
              <a:avLst/>
            </a:prstGeom>
            <a:effectLst>
              <a:outerShdw blurRad="292100" dist="139700" dir="2700000" algn="tl" rotWithShape="0">
                <a:srgbClr val="333333">
                  <a:alpha val="65000"/>
                </a:srgbClr>
              </a:outerShdw>
            </a:effectLst>
          </p:spPr>
        </p:pic>
        <p:pic>
          <p:nvPicPr>
            <p:cNvPr id="23" name="Picture 22">
              <a:extLst>
                <a:ext uri="{FF2B5EF4-FFF2-40B4-BE49-F238E27FC236}">
                  <a16:creationId xmlns:a16="http://schemas.microsoft.com/office/drawing/2014/main" id="{0F464749-2C46-480B-BA91-C833566EBB36}"/>
                </a:ext>
              </a:extLst>
            </p:cNvPr>
            <p:cNvPicPr>
              <a:picLocks noChangeAspect="1"/>
            </p:cNvPicPr>
            <p:nvPr/>
          </p:nvPicPr>
          <p:blipFill rotWithShape="1">
            <a:blip r:embed="rId9"/>
            <a:srcRect t="53637"/>
            <a:stretch/>
          </p:blipFill>
          <p:spPr>
            <a:xfrm rot="21155600">
              <a:off x="8811392" y="2371625"/>
              <a:ext cx="3130425" cy="909402"/>
            </a:xfrm>
            <a:prstGeom prst="rect">
              <a:avLst/>
            </a:prstGeom>
            <a:ln>
              <a:noFill/>
            </a:ln>
            <a:effectLst>
              <a:outerShdw blurRad="292100" dist="139700" dir="2700000" algn="tl" rotWithShape="0">
                <a:srgbClr val="333333">
                  <a:alpha val="65000"/>
                </a:srgbClr>
              </a:outerShdw>
            </a:effectLst>
          </p:spPr>
        </p:pic>
        <p:pic>
          <p:nvPicPr>
            <p:cNvPr id="24" name="Picture 23" descr="A picture containing text, indoor, computer, equipment&#10;&#10;Description automatically generated">
              <a:extLst>
                <a:ext uri="{FF2B5EF4-FFF2-40B4-BE49-F238E27FC236}">
                  <a16:creationId xmlns:a16="http://schemas.microsoft.com/office/drawing/2014/main" id="{F18565EA-6E6B-4CA9-B69D-6D600795A5A7}"/>
                </a:ext>
              </a:extLst>
            </p:cNvPr>
            <p:cNvPicPr>
              <a:picLocks noChangeAspect="1"/>
            </p:cNvPicPr>
            <p:nvPr/>
          </p:nvPicPr>
          <p:blipFill>
            <a:blip r:embed="rId10" r:link="rId11" cstate="print">
              <a:extLst>
                <a:ext uri="{28A0092B-C50C-407E-A947-70E740481C1C}">
                  <a14:useLocalDpi xmlns:a14="http://schemas.microsoft.com/office/drawing/2010/main" val="0"/>
                </a:ext>
              </a:extLst>
            </a:blip>
            <a:srcRect/>
            <a:stretch>
              <a:fillRect/>
            </a:stretch>
          </p:blipFill>
          <p:spPr bwMode="auto">
            <a:xfrm>
              <a:off x="5739100" y="3236507"/>
              <a:ext cx="3457575" cy="2383790"/>
            </a:xfrm>
            <a:prstGeom prst="rect">
              <a:avLst/>
            </a:prstGeom>
            <a:ln>
              <a:noFill/>
            </a:ln>
            <a:effectLst>
              <a:outerShdw blurRad="292100" dist="139700" dir="2700000" algn="tl" rotWithShape="0">
                <a:srgbClr val="333333">
                  <a:alpha val="65000"/>
                </a:srgbClr>
              </a:outerShdw>
            </a:effectLst>
          </p:spPr>
        </p:pic>
        <p:pic>
          <p:nvPicPr>
            <p:cNvPr id="25" name="Picture 24">
              <a:extLst>
                <a:ext uri="{FF2B5EF4-FFF2-40B4-BE49-F238E27FC236}">
                  <a16:creationId xmlns:a16="http://schemas.microsoft.com/office/drawing/2014/main" id="{3242D96B-C275-431A-8009-F519699993CB}"/>
                </a:ext>
              </a:extLst>
            </p:cNvPr>
            <p:cNvPicPr>
              <a:picLocks noChangeAspect="1"/>
            </p:cNvPicPr>
            <p:nvPr/>
          </p:nvPicPr>
          <p:blipFill>
            <a:blip r:embed="rId12">
              <a:duotone>
                <a:schemeClr val="accent2">
                  <a:shade val="45000"/>
                  <a:satMod val="135000"/>
                </a:schemeClr>
                <a:prstClr val="white"/>
              </a:duotone>
            </a:blip>
            <a:stretch>
              <a:fillRect/>
            </a:stretch>
          </p:blipFill>
          <p:spPr>
            <a:xfrm rot="421211">
              <a:off x="10008878" y="3602646"/>
              <a:ext cx="1880026" cy="1395872"/>
            </a:xfrm>
            <a:prstGeom prst="rect">
              <a:avLst/>
            </a:prstGeom>
            <a:ln>
              <a:noFill/>
            </a:ln>
            <a:effectLst>
              <a:outerShdw blurRad="292100" dist="139700" dir="2700000" algn="tl" rotWithShape="0">
                <a:srgbClr val="333333">
                  <a:alpha val="65000"/>
                </a:srgbClr>
              </a:outerShdw>
            </a:effectLst>
          </p:spPr>
        </p:pic>
      </p:grpSp>
      <p:sp>
        <p:nvSpPr>
          <p:cNvPr id="47" name="Rectangle 46">
            <a:extLst>
              <a:ext uri="{FF2B5EF4-FFF2-40B4-BE49-F238E27FC236}">
                <a16:creationId xmlns:a16="http://schemas.microsoft.com/office/drawing/2014/main" id="{329015DD-A039-2BF9-03A6-A95DBCA636E4}"/>
              </a:ext>
            </a:extLst>
          </p:cNvPr>
          <p:cNvSpPr/>
          <p:nvPr/>
        </p:nvSpPr>
        <p:spPr>
          <a:xfrm>
            <a:off x="1952836" y="1149934"/>
            <a:ext cx="1818939" cy="3608563"/>
          </a:xfrm>
          <a:prstGeom prst="rect">
            <a:avLst/>
          </a:prstGeom>
          <a:noFill/>
          <a:ln w="571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sp>
        <p:nvSpPr>
          <p:cNvPr id="2" name="TextBox 1">
            <a:extLst>
              <a:ext uri="{FF2B5EF4-FFF2-40B4-BE49-F238E27FC236}">
                <a16:creationId xmlns:a16="http://schemas.microsoft.com/office/drawing/2014/main" id="{B05F4301-1740-4C8C-CFE6-285D847F20F0}"/>
              </a:ext>
            </a:extLst>
          </p:cNvPr>
          <p:cNvSpPr txBox="1"/>
          <p:nvPr/>
        </p:nvSpPr>
        <p:spPr>
          <a:xfrm>
            <a:off x="1631504" y="5472845"/>
            <a:ext cx="3744416" cy="553998"/>
          </a:xfrm>
          <a:prstGeom prst="rect">
            <a:avLst/>
          </a:prstGeom>
          <a:noFill/>
        </p:spPr>
        <p:txBody>
          <a:bodyPr wrap="square" lIns="0" tIns="0" rIns="0" bIns="0" rtlCol="0">
            <a:spAutoFit/>
          </a:bodyPr>
          <a:lstStyle/>
          <a:p>
            <a:pPr algn="l"/>
            <a:r>
              <a:rPr lang="en-US" dirty="0">
                <a:solidFill>
                  <a:schemeClr val="tx1">
                    <a:lumMod val="60000"/>
                    <a:lumOff val="40000"/>
                  </a:schemeClr>
                </a:solidFill>
              </a:rPr>
              <a:t>Tailored Complexity: only RELEVANT data is needed</a:t>
            </a:r>
            <a:endParaRPr lang="en-GB" dirty="0">
              <a:solidFill>
                <a:schemeClr val="tx1">
                  <a:lumMod val="60000"/>
                  <a:lumOff val="40000"/>
                </a:schemeClr>
              </a:solidFill>
            </a:endParaRPr>
          </a:p>
        </p:txBody>
      </p:sp>
    </p:spTree>
    <p:extLst>
      <p:ext uri="{BB962C8B-B14F-4D97-AF65-F5344CB8AC3E}">
        <p14:creationId xmlns:p14="http://schemas.microsoft.com/office/powerpoint/2010/main" val="156763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954F48-6E68-4364-A38E-3718698B1772}"/>
              </a:ext>
            </a:extLst>
          </p:cNvPr>
          <p:cNvSpPr>
            <a:spLocks noGrp="1"/>
          </p:cNvSpPr>
          <p:nvPr>
            <p:ph type="title"/>
          </p:nvPr>
        </p:nvSpPr>
        <p:spPr>
          <a:xfrm>
            <a:off x="407988" y="0"/>
            <a:ext cx="11376025" cy="1065742"/>
          </a:xfrm>
        </p:spPr>
        <p:txBody>
          <a:bodyPr anchor="ctr"/>
          <a:lstStyle/>
          <a:p>
            <a:r>
              <a:rPr lang="fr-FR" dirty="0"/>
              <a:t>Digital </a:t>
            </a:r>
            <a:r>
              <a:rPr lang="fr-FR" dirty="0" err="1"/>
              <a:t>Twin</a:t>
            </a:r>
            <a:r>
              <a:rPr lang="fr-FR" dirty="0"/>
              <a:t> – </a:t>
            </a:r>
            <a:r>
              <a:rPr lang="en-US" dirty="0"/>
              <a:t>Output</a:t>
            </a:r>
            <a:endParaRPr lang="en-GB" dirty="0"/>
          </a:p>
        </p:txBody>
      </p:sp>
      <p:sp>
        <p:nvSpPr>
          <p:cNvPr id="4" name="Date Placeholder 3">
            <a:extLst>
              <a:ext uri="{FF2B5EF4-FFF2-40B4-BE49-F238E27FC236}">
                <a16:creationId xmlns:a16="http://schemas.microsoft.com/office/drawing/2014/main" id="{74A03B32-2FC4-4374-AE16-05A246F7D4C9}"/>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144D372A-2432-4910-894B-D6F36443C08F}"/>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825301FA-3CA5-4F6C-98DB-DFD548A5CFED}"/>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40" name="Content Placeholder 6" descr="Graphical user interface, application&#10;&#10;Description automatically generated">
            <a:extLst>
              <a:ext uri="{FF2B5EF4-FFF2-40B4-BE49-F238E27FC236}">
                <a16:creationId xmlns:a16="http://schemas.microsoft.com/office/drawing/2014/main" id="{98E9D324-3328-4ADB-9118-35E01CE601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99855" y="281659"/>
            <a:ext cx="5922957" cy="3331663"/>
          </a:xfrm>
          <a:prstGeom prst="rect">
            <a:avLst/>
          </a:prstGeom>
        </p:spPr>
      </p:pic>
      <p:grpSp>
        <p:nvGrpSpPr>
          <p:cNvPr id="9" name="Group 8">
            <a:extLst>
              <a:ext uri="{FF2B5EF4-FFF2-40B4-BE49-F238E27FC236}">
                <a16:creationId xmlns:a16="http://schemas.microsoft.com/office/drawing/2014/main" id="{F005B299-134E-4583-93C5-76604F84A6DC}"/>
              </a:ext>
            </a:extLst>
          </p:cNvPr>
          <p:cNvGrpSpPr/>
          <p:nvPr/>
        </p:nvGrpSpPr>
        <p:grpSpPr>
          <a:xfrm>
            <a:off x="113224" y="3417381"/>
            <a:ext cx="12092076" cy="3046988"/>
            <a:chOff x="113224" y="3443280"/>
            <a:chExt cx="12092076" cy="3046988"/>
          </a:xfrm>
        </p:grpSpPr>
        <p:sp>
          <p:nvSpPr>
            <p:cNvPr id="10" name="TextBox 9">
              <a:extLst>
                <a:ext uri="{FF2B5EF4-FFF2-40B4-BE49-F238E27FC236}">
                  <a16:creationId xmlns:a16="http://schemas.microsoft.com/office/drawing/2014/main" id="{00C475A1-B772-4E12-AE71-2EF96A1AB1FB}"/>
                </a:ext>
              </a:extLst>
            </p:cNvPr>
            <p:cNvSpPr txBox="1"/>
            <p:nvPr/>
          </p:nvSpPr>
          <p:spPr>
            <a:xfrm>
              <a:off x="113224" y="3443280"/>
              <a:ext cx="12092076" cy="3046988"/>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defPPr>
                <a:defRPr lang="en-US"/>
              </a:defPPr>
              <a:lvl1pPr algn="ctr">
                <a:defRPr>
                  <a:solidFill>
                    <a:schemeClr val="accent3"/>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285750" indent="-285750" algn="l">
                <a:buFont typeface="Arial" panose="020B0604020202020204" pitchFamily="34" charset="0"/>
                <a:buChar char="•"/>
              </a:pPr>
              <a:endParaRPr lang="en-US" dirty="0">
                <a:solidFill>
                  <a:schemeClr val="tx1"/>
                </a:solidFill>
              </a:endParaRPr>
            </a:p>
            <a:p>
              <a:pPr marL="285750" indent="-285750" algn="l">
                <a:buFont typeface="Arial" panose="020B0604020202020204" pitchFamily="34" charset="0"/>
                <a:buChar char="•"/>
              </a:pPr>
              <a:r>
                <a:rPr lang="en-US" dirty="0">
                  <a:solidFill>
                    <a:prstClr val="black"/>
                  </a:solidFill>
                  <a:latin typeface="Calibri" panose="020F0502020204030204"/>
                </a:rPr>
                <a:t>Output of </a:t>
              </a:r>
              <a:r>
                <a:rPr lang="en-US" b="1" dirty="0">
                  <a:solidFill>
                    <a:prstClr val="black"/>
                  </a:solidFill>
                  <a:latin typeface="Calibri" panose="020F0502020204030204"/>
                </a:rPr>
                <a:t>current state </a:t>
              </a:r>
              <a:r>
                <a:rPr lang="en-US" dirty="0">
                  <a:solidFill>
                    <a:prstClr val="black"/>
                  </a:solidFill>
                  <a:latin typeface="Calibri" panose="020F0502020204030204"/>
                </a:rPr>
                <a:t>of the PT, through integrated models and acquired data</a:t>
              </a:r>
            </a:p>
            <a:p>
              <a:pPr marL="285750" indent="-285750" algn="l">
                <a:buFont typeface="Arial" panose="020B0604020202020204" pitchFamily="34" charset="0"/>
                <a:buChar char="•"/>
              </a:pPr>
              <a:r>
                <a:rPr lang="en-GB" b="1" dirty="0">
                  <a:solidFill>
                    <a:prstClr val="black"/>
                  </a:solidFill>
                  <a:latin typeface="Calibri" panose="020F0502020204030204"/>
                </a:rPr>
                <a:t>Acquisition from ‘Virtual sensors’ : </a:t>
              </a:r>
              <a:r>
                <a:rPr lang="en-GB" dirty="0">
                  <a:solidFill>
                    <a:prstClr val="black"/>
                  </a:solidFill>
                  <a:latin typeface="Calibri" panose="020F0502020204030204"/>
                </a:rPr>
                <a:t>parameters conventionally </a:t>
              </a:r>
              <a:r>
                <a:rPr lang="en-US" dirty="0">
                  <a:solidFill>
                    <a:prstClr val="black"/>
                  </a:solidFill>
                  <a:latin typeface="Calibri" panose="020F0502020204030204"/>
                </a:rPr>
                <a:t>unmeasurable, due to: accessibility, Multiphysics</a:t>
              </a:r>
            </a:p>
            <a:p>
              <a:pPr algn="l"/>
              <a:r>
                <a:rPr lang="en-US" dirty="0">
                  <a:solidFill>
                    <a:prstClr val="black"/>
                  </a:solidFill>
                  <a:latin typeface="Calibri" panose="020F0502020204030204"/>
                </a:rPr>
                <a:t>	</a:t>
              </a:r>
              <a:r>
                <a:rPr lang="en-US" dirty="0">
                  <a:solidFill>
                    <a:schemeClr val="bg1">
                      <a:lumMod val="65000"/>
                    </a:schemeClr>
                  </a:solidFill>
                  <a:latin typeface="Calibri" panose="020F0502020204030204"/>
                </a:rPr>
                <a:t>(e.g., RF cavity EM field distribution from beam pipe strain values), cost (less sensors)</a:t>
              </a:r>
              <a:endParaRPr lang="en-US" dirty="0">
                <a:solidFill>
                  <a:schemeClr val="bg1">
                    <a:lumMod val="65000"/>
                  </a:schemeClr>
                </a:solidFill>
              </a:endParaRPr>
            </a:p>
            <a:p>
              <a:pPr marL="285750" indent="-285750" algn="l">
                <a:buFont typeface="Arial" panose="020B0604020202020204" pitchFamily="34" charset="0"/>
                <a:buChar cha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Anomaly detection</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flags deviations of operational vs. expected behaviour</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indent="-285750" algn="l">
                <a:buFont typeface="Arial" panose="020B0604020202020204" pitchFamily="34" charset="0"/>
                <a:buChar cha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Breakdown Maintenance &amp; Fault isolation</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automatic simulations to isolate fault and identify </a:t>
              </a:r>
              <a:r>
                <a:rPr lang="en-GB" dirty="0">
                  <a:solidFill>
                    <a:prstClr val="black"/>
                  </a:solidFill>
                  <a:latin typeface="Calibri" panose="020F0502020204030204"/>
                </a:rPr>
                <a:t>root cause. Repair scenarios can be priorly analysed. Down-time may be reduced</a:t>
              </a:r>
            </a:p>
            <a:p>
              <a:pPr marL="285750" indent="-285750" algn="l">
                <a:buFont typeface="Arial" panose="020B0604020202020204" pitchFamily="34" charset="0"/>
                <a:buChar char="•"/>
              </a:pPr>
              <a:endParaRPr lang="en-US" dirty="0">
                <a:solidFill>
                  <a:prstClr val="black"/>
                </a:solidFill>
                <a:latin typeface="Calibri" panose="020F0502020204030204"/>
              </a:endParaRPr>
            </a:p>
            <a:p>
              <a:pPr marL="285750" indent="-285750" algn="l">
                <a:buFont typeface="Arial" panose="020B0604020202020204" pitchFamily="34" charset="0"/>
                <a:buChar char="•"/>
              </a:pPr>
              <a:r>
                <a:rPr lang="en-US" dirty="0">
                  <a:solidFill>
                    <a:prstClr val="black"/>
                  </a:solidFill>
                  <a:latin typeface="Calibri" panose="020F0502020204030204"/>
                </a:rPr>
                <a:t>Forecast of </a:t>
              </a:r>
              <a:r>
                <a:rPr lang="en-US" b="1" dirty="0">
                  <a:solidFill>
                    <a:prstClr val="black"/>
                  </a:solidFill>
                  <a:latin typeface="Calibri" panose="020F0502020204030204"/>
                </a:rPr>
                <a:t>future state </a:t>
              </a:r>
              <a:r>
                <a:rPr lang="en-US" dirty="0">
                  <a:solidFill>
                    <a:prstClr val="black"/>
                  </a:solidFill>
                  <a:latin typeface="Calibri" panose="020F0502020204030204"/>
                </a:rPr>
                <a:t>of the PT -&gt; </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Tailor-made Predictive maintenance</a:t>
              </a:r>
            </a:p>
            <a:p>
              <a:pPr marL="285750" indent="-285750" algn="l">
                <a:buFont typeface="Arial" panose="020B0604020202020204" pitchFamily="34" charset="0"/>
                <a:buChar char="•"/>
                <a:defRPr/>
              </a:pP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What-if simulations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to evaluate readiness or adjustments to current system set-points</a:t>
              </a:r>
            </a:p>
            <a:p>
              <a:pPr algn="l">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a:ln>
                    <a:noFill/>
                  </a:ln>
                  <a:solidFill>
                    <a:schemeClr val="bg1">
                      <a:lumMod val="65000"/>
                    </a:schemeClr>
                  </a:solidFill>
                  <a:effectLst/>
                  <a:uLnTx/>
                  <a:uFillTx/>
                  <a:latin typeface="Calibri" panose="020F0502020204030204"/>
                  <a:ea typeface="+mn-ea"/>
                  <a:cs typeface="+mn-cs"/>
                </a:rPr>
                <a:t>(variables : ambient conditions, loads &amp; design changes)</a:t>
              </a:r>
            </a:p>
          </p:txBody>
        </p:sp>
        <p:cxnSp>
          <p:nvCxnSpPr>
            <p:cNvPr id="12" name="Straight Connector 11">
              <a:extLst>
                <a:ext uri="{FF2B5EF4-FFF2-40B4-BE49-F238E27FC236}">
                  <a16:creationId xmlns:a16="http://schemas.microsoft.com/office/drawing/2014/main" id="{0A0DD80B-9878-4D8D-9B65-CD478F7CAFA5}"/>
                </a:ext>
              </a:extLst>
            </p:cNvPr>
            <p:cNvCxnSpPr/>
            <p:nvPr/>
          </p:nvCxnSpPr>
          <p:spPr>
            <a:xfrm flipH="1">
              <a:off x="3143672" y="3573016"/>
              <a:ext cx="5184576"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 name="Picture 1">
            <a:extLst>
              <a:ext uri="{FF2B5EF4-FFF2-40B4-BE49-F238E27FC236}">
                <a16:creationId xmlns:a16="http://schemas.microsoft.com/office/drawing/2014/main" id="{478F486F-CC3C-5A6F-E11A-1A57B2F53191}"/>
              </a:ext>
            </a:extLst>
          </p:cNvPr>
          <p:cNvPicPr>
            <a:picLocks noChangeAspect="1"/>
          </p:cNvPicPr>
          <p:nvPr/>
        </p:nvPicPr>
        <p:blipFill>
          <a:blip r:embed="rId4"/>
          <a:stretch>
            <a:fillRect/>
          </a:stretch>
        </p:blipFill>
        <p:spPr>
          <a:xfrm>
            <a:off x="669188" y="1106278"/>
            <a:ext cx="4004397" cy="1834614"/>
          </a:xfrm>
          <a:prstGeom prst="rect">
            <a:avLst/>
          </a:prstGeom>
        </p:spPr>
      </p:pic>
      <p:sp>
        <p:nvSpPr>
          <p:cNvPr id="7" name="Rectangle 6">
            <a:extLst>
              <a:ext uri="{FF2B5EF4-FFF2-40B4-BE49-F238E27FC236}">
                <a16:creationId xmlns:a16="http://schemas.microsoft.com/office/drawing/2014/main" id="{14429845-EC7A-912B-32A2-C173AE216301}"/>
              </a:ext>
            </a:extLst>
          </p:cNvPr>
          <p:cNvSpPr/>
          <p:nvPr/>
        </p:nvSpPr>
        <p:spPr>
          <a:xfrm>
            <a:off x="3575720" y="1635431"/>
            <a:ext cx="1224136" cy="785457"/>
          </a:xfrm>
          <a:prstGeom prst="rect">
            <a:avLst/>
          </a:prstGeom>
          <a:noFill/>
          <a:ln w="571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B322485A-1FC1-C9DB-AF5A-3932AE3D8454}"/>
              </a:ext>
            </a:extLst>
          </p:cNvPr>
          <p:cNvCxnSpPr>
            <a:cxnSpLocks/>
          </p:cNvCxnSpPr>
          <p:nvPr/>
        </p:nvCxnSpPr>
        <p:spPr>
          <a:xfrm flipH="1">
            <a:off x="4259262" y="5445224"/>
            <a:ext cx="306087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025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A0EB928-67B2-DF6A-C3A6-9144B41C62E6}"/>
              </a:ext>
            </a:extLst>
          </p:cNvPr>
          <p:cNvSpPr>
            <a:spLocks noGrp="1"/>
          </p:cNvSpPr>
          <p:nvPr>
            <p:ph type="title"/>
          </p:nvPr>
        </p:nvSpPr>
        <p:spPr>
          <a:xfrm>
            <a:off x="407988" y="2896129"/>
            <a:ext cx="11376025" cy="1065742"/>
          </a:xfrm>
        </p:spPr>
        <p:txBody>
          <a:bodyPr/>
          <a:lstStyle/>
          <a:p>
            <a:pPr algn="ctr"/>
            <a:r>
              <a:rPr lang="en-US" dirty="0"/>
              <a:t>MME Current Activities:</a:t>
            </a:r>
            <a:br>
              <a:rPr lang="en-US" dirty="0"/>
            </a:br>
            <a:r>
              <a:rPr lang="en-US" b="0" dirty="0"/>
              <a:t>on What, Roadmap, Status, …</a:t>
            </a:r>
            <a:endParaRPr lang="en-GB" b="0" dirty="0"/>
          </a:p>
        </p:txBody>
      </p:sp>
      <p:sp>
        <p:nvSpPr>
          <p:cNvPr id="4" name="Date Placeholder 3">
            <a:extLst>
              <a:ext uri="{FF2B5EF4-FFF2-40B4-BE49-F238E27FC236}">
                <a16:creationId xmlns:a16="http://schemas.microsoft.com/office/drawing/2014/main" id="{509FA3E7-5580-1E9F-3D4B-DA32911A2799}"/>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78E44FF1-F073-0A5F-25ED-8B588C185F31}"/>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C72BB865-BC15-F89A-C150-4458A8EA93D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373595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2BF9C55-082B-7491-C02D-378E74BCCDF0}"/>
              </a:ext>
            </a:extLst>
          </p:cNvPr>
          <p:cNvPicPr>
            <a:picLocks noChangeAspect="1"/>
          </p:cNvPicPr>
          <p:nvPr/>
        </p:nvPicPr>
        <p:blipFill>
          <a:blip r:embed="rId2"/>
          <a:stretch>
            <a:fillRect/>
          </a:stretch>
        </p:blipFill>
        <p:spPr>
          <a:xfrm>
            <a:off x="0" y="4285094"/>
            <a:ext cx="3795773" cy="1871527"/>
          </a:xfrm>
          <a:prstGeom prst="rect">
            <a:avLst/>
          </a:prstGeom>
        </p:spPr>
      </p:pic>
      <p:pic>
        <p:nvPicPr>
          <p:cNvPr id="10" name="Picture 9">
            <a:extLst>
              <a:ext uri="{FF2B5EF4-FFF2-40B4-BE49-F238E27FC236}">
                <a16:creationId xmlns:a16="http://schemas.microsoft.com/office/drawing/2014/main" id="{F58FC411-0D04-0E87-CD41-F15143094A08}"/>
              </a:ext>
            </a:extLst>
          </p:cNvPr>
          <p:cNvPicPr>
            <a:picLocks noChangeAspect="1"/>
          </p:cNvPicPr>
          <p:nvPr/>
        </p:nvPicPr>
        <p:blipFill>
          <a:blip r:embed="rId3"/>
          <a:stretch>
            <a:fillRect/>
          </a:stretch>
        </p:blipFill>
        <p:spPr>
          <a:xfrm>
            <a:off x="3139606" y="3848047"/>
            <a:ext cx="2429702" cy="1871527"/>
          </a:xfrm>
          <a:prstGeom prst="rect">
            <a:avLst/>
          </a:prstGeom>
        </p:spPr>
      </p:pic>
      <p:sp>
        <p:nvSpPr>
          <p:cNvPr id="3" name="Title 2">
            <a:extLst>
              <a:ext uri="{FF2B5EF4-FFF2-40B4-BE49-F238E27FC236}">
                <a16:creationId xmlns:a16="http://schemas.microsoft.com/office/drawing/2014/main" id="{A47DA65E-963F-940E-9511-BC9987397716}"/>
              </a:ext>
            </a:extLst>
          </p:cNvPr>
          <p:cNvSpPr>
            <a:spLocks noGrp="1"/>
          </p:cNvSpPr>
          <p:nvPr>
            <p:ph type="title"/>
          </p:nvPr>
        </p:nvSpPr>
        <p:spPr>
          <a:xfrm>
            <a:off x="407988" y="-13006"/>
            <a:ext cx="11376025" cy="1065742"/>
          </a:xfrm>
        </p:spPr>
        <p:txBody>
          <a:bodyPr anchor="ctr"/>
          <a:lstStyle/>
          <a:p>
            <a:r>
              <a:rPr lang="en-US" dirty="0"/>
              <a:t>Physical Twin : MME Focus </a:t>
            </a:r>
            <a:endParaRPr lang="en-GB" dirty="0"/>
          </a:p>
        </p:txBody>
      </p:sp>
      <p:sp>
        <p:nvSpPr>
          <p:cNvPr id="4" name="Date Placeholder 3">
            <a:extLst>
              <a:ext uri="{FF2B5EF4-FFF2-40B4-BE49-F238E27FC236}">
                <a16:creationId xmlns:a16="http://schemas.microsoft.com/office/drawing/2014/main" id="{2D2CFBEA-BD65-8755-F30B-D9F637CF71AD}"/>
              </a:ext>
            </a:extLst>
          </p:cNvPr>
          <p:cNvSpPr>
            <a:spLocks noGrp="1"/>
          </p:cNvSpPr>
          <p:nvPr>
            <p:ph type="dt" sz="half" idx="10"/>
          </p:nvPr>
        </p:nvSpPr>
        <p:spPr/>
        <p:txBody>
          <a:bodyPr/>
          <a:lstStyle/>
          <a:p>
            <a:r>
              <a:rPr lang="en-US"/>
              <a:t>2022-11-09</a:t>
            </a:r>
            <a:endParaRPr lang="en-US" dirty="0"/>
          </a:p>
        </p:txBody>
      </p:sp>
      <p:sp>
        <p:nvSpPr>
          <p:cNvPr id="5" name="Footer Placeholder 4">
            <a:extLst>
              <a:ext uri="{FF2B5EF4-FFF2-40B4-BE49-F238E27FC236}">
                <a16:creationId xmlns:a16="http://schemas.microsoft.com/office/drawing/2014/main" id="{CD16EDDF-5B7A-DBE4-2CA9-B817CD63A01A}"/>
              </a:ext>
            </a:extLst>
          </p:cNvPr>
          <p:cNvSpPr>
            <a:spLocks noGrp="1"/>
          </p:cNvSpPr>
          <p:nvPr>
            <p:ph type="ftr" sz="quarter" idx="11"/>
          </p:nvPr>
        </p:nvSpPr>
        <p:spPr/>
        <p:txBody>
          <a:bodyPr/>
          <a:lstStyle/>
          <a:p>
            <a:r>
              <a:rPr lang="en-US"/>
              <a:t>M. Garlasche' | EN-MME-MA</a:t>
            </a:r>
            <a:endParaRPr lang="en-US" dirty="0"/>
          </a:p>
        </p:txBody>
      </p:sp>
      <p:sp>
        <p:nvSpPr>
          <p:cNvPr id="6" name="Slide Number Placeholder 5">
            <a:extLst>
              <a:ext uri="{FF2B5EF4-FFF2-40B4-BE49-F238E27FC236}">
                <a16:creationId xmlns:a16="http://schemas.microsoft.com/office/drawing/2014/main" id="{7B48461F-6BE4-3DA9-E64D-A70F2D749431}"/>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10" descr="digital twin, VR, AR headsets, machine developers, B&amp;R">
            <a:extLst>
              <a:ext uri="{FF2B5EF4-FFF2-40B4-BE49-F238E27FC236}">
                <a16:creationId xmlns:a16="http://schemas.microsoft.com/office/drawing/2014/main" id="{039360D8-78A4-ACD2-E9F6-E5F1E39665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141" y="2115102"/>
            <a:ext cx="3423106" cy="17782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AutoShape 2" descr="Building Information Modelling (BIM) | WSP">
            <a:extLst>
              <a:ext uri="{FF2B5EF4-FFF2-40B4-BE49-F238E27FC236}">
                <a16:creationId xmlns:a16="http://schemas.microsoft.com/office/drawing/2014/main" id="{9C9E3FD7-43D0-A62C-4568-0FEEA76627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a:extLst>
              <a:ext uri="{FF2B5EF4-FFF2-40B4-BE49-F238E27FC236}">
                <a16:creationId xmlns:a16="http://schemas.microsoft.com/office/drawing/2014/main" id="{9332B694-8C90-30E3-A8B4-DCAB7870FE2B}"/>
              </a:ext>
            </a:extLst>
          </p:cNvPr>
          <p:cNvPicPr>
            <a:picLocks noChangeAspect="1"/>
          </p:cNvPicPr>
          <p:nvPr/>
        </p:nvPicPr>
        <p:blipFill>
          <a:blip r:embed="rId5"/>
          <a:stretch>
            <a:fillRect/>
          </a:stretch>
        </p:blipFill>
        <p:spPr>
          <a:xfrm>
            <a:off x="7036518" y="3411001"/>
            <a:ext cx="4881102" cy="2745620"/>
          </a:xfrm>
          <a:prstGeom prst="rect">
            <a:avLst/>
          </a:prstGeom>
        </p:spPr>
      </p:pic>
      <p:sp>
        <p:nvSpPr>
          <p:cNvPr id="13" name="TextBox 12">
            <a:extLst>
              <a:ext uri="{FF2B5EF4-FFF2-40B4-BE49-F238E27FC236}">
                <a16:creationId xmlns:a16="http://schemas.microsoft.com/office/drawing/2014/main" id="{3B196642-EB50-FEA5-516A-8FD0D958B2B2}"/>
              </a:ext>
            </a:extLst>
          </p:cNvPr>
          <p:cNvSpPr txBox="1"/>
          <p:nvPr/>
        </p:nvSpPr>
        <p:spPr>
          <a:xfrm>
            <a:off x="21395" y="1390108"/>
            <a:ext cx="4094993" cy="646331"/>
          </a:xfrm>
          <a:prstGeom prst="rect">
            <a:avLst/>
          </a:prstGeom>
          <a:noFill/>
        </p:spPr>
        <p:txBody>
          <a:bodyPr wrap="square">
            <a:spAutoFit/>
          </a:bodyPr>
          <a:lstStyle>
            <a:defPPr>
              <a:defRPr lang="en-US"/>
            </a:defPPr>
            <a:lvl1pPr algn="ctr">
              <a:defRPr sz="2400">
                <a:ln w="0"/>
                <a:effectLst>
                  <a:outerShdw blurRad="38100" dist="19050" dir="2700000" algn="tl" rotWithShape="0">
                    <a:schemeClr val="dk1">
                      <a:alpha val="40000"/>
                    </a:schemeClr>
                  </a:outerShdw>
                </a:effectLst>
              </a:defRPr>
            </a:lvl1pPr>
          </a:lstStyle>
          <a:p>
            <a:r>
              <a:rPr lang="en-US" sz="1800" b="1" dirty="0">
                <a:solidFill>
                  <a:srgbClr val="FF0000"/>
                </a:solidFill>
              </a:rPr>
              <a:t>Augmented Representation of infrastructure (system of systems)</a:t>
            </a:r>
            <a:endParaRPr lang="en-GB" sz="1800" b="1" dirty="0">
              <a:solidFill>
                <a:srgbClr val="FF0000"/>
              </a:solidFill>
            </a:endParaRPr>
          </a:p>
        </p:txBody>
      </p:sp>
      <p:sp>
        <p:nvSpPr>
          <p:cNvPr id="14" name="TextBox 13">
            <a:extLst>
              <a:ext uri="{FF2B5EF4-FFF2-40B4-BE49-F238E27FC236}">
                <a16:creationId xmlns:a16="http://schemas.microsoft.com/office/drawing/2014/main" id="{3ADE63A8-F354-44C1-49D2-486707006EF1}"/>
              </a:ext>
            </a:extLst>
          </p:cNvPr>
          <p:cNvSpPr txBox="1"/>
          <p:nvPr/>
        </p:nvSpPr>
        <p:spPr>
          <a:xfrm>
            <a:off x="-1248816" y="4221088"/>
            <a:ext cx="3423106" cy="400110"/>
          </a:xfrm>
          <a:prstGeom prst="rect">
            <a:avLst/>
          </a:prstGeom>
          <a:noFill/>
        </p:spPr>
        <p:txBody>
          <a:bodyPr wrap="square">
            <a:spAutoFit/>
          </a:bodyPr>
          <a:lstStyle>
            <a:defPPr>
              <a:defRPr lang="en-US"/>
            </a:defPPr>
            <a:lvl1pPr algn="ctr">
              <a:defRPr>
                <a:ln w="0"/>
                <a:solidFill>
                  <a:srgbClr val="0070C0"/>
                </a:solidFill>
                <a:effectLst>
                  <a:outerShdw blurRad="38100" dist="19050" dir="2700000" algn="tl" rotWithShape="0">
                    <a:schemeClr val="dk1">
                      <a:alpha val="40000"/>
                    </a:schemeClr>
                  </a:outerShdw>
                </a:effectLst>
              </a:defRPr>
            </a:lvl1pPr>
          </a:lstStyle>
          <a:p>
            <a:r>
              <a:rPr lang="en-US" sz="2000" dirty="0">
                <a:solidFill>
                  <a:srgbClr val="FF0000"/>
                </a:solidFill>
              </a:rPr>
              <a:t>BIM</a:t>
            </a:r>
            <a:endParaRPr lang="en-GB" sz="2000" dirty="0">
              <a:solidFill>
                <a:srgbClr val="FF0000"/>
              </a:solidFill>
            </a:endParaRPr>
          </a:p>
        </p:txBody>
      </p:sp>
      <p:sp>
        <p:nvSpPr>
          <p:cNvPr id="16" name="TextBox 15">
            <a:extLst>
              <a:ext uri="{FF2B5EF4-FFF2-40B4-BE49-F238E27FC236}">
                <a16:creationId xmlns:a16="http://schemas.microsoft.com/office/drawing/2014/main" id="{F6814D1F-4C94-A049-CEFF-64BA94E67012}"/>
              </a:ext>
            </a:extLst>
          </p:cNvPr>
          <p:cNvSpPr txBox="1"/>
          <p:nvPr/>
        </p:nvSpPr>
        <p:spPr>
          <a:xfrm>
            <a:off x="6528048" y="492824"/>
            <a:ext cx="2736304" cy="646331"/>
          </a:xfrm>
          <a:prstGeom prst="rect">
            <a:avLst/>
          </a:prstGeom>
          <a:noFill/>
        </p:spPr>
        <p:txBody>
          <a:bodyPr wrap="square">
            <a:spAutoFit/>
          </a:bodyPr>
          <a:lstStyle>
            <a:defPPr>
              <a:defRPr lang="en-US"/>
            </a:defPPr>
            <a:lvl1pPr algn="ctr">
              <a:defRPr>
                <a:ln w="0"/>
                <a:solidFill>
                  <a:srgbClr val="0070C0"/>
                </a:solidFill>
                <a:effectLst>
                  <a:outerShdw blurRad="38100" dist="19050" dir="2700000" algn="tl" rotWithShape="0">
                    <a:schemeClr val="dk1">
                      <a:alpha val="40000"/>
                    </a:schemeClr>
                  </a:outerShdw>
                </a:effectLst>
              </a:defRPr>
            </a:lvl1pPr>
          </a:lstStyle>
          <a:p>
            <a:r>
              <a:rPr lang="en-US" b="1" dirty="0">
                <a:solidFill>
                  <a:srgbClr val="FFC000"/>
                </a:solidFill>
              </a:rPr>
              <a:t>DT of commercial off-the shelf equipment</a:t>
            </a:r>
            <a:endParaRPr lang="en-GB" b="1" dirty="0">
              <a:solidFill>
                <a:srgbClr val="FFC000"/>
              </a:solidFill>
            </a:endParaRPr>
          </a:p>
        </p:txBody>
      </p:sp>
      <p:sp>
        <p:nvSpPr>
          <p:cNvPr id="17" name="TextBox 16">
            <a:extLst>
              <a:ext uri="{FF2B5EF4-FFF2-40B4-BE49-F238E27FC236}">
                <a16:creationId xmlns:a16="http://schemas.microsoft.com/office/drawing/2014/main" id="{BCE66E60-EA21-A930-CB7D-A4153E06A59F}"/>
              </a:ext>
            </a:extLst>
          </p:cNvPr>
          <p:cNvSpPr txBox="1"/>
          <p:nvPr/>
        </p:nvSpPr>
        <p:spPr>
          <a:xfrm>
            <a:off x="8930343" y="2764670"/>
            <a:ext cx="3735480" cy="646331"/>
          </a:xfrm>
          <a:prstGeom prst="rect">
            <a:avLst/>
          </a:prstGeom>
          <a:noFill/>
        </p:spPr>
        <p:txBody>
          <a:bodyPr wrap="square">
            <a:spAutoFit/>
          </a:bodyPr>
          <a:lstStyle>
            <a:defPPr>
              <a:defRPr lang="en-US"/>
            </a:defPPr>
            <a:lvl1pPr algn="ctr">
              <a:defRPr>
                <a:ln w="0"/>
                <a:solidFill>
                  <a:srgbClr val="0070C0"/>
                </a:solidFill>
                <a:effectLst>
                  <a:outerShdw blurRad="38100" dist="19050" dir="2700000" algn="tl" rotWithShape="0">
                    <a:schemeClr val="dk1">
                      <a:alpha val="40000"/>
                    </a:schemeClr>
                  </a:outerShdw>
                </a:effectLst>
              </a:defRPr>
            </a:lvl1pPr>
          </a:lstStyle>
          <a:p>
            <a:r>
              <a:rPr lang="en-US" b="1" dirty="0">
                <a:solidFill>
                  <a:srgbClr val="00B050"/>
                </a:solidFill>
              </a:rPr>
              <a:t>DT of bespoke CERN components/systems</a:t>
            </a:r>
            <a:endParaRPr lang="en-GB" b="1" dirty="0">
              <a:solidFill>
                <a:srgbClr val="00B050"/>
              </a:solidFill>
            </a:endParaRPr>
          </a:p>
        </p:txBody>
      </p:sp>
      <p:pic>
        <p:nvPicPr>
          <p:cNvPr id="19" name="Picture 4" descr="ABB shows digital monitoring for powertrains at Hillhead 2018 - Inverter  Drive Systems ABB Inverter AVP">
            <a:extLst>
              <a:ext uri="{FF2B5EF4-FFF2-40B4-BE49-F238E27FC236}">
                <a16:creationId xmlns:a16="http://schemas.microsoft.com/office/drawing/2014/main" id="{2C788AA6-D919-E1B4-FEFF-34F29D66B7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4457" y="1139155"/>
            <a:ext cx="3838575" cy="204787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C5781718-0B91-AB06-7345-D82D35B96828}"/>
              </a:ext>
            </a:extLst>
          </p:cNvPr>
          <p:cNvPicPr>
            <a:picLocks noChangeAspect="1"/>
          </p:cNvPicPr>
          <p:nvPr/>
        </p:nvPicPr>
        <p:blipFill>
          <a:blip r:embed="rId7"/>
          <a:stretch>
            <a:fillRect/>
          </a:stretch>
        </p:blipFill>
        <p:spPr>
          <a:xfrm>
            <a:off x="10000046" y="85091"/>
            <a:ext cx="2107388" cy="965499"/>
          </a:xfrm>
          <a:prstGeom prst="rect">
            <a:avLst/>
          </a:prstGeom>
        </p:spPr>
      </p:pic>
      <p:sp>
        <p:nvSpPr>
          <p:cNvPr id="12" name="Rectangle 11">
            <a:extLst>
              <a:ext uri="{FF2B5EF4-FFF2-40B4-BE49-F238E27FC236}">
                <a16:creationId xmlns:a16="http://schemas.microsoft.com/office/drawing/2014/main" id="{5DC283A7-4CE0-8C51-6493-75E69F0B984A}"/>
              </a:ext>
            </a:extLst>
          </p:cNvPr>
          <p:cNvSpPr/>
          <p:nvPr/>
        </p:nvSpPr>
        <p:spPr>
          <a:xfrm>
            <a:off x="9984432" y="427180"/>
            <a:ext cx="489457" cy="281321"/>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spTree>
    <p:extLst>
      <p:ext uri="{BB962C8B-B14F-4D97-AF65-F5344CB8AC3E}">
        <p14:creationId xmlns:p14="http://schemas.microsoft.com/office/powerpoint/2010/main" val="358427281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3.xml><?xml version="1.0" encoding="utf-8"?>
<a:theme xmlns:a="http://schemas.openxmlformats.org/drawingml/2006/main" name="1_Office Theme">
  <a:themeElements>
    <a:clrScheme name="Custom 5">
      <a:dk1>
        <a:srgbClr val="595959"/>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8B30D1B7ACFA4AA18EFA1567C0EC7E" ma:contentTypeVersion="2" ma:contentTypeDescription="Create a new document." ma:contentTypeScope="" ma:versionID="372df49d2128efc59ca4b4fa6b77c05b">
  <xsd:schema xmlns:xsd="http://www.w3.org/2001/XMLSchema" xmlns:xs="http://www.w3.org/2001/XMLSchema" xmlns:p="http://schemas.microsoft.com/office/2006/metadata/properties" xmlns:ns3="5b42985c-3946-4dbe-99a8-59326ed831ed" targetNamespace="http://schemas.microsoft.com/office/2006/metadata/properties" ma:root="true" ma:fieldsID="6852c15d02c196b542c2cdb76c644a8c" ns3:_="">
    <xsd:import namespace="5b42985c-3946-4dbe-99a8-59326ed831ed"/>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42985c-3946-4dbe-99a8-59326ed831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47DA2ED-63E7-498B-A682-B1383815FE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42985c-3946-4dbe-99a8-59326ed831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D60169-F015-416A-B995-8EDA4930BED6}">
  <ds:schemaRefs>
    <ds:schemaRef ds:uri="http://schemas.microsoft.com/sharepoint/v3/contenttype/forms"/>
  </ds:schemaRefs>
</ds:datastoreItem>
</file>

<file path=customXml/itemProps3.xml><?xml version="1.0" encoding="utf-8"?>
<ds:datastoreItem xmlns:ds="http://schemas.openxmlformats.org/officeDocument/2006/customXml" ds:itemID="{D9B257CF-4181-4A14-9674-0405595D489A}">
  <ds:schemaRefs>
    <ds:schemaRef ds:uri="5b42985c-3946-4dbe-99a8-59326ed831ed"/>
    <ds:schemaRef ds:uri="http://schemas.microsoft.com/office/2006/metadata/properties"/>
    <ds:schemaRef ds:uri="http://schemas.microsoft.com/office/2006/documentManagement/types"/>
    <ds:schemaRef ds:uri="http://purl.org/dc/terms/"/>
    <ds:schemaRef ds:uri="http://www.w3.org/XML/1998/namespace"/>
    <ds:schemaRef ds:uri="http://schemas.openxmlformats.org/package/2006/metadata/core-properties"/>
    <ds:schemaRef ds:uri="http://schemas.microsoft.com/office/infopath/2007/PartnerControl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Template-EN-2021</Template>
  <TotalTime>26369</TotalTime>
  <Words>1967</Words>
  <Application>Microsoft Office PowerPoint</Application>
  <PresentationFormat>Widescreen</PresentationFormat>
  <Paragraphs>369</Paragraphs>
  <Slides>27</Slides>
  <Notes>7</Notes>
  <HiddenSlides>10</HiddenSlides>
  <MMClips>3</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27</vt:i4>
      </vt:variant>
    </vt:vector>
  </HeadingPairs>
  <TitlesOfParts>
    <vt:vector size="35" baseType="lpstr">
      <vt:lpstr>Arial</vt:lpstr>
      <vt:lpstr>Calibri</vt:lpstr>
      <vt:lpstr>Cambria Math</vt:lpstr>
      <vt:lpstr>inherit</vt:lpstr>
      <vt:lpstr>Roboto</vt:lpstr>
      <vt:lpstr>Office Theme</vt:lpstr>
      <vt:lpstr>2_Office Theme</vt:lpstr>
      <vt:lpstr>1_Office Theme</vt:lpstr>
      <vt:lpstr>Digital Twins MME Current Activities</vt:lpstr>
      <vt:lpstr>What is a Digital Twin</vt:lpstr>
      <vt:lpstr>What is a Digital Twin - Definition</vt:lpstr>
      <vt:lpstr>Building Blocks</vt:lpstr>
      <vt:lpstr>Physical Twin</vt:lpstr>
      <vt:lpstr>Digital Twin – Input Data</vt:lpstr>
      <vt:lpstr>Digital Twin – Output</vt:lpstr>
      <vt:lpstr>MME Current Activities: on What, Roadmap, Status, …</vt:lpstr>
      <vt:lpstr>Physical Twin : MME Focus </vt:lpstr>
      <vt:lpstr>Interest for CERN Assets &amp; Projects…</vt:lpstr>
      <vt:lpstr>Current Activities : Roadmap</vt:lpstr>
      <vt:lpstr>DT Proof of Principle : CRAB Cavity Support Blades</vt:lpstr>
      <vt:lpstr>DT PoP : Experimental Setup</vt:lpstr>
      <vt:lpstr>DT PoP : Experimental Setup</vt:lpstr>
      <vt:lpstr>DT Demonstrator</vt:lpstr>
      <vt:lpstr>Conclusions</vt:lpstr>
      <vt:lpstr>PowerPoint Presentation</vt:lpstr>
      <vt:lpstr>Digital Twin– a core</vt:lpstr>
      <vt:lpstr>Digital Twin– Transfer Function – hybrid example</vt:lpstr>
      <vt:lpstr>When is DT Useful?</vt:lpstr>
      <vt:lpstr>On Input Data…</vt:lpstr>
      <vt:lpstr>Not Shooting for the Stars</vt:lpstr>
      <vt:lpstr>DT Demonstrator : ATLAS Inner Tracker Upgrade</vt:lpstr>
      <vt:lpstr>DT Demonstrator :  ATLAS Inner Tracker Upgrade</vt:lpstr>
      <vt:lpstr>DT Demonstrator : ATLAS Inner Tracker Upgrade</vt:lpstr>
      <vt:lpstr>DT Initial Trial: ATLAS Inner Tracker Truss</vt:lpstr>
      <vt:lpstr>DT Initial Trial: ATLAS Inner Tracker Truss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Marco Garlasche</dc:creator>
  <cp:lastModifiedBy>Marco Garlasche</cp:lastModifiedBy>
  <cp:revision>87</cp:revision>
  <cp:lastPrinted>2022-06-07T14:18:31Z</cp:lastPrinted>
  <dcterms:created xsi:type="dcterms:W3CDTF">2022-05-17T16:24:26Z</dcterms:created>
  <dcterms:modified xsi:type="dcterms:W3CDTF">2022-11-10T09:23:29Z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0x0101000D8B30D1B7ACFA4AA18EFA1567C0EC7E</vt:lpwstr>
  </property>
</Properties>
</file>