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9" r:id="rId3"/>
    <p:sldId id="262" r:id="rId4"/>
    <p:sldId id="266" r:id="rId5"/>
    <p:sldId id="267" r:id="rId6"/>
    <p:sldId id="292" r:id="rId7"/>
    <p:sldId id="291" r:id="rId8"/>
    <p:sldId id="273" r:id="rId9"/>
    <p:sldId id="274" r:id="rId10"/>
    <p:sldId id="275" r:id="rId11"/>
    <p:sldId id="289" r:id="rId12"/>
    <p:sldId id="290" r:id="rId13"/>
  </p:sldIdLst>
  <p:sldSz cx="9144000" cy="6858000" type="screen4x3"/>
  <p:notesSz cx="6858000" cy="9144000"/>
  <p:embeddedFontLst>
    <p:embeddedFont>
      <p:font typeface="Abadi" panose="020B0604020104020204" pitchFamily="34" charset="0"/>
      <p:regular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DBDB"/>
    <a:srgbClr val="0054A0"/>
    <a:srgbClr val="272727"/>
    <a:srgbClr val="E46C0A"/>
    <a:srgbClr val="6D75B6"/>
    <a:srgbClr val="C99D85"/>
    <a:srgbClr val="C4634E"/>
    <a:srgbClr val="C7037E"/>
    <a:srgbClr val="5A81BB"/>
    <a:srgbClr val="C5D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43" autoAdjust="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1576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9EECE6-B223-4801-8D5B-520B5ED6DD63}" type="doc">
      <dgm:prSet loTypeId="urn:microsoft.com/office/officeart/2005/8/layout/vList3" loCatId="list" qsTypeId="urn:microsoft.com/office/officeart/2005/8/quickstyle/simple1" qsCatId="simple" csTypeId="urn:microsoft.com/office/officeart/2005/8/colors/accent0_3" csCatId="mainScheme" phldr="1"/>
      <dgm:spPr/>
    </dgm:pt>
    <dgm:pt modelId="{F1787911-301D-4E4E-B77A-AD71526F2B31}">
      <dgm:prSet phldrT="[Text]"/>
      <dgm:spPr/>
      <dgm:t>
        <a:bodyPr/>
        <a:lstStyle/>
        <a:p>
          <a:r>
            <a:rPr lang="en-GB" dirty="0"/>
            <a:t>Leak tightness</a:t>
          </a:r>
        </a:p>
      </dgm:t>
    </dgm:pt>
    <dgm:pt modelId="{DD525F04-A82E-4E33-B635-AC580AEC1205}" type="parTrans" cxnId="{A7555F5E-B687-496A-AD23-287CB0FE23F2}">
      <dgm:prSet/>
      <dgm:spPr/>
      <dgm:t>
        <a:bodyPr/>
        <a:lstStyle/>
        <a:p>
          <a:endParaRPr lang="en-GB"/>
        </a:p>
      </dgm:t>
    </dgm:pt>
    <dgm:pt modelId="{8C19D93B-7398-4CE8-B6A2-329C91D34906}" type="sibTrans" cxnId="{A7555F5E-B687-496A-AD23-287CB0FE23F2}">
      <dgm:prSet/>
      <dgm:spPr/>
      <dgm:t>
        <a:bodyPr/>
        <a:lstStyle/>
        <a:p>
          <a:endParaRPr lang="en-GB"/>
        </a:p>
      </dgm:t>
    </dgm:pt>
    <dgm:pt modelId="{2D19E15E-F7FA-477A-AAA6-0C6AECE3F788}">
      <dgm:prSet phldrT="[Text]"/>
      <dgm:spPr/>
      <dgm:t>
        <a:bodyPr/>
        <a:lstStyle/>
        <a:p>
          <a:r>
            <a:rPr lang="en-GB" dirty="0"/>
            <a:t>Outgassing rate</a:t>
          </a:r>
        </a:p>
      </dgm:t>
    </dgm:pt>
    <dgm:pt modelId="{FCAA412C-A514-472F-8E77-27A5EC608072}" type="parTrans" cxnId="{9A94485E-809F-4122-BB45-48176439B486}">
      <dgm:prSet/>
      <dgm:spPr/>
      <dgm:t>
        <a:bodyPr/>
        <a:lstStyle/>
        <a:p>
          <a:endParaRPr lang="en-GB"/>
        </a:p>
      </dgm:t>
    </dgm:pt>
    <dgm:pt modelId="{44DF27EA-A90D-49B6-9CD7-5988B9CCA3C9}" type="sibTrans" cxnId="{9A94485E-809F-4122-BB45-48176439B486}">
      <dgm:prSet/>
      <dgm:spPr/>
      <dgm:t>
        <a:bodyPr/>
        <a:lstStyle/>
        <a:p>
          <a:endParaRPr lang="en-GB"/>
        </a:p>
      </dgm:t>
    </dgm:pt>
    <dgm:pt modelId="{51E340C5-CC86-41F7-B7C3-535DF58A2545}">
      <dgm:prSet phldrT="[Text]"/>
      <dgm:spPr/>
      <dgm:t>
        <a:bodyPr/>
        <a:lstStyle/>
        <a:p>
          <a:r>
            <a:rPr lang="en-GB" dirty="0"/>
            <a:t>Gas composition (contamination)</a:t>
          </a:r>
        </a:p>
      </dgm:t>
    </dgm:pt>
    <dgm:pt modelId="{00030A90-C55B-431F-925D-CD78AD6015DD}" type="parTrans" cxnId="{76BBC22D-AC3C-473B-9CE0-EAB3CEDE7527}">
      <dgm:prSet/>
      <dgm:spPr/>
      <dgm:t>
        <a:bodyPr/>
        <a:lstStyle/>
        <a:p>
          <a:endParaRPr lang="en-GB"/>
        </a:p>
      </dgm:t>
    </dgm:pt>
    <dgm:pt modelId="{A17F28B9-556E-48D6-8429-F5DA4E3F8A95}" type="sibTrans" cxnId="{76BBC22D-AC3C-473B-9CE0-EAB3CEDE7527}">
      <dgm:prSet/>
      <dgm:spPr/>
      <dgm:t>
        <a:bodyPr/>
        <a:lstStyle/>
        <a:p>
          <a:endParaRPr lang="en-GB"/>
        </a:p>
      </dgm:t>
    </dgm:pt>
    <dgm:pt modelId="{BA17FAA7-373D-4294-8382-6EF06A97B556}">
      <dgm:prSet phldrT="[Text]"/>
      <dgm:spPr/>
      <dgm:t>
        <a:bodyPr/>
        <a:lstStyle/>
        <a:p>
          <a:r>
            <a:rPr lang="en-GB" dirty="0"/>
            <a:t>Virtual leaks</a:t>
          </a:r>
        </a:p>
      </dgm:t>
    </dgm:pt>
    <dgm:pt modelId="{D4E58914-F6B8-400F-BE8A-6FF7F46F2494}" type="parTrans" cxnId="{752ECB20-04CD-4BD3-B8F1-82053E4DA582}">
      <dgm:prSet/>
      <dgm:spPr/>
      <dgm:t>
        <a:bodyPr/>
        <a:lstStyle/>
        <a:p>
          <a:endParaRPr lang="en-GB"/>
        </a:p>
      </dgm:t>
    </dgm:pt>
    <dgm:pt modelId="{39FC29CA-FB88-482D-9235-B3937DC3CD9F}" type="sibTrans" cxnId="{752ECB20-04CD-4BD3-B8F1-82053E4DA582}">
      <dgm:prSet/>
      <dgm:spPr/>
      <dgm:t>
        <a:bodyPr/>
        <a:lstStyle/>
        <a:p>
          <a:endParaRPr lang="en-GB"/>
        </a:p>
      </dgm:t>
    </dgm:pt>
    <dgm:pt modelId="{8BF30F63-1E9B-4C35-8401-C02B2EFAF2C6}" type="pres">
      <dgm:prSet presAssocID="{6D9EECE6-B223-4801-8D5B-520B5ED6DD63}" presName="linearFlow" presStyleCnt="0">
        <dgm:presLayoutVars>
          <dgm:dir/>
          <dgm:resizeHandles val="exact"/>
        </dgm:presLayoutVars>
      </dgm:prSet>
      <dgm:spPr/>
    </dgm:pt>
    <dgm:pt modelId="{41F55F9E-CFA8-4655-93DA-CE30DC9582CA}" type="pres">
      <dgm:prSet presAssocID="{F1787911-301D-4E4E-B77A-AD71526F2B31}" presName="composite" presStyleCnt="0"/>
      <dgm:spPr/>
    </dgm:pt>
    <dgm:pt modelId="{040824D4-5DE3-457C-8B60-9DD7E60393BD}" type="pres">
      <dgm:prSet presAssocID="{F1787911-301D-4E4E-B77A-AD71526F2B31}" presName="imgShp" presStyleLbl="fgImgPlace1" presStyleIdx="0" presStyleCnt="4"/>
      <dgm:spPr>
        <a:blipFill rotWithShape="1">
          <a:blip xmlns:r="http://schemas.openxmlformats.org/officeDocument/2006/relationships" r:embed="rId1"/>
          <a:srcRect/>
          <a:stretch>
            <a:fillRect l="-17000" r="-17000"/>
          </a:stretch>
        </a:blipFill>
      </dgm:spPr>
    </dgm:pt>
    <dgm:pt modelId="{C8A743C2-D184-4F07-92FF-D339E44EFA24}" type="pres">
      <dgm:prSet presAssocID="{F1787911-301D-4E4E-B77A-AD71526F2B31}" presName="txShp" presStyleLbl="node1" presStyleIdx="0" presStyleCnt="4">
        <dgm:presLayoutVars>
          <dgm:bulletEnabled val="1"/>
        </dgm:presLayoutVars>
      </dgm:prSet>
      <dgm:spPr/>
    </dgm:pt>
    <dgm:pt modelId="{009593DC-7E60-4393-8FBE-B6FEB94E5D2D}" type="pres">
      <dgm:prSet presAssocID="{8C19D93B-7398-4CE8-B6A2-329C91D34906}" presName="spacing" presStyleCnt="0"/>
      <dgm:spPr/>
    </dgm:pt>
    <dgm:pt modelId="{53C8DAC9-FDBE-4A64-9BDB-63A93166EC87}" type="pres">
      <dgm:prSet presAssocID="{2D19E15E-F7FA-477A-AAA6-0C6AECE3F788}" presName="composite" presStyleCnt="0"/>
      <dgm:spPr/>
    </dgm:pt>
    <dgm:pt modelId="{F4EA7223-4375-4BF6-A517-02CC1601A57F}" type="pres">
      <dgm:prSet presAssocID="{2D19E15E-F7FA-477A-AAA6-0C6AECE3F788}" presName="imgShp" presStyleLbl="fgImgPlace1" presStyleIdx="1" presStyleCnt="4"/>
      <dgm:spPr>
        <a:blipFill rotWithShape="1">
          <a:blip xmlns:r="http://schemas.openxmlformats.org/officeDocument/2006/relationships" r:embed="rId2"/>
          <a:srcRect/>
          <a:stretch>
            <a:fillRect l="-15000" r="-15000"/>
          </a:stretch>
        </a:blipFill>
      </dgm:spPr>
    </dgm:pt>
    <dgm:pt modelId="{01EDE945-E051-43D2-8846-79E0D64F1AD1}" type="pres">
      <dgm:prSet presAssocID="{2D19E15E-F7FA-477A-AAA6-0C6AECE3F788}" presName="txShp" presStyleLbl="node1" presStyleIdx="1" presStyleCnt="4">
        <dgm:presLayoutVars>
          <dgm:bulletEnabled val="1"/>
        </dgm:presLayoutVars>
      </dgm:prSet>
      <dgm:spPr/>
    </dgm:pt>
    <dgm:pt modelId="{F3CC3BC1-B0EF-4EE3-A31E-EF7B66199258}" type="pres">
      <dgm:prSet presAssocID="{44DF27EA-A90D-49B6-9CD7-5988B9CCA3C9}" presName="spacing" presStyleCnt="0"/>
      <dgm:spPr/>
    </dgm:pt>
    <dgm:pt modelId="{FF0B1D53-46A7-4178-A572-EC3BA4ED8C12}" type="pres">
      <dgm:prSet presAssocID="{51E340C5-CC86-41F7-B7C3-535DF58A2545}" presName="composite" presStyleCnt="0"/>
      <dgm:spPr/>
    </dgm:pt>
    <dgm:pt modelId="{F5D04C49-B94B-4F76-AC06-7034D1360092}" type="pres">
      <dgm:prSet presAssocID="{51E340C5-CC86-41F7-B7C3-535DF58A2545}" presName="imgShp" presStyleLbl="fgImgPlace1" presStyleIdx="2" presStyleCnt="4"/>
      <dgm:spPr>
        <a:blipFill rotWithShape="1">
          <a:blip xmlns:r="http://schemas.openxmlformats.org/officeDocument/2006/relationships" r:embed="rId3"/>
          <a:srcRect/>
          <a:stretch>
            <a:fillRect l="-27000" r="-27000"/>
          </a:stretch>
        </a:blipFill>
      </dgm:spPr>
    </dgm:pt>
    <dgm:pt modelId="{8AD349FB-0BE2-4B95-8326-7041CBFEBD61}" type="pres">
      <dgm:prSet presAssocID="{51E340C5-CC86-41F7-B7C3-535DF58A2545}" presName="txShp" presStyleLbl="node1" presStyleIdx="2" presStyleCnt="4">
        <dgm:presLayoutVars>
          <dgm:bulletEnabled val="1"/>
        </dgm:presLayoutVars>
      </dgm:prSet>
      <dgm:spPr/>
    </dgm:pt>
    <dgm:pt modelId="{8B829D02-7AA9-4079-BB80-896594EB1BE8}" type="pres">
      <dgm:prSet presAssocID="{A17F28B9-556E-48D6-8429-F5DA4E3F8A95}" presName="spacing" presStyleCnt="0"/>
      <dgm:spPr/>
    </dgm:pt>
    <dgm:pt modelId="{EFFE4E9F-1E3B-45A3-ACB8-731AFA095EE9}" type="pres">
      <dgm:prSet presAssocID="{BA17FAA7-373D-4294-8382-6EF06A97B556}" presName="composite" presStyleCnt="0"/>
      <dgm:spPr/>
    </dgm:pt>
    <dgm:pt modelId="{6C630D1C-755B-4216-A9AE-1C680AA177A0}" type="pres">
      <dgm:prSet presAssocID="{BA17FAA7-373D-4294-8382-6EF06A97B556}" presName="imgShp" presStyleLbl="fgImgPlace1" presStyleIdx="3" presStyleCnt="4"/>
      <dgm:spPr>
        <a:blipFill rotWithShape="1">
          <a:blip xmlns:r="http://schemas.openxmlformats.org/officeDocument/2006/relationships" r:embed="rId4"/>
          <a:srcRect/>
          <a:stretch>
            <a:fillRect l="-24000" r="-24000"/>
          </a:stretch>
        </a:blipFill>
      </dgm:spPr>
    </dgm:pt>
    <dgm:pt modelId="{4609109D-60A5-4017-BA75-368C5511D205}" type="pres">
      <dgm:prSet presAssocID="{BA17FAA7-373D-4294-8382-6EF06A97B556}" presName="txShp" presStyleLbl="node1" presStyleIdx="3" presStyleCnt="4">
        <dgm:presLayoutVars>
          <dgm:bulletEnabled val="1"/>
        </dgm:presLayoutVars>
      </dgm:prSet>
      <dgm:spPr/>
    </dgm:pt>
  </dgm:ptLst>
  <dgm:cxnLst>
    <dgm:cxn modelId="{752ECB20-04CD-4BD3-B8F1-82053E4DA582}" srcId="{6D9EECE6-B223-4801-8D5B-520B5ED6DD63}" destId="{BA17FAA7-373D-4294-8382-6EF06A97B556}" srcOrd="3" destOrd="0" parTransId="{D4E58914-F6B8-400F-BE8A-6FF7F46F2494}" sibTransId="{39FC29CA-FB88-482D-9235-B3937DC3CD9F}"/>
    <dgm:cxn modelId="{E1AEAD2A-B8F8-4D44-8F68-98B3CA4C0A5D}" type="presOf" srcId="{6D9EECE6-B223-4801-8D5B-520B5ED6DD63}" destId="{8BF30F63-1E9B-4C35-8401-C02B2EFAF2C6}" srcOrd="0" destOrd="0" presId="urn:microsoft.com/office/officeart/2005/8/layout/vList3"/>
    <dgm:cxn modelId="{76BBC22D-AC3C-473B-9CE0-EAB3CEDE7527}" srcId="{6D9EECE6-B223-4801-8D5B-520B5ED6DD63}" destId="{51E340C5-CC86-41F7-B7C3-535DF58A2545}" srcOrd="2" destOrd="0" parTransId="{00030A90-C55B-431F-925D-CD78AD6015DD}" sibTransId="{A17F28B9-556E-48D6-8429-F5DA4E3F8A95}"/>
    <dgm:cxn modelId="{A7555F5E-B687-496A-AD23-287CB0FE23F2}" srcId="{6D9EECE6-B223-4801-8D5B-520B5ED6DD63}" destId="{F1787911-301D-4E4E-B77A-AD71526F2B31}" srcOrd="0" destOrd="0" parTransId="{DD525F04-A82E-4E33-B635-AC580AEC1205}" sibTransId="{8C19D93B-7398-4CE8-B6A2-329C91D34906}"/>
    <dgm:cxn modelId="{9A94485E-809F-4122-BB45-48176439B486}" srcId="{6D9EECE6-B223-4801-8D5B-520B5ED6DD63}" destId="{2D19E15E-F7FA-477A-AAA6-0C6AECE3F788}" srcOrd="1" destOrd="0" parTransId="{FCAA412C-A514-472F-8E77-27A5EC608072}" sibTransId="{44DF27EA-A90D-49B6-9CD7-5988B9CCA3C9}"/>
    <dgm:cxn modelId="{D602437E-635A-441B-8C7D-9C0BDFE481F8}" type="presOf" srcId="{BA17FAA7-373D-4294-8382-6EF06A97B556}" destId="{4609109D-60A5-4017-BA75-368C5511D205}" srcOrd="0" destOrd="0" presId="urn:microsoft.com/office/officeart/2005/8/layout/vList3"/>
    <dgm:cxn modelId="{0C61DCAB-8265-476F-B5F4-3E21295605A0}" type="presOf" srcId="{51E340C5-CC86-41F7-B7C3-535DF58A2545}" destId="{8AD349FB-0BE2-4B95-8326-7041CBFEBD61}" srcOrd="0" destOrd="0" presId="urn:microsoft.com/office/officeart/2005/8/layout/vList3"/>
    <dgm:cxn modelId="{A59ABFB2-CD31-49B7-9A03-DFE62770AFF3}" type="presOf" srcId="{F1787911-301D-4E4E-B77A-AD71526F2B31}" destId="{C8A743C2-D184-4F07-92FF-D339E44EFA24}" srcOrd="0" destOrd="0" presId="urn:microsoft.com/office/officeart/2005/8/layout/vList3"/>
    <dgm:cxn modelId="{0E4D4EBE-DC30-4F9C-A4EB-FDE931E06AB0}" type="presOf" srcId="{2D19E15E-F7FA-477A-AAA6-0C6AECE3F788}" destId="{01EDE945-E051-43D2-8846-79E0D64F1AD1}" srcOrd="0" destOrd="0" presId="urn:microsoft.com/office/officeart/2005/8/layout/vList3"/>
    <dgm:cxn modelId="{A8DA27CA-9D3A-4587-869D-FE461C3AFC37}" type="presParOf" srcId="{8BF30F63-1E9B-4C35-8401-C02B2EFAF2C6}" destId="{41F55F9E-CFA8-4655-93DA-CE30DC9582CA}" srcOrd="0" destOrd="0" presId="urn:microsoft.com/office/officeart/2005/8/layout/vList3"/>
    <dgm:cxn modelId="{FA867636-1B1B-419D-B002-7AB39E10E724}" type="presParOf" srcId="{41F55F9E-CFA8-4655-93DA-CE30DC9582CA}" destId="{040824D4-5DE3-457C-8B60-9DD7E60393BD}" srcOrd="0" destOrd="0" presId="urn:microsoft.com/office/officeart/2005/8/layout/vList3"/>
    <dgm:cxn modelId="{85AEC917-276F-4BB1-B100-F56133F8BF1D}" type="presParOf" srcId="{41F55F9E-CFA8-4655-93DA-CE30DC9582CA}" destId="{C8A743C2-D184-4F07-92FF-D339E44EFA24}" srcOrd="1" destOrd="0" presId="urn:microsoft.com/office/officeart/2005/8/layout/vList3"/>
    <dgm:cxn modelId="{AA817B22-5664-4674-868C-19690F654D19}" type="presParOf" srcId="{8BF30F63-1E9B-4C35-8401-C02B2EFAF2C6}" destId="{009593DC-7E60-4393-8FBE-B6FEB94E5D2D}" srcOrd="1" destOrd="0" presId="urn:microsoft.com/office/officeart/2005/8/layout/vList3"/>
    <dgm:cxn modelId="{94A41FBE-8153-49A1-9A65-10F41B4B3BDA}" type="presParOf" srcId="{8BF30F63-1E9B-4C35-8401-C02B2EFAF2C6}" destId="{53C8DAC9-FDBE-4A64-9BDB-63A93166EC87}" srcOrd="2" destOrd="0" presId="urn:microsoft.com/office/officeart/2005/8/layout/vList3"/>
    <dgm:cxn modelId="{2C2D8118-3CCC-4ABC-A132-A40B239265C7}" type="presParOf" srcId="{53C8DAC9-FDBE-4A64-9BDB-63A93166EC87}" destId="{F4EA7223-4375-4BF6-A517-02CC1601A57F}" srcOrd="0" destOrd="0" presId="urn:microsoft.com/office/officeart/2005/8/layout/vList3"/>
    <dgm:cxn modelId="{BCEB7A90-321C-4A39-B342-BFD544D1A2F3}" type="presParOf" srcId="{53C8DAC9-FDBE-4A64-9BDB-63A93166EC87}" destId="{01EDE945-E051-43D2-8846-79E0D64F1AD1}" srcOrd="1" destOrd="0" presId="urn:microsoft.com/office/officeart/2005/8/layout/vList3"/>
    <dgm:cxn modelId="{8A4149DD-DC3F-4833-B1F4-FD976EEC9447}" type="presParOf" srcId="{8BF30F63-1E9B-4C35-8401-C02B2EFAF2C6}" destId="{F3CC3BC1-B0EF-4EE3-A31E-EF7B66199258}" srcOrd="3" destOrd="0" presId="urn:microsoft.com/office/officeart/2005/8/layout/vList3"/>
    <dgm:cxn modelId="{65501B47-5D59-457A-9794-69FD8A120F19}" type="presParOf" srcId="{8BF30F63-1E9B-4C35-8401-C02B2EFAF2C6}" destId="{FF0B1D53-46A7-4178-A572-EC3BA4ED8C12}" srcOrd="4" destOrd="0" presId="urn:microsoft.com/office/officeart/2005/8/layout/vList3"/>
    <dgm:cxn modelId="{8CF17046-6FB2-47C4-91A7-127AB4DE21D5}" type="presParOf" srcId="{FF0B1D53-46A7-4178-A572-EC3BA4ED8C12}" destId="{F5D04C49-B94B-4F76-AC06-7034D1360092}" srcOrd="0" destOrd="0" presId="urn:microsoft.com/office/officeart/2005/8/layout/vList3"/>
    <dgm:cxn modelId="{E3B94D37-2647-4B9A-8198-A8E749AC08EF}" type="presParOf" srcId="{FF0B1D53-46A7-4178-A572-EC3BA4ED8C12}" destId="{8AD349FB-0BE2-4B95-8326-7041CBFEBD61}" srcOrd="1" destOrd="0" presId="urn:microsoft.com/office/officeart/2005/8/layout/vList3"/>
    <dgm:cxn modelId="{B6BC2996-DA72-4CC0-B169-240DF3B85206}" type="presParOf" srcId="{8BF30F63-1E9B-4C35-8401-C02B2EFAF2C6}" destId="{8B829D02-7AA9-4079-BB80-896594EB1BE8}" srcOrd="5" destOrd="0" presId="urn:microsoft.com/office/officeart/2005/8/layout/vList3"/>
    <dgm:cxn modelId="{B94107A8-C082-4E34-A65B-9D441A0377FF}" type="presParOf" srcId="{8BF30F63-1E9B-4C35-8401-C02B2EFAF2C6}" destId="{EFFE4E9F-1E3B-45A3-ACB8-731AFA095EE9}" srcOrd="6" destOrd="0" presId="urn:microsoft.com/office/officeart/2005/8/layout/vList3"/>
    <dgm:cxn modelId="{089A9CE4-0BCF-41A0-A3D4-1ACDD0105CCE}" type="presParOf" srcId="{EFFE4E9F-1E3B-45A3-ACB8-731AFA095EE9}" destId="{6C630D1C-755B-4216-A9AE-1C680AA177A0}" srcOrd="0" destOrd="0" presId="urn:microsoft.com/office/officeart/2005/8/layout/vList3"/>
    <dgm:cxn modelId="{02103695-1B5E-4050-984E-BE1C0DADB0E8}" type="presParOf" srcId="{EFFE4E9F-1E3B-45A3-ACB8-731AFA095EE9}" destId="{4609109D-60A5-4017-BA75-368C5511D20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A743C2-D184-4F07-92FF-D339E44EFA24}">
      <dsp:nvSpPr>
        <dsp:cNvPr id="0" name=""/>
        <dsp:cNvSpPr/>
      </dsp:nvSpPr>
      <dsp:spPr>
        <a:xfrm rot="10800000">
          <a:off x="1579763" y="1052"/>
          <a:ext cx="5642366" cy="634264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693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Leak tightness</a:t>
          </a:r>
        </a:p>
      </dsp:txBody>
      <dsp:txXfrm rot="10800000">
        <a:off x="1738329" y="1052"/>
        <a:ext cx="5483800" cy="634264"/>
      </dsp:txXfrm>
    </dsp:sp>
    <dsp:sp modelId="{040824D4-5DE3-457C-8B60-9DD7E60393BD}">
      <dsp:nvSpPr>
        <dsp:cNvPr id="0" name=""/>
        <dsp:cNvSpPr/>
      </dsp:nvSpPr>
      <dsp:spPr>
        <a:xfrm>
          <a:off x="1262631" y="1052"/>
          <a:ext cx="634264" cy="634264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l="-17000" r="-17000"/>
          </a:stretch>
        </a:blip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EDE945-E051-43D2-8846-79E0D64F1AD1}">
      <dsp:nvSpPr>
        <dsp:cNvPr id="0" name=""/>
        <dsp:cNvSpPr/>
      </dsp:nvSpPr>
      <dsp:spPr>
        <a:xfrm rot="10800000">
          <a:off x="1579763" y="805439"/>
          <a:ext cx="5642366" cy="634264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693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Outgassing rate</a:t>
          </a:r>
        </a:p>
      </dsp:txBody>
      <dsp:txXfrm rot="10800000">
        <a:off x="1738329" y="805439"/>
        <a:ext cx="5483800" cy="634264"/>
      </dsp:txXfrm>
    </dsp:sp>
    <dsp:sp modelId="{F4EA7223-4375-4BF6-A517-02CC1601A57F}">
      <dsp:nvSpPr>
        <dsp:cNvPr id="0" name=""/>
        <dsp:cNvSpPr/>
      </dsp:nvSpPr>
      <dsp:spPr>
        <a:xfrm>
          <a:off x="1262631" y="805439"/>
          <a:ext cx="634264" cy="634264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 l="-15000" r="-15000"/>
          </a:stretch>
        </a:blip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D349FB-0BE2-4B95-8326-7041CBFEBD61}">
      <dsp:nvSpPr>
        <dsp:cNvPr id="0" name=""/>
        <dsp:cNvSpPr/>
      </dsp:nvSpPr>
      <dsp:spPr>
        <a:xfrm rot="10800000">
          <a:off x="1579763" y="1609825"/>
          <a:ext cx="5642366" cy="634264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693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Gas composition (contamination)</a:t>
          </a:r>
        </a:p>
      </dsp:txBody>
      <dsp:txXfrm rot="10800000">
        <a:off x="1738329" y="1609825"/>
        <a:ext cx="5483800" cy="634264"/>
      </dsp:txXfrm>
    </dsp:sp>
    <dsp:sp modelId="{F5D04C49-B94B-4F76-AC06-7034D1360092}">
      <dsp:nvSpPr>
        <dsp:cNvPr id="0" name=""/>
        <dsp:cNvSpPr/>
      </dsp:nvSpPr>
      <dsp:spPr>
        <a:xfrm>
          <a:off x="1262631" y="1609825"/>
          <a:ext cx="634264" cy="634264"/>
        </a:xfrm>
        <a:prstGeom prst="ellipse">
          <a:avLst/>
        </a:prstGeom>
        <a:blipFill rotWithShape="1">
          <a:blip xmlns:r="http://schemas.openxmlformats.org/officeDocument/2006/relationships" r:embed="rId3"/>
          <a:srcRect/>
          <a:stretch>
            <a:fillRect l="-27000" r="-27000"/>
          </a:stretch>
        </a:blip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09109D-60A5-4017-BA75-368C5511D205}">
      <dsp:nvSpPr>
        <dsp:cNvPr id="0" name=""/>
        <dsp:cNvSpPr/>
      </dsp:nvSpPr>
      <dsp:spPr>
        <a:xfrm rot="10800000">
          <a:off x="1579763" y="2414212"/>
          <a:ext cx="5642366" cy="634264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693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Virtual leaks</a:t>
          </a:r>
        </a:p>
      </dsp:txBody>
      <dsp:txXfrm rot="10800000">
        <a:off x="1738329" y="2414212"/>
        <a:ext cx="5483800" cy="634264"/>
      </dsp:txXfrm>
    </dsp:sp>
    <dsp:sp modelId="{6C630D1C-755B-4216-A9AE-1C680AA177A0}">
      <dsp:nvSpPr>
        <dsp:cNvPr id="0" name=""/>
        <dsp:cNvSpPr/>
      </dsp:nvSpPr>
      <dsp:spPr>
        <a:xfrm>
          <a:off x="1262631" y="2414212"/>
          <a:ext cx="634264" cy="634264"/>
        </a:xfrm>
        <a:prstGeom prst="ellipse">
          <a:avLst/>
        </a:prstGeom>
        <a:blipFill rotWithShape="1">
          <a:blip xmlns:r="http://schemas.openxmlformats.org/officeDocument/2006/relationships" r:embed="rId4"/>
          <a:srcRect/>
          <a:stretch>
            <a:fillRect l="-24000" r="-24000"/>
          </a:stretch>
        </a:blip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D1D80-A5B3-44C3-A14E-083197B5A71A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91076E-BAB8-4279-9C41-9C7E9E7013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576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badi" panose="020B0604020104020204" pitchFamily="34" charset="0"/>
              </a:defRPr>
            </a:lvl1pPr>
          </a:lstStyle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badi" panose="020B0604020104020204" pitchFamily="34" charset="0"/>
              </a:defRPr>
            </a:lvl1pPr>
          </a:lstStyle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badi" panose="020B06040201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Abadi" panose="020B0604020104020204" pitchFamily="34" charset="0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Abadi" panose="020B0604020104020204" pitchFamily="34" charset="0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Abadi" panose="020B0604020104020204" pitchFamily="34" charset="0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Abadi" panose="020B0604020104020204" pitchFamily="34" charset="0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Abadi" panose="020B0604020104020204" pitchFamily="34" charset="0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Abadi" panose="020B0604020104020204" pitchFamily="34" charset="0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hyperlink" Target="https://indico.cern.ch/event/635446/" TargetMode="External"/><Relationship Id="rId7" Type="http://schemas.openxmlformats.org/officeDocument/2006/relationships/diagramQuickStyle" Target="../diagrams/quickStyle1.xml"/><Relationship Id="rId2" Type="http://schemas.openxmlformats.org/officeDocument/2006/relationships/hyperlink" Target="https://edms.cern.ch/document/1752123/1.0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hyperlink" Target="https://indico.cern.ch/event/636332/" TargetMode="External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47564/7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057C3-B8C9-4BCD-91BA-AB9DACE3A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Detection of pollution by RGA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94A90C-41DF-46A9-B545-3EDD1D72D8B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/>
              <a:t>Jose A. Ferreira (TE-VSC)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F540D-4E7C-46FC-B417-435A5BD5AF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07394-8B49-4A41-AE54-5FE215CE4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EE8A2-56C1-4AD3-B41E-4167EF7AA8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270BF7AC-DB6C-415A-B3D6-6DB034A0A1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49264" y="3502800"/>
            <a:ext cx="4231186" cy="27687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E88F87-0425-4DB6-BC72-9CB320470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PR.SMH42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976DB-0DF7-4DC8-876C-ADAF4DD20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693" y="1182834"/>
            <a:ext cx="4645735" cy="466742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RGA showing contamination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Candidate molecule N-methyl-2-Pyrrolidone (NMP) </a:t>
            </a:r>
            <a:r>
              <a:rPr lang="en-GB" dirty="0">
                <a:sym typeface="Wingdings" panose="05000000000000000000" pitchFamily="2" charset="2"/>
              </a:rPr>
              <a:t> solvent for polyimide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 err="1"/>
              <a:t>Pyralin</a:t>
            </a:r>
            <a:r>
              <a:rPr lang="en-GB" dirty="0"/>
              <a:t> (</a:t>
            </a:r>
            <a:r>
              <a:rPr lang="en-GB" dirty="0">
                <a:sym typeface="Wingdings" panose="05000000000000000000" pitchFamily="2" charset="2"/>
              </a:rPr>
              <a:t>polyimide base polymer) part of SMH42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sym typeface="Wingdings" panose="05000000000000000000" pitchFamily="2" charset="2"/>
              </a:rPr>
              <a:t>Confirmation after testing sample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sym typeface="Wingdings" panose="05000000000000000000" pitchFamily="2" charset="2"/>
              </a:rPr>
              <a:t>High vapour pressure  Completely removed after bakeout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AAB6A-BA47-4922-8012-3142FA1E2C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015EC-5CD3-4B60-ACEC-695D77259E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81C45-2150-498B-8E16-0DAEA3E175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885B1C-D4CD-4455-AD2C-F5590A34504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703" y="3642276"/>
            <a:ext cx="1066097" cy="1148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 1" descr="Une image contenant intérieur, équipement&#10;&#10;Description générée automatiquement">
            <a:extLst>
              <a:ext uri="{FF2B5EF4-FFF2-40B4-BE49-F238E27FC236}">
                <a16:creationId xmlns:a16="http://schemas.microsoft.com/office/drawing/2014/main" id="{21FEFA53-8634-4302-A747-328E116A3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535" y="1050204"/>
            <a:ext cx="3648808" cy="2182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4611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DEB7307-B2F9-4F52-A13E-73BAEBF12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attention!!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A77C814-DC27-4E91-ABBA-D1A5FF0CB69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336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9519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511F1-1A5A-4637-9AD0-A3337463E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Gas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F57A74-7708-4DF9-90F8-D10F518CA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387" y="1730728"/>
            <a:ext cx="4089805" cy="418190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Different processes produce gases that limit the achievable vacuum for a certain pumping speed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sym typeface="Wingdings" panose="05000000000000000000" pitchFamily="2" charset="2"/>
              </a:rPr>
              <a:t>Pumping speed available define maximum acceptable gas load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sym typeface="Wingdings" panose="05000000000000000000" pitchFamily="2" charset="2"/>
              </a:rPr>
              <a:t>The acceptance criteria stablishes goals to fulfil the required pressure in the accelerator complex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FB83D-892D-468F-AA4F-FE8EDD98B3D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41043-F1D5-42AA-A018-2744BD904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59479-CDAF-46E2-AA40-447FAE5D92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5" name="Frame 74">
            <a:extLst>
              <a:ext uri="{FF2B5EF4-FFF2-40B4-BE49-F238E27FC236}">
                <a16:creationId xmlns:a16="http://schemas.microsoft.com/office/drawing/2014/main" id="{F51526F0-8F75-4027-B380-06CF71A06D66}"/>
              </a:ext>
            </a:extLst>
          </p:cNvPr>
          <p:cNvSpPr/>
          <p:nvPr/>
        </p:nvSpPr>
        <p:spPr>
          <a:xfrm>
            <a:off x="369276" y="1870612"/>
            <a:ext cx="4211253" cy="4099175"/>
          </a:xfrm>
          <a:prstGeom prst="frame">
            <a:avLst>
              <a:gd name="adj1" fmla="val 7561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597BD25-1C9E-4551-BB85-8B89CCCFDF39}"/>
              </a:ext>
            </a:extLst>
          </p:cNvPr>
          <p:cNvGrpSpPr/>
          <p:nvPr/>
        </p:nvGrpSpPr>
        <p:grpSpPr>
          <a:xfrm>
            <a:off x="1937514" y="1999334"/>
            <a:ext cx="2039030" cy="1397273"/>
            <a:chOff x="6360046" y="1665980"/>
            <a:chExt cx="2039030" cy="1397273"/>
          </a:xfrm>
        </p:grpSpPr>
        <p:sp>
          <p:nvSpPr>
            <p:cNvPr id="77" name="Arrow: Striped Right 76">
              <a:extLst>
                <a:ext uri="{FF2B5EF4-FFF2-40B4-BE49-F238E27FC236}">
                  <a16:creationId xmlns:a16="http://schemas.microsoft.com/office/drawing/2014/main" id="{08B16F3E-BF03-42B1-9ACA-3E14285D6636}"/>
                </a:ext>
              </a:extLst>
            </p:cNvPr>
            <p:cNvSpPr/>
            <p:nvPr/>
          </p:nvSpPr>
          <p:spPr>
            <a:xfrm rot="5400000">
              <a:off x="6137031" y="1898977"/>
              <a:ext cx="993531" cy="527538"/>
            </a:xfrm>
            <a:prstGeom prst="stripedRightArrow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A28410F-9254-4712-82EB-CA5E96C86D76}"/>
                </a:ext>
              </a:extLst>
            </p:cNvPr>
            <p:cNvSpPr txBox="1"/>
            <p:nvPr/>
          </p:nvSpPr>
          <p:spPr>
            <a:xfrm>
              <a:off x="6932446" y="1867426"/>
              <a:ext cx="146663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accent6"/>
                  </a:solidFill>
                  <a:latin typeface="Abadi" panose="020B0604020104020204" pitchFamily="34" charset="0"/>
                </a:rPr>
                <a:t>Bulk diffusion (i.e. water in polymers or H</a:t>
              </a:r>
              <a:r>
                <a:rPr lang="en-GB" sz="1100" baseline="-25000" dirty="0">
                  <a:solidFill>
                    <a:schemeClr val="accent6"/>
                  </a:solidFill>
                  <a:latin typeface="Abadi" panose="020B0604020104020204" pitchFamily="34" charset="0"/>
                </a:rPr>
                <a:t>2</a:t>
              </a:r>
              <a:r>
                <a:rPr lang="en-GB" sz="1100" dirty="0">
                  <a:solidFill>
                    <a:schemeClr val="accent6"/>
                  </a:solidFill>
                  <a:latin typeface="Abadi" panose="020B0604020104020204" pitchFamily="34" charset="0"/>
                </a:rPr>
                <a:t> in metals)</a:t>
              </a: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493016AB-5F40-4D8A-9240-53F3B3DC6CD6}"/>
                </a:ext>
              </a:extLst>
            </p:cNvPr>
            <p:cNvSpPr/>
            <p:nvPr/>
          </p:nvSpPr>
          <p:spPr>
            <a:xfrm>
              <a:off x="6360046" y="2781904"/>
              <a:ext cx="115200" cy="114300"/>
            </a:xfrm>
            <a:prstGeom prst="ellipse">
              <a:avLst/>
            </a:prstGeom>
            <a:solidFill>
              <a:srgbClr val="92D050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3C21A725-2161-4705-9810-2A6652F4B8BB}"/>
                </a:ext>
              </a:extLst>
            </p:cNvPr>
            <p:cNvSpPr/>
            <p:nvPr/>
          </p:nvSpPr>
          <p:spPr>
            <a:xfrm>
              <a:off x="6512446" y="2934304"/>
              <a:ext cx="115200" cy="114300"/>
            </a:xfrm>
            <a:prstGeom prst="ellipse">
              <a:avLst/>
            </a:prstGeom>
            <a:solidFill>
              <a:srgbClr val="92D050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889704E4-049D-48E5-BF10-1FBCFA95C7AF}"/>
                </a:ext>
              </a:extLst>
            </p:cNvPr>
            <p:cNvSpPr/>
            <p:nvPr/>
          </p:nvSpPr>
          <p:spPr>
            <a:xfrm>
              <a:off x="6664846" y="2743801"/>
              <a:ext cx="115200" cy="114300"/>
            </a:xfrm>
            <a:prstGeom prst="ellipse">
              <a:avLst/>
            </a:prstGeom>
            <a:solidFill>
              <a:srgbClr val="92D050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646E8CF2-5456-4900-B7D9-A0491D1A63F9}"/>
                </a:ext>
              </a:extLst>
            </p:cNvPr>
            <p:cNvSpPr/>
            <p:nvPr/>
          </p:nvSpPr>
          <p:spPr>
            <a:xfrm>
              <a:off x="6817246" y="2948953"/>
              <a:ext cx="115200" cy="114300"/>
            </a:xfrm>
            <a:prstGeom prst="ellipse">
              <a:avLst/>
            </a:prstGeom>
            <a:solidFill>
              <a:srgbClr val="92D050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6C25130-E793-4770-AB95-7D78F4ABE274}"/>
              </a:ext>
            </a:extLst>
          </p:cNvPr>
          <p:cNvGrpSpPr/>
          <p:nvPr/>
        </p:nvGrpSpPr>
        <p:grpSpPr>
          <a:xfrm rot="5400000">
            <a:off x="3079430" y="2966647"/>
            <a:ext cx="1173754" cy="1537067"/>
            <a:chOff x="6360046" y="1526186"/>
            <a:chExt cx="1173754" cy="1537067"/>
          </a:xfrm>
        </p:grpSpPr>
        <p:sp>
          <p:nvSpPr>
            <p:cNvPr id="84" name="Arrow: Striped Right 83">
              <a:extLst>
                <a:ext uri="{FF2B5EF4-FFF2-40B4-BE49-F238E27FC236}">
                  <a16:creationId xmlns:a16="http://schemas.microsoft.com/office/drawing/2014/main" id="{AEA3A8F4-DE36-431D-869C-21FAF16565D2}"/>
                </a:ext>
              </a:extLst>
            </p:cNvPr>
            <p:cNvSpPr/>
            <p:nvPr/>
          </p:nvSpPr>
          <p:spPr>
            <a:xfrm rot="5400000">
              <a:off x="6137031" y="1898977"/>
              <a:ext cx="993531" cy="527538"/>
            </a:xfrm>
            <a:prstGeom prst="stripedRightArrow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3DA8CC69-7F19-4D12-B83A-D009C3EC23C7}"/>
                </a:ext>
              </a:extLst>
            </p:cNvPr>
            <p:cNvSpPr txBox="1"/>
            <p:nvPr/>
          </p:nvSpPr>
          <p:spPr>
            <a:xfrm rot="16200000">
              <a:off x="6551774" y="1908048"/>
              <a:ext cx="1363887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accent6"/>
                  </a:solidFill>
                  <a:latin typeface="Abadi" panose="020B0604020104020204" pitchFamily="34" charset="0"/>
                </a:rPr>
                <a:t>Thermal outgassing (i.e. water from metals)</a:t>
              </a: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465AD57A-A407-4627-BDA9-2D7A04683193}"/>
                </a:ext>
              </a:extLst>
            </p:cNvPr>
            <p:cNvSpPr/>
            <p:nvPr/>
          </p:nvSpPr>
          <p:spPr>
            <a:xfrm>
              <a:off x="6360046" y="2781904"/>
              <a:ext cx="115200" cy="1143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5053F83A-6E4D-497E-9AC4-90EE126C81F9}"/>
                </a:ext>
              </a:extLst>
            </p:cNvPr>
            <p:cNvSpPr/>
            <p:nvPr/>
          </p:nvSpPr>
          <p:spPr>
            <a:xfrm>
              <a:off x="6512446" y="2934304"/>
              <a:ext cx="115200" cy="1143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C312AB6E-96C0-4ED0-B614-071750B9F6EC}"/>
                </a:ext>
              </a:extLst>
            </p:cNvPr>
            <p:cNvSpPr/>
            <p:nvPr/>
          </p:nvSpPr>
          <p:spPr>
            <a:xfrm>
              <a:off x="6664846" y="2743801"/>
              <a:ext cx="115200" cy="1143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A892F5FD-29A0-4CBB-B783-B2670973BC5C}"/>
                </a:ext>
              </a:extLst>
            </p:cNvPr>
            <p:cNvSpPr/>
            <p:nvPr/>
          </p:nvSpPr>
          <p:spPr>
            <a:xfrm>
              <a:off x="6817246" y="2948953"/>
              <a:ext cx="115200" cy="1143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4342E7C9-5075-4B98-8EDF-30C4CAFB67B9}"/>
              </a:ext>
            </a:extLst>
          </p:cNvPr>
          <p:cNvGrpSpPr/>
          <p:nvPr/>
        </p:nvGrpSpPr>
        <p:grpSpPr>
          <a:xfrm rot="10800000">
            <a:off x="2353122" y="4690120"/>
            <a:ext cx="1660622" cy="1397273"/>
            <a:chOff x="6360046" y="1665980"/>
            <a:chExt cx="1660622" cy="1397273"/>
          </a:xfrm>
        </p:grpSpPr>
        <p:sp>
          <p:nvSpPr>
            <p:cNvPr id="91" name="Arrow: Striped Right 90">
              <a:extLst>
                <a:ext uri="{FF2B5EF4-FFF2-40B4-BE49-F238E27FC236}">
                  <a16:creationId xmlns:a16="http://schemas.microsoft.com/office/drawing/2014/main" id="{43332357-D440-49EB-83A4-8165F280DF30}"/>
                </a:ext>
              </a:extLst>
            </p:cNvPr>
            <p:cNvSpPr/>
            <p:nvPr/>
          </p:nvSpPr>
          <p:spPr>
            <a:xfrm rot="5400000">
              <a:off x="6137031" y="1898977"/>
              <a:ext cx="993531" cy="527538"/>
            </a:xfrm>
            <a:prstGeom prst="stripedRightArrow">
              <a:avLst/>
            </a:prstGeom>
            <a:solidFill>
              <a:srgbClr val="FF7C8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C35C709-434B-45EB-B2FC-EC5A5252FA3B}"/>
                </a:ext>
              </a:extLst>
            </p:cNvPr>
            <p:cNvSpPr txBox="1"/>
            <p:nvPr/>
          </p:nvSpPr>
          <p:spPr>
            <a:xfrm rot="10800000">
              <a:off x="6789482" y="2175557"/>
              <a:ext cx="123118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accent6"/>
                  </a:solidFill>
                  <a:latin typeface="Abadi" panose="020B0604020104020204" pitchFamily="34" charset="0"/>
                </a:rPr>
                <a:t>Permeation (i.e. elastomer seals)</a:t>
              </a: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5F8E4D3A-34EF-4330-B722-0CFBC0A33CDF}"/>
                </a:ext>
              </a:extLst>
            </p:cNvPr>
            <p:cNvSpPr/>
            <p:nvPr/>
          </p:nvSpPr>
          <p:spPr>
            <a:xfrm>
              <a:off x="6360046" y="2781904"/>
              <a:ext cx="115200" cy="114300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29480DB8-A5CE-443E-BF98-2D86645FB9A1}"/>
                </a:ext>
              </a:extLst>
            </p:cNvPr>
            <p:cNvSpPr/>
            <p:nvPr/>
          </p:nvSpPr>
          <p:spPr>
            <a:xfrm>
              <a:off x="6512446" y="2934304"/>
              <a:ext cx="115200" cy="114300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497FCEC6-B90D-4AC8-BAD2-9222EFF55D79}"/>
                </a:ext>
              </a:extLst>
            </p:cNvPr>
            <p:cNvSpPr/>
            <p:nvPr/>
          </p:nvSpPr>
          <p:spPr>
            <a:xfrm>
              <a:off x="6664846" y="2743801"/>
              <a:ext cx="115200" cy="114300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69FC8545-B40F-4FA9-9558-099E352B7954}"/>
                </a:ext>
              </a:extLst>
            </p:cNvPr>
            <p:cNvSpPr/>
            <p:nvPr/>
          </p:nvSpPr>
          <p:spPr>
            <a:xfrm>
              <a:off x="6817246" y="2948953"/>
              <a:ext cx="115200" cy="114300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97" name="Connector: Curved 96">
            <a:extLst>
              <a:ext uri="{FF2B5EF4-FFF2-40B4-BE49-F238E27FC236}">
                <a16:creationId xmlns:a16="http://schemas.microsoft.com/office/drawing/2014/main" id="{2E870730-2391-4FA3-82D5-240363FE6C93}"/>
              </a:ext>
            </a:extLst>
          </p:cNvPr>
          <p:cNvCxnSpPr>
            <a:cxnSpLocks/>
          </p:cNvCxnSpPr>
          <p:nvPr/>
        </p:nvCxnSpPr>
        <p:spPr>
          <a:xfrm rot="16200000" flipV="1">
            <a:off x="1863837" y="5727418"/>
            <a:ext cx="509576" cy="210374"/>
          </a:xfrm>
          <a:prstGeom prst="curvedConnector3">
            <a:avLst/>
          </a:prstGeom>
          <a:ln w="571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8" name="Group 97">
            <a:extLst>
              <a:ext uri="{FF2B5EF4-FFF2-40B4-BE49-F238E27FC236}">
                <a16:creationId xmlns:a16="http://schemas.microsoft.com/office/drawing/2014/main" id="{6B9864CB-7D7C-490F-A8DC-E72E96799C82}"/>
              </a:ext>
            </a:extLst>
          </p:cNvPr>
          <p:cNvGrpSpPr/>
          <p:nvPr/>
        </p:nvGrpSpPr>
        <p:grpSpPr>
          <a:xfrm rot="10800000">
            <a:off x="1712859" y="4485062"/>
            <a:ext cx="1805489" cy="1152731"/>
            <a:chOff x="5126957" y="1910522"/>
            <a:chExt cx="1805489" cy="1152731"/>
          </a:xfrm>
        </p:grpSpPr>
        <p:sp>
          <p:nvSpPr>
            <p:cNvPr id="99" name="Arrow: Striped Right 98">
              <a:extLst>
                <a:ext uri="{FF2B5EF4-FFF2-40B4-BE49-F238E27FC236}">
                  <a16:creationId xmlns:a16="http://schemas.microsoft.com/office/drawing/2014/main" id="{473C50CA-0B9A-40AF-9E95-2937BD9926CA}"/>
                </a:ext>
              </a:extLst>
            </p:cNvPr>
            <p:cNvSpPr/>
            <p:nvPr/>
          </p:nvSpPr>
          <p:spPr>
            <a:xfrm rot="5400000">
              <a:off x="6259302" y="2021248"/>
              <a:ext cx="748989" cy="527538"/>
            </a:xfrm>
            <a:prstGeom prst="stripedRightArrow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29790F9-4748-47EB-BFBB-A369EE430376}"/>
                </a:ext>
              </a:extLst>
            </p:cNvPr>
            <p:cNvSpPr txBox="1"/>
            <p:nvPr/>
          </p:nvSpPr>
          <p:spPr>
            <a:xfrm rot="10800000">
              <a:off x="5126957" y="2661336"/>
              <a:ext cx="12311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accent6"/>
                  </a:solidFill>
                  <a:latin typeface="Abadi" panose="020B0604020104020204" pitchFamily="34" charset="0"/>
                </a:rPr>
                <a:t>Leaks</a:t>
              </a:r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CD631FFC-DCC7-4335-BF7E-AE8F180C3195}"/>
                </a:ext>
              </a:extLst>
            </p:cNvPr>
            <p:cNvSpPr/>
            <p:nvPr/>
          </p:nvSpPr>
          <p:spPr>
            <a:xfrm>
              <a:off x="6360046" y="2781904"/>
              <a:ext cx="115200" cy="1143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642EEC47-FBE4-4B82-A820-A8F4545B2D42}"/>
                </a:ext>
              </a:extLst>
            </p:cNvPr>
            <p:cNvSpPr/>
            <p:nvPr/>
          </p:nvSpPr>
          <p:spPr>
            <a:xfrm>
              <a:off x="6512446" y="2934304"/>
              <a:ext cx="115200" cy="1143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660DD260-6335-4C5C-A1F5-5D7AADB1F548}"/>
                </a:ext>
              </a:extLst>
            </p:cNvPr>
            <p:cNvSpPr/>
            <p:nvPr/>
          </p:nvSpPr>
          <p:spPr>
            <a:xfrm>
              <a:off x="6664846" y="2743801"/>
              <a:ext cx="115200" cy="1143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B062F22C-C86B-4E9A-B763-27222BB6490C}"/>
                </a:ext>
              </a:extLst>
            </p:cNvPr>
            <p:cNvSpPr/>
            <p:nvPr/>
          </p:nvSpPr>
          <p:spPr>
            <a:xfrm>
              <a:off x="6817246" y="2948953"/>
              <a:ext cx="115200" cy="1143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5" name="Cloud 104">
            <a:extLst>
              <a:ext uri="{FF2B5EF4-FFF2-40B4-BE49-F238E27FC236}">
                <a16:creationId xmlns:a16="http://schemas.microsoft.com/office/drawing/2014/main" id="{0E1D84C5-2C3F-4310-B27E-1B2EBF08376C}"/>
              </a:ext>
            </a:extLst>
          </p:cNvPr>
          <p:cNvSpPr/>
          <p:nvPr/>
        </p:nvSpPr>
        <p:spPr>
          <a:xfrm>
            <a:off x="452691" y="2680643"/>
            <a:ext cx="166831" cy="376848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6" name="Connector: Curved 105">
            <a:extLst>
              <a:ext uri="{FF2B5EF4-FFF2-40B4-BE49-F238E27FC236}">
                <a16:creationId xmlns:a16="http://schemas.microsoft.com/office/drawing/2014/main" id="{1964B5F2-8F13-4D5D-BFE1-F737275C4D0A}"/>
              </a:ext>
            </a:extLst>
          </p:cNvPr>
          <p:cNvCxnSpPr>
            <a:cxnSpLocks/>
          </p:cNvCxnSpPr>
          <p:nvPr/>
        </p:nvCxnSpPr>
        <p:spPr>
          <a:xfrm rot="10800000">
            <a:off x="565732" y="2828235"/>
            <a:ext cx="427782" cy="97328"/>
          </a:xfrm>
          <a:prstGeom prst="curvedConnector3">
            <a:avLst/>
          </a:prstGeom>
          <a:ln w="571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C0DC234A-5EBA-4EE7-871A-2DFFFCFBEB3B}"/>
              </a:ext>
            </a:extLst>
          </p:cNvPr>
          <p:cNvGrpSpPr/>
          <p:nvPr/>
        </p:nvGrpSpPr>
        <p:grpSpPr>
          <a:xfrm rot="16200000">
            <a:off x="895387" y="2323917"/>
            <a:ext cx="918350" cy="1296833"/>
            <a:chOff x="6014096" y="1910522"/>
            <a:chExt cx="918350" cy="1296833"/>
          </a:xfrm>
        </p:grpSpPr>
        <p:sp>
          <p:nvSpPr>
            <p:cNvPr id="108" name="Arrow: Striped Right 107">
              <a:extLst>
                <a:ext uri="{FF2B5EF4-FFF2-40B4-BE49-F238E27FC236}">
                  <a16:creationId xmlns:a16="http://schemas.microsoft.com/office/drawing/2014/main" id="{00A5562D-D9E8-403A-A884-E8580FE83D5E}"/>
                </a:ext>
              </a:extLst>
            </p:cNvPr>
            <p:cNvSpPr/>
            <p:nvPr/>
          </p:nvSpPr>
          <p:spPr>
            <a:xfrm rot="5400000">
              <a:off x="6259302" y="2021248"/>
              <a:ext cx="748989" cy="527538"/>
            </a:xfrm>
            <a:prstGeom prst="stripedRightArrow">
              <a:avLst/>
            </a:prstGeom>
            <a:solidFill>
              <a:srgbClr val="FF99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BAD04F1-318B-4F83-BF2D-1D42A4A84F8D}"/>
                </a:ext>
              </a:extLst>
            </p:cNvPr>
            <p:cNvSpPr txBox="1"/>
            <p:nvPr/>
          </p:nvSpPr>
          <p:spPr>
            <a:xfrm rot="5400000">
              <a:off x="5529308" y="2460957"/>
              <a:ext cx="12311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accent6"/>
                  </a:solidFill>
                  <a:latin typeface="Abadi" panose="020B0604020104020204" pitchFamily="34" charset="0"/>
                </a:rPr>
                <a:t>Virtual leaks</a:t>
              </a:r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562B6C7F-CBF1-4451-9A76-F8B6EB7BE769}"/>
                </a:ext>
              </a:extLst>
            </p:cNvPr>
            <p:cNvSpPr/>
            <p:nvPr/>
          </p:nvSpPr>
          <p:spPr>
            <a:xfrm>
              <a:off x="6360046" y="2781904"/>
              <a:ext cx="115200" cy="114300"/>
            </a:xfrm>
            <a:prstGeom prst="ellipse">
              <a:avLst/>
            </a:prstGeom>
            <a:solidFill>
              <a:srgbClr val="FF9900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3885A0E9-D4CB-4D6F-81CA-8C72B586E7E8}"/>
                </a:ext>
              </a:extLst>
            </p:cNvPr>
            <p:cNvSpPr/>
            <p:nvPr/>
          </p:nvSpPr>
          <p:spPr>
            <a:xfrm>
              <a:off x="6512446" y="2934304"/>
              <a:ext cx="115200" cy="114300"/>
            </a:xfrm>
            <a:prstGeom prst="ellipse">
              <a:avLst/>
            </a:prstGeom>
            <a:solidFill>
              <a:srgbClr val="FF9900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34CC3F61-AFB3-47FD-A732-032419458F76}"/>
                </a:ext>
              </a:extLst>
            </p:cNvPr>
            <p:cNvSpPr/>
            <p:nvPr/>
          </p:nvSpPr>
          <p:spPr>
            <a:xfrm>
              <a:off x="6664846" y="2743801"/>
              <a:ext cx="115200" cy="114300"/>
            </a:xfrm>
            <a:prstGeom prst="ellipse">
              <a:avLst/>
            </a:prstGeom>
            <a:solidFill>
              <a:srgbClr val="FF9900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8C261E70-ED62-48FE-B682-6B117345EE44}"/>
                </a:ext>
              </a:extLst>
            </p:cNvPr>
            <p:cNvSpPr/>
            <p:nvPr/>
          </p:nvSpPr>
          <p:spPr>
            <a:xfrm>
              <a:off x="6817246" y="2948953"/>
              <a:ext cx="115200" cy="114300"/>
            </a:xfrm>
            <a:prstGeom prst="ellipse">
              <a:avLst/>
            </a:prstGeom>
            <a:solidFill>
              <a:srgbClr val="FF9900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4" name="Cloud 113">
            <a:extLst>
              <a:ext uri="{FF2B5EF4-FFF2-40B4-BE49-F238E27FC236}">
                <a16:creationId xmlns:a16="http://schemas.microsoft.com/office/drawing/2014/main" id="{3B861914-6484-4626-8C86-32390A0D4625}"/>
              </a:ext>
            </a:extLst>
          </p:cNvPr>
          <p:cNvSpPr/>
          <p:nvPr/>
        </p:nvSpPr>
        <p:spPr>
          <a:xfrm>
            <a:off x="584992" y="3533085"/>
            <a:ext cx="115201" cy="1023776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CDCBE34D-BC30-43A0-9C8E-ED225C4E1255}"/>
              </a:ext>
            </a:extLst>
          </p:cNvPr>
          <p:cNvGrpSpPr/>
          <p:nvPr/>
        </p:nvGrpSpPr>
        <p:grpSpPr>
          <a:xfrm rot="16200000">
            <a:off x="928211" y="3522774"/>
            <a:ext cx="918350" cy="1296833"/>
            <a:chOff x="6014096" y="1910522"/>
            <a:chExt cx="918350" cy="1296833"/>
          </a:xfrm>
        </p:grpSpPr>
        <p:sp>
          <p:nvSpPr>
            <p:cNvPr id="116" name="Arrow: Striped Right 115">
              <a:extLst>
                <a:ext uri="{FF2B5EF4-FFF2-40B4-BE49-F238E27FC236}">
                  <a16:creationId xmlns:a16="http://schemas.microsoft.com/office/drawing/2014/main" id="{D2A736C3-0200-46AE-9D52-59DCE15DE9CA}"/>
                </a:ext>
              </a:extLst>
            </p:cNvPr>
            <p:cNvSpPr/>
            <p:nvPr/>
          </p:nvSpPr>
          <p:spPr>
            <a:xfrm rot="5400000">
              <a:off x="6259302" y="2021248"/>
              <a:ext cx="748989" cy="527538"/>
            </a:xfrm>
            <a:prstGeom prst="stripedRightArrow">
              <a:avLst/>
            </a:prstGeom>
            <a:solidFill>
              <a:srgbClr val="10428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D76A8324-E1DB-4634-BEF4-D328562B4568}"/>
                </a:ext>
              </a:extLst>
            </p:cNvPr>
            <p:cNvSpPr txBox="1"/>
            <p:nvPr/>
          </p:nvSpPr>
          <p:spPr>
            <a:xfrm rot="5400000">
              <a:off x="5529308" y="2460957"/>
              <a:ext cx="12311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accent6"/>
                  </a:solidFill>
                  <a:latin typeface="Abadi" panose="020B0604020104020204" pitchFamily="34" charset="0"/>
                </a:rPr>
                <a:t>Evaporation</a:t>
              </a:r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345A2531-68FB-4C63-87E7-C6C10F716B88}"/>
                </a:ext>
              </a:extLst>
            </p:cNvPr>
            <p:cNvSpPr/>
            <p:nvPr/>
          </p:nvSpPr>
          <p:spPr>
            <a:xfrm>
              <a:off x="6360046" y="2781904"/>
              <a:ext cx="115200" cy="114300"/>
            </a:xfrm>
            <a:prstGeom prst="ellipse">
              <a:avLst/>
            </a:prstGeom>
            <a:solidFill>
              <a:srgbClr val="104282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5D96647E-6997-4E41-B78D-1340C3D0A612}"/>
                </a:ext>
              </a:extLst>
            </p:cNvPr>
            <p:cNvSpPr/>
            <p:nvPr/>
          </p:nvSpPr>
          <p:spPr>
            <a:xfrm>
              <a:off x="6512446" y="2934304"/>
              <a:ext cx="115200" cy="114300"/>
            </a:xfrm>
            <a:prstGeom prst="ellipse">
              <a:avLst/>
            </a:prstGeom>
            <a:solidFill>
              <a:srgbClr val="104282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716500A0-89AA-4970-B5AE-B83C162638C5}"/>
                </a:ext>
              </a:extLst>
            </p:cNvPr>
            <p:cNvSpPr/>
            <p:nvPr/>
          </p:nvSpPr>
          <p:spPr>
            <a:xfrm>
              <a:off x="6664846" y="2743801"/>
              <a:ext cx="115200" cy="114300"/>
            </a:xfrm>
            <a:prstGeom prst="ellipse">
              <a:avLst/>
            </a:prstGeom>
            <a:solidFill>
              <a:srgbClr val="104282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2228F58D-846A-46B8-824B-A8CBF1959C71}"/>
                </a:ext>
              </a:extLst>
            </p:cNvPr>
            <p:cNvSpPr/>
            <p:nvPr/>
          </p:nvSpPr>
          <p:spPr>
            <a:xfrm>
              <a:off x="6817246" y="2948953"/>
              <a:ext cx="115200" cy="114300"/>
            </a:xfrm>
            <a:prstGeom prst="ellipse">
              <a:avLst/>
            </a:prstGeom>
            <a:solidFill>
              <a:srgbClr val="104282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B9AAAB4D-94FA-4E5A-A1BD-B82844CC77D4}"/>
              </a:ext>
            </a:extLst>
          </p:cNvPr>
          <p:cNvGrpSpPr/>
          <p:nvPr/>
        </p:nvGrpSpPr>
        <p:grpSpPr>
          <a:xfrm>
            <a:off x="2178317" y="3763389"/>
            <a:ext cx="663194" cy="605366"/>
            <a:chOff x="9552213" y="407257"/>
            <a:chExt cx="663194" cy="605366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6DB21BCD-138D-41BB-B512-F53C1128FB00}"/>
                </a:ext>
              </a:extLst>
            </p:cNvPr>
            <p:cNvGrpSpPr/>
            <p:nvPr/>
          </p:nvGrpSpPr>
          <p:grpSpPr>
            <a:xfrm>
              <a:off x="9552213" y="407257"/>
              <a:ext cx="319452" cy="572400"/>
              <a:chOff x="9552213" y="407257"/>
              <a:chExt cx="319452" cy="572400"/>
            </a:xfrm>
            <a:gradFill flip="none" rotWithShape="1">
              <a:gsLst>
                <a:gs pos="0">
                  <a:srgbClr val="FFC000"/>
                </a:gs>
                <a:gs pos="48000">
                  <a:schemeClr val="tx2">
                    <a:lumMod val="40000"/>
                    <a:lumOff val="60000"/>
                  </a:schemeClr>
                </a:gs>
                <a:gs pos="100000">
                  <a:srgbClr val="92D050"/>
                </a:gs>
              </a:gsLst>
              <a:lin ang="5400000" scaled="1"/>
              <a:tileRect/>
            </a:gradFill>
          </p:grpSpPr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3611C4A2-F4A3-4A7B-83C0-87E54F477FEE}"/>
                  </a:ext>
                </a:extLst>
              </p:cNvPr>
              <p:cNvSpPr/>
              <p:nvPr/>
            </p:nvSpPr>
            <p:spPr>
              <a:xfrm rot="16200000">
                <a:off x="9589866" y="864907"/>
                <a:ext cx="115200" cy="114300"/>
              </a:xfrm>
              <a:prstGeom prst="ellipse">
                <a:avLst/>
              </a:prstGeom>
              <a:grpFill/>
              <a:ln w="19050"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6F2A89E7-486F-44A3-B910-FAF2DBA3A6DA}"/>
                  </a:ext>
                </a:extLst>
              </p:cNvPr>
              <p:cNvSpPr/>
              <p:nvPr/>
            </p:nvSpPr>
            <p:spPr>
              <a:xfrm rot="16200000">
                <a:off x="9742266" y="712507"/>
                <a:ext cx="115200" cy="114300"/>
              </a:xfrm>
              <a:prstGeom prst="ellipse">
                <a:avLst/>
              </a:prstGeom>
              <a:grpFill/>
              <a:ln w="19050"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038D25F3-5CB4-4086-91EE-69F8CC8BAD88}"/>
                  </a:ext>
                </a:extLst>
              </p:cNvPr>
              <p:cNvSpPr/>
              <p:nvPr/>
            </p:nvSpPr>
            <p:spPr>
              <a:xfrm rot="16200000">
                <a:off x="9551763" y="560107"/>
                <a:ext cx="115200" cy="114300"/>
              </a:xfrm>
              <a:prstGeom prst="ellipse">
                <a:avLst/>
              </a:prstGeom>
              <a:grpFill/>
              <a:ln w="19050"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F5354711-CF6D-407D-8A86-FFD58E26392D}"/>
                  </a:ext>
                </a:extLst>
              </p:cNvPr>
              <p:cNvSpPr/>
              <p:nvPr/>
            </p:nvSpPr>
            <p:spPr>
              <a:xfrm rot="16200000">
                <a:off x="9756915" y="407707"/>
                <a:ext cx="115200" cy="114300"/>
              </a:xfrm>
              <a:prstGeom prst="ellipse">
                <a:avLst/>
              </a:prstGeom>
              <a:grpFill/>
              <a:ln w="19050"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62DAB7C6-63D7-4602-B723-587A87F6FEB8}"/>
                </a:ext>
              </a:extLst>
            </p:cNvPr>
            <p:cNvGrpSpPr/>
            <p:nvPr/>
          </p:nvGrpSpPr>
          <p:grpSpPr>
            <a:xfrm>
              <a:off x="9895955" y="440223"/>
              <a:ext cx="319452" cy="572400"/>
              <a:chOff x="9552213" y="407257"/>
              <a:chExt cx="319452" cy="572400"/>
            </a:xfrm>
            <a:gradFill flip="none" rotWithShape="1">
              <a:gsLst>
                <a:gs pos="0">
                  <a:srgbClr val="FFC000"/>
                </a:gs>
                <a:gs pos="48000">
                  <a:schemeClr val="tx2">
                    <a:lumMod val="40000"/>
                    <a:lumOff val="60000"/>
                  </a:schemeClr>
                </a:gs>
                <a:gs pos="100000">
                  <a:srgbClr val="92D050"/>
                </a:gs>
              </a:gsLst>
              <a:lin ang="5400000" scaled="1"/>
              <a:tileRect/>
            </a:gradFill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56B9CEF2-FACB-48B4-BF5E-6E9102162D27}"/>
                  </a:ext>
                </a:extLst>
              </p:cNvPr>
              <p:cNvSpPr/>
              <p:nvPr/>
            </p:nvSpPr>
            <p:spPr>
              <a:xfrm rot="16200000">
                <a:off x="9589866" y="864907"/>
                <a:ext cx="115200" cy="114300"/>
              </a:xfrm>
              <a:prstGeom prst="ellipse">
                <a:avLst/>
              </a:prstGeom>
              <a:grpFill/>
              <a:ln w="19050"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43CE3875-81D2-471D-8EA9-9892DCB57788}"/>
                  </a:ext>
                </a:extLst>
              </p:cNvPr>
              <p:cNvSpPr/>
              <p:nvPr/>
            </p:nvSpPr>
            <p:spPr>
              <a:xfrm rot="16200000">
                <a:off x="9742266" y="712507"/>
                <a:ext cx="115200" cy="114300"/>
              </a:xfrm>
              <a:prstGeom prst="ellipse">
                <a:avLst/>
              </a:prstGeom>
              <a:grpFill/>
              <a:ln w="19050"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B67524C5-4BFF-43BA-8AC1-341DC50E85EE}"/>
                  </a:ext>
                </a:extLst>
              </p:cNvPr>
              <p:cNvSpPr/>
              <p:nvPr/>
            </p:nvSpPr>
            <p:spPr>
              <a:xfrm rot="16200000">
                <a:off x="9551763" y="560107"/>
                <a:ext cx="115200" cy="114300"/>
              </a:xfrm>
              <a:prstGeom prst="ellipse">
                <a:avLst/>
              </a:prstGeom>
              <a:grpFill/>
              <a:ln w="19050"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BC90FEF7-9D44-4ED5-8150-6BA01106DD1F}"/>
                  </a:ext>
                </a:extLst>
              </p:cNvPr>
              <p:cNvSpPr/>
              <p:nvPr/>
            </p:nvSpPr>
            <p:spPr>
              <a:xfrm rot="16200000">
                <a:off x="9756915" y="407707"/>
                <a:ext cx="115200" cy="114300"/>
              </a:xfrm>
              <a:prstGeom prst="ellipse">
                <a:avLst/>
              </a:prstGeom>
              <a:grpFill/>
              <a:ln w="19050"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33" name="TextBox 132">
            <a:extLst>
              <a:ext uri="{FF2B5EF4-FFF2-40B4-BE49-F238E27FC236}">
                <a16:creationId xmlns:a16="http://schemas.microsoft.com/office/drawing/2014/main" id="{3281EDCF-9815-4FFD-89A4-7B6516E3B162}"/>
              </a:ext>
            </a:extLst>
          </p:cNvPr>
          <p:cNvSpPr txBox="1"/>
          <p:nvPr/>
        </p:nvSpPr>
        <p:spPr>
          <a:xfrm>
            <a:off x="2225918" y="4324685"/>
            <a:ext cx="12311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accent6"/>
                </a:solidFill>
                <a:latin typeface="Abadi" panose="020B0604020104020204" pitchFamily="34" charset="0"/>
              </a:rPr>
              <a:t>Other sources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7C1FA2FB-27B3-4F79-B42A-50EF5243CF99}"/>
              </a:ext>
            </a:extLst>
          </p:cNvPr>
          <p:cNvSpPr txBox="1"/>
          <p:nvPr/>
        </p:nvSpPr>
        <p:spPr>
          <a:xfrm>
            <a:off x="369275" y="1392174"/>
            <a:ext cx="4211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Gas sources of an equipment under vacuum</a:t>
            </a:r>
          </a:p>
        </p:txBody>
      </p:sp>
    </p:spTree>
    <p:extLst>
      <p:ext uri="{BB962C8B-B14F-4D97-AF65-F5344CB8AC3E}">
        <p14:creationId xmlns:p14="http://schemas.microsoft.com/office/powerpoint/2010/main" val="217125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5" grpId="0" animBg="1"/>
      <p:bldP spid="114" grpId="0" animBg="1"/>
      <p:bldP spid="1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9D12C-F521-408D-BA2C-11C5C5AA3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aspects need to be evaluated?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4E49F-EA66-428A-9D2D-586EDB591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153189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i="1" dirty="0"/>
              <a:t>Criteria For Vacuum Acceptance Tests </a:t>
            </a:r>
            <a:r>
              <a:rPr lang="en-GB" dirty="0">
                <a:hlinkClick r:id="rId2"/>
              </a:rPr>
              <a:t>EDMS 1752123</a:t>
            </a:r>
            <a:r>
              <a:rPr lang="en-GB" dirty="0"/>
              <a:t> Presented at </a:t>
            </a:r>
            <a:r>
              <a:rPr lang="en-GB" dirty="0">
                <a:hlinkClick r:id="rId3"/>
              </a:rPr>
              <a:t>IEFC</a:t>
            </a:r>
            <a:r>
              <a:rPr lang="en-GB" dirty="0"/>
              <a:t> and </a:t>
            </a:r>
            <a:r>
              <a:rPr lang="en-GB" dirty="0">
                <a:hlinkClick r:id="rId4"/>
              </a:rPr>
              <a:t>LMC</a:t>
            </a:r>
            <a:r>
              <a:rPr lang="en-GB" dirty="0"/>
              <a:t> in April and May 2017 (LCH insulation vacuum not concerned)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42216-1F60-4BA8-8245-5C86BEBCDD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64A0D8-DEA4-43D3-A364-E457192EB2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6A8B7-BFDA-4CB3-AE40-D55057A28B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246549EC-851A-4CE4-A634-71A902A61A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9059809"/>
              </p:ext>
            </p:extLst>
          </p:nvPr>
        </p:nvGraphicFramePr>
        <p:xfrm>
          <a:off x="328246" y="2943497"/>
          <a:ext cx="8484762" cy="3049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44914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F8F0E-B178-43C7-BE0E-D92A98AE0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Gas composition (contamination)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BA3F6-315F-4F2D-9DFD-913529012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946" y="1325606"/>
            <a:ext cx="8226854" cy="144397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Surface for UHV applications: </a:t>
            </a:r>
            <a:r>
              <a:rPr lang="en-GB" i="1" dirty="0"/>
              <a:t>Codification of surface cleanliness levels </a:t>
            </a:r>
            <a:r>
              <a:rPr lang="en-GB" dirty="0">
                <a:hlinkClick r:id="rId2"/>
              </a:rPr>
              <a:t>EDMS 347564</a:t>
            </a:r>
            <a:r>
              <a:rPr lang="en-GB" dirty="0"/>
              <a:t>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Levels defined using XPS or IR-FT </a:t>
            </a:r>
            <a:r>
              <a:rPr lang="en-GB" dirty="0">
                <a:sym typeface="Wingdings" panose="05000000000000000000" pitchFamily="2" charset="2"/>
              </a:rPr>
              <a:t> Difficult implementation for complex instruments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E8576-B111-4E7B-AF32-5CA22A8140D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45ED2B-50B1-4A96-BAAC-9178AB331C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38CAA-A6D6-4276-8507-E95C57293A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E483C7F-A7FF-4B92-A2BF-F5BA75BEF6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719431"/>
              </p:ext>
            </p:extLst>
          </p:nvPr>
        </p:nvGraphicFramePr>
        <p:xfrm>
          <a:off x="1006874" y="2769577"/>
          <a:ext cx="7104186" cy="3108960"/>
        </p:xfrm>
        <a:graphic>
          <a:graphicData uri="http://schemas.openxmlformats.org/drawingml/2006/table">
            <a:tbl>
              <a:tblPr firstRow="1">
                <a:tableStyleId>{7E9639D4-E3E2-4D34-9284-5A2195B3D0D7}</a:tableStyleId>
              </a:tblPr>
              <a:tblGrid>
                <a:gridCol w="1813576">
                  <a:extLst>
                    <a:ext uri="{9D8B030D-6E8A-4147-A177-3AD203B41FA5}">
                      <a16:colId xmlns:a16="http://schemas.microsoft.com/office/drawing/2014/main" val="1163491783"/>
                    </a:ext>
                  </a:extLst>
                </a:gridCol>
                <a:gridCol w="1307694">
                  <a:extLst>
                    <a:ext uri="{9D8B030D-6E8A-4147-A177-3AD203B41FA5}">
                      <a16:colId xmlns:a16="http://schemas.microsoft.com/office/drawing/2014/main" val="2302228526"/>
                    </a:ext>
                  </a:extLst>
                </a:gridCol>
                <a:gridCol w="2200175">
                  <a:extLst>
                    <a:ext uri="{9D8B030D-6E8A-4147-A177-3AD203B41FA5}">
                      <a16:colId xmlns:a16="http://schemas.microsoft.com/office/drawing/2014/main" val="634688251"/>
                    </a:ext>
                  </a:extLst>
                </a:gridCol>
                <a:gridCol w="1782741">
                  <a:extLst>
                    <a:ext uri="{9D8B030D-6E8A-4147-A177-3AD203B41FA5}">
                      <a16:colId xmlns:a16="http://schemas.microsoft.com/office/drawing/2014/main" val="16104796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badi" panose="020B0604020104020204" pitchFamily="34" charset="0"/>
                        </a:rPr>
                        <a:t>Element</a:t>
                      </a: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badi" panose="020B0604020104020204" pitchFamily="34" charset="0"/>
                        </a:rPr>
                        <a:t>Analysis technique</a:t>
                      </a: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badi" panose="020B0604020104020204" pitchFamily="34" charset="0"/>
                        </a:rPr>
                        <a:t>Maximum allowed quantity </a:t>
                      </a: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  <a:latin typeface="Abadi" panose="020B0604020104020204" pitchFamily="34" charset="0"/>
                        </a:rPr>
                        <a:t>on stainless steel</a:t>
                      </a: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92285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C</a:t>
                      </a:r>
                      <a:endParaRPr lang="en-GB" sz="12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XPS</a:t>
                      </a:r>
                      <a:r>
                        <a:rPr lang="en-GB" sz="1200" baseline="300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1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ESCA5400: 40 at% 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SPECS: 39at%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184192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 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IR-FT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˂ 0.02 AU **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80484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Zn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XPS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Below detection limit (0.5 at%)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5265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Cd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XPS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Below detection limit (0.5 at%)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51866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Cl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XPS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2 at%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61063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F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XPS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2 at%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79173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S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XPS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2 at%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56430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Na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XPS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2 at%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01967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K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XPS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2 at%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2751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Ca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XPS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2 at%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4510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Others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XPS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Any additional element must be reported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10793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Others specific for the application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 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 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69246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 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 </a:t>
                      </a:r>
                      <a:endParaRPr lang="en-GB" sz="12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The total amount of Cl, F, S, Na, K, Ca and additional elements should not be larger than 10 at%</a:t>
                      </a:r>
                      <a:endParaRPr lang="en-GB" sz="12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28517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83998A6-E213-452F-97E9-352421CB56C3}"/>
              </a:ext>
            </a:extLst>
          </p:cNvPr>
          <p:cNvSpPr txBox="1"/>
          <p:nvPr/>
        </p:nvSpPr>
        <p:spPr>
          <a:xfrm>
            <a:off x="1437209" y="3267893"/>
            <a:ext cx="6268916" cy="2031325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latin typeface="Abadi" panose="020B0604020104020204" pitchFamily="34" charset="0"/>
                <a:sym typeface="Wingdings" panose="05000000000000000000" pitchFamily="2" charset="2"/>
              </a:rPr>
              <a:t>Residual Gas Analysis as an alternative to study gas composition.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latin typeface="Abadi" panose="020B0604020104020204" pitchFamily="34" charset="0"/>
                <a:sym typeface="Wingdings" panose="05000000000000000000" pitchFamily="2" charset="2"/>
              </a:rPr>
              <a:t>Sensible to volatile contaminants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latin typeface="Abadi" panose="020B0604020104020204" pitchFamily="34" charset="0"/>
                <a:sym typeface="Wingdings" panose="05000000000000000000" pitchFamily="2" charset="2"/>
              </a:rPr>
              <a:t>Not sensible to low vapor pressure elements that should be avoided in the design and fabrication phase (i.e. Zn, Cd, etc.)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latin typeface="Abadi" panose="020B0604020104020204" pitchFamily="34" charset="0"/>
                <a:sym typeface="Wingdings" panose="05000000000000000000" pitchFamily="2" charset="2"/>
              </a:rPr>
              <a:t>Sometimes difficult interpretation</a:t>
            </a:r>
            <a:endParaRPr lang="en-GB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83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1EDB1-6082-42AB-AC95-2B9BD2F00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Gas composition (contamination)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0C639-E35B-44D0-B20F-777518423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9350"/>
            <a:ext cx="4645735" cy="4667421"/>
          </a:xfrm>
        </p:spPr>
        <p:txBody>
          <a:bodyPr>
            <a:normAutofit fontScale="625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GB" b="1" dirty="0"/>
              <a:t>Unbaked components</a:t>
            </a:r>
            <a:r>
              <a:rPr lang="en-GB" dirty="0"/>
              <a:t>: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u="sng" dirty="0"/>
              <a:t>Reference mass 18 (H</a:t>
            </a:r>
            <a:r>
              <a:rPr lang="en-GB" u="sng" baseline="-25000" dirty="0"/>
              <a:t>2</a:t>
            </a:r>
            <a:r>
              <a:rPr lang="en-GB" u="sng" dirty="0"/>
              <a:t>O)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Masses 18-44 &lt;100× H</a:t>
            </a:r>
            <a:r>
              <a:rPr lang="en-GB" baseline="-25000" dirty="0"/>
              <a:t>2</a:t>
            </a:r>
            <a:r>
              <a:rPr lang="en-GB" dirty="0"/>
              <a:t>O (except 28 and 44)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Masses &gt;44 &lt;1000×H</a:t>
            </a:r>
            <a:r>
              <a:rPr lang="en-GB" baseline="-25000" dirty="0"/>
              <a:t>2</a:t>
            </a:r>
            <a:r>
              <a:rPr lang="en-GB" dirty="0"/>
              <a:t>O</a:t>
            </a:r>
          </a:p>
          <a:p>
            <a:pPr marL="36576" indent="0">
              <a:lnSpc>
                <a:spcPct val="120000"/>
              </a:lnSpc>
              <a:buNone/>
            </a:pPr>
            <a:endParaRPr lang="en-GB" dirty="0"/>
          </a:p>
          <a:p>
            <a:pPr marL="36576" indent="0">
              <a:lnSpc>
                <a:spcPct val="120000"/>
              </a:lnSpc>
              <a:buNone/>
            </a:pPr>
            <a:r>
              <a:rPr lang="en-GB" b="1" dirty="0"/>
              <a:t>Baked components</a:t>
            </a:r>
            <a:r>
              <a:rPr lang="en-GB" dirty="0"/>
              <a:t>: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u="sng" dirty="0"/>
              <a:t>Reference mass 2 (H</a:t>
            </a:r>
            <a:r>
              <a:rPr lang="en-GB" u="sng" baseline="-25000" dirty="0"/>
              <a:t>2</a:t>
            </a:r>
            <a:r>
              <a:rPr lang="en-GB" u="sng" dirty="0"/>
              <a:t>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Masses 3-20 and 28 &lt;10×H</a:t>
            </a:r>
            <a:r>
              <a:rPr lang="en-GB" baseline="-25000" dirty="0"/>
              <a:t>2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Mass 44 &lt;20× H</a:t>
            </a:r>
            <a:r>
              <a:rPr lang="en-GB" baseline="-25000" dirty="0"/>
              <a:t>2</a:t>
            </a: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Masses 21-32 &lt;100× H</a:t>
            </a:r>
            <a:r>
              <a:rPr lang="en-GB" baseline="-25000" dirty="0"/>
              <a:t>2</a:t>
            </a: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Masses 33-45 &lt;500×H</a:t>
            </a:r>
            <a:r>
              <a:rPr lang="en-GB" baseline="-25000" dirty="0"/>
              <a:t>2</a:t>
            </a: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Masses &gt;45 &lt;1000×H</a:t>
            </a:r>
            <a:r>
              <a:rPr lang="en-GB" baseline="-25000" dirty="0"/>
              <a:t>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93C38-F78F-4942-B0C5-A084C3B03A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CD99C-7492-4FD0-8E5E-7A8A2B32D8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1C8AB-0664-49F1-AB68-F7A2DAF421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4191C1-9D0E-47B3-8244-67E2058266D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556" y="1174769"/>
            <a:ext cx="3788947" cy="24532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50E217-CB08-4CB3-B374-F5065DE068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555" y="3655550"/>
            <a:ext cx="3788947" cy="245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17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3357906-E572-636F-8D5B-8D703E39C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73934"/>
            <a:ext cx="4488744" cy="32576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800F69-419A-3F46-99AF-9490AE810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 wire scanner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F2058FC-04F7-0EF5-6AB3-87B78BA197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0185" r="27839"/>
          <a:stretch/>
        </p:blipFill>
        <p:spPr>
          <a:xfrm>
            <a:off x="7090044" y="-282168"/>
            <a:ext cx="2029145" cy="271917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9DB616-4175-40BC-2B5D-F20AFDE2153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E1E95-E0BF-4B92-9800-BC28654719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D6334-FDBE-3E75-B6AC-12254C5318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8A412D-4A80-0C62-0A3A-AD957FFAD1F4}"/>
              </a:ext>
            </a:extLst>
          </p:cNvPr>
          <p:cNvSpPr txBox="1"/>
          <p:nvPr/>
        </p:nvSpPr>
        <p:spPr>
          <a:xfrm>
            <a:off x="5318928" y="1076563"/>
            <a:ext cx="2623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3D printed Titanium</a:t>
            </a:r>
          </a:p>
          <a:p>
            <a:r>
              <a:rPr lang="en-GB" dirty="0"/>
              <a:t>Roughness difficult to clean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6A27BA9-AD91-B852-7C81-3C30D7279D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74"/>
          <a:stretch/>
        </p:blipFill>
        <p:spPr>
          <a:xfrm>
            <a:off x="797532" y="3300595"/>
            <a:ext cx="5933661" cy="278140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8A333DB-2EBD-A7DA-C273-8033B81419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0717" y="2474931"/>
            <a:ext cx="4779678" cy="346282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ABC5B9B-07DE-4F0D-84FD-7EAA0D1663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0717" y="2474931"/>
            <a:ext cx="4779678" cy="346282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3D7B45C-4518-B94F-6CAE-0B73AAEFDD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73933"/>
            <a:ext cx="4488744" cy="325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43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0D7B0-815A-345C-ACCA-58AF58E95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Kapton cleaning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A6A2C-C41D-E92C-6860-CE5C4428817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CC24C-CC1A-209D-C888-11B2A60D3B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CDB09-6364-68C6-7310-1D8C3418DF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2402788-775B-8327-422F-A4BC2BDDDC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87" y="1539333"/>
            <a:ext cx="2536248" cy="1648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2C120E-F0DF-1BF2-0E19-B05D7EBF87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53292"/>
            <a:ext cx="2536087" cy="2194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50EC57-9162-AD24-0214-8CC22C88B8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257" y="1287401"/>
            <a:ext cx="2888739" cy="2361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C75904-4B9D-9B96-E8A0-8EF3450B4C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918" y="1287401"/>
            <a:ext cx="2698400" cy="2402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906A06A-6B55-21AC-122A-8EDE51F2EC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50209" y="3689803"/>
            <a:ext cx="3024155" cy="226811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29BE52-8FCF-353B-C32F-A04D492D22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14857" y="3769681"/>
            <a:ext cx="2537256" cy="951951"/>
          </a:xfrm>
          <a:prstGeom prst="rect">
            <a:avLst/>
          </a:prstGeom>
        </p:spPr>
      </p:pic>
      <p:pic>
        <p:nvPicPr>
          <p:cNvPr id="17" name="Picture 3">
            <a:extLst>
              <a:ext uri="{FF2B5EF4-FFF2-40B4-BE49-F238E27FC236}">
                <a16:creationId xmlns:a16="http://schemas.microsoft.com/office/drawing/2014/main" id="{8401656B-01EF-AFAE-E075-9D7AB388B1A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13" b="22666"/>
          <a:stretch/>
        </p:blipFill>
        <p:spPr bwMode="auto">
          <a:xfrm>
            <a:off x="7166059" y="4823861"/>
            <a:ext cx="1270029" cy="1068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D897B6A-89CE-739E-31AC-ED501409269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49697" y="425905"/>
            <a:ext cx="734400" cy="61176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44333E-EF4F-8585-CC06-48E47C9F974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17770" y="120026"/>
            <a:ext cx="734343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483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88F87-0425-4DB6-BC72-9CB320470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PR.SMH42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AAB6A-BA47-4922-8012-3142FA1E2C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015EC-5CD3-4B60-ACEC-695D77259E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81C45-2150-498B-8E16-0DAEA3E175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098" name="Image 1" descr="Une image contenant intérieur, équipement&#10;&#10;Description générée automatiquement">
            <a:extLst>
              <a:ext uri="{FF2B5EF4-FFF2-40B4-BE49-F238E27FC236}">
                <a16:creationId xmlns:a16="http://schemas.microsoft.com/office/drawing/2014/main" id="{6760D0FA-1A78-4D8E-A11E-502B6C47F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535" y="1050204"/>
            <a:ext cx="3648808" cy="2182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5355FBF1-5B6F-4CF1-A049-6C1AAD1CC0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49264" y="3502238"/>
            <a:ext cx="4231186" cy="2768774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5A7B40A-19DF-4B85-B74F-E5899E84F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693" y="1182834"/>
            <a:ext cx="4645735" cy="466742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RGA showing contamination</a:t>
            </a:r>
          </a:p>
          <a:p>
            <a:pPr>
              <a:lnSpc>
                <a:spcPct val="120000"/>
              </a:lnSpc>
              <a:buClr>
                <a:schemeClr val="bg1"/>
              </a:buClr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bg1"/>
                </a:solidFill>
              </a:rPr>
              <a:t>Candidate molecule N-methyl-2-Pyrrolidone (NMP) </a:t>
            </a:r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 solvent for polyimide</a:t>
            </a:r>
          </a:p>
          <a:p>
            <a:pPr>
              <a:lnSpc>
                <a:spcPct val="120000"/>
              </a:lnSpc>
              <a:buClr>
                <a:schemeClr val="bg1"/>
              </a:buClr>
              <a:buFont typeface="Wingdings" panose="05000000000000000000" pitchFamily="2" charset="2"/>
              <a:buChar char="q"/>
            </a:pPr>
            <a:r>
              <a:rPr lang="en-GB" dirty="0" err="1">
                <a:solidFill>
                  <a:schemeClr val="bg1"/>
                </a:solidFill>
              </a:rPr>
              <a:t>Pyralin</a:t>
            </a:r>
            <a:r>
              <a:rPr lang="en-GB" dirty="0">
                <a:solidFill>
                  <a:schemeClr val="bg1"/>
                </a:solidFill>
              </a:rPr>
              <a:t> (</a:t>
            </a:r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polyimide base polymer) part of SMH42</a:t>
            </a:r>
          </a:p>
          <a:p>
            <a:pPr>
              <a:lnSpc>
                <a:spcPct val="120000"/>
              </a:lnSpc>
              <a:buClr>
                <a:schemeClr val="bg1"/>
              </a:buClr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Confirmation after testing sample</a:t>
            </a:r>
          </a:p>
          <a:p>
            <a:pPr>
              <a:lnSpc>
                <a:spcPct val="120000"/>
              </a:lnSpc>
              <a:buClr>
                <a:schemeClr val="bg1"/>
              </a:buClr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High vapour pressure  Completely removed after bakeout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70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202E9D14-B7B8-4E91-922E-7CA01DE3DB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49264" y="3502800"/>
            <a:ext cx="4231186" cy="27687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E88F87-0425-4DB6-BC72-9CB320470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PR.SMH42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AAB6A-BA47-4922-8012-3142FA1E2C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015EC-5CD3-4B60-ACEC-695D77259E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Detection of pollution by RGA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81C45-2150-498B-8E16-0DAEA3E175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5710AC6-20C4-4DEA-82EF-CCCE79EF1BB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703" y="3642276"/>
            <a:ext cx="1066097" cy="1148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9B267A1-5540-4F27-B3CA-25584B137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693" y="1182834"/>
            <a:ext cx="4645735" cy="466742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RGA showing contamination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Candidate molecule N-methyl-2-Pyrrolidone (NMP) </a:t>
            </a:r>
            <a:r>
              <a:rPr lang="en-GB" dirty="0">
                <a:sym typeface="Wingdings" panose="05000000000000000000" pitchFamily="2" charset="2"/>
              </a:rPr>
              <a:t> solvent for polyimide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 err="1"/>
              <a:t>Pyralin</a:t>
            </a:r>
            <a:r>
              <a:rPr lang="en-GB" dirty="0"/>
              <a:t> (</a:t>
            </a:r>
            <a:r>
              <a:rPr lang="en-GB" dirty="0">
                <a:sym typeface="Wingdings" panose="05000000000000000000" pitchFamily="2" charset="2"/>
              </a:rPr>
              <a:t>polyimide based polymer) part of SMH42</a:t>
            </a:r>
          </a:p>
          <a:p>
            <a:pPr>
              <a:lnSpc>
                <a:spcPct val="120000"/>
              </a:lnSpc>
              <a:buClr>
                <a:schemeClr val="bg1"/>
              </a:buClr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Confirmation after testing sample</a:t>
            </a:r>
          </a:p>
          <a:p>
            <a:pPr>
              <a:lnSpc>
                <a:spcPct val="120000"/>
              </a:lnSpc>
              <a:buClr>
                <a:schemeClr val="bg1"/>
              </a:buClr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High vapour pressure  Completely removed after bakeout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3" name="Image 1" descr="Une image contenant intérieur, équipement&#10;&#10;Description générée automatiquement">
            <a:extLst>
              <a:ext uri="{FF2B5EF4-FFF2-40B4-BE49-F238E27FC236}">
                <a16:creationId xmlns:a16="http://schemas.microsoft.com/office/drawing/2014/main" id="{507B0491-D1B3-46F3-B2EA-1BE9BBDF2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535" y="1050204"/>
            <a:ext cx="3648808" cy="2182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401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870</TotalTime>
  <Words>610</Words>
  <Application>Microsoft Office PowerPoint</Application>
  <PresentationFormat>On-screen Show (4:3)</PresentationFormat>
  <Paragraphs>136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Abadi</vt:lpstr>
      <vt:lpstr>Wingdings</vt:lpstr>
      <vt:lpstr>Arial</vt:lpstr>
      <vt:lpstr>Calibri</vt:lpstr>
      <vt:lpstr>CERNCorporate4-3</vt:lpstr>
      <vt:lpstr>Detection of pollution by RGA</vt:lpstr>
      <vt:lpstr>Gas sources</vt:lpstr>
      <vt:lpstr>Which aspects need to be evaluated?</vt:lpstr>
      <vt:lpstr>Gas composition (contamination)</vt:lpstr>
      <vt:lpstr>Gas composition (contamination)</vt:lpstr>
      <vt:lpstr>LIU wire scanner</vt:lpstr>
      <vt:lpstr>Kapton cleaning</vt:lpstr>
      <vt:lpstr>Example PR.SMH42</vt:lpstr>
      <vt:lpstr>Example PR.SMH42</vt:lpstr>
      <vt:lpstr>Example PR.SMH42</vt:lpstr>
      <vt:lpstr>Thank you for your attention!!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Antonio Ferreira Somoza</dc:creator>
  <cp:lastModifiedBy>Jose Antonio Ferreira Somoza</cp:lastModifiedBy>
  <cp:revision>33</cp:revision>
  <dcterms:created xsi:type="dcterms:W3CDTF">2021-11-02T14:48:23Z</dcterms:created>
  <dcterms:modified xsi:type="dcterms:W3CDTF">2022-11-09T07:44:13Z</dcterms:modified>
</cp:coreProperties>
</file>