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0" r:id="rId2"/>
  </p:sldMasterIdLst>
  <p:notesMasterIdLst>
    <p:notesMasterId r:id="rId37"/>
  </p:notesMasterIdLst>
  <p:handoutMasterIdLst>
    <p:handoutMasterId r:id="rId38"/>
  </p:handoutMasterIdLst>
  <p:sldIdLst>
    <p:sldId id="259" r:id="rId3"/>
    <p:sldId id="303" r:id="rId4"/>
    <p:sldId id="311" r:id="rId5"/>
    <p:sldId id="312" r:id="rId6"/>
    <p:sldId id="314" r:id="rId7"/>
    <p:sldId id="316" r:id="rId8"/>
    <p:sldId id="324" r:id="rId9"/>
    <p:sldId id="304" r:id="rId10"/>
    <p:sldId id="307" r:id="rId11"/>
    <p:sldId id="332" r:id="rId12"/>
    <p:sldId id="305" r:id="rId13"/>
    <p:sldId id="318" r:id="rId14"/>
    <p:sldId id="333" r:id="rId15"/>
    <p:sldId id="306" r:id="rId16"/>
    <p:sldId id="319" r:id="rId17"/>
    <p:sldId id="264" r:id="rId18"/>
    <p:sldId id="321" r:id="rId19"/>
    <p:sldId id="322" r:id="rId20"/>
    <p:sldId id="308" r:id="rId21"/>
    <p:sldId id="313" r:id="rId22"/>
    <p:sldId id="323" r:id="rId23"/>
    <p:sldId id="320" r:id="rId24"/>
    <p:sldId id="288" r:id="rId25"/>
    <p:sldId id="325" r:id="rId26"/>
    <p:sldId id="326" r:id="rId27"/>
    <p:sldId id="282" r:id="rId28"/>
    <p:sldId id="281" r:id="rId29"/>
    <p:sldId id="266" r:id="rId30"/>
    <p:sldId id="330" r:id="rId31"/>
    <p:sldId id="331" r:id="rId32"/>
    <p:sldId id="327" r:id="rId33"/>
    <p:sldId id="276" r:id="rId34"/>
    <p:sldId id="328" r:id="rId35"/>
    <p:sldId id="32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Objects="1">
      <p:cViewPr>
        <p:scale>
          <a:sx n="82" d="100"/>
          <a:sy n="82" d="100"/>
        </p:scale>
        <p:origin x="720" y="-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ommentAuthors" Target="commentAuthor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954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9608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5988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hq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3936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896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9314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302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475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246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759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33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/>
              <a:t>C. Accettura | Joint Seminar TE/VSC and EN/MME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fr-FR"/>
              <a:t>C. Accettura | Joint Seminar TE/VSC and EN/MME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749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"/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"/><Relationship Id="rId2" Type="http://schemas.openxmlformats.org/officeDocument/2006/relationships/image" Target="../media/image40.t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2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1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11" Type="http://schemas.microsoft.com/office/2007/relationships/hdphoto" Target="../media/hdphoto1.wdp"/><Relationship Id="rId5" Type="http://schemas.openxmlformats.org/officeDocument/2006/relationships/image" Target="../media/image45.png"/><Relationship Id="rId15" Type="http://schemas.microsoft.com/office/2007/relationships/hdphoto" Target="../media/hdphoto2.wdp"/><Relationship Id="rId10" Type="http://schemas.openxmlformats.org/officeDocument/2006/relationships/image" Target="../media/image50.png"/><Relationship Id="rId4" Type="http://schemas.openxmlformats.org/officeDocument/2006/relationships/image" Target="../media/image44.jpeg"/><Relationship Id="rId9" Type="http://schemas.openxmlformats.org/officeDocument/2006/relationships/image" Target="../media/image49.png"/><Relationship Id="rId1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https://edms.cern.ch/ui/#!master/navigator/document?D:100273111:100273111:approvalAndComments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ti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5.tif"/><Relationship Id="rId5" Type="http://schemas.openxmlformats.org/officeDocument/2006/relationships/image" Target="../media/image64.tif"/><Relationship Id="rId4" Type="http://schemas.openxmlformats.org/officeDocument/2006/relationships/image" Target="../media/image63.t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hyperlink" Target="https://indico.cern.ch/event/1076808/" TargetMode="External"/><Relationship Id="rId2" Type="http://schemas.openxmlformats.org/officeDocument/2006/relationships/hyperlink" Target="https://edms.cern.ch/document/2735528/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189092/" TargetMode="External"/><Relationship Id="rId5" Type="http://schemas.openxmlformats.org/officeDocument/2006/relationships/hyperlink" Target="https://indico.cern.ch/event/1180881/" TargetMode="External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090376:101090376:approvalAndComment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5.jp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JP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5.jp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JPG"/><Relationship Id="rId10" Type="http://schemas.openxmlformats.org/officeDocument/2006/relationships/image" Target="../media/image32.JP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056" y="2873972"/>
            <a:ext cx="11376025" cy="2153265"/>
          </a:xfrm>
        </p:spPr>
        <p:txBody>
          <a:bodyPr/>
          <a:lstStyle/>
          <a:p>
            <a:r>
              <a:rPr lang="en-GB" dirty="0"/>
              <a:t>Materials R&amp;D for vacuum compatibility: case studies and perspectives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4056" y="5215001"/>
            <a:ext cx="11376026" cy="803787"/>
          </a:xfrm>
        </p:spPr>
        <p:txBody>
          <a:bodyPr/>
          <a:lstStyle/>
          <a:p>
            <a:pPr algn="l"/>
            <a:r>
              <a:rPr lang="en-US" sz="1800" dirty="0"/>
              <a:t>C. Accettura, with several contributions of A. Bertarelli, G. Bregliozzi, F. Carra, G. Cattenoz, J. Guardia, A. Perez</a:t>
            </a:r>
          </a:p>
          <a:p>
            <a:pPr algn="l"/>
            <a:r>
              <a:rPr lang="fr-FR" sz="1800" dirty="0"/>
              <a:t>Joint Seminar TE-VSC and EN-MME</a:t>
            </a:r>
          </a:p>
          <a:p>
            <a:pPr algn="l"/>
            <a:r>
              <a:rPr lang="en-US" sz="1800" dirty="0"/>
              <a:t>2022-11-09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https://indico.cern.ch/event/1216405/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33C9C2-5206-717C-010E-1DBD3D6B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vs Microscopy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84C3F-59C3-157B-5D15-6BFFCC220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C54CB-DB51-3F97-3BA1-4EFF7562A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EE68D-EDF7-5475-9FE1-40FD653A6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Segnaposto contenuto 12">
            <a:extLst>
              <a:ext uri="{FF2B5EF4-FFF2-40B4-BE49-F238E27FC236}">
                <a16:creationId xmlns:a16="http://schemas.microsoft.com/office/drawing/2014/main" id="{5CDDB888-AF00-1893-C054-F0688A6C012A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/>
          <a:srcRect r="17469"/>
          <a:stretch/>
        </p:blipFill>
        <p:spPr bwMode="auto">
          <a:xfrm>
            <a:off x="4362518" y="1166707"/>
            <a:ext cx="3642452" cy="34278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magine 171">
            <a:extLst>
              <a:ext uri="{FF2B5EF4-FFF2-40B4-BE49-F238E27FC236}">
                <a16:creationId xmlns:a16="http://schemas.microsoft.com/office/drawing/2014/main" id="{EDCAC601-CB15-139A-E8BA-FC5963C0E4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" r="-1"/>
          <a:stretch/>
        </p:blipFill>
        <p:spPr bwMode="auto">
          <a:xfrm>
            <a:off x="8119948" y="1168316"/>
            <a:ext cx="3841423" cy="34444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50C8B99-B5AF-C529-9505-5D8F739F7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11855" b="575"/>
          <a:stretch/>
        </p:blipFill>
        <p:spPr>
          <a:xfrm>
            <a:off x="178031" y="1204626"/>
            <a:ext cx="4028634" cy="340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71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33C9C2-5206-717C-010E-1DBD3D6B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vs Microscopy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84C3F-59C3-157B-5D15-6BFFCC220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C54CB-DB51-3F97-3BA1-4EFF7562A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EE68D-EDF7-5475-9FE1-40FD653A6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Segnaposto contenuto 12">
            <a:extLst>
              <a:ext uri="{FF2B5EF4-FFF2-40B4-BE49-F238E27FC236}">
                <a16:creationId xmlns:a16="http://schemas.microsoft.com/office/drawing/2014/main" id="{5CDDB888-AF00-1893-C054-F0688A6C012A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/>
          <a:srcRect r="17469"/>
          <a:stretch/>
        </p:blipFill>
        <p:spPr bwMode="auto">
          <a:xfrm>
            <a:off x="4362518" y="1166707"/>
            <a:ext cx="3642452" cy="34278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magine 171">
            <a:extLst>
              <a:ext uri="{FF2B5EF4-FFF2-40B4-BE49-F238E27FC236}">
                <a16:creationId xmlns:a16="http://schemas.microsoft.com/office/drawing/2014/main" id="{EDCAC601-CB15-139A-E8BA-FC5963C0E4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" r="-1"/>
          <a:stretch/>
        </p:blipFill>
        <p:spPr bwMode="auto">
          <a:xfrm>
            <a:off x="8119948" y="1168316"/>
            <a:ext cx="3841423" cy="34444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EC886387-EE6F-A04F-B404-DEA1DA5FF3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407275"/>
              </p:ext>
            </p:extLst>
          </p:nvPr>
        </p:nvGraphicFramePr>
        <p:xfrm>
          <a:off x="2324758" y="4797152"/>
          <a:ext cx="8127999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570546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14222705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884809124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Outgassing [mbar·l/s·cm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Outgassing [mbar·l/s]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556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MoGr (72h firing)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Graphite (48h firing)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CFC (48h firing)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3503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6·10</a:t>
                      </a:r>
                      <a:r>
                        <a:rPr lang="en-US" baseline="30000" dirty="0"/>
                        <a:t>-12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8·10</a:t>
                      </a:r>
                      <a:r>
                        <a:rPr lang="en-US" baseline="30000" dirty="0"/>
                        <a:t>-13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2·10</a:t>
                      </a:r>
                      <a:r>
                        <a:rPr lang="en-US" baseline="30000" dirty="0"/>
                        <a:t>-12</a:t>
                      </a:r>
                      <a:endParaRPr lang="en-GB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4744841"/>
                  </a:ext>
                </a:extLst>
              </a:tr>
            </a:tbl>
          </a:graphicData>
        </a:graphic>
      </p:graphicFrame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50C8B99-B5AF-C529-9505-5D8F739F7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11855" b="575"/>
          <a:stretch/>
        </p:blipFill>
        <p:spPr>
          <a:xfrm>
            <a:off x="178031" y="1204626"/>
            <a:ext cx="4028634" cy="3408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87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33C9C2-5206-717C-010E-1DBD3D6B3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Outgassing vs Microscopy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84C3F-59C3-157B-5D15-6BFFCC220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C54CB-DB51-3F97-3BA1-4EFF7562A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EE68D-EDF7-5475-9FE1-40FD653A6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Segnaposto contenuto 12">
            <a:extLst>
              <a:ext uri="{FF2B5EF4-FFF2-40B4-BE49-F238E27FC236}">
                <a16:creationId xmlns:a16="http://schemas.microsoft.com/office/drawing/2014/main" id="{5CDDB888-AF00-1893-C054-F0688A6C012A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/>
          <a:srcRect r="17469"/>
          <a:stretch/>
        </p:blipFill>
        <p:spPr bwMode="auto">
          <a:xfrm>
            <a:off x="4362518" y="1166707"/>
            <a:ext cx="3642452" cy="34278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magine 171">
            <a:extLst>
              <a:ext uri="{FF2B5EF4-FFF2-40B4-BE49-F238E27FC236}">
                <a16:creationId xmlns:a16="http://schemas.microsoft.com/office/drawing/2014/main" id="{EDCAC601-CB15-139A-E8BA-FC5963C0E4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" r="-1"/>
          <a:stretch/>
        </p:blipFill>
        <p:spPr bwMode="auto">
          <a:xfrm>
            <a:off x="8119948" y="1168316"/>
            <a:ext cx="3841423" cy="34444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EC886387-EE6F-A04F-B404-DEA1DA5FF3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276447"/>
              </p:ext>
            </p:extLst>
          </p:nvPr>
        </p:nvGraphicFramePr>
        <p:xfrm>
          <a:off x="2324758" y="4797152"/>
          <a:ext cx="8127999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570546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14222705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884809124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Outgassing [mbar·l/s·cm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Outgassing [mbar·l/s]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556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MoGr (72h firing)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Graphite (48h firing)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CFC (48h firing)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3503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6·10</a:t>
                      </a:r>
                      <a:r>
                        <a:rPr lang="en-US" baseline="30000" dirty="0"/>
                        <a:t>-12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8·10</a:t>
                      </a:r>
                      <a:r>
                        <a:rPr lang="en-US" baseline="30000" dirty="0"/>
                        <a:t>-13</a:t>
                      </a:r>
                      <a:endParaRPr lang="en-GB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2·10</a:t>
                      </a:r>
                      <a:r>
                        <a:rPr lang="en-US" baseline="30000" dirty="0"/>
                        <a:t>-12</a:t>
                      </a:r>
                      <a:endParaRPr lang="en-GB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4744841"/>
                  </a:ext>
                </a:extLst>
              </a:tr>
            </a:tbl>
          </a:graphicData>
        </a:graphic>
      </p:graphicFrame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50C8B99-B5AF-C529-9505-5D8F739F7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r="11855" b="575"/>
          <a:stretch/>
        </p:blipFill>
        <p:spPr>
          <a:xfrm>
            <a:off x="178031" y="1204626"/>
            <a:ext cx="4028634" cy="34081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F7EF81D-214D-C041-D471-98EFF5B96ABF}"/>
              </a:ext>
            </a:extLst>
          </p:cNvPr>
          <p:cNvSpPr/>
          <p:nvPr/>
        </p:nvSpPr>
        <p:spPr>
          <a:xfrm>
            <a:off x="2993608" y="2593763"/>
            <a:ext cx="6696744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If the material is not ‘fully compact’ (e.g. metal), a higher porosities seems to lead to lower outgassing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226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0D4176-AB86-6263-C6F5-3CAA02462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1065742"/>
          </a:xfrm>
        </p:spPr>
        <p:txBody>
          <a:bodyPr/>
          <a:lstStyle/>
          <a:p>
            <a:r>
              <a:rPr lang="en-US" dirty="0"/>
              <a:t>MoGr: comparison of different grades (same supplier)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86FF6-F8F7-8F40-E1F3-DD849E495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F4E52-4ED3-54E2-EA78-46C90592F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35C0F-FA46-B720-336D-3DA3AE59B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2" name="Picture 1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0B29CB25-448A-6E15-0800-55945205C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516182"/>
            <a:ext cx="4093659" cy="3070244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8CC6E751-6213-1294-EA2C-495F839E3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713" y="1516182"/>
            <a:ext cx="4121350" cy="3091012"/>
          </a:xfrm>
          <a:prstGeom prst="rect">
            <a:avLst/>
          </a:prstGeom>
        </p:spPr>
      </p:pic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1DED73B6-7AFC-82DE-2258-CE2048634730}"/>
              </a:ext>
            </a:extLst>
          </p:cNvPr>
          <p:cNvGraphicFramePr>
            <a:graphicFrameLocks noGrp="1"/>
          </p:cNvGraphicFramePr>
          <p:nvPr/>
        </p:nvGraphicFramePr>
        <p:xfrm>
          <a:off x="859859" y="4822548"/>
          <a:ext cx="8127999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8859667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7649530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0086818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NB8304Je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NB8304Le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04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Density [g/cm</a:t>
                      </a:r>
                      <a:r>
                        <a:rPr lang="en-US" baseline="30000" dirty="0"/>
                        <a:t>3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2.59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086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Qtotal</a:t>
                      </a:r>
                      <a:r>
                        <a:rPr lang="en-US" dirty="0"/>
                        <a:t>/Qlimit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566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650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0D4176-AB86-6263-C6F5-3CAA02462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520660" cy="1065742"/>
          </a:xfrm>
        </p:spPr>
        <p:txBody>
          <a:bodyPr/>
          <a:lstStyle/>
          <a:p>
            <a:r>
              <a:rPr lang="en-US" dirty="0"/>
              <a:t>MoGr: comparison of different grades (same supplier)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86FF6-F8F7-8F40-E1F3-DD849E495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F4E52-4ED3-54E2-EA78-46C90592F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35C0F-FA46-B720-336D-3DA3AE59B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Picture 1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0B29CB25-448A-6E15-0800-55945205C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040" y="1516182"/>
            <a:ext cx="4093659" cy="3070244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8CC6E751-6213-1294-EA2C-495F839E3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713" y="1516182"/>
            <a:ext cx="4121350" cy="3091012"/>
          </a:xfrm>
          <a:prstGeom prst="rect">
            <a:avLst/>
          </a:prstGeom>
        </p:spPr>
      </p:pic>
      <p:graphicFrame>
        <p:nvGraphicFramePr>
          <p:cNvPr id="7" name="Table 8">
            <a:extLst>
              <a:ext uri="{FF2B5EF4-FFF2-40B4-BE49-F238E27FC236}">
                <a16:creationId xmlns:a16="http://schemas.microsoft.com/office/drawing/2014/main" id="{1DED73B6-7AFC-82DE-2258-CE20486347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839939"/>
              </p:ext>
            </p:extLst>
          </p:nvPr>
        </p:nvGraphicFramePr>
        <p:xfrm>
          <a:off x="859859" y="4822548"/>
          <a:ext cx="8127999" cy="1112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98859667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76495306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0086818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NB8304Je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NB8304Le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04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Density [g/cm</a:t>
                      </a:r>
                      <a:r>
                        <a:rPr lang="en-US" baseline="30000" dirty="0"/>
                        <a:t>3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2.59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086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Qtotal</a:t>
                      </a:r>
                      <a:r>
                        <a:rPr lang="en-US" dirty="0"/>
                        <a:t>/Qlimit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566506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061245D4-9A4F-EE12-1DAC-F918F1A304EB}"/>
              </a:ext>
            </a:extLst>
          </p:cNvPr>
          <p:cNvSpPr/>
          <p:nvPr/>
        </p:nvSpPr>
        <p:spPr>
          <a:xfrm>
            <a:off x="2968180" y="2609949"/>
            <a:ext cx="6696744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At the microscopic level, no differences detected</a:t>
            </a:r>
            <a:r>
              <a:rPr lang="en-US" dirty="0">
                <a:sym typeface="Wingdings" panose="05000000000000000000" pitchFamily="2" charset="2"/>
              </a:rPr>
              <a:t> how to easily predict the outgassing behavior?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416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770A46-6941-C159-A131-F7F3A8057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8949E-7F03-8CE3-D38C-4F4085A91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F1958-4010-41C6-3DCE-0F1EBF714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7792B2-A414-59EE-E1ED-4A78DE101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DCB3D0-702B-81C2-D0A0-EAF16E5871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619" y="1683242"/>
            <a:ext cx="1124840" cy="9239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5CE517-AE59-B374-F106-E5134D2C92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365" y="1456714"/>
            <a:ext cx="788134" cy="7881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7380F5-FC25-A6AD-A7F7-636DE68C782D}"/>
              </a:ext>
            </a:extLst>
          </p:cNvPr>
          <p:cNvSpPr txBox="1"/>
          <p:nvPr/>
        </p:nvSpPr>
        <p:spPr>
          <a:xfrm>
            <a:off x="2572356" y="1071957"/>
            <a:ext cx="1604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Preparation of the desired composition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BE3050-6B6D-600E-C6B2-17327F5E2D0B}"/>
              </a:ext>
            </a:extLst>
          </p:cNvPr>
          <p:cNvSpPr txBox="1"/>
          <p:nvPr/>
        </p:nvSpPr>
        <p:spPr>
          <a:xfrm>
            <a:off x="5321303" y="1063769"/>
            <a:ext cx="720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Mixing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3D7F82-8591-076C-4C55-38EF91DAC966}"/>
              </a:ext>
            </a:extLst>
          </p:cNvPr>
          <p:cNvSpPr txBox="1"/>
          <p:nvPr/>
        </p:nvSpPr>
        <p:spPr>
          <a:xfrm>
            <a:off x="8162139" y="1029656"/>
            <a:ext cx="2021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Green body preparation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4AB0D6-9183-CCAE-3D15-7280F4C1C7BA}"/>
              </a:ext>
            </a:extLst>
          </p:cNvPr>
          <p:cNvSpPr txBox="1"/>
          <p:nvPr/>
        </p:nvSpPr>
        <p:spPr>
          <a:xfrm>
            <a:off x="5476134" y="3376614"/>
            <a:ext cx="2356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Stress relieving thermal treatment </a:t>
            </a:r>
            <a:r>
              <a:rPr lang="en-GB" sz="1200" dirty="0"/>
              <a:t>0 MPa, &gt;2400 °C</a:t>
            </a: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2DCEEB26-0BF2-1156-0E11-79BFAE014879}"/>
              </a:ext>
            </a:extLst>
          </p:cNvPr>
          <p:cNvSpPr/>
          <p:nvPr/>
        </p:nvSpPr>
        <p:spPr>
          <a:xfrm rot="5400000">
            <a:off x="1978257" y="2000308"/>
            <a:ext cx="241737" cy="197041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92D8E6C8-FE0A-0731-E34C-C0413F6678DB}"/>
              </a:ext>
            </a:extLst>
          </p:cNvPr>
          <p:cNvSpPr/>
          <p:nvPr/>
        </p:nvSpPr>
        <p:spPr>
          <a:xfrm rot="5400000">
            <a:off x="4507656" y="2004499"/>
            <a:ext cx="241737" cy="197041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30E2557-2799-B011-0292-D0B468E964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396872"/>
              </p:ext>
            </p:extLst>
          </p:nvPr>
        </p:nvGraphicFramePr>
        <p:xfrm>
          <a:off x="2625324" y="2353789"/>
          <a:ext cx="1329036" cy="838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3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9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Powder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Vol. %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1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Graphite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93.9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1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Mo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5.5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1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</a:rPr>
                        <a:t>Ti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0.6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95651C90-B842-5E72-CEEF-FA35BF42D7DA}"/>
              </a:ext>
            </a:extLst>
          </p:cNvPr>
          <p:cNvSpPr/>
          <p:nvPr/>
        </p:nvSpPr>
        <p:spPr>
          <a:xfrm rot="5400000">
            <a:off x="6577708" y="2030305"/>
            <a:ext cx="241737" cy="197041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AADEC1-5650-C6BC-0ED5-2A4D3D78CA2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28248" y="1355280"/>
            <a:ext cx="1156737" cy="16172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6C7F83-9EFD-11A3-2EC5-D8E9C386CE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80"/>
          <a:stretch/>
        </p:blipFill>
        <p:spPr>
          <a:xfrm>
            <a:off x="6960096" y="1356958"/>
            <a:ext cx="1156737" cy="16119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4A2808D-F91D-4BA4-6D2F-47F3C4DE63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2457" y="3809944"/>
            <a:ext cx="1426479" cy="210453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94C9F64-3207-2FD6-534C-5270F69781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7523" y="3826748"/>
            <a:ext cx="1111600" cy="18191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705844C-4D7D-F2E1-D04F-15E7F06E55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55278" y="3821747"/>
            <a:ext cx="1265005" cy="22137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930FC29-E590-0BBB-FFC8-633FC4AA193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37212" y="1615170"/>
            <a:ext cx="1443889" cy="1200625"/>
          </a:xfrm>
          <a:prstGeom prst="rect">
            <a:avLst/>
          </a:prstGeom>
        </p:spPr>
      </p:pic>
      <p:pic>
        <p:nvPicPr>
          <p:cNvPr id="23" name="Picture 22" descr="A picture containing indoor&#10;&#10;Description automatically generated">
            <a:extLst>
              <a:ext uri="{FF2B5EF4-FFF2-40B4-BE49-F238E27FC236}">
                <a16:creationId xmlns:a16="http://schemas.microsoft.com/office/drawing/2014/main" id="{551E5CDF-5BBB-EEF8-15F7-91A03BFBBF2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1247" y="3737875"/>
            <a:ext cx="2092717" cy="12006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C45555A-6DDE-7CAC-2F3A-FBE4DE10ABF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4809" y="4171717"/>
            <a:ext cx="1524893" cy="137677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37DDA62-2EAD-A39B-AF2A-258A7FF8F6C6}"/>
              </a:ext>
            </a:extLst>
          </p:cNvPr>
          <p:cNvSpPr txBox="1"/>
          <p:nvPr/>
        </p:nvSpPr>
        <p:spPr>
          <a:xfrm>
            <a:off x="290972" y="1071957"/>
            <a:ext cx="1507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Selection and sieving of the powders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6D1CC30-C074-AD24-9AE7-705AD02AFE6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67787" y="1470927"/>
            <a:ext cx="1401791" cy="1355065"/>
          </a:xfrm>
          <a:prstGeom prst="rect">
            <a:avLst/>
          </a:prstGeom>
        </p:spPr>
      </p:pic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D438EDFA-B8A7-4FDF-98A5-E2DA23F97C05}"/>
              </a:ext>
            </a:extLst>
          </p:cNvPr>
          <p:cNvSpPr/>
          <p:nvPr/>
        </p:nvSpPr>
        <p:spPr>
          <a:xfrm rot="5400000">
            <a:off x="11474252" y="2041319"/>
            <a:ext cx="241737" cy="197041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EE41956-C370-5DB9-C105-5A787BFA5D61}"/>
              </a:ext>
            </a:extLst>
          </p:cNvPr>
          <p:cNvSpPr txBox="1"/>
          <p:nvPr/>
        </p:nvSpPr>
        <p:spPr>
          <a:xfrm>
            <a:off x="476345" y="3438116"/>
            <a:ext cx="3831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Spark Plasma Sintering (SPS)    </a:t>
            </a:r>
            <a:r>
              <a:rPr lang="en-GB" sz="1200" dirty="0"/>
              <a:t>&gt;25 MPa, &gt;2600 °C</a:t>
            </a:r>
            <a:endParaRPr lang="en-GB" sz="1200" b="1" dirty="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CE291D88-41E5-CA38-ED9D-79A0243B5735}"/>
              </a:ext>
            </a:extLst>
          </p:cNvPr>
          <p:cNvSpPr/>
          <p:nvPr/>
        </p:nvSpPr>
        <p:spPr>
          <a:xfrm rot="5400000">
            <a:off x="4950488" y="4828873"/>
            <a:ext cx="241737" cy="197041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E5A1C475-8E05-FA9D-C4B5-E15CF4365791}"/>
              </a:ext>
            </a:extLst>
          </p:cNvPr>
          <p:cNvSpPr/>
          <p:nvPr/>
        </p:nvSpPr>
        <p:spPr>
          <a:xfrm rot="5400000">
            <a:off x="8780459" y="4826893"/>
            <a:ext cx="241737" cy="197041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 descr="A picture containing text&#10;&#10;Description automatically generated">
            <a:extLst>
              <a:ext uri="{FF2B5EF4-FFF2-40B4-BE49-F238E27FC236}">
                <a16:creationId xmlns:a16="http://schemas.microsoft.com/office/drawing/2014/main" id="{66626618-3E47-194A-C700-4C87BCE0996E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1247" y="5092101"/>
            <a:ext cx="2092717" cy="116480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717700D-A8B5-FA61-143F-7B53C385AE79}"/>
              </a:ext>
            </a:extLst>
          </p:cNvPr>
          <p:cNvSpPr txBox="1"/>
          <p:nvPr/>
        </p:nvSpPr>
        <p:spPr>
          <a:xfrm>
            <a:off x="1969718" y="5605831"/>
            <a:ext cx="1111600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00B050"/>
                </a:solidFill>
              </a:rPr>
              <a:t>Sintered CCM</a:t>
            </a:r>
          </a:p>
          <a:p>
            <a:r>
              <a:rPr lang="en-GB" sz="900" b="1" dirty="0">
                <a:solidFill>
                  <a:srgbClr val="FD8603"/>
                </a:solidFill>
              </a:rPr>
              <a:t>Single-use mould elements (graphite)</a:t>
            </a:r>
          </a:p>
          <a:p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94AF9F-0273-34F7-7E28-34BDF7664982}"/>
              </a:ext>
            </a:extLst>
          </p:cNvPr>
          <p:cNvSpPr txBox="1"/>
          <p:nvPr/>
        </p:nvSpPr>
        <p:spPr>
          <a:xfrm>
            <a:off x="10108614" y="1833343"/>
            <a:ext cx="10827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Currently</a:t>
            </a:r>
          </a:p>
          <a:p>
            <a:r>
              <a:rPr lang="en-GB" sz="1400" dirty="0"/>
              <a:t>Ø 170 mm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03587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FCC08-0F47-4E4D-8389-BC678D6FA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the production process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38A69-8447-4194-AAD8-BD245C81439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Different pre-compaction, sintering, annealing no effect</a:t>
            </a:r>
            <a:endParaRPr lang="en-GB" dirty="0">
              <a:sym typeface="Wingdings" panose="05000000000000000000" pitchFamily="2" charset="2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5B20A4-AEDB-4661-8D38-CBDEB24626E8}"/>
              </a:ext>
            </a:extLst>
          </p:cNvPr>
          <p:cNvGrpSpPr/>
          <p:nvPr/>
        </p:nvGrpSpPr>
        <p:grpSpPr>
          <a:xfrm>
            <a:off x="868227" y="1681119"/>
            <a:ext cx="6465325" cy="4354217"/>
            <a:chOff x="457200" y="1921851"/>
            <a:chExt cx="6465325" cy="43542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2B538D-25C8-47F7-AF20-2890E46F69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51" t="8083" r="1651"/>
            <a:stretch/>
          </p:blipFill>
          <p:spPr>
            <a:xfrm>
              <a:off x="816692" y="5111793"/>
              <a:ext cx="6105833" cy="1164275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D5EEE99-4A68-4469-B928-E1D06B584C2F}"/>
                </a:ext>
              </a:extLst>
            </p:cNvPr>
            <p:cNvGrpSpPr/>
            <p:nvPr/>
          </p:nvGrpSpPr>
          <p:grpSpPr>
            <a:xfrm>
              <a:off x="457200" y="1921851"/>
              <a:ext cx="3460946" cy="3105523"/>
              <a:chOff x="457200" y="1921851"/>
              <a:chExt cx="3460946" cy="3105523"/>
            </a:xfrm>
          </p:grpSpPr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65B299C7-4C75-4C12-8518-0C17D8A24CB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272258785"/>
                  </p:ext>
                </p:extLst>
              </p:nvPr>
            </p:nvGraphicFramePr>
            <p:xfrm>
              <a:off x="457200" y="1921851"/>
              <a:ext cx="3460946" cy="31033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0768">
                      <a:extLst>
                        <a:ext uri="{9D8B030D-6E8A-4147-A177-3AD203B41FA5}">
                          <a16:colId xmlns:a16="http://schemas.microsoft.com/office/drawing/2014/main" val="2358470537"/>
                        </a:ext>
                      </a:extLst>
                    </a:gridCol>
                    <a:gridCol w="1096913">
                      <a:extLst>
                        <a:ext uri="{9D8B030D-6E8A-4147-A177-3AD203B41FA5}">
                          <a16:colId xmlns:a16="http://schemas.microsoft.com/office/drawing/2014/main" val="2322369959"/>
                        </a:ext>
                      </a:extLst>
                    </a:gridCol>
                    <a:gridCol w="1383265">
                      <a:extLst>
                        <a:ext uri="{9D8B030D-6E8A-4147-A177-3AD203B41FA5}">
                          <a16:colId xmlns:a16="http://schemas.microsoft.com/office/drawing/2014/main" val="3261392696"/>
                        </a:ext>
                      </a:extLst>
                    </a:gridCol>
                  </a:tblGrid>
                  <a:tr h="62102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kern="1200" dirty="0">
                              <a:effectLst/>
                            </a:rPr>
                            <a:t>Grade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kern="1200" dirty="0">
                              <a:effectLst/>
                            </a:rPr>
                            <a:t>Treatment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kern="1200" dirty="0">
                              <a:effectLst/>
                            </a:rPr>
                            <a:t>Total outgassing jaws [mbar*l/s]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847552"/>
                      </a:ext>
                    </a:extLst>
                  </a:tr>
                  <a:tr h="428011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kern="1200" dirty="0">
                              <a:effectLst/>
                            </a:rPr>
                            <a:t>Nd-7301Cb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VF 950°C 48h, Ar venting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1·10</a:t>
                          </a:r>
                          <a:r>
                            <a:rPr lang="en-US" sz="1100" kern="1200" baseline="30000" dirty="0">
                              <a:effectLst/>
                            </a:rPr>
                            <a:t>-8 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0177054"/>
                      </a:ext>
                    </a:extLst>
                  </a:tr>
                  <a:tr h="431705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kern="1200" dirty="0">
                              <a:effectLst/>
                            </a:rPr>
                            <a:t>Nw-8301Ed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VF 950°C 48h, air venting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1.4·10</a:t>
                          </a:r>
                          <a:r>
                            <a:rPr lang="en-US" sz="1100" kern="1200" baseline="30000" dirty="0">
                              <a:effectLst/>
                            </a:rPr>
                            <a:t>-8 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9333148"/>
                      </a:ext>
                    </a:extLst>
                  </a:tr>
                  <a:tr h="4098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100" kern="1200" dirty="0">
                              <a:effectLst/>
                            </a:rPr>
                            <a:t>Na-8304Gb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kern="1200">
                              <a:effectLst/>
                            </a:rPr>
                            <a:t>VF 950°C 48h, air venting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1.2·10</a:t>
                          </a:r>
                          <a:r>
                            <a:rPr lang="en-US" sz="1100" kern="1200" baseline="30000" dirty="0">
                              <a:effectLst/>
                            </a:rPr>
                            <a:t>-8 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990012"/>
                      </a:ext>
                    </a:extLst>
                  </a:tr>
                  <a:tr h="441393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CH" sz="1100" kern="1200" dirty="0">
                              <a:effectLst/>
                            </a:rPr>
                            <a:t>Nb-8304Je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kern="1200" dirty="0">
                              <a:effectLst/>
                            </a:rPr>
                            <a:t>VF 950°C 48h, air venting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fr-CH" sz="1100" kern="1200" dirty="0">
                              <a:effectLst/>
                            </a:rPr>
                            <a:t>&lt;1.1·10</a:t>
                          </a:r>
                          <a:r>
                            <a:rPr lang="fr-CH" sz="1100" kern="1200" baseline="30000" dirty="0">
                              <a:effectLst/>
                            </a:rPr>
                            <a:t>-8 </a:t>
                          </a:r>
                          <a:endParaRPr lang="en-GB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7873733"/>
                      </a:ext>
                    </a:extLst>
                  </a:tr>
                </a:tbl>
              </a:graphicData>
            </a:graphic>
          </p:graphicFrame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FE727125-8B17-4570-8907-E2807BFDCCA6}"/>
                  </a:ext>
                </a:extLst>
              </p:cNvPr>
              <p:cNvSpPr/>
              <p:nvPr/>
            </p:nvSpPr>
            <p:spPr>
              <a:xfrm>
                <a:off x="648929" y="2580690"/>
                <a:ext cx="95865" cy="2087291"/>
              </a:xfrm>
              <a:prstGeom prst="rect">
                <a:avLst/>
              </a:prstGeom>
              <a:noFill/>
              <a:ln w="1905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4B17DA40-87E6-40AA-9A92-EB6724146534}"/>
                  </a:ext>
                </a:extLst>
              </p:cNvPr>
              <p:cNvCxnSpPr>
                <a:cxnSpLocks/>
                <a:stCxn id="7" idx="2"/>
              </p:cNvCxnSpPr>
              <p:nvPr/>
            </p:nvCxnSpPr>
            <p:spPr>
              <a:xfrm>
                <a:off x="696862" y="4667981"/>
                <a:ext cx="239661" cy="359393"/>
              </a:xfrm>
              <a:prstGeom prst="straightConnector1">
                <a:avLst/>
              </a:prstGeom>
              <a:ln>
                <a:solidFill>
                  <a:schemeClr val="tx1">
                    <a:lumMod val="40000"/>
                    <a:lumOff val="6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95450-6E42-94DB-D80E-2B90A9F67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2077F3-7AAD-AD59-3E16-D837330C3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23F23DB-3084-8419-9A8F-28F988BF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653B72A-3BF9-7E11-26DF-46BE4A807D14}"/>
              </a:ext>
            </a:extLst>
          </p:cNvPr>
          <p:cNvGrpSpPr/>
          <p:nvPr/>
        </p:nvGrpSpPr>
        <p:grpSpPr>
          <a:xfrm>
            <a:off x="1504768" y="1681119"/>
            <a:ext cx="10665441" cy="2710241"/>
            <a:chOff x="1504768" y="1681119"/>
            <a:chExt cx="10665441" cy="271024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4167A82-C6B0-338F-CEAB-43B304448F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58426" y="1681119"/>
              <a:ext cx="7511783" cy="258993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111632B-FA1B-3EC9-CB23-BB66F12084C7}"/>
                </a:ext>
              </a:extLst>
            </p:cNvPr>
            <p:cNvSpPr/>
            <p:nvPr/>
          </p:nvSpPr>
          <p:spPr>
            <a:xfrm>
              <a:off x="1504768" y="2304069"/>
              <a:ext cx="95865" cy="2087291"/>
            </a:xfrm>
            <a:prstGeom prst="rect">
              <a:avLst/>
            </a:prstGeom>
            <a:noFill/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341E0175-4BCB-8123-6132-FFAFA7830889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 flipV="1">
              <a:off x="1552701" y="4149080"/>
              <a:ext cx="3035098" cy="242280"/>
            </a:xfrm>
            <a:prstGeom prst="straightConnector1">
              <a:avLst/>
            </a:prstGeom>
            <a:ln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3567F0F7-9C93-E33B-B33C-9D8EF38B19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5403" b="48102"/>
          <a:stretch/>
        </p:blipFill>
        <p:spPr>
          <a:xfrm>
            <a:off x="7608168" y="4602964"/>
            <a:ext cx="2362848" cy="89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34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4B61D-A645-4512-A16D-5750CBCAE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the production process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86395-72B5-31D4-14E0-FF300099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F80D6-9B16-9A80-C9F9-E3DF894B5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FA25B7-599A-2113-D38A-8355992C1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F3B4092-A7E9-5685-A4EE-4CBE9D6955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474546"/>
              </p:ext>
            </p:extLst>
          </p:nvPr>
        </p:nvGraphicFramePr>
        <p:xfrm>
          <a:off x="407987" y="993775"/>
          <a:ext cx="7436289" cy="221170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62327">
                  <a:extLst>
                    <a:ext uri="{9D8B030D-6E8A-4147-A177-3AD203B41FA5}">
                      <a16:colId xmlns:a16="http://schemas.microsoft.com/office/drawing/2014/main" val="3407788150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2577606679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1945425049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1867959083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3655885958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1917188328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21264866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j-lt"/>
                        </a:rPr>
                        <a:t>Grade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j-lt"/>
                        </a:rPr>
                        <a:t>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j-lt"/>
                        </a:rPr>
                        <a:t>Total Q [mbar*l/s]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#cycle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Tmax </a:t>
                      </a:r>
                      <a:r>
                        <a:rPr lang="en-US" sz="1100" dirty="0">
                          <a:latin typeface="+mn-lt"/>
                        </a:rPr>
                        <a:t>[°C]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Density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[g/cm3]</a:t>
                      </a:r>
                      <a:endParaRPr lang="en-GB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El. Conductivity [MS/m]</a:t>
                      </a:r>
                      <a:endParaRPr lang="en-GB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875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Nb8304Le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48h firing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6.6·10 </a:t>
                      </a:r>
                      <a:r>
                        <a:rPr lang="en-GB" sz="1100" baseline="30000" dirty="0">
                          <a:latin typeface="+mj-lt"/>
                        </a:rPr>
                        <a:t>-7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2+1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+mj-lt"/>
                        </a:rPr>
                        <a:t>2680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+mj-lt"/>
                        </a:rPr>
                        <a:t>2.59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+mj-lt"/>
                        </a:rPr>
                        <a:t>&gt;1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60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j-lt"/>
                        </a:rPr>
                        <a:t>Nb8304Ne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US+48h firing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1.5·10 </a:t>
                      </a:r>
                      <a:r>
                        <a:rPr lang="en-GB" sz="1100" baseline="30000" dirty="0">
                          <a:latin typeface="+mj-lt"/>
                        </a:rPr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2640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2.58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0.89/0.98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261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Nb8304Je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48h firing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5.7·10 </a:t>
                      </a:r>
                      <a:r>
                        <a:rPr lang="en-GB" sz="1100" baseline="30000" dirty="0">
                          <a:latin typeface="+mj-lt"/>
                        </a:rPr>
                        <a:t>-8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2+1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2620</a:t>
                      </a:r>
                    </a:p>
                    <a:p>
                      <a:r>
                        <a:rPr lang="en-US" sz="1100" dirty="0">
                          <a:latin typeface="+mj-lt"/>
                        </a:rPr>
                        <a:t>2500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2.62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1/1.16</a:t>
                      </a:r>
                      <a:endParaRPr lang="en-GB" sz="1100" dirty="0">
                        <a:latin typeface="+mj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336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Nb8304Mg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72h firing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~7.2·10 </a:t>
                      </a:r>
                      <a:r>
                        <a:rPr lang="en-GB" sz="1100" baseline="30000" dirty="0">
                          <a:latin typeface="+mj-lt"/>
                        </a:rPr>
                        <a:t>-9 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2650 (2640 for the series)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2.54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0.71/0.76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97544"/>
                  </a:ext>
                </a:extLst>
              </a:tr>
            </a:tbl>
          </a:graphicData>
        </a:graphic>
      </p:graphicFrame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FAC4D654-1B1E-CEB3-7BCB-8D838A85466E}"/>
              </a:ext>
            </a:extLst>
          </p:cNvPr>
          <p:cNvSpPr txBox="1">
            <a:spLocks/>
          </p:cNvSpPr>
          <p:nvPr/>
        </p:nvSpPr>
        <p:spPr>
          <a:xfrm>
            <a:off x="8040216" y="1196752"/>
            <a:ext cx="4320480" cy="33904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Observation: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Higher temperature (~20°C), higher outgassing (50 times)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Longer cycle (2+1), higher outgassing (~3 times)</a:t>
            </a:r>
          </a:p>
          <a:p>
            <a:endParaRPr lang="en-US" sz="160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Arial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latin typeface="Arial"/>
            </a:endParaRP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29302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4B61D-A645-4512-A16D-5750CBCAE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of the production process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86395-72B5-31D4-14E0-FF300099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F80D6-9B16-9A80-C9F9-E3DF894B5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FA25B7-599A-2113-D38A-8355992C1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CF3B4092-A7E9-5685-A4EE-4CBE9D6955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247844"/>
              </p:ext>
            </p:extLst>
          </p:nvPr>
        </p:nvGraphicFramePr>
        <p:xfrm>
          <a:off x="407987" y="993775"/>
          <a:ext cx="7436289" cy="221170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62327">
                  <a:extLst>
                    <a:ext uri="{9D8B030D-6E8A-4147-A177-3AD203B41FA5}">
                      <a16:colId xmlns:a16="http://schemas.microsoft.com/office/drawing/2014/main" val="3407788150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2577606679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1945425049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1867959083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3655885958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1917188328"/>
                    </a:ext>
                  </a:extLst>
                </a:gridCol>
                <a:gridCol w="1062327">
                  <a:extLst>
                    <a:ext uri="{9D8B030D-6E8A-4147-A177-3AD203B41FA5}">
                      <a16:colId xmlns:a16="http://schemas.microsoft.com/office/drawing/2014/main" val="21264866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j-lt"/>
                        </a:rPr>
                        <a:t>Grade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j-lt"/>
                        </a:rPr>
                        <a:t>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j-lt"/>
                        </a:rPr>
                        <a:t>Total Q [mbar*l/s]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#cycle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Tmax </a:t>
                      </a:r>
                      <a:r>
                        <a:rPr lang="en-US" sz="1100" dirty="0">
                          <a:latin typeface="+mn-lt"/>
                        </a:rPr>
                        <a:t>[°C]</a:t>
                      </a:r>
                      <a:endParaRPr lang="en-GB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Density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[g/cm3]</a:t>
                      </a:r>
                      <a:endParaRPr lang="en-GB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El. Conductivity [MS/m]</a:t>
                      </a:r>
                      <a:endParaRPr lang="en-GB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2875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Nb8304Le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48h firing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6.6·10 </a:t>
                      </a:r>
                      <a:r>
                        <a:rPr lang="en-GB" sz="1100" baseline="30000" dirty="0">
                          <a:latin typeface="+mj-lt"/>
                        </a:rPr>
                        <a:t>-7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2+1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+mj-lt"/>
                        </a:rPr>
                        <a:t>2680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+mj-lt"/>
                        </a:rPr>
                        <a:t>2.59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>
                          <a:latin typeface="+mj-lt"/>
                        </a:rPr>
                        <a:t>&gt;1</a:t>
                      </a:r>
                      <a:endParaRPr lang="en-GB" sz="1100" baseline="0" dirty="0">
                        <a:latin typeface="+mj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60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>
                          <a:latin typeface="+mj-lt"/>
                        </a:rPr>
                        <a:t>Nb8304Ne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US+48h firing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1.5·10 </a:t>
                      </a:r>
                      <a:r>
                        <a:rPr lang="en-GB" sz="1100" baseline="30000" dirty="0">
                          <a:latin typeface="+mj-lt"/>
                        </a:rPr>
                        <a:t>-8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2640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2.58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0.89/0.98</a:t>
                      </a:r>
                      <a:endParaRPr kumimoji="0" lang="en-GB" sz="1100" kern="1200" baseline="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261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Nb8304Je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48h firing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5.7·10 </a:t>
                      </a:r>
                      <a:r>
                        <a:rPr lang="en-GB" sz="1100" baseline="30000" dirty="0">
                          <a:latin typeface="+mj-lt"/>
                        </a:rPr>
                        <a:t>-8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2+1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2620</a:t>
                      </a:r>
                    </a:p>
                    <a:p>
                      <a:r>
                        <a:rPr lang="en-US" sz="1100" dirty="0">
                          <a:latin typeface="+mj-lt"/>
                        </a:rPr>
                        <a:t>2500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2.62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1/1.16</a:t>
                      </a:r>
                      <a:endParaRPr lang="en-GB" sz="1100" dirty="0">
                        <a:latin typeface="+mj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336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latin typeface="+mj-lt"/>
                        </a:rPr>
                        <a:t>Nb8304Mg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72h firing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>
                          <a:latin typeface="+mj-lt"/>
                        </a:rPr>
                        <a:t>~7.2·10 </a:t>
                      </a:r>
                      <a:r>
                        <a:rPr lang="en-GB" sz="1100" baseline="30000" dirty="0">
                          <a:latin typeface="+mj-lt"/>
                        </a:rPr>
                        <a:t>-9 </a:t>
                      </a:r>
                      <a:endParaRPr lang="en-GB" sz="1100" dirty="0">
                        <a:latin typeface="+mj-lt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1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2650 (2640 for the series)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2.54</a:t>
                      </a:r>
                      <a:endParaRPr lang="en-GB" sz="11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latin typeface="+mj-lt"/>
                        </a:rPr>
                        <a:t>0.71/0.76</a:t>
                      </a:r>
                      <a:endParaRPr lang="en-GB" sz="1100" dirty="0">
                        <a:latin typeface="+mj-lt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97544"/>
                  </a:ext>
                </a:extLst>
              </a:tr>
            </a:tbl>
          </a:graphicData>
        </a:graphic>
      </p:graphicFrame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FAC4D654-1B1E-CEB3-7BCB-8D838A85466E}"/>
              </a:ext>
            </a:extLst>
          </p:cNvPr>
          <p:cNvSpPr txBox="1">
            <a:spLocks/>
          </p:cNvSpPr>
          <p:nvPr/>
        </p:nvSpPr>
        <p:spPr>
          <a:xfrm>
            <a:off x="8040216" y="1196752"/>
            <a:ext cx="4320480" cy="33904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Observation: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Higher temperature (~20°C), higher outgassing (50 times)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Longer cycle (2+1), higher outgassing (~3 times)</a:t>
            </a:r>
          </a:p>
          <a:p>
            <a:endParaRPr lang="en-US" sz="160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Arial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latin typeface="Arial"/>
            </a:endParaRPr>
          </a:p>
          <a:p>
            <a:endParaRPr lang="en-GB" sz="120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B06FF660-6846-16BA-5832-7C1B501F28D9}"/>
              </a:ext>
            </a:extLst>
          </p:cNvPr>
          <p:cNvSpPr txBox="1">
            <a:spLocks/>
          </p:cNvSpPr>
          <p:nvPr/>
        </p:nvSpPr>
        <p:spPr>
          <a:xfrm>
            <a:off x="433770" y="3655695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The production processes which increase the compaction level of the material (higher T, double cycle) lead to a higher outgassing rate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Arial"/>
              </a:rPr>
              <a:t>A ‘threshold effect’ is detected when the temperature overcomes 2680</a:t>
            </a:r>
            <a:r>
              <a:rPr lang="en-US" sz="2000" dirty="0"/>
              <a:t>°</a:t>
            </a:r>
            <a:r>
              <a:rPr lang="en-US" sz="2000" dirty="0">
                <a:latin typeface="Arial"/>
              </a:rPr>
              <a:t>C</a:t>
            </a:r>
            <a:r>
              <a:rPr lang="en-US" sz="2000" dirty="0">
                <a:latin typeface="Arial"/>
                <a:sym typeface="Wingdings" panose="05000000000000000000" pitchFamily="2" charset="2"/>
              </a:rPr>
              <a:t> observed also for another supplier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Arial"/>
                <a:sym typeface="Wingdings" panose="05000000000000000000" pitchFamily="2" charset="2"/>
              </a:rPr>
              <a:t>UHV compatibility and thermo-physical properties go in the opposite direction need to find a compromise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Arial"/>
                <a:sym typeface="Wingdings" panose="05000000000000000000" pitchFamily="2" charset="2"/>
              </a:rPr>
              <a:t>In this case, </a:t>
            </a:r>
            <a:r>
              <a:rPr lang="en-GB" sz="2000" dirty="0">
                <a:latin typeface="Arial"/>
                <a:sym typeface="Wingdings" panose="05000000000000000000" pitchFamily="2" charset="2"/>
              </a:rPr>
              <a:t>a significant decrease (factor of 30) of the outgassing rate</a:t>
            </a:r>
            <a:r>
              <a:rPr lang="en-US" sz="2000" dirty="0">
                <a:latin typeface="Arial"/>
                <a:sym typeface="Wingdings" panose="05000000000000000000" pitchFamily="2" charset="2"/>
              </a:rPr>
              <a:t> is reached by loosing ‘</a:t>
            </a:r>
            <a:r>
              <a:rPr lang="en-US" sz="2000" dirty="0">
                <a:sym typeface="Wingdings" panose="05000000000000000000" pitchFamily="2" charset="2"/>
              </a:rPr>
              <a:t>only</a:t>
            </a:r>
            <a:r>
              <a:rPr lang="en-US" sz="2000" dirty="0">
                <a:latin typeface="Arial"/>
                <a:sym typeface="Wingdings" panose="05000000000000000000" pitchFamily="2" charset="2"/>
              </a:rPr>
              <a:t>’ 15% of the electrical conductivity </a:t>
            </a:r>
            <a:endParaRPr lang="en-US" sz="2000" dirty="0">
              <a:latin typeface="Arial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Arial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latin typeface="Arial"/>
            </a:endParaRP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96873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9177D06-6120-4BBE-BAB0-5810BBC34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Post-production treatments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44B23-F2B4-D2A3-4C01-E5532CA27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D3C6E-C7A4-F0A2-E495-D0E6E8C28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33543-EB45-642D-6BEC-99706E43D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56B01EC-4C37-9B29-6007-E398C7E7C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618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Optimization process was possible thanks to the interest and collaboration of the firm</a:t>
            </a:r>
            <a:r>
              <a:rPr lang="en-US" dirty="0">
                <a:sym typeface="Wingdings" panose="05000000000000000000" pitchFamily="2" charset="2"/>
              </a:rPr>
              <a:t> more difficult when dealing with commercial product and bigger companies!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Optimization involving surface preparation  repeatable and suitable for ‘series’ production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Conditioning of Molybdenum-Graphite for LHC collimators before and after coating</a:t>
            </a:r>
            <a:r>
              <a:rPr lang="en-US" dirty="0">
                <a:sym typeface="Wingdings" panose="05000000000000000000" pitchFamily="2" charset="2"/>
              </a:rPr>
              <a:t> EDMS </a:t>
            </a:r>
            <a: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  <a:hlinkClick r:id="rId2"/>
              </a:rPr>
              <a:t>2067775</a:t>
            </a:r>
            <a:r>
              <a:rPr lang="en-US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sym typeface="Wingdings" panose="05000000000000000000" pitchFamily="2" charset="2"/>
              </a:rPr>
              <a:t>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Neon after thermal treatment to partially replace air</a:t>
            </a:r>
            <a:endParaRPr lang="en-US" b="1" i="0" dirty="0">
              <a:solidFill>
                <a:srgbClr val="000000"/>
              </a:solidFill>
              <a:effectLst/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229BAE-575E-1BBC-2C0C-F8C37B2D9D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3396969"/>
            <a:ext cx="4752528" cy="274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91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268760"/>
            <a:ext cx="12523984" cy="532859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3200" dirty="0"/>
              <a:t>Introduction to </a:t>
            </a:r>
            <a:r>
              <a:rPr lang="fr-FR" sz="3200" dirty="0" err="1"/>
              <a:t>beam-intercepting</a:t>
            </a:r>
            <a:r>
              <a:rPr lang="fr-FR" sz="3200" dirty="0"/>
              <a:t> </a:t>
            </a:r>
            <a:r>
              <a:rPr lang="fr-FR" sz="3200" dirty="0" err="1"/>
              <a:t>devices</a:t>
            </a:r>
            <a:r>
              <a:rPr lang="fr-FR" sz="3200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3200" dirty="0"/>
              <a:t>UHV </a:t>
            </a:r>
            <a:r>
              <a:rPr lang="fr-FR" sz="3200" dirty="0" err="1"/>
              <a:t>properties</a:t>
            </a:r>
            <a:r>
              <a:rPr lang="fr-FR" sz="3200" dirty="0"/>
              <a:t> of </a:t>
            </a:r>
            <a:r>
              <a:rPr lang="fr-FR" sz="3200" dirty="0" err="1"/>
              <a:t>novel</a:t>
            </a:r>
            <a:r>
              <a:rPr lang="fr-FR" sz="3200" dirty="0"/>
              <a:t> composite </a:t>
            </a:r>
            <a:r>
              <a:rPr lang="fr-FR" sz="3200" dirty="0" err="1"/>
              <a:t>materials</a:t>
            </a:r>
            <a:endParaRPr lang="fr-FR" sz="3200" dirty="0"/>
          </a:p>
          <a:p>
            <a:pPr marL="781200" lvl="1" indent="-457200"/>
            <a:r>
              <a:rPr lang="fr-FR" sz="2400" dirty="0" err="1"/>
              <a:t>Machining</a:t>
            </a:r>
            <a:endParaRPr lang="fr-FR" sz="2400" dirty="0"/>
          </a:p>
          <a:p>
            <a:pPr marL="781200" lvl="1" indent="-457200"/>
            <a:r>
              <a:rPr lang="fr-FR" sz="2400" dirty="0"/>
              <a:t>Production process</a:t>
            </a:r>
          </a:p>
          <a:p>
            <a:pPr marL="781200" lvl="1" indent="-457200"/>
            <a:r>
              <a:rPr lang="fr-FR" sz="2400" dirty="0"/>
              <a:t>Post-production </a:t>
            </a:r>
            <a:r>
              <a:rPr lang="fr-FR" sz="2400" dirty="0" err="1"/>
              <a:t>treatment</a:t>
            </a:r>
            <a:endParaRPr lang="fr-FR" sz="2400" dirty="0"/>
          </a:p>
          <a:p>
            <a:pPr marL="457200" indent="-457200">
              <a:buFont typeface="+mj-lt"/>
              <a:buAutoNum type="arabicPeriod"/>
            </a:pPr>
            <a:r>
              <a:rPr lang="fr-FR" sz="3200" dirty="0"/>
              <a:t>Outlook and future </a:t>
            </a:r>
            <a:r>
              <a:rPr lang="fr-FR" sz="3200" dirty="0" err="1"/>
              <a:t>work</a:t>
            </a:r>
            <a:r>
              <a:rPr lang="fr-FR" sz="3200" dirty="0"/>
              <a:t> </a:t>
            </a:r>
          </a:p>
          <a:p>
            <a:pPr marL="457200" indent="-457200">
              <a:buFont typeface="+mj-lt"/>
              <a:buAutoNum type="arabicPeriod"/>
            </a:pPr>
            <a:endParaRPr lang="fr-FR" sz="2000" dirty="0"/>
          </a:p>
          <a:p>
            <a:pPr marL="457200" indent="-457200">
              <a:buFont typeface="+mj-lt"/>
              <a:buAutoNum type="arabicPeriod"/>
            </a:pPr>
            <a:endParaRPr lang="fr-FR" sz="2000" dirty="0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Outline</a:t>
            </a:r>
            <a:r>
              <a:rPr lang="fr-FR" dirty="0"/>
              <a:t>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C. Accettura | Joint Seminar TE/VSC and EN/MME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C7BB2F-769E-706B-DAB0-D60D7BEED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projects can profit of these developments (included R&amp;D for high-conductivity coating-not treated here):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SuperKEKB</a:t>
            </a:r>
            <a:r>
              <a:rPr lang="en-US" dirty="0"/>
              <a:t> showed interest in MoGr for collimators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FCC e</a:t>
            </a:r>
            <a:r>
              <a:rPr lang="en-US" baseline="30000" dirty="0"/>
              <a:t>+</a:t>
            </a:r>
            <a:r>
              <a:rPr lang="en-US" dirty="0"/>
              <a:t>/e</a:t>
            </a:r>
            <a:r>
              <a:rPr lang="en-US" baseline="30000" dirty="0"/>
              <a:t>- </a:t>
            </a:r>
            <a:r>
              <a:rPr lang="en-US" dirty="0"/>
              <a:t>primary collimators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Lessons learn could be useful for the development of new materials</a:t>
            </a:r>
            <a:r>
              <a:rPr lang="en-US" dirty="0">
                <a:sym typeface="Wingdings" panose="05000000000000000000" pitchFamily="2" charset="2"/>
              </a:rPr>
              <a:t> IFAST (WP4.4-F. Carra):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Increasing worldwide request for thermal management materials (high thermal diffusivity and specific heat, low density)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Cost still high: CCM are limited to high-end applications (nuclear energy, particle physics, aerospace, …)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Decrease of energy consumption, improvement of production cycle efficiency and sustainability are also a must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In particle physics: very interesting for beam-intercepting devices and beam instrumentation, beam windows,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5CE221-3C5B-3B36-C170-61DD14298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FCF93-0A84-1884-3964-D0D63575D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34F6E-D349-940D-CE30-ADDFCCE79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B2FBF-3C9F-7894-819B-153B55CAF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223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C3D5FB-C546-4850-D325-56DA78DE0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90403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Increase the volume of the production plate of MoGr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Chromium-Graphite (sintered at 2000°C – 1.3x lower 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Concept proposed by Jorge Guardia within ARIES WP14 &amp; WP17, technically was not demonstrated yet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A85473-8233-9E3A-EE64-35ACADF22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IFAST WP4.4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82376-E6DA-0251-10B7-AC1BA4258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D3951-FE64-F8B6-5F13-19C400379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E2AA1-35B7-7812-3EAE-A2221A23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DBCD5231-A7D4-1786-B936-6EED1801C040}"/>
              </a:ext>
            </a:extLst>
          </p:cNvPr>
          <p:cNvSpPr txBox="1"/>
          <p:nvPr/>
        </p:nvSpPr>
        <p:spPr>
          <a:xfrm>
            <a:off x="7536160" y="5178288"/>
            <a:ext cx="4040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C00000"/>
                </a:solidFill>
              </a:rPr>
              <a:t>Reusable Mold and Parts → Important Cost Reduction</a:t>
            </a:r>
          </a:p>
        </p:txBody>
      </p:sp>
      <p:pic>
        <p:nvPicPr>
          <p:cNvPr id="8" name="Imagen 19" descr="Image">
            <a:extLst>
              <a:ext uri="{FF2B5EF4-FFF2-40B4-BE49-F238E27FC236}">
                <a16:creationId xmlns:a16="http://schemas.microsoft.com/office/drawing/2014/main" id="{283273E9-021E-9680-D72D-B5DD42C7CF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3189" y="2975005"/>
            <a:ext cx="3870960" cy="21774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A95504-5133-6427-4E9F-0F05107CE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7955" y="362973"/>
            <a:ext cx="5184576" cy="228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43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1AF3DA-4138-F149-0B13-F3E07C25C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2132856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Thank you for your attention!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D936F-2D80-AFDE-8A16-745B4203A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C3E6C-DF8A-E08C-D692-22D1BA7F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DB658-7755-C8DB-3D2F-EBCE3AC10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4DE055-84B0-E942-B5CB-453E2D0974D0}"/>
              </a:ext>
            </a:extLst>
          </p:cNvPr>
          <p:cNvSpPr txBox="1"/>
          <p:nvPr/>
        </p:nvSpPr>
        <p:spPr>
          <a:xfrm>
            <a:off x="3047354" y="3105835"/>
            <a:ext cx="60947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The work presented in these slides is the result of contributions from many colleagues from EN/MME, TE/VSC, BE/ABP, SY/STI  </a:t>
            </a:r>
          </a:p>
        </p:txBody>
      </p:sp>
    </p:spTree>
    <p:extLst>
      <p:ext uri="{BB962C8B-B14F-4D97-AF65-F5344CB8AC3E}">
        <p14:creationId xmlns:p14="http://schemas.microsoft.com/office/powerpoint/2010/main" val="16153510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A85473-8233-9E3A-EE64-35ACADF22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Year 1 – Increase of volume per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482376-E6DA-0251-10B7-AC1BA4258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D3951-FE64-F8B6-5F13-19C400379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E2AA1-35B7-7812-3EAE-A2221A23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47DD41-0199-EB38-5D66-831186DE4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126" y="935279"/>
            <a:ext cx="10951642" cy="50405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b="1" dirty="0"/>
              <a:t>Molybdenum-Graphite </a:t>
            </a:r>
            <a:r>
              <a:rPr lang="en-US" sz="2000" dirty="0"/>
              <a:t>(sintered at 2640°C)</a:t>
            </a:r>
            <a:endParaRPr lang="en-US" sz="1600" dirty="0"/>
          </a:p>
        </p:txBody>
      </p:sp>
      <p:sp>
        <p:nvSpPr>
          <p:cNvPr id="13" name="CuadroTexto 23">
            <a:extLst>
              <a:ext uri="{FF2B5EF4-FFF2-40B4-BE49-F238E27FC236}">
                <a16:creationId xmlns:a16="http://schemas.microsoft.com/office/drawing/2014/main" id="{09E83029-1252-AFC9-CFD6-3E539A31BDD5}"/>
              </a:ext>
            </a:extLst>
          </p:cNvPr>
          <p:cNvSpPr txBox="1"/>
          <p:nvPr/>
        </p:nvSpPr>
        <p:spPr>
          <a:xfrm>
            <a:off x="408108" y="1413349"/>
            <a:ext cx="106773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1"/>
                </a:solidFill>
              </a:rPr>
              <a:t>2 plates produced with 230 mm Diameter (2x bigger section than before IFAST)</a:t>
            </a:r>
          </a:p>
        </p:txBody>
      </p:sp>
      <p:sp>
        <p:nvSpPr>
          <p:cNvPr id="14" name="CuadroTexto 7">
            <a:extLst>
              <a:ext uri="{FF2B5EF4-FFF2-40B4-BE49-F238E27FC236}">
                <a16:creationId xmlns:a16="http://schemas.microsoft.com/office/drawing/2014/main" id="{0DD287BC-4C86-0B82-462F-90AE82A8AA12}"/>
              </a:ext>
            </a:extLst>
          </p:cNvPr>
          <p:cNvSpPr txBox="1"/>
          <p:nvPr/>
        </p:nvSpPr>
        <p:spPr>
          <a:xfrm>
            <a:off x="2972545" y="3612999"/>
            <a:ext cx="8431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Lower electrical conductivity values than in the 170 mm diameter disks</a:t>
            </a:r>
          </a:p>
        </p:txBody>
      </p:sp>
      <p:graphicFrame>
        <p:nvGraphicFramePr>
          <p:cNvPr id="15" name="Tabella 3">
            <a:extLst>
              <a:ext uri="{FF2B5EF4-FFF2-40B4-BE49-F238E27FC236}">
                <a16:creationId xmlns:a16="http://schemas.microsoft.com/office/drawing/2014/main" id="{EBC3A808-8B1E-2C50-D85C-61B53B0F9E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085071"/>
              </p:ext>
            </p:extLst>
          </p:nvPr>
        </p:nvGraphicFramePr>
        <p:xfrm>
          <a:off x="2972545" y="1933338"/>
          <a:ext cx="8127999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6272">
                  <a:extLst>
                    <a:ext uri="{9D8B030D-6E8A-4147-A177-3AD203B41FA5}">
                      <a16:colId xmlns:a16="http://schemas.microsoft.com/office/drawing/2014/main" val="1343779600"/>
                    </a:ext>
                  </a:extLst>
                </a:gridCol>
                <a:gridCol w="1788754">
                  <a:extLst>
                    <a:ext uri="{9D8B030D-6E8A-4147-A177-3AD203B41FA5}">
                      <a16:colId xmlns:a16="http://schemas.microsoft.com/office/drawing/2014/main" val="317819010"/>
                    </a:ext>
                  </a:extLst>
                </a:gridCol>
                <a:gridCol w="3812973">
                  <a:extLst>
                    <a:ext uri="{9D8B030D-6E8A-4147-A177-3AD203B41FA5}">
                      <a16:colId xmlns:a16="http://schemas.microsoft.com/office/drawing/2014/main" val="36457719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Disk (230 mm diameter)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Density (g/cm</a:t>
                      </a:r>
                      <a:r>
                        <a:rPr lang="en-US" sz="1400" baseline="30000" noProof="0"/>
                        <a:t>3</a:t>
                      </a:r>
                      <a:r>
                        <a:rPr lang="en-US" sz="1400" noProof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Electrical Conductivity</a:t>
                      </a:r>
                    </a:p>
                    <a:p>
                      <a:r>
                        <a:rPr lang="en-US" sz="1400" noProof="0" dirty="0"/>
                        <a:t>(Mean values on each side) (MS/m)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925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Plate #1 </a:t>
                      </a:r>
                      <a:r>
                        <a:rPr lang="en-US" sz="1400" b="0" noProof="0" dirty="0"/>
                        <a:t>(p=26 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rgbClr val="00B050"/>
                          </a:solidFill>
                        </a:rPr>
                        <a:t>2,53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rgbClr val="FF0000"/>
                          </a:solidFill>
                        </a:rPr>
                        <a:t>0,6 – 0,63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248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Plate #2 </a:t>
                      </a:r>
                      <a:r>
                        <a:rPr lang="en-US" sz="1400" b="0" noProof="0" dirty="0"/>
                        <a:t>(p=40 MPa)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rgbClr val="00B050"/>
                          </a:solidFill>
                        </a:rPr>
                        <a:t>2,60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rgbClr val="FF0000"/>
                          </a:solidFill>
                        </a:rPr>
                        <a:t>0,65 – 0,68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945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Specification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2,3 ÷2,6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&gt;0,8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824974"/>
                  </a:ext>
                </a:extLst>
              </a:tr>
            </a:tbl>
          </a:graphicData>
        </a:graphic>
      </p:graphicFrame>
      <p:sp>
        <p:nvSpPr>
          <p:cNvPr id="16" name="CuadroTexto 14">
            <a:extLst>
              <a:ext uri="{FF2B5EF4-FFF2-40B4-BE49-F238E27FC236}">
                <a16:creationId xmlns:a16="http://schemas.microsoft.com/office/drawing/2014/main" id="{9BF7F179-1F8E-5AE4-7745-56A1200109A8}"/>
              </a:ext>
            </a:extLst>
          </p:cNvPr>
          <p:cNvSpPr txBox="1"/>
          <p:nvPr/>
        </p:nvSpPr>
        <p:spPr>
          <a:xfrm>
            <a:off x="5477320" y="4467941"/>
            <a:ext cx="6213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Maximum Applied Force Uniaxial Hydraulic Press ~ 900 </a:t>
            </a:r>
            <a:r>
              <a:rPr lang="en-US" sz="1600" dirty="0" err="1"/>
              <a:t>kN</a:t>
            </a:r>
            <a:endParaRPr lang="en-US" sz="16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37C8E36-EECD-96AD-D0BF-B7D3722EF3E9}"/>
              </a:ext>
            </a:extLst>
          </p:cNvPr>
          <p:cNvSpPr txBox="1"/>
          <p:nvPr/>
        </p:nvSpPr>
        <p:spPr>
          <a:xfrm>
            <a:off x="5490884" y="4844786"/>
            <a:ext cx="4059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F207CA"/>
              </a:buClr>
              <a:buFont typeface="Arial" panose="020B0604020202020204" pitchFamily="34" charset="0"/>
              <a:buChar char="•"/>
            </a:pPr>
            <a:r>
              <a:rPr lang="es-ES" sz="1600" dirty="0"/>
              <a:t>170 mm Ø → 40 MPa → 2,00 g/cm</a:t>
            </a:r>
            <a:r>
              <a:rPr lang="es-ES" sz="1600" baseline="30000" dirty="0"/>
              <a:t>3</a:t>
            </a:r>
            <a:endParaRPr lang="es-ES" sz="1600" dirty="0"/>
          </a:p>
          <a:p>
            <a:pPr marL="285750" indent="-285750">
              <a:buClr>
                <a:srgbClr val="F207CA"/>
              </a:buClr>
              <a:buFont typeface="Arial" panose="020B0604020202020204" pitchFamily="34" charset="0"/>
              <a:buChar char="•"/>
            </a:pPr>
            <a:r>
              <a:rPr lang="es-ES" sz="1600" dirty="0"/>
              <a:t>230 mm Ø → 21 MPa → 1,65 g/cm</a:t>
            </a:r>
            <a:r>
              <a:rPr lang="es-ES" sz="1600" baseline="30000" dirty="0"/>
              <a:t>3</a:t>
            </a:r>
          </a:p>
        </p:txBody>
      </p:sp>
      <p:sp>
        <p:nvSpPr>
          <p:cNvPr id="18" name="CuadroTexto 8">
            <a:extLst>
              <a:ext uri="{FF2B5EF4-FFF2-40B4-BE49-F238E27FC236}">
                <a16:creationId xmlns:a16="http://schemas.microsoft.com/office/drawing/2014/main" id="{DF93CC38-6849-C6FE-80F5-0C9B7A63DCA4}"/>
              </a:ext>
            </a:extLst>
          </p:cNvPr>
          <p:cNvSpPr txBox="1"/>
          <p:nvPr/>
        </p:nvSpPr>
        <p:spPr>
          <a:xfrm>
            <a:off x="5521616" y="5549436"/>
            <a:ext cx="4729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chemeClr val="accent1"/>
                </a:solidFill>
              </a:rPr>
              <a:t>Next</a:t>
            </a:r>
            <a:r>
              <a:rPr lang="en-US" sz="1600" dirty="0">
                <a:solidFill>
                  <a:schemeClr val="accent1"/>
                </a:solidFill>
              </a:rPr>
              <a:t>: </a:t>
            </a:r>
            <a:r>
              <a:rPr lang="en-US" sz="1600" u="sng" dirty="0">
                <a:solidFill>
                  <a:schemeClr val="accent1"/>
                </a:solidFill>
              </a:rPr>
              <a:t>increase the metal content</a:t>
            </a:r>
            <a:r>
              <a:rPr lang="en-US" sz="1600" dirty="0">
                <a:solidFill>
                  <a:schemeClr val="accent1"/>
                </a:solidFill>
              </a:rPr>
              <a:t>, together with the </a:t>
            </a:r>
            <a:r>
              <a:rPr lang="en-US" sz="1600">
                <a:solidFill>
                  <a:schemeClr val="accent1"/>
                </a:solidFill>
              </a:rPr>
              <a:t>higher sintering </a:t>
            </a:r>
            <a:r>
              <a:rPr lang="en-US" sz="1600" dirty="0">
                <a:solidFill>
                  <a:schemeClr val="accent1"/>
                </a:solidFill>
              </a:rPr>
              <a:t>pressure</a:t>
            </a:r>
          </a:p>
        </p:txBody>
      </p:sp>
      <p:sp>
        <p:nvSpPr>
          <p:cNvPr id="19" name="CuadroTexto 8">
            <a:extLst>
              <a:ext uri="{FF2B5EF4-FFF2-40B4-BE49-F238E27FC236}">
                <a16:creationId xmlns:a16="http://schemas.microsoft.com/office/drawing/2014/main" id="{E15D5F7B-9059-C1D7-B9AF-CA395D065543}"/>
              </a:ext>
            </a:extLst>
          </p:cNvPr>
          <p:cNvSpPr txBox="1"/>
          <p:nvPr/>
        </p:nvSpPr>
        <p:spPr>
          <a:xfrm>
            <a:off x="5494676" y="4134762"/>
            <a:ext cx="446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accent1"/>
                </a:solidFill>
              </a:rPr>
              <a:t>Pre-compaction of the green powder:</a:t>
            </a:r>
          </a:p>
        </p:txBody>
      </p:sp>
      <p:pic>
        <p:nvPicPr>
          <p:cNvPr id="20" name="Imagen 20">
            <a:extLst>
              <a:ext uri="{FF2B5EF4-FFF2-40B4-BE49-F238E27FC236}">
                <a16:creationId xmlns:a16="http://schemas.microsoft.com/office/drawing/2014/main" id="{EEAEE5E7-1094-DABC-F44D-F066ED0E279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7" y="1908549"/>
            <a:ext cx="3364012" cy="2014742"/>
          </a:xfrm>
          <a:prstGeom prst="rect">
            <a:avLst/>
          </a:prstGeom>
          <a:noFill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DF83C8-ED35-0590-01AF-D3C2CC176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79" y="4032359"/>
            <a:ext cx="5184576" cy="228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97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E10EB5-81E1-C21D-2C56-13D425C74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Year 1 – Decrease of sintering Temperature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BEF1A-EF01-FF1F-32B6-7C7B13AF9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15D66-6F47-B24E-A66C-0FF83BF99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3B313-63D3-FF3D-BEB0-3D99BA99B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526E5B7-5933-6B4D-CE01-8B7D36F7F7CD}"/>
              </a:ext>
            </a:extLst>
          </p:cNvPr>
          <p:cNvSpPr txBox="1">
            <a:spLocks/>
          </p:cNvSpPr>
          <p:nvPr/>
        </p:nvSpPr>
        <p:spPr>
          <a:xfrm>
            <a:off x="402157" y="987860"/>
            <a:ext cx="11073394" cy="14421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Chromium-Graphite (sintered at 2000°C – 1.3x lower T)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Concept proposed by Jorge Guardia within ARIES WP14 &amp; WP17, technically was not demonstrated yet (very poor mechanical properties)</a:t>
            </a:r>
            <a:endParaRPr lang="en-US" sz="1800" dirty="0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61D560BC-1252-2931-A0AA-9D09DA5D163E}"/>
              </a:ext>
            </a:extLst>
          </p:cNvPr>
          <p:cNvSpPr txBox="1"/>
          <p:nvPr/>
        </p:nvSpPr>
        <p:spPr>
          <a:xfrm>
            <a:off x="7388698" y="4293096"/>
            <a:ext cx="4040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C00000"/>
                </a:solidFill>
              </a:rPr>
              <a:t>Reusable Mold and Parts → Important Cost Reduction</a:t>
            </a:r>
          </a:p>
        </p:txBody>
      </p:sp>
      <p:sp>
        <p:nvSpPr>
          <p:cNvPr id="9" name="CuadroTexto 23">
            <a:extLst>
              <a:ext uri="{FF2B5EF4-FFF2-40B4-BE49-F238E27FC236}">
                <a16:creationId xmlns:a16="http://schemas.microsoft.com/office/drawing/2014/main" id="{8DDE91EB-B019-2BA4-B1CA-95D0E0816F8A}"/>
              </a:ext>
            </a:extLst>
          </p:cNvPr>
          <p:cNvSpPr txBox="1"/>
          <p:nvPr/>
        </p:nvSpPr>
        <p:spPr>
          <a:xfrm>
            <a:off x="429140" y="2125903"/>
            <a:ext cx="6170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1"/>
                </a:solidFill>
              </a:rPr>
              <a:t>3 plates produced with 170 mm Diameter</a:t>
            </a:r>
          </a:p>
        </p:txBody>
      </p:sp>
      <p:graphicFrame>
        <p:nvGraphicFramePr>
          <p:cNvPr id="10" name="Tabella 13">
            <a:extLst>
              <a:ext uri="{FF2B5EF4-FFF2-40B4-BE49-F238E27FC236}">
                <a16:creationId xmlns:a16="http://schemas.microsoft.com/office/drawing/2014/main" id="{92416697-DFA9-C9AF-98CF-F950FC374CD0}"/>
              </a:ext>
            </a:extLst>
          </p:cNvPr>
          <p:cNvGraphicFramePr>
            <a:graphicFrameLocks noGrp="1"/>
          </p:cNvGraphicFramePr>
          <p:nvPr/>
        </p:nvGraphicFramePr>
        <p:xfrm>
          <a:off x="402159" y="2604212"/>
          <a:ext cx="6773962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5422">
                  <a:extLst>
                    <a:ext uri="{9D8B030D-6E8A-4147-A177-3AD203B41FA5}">
                      <a16:colId xmlns:a16="http://schemas.microsoft.com/office/drawing/2014/main" val="1343779600"/>
                    </a:ext>
                  </a:extLst>
                </a:gridCol>
                <a:gridCol w="1490767">
                  <a:extLst>
                    <a:ext uri="{9D8B030D-6E8A-4147-A177-3AD203B41FA5}">
                      <a16:colId xmlns:a16="http://schemas.microsoft.com/office/drawing/2014/main" val="317819010"/>
                    </a:ext>
                  </a:extLst>
                </a:gridCol>
                <a:gridCol w="3177773">
                  <a:extLst>
                    <a:ext uri="{9D8B030D-6E8A-4147-A177-3AD203B41FA5}">
                      <a16:colId xmlns:a16="http://schemas.microsoft.com/office/drawing/2014/main" val="36457719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Disk (170 mm diameter)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/>
                        <a:t>Density (g/cm</a:t>
                      </a:r>
                      <a:r>
                        <a:rPr lang="en-US" sz="1400" baseline="30000" noProof="0"/>
                        <a:t>3</a:t>
                      </a:r>
                      <a:r>
                        <a:rPr lang="en-US" sz="1400" noProof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/>
                        <a:t>Electrical Conductivity</a:t>
                      </a:r>
                    </a:p>
                    <a:p>
                      <a:r>
                        <a:rPr lang="en-US" sz="1400" noProof="0" dirty="0"/>
                        <a:t>(MS/m)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7925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Plate #1</a:t>
                      </a:r>
                      <a:endParaRPr lang="en-US" sz="14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rgbClr val="00B050"/>
                          </a:solidFill>
                        </a:rPr>
                        <a:t>2,30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rgbClr val="00B050"/>
                          </a:solidFill>
                        </a:rPr>
                        <a:t>1,00 – 1,07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945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Plates #2 &amp; 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rgbClr val="00B050"/>
                          </a:solidFill>
                        </a:rPr>
                        <a:t>2,30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>
                          <a:solidFill>
                            <a:srgbClr val="FF0000"/>
                          </a:solidFill>
                        </a:rPr>
                        <a:t>0.75</a:t>
                      </a:r>
                      <a:r>
                        <a:rPr lang="en-US" sz="1400" b="1" noProof="0" dirty="0"/>
                        <a:t>/</a:t>
                      </a:r>
                      <a:r>
                        <a:rPr lang="en-US" sz="1400" b="1" noProof="0" dirty="0">
                          <a:solidFill>
                            <a:srgbClr val="00B050"/>
                          </a:solidFill>
                        </a:rPr>
                        <a:t>0.81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824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/>
                        <a:t>Specification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2,3 ÷2,6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noProof="0" dirty="0"/>
                        <a:t>&gt;0,8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332655"/>
                  </a:ext>
                </a:extLst>
              </a:tr>
            </a:tbl>
          </a:graphicData>
        </a:graphic>
      </p:graphicFrame>
      <p:sp>
        <p:nvSpPr>
          <p:cNvPr id="11" name="CuadroTexto 18">
            <a:extLst>
              <a:ext uri="{FF2B5EF4-FFF2-40B4-BE49-F238E27FC236}">
                <a16:creationId xmlns:a16="http://schemas.microsoft.com/office/drawing/2014/main" id="{BE1D4D12-65BB-85CF-C9D3-CF73308D7098}"/>
              </a:ext>
            </a:extLst>
          </p:cNvPr>
          <p:cNvSpPr txBox="1"/>
          <p:nvPr/>
        </p:nvSpPr>
        <p:spPr>
          <a:xfrm>
            <a:off x="1247145" y="4795128"/>
            <a:ext cx="8628647" cy="1442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s-ES"/>
            </a:defPPr>
            <a:lvl1pPr marL="228600" indent="-228600" defTabSz="9144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sz="2000">
                <a:latin typeface="Montserrat" panose="00000500000000000000" pitchFamily="2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>
                <a:latin typeface="Montserrat" panose="00000500000000000000" pitchFamily="2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>
                <a:latin typeface="Montserrat" panose="00000500000000000000" pitchFamily="2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>
                <a:latin typeface="Montserrat" panose="00000500000000000000" pitchFamily="2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>
                <a:latin typeface="Montserrat" panose="00000500000000000000" pitchFamily="2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b="1" dirty="0"/>
              <a:t>Plate #1 produced in a single plate per cycle</a:t>
            </a:r>
            <a:r>
              <a:rPr lang="en-US" dirty="0"/>
              <a:t>, very promising properties, decision for full characterization at CERN</a:t>
            </a:r>
          </a:p>
          <a:p>
            <a:r>
              <a:rPr lang="en-US" b="1" dirty="0"/>
              <a:t>Plates #2 and #3 double-plate per cycle</a:t>
            </a:r>
            <a:r>
              <a:rPr lang="en-US" dirty="0"/>
              <a:t>, losing a bit in conductivity </a:t>
            </a:r>
            <a:r>
              <a:rPr lang="en-US" dirty="0">
                <a:sym typeface="Wingdings" panose="05000000000000000000" pitchFamily="2" charset="2"/>
              </a:rPr>
              <a:t> composition and cycle to be optimized</a:t>
            </a:r>
            <a:endParaRPr lang="en-US" dirty="0"/>
          </a:p>
        </p:txBody>
      </p:sp>
      <p:pic>
        <p:nvPicPr>
          <p:cNvPr id="12" name="Imagen 19" descr="Image">
            <a:extLst>
              <a:ext uri="{FF2B5EF4-FFF2-40B4-BE49-F238E27FC236}">
                <a16:creationId xmlns:a16="http://schemas.microsoft.com/office/drawing/2014/main" id="{A31FB136-E888-65D8-CC04-D8D01DAD22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4591" y="2145424"/>
            <a:ext cx="3870960" cy="21774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350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sputtering (CERN)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22-Mar-19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Accettura_ColUSM 113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429398" y="2396735"/>
            <a:ext cx="2018307" cy="1517007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712784" y="843227"/>
          <a:ext cx="6597474" cy="2000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104">
                  <a:extLst>
                    <a:ext uri="{9D8B030D-6E8A-4147-A177-3AD203B41FA5}">
                      <a16:colId xmlns:a16="http://schemas.microsoft.com/office/drawing/2014/main" val="1928625931"/>
                    </a:ext>
                  </a:extLst>
                </a:gridCol>
                <a:gridCol w="855878">
                  <a:extLst>
                    <a:ext uri="{9D8B030D-6E8A-4147-A177-3AD203B41FA5}">
                      <a16:colId xmlns:a16="http://schemas.microsoft.com/office/drawing/2014/main" val="2573141548"/>
                    </a:ext>
                  </a:extLst>
                </a:gridCol>
                <a:gridCol w="1033034">
                  <a:extLst>
                    <a:ext uri="{9D8B030D-6E8A-4147-A177-3AD203B41FA5}">
                      <a16:colId xmlns:a16="http://schemas.microsoft.com/office/drawing/2014/main" val="4175078197"/>
                    </a:ext>
                  </a:extLst>
                </a:gridCol>
                <a:gridCol w="1068179">
                  <a:extLst>
                    <a:ext uri="{9D8B030D-6E8A-4147-A177-3AD203B41FA5}">
                      <a16:colId xmlns:a16="http://schemas.microsoft.com/office/drawing/2014/main" val="157581344"/>
                    </a:ext>
                  </a:extLst>
                </a:gridCol>
                <a:gridCol w="1174375">
                  <a:extLst>
                    <a:ext uri="{9D8B030D-6E8A-4147-A177-3AD203B41FA5}">
                      <a16:colId xmlns:a16="http://schemas.microsoft.com/office/drawing/2014/main" val="3035399976"/>
                    </a:ext>
                  </a:extLst>
                </a:gridCol>
                <a:gridCol w="1434904">
                  <a:extLst>
                    <a:ext uri="{9D8B030D-6E8A-4147-A177-3AD203B41FA5}">
                      <a16:colId xmlns:a16="http://schemas.microsoft.com/office/drawing/2014/main" val="3681851477"/>
                    </a:ext>
                  </a:extLst>
                </a:gridCol>
              </a:tblGrid>
              <a:tr h="553976">
                <a:tc>
                  <a:txBody>
                    <a:bodyPr/>
                    <a:lstStyle/>
                    <a:p>
                      <a:r>
                        <a:rPr lang="en-US" sz="1200" dirty="0"/>
                        <a:t>Material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Coating</a:t>
                      </a:r>
                      <a:endParaRPr lang="en-GB" sz="1200" dirty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# sampl</a:t>
                      </a:r>
                      <a:r>
                        <a:rPr lang="en-US" sz="1200" baseline="0" dirty="0"/>
                        <a:t>e measured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 </a:t>
                      </a:r>
                      <a:r>
                        <a:rPr lang="el-G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 [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H011 cavity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r>
                        <a:rPr lang="en-US" sz="1200" dirty="0"/>
                        <a:t> </a:t>
                      </a:r>
                      <a:r>
                        <a:rPr lang="el-G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Eddy current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r>
                        <a:rPr lang="en-US" sz="1200" dirty="0"/>
                        <a:t> </a:t>
                      </a:r>
                      <a:r>
                        <a:rPr lang="el-G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MS/m]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383385"/>
                  </a:ext>
                </a:extLst>
              </a:tr>
              <a:tr h="482146">
                <a:tc>
                  <a:txBody>
                    <a:bodyPr/>
                    <a:lstStyle/>
                    <a:p>
                      <a:r>
                        <a:rPr lang="en-US" sz="1200" dirty="0"/>
                        <a:t>MoGr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Nb8304Ng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Mo CERN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3*</a:t>
                      </a:r>
                      <a:r>
                        <a:rPr lang="en-US" sz="1200" baseline="0" dirty="0"/>
                        <a:t> spoiled surface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10÷12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106350"/>
                  </a:ext>
                </a:extLst>
              </a:tr>
              <a:tr h="482146">
                <a:tc>
                  <a:txBody>
                    <a:bodyPr/>
                    <a:lstStyle/>
                    <a:p>
                      <a:r>
                        <a:rPr lang="en-US" sz="1200" dirty="0"/>
                        <a:t>CFC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FS140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Mo CERN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454597"/>
                  </a:ext>
                </a:extLst>
              </a:tr>
              <a:tr h="482146">
                <a:tc>
                  <a:txBody>
                    <a:bodyPr/>
                    <a:lstStyle/>
                    <a:p>
                      <a:r>
                        <a:rPr lang="en-US" sz="1200" dirty="0"/>
                        <a:t>Graphite R4550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Mo CERN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~3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71327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7856340" y="975151"/>
            <a:ext cx="255343" cy="3663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41843" y="515282"/>
            <a:ext cx="2355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Thanks to N. Biancacci and A. Kurtulus!</a:t>
            </a:r>
            <a:endParaRPr lang="en-GB" sz="1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78687" y="1025315"/>
            <a:ext cx="2355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Mo on CFC</a:t>
            </a:r>
            <a:r>
              <a:rPr lang="en-US" sz="1400" dirty="0"/>
              <a:t>:</a:t>
            </a:r>
            <a:r>
              <a:rPr lang="en-GB" sz="1400" dirty="0">
                <a:solidFill>
                  <a:srgbClr val="002060"/>
                </a:solidFill>
              </a:rPr>
              <a:t> Voids in the bulk are in the 1mm range </a:t>
            </a:r>
            <a:r>
              <a:rPr lang="en-GB" sz="1400" dirty="0">
                <a:solidFill>
                  <a:srgbClr val="002060"/>
                </a:solidFill>
                <a:sym typeface="Wingdings" panose="05000000000000000000" pitchFamily="2" charset="2"/>
              </a:rPr>
              <a:t> effects of the coating on the conductivity was not seen in the impedance measurements 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8261300" y="1025314"/>
            <a:ext cx="2355495" cy="2957456"/>
          </a:xfrm>
          <a:prstGeom prst="rect">
            <a:avLst/>
          </a:prstGeom>
          <a:noFill/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1701966" y="2843641"/>
            <a:ext cx="6652623" cy="3536512"/>
            <a:chOff x="371168" y="2684678"/>
            <a:chExt cx="6470239" cy="353651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05552" y="4170163"/>
              <a:ext cx="2112291" cy="172553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0347" y="3259491"/>
              <a:ext cx="1629674" cy="122225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8979" y="4644129"/>
              <a:ext cx="1629674" cy="1222256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371168" y="2753695"/>
              <a:ext cx="62626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Mo on graphite</a:t>
              </a:r>
              <a:r>
                <a:rPr lang="en-US" sz="1400" dirty="0"/>
                <a:t>:</a:t>
              </a:r>
              <a:r>
                <a:rPr lang="en-GB" sz="1400" dirty="0">
                  <a:solidFill>
                    <a:srgbClr val="002060"/>
                  </a:solidFill>
                </a:rPr>
                <a:t> surface status similar to MoGr, not clear the reason of the low Mo conductivity</a:t>
              </a:r>
              <a:endParaRPr lang="en-GB" sz="1400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73301" y="3276915"/>
              <a:ext cx="1622025" cy="2941378"/>
              <a:chOff x="673301" y="3276915"/>
              <a:chExt cx="1622025" cy="2941378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8883" y="3276915"/>
                <a:ext cx="1606443" cy="1204832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3301" y="4644129"/>
                <a:ext cx="1606443" cy="1204832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715243" y="5848961"/>
                <a:ext cx="15800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Mo on MoGr</a:t>
                </a:r>
                <a:endParaRPr lang="en-GB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2712469" y="5851858"/>
              <a:ext cx="1580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Mo on Gr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37418" y="3216056"/>
              <a:ext cx="19804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XPS measurements reveal the presence of </a:t>
              </a:r>
              <a:r>
                <a:rPr lang="en-US" sz="1400" b="1" dirty="0" err="1"/>
                <a:t>MoC</a:t>
              </a:r>
              <a:r>
                <a:rPr lang="en-US" sz="1400" b="1" dirty="0"/>
                <a:t> </a:t>
              </a:r>
              <a:r>
                <a:rPr lang="en-US" sz="1400" dirty="0"/>
                <a:t>in the coating</a:t>
              </a:r>
              <a:r>
                <a:rPr lang="en-US" sz="1400" dirty="0">
                  <a:sym typeface="Wingdings" panose="05000000000000000000" pitchFamily="2" charset="2"/>
                </a:rPr>
                <a:t> lower conductivity</a:t>
              </a:r>
              <a:endParaRPr lang="en-GB" sz="1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71168" y="2684678"/>
              <a:ext cx="6216514" cy="3533615"/>
            </a:xfrm>
            <a:prstGeom prst="rect">
              <a:avLst/>
            </a:prstGeom>
            <a:noFill/>
            <a:ln w="127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85913" y="5853857"/>
              <a:ext cx="23554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Thanks to M. </a:t>
              </a:r>
              <a:r>
                <a:rPr lang="en-US" sz="1400" i="1" dirty="0" err="1"/>
                <a:t>Himmerlich</a:t>
              </a:r>
              <a:endParaRPr lang="en-GB" sz="1400" i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163921" y="3982771"/>
            <a:ext cx="2516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MoC</a:t>
            </a:r>
            <a:r>
              <a:rPr lang="en-US" sz="1400" b="1" dirty="0"/>
              <a:t> formation</a:t>
            </a:r>
            <a:r>
              <a:rPr lang="en-US" sz="1400" dirty="0"/>
              <a:t>: investigation ongoing</a:t>
            </a:r>
            <a:r>
              <a:rPr lang="en-US" sz="1400" dirty="0">
                <a:sym typeface="Wingdings" panose="05000000000000000000" pitchFamily="2" charset="2"/>
              </a:rPr>
              <a:t> related to lower graphitization?</a:t>
            </a:r>
            <a:endParaRPr lang="en-GB" sz="14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90017" y="4897572"/>
            <a:ext cx="1777635" cy="136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025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 animBg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HiPIMS</a:t>
            </a:r>
            <a:r>
              <a:rPr lang="en-US" dirty="0"/>
              <a:t> sputtering (DTI)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22-Mar-19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Accettura_ColUSM 113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00457" y="3064946"/>
            <a:ext cx="3873675" cy="3080603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49249" y="872959"/>
          <a:ext cx="7128940" cy="2237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361">
                  <a:extLst>
                    <a:ext uri="{9D8B030D-6E8A-4147-A177-3AD203B41FA5}">
                      <a16:colId xmlns:a16="http://schemas.microsoft.com/office/drawing/2014/main" val="1928625931"/>
                    </a:ext>
                  </a:extLst>
                </a:gridCol>
                <a:gridCol w="1094100">
                  <a:extLst>
                    <a:ext uri="{9D8B030D-6E8A-4147-A177-3AD203B41FA5}">
                      <a16:colId xmlns:a16="http://schemas.microsoft.com/office/drawing/2014/main" val="2573141548"/>
                    </a:ext>
                  </a:extLst>
                </a:gridCol>
                <a:gridCol w="1332076">
                  <a:extLst>
                    <a:ext uri="{9D8B030D-6E8A-4147-A177-3AD203B41FA5}">
                      <a16:colId xmlns:a16="http://schemas.microsoft.com/office/drawing/2014/main" val="4175078197"/>
                    </a:ext>
                  </a:extLst>
                </a:gridCol>
                <a:gridCol w="1155448">
                  <a:extLst>
                    <a:ext uri="{9D8B030D-6E8A-4147-A177-3AD203B41FA5}">
                      <a16:colId xmlns:a16="http://schemas.microsoft.com/office/drawing/2014/main" val="157581344"/>
                    </a:ext>
                  </a:extLst>
                </a:gridCol>
                <a:gridCol w="2336955">
                  <a:extLst>
                    <a:ext uri="{9D8B030D-6E8A-4147-A177-3AD203B41FA5}">
                      <a16:colId xmlns:a16="http://schemas.microsoft.com/office/drawing/2014/main" val="3035399976"/>
                    </a:ext>
                  </a:extLst>
                </a:gridCol>
              </a:tblGrid>
              <a:tr h="505829">
                <a:tc>
                  <a:txBody>
                    <a:bodyPr/>
                    <a:lstStyle/>
                    <a:p>
                      <a:r>
                        <a:rPr lang="en-US" sz="1400" dirty="0"/>
                        <a:t>Material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Coating</a:t>
                      </a:r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# sampl</a:t>
                      </a:r>
                      <a:r>
                        <a:rPr lang="en-US" sz="1400" baseline="0" dirty="0"/>
                        <a:t>e measured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DC </a:t>
                      </a:r>
                      <a:r>
                        <a:rPr lang="el-G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 [</a:t>
                      </a:r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H011 cavity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σ</a:t>
                      </a:r>
                      <a:r>
                        <a:rPr lang="en-US" sz="1400" dirty="0"/>
                        <a:t> </a:t>
                      </a:r>
                      <a:r>
                        <a:rPr lang="el-G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[</a:t>
                      </a:r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MS/m]-16.8 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383385"/>
                  </a:ext>
                </a:extLst>
              </a:tr>
              <a:tr h="3293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MoGr Nb8304Ng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 DTI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~18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106350"/>
                  </a:ext>
                </a:extLst>
              </a:tr>
              <a:tr h="329326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Cu</a:t>
                      </a:r>
                      <a:r>
                        <a:rPr lang="en-US" sz="1400" baseline="0" dirty="0"/>
                        <a:t> DTI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4560666"/>
                  </a:ext>
                </a:extLst>
              </a:tr>
              <a:tr h="329326">
                <a:tc rowSpan="2">
                  <a:txBody>
                    <a:bodyPr/>
                    <a:lstStyle/>
                    <a:p>
                      <a:r>
                        <a:rPr lang="en-US" sz="1400" dirty="0"/>
                        <a:t>Graphite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R4550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Mo DTI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~10* wrong</a:t>
                      </a:r>
                      <a:r>
                        <a:rPr lang="en-US" sz="1400" baseline="0" dirty="0"/>
                        <a:t> surface preparation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71327"/>
                  </a:ext>
                </a:extLst>
              </a:tr>
              <a:tr h="329326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Cu</a:t>
                      </a:r>
                      <a:r>
                        <a:rPr lang="en-US" sz="1400" baseline="0" dirty="0"/>
                        <a:t> DTI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064992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" t="35245" r="8294" b="22942"/>
          <a:stretch/>
        </p:blipFill>
        <p:spPr>
          <a:xfrm>
            <a:off x="7993875" y="1355723"/>
            <a:ext cx="2632786" cy="9485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20436" y="3216018"/>
            <a:ext cx="4352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</a:t>
            </a:r>
            <a:r>
              <a:rPr lang="en-US" dirty="0" err="1"/>
              <a:t>HiPIMS</a:t>
            </a:r>
            <a:r>
              <a:rPr lang="en-US" dirty="0"/>
              <a:t> Mo conductivity improve: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2 times in MoGr</a:t>
            </a:r>
            <a:r>
              <a:rPr lang="en-US" dirty="0">
                <a:sym typeface="Wingdings" panose="05000000000000000000" pitchFamily="2" charset="2"/>
              </a:rPr>
              <a:t> bigger grain</a:t>
            </a:r>
            <a:r>
              <a:rPr lang="en-GB" dirty="0">
                <a:sym typeface="Wingdings" panose="05000000000000000000" pitchFamily="2" charset="2"/>
              </a:rPr>
              <a:t> size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~10 times in graphite bigger </a:t>
            </a:r>
            <a:r>
              <a:rPr lang="en-US" dirty="0" err="1">
                <a:sym typeface="Wingdings" panose="05000000000000000000" pitchFamily="2" charset="2"/>
              </a:rPr>
              <a:t>grain+no</a:t>
            </a:r>
            <a:r>
              <a:rPr lang="en-US" dirty="0">
                <a:sym typeface="Wingdings" panose="05000000000000000000" pitchFamily="2" charset="2"/>
              </a:rPr>
              <a:t> carbide formation (?), XPS studies planned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Coherent with the higher density measured (8 vs 10 g/cm</a:t>
            </a:r>
            <a:r>
              <a:rPr lang="en-US" baseline="30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304103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Coating validation in degraded vacuum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03500" y="965749"/>
            <a:ext cx="8226425" cy="5016068"/>
          </a:xfrm>
        </p:spPr>
        <p:txBody>
          <a:bodyPr>
            <a:normAutofit/>
          </a:bodyPr>
          <a:lstStyle/>
          <a:p>
            <a:r>
              <a:rPr lang="en-GB" sz="2400" dirty="0"/>
              <a:t>Aim of the test: investigate possible coating adhesion degradation induced by bad vacuum environment </a:t>
            </a:r>
          </a:p>
          <a:p>
            <a:pPr lvl="1"/>
            <a:r>
              <a:rPr lang="en-GB" sz="2400" dirty="0"/>
              <a:t>Bake-out: 1 night at 250 ºC with air-leak: P = 2*10</a:t>
            </a:r>
            <a:r>
              <a:rPr lang="en-GB" sz="2400" baseline="30000" dirty="0"/>
              <a:t>-3</a:t>
            </a:r>
            <a:r>
              <a:rPr lang="en-GB" sz="2400" dirty="0"/>
              <a:t> mbar</a:t>
            </a: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dirty="0"/>
              <a:t>No degradation in adhesion: no peel off observed with cross-hatch scotch test. </a:t>
            </a:r>
          </a:p>
          <a:p>
            <a:pPr lvl="1"/>
            <a:r>
              <a:rPr lang="en-GB" sz="2400" dirty="0"/>
              <a:t>Bake-out: 1 night at 250 ºC with air-leak: P = 1*10</a:t>
            </a:r>
            <a:r>
              <a:rPr lang="en-GB" sz="2400" baseline="30000" dirty="0"/>
              <a:t>-2</a:t>
            </a:r>
            <a:r>
              <a:rPr lang="en-GB" sz="2400" dirty="0"/>
              <a:t> mbar</a:t>
            </a: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dirty="0"/>
              <a:t>No degradation in adhesion: no peel off observed with cross-hatch scotch test. 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628" y="4315968"/>
            <a:ext cx="2820171" cy="187481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22-Mar-19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248956" y="6333847"/>
            <a:ext cx="4290489" cy="365125"/>
          </a:xfrm>
        </p:spPr>
        <p:txBody>
          <a:bodyPr/>
          <a:lstStyle/>
          <a:p>
            <a:r>
              <a:rPr lang="en-US"/>
              <a:t>Carlotta Accettura_ColUSM 113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26798" y="4646406"/>
            <a:ext cx="27651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block has already undergone 400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°</a:t>
            </a:r>
            <a:r>
              <a:rPr lang="en-GB" dirty="0"/>
              <a:t>C, 6h thermal treatment</a:t>
            </a:r>
          </a:p>
        </p:txBody>
      </p:sp>
    </p:spTree>
    <p:extLst>
      <p:ext uri="{BB962C8B-B14F-4D97-AF65-F5344CB8AC3E}">
        <p14:creationId xmlns:p14="http://schemas.microsoft.com/office/powerpoint/2010/main" val="12423514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14ED2-82F4-213C-E305-4D40875C9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SEY Measurements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7AFEED-A6CC-65F5-ECF8-295CC3FD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8FE610-6F2D-244F-89B9-B0ABFAA4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D25742-28B8-EBFD-8C00-F4F720A17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F47008D-A1AE-D92B-9B9F-E846275F9F9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51384" y="1772816"/>
            <a:ext cx="4041314" cy="2913647"/>
          </a:xfr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9827510-9EF9-518C-7F91-72F58ECE1E57}"/>
              </a:ext>
            </a:extLst>
          </p:cNvPr>
          <p:cNvSpPr/>
          <p:nvPr/>
        </p:nvSpPr>
        <p:spPr>
          <a:xfrm>
            <a:off x="1129319" y="4965126"/>
            <a:ext cx="29889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SEY Mo coating- Courtesy of D. Zanin (TE/VSC)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9968C76-8419-E303-D379-2658AE076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08" y="1772816"/>
            <a:ext cx="4669957" cy="31697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A1342CE-DBE6-0216-56AC-9A62D42A1577}"/>
              </a:ext>
            </a:extLst>
          </p:cNvPr>
          <p:cNvSpPr/>
          <p:nvPr/>
        </p:nvSpPr>
        <p:spPr>
          <a:xfrm>
            <a:off x="5208316" y="4954349"/>
            <a:ext cx="29889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SEY MoGr Courtesy of D. Zanin (TE/VSC)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229AC66-D117-F01C-3FC0-8084DF9035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6280" y="1844824"/>
            <a:ext cx="4007902" cy="219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19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0B44A3-F190-893D-7473-2079D9350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916" y="909134"/>
            <a:ext cx="7382063" cy="5184162"/>
          </a:xfrm>
        </p:spPr>
        <p:txBody>
          <a:bodyPr>
            <a:noAutofit/>
          </a:bodyPr>
          <a:lstStyle/>
          <a:p>
            <a:r>
              <a:rPr lang="en-US" dirty="0"/>
              <a:t>Component at ‘loss point’, subjected to particle absorption: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Targets (W, Pb, C, Mg,…): production of secondary particles (some dpa/years)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Dumps: safety role (C-based)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Destructive beam diagnostic: monitoring of beam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Collimators: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Absorption of beam-losses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Passive protection of delicate equipment</a:t>
            </a:r>
          </a:p>
          <a:p>
            <a:pPr marL="418950" indent="-285750">
              <a:buFont typeface="Arial" panose="020B0604020202020204" pitchFamily="34" charset="0"/>
              <a:buChar char="•"/>
            </a:pPr>
            <a:r>
              <a:rPr lang="en-US" dirty="0"/>
              <a:t>Sometimes not possible to identify commercial opportunities, need R&amp;D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FA8C3-A510-9E2B-8B62-97A741D3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beam intercepting devices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50242F-0EB3-1F3E-2876-9618F22B8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2022-11-09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86073-A0DE-4E77-7013-41768E0DA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BB00B-D4E4-5DE6-E9BC-A430C566C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529FA9-C94D-118E-E3DE-4D44AB04A523}"/>
              </a:ext>
            </a:extLst>
          </p:cNvPr>
          <p:cNvGrpSpPr/>
          <p:nvPr/>
        </p:nvGrpSpPr>
        <p:grpSpPr>
          <a:xfrm>
            <a:off x="7498133" y="871949"/>
            <a:ext cx="1770201" cy="1973840"/>
            <a:chOff x="7498133" y="871949"/>
            <a:chExt cx="1770201" cy="1973840"/>
          </a:xfrm>
        </p:grpSpPr>
        <p:pic>
          <p:nvPicPr>
            <p:cNvPr id="9" name="Picture 8" descr="A close up of a speaker&#10;&#10;Description automatically generated with low confidence">
              <a:extLst>
                <a:ext uri="{FF2B5EF4-FFF2-40B4-BE49-F238E27FC236}">
                  <a16:creationId xmlns:a16="http://schemas.microsoft.com/office/drawing/2014/main" id="{205953DB-8A97-C0F3-C568-98A207258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98133" y="871949"/>
              <a:ext cx="1770201" cy="171516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64F6C83-2A5B-3C77-3A9A-C77FBF431414}"/>
                </a:ext>
              </a:extLst>
            </p:cNvPr>
            <p:cNvSpPr txBox="1"/>
            <p:nvPr/>
          </p:nvSpPr>
          <p:spPr>
            <a:xfrm>
              <a:off x="8118019" y="2630345"/>
              <a:ext cx="64227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b="0" i="1" dirty="0">
                  <a:solidFill>
                    <a:srgbClr val="575756"/>
                  </a:solidFill>
                  <a:effectLst/>
                </a:rPr>
                <a:t>Targets</a:t>
              </a: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EBE898-1D54-8187-FE2A-53D48442865F}"/>
              </a:ext>
            </a:extLst>
          </p:cNvPr>
          <p:cNvGrpSpPr/>
          <p:nvPr/>
        </p:nvGrpSpPr>
        <p:grpSpPr>
          <a:xfrm>
            <a:off x="9619374" y="906464"/>
            <a:ext cx="2217053" cy="1911447"/>
            <a:chOff x="9590032" y="882392"/>
            <a:chExt cx="2217053" cy="1911447"/>
          </a:xfrm>
        </p:grpSpPr>
        <p:pic>
          <p:nvPicPr>
            <p:cNvPr id="8" name="Picture 7" descr="A picture containing tool&#10;&#10;Description automatically generated">
              <a:extLst>
                <a:ext uri="{FF2B5EF4-FFF2-40B4-BE49-F238E27FC236}">
                  <a16:creationId xmlns:a16="http://schemas.microsoft.com/office/drawing/2014/main" id="{C6A415BB-014F-C849-EF8E-D10BC5C35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0032" y="882392"/>
              <a:ext cx="2217053" cy="158846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750DF6-CC61-63F7-2FBD-1354D8BB3B46}"/>
                </a:ext>
              </a:extLst>
            </p:cNvPr>
            <p:cNvSpPr txBox="1"/>
            <p:nvPr/>
          </p:nvSpPr>
          <p:spPr>
            <a:xfrm>
              <a:off x="9894638" y="2578395"/>
              <a:ext cx="160784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b="0" i="1" dirty="0">
                  <a:solidFill>
                    <a:srgbClr val="575756"/>
                  </a:solidFill>
                  <a:effectLst/>
                </a:rPr>
                <a:t>Beam wire scanners</a:t>
              </a:r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0D10622-AAFC-3A1B-8D6F-FF455E64588A}"/>
              </a:ext>
            </a:extLst>
          </p:cNvPr>
          <p:cNvGrpSpPr/>
          <p:nvPr/>
        </p:nvGrpSpPr>
        <p:grpSpPr>
          <a:xfrm>
            <a:off x="7361137" y="3121035"/>
            <a:ext cx="2012697" cy="2179188"/>
            <a:chOff x="6836694" y="3104461"/>
            <a:chExt cx="2012697" cy="2179188"/>
          </a:xfrm>
        </p:grpSpPr>
        <p:pic>
          <p:nvPicPr>
            <p:cNvPr id="10" name="Picture 9" descr="A picture containing histogram&#10;&#10;Description automatically generated">
              <a:extLst>
                <a:ext uri="{FF2B5EF4-FFF2-40B4-BE49-F238E27FC236}">
                  <a16:creationId xmlns:a16="http://schemas.microsoft.com/office/drawing/2014/main" id="{601B4FEB-69A0-2440-F3FE-E9579274E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36694" y="3104461"/>
              <a:ext cx="2012697" cy="1894751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A9EFDD-48EC-44F9-0612-0CE3596A52EB}"/>
                </a:ext>
              </a:extLst>
            </p:cNvPr>
            <p:cNvSpPr txBox="1"/>
            <p:nvPr/>
          </p:nvSpPr>
          <p:spPr>
            <a:xfrm>
              <a:off x="7552875" y="5068205"/>
              <a:ext cx="83035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>
                  <a:solidFill>
                    <a:srgbClr val="575756"/>
                  </a:solidFill>
                </a:rPr>
                <a:t>Dumps</a:t>
              </a:r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2D6445-A443-E4A6-F96C-8A2086BDC151}"/>
              </a:ext>
            </a:extLst>
          </p:cNvPr>
          <p:cNvGrpSpPr/>
          <p:nvPr/>
        </p:nvGrpSpPr>
        <p:grpSpPr>
          <a:xfrm>
            <a:off x="9500043" y="3086276"/>
            <a:ext cx="2397029" cy="2071466"/>
            <a:chOff x="9348976" y="3104461"/>
            <a:chExt cx="2397029" cy="2071466"/>
          </a:xfrm>
        </p:grpSpPr>
        <p:pic>
          <p:nvPicPr>
            <p:cNvPr id="11" name="Picture 10" descr="A close-up of a machine&#10;&#10;Description automatically generated with low confidence">
              <a:extLst>
                <a:ext uri="{FF2B5EF4-FFF2-40B4-BE49-F238E27FC236}">
                  <a16:creationId xmlns:a16="http://schemas.microsoft.com/office/drawing/2014/main" id="{09A245FA-3BEC-9967-B5E9-90B748FCB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48976" y="3104461"/>
              <a:ext cx="2397029" cy="179777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6639685-CC3C-C469-0556-36B025B4A95C}"/>
                </a:ext>
              </a:extLst>
            </p:cNvPr>
            <p:cNvSpPr txBox="1"/>
            <p:nvPr/>
          </p:nvSpPr>
          <p:spPr>
            <a:xfrm>
              <a:off x="10100875" y="4960483"/>
              <a:ext cx="83035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>
                  <a:solidFill>
                    <a:srgbClr val="575756"/>
                  </a:solidFill>
                </a:rPr>
                <a:t>Collimators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401867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7AFEED-A6CC-65F5-ECF8-295CC3FD3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8FE610-6F2D-244F-89B9-B0ABFAA4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D25742-28B8-EBFD-8C00-F4F720A17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9827510-9EF9-518C-7F91-72F58ECE1E57}"/>
              </a:ext>
            </a:extLst>
          </p:cNvPr>
          <p:cNvSpPr/>
          <p:nvPr/>
        </p:nvSpPr>
        <p:spPr>
          <a:xfrm>
            <a:off x="1129319" y="4965126"/>
            <a:ext cx="29889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SEY CuCD Courtesy of D. Zanin (TE/VSC)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1342CE-DBE6-0216-56AC-9A62D42A1577}"/>
              </a:ext>
            </a:extLst>
          </p:cNvPr>
          <p:cNvSpPr/>
          <p:nvPr/>
        </p:nvSpPr>
        <p:spPr>
          <a:xfrm>
            <a:off x="5208316" y="4954349"/>
            <a:ext cx="298894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SEY Gr Courtesy of D. Zanin (TE/VSC)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229AC66-D117-F01C-3FC0-8084DF903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293" y="1508598"/>
            <a:ext cx="5566802" cy="3055038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1C078FD9-E7FB-FA09-6EEB-E71A7DCFB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SEY Measurements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80FD204-4D23-ED82-5E0C-0467A29E4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439335"/>
            <a:ext cx="3781028" cy="345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429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091018-A686-BC65-ECA6-51F3D001C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Year 1 – </a:t>
            </a:r>
            <a:r>
              <a:rPr lang="en-GB" sz="3600" dirty="0" err="1"/>
              <a:t>CrGr</a:t>
            </a:r>
            <a:r>
              <a:rPr lang="en-GB" sz="3600" dirty="0"/>
              <a:t> Characterization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D3AA8-88E4-4C64-59F9-5BA3DD20F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D500D-B605-F416-E85D-2283B8D89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7558A-FBD0-AC9B-616E-7154476FD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9" name="Tabella 12">
            <a:extLst>
              <a:ext uri="{FF2B5EF4-FFF2-40B4-BE49-F238E27FC236}">
                <a16:creationId xmlns:a16="http://schemas.microsoft.com/office/drawing/2014/main" id="{A6BDCDFF-C624-19DD-0902-7EAE71FCF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297439"/>
              </p:ext>
            </p:extLst>
          </p:nvPr>
        </p:nvGraphicFramePr>
        <p:xfrm>
          <a:off x="876029" y="2522530"/>
          <a:ext cx="9500785" cy="3633289"/>
        </p:xfrm>
        <a:graphic>
          <a:graphicData uri="http://schemas.openxmlformats.org/drawingml/2006/table">
            <a:tbl>
              <a:tblPr/>
              <a:tblGrid>
                <a:gridCol w="3861145">
                  <a:extLst>
                    <a:ext uri="{9D8B030D-6E8A-4147-A177-3AD203B41FA5}">
                      <a16:colId xmlns:a16="http://schemas.microsoft.com/office/drawing/2014/main" val="3803522039"/>
                    </a:ext>
                  </a:extLst>
                </a:gridCol>
                <a:gridCol w="1376766">
                  <a:extLst>
                    <a:ext uri="{9D8B030D-6E8A-4147-A177-3AD203B41FA5}">
                      <a16:colId xmlns:a16="http://schemas.microsoft.com/office/drawing/2014/main" val="515368432"/>
                    </a:ext>
                  </a:extLst>
                </a:gridCol>
                <a:gridCol w="1022985">
                  <a:extLst>
                    <a:ext uri="{9D8B030D-6E8A-4147-A177-3AD203B41FA5}">
                      <a16:colId xmlns:a16="http://schemas.microsoft.com/office/drawing/2014/main" val="710025458"/>
                    </a:ext>
                  </a:extLst>
                </a:gridCol>
                <a:gridCol w="1034309">
                  <a:extLst>
                    <a:ext uri="{9D8B030D-6E8A-4147-A177-3AD203B41FA5}">
                      <a16:colId xmlns:a16="http://schemas.microsoft.com/office/drawing/2014/main" val="3508546017"/>
                    </a:ext>
                  </a:extLst>
                </a:gridCol>
                <a:gridCol w="1102790">
                  <a:extLst>
                    <a:ext uri="{9D8B030D-6E8A-4147-A177-3AD203B41FA5}">
                      <a16:colId xmlns:a16="http://schemas.microsoft.com/office/drawing/2014/main" val="1013434284"/>
                    </a:ext>
                  </a:extLst>
                </a:gridCol>
                <a:gridCol w="1102790">
                  <a:extLst>
                    <a:ext uri="{9D8B030D-6E8A-4147-A177-3AD203B41FA5}">
                      <a16:colId xmlns:a16="http://schemas.microsoft.com/office/drawing/2014/main" val="1559574802"/>
                    </a:ext>
                  </a:extLst>
                </a:gridCol>
              </a:tblGrid>
              <a:tr h="474422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 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Specification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CrGr</a:t>
                      </a:r>
                      <a:r>
                        <a:rPr lang="en-US" sz="18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Plate #1</a:t>
                      </a:r>
                      <a:endParaRPr lang="en-GB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5245104"/>
                  </a:ext>
                </a:extLst>
              </a:tr>
              <a:tr h="371852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Property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ǁ</a:t>
                      </a:r>
                      <a:r>
                        <a:rPr lang="en-GB" sz="1400" b="1" u="none" strike="noStrike" baseline="30000" dirty="0">
                          <a:effectLst/>
                        </a:rPr>
                        <a:t>*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Ⱶ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ǁ</a:t>
                      </a:r>
                      <a:r>
                        <a:rPr lang="en-GB" sz="1400" b="1" u="none" strike="noStrike" baseline="30000" dirty="0">
                          <a:effectLst/>
                        </a:rPr>
                        <a:t>*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Ⱶ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Unit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951474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Density at 20⁰C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2.40 – 2.60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2.32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[g/cm³]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327479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Specific heat at 20⁰C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0.6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0.687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[J/(</a:t>
                      </a:r>
                      <a:r>
                        <a:rPr lang="en-GB" sz="1200" u="none" strike="noStrike" dirty="0" err="1">
                          <a:effectLst/>
                        </a:rPr>
                        <a:t>g∙K</a:t>
                      </a:r>
                      <a:r>
                        <a:rPr lang="en-GB" sz="1200" u="none" strike="noStrike" dirty="0">
                          <a:effectLst/>
                        </a:rPr>
                        <a:t>)]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667347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Electrical conductivity  at 20⁰C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0.75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[MS/m]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138755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Thermal Diffusivity  20⁰C /at 300⁰C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350/100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20/6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470/120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33/9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[mm^2/s]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80224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Thermal conductivity at 20⁰C /at 300⁰C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500/280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35/20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00FF00"/>
                          </a:highlight>
                          <a:latin typeface="+mn-lt"/>
                          <a:ea typeface="+mn-ea"/>
                          <a:cs typeface="+mn-cs"/>
                        </a:rPr>
                        <a:t>750</a:t>
                      </a: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/350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52/27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[W/(m∙K)]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320383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Volumetric CTE 20-1000⁰C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7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[10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r>
                        <a:rPr lang="en-GB" sz="1200" u="none" strike="noStrike" dirty="0">
                          <a:effectLst/>
                        </a:rPr>
                        <a:t>K</a:t>
                      </a:r>
                      <a:r>
                        <a:rPr lang="en-GB" sz="1200" u="none" strike="noStrike" baseline="30000" dirty="0">
                          <a:effectLst/>
                        </a:rPr>
                        <a:t>-1</a:t>
                      </a:r>
                      <a:r>
                        <a:rPr lang="en-GB" sz="1200" u="none" strike="noStrike" dirty="0">
                          <a:effectLst/>
                        </a:rPr>
                        <a:t>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016494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Coefficient of thermal expansion 20-1000⁰C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2.9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15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4.0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[10</a:t>
                      </a:r>
                      <a:r>
                        <a:rPr lang="en-GB" sz="1200" u="none" strike="noStrike" baseline="30000" dirty="0">
                          <a:effectLst/>
                        </a:rPr>
                        <a:t>-6</a:t>
                      </a:r>
                      <a:r>
                        <a:rPr lang="en-GB" sz="1200" u="none" strike="noStrike" dirty="0">
                          <a:effectLst/>
                        </a:rPr>
                        <a:t>K</a:t>
                      </a:r>
                      <a:r>
                        <a:rPr lang="en-GB" sz="1200" u="none" strike="noStrike" baseline="30000" dirty="0">
                          <a:effectLst/>
                        </a:rPr>
                        <a:t>-1</a:t>
                      </a:r>
                      <a:r>
                        <a:rPr lang="en-GB" sz="1200" u="none" strike="noStrike" dirty="0">
                          <a:effectLst/>
                        </a:rPr>
                        <a:t>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503973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Young’s Modulus at 20⁰C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 &lt; E &lt; 75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&lt; E &lt; 8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[GPa]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324487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Flexural strength at 20⁰C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60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10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[MPa]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056793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Flexural strain to rupture at 20⁰C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2500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4000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3280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[µm/m]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95761"/>
                  </a:ext>
                </a:extLst>
              </a:tr>
              <a:tr h="200025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Dimensional stability*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0.05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0.25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u="none" strike="noStrike" kern="1200" dirty="0">
                          <a:solidFill>
                            <a:schemeClr val="dk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941141"/>
                  </a:ext>
                </a:extLst>
              </a:tr>
            </a:tbl>
          </a:graphicData>
        </a:graphic>
      </p:graphicFrame>
      <p:sp>
        <p:nvSpPr>
          <p:cNvPr id="10" name="CuadroTexto 18">
            <a:extLst>
              <a:ext uri="{FF2B5EF4-FFF2-40B4-BE49-F238E27FC236}">
                <a16:creationId xmlns:a16="http://schemas.microsoft.com/office/drawing/2014/main" id="{B496F096-A0D7-3D8A-A742-417FBD130120}"/>
              </a:ext>
            </a:extLst>
          </p:cNvPr>
          <p:cNvSpPr txBox="1"/>
          <p:nvPr/>
        </p:nvSpPr>
        <p:spPr>
          <a:xfrm>
            <a:off x="385523" y="1203805"/>
            <a:ext cx="11387684" cy="1442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s-ES"/>
            </a:defPPr>
            <a:lvl1pPr marL="228600" indent="-228600" defTabSz="9144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sz="2000">
                <a:latin typeface="Montserrat" panose="00000500000000000000" pitchFamily="2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>
                <a:latin typeface="Montserrat" panose="00000500000000000000" pitchFamily="2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>
                <a:latin typeface="Montserrat" panose="00000500000000000000" pitchFamily="2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>
                <a:latin typeface="Montserrat" panose="00000500000000000000" pitchFamily="2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>
                <a:latin typeface="Montserrat" panose="00000500000000000000" pitchFamily="2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b="1" dirty="0">
                <a:solidFill>
                  <a:srgbClr val="2F2F2F"/>
                </a:solidFill>
                <a:latin typeface="+mn-lt"/>
              </a:rPr>
              <a:t>Full thermomechanical characterization </a:t>
            </a:r>
            <a:r>
              <a:rPr lang="en-US" dirty="0">
                <a:solidFill>
                  <a:srgbClr val="2F2F2F"/>
                </a:solidFill>
                <a:latin typeface="+mn-lt"/>
              </a:rPr>
              <a:t>done at CERN Mechanical Lab in April 2022</a:t>
            </a:r>
          </a:p>
          <a:p>
            <a:r>
              <a:rPr lang="en-US" b="1" dirty="0">
                <a:solidFill>
                  <a:srgbClr val="2F2F2F"/>
                </a:solidFill>
                <a:latin typeface="+mn-lt"/>
              </a:rPr>
              <a:t>Very promising results</a:t>
            </a:r>
            <a:r>
              <a:rPr lang="en-US" dirty="0">
                <a:solidFill>
                  <a:srgbClr val="2F2F2F"/>
                </a:solidFill>
                <a:latin typeface="+mn-lt"/>
              </a:rPr>
              <a:t>, some parameters to be improved during the next years of the project. Mechanical strength increased by a factor of 5 </a:t>
            </a:r>
            <a:r>
              <a:rPr lang="en-US" dirty="0" err="1">
                <a:solidFill>
                  <a:srgbClr val="2F2F2F"/>
                </a:solidFill>
                <a:latin typeface="+mn-lt"/>
              </a:rPr>
              <a:t>wrt</a:t>
            </a:r>
            <a:r>
              <a:rPr lang="en-US" dirty="0">
                <a:solidFill>
                  <a:srgbClr val="2F2F2F"/>
                </a:solidFill>
                <a:latin typeface="+mn-lt"/>
              </a:rPr>
              <a:t> ARIES!</a:t>
            </a:r>
          </a:p>
        </p:txBody>
      </p:sp>
    </p:spTree>
    <p:extLst>
      <p:ext uri="{BB962C8B-B14F-4D97-AF65-F5344CB8AC3E}">
        <p14:creationId xmlns:p14="http://schemas.microsoft.com/office/powerpoint/2010/main" val="4481195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Outgassing features of MoGr-3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22-Mar-19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Carlotta Accettura_ColUSM 113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DAB42B-677B-4D8A-85FE-C288C5D85A7A}"/>
              </a:ext>
            </a:extLst>
          </p:cNvPr>
          <p:cNvSpPr txBox="1"/>
          <p:nvPr/>
        </p:nvSpPr>
        <p:spPr>
          <a:xfrm>
            <a:off x="1981200" y="1074627"/>
            <a:ext cx="79951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Negligible hydrogen outgassing: visible when we compare the RGA of 1 block and of 7 blocks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All the gases increase, but hydogen which comes from the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Impossible to applicate the standard acceptance criteria based on hydrogen normalization</a:t>
            </a:r>
            <a:r>
              <a:rPr lang="it-IT" dirty="0">
                <a:sym typeface="Wingdings" panose="05000000000000000000" pitchFamily="2" charset="2"/>
              </a:rPr>
              <a:t> dedicated simulation to assess compatibility confirm negligible effect on beamtime</a:t>
            </a:r>
            <a:r>
              <a:rPr lang="it-IT" dirty="0"/>
              <a:t> (</a:t>
            </a:r>
            <a:r>
              <a:rPr lang="en-GB" dirty="0"/>
              <a:t>EDMS </a:t>
            </a:r>
            <a:r>
              <a:rPr lang="en-GB" b="1" dirty="0"/>
              <a:t>2061004)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6974" y="3190963"/>
            <a:ext cx="3899366" cy="2548716"/>
          </a:xfrm>
          <a:prstGeom prst="rect">
            <a:avLst/>
          </a:prstGeom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6328" y="3190963"/>
            <a:ext cx="3805792" cy="249156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106328" y="2880214"/>
            <a:ext cx="1253598" cy="3107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1 block (29/05/2018)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76974" y="2862621"/>
            <a:ext cx="1253598" cy="32834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7 blocks (17/07/2018)</a:t>
            </a:r>
          </a:p>
        </p:txBody>
      </p:sp>
    </p:spTree>
    <p:extLst>
      <p:ext uri="{BB962C8B-B14F-4D97-AF65-F5344CB8AC3E}">
        <p14:creationId xmlns:p14="http://schemas.microsoft.com/office/powerpoint/2010/main" val="1510429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56849B-1E1F-D2C5-C73C-C24B6EADD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353052" cy="4140993"/>
          </a:xfrm>
        </p:spPr>
        <p:txBody>
          <a:bodyPr/>
          <a:lstStyle/>
          <a:p>
            <a:r>
              <a:rPr lang="en-US" sz="1400" dirty="0"/>
              <a:t>Focus on absorber material for TCSPM jaws: absorbers for 12 collimators should be produced (spare Mo-coated MoGr from LS2 ready to be eventually installed in 2 collimators)</a:t>
            </a:r>
          </a:p>
          <a:p>
            <a:r>
              <a:rPr lang="en-GB" sz="1400" dirty="0"/>
              <a:t>Technical material assessment of studied options summarized in the collimator’s jaw’s materials table </a:t>
            </a:r>
            <a:r>
              <a:rPr lang="en-GB" sz="1400" dirty="0">
                <a:hlinkClick r:id="rId2"/>
              </a:rPr>
              <a:t>LHC-TC-ER-0008 v.1</a:t>
            </a:r>
            <a:endParaRPr lang="en-GB" sz="1400" dirty="0"/>
          </a:p>
          <a:p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5A04D5-CF3C-2EF8-8C18-41DC29638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secondary collimators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079D8-FC73-A464-B1ED-584F4B970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3E243-C85E-4AEF-274F-80FB6957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52751-6590-15E7-2FE5-343E3CEAE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85C67C6-2D7E-AD59-D956-6089F58D111E}"/>
              </a:ext>
            </a:extLst>
          </p:cNvPr>
          <p:cNvGrpSpPr/>
          <p:nvPr/>
        </p:nvGrpSpPr>
        <p:grpSpPr>
          <a:xfrm>
            <a:off x="6932057" y="4020753"/>
            <a:ext cx="4958729" cy="2464176"/>
            <a:chOff x="4114760" y="4069605"/>
            <a:chExt cx="4958729" cy="2464176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9239F6E-3E02-6648-70C4-BB607062A220}"/>
                </a:ext>
              </a:extLst>
            </p:cNvPr>
            <p:cNvGrpSpPr/>
            <p:nvPr/>
          </p:nvGrpSpPr>
          <p:grpSpPr>
            <a:xfrm>
              <a:off x="4114760" y="4069605"/>
              <a:ext cx="4958729" cy="2464176"/>
              <a:chOff x="4114760" y="4069605"/>
              <a:chExt cx="4958729" cy="2464176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ED16718E-A5CB-0BB4-3107-6947A4864846}"/>
                  </a:ext>
                </a:extLst>
              </p:cNvPr>
              <p:cNvGrpSpPr/>
              <p:nvPr/>
            </p:nvGrpSpPr>
            <p:grpSpPr>
              <a:xfrm>
                <a:off x="4114760" y="4069605"/>
                <a:ext cx="4958729" cy="2464176"/>
                <a:chOff x="4114760" y="4069605"/>
                <a:chExt cx="4958729" cy="2464176"/>
              </a:xfrm>
            </p:grpSpPr>
            <p:pic>
              <p:nvPicPr>
                <p:cNvPr id="49" name="Picture 48">
                  <a:extLst>
                    <a:ext uri="{FF2B5EF4-FFF2-40B4-BE49-F238E27FC236}">
                      <a16:creationId xmlns:a16="http://schemas.microsoft.com/office/drawing/2014/main" id="{B8B592BF-7126-A5A2-ECE8-88535224C2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114760" y="4069605"/>
                  <a:ext cx="4932040" cy="2464176"/>
                </a:xfrm>
                <a:prstGeom prst="rect">
                  <a:avLst/>
                </a:prstGeom>
              </p:spPr>
            </p:pic>
            <p:sp>
              <p:nvSpPr>
                <p:cNvPr id="50" name="Arrow: Down 49">
                  <a:extLst>
                    <a:ext uri="{FF2B5EF4-FFF2-40B4-BE49-F238E27FC236}">
                      <a16:creationId xmlns:a16="http://schemas.microsoft.com/office/drawing/2014/main" id="{EA514907-4F2F-C26C-C1B8-CD2C63CF9EDC}"/>
                    </a:ext>
                  </a:extLst>
                </p:cNvPr>
                <p:cNvSpPr/>
                <p:nvPr/>
              </p:nvSpPr>
              <p:spPr>
                <a:xfrm>
                  <a:off x="8183005" y="4952812"/>
                  <a:ext cx="440128" cy="893179"/>
                </a:xfrm>
                <a:prstGeom prst="downArrow">
                  <a:avLst/>
                </a:prstGeom>
                <a:solidFill>
                  <a:srgbClr val="03EB0E"/>
                </a:solidFill>
                <a:ln>
                  <a:solidFill>
                    <a:srgbClr val="03EB0E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38AE5905-FDE1-9EC7-5FBA-4CEDCDDF9732}"/>
                    </a:ext>
                  </a:extLst>
                </p:cNvPr>
                <p:cNvSpPr/>
                <p:nvPr/>
              </p:nvSpPr>
              <p:spPr>
                <a:xfrm>
                  <a:off x="7652975" y="4393084"/>
                  <a:ext cx="1420514" cy="463623"/>
                </a:xfrm>
                <a:prstGeom prst="rect">
                  <a:avLst/>
                </a:prstGeom>
                <a:solidFill>
                  <a:srgbClr val="03EB0E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BEST OPTION </a:t>
                  </a:r>
                  <a:endParaRPr lang="en-GB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7AD56BA3-1100-E9FF-CDD4-2C0845EFD8A9}"/>
                  </a:ext>
                </a:extLst>
              </p:cNvPr>
              <p:cNvSpPr/>
              <p:nvPr/>
            </p:nvSpPr>
            <p:spPr>
              <a:xfrm>
                <a:off x="6384777" y="5085184"/>
                <a:ext cx="2376264" cy="1368152"/>
              </a:xfrm>
              <a:prstGeom prst="rect">
                <a:avLst/>
              </a:prstGeom>
              <a:noFill/>
              <a:ln w="38100">
                <a:solidFill>
                  <a:srgbClr val="3E9EC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7E240AC-89CE-602F-FFBE-5989F55D56AF}"/>
                </a:ext>
              </a:extLst>
            </p:cNvPr>
            <p:cNvCxnSpPr/>
            <p:nvPr/>
          </p:nvCxnSpPr>
          <p:spPr>
            <a:xfrm>
              <a:off x="7020272" y="5157192"/>
              <a:ext cx="504056" cy="10801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D4EAACD-49E2-3398-9E32-80234E5D3528}"/>
                </a:ext>
              </a:extLst>
            </p:cNvPr>
            <p:cNvCxnSpPr/>
            <p:nvPr/>
          </p:nvCxnSpPr>
          <p:spPr>
            <a:xfrm flipH="1">
              <a:off x="7020272" y="5157192"/>
              <a:ext cx="504056" cy="10801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E12C6675-41F6-C21A-FFB4-6CFD691A91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4577" y="1386291"/>
            <a:ext cx="3347265" cy="2599472"/>
          </a:xfrm>
          <a:prstGeom prst="rect">
            <a:avLst/>
          </a:prstGeom>
        </p:spPr>
      </p:pic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6905A645-4B8A-C86A-8FAC-15CFCFFD0A47}"/>
              </a:ext>
            </a:extLst>
          </p:cNvPr>
          <p:cNvSpPr txBox="1">
            <a:spLocks/>
          </p:cNvSpPr>
          <p:nvPr/>
        </p:nvSpPr>
        <p:spPr>
          <a:xfrm>
            <a:off x="360531" y="5863461"/>
            <a:ext cx="4214925" cy="10805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2F2F2F"/>
                </a:solidFill>
                <a:sym typeface="Wingdings" panose="05000000000000000000" pitchFamily="2" charset="2"/>
              </a:rPr>
              <a:t>R&amp;D for copper-coated are at different level of readiness the discussion and the tests foreseen are treated separately</a:t>
            </a:r>
            <a:endParaRPr lang="en-US" sz="1000" b="1" dirty="0">
              <a:solidFill>
                <a:srgbClr val="2F2F2F"/>
              </a:solidFill>
              <a:sym typeface="Wingdings" panose="05000000000000000000" pitchFamily="2" charset="2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5877618-0928-812E-A1AD-B3713D544979}"/>
              </a:ext>
            </a:extLst>
          </p:cNvPr>
          <p:cNvGrpSpPr/>
          <p:nvPr/>
        </p:nvGrpSpPr>
        <p:grpSpPr>
          <a:xfrm>
            <a:off x="357973" y="2764806"/>
            <a:ext cx="7985361" cy="3032333"/>
            <a:chOff x="135729" y="2405429"/>
            <a:chExt cx="7985361" cy="3032333"/>
          </a:xfrm>
        </p:grpSpPr>
        <p:sp>
          <p:nvSpPr>
            <p:cNvPr id="56" name="Content Placeholder 2">
              <a:extLst>
                <a:ext uri="{FF2B5EF4-FFF2-40B4-BE49-F238E27FC236}">
                  <a16:creationId xmlns:a16="http://schemas.microsoft.com/office/drawing/2014/main" id="{2B32B5C3-5D8F-B2FA-46C4-6AE68C1AD7D8}"/>
                </a:ext>
              </a:extLst>
            </p:cNvPr>
            <p:cNvSpPr txBox="1">
              <a:spLocks/>
            </p:cNvSpPr>
            <p:nvPr/>
          </p:nvSpPr>
          <p:spPr>
            <a:xfrm>
              <a:off x="135729" y="4357180"/>
              <a:ext cx="4214925" cy="1080582"/>
            </a:xfrm>
            <a:prstGeom prst="rect">
              <a:avLst/>
            </a:prstGeom>
            <a:ln w="57150">
              <a:solidFill>
                <a:srgbClr val="0071A2"/>
              </a:solidFill>
            </a:ln>
          </p:spPr>
          <p:txBody>
            <a:bodyPr vert="horz" lIns="0" tIns="180000" rIns="0" bIns="0" rtlCol="0">
              <a:normAutofit fontScale="92500" lnSpcReduction="20000"/>
            </a:bodyPr>
            <a:lstStyle>
              <a:lvl1pPr marL="257175" indent="-257175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1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5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35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3429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2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342900" rtl="0" eaLnBrk="1" latinLnBrk="0" hangingPunct="1">
                <a:spcBef>
                  <a:spcPct val="20000"/>
                </a:spcBef>
                <a:buFont typeface="Arial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rgbClr val="2F2F2F"/>
                  </a:solidFill>
                  <a:sym typeface="Wingdings" panose="05000000000000000000" pitchFamily="2" charset="2"/>
                </a:rPr>
                <a:t>It was recently pointed out that the </a:t>
              </a:r>
              <a:r>
                <a:rPr lang="en-US" sz="1200" b="1" u="sng" dirty="0">
                  <a:solidFill>
                    <a:srgbClr val="2F2F2F"/>
                  </a:solidFill>
                  <a:sym typeface="Wingdings" panose="05000000000000000000" pitchFamily="2" charset="2"/>
                </a:rPr>
                <a:t>tapering</a:t>
              </a:r>
              <a:r>
                <a:rPr lang="en-US" sz="1200" dirty="0">
                  <a:solidFill>
                    <a:srgbClr val="2F2F2F"/>
                  </a:solidFill>
                  <a:sym typeface="Wingdings" panose="05000000000000000000" pitchFamily="2" charset="2"/>
                </a:rPr>
                <a:t> contribution to impedance is not negligible. Three options are opened:</a:t>
              </a:r>
            </a:p>
            <a:p>
              <a:pPr lvl="1">
                <a:buFont typeface="+mj-lt"/>
                <a:buAutoNum type="arabicPeriod"/>
              </a:pPr>
              <a:r>
                <a:rPr lang="en-US" sz="1100" dirty="0">
                  <a:solidFill>
                    <a:srgbClr val="2F2F2F"/>
                  </a:solidFill>
                  <a:sym typeface="Wingdings" panose="05000000000000000000" pitchFamily="2" charset="2"/>
                </a:rPr>
                <a:t>Graphite with copper coating request to investigate the feasibility</a:t>
              </a:r>
            </a:p>
            <a:p>
              <a:pPr lvl="1">
                <a:buFont typeface="+mj-lt"/>
                <a:buAutoNum type="arabicPeriod"/>
              </a:pPr>
              <a:r>
                <a:rPr lang="en-US" sz="1100" dirty="0">
                  <a:solidFill>
                    <a:srgbClr val="2F2F2F"/>
                  </a:solidFill>
                  <a:sym typeface="Wingdings" panose="05000000000000000000" pitchFamily="2" charset="2"/>
                </a:rPr>
                <a:t>MoGr</a:t>
              </a:r>
            </a:p>
            <a:p>
              <a:pPr lvl="1">
                <a:buFont typeface="+mj-lt"/>
                <a:buAutoNum type="arabicPeriod"/>
              </a:pPr>
              <a:r>
                <a:rPr lang="en-US" sz="1100" dirty="0">
                  <a:solidFill>
                    <a:srgbClr val="2F2F2F"/>
                  </a:solidFill>
                  <a:sym typeface="Wingdings" panose="05000000000000000000" pitchFamily="2" charset="2"/>
                </a:rPr>
                <a:t>Graphite </a:t>
              </a: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3CA6EA43-166E-F444-DDC1-0F916694915C}"/>
                </a:ext>
              </a:extLst>
            </p:cNvPr>
            <p:cNvGrpSpPr/>
            <p:nvPr/>
          </p:nvGrpSpPr>
          <p:grpSpPr>
            <a:xfrm>
              <a:off x="140925" y="2405429"/>
              <a:ext cx="7980165" cy="2707298"/>
              <a:chOff x="140925" y="2405429"/>
              <a:chExt cx="7980165" cy="2707298"/>
            </a:xfrm>
          </p:grpSpPr>
          <p:sp>
            <p:nvSpPr>
              <p:cNvPr id="58" name="Content Placeholder 2">
                <a:extLst>
                  <a:ext uri="{FF2B5EF4-FFF2-40B4-BE49-F238E27FC236}">
                    <a16:creationId xmlns:a16="http://schemas.microsoft.com/office/drawing/2014/main" id="{35D05E84-452B-6883-7E32-00B4C888EA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0925" y="2405429"/>
                <a:ext cx="5727219" cy="1830388"/>
              </a:xfrm>
              <a:prstGeom prst="rect">
                <a:avLst/>
              </a:prstGeom>
              <a:ln w="57150">
                <a:solidFill>
                  <a:srgbClr val="0081AF"/>
                </a:solidFill>
              </a:ln>
            </p:spPr>
            <p:txBody>
              <a:bodyPr vert="horz" lIns="0" tIns="180000" rIns="0" bIns="0" rtlCol="0" anchor="ctr">
                <a:normAutofit lnSpcReduction="10000"/>
              </a:bodyPr>
              <a:lstStyle>
                <a:lvl1pPr marL="257175" indent="-257175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1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557213" indent="-214313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5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35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3429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2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3429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100" dirty="0">
                    <a:solidFill>
                      <a:srgbClr val="2F2F2F"/>
                    </a:solidFill>
                  </a:rPr>
                  <a:t>Graphite with 3 µm Cu coating selected at the WP5 PSM on 12/07/2022 for the </a:t>
                </a:r>
                <a:r>
                  <a:rPr lang="en-GB" sz="1100" b="1" u="sng" dirty="0">
                    <a:solidFill>
                      <a:srgbClr val="2F2F2F"/>
                    </a:solidFill>
                  </a:rPr>
                  <a:t>blocks</a:t>
                </a:r>
                <a:r>
                  <a:rPr lang="en-GB" sz="1100" dirty="0">
                    <a:solidFill>
                      <a:srgbClr val="2F2F2F"/>
                    </a:solidFill>
                  </a:rPr>
                  <a:t> (see F.-X. Nuiry, “Jaw materials option for LS3 collimators”, </a:t>
                </a:r>
                <a:r>
                  <a:rPr lang="en-US" sz="1100" dirty="0">
                    <a:solidFill>
                      <a:srgbClr val="2F2F2F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162</a:t>
                </a:r>
                <a:r>
                  <a:rPr lang="en-US" sz="1100" baseline="30000" dirty="0">
                    <a:solidFill>
                      <a:srgbClr val="2F2F2F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nd</a:t>
                </a:r>
                <a:r>
                  <a:rPr lang="en-US" sz="1100" dirty="0">
                    <a:solidFill>
                      <a:srgbClr val="2F2F2F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HL-LHC TCC </a:t>
                </a:r>
                <a:r>
                  <a:rPr lang="en-GB" sz="1100" dirty="0">
                    <a:solidFill>
                      <a:srgbClr val="2F2F2F"/>
                    </a:solidFill>
                  </a:rPr>
                  <a:t>, 14th September 2022)</a:t>
                </a:r>
                <a:endParaRPr lang="en-US" sz="1100" dirty="0">
                  <a:solidFill>
                    <a:srgbClr val="2F2F2F"/>
                  </a:solidFill>
                </a:endParaRPr>
              </a:p>
              <a:p>
                <a:pPr lvl="1"/>
                <a:r>
                  <a:rPr lang="en-US" sz="1000" dirty="0">
                    <a:solidFill>
                      <a:srgbClr val="2F2F2F"/>
                    </a:solidFill>
                  </a:rPr>
                  <a:t>Good HiRadMat results (</a:t>
                </a:r>
                <a:r>
                  <a:rPr lang="en-US" sz="1000" dirty="0" err="1">
                    <a:solidFill>
                      <a:srgbClr val="2F2F2F"/>
                    </a:solidFill>
                  </a:rPr>
                  <a:t>Multimat</a:t>
                </a:r>
                <a:r>
                  <a:rPr lang="en-US" sz="1000" dirty="0">
                    <a:solidFill>
                      <a:srgbClr val="2F2F2F"/>
                    </a:solidFill>
                  </a:rPr>
                  <a:t> 2) (see J. Guardia, ‘Report on MultiMAT2’, </a:t>
                </a:r>
                <a:r>
                  <a:rPr lang="en-US" sz="1000" dirty="0">
                    <a:solidFill>
                      <a:srgbClr val="2F2F2F"/>
                    </a:solidFill>
                    <a:hlinkClick r:id="rId6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ColUSM#153</a:t>
                </a:r>
                <a:r>
                  <a:rPr lang="en-US" sz="1000" dirty="0">
                    <a:solidFill>
                      <a:srgbClr val="2F2F2F"/>
                    </a:solidFill>
                  </a:rPr>
                  <a:t>, 2</a:t>
                </a:r>
                <a:r>
                  <a:rPr lang="en-US" sz="1000" baseline="30000" dirty="0">
                    <a:solidFill>
                      <a:srgbClr val="2F2F2F"/>
                    </a:solidFill>
                  </a:rPr>
                  <a:t>nd </a:t>
                </a:r>
                <a:r>
                  <a:rPr lang="en-US" sz="1000" dirty="0">
                    <a:solidFill>
                      <a:srgbClr val="2F2F2F"/>
                    </a:solidFill>
                  </a:rPr>
                  <a:t>September 2022)</a:t>
                </a:r>
              </a:p>
              <a:p>
                <a:pPr lvl="1"/>
                <a:r>
                  <a:rPr lang="en-US" sz="1000" dirty="0">
                    <a:solidFill>
                      <a:srgbClr val="2F2F2F"/>
                    </a:solidFill>
                  </a:rPr>
                  <a:t>Cheaper (</a:t>
                </a:r>
                <a:r>
                  <a:rPr lang="en-GB" sz="1000" dirty="0">
                    <a:solidFill>
                      <a:srgbClr val="2F2F2F"/>
                    </a:solidFill>
                  </a:rPr>
                  <a:t>see F.-X. Nuiry, “Jaw materials option for LS3 collimators”, </a:t>
                </a:r>
                <a:r>
                  <a:rPr lang="en-GB" sz="1000" dirty="0">
                    <a:solidFill>
                      <a:srgbClr val="2F2F2F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162</a:t>
                </a:r>
                <a:r>
                  <a:rPr lang="en-GB" sz="1000" baseline="30000" dirty="0">
                    <a:solidFill>
                      <a:srgbClr val="2F2F2F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nd</a:t>
                </a:r>
                <a:r>
                  <a:rPr lang="en-GB" sz="1000" dirty="0">
                    <a:solidFill>
                      <a:srgbClr val="2F2F2F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 HL-LHC TCC </a:t>
                </a:r>
                <a:r>
                  <a:rPr lang="en-GB" sz="1000" dirty="0">
                    <a:solidFill>
                      <a:srgbClr val="2F2F2F"/>
                    </a:solidFill>
                  </a:rPr>
                  <a:t>, 14th September 2022)</a:t>
                </a:r>
                <a:endParaRPr lang="en-US" sz="1000" dirty="0">
                  <a:solidFill>
                    <a:srgbClr val="2F2F2F"/>
                  </a:solidFill>
                </a:endParaRPr>
              </a:p>
              <a:p>
                <a:pPr lvl="1"/>
                <a:r>
                  <a:rPr lang="en-US" sz="1000" dirty="0">
                    <a:solidFill>
                      <a:srgbClr val="2F2F2F"/>
                    </a:solidFill>
                  </a:rPr>
                  <a:t>Good solution for impedance (see N. Mounet, “Impedance consideration in material master table”, </a:t>
                </a:r>
                <a:r>
                  <a:rPr lang="en-US" sz="1000" dirty="0">
                    <a:solidFill>
                      <a:srgbClr val="2F2F2F"/>
                    </a:solidFill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WP5.2 Technical Meeting</a:t>
                </a:r>
                <a:r>
                  <a:rPr lang="en-US" sz="1000" dirty="0">
                    <a:solidFill>
                      <a:srgbClr val="2F2F2F"/>
                    </a:solidFill>
                  </a:rPr>
                  <a:t>, </a:t>
                </a:r>
                <a:r>
                  <a:rPr lang="en-GB" sz="1000" dirty="0">
                    <a:solidFill>
                      <a:srgbClr val="2F2F2F"/>
                    </a:solidFill>
                  </a:rPr>
                  <a:t>19th September 2022) if the coating conductivity is higher then 45MS/m (see next slide)</a:t>
                </a:r>
                <a:endParaRPr lang="en-US" sz="1100" dirty="0">
                  <a:solidFill>
                    <a:srgbClr val="2F2F2F"/>
                  </a:solidFill>
                  <a:sym typeface="Wingdings" panose="05000000000000000000" pitchFamily="2" charset="2"/>
                </a:endParaRPr>
              </a:p>
              <a:p>
                <a:endParaRPr lang="en-US" sz="1100" dirty="0">
                  <a:sym typeface="Wingdings" panose="05000000000000000000" pitchFamily="2" charset="2"/>
                </a:endParaRPr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AB054186-AC89-00BC-5C44-F79AF84785B7}"/>
                  </a:ext>
                </a:extLst>
              </p:cNvPr>
              <p:cNvGrpSpPr/>
              <p:nvPr/>
            </p:nvGrpSpPr>
            <p:grpSpPr>
              <a:xfrm>
                <a:off x="4350654" y="3068960"/>
                <a:ext cx="3770436" cy="2043767"/>
                <a:chOff x="4350654" y="3068960"/>
                <a:chExt cx="3770436" cy="2043767"/>
              </a:xfrm>
            </p:grpSpPr>
            <p:sp>
              <p:nvSpPr>
                <p:cNvPr id="60" name="Arrow: Right 59">
                  <a:extLst>
                    <a:ext uri="{FF2B5EF4-FFF2-40B4-BE49-F238E27FC236}">
                      <a16:creationId xmlns:a16="http://schemas.microsoft.com/office/drawing/2014/main" id="{292D7388-6566-EB08-71F4-E9A07A3A1841}"/>
                    </a:ext>
                  </a:extLst>
                </p:cNvPr>
                <p:cNvSpPr/>
                <p:nvPr/>
              </p:nvSpPr>
              <p:spPr>
                <a:xfrm>
                  <a:off x="5868144" y="3140968"/>
                  <a:ext cx="792088" cy="288032"/>
                </a:xfrm>
                <a:prstGeom prst="rightArrow">
                  <a:avLst/>
                </a:prstGeom>
                <a:solidFill>
                  <a:srgbClr val="1F85B2"/>
                </a:solidFill>
                <a:ln>
                  <a:solidFill>
                    <a:srgbClr val="1F85B2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Arrow: Right 60">
                  <a:extLst>
                    <a:ext uri="{FF2B5EF4-FFF2-40B4-BE49-F238E27FC236}">
                      <a16:creationId xmlns:a16="http://schemas.microsoft.com/office/drawing/2014/main" id="{8C48B084-C69A-3A6A-9F2F-1445765F8A2D}"/>
                    </a:ext>
                  </a:extLst>
                </p:cNvPr>
                <p:cNvSpPr/>
                <p:nvPr/>
              </p:nvSpPr>
              <p:spPr>
                <a:xfrm>
                  <a:off x="4350654" y="4753455"/>
                  <a:ext cx="792088" cy="288032"/>
                </a:xfrm>
                <a:prstGeom prst="rightArrow">
                  <a:avLst/>
                </a:prstGeom>
                <a:solidFill>
                  <a:srgbClr val="1F85B2"/>
                </a:solidFill>
                <a:ln>
                  <a:solidFill>
                    <a:srgbClr val="1F85B2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14D28967-93C5-7552-7119-C97F407398CE}"/>
                    </a:ext>
                  </a:extLst>
                </p:cNvPr>
                <p:cNvSpPr/>
                <p:nvPr/>
              </p:nvSpPr>
              <p:spPr>
                <a:xfrm>
                  <a:off x="6678666" y="3068960"/>
                  <a:ext cx="1442424" cy="430512"/>
                </a:xfrm>
                <a:prstGeom prst="rect">
                  <a:avLst/>
                </a:prstGeom>
                <a:solidFill>
                  <a:srgbClr val="1F85B2"/>
                </a:solidFill>
                <a:ln>
                  <a:solidFill>
                    <a:srgbClr val="1F85B2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b="1" dirty="0"/>
                    <a:t>BLOCK</a:t>
                  </a:r>
                  <a:r>
                    <a:rPr lang="en-US" sz="1050" dirty="0"/>
                    <a:t> (procedure confirmation)</a:t>
                  </a:r>
                  <a:endParaRPr lang="en-GB" sz="1050" dirty="0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2E2CF054-C331-57D6-0839-BC3A3A88D2E1}"/>
                    </a:ext>
                  </a:extLst>
                </p:cNvPr>
                <p:cNvSpPr/>
                <p:nvPr/>
              </p:nvSpPr>
              <p:spPr>
                <a:xfrm>
                  <a:off x="5167205" y="4682215"/>
                  <a:ext cx="1442424" cy="430512"/>
                </a:xfrm>
                <a:prstGeom prst="rect">
                  <a:avLst/>
                </a:prstGeom>
                <a:solidFill>
                  <a:srgbClr val="1F85B2"/>
                </a:solidFill>
                <a:ln>
                  <a:solidFill>
                    <a:srgbClr val="1F85B2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50" b="1" dirty="0"/>
                    <a:t>TAPERING</a:t>
                  </a:r>
                  <a:r>
                    <a:rPr lang="en-US" sz="1050" dirty="0"/>
                    <a:t> (procedure development)</a:t>
                  </a:r>
                  <a:endParaRPr lang="en-GB" sz="105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748672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A1F4D1-8AAC-0F06-DA0C-8D8A41982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4608512"/>
          </a:xfrm>
        </p:spPr>
        <p:txBody>
          <a:bodyPr/>
          <a:lstStyle/>
          <a:p>
            <a:pPr marL="257175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In view of these considerations, we ordered 6 blocks and 20 samples of graphite from SGL (R4550), that would be coated with copper.</a:t>
            </a:r>
          </a:p>
          <a:p>
            <a:pPr marL="257175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These parts will be characterized in order to validate this option:</a:t>
            </a:r>
          </a:p>
          <a:p>
            <a:pPr marL="714375" lvl="2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rgbClr val="2F2F2F"/>
                </a:solidFill>
              </a:rPr>
              <a:t>6xBlocks tests </a:t>
            </a:r>
            <a:r>
              <a:rPr lang="en-GB" dirty="0">
                <a:solidFill>
                  <a:srgbClr val="2F2F2F"/>
                </a:solidFill>
              </a:rPr>
              <a:t>(500x45x25mm):</a:t>
            </a:r>
          </a:p>
          <a:p>
            <a:pPr marL="1171575" lvl="4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Metrology before/after coating</a:t>
            </a:r>
          </a:p>
          <a:p>
            <a:pPr marL="1171575" lvl="4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UHV test before/after coating</a:t>
            </a:r>
          </a:p>
          <a:p>
            <a:pPr marL="1171575" lvl="4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Impedance after coating </a:t>
            </a:r>
          </a:p>
          <a:p>
            <a:pPr marL="1171575" lvl="4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Optional: Conductivity after thermal treatment (bake-out T?)</a:t>
            </a:r>
          </a:p>
          <a:p>
            <a:pPr marL="1171575" lvl="4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Optional(destructive): Adherence after thermal treatment(bake-out T?)</a:t>
            </a:r>
          </a:p>
          <a:p>
            <a:pPr marL="714375" lvl="2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b="1" dirty="0">
                <a:solidFill>
                  <a:srgbClr val="2F2F2F"/>
                </a:solidFill>
              </a:rPr>
              <a:t>20xSample test </a:t>
            </a:r>
            <a:r>
              <a:rPr lang="en-GB" dirty="0">
                <a:solidFill>
                  <a:srgbClr val="2F2F2F"/>
                </a:solidFill>
              </a:rPr>
              <a:t>(50x50x5mm)</a:t>
            </a:r>
          </a:p>
          <a:p>
            <a:pPr marL="1171575" lvl="4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Impedance after coating</a:t>
            </a:r>
          </a:p>
          <a:p>
            <a:pPr marL="1171575" lvl="4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Adherence </a:t>
            </a:r>
          </a:p>
          <a:p>
            <a:pPr marL="1171575" lvl="4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Optional: microscopic observation </a:t>
            </a:r>
          </a:p>
          <a:p>
            <a:pPr marL="257175" lvl="1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rgbClr val="2F2F2F"/>
                </a:solidFill>
              </a:rPr>
              <a:t>These tests were discussed in a dedicated meeting </a:t>
            </a:r>
            <a:r>
              <a:rPr lang="en-GB" dirty="0">
                <a:solidFill>
                  <a:srgbClr val="2F2F2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https://edms.cern.ch/ui/#!master/navigator/document?D:101090376:101090376:approvalAndComments</a:t>
            </a:r>
            <a:endParaRPr lang="en-GB" dirty="0">
              <a:solidFill>
                <a:srgbClr val="2F2F2F"/>
              </a:solidFill>
            </a:endParaRPr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333772-ACEB-95AF-322A-A4BA2FAFD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Graphite-coated blocks: planning of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1B82E-A26B-D047-593F-B2887419E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33B5D1-06D0-4164-B6C7-59218D762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CF2EC-D67D-5C25-809B-006F3B103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72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689EBC-1002-2D46-55A7-7D021C821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Carbon-based composites R&amp;D at CERN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E816D-B17B-4040-2D31-6A948D1E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02194-BE49-ED02-4692-6AF26684D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85786-CD52-1BF4-8C8A-9DDF2153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7884C65-5BC1-A8B6-4461-A2F236C94FB4}"/>
              </a:ext>
            </a:extLst>
          </p:cNvPr>
          <p:cNvGrpSpPr/>
          <p:nvPr/>
        </p:nvGrpSpPr>
        <p:grpSpPr>
          <a:xfrm>
            <a:off x="379415" y="1124285"/>
            <a:ext cx="8905880" cy="1380915"/>
            <a:chOff x="358472" y="1429581"/>
            <a:chExt cx="8905880" cy="1380915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FCF7454-B8C9-B1E9-DB00-466AA236C6EB}"/>
                </a:ext>
              </a:extLst>
            </p:cNvPr>
            <p:cNvGrpSpPr/>
            <p:nvPr/>
          </p:nvGrpSpPr>
          <p:grpSpPr>
            <a:xfrm>
              <a:off x="358472" y="1707992"/>
              <a:ext cx="8905880" cy="1102504"/>
              <a:chOff x="358472" y="1707992"/>
              <a:chExt cx="8905880" cy="1102504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E937C30-9757-FCAB-D9BC-6AA882ADB3A4}"/>
                  </a:ext>
                </a:extLst>
              </p:cNvPr>
              <p:cNvGrpSpPr/>
              <p:nvPr/>
            </p:nvGrpSpPr>
            <p:grpSpPr>
              <a:xfrm>
                <a:off x="358472" y="1707992"/>
                <a:ext cx="8905880" cy="1102504"/>
                <a:chOff x="358472" y="1707992"/>
                <a:chExt cx="8905880" cy="1102504"/>
              </a:xfrm>
            </p:grpSpPr>
            <p:sp>
              <p:nvSpPr>
                <p:cNvPr id="14" name="Arrow: Right 13">
                  <a:extLst>
                    <a:ext uri="{FF2B5EF4-FFF2-40B4-BE49-F238E27FC236}">
                      <a16:creationId xmlns:a16="http://schemas.microsoft.com/office/drawing/2014/main" id="{2F14A454-FCBB-7979-6C33-253A55F82DB6}"/>
                    </a:ext>
                  </a:extLst>
                </p:cNvPr>
                <p:cNvSpPr/>
                <p:nvPr/>
              </p:nvSpPr>
              <p:spPr>
                <a:xfrm>
                  <a:off x="358472" y="1933951"/>
                  <a:ext cx="8905880" cy="40522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CC6CAAFE-5AFE-4EAD-C080-0F39B31F257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031178" y="1707992"/>
                  <a:ext cx="1809404" cy="1102504"/>
                </a:xfrm>
                <a:prstGeom prst="rect">
                  <a:avLst/>
                </a:prstGeom>
              </p:spPr>
            </p:pic>
          </p:grp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EA9CAFF-2BA9-D923-BAC9-97CECFD5DC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68769" y="1804532"/>
                <a:ext cx="1364333" cy="870851"/>
              </a:xfrm>
              <a:prstGeom prst="rect">
                <a:avLst/>
              </a:prstGeom>
            </p:spPr>
          </p:pic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524A9B4-56A7-67E9-A4B7-0B0F9CED2500}"/>
                </a:ext>
              </a:extLst>
            </p:cNvPr>
            <p:cNvSpPr/>
            <p:nvPr/>
          </p:nvSpPr>
          <p:spPr>
            <a:xfrm>
              <a:off x="719690" y="1466357"/>
              <a:ext cx="1511548" cy="3565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2013-2017</a:t>
              </a:r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C04521F-E203-9066-A6FC-5B1A86ECDE0A}"/>
                </a:ext>
              </a:extLst>
            </p:cNvPr>
            <p:cNvSpPr/>
            <p:nvPr/>
          </p:nvSpPr>
          <p:spPr>
            <a:xfrm>
              <a:off x="3468769" y="1447969"/>
              <a:ext cx="1511548" cy="3565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2017-2022</a:t>
              </a:r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9620710-3D0A-3A8B-272F-AD76359C5B2C}"/>
                </a:ext>
              </a:extLst>
            </p:cNvPr>
            <p:cNvSpPr/>
            <p:nvPr/>
          </p:nvSpPr>
          <p:spPr>
            <a:xfrm>
              <a:off x="6217849" y="1429581"/>
              <a:ext cx="1511548" cy="35656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2021-2025</a:t>
              </a:r>
              <a:endParaRPr lang="en-GB" dirty="0"/>
            </a:p>
          </p:txBody>
        </p:sp>
      </p:grp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D7CFA0D7-E358-0807-A217-B543242CED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78835" y="1603991"/>
            <a:ext cx="1691787" cy="701101"/>
          </a:xfr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9679CC4-80F3-6A80-D602-48C7E9F5D3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046" y="2770508"/>
            <a:ext cx="5931951" cy="331661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9E1B797-0F92-46CB-89C2-57FB9E776F19}"/>
              </a:ext>
            </a:extLst>
          </p:cNvPr>
          <p:cNvSpPr txBox="1"/>
          <p:nvPr/>
        </p:nvSpPr>
        <p:spPr>
          <a:xfrm>
            <a:off x="1848959" y="2473781"/>
            <a:ext cx="6094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Thermal management applications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52598140-36FA-BACD-B823-F045E75BA6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1698" y="2223195"/>
            <a:ext cx="3326475" cy="1347677"/>
          </a:xfrm>
          <a:prstGeom prst="rect">
            <a:avLst/>
          </a:prstGeom>
        </p:spPr>
      </p:pic>
      <p:pic>
        <p:nvPicPr>
          <p:cNvPr id="40" name="Picture 39" descr="lcoll_logo3_small.gif">
            <a:extLst>
              <a:ext uri="{FF2B5EF4-FFF2-40B4-BE49-F238E27FC236}">
                <a16:creationId xmlns:a16="http://schemas.microsoft.com/office/drawing/2014/main" id="{881E0BE5-CD14-79F4-FE4A-F199C746A6E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245" y="3757318"/>
            <a:ext cx="1449512" cy="1537783"/>
          </a:xfrm>
          <a:prstGeom prst="rect">
            <a:avLst/>
          </a:prstGeom>
        </p:spPr>
      </p:pic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200C5417-36E4-00A7-AB4B-2984EF17F082}"/>
              </a:ext>
            </a:extLst>
          </p:cNvPr>
          <p:cNvSpPr txBox="1">
            <a:spLocks/>
          </p:cNvSpPr>
          <p:nvPr/>
        </p:nvSpPr>
        <p:spPr>
          <a:xfrm>
            <a:off x="5735960" y="5373216"/>
            <a:ext cx="6094709" cy="71390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AIM: Explore composites combining the properties of graphite or diamond (low ρ, high λ, low α) with those of metals.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118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D5565E-3132-8C59-5965-095CD273E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909" y="1563468"/>
            <a:ext cx="11376024" cy="4608512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GB" sz="2000" b="1" dirty="0">
                <a:cs typeface="+mn-cs"/>
              </a:rPr>
              <a:t>Density: </a:t>
            </a:r>
            <a:r>
              <a:rPr lang="en-GB" sz="1200" u="sng" dirty="0">
                <a:cs typeface="+mn-cs"/>
              </a:rPr>
              <a:t>balance</a:t>
            </a:r>
            <a:r>
              <a:rPr lang="en-GB" sz="1200" dirty="0">
                <a:cs typeface="+mn-cs"/>
              </a:rPr>
              <a:t> to limit peak energy deposition while maintaining adequate cleaning efficiency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GB" sz="2000" b="1" dirty="0">
                <a:latin typeface="Arial"/>
              </a:rPr>
              <a:t>Electrical Conductivity:</a:t>
            </a:r>
            <a:r>
              <a:rPr lang="en-GB" sz="2000" dirty="0">
                <a:latin typeface="Arial"/>
              </a:rPr>
              <a:t> </a:t>
            </a:r>
            <a:r>
              <a:rPr lang="en-GB" sz="1200" dirty="0">
                <a:latin typeface="Arial"/>
              </a:rPr>
              <a:t>limit resistive-wall impedance (beam instabilities)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SzTx/>
              <a:buNone/>
              <a:defRPr/>
            </a:pPr>
            <a:r>
              <a:rPr lang="en-GB" sz="2000" b="1" dirty="0">
                <a:cs typeface="+mn-cs"/>
              </a:rPr>
              <a:t>Melting/Degradation Temperature: </a:t>
            </a:r>
            <a:r>
              <a:rPr lang="en-GB" sz="1200" dirty="0">
                <a:cs typeface="+mn-cs"/>
              </a:rPr>
              <a:t>withstand high temperatures reached in case of accidents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GB" sz="2000" b="1" dirty="0">
                <a:latin typeface="Arial"/>
              </a:rPr>
              <a:t>Thermal Conductivity:</a:t>
            </a:r>
            <a:r>
              <a:rPr lang="en-GB" sz="2000" dirty="0">
                <a:latin typeface="Arial"/>
              </a:rPr>
              <a:t> </a:t>
            </a:r>
            <a:r>
              <a:rPr lang="en-GB" sz="1200" dirty="0">
                <a:latin typeface="Arial"/>
              </a:rPr>
              <a:t>maintain geometrical stability under steady-state thermal loads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GB" sz="2000" b="1" dirty="0">
                <a:latin typeface="Arial"/>
              </a:rPr>
              <a:t>CTE: </a:t>
            </a:r>
            <a:r>
              <a:rPr lang="en-GB" sz="1200" dirty="0">
                <a:latin typeface="Arial"/>
              </a:rPr>
              <a:t>increase resistance to thermal shock induced by accidental beam impact</a:t>
            </a:r>
            <a:endParaRPr lang="en-GB" sz="2000" dirty="0">
              <a:latin typeface="Arial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GB" sz="2000" b="1" dirty="0">
                <a:cs typeface="+mn-cs"/>
              </a:rPr>
              <a:t>Ultimate Strength: </a:t>
            </a:r>
            <a:r>
              <a:rPr lang="en-GB" sz="1200" dirty="0">
                <a:cs typeface="+mn-cs"/>
              </a:rPr>
              <a:t>improve thermal shock resistance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GB" sz="2000" b="1" dirty="0">
                <a:latin typeface="Arial"/>
              </a:rPr>
              <a:t>Specific Heat: </a:t>
            </a:r>
            <a:r>
              <a:rPr lang="en-GB" sz="1200" dirty="0">
                <a:latin typeface="Arial"/>
              </a:rPr>
              <a:t>improve thermal shock resistance (lowers temperature increase)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GB" sz="2000" b="1" dirty="0">
                <a:latin typeface="Arial"/>
              </a:rPr>
              <a:t>Radiation-hardness: </a:t>
            </a:r>
            <a:r>
              <a:rPr lang="en-GB" sz="1200" dirty="0">
                <a:latin typeface="Arial"/>
              </a:rPr>
              <a:t>improve component lifetime under long term particle irradiation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GB" sz="2000" b="1" dirty="0">
                <a:latin typeface="Arial"/>
              </a:rPr>
              <a:t>Outgassing Rate: </a:t>
            </a:r>
            <a:r>
              <a:rPr lang="en-GB" sz="1200" dirty="0">
                <a:latin typeface="Arial"/>
              </a:rPr>
              <a:t>ensure UHV compatibility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None/>
              <a:defRPr/>
            </a:pPr>
            <a:r>
              <a:rPr lang="en-US" sz="2000" b="1" dirty="0">
                <a:latin typeface="Arial"/>
              </a:rPr>
              <a:t>Industrially feasible</a:t>
            </a:r>
            <a:endParaRPr lang="en-GB" sz="2000" b="1" dirty="0">
              <a:latin typeface="Arial"/>
            </a:endParaRPr>
          </a:p>
          <a:p>
            <a:endParaRPr lang="en-GB"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01185C-2C7E-C0FE-2C8A-7AEBCCA56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 of BIDs materials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2537D-388B-24F1-FB5C-0BE465290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59E6F-50AB-7D8C-5949-3EFB998D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D639E-36FB-2128-04C7-9A58D1893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8" name="Group 39">
            <a:extLst>
              <a:ext uri="{FF2B5EF4-FFF2-40B4-BE49-F238E27FC236}">
                <a16:creationId xmlns:a16="http://schemas.microsoft.com/office/drawing/2014/main" id="{3D87E8B3-76A7-FE55-BC19-744180797FB7}"/>
              </a:ext>
            </a:extLst>
          </p:cNvPr>
          <p:cNvGrpSpPr/>
          <p:nvPr/>
        </p:nvGrpSpPr>
        <p:grpSpPr>
          <a:xfrm>
            <a:off x="407988" y="1590082"/>
            <a:ext cx="237413" cy="3005176"/>
            <a:chOff x="362550" y="2237042"/>
            <a:chExt cx="276549" cy="3152007"/>
          </a:xfrm>
        </p:grpSpPr>
        <p:sp>
          <p:nvSpPr>
            <p:cNvPr id="19" name="Down Arrow 14">
              <a:extLst>
                <a:ext uri="{FF2B5EF4-FFF2-40B4-BE49-F238E27FC236}">
                  <a16:creationId xmlns:a16="http://schemas.microsoft.com/office/drawing/2014/main" id="{F421F19E-6833-C191-9B8F-A320C2F154CF}"/>
                </a:ext>
              </a:extLst>
            </p:cNvPr>
            <p:cNvSpPr/>
            <p:nvPr/>
          </p:nvSpPr>
          <p:spPr>
            <a:xfrm>
              <a:off x="366979" y="3731377"/>
              <a:ext cx="260408" cy="211965"/>
            </a:xfrm>
            <a:prstGeom prst="down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  <p:sp>
          <p:nvSpPr>
            <p:cNvPr id="20" name="Up Arrow 13">
              <a:extLst>
                <a:ext uri="{FF2B5EF4-FFF2-40B4-BE49-F238E27FC236}">
                  <a16:creationId xmlns:a16="http://schemas.microsoft.com/office/drawing/2014/main" id="{0F552218-482A-CD59-B9B3-F41CB26EC39A}"/>
                </a:ext>
              </a:extLst>
            </p:cNvPr>
            <p:cNvSpPr/>
            <p:nvPr/>
          </p:nvSpPr>
          <p:spPr>
            <a:xfrm rot="8279004">
              <a:off x="378692" y="2237042"/>
              <a:ext cx="260407" cy="216828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  <p:sp>
          <p:nvSpPr>
            <p:cNvPr id="21" name="Up Arrow 13">
              <a:extLst>
                <a:ext uri="{FF2B5EF4-FFF2-40B4-BE49-F238E27FC236}">
                  <a16:creationId xmlns:a16="http://schemas.microsoft.com/office/drawing/2014/main" id="{52AC0003-80F3-7714-1A44-0C273477F8A4}"/>
                </a:ext>
              </a:extLst>
            </p:cNvPr>
            <p:cNvSpPr/>
            <p:nvPr/>
          </p:nvSpPr>
          <p:spPr>
            <a:xfrm>
              <a:off x="362550" y="2947487"/>
              <a:ext cx="260407" cy="216828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  <p:sp>
          <p:nvSpPr>
            <p:cNvPr id="22" name="Up Arrow 13">
              <a:extLst>
                <a:ext uri="{FF2B5EF4-FFF2-40B4-BE49-F238E27FC236}">
                  <a16:creationId xmlns:a16="http://schemas.microsoft.com/office/drawing/2014/main" id="{BA4F62C7-3A9D-28CE-4FC2-61A97F1C2D3C}"/>
                </a:ext>
              </a:extLst>
            </p:cNvPr>
            <p:cNvSpPr/>
            <p:nvPr/>
          </p:nvSpPr>
          <p:spPr>
            <a:xfrm>
              <a:off x="366777" y="4409141"/>
              <a:ext cx="260408" cy="216828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  <p:sp>
          <p:nvSpPr>
            <p:cNvPr id="23" name="Up Arrow 13">
              <a:extLst>
                <a:ext uri="{FF2B5EF4-FFF2-40B4-BE49-F238E27FC236}">
                  <a16:creationId xmlns:a16="http://schemas.microsoft.com/office/drawing/2014/main" id="{50519820-1320-FD65-208E-CA2193B5D4BE}"/>
                </a:ext>
              </a:extLst>
            </p:cNvPr>
            <p:cNvSpPr/>
            <p:nvPr/>
          </p:nvSpPr>
          <p:spPr>
            <a:xfrm>
              <a:off x="378690" y="4061976"/>
              <a:ext cx="260407" cy="216826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  <p:sp>
          <p:nvSpPr>
            <p:cNvPr id="24" name="Down Arrow 14">
              <a:extLst>
                <a:ext uri="{FF2B5EF4-FFF2-40B4-BE49-F238E27FC236}">
                  <a16:creationId xmlns:a16="http://schemas.microsoft.com/office/drawing/2014/main" id="{EF27457F-82C8-2B32-AD34-79C209A9421F}"/>
                </a:ext>
              </a:extLst>
            </p:cNvPr>
            <p:cNvSpPr/>
            <p:nvPr/>
          </p:nvSpPr>
          <p:spPr>
            <a:xfrm rot="10800000">
              <a:off x="366981" y="2566404"/>
              <a:ext cx="260407" cy="211965"/>
            </a:xfrm>
            <a:prstGeom prst="down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  <p:sp>
          <p:nvSpPr>
            <p:cNvPr id="25" name="Up Arrow 13">
              <a:extLst>
                <a:ext uri="{FF2B5EF4-FFF2-40B4-BE49-F238E27FC236}">
                  <a16:creationId xmlns:a16="http://schemas.microsoft.com/office/drawing/2014/main" id="{F4936EE6-9609-AC39-4A1C-9BD4750C7DB2}"/>
                </a:ext>
              </a:extLst>
            </p:cNvPr>
            <p:cNvSpPr/>
            <p:nvPr/>
          </p:nvSpPr>
          <p:spPr>
            <a:xfrm>
              <a:off x="366777" y="4771835"/>
              <a:ext cx="260407" cy="216826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  <p:sp>
          <p:nvSpPr>
            <p:cNvPr id="26" name="Down Arrow 14">
              <a:extLst>
                <a:ext uri="{FF2B5EF4-FFF2-40B4-BE49-F238E27FC236}">
                  <a16:creationId xmlns:a16="http://schemas.microsoft.com/office/drawing/2014/main" id="{30DEB681-2C0E-DA34-AD8B-25891524AF17}"/>
                </a:ext>
              </a:extLst>
            </p:cNvPr>
            <p:cNvSpPr/>
            <p:nvPr/>
          </p:nvSpPr>
          <p:spPr>
            <a:xfrm>
              <a:off x="378689" y="5177084"/>
              <a:ext cx="260407" cy="211965"/>
            </a:xfrm>
            <a:prstGeom prst="down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  <p:sp>
          <p:nvSpPr>
            <p:cNvPr id="27" name="Up Arrow 13">
              <a:extLst>
                <a:ext uri="{FF2B5EF4-FFF2-40B4-BE49-F238E27FC236}">
                  <a16:creationId xmlns:a16="http://schemas.microsoft.com/office/drawing/2014/main" id="{A5E83370-8EC0-6D89-7DF7-51CE60FB09DE}"/>
                </a:ext>
              </a:extLst>
            </p:cNvPr>
            <p:cNvSpPr/>
            <p:nvPr/>
          </p:nvSpPr>
          <p:spPr>
            <a:xfrm>
              <a:off x="378691" y="3314167"/>
              <a:ext cx="260407" cy="216826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342900">
                <a:defRPr/>
              </a:pPr>
              <a:endParaRPr lang="en-GB" sz="1350" kern="0">
                <a:solidFill>
                  <a:prstClr val="white"/>
                </a:solidFill>
                <a:latin typeface="Cambri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9257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5EACB6-DCB0-55E0-4448-D5601ACF50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9522" y="4724591"/>
            <a:ext cx="2042337" cy="15058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591AC10-9BC5-E3C4-5D74-955E9F959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tests needed for BIDs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C242E-4EA9-D455-EF1E-9DB95B7AA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AC017-46E0-6DEC-4B7F-9E0B707D5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E304C-828A-92ED-6FAF-439651D8F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254AD6F-E4DD-FFD0-EC03-BB81D2E0F555}"/>
              </a:ext>
            </a:extLst>
          </p:cNvPr>
          <p:cNvGrpSpPr/>
          <p:nvPr/>
        </p:nvGrpSpPr>
        <p:grpSpPr>
          <a:xfrm>
            <a:off x="335360" y="1423408"/>
            <a:ext cx="2221460" cy="2932269"/>
            <a:chOff x="335360" y="1423408"/>
            <a:chExt cx="2221460" cy="2932269"/>
          </a:xfrm>
        </p:grpSpPr>
        <p:pic>
          <p:nvPicPr>
            <p:cNvPr id="22" name="Picture 21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7FFF0DF1-995A-C030-F0BC-41E5546183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471" t="3401" r="29654" b="38317"/>
            <a:stretch/>
          </p:blipFill>
          <p:spPr>
            <a:xfrm>
              <a:off x="335360" y="1571324"/>
              <a:ext cx="2221460" cy="2784353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12332DD-64A1-83C8-250F-C25572DC82AE}"/>
                </a:ext>
              </a:extLst>
            </p:cNvPr>
            <p:cNvSpPr/>
            <p:nvPr/>
          </p:nvSpPr>
          <p:spPr>
            <a:xfrm>
              <a:off x="690006" y="1423408"/>
              <a:ext cx="1512168" cy="565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Metrology (EN/MME)</a:t>
              </a:r>
              <a:endParaRPr lang="en-GB" dirty="0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59FD7B6-AC9A-C0BB-4834-40F51540B1DC}"/>
              </a:ext>
            </a:extLst>
          </p:cNvPr>
          <p:cNvSpPr/>
          <p:nvPr/>
        </p:nvSpPr>
        <p:spPr>
          <a:xfrm>
            <a:off x="9893647" y="4274721"/>
            <a:ext cx="1994085" cy="5902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Adhesion (TE/VSC)</a:t>
            </a:r>
            <a:endParaRPr lang="en-GB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2812B15-1FFD-6864-FC61-993AC52BA3A9}"/>
              </a:ext>
            </a:extLst>
          </p:cNvPr>
          <p:cNvGrpSpPr/>
          <p:nvPr/>
        </p:nvGrpSpPr>
        <p:grpSpPr>
          <a:xfrm>
            <a:off x="7032104" y="3912601"/>
            <a:ext cx="2770760" cy="2346787"/>
            <a:chOff x="7032104" y="3912601"/>
            <a:chExt cx="2770760" cy="234678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86FD80F-AF3F-7E37-D291-2FD332196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6108" t="6939" r="19649" b="6137"/>
            <a:stretch/>
          </p:blipFill>
          <p:spPr>
            <a:xfrm>
              <a:off x="7032104" y="4207724"/>
              <a:ext cx="2770760" cy="2051664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2445B89-0FCB-F6BC-F4F0-E37AC66820D6}"/>
                </a:ext>
              </a:extLst>
            </p:cNvPr>
            <p:cNvSpPr/>
            <p:nvPr/>
          </p:nvSpPr>
          <p:spPr>
            <a:xfrm>
              <a:off x="7545372" y="3912601"/>
              <a:ext cx="1994085" cy="5902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Impedance (BE/ABP)</a:t>
              </a:r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FFA39C5-E149-B1D2-BF34-5BD9E2EDE465}"/>
              </a:ext>
            </a:extLst>
          </p:cNvPr>
          <p:cNvGrpSpPr/>
          <p:nvPr/>
        </p:nvGrpSpPr>
        <p:grpSpPr>
          <a:xfrm>
            <a:off x="2653252" y="1411000"/>
            <a:ext cx="9242588" cy="2362807"/>
            <a:chOff x="2653252" y="1411000"/>
            <a:chExt cx="9242588" cy="236280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4A69152-A799-0A19-2683-00515B356007}"/>
                </a:ext>
              </a:extLst>
            </p:cNvPr>
            <p:cNvGrpSpPr/>
            <p:nvPr/>
          </p:nvGrpSpPr>
          <p:grpSpPr>
            <a:xfrm>
              <a:off x="2653252" y="1590057"/>
              <a:ext cx="9242588" cy="2183750"/>
              <a:chOff x="2900448" y="1902123"/>
              <a:chExt cx="9242588" cy="2183750"/>
            </a:xfrm>
          </p:grpSpPr>
          <p:pic>
            <p:nvPicPr>
              <p:cNvPr id="12" name="Picture 11" descr="A picture containing indoor, office, equipment, cluttered&#10;&#10;Description automatically generated">
                <a:extLst>
                  <a:ext uri="{FF2B5EF4-FFF2-40B4-BE49-F238E27FC236}">
                    <a16:creationId xmlns:a16="http://schemas.microsoft.com/office/drawing/2014/main" id="{62D71529-2FD5-B3E8-20E3-2F649C2864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1975" t="23479" r="37006" b="-1449"/>
              <a:stretch/>
            </p:blipFill>
            <p:spPr>
              <a:xfrm>
                <a:off x="5753456" y="1904386"/>
                <a:ext cx="3231488" cy="2181487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4F857DF-51A9-C8A3-F79B-3CBAF64DA3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00448" y="1902123"/>
                <a:ext cx="2827391" cy="2122754"/>
              </a:xfrm>
              <a:prstGeom prst="rect">
                <a:avLst/>
              </a:prstGeom>
            </p:spPr>
          </p:pic>
          <p:pic>
            <p:nvPicPr>
              <p:cNvPr id="24" name="Picture 23" descr="A picture containing snow&#10;&#10;Description automatically generated">
                <a:extLst>
                  <a:ext uri="{FF2B5EF4-FFF2-40B4-BE49-F238E27FC236}">
                    <a16:creationId xmlns:a16="http://schemas.microsoft.com/office/drawing/2014/main" id="{9BED2D83-E70B-3B51-CDA1-A8A290C479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091400" y="1902123"/>
                <a:ext cx="3051636" cy="2122754"/>
              </a:xfrm>
              <a:prstGeom prst="rect">
                <a:avLst/>
              </a:prstGeom>
            </p:spPr>
          </p:pic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5250C0-1388-3D52-CB71-5191F2BD1C26}"/>
                </a:ext>
              </a:extLst>
            </p:cNvPr>
            <p:cNvSpPr/>
            <p:nvPr/>
          </p:nvSpPr>
          <p:spPr>
            <a:xfrm>
              <a:off x="2838838" y="1423408"/>
              <a:ext cx="2447151" cy="5902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Thermo-mechanical (EN/MME)</a:t>
              </a:r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6C5FD5-1232-6C6E-D1AC-1C2C8F41422D}"/>
                </a:ext>
              </a:extLst>
            </p:cNvPr>
            <p:cNvSpPr/>
            <p:nvPr/>
          </p:nvSpPr>
          <p:spPr>
            <a:xfrm>
              <a:off x="5970333" y="1411000"/>
              <a:ext cx="2447151" cy="5902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Outgassing (TE/VSC)</a:t>
              </a:r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A892F5E-8C77-729E-0182-E57BEBAAD9EF}"/>
                </a:ext>
              </a:extLst>
            </p:cNvPr>
            <p:cNvSpPr/>
            <p:nvPr/>
          </p:nvSpPr>
          <p:spPr>
            <a:xfrm>
              <a:off x="9613938" y="1429249"/>
              <a:ext cx="1512168" cy="5654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Microscopy (EN/MME)</a:t>
              </a:r>
              <a:endParaRPr lang="en-GB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63489D4-1D6A-1799-5381-4FEB715A6709}"/>
              </a:ext>
            </a:extLst>
          </p:cNvPr>
          <p:cNvGrpSpPr/>
          <p:nvPr/>
        </p:nvGrpSpPr>
        <p:grpSpPr>
          <a:xfrm>
            <a:off x="4000984" y="3910629"/>
            <a:ext cx="2964462" cy="2435960"/>
            <a:chOff x="4000984" y="3910629"/>
            <a:chExt cx="2964462" cy="2435960"/>
          </a:xfrm>
        </p:grpSpPr>
        <p:pic>
          <p:nvPicPr>
            <p:cNvPr id="27" name="Picture 26" descr="A close-up of a circuit board&#10;&#10;Description automatically generated with low confidence">
              <a:extLst>
                <a:ext uri="{FF2B5EF4-FFF2-40B4-BE49-F238E27FC236}">
                  <a16:creationId xmlns:a16="http://schemas.microsoft.com/office/drawing/2014/main" id="{E459D1B4-FEF1-0517-DEF6-1613C85AA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00984" y="4207724"/>
              <a:ext cx="2964462" cy="2138865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330ADC9-C6F5-61D7-5FD1-7ACD55F36C52}"/>
                </a:ext>
              </a:extLst>
            </p:cNvPr>
            <p:cNvSpPr/>
            <p:nvPr/>
          </p:nvSpPr>
          <p:spPr>
            <a:xfrm>
              <a:off x="4322699" y="3910629"/>
              <a:ext cx="2447151" cy="7130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Radiation damage (EN/MME, EuCARD, ARIES)</a:t>
              </a:r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FA44068-8BC4-5141-0E11-FCBCF04BBCC8}"/>
              </a:ext>
            </a:extLst>
          </p:cNvPr>
          <p:cNvGrpSpPr/>
          <p:nvPr/>
        </p:nvGrpSpPr>
        <p:grpSpPr>
          <a:xfrm>
            <a:off x="44758" y="4421929"/>
            <a:ext cx="3851274" cy="1808505"/>
            <a:chOff x="44758" y="4421929"/>
            <a:chExt cx="3851274" cy="1808505"/>
          </a:xfrm>
        </p:grpSpPr>
        <p:pic>
          <p:nvPicPr>
            <p:cNvPr id="26" name="Picture 25" descr="A picture containing indoor, electronics&#10;&#10;Description automatically generated">
              <a:extLst>
                <a:ext uri="{FF2B5EF4-FFF2-40B4-BE49-F238E27FC236}">
                  <a16:creationId xmlns:a16="http://schemas.microsoft.com/office/drawing/2014/main" id="{2EC3B4EE-4022-CA94-633F-6B475B87C0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7707"/>
            <a:stretch/>
          </p:blipFill>
          <p:spPr>
            <a:xfrm>
              <a:off x="44758" y="4569844"/>
              <a:ext cx="3851274" cy="1660590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AFC3603-D1E9-B558-1257-CC39AA75DB1F}"/>
                </a:ext>
              </a:extLst>
            </p:cNvPr>
            <p:cNvSpPr/>
            <p:nvPr/>
          </p:nvSpPr>
          <p:spPr>
            <a:xfrm>
              <a:off x="811731" y="4421929"/>
              <a:ext cx="2447151" cy="5902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Beam impact (EN/MME, BE/EA)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04539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5EACB6-DCB0-55E0-4448-D5601ACF50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869522" y="4724591"/>
            <a:ext cx="2042337" cy="150584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591AC10-9BC5-E3C4-5D74-955E9F959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tests needed for BIDs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C242E-4EA9-D455-EF1E-9DB95B7AA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9AC017-46E0-6DEC-4B7F-9E0B707D5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E304C-828A-92ED-6FAF-439651D8F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254AD6F-E4DD-FFD0-EC03-BB81D2E0F555}"/>
              </a:ext>
            </a:extLst>
          </p:cNvPr>
          <p:cNvGrpSpPr/>
          <p:nvPr/>
        </p:nvGrpSpPr>
        <p:grpSpPr>
          <a:xfrm>
            <a:off x="335360" y="1423408"/>
            <a:ext cx="2221460" cy="2932269"/>
            <a:chOff x="335360" y="1423408"/>
            <a:chExt cx="2221460" cy="2932269"/>
          </a:xfrm>
        </p:grpSpPr>
        <p:pic>
          <p:nvPicPr>
            <p:cNvPr id="22" name="Picture 21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7FFF0DF1-995A-C030-F0BC-41E5546183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35471" t="3401" r="29654" b="38317"/>
            <a:stretch/>
          </p:blipFill>
          <p:spPr>
            <a:xfrm>
              <a:off x="335360" y="1571324"/>
              <a:ext cx="2221460" cy="2784353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12332DD-64A1-83C8-250F-C25572DC82AE}"/>
                </a:ext>
              </a:extLst>
            </p:cNvPr>
            <p:cNvSpPr/>
            <p:nvPr/>
          </p:nvSpPr>
          <p:spPr>
            <a:xfrm>
              <a:off x="690006" y="1423408"/>
              <a:ext cx="1512168" cy="5654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Metrology (EN/MME)</a:t>
              </a:r>
              <a:endParaRPr lang="en-GB" dirty="0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59FD7B6-AC9A-C0BB-4834-40F51540B1DC}"/>
              </a:ext>
            </a:extLst>
          </p:cNvPr>
          <p:cNvSpPr/>
          <p:nvPr/>
        </p:nvSpPr>
        <p:spPr>
          <a:xfrm>
            <a:off x="9921266" y="4274721"/>
            <a:ext cx="1994085" cy="5902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Adhesion (TE/VSC)</a:t>
            </a:r>
            <a:endParaRPr lang="en-GB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2812B15-1FFD-6864-FC61-993AC52BA3A9}"/>
              </a:ext>
            </a:extLst>
          </p:cNvPr>
          <p:cNvGrpSpPr/>
          <p:nvPr/>
        </p:nvGrpSpPr>
        <p:grpSpPr>
          <a:xfrm>
            <a:off x="7032104" y="3912601"/>
            <a:ext cx="2770760" cy="2346787"/>
            <a:chOff x="7032104" y="3912601"/>
            <a:chExt cx="2770760" cy="234678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86FD80F-AF3F-7E37-D291-2FD3321967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rcRect l="6108" t="6939" r="19649" b="6137"/>
            <a:stretch/>
          </p:blipFill>
          <p:spPr>
            <a:xfrm>
              <a:off x="7032104" y="4207724"/>
              <a:ext cx="2770760" cy="2051664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2445B89-0FCB-F6BC-F4F0-E37AC66820D6}"/>
                </a:ext>
              </a:extLst>
            </p:cNvPr>
            <p:cNvSpPr/>
            <p:nvPr/>
          </p:nvSpPr>
          <p:spPr>
            <a:xfrm>
              <a:off x="7545372" y="3912601"/>
              <a:ext cx="1994085" cy="59024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Impedance (BE/ABP)</a:t>
              </a:r>
              <a:endParaRPr lang="en-GB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FFA39C5-E149-B1D2-BF34-5BD9E2EDE465}"/>
              </a:ext>
            </a:extLst>
          </p:cNvPr>
          <p:cNvGrpSpPr/>
          <p:nvPr/>
        </p:nvGrpSpPr>
        <p:grpSpPr>
          <a:xfrm>
            <a:off x="2653252" y="1411000"/>
            <a:ext cx="9242588" cy="2362807"/>
            <a:chOff x="2653252" y="1411000"/>
            <a:chExt cx="9242588" cy="236280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4A69152-A799-0A19-2683-00515B356007}"/>
                </a:ext>
              </a:extLst>
            </p:cNvPr>
            <p:cNvGrpSpPr/>
            <p:nvPr/>
          </p:nvGrpSpPr>
          <p:grpSpPr>
            <a:xfrm>
              <a:off x="2653252" y="1590057"/>
              <a:ext cx="9242588" cy="2183750"/>
              <a:chOff x="2900448" y="1902123"/>
              <a:chExt cx="9242588" cy="2183750"/>
            </a:xfrm>
          </p:grpSpPr>
          <p:pic>
            <p:nvPicPr>
              <p:cNvPr id="12" name="Picture 11" descr="A picture containing indoor, office, equipment, cluttered&#10;&#10;Description automatically generated">
                <a:extLst>
                  <a:ext uri="{FF2B5EF4-FFF2-40B4-BE49-F238E27FC236}">
                    <a16:creationId xmlns:a16="http://schemas.microsoft.com/office/drawing/2014/main" id="{62D71529-2FD5-B3E8-20E3-2F649C2864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 l="-1975" t="23479" r="37006" b="-1449"/>
              <a:stretch/>
            </p:blipFill>
            <p:spPr>
              <a:xfrm>
                <a:off x="5753456" y="1904386"/>
                <a:ext cx="3231488" cy="2181487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4F857DF-51A9-C8A3-F79B-3CBAF64DA3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00448" y="1902123"/>
                <a:ext cx="2827391" cy="2122754"/>
              </a:xfrm>
              <a:prstGeom prst="rect">
                <a:avLst/>
              </a:prstGeom>
            </p:spPr>
          </p:pic>
          <p:pic>
            <p:nvPicPr>
              <p:cNvPr id="24" name="Picture 23" descr="A picture containing snow&#10;&#10;Description automatically generated">
                <a:extLst>
                  <a:ext uri="{FF2B5EF4-FFF2-40B4-BE49-F238E27FC236}">
                    <a16:creationId xmlns:a16="http://schemas.microsoft.com/office/drawing/2014/main" id="{9BED2D83-E70B-3B51-CDA1-A8A290C479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9091400" y="1902123"/>
                <a:ext cx="3051636" cy="2122754"/>
              </a:xfrm>
              <a:prstGeom prst="rect">
                <a:avLst/>
              </a:prstGeom>
            </p:spPr>
          </p:pic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5250C0-1388-3D52-CB71-5191F2BD1C26}"/>
                </a:ext>
              </a:extLst>
            </p:cNvPr>
            <p:cNvSpPr/>
            <p:nvPr/>
          </p:nvSpPr>
          <p:spPr>
            <a:xfrm>
              <a:off x="2838838" y="1423408"/>
              <a:ext cx="2447151" cy="59024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Thermo-mechanical (EN/MME)</a:t>
              </a:r>
              <a:endParaRPr lang="en-GB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C6C5FD5-1232-6C6E-D1AC-1C2C8F41422D}"/>
                </a:ext>
              </a:extLst>
            </p:cNvPr>
            <p:cNvSpPr/>
            <p:nvPr/>
          </p:nvSpPr>
          <p:spPr>
            <a:xfrm>
              <a:off x="5970333" y="1411000"/>
              <a:ext cx="2447151" cy="59024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Outgassing (TE/VSC)</a:t>
              </a:r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A892F5E-8C77-729E-0182-E57BEBAAD9EF}"/>
                </a:ext>
              </a:extLst>
            </p:cNvPr>
            <p:cNvSpPr/>
            <p:nvPr/>
          </p:nvSpPr>
          <p:spPr>
            <a:xfrm>
              <a:off x="9613938" y="1429249"/>
              <a:ext cx="1512168" cy="565431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Microscopy (EN/MME)</a:t>
              </a:r>
              <a:endParaRPr lang="en-GB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63489D4-1D6A-1799-5381-4FEB715A6709}"/>
              </a:ext>
            </a:extLst>
          </p:cNvPr>
          <p:cNvGrpSpPr/>
          <p:nvPr/>
        </p:nvGrpSpPr>
        <p:grpSpPr>
          <a:xfrm>
            <a:off x="4000984" y="3910629"/>
            <a:ext cx="2964462" cy="2435960"/>
            <a:chOff x="4000984" y="3910629"/>
            <a:chExt cx="2964462" cy="2435960"/>
          </a:xfrm>
        </p:grpSpPr>
        <p:pic>
          <p:nvPicPr>
            <p:cNvPr id="27" name="Picture 26" descr="A close-up of a circuit board&#10;&#10;Description automatically generated with low confidence">
              <a:extLst>
                <a:ext uri="{FF2B5EF4-FFF2-40B4-BE49-F238E27FC236}">
                  <a16:creationId xmlns:a16="http://schemas.microsoft.com/office/drawing/2014/main" id="{E459D1B4-FEF1-0517-DEF6-1613C85AA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tx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000984" y="4207724"/>
              <a:ext cx="2964462" cy="2138865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330ADC9-C6F5-61D7-5FD1-7ACD55F36C52}"/>
                </a:ext>
              </a:extLst>
            </p:cNvPr>
            <p:cNvSpPr/>
            <p:nvPr/>
          </p:nvSpPr>
          <p:spPr>
            <a:xfrm>
              <a:off x="4346274" y="3910629"/>
              <a:ext cx="2447151" cy="7130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Radiation damage (EN/MME, EuCARD, ARIES)</a:t>
              </a:r>
              <a:endParaRPr lang="en-GB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FA44068-8BC4-5141-0E11-FCBCF04BBCC8}"/>
              </a:ext>
            </a:extLst>
          </p:cNvPr>
          <p:cNvGrpSpPr/>
          <p:nvPr/>
        </p:nvGrpSpPr>
        <p:grpSpPr>
          <a:xfrm>
            <a:off x="44758" y="4421929"/>
            <a:ext cx="3851274" cy="1808505"/>
            <a:chOff x="44758" y="4421929"/>
            <a:chExt cx="3851274" cy="1808505"/>
          </a:xfrm>
        </p:grpSpPr>
        <p:pic>
          <p:nvPicPr>
            <p:cNvPr id="26" name="Picture 25" descr="A picture containing indoor, electronics&#10;&#10;Description automatically generated">
              <a:extLst>
                <a:ext uri="{FF2B5EF4-FFF2-40B4-BE49-F238E27FC236}">
                  <a16:creationId xmlns:a16="http://schemas.microsoft.com/office/drawing/2014/main" id="{2EC3B4EE-4022-CA94-633F-6B475B87C0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7707"/>
            <a:stretch/>
          </p:blipFill>
          <p:spPr>
            <a:xfrm>
              <a:off x="44758" y="4569844"/>
              <a:ext cx="3851274" cy="1660590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AFC3603-D1E9-B558-1257-CC39AA75DB1F}"/>
                </a:ext>
              </a:extLst>
            </p:cNvPr>
            <p:cNvSpPr/>
            <p:nvPr/>
          </p:nvSpPr>
          <p:spPr>
            <a:xfrm>
              <a:off x="811731" y="4421929"/>
              <a:ext cx="2447151" cy="59024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Beam impact (EN/MME, BE/EA)</a:t>
              </a:r>
              <a:endParaRPr lang="en-GB" dirty="0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2FCF16-9380-6627-95FC-ACC1E880C75F}"/>
              </a:ext>
            </a:extLst>
          </p:cNvPr>
          <p:cNvSpPr txBox="1">
            <a:spLocks/>
          </p:cNvSpPr>
          <p:nvPr/>
        </p:nvSpPr>
        <p:spPr>
          <a:xfrm>
            <a:off x="1413130" y="1364652"/>
            <a:ext cx="9114406" cy="10491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EN, TE, BE, SY involved in the characterization and optimization</a:t>
            </a:r>
            <a:r>
              <a:rPr lang="en-US" dirty="0">
                <a:sym typeface="Wingdings" panose="05000000000000000000" pitchFamily="2" charset="2"/>
              </a:rPr>
              <a:t> 12 HL-LHC collimators installed during LS2 with Molybdenum-graphite absorber blocks (with Mo coating for secondary collimators)</a:t>
            </a:r>
            <a:endParaRPr lang="en-US" dirty="0"/>
          </a:p>
          <a:p>
            <a:pPr algn="ctr"/>
            <a:endParaRPr lang="en-GB" dirty="0"/>
          </a:p>
        </p:txBody>
      </p:sp>
      <p:pic>
        <p:nvPicPr>
          <p:cNvPr id="8" name="Picture 7" descr="A picture containing miller&#10;&#10;Description automatically generated">
            <a:extLst>
              <a:ext uri="{FF2B5EF4-FFF2-40B4-BE49-F238E27FC236}">
                <a16:creationId xmlns:a16="http://schemas.microsoft.com/office/drawing/2014/main" id="{406A46B6-1172-A2B5-898D-43D8BECFD5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10237" y="2472511"/>
            <a:ext cx="4785733" cy="35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932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indoor&#10;&#10;Description automatically generated">
            <a:extLst>
              <a:ext uri="{FF2B5EF4-FFF2-40B4-BE49-F238E27FC236}">
                <a16:creationId xmlns:a16="http://schemas.microsoft.com/office/drawing/2014/main" id="{F4085A85-5E4C-620D-D381-E0A11958E8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671" t="15605" r="3109" b="11452"/>
          <a:stretch/>
        </p:blipFill>
        <p:spPr>
          <a:xfrm>
            <a:off x="2351584" y="4005064"/>
            <a:ext cx="2952327" cy="175138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DD17263-BB00-B6A5-9B2B-A94133E60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UHV compatibility of composite materials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E6834-F866-0DE9-2580-0620FE7EB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90877-2B7A-3271-A469-E83881047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C01E4-ACE4-B9FA-14BA-E402B7C0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AB55A7-12CB-09EB-C367-DECE9086221C}"/>
              </a:ext>
            </a:extLst>
          </p:cNvPr>
          <p:cNvGrpSpPr/>
          <p:nvPr/>
        </p:nvGrpSpPr>
        <p:grpSpPr>
          <a:xfrm>
            <a:off x="6300116" y="3645344"/>
            <a:ext cx="3414142" cy="2462726"/>
            <a:chOff x="8374658" y="3740712"/>
            <a:chExt cx="3414142" cy="2462726"/>
          </a:xfrm>
        </p:grpSpPr>
        <p:pic>
          <p:nvPicPr>
            <p:cNvPr id="10" name="Picture 9" descr="Chart, bar chart&#10;&#10;Description automatically generated">
              <a:extLst>
                <a:ext uri="{FF2B5EF4-FFF2-40B4-BE49-F238E27FC236}">
                  <a16:creationId xmlns:a16="http://schemas.microsoft.com/office/drawing/2014/main" id="{9C11FEC0-B7F9-969A-C072-DAA610FFF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74658" y="3740712"/>
              <a:ext cx="3414142" cy="2290087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8C55473-5325-F7FB-1F31-4BA0EC6306BB}"/>
                </a:ext>
              </a:extLst>
            </p:cNvPr>
            <p:cNvSpPr/>
            <p:nvPr/>
          </p:nvSpPr>
          <p:spPr>
            <a:xfrm>
              <a:off x="9928850" y="5973245"/>
              <a:ext cx="1855163" cy="2301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Courtesy of G. Cattenoz</a:t>
              </a:r>
              <a:endParaRPr lang="en-GB" sz="1200" dirty="0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1D046B-D360-E04E-AD53-79CD0D0D8248}"/>
              </a:ext>
            </a:extLst>
          </p:cNvPr>
          <p:cNvSpPr txBox="1">
            <a:spLocks/>
          </p:cNvSpPr>
          <p:nvPr/>
        </p:nvSpPr>
        <p:spPr>
          <a:xfrm>
            <a:off x="702909" y="1563468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Some problems are common to all the materials tested under UHV: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latin typeface="Arial"/>
              </a:rPr>
              <a:t>Proper handling 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latin typeface="Arial"/>
              </a:rPr>
              <a:t>Dry and clean machining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Arial"/>
              </a:rPr>
              <a:t>But in same cases it may be very difficult…see dry machining of diamond!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Arial"/>
              </a:rPr>
              <a:t>A solution was found, but it required some work to achieve good tolerances 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Arial"/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2000" dirty="0">
              <a:latin typeface="Arial"/>
            </a:endParaRPr>
          </a:p>
          <a:p>
            <a:endParaRPr lang="en-GB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E80045-5544-00CD-16F8-AC6252063FA4}"/>
              </a:ext>
            </a:extLst>
          </p:cNvPr>
          <p:cNvSpPr/>
          <p:nvPr/>
        </p:nvSpPr>
        <p:spPr>
          <a:xfrm>
            <a:off x="2871926" y="5724728"/>
            <a:ext cx="1953392" cy="365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CuCD blocks for TCTPXH prototype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01610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D17263-BB00-B6A5-9B2B-A94133E6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52139"/>
            <a:ext cx="11376025" cy="1065742"/>
          </a:xfrm>
        </p:spPr>
        <p:txBody>
          <a:bodyPr/>
          <a:lstStyle/>
          <a:p>
            <a:r>
              <a:rPr lang="en-US" dirty="0"/>
              <a:t>Metal vs Porous composite materials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E6834-F866-0DE9-2580-0620FE7EB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2022-11-09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90877-2B7A-3271-A469-E83881047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C. Accettura | Joint Seminar TE/VSC and EN/MME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C01E4-ACE4-B9FA-14BA-E402B7C0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6A999B-6D2F-4C4A-0DC6-E9673BB2520F}"/>
              </a:ext>
            </a:extLst>
          </p:cNvPr>
          <p:cNvSpPr txBox="1">
            <a:spLocks/>
          </p:cNvSpPr>
          <p:nvPr/>
        </p:nvSpPr>
        <p:spPr>
          <a:xfrm>
            <a:off x="702909" y="1563468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For a metallic component after bake-out, the dominant outgassing species is H2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Graphitic materials can instead trap air in their porosities, that is than outgassed when the material is under vacuum (bigger channels)</a:t>
            </a:r>
            <a:endParaRPr lang="en-US" sz="200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Clr>
                <a:srgbClr val="0C377B"/>
              </a:buClr>
              <a:buFont typeface="Arial" panose="020B0604020202020204" pitchFamily="34" charset="0"/>
              <a:buChar char="•"/>
              <a:defRPr/>
            </a:pPr>
            <a:endParaRPr lang="en-GB" sz="2000" dirty="0"/>
          </a:p>
          <a:p>
            <a:endParaRPr lang="en-GB" sz="12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996B5DF-65C8-F99F-15BB-6B0333206A4D}"/>
              </a:ext>
            </a:extLst>
          </p:cNvPr>
          <p:cNvGrpSpPr/>
          <p:nvPr/>
        </p:nvGrpSpPr>
        <p:grpSpPr>
          <a:xfrm>
            <a:off x="825954" y="2852936"/>
            <a:ext cx="4068580" cy="2569068"/>
            <a:chOff x="2135560" y="3379327"/>
            <a:chExt cx="4068580" cy="256906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F484684-4BB8-C668-1E73-F99C7483049F}"/>
                </a:ext>
              </a:extLst>
            </p:cNvPr>
            <p:cNvGrpSpPr/>
            <p:nvPr/>
          </p:nvGrpSpPr>
          <p:grpSpPr>
            <a:xfrm>
              <a:off x="2135560" y="3379327"/>
              <a:ext cx="4068580" cy="2569068"/>
              <a:chOff x="2135560" y="3379327"/>
              <a:chExt cx="4068580" cy="2569068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A080D6CB-5459-432C-EDC3-37DB84D5A081}"/>
                  </a:ext>
                </a:extLst>
              </p:cNvPr>
              <p:cNvGrpSpPr/>
              <p:nvPr/>
            </p:nvGrpSpPr>
            <p:grpSpPr>
              <a:xfrm>
                <a:off x="2135560" y="3630507"/>
                <a:ext cx="4068580" cy="2317888"/>
                <a:chOff x="2135560" y="3630507"/>
                <a:chExt cx="4068580" cy="2317888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37314D11-70DE-16B0-A3F1-7078C7FD80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135560" y="3630507"/>
                  <a:ext cx="3798424" cy="2317888"/>
                </a:xfrm>
                <a:prstGeom prst="rect">
                  <a:avLst/>
                </a:prstGeom>
              </p:spPr>
            </p:pic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641AE35-C85F-5687-7916-41AFA0CC6009}"/>
                    </a:ext>
                  </a:extLst>
                </p:cNvPr>
                <p:cNvSpPr/>
                <p:nvPr/>
              </p:nvSpPr>
              <p:spPr>
                <a:xfrm>
                  <a:off x="4348977" y="4777972"/>
                  <a:ext cx="1855163" cy="23019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/>
                    <a:t>Courtesy of G. Cattenoz</a:t>
                  </a:r>
                  <a:endParaRPr lang="en-GB" sz="1200" dirty="0"/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43D34E0-2612-15D0-74B2-C2BDA64217A6}"/>
                  </a:ext>
                </a:extLst>
              </p:cNvPr>
              <p:cNvSpPr/>
              <p:nvPr/>
            </p:nvSpPr>
            <p:spPr>
              <a:xfrm>
                <a:off x="3372281" y="3379327"/>
                <a:ext cx="1953392" cy="3651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/>
                  <a:t>Inermet block RGA</a:t>
                </a:r>
                <a:endParaRPr lang="en-GB" sz="1200" dirty="0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5380521-B30B-74EE-AAEE-9BA29AC5BC81}"/>
                </a:ext>
              </a:extLst>
            </p:cNvPr>
            <p:cNvSpPr/>
            <p:nvPr/>
          </p:nvSpPr>
          <p:spPr>
            <a:xfrm>
              <a:off x="2556432" y="3527322"/>
              <a:ext cx="415075" cy="36512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H</a:t>
              </a:r>
              <a:r>
                <a:rPr lang="en-US" sz="1200" b="1" baseline="-25000" dirty="0"/>
                <a:t>2</a:t>
              </a:r>
              <a:endParaRPr lang="en-GB" sz="1200" b="1" baseline="-250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24E9F96-8004-48AB-4889-5DB25B1736B6}"/>
              </a:ext>
            </a:extLst>
          </p:cNvPr>
          <p:cNvGrpSpPr/>
          <p:nvPr/>
        </p:nvGrpSpPr>
        <p:grpSpPr>
          <a:xfrm>
            <a:off x="5853715" y="2777696"/>
            <a:ext cx="4977768" cy="3070157"/>
            <a:chOff x="5853715" y="2777696"/>
            <a:chExt cx="4977768" cy="307015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BE11DEE-08C3-229B-95A7-695079C0B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80052" y="2777696"/>
              <a:ext cx="4322439" cy="2615411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75468E-710B-4E5E-90FF-DBF6D8202E64}"/>
                </a:ext>
              </a:extLst>
            </p:cNvPr>
            <p:cNvSpPr/>
            <p:nvPr/>
          </p:nvSpPr>
          <p:spPr>
            <a:xfrm>
              <a:off x="5853715" y="5422004"/>
              <a:ext cx="4977768" cy="4258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G. Bregliozzi, International review of the HL-LHC collimation system</a:t>
              </a:r>
              <a:br>
                <a:rPr lang="en-GB" sz="1200" dirty="0"/>
              </a:br>
              <a:r>
                <a:rPr lang="en-GB" sz="1200" dirty="0"/>
                <a:t>11th – 12th February 2019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5260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4598</TotalTime>
  <Words>3278</Words>
  <Application>Microsoft Office PowerPoint</Application>
  <PresentationFormat>Widescreen</PresentationFormat>
  <Paragraphs>581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Arial</vt:lpstr>
      <vt:lpstr>Arial</vt:lpstr>
      <vt:lpstr>Calibri</vt:lpstr>
      <vt:lpstr>Cambria</vt:lpstr>
      <vt:lpstr>Montserrat</vt:lpstr>
      <vt:lpstr>Montserrat ExtraBold</vt:lpstr>
      <vt:lpstr>Montserrat SemiBold</vt:lpstr>
      <vt:lpstr>Times New Roman</vt:lpstr>
      <vt:lpstr>Wingdings</vt:lpstr>
      <vt:lpstr>Office Theme</vt:lpstr>
      <vt:lpstr>I.FAST Custom Slides</vt:lpstr>
      <vt:lpstr>Materials R&amp;D for vacuum compatibility: case studies and perspectives</vt:lpstr>
      <vt:lpstr>Outline </vt:lpstr>
      <vt:lpstr>Introduction beam intercepting devices</vt:lpstr>
      <vt:lpstr>Carbon-based composites R&amp;D at CERN </vt:lpstr>
      <vt:lpstr>Requirement of BIDs materials</vt:lpstr>
      <vt:lpstr>Overview of the tests needed for BIDs</vt:lpstr>
      <vt:lpstr>Overview of the tests needed for BIDs</vt:lpstr>
      <vt:lpstr>UHV compatibility of composite materials</vt:lpstr>
      <vt:lpstr>Metal vs Porous composite materials</vt:lpstr>
      <vt:lpstr>Outgassing vs Microscopy </vt:lpstr>
      <vt:lpstr>Outgassing vs Microscopy </vt:lpstr>
      <vt:lpstr>Outgassing vs Microscopy </vt:lpstr>
      <vt:lpstr>MoGr: comparison of different grades (same supplier)</vt:lpstr>
      <vt:lpstr>MoGr: comparison of different grades (same supplier)</vt:lpstr>
      <vt:lpstr>Production </vt:lpstr>
      <vt:lpstr>Analysis of the production process</vt:lpstr>
      <vt:lpstr>Analysis of the production process</vt:lpstr>
      <vt:lpstr>Analysis of the production process</vt:lpstr>
      <vt:lpstr>Post-production treatments</vt:lpstr>
      <vt:lpstr>Outlook</vt:lpstr>
      <vt:lpstr>IFAST WP4.4</vt:lpstr>
      <vt:lpstr>Thank you for your attention! </vt:lpstr>
      <vt:lpstr>PowerPoint Presentation</vt:lpstr>
      <vt:lpstr>Year 1 – Increase of volume per cycle</vt:lpstr>
      <vt:lpstr>Year 1 – Decrease of sintering Temperature</vt:lpstr>
      <vt:lpstr>Standard sputtering (CERN)</vt:lpstr>
      <vt:lpstr>HiPIMS sputtering (DTI)</vt:lpstr>
      <vt:lpstr>Coating validation in degraded vacuum</vt:lpstr>
      <vt:lpstr>SEY Measurements</vt:lpstr>
      <vt:lpstr>SEY Measurements</vt:lpstr>
      <vt:lpstr>Year 1 – CrGr Characterization</vt:lpstr>
      <vt:lpstr>Outgassing features of MoGr-3</vt:lpstr>
      <vt:lpstr>LS3 secondary collimators</vt:lpstr>
      <vt:lpstr>Graphite-coated blocks: planning of tests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Galina Galdo</dc:creator>
  <cp:lastModifiedBy>Carlotta Accettura</cp:lastModifiedBy>
  <cp:revision>128</cp:revision>
  <cp:lastPrinted>2020-01-30T13:49:18Z</cp:lastPrinted>
  <dcterms:created xsi:type="dcterms:W3CDTF">2021-11-05T07:27:56Z</dcterms:created>
  <dcterms:modified xsi:type="dcterms:W3CDTF">2022-11-09T06:08:27Z</dcterms:modified>
</cp:coreProperties>
</file>