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650" r:id="rId2"/>
    <p:sldId id="1591" r:id="rId3"/>
    <p:sldId id="1552" r:id="rId4"/>
    <p:sldId id="260" r:id="rId5"/>
    <p:sldId id="263" r:id="rId6"/>
    <p:sldId id="1574" r:id="rId7"/>
    <p:sldId id="262" r:id="rId8"/>
    <p:sldId id="266" r:id="rId9"/>
    <p:sldId id="1579" r:id="rId10"/>
    <p:sldId id="1537" r:id="rId11"/>
    <p:sldId id="268" r:id="rId12"/>
    <p:sldId id="257" r:id="rId13"/>
    <p:sldId id="651" r:id="rId14"/>
    <p:sldId id="1582" r:id="rId15"/>
    <p:sldId id="1588" r:id="rId16"/>
    <p:sldId id="1544" r:id="rId17"/>
    <p:sldId id="294" r:id="rId18"/>
    <p:sldId id="1589" r:id="rId19"/>
    <p:sldId id="301" r:id="rId20"/>
    <p:sldId id="1590" r:id="rId21"/>
    <p:sldId id="308" r:id="rId22"/>
    <p:sldId id="307" r:id="rId23"/>
    <p:sldId id="1581" r:id="rId24"/>
    <p:sldId id="155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Giuseppe Bregliozzi" initials="GB" lastIdx="1" clrIdx="1">
    <p:extLst>
      <p:ext uri="{19B8F6BF-5375-455C-9EA6-DF929625EA0E}">
        <p15:presenceInfo xmlns:p15="http://schemas.microsoft.com/office/powerpoint/2012/main" userId="S::giuseppe.bregliozzi@cern.ch::8c9c2e40-9213-4073-bedf-2a341dc97e2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86"/>
  </p:normalViewPr>
  <p:slideViewPr>
    <p:cSldViewPr snapToObjects="1">
      <p:cViewPr varScale="1">
        <p:scale>
          <a:sx n="116" d="100"/>
          <a:sy n="116" d="100"/>
        </p:scale>
        <p:origin x="138" y="3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5592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90EBA5CF-C253-406A-BB34-84854EF0C32D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09/11/2022</a:t>
            </a:r>
            <a:endParaRPr lang="en-US" dirty="0"/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A46ABA80-1431-440F-9685-C1D3F46807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Paolo Chiggiato | MME-VSC join seminars 09-11-2022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09/11/2022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Paolo Chiggiato | MME-VSC join seminars 09-11-2022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650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0A3E2B2F-28CA-4E51-A7E0-A1F387B10E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983432" y="6343329"/>
            <a:ext cx="720080" cy="48681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775F4A-90B2-45D3-95FE-10F8F4095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27/10/2022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66C26F-F64A-4DBA-90EA-7E4E96F79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Carlo Scarcia | WP2: Ongoing and planned activities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D4B2B1A-34AF-43E3-B2F0-43A131EDA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840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8 November 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262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09/11/2022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it-IT"/>
              <a:t>Paolo Chiggiato | MME-VSC join seminars 09-11-2022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9" r:id="rId2"/>
    <p:sldLayoutId id="2147483655" r:id="rId3"/>
    <p:sldLayoutId id="2147483670" r:id="rId4"/>
    <p:sldLayoutId id="2147483693" r:id="rId5"/>
    <p:sldLayoutId id="2147483694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260693C-EF72-3A74-AFF0-DD242B4A07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-17884"/>
            <a:ext cx="609600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F77618F-8D55-F3D3-85B9-A2FF904E86BA}"/>
              </a:ext>
            </a:extLst>
          </p:cNvPr>
          <p:cNvSpPr txBox="1"/>
          <p:nvPr/>
        </p:nvSpPr>
        <p:spPr>
          <a:xfrm>
            <a:off x="2496000" y="5300999"/>
            <a:ext cx="746518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L’équipe du vide d’Einstein </a:t>
            </a:r>
            <a:r>
              <a:rPr lang="fr-FR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Telescope</a:t>
            </a:r>
            <a:r>
              <a:rPr lang="fr-FR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au CERN : objectifs et délivrables.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54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672C16-5826-11F3-ADDF-845FB5FEC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F92269-25F9-6E67-B3CE-60B9C4727FF9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09/11/2022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9E4D30-B25F-CDB5-E990-51F9C26669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Paolo Chiggiato | MME-VSC join seminars 09-11-2022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A7ECB0-F101-BF1B-58FE-C1715C2311BC}"/>
              </a:ext>
            </a:extLst>
          </p:cNvPr>
          <p:cNvSpPr txBox="1"/>
          <p:nvPr/>
        </p:nvSpPr>
        <p:spPr>
          <a:xfrm>
            <a:off x="3216000" y="85911"/>
            <a:ext cx="54393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</a:rPr>
              <a:t>The ET beampipe baseline: cost estimation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07EF48-8EAB-379B-2B2D-288C18A702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75" t="32190" r="61220" b="21653"/>
          <a:stretch/>
        </p:blipFill>
        <p:spPr>
          <a:xfrm>
            <a:off x="840000" y="1138495"/>
            <a:ext cx="8969522" cy="34774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894147F-9C61-CEF4-412B-9FF377FC5C03}"/>
              </a:ext>
            </a:extLst>
          </p:cNvPr>
          <p:cNvSpPr txBox="1"/>
          <p:nvPr/>
        </p:nvSpPr>
        <p:spPr>
          <a:xfrm>
            <a:off x="1344000" y="5229000"/>
            <a:ext cx="944309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Slide copied from</a:t>
            </a:r>
            <a:r>
              <a:rPr lang="en-GB" dirty="0"/>
              <a:t>: </a:t>
            </a:r>
            <a:r>
              <a:rPr lang="en-GB" i="1" dirty="0"/>
              <a:t>Andreas Freise, The current status of the Einstein Telescope 10.05.2020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428190-0033-E05B-26BF-BFB9750C6AFF}"/>
              </a:ext>
            </a:extLst>
          </p:cNvPr>
          <p:cNvSpPr txBox="1"/>
          <p:nvPr/>
        </p:nvSpPr>
        <p:spPr>
          <a:xfrm>
            <a:off x="9912000" y="1557000"/>
            <a:ext cx="220354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It i</a:t>
            </a:r>
            <a:r>
              <a:rPr lang="en-US" sz="1800" dirty="0"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ncludes the vacuum of the towers in the corner stations.</a:t>
            </a: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E6C0775-E09A-5992-6C23-19FE0E3F3AA5}"/>
              </a:ext>
            </a:extLst>
          </p:cNvPr>
          <p:cNvCxnSpPr>
            <a:cxnSpLocks/>
            <a:stCxn id="6" idx="2"/>
            <a:endCxn id="7" idx="3"/>
          </p:cNvCxnSpPr>
          <p:nvPr/>
        </p:nvCxnSpPr>
        <p:spPr>
          <a:xfrm flipH="1">
            <a:off x="9809522" y="2387997"/>
            <a:ext cx="1204251" cy="489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9309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9A6F38-7273-4ECE-8312-FBFDC65893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09/11/2022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6DF0DE-D0A1-4F4B-88DF-A834E0F81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Paolo Chiggiato | MME-VSC join seminars 09-11-2022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08489-A856-4BA3-883A-1B867E4AC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3EB92B-AF92-4496-87F5-264904BF3323}"/>
              </a:ext>
            </a:extLst>
          </p:cNvPr>
          <p:cNvSpPr txBox="1"/>
          <p:nvPr/>
        </p:nvSpPr>
        <p:spPr>
          <a:xfrm>
            <a:off x="839416" y="980728"/>
            <a:ext cx="9226885" cy="138499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Scaling of the:</a:t>
            </a:r>
          </a:p>
          <a:p>
            <a:pPr algn="l"/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VIRGO vacuum costs to ET leads to 550 M€, 1/3 of the total proposed budget.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LIGO vacuum costs to CE leads to 650 M$, more that 50% of the total proposed budget.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1045B9-9EE6-4129-B227-DD283C4529F1}"/>
              </a:ext>
            </a:extLst>
          </p:cNvPr>
          <p:cNvSpPr txBox="1"/>
          <p:nvPr/>
        </p:nvSpPr>
        <p:spPr>
          <a:xfrm>
            <a:off x="839416" y="2803288"/>
            <a:ext cx="6258123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Cost of gas pipelines of equal length (lowest envisaged cost):</a:t>
            </a:r>
          </a:p>
          <a:p>
            <a:pPr algn="l"/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 250 M$ (estimation by Rainer Weiss)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F935C8B-5C24-46A6-B8E5-1437E6A7ABC6}"/>
              </a:ext>
            </a:extLst>
          </p:cNvPr>
          <p:cNvCxnSpPr/>
          <p:nvPr/>
        </p:nvCxnSpPr>
        <p:spPr>
          <a:xfrm>
            <a:off x="7392144" y="3356992"/>
            <a:ext cx="0" cy="2232248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9AE0559-A3F1-4F9D-9828-89FDD83C601D}"/>
              </a:ext>
            </a:extLst>
          </p:cNvPr>
          <p:cNvCxnSpPr/>
          <p:nvPr/>
        </p:nvCxnSpPr>
        <p:spPr>
          <a:xfrm>
            <a:off x="7320136" y="5373216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8D66B62-B2ED-41B8-8689-B067B6B6442E}"/>
              </a:ext>
            </a:extLst>
          </p:cNvPr>
          <p:cNvCxnSpPr/>
          <p:nvPr/>
        </p:nvCxnSpPr>
        <p:spPr>
          <a:xfrm>
            <a:off x="7328520" y="407707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E9A2EFB-8398-4142-854F-854A5AFCEA76}"/>
              </a:ext>
            </a:extLst>
          </p:cNvPr>
          <p:cNvSpPr txBox="1"/>
          <p:nvPr/>
        </p:nvSpPr>
        <p:spPr>
          <a:xfrm>
            <a:off x="6598544" y="5234716"/>
            <a:ext cx="6412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250 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B38A60-4F9D-4C0F-9A4F-6FB1735B7454}"/>
              </a:ext>
            </a:extLst>
          </p:cNvPr>
          <p:cNvSpPr txBox="1"/>
          <p:nvPr/>
        </p:nvSpPr>
        <p:spPr>
          <a:xfrm>
            <a:off x="6572074" y="3948202"/>
            <a:ext cx="6412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650 M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5D1430F-BC57-49E6-8DA2-75305F568EF0}"/>
              </a:ext>
            </a:extLst>
          </p:cNvPr>
          <p:cNvCxnSpPr/>
          <p:nvPr/>
        </p:nvCxnSpPr>
        <p:spPr>
          <a:xfrm>
            <a:off x="7239745" y="4725144"/>
            <a:ext cx="305627" cy="0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5004F0E-84B6-4A96-B079-CD7DE32C85DF}"/>
              </a:ext>
            </a:extLst>
          </p:cNvPr>
          <p:cNvCxnSpPr/>
          <p:nvPr/>
        </p:nvCxnSpPr>
        <p:spPr>
          <a:xfrm>
            <a:off x="7752184" y="4581128"/>
            <a:ext cx="0" cy="28803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262E28D-81F9-4EAB-8F62-3B20D4F874C5}"/>
              </a:ext>
            </a:extLst>
          </p:cNvPr>
          <p:cNvSpPr txBox="1"/>
          <p:nvPr/>
        </p:nvSpPr>
        <p:spPr>
          <a:xfrm>
            <a:off x="7958997" y="4474766"/>
            <a:ext cx="191077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R&amp;D in materials </a:t>
            </a:r>
          </a:p>
          <a:p>
            <a:pPr algn="l"/>
            <a:r>
              <a:rPr lang="en-GB" dirty="0"/>
              <a:t>and manufacturing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3D821A-8DE9-46C7-9207-80592B802AB5}"/>
              </a:ext>
            </a:extLst>
          </p:cNvPr>
          <p:cNvSpPr txBox="1"/>
          <p:nvPr/>
        </p:nvSpPr>
        <p:spPr>
          <a:xfrm>
            <a:off x="7170128" y="3166022"/>
            <a:ext cx="44403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/>
              <a:t>Cost $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F26275-69E0-D8B5-D5B6-3543948F5010}"/>
              </a:ext>
            </a:extLst>
          </p:cNvPr>
          <p:cNvSpPr txBox="1"/>
          <p:nvPr/>
        </p:nvSpPr>
        <p:spPr>
          <a:xfrm>
            <a:off x="3216000" y="85911"/>
            <a:ext cx="54393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</a:rPr>
              <a:t>The ET beampipe baseline: cost estimation</a:t>
            </a:r>
          </a:p>
        </p:txBody>
      </p:sp>
    </p:spTree>
    <p:extLst>
      <p:ext uri="{BB962C8B-B14F-4D97-AF65-F5344CB8AC3E}">
        <p14:creationId xmlns:p14="http://schemas.microsoft.com/office/powerpoint/2010/main" val="3217021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BC9276-005A-6E34-02B4-F3174ECF53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39" r="15043" b="3286"/>
          <a:stretch/>
        </p:blipFill>
        <p:spPr>
          <a:xfrm>
            <a:off x="6180070" y="376714"/>
            <a:ext cx="5406375" cy="63457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3C4C94-B5C8-977E-7F97-7AB66C92F0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142" y="7382"/>
            <a:ext cx="5406374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CD423E5-97D9-FD39-A732-3F7DF497BBF4}"/>
              </a:ext>
            </a:extLst>
          </p:cNvPr>
          <p:cNvSpPr txBox="1"/>
          <p:nvPr/>
        </p:nvSpPr>
        <p:spPr>
          <a:xfrm>
            <a:off x="4095750" y="7382"/>
            <a:ext cx="3639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The agreement is formally approved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C98905-5C59-64C6-A103-C71FF7762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642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3A60F9-2A06-47F7-87CD-5C06357DC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71C4A2-43F1-4B5F-BD45-46ABEDC6A3F5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09/11/2022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ADC3E3-DB3E-424D-AD5F-C13D500561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Paolo Chiggiato | MME-VSC join seminars 09-11-2022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A65126-74BA-493C-BFDD-DA21A9A232EE}"/>
              </a:ext>
            </a:extLst>
          </p:cNvPr>
          <p:cNvSpPr txBox="1"/>
          <p:nvPr/>
        </p:nvSpPr>
        <p:spPr>
          <a:xfrm>
            <a:off x="2423592" y="381239"/>
            <a:ext cx="7475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</a:rPr>
              <a:t>Main technical objectives of the addendum to the agreement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9EBD6B-5724-49E0-B95F-36D16A9E6549}"/>
              </a:ext>
            </a:extLst>
          </p:cNvPr>
          <p:cNvSpPr txBox="1"/>
          <p:nvPr/>
        </p:nvSpPr>
        <p:spPr>
          <a:xfrm>
            <a:off x="651243" y="913386"/>
            <a:ext cx="111375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dirty="0"/>
              <a:t>Re-evaluate </a:t>
            </a:r>
            <a:r>
              <a:rPr lang="en-GB" b="1" dirty="0"/>
              <a:t>the baseline solution </a:t>
            </a:r>
            <a:r>
              <a:rPr lang="en-GB" dirty="0"/>
              <a:t>(Virgo/LIGO and CDR) with minor modifications imposed by the new requirements.</a:t>
            </a:r>
          </a:p>
          <a:p>
            <a:endParaRPr lang="en-GB" dirty="0"/>
          </a:p>
          <a:p>
            <a:pPr marL="342900" indent="-342900">
              <a:buFont typeface="+mj-lt"/>
              <a:buAutoNum type="arabicPeriod" startAt="2"/>
            </a:pPr>
            <a:r>
              <a:rPr lang="en-GB" dirty="0"/>
              <a:t>Design and test </a:t>
            </a:r>
            <a:r>
              <a:rPr lang="en-GB" b="1" dirty="0"/>
              <a:t>technical solutions </a:t>
            </a:r>
            <a:r>
              <a:rPr lang="en-GB" dirty="0"/>
              <a:t>that fulfil the ET requirements and are </a:t>
            </a:r>
            <a:r>
              <a:rPr lang="en-GB" b="1" dirty="0"/>
              <a:t>less expensive </a:t>
            </a:r>
            <a:r>
              <a:rPr lang="en-GB" dirty="0"/>
              <a:t>than the baseline. The required </a:t>
            </a:r>
            <a:r>
              <a:rPr lang="en-GB" b="1" dirty="0"/>
              <a:t>technical infrastructure</a:t>
            </a:r>
            <a:r>
              <a:rPr lang="en-GB" dirty="0"/>
              <a:t> will be evaluated and optimized as well.</a:t>
            </a:r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  <a:p>
            <a:pPr marL="342900" indent="-342900">
              <a:buFont typeface="+mj-lt"/>
              <a:buAutoNum type="arabicPeriod" startAt="2"/>
            </a:pPr>
            <a:r>
              <a:rPr lang="en-GB" dirty="0"/>
              <a:t>Manufacture, assembly and test a </a:t>
            </a:r>
            <a:r>
              <a:rPr lang="en-GB" b="1" dirty="0"/>
              <a:t>pilot sector</a:t>
            </a:r>
            <a:r>
              <a:rPr lang="en-GB" dirty="0"/>
              <a:t>.</a:t>
            </a:r>
          </a:p>
          <a:p>
            <a:pPr marL="342900" indent="-342900">
              <a:buFont typeface="+mj-lt"/>
              <a:buAutoNum type="arabicPeriod" startAt="2"/>
            </a:pPr>
            <a:endParaRPr lang="en-GB" dirty="0"/>
          </a:p>
          <a:p>
            <a:pPr marL="342900" indent="-342900">
              <a:buFont typeface="+mj-lt"/>
              <a:buAutoNum type="arabicPeriod" startAt="2"/>
            </a:pPr>
            <a:r>
              <a:rPr lang="en-GB" dirty="0"/>
              <a:t>Write the </a:t>
            </a:r>
            <a:r>
              <a:rPr lang="en-GB" b="1" dirty="0"/>
              <a:t>technical design report</a:t>
            </a:r>
            <a:r>
              <a:rPr lang="en-GB" dirty="0"/>
              <a:t>, including </a:t>
            </a:r>
            <a:r>
              <a:rPr lang="en-GB" b="1" dirty="0"/>
              <a:t>cost estimations</a:t>
            </a:r>
            <a:r>
              <a:rPr lang="en-GB" dirty="0"/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829C30-FD71-465E-89F0-36CEC7386275}"/>
              </a:ext>
            </a:extLst>
          </p:cNvPr>
          <p:cNvSpPr txBox="1"/>
          <p:nvPr/>
        </p:nvSpPr>
        <p:spPr>
          <a:xfrm>
            <a:off x="2225979" y="3977173"/>
            <a:ext cx="7988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</a:rPr>
              <a:t>Main coordination objectives of the addendum to the agreement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11D959-9F78-418C-AE0D-24E5BD5C4F55}"/>
              </a:ext>
            </a:extLst>
          </p:cNvPr>
          <p:cNvSpPr txBox="1"/>
          <p:nvPr/>
        </p:nvSpPr>
        <p:spPr>
          <a:xfrm>
            <a:off x="651243" y="4602559"/>
            <a:ext cx="111375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800" b="1" dirty="0">
                <a:effectLst/>
                <a:ea typeface="Times New Roman" panose="02020603050405020304" pitchFamily="18" charset="0"/>
              </a:rPr>
              <a:t>Coordinate the effort of ET collaborators 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interested in the same technical objectives. 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Coordinate the contact and sharing of information with </a:t>
            </a:r>
            <a:r>
              <a:rPr lang="en-GB" b="1" dirty="0"/>
              <a:t>Cosmic Explorer in the field of vacuum technology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62436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414F7F-02CF-4BF3-84A9-8F5120025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812018-B680-4CCD-B9E0-E89B063E5AB2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09/11/2022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99685D-8FCE-413F-BB35-6DED242BB1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Paolo Chiggiato | MME-VSC join seminars 09-11-2022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975FEB-2CF6-4F96-9A0A-0955A8A46C29}"/>
              </a:ext>
            </a:extLst>
          </p:cNvPr>
          <p:cNvSpPr txBox="1"/>
          <p:nvPr/>
        </p:nvSpPr>
        <p:spPr>
          <a:xfrm rot="19290310">
            <a:off x="484211" y="4360522"/>
            <a:ext cx="3159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Work-Breakdown Structure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B1FE33C-572C-4037-BD28-384FF3428867}"/>
              </a:ext>
            </a:extLst>
          </p:cNvPr>
          <p:cNvSpPr/>
          <p:nvPr/>
        </p:nvSpPr>
        <p:spPr>
          <a:xfrm>
            <a:off x="214444" y="277377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WP1: </a:t>
            </a:r>
            <a:r>
              <a:rPr lang="en-GB" b="1" dirty="0"/>
              <a:t>engineering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7EEF0A0-62EF-4046-961E-75087425F72B}"/>
              </a:ext>
            </a:extLst>
          </p:cNvPr>
          <p:cNvSpPr/>
          <p:nvPr/>
        </p:nvSpPr>
        <p:spPr>
          <a:xfrm>
            <a:off x="2179168" y="256782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WP2: </a:t>
            </a:r>
          </a:p>
          <a:p>
            <a:pPr algn="ctr"/>
            <a:r>
              <a:rPr lang="en-GB" b="1" dirty="0"/>
              <a:t>production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6A224B5-6FE5-4101-A635-37A55A33F264}"/>
              </a:ext>
            </a:extLst>
          </p:cNvPr>
          <p:cNvSpPr/>
          <p:nvPr/>
        </p:nvSpPr>
        <p:spPr>
          <a:xfrm>
            <a:off x="4143892" y="256782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WP3: </a:t>
            </a:r>
          </a:p>
          <a:p>
            <a:pPr algn="ctr"/>
            <a:r>
              <a:rPr lang="en-GB" b="1" dirty="0"/>
              <a:t>treatments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663E818-F05A-4565-B2BF-43DA23F73F2D}"/>
              </a:ext>
            </a:extLst>
          </p:cNvPr>
          <p:cNvSpPr/>
          <p:nvPr/>
        </p:nvSpPr>
        <p:spPr>
          <a:xfrm>
            <a:off x="6149805" y="256782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WP4: </a:t>
            </a:r>
          </a:p>
          <a:p>
            <a:pPr algn="ctr"/>
            <a:r>
              <a:rPr lang="en-GB" b="1" dirty="0"/>
              <a:t>transport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58D0140-8C01-4818-9D2E-5DFB4FA601FC}"/>
              </a:ext>
            </a:extLst>
          </p:cNvPr>
          <p:cNvSpPr/>
          <p:nvPr/>
        </p:nvSpPr>
        <p:spPr>
          <a:xfrm>
            <a:off x="8114529" y="236187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WP5: </a:t>
            </a:r>
          </a:p>
          <a:p>
            <a:pPr algn="ctr"/>
            <a:r>
              <a:rPr lang="en-GB" b="1" dirty="0"/>
              <a:t>installation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34B0094-1BF2-4FE7-A9B8-5D4C9CAF5609}"/>
              </a:ext>
            </a:extLst>
          </p:cNvPr>
          <p:cNvSpPr/>
          <p:nvPr/>
        </p:nvSpPr>
        <p:spPr>
          <a:xfrm>
            <a:off x="10079253" y="236187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WP6: </a:t>
            </a:r>
          </a:p>
          <a:p>
            <a:pPr algn="ctr"/>
            <a:r>
              <a:rPr lang="en-GB" b="1" dirty="0"/>
              <a:t>vacuum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2752F9E-8113-45C5-B7AC-EADB052995DE}"/>
              </a:ext>
            </a:extLst>
          </p:cNvPr>
          <p:cNvSpPr/>
          <p:nvPr/>
        </p:nvSpPr>
        <p:spPr>
          <a:xfrm>
            <a:off x="214444" y="1088804"/>
            <a:ext cx="1849395" cy="1940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Design and engineering of the vacuum chamber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FB79422-7D98-49CF-9418-CF38DD82EAAC}"/>
              </a:ext>
            </a:extLst>
          </p:cNvPr>
          <p:cNvSpPr/>
          <p:nvPr/>
        </p:nvSpPr>
        <p:spPr>
          <a:xfrm>
            <a:off x="2199762" y="1088804"/>
            <a:ext cx="1849395" cy="1940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Choice of materials and manufacturing technology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D11D424-D9E1-44FB-9C3C-BFF1826E845C}"/>
              </a:ext>
            </a:extLst>
          </p:cNvPr>
          <p:cNvSpPr/>
          <p:nvPr/>
        </p:nvSpPr>
        <p:spPr>
          <a:xfrm>
            <a:off x="4185081" y="1088804"/>
            <a:ext cx="1849395" cy="1940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Choice of post-manufacturing treatments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E549B94-6AE3-43E4-B046-AFE51E7C187E}"/>
              </a:ext>
            </a:extLst>
          </p:cNvPr>
          <p:cNvSpPr/>
          <p:nvPr/>
        </p:nvSpPr>
        <p:spPr>
          <a:xfrm>
            <a:off x="6149805" y="1088804"/>
            <a:ext cx="1849395" cy="1940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Handling and logistics 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AEC05BA-D6FE-4EF9-8936-C8F3A73823F4}"/>
              </a:ext>
            </a:extLst>
          </p:cNvPr>
          <p:cNvSpPr/>
          <p:nvPr/>
        </p:nvSpPr>
        <p:spPr>
          <a:xfrm>
            <a:off x="8114529" y="1088804"/>
            <a:ext cx="1849395" cy="1940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Installation procedure and interface with other systems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3936AD8-B18C-41D8-B1C9-DFA154AC294A}"/>
              </a:ext>
            </a:extLst>
          </p:cNvPr>
          <p:cNvSpPr/>
          <p:nvPr/>
        </p:nvSpPr>
        <p:spPr>
          <a:xfrm>
            <a:off x="10079253" y="1088804"/>
            <a:ext cx="1849395" cy="1940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Choice of vacuum pumps and valves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7033440-94AE-4690-A4C3-EDC2ADBDE1B2}"/>
              </a:ext>
            </a:extLst>
          </p:cNvPr>
          <p:cNvSpPr/>
          <p:nvPr/>
        </p:nvSpPr>
        <p:spPr>
          <a:xfrm>
            <a:off x="4109802" y="3364512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WP7:</a:t>
            </a:r>
          </a:p>
          <a:p>
            <a:pPr algn="ctr"/>
            <a:r>
              <a:rPr lang="en-GB" b="1" dirty="0"/>
              <a:t>prototyping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C901E56B-84BA-4384-AABC-B3EA8F193AE6}"/>
              </a:ext>
            </a:extLst>
          </p:cNvPr>
          <p:cNvSpPr/>
          <p:nvPr/>
        </p:nvSpPr>
        <p:spPr>
          <a:xfrm>
            <a:off x="4109802" y="4175939"/>
            <a:ext cx="1849395" cy="1917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Installation and test of a pilot sector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EE26259-D958-43B7-B6AC-710D650B50CB}"/>
              </a:ext>
            </a:extLst>
          </p:cNvPr>
          <p:cNvSpPr/>
          <p:nvPr/>
        </p:nvSpPr>
        <p:spPr>
          <a:xfrm>
            <a:off x="6149805" y="3364512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WP8:</a:t>
            </a:r>
          </a:p>
          <a:p>
            <a:pPr algn="ctr"/>
            <a:r>
              <a:rPr lang="en-GB" b="1" dirty="0"/>
              <a:t>coordination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FD91831-D779-4358-A8EC-2593BFFCC73C}"/>
              </a:ext>
            </a:extLst>
          </p:cNvPr>
          <p:cNvSpPr/>
          <p:nvPr/>
        </p:nvSpPr>
        <p:spPr>
          <a:xfrm>
            <a:off x="6149805" y="4175939"/>
            <a:ext cx="1849395" cy="1917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Coordination of the different work packages and contribution of collaborators</a:t>
            </a:r>
          </a:p>
        </p:txBody>
      </p:sp>
    </p:spTree>
    <p:extLst>
      <p:ext uri="{BB962C8B-B14F-4D97-AF65-F5344CB8AC3E}">
        <p14:creationId xmlns:p14="http://schemas.microsoft.com/office/powerpoint/2010/main" val="2100094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414F7F-02CF-4BF3-84A9-8F5120025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812018-B680-4CCD-B9E0-E89B063E5AB2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09/11/2022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99685D-8FCE-413F-BB35-6DED242BB1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Paolo Chiggiato | MME-VSC join seminars 09-11-2022</a:t>
            </a:r>
            <a:endParaRPr lang="en-US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631D3D2-BB11-C54B-85E1-007DD3F116F4}"/>
              </a:ext>
            </a:extLst>
          </p:cNvPr>
          <p:cNvSpPr/>
          <p:nvPr/>
        </p:nvSpPr>
        <p:spPr>
          <a:xfrm>
            <a:off x="214444" y="277377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WP1: </a:t>
            </a:r>
            <a:r>
              <a:rPr lang="en-GB" b="1" dirty="0"/>
              <a:t>engineering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DDD46AA6-01FA-D8F1-9B03-7CBDBE24FBCC}"/>
              </a:ext>
            </a:extLst>
          </p:cNvPr>
          <p:cNvSpPr/>
          <p:nvPr/>
        </p:nvSpPr>
        <p:spPr>
          <a:xfrm>
            <a:off x="2179168" y="256782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WP2: </a:t>
            </a:r>
          </a:p>
          <a:p>
            <a:pPr algn="ctr"/>
            <a:r>
              <a:rPr lang="en-GB" b="1" dirty="0"/>
              <a:t>production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A19D4D17-7B64-B46B-05C8-976E545B5F28}"/>
              </a:ext>
            </a:extLst>
          </p:cNvPr>
          <p:cNvSpPr/>
          <p:nvPr/>
        </p:nvSpPr>
        <p:spPr>
          <a:xfrm>
            <a:off x="4143892" y="256782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WP3: </a:t>
            </a:r>
          </a:p>
          <a:p>
            <a:pPr algn="ctr"/>
            <a:r>
              <a:rPr lang="en-GB" b="1" dirty="0"/>
              <a:t>treatments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F89BA75-8DB5-CF8E-1A79-5938A6469D60}"/>
              </a:ext>
            </a:extLst>
          </p:cNvPr>
          <p:cNvSpPr/>
          <p:nvPr/>
        </p:nvSpPr>
        <p:spPr>
          <a:xfrm>
            <a:off x="6149805" y="256782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WP4: </a:t>
            </a:r>
          </a:p>
          <a:p>
            <a:pPr algn="ctr"/>
            <a:r>
              <a:rPr lang="en-GB" b="1" dirty="0"/>
              <a:t>transport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6338EF4-F26A-BD96-CE9D-AEA03117E17F}"/>
              </a:ext>
            </a:extLst>
          </p:cNvPr>
          <p:cNvSpPr/>
          <p:nvPr/>
        </p:nvSpPr>
        <p:spPr>
          <a:xfrm>
            <a:off x="8114529" y="236187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WP5: </a:t>
            </a:r>
          </a:p>
          <a:p>
            <a:pPr algn="ctr"/>
            <a:r>
              <a:rPr lang="en-GB" b="1" dirty="0"/>
              <a:t>installation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C78BD3D8-4488-7CA2-6741-E2B5DA7AB118}"/>
              </a:ext>
            </a:extLst>
          </p:cNvPr>
          <p:cNvSpPr/>
          <p:nvPr/>
        </p:nvSpPr>
        <p:spPr>
          <a:xfrm>
            <a:off x="10079253" y="236187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WP6: </a:t>
            </a:r>
          </a:p>
          <a:p>
            <a:pPr algn="ctr"/>
            <a:r>
              <a:rPr lang="en-GB" b="1" dirty="0"/>
              <a:t>vacuum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2C2F37A0-F92F-7B7F-439D-347AA99B9868}"/>
              </a:ext>
            </a:extLst>
          </p:cNvPr>
          <p:cNvSpPr/>
          <p:nvPr/>
        </p:nvSpPr>
        <p:spPr>
          <a:xfrm>
            <a:off x="214444" y="1088804"/>
            <a:ext cx="1849395" cy="33481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G. </a:t>
            </a:r>
            <a:r>
              <a:rPr lang="en-GB" dirty="0" err="1"/>
              <a:t>Deleglise</a:t>
            </a:r>
            <a:r>
              <a:rPr lang="en-GB" dirty="0"/>
              <a:t> (LAPP), </a:t>
            </a:r>
          </a:p>
          <a:p>
            <a:r>
              <a:rPr lang="en-GB" dirty="0"/>
              <a:t>B. </a:t>
            </a:r>
            <a:r>
              <a:rPr lang="en-GB" dirty="0" err="1"/>
              <a:t>Lieunard</a:t>
            </a:r>
            <a:r>
              <a:rPr lang="en-GB" dirty="0"/>
              <a:t> (LAPP), </a:t>
            </a:r>
          </a:p>
          <a:p>
            <a:r>
              <a:rPr lang="en-GB" dirty="0"/>
              <a:t>C. Garion,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H. Havlikova</a:t>
            </a:r>
            <a:r>
              <a:rPr lang="en-GB" dirty="0"/>
              <a:t>, CNRS Fell</a:t>
            </a:r>
          </a:p>
          <a:p>
            <a:pPr>
              <a:defRPr/>
            </a:pPr>
            <a:r>
              <a:rPr lang="en-GB" dirty="0"/>
              <a:t>M. Martinez (UAB)</a:t>
            </a:r>
          </a:p>
          <a:p>
            <a:pPr>
              <a:defRPr/>
            </a:pPr>
            <a:r>
              <a:rPr lang="en-GB" dirty="0"/>
              <a:t>M. Andres (UAB)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3C72A05-FDB8-039B-776B-F56F0E50517D}"/>
              </a:ext>
            </a:extLst>
          </p:cNvPr>
          <p:cNvSpPr/>
          <p:nvPr/>
        </p:nvSpPr>
        <p:spPr>
          <a:xfrm>
            <a:off x="2199762" y="1088804"/>
            <a:ext cx="1849395" cy="33481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S. Sgobba</a:t>
            </a:r>
          </a:p>
          <a:p>
            <a:pPr marL="342900" indent="-342900" algn="ctr">
              <a:buAutoNum type="alphaUcPeriod"/>
            </a:pPr>
            <a:r>
              <a:rPr lang="en-GB" dirty="0"/>
              <a:t>T. Perez</a:t>
            </a:r>
          </a:p>
          <a:p>
            <a:pPr algn="ctr"/>
            <a:r>
              <a:rPr lang="en-GB" dirty="0"/>
              <a:t>G. Favre</a:t>
            </a:r>
          </a:p>
          <a:p>
            <a:pPr algn="ctr"/>
            <a:r>
              <a:rPr lang="en-GB" dirty="0"/>
              <a:t>M. </a:t>
            </a:r>
            <a:r>
              <a:rPr lang="en-GB" dirty="0" err="1"/>
              <a:t>Dakshina-murthy</a:t>
            </a:r>
            <a:r>
              <a:rPr lang="en-GB" dirty="0"/>
              <a:t>, </a:t>
            </a:r>
          </a:p>
          <a:p>
            <a:pPr algn="ctr"/>
            <a:r>
              <a:rPr lang="en-GB" dirty="0"/>
              <a:t>J. Espinos</a:t>
            </a:r>
          </a:p>
          <a:p>
            <a:pPr algn="ctr"/>
            <a:r>
              <a:rPr lang="en-GB" dirty="0"/>
              <a:t>N. Kos</a:t>
            </a:r>
          </a:p>
          <a:p>
            <a:pPr algn="ctr"/>
            <a:r>
              <a:rPr lang="en-GB" dirty="0"/>
              <a:t>C. Scarcia (U. Aachen)</a:t>
            </a:r>
          </a:p>
          <a:p>
            <a:pPr algn="ctr"/>
            <a:endParaRPr lang="en-GB" dirty="0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1134DAE1-D9ED-FF29-7FF6-7A25936ADE20}"/>
              </a:ext>
            </a:extLst>
          </p:cNvPr>
          <p:cNvSpPr/>
          <p:nvPr/>
        </p:nvSpPr>
        <p:spPr>
          <a:xfrm>
            <a:off x="4185081" y="1088804"/>
            <a:ext cx="1849395" cy="1940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L. Marques</a:t>
            </a:r>
          </a:p>
          <a:p>
            <a:pPr algn="ctr"/>
            <a:r>
              <a:rPr lang="en-GB" dirty="0"/>
              <a:t>C. Scarcia (U. Aachen)</a:t>
            </a:r>
          </a:p>
          <a:p>
            <a:pPr algn="ctr"/>
            <a:r>
              <a:rPr lang="en-GB" dirty="0"/>
              <a:t>M. Taborelli</a:t>
            </a:r>
          </a:p>
          <a:p>
            <a:pPr algn="ctr"/>
            <a:r>
              <a:rPr lang="en-GB" dirty="0"/>
              <a:t>B. </a:t>
            </a:r>
            <a:r>
              <a:rPr lang="en-GB" dirty="0" err="1"/>
              <a:t>Teissandier</a:t>
            </a:r>
            <a:endParaRPr lang="en-GB" dirty="0"/>
          </a:p>
          <a:p>
            <a:pPr algn="ctr"/>
            <a:r>
              <a:rPr lang="en-GB" sz="1600" dirty="0"/>
              <a:t>M.</a:t>
            </a:r>
            <a:r>
              <a:rPr lang="en-GB" dirty="0"/>
              <a:t> Himmerlich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00631AEE-B805-6C9D-87E1-8CEED51B63ED}"/>
              </a:ext>
            </a:extLst>
          </p:cNvPr>
          <p:cNvSpPr/>
          <p:nvPr/>
        </p:nvSpPr>
        <p:spPr>
          <a:xfrm>
            <a:off x="6149805" y="1088804"/>
            <a:ext cx="1849395" cy="1940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L. Scibile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C5B45D9-C64C-3C13-6B06-A8BF0F7E91CC}"/>
              </a:ext>
            </a:extLst>
          </p:cNvPr>
          <p:cNvSpPr/>
          <p:nvPr/>
        </p:nvSpPr>
        <p:spPr>
          <a:xfrm>
            <a:off x="8114529" y="1088804"/>
            <a:ext cx="1849395" cy="27721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/>
              <a:t>C. Garion</a:t>
            </a:r>
          </a:p>
          <a:p>
            <a:pPr algn="ctr"/>
            <a:r>
              <a:rPr lang="en-GB" dirty="0"/>
              <a:t> J. Espinos</a:t>
            </a:r>
          </a:p>
          <a:p>
            <a:pPr algn="ctr"/>
            <a:r>
              <a:rPr lang="en-GB" dirty="0"/>
              <a:t>J. Chaure</a:t>
            </a:r>
          </a:p>
          <a:p>
            <a:pPr algn="ctr"/>
            <a:r>
              <a:rPr lang="en-GB" dirty="0"/>
              <a:t>G. Bregliozzi K. Owens</a:t>
            </a:r>
          </a:p>
          <a:p>
            <a:pPr algn="ctr"/>
            <a:r>
              <a:rPr lang="en-GB" dirty="0"/>
              <a:t>B. </a:t>
            </a:r>
            <a:r>
              <a:rPr lang="en-GB" dirty="0" err="1"/>
              <a:t>Lieunard</a:t>
            </a:r>
            <a:r>
              <a:rPr lang="en-GB" dirty="0"/>
              <a:t> (LAPP)</a:t>
            </a:r>
          </a:p>
          <a:p>
            <a:pPr algn="ctr"/>
            <a:r>
              <a:rPr lang="en-GB" dirty="0"/>
              <a:t>M. Martinez</a:t>
            </a:r>
          </a:p>
          <a:p>
            <a:pPr algn="ctr"/>
            <a:r>
              <a:rPr lang="en-GB" dirty="0"/>
              <a:t>(UAB)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9C2298A-392D-478D-74A7-9CCCEA592176}"/>
              </a:ext>
            </a:extLst>
          </p:cNvPr>
          <p:cNvSpPr/>
          <p:nvPr/>
        </p:nvSpPr>
        <p:spPr>
          <a:xfrm>
            <a:off x="10079253" y="1088804"/>
            <a:ext cx="1849395" cy="24198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/>
              <a:t>G. Bregliozzi</a:t>
            </a:r>
          </a:p>
          <a:p>
            <a:pPr algn="ctr"/>
            <a:r>
              <a:rPr lang="en-GB" dirty="0"/>
              <a:t>J. Chaure, </a:t>
            </a:r>
          </a:p>
          <a:p>
            <a:pPr algn="ctr"/>
            <a:r>
              <a:rPr lang="en-GB" dirty="0"/>
              <a:t>G. Pigny,</a:t>
            </a:r>
          </a:p>
          <a:p>
            <a:pPr algn="ctr"/>
            <a:r>
              <a:rPr lang="en-GB" dirty="0"/>
              <a:t>J-A Ferreira,</a:t>
            </a:r>
          </a:p>
          <a:p>
            <a:pPr algn="ctr"/>
            <a:r>
              <a:rPr lang="en-GB" dirty="0"/>
              <a:t>C. Scarcia</a:t>
            </a:r>
          </a:p>
          <a:p>
            <a:pPr algn="ctr"/>
            <a:r>
              <a:rPr lang="en-GB" dirty="0"/>
              <a:t> (U. Aachen) </a:t>
            </a:r>
          </a:p>
          <a:p>
            <a:pPr algn="ctr"/>
            <a:r>
              <a:rPr lang="en-GB" i="1" dirty="0"/>
              <a:t>A. Pasqualetti </a:t>
            </a:r>
            <a:r>
              <a:rPr lang="en-GB" dirty="0"/>
              <a:t>(EGO)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EEF6C5E2-9B12-422D-3F02-04A97A30BC4D}"/>
              </a:ext>
            </a:extLst>
          </p:cNvPr>
          <p:cNvSpPr/>
          <p:nvPr/>
        </p:nvSpPr>
        <p:spPr>
          <a:xfrm>
            <a:off x="4109802" y="3108509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WP7:</a:t>
            </a:r>
          </a:p>
          <a:p>
            <a:pPr algn="ctr"/>
            <a:r>
              <a:rPr lang="en-GB" b="1" dirty="0"/>
              <a:t>prototyping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4D9137E5-2E77-14C5-B773-B25866D6C5E8}"/>
              </a:ext>
            </a:extLst>
          </p:cNvPr>
          <p:cNvSpPr/>
          <p:nvPr/>
        </p:nvSpPr>
        <p:spPr>
          <a:xfrm>
            <a:off x="4109802" y="3919936"/>
            <a:ext cx="1849395" cy="2461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J. Hansen</a:t>
            </a:r>
          </a:p>
          <a:p>
            <a:pPr algn="ctr"/>
            <a:r>
              <a:rPr lang="en-GB" dirty="0"/>
              <a:t>G. Favre, </a:t>
            </a:r>
          </a:p>
          <a:p>
            <a:pPr algn="ctr"/>
            <a:r>
              <a:rPr lang="en-GB" dirty="0"/>
              <a:t>G. Bregliozzi, G. Pigny</a:t>
            </a:r>
          </a:p>
          <a:p>
            <a:pPr algn="ctr"/>
            <a:r>
              <a:rPr lang="en-GB" dirty="0"/>
              <a:t>K. Owens, </a:t>
            </a:r>
          </a:p>
          <a:p>
            <a:pPr algn="ctr"/>
            <a:r>
              <a:rPr lang="en-GB" dirty="0"/>
              <a:t>I. </a:t>
            </a:r>
            <a:r>
              <a:rPr lang="en-GB" dirty="0" err="1"/>
              <a:t>Wevers</a:t>
            </a:r>
            <a:r>
              <a:rPr lang="en-GB" dirty="0"/>
              <a:t>, </a:t>
            </a:r>
          </a:p>
          <a:p>
            <a:pPr algn="ctr"/>
            <a:r>
              <a:rPr lang="en-GB" dirty="0"/>
              <a:t>C. Scarcia, </a:t>
            </a:r>
          </a:p>
          <a:p>
            <a:pPr algn="ctr"/>
            <a:r>
              <a:rPr lang="en-GB" dirty="0"/>
              <a:t>G. </a:t>
            </a:r>
            <a:r>
              <a:rPr lang="en-GB" dirty="0" err="1"/>
              <a:t>Deleglise</a:t>
            </a:r>
            <a:endParaRPr lang="en-GB" dirty="0"/>
          </a:p>
          <a:p>
            <a:pPr algn="ctr"/>
            <a:r>
              <a:rPr lang="en-GB" dirty="0"/>
              <a:t>IFAE team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F8C340F5-FB81-2390-9C0F-E3791480C295}"/>
              </a:ext>
            </a:extLst>
          </p:cNvPr>
          <p:cNvSpPr/>
          <p:nvPr/>
        </p:nvSpPr>
        <p:spPr>
          <a:xfrm>
            <a:off x="6149805" y="3108509"/>
            <a:ext cx="1849395" cy="749643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WP8:</a:t>
            </a:r>
          </a:p>
          <a:p>
            <a:pPr algn="ctr"/>
            <a:r>
              <a:rPr lang="en-GB" b="1" dirty="0"/>
              <a:t>coordination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F6AC541E-C2B8-6C07-E61A-2D11F4B87021}"/>
              </a:ext>
            </a:extLst>
          </p:cNvPr>
          <p:cNvSpPr/>
          <p:nvPr/>
        </p:nvSpPr>
        <p:spPr>
          <a:xfrm>
            <a:off x="6149805" y="3919936"/>
            <a:ext cx="1849395" cy="1917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P. Chiggiato</a:t>
            </a:r>
          </a:p>
        </p:txBody>
      </p:sp>
    </p:spTree>
    <p:extLst>
      <p:ext uri="{BB962C8B-B14F-4D97-AF65-F5344CB8AC3E}">
        <p14:creationId xmlns:p14="http://schemas.microsoft.com/office/powerpoint/2010/main" val="33476273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CA0E963-A358-46E1-BA77-448FC26B700F}"/>
              </a:ext>
            </a:extLst>
          </p:cNvPr>
          <p:cNvSpPr/>
          <p:nvPr/>
        </p:nvSpPr>
        <p:spPr>
          <a:xfrm>
            <a:off x="4714124" y="401683"/>
            <a:ext cx="1575412" cy="661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Formal approval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BDD2AAF-D328-44FE-BEF4-342FBB20AD8A}"/>
              </a:ext>
            </a:extLst>
          </p:cNvPr>
          <p:cNvSpPr/>
          <p:nvPr/>
        </p:nvSpPr>
        <p:spPr>
          <a:xfrm>
            <a:off x="3044139" y="2212052"/>
            <a:ext cx="1575412" cy="661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Availability of CERN FELLs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4D2650D-6584-45A8-9465-82AE1E64BEC8}"/>
              </a:ext>
            </a:extLst>
          </p:cNvPr>
          <p:cNvSpPr/>
          <p:nvPr/>
        </p:nvSpPr>
        <p:spPr>
          <a:xfrm>
            <a:off x="4794329" y="2212052"/>
            <a:ext cx="3224572" cy="661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Definition of the contributions from ET collaborators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C76967D-D173-4B5B-8D28-447FECBD5C78}"/>
              </a:ext>
            </a:extLst>
          </p:cNvPr>
          <p:cNvSpPr/>
          <p:nvPr/>
        </p:nvSpPr>
        <p:spPr>
          <a:xfrm>
            <a:off x="4821826" y="3042860"/>
            <a:ext cx="1575412" cy="15240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Review of the baseline costs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A5EC25B-2BA7-4B40-816B-EE06ECDD28EB}"/>
              </a:ext>
            </a:extLst>
          </p:cNvPr>
          <p:cNvSpPr/>
          <p:nvPr/>
        </p:nvSpPr>
        <p:spPr>
          <a:xfrm>
            <a:off x="6443489" y="412585"/>
            <a:ext cx="1575412" cy="661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Kick-off meeting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C4E3787-D3A5-4971-B11B-CCF7CA5347FF}"/>
              </a:ext>
            </a:extLst>
          </p:cNvPr>
          <p:cNvSpPr/>
          <p:nvPr/>
        </p:nvSpPr>
        <p:spPr>
          <a:xfrm>
            <a:off x="6483537" y="3045792"/>
            <a:ext cx="1575412" cy="15240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Alternative materials, processing and design for pipelines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902EBF8-B356-4B75-B0EC-9B8EFED42B2B}"/>
              </a:ext>
            </a:extLst>
          </p:cNvPr>
          <p:cNvSpPr/>
          <p:nvPr/>
        </p:nvSpPr>
        <p:spPr>
          <a:xfrm>
            <a:off x="3160115" y="3063499"/>
            <a:ext cx="1575412" cy="15033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Contact with the Industry</a:t>
            </a:r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DE38886C-5B51-4F9F-B50B-F9E85D5D077D}"/>
              </a:ext>
            </a:extLst>
          </p:cNvPr>
          <p:cNvSpPr/>
          <p:nvPr/>
        </p:nvSpPr>
        <p:spPr>
          <a:xfrm>
            <a:off x="9212677" y="333000"/>
            <a:ext cx="363556" cy="82018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7B410E-10D8-4935-B148-95C9AF089D1D}"/>
              </a:ext>
            </a:extLst>
          </p:cNvPr>
          <p:cNvSpPr txBox="1"/>
          <p:nvPr/>
        </p:nvSpPr>
        <p:spPr>
          <a:xfrm>
            <a:off x="9582398" y="453645"/>
            <a:ext cx="1919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Start up phase 1 by July</a:t>
            </a:r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E9D209B2-02CD-45C9-858B-78E2C73CCB8E}"/>
              </a:ext>
            </a:extLst>
          </p:cNvPr>
          <p:cNvSpPr/>
          <p:nvPr/>
        </p:nvSpPr>
        <p:spPr>
          <a:xfrm>
            <a:off x="9218842" y="3046291"/>
            <a:ext cx="363556" cy="152400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DD8C36D-05DC-48F3-AAE7-2FCCEB24BF9B}"/>
              </a:ext>
            </a:extLst>
          </p:cNvPr>
          <p:cNvSpPr txBox="1"/>
          <p:nvPr/>
        </p:nvSpPr>
        <p:spPr>
          <a:xfrm>
            <a:off x="9637444" y="3589904"/>
            <a:ext cx="2071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Technical work</a:t>
            </a:r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B3261811-7BC6-4AD4-A230-B5EFE575821A}"/>
              </a:ext>
            </a:extLst>
          </p:cNvPr>
          <p:cNvSpPr/>
          <p:nvPr/>
        </p:nvSpPr>
        <p:spPr>
          <a:xfrm>
            <a:off x="9218842" y="4603447"/>
            <a:ext cx="431006" cy="95541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4C8A2F-B22E-4B7B-8112-937B6F48B216}"/>
              </a:ext>
            </a:extLst>
          </p:cNvPr>
          <p:cNvSpPr txBox="1"/>
          <p:nvPr/>
        </p:nvSpPr>
        <p:spPr>
          <a:xfrm>
            <a:off x="9649848" y="4851576"/>
            <a:ext cx="1865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Pilot sector at CERN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1721F92-9F03-4714-90FA-67F0515CD8EB}"/>
              </a:ext>
            </a:extLst>
          </p:cNvPr>
          <p:cNvSpPr/>
          <p:nvPr/>
        </p:nvSpPr>
        <p:spPr>
          <a:xfrm>
            <a:off x="6443489" y="1357871"/>
            <a:ext cx="1575412" cy="661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Functional specifications</a:t>
            </a:r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69C7F053-C284-4981-AAD7-B745418B83FE}"/>
              </a:ext>
            </a:extLst>
          </p:cNvPr>
          <p:cNvSpPr/>
          <p:nvPr/>
        </p:nvSpPr>
        <p:spPr>
          <a:xfrm>
            <a:off x="9218842" y="1305581"/>
            <a:ext cx="363556" cy="16589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F50CE11-4FAD-499A-A763-06487BEBE19C}"/>
              </a:ext>
            </a:extLst>
          </p:cNvPr>
          <p:cNvSpPr txBox="1"/>
          <p:nvPr/>
        </p:nvSpPr>
        <p:spPr>
          <a:xfrm>
            <a:off x="9640272" y="1811865"/>
            <a:ext cx="2071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Start-up phase 2</a:t>
            </a:r>
          </a:p>
          <a:p>
            <a:r>
              <a:rPr lang="en-GB" dirty="0"/>
              <a:t>by September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D0915A93-E38B-4D16-AEC7-38BA70E3F013}"/>
              </a:ext>
            </a:extLst>
          </p:cNvPr>
          <p:cNvSpPr/>
          <p:nvPr/>
        </p:nvSpPr>
        <p:spPr>
          <a:xfrm>
            <a:off x="1500310" y="4732117"/>
            <a:ext cx="1575412" cy="8134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Contact with the Industry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52D5338-7621-4FA9-B061-DB691DAF41EA}"/>
              </a:ext>
            </a:extLst>
          </p:cNvPr>
          <p:cNvSpPr/>
          <p:nvPr/>
        </p:nvSpPr>
        <p:spPr>
          <a:xfrm>
            <a:off x="3160115" y="4732117"/>
            <a:ext cx="1575412" cy="8134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Procurement of pilot sector</a:t>
            </a:r>
          </a:p>
        </p:txBody>
      </p:sp>
      <p:sp>
        <p:nvSpPr>
          <p:cNvPr id="27" name="Slide Number Placeholder 1">
            <a:extLst>
              <a:ext uri="{FF2B5EF4-FFF2-40B4-BE49-F238E27FC236}">
                <a16:creationId xmlns:a16="http://schemas.microsoft.com/office/drawing/2014/main" id="{0297F0FC-A48E-4217-9943-1CF53F79F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8" name="Date Placeholder 2">
            <a:extLst>
              <a:ext uri="{FF2B5EF4-FFF2-40B4-BE49-F238E27FC236}">
                <a16:creationId xmlns:a16="http://schemas.microsoft.com/office/drawing/2014/main" id="{60594D18-220B-4086-91B5-90FA9812BAAA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09/11/2022</a:t>
            </a:r>
            <a:endParaRPr lang="en-US" dirty="0"/>
          </a:p>
        </p:txBody>
      </p:sp>
      <p:sp>
        <p:nvSpPr>
          <p:cNvPr id="29" name="Footer Placeholder 3">
            <a:extLst>
              <a:ext uri="{FF2B5EF4-FFF2-40B4-BE49-F238E27FC236}">
                <a16:creationId xmlns:a16="http://schemas.microsoft.com/office/drawing/2014/main" id="{F6D98754-8788-494F-8664-592040A73E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Paolo Chiggiato | MME-VSC join seminars 09-11-2022</a:t>
            </a:r>
            <a:endParaRPr lang="en-US" dirty="0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8CE28A2A-EB4B-A65F-7716-04CD90F65416}"/>
              </a:ext>
            </a:extLst>
          </p:cNvPr>
          <p:cNvSpPr/>
          <p:nvPr/>
        </p:nvSpPr>
        <p:spPr>
          <a:xfrm>
            <a:off x="3044139" y="1438370"/>
            <a:ext cx="1575412" cy="6610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Availability of INFRA-DEV personnel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9313ABA0-2478-C8E0-30DE-F30690CA519F}"/>
              </a:ext>
            </a:extLst>
          </p:cNvPr>
          <p:cNvSpPr/>
          <p:nvPr/>
        </p:nvSpPr>
        <p:spPr>
          <a:xfrm>
            <a:off x="4819920" y="4732117"/>
            <a:ext cx="1575412" cy="8134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Tests with pilot sector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D15EEF5-C374-1589-C76C-ED1CCC01605C}"/>
              </a:ext>
            </a:extLst>
          </p:cNvPr>
          <p:cNvSpPr/>
          <p:nvPr/>
        </p:nvSpPr>
        <p:spPr>
          <a:xfrm>
            <a:off x="6479725" y="4717470"/>
            <a:ext cx="1575412" cy="8134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TDR</a:t>
            </a:r>
          </a:p>
        </p:txBody>
      </p:sp>
    </p:spTree>
    <p:extLst>
      <p:ext uri="{BB962C8B-B14F-4D97-AF65-F5344CB8AC3E}">
        <p14:creationId xmlns:p14="http://schemas.microsoft.com/office/powerpoint/2010/main" val="42434406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7F283B3-893E-E844-A539-D34BA0CC00F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8" y="1439335"/>
                <a:ext cx="11690226" cy="4608512"/>
              </a:xfrm>
            </p:spPr>
            <p:txBody>
              <a:bodyPr/>
              <a:lstStyle/>
              <a:p>
                <a:pPr lvl="0"/>
                <a:r>
                  <a:rPr lang="en-GB" sz="2400" dirty="0"/>
                  <a:t>Concept:</a:t>
                </a:r>
              </a:p>
              <a:p>
                <a:pPr marL="742950" lvl="1" indent="-285750"/>
                <a:r>
                  <a:rPr lang="en-GB" sz="2000" dirty="0"/>
                  <a:t>Mechanical aspects: </a:t>
                </a:r>
                <a:r>
                  <a:rPr lang="en-GB" sz="2000" b="1" dirty="0"/>
                  <a:t>thin-walled corrugated tube</a:t>
                </a:r>
              </a:p>
              <a:p>
                <a:pPr marL="1200150" lvl="2" indent="-285750"/>
                <a:r>
                  <a:rPr lang="en-GB" sz="1800" dirty="0"/>
                  <a:t>Withstand external pressure</a:t>
                </a:r>
              </a:p>
              <a:p>
                <a:pPr marL="1200150" lvl="2" indent="-285750"/>
                <a:r>
                  <a:rPr lang="en-GB" sz="1800" dirty="0"/>
                  <a:t>Stainless steel material </a:t>
                </a:r>
              </a:p>
              <a:p>
                <a:pPr marL="1657350" lvl="3" indent="-285750"/>
                <a:r>
                  <a:rPr lang="en-GB" sz="1400" dirty="0"/>
                  <a:t>Easily formable and weldable</a:t>
                </a:r>
              </a:p>
              <a:p>
                <a:pPr marL="1657350" lvl="3" indent="-285750"/>
                <a:r>
                  <a:rPr lang="en-GB" sz="1600" dirty="0"/>
                  <a:t>Corrosion resistant</a:t>
                </a:r>
              </a:p>
              <a:p>
                <a:pPr marL="1657350" lvl="3" indent="-285750"/>
                <a:r>
                  <a:rPr lang="en-GB" sz="1600" dirty="0"/>
                  <a:t>Outgassing rate about 10</a:t>
                </a:r>
                <a:r>
                  <a:rPr lang="en-GB" sz="1600" baseline="30000" dirty="0"/>
                  <a:t>-12</a:t>
                </a:r>
                <a:r>
                  <a:rPr lang="en-GB" sz="1600" dirty="0"/>
                  <a:t> mbar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GB" sz="1600" dirty="0"/>
                  <a:t>l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GB" sz="1600" dirty="0"/>
                  <a:t>s</a:t>
                </a:r>
                <a:r>
                  <a:rPr lang="en-GB" sz="1600" baseline="30000" dirty="0"/>
                  <a:t>-1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GB" sz="1600" dirty="0"/>
                  <a:t>cm</a:t>
                </a:r>
                <a:r>
                  <a:rPr lang="en-GB" sz="1600" baseline="30000" dirty="0"/>
                  <a:t>-2</a:t>
                </a:r>
                <a:r>
                  <a:rPr lang="en-GB" sz="1600" dirty="0"/>
                  <a:t> after bakeout or in the 10</a:t>
                </a:r>
                <a:r>
                  <a:rPr lang="en-GB" sz="1600" baseline="30000" dirty="0"/>
                  <a:t>-14</a:t>
                </a:r>
                <a:r>
                  <a:rPr lang="en-GB" sz="1600" dirty="0"/>
                  <a:t>-10</a:t>
                </a:r>
                <a:r>
                  <a:rPr lang="en-GB" sz="1600" baseline="30000" dirty="0"/>
                  <a:t>-15 </a:t>
                </a:r>
                <a:r>
                  <a:rPr lang="en-GB" sz="1600" dirty="0"/>
                  <a:t>mbar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GB" sz="1600" dirty="0"/>
                  <a:t>l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GB" sz="1600" dirty="0"/>
                  <a:t>s</a:t>
                </a:r>
                <a:r>
                  <a:rPr lang="en-GB" sz="1600" baseline="30000" dirty="0"/>
                  <a:t>-1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GB" sz="1600" dirty="0"/>
                  <a:t>cm</a:t>
                </a:r>
                <a:r>
                  <a:rPr lang="en-GB" sz="1600" baseline="30000" dirty="0"/>
                  <a:t>-2</a:t>
                </a:r>
                <a:r>
                  <a:rPr lang="en-GB" sz="1600" dirty="0"/>
                  <a:t> after heat treatment</a:t>
                </a:r>
              </a:p>
              <a:p>
                <a:pPr marL="1200150" lvl="2" indent="-285750"/>
                <a:r>
                  <a:rPr lang="en-GB" sz="1800" dirty="0"/>
                  <a:t>No need of bellows</a:t>
                </a:r>
              </a:p>
              <a:p>
                <a:pPr marL="742950" lvl="1" indent="-285750"/>
                <a:endParaRPr lang="en-GB" sz="2000" dirty="0"/>
              </a:p>
              <a:p>
                <a:pPr marL="742950" lvl="1" indent="-285750"/>
                <a:r>
                  <a:rPr lang="en-GB" sz="2000" dirty="0"/>
                  <a:t>Thermal aspects:</a:t>
                </a:r>
              </a:p>
              <a:p>
                <a:pPr marL="1200150" lvl="2" indent="-285750"/>
                <a:r>
                  <a:rPr lang="en-GB" sz="1800" dirty="0"/>
                  <a:t>Thermal insulation based on phenolic and or polyurethan foam</a:t>
                </a:r>
              </a:p>
              <a:p>
                <a:pPr marL="0" lvl="0" indent="0">
                  <a:buNone/>
                </a:pPr>
                <a:r>
                  <a:rPr lang="en-GB" dirty="0"/>
                  <a:t>-&gt; </a:t>
                </a:r>
                <a:r>
                  <a:rPr lang="en-US" dirty="0"/>
                  <a:t>Preliminary mechanical and thermal analysis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7F283B3-893E-E844-A539-D34BA0CC00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8" y="1439335"/>
                <a:ext cx="11690226" cy="4608512"/>
              </a:xfrm>
              <a:blipFill>
                <a:blip r:embed="rId2"/>
                <a:stretch>
                  <a:fillRect l="-1616" t="-2646" r="-261" b="-39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Design inputs and concept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A close-up of a stone&#10;&#10;Description automatically generated with medium confidence">
            <a:extLst>
              <a:ext uri="{FF2B5EF4-FFF2-40B4-BE49-F238E27FC236}">
                <a16:creationId xmlns:a16="http://schemas.microsoft.com/office/drawing/2014/main" id="{994E0D1A-B2AA-D40F-4394-22F7445980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839551">
            <a:off x="9034984" y="-391061"/>
            <a:ext cx="1679606" cy="408122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13E1E4FD-9450-0E5F-0B78-BB7F8E7B8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b="1" dirty="0"/>
              <a:t>Hana HAVLIKOVA, Cedric GARION </a:t>
            </a:r>
            <a:r>
              <a:rPr lang="en-US" dirty="0"/>
              <a:t>| Design, integration and prototype manufacturing</a:t>
            </a: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EF7B7C-794B-43B6-B069-2390BA210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47710"/>
            <a:ext cx="11573805" cy="493510"/>
          </a:xfrm>
        </p:spPr>
        <p:txBody>
          <a:bodyPr/>
          <a:lstStyle/>
          <a:p>
            <a:r>
              <a:rPr lang="en-US" dirty="0"/>
              <a:t>Measurement planning: road to the test pilot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EE25CC-4CE6-1F69-34CE-C7C69F743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b="1" dirty="0"/>
              <a:t>Carlo Scarcia </a:t>
            </a:r>
            <a:r>
              <a:rPr lang="en-GB" dirty="0"/>
              <a:t>| WP2: Ongoing and planned activities</a:t>
            </a:r>
            <a:endParaRPr lang="en-US" dirty="0"/>
          </a:p>
        </p:txBody>
      </p:sp>
      <p:pic>
        <p:nvPicPr>
          <p:cNvPr id="7" name="Picture 6" descr="A picture containing microphone, camera lens&#10;&#10;Description automatically generated">
            <a:extLst>
              <a:ext uri="{FF2B5EF4-FFF2-40B4-BE49-F238E27FC236}">
                <a16:creationId xmlns:a16="http://schemas.microsoft.com/office/drawing/2014/main" id="{77975D9A-C769-C549-21EA-42CA020977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8" y="2090496"/>
            <a:ext cx="5901098" cy="18213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C758467-8867-D828-4BF2-9D824E023B20}"/>
              </a:ext>
            </a:extLst>
          </p:cNvPr>
          <p:cNvSpPr txBox="1"/>
          <p:nvPr/>
        </p:nvSpPr>
        <p:spPr bwMode="auto">
          <a:xfrm>
            <a:off x="365821" y="899087"/>
            <a:ext cx="11460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In the following months, we planned to produce (at the Main Workshop) DN400 – 2m long corrugated chambers.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18BDAED-D0A6-85D6-C250-6D66692AA1B7}"/>
              </a:ext>
            </a:extLst>
          </p:cNvPr>
          <p:cNvSpPr/>
          <p:nvPr/>
        </p:nvSpPr>
        <p:spPr>
          <a:xfrm>
            <a:off x="8509071" y="1849300"/>
            <a:ext cx="2802686" cy="64756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304L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114AA8D-E779-9907-6604-192D93DEBE1C}"/>
              </a:ext>
            </a:extLst>
          </p:cNvPr>
          <p:cNvSpPr/>
          <p:nvPr/>
        </p:nvSpPr>
        <p:spPr>
          <a:xfrm>
            <a:off x="8509072" y="2654307"/>
            <a:ext cx="2802687" cy="66535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AISI 430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854A0EB-F4E0-EB03-1FD0-C59E63EBA7D8}"/>
              </a:ext>
            </a:extLst>
          </p:cNvPr>
          <p:cNvSpPr/>
          <p:nvPr/>
        </p:nvSpPr>
        <p:spPr>
          <a:xfrm>
            <a:off x="8509071" y="3475729"/>
            <a:ext cx="2802687" cy="69467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Mild steel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EE034D2-7B7B-AF2C-83B6-16F2E75458B7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 flipV="1">
            <a:off x="6632626" y="2173082"/>
            <a:ext cx="1876445" cy="828104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A57C7E3-B3C8-34E7-3C53-D51DAF79C5F5}"/>
              </a:ext>
            </a:extLst>
          </p:cNvPr>
          <p:cNvCxnSpPr>
            <a:cxnSpLocks/>
            <a:stCxn id="7" idx="3"/>
            <a:endCxn id="10" idx="1"/>
          </p:cNvCxnSpPr>
          <p:nvPr/>
        </p:nvCxnSpPr>
        <p:spPr>
          <a:xfrm flipV="1">
            <a:off x="6632626" y="2986984"/>
            <a:ext cx="1876446" cy="14202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80E9073-234A-3A2D-186D-C9FC3E475483}"/>
              </a:ext>
            </a:extLst>
          </p:cNvPr>
          <p:cNvCxnSpPr>
            <a:cxnSpLocks/>
            <a:stCxn id="7" idx="3"/>
            <a:endCxn id="11" idx="1"/>
          </p:cNvCxnSpPr>
          <p:nvPr/>
        </p:nvCxnSpPr>
        <p:spPr>
          <a:xfrm>
            <a:off x="6632626" y="3001186"/>
            <a:ext cx="1876445" cy="82187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F88A398-EC05-86A3-DDA2-14931C1146B0}"/>
              </a:ext>
            </a:extLst>
          </p:cNvPr>
          <p:cNvSpPr txBox="1"/>
          <p:nvPr/>
        </p:nvSpPr>
        <p:spPr bwMode="auto">
          <a:xfrm>
            <a:off x="731528" y="3953810"/>
            <a:ext cx="2232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50000"/>
                  </a:schemeClr>
                </a:solidFill>
              </a:rPr>
              <a:t>Courtesy of Hana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79D51F-D356-4F44-664D-D3766C4053C2}"/>
              </a:ext>
            </a:extLst>
          </p:cNvPr>
          <p:cNvSpPr txBox="1"/>
          <p:nvPr/>
        </p:nvSpPr>
        <p:spPr bwMode="auto">
          <a:xfrm>
            <a:off x="407988" y="4804659"/>
            <a:ext cx="114603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Purpose: test bench for the forming, welding and cleaning technology as well as outgassing measurements.</a:t>
            </a: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                                                                </a:t>
            </a: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                                                              Knowledge transfer for the test pilot sector.</a:t>
            </a: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24004913-DB24-0050-4C97-F4A65CC9ADDA}"/>
              </a:ext>
            </a:extLst>
          </p:cNvPr>
          <p:cNvSpPr/>
          <p:nvPr/>
        </p:nvSpPr>
        <p:spPr>
          <a:xfrm>
            <a:off x="2270118" y="533185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57718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A27AE43-2B8C-5FD2-D27B-62ADFB0906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9971" y="1341729"/>
            <a:ext cx="6333806" cy="4608512"/>
          </a:xfrm>
        </p:spPr>
        <p:txBody>
          <a:bodyPr/>
          <a:lstStyle/>
          <a:p>
            <a:pPr lvl="0"/>
            <a:r>
              <a:rPr lang="en-US" b="0" dirty="0"/>
              <a:t>Calculations on ET vacuum conditions (Jose) based on low temperature bakeout together with NEG pumping. </a:t>
            </a:r>
          </a:p>
          <a:p>
            <a:pPr marL="0" lvl="0" indent="0">
              <a:buNone/>
            </a:pPr>
            <a:r>
              <a:rPr lang="en-US" b="0" dirty="0"/>
              <a:t>-&gt; Selections of vacuum instrumentation and effective pumping speed in order to establish similar conditions.</a:t>
            </a:r>
          </a:p>
          <a:p>
            <a:endParaRPr lang="en-US" dirty="0"/>
          </a:p>
        </p:txBody>
      </p:sp>
      <p:pic>
        <p:nvPicPr>
          <p:cNvPr id="9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18EA4961-88D1-5BC7-9873-545A04BEF7A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3101" r="3" b="3"/>
          <a:stretch/>
        </p:blipFill>
        <p:spPr>
          <a:xfrm>
            <a:off x="7826453" y="370064"/>
            <a:ext cx="3600153" cy="295650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30C51D-F911-2C3A-DB7F-175106D37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9697109-FE89-36AE-2861-ED0AB83216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709" y="3645985"/>
            <a:ext cx="7141546" cy="2392935"/>
          </a:xfrm>
          <a:prstGeom prst="rect">
            <a:avLst/>
          </a:prstGeom>
        </p:spPr>
      </p:pic>
      <p:grpSp>
        <p:nvGrpSpPr>
          <p:cNvPr id="11" name="Group 134">
            <a:extLst>
              <a:ext uri="{FF2B5EF4-FFF2-40B4-BE49-F238E27FC236}">
                <a16:creationId xmlns:a16="http://schemas.microsoft.com/office/drawing/2014/main" id="{EDAB6FB9-B2D7-3FFB-9CE9-FFE160EFB0DB}"/>
              </a:ext>
            </a:extLst>
          </p:cNvPr>
          <p:cNvGrpSpPr/>
          <p:nvPr/>
        </p:nvGrpSpPr>
        <p:grpSpPr>
          <a:xfrm>
            <a:off x="8840729" y="4305084"/>
            <a:ext cx="1423954" cy="1317985"/>
            <a:chOff x="6295442" y="4088090"/>
            <a:chExt cx="2652144" cy="1145588"/>
          </a:xfrm>
        </p:grpSpPr>
        <p:cxnSp>
          <p:nvCxnSpPr>
            <p:cNvPr id="12" name="Straight Connector 135">
              <a:extLst>
                <a:ext uri="{FF2B5EF4-FFF2-40B4-BE49-F238E27FC236}">
                  <a16:creationId xmlns:a16="http://schemas.microsoft.com/office/drawing/2014/main" id="{0ECB2CE1-8B8D-C968-6F7F-F2796F45155C}"/>
                </a:ext>
              </a:extLst>
            </p:cNvPr>
            <p:cNvCxnSpPr/>
            <p:nvPr/>
          </p:nvCxnSpPr>
          <p:spPr>
            <a:xfrm>
              <a:off x="6306251" y="4265401"/>
              <a:ext cx="2630518" cy="0"/>
            </a:xfrm>
            <a:prstGeom prst="straightConnector1">
              <a:avLst/>
            </a:prstGeom>
            <a:noFill/>
            <a:ln w="12701" cap="flat">
              <a:solidFill>
                <a:srgbClr val="7030A0"/>
              </a:solidFill>
              <a:prstDash val="solid"/>
              <a:miter/>
            </a:ln>
          </p:spPr>
        </p:cxnSp>
        <p:cxnSp>
          <p:nvCxnSpPr>
            <p:cNvPr id="13" name="Straight Connector 136">
              <a:extLst>
                <a:ext uri="{FF2B5EF4-FFF2-40B4-BE49-F238E27FC236}">
                  <a16:creationId xmlns:a16="http://schemas.microsoft.com/office/drawing/2014/main" id="{74CBAD61-B5E3-7A95-E4D7-CDE8B86639BB}"/>
                </a:ext>
              </a:extLst>
            </p:cNvPr>
            <p:cNvCxnSpPr/>
            <p:nvPr/>
          </p:nvCxnSpPr>
          <p:spPr>
            <a:xfrm>
              <a:off x="6306251" y="5056897"/>
              <a:ext cx="2630518" cy="0"/>
            </a:xfrm>
            <a:prstGeom prst="straightConnector1">
              <a:avLst/>
            </a:prstGeom>
            <a:noFill/>
            <a:ln w="12701" cap="flat">
              <a:solidFill>
                <a:srgbClr val="7030A0"/>
              </a:solidFill>
              <a:prstDash val="solid"/>
              <a:miter/>
            </a:ln>
          </p:spPr>
        </p:cxnSp>
        <p:cxnSp>
          <p:nvCxnSpPr>
            <p:cNvPr id="15" name="Straight Connector 137">
              <a:extLst>
                <a:ext uri="{FF2B5EF4-FFF2-40B4-BE49-F238E27FC236}">
                  <a16:creationId xmlns:a16="http://schemas.microsoft.com/office/drawing/2014/main" id="{1B34F7E0-19FC-04B2-C062-80E27BC00203}"/>
                </a:ext>
              </a:extLst>
            </p:cNvPr>
            <p:cNvCxnSpPr/>
            <p:nvPr/>
          </p:nvCxnSpPr>
          <p:spPr>
            <a:xfrm flipV="1">
              <a:off x="8936769" y="4088090"/>
              <a:ext cx="0" cy="177311"/>
            </a:xfrm>
            <a:prstGeom prst="straightConnector1">
              <a:avLst/>
            </a:prstGeom>
            <a:noFill/>
            <a:ln w="12701" cap="flat">
              <a:solidFill>
                <a:srgbClr val="7030A0"/>
              </a:solidFill>
              <a:prstDash val="solid"/>
              <a:miter/>
            </a:ln>
          </p:spPr>
        </p:cxnSp>
        <p:cxnSp>
          <p:nvCxnSpPr>
            <p:cNvPr id="17" name="Straight Connector 138">
              <a:extLst>
                <a:ext uri="{FF2B5EF4-FFF2-40B4-BE49-F238E27FC236}">
                  <a16:creationId xmlns:a16="http://schemas.microsoft.com/office/drawing/2014/main" id="{9C076901-B30A-1455-7BE0-D055C5877881}"/>
                </a:ext>
              </a:extLst>
            </p:cNvPr>
            <p:cNvCxnSpPr/>
            <p:nvPr/>
          </p:nvCxnSpPr>
          <p:spPr>
            <a:xfrm flipV="1">
              <a:off x="8947586" y="5056366"/>
              <a:ext cx="0" cy="177312"/>
            </a:xfrm>
            <a:prstGeom prst="straightConnector1">
              <a:avLst/>
            </a:prstGeom>
            <a:noFill/>
            <a:ln w="12701" cap="flat">
              <a:solidFill>
                <a:srgbClr val="7030A0"/>
              </a:solidFill>
              <a:prstDash val="solid"/>
              <a:miter/>
            </a:ln>
          </p:spPr>
        </p:cxnSp>
        <p:cxnSp>
          <p:nvCxnSpPr>
            <p:cNvPr id="18" name="Straight Connector 139">
              <a:extLst>
                <a:ext uri="{FF2B5EF4-FFF2-40B4-BE49-F238E27FC236}">
                  <a16:creationId xmlns:a16="http://schemas.microsoft.com/office/drawing/2014/main" id="{851AC220-CA14-1F16-2E3F-1B7CFF44B61F}"/>
                </a:ext>
              </a:extLst>
            </p:cNvPr>
            <p:cNvCxnSpPr/>
            <p:nvPr/>
          </p:nvCxnSpPr>
          <p:spPr>
            <a:xfrm flipV="1">
              <a:off x="6295442" y="4088090"/>
              <a:ext cx="0" cy="177311"/>
            </a:xfrm>
            <a:prstGeom prst="straightConnector1">
              <a:avLst/>
            </a:prstGeom>
            <a:noFill/>
            <a:ln w="12701" cap="flat">
              <a:solidFill>
                <a:srgbClr val="7030A0"/>
              </a:solidFill>
              <a:prstDash val="solid"/>
              <a:miter/>
            </a:ln>
          </p:spPr>
        </p:cxnSp>
        <p:cxnSp>
          <p:nvCxnSpPr>
            <p:cNvPr id="19" name="Straight Connector 140">
              <a:extLst>
                <a:ext uri="{FF2B5EF4-FFF2-40B4-BE49-F238E27FC236}">
                  <a16:creationId xmlns:a16="http://schemas.microsoft.com/office/drawing/2014/main" id="{8F6A5635-BA3C-74DB-A808-FAD431211CA2}"/>
                </a:ext>
              </a:extLst>
            </p:cNvPr>
            <p:cNvCxnSpPr/>
            <p:nvPr/>
          </p:nvCxnSpPr>
          <p:spPr>
            <a:xfrm flipV="1">
              <a:off x="6306251" y="5056366"/>
              <a:ext cx="0" cy="177312"/>
            </a:xfrm>
            <a:prstGeom prst="straightConnector1">
              <a:avLst/>
            </a:prstGeom>
            <a:noFill/>
            <a:ln w="12701" cap="flat">
              <a:solidFill>
                <a:srgbClr val="7030A0"/>
              </a:solidFill>
              <a:prstDash val="solid"/>
              <a:miter/>
            </a:ln>
          </p:spPr>
        </p:cxnSp>
      </p:grpSp>
      <p:sp>
        <p:nvSpPr>
          <p:cNvPr id="49" name="Flowchart: Connector 10">
            <a:extLst>
              <a:ext uri="{FF2B5EF4-FFF2-40B4-BE49-F238E27FC236}">
                <a16:creationId xmlns:a16="http://schemas.microsoft.com/office/drawing/2014/main" id="{77399120-17BC-61F4-3880-E7E01E6CCB0E}"/>
              </a:ext>
            </a:extLst>
          </p:cNvPr>
          <p:cNvSpPr/>
          <p:nvPr/>
        </p:nvSpPr>
        <p:spPr>
          <a:xfrm>
            <a:off x="11184903" y="3808725"/>
            <a:ext cx="281078" cy="26319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50" name="Straight Connector 12">
            <a:extLst>
              <a:ext uri="{FF2B5EF4-FFF2-40B4-BE49-F238E27FC236}">
                <a16:creationId xmlns:a16="http://schemas.microsoft.com/office/drawing/2014/main" id="{4ABDAA79-D00A-BF17-6ECB-85506359D630}"/>
              </a:ext>
            </a:extLst>
          </p:cNvPr>
          <p:cNvCxnSpPr>
            <a:cxnSpLocks/>
            <a:stCxn id="49" idx="2"/>
            <a:endCxn id="49" idx="4"/>
          </p:cNvCxnSpPr>
          <p:nvPr/>
        </p:nvCxnSpPr>
        <p:spPr>
          <a:xfrm flipH="1" flipV="1">
            <a:off x="11226066" y="3847268"/>
            <a:ext cx="99376" cy="224647"/>
          </a:xfrm>
          <a:prstGeom prst="straightConnector1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51" name="Straight Connector 13">
            <a:extLst>
              <a:ext uri="{FF2B5EF4-FFF2-40B4-BE49-F238E27FC236}">
                <a16:creationId xmlns:a16="http://schemas.microsoft.com/office/drawing/2014/main" id="{F3030B1E-82A4-9AAC-631A-0055AAC70D86}"/>
              </a:ext>
            </a:extLst>
          </p:cNvPr>
          <p:cNvCxnSpPr>
            <a:cxnSpLocks/>
            <a:stCxn id="49" idx="2"/>
            <a:endCxn id="49" idx="7"/>
          </p:cNvCxnSpPr>
          <p:nvPr/>
        </p:nvCxnSpPr>
        <p:spPr>
          <a:xfrm flipV="1">
            <a:off x="11325442" y="3847268"/>
            <a:ext cx="99376" cy="224647"/>
          </a:xfrm>
          <a:prstGeom prst="straightConnector1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6779832-C2D2-314A-492E-4BEAEAFB1CFE}"/>
              </a:ext>
            </a:extLst>
          </p:cNvPr>
          <p:cNvGrpSpPr/>
          <p:nvPr/>
        </p:nvGrpSpPr>
        <p:grpSpPr>
          <a:xfrm>
            <a:off x="8067999" y="4052171"/>
            <a:ext cx="283718" cy="263190"/>
            <a:chOff x="8404608" y="3847598"/>
            <a:chExt cx="283718" cy="263190"/>
          </a:xfrm>
        </p:grpSpPr>
        <p:sp>
          <p:nvSpPr>
            <p:cNvPr id="56" name="Flowchart: Connector 10">
              <a:extLst>
                <a:ext uri="{FF2B5EF4-FFF2-40B4-BE49-F238E27FC236}">
                  <a16:creationId xmlns:a16="http://schemas.microsoft.com/office/drawing/2014/main" id="{EFF2A27A-35FB-403E-11DC-0C2282AEB80E}"/>
                </a:ext>
              </a:extLst>
            </p:cNvPr>
            <p:cNvSpPr/>
            <p:nvPr/>
          </p:nvSpPr>
          <p:spPr>
            <a:xfrm>
              <a:off x="8404608" y="3847598"/>
              <a:ext cx="283718" cy="263190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ABE81D2A-78EE-CEDF-7A65-7FF4C1164F57}"/>
                </a:ext>
              </a:extLst>
            </p:cNvPr>
            <p:cNvCxnSpPr>
              <a:cxnSpLocks/>
              <a:stCxn id="56" idx="5"/>
              <a:endCxn id="56" idx="7"/>
            </p:cNvCxnSpPr>
            <p:nvPr/>
          </p:nvCxnSpPr>
          <p:spPr>
            <a:xfrm flipV="1">
              <a:off x="8446158" y="3886141"/>
              <a:ext cx="200618" cy="1861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A9B37C10-A556-5F7C-AD1D-3C9AAA4A4BBB}"/>
              </a:ext>
            </a:extLst>
          </p:cNvPr>
          <p:cNvGrpSpPr/>
          <p:nvPr/>
        </p:nvGrpSpPr>
        <p:grpSpPr>
          <a:xfrm>
            <a:off x="8058474" y="4309847"/>
            <a:ext cx="739410" cy="1698365"/>
            <a:chOff x="8395083" y="4105274"/>
            <a:chExt cx="739410" cy="1698365"/>
          </a:xfrm>
        </p:grpSpPr>
        <p:cxnSp>
          <p:nvCxnSpPr>
            <p:cNvPr id="47" name="Straight Connector 139">
              <a:extLst>
                <a:ext uri="{FF2B5EF4-FFF2-40B4-BE49-F238E27FC236}">
                  <a16:creationId xmlns:a16="http://schemas.microsoft.com/office/drawing/2014/main" id="{68A21BBB-746C-4C15-E6E6-C47BBF6C24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39843" y="4110788"/>
              <a:ext cx="660" cy="144000"/>
            </a:xfrm>
            <a:prstGeom prst="straightConnector1">
              <a:avLst/>
            </a:prstGeom>
            <a:noFill/>
            <a:ln w="12701" cap="flat">
              <a:solidFill>
                <a:srgbClr val="7030A0"/>
              </a:solidFill>
              <a:prstDash val="solid"/>
              <a:miter/>
            </a:ln>
          </p:spPr>
        </p:cxn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8CF2A10-C19C-EC0C-E307-34E38DA944C8}"/>
                </a:ext>
              </a:extLst>
            </p:cNvPr>
            <p:cNvGrpSpPr/>
            <p:nvPr/>
          </p:nvGrpSpPr>
          <p:grpSpPr>
            <a:xfrm>
              <a:off x="8395083" y="4105274"/>
              <a:ext cx="739410" cy="1698365"/>
              <a:chOff x="8395083" y="4105274"/>
              <a:chExt cx="739410" cy="1698365"/>
            </a:xfrm>
          </p:grpSpPr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94EDB0C0-6D4C-5CC8-C5CF-795D9A8AA576}"/>
                  </a:ext>
                </a:extLst>
              </p:cNvPr>
              <p:cNvGrpSpPr/>
              <p:nvPr/>
            </p:nvGrpSpPr>
            <p:grpSpPr>
              <a:xfrm>
                <a:off x="8395083" y="4105274"/>
                <a:ext cx="739410" cy="1698365"/>
                <a:chOff x="8395083" y="4105274"/>
                <a:chExt cx="739410" cy="1698365"/>
              </a:xfrm>
            </p:grpSpPr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89ED035D-5A93-9E92-B86C-3E1248692A4F}"/>
                    </a:ext>
                  </a:extLst>
                </p:cNvPr>
                <p:cNvGrpSpPr/>
                <p:nvPr/>
              </p:nvGrpSpPr>
              <p:grpSpPr>
                <a:xfrm>
                  <a:off x="8537434" y="4105274"/>
                  <a:ext cx="597059" cy="1698365"/>
                  <a:chOff x="8529510" y="4105274"/>
                  <a:chExt cx="597059" cy="1698365"/>
                </a:xfrm>
              </p:grpSpPr>
              <p:grpSp>
                <p:nvGrpSpPr>
                  <p:cNvPr id="39" name="Group 38">
                    <a:extLst>
                      <a:ext uri="{FF2B5EF4-FFF2-40B4-BE49-F238E27FC236}">
                        <a16:creationId xmlns:a16="http://schemas.microsoft.com/office/drawing/2014/main" id="{03B13B5B-1461-725A-6565-CF5542F15EBA}"/>
                      </a:ext>
                    </a:extLst>
                  </p:cNvPr>
                  <p:cNvGrpSpPr/>
                  <p:nvPr/>
                </p:nvGrpSpPr>
                <p:grpSpPr>
                  <a:xfrm>
                    <a:off x="8529510" y="4105274"/>
                    <a:ext cx="597059" cy="1698365"/>
                    <a:chOff x="8529510" y="4105274"/>
                    <a:chExt cx="597059" cy="1698365"/>
                  </a:xfrm>
                </p:grpSpPr>
                <p:grpSp>
                  <p:nvGrpSpPr>
                    <p:cNvPr id="23" name="Group 134">
                      <a:extLst>
                        <a:ext uri="{FF2B5EF4-FFF2-40B4-BE49-F238E27FC236}">
                          <a16:creationId xmlns:a16="http://schemas.microsoft.com/office/drawing/2014/main" id="{05F503C6-E771-ADB4-DA10-67B86019419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529510" y="4105274"/>
                      <a:ext cx="597059" cy="1698365"/>
                      <a:chOff x="7835552" y="4092230"/>
                      <a:chExt cx="1112034" cy="1476213"/>
                    </a:xfrm>
                  </p:grpSpPr>
                  <p:cxnSp>
                    <p:nvCxnSpPr>
                      <p:cNvPr id="24" name="Straight Connector 135">
                        <a:extLst>
                          <a:ext uri="{FF2B5EF4-FFF2-40B4-BE49-F238E27FC236}">
                            <a16:creationId xmlns:a16="http://schemas.microsoft.com/office/drawing/2014/main" id="{01FDCC52-EDA1-4920-BEF5-19894308CBA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8410467" y="4555169"/>
                        <a:ext cx="528430" cy="0"/>
                      </a:xfrm>
                      <a:prstGeom prst="straightConnector1">
                        <a:avLst/>
                      </a:prstGeom>
                      <a:noFill/>
                      <a:ln w="12701" cap="flat">
                        <a:solidFill>
                          <a:srgbClr val="7030A0"/>
                        </a:solidFill>
                        <a:prstDash val="solid"/>
                        <a:miter/>
                      </a:ln>
                    </p:spPr>
                  </p:cxnSp>
                  <p:cxnSp>
                    <p:nvCxnSpPr>
                      <p:cNvPr id="26" name="Straight Connector 137">
                        <a:extLst>
                          <a:ext uri="{FF2B5EF4-FFF2-40B4-BE49-F238E27FC236}">
                            <a16:creationId xmlns:a16="http://schemas.microsoft.com/office/drawing/2014/main" id="{FB79CB5F-76AC-7E4B-327B-F2B380847058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 flipV="1">
                        <a:off x="8936768" y="4092230"/>
                        <a:ext cx="10818" cy="452378"/>
                      </a:xfrm>
                      <a:prstGeom prst="straightConnector1">
                        <a:avLst/>
                      </a:prstGeom>
                      <a:noFill/>
                      <a:ln w="12701" cap="flat">
                        <a:solidFill>
                          <a:srgbClr val="7030A0"/>
                        </a:solidFill>
                        <a:prstDash val="solid"/>
                        <a:miter/>
                      </a:ln>
                    </p:spPr>
                  </p:cxnSp>
                  <p:cxnSp>
                    <p:nvCxnSpPr>
                      <p:cNvPr id="27" name="Straight Connector 138">
                        <a:extLst>
                          <a:ext uri="{FF2B5EF4-FFF2-40B4-BE49-F238E27FC236}">
                            <a16:creationId xmlns:a16="http://schemas.microsoft.com/office/drawing/2014/main" id="{C6F21B02-9606-8D21-AD43-A20769C7DDBF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8947586" y="4684338"/>
                        <a:ext cx="0" cy="549340"/>
                      </a:xfrm>
                      <a:prstGeom prst="straightConnector1">
                        <a:avLst/>
                      </a:prstGeom>
                      <a:noFill/>
                      <a:ln w="12701" cap="flat">
                        <a:solidFill>
                          <a:srgbClr val="7030A0"/>
                        </a:solidFill>
                        <a:prstDash val="solid"/>
                        <a:miter/>
                      </a:ln>
                    </p:spPr>
                  </p:cxnSp>
                  <p:cxnSp>
                    <p:nvCxnSpPr>
                      <p:cNvPr id="28" name="Straight Connector 139">
                        <a:extLst>
                          <a:ext uri="{FF2B5EF4-FFF2-40B4-BE49-F238E27FC236}">
                            <a16:creationId xmlns:a16="http://schemas.microsoft.com/office/drawing/2014/main" id="{8DFFAEF4-4C29-565A-7D1C-6B4CE269B9B1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 flipV="1">
                        <a:off x="8389636" y="4473081"/>
                        <a:ext cx="10808" cy="306327"/>
                      </a:xfrm>
                      <a:prstGeom prst="straightConnector1">
                        <a:avLst/>
                      </a:prstGeom>
                      <a:noFill/>
                      <a:ln w="12701" cap="flat">
                        <a:solidFill>
                          <a:srgbClr val="7030A0"/>
                        </a:solidFill>
                        <a:prstDash val="solid"/>
                        <a:miter/>
                      </a:ln>
                    </p:spPr>
                  </p:cxnSp>
                  <p:cxnSp>
                    <p:nvCxnSpPr>
                      <p:cNvPr id="29" name="Straight Connector 140">
                        <a:extLst>
                          <a:ext uri="{FF2B5EF4-FFF2-40B4-BE49-F238E27FC236}">
                            <a16:creationId xmlns:a16="http://schemas.microsoft.com/office/drawing/2014/main" id="{ABB304BB-09BA-800E-6885-A33F1964F67B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 flipV="1">
                        <a:off x="7835552" y="4273192"/>
                        <a:ext cx="25654" cy="658777"/>
                      </a:xfrm>
                      <a:prstGeom prst="straightConnector1">
                        <a:avLst/>
                      </a:prstGeom>
                      <a:noFill/>
                      <a:ln w="12701" cap="flat">
                        <a:solidFill>
                          <a:srgbClr val="7030A0"/>
                        </a:solidFill>
                        <a:prstDash val="solid"/>
                        <a:miter/>
                      </a:ln>
                    </p:spPr>
                  </p:cxnSp>
                  <p:cxnSp>
                    <p:nvCxnSpPr>
                      <p:cNvPr id="30" name="Straight Connector 141">
                        <a:extLst>
                          <a:ext uri="{FF2B5EF4-FFF2-40B4-BE49-F238E27FC236}">
                            <a16:creationId xmlns:a16="http://schemas.microsoft.com/office/drawing/2014/main" id="{F48E3051-C927-22F6-4F00-9A25271B1D63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8674496" y="4705246"/>
                        <a:ext cx="0" cy="863197"/>
                      </a:xfrm>
                      <a:prstGeom prst="straightConnector1">
                        <a:avLst/>
                      </a:prstGeom>
                      <a:noFill/>
                      <a:ln w="12701" cap="flat">
                        <a:solidFill>
                          <a:srgbClr val="FF0000"/>
                        </a:solidFill>
                        <a:prstDash val="solid"/>
                        <a:miter/>
                      </a:ln>
                    </p:spPr>
                  </p:cxnSp>
                </p:grpSp>
                <p:cxnSp>
                  <p:nvCxnSpPr>
                    <p:cNvPr id="37" name="Straight Connector 135">
                      <a:extLst>
                        <a:ext uri="{FF2B5EF4-FFF2-40B4-BE49-F238E27FC236}">
                          <a16:creationId xmlns:a16="http://schemas.microsoft.com/office/drawing/2014/main" id="{9FBC6E8E-7087-931B-77B1-22F76C20242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838085" y="4790281"/>
                      <a:ext cx="283718" cy="0"/>
                    </a:xfrm>
                    <a:prstGeom prst="straightConnector1">
                      <a:avLst/>
                    </a:prstGeom>
                    <a:noFill/>
                    <a:ln w="12701" cap="flat">
                      <a:solidFill>
                        <a:srgbClr val="7030A0"/>
                      </a:solidFill>
                      <a:prstDash val="solid"/>
                      <a:miter/>
                    </a:ln>
                  </p:spPr>
                </p:cxnSp>
              </p:grpSp>
              <p:cxnSp>
                <p:nvCxnSpPr>
                  <p:cNvPr id="41" name="Straight Connector 135">
                    <a:extLst>
                      <a:ext uri="{FF2B5EF4-FFF2-40B4-BE49-F238E27FC236}">
                        <a16:creationId xmlns:a16="http://schemas.microsoft.com/office/drawing/2014/main" id="{AE3155C3-77F5-9B5A-A85A-684CCF41E8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543283" y="4719652"/>
                    <a:ext cx="283718" cy="0"/>
                  </a:xfrm>
                  <a:prstGeom prst="straightConnector1">
                    <a:avLst/>
                  </a:prstGeom>
                  <a:noFill/>
                  <a:ln w="12701" cap="flat">
                    <a:solidFill>
                      <a:srgbClr val="7030A0"/>
                    </a:solidFill>
                    <a:prstDash val="solid"/>
                    <a:miter/>
                  </a:ln>
                </p:spPr>
              </p:cxnSp>
            </p:grpSp>
            <p:cxnSp>
              <p:nvCxnSpPr>
                <p:cNvPr id="45" name="Straight Connector 135">
                  <a:extLst>
                    <a:ext uri="{FF2B5EF4-FFF2-40B4-BE49-F238E27FC236}">
                      <a16:creationId xmlns:a16="http://schemas.microsoft.com/office/drawing/2014/main" id="{EE92715A-C955-E6A6-86B1-9662A0CB1E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95083" y="4305084"/>
                  <a:ext cx="283718" cy="0"/>
                </a:xfrm>
                <a:prstGeom prst="straightConnector1">
                  <a:avLst/>
                </a:prstGeom>
                <a:noFill/>
                <a:ln w="12701" cap="flat">
                  <a:solidFill>
                    <a:srgbClr val="7030A0"/>
                  </a:solidFill>
                  <a:prstDash val="solid"/>
                  <a:miter/>
                </a:ln>
              </p:spPr>
            </p:cxnSp>
            <p:cxnSp>
              <p:nvCxnSpPr>
                <p:cNvPr id="46" name="Straight Connector 135">
                  <a:extLst>
                    <a:ext uri="{FF2B5EF4-FFF2-40B4-BE49-F238E27FC236}">
                      <a16:creationId xmlns:a16="http://schemas.microsoft.com/office/drawing/2014/main" id="{5CC176D1-3C6E-EE50-9A61-3A4B03DBB7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95083" y="4262165"/>
                  <a:ext cx="283718" cy="0"/>
                </a:xfrm>
                <a:prstGeom prst="straightConnector1">
                  <a:avLst/>
                </a:prstGeom>
                <a:noFill/>
                <a:ln w="12701" cap="flat">
                  <a:solidFill>
                    <a:srgbClr val="7030A0"/>
                  </a:solidFill>
                  <a:prstDash val="solid"/>
                  <a:miter/>
                </a:ln>
              </p:spPr>
            </p:cxnSp>
          </p:grp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C0BB02B2-5927-19EC-9898-BDF0D8228D63}"/>
                  </a:ext>
                </a:extLst>
              </p:cNvPr>
              <p:cNvGrpSpPr/>
              <p:nvPr/>
            </p:nvGrpSpPr>
            <p:grpSpPr>
              <a:xfrm flipV="1">
                <a:off x="8412419" y="5071384"/>
                <a:ext cx="283718" cy="194296"/>
                <a:chOff x="8547483" y="4263188"/>
                <a:chExt cx="283718" cy="194296"/>
              </a:xfrm>
            </p:grpSpPr>
            <p:cxnSp>
              <p:nvCxnSpPr>
                <p:cNvPr id="65" name="Straight Connector 135">
                  <a:extLst>
                    <a:ext uri="{FF2B5EF4-FFF2-40B4-BE49-F238E27FC236}">
                      <a16:creationId xmlns:a16="http://schemas.microsoft.com/office/drawing/2014/main" id="{BA221551-EE93-6193-9B2E-9A4DBF06C5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547483" y="4457484"/>
                  <a:ext cx="283718" cy="0"/>
                </a:xfrm>
                <a:prstGeom prst="straightConnector1">
                  <a:avLst/>
                </a:prstGeom>
                <a:noFill/>
                <a:ln w="12701" cap="flat">
                  <a:solidFill>
                    <a:srgbClr val="7030A0"/>
                  </a:solidFill>
                  <a:prstDash val="solid"/>
                  <a:miter/>
                </a:ln>
              </p:spPr>
            </p:cxnSp>
            <p:cxnSp>
              <p:nvCxnSpPr>
                <p:cNvPr id="66" name="Straight Connector 135">
                  <a:extLst>
                    <a:ext uri="{FF2B5EF4-FFF2-40B4-BE49-F238E27FC236}">
                      <a16:creationId xmlns:a16="http://schemas.microsoft.com/office/drawing/2014/main" id="{6691DD3B-6B90-AB6A-5F40-E0041E3E1B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547483" y="4414565"/>
                  <a:ext cx="283718" cy="0"/>
                </a:xfrm>
                <a:prstGeom prst="straightConnector1">
                  <a:avLst/>
                </a:prstGeom>
                <a:noFill/>
                <a:ln w="12701" cap="flat">
                  <a:solidFill>
                    <a:srgbClr val="7030A0"/>
                  </a:solidFill>
                  <a:prstDash val="solid"/>
                  <a:miter/>
                </a:ln>
              </p:spPr>
            </p:cxnSp>
            <p:cxnSp>
              <p:nvCxnSpPr>
                <p:cNvPr id="67" name="Straight Connector 139">
                  <a:extLst>
                    <a:ext uri="{FF2B5EF4-FFF2-40B4-BE49-F238E27FC236}">
                      <a16:creationId xmlns:a16="http://schemas.microsoft.com/office/drawing/2014/main" id="{F13ABD3D-B1FF-6D00-0723-294A6BA8D5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692243" y="4263188"/>
                  <a:ext cx="660" cy="144000"/>
                </a:xfrm>
                <a:prstGeom prst="straightConnector1">
                  <a:avLst/>
                </a:prstGeom>
                <a:noFill/>
                <a:ln w="12701" cap="flat">
                  <a:solidFill>
                    <a:srgbClr val="7030A0"/>
                  </a:solidFill>
                  <a:prstDash val="solid"/>
                  <a:miter/>
                </a:ln>
              </p:spPr>
            </p:cxnSp>
          </p:grp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7EEC72A-7B51-5088-E6CB-6F3F0F8586C8}"/>
              </a:ext>
            </a:extLst>
          </p:cNvPr>
          <p:cNvGrpSpPr/>
          <p:nvPr/>
        </p:nvGrpSpPr>
        <p:grpSpPr>
          <a:xfrm>
            <a:off x="8083979" y="5476937"/>
            <a:ext cx="283718" cy="263190"/>
            <a:chOff x="8404608" y="3847598"/>
            <a:chExt cx="283718" cy="263190"/>
          </a:xfrm>
        </p:grpSpPr>
        <p:sp>
          <p:nvSpPr>
            <p:cNvPr id="70" name="Flowchart: Connector 10">
              <a:extLst>
                <a:ext uri="{FF2B5EF4-FFF2-40B4-BE49-F238E27FC236}">
                  <a16:creationId xmlns:a16="http://schemas.microsoft.com/office/drawing/2014/main" id="{83C4EE2C-98F8-CF45-92BE-0EA206F7700F}"/>
                </a:ext>
              </a:extLst>
            </p:cNvPr>
            <p:cNvSpPr/>
            <p:nvPr/>
          </p:nvSpPr>
          <p:spPr>
            <a:xfrm>
              <a:off x="8404608" y="3847598"/>
              <a:ext cx="283718" cy="263190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77852A31-46EE-9112-E279-C0ECD44C9AFD}"/>
                </a:ext>
              </a:extLst>
            </p:cNvPr>
            <p:cNvCxnSpPr>
              <a:cxnSpLocks/>
              <a:stCxn id="70" idx="5"/>
              <a:endCxn id="70" idx="7"/>
            </p:cNvCxnSpPr>
            <p:nvPr/>
          </p:nvCxnSpPr>
          <p:spPr>
            <a:xfrm flipV="1">
              <a:off x="8446158" y="3886141"/>
              <a:ext cx="200618" cy="1861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FBA3389-E503-6EB9-CFEF-58CCCA06A5C9}"/>
              </a:ext>
            </a:extLst>
          </p:cNvPr>
          <p:cNvGrpSpPr/>
          <p:nvPr/>
        </p:nvGrpSpPr>
        <p:grpSpPr>
          <a:xfrm flipH="1">
            <a:off x="10307522" y="4264561"/>
            <a:ext cx="739410" cy="1743651"/>
            <a:chOff x="8395083" y="4059988"/>
            <a:chExt cx="739410" cy="1743651"/>
          </a:xfrm>
        </p:grpSpPr>
        <p:cxnSp>
          <p:nvCxnSpPr>
            <p:cNvPr id="76" name="Straight Connector 139">
              <a:extLst>
                <a:ext uri="{FF2B5EF4-FFF2-40B4-BE49-F238E27FC236}">
                  <a16:creationId xmlns:a16="http://schemas.microsoft.com/office/drawing/2014/main" id="{112BEC7A-353D-99D1-959C-6249DB3FEE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39843" y="4059988"/>
              <a:ext cx="660" cy="144000"/>
            </a:xfrm>
            <a:prstGeom prst="straightConnector1">
              <a:avLst/>
            </a:prstGeom>
            <a:noFill/>
            <a:ln w="12701" cap="flat">
              <a:solidFill>
                <a:srgbClr val="7030A0"/>
              </a:solidFill>
              <a:prstDash val="solid"/>
              <a:miter/>
            </a:ln>
          </p:spPr>
        </p:cxn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323762C3-629F-CF1D-E77E-F3AB30DB371F}"/>
                </a:ext>
              </a:extLst>
            </p:cNvPr>
            <p:cNvGrpSpPr/>
            <p:nvPr/>
          </p:nvGrpSpPr>
          <p:grpSpPr>
            <a:xfrm>
              <a:off x="8395083" y="4105274"/>
              <a:ext cx="739410" cy="1698365"/>
              <a:chOff x="8395083" y="4105274"/>
              <a:chExt cx="739410" cy="1698365"/>
            </a:xfrm>
          </p:grpSpPr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AF707636-93BA-4EB9-2DBA-8997BBD4C44C}"/>
                  </a:ext>
                </a:extLst>
              </p:cNvPr>
              <p:cNvGrpSpPr/>
              <p:nvPr/>
            </p:nvGrpSpPr>
            <p:grpSpPr>
              <a:xfrm>
                <a:off x="8395083" y="4105274"/>
                <a:ext cx="739410" cy="1698365"/>
                <a:chOff x="8395083" y="4105274"/>
                <a:chExt cx="739410" cy="1698365"/>
              </a:xfrm>
            </p:grpSpPr>
            <p:grpSp>
              <p:nvGrpSpPr>
                <p:cNvPr id="83" name="Group 82">
                  <a:extLst>
                    <a:ext uri="{FF2B5EF4-FFF2-40B4-BE49-F238E27FC236}">
                      <a16:creationId xmlns:a16="http://schemas.microsoft.com/office/drawing/2014/main" id="{45722A06-9EDE-6888-6A7E-9B1E15A691C3}"/>
                    </a:ext>
                  </a:extLst>
                </p:cNvPr>
                <p:cNvGrpSpPr/>
                <p:nvPr/>
              </p:nvGrpSpPr>
              <p:grpSpPr>
                <a:xfrm>
                  <a:off x="8537434" y="4105274"/>
                  <a:ext cx="597059" cy="1698365"/>
                  <a:chOff x="8529510" y="4105274"/>
                  <a:chExt cx="597059" cy="1698365"/>
                </a:xfrm>
              </p:grpSpPr>
              <p:grpSp>
                <p:nvGrpSpPr>
                  <p:cNvPr id="86" name="Group 85">
                    <a:extLst>
                      <a:ext uri="{FF2B5EF4-FFF2-40B4-BE49-F238E27FC236}">
                        <a16:creationId xmlns:a16="http://schemas.microsoft.com/office/drawing/2014/main" id="{8CEAF17E-E611-EA74-3A3E-AE268AE24D87}"/>
                      </a:ext>
                    </a:extLst>
                  </p:cNvPr>
                  <p:cNvGrpSpPr/>
                  <p:nvPr/>
                </p:nvGrpSpPr>
                <p:grpSpPr>
                  <a:xfrm>
                    <a:off x="8529510" y="4105274"/>
                    <a:ext cx="597059" cy="1698365"/>
                    <a:chOff x="8529510" y="4105274"/>
                    <a:chExt cx="597059" cy="1698365"/>
                  </a:xfrm>
                </p:grpSpPr>
                <p:grpSp>
                  <p:nvGrpSpPr>
                    <p:cNvPr id="88" name="Group 134">
                      <a:extLst>
                        <a:ext uri="{FF2B5EF4-FFF2-40B4-BE49-F238E27FC236}">
                          <a16:creationId xmlns:a16="http://schemas.microsoft.com/office/drawing/2014/main" id="{74502889-B630-E685-A608-2153BAB7BE6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529510" y="4105274"/>
                      <a:ext cx="597059" cy="1698365"/>
                      <a:chOff x="7835552" y="4092230"/>
                      <a:chExt cx="1112034" cy="1476213"/>
                    </a:xfrm>
                  </p:grpSpPr>
                  <p:cxnSp>
                    <p:nvCxnSpPr>
                      <p:cNvPr id="90" name="Straight Connector 135">
                        <a:extLst>
                          <a:ext uri="{FF2B5EF4-FFF2-40B4-BE49-F238E27FC236}">
                            <a16:creationId xmlns:a16="http://schemas.microsoft.com/office/drawing/2014/main" id="{9DED043E-B03E-7DC9-C69C-2CD69B310C51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8410467" y="4555169"/>
                        <a:ext cx="528430" cy="0"/>
                      </a:xfrm>
                      <a:prstGeom prst="straightConnector1">
                        <a:avLst/>
                      </a:prstGeom>
                      <a:noFill/>
                      <a:ln w="12701" cap="flat">
                        <a:solidFill>
                          <a:srgbClr val="7030A0"/>
                        </a:solidFill>
                        <a:prstDash val="solid"/>
                        <a:miter/>
                      </a:ln>
                    </p:spPr>
                  </p:cxnSp>
                  <p:cxnSp>
                    <p:nvCxnSpPr>
                      <p:cNvPr id="91" name="Straight Connector 137">
                        <a:extLst>
                          <a:ext uri="{FF2B5EF4-FFF2-40B4-BE49-F238E27FC236}">
                            <a16:creationId xmlns:a16="http://schemas.microsoft.com/office/drawing/2014/main" id="{19CB09B2-DD6C-83A4-306B-04DC2C90E33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 flipV="1">
                        <a:off x="8936768" y="4092230"/>
                        <a:ext cx="10818" cy="452378"/>
                      </a:xfrm>
                      <a:prstGeom prst="straightConnector1">
                        <a:avLst/>
                      </a:prstGeom>
                      <a:noFill/>
                      <a:ln w="12701" cap="flat">
                        <a:solidFill>
                          <a:srgbClr val="7030A0"/>
                        </a:solidFill>
                        <a:prstDash val="solid"/>
                        <a:miter/>
                      </a:ln>
                    </p:spPr>
                  </p:cxnSp>
                  <p:cxnSp>
                    <p:nvCxnSpPr>
                      <p:cNvPr id="92" name="Straight Connector 138">
                        <a:extLst>
                          <a:ext uri="{FF2B5EF4-FFF2-40B4-BE49-F238E27FC236}">
                            <a16:creationId xmlns:a16="http://schemas.microsoft.com/office/drawing/2014/main" id="{BD2E4365-EA08-ED93-363E-68DE456FB4C6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8947586" y="4684338"/>
                        <a:ext cx="0" cy="549340"/>
                      </a:xfrm>
                      <a:prstGeom prst="straightConnector1">
                        <a:avLst/>
                      </a:prstGeom>
                      <a:noFill/>
                      <a:ln w="12701" cap="flat">
                        <a:solidFill>
                          <a:srgbClr val="7030A0"/>
                        </a:solidFill>
                        <a:prstDash val="solid"/>
                        <a:miter/>
                      </a:ln>
                    </p:spPr>
                  </p:cxnSp>
                  <p:cxnSp>
                    <p:nvCxnSpPr>
                      <p:cNvPr id="93" name="Straight Connector 139">
                        <a:extLst>
                          <a:ext uri="{FF2B5EF4-FFF2-40B4-BE49-F238E27FC236}">
                            <a16:creationId xmlns:a16="http://schemas.microsoft.com/office/drawing/2014/main" id="{FA6224E1-278C-CEAE-C768-CDD5757F9B7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 flipV="1">
                        <a:off x="8389636" y="4473081"/>
                        <a:ext cx="10808" cy="306327"/>
                      </a:xfrm>
                      <a:prstGeom prst="straightConnector1">
                        <a:avLst/>
                      </a:prstGeom>
                      <a:noFill/>
                      <a:ln w="12701" cap="flat">
                        <a:solidFill>
                          <a:srgbClr val="7030A0"/>
                        </a:solidFill>
                        <a:prstDash val="solid"/>
                        <a:miter/>
                      </a:ln>
                    </p:spPr>
                  </p:cxnSp>
                  <p:cxnSp>
                    <p:nvCxnSpPr>
                      <p:cNvPr id="94" name="Straight Connector 140">
                        <a:extLst>
                          <a:ext uri="{FF2B5EF4-FFF2-40B4-BE49-F238E27FC236}">
                            <a16:creationId xmlns:a16="http://schemas.microsoft.com/office/drawing/2014/main" id="{82865B37-D0EF-57D9-236B-1A8782C33703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 flipV="1">
                        <a:off x="7835552" y="4273192"/>
                        <a:ext cx="25654" cy="658777"/>
                      </a:xfrm>
                      <a:prstGeom prst="straightConnector1">
                        <a:avLst/>
                      </a:prstGeom>
                      <a:noFill/>
                      <a:ln w="12701" cap="flat">
                        <a:solidFill>
                          <a:srgbClr val="7030A0"/>
                        </a:solidFill>
                        <a:prstDash val="solid"/>
                        <a:miter/>
                      </a:ln>
                    </p:spPr>
                  </p:cxnSp>
                  <p:cxnSp>
                    <p:nvCxnSpPr>
                      <p:cNvPr id="95" name="Straight Connector 141">
                        <a:extLst>
                          <a:ext uri="{FF2B5EF4-FFF2-40B4-BE49-F238E27FC236}">
                            <a16:creationId xmlns:a16="http://schemas.microsoft.com/office/drawing/2014/main" id="{7DBFEFCB-23EE-9437-7445-8C9494B503FB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V="1">
                        <a:off x="8674496" y="4705246"/>
                        <a:ext cx="0" cy="863197"/>
                      </a:xfrm>
                      <a:prstGeom prst="straightConnector1">
                        <a:avLst/>
                      </a:prstGeom>
                      <a:noFill/>
                      <a:ln w="12701" cap="flat">
                        <a:solidFill>
                          <a:srgbClr val="FF0000"/>
                        </a:solidFill>
                        <a:prstDash val="solid"/>
                        <a:miter/>
                      </a:ln>
                    </p:spPr>
                  </p:cxnSp>
                </p:grpSp>
                <p:cxnSp>
                  <p:nvCxnSpPr>
                    <p:cNvPr id="89" name="Straight Connector 135">
                      <a:extLst>
                        <a:ext uri="{FF2B5EF4-FFF2-40B4-BE49-F238E27FC236}">
                          <a16:creationId xmlns:a16="http://schemas.microsoft.com/office/drawing/2014/main" id="{CA233D4B-F6C2-FB05-350D-ACAC521366D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838085" y="4790281"/>
                      <a:ext cx="283718" cy="0"/>
                    </a:xfrm>
                    <a:prstGeom prst="straightConnector1">
                      <a:avLst/>
                    </a:prstGeom>
                    <a:noFill/>
                    <a:ln w="12701" cap="flat">
                      <a:solidFill>
                        <a:srgbClr val="7030A0"/>
                      </a:solidFill>
                      <a:prstDash val="solid"/>
                      <a:miter/>
                    </a:ln>
                  </p:spPr>
                </p:cxnSp>
              </p:grpSp>
              <p:cxnSp>
                <p:nvCxnSpPr>
                  <p:cNvPr id="87" name="Straight Connector 135">
                    <a:extLst>
                      <a:ext uri="{FF2B5EF4-FFF2-40B4-BE49-F238E27FC236}">
                        <a16:creationId xmlns:a16="http://schemas.microsoft.com/office/drawing/2014/main" id="{CE1255CF-CAB7-5AE0-A6BB-119BB709A2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543283" y="4719652"/>
                    <a:ext cx="283718" cy="0"/>
                  </a:xfrm>
                  <a:prstGeom prst="straightConnector1">
                    <a:avLst/>
                  </a:prstGeom>
                  <a:noFill/>
                  <a:ln w="12701" cap="flat">
                    <a:solidFill>
                      <a:srgbClr val="7030A0"/>
                    </a:solidFill>
                    <a:prstDash val="solid"/>
                    <a:miter/>
                  </a:ln>
                </p:spPr>
              </p:cxnSp>
            </p:grpSp>
            <p:cxnSp>
              <p:nvCxnSpPr>
                <p:cNvPr id="84" name="Straight Connector 135">
                  <a:extLst>
                    <a:ext uri="{FF2B5EF4-FFF2-40B4-BE49-F238E27FC236}">
                      <a16:creationId xmlns:a16="http://schemas.microsoft.com/office/drawing/2014/main" id="{A3FC6A35-1B7E-D247-DD64-8C2ACE4EA7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95083" y="4305084"/>
                  <a:ext cx="283718" cy="0"/>
                </a:xfrm>
                <a:prstGeom prst="straightConnector1">
                  <a:avLst/>
                </a:prstGeom>
                <a:noFill/>
                <a:ln w="12701" cap="flat">
                  <a:solidFill>
                    <a:srgbClr val="7030A0"/>
                  </a:solidFill>
                  <a:prstDash val="solid"/>
                  <a:miter/>
                </a:ln>
              </p:spPr>
            </p:cxnSp>
            <p:cxnSp>
              <p:nvCxnSpPr>
                <p:cNvPr id="85" name="Straight Connector 135">
                  <a:extLst>
                    <a:ext uri="{FF2B5EF4-FFF2-40B4-BE49-F238E27FC236}">
                      <a16:creationId xmlns:a16="http://schemas.microsoft.com/office/drawing/2014/main" id="{C745EF49-E8FB-07CF-20AD-7DC367C6EF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95083" y="4211365"/>
                  <a:ext cx="283718" cy="0"/>
                </a:xfrm>
                <a:prstGeom prst="straightConnector1">
                  <a:avLst/>
                </a:prstGeom>
                <a:noFill/>
                <a:ln w="12701" cap="flat">
                  <a:solidFill>
                    <a:srgbClr val="7030A0"/>
                  </a:solidFill>
                  <a:prstDash val="solid"/>
                  <a:miter/>
                </a:ln>
              </p:spPr>
            </p:cxnSp>
          </p:grp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2FD45B60-76EE-2C93-FBFC-68464BF023A0}"/>
                  </a:ext>
                </a:extLst>
              </p:cNvPr>
              <p:cNvGrpSpPr/>
              <p:nvPr/>
            </p:nvGrpSpPr>
            <p:grpSpPr>
              <a:xfrm flipV="1">
                <a:off x="8412419" y="5071384"/>
                <a:ext cx="283718" cy="250176"/>
                <a:chOff x="8547483" y="4207308"/>
                <a:chExt cx="283718" cy="250176"/>
              </a:xfrm>
            </p:grpSpPr>
            <p:cxnSp>
              <p:nvCxnSpPr>
                <p:cNvPr id="80" name="Straight Connector 135">
                  <a:extLst>
                    <a:ext uri="{FF2B5EF4-FFF2-40B4-BE49-F238E27FC236}">
                      <a16:creationId xmlns:a16="http://schemas.microsoft.com/office/drawing/2014/main" id="{47FFF196-0EFE-A994-42A6-A40404D1B9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547483" y="4457484"/>
                  <a:ext cx="283718" cy="0"/>
                </a:xfrm>
                <a:prstGeom prst="straightConnector1">
                  <a:avLst/>
                </a:prstGeom>
                <a:noFill/>
                <a:ln w="12701" cap="flat">
                  <a:solidFill>
                    <a:srgbClr val="7030A0"/>
                  </a:solidFill>
                  <a:prstDash val="solid"/>
                  <a:miter/>
                </a:ln>
              </p:spPr>
            </p:cxnSp>
            <p:cxnSp>
              <p:nvCxnSpPr>
                <p:cNvPr id="81" name="Straight Connector 135">
                  <a:extLst>
                    <a:ext uri="{FF2B5EF4-FFF2-40B4-BE49-F238E27FC236}">
                      <a16:creationId xmlns:a16="http://schemas.microsoft.com/office/drawing/2014/main" id="{7C02B65F-600B-5E9E-A076-9C994DDCE8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547483" y="4358685"/>
                  <a:ext cx="283718" cy="0"/>
                </a:xfrm>
                <a:prstGeom prst="straightConnector1">
                  <a:avLst/>
                </a:prstGeom>
                <a:noFill/>
                <a:ln w="12701" cap="flat">
                  <a:solidFill>
                    <a:srgbClr val="7030A0"/>
                  </a:solidFill>
                  <a:prstDash val="solid"/>
                  <a:miter/>
                </a:ln>
              </p:spPr>
            </p:cxnSp>
            <p:cxnSp>
              <p:nvCxnSpPr>
                <p:cNvPr id="82" name="Straight Connector 139">
                  <a:extLst>
                    <a:ext uri="{FF2B5EF4-FFF2-40B4-BE49-F238E27FC236}">
                      <a16:creationId xmlns:a16="http://schemas.microsoft.com/office/drawing/2014/main" id="{86D84A04-EFA2-0F6E-48DE-52346E1586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692243" y="4207308"/>
                  <a:ext cx="660" cy="144000"/>
                </a:xfrm>
                <a:prstGeom prst="straightConnector1">
                  <a:avLst/>
                </a:prstGeom>
                <a:noFill/>
                <a:ln w="12701" cap="flat">
                  <a:solidFill>
                    <a:srgbClr val="7030A0"/>
                  </a:solidFill>
                  <a:prstDash val="solid"/>
                  <a:miter/>
                </a:ln>
              </p:spPr>
            </p:cxnSp>
          </p:grpSp>
        </p:grpSp>
      </p:grpSp>
      <p:sp>
        <p:nvSpPr>
          <p:cNvPr id="107" name="Flowchart: Connector 10">
            <a:extLst>
              <a:ext uri="{FF2B5EF4-FFF2-40B4-BE49-F238E27FC236}">
                <a16:creationId xmlns:a16="http://schemas.microsoft.com/office/drawing/2014/main" id="{F1ACD465-6FD2-676E-F79F-A3A1BE88FF61}"/>
              </a:ext>
            </a:extLst>
          </p:cNvPr>
          <p:cNvSpPr/>
          <p:nvPr/>
        </p:nvSpPr>
        <p:spPr>
          <a:xfrm>
            <a:off x="11168554" y="5701584"/>
            <a:ext cx="281078" cy="26319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108" name="Straight Connector 12">
            <a:extLst>
              <a:ext uri="{FF2B5EF4-FFF2-40B4-BE49-F238E27FC236}">
                <a16:creationId xmlns:a16="http://schemas.microsoft.com/office/drawing/2014/main" id="{0C1244BE-5C5D-54F3-C7E5-B29F8ABAD1F7}"/>
              </a:ext>
            </a:extLst>
          </p:cNvPr>
          <p:cNvCxnSpPr>
            <a:cxnSpLocks/>
            <a:stCxn id="107" idx="2"/>
            <a:endCxn id="107" idx="4"/>
          </p:cNvCxnSpPr>
          <p:nvPr/>
        </p:nvCxnSpPr>
        <p:spPr>
          <a:xfrm flipH="1" flipV="1">
            <a:off x="11209717" y="5740127"/>
            <a:ext cx="99376" cy="224647"/>
          </a:xfrm>
          <a:prstGeom prst="straightConnector1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109" name="Straight Connector 13">
            <a:extLst>
              <a:ext uri="{FF2B5EF4-FFF2-40B4-BE49-F238E27FC236}">
                <a16:creationId xmlns:a16="http://schemas.microsoft.com/office/drawing/2014/main" id="{5ACA2378-68BA-0F11-A710-7028CF7473AB}"/>
              </a:ext>
            </a:extLst>
          </p:cNvPr>
          <p:cNvCxnSpPr>
            <a:cxnSpLocks/>
            <a:stCxn id="107" idx="2"/>
            <a:endCxn id="107" idx="7"/>
          </p:cNvCxnSpPr>
          <p:nvPr/>
        </p:nvCxnSpPr>
        <p:spPr>
          <a:xfrm flipV="1">
            <a:off x="11309093" y="5740127"/>
            <a:ext cx="99376" cy="224647"/>
          </a:xfrm>
          <a:prstGeom prst="straightConnector1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112" name="Straight Connector 135">
            <a:extLst>
              <a:ext uri="{FF2B5EF4-FFF2-40B4-BE49-F238E27FC236}">
                <a16:creationId xmlns:a16="http://schemas.microsoft.com/office/drawing/2014/main" id="{E61FA480-ECB8-4E2F-EDF2-57F3FDB0EE5C}"/>
              </a:ext>
            </a:extLst>
          </p:cNvPr>
          <p:cNvCxnSpPr>
            <a:cxnSpLocks/>
          </p:cNvCxnSpPr>
          <p:nvPr/>
        </p:nvCxnSpPr>
        <p:spPr>
          <a:xfrm>
            <a:off x="10748948" y="5326253"/>
            <a:ext cx="283718" cy="0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3" name="Straight Connector 135">
            <a:extLst>
              <a:ext uri="{FF2B5EF4-FFF2-40B4-BE49-F238E27FC236}">
                <a16:creationId xmlns:a16="http://schemas.microsoft.com/office/drawing/2014/main" id="{941BCA9E-6457-DE28-BAB1-0F9DBADDF474}"/>
              </a:ext>
            </a:extLst>
          </p:cNvPr>
          <p:cNvCxnSpPr>
            <a:cxnSpLocks/>
          </p:cNvCxnSpPr>
          <p:nvPr/>
        </p:nvCxnSpPr>
        <p:spPr>
          <a:xfrm>
            <a:off x="10761894" y="4466738"/>
            <a:ext cx="283718" cy="0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C2EF0A78-2EC4-EA03-D16C-739399B310DF}"/>
              </a:ext>
            </a:extLst>
          </p:cNvPr>
          <p:cNvSpPr txBox="1"/>
          <p:nvPr/>
        </p:nvSpPr>
        <p:spPr>
          <a:xfrm>
            <a:off x="11111564" y="4337512"/>
            <a:ext cx="14055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600" dirty="0">
                <a:solidFill>
                  <a:schemeClr val="accent2">
                    <a:lumMod val="75000"/>
                  </a:schemeClr>
                </a:solidFill>
              </a:rPr>
              <a:t>C</a:t>
            </a:r>
            <a:endParaRPr lang="en-GB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B067C423-5297-F60D-3F67-EC99988664D3}"/>
              </a:ext>
            </a:extLst>
          </p:cNvPr>
          <p:cNvSpPr txBox="1"/>
          <p:nvPr/>
        </p:nvSpPr>
        <p:spPr>
          <a:xfrm>
            <a:off x="11089997" y="5195765"/>
            <a:ext cx="14055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600" dirty="0">
                <a:solidFill>
                  <a:schemeClr val="accent2">
                    <a:lumMod val="75000"/>
                  </a:schemeClr>
                </a:solidFill>
              </a:rPr>
              <a:t>C</a:t>
            </a:r>
            <a:endParaRPr lang="en-GB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F0829B20-5109-876D-BBAE-40A9318C4CE3}"/>
              </a:ext>
            </a:extLst>
          </p:cNvPr>
          <p:cNvGrpSpPr/>
          <p:nvPr/>
        </p:nvGrpSpPr>
        <p:grpSpPr>
          <a:xfrm>
            <a:off x="10799591" y="5518020"/>
            <a:ext cx="257501" cy="175591"/>
            <a:chOff x="9299323" y="3578905"/>
            <a:chExt cx="436778" cy="277652"/>
          </a:xfrm>
        </p:grpSpPr>
        <p:cxnSp>
          <p:nvCxnSpPr>
            <p:cNvPr id="118" name="Straight Connector 135">
              <a:extLst>
                <a:ext uri="{FF2B5EF4-FFF2-40B4-BE49-F238E27FC236}">
                  <a16:creationId xmlns:a16="http://schemas.microsoft.com/office/drawing/2014/main" id="{763F472E-C7B3-7CBF-E75C-1C3F16131CA2}"/>
                </a:ext>
              </a:extLst>
            </p:cNvPr>
            <p:cNvCxnSpPr>
              <a:cxnSpLocks/>
            </p:cNvCxnSpPr>
            <p:nvPr/>
          </p:nvCxnSpPr>
          <p:spPr>
            <a:xfrm>
              <a:off x="9299323" y="3578905"/>
              <a:ext cx="283718" cy="0"/>
            </a:xfrm>
            <a:prstGeom prst="straightConnector1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9" name="Straight Connector 135">
              <a:extLst>
                <a:ext uri="{FF2B5EF4-FFF2-40B4-BE49-F238E27FC236}">
                  <a16:creationId xmlns:a16="http://schemas.microsoft.com/office/drawing/2014/main" id="{E9FE1E6A-FEBC-6C66-0744-DC16398951B2}"/>
                </a:ext>
              </a:extLst>
            </p:cNvPr>
            <p:cNvCxnSpPr>
              <a:cxnSpLocks/>
            </p:cNvCxnSpPr>
            <p:nvPr/>
          </p:nvCxnSpPr>
          <p:spPr>
            <a:xfrm>
              <a:off x="9299323" y="3856557"/>
              <a:ext cx="283718" cy="0"/>
            </a:xfrm>
            <a:prstGeom prst="straightConnector1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0" name="Straight Connector 135">
              <a:extLst>
                <a:ext uri="{FF2B5EF4-FFF2-40B4-BE49-F238E27FC236}">
                  <a16:creationId xmlns:a16="http://schemas.microsoft.com/office/drawing/2014/main" id="{3891ECAA-613F-FD28-19FE-0DF95A648671}"/>
                </a:ext>
              </a:extLst>
            </p:cNvPr>
            <p:cNvCxnSpPr>
              <a:cxnSpLocks/>
            </p:cNvCxnSpPr>
            <p:nvPr/>
          </p:nvCxnSpPr>
          <p:spPr>
            <a:xfrm>
              <a:off x="9299323" y="3588742"/>
              <a:ext cx="283718" cy="267815"/>
            </a:xfrm>
            <a:prstGeom prst="straightConnector1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3" name="Straight Connector 135">
              <a:extLst>
                <a:ext uri="{FF2B5EF4-FFF2-40B4-BE49-F238E27FC236}">
                  <a16:creationId xmlns:a16="http://schemas.microsoft.com/office/drawing/2014/main" id="{E434F5D5-37E7-DE02-D9D3-AD0C3F72B3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99323" y="3583150"/>
              <a:ext cx="283718" cy="273407"/>
            </a:xfrm>
            <a:prstGeom prst="straightConnector1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6" name="Straight Connector 135">
              <a:extLst>
                <a:ext uri="{FF2B5EF4-FFF2-40B4-BE49-F238E27FC236}">
                  <a16:creationId xmlns:a16="http://schemas.microsoft.com/office/drawing/2014/main" id="{6494BBAD-85EC-6B91-C310-33700C02F98C}"/>
                </a:ext>
              </a:extLst>
            </p:cNvPr>
            <p:cNvCxnSpPr>
              <a:cxnSpLocks/>
            </p:cNvCxnSpPr>
            <p:nvPr/>
          </p:nvCxnSpPr>
          <p:spPr>
            <a:xfrm>
              <a:off x="9451723" y="3726225"/>
              <a:ext cx="283718" cy="0"/>
            </a:xfrm>
            <a:prstGeom prst="straightConnector1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8" name="Straight Connector 139">
              <a:extLst>
                <a:ext uri="{FF2B5EF4-FFF2-40B4-BE49-F238E27FC236}">
                  <a16:creationId xmlns:a16="http://schemas.microsoft.com/office/drawing/2014/main" id="{E7DF3362-624E-34C9-9A44-45F67FDC0E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35441" y="3657753"/>
              <a:ext cx="660" cy="144000"/>
            </a:xfrm>
            <a:prstGeom prst="straightConnector1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130" name="Straight Connector 139">
            <a:extLst>
              <a:ext uri="{FF2B5EF4-FFF2-40B4-BE49-F238E27FC236}">
                <a16:creationId xmlns:a16="http://schemas.microsoft.com/office/drawing/2014/main" id="{D74CC1AF-5800-5205-1199-6EFA1BB03EDB}"/>
              </a:ext>
            </a:extLst>
          </p:cNvPr>
          <p:cNvCxnSpPr>
            <a:cxnSpLocks/>
          </p:cNvCxnSpPr>
          <p:nvPr/>
        </p:nvCxnSpPr>
        <p:spPr>
          <a:xfrm flipV="1">
            <a:off x="10881824" y="5699751"/>
            <a:ext cx="660" cy="144000"/>
          </a:xfrm>
          <a:prstGeom prst="straightConnector1">
            <a:avLst/>
          </a:prstGeom>
          <a:noFill/>
          <a:ln w="12701" cap="flat">
            <a:solidFill>
              <a:srgbClr val="7030A0"/>
            </a:solidFill>
            <a:prstDash val="solid"/>
            <a:miter/>
          </a:ln>
        </p:spPr>
      </p:cxnSp>
      <p:cxnSp>
        <p:nvCxnSpPr>
          <p:cNvPr id="131" name="Straight Connector 135">
            <a:extLst>
              <a:ext uri="{FF2B5EF4-FFF2-40B4-BE49-F238E27FC236}">
                <a16:creationId xmlns:a16="http://schemas.microsoft.com/office/drawing/2014/main" id="{E7BCAD53-D2AC-8424-57B3-69BA52C4EC34}"/>
              </a:ext>
            </a:extLst>
          </p:cNvPr>
          <p:cNvCxnSpPr>
            <a:cxnSpLocks/>
          </p:cNvCxnSpPr>
          <p:nvPr/>
        </p:nvCxnSpPr>
        <p:spPr>
          <a:xfrm>
            <a:off x="10884836" y="5835135"/>
            <a:ext cx="283718" cy="0"/>
          </a:xfrm>
          <a:prstGeom prst="straightConnector1">
            <a:avLst/>
          </a:prstGeom>
          <a:noFill/>
          <a:ln w="12701" cap="flat">
            <a:solidFill>
              <a:srgbClr val="7030A0"/>
            </a:solidFill>
            <a:prstDash val="solid"/>
            <a:miter/>
          </a:ln>
        </p:spPr>
      </p:cxn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76E71710-7143-1F1E-CA81-03AFBD53EDE8}"/>
              </a:ext>
            </a:extLst>
          </p:cNvPr>
          <p:cNvGrpSpPr/>
          <p:nvPr/>
        </p:nvGrpSpPr>
        <p:grpSpPr>
          <a:xfrm flipV="1">
            <a:off x="10809231" y="3927915"/>
            <a:ext cx="368963" cy="325731"/>
            <a:chOff x="11288600" y="5465847"/>
            <a:chExt cx="368963" cy="325731"/>
          </a:xfrm>
        </p:grpSpPr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02A63FE8-C656-F0D9-D6FB-755850587AD8}"/>
                </a:ext>
              </a:extLst>
            </p:cNvPr>
            <p:cNvGrpSpPr/>
            <p:nvPr/>
          </p:nvGrpSpPr>
          <p:grpSpPr>
            <a:xfrm>
              <a:off x="11288600" y="5465847"/>
              <a:ext cx="257501" cy="175591"/>
              <a:chOff x="9299323" y="3578905"/>
              <a:chExt cx="436778" cy="277652"/>
            </a:xfrm>
          </p:grpSpPr>
          <p:cxnSp>
            <p:nvCxnSpPr>
              <p:cNvPr id="135" name="Straight Connector 135">
                <a:extLst>
                  <a:ext uri="{FF2B5EF4-FFF2-40B4-BE49-F238E27FC236}">
                    <a16:creationId xmlns:a16="http://schemas.microsoft.com/office/drawing/2014/main" id="{2D296D42-9743-EFFC-CF01-2541767CE9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99323" y="3578905"/>
                <a:ext cx="283718" cy="0"/>
              </a:xfrm>
              <a:prstGeom prst="straightConnector1">
                <a:avLst/>
              </a:prstGeom>
              <a:ln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88590CCD-A860-31C5-87C0-41718A82A2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99323" y="3856557"/>
                <a:ext cx="283718" cy="0"/>
              </a:xfrm>
              <a:prstGeom prst="straightConnector1">
                <a:avLst/>
              </a:prstGeom>
              <a:ln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5">
                <a:extLst>
                  <a:ext uri="{FF2B5EF4-FFF2-40B4-BE49-F238E27FC236}">
                    <a16:creationId xmlns:a16="http://schemas.microsoft.com/office/drawing/2014/main" id="{78FD62F6-24F3-3794-ACCC-4DF4F27C69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99323" y="3588742"/>
                <a:ext cx="283718" cy="267815"/>
              </a:xfrm>
              <a:prstGeom prst="straightConnector1">
                <a:avLst/>
              </a:prstGeom>
              <a:ln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5">
                <a:extLst>
                  <a:ext uri="{FF2B5EF4-FFF2-40B4-BE49-F238E27FC236}">
                    <a16:creationId xmlns:a16="http://schemas.microsoft.com/office/drawing/2014/main" id="{56214938-3E7F-7731-C960-1F2A869A53A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99323" y="3583150"/>
                <a:ext cx="283718" cy="273407"/>
              </a:xfrm>
              <a:prstGeom prst="straightConnector1">
                <a:avLst/>
              </a:prstGeom>
              <a:ln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5">
                <a:extLst>
                  <a:ext uri="{FF2B5EF4-FFF2-40B4-BE49-F238E27FC236}">
                    <a16:creationId xmlns:a16="http://schemas.microsoft.com/office/drawing/2014/main" id="{E021DCF0-8468-4067-F7D6-77E84405E5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51723" y="3726225"/>
                <a:ext cx="283718" cy="0"/>
              </a:xfrm>
              <a:prstGeom prst="straightConnector1">
                <a:avLst/>
              </a:prstGeom>
              <a:ln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15FEEE33-3845-8740-32E6-4F07204353B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35441" y="3657753"/>
                <a:ext cx="660" cy="144000"/>
              </a:xfrm>
              <a:prstGeom prst="straightConnector1">
                <a:avLst/>
              </a:prstGeom>
              <a:ln/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141" name="Straight Connector 139">
              <a:extLst>
                <a:ext uri="{FF2B5EF4-FFF2-40B4-BE49-F238E27FC236}">
                  <a16:creationId xmlns:a16="http://schemas.microsoft.com/office/drawing/2014/main" id="{DDCFCFBF-819C-5516-4C3F-FDCBC88CB5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70833" y="5647578"/>
              <a:ext cx="660" cy="144000"/>
            </a:xfrm>
            <a:prstGeom prst="straightConnector1">
              <a:avLst/>
            </a:prstGeom>
            <a:noFill/>
            <a:ln w="12701" cap="flat">
              <a:solidFill>
                <a:srgbClr val="7030A0"/>
              </a:solidFill>
              <a:prstDash val="solid"/>
              <a:miter/>
            </a:ln>
          </p:spPr>
        </p:cxnSp>
        <p:cxnSp>
          <p:nvCxnSpPr>
            <p:cNvPr id="142" name="Straight Connector 135">
              <a:extLst>
                <a:ext uri="{FF2B5EF4-FFF2-40B4-BE49-F238E27FC236}">
                  <a16:creationId xmlns:a16="http://schemas.microsoft.com/office/drawing/2014/main" id="{30863454-0FE5-73EE-9280-2722B3FA42E4}"/>
                </a:ext>
              </a:extLst>
            </p:cNvPr>
            <p:cNvCxnSpPr>
              <a:cxnSpLocks/>
            </p:cNvCxnSpPr>
            <p:nvPr/>
          </p:nvCxnSpPr>
          <p:spPr>
            <a:xfrm>
              <a:off x="11373845" y="5782962"/>
              <a:ext cx="283718" cy="0"/>
            </a:xfrm>
            <a:prstGeom prst="straightConnector1">
              <a:avLst/>
            </a:prstGeom>
            <a:noFill/>
            <a:ln w="12701" cap="flat">
              <a:solidFill>
                <a:srgbClr val="7030A0"/>
              </a:solidFill>
              <a:prstDash val="solid"/>
              <a:miter/>
            </a:ln>
          </p:spPr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4B659A9-C418-4D3E-D411-63C2D111BFDD}"/>
              </a:ext>
            </a:extLst>
          </p:cNvPr>
          <p:cNvSpPr txBox="1"/>
          <p:nvPr/>
        </p:nvSpPr>
        <p:spPr>
          <a:xfrm>
            <a:off x="7619970" y="3374106"/>
            <a:ext cx="457202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Expected pressure evolution during vacuum conditioning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1C7852-5FDD-D1F2-384D-9B1CD336632B}"/>
              </a:ext>
            </a:extLst>
          </p:cNvPr>
          <p:cNvSpPr txBox="1"/>
          <p:nvPr/>
        </p:nvSpPr>
        <p:spPr>
          <a:xfrm>
            <a:off x="7920944" y="6035126"/>
            <a:ext cx="397007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Vacuum instrumentation layout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84B487-A4AA-2FF5-DED3-046C630A3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b="1" dirty="0"/>
              <a:t>Hana HAVLIKOVA, Cedric GARION </a:t>
            </a:r>
            <a:r>
              <a:rPr lang="en-US" dirty="0"/>
              <a:t>| Design, integration and prototype manufacturing</a:t>
            </a:r>
          </a:p>
        </p:txBody>
      </p:sp>
      <p:sp>
        <p:nvSpPr>
          <p:cNvPr id="20" name="Title 2">
            <a:extLst>
              <a:ext uri="{FF2B5EF4-FFF2-40B4-BE49-F238E27FC236}">
                <a16:creationId xmlns:a16="http://schemas.microsoft.com/office/drawing/2014/main" id="{BA5BC488-D797-CE4C-360D-9A208840C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247710"/>
            <a:ext cx="5688011" cy="493510"/>
          </a:xfrm>
        </p:spPr>
        <p:txBody>
          <a:bodyPr/>
          <a:lstStyle/>
          <a:p>
            <a:r>
              <a:rPr lang="en-US" dirty="0"/>
              <a:t>Measurement planning: road to the test pilot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9459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76C30C-7014-A99D-2739-499291495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5D4468-DB29-580B-20C8-A04BEE9727FB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09/11/2022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082579-09A0-28F5-5866-83356B87E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Paolo Chiggiato | MME-VSC join seminars 09-11-2022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65A149-F48E-4FBC-4038-CEC35219E904}"/>
              </a:ext>
            </a:extLst>
          </p:cNvPr>
          <p:cNvSpPr txBox="1"/>
          <p:nvPr/>
        </p:nvSpPr>
        <p:spPr>
          <a:xfrm>
            <a:off x="955675" y="1701000"/>
            <a:ext cx="10492498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Today, when a strong </a:t>
            </a:r>
            <a:r>
              <a:rPr lang="en-GB" b="1" dirty="0"/>
              <a:t>gravitational wave </a:t>
            </a:r>
            <a:r>
              <a:rPr lang="en-GB" dirty="0"/>
              <a:t>reaches our planet, space and time distortion </a:t>
            </a:r>
            <a:r>
              <a:rPr lang="en-GB" b="1" dirty="0"/>
              <a:t>can be measured</a:t>
            </a:r>
            <a:r>
              <a:rPr lang="en-GB" dirty="0"/>
              <a:t>.</a:t>
            </a:r>
          </a:p>
          <a:p>
            <a:pPr algn="l"/>
            <a:endParaRPr lang="en-GB" dirty="0"/>
          </a:p>
          <a:p>
            <a:r>
              <a:rPr lang="en-GB" dirty="0"/>
              <a:t>The measurement is possible thanks to </a:t>
            </a:r>
            <a:r>
              <a:rPr lang="en-GB" b="1" dirty="0"/>
              <a:t>laser interferometry</a:t>
            </a:r>
            <a:r>
              <a:rPr lang="en-GB" dirty="0"/>
              <a:t>.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A </a:t>
            </a:r>
            <a:r>
              <a:rPr lang="en-GB" b="1" dirty="0"/>
              <a:t>strong gravitational wave </a:t>
            </a:r>
            <a:r>
              <a:rPr lang="en-GB" dirty="0"/>
              <a:t>will produce </a:t>
            </a:r>
            <a:r>
              <a:rPr lang="en-GB" b="1" dirty="0"/>
              <a:t>displacements of the order of 10</a:t>
            </a:r>
            <a:r>
              <a:rPr lang="en-GB" b="1" baseline="30000" dirty="0"/>
              <a:t>-18</a:t>
            </a:r>
            <a:r>
              <a:rPr lang="en-GB" b="1" dirty="0"/>
              <a:t> meters </a:t>
            </a:r>
            <a:r>
              <a:rPr lang="en-GB" dirty="0"/>
              <a:t>- this is 1000 times smaller than the diameter of a proton.</a:t>
            </a:r>
          </a:p>
          <a:p>
            <a:pPr algn="l"/>
            <a:endParaRPr lang="en-GB" dirty="0"/>
          </a:p>
          <a:p>
            <a:r>
              <a:rPr lang="en-GB" dirty="0"/>
              <a:t>This is equivalent to the measurement of an </a:t>
            </a:r>
            <a:r>
              <a:rPr lang="en-GB" b="1" dirty="0"/>
              <a:t>hair diameter </a:t>
            </a:r>
            <a:r>
              <a:rPr lang="en-GB" dirty="0"/>
              <a:t>(100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m) variations in the </a:t>
            </a:r>
            <a:r>
              <a:rPr lang="en-GB" b="1" dirty="0"/>
              <a:t>Sun-Alfa Centauri distance </a:t>
            </a:r>
            <a:r>
              <a:rPr lang="en-GB" dirty="0"/>
              <a:t>(4.4 light years).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70574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144FD19-D33F-EB43-BABB-64E0A88710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/>
              <a:t>Two areas </a:t>
            </a:r>
            <a:r>
              <a:rPr lang="en-CH" b="0"/>
              <a:t>have been identified </a:t>
            </a:r>
            <a:r>
              <a:rPr lang="en-US" dirty="0"/>
              <a:t>for installation of the pilot </a:t>
            </a:r>
            <a:r>
              <a:rPr lang="en-CH" b="0"/>
              <a:t>as potential locations.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Identification of area for pilot test sector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b="1" dirty="0"/>
              <a:t>Luigi SCIBILE </a:t>
            </a:r>
            <a:r>
              <a:rPr lang="en-US" dirty="0"/>
              <a:t>| Installation of the pilot sector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EF986D4-ECAC-9145-B3E4-FC5C275CC7A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1551" y="2183996"/>
            <a:ext cx="2505659" cy="375252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933D097-E1FF-CD4F-AB56-810FD19C13F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8208" y="2326868"/>
            <a:ext cx="3372098" cy="34667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79B9C8F-4794-EF47-90E0-C4C09830FBF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252" y="2357092"/>
            <a:ext cx="3313301" cy="3406331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1FB73AD-B374-6B40-87E6-9D26362D2F33}"/>
              </a:ext>
            </a:extLst>
          </p:cNvPr>
          <p:cNvCxnSpPr/>
          <p:nvPr/>
        </p:nvCxnSpPr>
        <p:spPr>
          <a:xfrm>
            <a:off x="6528048" y="3068960"/>
            <a:ext cx="2736304" cy="827559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2D85F67-FFFE-4441-B8D9-6ED0A05750A7}"/>
              </a:ext>
            </a:extLst>
          </p:cNvPr>
          <p:cNvCxnSpPr>
            <a:cxnSpLocks/>
          </p:cNvCxnSpPr>
          <p:nvPr/>
        </p:nvCxnSpPr>
        <p:spPr>
          <a:xfrm flipH="1" flipV="1">
            <a:off x="3575720" y="4365104"/>
            <a:ext cx="2016224" cy="1008112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3E76BF9-EE61-4042-816C-578DA5EDF43A}"/>
              </a:ext>
            </a:extLst>
          </p:cNvPr>
          <p:cNvSpPr txBox="1"/>
          <p:nvPr/>
        </p:nvSpPr>
        <p:spPr>
          <a:xfrm>
            <a:off x="1872469" y="2049869"/>
            <a:ext cx="110286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/>
              <a:t>TT1 tunnel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2B706D4-8DBE-DD4D-8B06-8B55E6384CCC}"/>
              </a:ext>
            </a:extLst>
          </p:cNvPr>
          <p:cNvSpPr txBox="1"/>
          <p:nvPr/>
        </p:nvSpPr>
        <p:spPr>
          <a:xfrm>
            <a:off x="9045116" y="2012799"/>
            <a:ext cx="121828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/>
              <a:t>Bulding 973</a:t>
            </a:r>
          </a:p>
        </p:txBody>
      </p:sp>
    </p:spTree>
    <p:extLst>
      <p:ext uri="{BB962C8B-B14F-4D97-AF65-F5344CB8AC3E}">
        <p14:creationId xmlns:p14="http://schemas.microsoft.com/office/powerpoint/2010/main" val="4909656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144FD19-D33F-EB43-BABB-64E0A88710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TT1 tunnel: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Advantages: almost constant environmental conditions, synergy with alignment team.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Disadvantage: difficult access and transport (feasibility to be done), no ventilation in the tunnel.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Identification of area for pilot test sector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 dirty="0"/>
              <a:t>27.10.2022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Luigi SCIBILE | Installation of the pilot sector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0C04AA-10A9-B74B-8364-14DD500297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107" y="2933521"/>
            <a:ext cx="4717583" cy="324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06C7F7-28C1-F544-A650-41D8C94A93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4962" y="2925272"/>
            <a:ext cx="4717582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445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/>
              <a:t>Conceptual integration models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620788" cy="365125"/>
          </a:xfrm>
        </p:spPr>
        <p:txBody>
          <a:bodyPr/>
          <a:lstStyle/>
          <a:p>
            <a:r>
              <a:rPr lang="de-CH"/>
              <a:t>27.10.2022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Luigi SCIBILE | Installation of the pilot sector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A961D0-02E4-CD40-87A4-D8CA6DFAC5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853"/>
            <a:ext cx="12192000" cy="67402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BD51AFB-1F44-AF4C-B905-5FB4C13FD097}"/>
              </a:ext>
            </a:extLst>
          </p:cNvPr>
          <p:cNvSpPr txBox="1"/>
          <p:nvPr/>
        </p:nvSpPr>
        <p:spPr>
          <a:xfrm>
            <a:off x="5059785" y="4595306"/>
            <a:ext cx="5771728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4000" b="1" dirty="0">
                <a:solidFill>
                  <a:srgbClr val="FFFF00"/>
                </a:solidFill>
              </a:rPr>
              <a:t>Conceptual model integrated in the B973</a:t>
            </a:r>
          </a:p>
        </p:txBody>
      </p:sp>
    </p:spTree>
    <p:extLst>
      <p:ext uri="{BB962C8B-B14F-4D97-AF65-F5344CB8AC3E}">
        <p14:creationId xmlns:p14="http://schemas.microsoft.com/office/powerpoint/2010/main" val="31158606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82E83D-FF3C-8E99-5B74-E0A5A91F9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DD8CAD-5F83-F1CD-1364-EDE05BB56D4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/>
              <a:t>09/11/2022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CDCA0A-FDFE-91B4-ACBC-362E9A380A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Paolo Chiggiato | MME-VSC join seminars 09-11-2022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17DE2B-5634-9D77-AAF5-457545990A73}"/>
              </a:ext>
            </a:extLst>
          </p:cNvPr>
          <p:cNvSpPr txBox="1"/>
          <p:nvPr/>
        </p:nvSpPr>
        <p:spPr>
          <a:xfrm>
            <a:off x="5649243" y="266500"/>
            <a:ext cx="9448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Web site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264432-5C8B-1488-E3D1-2C9AF53512C2}"/>
              </a:ext>
            </a:extLst>
          </p:cNvPr>
          <p:cNvSpPr txBox="1"/>
          <p:nvPr/>
        </p:nvSpPr>
        <p:spPr>
          <a:xfrm>
            <a:off x="696000" y="693000"/>
            <a:ext cx="1036800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All info will be soon available at:</a:t>
            </a:r>
          </a:p>
          <a:p>
            <a:pPr algn="l"/>
            <a:endParaRPr lang="en-GB" dirty="0"/>
          </a:p>
          <a:p>
            <a:pPr algn="ctr"/>
            <a:r>
              <a:rPr lang="en-GB" b="1" dirty="0">
                <a:solidFill>
                  <a:srgbClr val="00B050"/>
                </a:solidFill>
              </a:rPr>
              <a:t>etvacuum.web.cern.ch</a:t>
            </a:r>
          </a:p>
          <a:p>
            <a:pPr algn="ctr"/>
            <a:endParaRPr lang="en-GB" b="1" dirty="0">
              <a:solidFill>
                <a:srgbClr val="00B050"/>
              </a:solidFill>
            </a:endParaRPr>
          </a:p>
          <a:p>
            <a:r>
              <a:rPr lang="en-GB" dirty="0"/>
              <a:t>The web site is being prepared by Andre Rocha.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AB7E29-0572-D1D7-BFDC-5CEBC2BCA02B}"/>
              </a:ext>
            </a:extLst>
          </p:cNvPr>
          <p:cNvSpPr txBox="1"/>
          <p:nvPr/>
        </p:nvSpPr>
        <p:spPr>
          <a:xfrm>
            <a:off x="5676914" y="2795021"/>
            <a:ext cx="112434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Workshop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B20148-A144-877A-D7BA-4AAD77A60E43}"/>
              </a:ext>
            </a:extLst>
          </p:cNvPr>
          <p:cNvSpPr txBox="1"/>
          <p:nvPr/>
        </p:nvSpPr>
        <p:spPr>
          <a:xfrm>
            <a:off x="678551" y="3392037"/>
            <a:ext cx="1036800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Vacuum in GWD (EU, US, JP) at CERN (B.30) </a:t>
            </a:r>
          </a:p>
          <a:p>
            <a:pPr algn="l"/>
            <a:endParaRPr lang="en-GB" dirty="0"/>
          </a:p>
          <a:p>
            <a:pPr algn="ctr"/>
            <a:r>
              <a:rPr lang="en-GB" b="1" dirty="0">
                <a:solidFill>
                  <a:srgbClr val="00B050"/>
                </a:solidFill>
              </a:rPr>
              <a:t>27-28-29 March 2023</a:t>
            </a:r>
          </a:p>
          <a:p>
            <a:pPr algn="ctr"/>
            <a:endParaRPr lang="en-GB" b="1" dirty="0">
              <a:solidFill>
                <a:srgbClr val="00B050"/>
              </a:solidFill>
            </a:endParaRPr>
          </a:p>
          <a:p>
            <a:r>
              <a:rPr lang="en-GB" dirty="0"/>
              <a:t>I am expecting your enthusiastic participation.</a:t>
            </a:r>
          </a:p>
        </p:txBody>
      </p:sp>
    </p:spTree>
    <p:extLst>
      <p:ext uri="{BB962C8B-B14F-4D97-AF65-F5344CB8AC3E}">
        <p14:creationId xmlns:p14="http://schemas.microsoft.com/office/powerpoint/2010/main" val="24715278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1018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DAB633-16FD-4FFA-BB40-49D1F678F2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09/11/2022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F8CC8E-1BAA-464C-8D1D-70245A947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Paolo Chiggiato | MME-VSC join seminars 09-11-2022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C25A0D-ABE8-447A-AA78-DC7ADA03E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FECD6FA-7B57-5250-CA79-EC2E9B9A8361}"/>
              </a:ext>
            </a:extLst>
          </p:cNvPr>
          <p:cNvGrpSpPr/>
          <p:nvPr/>
        </p:nvGrpSpPr>
        <p:grpSpPr>
          <a:xfrm>
            <a:off x="1056000" y="116632"/>
            <a:ext cx="10169480" cy="5830934"/>
            <a:chOff x="1056000" y="116632"/>
            <a:chExt cx="10169480" cy="583093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036DD2A-A78E-4CA5-8C05-F62CC5B330DB}"/>
                </a:ext>
              </a:extLst>
            </p:cNvPr>
            <p:cNvGrpSpPr/>
            <p:nvPr/>
          </p:nvGrpSpPr>
          <p:grpSpPr>
            <a:xfrm>
              <a:off x="1487488" y="116632"/>
              <a:ext cx="9737992" cy="5830934"/>
              <a:chOff x="1182544" y="116632"/>
              <a:chExt cx="9737992" cy="5830934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D73D372F-AAAF-424C-8E59-0E040E4626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65356" t="26036" r="9838" b="27321"/>
              <a:stretch/>
            </p:blipFill>
            <p:spPr>
              <a:xfrm>
                <a:off x="1182544" y="404664"/>
                <a:ext cx="9433048" cy="5542902"/>
              </a:xfrm>
              <a:prstGeom prst="rect">
                <a:avLst/>
              </a:prstGeom>
            </p:spPr>
          </p:pic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EA41E9F-CE7A-41F5-A1E8-4807B0395B9D}"/>
                  </a:ext>
                </a:extLst>
              </p:cNvPr>
              <p:cNvSpPr/>
              <p:nvPr/>
            </p:nvSpPr>
            <p:spPr>
              <a:xfrm>
                <a:off x="5807968" y="116632"/>
                <a:ext cx="5112568" cy="38164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D61998A-F163-6461-021A-4390DE83D3E3}"/>
                </a:ext>
              </a:extLst>
            </p:cNvPr>
            <p:cNvSpPr/>
            <p:nvPr/>
          </p:nvSpPr>
          <p:spPr>
            <a:xfrm>
              <a:off x="1056000" y="909000"/>
              <a:ext cx="3600000" cy="237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565BB8D-E9CB-CC9D-D6BB-E4E6950051E7}"/>
              </a:ext>
            </a:extLst>
          </p:cNvPr>
          <p:cNvSpPr txBox="1"/>
          <p:nvPr/>
        </p:nvSpPr>
        <p:spPr>
          <a:xfrm>
            <a:off x="6840173" y="639351"/>
            <a:ext cx="460800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The sensitivity of the laser interferometer depends on the </a:t>
            </a:r>
            <a:r>
              <a:rPr lang="en-GB" b="1" dirty="0"/>
              <a:t>length of the Fabry-Perrot cavities.</a:t>
            </a:r>
          </a:p>
        </p:txBody>
      </p:sp>
    </p:spTree>
    <p:extLst>
      <p:ext uri="{BB962C8B-B14F-4D97-AF65-F5344CB8AC3E}">
        <p14:creationId xmlns:p14="http://schemas.microsoft.com/office/powerpoint/2010/main" val="1884081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9B8011C-B2BC-4FA7-AB0C-1AC0A3ADB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544" y="68263"/>
            <a:ext cx="7590510" cy="6129337"/>
          </a:xfrm>
          <a:prstGeom prst="rect">
            <a:avLst/>
          </a:prstGeom>
          <a:noFill/>
        </p:spPr>
      </p:pic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861EA751-E79C-4C40-A0CB-E87A0F89A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09/11/2022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BBE085-9DDD-4033-B4DD-5DDD55831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it-IT"/>
              <a:t>Paolo Chiggiato | MME-VSC join seminars 09-11-2022</a:t>
            </a:r>
            <a:endParaRPr lang="en-US"/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8ECC52CE-AEDC-4D58-B0AF-51F2EF8D2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3B055E-D7D8-46A1-8B83-137CD02E7F37}"/>
              </a:ext>
            </a:extLst>
          </p:cNvPr>
          <p:cNvSpPr txBox="1"/>
          <p:nvPr/>
        </p:nvSpPr>
        <p:spPr>
          <a:xfrm>
            <a:off x="335360" y="5341927"/>
            <a:ext cx="176257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rgbClr val="00B050"/>
                </a:solidFill>
              </a:rPr>
              <a:t>Courtesy of:</a:t>
            </a:r>
          </a:p>
          <a:p>
            <a:pPr algn="l"/>
            <a:r>
              <a:rPr lang="en-GB" sz="1400" b="1" dirty="0">
                <a:solidFill>
                  <a:srgbClr val="00B050"/>
                </a:solidFill>
              </a:rPr>
              <a:t> Mike Zucker </a:t>
            </a:r>
            <a:r>
              <a:rPr lang="en-GB" sz="1400" dirty="0">
                <a:solidFill>
                  <a:srgbClr val="00B050"/>
                </a:solidFill>
              </a:rPr>
              <a:t>(LIGO Caltech &amp; MIT)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7AE6A3-B0A3-4E0A-B54C-3B328A07EE3F}"/>
              </a:ext>
            </a:extLst>
          </p:cNvPr>
          <p:cNvSpPr txBox="1"/>
          <p:nvPr/>
        </p:nvSpPr>
        <p:spPr>
          <a:xfrm>
            <a:off x="9696400" y="692696"/>
            <a:ext cx="2376264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29 </a:t>
            </a:r>
            <a:r>
              <a:rPr lang="en-GB" b="1" dirty="0"/>
              <a:t>M</a:t>
            </a:r>
            <a:r>
              <a:rPr lang="en-GB" b="1" baseline="-25000" dirty="0"/>
              <a:t>☼</a:t>
            </a:r>
            <a:r>
              <a:rPr lang="en-GB" dirty="0"/>
              <a:t> and 36 </a:t>
            </a:r>
            <a:r>
              <a:rPr lang="en-GB" b="1" dirty="0"/>
              <a:t>M</a:t>
            </a:r>
            <a:r>
              <a:rPr lang="en-GB" b="1" baseline="-25000" dirty="0"/>
              <a:t>☼</a:t>
            </a:r>
            <a:r>
              <a:rPr lang="en-GB" dirty="0"/>
              <a:t> black holes 1.3 GLY away </a:t>
            </a:r>
            <a:r>
              <a:rPr lang="en-GB" dirty="0" err="1"/>
              <a:t>inspiral</a:t>
            </a:r>
            <a:r>
              <a:rPr lang="en-GB" dirty="0"/>
              <a:t> and merge, emitting </a:t>
            </a:r>
            <a:r>
              <a:rPr lang="en-GB" b="1" dirty="0"/>
              <a:t>3 M</a:t>
            </a:r>
            <a:r>
              <a:rPr lang="en-GB" b="1" baseline="-25000" dirty="0"/>
              <a:t>☼</a:t>
            </a:r>
            <a:r>
              <a:rPr lang="en-GB" b="1" dirty="0"/>
              <a:t> of GW energy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8571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98BCBE-A891-4177-A820-05AEFC84D9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09/11/2022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4545C9-FD3A-4462-86E8-925D6754B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Paolo Chiggiato | MME-VSC join seminars 09-11-2022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A904EF-7D36-4679-A58F-6FC43A125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7424F4-B3C2-403E-AA4B-D4FEC87B3696}"/>
              </a:ext>
            </a:extLst>
          </p:cNvPr>
          <p:cNvSpPr txBox="1"/>
          <p:nvPr/>
        </p:nvSpPr>
        <p:spPr>
          <a:xfrm>
            <a:off x="8472264" y="5090700"/>
            <a:ext cx="70211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b="1" dirty="0">
                <a:solidFill>
                  <a:schemeClr val="bg1"/>
                </a:solidFill>
              </a:rPr>
              <a:t>4 km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27BF10-4EA1-49EC-AE72-C1AA8A577039}"/>
              </a:ext>
            </a:extLst>
          </p:cNvPr>
          <p:cNvSpPr txBox="1"/>
          <p:nvPr/>
        </p:nvSpPr>
        <p:spPr>
          <a:xfrm>
            <a:off x="7922549" y="260648"/>
            <a:ext cx="70211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b="1" dirty="0">
                <a:solidFill>
                  <a:schemeClr val="bg1"/>
                </a:solidFill>
              </a:rPr>
              <a:t>4 km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2940581-7D10-A119-1F65-B4AE8D6CF3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6000" y="428"/>
            <a:ext cx="9400000" cy="685714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52DA571-B65C-B79E-1953-BCD31B1971AC}"/>
              </a:ext>
            </a:extLst>
          </p:cNvPr>
          <p:cNvSpPr txBox="1"/>
          <p:nvPr/>
        </p:nvSpPr>
        <p:spPr>
          <a:xfrm rot="16200000">
            <a:off x="-2167316" y="3052316"/>
            <a:ext cx="59112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b="1" dirty="0"/>
              <a:t>Source</a:t>
            </a:r>
            <a:r>
              <a:rPr lang="en-GB" sz="1200" dirty="0"/>
              <a:t>: Jo van den Brand, Einstein Telescope: vacuum considerations, July 15</a:t>
            </a:r>
            <a:r>
              <a:rPr lang="en-GB" sz="1200" baseline="30000" dirty="0"/>
              <a:t>th</a:t>
            </a:r>
            <a:r>
              <a:rPr lang="en-GB" sz="1200" dirty="0"/>
              <a:t>, 2020</a:t>
            </a:r>
          </a:p>
        </p:txBody>
      </p:sp>
    </p:spTree>
    <p:extLst>
      <p:ext uri="{BB962C8B-B14F-4D97-AF65-F5344CB8AC3E}">
        <p14:creationId xmlns:p14="http://schemas.microsoft.com/office/powerpoint/2010/main" val="3460849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27F1320-EBB2-CFFB-569A-A49C348526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15" b="16258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  <p:sp>
        <p:nvSpPr>
          <p:cNvPr id="2" name="Slide Number Placeholder 1" hidden="1">
            <a:extLst>
              <a:ext uri="{FF2B5EF4-FFF2-40B4-BE49-F238E27FC236}">
                <a16:creationId xmlns:a16="http://schemas.microsoft.com/office/drawing/2014/main" id="{5E1800C3-E79F-1327-22B0-4A1C8C697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26686831-5723-BDBC-C978-14340BAA00A4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09/11/2022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05DFCE-8847-41D4-3E1D-56B8DAC0178D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it-IT"/>
              <a:t>Paolo Chiggiato | MME-VSC join seminars 09-11-2022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D93DC4-C6EA-6335-32C0-6C36BA197399}"/>
              </a:ext>
            </a:extLst>
          </p:cNvPr>
          <p:cNvSpPr txBox="1"/>
          <p:nvPr/>
        </p:nvSpPr>
        <p:spPr>
          <a:xfrm rot="16200000">
            <a:off x="-2167316" y="3052316"/>
            <a:ext cx="59112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b="1" dirty="0">
                <a:solidFill>
                  <a:schemeClr val="bg1"/>
                </a:solidFill>
              </a:rPr>
              <a:t>Source</a:t>
            </a:r>
            <a:r>
              <a:rPr lang="en-GB" sz="1200" dirty="0">
                <a:solidFill>
                  <a:schemeClr val="bg1"/>
                </a:solidFill>
              </a:rPr>
              <a:t>: Jo van den Brand, Einstein Telescope: vacuum considerations, July 15</a:t>
            </a:r>
            <a:r>
              <a:rPr lang="en-GB" sz="1200" baseline="30000" dirty="0">
                <a:solidFill>
                  <a:schemeClr val="bg1"/>
                </a:solidFill>
              </a:rPr>
              <a:t>th</a:t>
            </a:r>
            <a:r>
              <a:rPr lang="en-GB" sz="1200" dirty="0">
                <a:solidFill>
                  <a:schemeClr val="bg1"/>
                </a:solidFill>
              </a:rPr>
              <a:t>, 2020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5A2952-75C9-C85D-1436-9CAEB56D56E4}"/>
              </a:ext>
            </a:extLst>
          </p:cNvPr>
          <p:cNvSpPr txBox="1"/>
          <p:nvPr/>
        </p:nvSpPr>
        <p:spPr>
          <a:xfrm>
            <a:off x="5724103" y="86853"/>
            <a:ext cx="7437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B050"/>
                </a:solidFill>
              </a:rPr>
              <a:t>VIRGO</a:t>
            </a:r>
          </a:p>
        </p:txBody>
      </p:sp>
    </p:spTree>
    <p:extLst>
      <p:ext uri="{BB962C8B-B14F-4D97-AF65-F5344CB8AC3E}">
        <p14:creationId xmlns:p14="http://schemas.microsoft.com/office/powerpoint/2010/main" val="33076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AF7121-647D-4385-A821-78A8CE153E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09/11/2022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CE8D0D-F45E-4A3E-AB3D-505DB860A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Paolo Chiggiato | MME-VSC join seminars 09-11-2022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2239F9-7198-491A-A317-E9C0027CF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7241D1-B77B-4022-8602-06D73DC6C876}"/>
              </a:ext>
            </a:extLst>
          </p:cNvPr>
          <p:cNvSpPr txBox="1"/>
          <p:nvPr/>
        </p:nvSpPr>
        <p:spPr>
          <a:xfrm>
            <a:off x="1488000" y="109027"/>
            <a:ext cx="971259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b="1" dirty="0"/>
              <a:t>The future of GW telescopes: make the interferometer arms longer</a:t>
            </a:r>
          </a:p>
        </p:txBody>
      </p:sp>
      <p:pic>
        <p:nvPicPr>
          <p:cNvPr id="2050" name="Picture 2" descr="Figure caption">
            <a:extLst>
              <a:ext uri="{FF2B5EF4-FFF2-40B4-BE49-F238E27FC236}">
                <a16:creationId xmlns:a16="http://schemas.microsoft.com/office/drawing/2014/main" id="{D79433E8-0648-4ABD-BE2D-9C4F9789F7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52" y="729328"/>
            <a:ext cx="5439487" cy="305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igure caption">
            <a:extLst>
              <a:ext uri="{FF2B5EF4-FFF2-40B4-BE49-F238E27FC236}">
                <a16:creationId xmlns:a16="http://schemas.microsoft.com/office/drawing/2014/main" id="{43E52EBC-6459-4669-A277-9F7D8ED90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915156"/>
            <a:ext cx="5697736" cy="320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056E20B-2EDF-4A27-8F0D-C859F1963DF0}"/>
              </a:ext>
            </a:extLst>
          </p:cNvPr>
          <p:cNvSpPr txBox="1"/>
          <p:nvPr/>
        </p:nvSpPr>
        <p:spPr>
          <a:xfrm>
            <a:off x="6037614" y="1125000"/>
            <a:ext cx="5814507" cy="11387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00B050"/>
                </a:solidFill>
              </a:rPr>
              <a:t>Einstein Telescope</a:t>
            </a:r>
            <a:r>
              <a:rPr lang="en-GB" sz="1600" dirty="0"/>
              <a:t>: </a:t>
            </a:r>
            <a:r>
              <a:rPr lang="en-GB" sz="1600" b="1" dirty="0">
                <a:solidFill>
                  <a:srgbClr val="FF0000"/>
                </a:solidFill>
              </a:rPr>
              <a:t>120 km </a:t>
            </a:r>
            <a:r>
              <a:rPr lang="en-GB" sz="1600" dirty="0"/>
              <a:t>of ≈1.1-m diameter vacuum pipes.</a:t>
            </a:r>
          </a:p>
          <a:p>
            <a:pPr algn="l"/>
            <a:endParaRPr lang="en-GB" sz="800" dirty="0"/>
          </a:p>
          <a:p>
            <a:r>
              <a:rPr lang="en-GB" sz="1600" dirty="0"/>
              <a:t>Three possible sites: Sardinia (Italy), Dutch-German-Belgium border and Eastern Saxony (Upper Lusatia, Germany).</a:t>
            </a:r>
            <a:endParaRPr lang="en-GB" dirty="0"/>
          </a:p>
          <a:p>
            <a:pPr algn="l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504A0F-470E-4DFF-8CCB-5C754373600A}"/>
              </a:ext>
            </a:extLst>
          </p:cNvPr>
          <p:cNvSpPr txBox="1"/>
          <p:nvPr/>
        </p:nvSpPr>
        <p:spPr>
          <a:xfrm>
            <a:off x="339878" y="4745360"/>
            <a:ext cx="569773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00B050"/>
                </a:solidFill>
              </a:rPr>
              <a:t>Cosmic Explorer</a:t>
            </a:r>
            <a:r>
              <a:rPr lang="en-GB" sz="1600" dirty="0"/>
              <a:t>: two installations 80x2=160 km of 1.2-m diameter vacuum pipes.</a:t>
            </a:r>
            <a:endParaRPr lang="en-GB" sz="1400" dirty="0"/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2847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573104-D0B3-436B-BC8A-50F864848E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09/11/2022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101A94-0A1B-4265-A2E2-CACF255C2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Paolo Chiggiato | MME-VSC join seminars 09-11-2022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2087C7-5F48-4891-977F-36461AB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74B86B-2D4D-4ABA-B7D3-902A2FB849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3362" y="0"/>
            <a:ext cx="3975598" cy="36866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ACD3FC8-623E-4614-B96A-18A9B3017D79}"/>
              </a:ext>
            </a:extLst>
          </p:cNvPr>
          <p:cNvSpPr txBox="1"/>
          <p:nvPr/>
        </p:nvSpPr>
        <p:spPr>
          <a:xfrm>
            <a:off x="4714404" y="117390"/>
            <a:ext cx="276319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b="1" dirty="0"/>
              <a:t>Einstein Telescope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609FA8-837D-4F4A-B58F-31A725D7A22A}"/>
              </a:ext>
            </a:extLst>
          </p:cNvPr>
          <p:cNvSpPr txBox="1"/>
          <p:nvPr/>
        </p:nvSpPr>
        <p:spPr>
          <a:xfrm>
            <a:off x="508883" y="521546"/>
            <a:ext cx="6264696" cy="55399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• ~ </a:t>
            </a:r>
            <a:r>
              <a:rPr lang="en-GB" b="1" dirty="0"/>
              <a:t>250-300 m underground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• Around 31 km of </a:t>
            </a:r>
            <a:r>
              <a:rPr lang="en-GB" b="1" dirty="0"/>
              <a:t>~6.5 m inner diameter tunnel </a:t>
            </a:r>
            <a:r>
              <a:rPr lang="en-GB" dirty="0"/>
              <a:t>+ caverns (30x30x60 m) </a:t>
            </a:r>
          </a:p>
          <a:p>
            <a:pPr algn="l"/>
            <a:r>
              <a:rPr lang="en-GB" dirty="0"/>
              <a:t>-&gt; total excavation order of Mm</a:t>
            </a:r>
            <a:r>
              <a:rPr lang="en-GB" baseline="30000" dirty="0"/>
              <a:t>3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• 6 interferometers arranged in triangular shape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• ~200 in-vacuum towers to host the seismic isolation systems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• Mirrors 200 kg 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• Some part under cryogenics operation (~ 20 k)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• &gt; 500 W ultra stabilized lasers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• Lifetime: 50 years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• </a:t>
            </a:r>
            <a:r>
              <a:rPr lang="en-GB" b="1" dirty="0"/>
              <a:t>Total cost ~ 1.7 G€ + R&amp;D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51F5411-60AF-7549-8A08-62AEFAE041CF}"/>
              </a:ext>
            </a:extLst>
          </p:cNvPr>
          <p:cNvSpPr/>
          <p:nvPr/>
        </p:nvSpPr>
        <p:spPr>
          <a:xfrm>
            <a:off x="7884271" y="3531245"/>
            <a:ext cx="3636388" cy="26945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/>
              <a:t>Main specifications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About 1-m diameter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P</a:t>
            </a:r>
            <a:r>
              <a:rPr lang="en-GB" baseline="-25000" dirty="0"/>
              <a:t>H2</a:t>
            </a:r>
            <a:r>
              <a:rPr lang="en-GB" dirty="0"/>
              <a:t>≈10</a:t>
            </a:r>
            <a:r>
              <a:rPr lang="en-GB" baseline="30000" dirty="0"/>
              <a:t>-10</a:t>
            </a:r>
            <a:r>
              <a:rPr lang="en-GB" dirty="0"/>
              <a:t> mbar</a:t>
            </a:r>
          </a:p>
          <a:p>
            <a:pPr algn="ctr"/>
            <a:r>
              <a:rPr lang="en-GB" dirty="0"/>
              <a:t>P</a:t>
            </a:r>
            <a:r>
              <a:rPr lang="en-GB" baseline="-25000" dirty="0"/>
              <a:t>H2O</a:t>
            </a:r>
            <a:r>
              <a:rPr lang="en-GB" dirty="0"/>
              <a:t>&lt;5*10</a:t>
            </a:r>
            <a:r>
              <a:rPr lang="en-GB" baseline="30000" dirty="0"/>
              <a:t>-11</a:t>
            </a:r>
            <a:r>
              <a:rPr lang="en-GB" dirty="0"/>
              <a:t> mbar</a:t>
            </a:r>
          </a:p>
          <a:p>
            <a:pPr algn="ctr"/>
            <a:r>
              <a:rPr lang="en-GB" dirty="0" err="1"/>
              <a:t>P</a:t>
            </a:r>
            <a:r>
              <a:rPr lang="en-GB" baseline="-25000" dirty="0" err="1"/>
              <a:t>CxHy</a:t>
            </a:r>
            <a:r>
              <a:rPr lang="en-GB" dirty="0"/>
              <a:t>&lt;10</a:t>
            </a:r>
            <a:r>
              <a:rPr lang="en-GB" baseline="30000" dirty="0"/>
              <a:t>-14</a:t>
            </a:r>
            <a:r>
              <a:rPr lang="en-GB" dirty="0"/>
              <a:t> mbar (M&gt;100 amu)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9671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8C93187-0109-99DD-8ED2-33DD794F22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294" y="716310"/>
            <a:ext cx="11047412" cy="4833242"/>
          </a:xfrm>
          <a:prstGeom prst="rect">
            <a:avLst/>
          </a:prstGeom>
          <a:noFill/>
        </p:spPr>
      </p:pic>
      <p:sp>
        <p:nvSpPr>
          <p:cNvPr id="2" name="Slide Number Placeholder 1" hidden="1">
            <a:extLst>
              <a:ext uri="{FF2B5EF4-FFF2-40B4-BE49-F238E27FC236}">
                <a16:creationId xmlns:a16="http://schemas.microsoft.com/office/drawing/2014/main" id="{2DC8B4FC-9F6F-EC53-F0C1-16C393235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D8FE893B-C21A-82AF-7CED-A38930F3454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09/11/2022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631772-0F81-660F-C84F-D3323E173009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it-IT"/>
              <a:t>Paolo Chiggiato | MME-VSC join seminars 09-11-2022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909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-9_2.pptx" id="{E67B27A3-BB16-A84C-8E4F-0FAC85B1269E}" vid="{5912DB02-F027-B74E-AF84-9BBEE74F8CF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5261</TotalTime>
  <Words>1449</Words>
  <Application>Microsoft Office PowerPoint</Application>
  <PresentationFormat>Widescreen</PresentationFormat>
  <Paragraphs>289</Paragraphs>
  <Slides>24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Cambria Math</vt:lpstr>
      <vt:lpstr>Roboto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Design inputs and concept</vt:lpstr>
      <vt:lpstr>Measurement planning: road to the test pilot</vt:lpstr>
      <vt:lpstr>Measurement planning: road to the test pilot</vt:lpstr>
      <vt:lpstr>Identification of area for pilot test sector</vt:lpstr>
      <vt:lpstr>Identification of area for pilot test sector</vt:lpstr>
      <vt:lpstr>Conceptual integration models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CERN’s vacuum technology for the Einstein Telescope.</dc:title>
  <dc:creator>Paolo Chiggiato</dc:creator>
  <cp:lastModifiedBy>Paolo Chiggiato</cp:lastModifiedBy>
  <cp:revision>268</cp:revision>
  <dcterms:created xsi:type="dcterms:W3CDTF">2020-12-01T09:32:20Z</dcterms:created>
  <dcterms:modified xsi:type="dcterms:W3CDTF">2022-11-08T18:13:43Z</dcterms:modified>
</cp:coreProperties>
</file>