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59" r:id="rId2"/>
    <p:sldId id="378" r:id="rId3"/>
    <p:sldId id="387" r:id="rId4"/>
    <p:sldId id="388" r:id="rId5"/>
    <p:sldId id="389" r:id="rId6"/>
    <p:sldId id="377" r:id="rId7"/>
    <p:sldId id="390" r:id="rId8"/>
    <p:sldId id="384" r:id="rId9"/>
    <p:sldId id="383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F2F2F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86"/>
  </p:normalViewPr>
  <p:slideViewPr>
    <p:cSldViewPr snapToObjects="1">
      <p:cViewPr varScale="1">
        <p:scale>
          <a:sx n="155" d="100"/>
          <a:sy n="155" d="100"/>
        </p:scale>
        <p:origin x="2790" y="13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9/30/2021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9/30/2021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9/30/2021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2117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2071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9/30/2021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9/30/2021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9/30/2021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9/30/2021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C9037A8-3728-274F-ADAC-4D3957FCBA46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9/30/2021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9/30/2021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9/30/2021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9/30/2021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9/30/2021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9/30/2021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9/30/2021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9/30/2021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EE6D86-681C-46E2-AA6D-C66B299082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5237AE-22D4-4D59-A5F8-7DB1A03FB4F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8696E6A-105A-4D53-AB03-8D7AD22EFD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AAEEE1-FC57-40AC-8577-12F443BD9757}" type="datetimeFigureOut">
              <a:rPr lang="en-GB" smtClean="0"/>
              <a:t>30/09/2021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D7F164F-8F08-4219-9379-30DCC9A724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0CE833B-8470-4F3F-9096-21C90A606E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00A7B8-485E-41AB-9A7F-EC39AEDCE4D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232332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9/30/2021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Presenter | Presentation Title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9/30/2021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9/30/2021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ull page colour or pictu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10B6E0-915E-6A4B-BE3D-83464DDCC0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3F185B5-CF74-D44D-A9E3-83166F096F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3793A62-AA7E-5A4D-A43E-DF1B3593C4E5}" type="datetime1">
              <a:rPr lang="en-US" smtClean="0"/>
              <a:pPr/>
              <a:t>9/30/2021</a:t>
            </a:fld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AD60124-268E-2640-B552-632FCB92FCF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7D4B92-ED84-1D4C-81AB-7D7F79EF892F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Presenter | Presentation Title</a:t>
            </a: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F1E223B3-FDCC-6949-9C0B-F052B97037C1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D5082788-0C78-F842-A18F-84667EAC7E6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7988" y="6364800"/>
            <a:ext cx="495300" cy="3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935580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23075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48846"/>
            <a:ext cx="4116387" cy="6249621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9/30/2021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9/30/2021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image" Target="../media/image1.emf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85228" y="6378349"/>
            <a:ext cx="63116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23793A62-AA7E-5A4D-A43E-DF1B3593C4E5}" type="datetime1">
              <a:rPr lang="en-US" smtClean="0"/>
              <a:pPr/>
              <a:t>9/30/2021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83848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83848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Presenter | Presentation Title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BD9C6532-AEDE-354E-83AD-7F67D706DF38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>
            <a:extLst>
              <a:ext uri="{FF2B5EF4-FFF2-40B4-BE49-F238E27FC236}">
                <a16:creationId xmlns:a16="http://schemas.microsoft.com/office/drawing/2014/main" id="{426E9AC2-DB3F-3043-BAF1-FDB172EA2CD8}"/>
              </a:ext>
            </a:extLst>
          </p:cNvPr>
          <p:cNvPicPr>
            <a:picLocks noChangeAspect="1"/>
          </p:cNvPicPr>
          <p:nvPr userDrawn="1"/>
        </p:nvPicPr>
        <p:blipFill>
          <a:blip r:embed="rId25"/>
          <a:stretch>
            <a:fillRect/>
          </a:stretch>
        </p:blipFill>
        <p:spPr>
          <a:xfrm>
            <a:off x="407988" y="6364599"/>
            <a:ext cx="495300" cy="3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7" r:id="rId7"/>
    <p:sldLayoutId id="2147483674" r:id="rId8"/>
    <p:sldLayoutId id="2147483652" r:id="rId9"/>
    <p:sldLayoutId id="2147483653" r:id="rId10"/>
    <p:sldLayoutId id="2147483661" r:id="rId11"/>
    <p:sldLayoutId id="2147483666" r:id="rId12"/>
    <p:sldLayoutId id="2147483667" r:id="rId13"/>
    <p:sldLayoutId id="2147483658" r:id="rId14"/>
    <p:sldLayoutId id="2147483659" r:id="rId15"/>
    <p:sldLayoutId id="2147483673" r:id="rId16"/>
    <p:sldLayoutId id="2147483660" r:id="rId17"/>
    <p:sldLayoutId id="2147483671" r:id="rId18"/>
    <p:sldLayoutId id="2147483651" r:id="rId19"/>
    <p:sldLayoutId id="2147483654" r:id="rId20"/>
    <p:sldLayoutId id="2147483669" r:id="rId21"/>
    <p:sldLayoutId id="2147483655" r:id="rId22"/>
    <p:sldLayoutId id="2147483678" r:id="rId23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0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15.jpg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0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E51C5-3272-6249-822A-715EFFE0DFF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38054" y="2780928"/>
            <a:ext cx="11376025" cy="2153265"/>
          </a:xfrm>
        </p:spPr>
        <p:txBody>
          <a:bodyPr/>
          <a:lstStyle/>
          <a:p>
            <a:pPr algn="ctr"/>
            <a:r>
              <a:rPr lang="en-US" dirty="0"/>
              <a:t>Vertical anti-cryostat and </a:t>
            </a:r>
            <a:br>
              <a:rPr lang="en-US" dirty="0"/>
            </a:br>
            <a:r>
              <a:rPr lang="en-US" dirty="0"/>
              <a:t>magnetic measurement systems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B999459-0238-C64F-8F4D-7EA35945354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79180" y="5805264"/>
            <a:ext cx="3816424" cy="803787"/>
          </a:xfrm>
        </p:spPr>
        <p:txBody>
          <a:bodyPr/>
          <a:lstStyle/>
          <a:p>
            <a:r>
              <a:rPr lang="en-US" sz="2000" dirty="0"/>
              <a:t>MSC-TM - 23 September </a:t>
            </a:r>
            <a:r>
              <a:rPr lang="en-US" sz="1800" dirty="0"/>
              <a:t>2021</a:t>
            </a:r>
          </a:p>
          <a:p>
            <a:r>
              <a:rPr lang="en-US" sz="1800" dirty="0"/>
              <a:t>C. Petrone </a:t>
            </a:r>
          </a:p>
        </p:txBody>
      </p:sp>
    </p:spTree>
    <p:extLst>
      <p:ext uri="{BB962C8B-B14F-4D97-AF65-F5344CB8AC3E}">
        <p14:creationId xmlns:p14="http://schemas.microsoft.com/office/powerpoint/2010/main" val="21599439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954031-7D4B-4819-A657-0C01035CCE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54431" y="557809"/>
            <a:ext cx="3708400" cy="1065742"/>
          </a:xfrm>
        </p:spPr>
        <p:txBody>
          <a:bodyPr/>
          <a:lstStyle/>
          <a:p>
            <a:r>
              <a:rPr lang="en-US" dirty="0"/>
              <a:t>Context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D7F423D-6753-4004-8BC4-623D29DB36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9/30/2021</a:t>
            </a:fld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5A9E301-EB62-4129-8700-282D6DB7CF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283D430-FAEF-4708-A113-DF69B6983F72}"/>
              </a:ext>
            </a:extLst>
          </p:cNvPr>
          <p:cNvSpPr txBox="1"/>
          <p:nvPr/>
        </p:nvSpPr>
        <p:spPr>
          <a:xfrm>
            <a:off x="854431" y="1268760"/>
            <a:ext cx="6377780" cy="36420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Magnetic </a:t>
            </a:r>
            <a:r>
              <a:rPr lang="en-GB" b="1" dirty="0"/>
              <a:t>measurement:</a:t>
            </a:r>
            <a:r>
              <a:rPr lang="en-GB" dirty="0"/>
              <a:t> </a:t>
            </a:r>
            <a:r>
              <a:rPr lang="en-GB" u="sng" dirty="0"/>
              <a:t>room</a:t>
            </a:r>
            <a:r>
              <a:rPr lang="en-GB" dirty="0"/>
              <a:t> temperature </a:t>
            </a:r>
            <a:r>
              <a:rPr lang="en-GB" b="1" dirty="0"/>
              <a:t>rotating coils </a:t>
            </a:r>
          </a:p>
          <a:p>
            <a:endParaRPr lang="en-GB" dirty="0"/>
          </a:p>
          <a:p>
            <a:r>
              <a:rPr lang="en-GB" u="sng" dirty="0"/>
              <a:t>ADVANTAGES</a:t>
            </a:r>
            <a:r>
              <a:rPr lang="en-GB" dirty="0"/>
              <a:t>:</a:t>
            </a:r>
          </a:p>
          <a:p>
            <a:endParaRPr lang="en-GB" dirty="0"/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dirty="0"/>
              <a:t>Reduced </a:t>
            </a:r>
            <a:r>
              <a:rPr lang="en-GB" b="1" dirty="0"/>
              <a:t>complication</a:t>
            </a:r>
            <a:r>
              <a:rPr lang="en-GB" dirty="0"/>
              <a:t> for the measurement shaft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dirty="0"/>
              <a:t>No </a:t>
            </a:r>
            <a:r>
              <a:rPr lang="en-GB" b="1" dirty="0"/>
              <a:t>moving</a:t>
            </a:r>
            <a:r>
              <a:rPr lang="en-GB" dirty="0"/>
              <a:t> mechanical parts at cryogenic temperature 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dirty="0"/>
              <a:t>Easy </a:t>
            </a:r>
            <a:r>
              <a:rPr lang="en-GB" b="1" dirty="0"/>
              <a:t>adjustable</a:t>
            </a:r>
            <a:r>
              <a:rPr lang="en-GB" dirty="0"/>
              <a:t> measurement head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dirty="0"/>
              <a:t>both measurement and quench revealing 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dirty="0"/>
              <a:t>Easy access for </a:t>
            </a:r>
            <a:r>
              <a:rPr lang="en-GB" b="1" dirty="0"/>
              <a:t>debugging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dirty="0"/>
              <a:t>No dimensions shrinkage -&gt; consistent </a:t>
            </a:r>
            <a:r>
              <a:rPr lang="en-GB" b="1" dirty="0"/>
              <a:t>calibration</a:t>
            </a:r>
            <a:r>
              <a:rPr lang="en-GB" dirty="0"/>
              <a:t> factors</a:t>
            </a:r>
          </a:p>
        </p:txBody>
      </p:sp>
      <p:pic>
        <p:nvPicPr>
          <p:cNvPr id="8" name="Picture 7" descr="A high angle view of a factory&#10;&#10;Description automatically generated with medium confidence">
            <a:extLst>
              <a:ext uri="{FF2B5EF4-FFF2-40B4-BE49-F238E27FC236}">
                <a16:creationId xmlns:a16="http://schemas.microsoft.com/office/drawing/2014/main" id="{CCE6899D-45BA-455F-9108-B688DF59B72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6300" t="8400" r="11150" b="10401"/>
          <a:stretch/>
        </p:blipFill>
        <p:spPr>
          <a:xfrm rot="5400000">
            <a:off x="6793768" y="1219064"/>
            <a:ext cx="5661248" cy="4176464"/>
          </a:xfrm>
          <a:prstGeom prst="rect">
            <a:avLst/>
          </a:prstGeom>
        </p:spPr>
      </p:pic>
      <p:sp>
        <p:nvSpPr>
          <p:cNvPr id="9" name="Arrow: Down 8">
            <a:extLst>
              <a:ext uri="{FF2B5EF4-FFF2-40B4-BE49-F238E27FC236}">
                <a16:creationId xmlns:a16="http://schemas.microsoft.com/office/drawing/2014/main" id="{8EC2696A-2DE2-42B9-8398-9F560C503F0B}"/>
              </a:ext>
            </a:extLst>
          </p:cNvPr>
          <p:cNvSpPr/>
          <p:nvPr/>
        </p:nvSpPr>
        <p:spPr>
          <a:xfrm>
            <a:off x="3800808" y="4982791"/>
            <a:ext cx="315580" cy="46243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A357A8D-8A33-4534-B816-A1217CBCF346}"/>
              </a:ext>
            </a:extLst>
          </p:cNvPr>
          <p:cNvSpPr txBox="1"/>
          <p:nvPr/>
        </p:nvSpPr>
        <p:spPr>
          <a:xfrm>
            <a:off x="3130506" y="5434478"/>
            <a:ext cx="165618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1" dirty="0"/>
              <a:t>Anti-cryostat</a:t>
            </a:r>
            <a:endParaRPr lang="en-US" dirty="0"/>
          </a:p>
        </p:txBody>
      </p:sp>
      <p:sp>
        <p:nvSpPr>
          <p:cNvPr id="12" name="Footer Placeholder 3">
            <a:extLst>
              <a:ext uri="{FF2B5EF4-FFF2-40B4-BE49-F238E27FC236}">
                <a16:creationId xmlns:a16="http://schemas.microsoft.com/office/drawing/2014/main" id="{5E8A00E1-06ED-4BF6-B439-CEB2F2EBC2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 kern="1200" dirty="0">
                <a:latin typeface="+mn-lt"/>
                <a:ea typeface="+mn-ea"/>
                <a:cs typeface="+mn-cs"/>
              </a:rPr>
              <a:t>Presenter | Presentation Title</a:t>
            </a:r>
          </a:p>
        </p:txBody>
      </p:sp>
    </p:spTree>
    <p:extLst>
      <p:ext uri="{BB962C8B-B14F-4D97-AF65-F5344CB8AC3E}">
        <p14:creationId xmlns:p14="http://schemas.microsoft.com/office/powerpoint/2010/main" val="18827913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27107B-E62D-421C-95B2-8EE0A1CF12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en-US" b="1" kern="1200" dirty="0">
                <a:latin typeface="+mj-lt"/>
                <a:ea typeface="+mj-ea"/>
                <a:cs typeface="+mj-cs"/>
              </a:rPr>
              <a:t>Anti-cryostat</a:t>
            </a:r>
            <a:br>
              <a:rPr lang="en-US" b="1" kern="1200" dirty="0">
                <a:latin typeface="+mj-lt"/>
                <a:ea typeface="+mj-ea"/>
                <a:cs typeface="+mj-cs"/>
              </a:rPr>
            </a:br>
            <a:endParaRPr lang="en-US" b="1" kern="1200" dirty="0">
              <a:latin typeface="+mj-lt"/>
              <a:ea typeface="+mj-ea"/>
              <a:cs typeface="+mj-cs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4F1E1BB-1939-4ED6-B86C-829BA6A04D16}"/>
              </a:ext>
            </a:extLst>
          </p:cNvPr>
          <p:cNvSpPr txBox="1"/>
          <p:nvPr/>
        </p:nvSpPr>
        <p:spPr>
          <a:xfrm>
            <a:off x="5519936" y="4679633"/>
            <a:ext cx="2898455" cy="977179"/>
          </a:xfrm>
          <a:prstGeom prst="rect">
            <a:avLst/>
          </a:prstGeom>
        </p:spPr>
        <p:txBody>
          <a:bodyPr vert="horz" lIns="0" tIns="0" rIns="0" bIns="0" rtlCol="0">
            <a:normAutofit fontScale="92500" lnSpcReduction="20000"/>
          </a:bodyPr>
          <a:lstStyle/>
          <a:p>
            <a:pPr algn="just">
              <a:lnSpc>
                <a:spcPct val="150000"/>
              </a:lnSpc>
              <a:spcAft>
                <a:spcPts val="600"/>
              </a:spcAft>
            </a:pPr>
            <a:r>
              <a:rPr lang="en-US" dirty="0"/>
              <a:t>4.5 K above the Lambda plate and superfluid helium at 1.9 K below the Lambda plate.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2D681F92-E33B-4995-80B4-8563175AE68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56906" y="1052736"/>
            <a:ext cx="2791267" cy="4984406"/>
          </a:xfrm>
          <a:prstGeom prst="rect">
            <a:avLst/>
          </a:prstGeom>
          <a:noFill/>
        </p:spPr>
      </p:pic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567F410-DF69-41C7-8220-5E65DB0557B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85228" y="6378349"/>
            <a:ext cx="631160" cy="365125"/>
          </a:xfrm>
        </p:spPr>
        <p:txBody>
          <a:bodyPr vert="horz" lIns="0" tIns="0" rIns="0" bIns="0" rtlCol="0" anchor="ctr">
            <a:normAutofit/>
          </a:bodyPr>
          <a:lstStyle/>
          <a:p>
            <a:pPr>
              <a:spcAft>
                <a:spcPts val="600"/>
              </a:spcAft>
            </a:pPr>
            <a:fld id="{23793A62-AA7E-5A4D-A43E-DF1B3593C4E5}" type="datetime1">
              <a:rPr lang="en-US" smtClean="0"/>
              <a:pPr>
                <a:spcAft>
                  <a:spcPts val="600"/>
                </a:spcAft>
              </a:pPr>
              <a:t>9/30/2021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DC746C1-A795-4484-8890-684294179B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 kern="1200" dirty="0">
                <a:latin typeface="+mn-lt"/>
                <a:ea typeface="+mn-ea"/>
                <a:cs typeface="+mn-cs"/>
              </a:rPr>
              <a:t>Presenter | Presentation Title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6FA500-4DF0-497B-8E09-A0F03BA70D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83848"/>
            <a:ext cx="681254" cy="365125"/>
          </a:xfrm>
        </p:spPr>
        <p:txBody>
          <a:bodyPr vert="horz" lIns="0" tIns="0" rIns="0" bIns="0" rtlCol="0"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3</a:t>
            </a:fld>
            <a:endParaRPr lang="en-US"/>
          </a:p>
        </p:txBody>
      </p:sp>
      <p:pic>
        <p:nvPicPr>
          <p:cNvPr id="12" name="Picture 11" descr="Diagram, circle&#10;&#10;Description automatically generated">
            <a:extLst>
              <a:ext uri="{FF2B5EF4-FFF2-40B4-BE49-F238E27FC236}">
                <a16:creationId xmlns:a16="http://schemas.microsoft.com/office/drawing/2014/main" id="{0B4C9857-E93F-4125-98BD-EC110FA70FA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48456" y="1165454"/>
            <a:ext cx="2997180" cy="2907264"/>
          </a:xfrm>
          <a:prstGeom prst="rect">
            <a:avLst/>
          </a:prstGeom>
          <a:noFill/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9E29F729-E731-453A-9AD9-DEB4C161620F}"/>
              </a:ext>
            </a:extLst>
          </p:cNvPr>
          <p:cNvSpPr txBox="1"/>
          <p:nvPr/>
        </p:nvSpPr>
        <p:spPr>
          <a:xfrm>
            <a:off x="5248866" y="614946"/>
            <a:ext cx="681608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@SM18 Top plate: not presenting the anti-cryostat access yet</a:t>
            </a:r>
          </a:p>
        </p:txBody>
      </p:sp>
      <p:pic>
        <p:nvPicPr>
          <p:cNvPr id="16" name="Picture 15" descr="Diagram&#10;&#10;Description automatically generated">
            <a:extLst>
              <a:ext uri="{FF2B5EF4-FFF2-40B4-BE49-F238E27FC236}">
                <a16:creationId xmlns:a16="http://schemas.microsoft.com/office/drawing/2014/main" id="{391CCB4A-6FD0-42B3-9092-CF62742989C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20556" y="1163921"/>
            <a:ext cx="2688480" cy="1710851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B89FB706-5DA5-4964-8674-998467C0488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720556" y="3014877"/>
            <a:ext cx="2685067" cy="2795946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0E39E59C-12F5-40DA-905E-131C8CC9FEC8}"/>
              </a:ext>
            </a:extLst>
          </p:cNvPr>
          <p:cNvSpPr txBox="1"/>
          <p:nvPr/>
        </p:nvSpPr>
        <p:spPr>
          <a:xfrm>
            <a:off x="1358322" y="5835664"/>
            <a:ext cx="609460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Measurement method used today</a:t>
            </a:r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91AB62A7-BDF5-4AD3-BC7F-7698E44333BE}"/>
              </a:ext>
            </a:extLst>
          </p:cNvPr>
          <p:cNvCxnSpPr/>
          <p:nvPr/>
        </p:nvCxnSpPr>
        <p:spPr>
          <a:xfrm>
            <a:off x="5015880" y="1121927"/>
            <a:ext cx="0" cy="48460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6BAFF972-5ECF-4508-8B71-CC31ECA2253A}"/>
              </a:ext>
            </a:extLst>
          </p:cNvPr>
          <p:cNvCxnSpPr>
            <a:cxnSpLocks/>
            <a:stCxn id="7" idx="3"/>
          </p:cNvCxnSpPr>
          <p:nvPr/>
        </p:nvCxnSpPr>
        <p:spPr>
          <a:xfrm>
            <a:off x="8418391" y="5168223"/>
            <a:ext cx="701945" cy="549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342162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>
            <a:extLst>
              <a:ext uri="{FF2B5EF4-FFF2-40B4-BE49-F238E27FC236}">
                <a16:creationId xmlns:a16="http://schemas.microsoft.com/office/drawing/2014/main" id="{26134832-1ED7-473C-B160-E9F6218094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 anchor="t">
            <a:normAutofit/>
          </a:bodyPr>
          <a:lstStyle/>
          <a:p>
            <a:r>
              <a:rPr lang="en-US" b="1" kern="1200" dirty="0"/>
              <a:t>Anti-cryostat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ACAF31A-BAEE-4EA2-902E-682712B9CA8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85228" y="6378349"/>
            <a:ext cx="63116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23793A62-AA7E-5A4D-A43E-DF1B3593C4E5}" type="datetime1">
              <a:rPr lang="en-US" smtClean="0"/>
              <a:pPr>
                <a:spcAft>
                  <a:spcPts val="600"/>
                </a:spcAft>
              </a:pPr>
              <a:t>9/30/2021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07BE393-4A98-4B30-88BD-16FD492136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Presenter | Presentation Title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9FC986A-9C04-4AB5-BE3A-E6DC4EC773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83848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4</a:t>
            </a:fld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067817F-DCCA-4C11-9CF4-01F6BA1409B5}"/>
              </a:ext>
            </a:extLst>
          </p:cNvPr>
          <p:cNvSpPr txBox="1"/>
          <p:nvPr/>
        </p:nvSpPr>
        <p:spPr>
          <a:xfrm>
            <a:off x="395460" y="938473"/>
            <a:ext cx="681608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Example: anti-cryostat characteristics:</a:t>
            </a:r>
            <a:endParaRPr lang="en-GB" dirty="0"/>
          </a:p>
          <a:p>
            <a:endParaRPr lang="en-US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51F5EC71-1928-41EE-9189-CA6C5CB58C90}"/>
              </a:ext>
            </a:extLst>
          </p:cNvPr>
          <p:cNvSpPr txBox="1"/>
          <p:nvPr/>
        </p:nvSpPr>
        <p:spPr>
          <a:xfrm>
            <a:off x="407988" y="3506841"/>
            <a:ext cx="6286950" cy="212365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Heaters and temperature sensors are required between the 2 tubes and distributed along the length of the anti-cryostat. </a:t>
            </a:r>
          </a:p>
          <a:p>
            <a:endParaRPr lang="en-GB" dirty="0"/>
          </a:p>
          <a:p>
            <a:pPr algn="just"/>
            <a:r>
              <a:rPr lang="en-GB" sz="1300" dirty="0"/>
              <a:t>For example: according to power consumption analysis, </a:t>
            </a:r>
            <a:r>
              <a:rPr lang="en-GB" sz="1300" b="1" dirty="0"/>
              <a:t>heaters</a:t>
            </a:r>
            <a:r>
              <a:rPr lang="en-GB" sz="1300" dirty="0"/>
              <a:t> can be glued to the exterior of the internal tube and </a:t>
            </a:r>
            <a:r>
              <a:rPr lang="en-GB" sz="1300" b="1" dirty="0"/>
              <a:t>temperature sensors </a:t>
            </a:r>
            <a:r>
              <a:rPr lang="en-GB" sz="1300" dirty="0"/>
              <a:t>can be installed on the exterior surface of the internal tube to measure its temperature. Once heaters and the temperature sensors are installed, </a:t>
            </a:r>
            <a:r>
              <a:rPr lang="en-GB" sz="1300" b="1" dirty="0"/>
              <a:t>MLI</a:t>
            </a:r>
            <a:r>
              <a:rPr lang="en-GB" sz="1300" dirty="0"/>
              <a:t> (multi-layer insulation) can be wrapped around the exterior of the internal tube to thermally insulate the internal tube at room temperature. </a:t>
            </a:r>
            <a:endParaRPr lang="en-US" sz="1300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A12AA39C-CCC3-4B7C-86F9-0134CA96A77B}"/>
              </a:ext>
            </a:extLst>
          </p:cNvPr>
          <p:cNvSpPr txBox="1"/>
          <p:nvPr/>
        </p:nvSpPr>
        <p:spPr>
          <a:xfrm>
            <a:off x="7061024" y="3332722"/>
            <a:ext cx="4353699" cy="10926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GB" sz="1300" dirty="0"/>
              <a:t>Gap in vacuum between the 2 concentric cylinders used for passing the </a:t>
            </a:r>
            <a:r>
              <a:rPr lang="en-GB" sz="1300" b="1" dirty="0"/>
              <a:t>wires</a:t>
            </a:r>
            <a:r>
              <a:rPr lang="en-GB" sz="1300" dirty="0"/>
              <a:t> for the heaters and the temperature sensors plus the </a:t>
            </a:r>
            <a:r>
              <a:rPr lang="en-GB" sz="1300" b="1" dirty="0"/>
              <a:t>pipe</a:t>
            </a:r>
            <a:r>
              <a:rPr lang="en-GB" sz="1300" dirty="0"/>
              <a:t> for blowing hilum to the bottom of the measurement system to distribute potential temperature differences. 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E1602789-9CE8-4388-BCB9-735F54199B39}"/>
              </a:ext>
            </a:extLst>
          </p:cNvPr>
          <p:cNvSpPr txBox="1"/>
          <p:nvPr/>
        </p:nvSpPr>
        <p:spPr>
          <a:xfrm>
            <a:off x="7505426" y="2438476"/>
            <a:ext cx="4104640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dirty="0"/>
              <a:t>Between the two inner and outer tubes (</a:t>
            </a:r>
            <a:r>
              <a:rPr lang="en-GB" dirty="0"/>
              <a:t>vacuum</a:t>
            </a:r>
            <a:r>
              <a:rPr lang="en-US" dirty="0"/>
              <a:t>) spacers are required </a:t>
            </a:r>
          </a:p>
          <a:p>
            <a:pPr algn="just"/>
            <a:endParaRPr lang="en-US" dirty="0"/>
          </a:p>
        </p:txBody>
      </p:sp>
      <p:sp>
        <p:nvSpPr>
          <p:cNvPr id="27" name="Arrow: Down 26">
            <a:extLst>
              <a:ext uri="{FF2B5EF4-FFF2-40B4-BE49-F238E27FC236}">
                <a16:creationId xmlns:a16="http://schemas.microsoft.com/office/drawing/2014/main" id="{AED72A4A-2409-4275-91CF-93E90DB71544}"/>
              </a:ext>
            </a:extLst>
          </p:cNvPr>
          <p:cNvSpPr/>
          <p:nvPr/>
        </p:nvSpPr>
        <p:spPr>
          <a:xfrm rot="10800000">
            <a:off x="5519936" y="2086308"/>
            <a:ext cx="315580" cy="46243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CF52C710-7FE8-4698-B60F-E0FFAD9AC40D}"/>
              </a:ext>
            </a:extLst>
          </p:cNvPr>
          <p:cNvSpPr txBox="1"/>
          <p:nvPr/>
        </p:nvSpPr>
        <p:spPr>
          <a:xfrm>
            <a:off x="2018041" y="2542903"/>
            <a:ext cx="5259401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dirty="0"/>
              <a:t>Bellows to give flexibility, compensate thermal contraction, and compensate tube concentricity</a:t>
            </a: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BDEE0961-A673-4E1F-8449-5C38E2D4F33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6703768" y="-1288250"/>
            <a:ext cx="1603316" cy="5112568"/>
          </a:xfrm>
          <a:prstGeom prst="rect">
            <a:avLst/>
          </a:prstGeom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B618CDB8-A2C4-4CEC-964C-F548573B8B7E}"/>
              </a:ext>
            </a:extLst>
          </p:cNvPr>
          <p:cNvSpPr txBox="1"/>
          <p:nvPr/>
        </p:nvSpPr>
        <p:spPr>
          <a:xfrm>
            <a:off x="6888088" y="4581484"/>
            <a:ext cx="5016417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Tubes wi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 no longitudinal welds (to avoid magnetic field inhomogeneities)</a:t>
            </a:r>
          </a:p>
          <a:p>
            <a:endParaRPr lang="en-GB" dirty="0"/>
          </a:p>
          <a:p>
            <a:pPr algn="just"/>
            <a:r>
              <a:rPr lang="en-GB" sz="1300" dirty="0"/>
              <a:t>For example: material 316 LN with suitable inner tolerances (rectitude) to insert the measurement system</a:t>
            </a:r>
            <a:endParaRPr lang="en-US" sz="1300" dirty="0"/>
          </a:p>
        </p:txBody>
      </p:sp>
    </p:spTree>
    <p:extLst>
      <p:ext uri="{BB962C8B-B14F-4D97-AF65-F5344CB8AC3E}">
        <p14:creationId xmlns:p14="http://schemas.microsoft.com/office/powerpoint/2010/main" val="9179239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993524-3766-4E9D-B088-B0C99C302D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 anchor="t">
            <a:normAutofit/>
          </a:bodyPr>
          <a:lstStyle/>
          <a:p>
            <a:r>
              <a:rPr lang="en-GB"/>
              <a:t>Measurement method: rotating induction coils 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60AEC9-ACA4-42DA-BE49-555B8E9D5B8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85228" y="6378349"/>
            <a:ext cx="63116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E7D6E026-00C3-4522-9A85-58A1BAD3A3A4}" type="datetime1">
              <a:rPr lang="en-GB" smtClean="0"/>
              <a:pPr>
                <a:spcAft>
                  <a:spcPts val="600"/>
                </a:spcAft>
              </a:pPr>
              <a:t>30/09/2021</a:t>
            </a:fld>
            <a:endParaRPr lang="en-GB"/>
          </a:p>
        </p:txBody>
      </p:sp>
      <p:sp>
        <p:nvSpPr>
          <p:cNvPr id="12" name="Footer Placeholder 3">
            <a:extLst>
              <a:ext uri="{FF2B5EF4-FFF2-40B4-BE49-F238E27FC236}">
                <a16:creationId xmlns:a16="http://schemas.microsoft.com/office/drawing/2014/main" id="{BF862A24-A88E-4779-9F03-73B96281A6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pPr>
              <a:spcAft>
                <a:spcPts val="600"/>
              </a:spcAft>
            </a:pPr>
            <a:r>
              <a:rPr lang="en-US"/>
              <a:t>Presenter | Presentation Title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8A8764-3A92-4B02-AD95-21AD445B05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83848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9400A7B8-485E-41AB-9A7F-EC39AEDCE4D5}" type="slidenum">
              <a:rPr lang="en-GB" smtClean="0"/>
              <a:pPr>
                <a:spcAft>
                  <a:spcPts val="600"/>
                </a:spcAft>
              </a:pPr>
              <a:t>5</a:t>
            </a:fld>
            <a:endParaRPr lang="en-GB"/>
          </a:p>
        </p:txBody>
      </p:sp>
      <p:pic>
        <p:nvPicPr>
          <p:cNvPr id="7" name="Content Placeholder 4">
            <a:extLst>
              <a:ext uri="{FF2B5EF4-FFF2-40B4-BE49-F238E27FC236}">
                <a16:creationId xmlns:a16="http://schemas.microsoft.com/office/drawing/2014/main" id="{880D70B6-C633-4E95-920A-9D050044C0C3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9451" b="10212"/>
          <a:stretch/>
        </p:blipFill>
        <p:spPr>
          <a:xfrm>
            <a:off x="407988" y="1439863"/>
            <a:ext cx="11376025" cy="4760912"/>
          </a:xfrm>
          <a:noFill/>
        </p:spPr>
      </p:pic>
    </p:spTree>
    <p:extLst>
      <p:ext uri="{BB962C8B-B14F-4D97-AF65-F5344CB8AC3E}">
        <p14:creationId xmlns:p14="http://schemas.microsoft.com/office/powerpoint/2010/main" val="40594118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E0BA2B-3445-4771-999D-25FCE87FEF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Measurement system: rotating coil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88C755E-FEFB-40C1-8FD6-4CD9F09FA6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9/30/2021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1A1EE0E-3CF3-40B9-9BF3-B2DA7C10E5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3C3D69B-FAD2-462B-845A-C3C1009698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8" name="Content Placeholder 7" descr="A picture containing device&#10;&#10;Description automatically generated">
            <a:extLst>
              <a:ext uri="{FF2B5EF4-FFF2-40B4-BE49-F238E27FC236}">
                <a16:creationId xmlns:a16="http://schemas.microsoft.com/office/drawing/2014/main" id="{8F1B31AF-EFBA-4929-BA16-509CACB7E60C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177" t="17475" r="18528" b="14181"/>
          <a:stretch/>
        </p:blipFill>
        <p:spPr>
          <a:xfrm>
            <a:off x="1559496" y="1556792"/>
            <a:ext cx="6480720" cy="4290816"/>
          </a:xfrm>
          <a:prstGeom prst="rect">
            <a:avLst/>
          </a:prstGeom>
        </p:spPr>
      </p:pic>
      <p:pic>
        <p:nvPicPr>
          <p:cNvPr id="9" name="Content Placeholder 8" descr="A picture containing power saw, tool, gear&#10;&#10;Description automatically generated">
            <a:extLst>
              <a:ext uri="{FF2B5EF4-FFF2-40B4-BE49-F238E27FC236}">
                <a16:creationId xmlns:a16="http://schemas.microsoft.com/office/drawing/2014/main" id="{B8969703-116C-42D9-9A39-90BC4F8581A7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916" t="10696" r="14788" b="12699"/>
          <a:stretch/>
        </p:blipFill>
        <p:spPr>
          <a:xfrm>
            <a:off x="8236256" y="1252645"/>
            <a:ext cx="2814176" cy="2003810"/>
          </a:xfrm>
          <a:prstGeom prst="rect">
            <a:avLst/>
          </a:prstGeom>
        </p:spPr>
      </p:pic>
      <p:pic>
        <p:nvPicPr>
          <p:cNvPr id="11" name="Picture 3" descr="Graphical user interface&#10;&#10;Description automatically generated">
            <a:extLst>
              <a:ext uri="{FF2B5EF4-FFF2-40B4-BE49-F238E27FC236}">
                <a16:creationId xmlns:a16="http://schemas.microsoft.com/office/drawing/2014/main" id="{B3558D3B-CD65-46EF-952F-BC80AED4FFB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44703" y="4690679"/>
            <a:ext cx="6239310" cy="14480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3" descr="A picture containing text&#10;&#10;Description automatically generated">
            <a:extLst>
              <a:ext uri="{FF2B5EF4-FFF2-40B4-BE49-F238E27FC236}">
                <a16:creationId xmlns:a16="http://schemas.microsoft.com/office/drawing/2014/main" id="{2259146F-3ED4-49D8-9D7D-B152A8369CB0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40296" b="26492"/>
          <a:stretch/>
        </p:blipFill>
        <p:spPr>
          <a:xfrm>
            <a:off x="1174537" y="1439335"/>
            <a:ext cx="3084725" cy="1366021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D7F7CEFE-1ECC-466C-9D39-C9D63AB3056E}"/>
              </a:ext>
            </a:extLst>
          </p:cNvPr>
          <p:cNvSpPr txBox="1"/>
          <p:nvPr/>
        </p:nvSpPr>
        <p:spPr>
          <a:xfrm>
            <a:off x="7824192" y="3397523"/>
            <a:ext cx="3857794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Short rotating-coil magnetometers that can be moved along the magnet axis</a:t>
            </a:r>
          </a:p>
          <a:p>
            <a:r>
              <a:rPr lang="en-GB" dirty="0">
                <a:latin typeface="Calibri" panose="020F0502020204030204" pitchFamily="34" charset="0"/>
                <a:cs typeface="Times New Roman" panose="02020603050405020304" pitchFamily="18" charset="0"/>
              </a:rPr>
              <a:t>Proposal: PCB technology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796544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>
            <a:extLst>
              <a:ext uri="{FF2B5EF4-FFF2-40B4-BE49-F238E27FC236}">
                <a16:creationId xmlns:a16="http://schemas.microsoft.com/office/drawing/2014/main" id="{C866FCA1-050B-4058-B2AC-43F5CC6B24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/>
          <a:lstStyle/>
          <a:p>
            <a:r>
              <a:rPr lang="en-US" dirty="0"/>
              <a:t>Measurement system: electronic</a:t>
            </a:r>
          </a:p>
        </p:txBody>
      </p:sp>
      <p:sp>
        <p:nvSpPr>
          <p:cNvPr id="15" name="Content Placeholder 2">
            <a:extLst>
              <a:ext uri="{FF2B5EF4-FFF2-40B4-BE49-F238E27FC236}">
                <a16:creationId xmlns:a16="http://schemas.microsoft.com/office/drawing/2014/main" id="{C9881063-62EE-45AF-BE1D-36B019D90D5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63352" y="1572642"/>
            <a:ext cx="5756450" cy="3425313"/>
          </a:xfrm>
        </p:spPr>
        <p:txBody>
          <a:bodyPr/>
          <a:lstStyle/>
          <a:p>
            <a:r>
              <a:rPr lang="en-US" alt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FAME for cryogenic temperature in SM18</a:t>
            </a:r>
          </a:p>
          <a:p>
            <a:pPr marL="905233" lvl="1" indent="-457189">
              <a:lnSpc>
                <a:spcPct val="150000"/>
              </a:lnSpc>
              <a:spcBef>
                <a:spcPct val="20000"/>
              </a:spcBef>
              <a:buClr>
                <a:srgbClr val="005490"/>
              </a:buClr>
              <a:buSzPct val="90000"/>
              <a:buFont typeface="Wingdings" panose="05000000000000000000" pitchFamily="2" charset="2"/>
              <a:buChar char="§"/>
              <a:defRPr/>
            </a:pPr>
            <a:r>
              <a:rPr lang="en-US" alt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Flexible Framework Magnetic Measurements (FFMM) software</a:t>
            </a:r>
          </a:p>
          <a:p>
            <a:pPr marL="905233" lvl="1" indent="-457189">
              <a:lnSpc>
                <a:spcPct val="150000"/>
              </a:lnSpc>
              <a:spcBef>
                <a:spcPct val="20000"/>
              </a:spcBef>
              <a:buClr>
                <a:srgbClr val="005490"/>
              </a:buClr>
              <a:buSzPct val="90000"/>
              <a:buFont typeface="Wingdings" panose="05000000000000000000" pitchFamily="2" charset="2"/>
              <a:buChar char="§"/>
              <a:defRPr/>
            </a:pPr>
            <a:r>
              <a:rPr lang="en-US" alt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Fast Digital Integrators (FDI) </a:t>
            </a:r>
            <a:endParaRPr lang="en-US" altLang="en-US" sz="2100" b="1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905233" lvl="1" indent="-457189">
              <a:lnSpc>
                <a:spcPct val="150000"/>
              </a:lnSpc>
              <a:spcBef>
                <a:spcPct val="20000"/>
              </a:spcBef>
              <a:buClr>
                <a:srgbClr val="005490"/>
              </a:buClr>
              <a:buSzPct val="90000"/>
              <a:buFont typeface="Wingdings" panose="05000000000000000000" pitchFamily="2" charset="2"/>
              <a:buChar char="§"/>
              <a:defRPr/>
            </a:pPr>
            <a:r>
              <a:rPr lang="en-US" sz="1800" b="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Motor controller </a:t>
            </a:r>
          </a:p>
          <a:p>
            <a:pPr marL="905233" lvl="1" indent="-457189">
              <a:lnSpc>
                <a:spcPct val="150000"/>
              </a:lnSpc>
              <a:spcBef>
                <a:spcPct val="20000"/>
              </a:spcBef>
              <a:buClr>
                <a:srgbClr val="005490"/>
              </a:buClr>
              <a:buSzPct val="90000"/>
              <a:buFont typeface="Wingdings" panose="05000000000000000000" pitchFamily="2" charset="2"/>
              <a:buChar char="§"/>
              <a:defRPr/>
            </a:pPr>
            <a:r>
              <a:rPr lang="en-US" sz="1800" b="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Patch panel for compensation scheme</a:t>
            </a:r>
          </a:p>
          <a:p>
            <a:pPr marL="905233" lvl="1" indent="-457189">
              <a:lnSpc>
                <a:spcPct val="150000"/>
              </a:lnSpc>
              <a:spcBef>
                <a:spcPct val="20000"/>
              </a:spcBef>
              <a:buClr>
                <a:srgbClr val="005490"/>
              </a:buClr>
              <a:buSzPct val="90000"/>
              <a:buFont typeface="Wingdings" panose="05000000000000000000" pitchFamily="2" charset="2"/>
              <a:buChar char="§"/>
              <a:defRPr/>
            </a:pP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GPS time synchronization </a:t>
            </a:r>
          </a:p>
          <a:p>
            <a:pPr marL="905233" lvl="1" indent="-457189">
              <a:lnSpc>
                <a:spcPct val="150000"/>
              </a:lnSpc>
              <a:spcBef>
                <a:spcPct val="20000"/>
              </a:spcBef>
              <a:buClr>
                <a:srgbClr val="005490"/>
              </a:buClr>
              <a:buSzPct val="90000"/>
              <a:buFont typeface="Wingdings" panose="05000000000000000000" pitchFamily="2" charset="2"/>
              <a:buChar char="§"/>
              <a:defRPr/>
            </a:pPr>
            <a:r>
              <a:rPr lang="en-US" sz="1800" b="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Encoder cards for triggering acquisition cards</a:t>
            </a:r>
          </a:p>
          <a:p>
            <a:pPr marL="905233" lvl="1" indent="-457189">
              <a:lnSpc>
                <a:spcPct val="150000"/>
              </a:lnSpc>
              <a:spcBef>
                <a:spcPct val="20000"/>
              </a:spcBef>
              <a:buClr>
                <a:srgbClr val="005490"/>
              </a:buClr>
              <a:buSzPct val="90000"/>
              <a:buFont typeface="Wingdings" panose="05000000000000000000" pitchFamily="2" charset="2"/>
              <a:buChar char="§"/>
              <a:defRPr/>
            </a:pP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PXI computer with windows OS (License?)</a:t>
            </a:r>
            <a:endParaRPr lang="en-US" sz="1800" b="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905233" lvl="1" indent="-457189">
              <a:lnSpc>
                <a:spcPct val="150000"/>
              </a:lnSpc>
              <a:spcBef>
                <a:spcPct val="20000"/>
              </a:spcBef>
              <a:buClr>
                <a:srgbClr val="005490"/>
              </a:buClr>
              <a:buSzPct val="90000"/>
              <a:buFont typeface="Wingdings" panose="05000000000000000000" pitchFamily="2" charset="2"/>
              <a:buChar char="§"/>
              <a:defRPr/>
            </a:pPr>
            <a:endParaRPr lang="en-US" altLang="en-US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sz="1800" b="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8" name="Picture 1">
            <a:extLst>
              <a:ext uri="{FF2B5EF4-FFF2-40B4-BE49-F238E27FC236}">
                <a16:creationId xmlns:a16="http://schemas.microsoft.com/office/drawing/2014/main" id="{4CC3ED37-81AC-4BFD-9D7E-87D5E7330A49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89" r="14528" b="-2"/>
          <a:stretch/>
        </p:blipFill>
        <p:spPr bwMode="auto">
          <a:xfrm>
            <a:off x="6172199" y="1592264"/>
            <a:ext cx="5611813" cy="4608511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E94C629-92B8-40FB-A155-407270F158D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85228" y="6378349"/>
            <a:ext cx="63116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23793A62-AA7E-5A4D-A43E-DF1B3593C4E5}" type="datetime1">
              <a:rPr lang="en-US" smtClean="0"/>
              <a:pPr>
                <a:spcAft>
                  <a:spcPts val="600"/>
                </a:spcAft>
              </a:pPr>
              <a:t>9/30/2021</a:t>
            </a:fld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5C0EC03-4BD5-4DA3-B16F-6ED75D2E99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83848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119321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B00A2B-08D4-41FE-B97A-E4EAE172CE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Rotating coil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64DD88B-688D-4392-89EB-3A4F8EE74B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9/30/2021</a:t>
            </a:fld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BDD2486-86CB-4105-BB20-6042D9907C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EE55DF9-BDFB-484A-AA2F-D1060A587EC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0684" y="-11088"/>
            <a:ext cx="1959516" cy="6248400"/>
          </a:xfrm>
          <a:prstGeom prst="rect">
            <a:avLst/>
          </a:prstGeom>
        </p:spPr>
      </p:pic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7A374E65-7F45-4CB3-9897-1F8A28DCA3FD}"/>
              </a:ext>
            </a:extLst>
          </p:cNvPr>
          <p:cNvCxnSpPr>
            <a:endCxn id="10" idx="1"/>
          </p:cNvCxnSpPr>
          <p:nvPr/>
        </p:nvCxnSpPr>
        <p:spPr bwMode="auto">
          <a:xfrm>
            <a:off x="8322505" y="827112"/>
            <a:ext cx="1447799" cy="190352"/>
          </a:xfrm>
          <a:prstGeom prst="line">
            <a:avLst/>
          </a:prstGeom>
          <a:solidFill>
            <a:schemeClr val="accent1"/>
          </a:solidFill>
          <a:ln>
            <a:solidFill>
              <a:schemeClr val="tx1"/>
            </a:solidFill>
          </a:ln>
          <a:effectLst/>
          <a:extLst>
            <a:ext uri="{91240B29-F687-4f45-9708-019B960494DF}">
              <a14:hiddenLine xmlns="" xmlns:a14="http://schemas.microsoft.com/office/drawing/2010/main"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D3F6FB35-9771-4084-B010-D1859AFC2F06}"/>
              </a:ext>
            </a:extLst>
          </p:cNvPr>
          <p:cNvSpPr txBox="1"/>
          <p:nvPr/>
        </p:nvSpPr>
        <p:spPr>
          <a:xfrm>
            <a:off x="9770304" y="848187"/>
            <a:ext cx="1132041" cy="33855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600" dirty="0"/>
              <a:t>Motor Unit</a:t>
            </a:r>
            <a:endParaRPr lang="en-GB" sz="1600" dirty="0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53EB02CB-FC71-4E6F-B878-2EA2B6F40655}"/>
              </a:ext>
            </a:extLst>
          </p:cNvPr>
          <p:cNvCxnSpPr>
            <a:endCxn id="12" idx="1"/>
          </p:cNvCxnSpPr>
          <p:nvPr/>
        </p:nvCxnSpPr>
        <p:spPr bwMode="auto">
          <a:xfrm flipV="1">
            <a:off x="8310357" y="1992497"/>
            <a:ext cx="1459947" cy="244315"/>
          </a:xfrm>
          <a:prstGeom prst="line">
            <a:avLst/>
          </a:prstGeom>
          <a:solidFill>
            <a:schemeClr val="accent1"/>
          </a:solidFill>
          <a:ln>
            <a:solidFill>
              <a:schemeClr val="tx1"/>
            </a:solidFill>
          </a:ln>
          <a:effectLst/>
          <a:extLst>
            <a:ext uri="{91240B29-F687-4f45-9708-019B960494DF}">
              <a14:hiddenLine xmlns="" xmlns:a14="http://schemas.microsoft.com/office/drawing/2010/main"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32FB25B0-48AB-4428-B842-B7366EBD84B0}"/>
              </a:ext>
            </a:extLst>
          </p:cNvPr>
          <p:cNvSpPr txBox="1"/>
          <p:nvPr/>
        </p:nvSpPr>
        <p:spPr>
          <a:xfrm>
            <a:off x="9770304" y="1823220"/>
            <a:ext cx="1699504" cy="33855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600" dirty="0"/>
              <a:t>MRU connection</a:t>
            </a:r>
            <a:endParaRPr lang="en-GB" sz="1600" dirty="0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D0A675B4-099C-432B-A65B-C5ABCA59A689}"/>
              </a:ext>
            </a:extLst>
          </p:cNvPr>
          <p:cNvCxnSpPr>
            <a:cxnSpLocks/>
            <a:endCxn id="15" idx="1"/>
          </p:cNvCxnSpPr>
          <p:nvPr/>
        </p:nvCxnSpPr>
        <p:spPr bwMode="auto">
          <a:xfrm>
            <a:off x="8551105" y="2570416"/>
            <a:ext cx="1219199" cy="75453"/>
          </a:xfrm>
          <a:prstGeom prst="line">
            <a:avLst/>
          </a:prstGeom>
          <a:solidFill>
            <a:schemeClr val="accent1"/>
          </a:solidFill>
          <a:ln>
            <a:solidFill>
              <a:schemeClr val="tx1"/>
            </a:solidFill>
          </a:ln>
          <a:effectLst/>
          <a:extLst>
            <a:ext uri="{91240B29-F687-4f45-9708-019B960494DF}">
              <a14:hiddenLine xmlns="" xmlns:a14="http://schemas.microsoft.com/office/drawing/2010/main"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881AF001-8670-4E38-9A92-0BF093AB0188}"/>
              </a:ext>
            </a:extLst>
          </p:cNvPr>
          <p:cNvCxnSpPr>
            <a:cxnSpLocks/>
            <a:endCxn id="15" idx="1"/>
          </p:cNvCxnSpPr>
          <p:nvPr/>
        </p:nvCxnSpPr>
        <p:spPr bwMode="auto">
          <a:xfrm flipV="1">
            <a:off x="8672789" y="2645869"/>
            <a:ext cx="1097515" cy="189527"/>
          </a:xfrm>
          <a:prstGeom prst="line">
            <a:avLst/>
          </a:prstGeom>
          <a:solidFill>
            <a:schemeClr val="accent1"/>
          </a:solidFill>
          <a:ln>
            <a:solidFill>
              <a:schemeClr val="tx1"/>
            </a:solidFill>
          </a:ln>
          <a:effectLst/>
          <a:extLst>
            <a:ext uri="{91240B29-F687-4f45-9708-019B960494DF}">
              <a14:hiddenLine xmlns="" xmlns:a14="http://schemas.microsoft.com/office/drawing/2010/main"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B47FBDDC-83E9-41B0-BAB4-FF2FE4A24298}"/>
              </a:ext>
            </a:extLst>
          </p:cNvPr>
          <p:cNvSpPr txBox="1"/>
          <p:nvPr/>
        </p:nvSpPr>
        <p:spPr>
          <a:xfrm>
            <a:off x="9770304" y="2353481"/>
            <a:ext cx="2032929" cy="5847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600" dirty="0"/>
              <a:t>Supporting structure</a:t>
            </a:r>
          </a:p>
          <a:p>
            <a:r>
              <a:rPr lang="en-US" sz="1600" u="sng" dirty="0"/>
              <a:t>Can be mobile</a:t>
            </a:r>
            <a:endParaRPr lang="en-GB" sz="1600" u="sng" dirty="0"/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446BCEE0-E814-4F5C-9734-4582EBB3E309}"/>
              </a:ext>
            </a:extLst>
          </p:cNvPr>
          <p:cNvCxnSpPr>
            <a:cxnSpLocks/>
            <a:endCxn id="17" idx="1"/>
          </p:cNvCxnSpPr>
          <p:nvPr/>
        </p:nvCxnSpPr>
        <p:spPr bwMode="auto">
          <a:xfrm flipV="1">
            <a:off x="8322505" y="3643054"/>
            <a:ext cx="1447799" cy="41419"/>
          </a:xfrm>
          <a:prstGeom prst="line">
            <a:avLst/>
          </a:prstGeom>
          <a:solidFill>
            <a:schemeClr val="accent1"/>
          </a:solidFill>
          <a:ln>
            <a:solidFill>
              <a:schemeClr val="tx1"/>
            </a:solidFill>
          </a:ln>
          <a:effectLst/>
          <a:extLst>
            <a:ext uri="{91240B29-F687-4f45-9708-019B960494DF}">
              <a14:hiddenLine xmlns="" xmlns:a14="http://schemas.microsoft.com/office/drawing/2010/main"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3C4A810D-4210-451C-926D-CD1A405BB1F2}"/>
              </a:ext>
            </a:extLst>
          </p:cNvPr>
          <p:cNvSpPr txBox="1"/>
          <p:nvPr/>
        </p:nvSpPr>
        <p:spPr>
          <a:xfrm>
            <a:off x="9770304" y="3473777"/>
            <a:ext cx="1290738" cy="33855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600" dirty="0"/>
              <a:t>Shaft holder</a:t>
            </a:r>
            <a:endParaRPr lang="en-GB" sz="1600" dirty="0"/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435BC0B6-F5DC-40FB-9246-D1F8D49C5632}"/>
              </a:ext>
            </a:extLst>
          </p:cNvPr>
          <p:cNvCxnSpPr>
            <a:endCxn id="19" idx="1"/>
          </p:cNvCxnSpPr>
          <p:nvPr/>
        </p:nvCxnSpPr>
        <p:spPr bwMode="auto">
          <a:xfrm flipV="1">
            <a:off x="8295784" y="5141475"/>
            <a:ext cx="1474520" cy="320840"/>
          </a:xfrm>
          <a:prstGeom prst="line">
            <a:avLst/>
          </a:prstGeom>
          <a:solidFill>
            <a:schemeClr val="accent1"/>
          </a:solidFill>
          <a:ln>
            <a:solidFill>
              <a:schemeClr val="tx1"/>
            </a:solidFill>
          </a:ln>
          <a:effectLst/>
          <a:extLst>
            <a:ext uri="{91240B29-F687-4f45-9708-019B960494DF}">
              <a14:hiddenLine xmlns="" xmlns:a14="http://schemas.microsoft.com/office/drawing/2010/main"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9A7E017C-1D68-4277-B217-A74897B42EF2}"/>
              </a:ext>
            </a:extLst>
          </p:cNvPr>
          <p:cNvSpPr txBox="1"/>
          <p:nvPr/>
        </p:nvSpPr>
        <p:spPr>
          <a:xfrm>
            <a:off x="9770304" y="4972198"/>
            <a:ext cx="1972015" cy="33855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600" dirty="0"/>
              <a:t>Extension with coils</a:t>
            </a:r>
            <a:endParaRPr lang="en-GB" sz="1600" dirty="0"/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625DA437-9134-4972-B05E-602E18F72438}"/>
              </a:ext>
            </a:extLst>
          </p:cNvPr>
          <p:cNvCxnSpPr/>
          <p:nvPr/>
        </p:nvCxnSpPr>
        <p:spPr bwMode="auto">
          <a:xfrm>
            <a:off x="8295784" y="2978497"/>
            <a:ext cx="1398321" cy="243389"/>
          </a:xfrm>
          <a:prstGeom prst="line">
            <a:avLst/>
          </a:prstGeom>
          <a:solidFill>
            <a:schemeClr val="accent1"/>
          </a:solidFill>
          <a:ln>
            <a:solidFill>
              <a:schemeClr val="tx1"/>
            </a:solidFill>
          </a:ln>
          <a:effectLst/>
          <a:extLst>
            <a:ext uri="{91240B29-F687-4f45-9708-019B960494DF}">
              <a14:hiddenLine xmlns="" xmlns:a14="http://schemas.microsoft.com/office/drawing/2010/main"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02F11E56-37DF-49B0-B717-FFA957033DDC}"/>
              </a:ext>
            </a:extLst>
          </p:cNvPr>
          <p:cNvCxnSpPr/>
          <p:nvPr/>
        </p:nvCxnSpPr>
        <p:spPr bwMode="auto">
          <a:xfrm>
            <a:off x="8295784" y="3211065"/>
            <a:ext cx="1398321" cy="11357"/>
          </a:xfrm>
          <a:prstGeom prst="line">
            <a:avLst/>
          </a:prstGeom>
          <a:solidFill>
            <a:schemeClr val="accent1"/>
          </a:solidFill>
          <a:ln>
            <a:solidFill>
              <a:schemeClr val="tx1"/>
            </a:solidFill>
          </a:ln>
          <a:effectLst/>
          <a:extLst>
            <a:ext uri="{91240B29-F687-4f45-9708-019B960494DF}">
              <a14:hiddenLine xmlns="" xmlns:a14="http://schemas.microsoft.com/office/drawing/2010/main"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4A1EEA77-0B2B-4D45-9542-018550139D4E}"/>
              </a:ext>
            </a:extLst>
          </p:cNvPr>
          <p:cNvSpPr txBox="1"/>
          <p:nvPr/>
        </p:nvSpPr>
        <p:spPr>
          <a:xfrm>
            <a:off x="9770304" y="3053145"/>
            <a:ext cx="2374368" cy="33855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600" dirty="0"/>
              <a:t>Intermediate connection</a:t>
            </a:r>
            <a:endParaRPr lang="en-GB" sz="1600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84DEBC17-8908-438A-AC6D-F5D515578AD9}"/>
              </a:ext>
            </a:extLst>
          </p:cNvPr>
          <p:cNvSpPr txBox="1"/>
          <p:nvPr/>
        </p:nvSpPr>
        <p:spPr>
          <a:xfrm>
            <a:off x="9770304" y="4281435"/>
            <a:ext cx="1130118" cy="33855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600" dirty="0"/>
              <a:t>Top flange</a:t>
            </a:r>
            <a:endParaRPr lang="en-GB" sz="1600" dirty="0"/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AA079CC1-4CAF-436B-941E-C46E398CF04D}"/>
              </a:ext>
            </a:extLst>
          </p:cNvPr>
          <p:cNvCxnSpPr>
            <a:cxnSpLocks/>
            <a:endCxn id="26" idx="1"/>
          </p:cNvCxnSpPr>
          <p:nvPr/>
        </p:nvCxnSpPr>
        <p:spPr bwMode="auto">
          <a:xfrm flipV="1">
            <a:off x="8692553" y="4450712"/>
            <a:ext cx="1077751" cy="295769"/>
          </a:xfrm>
          <a:prstGeom prst="line">
            <a:avLst/>
          </a:prstGeom>
          <a:solidFill>
            <a:schemeClr val="accent1"/>
          </a:solidFill>
          <a:ln>
            <a:solidFill>
              <a:schemeClr val="tx1"/>
            </a:solidFill>
          </a:ln>
          <a:effectLst/>
          <a:extLst>
            <a:ext uri="{91240B29-F687-4f45-9708-019B960494DF}">
              <a14:hiddenLine xmlns="" xmlns:a14="http://schemas.microsoft.com/office/drawing/2010/main"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512B5A09-D7E1-45E1-8C24-E7DF1A3FD6FC}"/>
              </a:ext>
            </a:extLst>
          </p:cNvPr>
          <p:cNvSpPr txBox="1"/>
          <p:nvPr/>
        </p:nvSpPr>
        <p:spPr>
          <a:xfrm>
            <a:off x="9772227" y="5525722"/>
            <a:ext cx="1326004" cy="33855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600" dirty="0"/>
              <a:t>Anti-cryostat</a:t>
            </a:r>
            <a:endParaRPr lang="en-GB" sz="1600" dirty="0"/>
          </a:p>
        </p:txBody>
      </p: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C0DAAAC6-C8F7-469B-A39A-85CC5A37D0EB}"/>
              </a:ext>
            </a:extLst>
          </p:cNvPr>
          <p:cNvCxnSpPr>
            <a:cxnSpLocks/>
            <a:endCxn id="30" idx="1"/>
          </p:cNvCxnSpPr>
          <p:nvPr/>
        </p:nvCxnSpPr>
        <p:spPr bwMode="auto">
          <a:xfrm flipV="1">
            <a:off x="8551105" y="5694999"/>
            <a:ext cx="1221122" cy="113490"/>
          </a:xfrm>
          <a:prstGeom prst="line">
            <a:avLst/>
          </a:prstGeom>
          <a:solidFill>
            <a:schemeClr val="accent1"/>
          </a:solidFill>
          <a:ln>
            <a:solidFill>
              <a:schemeClr val="tx1"/>
            </a:solidFill>
          </a:ln>
          <a:effectLst/>
          <a:extLst>
            <a:ext uri="{91240B29-F687-4f45-9708-019B960494DF}">
              <a14:hiddenLine xmlns="" xmlns:a14="http://schemas.microsoft.com/office/drawing/2010/main"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pic>
        <p:nvPicPr>
          <p:cNvPr id="28" name="Picture 27">
            <a:extLst>
              <a:ext uri="{FF2B5EF4-FFF2-40B4-BE49-F238E27FC236}">
                <a16:creationId xmlns:a16="http://schemas.microsoft.com/office/drawing/2014/main" id="{E800C047-4553-4CD7-B7FE-4E4A3951652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45010"/>
          <a:stretch/>
        </p:blipFill>
        <p:spPr>
          <a:xfrm rot="10800000" flipV="1">
            <a:off x="5386497" y="10718"/>
            <a:ext cx="1502398" cy="6226594"/>
          </a:xfrm>
          <a:prstGeom prst="rect">
            <a:avLst/>
          </a:prstGeom>
        </p:spPr>
      </p:pic>
      <p:sp>
        <p:nvSpPr>
          <p:cNvPr id="29" name="Content Placeholder 2">
            <a:extLst>
              <a:ext uri="{FF2B5EF4-FFF2-40B4-BE49-F238E27FC236}">
                <a16:creationId xmlns:a16="http://schemas.microsoft.com/office/drawing/2014/main" id="{448BDF7E-30AF-4DB7-B53A-BCC2D9830495}"/>
              </a:ext>
            </a:extLst>
          </p:cNvPr>
          <p:cNvSpPr txBox="1">
            <a:spLocks/>
          </p:cNvSpPr>
          <p:nvPr/>
        </p:nvSpPr>
        <p:spPr>
          <a:xfrm>
            <a:off x="933977" y="1271207"/>
            <a:ext cx="3926530" cy="4941988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Coil displacement system</a:t>
            </a:r>
          </a:p>
          <a:p>
            <a:r>
              <a:rPr lang="en-US" sz="1800" b="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Preferable </a:t>
            </a:r>
            <a:r>
              <a:rPr lang="en-US" sz="18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automatized</a:t>
            </a:r>
            <a:r>
              <a:rPr lang="en-US" sz="1800" b="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system: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b="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Additional motor controller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b="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Software development </a:t>
            </a:r>
          </a:p>
          <a:p>
            <a:r>
              <a:rPr lang="en-GB" sz="18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Manual</a:t>
            </a:r>
            <a:r>
              <a:rPr lang="en-GB" sz="1800" b="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movement -&gt; evaluate safety </a:t>
            </a:r>
          </a:p>
          <a:p>
            <a:r>
              <a:rPr lang="en-GB" sz="18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Manual</a:t>
            </a:r>
            <a:r>
              <a:rPr lang="en-GB" sz="1800" b="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translation intervention time</a:t>
            </a:r>
          </a:p>
          <a:p>
            <a:pPr>
              <a:lnSpc>
                <a:spcPct val="100000"/>
              </a:lnSpc>
            </a:pPr>
            <a:r>
              <a:rPr lang="en-US" sz="1800" b="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Test Facility </a:t>
            </a:r>
            <a:r>
              <a:rPr lang="en-US" sz="18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integration</a:t>
            </a:r>
          </a:p>
          <a:p>
            <a:pPr>
              <a:lnSpc>
                <a:spcPct val="100000"/>
              </a:lnSpc>
            </a:pPr>
            <a:r>
              <a:rPr lang="en-US" sz="1800" b="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Data post processing</a:t>
            </a:r>
          </a:p>
          <a:p>
            <a:r>
              <a:rPr lang="en-GB" sz="14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endParaRPr lang="en-GB" sz="1800" b="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57200" lvl="1" indent="0">
              <a:lnSpc>
                <a:spcPct val="200000"/>
              </a:lnSpc>
              <a:buFont typeface="Arial" charset="0"/>
              <a:buNone/>
            </a:pPr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474492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61BADD-DD7C-402C-BC18-D627BF76C3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Open points 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CF682FF-F52C-43E9-B9CB-8952880408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9/30/2021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2B5DC44-22A9-4666-A97A-F8A041DA4E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0C26850-6B88-4E36-9C3A-EF3CC17401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B69EC3D-D4B2-4DDD-821C-4D28EA37F520}"/>
              </a:ext>
            </a:extLst>
          </p:cNvPr>
          <p:cNvSpPr txBox="1"/>
          <p:nvPr/>
        </p:nvSpPr>
        <p:spPr>
          <a:xfrm>
            <a:off x="839416" y="895300"/>
            <a:ext cx="6696743" cy="295786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A</a:t>
            </a:r>
            <a:r>
              <a:rPr lang="en-US" sz="1800" b="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nti-cryostat diameter 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A</a:t>
            </a:r>
            <a:r>
              <a:rPr lang="en-US" sz="1800" b="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nti-cryostat length 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800" b="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Scanning mechanical design 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800" b="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Test Facility integration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800" b="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Software and related rule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800" b="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Deadlines and time scale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Spare parts</a:t>
            </a:r>
            <a:endParaRPr lang="en-US" sz="1800" b="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ED6A4EB-985A-427A-BD8B-36E7D03657D1}"/>
              </a:ext>
            </a:extLst>
          </p:cNvPr>
          <p:cNvSpPr txBox="1"/>
          <p:nvPr/>
        </p:nvSpPr>
        <p:spPr>
          <a:xfrm>
            <a:off x="905105" y="4005064"/>
            <a:ext cx="9439367" cy="21268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Safety design requirements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The supply shall comply with </a:t>
            </a:r>
            <a:r>
              <a:rPr lang="en-GB" b="1" dirty="0">
                <a:latin typeface="Calibri" panose="020F0502020204030204" pitchFamily="34" charset="0"/>
                <a:cs typeface="Calibri" panose="020F0502020204030204" pitchFamily="34" charset="0"/>
              </a:rPr>
              <a:t>CERN safety rules </a:t>
            </a: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(available at the link: http://cern.ch/safety-rules) and the Swiss and/or French and European legislation. </a:t>
            </a:r>
          </a:p>
          <a:p>
            <a:pPr>
              <a:lnSpc>
                <a:spcPct val="150000"/>
              </a:lnSpc>
            </a:pP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All documents produced shall be submit in electronic format: 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Drawings in </a:t>
            </a:r>
            <a:r>
              <a:rPr lang="en-GB" b="1" dirty="0">
                <a:latin typeface="Calibri" panose="020F0502020204030204" pitchFamily="34" charset="0"/>
                <a:cs typeface="Calibri" panose="020F0502020204030204" pitchFamily="34" charset="0"/>
              </a:rPr>
              <a:t>CATIA</a:t>
            </a: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®, AUTOCAD® and/or HP-GL® format</a:t>
            </a:r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7119107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branding 16x9_PPT_Arial" id="{69E3F326-202C-5348-BF51-285B308BAEA0}" vid="{0C1FF187-A39B-EC4E-BD0A-5FA14DA688F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 Cobranding 16x9_PPT_Arial</Template>
  <TotalTime>1896</TotalTime>
  <Words>530</Words>
  <Application>Microsoft Office PowerPoint</Application>
  <PresentationFormat>Widescreen</PresentationFormat>
  <Paragraphs>98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Arial</vt:lpstr>
      <vt:lpstr>Calibri</vt:lpstr>
      <vt:lpstr>Wingdings</vt:lpstr>
      <vt:lpstr>Office Theme</vt:lpstr>
      <vt:lpstr>Vertical anti-cryostat and  magnetic measurement systems</vt:lpstr>
      <vt:lpstr>Context</vt:lpstr>
      <vt:lpstr>Anti-cryostat </vt:lpstr>
      <vt:lpstr>Anti-cryostat</vt:lpstr>
      <vt:lpstr>Measurement method: rotating induction coils </vt:lpstr>
      <vt:lpstr>Measurement system: rotating coil</vt:lpstr>
      <vt:lpstr>Measurement system: electronic</vt:lpstr>
      <vt:lpstr>Rotating coil</vt:lpstr>
      <vt:lpstr>Open points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is Arial Bold 50pt  up to three lines</dc:title>
  <dc:creator>Clinton Bockstiegel</dc:creator>
  <cp:lastModifiedBy>Carlo Petrone</cp:lastModifiedBy>
  <cp:revision>152</cp:revision>
  <cp:lastPrinted>2020-01-30T13:49:18Z</cp:lastPrinted>
  <dcterms:created xsi:type="dcterms:W3CDTF">2021-03-08T15:18:23Z</dcterms:created>
  <dcterms:modified xsi:type="dcterms:W3CDTF">2021-09-30T15:33:41Z</dcterms:modified>
</cp:coreProperties>
</file>