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9" r:id="rId2"/>
    <p:sldId id="294" r:id="rId3"/>
    <p:sldId id="295" r:id="rId4"/>
    <p:sldId id="297" r:id="rId5"/>
    <p:sldId id="298" r:id="rId6"/>
    <p:sldId id="296" r:id="rId7"/>
    <p:sldId id="288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86"/>
  </p:normalViewPr>
  <p:slideViewPr>
    <p:cSldViewPr snapToGrid="0" snapToObjects="1">
      <p:cViewPr varScale="1">
        <p:scale>
          <a:sx n="98" d="100"/>
          <a:sy n="98" d="100"/>
        </p:scale>
        <p:origin x="102" y="79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8/31/2022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8/31/2022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8/31/2022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8/31/2022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8/31/2022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8/31/2022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8/31/2022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8/31/2022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8/31/2022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8/31/2022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8/31/2022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8/31/2022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8/31/2022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8/31/2022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8/31/2022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8/31/2022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8/31/2022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8/31/2022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8/31/2022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8/31/2022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23793A62-AA7E-5A4D-A43E-DF1B3593C4E5}" type="datetime1">
              <a:rPr lang="en-US" smtClean="0"/>
              <a:t>8/31/2022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7" Type="http://schemas.microsoft.com/office/2007/relationships/hdphoto" Target="../media/hdphoto4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png"/><Relationship Id="rId5" Type="http://schemas.microsoft.com/office/2007/relationships/hdphoto" Target="../media/hdphoto3.wdp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3429001"/>
            <a:ext cx="11376025" cy="928816"/>
          </a:xfrm>
        </p:spPr>
        <p:txBody>
          <a:bodyPr/>
          <a:lstStyle/>
          <a:p>
            <a:pPr algn="ctr"/>
            <a:r>
              <a:rPr lang="en-GB" sz="2800" dirty="0"/>
              <a:t>HL-LHC WP3</a:t>
            </a:r>
            <a:br>
              <a:rPr lang="en-GB" sz="2800" dirty="0"/>
            </a:br>
            <a:r>
              <a:rPr lang="en-GB" sz="2800" dirty="0"/>
              <a:t>MQXFA Longitudinal TIG welding tests</a:t>
            </a:r>
            <a:br>
              <a:rPr lang="en-GB" sz="2800" dirty="0"/>
            </a:br>
            <a:endParaRPr lang="en-US" sz="28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Mickaël Crouvizier								EDMS 2xxxxxx</a:t>
            </a:r>
          </a:p>
          <a:p>
            <a:pPr algn="l"/>
            <a:r>
              <a:rPr lang="fr-CH" sz="1800" dirty="0"/>
              <a:t>EN/MME/MM									31.08.2022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Sampling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8/31/2022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EDMS 2497466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BC6C503-706C-F3E7-B21D-CA6069016B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" y="2324592"/>
            <a:ext cx="12192000" cy="3291204"/>
          </a:xfrm>
          <a:prstGeom prst="rect">
            <a:avLst/>
          </a:prstGeom>
        </p:spPr>
      </p:pic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23270DB6-ACFD-D1A2-D6DB-9381D78D09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20648" y="5349819"/>
            <a:ext cx="5071354" cy="253013"/>
          </a:xfrm>
        </p:spPr>
        <p:txBody>
          <a:bodyPr/>
          <a:lstStyle/>
          <a:p>
            <a:pPr marL="0" lvl="1" indent="0" algn="just">
              <a:buNone/>
            </a:pPr>
            <a:r>
              <a:rPr lang="en-GB" sz="1400" b="1" dirty="0">
                <a:solidFill>
                  <a:schemeClr val="bg1"/>
                </a:solidFill>
              </a:rPr>
              <a:t>Courtesy of Alexandre Porret EN/MME - EDMS 2724411	</a:t>
            </a:r>
          </a:p>
          <a:p>
            <a:pPr marL="0" lvl="1" indent="0" algn="just">
              <a:buNone/>
            </a:pPr>
            <a:r>
              <a:rPr lang="en-GB" sz="1400" b="1" dirty="0">
                <a:solidFill>
                  <a:schemeClr val="bg1"/>
                </a:solidFill>
              </a:rPr>
              <a:t>2724411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B49BA0DC-71D1-17D2-26F2-69A2CC24935C}"/>
              </a:ext>
            </a:extLst>
          </p:cNvPr>
          <p:cNvSpPr txBox="1">
            <a:spLocks/>
          </p:cNvSpPr>
          <p:nvPr/>
        </p:nvSpPr>
        <p:spPr>
          <a:xfrm>
            <a:off x="407987" y="1108648"/>
            <a:ext cx="11376024" cy="106574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just">
              <a:buFont typeface="Arial" charset="0"/>
              <a:buNone/>
            </a:pPr>
            <a:r>
              <a:rPr lang="en-GB" sz="1400" b="1" dirty="0"/>
              <a:t>An indication was found on plate #6 at 60 mm by radiographic testing (white arrow).</a:t>
            </a:r>
          </a:p>
          <a:p>
            <a:pPr marL="0" lvl="1" indent="0" algn="just">
              <a:buFont typeface="Arial" charset="0"/>
              <a:buNone/>
            </a:pPr>
            <a:r>
              <a:rPr lang="en-GB" sz="1400" b="1" dirty="0"/>
              <a:t>Frame in red illustrates the sample extracted for subsequent metallographic inspection.</a:t>
            </a:r>
            <a:endParaRPr lang="en-GB" sz="14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E1CB706-FAD7-BF91-D28E-99ABA3EB1F15}"/>
              </a:ext>
            </a:extLst>
          </p:cNvPr>
          <p:cNvSpPr/>
          <p:nvPr/>
        </p:nvSpPr>
        <p:spPr>
          <a:xfrm>
            <a:off x="3605145" y="3429000"/>
            <a:ext cx="311285" cy="1794753"/>
          </a:xfrm>
          <a:prstGeom prst="rect">
            <a:avLst/>
          </a:prstGeom>
          <a:noFill/>
          <a:ln w="222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4D73ACD-D51C-D3C1-6F11-DB5B0C7C189D}"/>
              </a:ext>
            </a:extLst>
          </p:cNvPr>
          <p:cNvCxnSpPr>
            <a:cxnSpLocks/>
          </p:cNvCxnSpPr>
          <p:nvPr/>
        </p:nvCxnSpPr>
        <p:spPr>
          <a:xfrm flipH="1" flipV="1">
            <a:off x="3714750" y="4422775"/>
            <a:ext cx="390525" cy="400050"/>
          </a:xfrm>
          <a:prstGeom prst="straightConnector1">
            <a:avLst/>
          </a:prstGeom>
          <a:ln w="9525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71467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Metallographic inspection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8/31/2022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EDMS 2497466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B202A535-CC52-A02D-8002-678B6E84FF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108648"/>
            <a:ext cx="11376024" cy="1065742"/>
          </a:xfrm>
        </p:spPr>
        <p:txBody>
          <a:bodyPr/>
          <a:lstStyle/>
          <a:p>
            <a:pPr marL="0" lvl="1" indent="0" algn="just">
              <a:buNone/>
            </a:pPr>
            <a:r>
              <a:rPr lang="en-GB" sz="1400" b="1" dirty="0"/>
              <a:t>A transverse cross section has been prepared following a dedicated procedure, Etchant #13b of ASTM E407 has been used to reveal the microstructure.</a:t>
            </a:r>
          </a:p>
          <a:p>
            <a:pPr marL="0" lvl="1" indent="0" algn="just">
              <a:buNone/>
            </a:pPr>
            <a:r>
              <a:rPr lang="en-GB" sz="1400" b="1" dirty="0"/>
              <a:t>Examination has been done with a Zeiss AXIO imager optical microscope under bright field illumination. High-definition pictures are set out in annexes.</a:t>
            </a:r>
            <a:endParaRPr lang="en-GB" sz="1400" dirty="0"/>
          </a:p>
        </p:txBody>
      </p:sp>
      <p:pic>
        <p:nvPicPr>
          <p:cNvPr id="17" name="Picture 16" descr="A picture containing icon&#10;&#10;Description automatically generated">
            <a:extLst>
              <a:ext uri="{FF2B5EF4-FFF2-40B4-BE49-F238E27FC236}">
                <a16:creationId xmlns:a16="http://schemas.microsoft.com/office/drawing/2014/main" id="{DA2BA82C-4316-07DA-A8A0-95003989F68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0988"/>
          <a:stretch/>
        </p:blipFill>
        <p:spPr>
          <a:xfrm>
            <a:off x="3098258" y="2342084"/>
            <a:ext cx="5995481" cy="3552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85492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Metallographic inspection </a:t>
            </a:r>
            <a:r>
              <a:rPr lang="en-US" sz="2000" dirty="0">
                <a:solidFill>
                  <a:schemeClr val="accent2">
                    <a:lumMod val="75000"/>
                  </a:schemeClr>
                </a:solidFill>
              </a:rPr>
              <a:t>as polished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8/31/2022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EDMS 2497466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5205A94-95E0-85F4-1479-922238AFDE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07987" y="2174390"/>
            <a:ext cx="6916366" cy="3845614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14F08166-E571-E531-C7A6-DB9228AE25B7}"/>
              </a:ext>
            </a:extLst>
          </p:cNvPr>
          <p:cNvGrpSpPr/>
          <p:nvPr/>
        </p:nvGrpSpPr>
        <p:grpSpPr>
          <a:xfrm>
            <a:off x="4817994" y="1639132"/>
            <a:ext cx="4907518" cy="3030864"/>
            <a:chOff x="4817994" y="1639132"/>
            <a:chExt cx="4907518" cy="3030864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75206134-AFCC-1310-6DAC-829E0A6CF42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33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5677270" y="1639132"/>
              <a:ext cx="4048242" cy="3030864"/>
            </a:xfrm>
            <a:prstGeom prst="rect">
              <a:avLst/>
            </a:prstGeom>
          </p:spPr>
        </p:pic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E8532288-FC3C-3671-DCAF-CCEC1E8CB5ED}"/>
                </a:ext>
              </a:extLst>
            </p:cNvPr>
            <p:cNvSpPr/>
            <p:nvPr/>
          </p:nvSpPr>
          <p:spPr>
            <a:xfrm>
              <a:off x="5677270" y="1639132"/>
              <a:ext cx="4048242" cy="3030864"/>
            </a:xfrm>
            <a:prstGeom prst="rect">
              <a:avLst/>
            </a:prstGeom>
            <a:noFill/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4B85A2A-83B6-7C77-FDA0-E119F1DFDBF3}"/>
                </a:ext>
              </a:extLst>
            </p:cNvPr>
            <p:cNvSpPr/>
            <p:nvPr/>
          </p:nvSpPr>
          <p:spPr>
            <a:xfrm>
              <a:off x="4817994" y="3264679"/>
              <a:ext cx="440062" cy="344283"/>
            </a:xfrm>
            <a:prstGeom prst="rect">
              <a:avLst/>
            </a:prstGeom>
            <a:noFill/>
            <a:ln w="381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381FFA92-A93A-FDF5-2BDF-0D97849C852B}"/>
              </a:ext>
            </a:extLst>
          </p:cNvPr>
          <p:cNvGrpSpPr/>
          <p:nvPr/>
        </p:nvGrpSpPr>
        <p:grpSpPr>
          <a:xfrm>
            <a:off x="3939702" y="3325486"/>
            <a:ext cx="7809931" cy="3030864"/>
            <a:chOff x="3939702" y="3325486"/>
            <a:chExt cx="7809931" cy="3030864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4C987920-63F2-B9F7-6569-771285E5DDC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saturation sat="33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7743567" y="3325486"/>
              <a:ext cx="3963890" cy="2972051"/>
            </a:xfrm>
            <a:prstGeom prst="rect">
              <a:avLst/>
            </a:prstGeom>
          </p:spPr>
        </p:pic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031258AB-123D-49EF-79A5-2F2D448C477B}"/>
                </a:ext>
              </a:extLst>
            </p:cNvPr>
            <p:cNvSpPr/>
            <p:nvPr/>
          </p:nvSpPr>
          <p:spPr>
            <a:xfrm>
              <a:off x="3939702" y="4807522"/>
              <a:ext cx="437745" cy="346080"/>
            </a:xfrm>
            <a:prstGeom prst="rect">
              <a:avLst/>
            </a:prstGeom>
            <a:noFill/>
            <a:ln w="381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910A235-E635-E6F6-1687-8B6D4C9DD3F7}"/>
                </a:ext>
              </a:extLst>
            </p:cNvPr>
            <p:cNvSpPr/>
            <p:nvPr/>
          </p:nvSpPr>
          <p:spPr>
            <a:xfrm>
              <a:off x="7743567" y="3325486"/>
              <a:ext cx="4006066" cy="3030864"/>
            </a:xfrm>
            <a:prstGeom prst="rect">
              <a:avLst/>
            </a:prstGeom>
            <a:noFill/>
            <a:ln w="381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</p:grpSp>
      <p:sp>
        <p:nvSpPr>
          <p:cNvPr id="18" name="Content Placeholder 1">
            <a:extLst>
              <a:ext uri="{FF2B5EF4-FFF2-40B4-BE49-F238E27FC236}">
                <a16:creationId xmlns:a16="http://schemas.microsoft.com/office/drawing/2014/main" id="{02650395-E909-EE4F-2D2F-F2FB1C932569}"/>
              </a:ext>
            </a:extLst>
          </p:cNvPr>
          <p:cNvSpPr txBox="1">
            <a:spLocks/>
          </p:cNvSpPr>
          <p:nvPr/>
        </p:nvSpPr>
        <p:spPr>
          <a:xfrm>
            <a:off x="407987" y="1108648"/>
            <a:ext cx="11376024" cy="46857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algn="just">
              <a:buFont typeface="Arial" charset="0"/>
              <a:buNone/>
            </a:pPr>
            <a:r>
              <a:rPr lang="en-GB" sz="1400" b="1" dirty="0"/>
              <a:t>Lack of side wall fusion (ref 401 of ISO 6520-1) and microcrack (ref 1001 of ISO 6520-1) at the junction between backing plate and butt weld joint are observed.</a:t>
            </a:r>
          </a:p>
        </p:txBody>
      </p:sp>
    </p:spTree>
    <p:extLst>
      <p:ext uri="{BB962C8B-B14F-4D97-AF65-F5344CB8AC3E}">
        <p14:creationId xmlns:p14="http://schemas.microsoft.com/office/powerpoint/2010/main" val="2244641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30A72633-B344-CF73-544C-A38CFFB622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84543" y="2054003"/>
            <a:ext cx="6783453" cy="3891064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Metallographic inspection </a:t>
            </a:r>
            <a:r>
              <a:rPr lang="en-US" sz="2000" dirty="0">
                <a:solidFill>
                  <a:schemeClr val="accent2">
                    <a:lumMod val="75000"/>
                  </a:schemeClr>
                </a:solidFill>
              </a:rPr>
              <a:t>etched</a:t>
            </a:r>
            <a:endParaRPr lang="en-US" sz="2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8/31/2022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EDMS 2497466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B202A535-CC52-A02D-8002-678B6E84FF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108648"/>
            <a:ext cx="11376024" cy="468574"/>
          </a:xfrm>
        </p:spPr>
        <p:txBody>
          <a:bodyPr/>
          <a:lstStyle/>
          <a:p>
            <a:pPr marL="0" lvl="1" indent="0" algn="just">
              <a:buNone/>
            </a:pPr>
            <a:r>
              <a:rPr lang="en-GB" sz="1400" b="1" dirty="0"/>
              <a:t>Lack of side wall fusion (ref 401 of ISO 6520-1) and microcrack (ref 1001 of ISO 6520-1) at the junction between backing plate and butt weld joint are observed. Oxides are noticed in the cavity formed by the lack of fusion.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E351D086-8425-811E-0443-91A5DCF5AAE1}"/>
              </a:ext>
            </a:extLst>
          </p:cNvPr>
          <p:cNvGrpSpPr/>
          <p:nvPr/>
        </p:nvGrpSpPr>
        <p:grpSpPr>
          <a:xfrm>
            <a:off x="4817994" y="1639132"/>
            <a:ext cx="4865342" cy="3030864"/>
            <a:chOff x="4817994" y="1639132"/>
            <a:chExt cx="4865342" cy="3030864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14F08166-E571-E531-C7A6-DB9228AE25B7}"/>
                </a:ext>
              </a:extLst>
            </p:cNvPr>
            <p:cNvGrpSpPr/>
            <p:nvPr/>
          </p:nvGrpSpPr>
          <p:grpSpPr>
            <a:xfrm>
              <a:off x="4817994" y="1639132"/>
              <a:ext cx="4865342" cy="3030864"/>
              <a:chOff x="4817994" y="1639132"/>
              <a:chExt cx="4865342" cy="3030864"/>
            </a:xfrm>
          </p:grpSpPr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94B85A2A-83B6-7C77-FDA0-E119F1DFDBF3}"/>
                  </a:ext>
                </a:extLst>
              </p:cNvPr>
              <p:cNvSpPr/>
              <p:nvPr/>
            </p:nvSpPr>
            <p:spPr>
              <a:xfrm>
                <a:off x="4817994" y="3264679"/>
                <a:ext cx="440062" cy="344283"/>
              </a:xfrm>
              <a:prstGeom prst="rect">
                <a:avLst/>
              </a:prstGeom>
              <a:noFill/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 dirty="0"/>
              </a:p>
            </p:txBody>
          </p:sp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E8532288-FC3C-3671-DCAF-CCEC1E8CB5ED}"/>
                  </a:ext>
                </a:extLst>
              </p:cNvPr>
              <p:cNvSpPr/>
              <p:nvPr/>
            </p:nvSpPr>
            <p:spPr>
              <a:xfrm>
                <a:off x="5677270" y="1639132"/>
                <a:ext cx="4006066" cy="3030864"/>
              </a:xfrm>
              <a:prstGeom prst="rect">
                <a:avLst/>
              </a:prstGeom>
              <a:noFill/>
              <a:ln w="38100"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</p:grp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28DE282F-DF2F-295B-F57E-0341894E69B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677270" y="1648219"/>
              <a:ext cx="3964974" cy="2959867"/>
            </a:xfrm>
            <a:prstGeom prst="rect">
              <a:avLst/>
            </a:prstGeom>
          </p:spPr>
        </p:pic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D6EF06A2-32F8-D164-FE2B-574C34DF1188}"/>
              </a:ext>
            </a:extLst>
          </p:cNvPr>
          <p:cNvGrpSpPr/>
          <p:nvPr/>
        </p:nvGrpSpPr>
        <p:grpSpPr>
          <a:xfrm>
            <a:off x="3939702" y="3325486"/>
            <a:ext cx="7809931" cy="3030864"/>
            <a:chOff x="3939702" y="3325486"/>
            <a:chExt cx="7809931" cy="3030864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179FED6F-1D88-D274-0C29-222DA01F32D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720012" y="3325487"/>
              <a:ext cx="4023138" cy="3021776"/>
            </a:xfrm>
            <a:prstGeom prst="rect">
              <a:avLst/>
            </a:prstGeom>
          </p:spPr>
        </p:pic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381FFA92-A93A-FDF5-2BDF-0D97849C852B}"/>
                </a:ext>
              </a:extLst>
            </p:cNvPr>
            <p:cNvGrpSpPr/>
            <p:nvPr/>
          </p:nvGrpSpPr>
          <p:grpSpPr>
            <a:xfrm>
              <a:off x="3939702" y="3325486"/>
              <a:ext cx="7809931" cy="3030864"/>
              <a:chOff x="3939702" y="3325486"/>
              <a:chExt cx="7809931" cy="3030864"/>
            </a:xfrm>
          </p:grpSpPr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031258AB-123D-49EF-79A5-2F2D448C477B}"/>
                  </a:ext>
                </a:extLst>
              </p:cNvPr>
              <p:cNvSpPr/>
              <p:nvPr/>
            </p:nvSpPr>
            <p:spPr>
              <a:xfrm>
                <a:off x="3939702" y="4778338"/>
                <a:ext cx="437745" cy="346080"/>
              </a:xfrm>
              <a:prstGeom prst="rect">
                <a:avLst/>
              </a:prstGeom>
              <a:noFill/>
              <a:ln w="3810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5910A235-E635-E6F6-1687-8B6D4C9DD3F7}"/>
                  </a:ext>
                </a:extLst>
              </p:cNvPr>
              <p:cNvSpPr/>
              <p:nvPr/>
            </p:nvSpPr>
            <p:spPr>
              <a:xfrm>
                <a:off x="7743567" y="3325486"/>
                <a:ext cx="4006066" cy="3030864"/>
              </a:xfrm>
              <a:prstGeom prst="rect">
                <a:avLst/>
              </a:prstGeom>
              <a:noFill/>
              <a:ln w="38100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CH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23106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7F283B3-893E-E844-A539-D34BA0CC00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108647"/>
            <a:ext cx="11376024" cy="2218213"/>
          </a:xfrm>
        </p:spPr>
        <p:txBody>
          <a:bodyPr/>
          <a:lstStyle/>
          <a:p>
            <a:pPr marL="0" lvl="1" indent="0" algn="just">
              <a:buNone/>
            </a:pPr>
            <a:r>
              <a:rPr lang="en-GB" sz="1400" b="1" dirty="0"/>
              <a:t>Metallographic examination revealed:</a:t>
            </a:r>
          </a:p>
          <a:p>
            <a:pPr lvl="1" algn="just">
              <a:buFontTx/>
              <a:buChar char="-"/>
            </a:pPr>
            <a:r>
              <a:rPr lang="en-GB" sz="1400" b="1" dirty="0"/>
              <a:t>Lack of side wall fusion (ref 401 of ISO 6520-1): </a:t>
            </a:r>
            <a:r>
              <a:rPr lang="en-GB" sz="1400" b="1" dirty="0">
                <a:solidFill>
                  <a:srgbClr val="FF0000"/>
                </a:solidFill>
              </a:rPr>
              <a:t>not authorized according to the level B of ISO 5817</a:t>
            </a:r>
            <a:r>
              <a:rPr lang="en-GB" sz="1400" b="1" dirty="0"/>
              <a:t>,</a:t>
            </a:r>
          </a:p>
          <a:p>
            <a:pPr lvl="1" algn="just">
              <a:buFontTx/>
              <a:buChar char="-"/>
            </a:pPr>
            <a:r>
              <a:rPr lang="en-GB" sz="1400" b="1" dirty="0"/>
              <a:t>Microcrack (ref 1001 of ISO 6520-1) at the junction between backing plate and butt weld joint are observed: </a:t>
            </a:r>
            <a:r>
              <a:rPr lang="en-GB" sz="1400" b="1" dirty="0">
                <a:solidFill>
                  <a:srgbClr val="FFC000"/>
                </a:solidFill>
              </a:rPr>
              <a:t>authorized according to the level D of ISO 5817; for level C and B the acceptance is related to stress crack propagation     susceptibility of the base material.</a:t>
            </a:r>
          </a:p>
          <a:p>
            <a:pPr marL="0" lvl="1" indent="0" algn="just">
              <a:buNone/>
            </a:pPr>
            <a:endParaRPr lang="en-GB" sz="14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 and discussion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8/31/2022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EDMS 2497466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69321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16-9.pptx" id="{86E68773-CEFA-BA4D-AD6B-7D2DD58A86F6}" vid="{4DAB3E11-99D4-334F-AE04-8386311CDC2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Corporate16-9</Template>
  <TotalTime>151</TotalTime>
  <Words>319</Words>
  <Application>Microsoft Office PowerPoint</Application>
  <PresentationFormat>Widescreen</PresentationFormat>
  <Paragraphs>34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Office Theme</vt:lpstr>
      <vt:lpstr>HL-LHC WP3 MQXFA Longitudinal TIG welding tests </vt:lpstr>
      <vt:lpstr>Sampling</vt:lpstr>
      <vt:lpstr>Metallographic inspection</vt:lpstr>
      <vt:lpstr>Metallographic inspection as polished</vt:lpstr>
      <vt:lpstr>Metallographic inspection etched</vt:lpstr>
      <vt:lpstr>Conclusion and discussion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Mickael Denis Crouvizier</dc:creator>
  <cp:lastModifiedBy>Mickael Denis Crouvizier</cp:lastModifiedBy>
  <cp:revision>27</cp:revision>
  <dcterms:created xsi:type="dcterms:W3CDTF">2020-01-15T13:24:58Z</dcterms:created>
  <dcterms:modified xsi:type="dcterms:W3CDTF">2022-08-31T11:56:24Z</dcterms:modified>
</cp:coreProperties>
</file>