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  <p:sldMasterId id="2147483648" r:id="rId2"/>
    <p:sldMasterId id="2147483650" r:id="rId3"/>
  </p:sldMasterIdLst>
  <p:notesMasterIdLst>
    <p:notesMasterId r:id="rId11"/>
  </p:notesMasterIdLst>
  <p:sldIdLst>
    <p:sldId id="263" r:id="rId4"/>
    <p:sldId id="319" r:id="rId5"/>
    <p:sldId id="313" r:id="rId6"/>
    <p:sldId id="317" r:id="rId7"/>
    <p:sldId id="320" r:id="rId8"/>
    <p:sldId id="294" r:id="rId9"/>
    <p:sldId id="274" r:id="rId10"/>
  </p:sldIdLst>
  <p:sldSz cx="9144000" cy="5143500" type="screen16x9"/>
  <p:notesSz cx="6858000" cy="9144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3B035FEC-B7DB-45A1-9532-D96C8BE340EC}">
          <p14:sldIdLst>
            <p14:sldId id="263"/>
            <p14:sldId id="319"/>
            <p14:sldId id="313"/>
            <p14:sldId id="317"/>
            <p14:sldId id="320"/>
            <p14:sldId id="294"/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124A"/>
    <a:srgbClr val="DFDFDF"/>
    <a:srgbClr val="F6FDA3"/>
    <a:srgbClr val="D4BEF7"/>
    <a:srgbClr val="B8BAFA"/>
    <a:srgbClr val="DBDBE4"/>
    <a:srgbClr val="FFE4DF"/>
    <a:srgbClr val="DAEEDB"/>
    <a:srgbClr val="EEE2FF"/>
    <a:srgbClr val="F9FD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537" autoAdjust="0"/>
    <p:restoredTop sz="94712" autoAdjust="0"/>
  </p:normalViewPr>
  <p:slideViewPr>
    <p:cSldViewPr>
      <p:cViewPr varScale="1">
        <p:scale>
          <a:sx n="138" d="100"/>
          <a:sy n="138" d="100"/>
        </p:scale>
        <p:origin x="120" y="300"/>
      </p:cViewPr>
      <p:guideLst/>
    </p:cSldViewPr>
  </p:slideViewPr>
  <p:outlineViewPr>
    <p:cViewPr>
      <p:scale>
        <a:sx n="33" d="100"/>
        <a:sy n="33" d="100"/>
      </p:scale>
      <p:origin x="0" y="-941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tableStyles" Target="tableStyle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05DC35-68C2-4BDA-9BF4-910782E0ECF3}" type="datetimeFigureOut">
              <a:rPr lang="de-AT" smtClean="0"/>
              <a:t>01.12.2022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7EBA44-2749-4505-B776-1307762B45EE}" type="slidenum">
              <a:rPr lang="de-AT" smtClean="0"/>
              <a:t>‹#›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18437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1pPr>
    <a:lvl2pPr marL="1714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2pPr>
    <a:lvl3pPr marL="3429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3pPr>
    <a:lvl4pPr marL="5143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4pPr>
    <a:lvl5pPr marL="6858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5pPr>
    <a:lvl6pPr marL="8572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6pPr>
    <a:lvl7pPr marL="10287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7pPr>
    <a:lvl8pPr marL="120015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8pPr>
    <a:lvl9pPr marL="1371600" algn="l" defTabSz="342900" rtl="0" eaLnBrk="1" latinLnBrk="0" hangingPunct="1">
      <a:defRPr sz="45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movi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edienplatzhalter 3">
            <a:extLst>
              <a:ext uri="{FF2B5EF4-FFF2-40B4-BE49-F238E27FC236}">
                <a16:creationId xmlns:a16="http://schemas.microsoft.com/office/drawing/2014/main" id="{35791F61-4EBB-4F31-815E-D8EAD2B04A66}"/>
              </a:ext>
            </a:extLst>
          </p:cNvPr>
          <p:cNvSpPr>
            <a:spLocks noGrp="1"/>
          </p:cNvSpPr>
          <p:nvPr>
            <p:ph type="media" sz="quarter" idx="10" hasCustomPrompt="1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 algn="ctr">
              <a:lnSpc>
                <a:spcPct val="200000"/>
              </a:lnSpc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Movie</a:t>
            </a:r>
          </a:p>
        </p:txBody>
      </p:sp>
    </p:spTree>
    <p:extLst>
      <p:ext uri="{BB962C8B-B14F-4D97-AF65-F5344CB8AC3E}">
        <p14:creationId xmlns:p14="http://schemas.microsoft.com/office/powerpoint/2010/main" val="25947899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5496"/>
            <a:ext cx="4023000" cy="274725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30800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832950"/>
            <a:ext cx="2538413" cy="173475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4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7" y="8329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0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4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7" y="2895750"/>
            <a:ext cx="2538413" cy="17347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5756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7984"/>
            <a:ext cx="26055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15361555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299"/>
            <a:ext cx="3954150" cy="325755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325755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4223207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299"/>
            <a:ext cx="3954150" cy="2858141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40230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7449"/>
            <a:ext cx="4023000" cy="208547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64886884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299"/>
            <a:ext cx="3954150" cy="2858141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5550"/>
            <a:ext cx="4023000" cy="2747250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094999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0" y="14283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26055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2605500" cy="274725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5550"/>
            <a:ext cx="2605500" cy="274725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0" y="3123900"/>
            <a:ext cx="2538413" cy="15066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2605387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053897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3450"/>
            <a:ext cx="9144000" cy="130005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69972"/>
            <a:ext cx="2598750" cy="283756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6571053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35628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77980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5" y="830505"/>
            <a:ext cx="3537393" cy="354009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597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6637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27"/>
            <a:ext cx="448964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9738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150"/>
            <a:ext cx="4099482" cy="35991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</p:spPr>
        <p:txBody>
          <a:bodyPr anchor="b"/>
          <a:lstStyle>
            <a:lvl1pPr algn="ctr">
              <a:lnSpc>
                <a:spcPts val="3563"/>
              </a:lnSpc>
              <a:defRPr sz="3600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5786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96611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35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8663"/>
            <a:ext cx="8263350" cy="1790700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0" y="95849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7092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6" name="Textfeld 8">
            <a:extLst>
              <a:ext uri="{FF2B5EF4-FFF2-40B4-BE49-F238E27FC236}">
                <a16:creationId xmlns:a16="http://schemas.microsoft.com/office/drawing/2014/main" id="{601F9F30-16BA-492D-9DD9-07D93037A8D7}"/>
              </a:ext>
            </a:extLst>
          </p:cNvPr>
          <p:cNvSpPr txBox="1"/>
          <p:nvPr userDrawn="1"/>
        </p:nvSpPr>
        <p:spPr>
          <a:xfrm>
            <a:off x="4788024" y="84395"/>
            <a:ext cx="3672407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GB" sz="900" dirty="0">
                <a:solidFill>
                  <a:schemeClr val="bg1"/>
                </a:solidFill>
              </a:rPr>
              <a:t>Magnets for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Collider and Booster, </a:t>
            </a:r>
            <a:r>
              <a:rPr lang="en-GB" sz="900" i="1" dirty="0">
                <a:solidFill>
                  <a:schemeClr val="bg1"/>
                </a:solidFill>
              </a:rPr>
              <a:t>J. Bauche et al., TE-MSC</a:t>
            </a:r>
            <a:endParaRPr lang="de-AT" sz="900" i="1" dirty="0">
              <a:solidFill>
                <a:schemeClr val="bg1"/>
              </a:solidFill>
            </a:endParaRPr>
          </a:p>
        </p:txBody>
      </p:sp>
      <p:sp>
        <p:nvSpPr>
          <p:cNvPr id="7" name="Textfeld 10">
            <a:extLst>
              <a:ext uri="{FF2B5EF4-FFF2-40B4-BE49-F238E27FC236}">
                <a16:creationId xmlns:a16="http://schemas.microsoft.com/office/drawing/2014/main" id="{F05BE2AA-48C9-4FCB-A012-8E135BF8F224}"/>
              </a:ext>
            </a:extLst>
          </p:cNvPr>
          <p:cNvSpPr txBox="1"/>
          <p:nvPr userDrawn="1"/>
        </p:nvSpPr>
        <p:spPr>
          <a:xfrm>
            <a:off x="1007831" y="97423"/>
            <a:ext cx="2556058" cy="1830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FCC Week 2022</a:t>
            </a: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6296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000"/>
            <a:ext cx="4023000" cy="3088800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990834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502"/>
            <a:ext cx="9144000" cy="4803998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081"/>
            <a:ext cx="8263350" cy="17907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2284"/>
            <a:ext cx="8263350" cy="1241822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551242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4598"/>
            <a:ext cx="4023000" cy="212558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5550"/>
            <a:ext cx="8263350" cy="2747250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3750"/>
            <a:ext cx="4023122" cy="341550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757057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2137442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552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52418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903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9" r:id="rId3"/>
    <p:sldLayoutId id="2147483663" r:id="rId4"/>
    <p:sldLayoutId id="2147483669" r:id="rId5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804066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437"/>
            <a:ext cx="8263350" cy="27472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9144000" cy="36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0" y="94965"/>
            <a:ext cx="289479" cy="17007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90000"/>
            <a:ext cx="447815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4260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60" r:id="rId2"/>
    <p:sldLayoutId id="2147483668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61" r:id="rId9"/>
    <p:sldLayoutId id="2147483662" r:id="rId10"/>
    <p:sldLayoutId id="2147483667" r:id="rId11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 userDrawn="1">
          <p15:clr>
            <a:srgbClr val="F26B43"/>
          </p15:clr>
        </p15:guide>
        <p15:guide id="3" pos="90" userDrawn="1">
          <p15:clr>
            <a:srgbClr val="F26B43"/>
          </p15:clr>
        </p15:guide>
        <p15:guide id="4" pos="294" userDrawn="1">
          <p15:clr>
            <a:srgbClr val="F26B43"/>
          </p15:clr>
        </p15:guide>
        <p15:guide id="5" pos="1009" userDrawn="1">
          <p15:clr>
            <a:srgbClr val="F26B43"/>
          </p15:clr>
        </p15:guide>
        <p15:guide id="6" pos="1196" userDrawn="1">
          <p15:clr>
            <a:srgbClr val="F26B43"/>
          </p15:clr>
        </p15:guide>
        <p15:guide id="7" pos="5670" userDrawn="1">
          <p15:clr>
            <a:srgbClr val="F26B43"/>
          </p15:clr>
        </p15:guide>
        <p15:guide id="8" pos="5466" userDrawn="1">
          <p15:clr>
            <a:srgbClr val="F26B43"/>
          </p15:clr>
        </p15:guide>
        <p15:guide id="9" pos="2081" userDrawn="1">
          <p15:clr>
            <a:srgbClr val="F26B43"/>
          </p15:clr>
        </p15:guide>
        <p15:guide id="10" pos="1893" userDrawn="1">
          <p15:clr>
            <a:srgbClr val="F26B43"/>
          </p15:clr>
        </p15:guide>
        <p15:guide id="12" pos="2973" userDrawn="1">
          <p15:clr>
            <a:srgbClr val="F26B43"/>
          </p15:clr>
        </p15:guide>
        <p15:guide id="13" pos="2787" userDrawn="1">
          <p15:clr>
            <a:srgbClr val="F26B43"/>
          </p15:clr>
        </p15:guide>
        <p15:guide id="14" pos="4751" userDrawn="1">
          <p15:clr>
            <a:srgbClr val="F26B43"/>
          </p15:clr>
        </p15:guide>
        <p15:guide id="15" pos="4564" userDrawn="1">
          <p15:clr>
            <a:srgbClr val="F26B43"/>
          </p15:clr>
        </p15:guide>
        <p15:guide id="16" pos="3867" userDrawn="1">
          <p15:clr>
            <a:srgbClr val="F26B43"/>
          </p15:clr>
        </p15:guide>
        <p15:guide id="17" pos="3680" userDrawn="1">
          <p15:clr>
            <a:srgbClr val="F26B43"/>
          </p15:clr>
        </p15:guide>
        <p15:guide id="19" orient="horz" pos="123" userDrawn="1">
          <p15:clr>
            <a:srgbClr val="F26B43"/>
          </p15:clr>
        </p15:guide>
        <p15:guide id="21" orient="horz" pos="200" userDrawn="1">
          <p15:clr>
            <a:srgbClr val="F26B43"/>
          </p15:clr>
        </p15:guide>
        <p15:guide id="23" orient="horz" pos="387" userDrawn="1">
          <p15:clr>
            <a:srgbClr val="F26B43"/>
          </p15:clr>
        </p15:guide>
        <p15:guide id="24" orient="horz" pos="2819" userDrawn="1">
          <p15:clr>
            <a:srgbClr val="F26B43"/>
          </p15:clr>
        </p15:guide>
        <p15:guide id="25" orient="horz" pos="293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53497BF1-535F-4C7D-B075-C8FADBCE785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7505" y="1046081"/>
            <a:ext cx="8927274" cy="1790700"/>
          </a:xfrm>
        </p:spPr>
        <p:txBody>
          <a:bodyPr/>
          <a:lstStyle/>
          <a:p>
            <a:r>
              <a:rPr lang="en-US" dirty="0"/>
              <a:t>Inter-Beam Distance in FCC-</a:t>
            </a:r>
            <a:r>
              <a:rPr lang="en-US" dirty="0" err="1"/>
              <a:t>ee</a:t>
            </a:r>
            <a:r>
              <a:rPr lang="en-US" dirty="0"/>
              <a:t> Arcs</a:t>
            </a:r>
          </a:p>
        </p:txBody>
      </p:sp>
      <p:sp>
        <p:nvSpPr>
          <p:cNvPr id="9" name="Untertitel 2">
            <a:extLst>
              <a:ext uri="{FF2B5EF4-FFF2-40B4-BE49-F238E27FC236}">
                <a16:creationId xmlns:a16="http://schemas.microsoft.com/office/drawing/2014/main" id="{30792579-EE02-442F-B8CA-F2FA3D9D007F}"/>
              </a:ext>
            </a:extLst>
          </p:cNvPr>
          <p:cNvSpPr txBox="1">
            <a:spLocks/>
          </p:cNvSpPr>
          <p:nvPr/>
        </p:nvSpPr>
        <p:spPr>
          <a:xfrm>
            <a:off x="611560" y="3219822"/>
            <a:ext cx="7992888" cy="124182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ts val="1388"/>
              </a:lnSpc>
              <a:spcBef>
                <a:spcPts val="0"/>
              </a:spcBef>
              <a:buSzPct val="100000"/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J. Bauche, FCC-</a:t>
            </a:r>
            <a:r>
              <a:rPr lang="en-US" dirty="0" err="1"/>
              <a:t>ee</a:t>
            </a:r>
            <a:r>
              <a:rPr lang="en-US" dirty="0"/>
              <a:t> optics meeting, 1</a:t>
            </a:r>
            <a:r>
              <a:rPr lang="en-US" baseline="30000" dirty="0"/>
              <a:t>st</a:t>
            </a:r>
            <a:r>
              <a:rPr lang="en-US" dirty="0"/>
              <a:t> December 2022.</a:t>
            </a:r>
          </a:p>
          <a:p>
            <a:endParaRPr lang="en-US" dirty="0"/>
          </a:p>
          <a:p>
            <a:endParaRPr lang="en-US" dirty="0"/>
          </a:p>
          <a:p>
            <a:r>
              <a:rPr lang="en-US" u="sng" dirty="0"/>
              <a:t>Based on contributions from the Arc Half-Cell WG</a:t>
            </a:r>
            <a:r>
              <a:rPr lang="en-US" dirty="0"/>
              <a:t>:</a:t>
            </a:r>
          </a:p>
          <a:p>
            <a:endParaRPr lang="en-US" dirty="0"/>
          </a:p>
          <a:p>
            <a:r>
              <a:rPr lang="en-US" dirty="0"/>
              <a:t>L. Baudin, F. Carra, C. Eriksson, C. Garion, R. Kersevan,</a:t>
            </a:r>
            <a:r>
              <a:rPr lang="it-IT" dirty="0"/>
              <a:t> </a:t>
            </a:r>
            <a:r>
              <a:rPr lang="fr-CH" dirty="0"/>
              <a:t>S. Rorison</a:t>
            </a:r>
            <a:r>
              <a:rPr lang="en-US" dirty="0"/>
              <a:t>,</a:t>
            </a:r>
            <a:r>
              <a:rPr lang="it-IT" dirty="0"/>
              <a:t> C. Tetrault, M. Timmins, </a:t>
            </a:r>
            <a:r>
              <a:rPr lang="en-US" dirty="0"/>
              <a:t>L. Von Freeden</a:t>
            </a:r>
          </a:p>
        </p:txBody>
      </p:sp>
    </p:spTree>
    <p:extLst>
      <p:ext uri="{BB962C8B-B14F-4D97-AF65-F5344CB8AC3E}">
        <p14:creationId xmlns:p14="http://schemas.microsoft.com/office/powerpoint/2010/main" val="406115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2</a:t>
            </a:fld>
            <a:endParaRPr lang="en-US" noProof="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Let’s start with a confirmation…</a:t>
            </a:r>
          </a:p>
        </p:txBody>
      </p:sp>
      <p:pic>
        <p:nvPicPr>
          <p:cNvPr id="8" name="Picture 7" descr="A screenshot of a video game&#10;&#10;Description automatically generated with medium confidence">
            <a:extLst>
              <a:ext uri="{FF2B5EF4-FFF2-40B4-BE49-F238E27FC236}">
                <a16:creationId xmlns:a16="http://schemas.microsoft.com/office/drawing/2014/main" id="{61D3893E-8DA6-1F03-A3C6-824D9655244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3765" r="49909"/>
          <a:stretch/>
        </p:blipFill>
        <p:spPr>
          <a:xfrm>
            <a:off x="4150299" y="1518892"/>
            <a:ext cx="4677356" cy="2808416"/>
          </a:xfrm>
          <a:prstGeom prst="rect">
            <a:avLst/>
          </a:prstGeom>
        </p:spPr>
      </p:pic>
      <p:sp>
        <p:nvSpPr>
          <p:cNvPr id="9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1295" y="1257864"/>
            <a:ext cx="3528393" cy="3234321"/>
          </a:xfrm>
        </p:spPr>
        <p:txBody>
          <a:bodyPr/>
          <a:lstStyle/>
          <a:p>
            <a:pPr marL="0" lvl="1" indent="0">
              <a:lnSpc>
                <a:spcPts val="1800"/>
              </a:lnSpc>
              <a:spcAft>
                <a:spcPts val="600"/>
              </a:spcAft>
              <a:buNone/>
            </a:pPr>
            <a:r>
              <a:rPr lang="en-US" sz="1600" dirty="0"/>
              <a:t>An option presently considered </a:t>
            </a:r>
            <a:r>
              <a:rPr lang="en-GB" sz="1600" dirty="0"/>
              <a:t>for vertical placement of the booster (</a:t>
            </a:r>
            <a:r>
              <a:rPr lang="en-US" sz="1600" dirty="0"/>
              <a:t>arc half-cell design studies</a:t>
            </a:r>
            <a:r>
              <a:rPr lang="en-GB" sz="1600" dirty="0"/>
              <a:t>):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400" b="1" dirty="0">
                <a:sym typeface="Wingdings" panose="05000000000000000000" pitchFamily="2" charset="2"/>
              </a:rPr>
              <a:t>The booster SSS can be azimuthally offset from the collider SSS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400" i="1" dirty="0">
                <a:sym typeface="Wingdings" panose="05000000000000000000" pitchFamily="2" charset="2"/>
              </a:rPr>
              <a:t>Decrease vertical distance between booster and collider beam axis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400" i="1" dirty="0">
                <a:sym typeface="Wingdings" panose="05000000000000000000" pitchFamily="2" charset="2"/>
              </a:rPr>
              <a:t>Better stability of booster supports</a:t>
            </a:r>
          </a:p>
          <a:p>
            <a:pPr lvl="2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sz="1400" i="1" dirty="0">
                <a:sym typeface="Wingdings" panose="05000000000000000000" pitchFamily="2" charset="2"/>
              </a:rPr>
              <a:t>Eases integration in </a:t>
            </a:r>
            <a:r>
              <a:rPr lang="az-Cyrl-AZ" sz="1400" i="1" dirty="0">
                <a:sym typeface="Wingdings" panose="05000000000000000000" pitchFamily="2" charset="2"/>
              </a:rPr>
              <a:t>Ф</a:t>
            </a:r>
            <a:r>
              <a:rPr lang="en-US" sz="1400" i="1" dirty="0">
                <a:sym typeface="Wingdings" panose="05000000000000000000" pitchFamily="2" charset="2"/>
              </a:rPr>
              <a:t>5.5m tunnel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è"/>
            </a:pPr>
            <a:endParaRPr lang="en-US" sz="1400" dirty="0">
              <a:sym typeface="Wingdings" panose="05000000000000000000" pitchFamily="2" charset="2"/>
            </a:endParaRPr>
          </a:p>
          <a:p>
            <a:pPr marL="0" lvl="1" indent="0">
              <a:spcAft>
                <a:spcPts val="600"/>
              </a:spcAft>
              <a:buNone/>
            </a:pPr>
            <a:r>
              <a:rPr lang="en-GB" sz="1400" b="1" i="1" dirty="0">
                <a:sym typeface="Wingdings" panose="05000000000000000000" pitchFamily="2" charset="2"/>
              </a:rPr>
              <a:t> OK from the optics point of view?</a:t>
            </a:r>
            <a:endParaRPr lang="en-GB" sz="1400" b="1" i="1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è"/>
            </a:pPr>
            <a:endParaRPr lang="en-US" sz="1400" dirty="0">
              <a:sym typeface="Wingdings" panose="05000000000000000000" pitchFamily="2" charset="2"/>
            </a:endParaRPr>
          </a:p>
          <a:p>
            <a:pPr lvl="1">
              <a:spcAft>
                <a:spcPts val="600"/>
              </a:spcAft>
            </a:pPr>
            <a:endParaRPr lang="en-US" sz="1400" i="1" dirty="0"/>
          </a:p>
        </p:txBody>
      </p:sp>
      <p:sp>
        <p:nvSpPr>
          <p:cNvPr id="10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5940152" y="4464334"/>
            <a:ext cx="2191520" cy="247277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Booster SSS on top of collider dipoles</a:t>
            </a:r>
          </a:p>
        </p:txBody>
      </p:sp>
      <p:sp>
        <p:nvSpPr>
          <p:cNvPr id="11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6138615" y="812801"/>
            <a:ext cx="2689040" cy="334063"/>
          </a:xfrm>
          <a:prstGeom prst="rect">
            <a:avLst/>
          </a:prstGeom>
          <a:solidFill>
            <a:srgbClr val="FFFF00"/>
          </a:solidFill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200"/>
              </a:lnSpc>
            </a:pPr>
            <a:r>
              <a:rPr lang="en-US" i="1" u="sng" dirty="0"/>
              <a:t>CATIA model courtesy</a:t>
            </a:r>
            <a:r>
              <a:rPr lang="en-US" i="1" dirty="0"/>
              <a:t>: C. </a:t>
            </a:r>
            <a:r>
              <a:rPr lang="en-US" i="1" dirty="0" err="1"/>
              <a:t>Tetrault</a:t>
            </a:r>
            <a:r>
              <a:rPr lang="en-US" i="1" dirty="0"/>
              <a:t> (EN-MME)</a:t>
            </a:r>
          </a:p>
        </p:txBody>
      </p:sp>
    </p:spTree>
    <p:extLst>
      <p:ext uri="{BB962C8B-B14F-4D97-AF65-F5344CB8AC3E}">
        <p14:creationId xmlns:p14="http://schemas.microsoft.com/office/powerpoint/2010/main" val="1260246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289013" y="1059582"/>
            <a:ext cx="4597538" cy="1890743"/>
          </a:xfrm>
        </p:spPr>
        <p:txBody>
          <a:bodyPr/>
          <a:lstStyle/>
          <a:p>
            <a:pPr marL="0" lvl="1" indent="0">
              <a:spcAft>
                <a:spcPts val="600"/>
              </a:spcAft>
              <a:buNone/>
            </a:pPr>
            <a:r>
              <a:rPr lang="en-US" dirty="0"/>
              <a:t>Recent mechanical design studies (arc half-cell mock-up WG)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b="1" dirty="0">
                <a:sym typeface="Wingdings" panose="05000000000000000000" pitchFamily="2" charset="2"/>
              </a:rPr>
              <a:t> Larger space </a:t>
            </a:r>
            <a:r>
              <a:rPr lang="en-US" dirty="0">
                <a:sym typeface="Wingdings" panose="05000000000000000000" pitchFamily="2" charset="2"/>
              </a:rPr>
              <a:t>required for </a:t>
            </a:r>
            <a:r>
              <a:rPr lang="en-US" b="1" dirty="0">
                <a:sym typeface="Wingdings" panose="05000000000000000000" pitchFamily="2" charset="2"/>
              </a:rPr>
              <a:t>SR absorbers</a:t>
            </a:r>
            <a:r>
              <a:rPr lang="en-US" dirty="0">
                <a:sym typeface="Wingdings" panose="05000000000000000000" pitchFamily="2" charset="2"/>
              </a:rPr>
              <a:t> (water cooling piping and fittings; safety distance to busbar (voltage))</a:t>
            </a:r>
          </a:p>
          <a:p>
            <a:pPr marL="0" lvl="1" indent="0">
              <a:spcAft>
                <a:spcPts val="600"/>
              </a:spcAft>
              <a:buNone/>
            </a:pPr>
            <a:r>
              <a:rPr lang="en-US" dirty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Inter-beam distance needs increasing </a:t>
            </a:r>
            <a:r>
              <a:rPr lang="en-US" sz="1600" b="1" u="sng" dirty="0">
                <a:solidFill>
                  <a:srgbClr val="FF0000"/>
                </a:solidFill>
                <a:sym typeface="Wingdings" panose="05000000000000000000" pitchFamily="2" charset="2"/>
              </a:rPr>
              <a:t>up to 350 mm</a:t>
            </a:r>
            <a:endParaRPr lang="en-US" sz="1600" b="1" u="sng" dirty="0">
              <a:solidFill>
                <a:srgbClr val="FF0000"/>
              </a:solidFill>
            </a:endParaRP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i="1" dirty="0" smtClean="0">
                <a:sym typeface="Wingdings" panose="05000000000000000000" pitchFamily="2" charset="2"/>
              </a:rPr>
              <a:t>This </a:t>
            </a:r>
            <a:r>
              <a:rPr lang="en-US" i="1" dirty="0">
                <a:sym typeface="Wingdings" panose="05000000000000000000" pitchFamily="2" charset="2"/>
              </a:rPr>
              <a:t>would also help solving issues in other areas </a:t>
            </a:r>
            <a:endParaRPr lang="en-US" i="1" dirty="0" smtClean="0">
              <a:sym typeface="Wingdings" panose="05000000000000000000" pitchFamily="2" charset="2"/>
            </a:endParaRPr>
          </a:p>
          <a:p>
            <a:pPr marL="0" lvl="1" indent="0">
              <a:spcAft>
                <a:spcPts val="600"/>
              </a:spcAft>
              <a:buNone/>
            </a:pPr>
            <a:r>
              <a:rPr lang="en-US" i="1" dirty="0">
                <a:sym typeface="Wingdings" panose="05000000000000000000" pitchFamily="2" charset="2"/>
              </a:rPr>
              <a:t> </a:t>
            </a:r>
            <a:r>
              <a:rPr lang="en-US" i="1" dirty="0" smtClean="0">
                <a:sym typeface="Wingdings" panose="05000000000000000000" pitchFamily="2" charset="2"/>
              </a:rPr>
              <a:t>     </a:t>
            </a:r>
            <a:r>
              <a:rPr lang="en-US" i="1" dirty="0" smtClean="0">
                <a:sym typeface="Wingdings" panose="05000000000000000000" pitchFamily="2" charset="2"/>
              </a:rPr>
              <a:t>(</a:t>
            </a:r>
            <a:r>
              <a:rPr lang="en-US" i="1" dirty="0">
                <a:sym typeface="Wingdings" panose="05000000000000000000" pitchFamily="2" charset="2"/>
              </a:rPr>
              <a:t>see next slides)</a:t>
            </a:r>
            <a:endParaRPr lang="en-US" i="1" dirty="0"/>
          </a:p>
          <a:p>
            <a:pPr lvl="1">
              <a:spcAft>
                <a:spcPts val="600"/>
              </a:spcAft>
            </a:pPr>
            <a:endParaRPr lang="en-US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09930"/>
          </a:xfrm>
        </p:spPr>
        <p:txBody>
          <a:bodyPr/>
          <a:lstStyle/>
          <a:p>
            <a:r>
              <a:rPr lang="en-US" dirty="0"/>
              <a:t>Inter-beam distance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3</a:t>
            </a:fld>
            <a:endParaRPr lang="en-US" noProof="0" dirty="0"/>
          </a:p>
        </p:txBody>
      </p:sp>
      <p:sp>
        <p:nvSpPr>
          <p:cNvPr id="12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5292080" y="2807991"/>
            <a:ext cx="3019612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Dipole cross-section with SMA flanges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0193" b="8257"/>
          <a:stretch/>
        </p:blipFill>
        <p:spPr>
          <a:xfrm>
            <a:off x="2411760" y="2795682"/>
            <a:ext cx="3005368" cy="194549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72019" y="3319063"/>
            <a:ext cx="2773173" cy="142781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1559" y="643449"/>
            <a:ext cx="3793633" cy="2049749"/>
          </a:xfrm>
          <a:prstGeom prst="rect">
            <a:avLst/>
          </a:prstGeom>
        </p:spPr>
      </p:pic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289013" y="4384219"/>
            <a:ext cx="1367559" cy="545081"/>
          </a:xfrm>
          <a:prstGeom prst="rect">
            <a:avLst/>
          </a:prstGeom>
          <a:solidFill>
            <a:srgbClr val="FFFF00"/>
          </a:solidFill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200"/>
              </a:lnSpc>
            </a:pPr>
            <a:r>
              <a:rPr lang="en-US" i="1" u="sng" dirty="0"/>
              <a:t>CATIA model courtesy</a:t>
            </a:r>
            <a:r>
              <a:rPr lang="en-US" i="1" dirty="0"/>
              <a:t>: </a:t>
            </a:r>
          </a:p>
          <a:p>
            <a:pPr algn="ctr">
              <a:lnSpc>
                <a:spcPts val="1200"/>
              </a:lnSpc>
            </a:pPr>
            <a:r>
              <a:rPr lang="en-US" i="1" dirty="0"/>
              <a:t>C. </a:t>
            </a:r>
            <a:r>
              <a:rPr lang="en-US" i="1" dirty="0" err="1"/>
              <a:t>Tetrault</a:t>
            </a:r>
            <a:r>
              <a:rPr lang="en-US" i="1" dirty="0"/>
              <a:t> </a:t>
            </a:r>
          </a:p>
          <a:p>
            <a:pPr algn="ctr">
              <a:lnSpc>
                <a:spcPts val="1200"/>
              </a:lnSpc>
            </a:pPr>
            <a:r>
              <a:rPr lang="en-US" i="1" dirty="0"/>
              <a:t>(EN-MME)</a:t>
            </a:r>
          </a:p>
        </p:txBody>
      </p:sp>
      <p:sp>
        <p:nvSpPr>
          <p:cNvPr id="11" name="Oval 10"/>
          <p:cNvSpPr/>
          <p:nvPr/>
        </p:nvSpPr>
        <p:spPr>
          <a:xfrm>
            <a:off x="4035886" y="3514901"/>
            <a:ext cx="648072" cy="443138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6588224" y="4824531"/>
            <a:ext cx="1787475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SR absorber</a:t>
            </a:r>
          </a:p>
        </p:txBody>
      </p:sp>
      <p:sp>
        <p:nvSpPr>
          <p:cNvPr id="25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2942336" y="4843663"/>
            <a:ext cx="1944215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SR absorber integration in dipole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2085187" y="3574162"/>
            <a:ext cx="1950699" cy="144015"/>
          </a:xfrm>
          <a:prstGeom prst="straightConnector1">
            <a:avLst/>
          </a:prstGeom>
          <a:ln w="635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573019" y="3311624"/>
            <a:ext cx="1462293" cy="406553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400"/>
              </a:lnSpc>
            </a:pPr>
            <a:r>
              <a:rPr lang="en-US" sz="1200" i="1" u="sng" dirty="0">
                <a:solidFill>
                  <a:srgbClr val="FF0000"/>
                </a:solidFill>
              </a:rPr>
              <a:t>Conflict</a:t>
            </a:r>
            <a:r>
              <a:rPr lang="en-US" sz="1200" i="1" dirty="0">
                <a:solidFill>
                  <a:srgbClr val="FF0000"/>
                </a:solidFill>
              </a:rPr>
              <a:t>: </a:t>
            </a:r>
          </a:p>
          <a:p>
            <a:pPr algn="ctr">
              <a:lnSpc>
                <a:spcPts val="1400"/>
              </a:lnSpc>
            </a:pPr>
            <a:r>
              <a:rPr lang="en-US" sz="1200" i="1" dirty="0">
                <a:solidFill>
                  <a:srgbClr val="FF0000"/>
                </a:solidFill>
              </a:rPr>
              <a:t>SR absorber - busbar</a:t>
            </a:r>
          </a:p>
        </p:txBody>
      </p:sp>
    </p:spTree>
    <p:extLst>
      <p:ext uri="{BB962C8B-B14F-4D97-AF65-F5344CB8AC3E}">
        <p14:creationId xmlns:p14="http://schemas.microsoft.com/office/powerpoint/2010/main" val="16298603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8" y="1268889"/>
            <a:ext cx="5400600" cy="1842939"/>
          </a:xfrm>
        </p:spPr>
        <p:txBody>
          <a:bodyPr/>
          <a:lstStyle/>
          <a:p>
            <a:pPr marL="0" lvl="1" indent="0">
              <a:spcAft>
                <a:spcPts val="600"/>
              </a:spcAft>
              <a:buNone/>
            </a:pPr>
            <a:r>
              <a:rPr lang="en-US" sz="1400" dirty="0"/>
              <a:t>Aperture coupling, strongly enhanced by E saw tooth trim circuits (strong b3 and magnetic axis shift)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400" dirty="0"/>
              <a:t>Latest version features </a:t>
            </a:r>
            <a:r>
              <a:rPr lang="en-US" sz="1400" b="1" dirty="0"/>
              <a:t>separation of magnetic circuits </a:t>
            </a:r>
            <a:r>
              <a:rPr lang="en-US" sz="1400" dirty="0"/>
              <a:t>for each aperture (still mechanically assembled and sharing common coils)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sz="1400" i="1" dirty="0"/>
              <a:t>Increase of inter-beam distance will help mitigating further the </a:t>
            </a:r>
            <a:r>
              <a:rPr lang="en-US" sz="1400" i="1" dirty="0" smtClean="0"/>
              <a:t>coupling</a:t>
            </a:r>
            <a:endParaRPr lang="en-US" sz="1400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09930"/>
          </a:xfrm>
        </p:spPr>
        <p:txBody>
          <a:bodyPr/>
          <a:lstStyle/>
          <a:p>
            <a:r>
              <a:rPr lang="en-US" dirty="0"/>
              <a:t>Quadrupole cross-section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4</a:t>
            </a:fld>
            <a:endParaRPr lang="en-US" noProof="0" dirty="0"/>
          </a:p>
        </p:txBody>
      </p:sp>
      <p:sp>
        <p:nvSpPr>
          <p:cNvPr id="2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188365" y="4851951"/>
            <a:ext cx="2191520" cy="247277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Modified cross-section 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44757" y="445290"/>
            <a:ext cx="2678736" cy="2134508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2960" y="2819622"/>
            <a:ext cx="2600533" cy="1989232"/>
          </a:xfrm>
          <a:prstGeom prst="rect">
            <a:avLst/>
          </a:prstGeom>
        </p:spPr>
      </p:pic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022961" y="2565107"/>
            <a:ext cx="2520280" cy="209538"/>
          </a:xfrm>
        </p:spPr>
        <p:txBody>
          <a:bodyPr/>
          <a:lstStyle/>
          <a:p>
            <a:pPr algn="ctr"/>
            <a:r>
              <a:rPr lang="en-US" i="1" dirty="0"/>
              <a:t>CDR cross-section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43811" y="3293582"/>
            <a:ext cx="2376264" cy="1500468"/>
          </a:xfrm>
          <a:prstGeom prst="rect">
            <a:avLst/>
          </a:prstGeom>
        </p:spPr>
      </p:pic>
      <p:sp>
        <p:nvSpPr>
          <p:cNvPr id="20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3533011" y="4829310"/>
            <a:ext cx="2387064" cy="209538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i="1" dirty="0"/>
              <a:t>Model magnet 1m-long (CDR)</a:t>
            </a:r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/>
          <a:srcRect r="51940"/>
          <a:stretch/>
        </p:blipFill>
        <p:spPr>
          <a:xfrm>
            <a:off x="442800" y="3409469"/>
            <a:ext cx="1846078" cy="1399385"/>
          </a:xfrm>
          <a:prstGeom prst="rect">
            <a:avLst/>
          </a:prstGeom>
        </p:spPr>
      </p:pic>
      <p:sp>
        <p:nvSpPr>
          <p:cNvPr id="25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445028" y="4818875"/>
            <a:ext cx="2636976" cy="240127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pPr>
              <a:lnSpc>
                <a:spcPts val="1200"/>
              </a:lnSpc>
            </a:pPr>
            <a:r>
              <a:rPr lang="en-US" i="1" dirty="0"/>
              <a:t>Simulated normalized harmonics (FEM 2D) </a:t>
            </a: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5"/>
          <a:srcRect l="68463"/>
          <a:stretch/>
        </p:blipFill>
        <p:spPr>
          <a:xfrm>
            <a:off x="2241456" y="3192988"/>
            <a:ext cx="1211386" cy="1399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734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>
            <a:extLst>
              <a:ext uri="{FF2B5EF4-FFF2-40B4-BE49-F238E27FC236}">
                <a16:creationId xmlns:a16="http://schemas.microsoft.com/office/drawing/2014/main" id="{5E203B36-C70A-4E24-91E8-52A9540DDB1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323527" y="1123546"/>
            <a:ext cx="5034900" cy="3464427"/>
          </a:xfrm>
        </p:spPr>
        <p:txBody>
          <a:bodyPr/>
          <a:lstStyle/>
          <a:p>
            <a:pPr marL="0" lvl="1" indent="0">
              <a:spcAft>
                <a:spcPts val="600"/>
              </a:spcAft>
              <a:buNone/>
            </a:pPr>
            <a:r>
              <a:rPr lang="en-US" dirty="0"/>
              <a:t>Challenges of CDR version with single aperture: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“Busy” cross section, </a:t>
            </a:r>
            <a:r>
              <a:rPr lang="en-US" b="1" dirty="0"/>
              <a:t>current</a:t>
            </a:r>
            <a:r>
              <a:rPr lang="en-US" dirty="0"/>
              <a:t> and </a:t>
            </a:r>
            <a:r>
              <a:rPr lang="en-US" b="1" dirty="0"/>
              <a:t>flux densities </a:t>
            </a:r>
            <a:r>
              <a:rPr lang="en-US" dirty="0"/>
              <a:t>at </a:t>
            </a:r>
            <a:r>
              <a:rPr lang="en-US" b="1" dirty="0"/>
              <a:t>upper values,</a:t>
            </a:r>
            <a:r>
              <a:rPr lang="en-US" b="1" dirty="0">
                <a:sym typeface="Wingdings" panose="05000000000000000000" pitchFamily="2" charset="2"/>
              </a:rPr>
              <a:t> dissipated power &gt; dipoles</a:t>
            </a:r>
          </a:p>
          <a:p>
            <a:pPr lvl="1">
              <a:spcAft>
                <a:spcPts val="600"/>
              </a:spcAft>
            </a:pPr>
            <a:r>
              <a:rPr lang="en-US" dirty="0"/>
              <a:t>Integration of </a:t>
            </a:r>
            <a:r>
              <a:rPr lang="en-US" b="1" dirty="0"/>
              <a:t>trim circuits </a:t>
            </a:r>
            <a:r>
              <a:rPr lang="en-US" dirty="0"/>
              <a:t>(H/V orbit correctors, skew quadrupoles) to be performed, will require space</a:t>
            </a:r>
          </a:p>
          <a:p>
            <a:pPr lvl="1">
              <a:spcAft>
                <a:spcPts val="600"/>
              </a:spcAft>
            </a:pPr>
            <a:r>
              <a:rPr lang="en-US" b="1" dirty="0"/>
              <a:t>Integration issues: </a:t>
            </a:r>
            <a:r>
              <a:rPr lang="en-US" dirty="0"/>
              <a:t>vacuum chamber winglets vs. coils on mid-plane; space for vacuum bake-out insulation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Presently only 1 mm between poles and VC, needs 3 </a:t>
            </a:r>
            <a:r>
              <a:rPr lang="en-US" dirty="0">
                <a:sym typeface="Wingdings" panose="05000000000000000000" pitchFamily="2" charset="2"/>
              </a:rPr>
              <a:t>~</a:t>
            </a:r>
            <a:r>
              <a:rPr lang="en-US" dirty="0"/>
              <a:t> 5 mm</a:t>
            </a:r>
          </a:p>
          <a:p>
            <a:pPr lvl="2">
              <a:spcAft>
                <a:spcPts val="600"/>
              </a:spcAft>
            </a:pPr>
            <a:r>
              <a:rPr lang="en-US" dirty="0"/>
              <a:t>Scaling aperture diameter from 76 mm to 84 mm (+10%) means:</a:t>
            </a:r>
          </a:p>
          <a:p>
            <a:pPr marL="243000" lvl="2" indent="0">
              <a:spcAft>
                <a:spcPts val="600"/>
              </a:spcAft>
              <a:buNone/>
            </a:pPr>
            <a:r>
              <a:rPr lang="en-US" dirty="0">
                <a:sym typeface="Wingdings" panose="05000000000000000000" pitchFamily="2" charset="2"/>
              </a:rPr>
              <a:t> Pole tip field scales from ~ 0.7 T to ~ 0.85 T… challenging</a:t>
            </a:r>
          </a:p>
          <a:p>
            <a:pPr marL="243000" lvl="2" indent="0">
              <a:spcAft>
                <a:spcPts val="600"/>
              </a:spcAft>
              <a:buNone/>
            </a:pPr>
            <a:r>
              <a:rPr lang="en-US" dirty="0">
                <a:sym typeface="Wingdings" panose="05000000000000000000" pitchFamily="2" charset="2"/>
              </a:rPr>
              <a:t> Power consumption scales from ~ 20 MW to ~ 37 MW (+80%)</a:t>
            </a:r>
            <a:endParaRPr lang="en-US" dirty="0"/>
          </a:p>
          <a:p>
            <a:pPr lvl="1">
              <a:spcAft>
                <a:spcPts val="600"/>
              </a:spcAft>
            </a:pPr>
            <a:endParaRPr lang="en-US" dirty="0"/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à"/>
            </a:pPr>
            <a:r>
              <a:rPr lang="en-US" i="1" dirty="0"/>
              <a:t>Increase of inter-beam distance will help relaxing the cross-section</a:t>
            </a:r>
          </a:p>
          <a:p>
            <a:pPr lvl="1">
              <a:spcAft>
                <a:spcPts val="600"/>
              </a:spcAft>
              <a:buFont typeface="Wingdings" panose="05000000000000000000" pitchFamily="2" charset="2"/>
              <a:buChar char="è"/>
            </a:pPr>
            <a:r>
              <a:rPr lang="en-US" b="1" dirty="0">
                <a:sym typeface="Wingdings" panose="05000000000000000000" pitchFamily="2" charset="2"/>
              </a:rPr>
              <a:t>But… shall we reevaluate the specifications?</a:t>
            </a:r>
          </a:p>
          <a:p>
            <a:pPr lvl="1">
              <a:spcAft>
                <a:spcPts val="600"/>
              </a:spcAft>
            </a:pPr>
            <a:endParaRPr lang="en-US" i="1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9A33B05A-ECC6-4AD4-8603-270C969F2E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09930"/>
          </a:xfrm>
        </p:spPr>
        <p:txBody>
          <a:bodyPr/>
          <a:lstStyle/>
          <a:p>
            <a:r>
              <a:rPr lang="en-US" dirty="0"/>
              <a:t>Sextupole cross-section</a:t>
            </a:r>
          </a:p>
        </p:txBody>
      </p:sp>
      <p:sp>
        <p:nvSpPr>
          <p:cNvPr id="13" name="Foliennummernplatzhalter 1">
            <a:extLst>
              <a:ext uri="{FF2B5EF4-FFF2-40B4-BE49-F238E27FC236}">
                <a16:creationId xmlns:a16="http://schemas.microsoft.com/office/drawing/2014/main" id="{E4694725-FA47-3543-B064-92559E587DD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5</a:t>
            </a:fld>
            <a:endParaRPr lang="en-US" noProof="0" dirty="0"/>
          </a:p>
        </p:txBody>
      </p:sp>
      <p:sp>
        <p:nvSpPr>
          <p:cNvPr id="24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 txBox="1">
            <a:spLocks/>
          </p:cNvSpPr>
          <p:nvPr/>
        </p:nvSpPr>
        <p:spPr>
          <a:xfrm>
            <a:off x="6141372" y="4911013"/>
            <a:ext cx="2191520" cy="247277"/>
          </a:xfrm>
          <a:prstGeom prst="rect">
            <a:avLst/>
          </a:prstGeom>
        </p:spPr>
        <p:txBody>
          <a:bodyPr vert="horz" wrap="none" lIns="91440" tIns="45720" rIns="91440" bIns="45720" rtlCol="0">
            <a:noAutofit/>
          </a:bodyPr>
          <a:lstStyle>
            <a:lvl1pPr indent="0" algn="ctr" defTabSz="685800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/>
            </a:lvl1pPr>
            <a:lvl2pPr marL="0" indent="0" defTabSz="685800">
              <a:lnSpc>
                <a:spcPts val="1013"/>
              </a:lnSpc>
              <a:spcBef>
                <a:spcPts val="0"/>
              </a:spcBef>
              <a:buFontTx/>
              <a:buNone/>
              <a:defRPr sz="750" b="0"/>
            </a:lvl2pPr>
            <a:lvl3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3pPr>
            <a:lvl4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4pPr>
            <a:lvl5pPr marL="0" indent="0" defTabSz="685800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/>
            </a:lvl5pPr>
            <a:lvl6pPr marL="1714500" indent="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</a:lvl6pPr>
            <a:lvl7pPr marL="22288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7pPr>
            <a:lvl8pPr marL="25717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8pPr>
            <a:lvl9pPr marL="2914650" indent="-171450" defTabSz="685800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</a:lvl9pPr>
          </a:lstStyle>
          <a:p>
            <a:r>
              <a:rPr lang="en-US" i="1" dirty="0"/>
              <a:t>Vacuum chamber integration</a:t>
            </a:r>
          </a:p>
        </p:txBody>
      </p:sp>
      <p:sp>
        <p:nvSpPr>
          <p:cNvPr id="17" name="Textplatzhalter 6">
            <a:extLst>
              <a:ext uri="{FF2B5EF4-FFF2-40B4-BE49-F238E27FC236}">
                <a16:creationId xmlns:a16="http://schemas.microsoft.com/office/drawing/2014/main" id="{6D012040-72C2-4718-8ABB-73444928978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5952586" y="2715587"/>
            <a:ext cx="2520280" cy="209538"/>
          </a:xfrm>
        </p:spPr>
        <p:txBody>
          <a:bodyPr/>
          <a:lstStyle/>
          <a:p>
            <a:pPr algn="ctr"/>
            <a:r>
              <a:rPr lang="en-US" i="1" dirty="0"/>
              <a:t>CDR cross-section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40350" y="473031"/>
            <a:ext cx="3526675" cy="224255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7132" y="3008925"/>
            <a:ext cx="1822178" cy="18560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0350" y="3008926"/>
            <a:ext cx="1335906" cy="1863804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7668344" y="3739388"/>
            <a:ext cx="288032" cy="41653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6876256" y="3008925"/>
            <a:ext cx="1080120" cy="73046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V="1">
            <a:off x="6876256" y="4155926"/>
            <a:ext cx="1080120" cy="71680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5810162" y="3721345"/>
            <a:ext cx="648072" cy="443138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4940525" y="4150537"/>
            <a:ext cx="953923" cy="359073"/>
          </a:xfrm>
          <a:prstGeom prst="straightConnector1">
            <a:avLst/>
          </a:prstGeom>
          <a:ln w="635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3587153" y="4254544"/>
            <a:ext cx="1462293" cy="406553"/>
          </a:xfrm>
          <a:prstGeom prst="rect">
            <a:avLst/>
          </a:prstGeom>
          <a:ln>
            <a:noFill/>
          </a:ln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400"/>
              </a:lnSpc>
            </a:pPr>
            <a:r>
              <a:rPr lang="en-US" sz="1200" b="1" i="1" u="sng" dirty="0">
                <a:solidFill>
                  <a:srgbClr val="FF0000"/>
                </a:solidFill>
              </a:rPr>
              <a:t>Conflicts</a:t>
            </a:r>
            <a:r>
              <a:rPr lang="en-US" sz="1200" b="1" i="1" dirty="0">
                <a:solidFill>
                  <a:srgbClr val="FF0000"/>
                </a:solidFill>
              </a:rPr>
              <a:t>:</a:t>
            </a:r>
            <a:r>
              <a:rPr lang="en-US" sz="1200" i="1" dirty="0">
                <a:solidFill>
                  <a:srgbClr val="FF0000"/>
                </a:solidFill>
              </a:rPr>
              <a:t> </a:t>
            </a:r>
          </a:p>
          <a:p>
            <a:pPr marL="171450" indent="-171450" algn="ctr">
              <a:lnSpc>
                <a:spcPts val="1400"/>
              </a:lnSpc>
              <a:buFont typeface="Wingdings" panose="05000000000000000000" pitchFamily="2" charset="2"/>
              <a:buChar char="à"/>
            </a:pPr>
            <a:r>
              <a:rPr lang="en-US" sz="1200" i="1" dirty="0">
                <a:solidFill>
                  <a:srgbClr val="FF0000"/>
                </a:solidFill>
              </a:rPr>
              <a:t>Coil – vacuum  </a:t>
            </a:r>
          </a:p>
          <a:p>
            <a:pPr marL="171450" indent="-171450" algn="ctr">
              <a:lnSpc>
                <a:spcPts val="1400"/>
              </a:lnSpc>
              <a:buFont typeface="Wingdings" panose="05000000000000000000" pitchFamily="2" charset="2"/>
              <a:buChar char="à"/>
            </a:pPr>
            <a:r>
              <a:rPr lang="en-US" sz="1200" i="1" dirty="0">
                <a:solidFill>
                  <a:srgbClr val="FF0000"/>
                </a:solidFill>
              </a:rPr>
              <a:t>Yoke – vacuum</a:t>
            </a:r>
          </a:p>
          <a:p>
            <a:pPr algn="ctr">
              <a:lnSpc>
                <a:spcPts val="1400"/>
              </a:lnSpc>
            </a:pPr>
            <a:r>
              <a:rPr lang="en-US" sz="1200" i="1" dirty="0">
                <a:solidFill>
                  <a:srgbClr val="FF0000"/>
                </a:solidFill>
              </a:rPr>
              <a:t>(bake-out insulation)</a:t>
            </a:r>
          </a:p>
        </p:txBody>
      </p:sp>
      <p:sp>
        <p:nvSpPr>
          <p:cNvPr id="30" name="Oval 29"/>
          <p:cNvSpPr/>
          <p:nvPr/>
        </p:nvSpPr>
        <p:spPr>
          <a:xfrm>
            <a:off x="6512755" y="4237088"/>
            <a:ext cx="308981" cy="272522"/>
          </a:xfrm>
          <a:prstGeom prst="ellipse">
            <a:avLst/>
          </a:prstGeom>
          <a:noFill/>
          <a:ln w="63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" name="Straight Arrow Connector 30"/>
          <p:cNvCxnSpPr/>
          <p:nvPr/>
        </p:nvCxnSpPr>
        <p:spPr>
          <a:xfrm flipV="1">
            <a:off x="5035956" y="4452982"/>
            <a:ext cx="1476799" cy="291917"/>
          </a:xfrm>
          <a:prstGeom prst="straightConnector1">
            <a:avLst/>
          </a:prstGeom>
          <a:ln w="63500">
            <a:solidFill>
              <a:srgbClr val="FFFF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platzhalter 6">
            <a:extLst>
              <a:ext uri="{FF2B5EF4-FFF2-40B4-BE49-F238E27FC236}">
                <a16:creationId xmlns:a16="http://schemas.microsoft.com/office/drawing/2014/main" id="{B03E07AE-AF71-4974-B958-CC2F25D76FFE}"/>
              </a:ext>
            </a:extLst>
          </p:cNvPr>
          <p:cNvSpPr txBox="1">
            <a:spLocks/>
          </p:cNvSpPr>
          <p:nvPr/>
        </p:nvSpPr>
        <p:spPr>
          <a:xfrm>
            <a:off x="442800" y="4632624"/>
            <a:ext cx="2689040" cy="334063"/>
          </a:xfrm>
          <a:prstGeom prst="rect">
            <a:avLst/>
          </a:prstGeom>
          <a:solidFill>
            <a:srgbClr val="FFFF00"/>
          </a:solidFill>
        </p:spPr>
        <p:txBody>
          <a:bodyPr vert="horz" wrap="none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 typeface="Arial" panose="020B0604020202020204" pitchFamily="34" charset="0"/>
              <a:buNone/>
              <a:defRPr sz="10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0" indent="0" algn="l" defTabSz="685800" rtl="0" eaLnBrk="1" latinLnBrk="0" hangingPunct="1">
              <a:lnSpc>
                <a:spcPts val="1013"/>
              </a:lnSpc>
              <a:spcBef>
                <a:spcPts val="0"/>
              </a:spcBef>
              <a:buSzPct val="100000"/>
              <a:buFontTx/>
              <a:buNone/>
              <a:defRPr sz="75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ts val="1200"/>
              </a:lnSpc>
            </a:pPr>
            <a:r>
              <a:rPr lang="en-US" i="1" u="sng" dirty="0"/>
              <a:t>CATIA model courtesy</a:t>
            </a:r>
            <a:r>
              <a:rPr lang="en-US" i="1" dirty="0"/>
              <a:t>: C. </a:t>
            </a:r>
            <a:r>
              <a:rPr lang="en-US" i="1" dirty="0" err="1"/>
              <a:t>Tetrault</a:t>
            </a:r>
            <a:r>
              <a:rPr lang="en-US" i="1" dirty="0"/>
              <a:t> (EN-MME)</a:t>
            </a:r>
          </a:p>
        </p:txBody>
      </p:sp>
    </p:spTree>
    <p:extLst>
      <p:ext uri="{BB962C8B-B14F-4D97-AF65-F5344CB8AC3E}">
        <p14:creationId xmlns:p14="http://schemas.microsoft.com/office/powerpoint/2010/main" val="28703742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D4C15D8-02C4-45A0-B960-0862A33A7BA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90200" y="1211153"/>
            <a:ext cx="8230272" cy="3664853"/>
          </a:xfrm>
        </p:spPr>
        <p:txBody>
          <a:bodyPr/>
          <a:lstStyle/>
          <a:p>
            <a:r>
              <a:rPr lang="en-GB" dirty="0"/>
              <a:t>The inter-beam distance in the collider needs to be increased to 350 mm to solve magnet-vacuum integration issues in the dipole. </a:t>
            </a:r>
          </a:p>
          <a:p>
            <a:endParaRPr lang="en-GB" dirty="0"/>
          </a:p>
          <a:p>
            <a:r>
              <a:rPr lang="en-GB" dirty="0"/>
              <a:t>The increase of the inter-beam distance will benefit to the mitigation of the quadrupole aperture coupling issue. </a:t>
            </a:r>
          </a:p>
          <a:p>
            <a:endParaRPr lang="en-GB" dirty="0"/>
          </a:p>
          <a:p>
            <a:r>
              <a:rPr lang="en-GB" dirty="0"/>
              <a:t>For the sextupole magnet, the design needs to be reworked to solve integration issues and include additional features (trim circuits). The inter-beam distance increase will allow relaxing the cross-section, but as the power consumption scales with 6</a:t>
            </a:r>
            <a:r>
              <a:rPr lang="en-GB" baseline="30000" dirty="0"/>
              <a:t>th</a:t>
            </a:r>
            <a:r>
              <a:rPr lang="en-GB" dirty="0"/>
              <a:t> power of the aperture, it would be wise to re-evaluate this specification.</a:t>
            </a:r>
          </a:p>
          <a:p>
            <a:endParaRPr lang="en-GB" dirty="0"/>
          </a:p>
          <a:p>
            <a:r>
              <a:rPr lang="en-GB" b="1" i="1" dirty="0">
                <a:sym typeface="Wingdings" panose="05000000000000000000" pitchFamily="2" charset="2"/>
              </a:rPr>
              <a:t> Feedback from the optics most welcome!</a:t>
            </a:r>
            <a:endParaRPr lang="en-GB" b="1" i="1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15FB8A36-ED1F-460B-94CD-D3A597840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800"/>
            <a:ext cx="8263350" cy="633353"/>
          </a:xfrm>
        </p:spPr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11" name="Foliennummernplatzhalter 1">
            <a:extLst>
              <a:ext uri="{FF2B5EF4-FFF2-40B4-BE49-F238E27FC236}">
                <a16:creationId xmlns:a16="http://schemas.microsoft.com/office/drawing/2014/main" id="{6B6305EF-5871-AD4C-A84D-1DC5B4D85B1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0" y="97423"/>
            <a:ext cx="289479" cy="170071"/>
          </a:xfr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6</a:t>
            </a:fld>
            <a:endParaRPr lang="en-US" noProof="0" dirty="0"/>
          </a:p>
        </p:txBody>
      </p:sp>
      <p:sp>
        <p:nvSpPr>
          <p:cNvPr id="14" name="Textfeld 3">
            <a:extLst>
              <a:ext uri="{FF2B5EF4-FFF2-40B4-BE49-F238E27FC236}">
                <a16:creationId xmlns:a16="http://schemas.microsoft.com/office/drawing/2014/main" id="{1F95A088-72B7-E24B-9D1D-7315D98F74D0}"/>
              </a:ext>
            </a:extLst>
          </p:cNvPr>
          <p:cNvSpPr txBox="1"/>
          <p:nvPr/>
        </p:nvSpPr>
        <p:spPr>
          <a:xfrm>
            <a:off x="3829644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endParaRPr lang="de-AT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830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4BE85B2-BABC-412F-8D5C-AE83A32F19D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Thank you for your attention.</a:t>
            </a:r>
            <a:endParaRPr lang="de-AT" dirty="0"/>
          </a:p>
        </p:txBody>
      </p:sp>
      <p:sp>
        <p:nvSpPr>
          <p:cNvPr id="8" name="Foliennummernplatzhalter 1">
            <a:extLst>
              <a:ext uri="{FF2B5EF4-FFF2-40B4-BE49-F238E27FC236}">
                <a16:creationId xmlns:a16="http://schemas.microsoft.com/office/drawing/2014/main" id="{38C1E07E-32FB-B241-A391-8BD4A6B0F32D}"/>
              </a:ext>
            </a:extLst>
          </p:cNvPr>
          <p:cNvSpPr txBox="1">
            <a:spLocks/>
          </p:cNvSpPr>
          <p:nvPr/>
        </p:nvSpPr>
        <p:spPr>
          <a:xfrm>
            <a:off x="8745300" y="97423"/>
            <a:ext cx="289479" cy="170071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marL="0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863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727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59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454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31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181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045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2908" algn="l" defTabSz="685727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8A1DFE4-5FC5-43BD-BB7E-75EAD82B965F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4950284"/>
      </p:ext>
    </p:extLst>
  </p:cSld>
  <p:clrMapOvr>
    <a:masterClrMapping/>
  </p:clrMapOvr>
</p:sld>
</file>

<file path=ppt/theme/theme1.xml><?xml version="1.0" encoding="utf-8"?>
<a:theme xmlns:a="http://schemas.openxmlformats.org/drawingml/2006/main" name="Introslides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4883A209-7B8A-46EB-84F4-7D42C372EF83}"/>
    </a:ext>
  </a:extLst>
</a:theme>
</file>

<file path=ppt/theme/theme2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3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PPT-FCC-template</Template>
  <TotalTime>8729</TotalTime>
  <Words>575</Words>
  <Application>Microsoft Office PowerPoint</Application>
  <PresentationFormat>On-screen Show (16:9)</PresentationFormat>
  <Paragraphs>73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Calibri</vt:lpstr>
      <vt:lpstr>Wingdings</vt:lpstr>
      <vt:lpstr>Introslides</vt:lpstr>
      <vt:lpstr>Titleslides, Conclusion</vt:lpstr>
      <vt:lpstr>Content Slides - Deep Blue</vt:lpstr>
      <vt:lpstr>Inter-Beam Distance in FCC-ee Arcs</vt:lpstr>
      <vt:lpstr>Let’s start with a confirmation…</vt:lpstr>
      <vt:lpstr>Inter-beam distance</vt:lpstr>
      <vt:lpstr>Quadrupole cross-section</vt:lpstr>
      <vt:lpstr>Sextupole cross-section</vt:lpstr>
      <vt:lpstr>Conclusions</vt:lpstr>
      <vt:lpstr>Thank you for your attention.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Robert Menghini</dc:creator>
  <cp:lastModifiedBy>Jeremie Bauche</cp:lastModifiedBy>
  <cp:revision>795</cp:revision>
  <dcterms:created xsi:type="dcterms:W3CDTF">2020-10-27T09:23:42Z</dcterms:created>
  <dcterms:modified xsi:type="dcterms:W3CDTF">2022-12-01T13:47:52Z</dcterms:modified>
</cp:coreProperties>
</file>