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1"/>
  </p:notesMasterIdLst>
  <p:sldIdLst>
    <p:sldId id="365" r:id="rId2"/>
    <p:sldId id="371" r:id="rId3"/>
    <p:sldId id="372" r:id="rId4"/>
    <p:sldId id="366" r:id="rId5"/>
    <p:sldId id="368" r:id="rId6"/>
    <p:sldId id="369" r:id="rId7"/>
    <p:sldId id="367" r:id="rId8"/>
    <p:sldId id="370" r:id="rId9"/>
    <p:sldId id="373" r:id="rId10"/>
  </p:sldIdLst>
  <p:sldSz cx="9144000" cy="6858000" type="screen4x3"/>
  <p:notesSz cx="6811963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97" autoAdjust="0"/>
  </p:normalViewPr>
  <p:slideViewPr>
    <p:cSldViewPr>
      <p:cViewPr varScale="1">
        <p:scale>
          <a:sx n="118" d="100"/>
          <a:sy n="118" d="100"/>
        </p:scale>
        <p:origin x="14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536" y="0"/>
            <a:ext cx="2951851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197" y="4722694"/>
            <a:ext cx="5449570" cy="447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51851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536" y="9443662"/>
            <a:ext cx="2951851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04939F-0A42-4E57-8A29-6B319E7D843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1295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04939F-0A42-4E57-8A29-6B319E7D843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736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04939F-0A42-4E57-8A29-6B319E7D843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5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04939F-0A42-4E57-8A29-6B319E7D843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938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4" name="Picture 15" descr="ilccolo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 descr="http://clic-study.web.cern.ch/CLIC-Study/CLIC%20logo/CLIC%20logo_color/CLIC-Logo-Color-72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12360" y="-243408"/>
            <a:ext cx="1512168" cy="151216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789006/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02BB4-0674-D561-6E0B-259F6EA46B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Future Linear Colliders </a:t>
            </a:r>
            <a:br>
              <a:rPr lang="en-GB" dirty="0"/>
            </a:br>
            <a:r>
              <a:rPr lang="en-GB" dirty="0"/>
              <a:t>Carbon Footprint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ACEE5-7A86-A472-EE50-99522CC446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21/10/2022</a:t>
            </a:r>
          </a:p>
          <a:p>
            <a:endParaRPr lang="en-GB" dirty="0"/>
          </a:p>
          <a:p>
            <a:r>
              <a:rPr lang="en-GB" sz="2000" dirty="0"/>
              <a:t>With reference to specification document:</a:t>
            </a:r>
          </a:p>
          <a:p>
            <a:r>
              <a:rPr lang="en-GB" sz="2000" dirty="0"/>
              <a:t>2789006 V.1</a:t>
            </a:r>
          </a:p>
          <a:p>
            <a:r>
              <a:rPr lang="en-GB" sz="2000" dirty="0"/>
              <a:t>EDMS: </a:t>
            </a:r>
            <a:r>
              <a:rPr lang="en-GB" sz="2000" dirty="0">
                <a:hlinkClick r:id="rId2"/>
              </a:rPr>
              <a:t>https://edms.cern.ch/document/2789006/1</a:t>
            </a:r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091618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DAEFA-81C9-574C-82F6-CEBCBB5A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Assessment/Scope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36837-A623-BE6C-688B-E2CCC1483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Assessment of the carbon footprint of future tunnel construction.</a:t>
            </a:r>
          </a:p>
          <a:p>
            <a:r>
              <a:rPr lang="en-GB" dirty="0"/>
              <a:t>To cover all underground civil engineering works.</a:t>
            </a:r>
          </a:p>
        </p:txBody>
      </p:sp>
    </p:spTree>
    <p:extLst>
      <p:ext uri="{BB962C8B-B14F-4D97-AF65-F5344CB8AC3E}">
        <p14:creationId xmlns:p14="http://schemas.microsoft.com/office/powerpoint/2010/main" val="384820486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DAEFA-81C9-574C-82F6-CEBCBB5A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Previous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8237BD-ACBB-0964-C68F-6B633B309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08" y="1417638"/>
            <a:ext cx="8100392" cy="45996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2918ED-375C-4CD5-84BC-3614C50D94A8}"/>
              </a:ext>
            </a:extLst>
          </p:cNvPr>
          <p:cNvSpPr txBox="1"/>
          <p:nvPr/>
        </p:nvSpPr>
        <p:spPr>
          <a:xfrm>
            <a:off x="755576" y="6299110"/>
            <a:ext cx="5832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Extract from Thermal Heat Recovery meeting 22/04/2022</a:t>
            </a:r>
          </a:p>
        </p:txBody>
      </p:sp>
    </p:spTree>
    <p:extLst>
      <p:ext uri="{BB962C8B-B14F-4D97-AF65-F5344CB8AC3E}">
        <p14:creationId xmlns:p14="http://schemas.microsoft.com/office/powerpoint/2010/main" val="182425399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B5D79-4B81-5969-4EDE-E0EAE3BB1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 Overview</a:t>
            </a:r>
            <a:br>
              <a:rPr lang="en-GB" dirty="0"/>
            </a:br>
            <a:r>
              <a:rPr lang="en-GB" dirty="0"/>
              <a:t>Geneva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E1DB0-9F4F-EABA-F7B6-E43D3148E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136" y="1700808"/>
            <a:ext cx="7741728" cy="505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1339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AC7A5-F276-768E-6C31-58BAF6BAB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 Drive Beam</a:t>
            </a:r>
            <a:br>
              <a:rPr lang="en-GB" dirty="0"/>
            </a:br>
            <a:r>
              <a:rPr lang="en-GB" dirty="0"/>
              <a:t>Cross Section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60EC98-AF9B-9BF6-FBB5-38E2A35E4D48}"/>
              </a:ext>
            </a:extLst>
          </p:cNvPr>
          <p:cNvSpPr txBox="1"/>
          <p:nvPr/>
        </p:nvSpPr>
        <p:spPr>
          <a:xfrm>
            <a:off x="3635896" y="6126163"/>
            <a:ext cx="4680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Extract from CLIC PIP 2019</a:t>
            </a:r>
          </a:p>
          <a:p>
            <a:r>
              <a:rPr lang="en-US" sz="1100" dirty="0"/>
              <a:t>Drive Beam Option 5.6m internal diameter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2AFAFB-FFEE-E6FD-8FA7-184858ACD1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073" y="1655231"/>
            <a:ext cx="6051909" cy="447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9448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AC7A5-F276-768E-6C31-58BAF6BAB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 Klystron </a:t>
            </a:r>
            <a:br>
              <a:rPr lang="en-GB" dirty="0"/>
            </a:br>
            <a:r>
              <a:rPr lang="en-GB" dirty="0"/>
              <a:t>Cross Section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9A32A6-7221-F303-0F7D-8E1485EE2C2C}"/>
              </a:ext>
            </a:extLst>
          </p:cNvPr>
          <p:cNvSpPr txBox="1"/>
          <p:nvPr/>
        </p:nvSpPr>
        <p:spPr>
          <a:xfrm>
            <a:off x="2771800" y="6121697"/>
            <a:ext cx="4022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Extract from CLIC PIP 2019</a:t>
            </a:r>
          </a:p>
          <a:p>
            <a:r>
              <a:rPr lang="en-US" sz="1200" dirty="0"/>
              <a:t>10 m internal diameter and 1.5 m thick shielding wall</a:t>
            </a:r>
            <a:endParaRPr lang="en-GB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40230B2-AAE7-FC3D-EF5E-FE81A2081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569" y="1581641"/>
            <a:ext cx="6146862" cy="445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2760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8806E8D-FE22-9CF7-94F2-23E6F3626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96752"/>
            <a:ext cx="7668344" cy="341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1B5D79-4B81-5969-4EDE-E0EAE3BB1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ILC Overview</a:t>
            </a:r>
            <a:br>
              <a:rPr lang="en-GB" dirty="0"/>
            </a:br>
            <a:r>
              <a:rPr lang="en-GB" dirty="0"/>
              <a:t>Japan</a:t>
            </a: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8D51C242-A02E-D316-DD5D-B9BB677E0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547" y="3789040"/>
            <a:ext cx="3256270" cy="299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16041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B5D79-4B81-5969-4EDE-E0EAE3BB1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ILC</a:t>
            </a:r>
            <a:br>
              <a:rPr lang="en-GB" dirty="0"/>
            </a:br>
            <a:r>
              <a:rPr lang="en-GB" dirty="0"/>
              <a:t>Cross Section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BBF174-EFCC-BE6C-3C59-DEE9B0B3FD89}"/>
              </a:ext>
            </a:extLst>
          </p:cNvPr>
          <p:cNvPicPr/>
          <p:nvPr/>
        </p:nvPicPr>
        <p:blipFill rotWithShape="1">
          <a:blip r:embed="rId2"/>
          <a:srcRect l="15535" t="37545" r="55466" b="17230"/>
          <a:stretch/>
        </p:blipFill>
        <p:spPr bwMode="auto">
          <a:xfrm>
            <a:off x="539552" y="1988840"/>
            <a:ext cx="7704856" cy="38164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4358F4-F71B-C2B4-9507-A78C2CF73870}"/>
              </a:ext>
            </a:extLst>
          </p:cNvPr>
          <p:cNvSpPr txBox="1"/>
          <p:nvPr/>
        </p:nvSpPr>
        <p:spPr>
          <a:xfrm>
            <a:off x="2831572" y="5949280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Extract from ILC Change Request 2016</a:t>
            </a:r>
          </a:p>
          <a:p>
            <a:r>
              <a:rPr lang="en-US" sz="1200" dirty="0"/>
              <a:t>9.5m wide tunnel and 1.5m thick shielding wall</a:t>
            </a:r>
          </a:p>
        </p:txBody>
      </p:sp>
    </p:spTree>
    <p:extLst>
      <p:ext uri="{BB962C8B-B14F-4D97-AF65-F5344CB8AC3E}">
        <p14:creationId xmlns:p14="http://schemas.microsoft.com/office/powerpoint/2010/main" val="188942054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DAEFA-81C9-574C-82F6-CEBCBB5A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36837-A623-BE6C-688B-E2CCC1483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4 or 5 online progress meetings with CERN as and when required.</a:t>
            </a:r>
          </a:p>
          <a:p>
            <a:r>
              <a:rPr lang="en-GB" dirty="0"/>
              <a:t>Possible meeting at Linear Collider workshop to present study findings, SLAC San Francisco.</a:t>
            </a:r>
          </a:p>
          <a:p>
            <a:r>
              <a:rPr lang="en-GB" dirty="0"/>
              <a:t>Interim report by March 2023, outlining progress.</a:t>
            </a:r>
          </a:p>
          <a:p>
            <a:r>
              <a:rPr lang="en-GB" dirty="0"/>
              <a:t>Final technical report end of May 2023.</a:t>
            </a:r>
          </a:p>
        </p:txBody>
      </p:sp>
    </p:spTree>
    <p:extLst>
      <p:ext uri="{BB962C8B-B14F-4D97-AF65-F5344CB8AC3E}">
        <p14:creationId xmlns:p14="http://schemas.microsoft.com/office/powerpoint/2010/main" val="231619878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26804</TotalTime>
  <Words>173</Words>
  <Application>Microsoft Office PowerPoint</Application>
  <PresentationFormat>On-screen Show (4:3)</PresentationFormat>
  <Paragraphs>31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Default Design</vt:lpstr>
      <vt:lpstr>Future Linear Colliders  Carbon Footprint Study</vt:lpstr>
      <vt:lpstr>Assessment/Scope</vt:lpstr>
      <vt:lpstr>Previous Study</vt:lpstr>
      <vt:lpstr>CLIC Overview Geneva</vt:lpstr>
      <vt:lpstr>CLIC Drive Beam Cross Section</vt:lpstr>
      <vt:lpstr>CLIC Klystron  Cross Section</vt:lpstr>
      <vt:lpstr>ILC Overview Japan</vt:lpstr>
      <vt:lpstr>ILC Cross Section</vt:lpstr>
      <vt:lpstr>Deliverables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josborne</dc:creator>
  <cp:lastModifiedBy>Liam Bromiley</cp:lastModifiedBy>
  <cp:revision>188</cp:revision>
  <cp:lastPrinted>2013-09-30T09:06:07Z</cp:lastPrinted>
  <dcterms:created xsi:type="dcterms:W3CDTF">2008-04-28T12:38:12Z</dcterms:created>
  <dcterms:modified xsi:type="dcterms:W3CDTF">2022-10-21T08:12:51Z</dcterms:modified>
</cp:coreProperties>
</file>