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63" r:id="rId2"/>
    <p:sldId id="916" r:id="rId3"/>
    <p:sldId id="898" r:id="rId4"/>
    <p:sldId id="900" r:id="rId5"/>
    <p:sldId id="859" r:id="rId6"/>
    <p:sldId id="901" r:id="rId7"/>
    <p:sldId id="865" r:id="rId8"/>
    <p:sldId id="914" r:id="rId9"/>
    <p:sldId id="905" r:id="rId10"/>
    <p:sldId id="908" r:id="rId11"/>
    <p:sldId id="913" r:id="rId12"/>
    <p:sldId id="911" r:id="rId13"/>
    <p:sldId id="897" r:id="rId14"/>
    <p:sldId id="915" r:id="rId15"/>
    <p:sldId id="907" r:id="rId16"/>
    <p:sldId id="857" r:id="rId17"/>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BE"/>
    <a:srgbClr val="D9D9D9"/>
    <a:srgbClr val="FB963C"/>
    <a:srgbClr val="0000FF"/>
    <a:srgbClr val="FF3300"/>
    <a:srgbClr val="CC6600"/>
    <a:srgbClr val="000000"/>
    <a:srgbClr val="FEEAD8"/>
    <a:srgbClr val="5A5A5A"/>
    <a:srgbClr val="64BC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59" autoAdjust="0"/>
    <p:restoredTop sz="94660"/>
  </p:normalViewPr>
  <p:slideViewPr>
    <p:cSldViewPr snapToGrid="0" snapToObjects="1" showGuides="1">
      <p:cViewPr varScale="1">
        <p:scale>
          <a:sx n="86" d="100"/>
          <a:sy n="86" d="100"/>
        </p:scale>
        <p:origin x="1507" y="58"/>
      </p:cViewPr>
      <p:guideLst>
        <p:guide orient="horz" pos="4080"/>
        <p:guide pos="2880"/>
      </p:guideLst>
    </p:cSldViewPr>
  </p:slideViewPr>
  <p:notesTextViewPr>
    <p:cViewPr>
      <p:scale>
        <a:sx n="100" d="100"/>
        <a:sy n="100" d="100"/>
      </p:scale>
      <p:origin x="0" y="0"/>
    </p:cViewPr>
  </p:notesTextViewPr>
  <p:sorterViewPr>
    <p:cViewPr varScale="1">
      <p:scale>
        <a:sx n="1" d="1"/>
        <a:sy n="1" d="1"/>
      </p:scale>
      <p:origin x="0" y="0"/>
    </p:cViewPr>
  </p:sorter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13/12/2022</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13/12/2022</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a:t>Follow-up Report on Ongoing actions for MQXFB - R. Piccin - Insulation Systems</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a:t>Follow-up Report on Ongoing actions for MQXFB - R. Piccin - Insulation Systems</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7" name="Picture Placeholder 6"/>
          <p:cNvSpPr>
            <a:spLocks noGrp="1"/>
          </p:cNvSpPr>
          <p:nvPr>
            <p:ph type="pic" sz="quarter" idx="13"/>
          </p:nvPr>
        </p:nvSpPr>
        <p:spPr>
          <a:xfrm>
            <a:off x="245034" y="1517468"/>
            <a:ext cx="2880000" cy="2160000"/>
          </a:xfrm>
        </p:spPr>
        <p:txBody>
          <a:bodyPr/>
          <a:lstStyle/>
          <a:p>
            <a:endParaRPr lang="en-GB" dirty="0"/>
          </a:p>
        </p:txBody>
      </p:sp>
      <p:sp>
        <p:nvSpPr>
          <p:cNvPr id="17" name="Picture Placeholder 6"/>
          <p:cNvSpPr>
            <a:spLocks noGrp="1"/>
          </p:cNvSpPr>
          <p:nvPr>
            <p:ph type="pic" sz="quarter" idx="14"/>
          </p:nvPr>
        </p:nvSpPr>
        <p:spPr>
          <a:xfrm>
            <a:off x="245034" y="3862559"/>
            <a:ext cx="2880000" cy="2160000"/>
          </a:xfrm>
        </p:spPr>
        <p:txBody>
          <a:bodyPr/>
          <a:lstStyle/>
          <a:p>
            <a:endParaRPr lang="en-GB"/>
          </a:p>
        </p:txBody>
      </p:sp>
      <p:sp>
        <p:nvSpPr>
          <p:cNvPr id="18" name="Picture Placeholder 6"/>
          <p:cNvSpPr>
            <a:spLocks noGrp="1"/>
          </p:cNvSpPr>
          <p:nvPr>
            <p:ph type="pic" sz="quarter" idx="15"/>
          </p:nvPr>
        </p:nvSpPr>
        <p:spPr>
          <a:xfrm>
            <a:off x="3194775" y="1517468"/>
            <a:ext cx="2880000" cy="2160000"/>
          </a:xfrm>
        </p:spPr>
        <p:txBody>
          <a:bodyPr/>
          <a:lstStyle/>
          <a:p>
            <a:endParaRPr lang="en-GB"/>
          </a:p>
        </p:txBody>
      </p:sp>
      <p:sp>
        <p:nvSpPr>
          <p:cNvPr id="19" name="Picture Placeholder 6"/>
          <p:cNvSpPr>
            <a:spLocks noGrp="1"/>
          </p:cNvSpPr>
          <p:nvPr>
            <p:ph type="pic" sz="quarter" idx="16"/>
          </p:nvPr>
        </p:nvSpPr>
        <p:spPr>
          <a:xfrm>
            <a:off x="3194775" y="3862981"/>
            <a:ext cx="2880000" cy="2160000"/>
          </a:xfrm>
        </p:spPr>
        <p:txBody>
          <a:bodyPr/>
          <a:lstStyle/>
          <a:p>
            <a:endParaRPr lang="en-GB"/>
          </a:p>
        </p:txBody>
      </p:sp>
      <p:sp>
        <p:nvSpPr>
          <p:cNvPr id="20" name="Picture Placeholder 6"/>
          <p:cNvSpPr>
            <a:spLocks noGrp="1"/>
          </p:cNvSpPr>
          <p:nvPr>
            <p:ph type="pic" sz="quarter" idx="17"/>
          </p:nvPr>
        </p:nvSpPr>
        <p:spPr>
          <a:xfrm>
            <a:off x="6136720" y="2195558"/>
            <a:ext cx="2880000" cy="2160000"/>
          </a:xfrm>
        </p:spPr>
        <p:txBody>
          <a:bodyPr/>
          <a:lstStyle/>
          <a:p>
            <a:endParaRPr lang="en-GB"/>
          </a:p>
        </p:txBody>
      </p:sp>
    </p:spTree>
    <p:extLst>
      <p:ext uri="{BB962C8B-B14F-4D97-AF65-F5344CB8AC3E}">
        <p14:creationId xmlns:p14="http://schemas.microsoft.com/office/powerpoint/2010/main" val="2962938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a:t>Follow-up Report on Ongoing actions for MQXFB - R. Piccin - Insulation Systems</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a:t>Follow-up Report on Ongoing actions for MQXFB - R. Piccin - Insulation Systems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a:t>Follow-up Report on Ongoing actions for MQXFB - R. Piccin - Insulation Systems</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a:t>Follow-up Report on Ongoing actions for MQXFB - R. Piccin - Insulation Systems</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a:t>Follow-up Report on Ongoing actions for MQXFB - R. Piccin - Insulation Systems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a:t>Follow-up Report on Ongoing actions for MQXFB - R. Piccin - Insulation Systems</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3" r:id="rId4"/>
    <p:sldLayoutId id="2147483654" r:id="rId5"/>
    <p:sldLayoutId id="2147483655" r:id="rId6"/>
    <p:sldLayoutId id="2147483657" r:id="rId7"/>
    <p:sldLayoutId id="2147483658"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077589/" TargetMode="External"/><Relationship Id="rId2" Type="http://schemas.openxmlformats.org/officeDocument/2006/relationships/hyperlink" Target="https://edms.cern.ch/ui/#!master/navigator/document?D:100815913:100815913:subDocs"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indico.cern.ch/event/1224526/" TargetMode="Externa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8163" y="2819400"/>
            <a:ext cx="7773437" cy="1388901"/>
          </a:xfrm>
        </p:spPr>
        <p:txBody>
          <a:bodyPr/>
          <a:lstStyle/>
          <a:p>
            <a:pPr algn="ctr"/>
            <a:r>
              <a:rPr lang="en-US" sz="2800" dirty="0">
                <a:latin typeface="Calibri" panose="020F0502020204030204" pitchFamily="34" charset="0"/>
                <a:ea typeface="Calibri" panose="020F0502020204030204" pitchFamily="34" charset="0"/>
              </a:rPr>
              <a:t>A</a:t>
            </a:r>
            <a:r>
              <a:rPr lang="en-GB" sz="2800" dirty="0">
                <a:latin typeface="Calibri" panose="020F0502020204030204" pitchFamily="34" charset="0"/>
                <a:ea typeface="Calibri" panose="020F0502020204030204" pitchFamily="34" charset="0"/>
              </a:rPr>
              <a:t>ssessing resin and insulation limits and improving electrical robustness</a:t>
            </a:r>
            <a:br>
              <a:rPr lang="en-GB" sz="2800" dirty="0">
                <a:latin typeface="Calibri" panose="020F0502020204030204" pitchFamily="34" charset="0"/>
                <a:ea typeface="Calibri" panose="020F0502020204030204" pitchFamily="34" charset="0"/>
              </a:rPr>
            </a:br>
            <a:endParaRPr lang="en-GB" sz="2000" dirty="0"/>
          </a:p>
        </p:txBody>
      </p:sp>
      <p:sp>
        <p:nvSpPr>
          <p:cNvPr id="3" name="Sous-titre 2"/>
          <p:cNvSpPr>
            <a:spLocks noGrp="1"/>
          </p:cNvSpPr>
          <p:nvPr>
            <p:ph type="subTitle" idx="1"/>
          </p:nvPr>
        </p:nvSpPr>
        <p:spPr>
          <a:xfrm>
            <a:off x="1371599" y="4722176"/>
            <a:ext cx="6653463" cy="1716933"/>
          </a:xfrm>
        </p:spPr>
        <p:txBody>
          <a:bodyPr>
            <a:normAutofit/>
          </a:bodyPr>
          <a:lstStyle/>
          <a:p>
            <a:r>
              <a:rPr lang="en-GB" dirty="0"/>
              <a:t> </a:t>
            </a:r>
          </a:p>
          <a:p>
            <a:endParaRPr lang="en-GB" dirty="0"/>
          </a:p>
          <a:p>
            <a:endParaRPr lang="en-GB" dirty="0"/>
          </a:p>
          <a:p>
            <a:endParaRPr lang="it-IT" sz="1000" dirty="0"/>
          </a:p>
          <a:p>
            <a:endParaRPr lang="en-GB" dirty="0"/>
          </a:p>
        </p:txBody>
      </p:sp>
      <p:sp>
        <p:nvSpPr>
          <p:cNvPr id="4" name="Espace réservé du texte 3"/>
          <p:cNvSpPr>
            <a:spLocks noGrp="1"/>
          </p:cNvSpPr>
          <p:nvPr>
            <p:ph type="body" sz="quarter" idx="14"/>
          </p:nvPr>
        </p:nvSpPr>
        <p:spPr/>
        <p:txBody>
          <a:bodyPr>
            <a:normAutofit fontScale="92500"/>
          </a:bodyPr>
          <a:lstStyle/>
          <a:p>
            <a:r>
              <a:rPr lang="en-GB" dirty="0"/>
              <a:t>December 14</a:t>
            </a:r>
            <a:r>
              <a:rPr lang="en-GB" baseline="30000" dirty="0"/>
              <a:t>th</a:t>
            </a:r>
            <a:r>
              <a:rPr lang="en-GB" dirty="0"/>
              <a:t> 2022 – Follow-up Report on Ongoing actions for MQXFB</a:t>
            </a:r>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
        <p:nvSpPr>
          <p:cNvPr id="7" name="TextBox 6">
            <a:extLst>
              <a:ext uri="{FF2B5EF4-FFF2-40B4-BE49-F238E27FC236}">
                <a16:creationId xmlns:a16="http://schemas.microsoft.com/office/drawing/2014/main" id="{D3064FDA-F218-42D6-8F20-7994E0D8E826}"/>
              </a:ext>
            </a:extLst>
          </p:cNvPr>
          <p:cNvSpPr txBox="1"/>
          <p:nvPr/>
        </p:nvSpPr>
        <p:spPr>
          <a:xfrm>
            <a:off x="572400" y="4399010"/>
            <a:ext cx="7581000" cy="646331"/>
          </a:xfrm>
          <a:prstGeom prst="rect">
            <a:avLst/>
          </a:prstGeom>
          <a:noFill/>
        </p:spPr>
        <p:txBody>
          <a:bodyPr wrap="square">
            <a:spAutoFit/>
          </a:bodyPr>
          <a:lstStyle/>
          <a:p>
            <a:r>
              <a:rPr lang="en-GB" u="sng" dirty="0"/>
              <a:t>Roland Piccin</a:t>
            </a:r>
            <a:r>
              <a:rPr lang="en-GB" dirty="0"/>
              <a:t>, Davide Tommasini, Diego Perini, Bharti Verma, Christian Scheuerlein, Susana Izquierdo Bermudez</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6EAD4-D847-65EC-4CB5-BDDC0C5157A7}"/>
              </a:ext>
            </a:extLst>
          </p:cNvPr>
          <p:cNvSpPr>
            <a:spLocks noGrp="1"/>
          </p:cNvSpPr>
          <p:nvPr>
            <p:ph type="title"/>
          </p:nvPr>
        </p:nvSpPr>
        <p:spPr>
          <a:xfrm>
            <a:off x="523783" y="180000"/>
            <a:ext cx="8371642" cy="720000"/>
          </a:xfrm>
        </p:spPr>
        <p:txBody>
          <a:bodyPr/>
          <a:lstStyle/>
          <a:p>
            <a:r>
              <a:rPr lang="en-US" dirty="0"/>
              <a:t>Effect of binders on S-2 fibers tensile strength</a:t>
            </a:r>
            <a:endParaRPr lang="en-GB" dirty="0"/>
          </a:p>
        </p:txBody>
      </p:sp>
      <p:sp>
        <p:nvSpPr>
          <p:cNvPr id="4" name="Footer Placeholder 3">
            <a:extLst>
              <a:ext uri="{FF2B5EF4-FFF2-40B4-BE49-F238E27FC236}">
                <a16:creationId xmlns:a16="http://schemas.microsoft.com/office/drawing/2014/main" id="{F86ECCF2-A601-1230-FEA2-18C97CE01B11}"/>
              </a:ext>
            </a:extLst>
          </p:cNvPr>
          <p:cNvSpPr>
            <a:spLocks noGrp="1"/>
          </p:cNvSpPr>
          <p:nvPr>
            <p:ph type="ftr" sz="quarter" idx="11"/>
          </p:nvPr>
        </p:nvSpPr>
        <p:spPr/>
        <p:txBody>
          <a:bodyPr/>
          <a:lstStyle/>
          <a:p>
            <a:r>
              <a:rPr lang="en-GB" noProof="0" dirty="0"/>
              <a:t>Follow-up Report on Ongoing actions for MQXFB - R. Piccin - Insulation Systems</a:t>
            </a:r>
          </a:p>
        </p:txBody>
      </p:sp>
      <p:sp>
        <p:nvSpPr>
          <p:cNvPr id="5" name="Slide Number Placeholder 4">
            <a:extLst>
              <a:ext uri="{FF2B5EF4-FFF2-40B4-BE49-F238E27FC236}">
                <a16:creationId xmlns:a16="http://schemas.microsoft.com/office/drawing/2014/main" id="{D0F68328-2E0E-5C49-A107-80451F3CF622}"/>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Picture 6">
            <a:extLst>
              <a:ext uri="{FF2B5EF4-FFF2-40B4-BE49-F238E27FC236}">
                <a16:creationId xmlns:a16="http://schemas.microsoft.com/office/drawing/2014/main" id="{179C7ACD-F397-A574-E97E-BA8DFD1D867F}"/>
              </a:ext>
            </a:extLst>
          </p:cNvPr>
          <p:cNvPicPr>
            <a:picLocks noChangeAspect="1"/>
          </p:cNvPicPr>
          <p:nvPr/>
        </p:nvPicPr>
        <p:blipFill>
          <a:blip r:embed="rId2"/>
          <a:stretch>
            <a:fillRect/>
          </a:stretch>
        </p:blipFill>
        <p:spPr>
          <a:xfrm>
            <a:off x="578771" y="1019458"/>
            <a:ext cx="8517169" cy="3544555"/>
          </a:xfrm>
          <a:prstGeom prst="rect">
            <a:avLst/>
          </a:prstGeom>
        </p:spPr>
      </p:pic>
      <p:sp>
        <p:nvSpPr>
          <p:cNvPr id="10" name="Rectangle 9">
            <a:extLst>
              <a:ext uri="{FF2B5EF4-FFF2-40B4-BE49-F238E27FC236}">
                <a16:creationId xmlns:a16="http://schemas.microsoft.com/office/drawing/2014/main" id="{8820E0EF-C8E6-710F-0120-3A05759EB695}"/>
              </a:ext>
            </a:extLst>
          </p:cNvPr>
          <p:cNvSpPr/>
          <p:nvPr/>
        </p:nvSpPr>
        <p:spPr>
          <a:xfrm>
            <a:off x="4853939" y="3428999"/>
            <a:ext cx="3521965" cy="991727"/>
          </a:xfrm>
          <a:prstGeom prst="rect">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12E78C28-7154-4491-D6DA-24F397977953}"/>
              </a:ext>
            </a:extLst>
          </p:cNvPr>
          <p:cNvSpPr txBox="1"/>
          <p:nvPr/>
        </p:nvSpPr>
        <p:spPr>
          <a:xfrm>
            <a:off x="457200" y="4683471"/>
            <a:ext cx="82296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As already shown, the combination of ceramic binder and HT destroys the mechanical strength of the fibers.</a:t>
            </a:r>
          </a:p>
          <a:p>
            <a:pPr marL="285750" indent="-285750">
              <a:buFont typeface="Arial" panose="020B0604020202020204" pitchFamily="34" charset="0"/>
              <a:buChar char="•"/>
            </a:pPr>
            <a:r>
              <a:rPr lang="en-US" dirty="0"/>
              <a:t>Note that tensile strength of the fibers with PVA + HT is comparable to the one of pure fibers after HT. </a:t>
            </a:r>
          </a:p>
        </p:txBody>
      </p:sp>
      <p:sp>
        <p:nvSpPr>
          <p:cNvPr id="6" name="TextBox 5">
            <a:extLst>
              <a:ext uri="{FF2B5EF4-FFF2-40B4-BE49-F238E27FC236}">
                <a16:creationId xmlns:a16="http://schemas.microsoft.com/office/drawing/2014/main" id="{24A16E1D-FA24-BF13-3289-B7DBE0DAFBE4}"/>
              </a:ext>
            </a:extLst>
          </p:cNvPr>
          <p:cNvSpPr txBox="1"/>
          <p:nvPr/>
        </p:nvSpPr>
        <p:spPr>
          <a:xfrm>
            <a:off x="2705898" y="6159414"/>
            <a:ext cx="6080759" cy="276999"/>
          </a:xfrm>
          <a:prstGeom prst="rect">
            <a:avLst/>
          </a:prstGeom>
          <a:noFill/>
          <a:ln w="19050">
            <a:noFill/>
          </a:ln>
        </p:spPr>
        <p:txBody>
          <a:bodyPr wrap="square" rtlCol="0">
            <a:spAutoFit/>
          </a:bodyPr>
          <a:lstStyle/>
          <a:p>
            <a:r>
              <a:rPr lang="en-US" sz="1200" dirty="0"/>
              <a:t>M.G. Lopes - Glass Fiber / Binder Characterization – TE-MSC 2014 - EDMS 1405346</a:t>
            </a:r>
            <a:endParaRPr lang="en-GB" sz="1200" dirty="0"/>
          </a:p>
        </p:txBody>
      </p:sp>
      <p:sp>
        <p:nvSpPr>
          <p:cNvPr id="14" name="TextBox 13">
            <a:extLst>
              <a:ext uri="{FF2B5EF4-FFF2-40B4-BE49-F238E27FC236}">
                <a16:creationId xmlns:a16="http://schemas.microsoft.com/office/drawing/2014/main" id="{989223B7-1585-B018-9FC7-D7A4B925E0BD}"/>
              </a:ext>
            </a:extLst>
          </p:cNvPr>
          <p:cNvSpPr txBox="1"/>
          <p:nvPr/>
        </p:nvSpPr>
        <p:spPr>
          <a:xfrm rot="5400000">
            <a:off x="1009892" y="2045458"/>
            <a:ext cx="1234016" cy="307777"/>
          </a:xfrm>
          <a:prstGeom prst="rect">
            <a:avLst/>
          </a:prstGeom>
          <a:solidFill>
            <a:schemeClr val="bg1"/>
          </a:solidFill>
          <a:ln w="28575">
            <a:solidFill>
              <a:schemeClr val="accent3"/>
            </a:solidFill>
          </a:ln>
        </p:spPr>
        <p:txBody>
          <a:bodyPr wrap="square" rtlCol="0">
            <a:spAutoFit/>
          </a:bodyPr>
          <a:lstStyle/>
          <a:p>
            <a:r>
              <a:rPr lang="en-US" sz="1400" dirty="0"/>
              <a:t>As - received</a:t>
            </a:r>
            <a:endParaRPr lang="en-GB" sz="1400" dirty="0"/>
          </a:p>
        </p:txBody>
      </p:sp>
      <p:sp>
        <p:nvSpPr>
          <p:cNvPr id="17" name="TextBox 16">
            <a:extLst>
              <a:ext uri="{FF2B5EF4-FFF2-40B4-BE49-F238E27FC236}">
                <a16:creationId xmlns:a16="http://schemas.microsoft.com/office/drawing/2014/main" id="{42DFACB9-301A-9DC6-710D-CF3EACB70EFD}"/>
              </a:ext>
            </a:extLst>
          </p:cNvPr>
          <p:cNvSpPr txBox="1"/>
          <p:nvPr/>
        </p:nvSpPr>
        <p:spPr>
          <a:xfrm rot="5400000">
            <a:off x="1597504" y="3312438"/>
            <a:ext cx="1058917" cy="276999"/>
          </a:xfrm>
          <a:prstGeom prst="rect">
            <a:avLst/>
          </a:prstGeom>
          <a:solidFill>
            <a:schemeClr val="bg1"/>
          </a:solidFill>
          <a:ln w="28575">
            <a:solidFill>
              <a:schemeClr val="accent3"/>
            </a:solidFill>
          </a:ln>
        </p:spPr>
        <p:txBody>
          <a:bodyPr wrap="square" rtlCol="0">
            <a:spAutoFit/>
          </a:bodyPr>
          <a:lstStyle/>
          <a:p>
            <a:r>
              <a:rPr lang="en-US" sz="1200" dirty="0"/>
              <a:t>HT 650</a:t>
            </a:r>
            <a:r>
              <a:rPr lang="en-US" sz="1200" dirty="0">
                <a:latin typeface="Tahoma" panose="020B0604030504040204" pitchFamily="34" charset="0"/>
                <a:ea typeface="Tahoma" panose="020B0604030504040204" pitchFamily="34" charset="0"/>
                <a:cs typeface="Tahoma" panose="020B0604030504040204" pitchFamily="34" charset="0"/>
              </a:rPr>
              <a:t>℃ Ar</a:t>
            </a:r>
            <a:endParaRPr lang="en-GB" sz="1200" dirty="0"/>
          </a:p>
        </p:txBody>
      </p:sp>
      <p:sp>
        <p:nvSpPr>
          <p:cNvPr id="18" name="TextBox 17">
            <a:extLst>
              <a:ext uri="{FF2B5EF4-FFF2-40B4-BE49-F238E27FC236}">
                <a16:creationId xmlns:a16="http://schemas.microsoft.com/office/drawing/2014/main" id="{0E2EE7D0-EB49-E6B8-62D5-FCDED75D71A3}"/>
              </a:ext>
            </a:extLst>
          </p:cNvPr>
          <p:cNvSpPr txBox="1"/>
          <p:nvPr/>
        </p:nvSpPr>
        <p:spPr>
          <a:xfrm rot="5400000">
            <a:off x="1728386" y="1536931"/>
            <a:ext cx="1678024" cy="276999"/>
          </a:xfrm>
          <a:prstGeom prst="rect">
            <a:avLst/>
          </a:prstGeom>
          <a:solidFill>
            <a:schemeClr val="bg1"/>
          </a:solidFill>
          <a:ln w="28575">
            <a:solidFill>
              <a:schemeClr val="accent3"/>
            </a:solidFill>
          </a:ln>
        </p:spPr>
        <p:txBody>
          <a:bodyPr wrap="square" rtlCol="0">
            <a:spAutoFit/>
          </a:bodyPr>
          <a:lstStyle/>
          <a:p>
            <a:r>
              <a:rPr lang="en-US" sz="1200" dirty="0"/>
              <a:t>Cured ceramic binder</a:t>
            </a:r>
            <a:endParaRPr lang="en-GB" sz="1200" dirty="0"/>
          </a:p>
        </p:txBody>
      </p:sp>
      <p:sp>
        <p:nvSpPr>
          <p:cNvPr id="19" name="TextBox 18">
            <a:extLst>
              <a:ext uri="{FF2B5EF4-FFF2-40B4-BE49-F238E27FC236}">
                <a16:creationId xmlns:a16="http://schemas.microsoft.com/office/drawing/2014/main" id="{18BED65B-6CB2-96CD-BCE1-12A95E88C278}"/>
              </a:ext>
            </a:extLst>
          </p:cNvPr>
          <p:cNvSpPr txBox="1"/>
          <p:nvPr/>
        </p:nvSpPr>
        <p:spPr>
          <a:xfrm rot="5400000">
            <a:off x="2755777" y="3416665"/>
            <a:ext cx="806590" cy="276999"/>
          </a:xfrm>
          <a:prstGeom prst="rect">
            <a:avLst/>
          </a:prstGeom>
          <a:solidFill>
            <a:schemeClr val="bg1"/>
          </a:solidFill>
          <a:ln w="28575">
            <a:solidFill>
              <a:schemeClr val="accent3"/>
            </a:solidFill>
          </a:ln>
        </p:spPr>
        <p:txBody>
          <a:bodyPr wrap="square" rtlCol="0">
            <a:spAutoFit/>
          </a:bodyPr>
          <a:lstStyle/>
          <a:p>
            <a:r>
              <a:rPr lang="en-US" sz="1200" dirty="0"/>
              <a:t>CB + HT</a:t>
            </a:r>
            <a:endParaRPr lang="en-GB" sz="1200" dirty="0"/>
          </a:p>
        </p:txBody>
      </p:sp>
    </p:spTree>
    <p:extLst>
      <p:ext uri="{BB962C8B-B14F-4D97-AF65-F5344CB8AC3E}">
        <p14:creationId xmlns:p14="http://schemas.microsoft.com/office/powerpoint/2010/main" val="2591254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D71D2-3A4C-A158-73DA-B61BB1480FE9}"/>
              </a:ext>
            </a:extLst>
          </p:cNvPr>
          <p:cNvSpPr>
            <a:spLocks noGrp="1"/>
          </p:cNvSpPr>
          <p:nvPr>
            <p:ph type="title"/>
          </p:nvPr>
        </p:nvSpPr>
        <p:spPr>
          <a:xfrm>
            <a:off x="612000" y="180000"/>
            <a:ext cx="7920000" cy="360000"/>
          </a:xfrm>
        </p:spPr>
        <p:txBody>
          <a:bodyPr/>
          <a:lstStyle/>
          <a:p>
            <a:r>
              <a:rPr lang="en-US" dirty="0"/>
              <a:t>Shear strength on S-2 / TEX66 / 933 sizing </a:t>
            </a:r>
            <a:endParaRPr lang="en-GB" dirty="0"/>
          </a:p>
        </p:txBody>
      </p:sp>
      <p:sp>
        <p:nvSpPr>
          <p:cNvPr id="4" name="Footer Placeholder 3">
            <a:extLst>
              <a:ext uri="{FF2B5EF4-FFF2-40B4-BE49-F238E27FC236}">
                <a16:creationId xmlns:a16="http://schemas.microsoft.com/office/drawing/2014/main" id="{4864D9F6-4E62-1181-3161-C5E96CCA6F84}"/>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F05FD576-17A6-C666-DA08-6EE06B874CD1}"/>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7" name="Picture 6">
            <a:extLst>
              <a:ext uri="{FF2B5EF4-FFF2-40B4-BE49-F238E27FC236}">
                <a16:creationId xmlns:a16="http://schemas.microsoft.com/office/drawing/2014/main" id="{5B7AA221-CBA9-76B0-E5A1-165852B293E6}"/>
              </a:ext>
            </a:extLst>
          </p:cNvPr>
          <p:cNvPicPr>
            <a:picLocks noChangeAspect="1"/>
          </p:cNvPicPr>
          <p:nvPr/>
        </p:nvPicPr>
        <p:blipFill>
          <a:blip r:embed="rId2"/>
          <a:stretch>
            <a:fillRect/>
          </a:stretch>
        </p:blipFill>
        <p:spPr>
          <a:xfrm>
            <a:off x="389028" y="717628"/>
            <a:ext cx="3249225" cy="1739950"/>
          </a:xfrm>
          <a:prstGeom prst="rect">
            <a:avLst/>
          </a:prstGeom>
        </p:spPr>
      </p:pic>
      <p:pic>
        <p:nvPicPr>
          <p:cNvPr id="9" name="Picture 8">
            <a:extLst>
              <a:ext uri="{FF2B5EF4-FFF2-40B4-BE49-F238E27FC236}">
                <a16:creationId xmlns:a16="http://schemas.microsoft.com/office/drawing/2014/main" id="{149DE7EE-0787-8FB3-5DF7-A835797A117B}"/>
              </a:ext>
            </a:extLst>
          </p:cNvPr>
          <p:cNvPicPr>
            <a:picLocks noChangeAspect="1"/>
          </p:cNvPicPr>
          <p:nvPr/>
        </p:nvPicPr>
        <p:blipFill>
          <a:blip r:embed="rId3"/>
          <a:stretch>
            <a:fillRect/>
          </a:stretch>
        </p:blipFill>
        <p:spPr>
          <a:xfrm>
            <a:off x="389028" y="2476424"/>
            <a:ext cx="3249225" cy="1739950"/>
          </a:xfrm>
          <a:prstGeom prst="rect">
            <a:avLst/>
          </a:prstGeom>
        </p:spPr>
      </p:pic>
      <p:pic>
        <p:nvPicPr>
          <p:cNvPr id="11" name="Picture 10">
            <a:extLst>
              <a:ext uri="{FF2B5EF4-FFF2-40B4-BE49-F238E27FC236}">
                <a16:creationId xmlns:a16="http://schemas.microsoft.com/office/drawing/2014/main" id="{9C4F2858-F15F-CB70-DCA0-28B4DC42D2F8}"/>
              </a:ext>
            </a:extLst>
          </p:cNvPr>
          <p:cNvPicPr>
            <a:picLocks noChangeAspect="1"/>
          </p:cNvPicPr>
          <p:nvPr/>
        </p:nvPicPr>
        <p:blipFill>
          <a:blip r:embed="rId4"/>
          <a:stretch>
            <a:fillRect/>
          </a:stretch>
        </p:blipFill>
        <p:spPr>
          <a:xfrm>
            <a:off x="342250" y="4347137"/>
            <a:ext cx="3342780" cy="1878449"/>
          </a:xfrm>
          <a:prstGeom prst="rect">
            <a:avLst/>
          </a:prstGeom>
        </p:spPr>
      </p:pic>
      <p:sp>
        <p:nvSpPr>
          <p:cNvPr id="12" name="TextBox 11">
            <a:extLst>
              <a:ext uri="{FF2B5EF4-FFF2-40B4-BE49-F238E27FC236}">
                <a16:creationId xmlns:a16="http://schemas.microsoft.com/office/drawing/2014/main" id="{CE0323CB-86EE-FB80-BD43-16DFD6219FD8}"/>
              </a:ext>
            </a:extLst>
          </p:cNvPr>
          <p:cNvSpPr txBox="1"/>
          <p:nvPr/>
        </p:nvSpPr>
        <p:spPr>
          <a:xfrm>
            <a:off x="3638253" y="816686"/>
            <a:ext cx="3342780" cy="1477328"/>
          </a:xfrm>
          <a:prstGeom prst="rect">
            <a:avLst/>
          </a:prstGeom>
          <a:noFill/>
          <a:ln w="28575">
            <a:solidFill>
              <a:schemeClr val="bg2"/>
            </a:solidFill>
          </a:ln>
        </p:spPr>
        <p:txBody>
          <a:bodyPr wrap="square" rtlCol="0">
            <a:spAutoFit/>
          </a:bodyPr>
          <a:lstStyle/>
          <a:p>
            <a:pPr algn="ctr"/>
            <a:r>
              <a:rPr lang="en-US" dirty="0"/>
              <a:t>The ultimate shear strength of fibers with ceramic binder is factor 2 lower than the ultimate shear stress of as-received and heat-treated samples</a:t>
            </a:r>
          </a:p>
        </p:txBody>
      </p:sp>
      <p:sp>
        <p:nvSpPr>
          <p:cNvPr id="14" name="TextBox 13">
            <a:extLst>
              <a:ext uri="{FF2B5EF4-FFF2-40B4-BE49-F238E27FC236}">
                <a16:creationId xmlns:a16="http://schemas.microsoft.com/office/drawing/2014/main" id="{002B035A-4E64-8D9C-4AF8-DBECD75C6EF4}"/>
              </a:ext>
            </a:extLst>
          </p:cNvPr>
          <p:cNvSpPr txBox="1"/>
          <p:nvPr/>
        </p:nvSpPr>
        <p:spPr>
          <a:xfrm>
            <a:off x="3638253" y="5818065"/>
            <a:ext cx="5163497" cy="646331"/>
          </a:xfrm>
          <a:prstGeom prst="rect">
            <a:avLst/>
          </a:prstGeom>
          <a:noFill/>
        </p:spPr>
        <p:txBody>
          <a:bodyPr wrap="square">
            <a:spAutoFit/>
          </a:bodyPr>
          <a:lstStyle/>
          <a:p>
            <a:r>
              <a:rPr lang="en-GB" sz="1200" i="0" dirty="0">
                <a:solidFill>
                  <a:srgbClr val="000000"/>
                </a:solidFill>
                <a:effectLst/>
                <a:latin typeface="arial" panose="020B0604020202020204" pitchFamily="34" charset="0"/>
              </a:rPr>
              <a:t>X. Deville - Shear test results - Influence of ceramic binder CTD-1202 and reaction cycle on MQXFS cable epoxy bonded joints- TE-MSC 2017 - EDMS 1719997</a:t>
            </a:r>
            <a:endParaRPr lang="en-GB" sz="1200" dirty="0"/>
          </a:p>
        </p:txBody>
      </p:sp>
      <p:cxnSp>
        <p:nvCxnSpPr>
          <p:cNvPr id="6" name="Straight Arrow Connector 5">
            <a:extLst>
              <a:ext uri="{FF2B5EF4-FFF2-40B4-BE49-F238E27FC236}">
                <a16:creationId xmlns:a16="http://schemas.microsoft.com/office/drawing/2014/main" id="{0E1AA51D-0B57-B309-ABDB-B6D8FA52314C}"/>
              </a:ext>
            </a:extLst>
          </p:cNvPr>
          <p:cNvCxnSpPr/>
          <p:nvPr/>
        </p:nvCxnSpPr>
        <p:spPr>
          <a:xfrm flipH="1">
            <a:off x="3729693" y="3529584"/>
            <a:ext cx="539496" cy="0"/>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cxnSp>
        <p:nvCxnSpPr>
          <p:cNvPr id="3" name="Straight Arrow Connector 2">
            <a:extLst>
              <a:ext uri="{FF2B5EF4-FFF2-40B4-BE49-F238E27FC236}">
                <a16:creationId xmlns:a16="http://schemas.microsoft.com/office/drawing/2014/main" id="{1894C66C-D464-83A1-E357-28787BDBAA2D}"/>
              </a:ext>
            </a:extLst>
          </p:cNvPr>
          <p:cNvCxnSpPr/>
          <p:nvPr/>
        </p:nvCxnSpPr>
        <p:spPr>
          <a:xfrm flipH="1">
            <a:off x="3729693" y="5145024"/>
            <a:ext cx="539496" cy="0"/>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pic>
        <p:nvPicPr>
          <p:cNvPr id="13" name="Picture 12">
            <a:extLst>
              <a:ext uri="{FF2B5EF4-FFF2-40B4-BE49-F238E27FC236}">
                <a16:creationId xmlns:a16="http://schemas.microsoft.com/office/drawing/2014/main" id="{13B3E193-1492-55D3-FAEA-F3569CA16069}"/>
              </a:ext>
            </a:extLst>
          </p:cNvPr>
          <p:cNvPicPr>
            <a:picLocks noChangeAspect="1"/>
          </p:cNvPicPr>
          <p:nvPr/>
        </p:nvPicPr>
        <p:blipFill>
          <a:blip r:embed="rId5"/>
          <a:stretch>
            <a:fillRect/>
          </a:stretch>
        </p:blipFill>
        <p:spPr>
          <a:xfrm>
            <a:off x="7029113" y="568546"/>
            <a:ext cx="2090217" cy="2771763"/>
          </a:xfrm>
          <a:prstGeom prst="rect">
            <a:avLst/>
          </a:prstGeom>
        </p:spPr>
      </p:pic>
      <p:sp>
        <p:nvSpPr>
          <p:cNvPr id="16" name="TextBox 15">
            <a:extLst>
              <a:ext uri="{FF2B5EF4-FFF2-40B4-BE49-F238E27FC236}">
                <a16:creationId xmlns:a16="http://schemas.microsoft.com/office/drawing/2014/main" id="{6FDBB00E-24F0-E33D-EC58-88EFC81AD597}"/>
              </a:ext>
            </a:extLst>
          </p:cNvPr>
          <p:cNvSpPr txBox="1"/>
          <p:nvPr/>
        </p:nvSpPr>
        <p:spPr>
          <a:xfrm>
            <a:off x="4114800" y="3340309"/>
            <a:ext cx="4572000" cy="2308324"/>
          </a:xfrm>
          <a:prstGeom prst="rect">
            <a:avLst/>
          </a:prstGeom>
          <a:noFill/>
        </p:spPr>
        <p:txBody>
          <a:bodyPr wrap="square">
            <a:spAutoFit/>
          </a:bodyPr>
          <a:lstStyle/>
          <a:p>
            <a:pPr marL="285750" indent="-285750">
              <a:buFont typeface="Arial" panose="020B0604020202020204" pitchFamily="34" charset="0"/>
              <a:buChar char="•"/>
            </a:pPr>
            <a:r>
              <a:rPr lang="en-US" dirty="0"/>
              <a:t>In as-received and only-reacted samples </a:t>
            </a:r>
            <a:r>
              <a:rPr lang="en-GB" dirty="0"/>
              <a:t>failure occurs at the interface between the two conductor layers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US" dirty="0"/>
              <a:t>In ceramic binder samples </a:t>
            </a:r>
            <a:r>
              <a:rPr lang="en-GB" dirty="0"/>
              <a:t>failure occurs at the level of the fibres</a:t>
            </a:r>
            <a:endParaRPr lang="en-US" dirty="0"/>
          </a:p>
        </p:txBody>
      </p:sp>
    </p:spTree>
    <p:extLst>
      <p:ext uri="{BB962C8B-B14F-4D97-AF65-F5344CB8AC3E}">
        <p14:creationId xmlns:p14="http://schemas.microsoft.com/office/powerpoint/2010/main" val="3799534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E811E6C-DE71-00FD-5980-8B3398F1CA80}"/>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0FE4BAF5-4A74-6427-FD27-81BB1A0B769A}"/>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7" name="Title 1">
            <a:extLst>
              <a:ext uri="{FF2B5EF4-FFF2-40B4-BE49-F238E27FC236}">
                <a16:creationId xmlns:a16="http://schemas.microsoft.com/office/drawing/2014/main" id="{773FC2B4-2A2F-1225-9B27-5A614197F938}"/>
              </a:ext>
            </a:extLst>
          </p:cNvPr>
          <p:cNvSpPr>
            <a:spLocks noGrp="1"/>
          </p:cNvSpPr>
          <p:nvPr>
            <p:ph type="title"/>
          </p:nvPr>
        </p:nvSpPr>
        <p:spPr>
          <a:xfrm>
            <a:off x="612000" y="42989"/>
            <a:ext cx="7920000" cy="545456"/>
          </a:xfrm>
        </p:spPr>
        <p:txBody>
          <a:bodyPr/>
          <a:lstStyle/>
          <a:p>
            <a:r>
              <a:rPr lang="en-US" dirty="0"/>
              <a:t>Effect of binders on electrical resistivity</a:t>
            </a:r>
            <a:endParaRPr lang="en-GB" dirty="0"/>
          </a:p>
        </p:txBody>
      </p:sp>
      <p:sp>
        <p:nvSpPr>
          <p:cNvPr id="9" name="TextBox 8">
            <a:extLst>
              <a:ext uri="{FF2B5EF4-FFF2-40B4-BE49-F238E27FC236}">
                <a16:creationId xmlns:a16="http://schemas.microsoft.com/office/drawing/2014/main" id="{25F4E8EB-2B94-195F-CFF7-D2F14FDF0C04}"/>
              </a:ext>
            </a:extLst>
          </p:cNvPr>
          <p:cNvSpPr txBox="1"/>
          <p:nvPr/>
        </p:nvSpPr>
        <p:spPr>
          <a:xfrm>
            <a:off x="265404" y="4119746"/>
            <a:ext cx="8421396" cy="1754326"/>
          </a:xfrm>
          <a:prstGeom prst="rect">
            <a:avLst/>
          </a:prstGeom>
          <a:noFill/>
        </p:spPr>
        <p:txBody>
          <a:bodyPr wrap="square">
            <a:spAutoFit/>
          </a:bodyPr>
          <a:lstStyle/>
          <a:p>
            <a:pPr marL="285750" indent="-285750">
              <a:buFont typeface="Arial" panose="020B0604020202020204" pitchFamily="34" charset="0"/>
              <a:buChar char="•"/>
            </a:pPr>
            <a:r>
              <a:rPr lang="en-GB" dirty="0"/>
              <a:t>The only samples with a measurable resistivity was the sample with PVA after the thermal cycle in Ar. </a:t>
            </a:r>
          </a:p>
          <a:p>
            <a:pPr marL="285750" indent="-285750">
              <a:buFont typeface="Arial" panose="020B0604020202020204" pitchFamily="34" charset="0"/>
              <a:buChar char="•"/>
            </a:pPr>
            <a:r>
              <a:rPr lang="en-GB" dirty="0"/>
              <a:t>The heat treatment and the ceramic binder seems to not affect the electrical resistivity of the fibres </a:t>
            </a:r>
          </a:p>
          <a:p>
            <a:pPr marL="285750" indent="-285750">
              <a:buFont typeface="Arial" panose="020B0604020202020204" pitchFamily="34" charset="0"/>
              <a:buChar char="•"/>
            </a:pPr>
            <a:r>
              <a:rPr lang="en-GB" dirty="0"/>
              <a:t>Dielectric and resistivity tests are planned with PVA and CB samples to confirm these findings</a:t>
            </a:r>
          </a:p>
        </p:txBody>
      </p:sp>
      <p:pic>
        <p:nvPicPr>
          <p:cNvPr id="11" name="Picture 10">
            <a:extLst>
              <a:ext uri="{FF2B5EF4-FFF2-40B4-BE49-F238E27FC236}">
                <a16:creationId xmlns:a16="http://schemas.microsoft.com/office/drawing/2014/main" id="{3FC54C7C-98A8-C63A-D5DF-F5B10B0DDFDC}"/>
              </a:ext>
            </a:extLst>
          </p:cNvPr>
          <p:cNvPicPr>
            <a:picLocks noChangeAspect="1"/>
          </p:cNvPicPr>
          <p:nvPr/>
        </p:nvPicPr>
        <p:blipFill>
          <a:blip r:embed="rId2"/>
          <a:stretch>
            <a:fillRect/>
          </a:stretch>
        </p:blipFill>
        <p:spPr>
          <a:xfrm>
            <a:off x="1672107" y="510044"/>
            <a:ext cx="6054573" cy="3429959"/>
          </a:xfrm>
          <a:prstGeom prst="rect">
            <a:avLst/>
          </a:prstGeom>
        </p:spPr>
      </p:pic>
      <p:sp>
        <p:nvSpPr>
          <p:cNvPr id="3" name="TextBox 2">
            <a:extLst>
              <a:ext uri="{FF2B5EF4-FFF2-40B4-BE49-F238E27FC236}">
                <a16:creationId xmlns:a16="http://schemas.microsoft.com/office/drawing/2014/main" id="{B1737B31-B2AF-1B45-A3E8-FDB2B34FE6D4}"/>
              </a:ext>
            </a:extLst>
          </p:cNvPr>
          <p:cNvSpPr txBox="1"/>
          <p:nvPr/>
        </p:nvSpPr>
        <p:spPr>
          <a:xfrm>
            <a:off x="2674620" y="6176607"/>
            <a:ext cx="6080759" cy="276999"/>
          </a:xfrm>
          <a:prstGeom prst="rect">
            <a:avLst/>
          </a:prstGeom>
          <a:noFill/>
          <a:ln w="19050">
            <a:noFill/>
          </a:ln>
        </p:spPr>
        <p:txBody>
          <a:bodyPr wrap="square" rtlCol="0">
            <a:spAutoFit/>
          </a:bodyPr>
          <a:lstStyle/>
          <a:p>
            <a:r>
              <a:rPr lang="en-US" sz="1200" dirty="0"/>
              <a:t>M.G. Lopes - Glass Fiber / Binder Characterization – TE-MSC 2014 - EDMS 1405346</a:t>
            </a:r>
            <a:endParaRPr lang="en-GB" sz="1200" dirty="0"/>
          </a:p>
        </p:txBody>
      </p:sp>
      <p:sp>
        <p:nvSpPr>
          <p:cNvPr id="6" name="Rectangle 5">
            <a:extLst>
              <a:ext uri="{FF2B5EF4-FFF2-40B4-BE49-F238E27FC236}">
                <a16:creationId xmlns:a16="http://schemas.microsoft.com/office/drawing/2014/main" id="{F7C05808-DB91-B9F0-5150-7F27089E4C37}"/>
              </a:ext>
            </a:extLst>
          </p:cNvPr>
          <p:cNvSpPr/>
          <p:nvPr/>
        </p:nvSpPr>
        <p:spPr>
          <a:xfrm>
            <a:off x="5980176" y="996696"/>
            <a:ext cx="758952" cy="2432304"/>
          </a:xfrm>
          <a:prstGeom prst="rect">
            <a:avLst/>
          </a:prstGeom>
          <a:noFill/>
          <a:ln w="38100">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01643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24AE4-0194-D82D-5F5C-3C6C76F9B4B2}"/>
              </a:ext>
            </a:extLst>
          </p:cNvPr>
          <p:cNvSpPr>
            <a:spLocks noGrp="1"/>
          </p:cNvSpPr>
          <p:nvPr>
            <p:ph type="title"/>
          </p:nvPr>
        </p:nvSpPr>
        <p:spPr/>
        <p:txBody>
          <a:bodyPr/>
          <a:lstStyle/>
          <a:p>
            <a:r>
              <a:rPr lang="en-US" dirty="0"/>
              <a:t>Wettability of S-2 / TEX66 / 933 sizing </a:t>
            </a:r>
            <a:endParaRPr lang="en-GB" dirty="0"/>
          </a:p>
        </p:txBody>
      </p:sp>
      <p:sp>
        <p:nvSpPr>
          <p:cNvPr id="4" name="Footer Placeholder 3">
            <a:extLst>
              <a:ext uri="{FF2B5EF4-FFF2-40B4-BE49-F238E27FC236}">
                <a16:creationId xmlns:a16="http://schemas.microsoft.com/office/drawing/2014/main" id="{15B01B38-475B-B24C-8650-8A9965CE75D7}"/>
              </a:ext>
            </a:extLst>
          </p:cNvPr>
          <p:cNvSpPr>
            <a:spLocks noGrp="1"/>
          </p:cNvSpPr>
          <p:nvPr>
            <p:ph type="ftr" sz="quarter" idx="11"/>
          </p:nvPr>
        </p:nvSpPr>
        <p:spPr/>
        <p:txBody>
          <a:bodyPr/>
          <a:lstStyle/>
          <a:p>
            <a:r>
              <a:rPr lang="en-GB" noProof="0" dirty="0"/>
              <a:t>Follow-up Report on Ongoing actions for MQXFB - R. Piccin - Insulation Systems</a:t>
            </a:r>
          </a:p>
        </p:txBody>
      </p:sp>
      <p:sp>
        <p:nvSpPr>
          <p:cNvPr id="5" name="Slide Number Placeholder 4">
            <a:extLst>
              <a:ext uri="{FF2B5EF4-FFF2-40B4-BE49-F238E27FC236}">
                <a16:creationId xmlns:a16="http://schemas.microsoft.com/office/drawing/2014/main" id="{557F81AF-10D1-D289-74AB-22BC8D8C37AE}"/>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Picture 6">
            <a:extLst>
              <a:ext uri="{FF2B5EF4-FFF2-40B4-BE49-F238E27FC236}">
                <a16:creationId xmlns:a16="http://schemas.microsoft.com/office/drawing/2014/main" id="{9800AAC7-F02E-E777-DB8A-161CA0BF43FD}"/>
              </a:ext>
            </a:extLst>
          </p:cNvPr>
          <p:cNvPicPr>
            <a:picLocks noChangeAspect="1"/>
          </p:cNvPicPr>
          <p:nvPr/>
        </p:nvPicPr>
        <p:blipFill>
          <a:blip r:embed="rId2"/>
          <a:stretch>
            <a:fillRect/>
          </a:stretch>
        </p:blipFill>
        <p:spPr>
          <a:xfrm>
            <a:off x="365760" y="900000"/>
            <a:ext cx="5216872" cy="3769047"/>
          </a:xfrm>
          <a:prstGeom prst="rect">
            <a:avLst/>
          </a:prstGeom>
        </p:spPr>
      </p:pic>
      <p:sp>
        <p:nvSpPr>
          <p:cNvPr id="9" name="TextBox 8">
            <a:extLst>
              <a:ext uri="{FF2B5EF4-FFF2-40B4-BE49-F238E27FC236}">
                <a16:creationId xmlns:a16="http://schemas.microsoft.com/office/drawing/2014/main" id="{600683A5-4F9B-EE02-0660-2254AE2ACEAF}"/>
              </a:ext>
            </a:extLst>
          </p:cNvPr>
          <p:cNvSpPr txBox="1"/>
          <p:nvPr/>
        </p:nvSpPr>
        <p:spPr>
          <a:xfrm>
            <a:off x="1982400" y="6071357"/>
            <a:ext cx="6627000" cy="461665"/>
          </a:xfrm>
          <a:prstGeom prst="rect">
            <a:avLst/>
          </a:prstGeom>
          <a:noFill/>
        </p:spPr>
        <p:txBody>
          <a:bodyPr wrap="square">
            <a:spAutoFit/>
          </a:bodyPr>
          <a:lstStyle/>
          <a:p>
            <a:r>
              <a:rPr lang="en-GB" sz="1200" dirty="0"/>
              <a:t>S. Gayot - </a:t>
            </a:r>
            <a:r>
              <a:rPr lang="en-GB" sz="1200" i="0" dirty="0">
                <a:solidFill>
                  <a:srgbClr val="000000"/>
                </a:solidFill>
                <a:effectLst/>
                <a:latin typeface="arial" panose="020B0604020202020204" pitchFamily="34" charset="0"/>
              </a:rPr>
              <a:t>Characterisation of the wettability of MQXF cable, MCBXF cable, and 11T dipole cable by epoxy resin CTD-101K. – TE-MSC 2015 -  EDMS 1563761</a:t>
            </a:r>
            <a:endParaRPr lang="en-GB" sz="1200" dirty="0"/>
          </a:p>
        </p:txBody>
      </p:sp>
      <p:pic>
        <p:nvPicPr>
          <p:cNvPr id="11" name="Picture 10">
            <a:extLst>
              <a:ext uri="{FF2B5EF4-FFF2-40B4-BE49-F238E27FC236}">
                <a16:creationId xmlns:a16="http://schemas.microsoft.com/office/drawing/2014/main" id="{B0988AF2-40D5-C73E-FD13-2F4407F145FE}"/>
              </a:ext>
            </a:extLst>
          </p:cNvPr>
          <p:cNvPicPr>
            <a:picLocks noChangeAspect="1"/>
          </p:cNvPicPr>
          <p:nvPr/>
        </p:nvPicPr>
        <p:blipFill>
          <a:blip r:embed="rId3"/>
          <a:stretch>
            <a:fillRect/>
          </a:stretch>
        </p:blipFill>
        <p:spPr>
          <a:xfrm>
            <a:off x="5711338" y="1069306"/>
            <a:ext cx="2975462" cy="3364587"/>
          </a:xfrm>
          <a:prstGeom prst="rect">
            <a:avLst/>
          </a:prstGeom>
        </p:spPr>
      </p:pic>
      <p:sp>
        <p:nvSpPr>
          <p:cNvPr id="3" name="TextBox 2">
            <a:extLst>
              <a:ext uri="{FF2B5EF4-FFF2-40B4-BE49-F238E27FC236}">
                <a16:creationId xmlns:a16="http://schemas.microsoft.com/office/drawing/2014/main" id="{B0840489-1187-928A-23D1-3522D50E5C56}"/>
              </a:ext>
            </a:extLst>
          </p:cNvPr>
          <p:cNvSpPr txBox="1"/>
          <p:nvPr/>
        </p:nvSpPr>
        <p:spPr>
          <a:xfrm>
            <a:off x="137160" y="4824193"/>
            <a:ext cx="8869680" cy="1200329"/>
          </a:xfrm>
          <a:prstGeom prst="rect">
            <a:avLst/>
          </a:prstGeom>
          <a:noFill/>
        </p:spPr>
        <p:txBody>
          <a:bodyPr wrap="square" rtlCol="0">
            <a:spAutoFit/>
          </a:bodyPr>
          <a:lstStyle>
            <a:defPPr>
              <a:defRPr lang="fr-FR"/>
            </a:defPPr>
            <a:lvl1pPr marL="285750" indent="-285750">
              <a:buFont typeface="Arial" panose="020B0604020202020204" pitchFamily="34" charset="0"/>
              <a:buChar char="•"/>
            </a:lvl1pPr>
          </a:lstStyle>
          <a:p>
            <a:r>
              <a:rPr lang="en-GB" dirty="0"/>
              <a:t>Unexpectedly the cable insulation wettability is improved after reaction cycle (gold) and with the ceramic binder (green). </a:t>
            </a:r>
          </a:p>
          <a:p>
            <a:r>
              <a:rPr lang="en-GB" dirty="0"/>
              <a:t>The method of application and curing profile of the binder CTD1202 is not described in the report.</a:t>
            </a:r>
          </a:p>
        </p:txBody>
      </p:sp>
    </p:spTree>
    <p:extLst>
      <p:ext uri="{BB962C8B-B14F-4D97-AF65-F5344CB8AC3E}">
        <p14:creationId xmlns:p14="http://schemas.microsoft.com/office/powerpoint/2010/main" val="2355230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21C17DC-9A15-1BCB-BFF3-3D58B1498898}"/>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FE8F8054-7792-28BB-C11D-0A825ED5217C}"/>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3" name="Title 1">
            <a:extLst>
              <a:ext uri="{FF2B5EF4-FFF2-40B4-BE49-F238E27FC236}">
                <a16:creationId xmlns:a16="http://schemas.microsoft.com/office/drawing/2014/main" id="{6913512B-371D-35B2-01C4-C9F2A7F04C8F}"/>
              </a:ext>
            </a:extLst>
          </p:cNvPr>
          <p:cNvSpPr txBox="1">
            <a:spLocks/>
          </p:cNvSpPr>
          <p:nvPr/>
        </p:nvSpPr>
        <p:spPr>
          <a:xfrm>
            <a:off x="612000" y="2576499"/>
            <a:ext cx="7920000" cy="646331"/>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Exploring alternatives and improvements </a:t>
            </a:r>
            <a:endParaRPr lang="en-GB" dirty="0"/>
          </a:p>
        </p:txBody>
      </p:sp>
    </p:spTree>
    <p:extLst>
      <p:ext uri="{BB962C8B-B14F-4D97-AF65-F5344CB8AC3E}">
        <p14:creationId xmlns:p14="http://schemas.microsoft.com/office/powerpoint/2010/main" val="552011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218F9-F881-E271-6CCC-A795105457DD}"/>
              </a:ext>
            </a:extLst>
          </p:cNvPr>
          <p:cNvSpPr>
            <a:spLocks noGrp="1"/>
          </p:cNvSpPr>
          <p:nvPr>
            <p:ph type="title"/>
          </p:nvPr>
        </p:nvSpPr>
        <p:spPr>
          <a:xfrm>
            <a:off x="612000" y="125907"/>
            <a:ext cx="7920000" cy="646331"/>
          </a:xfrm>
        </p:spPr>
        <p:txBody>
          <a:bodyPr/>
          <a:lstStyle/>
          <a:p>
            <a:r>
              <a:rPr lang="en-US" dirty="0"/>
              <a:t>Exploring alternatives and improvements </a:t>
            </a:r>
            <a:endParaRPr lang="en-GB" dirty="0"/>
          </a:p>
        </p:txBody>
      </p:sp>
      <p:sp>
        <p:nvSpPr>
          <p:cNvPr id="5" name="Slide Number Placeholder 4">
            <a:extLst>
              <a:ext uri="{FF2B5EF4-FFF2-40B4-BE49-F238E27FC236}">
                <a16:creationId xmlns:a16="http://schemas.microsoft.com/office/drawing/2014/main" id="{FC76DDFC-21CB-E576-D605-BED5D09AF247}"/>
              </a:ext>
            </a:extLst>
          </p:cNvPr>
          <p:cNvSpPr>
            <a:spLocks noGrp="1"/>
          </p:cNvSpPr>
          <p:nvPr>
            <p:ph type="sldNum" sz="quarter" idx="12"/>
          </p:nvPr>
        </p:nvSpPr>
        <p:spPr/>
        <p:txBody>
          <a:bodyPr/>
          <a:lstStyle/>
          <a:p>
            <a:fld id="{BFDCA1C4-9514-7B4F-976F-D92F7E296653}" type="slidenum">
              <a:rPr lang="fr-FR" smtClean="0"/>
              <a:pPr/>
              <a:t>15</a:t>
            </a:fld>
            <a:endParaRPr lang="fr-FR"/>
          </a:p>
        </p:txBody>
      </p:sp>
      <p:pic>
        <p:nvPicPr>
          <p:cNvPr id="11" name="Picture 10">
            <a:extLst>
              <a:ext uri="{FF2B5EF4-FFF2-40B4-BE49-F238E27FC236}">
                <a16:creationId xmlns:a16="http://schemas.microsoft.com/office/drawing/2014/main" id="{88B1D512-6648-7DE4-4B8C-0ED24CC47E67}"/>
              </a:ext>
            </a:extLst>
          </p:cNvPr>
          <p:cNvPicPr>
            <a:picLocks noChangeAspect="1"/>
          </p:cNvPicPr>
          <p:nvPr/>
        </p:nvPicPr>
        <p:blipFill>
          <a:blip r:embed="rId2"/>
          <a:stretch>
            <a:fillRect/>
          </a:stretch>
        </p:blipFill>
        <p:spPr>
          <a:xfrm>
            <a:off x="1127179" y="2183255"/>
            <a:ext cx="6992681" cy="3792529"/>
          </a:xfrm>
          <a:prstGeom prst="rect">
            <a:avLst/>
          </a:prstGeom>
        </p:spPr>
      </p:pic>
      <p:sp>
        <p:nvSpPr>
          <p:cNvPr id="12" name="TextBox 11">
            <a:extLst>
              <a:ext uri="{FF2B5EF4-FFF2-40B4-BE49-F238E27FC236}">
                <a16:creationId xmlns:a16="http://schemas.microsoft.com/office/drawing/2014/main" id="{4E62D418-C029-50FE-480F-536F05EBFF8D}"/>
              </a:ext>
            </a:extLst>
          </p:cNvPr>
          <p:cNvSpPr txBox="1"/>
          <p:nvPr/>
        </p:nvSpPr>
        <p:spPr>
          <a:xfrm>
            <a:off x="693994" y="708337"/>
            <a:ext cx="7756012" cy="1569660"/>
          </a:xfrm>
          <a:prstGeom prst="rect">
            <a:avLst/>
          </a:prstGeom>
          <a:noFill/>
        </p:spPr>
        <p:txBody>
          <a:bodyPr wrap="square" rtlCol="0">
            <a:spAutoFit/>
          </a:bodyPr>
          <a:lstStyle/>
          <a:p>
            <a:r>
              <a:rPr lang="en-US" sz="1600" dirty="0"/>
              <a:t>The outcomes of this R&amp;D is not in the timeline of the MQXFB production. Nonetheless, future magnets may benefit from it:</a:t>
            </a:r>
          </a:p>
          <a:p>
            <a:pPr marL="285750" indent="-285750">
              <a:buFont typeface="Arial" panose="020B0604020202020204" pitchFamily="34" charset="0"/>
              <a:buChar char="•"/>
            </a:pPr>
            <a:r>
              <a:rPr lang="en-US" sz="1600" b="1" dirty="0"/>
              <a:t>Polyvinyl Alcohol (PVA) </a:t>
            </a:r>
            <a:r>
              <a:rPr lang="en-US" sz="1600" dirty="0"/>
              <a:t>grade 28-99 could be a potential candidate as binder material.  </a:t>
            </a:r>
          </a:p>
          <a:p>
            <a:pPr marL="285750" indent="-285750">
              <a:buFont typeface="Arial" panose="020B0604020202020204" pitchFamily="34" charset="0"/>
              <a:buChar char="•"/>
            </a:pPr>
            <a:r>
              <a:rPr lang="en-US" sz="1600" dirty="0"/>
              <a:t>In addition, a review of alternative heat-resistant (and binder-resistant) fibers is in progress. </a:t>
            </a:r>
            <a:endParaRPr lang="en-GB" sz="1600" dirty="0"/>
          </a:p>
        </p:txBody>
      </p:sp>
      <p:sp>
        <p:nvSpPr>
          <p:cNvPr id="21" name="TextBox 20">
            <a:extLst>
              <a:ext uri="{FF2B5EF4-FFF2-40B4-BE49-F238E27FC236}">
                <a16:creationId xmlns:a16="http://schemas.microsoft.com/office/drawing/2014/main" id="{C54C1031-0020-D207-332B-6F2C1857673A}"/>
              </a:ext>
            </a:extLst>
          </p:cNvPr>
          <p:cNvSpPr txBox="1"/>
          <p:nvPr/>
        </p:nvSpPr>
        <p:spPr>
          <a:xfrm>
            <a:off x="1905000" y="3711908"/>
            <a:ext cx="1117973" cy="284703"/>
          </a:xfrm>
          <a:prstGeom prst="rect">
            <a:avLst/>
          </a:prstGeom>
          <a:solidFill>
            <a:schemeClr val="bg1"/>
          </a:solidFill>
          <a:ln w="28575">
            <a:solidFill>
              <a:schemeClr val="accent6"/>
            </a:solidFill>
          </a:ln>
        </p:spPr>
        <p:txBody>
          <a:bodyPr wrap="square" rtlCol="0">
            <a:spAutoFit/>
          </a:bodyPr>
          <a:lstStyle/>
          <a:p>
            <a:r>
              <a:rPr lang="en-US" sz="1200" dirty="0"/>
              <a:t>S2 glass/PVA</a:t>
            </a:r>
            <a:endParaRPr lang="en-GB" sz="1200" dirty="0"/>
          </a:p>
        </p:txBody>
      </p:sp>
      <p:sp>
        <p:nvSpPr>
          <p:cNvPr id="22" name="TextBox 21">
            <a:extLst>
              <a:ext uri="{FF2B5EF4-FFF2-40B4-BE49-F238E27FC236}">
                <a16:creationId xmlns:a16="http://schemas.microsoft.com/office/drawing/2014/main" id="{6AB003B1-A53E-F867-7604-74EA80967D6B}"/>
              </a:ext>
            </a:extLst>
          </p:cNvPr>
          <p:cNvSpPr txBox="1"/>
          <p:nvPr/>
        </p:nvSpPr>
        <p:spPr>
          <a:xfrm>
            <a:off x="129636" y="4945326"/>
            <a:ext cx="1292704" cy="461665"/>
          </a:xfrm>
          <a:prstGeom prst="rect">
            <a:avLst/>
          </a:prstGeom>
          <a:solidFill>
            <a:schemeClr val="bg1"/>
          </a:solidFill>
          <a:ln w="28575">
            <a:solidFill>
              <a:srgbClr val="00B050"/>
            </a:solidFill>
          </a:ln>
        </p:spPr>
        <p:txBody>
          <a:bodyPr wrap="square" rtlCol="0">
            <a:spAutoFit/>
          </a:bodyPr>
          <a:lstStyle/>
          <a:p>
            <a:r>
              <a:rPr lang="en-US" sz="1200" dirty="0"/>
              <a:t>S2 glass/CTD1202</a:t>
            </a:r>
            <a:endParaRPr lang="en-GB" sz="1200" dirty="0"/>
          </a:p>
        </p:txBody>
      </p:sp>
      <p:cxnSp>
        <p:nvCxnSpPr>
          <p:cNvPr id="24" name="Straight Arrow Connector 23">
            <a:extLst>
              <a:ext uri="{FF2B5EF4-FFF2-40B4-BE49-F238E27FC236}">
                <a16:creationId xmlns:a16="http://schemas.microsoft.com/office/drawing/2014/main" id="{20FA3AC7-3140-7476-0922-411DD9000DBE}"/>
              </a:ext>
            </a:extLst>
          </p:cNvPr>
          <p:cNvCxnSpPr>
            <a:cxnSpLocks/>
          </p:cNvCxnSpPr>
          <p:nvPr/>
        </p:nvCxnSpPr>
        <p:spPr>
          <a:xfrm>
            <a:off x="2542615" y="4003533"/>
            <a:ext cx="590355" cy="616661"/>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1913B071-2CF6-91CE-E771-9A7DAF87044C}"/>
              </a:ext>
            </a:extLst>
          </p:cNvPr>
          <p:cNvCxnSpPr>
            <a:cxnSpLocks/>
          </p:cNvCxnSpPr>
          <p:nvPr/>
        </p:nvCxnSpPr>
        <p:spPr>
          <a:xfrm>
            <a:off x="1247936" y="5442664"/>
            <a:ext cx="590355" cy="85704"/>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sp>
        <p:nvSpPr>
          <p:cNvPr id="15" name="Footer Placeholder 3">
            <a:extLst>
              <a:ext uri="{FF2B5EF4-FFF2-40B4-BE49-F238E27FC236}">
                <a16:creationId xmlns:a16="http://schemas.microsoft.com/office/drawing/2014/main" id="{D71BB63D-F607-1F41-1FF1-3907A05CF57C}"/>
              </a:ext>
            </a:extLst>
          </p:cNvPr>
          <p:cNvSpPr>
            <a:spLocks noGrp="1"/>
          </p:cNvSpPr>
          <p:nvPr>
            <p:ph type="ftr" sz="quarter" idx="11"/>
          </p:nvPr>
        </p:nvSpPr>
        <p:spPr>
          <a:xfrm>
            <a:off x="1905000" y="6356350"/>
            <a:ext cx="6627000" cy="360000"/>
          </a:xfrm>
        </p:spPr>
        <p:txBody>
          <a:bodyPr/>
          <a:lstStyle/>
          <a:p>
            <a:r>
              <a:rPr lang="en-GB" noProof="0"/>
              <a:t>Follow-up Report on Ongoing actions for MQXFB - R. Piccin - Insulation Systems</a:t>
            </a:r>
            <a:endParaRPr lang="en-GB" noProof="0" dirty="0"/>
          </a:p>
        </p:txBody>
      </p:sp>
      <p:sp>
        <p:nvSpPr>
          <p:cNvPr id="3" name="Rectangle 2">
            <a:extLst>
              <a:ext uri="{FF2B5EF4-FFF2-40B4-BE49-F238E27FC236}">
                <a16:creationId xmlns:a16="http://schemas.microsoft.com/office/drawing/2014/main" id="{CDC8C016-AF4A-C31E-182C-8D54A8EE78AA}"/>
              </a:ext>
            </a:extLst>
          </p:cNvPr>
          <p:cNvSpPr/>
          <p:nvPr/>
        </p:nvSpPr>
        <p:spPr>
          <a:xfrm>
            <a:off x="4937760" y="2668669"/>
            <a:ext cx="3079061" cy="192024"/>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340CDA85-2283-3817-7098-677951BB1450}"/>
              </a:ext>
            </a:extLst>
          </p:cNvPr>
          <p:cNvSpPr/>
          <p:nvPr/>
        </p:nvSpPr>
        <p:spPr>
          <a:xfrm>
            <a:off x="4937759" y="3017443"/>
            <a:ext cx="3079061" cy="192024"/>
          </a:xfrm>
          <a:prstGeom prst="rect">
            <a:avLst/>
          </a:prstGeom>
          <a:noFill/>
          <a:ln w="28575">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6" name="Table 5">
            <a:extLst>
              <a:ext uri="{FF2B5EF4-FFF2-40B4-BE49-F238E27FC236}">
                <a16:creationId xmlns:a16="http://schemas.microsoft.com/office/drawing/2014/main" id="{91683BF2-033E-E8F2-230C-FA09F21A9912}"/>
              </a:ext>
            </a:extLst>
          </p:cNvPr>
          <p:cNvGraphicFramePr>
            <a:graphicFrameLocks noGrp="1"/>
          </p:cNvGraphicFramePr>
          <p:nvPr>
            <p:extLst>
              <p:ext uri="{D42A27DB-BD31-4B8C-83A1-F6EECF244321}">
                <p14:modId xmlns:p14="http://schemas.microsoft.com/office/powerpoint/2010/main" val="3480534162"/>
              </p:ext>
            </p:extLst>
          </p:nvPr>
        </p:nvGraphicFramePr>
        <p:xfrm>
          <a:off x="2110386" y="5957491"/>
          <a:ext cx="6499014" cy="388239"/>
        </p:xfrm>
        <a:graphic>
          <a:graphicData uri="http://schemas.openxmlformats.org/drawingml/2006/table">
            <a:tbl>
              <a:tblPr firstRow="1" firstCol="1" bandRow="1">
                <a:tableStyleId>{5C22544A-7EE6-4342-B048-85BDC9FD1C3A}</a:tableStyleId>
              </a:tblPr>
              <a:tblGrid>
                <a:gridCol w="6499014">
                  <a:extLst>
                    <a:ext uri="{9D8B030D-6E8A-4147-A177-3AD203B41FA5}">
                      <a16:colId xmlns:a16="http://schemas.microsoft.com/office/drawing/2014/main" val="2188012250"/>
                    </a:ext>
                  </a:extLst>
                </a:gridCol>
              </a:tblGrid>
              <a:tr h="274297">
                <a:tc>
                  <a:txBody>
                    <a:bodyPr/>
                    <a:lstStyle/>
                    <a:p>
                      <a:pPr>
                        <a:lnSpc>
                          <a:spcPct val="115000"/>
                        </a:lnSpc>
                        <a:spcAft>
                          <a:spcPts val="1000"/>
                        </a:spcAft>
                      </a:pPr>
                      <a:r>
                        <a:rPr kumimoji="0" lang="en-US" sz="1100" b="0" kern="1200" dirty="0">
                          <a:solidFill>
                            <a:schemeClr val="tx1"/>
                          </a:solidFill>
                          <a:latin typeface="+mn-lt"/>
                          <a:ea typeface="+mn-ea"/>
                          <a:cs typeface="+mn-cs"/>
                        </a:rPr>
                        <a:t>C. Scheuerlein,</a:t>
                      </a:r>
                      <a:r>
                        <a:rPr kumimoji="0" lang="en-GB" sz="1100" b="0" kern="1200" dirty="0">
                          <a:solidFill>
                            <a:schemeClr val="tx1"/>
                          </a:solidFill>
                          <a:latin typeface="+mn-lt"/>
                          <a:ea typeface="+mn-ea"/>
                          <a:cs typeface="+mn-cs"/>
                        </a:rPr>
                        <a:t> Flexural properties of S2 glass/CTD1202 binder/CTD 101K composite MQXF coil interlayer </a:t>
                      </a:r>
                      <a:r>
                        <a:rPr kumimoji="0" lang="en-US" sz="1100" b="0" kern="1200" dirty="0">
                          <a:solidFill>
                            <a:schemeClr val="tx1"/>
                          </a:solidFill>
                          <a:latin typeface="+mn-lt"/>
                          <a:ea typeface="+mn-ea"/>
                          <a:cs typeface="+mn-cs"/>
                        </a:rPr>
                        <a:t>– TE-MSC 2022 - EDMS N 2744986</a:t>
                      </a:r>
                      <a:endParaRPr lang="en-GB" sz="1100" b="0" kern="1200" dirty="0">
                        <a:solidFill>
                          <a:schemeClr val="tx1"/>
                        </a:solidFill>
                        <a:latin typeface="+mn-lt"/>
                        <a:ea typeface="+mn-ea"/>
                        <a:cs typeface="+mn-cs"/>
                      </a:endParaRPr>
                    </a:p>
                  </a:txBody>
                  <a:tcPr marL="9525" marR="9525" marT="9525" marB="9525">
                    <a:solidFill>
                      <a:schemeClr val="bg1"/>
                    </a:solidFill>
                  </a:tcPr>
                </a:tc>
                <a:extLst>
                  <a:ext uri="{0D108BD9-81ED-4DB2-BD59-A6C34878D82A}">
                    <a16:rowId xmlns:a16="http://schemas.microsoft.com/office/drawing/2014/main" val="3540347864"/>
                  </a:ext>
                </a:extLst>
              </a:tr>
            </a:tbl>
          </a:graphicData>
        </a:graphic>
      </p:graphicFrame>
    </p:spTree>
    <p:extLst>
      <p:ext uri="{BB962C8B-B14F-4D97-AF65-F5344CB8AC3E}">
        <p14:creationId xmlns:p14="http://schemas.microsoft.com/office/powerpoint/2010/main" val="2446867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A5D1A-97AD-463B-8502-7B04927B95B5}"/>
              </a:ext>
            </a:extLst>
          </p:cNvPr>
          <p:cNvSpPr>
            <a:spLocks noGrp="1"/>
          </p:cNvSpPr>
          <p:nvPr>
            <p:ph type="title"/>
          </p:nvPr>
        </p:nvSpPr>
        <p:spPr/>
        <p:txBody>
          <a:bodyPr/>
          <a:lstStyle/>
          <a:p>
            <a:r>
              <a:rPr lang="en-US" dirty="0"/>
              <a:t>In summary</a:t>
            </a:r>
            <a:endParaRPr lang="en-GB" dirty="0"/>
          </a:p>
        </p:txBody>
      </p:sp>
      <p:sp>
        <p:nvSpPr>
          <p:cNvPr id="3" name="Content Placeholder 2">
            <a:extLst>
              <a:ext uri="{FF2B5EF4-FFF2-40B4-BE49-F238E27FC236}">
                <a16:creationId xmlns:a16="http://schemas.microsoft.com/office/drawing/2014/main" id="{3F322348-4EE7-4552-A5A8-7BB07EAED708}"/>
              </a:ext>
            </a:extLst>
          </p:cNvPr>
          <p:cNvSpPr>
            <a:spLocks noGrp="1"/>
          </p:cNvSpPr>
          <p:nvPr>
            <p:ph idx="1"/>
          </p:nvPr>
        </p:nvSpPr>
        <p:spPr>
          <a:xfrm>
            <a:off x="611999" y="1219201"/>
            <a:ext cx="8185365" cy="3947160"/>
          </a:xfrm>
        </p:spPr>
        <p:txBody>
          <a:bodyPr>
            <a:normAutofit/>
          </a:bodyPr>
          <a:lstStyle/>
          <a:p>
            <a:pPr marL="457200" lvl="1" indent="0">
              <a:buNone/>
            </a:pPr>
            <a:endParaRPr lang="fr-CH" sz="1400" dirty="0"/>
          </a:p>
          <a:p>
            <a:endParaRPr lang="fr-CH" sz="1800" dirty="0"/>
          </a:p>
          <a:p>
            <a:pPr marL="0" indent="0">
              <a:buNone/>
            </a:pPr>
            <a:endParaRPr lang="fr-CH" sz="1800" dirty="0"/>
          </a:p>
        </p:txBody>
      </p:sp>
      <p:sp>
        <p:nvSpPr>
          <p:cNvPr id="5" name="Slide Number Placeholder 4">
            <a:extLst>
              <a:ext uri="{FF2B5EF4-FFF2-40B4-BE49-F238E27FC236}">
                <a16:creationId xmlns:a16="http://schemas.microsoft.com/office/drawing/2014/main" id="{87A6E4A8-B19D-4517-B14A-36D8F8590CD4}"/>
              </a:ext>
            </a:extLst>
          </p:cNvPr>
          <p:cNvSpPr>
            <a:spLocks noGrp="1"/>
          </p:cNvSpPr>
          <p:nvPr>
            <p:ph type="sldNum" sz="quarter" idx="12"/>
          </p:nvPr>
        </p:nvSpPr>
        <p:spPr/>
        <p:txBody>
          <a:bodyPr/>
          <a:lstStyle/>
          <a:p>
            <a:fld id="{BFDCA1C4-9514-7B4F-976F-D92F7E296653}" type="slidenum">
              <a:rPr lang="fr-FR" smtClean="0"/>
              <a:pPr/>
              <a:t>16</a:t>
            </a:fld>
            <a:endParaRPr lang="fr-FR"/>
          </a:p>
        </p:txBody>
      </p:sp>
      <p:sp>
        <p:nvSpPr>
          <p:cNvPr id="6" name="Footer Placeholder 3">
            <a:extLst>
              <a:ext uri="{FF2B5EF4-FFF2-40B4-BE49-F238E27FC236}">
                <a16:creationId xmlns:a16="http://schemas.microsoft.com/office/drawing/2014/main" id="{E80F5C5B-8D79-25BE-3C0F-6767A9ECB1E3}"/>
              </a:ext>
            </a:extLst>
          </p:cNvPr>
          <p:cNvSpPr>
            <a:spLocks noGrp="1"/>
          </p:cNvSpPr>
          <p:nvPr>
            <p:ph type="ftr" sz="quarter" idx="11"/>
          </p:nvPr>
        </p:nvSpPr>
        <p:spPr>
          <a:xfrm>
            <a:off x="1905000" y="6356350"/>
            <a:ext cx="6627000" cy="360000"/>
          </a:xfrm>
        </p:spPr>
        <p:txBody>
          <a:bodyPr/>
          <a:lstStyle/>
          <a:p>
            <a:r>
              <a:rPr lang="en-GB" noProof="0"/>
              <a:t>Follow-up Report on Ongoing actions for MQXFB - R. Piccin - Insulation Systems</a:t>
            </a:r>
            <a:endParaRPr lang="en-GB" noProof="0" dirty="0"/>
          </a:p>
        </p:txBody>
      </p:sp>
      <p:sp>
        <p:nvSpPr>
          <p:cNvPr id="4" name="TextBox 3">
            <a:extLst>
              <a:ext uri="{FF2B5EF4-FFF2-40B4-BE49-F238E27FC236}">
                <a16:creationId xmlns:a16="http://schemas.microsoft.com/office/drawing/2014/main" id="{5FD77D83-900A-9529-7A51-24AA08BF7ED0}"/>
              </a:ext>
            </a:extLst>
          </p:cNvPr>
          <p:cNvSpPr txBox="1"/>
          <p:nvPr/>
        </p:nvSpPr>
        <p:spPr>
          <a:xfrm>
            <a:off x="428228" y="1582340"/>
            <a:ext cx="8438572" cy="3970318"/>
          </a:xfrm>
          <a:prstGeom prst="rect">
            <a:avLst/>
          </a:prstGeom>
          <a:noFill/>
        </p:spPr>
        <p:txBody>
          <a:bodyPr wrap="square" rtlCol="0">
            <a:spAutoFit/>
          </a:bodyPr>
          <a:lstStyle/>
          <a:p>
            <a:pPr marL="285750" indent="-285750" algn="just">
              <a:buFont typeface="Arial" panose="020B0604020202020204" pitchFamily="34" charset="0"/>
              <a:buChar char="•"/>
            </a:pPr>
            <a:r>
              <a:rPr lang="en-US" dirty="0"/>
              <a:t>The S-2 glass mechanical strength (tensile, shear, flexural) is largely degraded by the combination of heat treatment and binder CTD1202. However, the presence of binder seems to improve the wettability of the fibers.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It is planned to characterize the impact on the E-modulus and CTE in dedicated 10-stack-like samples . The ‘new coil recipe’ considers a hybrid solution with binder in the IL but not in the OL.</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The PVA could be a promising alternative to CTD1202 for future magnets as it seems to not impact the S-2 glass mechanical strength. Nevertheless, it was measured a light electrical conductive residues on the fibers after heat treatment. Methods to reduce the conductive residues are investigated (mix with TEOX). </a:t>
            </a:r>
          </a:p>
          <a:p>
            <a:pPr algn="just"/>
            <a:endParaRPr lang="en-US" dirty="0"/>
          </a:p>
        </p:txBody>
      </p:sp>
    </p:spTree>
    <p:extLst>
      <p:ext uri="{BB962C8B-B14F-4D97-AF65-F5344CB8AC3E}">
        <p14:creationId xmlns:p14="http://schemas.microsoft.com/office/powerpoint/2010/main" val="925960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72C61-6302-F24E-517E-0539A263910C}"/>
              </a:ext>
            </a:extLst>
          </p:cNvPr>
          <p:cNvSpPr>
            <a:spLocks noGrp="1"/>
          </p:cNvSpPr>
          <p:nvPr>
            <p:ph type="title"/>
          </p:nvPr>
        </p:nvSpPr>
        <p:spPr/>
        <p:txBody>
          <a:bodyPr/>
          <a:lstStyle/>
          <a:p>
            <a:r>
              <a:rPr lang="en-US" dirty="0"/>
              <a:t>Content</a:t>
            </a:r>
            <a:endParaRPr lang="en-GB" dirty="0"/>
          </a:p>
        </p:txBody>
      </p:sp>
      <p:sp>
        <p:nvSpPr>
          <p:cNvPr id="3" name="Content Placeholder 2">
            <a:extLst>
              <a:ext uri="{FF2B5EF4-FFF2-40B4-BE49-F238E27FC236}">
                <a16:creationId xmlns:a16="http://schemas.microsoft.com/office/drawing/2014/main" id="{A58CF6D2-430B-5454-8E59-B7C321A055D6}"/>
              </a:ext>
            </a:extLst>
          </p:cNvPr>
          <p:cNvSpPr>
            <a:spLocks noGrp="1"/>
          </p:cNvSpPr>
          <p:nvPr>
            <p:ph idx="1"/>
          </p:nvPr>
        </p:nvSpPr>
        <p:spPr/>
        <p:txBody>
          <a:bodyPr/>
          <a:lstStyle/>
          <a:p>
            <a:r>
              <a:rPr lang="en-US" dirty="0"/>
              <a:t>Summary of the previous improvements to the insulation system</a:t>
            </a:r>
          </a:p>
          <a:p>
            <a:endParaRPr lang="en-US" dirty="0"/>
          </a:p>
          <a:p>
            <a:r>
              <a:rPr lang="en-US" dirty="0"/>
              <a:t>What we know about CTD1202 ceramic binder and fibers</a:t>
            </a:r>
          </a:p>
          <a:p>
            <a:endParaRPr lang="en-US" dirty="0"/>
          </a:p>
          <a:p>
            <a:r>
              <a:rPr lang="en-US" dirty="0"/>
              <a:t>Exploring alternatives and improvements </a:t>
            </a:r>
            <a:endParaRPr lang="en-GB" dirty="0"/>
          </a:p>
          <a:p>
            <a:endParaRPr lang="en-GB" dirty="0"/>
          </a:p>
        </p:txBody>
      </p:sp>
      <p:sp>
        <p:nvSpPr>
          <p:cNvPr id="4" name="Footer Placeholder 3">
            <a:extLst>
              <a:ext uri="{FF2B5EF4-FFF2-40B4-BE49-F238E27FC236}">
                <a16:creationId xmlns:a16="http://schemas.microsoft.com/office/drawing/2014/main" id="{F0AD6256-19E0-F1C5-EEB8-3C78D821DB1B}"/>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C7DCEC82-FC17-2A7D-859E-F16C5B78023C}"/>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394000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4845C-94A7-ABBB-CB61-B4AB4CA7F067}"/>
              </a:ext>
            </a:extLst>
          </p:cNvPr>
          <p:cNvSpPr>
            <a:spLocks noGrp="1"/>
          </p:cNvSpPr>
          <p:nvPr>
            <p:ph type="title"/>
          </p:nvPr>
        </p:nvSpPr>
        <p:spPr>
          <a:xfrm>
            <a:off x="535800" y="2559300"/>
            <a:ext cx="7920000" cy="720000"/>
          </a:xfrm>
        </p:spPr>
        <p:txBody>
          <a:bodyPr/>
          <a:lstStyle/>
          <a:p>
            <a:r>
              <a:rPr lang="en-US" dirty="0"/>
              <a:t>Summary of the previous improvements to the insulation system</a:t>
            </a:r>
            <a:endParaRPr lang="en-GB" dirty="0"/>
          </a:p>
        </p:txBody>
      </p:sp>
      <p:sp>
        <p:nvSpPr>
          <p:cNvPr id="4" name="Footer Placeholder 3">
            <a:extLst>
              <a:ext uri="{FF2B5EF4-FFF2-40B4-BE49-F238E27FC236}">
                <a16:creationId xmlns:a16="http://schemas.microsoft.com/office/drawing/2014/main" id="{A21C17DC-9A15-1BCB-BFF3-3D58B1498898}"/>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FE8F8054-7792-28BB-C11D-0A825ED5217C}"/>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92325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85AB1-4527-41D7-9A8C-7D6BE0131474}"/>
              </a:ext>
            </a:extLst>
          </p:cNvPr>
          <p:cNvSpPr>
            <a:spLocks noGrp="1"/>
          </p:cNvSpPr>
          <p:nvPr>
            <p:ph type="title"/>
          </p:nvPr>
        </p:nvSpPr>
        <p:spPr>
          <a:xfrm>
            <a:off x="715093" y="180000"/>
            <a:ext cx="7920000" cy="720000"/>
          </a:xfrm>
        </p:spPr>
        <p:txBody>
          <a:bodyPr/>
          <a:lstStyle/>
          <a:p>
            <a:r>
              <a:rPr lang="fr-CH" dirty="0" err="1"/>
              <a:t>Improvements</a:t>
            </a:r>
            <a:r>
              <a:rPr lang="fr-CH" dirty="0"/>
              <a:t> in QH </a:t>
            </a:r>
            <a:r>
              <a:rPr lang="fr-CH" dirty="0" err="1"/>
              <a:t>robustness</a:t>
            </a:r>
            <a:endParaRPr lang="en-GB" dirty="0"/>
          </a:p>
        </p:txBody>
      </p:sp>
      <p:sp>
        <p:nvSpPr>
          <p:cNvPr id="4" name="Footer Placeholder 3">
            <a:extLst>
              <a:ext uri="{FF2B5EF4-FFF2-40B4-BE49-F238E27FC236}">
                <a16:creationId xmlns:a16="http://schemas.microsoft.com/office/drawing/2014/main" id="{7039F10A-6006-4D4C-AD82-4CC63E883363}"/>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D165C825-F27D-498F-B948-C221A0910BC3}"/>
              </a:ext>
            </a:extLst>
          </p:cNvPr>
          <p:cNvSpPr>
            <a:spLocks noGrp="1"/>
          </p:cNvSpPr>
          <p:nvPr>
            <p:ph type="sldNum" sz="quarter" idx="12"/>
          </p:nvPr>
        </p:nvSpPr>
        <p:spPr/>
        <p:txBody>
          <a:bodyPr/>
          <a:lstStyle/>
          <a:p>
            <a:fld id="{BFDCA1C4-9514-7B4F-976F-D92F7E296653}" type="slidenum">
              <a:rPr lang="fr-FR" smtClean="0"/>
              <a:pPr/>
              <a:t>4</a:t>
            </a:fld>
            <a:endParaRPr lang="fr-FR"/>
          </a:p>
        </p:txBody>
      </p:sp>
      <p:sp>
        <p:nvSpPr>
          <p:cNvPr id="7" name="Content Placeholder 2">
            <a:extLst>
              <a:ext uri="{FF2B5EF4-FFF2-40B4-BE49-F238E27FC236}">
                <a16:creationId xmlns:a16="http://schemas.microsoft.com/office/drawing/2014/main" id="{B828F879-927E-4CD1-BDD7-0004931E3A64}"/>
              </a:ext>
            </a:extLst>
          </p:cNvPr>
          <p:cNvSpPr txBox="1">
            <a:spLocks noGrp="1"/>
          </p:cNvSpPr>
          <p:nvPr>
            <p:ph idx="1"/>
          </p:nvPr>
        </p:nvSpPr>
        <p:spPr>
          <a:xfrm>
            <a:off x="385669" y="900000"/>
            <a:ext cx="8578848" cy="403800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900" dirty="0">
                <a:solidFill>
                  <a:schemeClr val="tx1"/>
                </a:solidFill>
              </a:rPr>
              <a:t>To improve the reliability of the Quench heaters:</a:t>
            </a:r>
            <a:endParaRPr lang="en-US" sz="1600" dirty="0">
              <a:solidFill>
                <a:schemeClr val="tx1"/>
              </a:solidFill>
            </a:endParaRPr>
          </a:p>
          <a:p>
            <a:r>
              <a:rPr lang="en-US" sz="1600" dirty="0">
                <a:solidFill>
                  <a:schemeClr val="tx1"/>
                </a:solidFill>
              </a:rPr>
              <a:t>Sandwich construction: addition of a Polyimide </a:t>
            </a:r>
            <a:r>
              <a:rPr lang="en-US" sz="1600" dirty="0" err="1">
                <a:solidFill>
                  <a:schemeClr val="tx1"/>
                </a:solidFill>
              </a:rPr>
              <a:t>coverlay</a:t>
            </a:r>
            <a:r>
              <a:rPr lang="en-US" sz="1600" dirty="0">
                <a:solidFill>
                  <a:schemeClr val="tx1"/>
                </a:solidFill>
              </a:rPr>
              <a:t> to improve the mechanical robustness of the QH (heaters circuit on the neutral axis)</a:t>
            </a:r>
          </a:p>
          <a:p>
            <a:r>
              <a:rPr lang="en-GB" sz="1600" dirty="0">
                <a:solidFill>
                  <a:srgbClr val="00B050"/>
                </a:solidFill>
              </a:rPr>
              <a:t>0.055 mm E-glass </a:t>
            </a:r>
            <a:r>
              <a:rPr lang="en-GB" sz="1800" dirty="0">
                <a:solidFill>
                  <a:schemeClr val="tx1"/>
                </a:solidFill>
              </a:rPr>
              <a:t>(</a:t>
            </a:r>
            <a:r>
              <a:rPr lang="en-GB" sz="1200" dirty="0">
                <a:hlinkClick r:id="rId2"/>
              </a:rPr>
              <a:t>EDMS 2519642 (v.1)</a:t>
            </a:r>
            <a:r>
              <a:rPr lang="fr-FR" sz="2000" dirty="0">
                <a:latin typeface="Calibri" panose="020F0502020204030204" pitchFamily="34" charset="0"/>
                <a:ea typeface="Calibri" panose="020F0502020204030204" pitchFamily="34" charset="0"/>
                <a:cs typeface="Times New Roman" panose="02020603050405020304" pitchFamily="18" charset="0"/>
              </a:rPr>
              <a:t>) </a:t>
            </a:r>
            <a:r>
              <a:rPr lang="en-GB" sz="1600" dirty="0">
                <a:solidFill>
                  <a:schemeClr val="tx1"/>
                </a:solidFill>
              </a:rPr>
              <a:t>added after reaction between heater and coil to :</a:t>
            </a:r>
          </a:p>
          <a:p>
            <a:pPr lvl="1"/>
            <a:r>
              <a:rPr lang="en-GB" sz="1200" dirty="0">
                <a:solidFill>
                  <a:schemeClr val="tx1"/>
                </a:solidFill>
              </a:rPr>
              <a:t>Facilitate resin impregnation</a:t>
            </a:r>
          </a:p>
          <a:p>
            <a:pPr lvl="1"/>
            <a:r>
              <a:rPr lang="en-GB" sz="1200" dirty="0">
                <a:solidFill>
                  <a:schemeClr val="tx1"/>
                </a:solidFill>
              </a:rPr>
              <a:t>Provide additional dielectric insulation heater to coil</a:t>
            </a:r>
          </a:p>
          <a:p>
            <a:r>
              <a:rPr lang="en-GB" sz="1600" dirty="0">
                <a:solidFill>
                  <a:schemeClr val="tx1"/>
                </a:solidFill>
              </a:rPr>
              <a:t>HV qualification tests on QH before installation from </a:t>
            </a:r>
            <a:r>
              <a:rPr lang="en-GB" sz="1600" dirty="0">
                <a:solidFill>
                  <a:srgbClr val="00B050"/>
                </a:solidFill>
              </a:rPr>
              <a:t>3.7 kV to 5 kV</a:t>
            </a:r>
          </a:p>
        </p:txBody>
      </p:sp>
      <p:sp>
        <p:nvSpPr>
          <p:cNvPr id="8" name="TextBox 7">
            <a:extLst>
              <a:ext uri="{FF2B5EF4-FFF2-40B4-BE49-F238E27FC236}">
                <a16:creationId xmlns:a16="http://schemas.microsoft.com/office/drawing/2014/main" id="{C70DB38E-09F4-4A41-A657-E8CA28315FC0}"/>
              </a:ext>
            </a:extLst>
          </p:cNvPr>
          <p:cNvSpPr txBox="1"/>
          <p:nvPr/>
        </p:nvSpPr>
        <p:spPr>
          <a:xfrm>
            <a:off x="24127" y="5727167"/>
            <a:ext cx="2554481" cy="646331"/>
          </a:xfrm>
          <a:prstGeom prst="rect">
            <a:avLst/>
          </a:prstGeom>
          <a:noFill/>
        </p:spPr>
        <p:txBody>
          <a:bodyPr wrap="square">
            <a:spAutoFit/>
          </a:bodyPr>
          <a:lstStyle/>
          <a:p>
            <a:r>
              <a:rPr lang="en-GB" sz="1200" dirty="0">
                <a:solidFill>
                  <a:schemeClr val="bg1">
                    <a:lumMod val="65000"/>
                  </a:schemeClr>
                </a:solidFill>
              </a:rPr>
              <a:t>MQXF QH Technical Meeting </a:t>
            </a:r>
          </a:p>
          <a:p>
            <a:r>
              <a:rPr lang="en-GB" sz="1200" u="sng" dirty="0">
                <a:solidFill>
                  <a:schemeClr val="bg1">
                    <a:lumMod val="65000"/>
                  </a:schemeClr>
                </a:solidFill>
                <a:hlinkClick r:id="rId3">
                  <a:extLst>
                    <a:ext uri="{A12FA001-AC4F-418D-AE19-62706E023703}">
                      <ahyp:hlinkClr xmlns:ahyp="http://schemas.microsoft.com/office/drawing/2018/hyperlinkcolor" val="tx"/>
                    </a:ext>
                  </a:extLst>
                </a:hlinkClick>
              </a:rPr>
              <a:t>https://indico.cern.ch/event/1077589/</a:t>
            </a:r>
            <a:r>
              <a:rPr lang="en-GB" sz="1200" u="sng" dirty="0">
                <a:solidFill>
                  <a:schemeClr val="bg1">
                    <a:lumMod val="65000"/>
                  </a:schemeClr>
                </a:solidFill>
              </a:rPr>
              <a:t> </a:t>
            </a:r>
          </a:p>
        </p:txBody>
      </p:sp>
      <p:pic>
        <p:nvPicPr>
          <p:cNvPr id="9" name="Picture 8">
            <a:extLst>
              <a:ext uri="{FF2B5EF4-FFF2-40B4-BE49-F238E27FC236}">
                <a16:creationId xmlns:a16="http://schemas.microsoft.com/office/drawing/2014/main" id="{B8FE13DE-3866-4EA3-82DA-691F4FF80F32}"/>
              </a:ext>
            </a:extLst>
          </p:cNvPr>
          <p:cNvPicPr>
            <a:picLocks noChangeAspect="1"/>
          </p:cNvPicPr>
          <p:nvPr/>
        </p:nvPicPr>
        <p:blipFill rotWithShape="1">
          <a:blip r:embed="rId4"/>
          <a:srcRect t="19287" r="2143"/>
          <a:stretch/>
        </p:blipFill>
        <p:spPr>
          <a:xfrm>
            <a:off x="932740" y="3226462"/>
            <a:ext cx="6687261" cy="2134974"/>
          </a:xfrm>
          <a:prstGeom prst="rect">
            <a:avLst/>
          </a:prstGeom>
        </p:spPr>
      </p:pic>
      <p:sp>
        <p:nvSpPr>
          <p:cNvPr id="10" name="TextBox 9">
            <a:extLst>
              <a:ext uri="{FF2B5EF4-FFF2-40B4-BE49-F238E27FC236}">
                <a16:creationId xmlns:a16="http://schemas.microsoft.com/office/drawing/2014/main" id="{1BE13C8D-BA15-4FB7-8AFF-DF3A3EE528E5}"/>
              </a:ext>
            </a:extLst>
          </p:cNvPr>
          <p:cNvSpPr txBox="1"/>
          <p:nvPr/>
        </p:nvSpPr>
        <p:spPr>
          <a:xfrm>
            <a:off x="1960282" y="2933594"/>
            <a:ext cx="2043953" cy="338554"/>
          </a:xfrm>
          <a:prstGeom prst="rect">
            <a:avLst/>
          </a:prstGeom>
          <a:noFill/>
        </p:spPr>
        <p:txBody>
          <a:bodyPr wrap="square" rtlCol="0">
            <a:spAutoFit/>
          </a:bodyPr>
          <a:lstStyle/>
          <a:p>
            <a:r>
              <a:rPr lang="en-US" sz="1600" u="sng" dirty="0"/>
              <a:t>Initial Design</a:t>
            </a:r>
            <a:endParaRPr lang="en-GB" sz="1600" u="sng" dirty="0"/>
          </a:p>
        </p:txBody>
      </p:sp>
      <p:sp>
        <p:nvSpPr>
          <p:cNvPr id="11" name="TextBox 10">
            <a:extLst>
              <a:ext uri="{FF2B5EF4-FFF2-40B4-BE49-F238E27FC236}">
                <a16:creationId xmlns:a16="http://schemas.microsoft.com/office/drawing/2014/main" id="{09EDF2DB-6534-4C0F-A53C-92F7F1DC8CE2}"/>
              </a:ext>
            </a:extLst>
          </p:cNvPr>
          <p:cNvSpPr txBox="1"/>
          <p:nvPr/>
        </p:nvSpPr>
        <p:spPr>
          <a:xfrm>
            <a:off x="5301130" y="2956027"/>
            <a:ext cx="2043953" cy="338554"/>
          </a:xfrm>
          <a:prstGeom prst="rect">
            <a:avLst/>
          </a:prstGeom>
          <a:noFill/>
        </p:spPr>
        <p:txBody>
          <a:bodyPr wrap="square" rtlCol="0">
            <a:spAutoFit/>
          </a:bodyPr>
          <a:lstStyle/>
          <a:p>
            <a:r>
              <a:rPr lang="en-US" sz="1600" u="sng" dirty="0"/>
              <a:t>New Design</a:t>
            </a:r>
            <a:endParaRPr lang="en-GB" sz="1600" u="sng" dirty="0"/>
          </a:p>
        </p:txBody>
      </p:sp>
      <p:sp>
        <p:nvSpPr>
          <p:cNvPr id="12" name="TextBox 11">
            <a:extLst>
              <a:ext uri="{FF2B5EF4-FFF2-40B4-BE49-F238E27FC236}">
                <a16:creationId xmlns:a16="http://schemas.microsoft.com/office/drawing/2014/main" id="{F051D75E-0BF9-4DB8-9F64-CF55F9E78671}"/>
              </a:ext>
            </a:extLst>
          </p:cNvPr>
          <p:cNvSpPr txBox="1"/>
          <p:nvPr/>
        </p:nvSpPr>
        <p:spPr>
          <a:xfrm>
            <a:off x="2784455" y="5373603"/>
            <a:ext cx="5726040" cy="1077218"/>
          </a:xfrm>
          <a:prstGeom prst="rect">
            <a:avLst/>
          </a:prstGeom>
          <a:noFill/>
          <a:ln w="28575">
            <a:solidFill>
              <a:schemeClr val="bg2"/>
            </a:solidFill>
          </a:ln>
        </p:spPr>
        <p:txBody>
          <a:bodyPr wrap="square" rtlCol="0">
            <a:spAutoFit/>
          </a:bodyPr>
          <a:lstStyle/>
          <a:p>
            <a:r>
              <a:rPr lang="fr-CH" sz="1600" b="1" dirty="0" err="1">
                <a:solidFill>
                  <a:schemeClr val="bg2"/>
                </a:solidFill>
                <a:latin typeface="+mj-lt"/>
                <a:ea typeface="+mj-ea"/>
                <a:cs typeface="+mj-cs"/>
              </a:rPr>
              <a:t>Presently</a:t>
            </a:r>
            <a:r>
              <a:rPr lang="fr-CH" sz="1600" b="1" dirty="0">
                <a:solidFill>
                  <a:schemeClr val="bg2"/>
                </a:solidFill>
                <a:latin typeface="+mj-lt"/>
                <a:ea typeface="+mj-ea"/>
                <a:cs typeface="+mj-cs"/>
              </a:rPr>
              <a:t> </a:t>
            </a:r>
            <a:r>
              <a:rPr lang="fr-CH" sz="1600" b="1" dirty="0" err="1">
                <a:solidFill>
                  <a:schemeClr val="bg2"/>
                </a:solidFill>
                <a:latin typeface="+mj-lt"/>
                <a:ea typeface="+mj-ea"/>
                <a:cs typeface="+mj-cs"/>
              </a:rPr>
              <a:t>implemented</a:t>
            </a:r>
            <a:r>
              <a:rPr lang="fr-CH" sz="1600" b="1" dirty="0">
                <a:solidFill>
                  <a:schemeClr val="bg2"/>
                </a:solidFill>
                <a:latin typeface="+mj-lt"/>
                <a:ea typeface="+mj-ea"/>
                <a:cs typeface="+mj-cs"/>
              </a:rPr>
              <a:t> in </a:t>
            </a:r>
            <a:r>
              <a:rPr lang="fr-CH" sz="1600" b="1" dirty="0" err="1">
                <a:solidFill>
                  <a:schemeClr val="bg2"/>
                </a:solidFill>
                <a:latin typeface="+mj-lt"/>
                <a:ea typeface="+mj-ea"/>
                <a:cs typeface="+mj-cs"/>
              </a:rPr>
              <a:t>coils</a:t>
            </a:r>
            <a:r>
              <a:rPr lang="fr-CH" sz="1600" b="1" dirty="0">
                <a:solidFill>
                  <a:schemeClr val="bg2"/>
                </a:solidFill>
                <a:latin typeface="+mj-lt"/>
                <a:ea typeface="+mj-ea"/>
                <a:cs typeface="+mj-cs"/>
              </a:rPr>
              <a:t> 115/116 for MQXFS8</a:t>
            </a:r>
          </a:p>
          <a:p>
            <a:r>
              <a:rPr lang="fr-CH" sz="1600" b="1" u="sng" dirty="0" err="1">
                <a:solidFill>
                  <a:schemeClr val="bg2"/>
                </a:solidFill>
                <a:latin typeface="+mj-lt"/>
                <a:ea typeface="+mj-ea"/>
                <a:cs typeface="+mj-cs"/>
              </a:rPr>
              <a:t>Implemented</a:t>
            </a:r>
            <a:r>
              <a:rPr lang="fr-CH" sz="1600" b="1" u="sng" dirty="0">
                <a:solidFill>
                  <a:schemeClr val="bg2"/>
                </a:solidFill>
                <a:latin typeface="+mj-lt"/>
                <a:ea typeface="+mj-ea"/>
                <a:cs typeface="+mj-cs"/>
              </a:rPr>
              <a:t> in MQXFB </a:t>
            </a:r>
            <a:r>
              <a:rPr lang="fr-CH" sz="1600" b="1" u="sng" dirty="0" err="1">
                <a:solidFill>
                  <a:schemeClr val="bg2"/>
                </a:solidFill>
                <a:latin typeface="+mj-lt"/>
                <a:ea typeface="+mj-ea"/>
                <a:cs typeface="+mj-cs"/>
              </a:rPr>
              <a:t>from</a:t>
            </a:r>
            <a:r>
              <a:rPr lang="fr-CH" sz="1600" b="1" u="sng" dirty="0">
                <a:solidFill>
                  <a:schemeClr val="bg2"/>
                </a:solidFill>
                <a:latin typeface="+mj-lt"/>
                <a:ea typeface="+mj-ea"/>
                <a:cs typeface="+mj-cs"/>
              </a:rPr>
              <a:t> </a:t>
            </a:r>
            <a:r>
              <a:rPr lang="fr-CH" sz="1600" b="1" u="sng" dirty="0" err="1">
                <a:solidFill>
                  <a:schemeClr val="bg2"/>
                </a:solidFill>
                <a:latin typeface="+mj-lt"/>
                <a:ea typeface="+mj-ea"/>
                <a:cs typeface="+mj-cs"/>
              </a:rPr>
              <a:t>coil</a:t>
            </a:r>
            <a:r>
              <a:rPr lang="fr-CH" sz="1600" b="1" u="sng" dirty="0">
                <a:solidFill>
                  <a:schemeClr val="bg2"/>
                </a:solidFill>
                <a:latin typeface="+mj-lt"/>
                <a:ea typeface="+mj-ea"/>
                <a:cs typeface="+mj-cs"/>
              </a:rPr>
              <a:t> 126.</a:t>
            </a:r>
          </a:p>
          <a:p>
            <a:r>
              <a:rPr lang="fr-CH" sz="1600" b="1" dirty="0">
                <a:solidFill>
                  <a:schemeClr val="bg2"/>
                </a:solidFill>
                <a:latin typeface="+mj-lt"/>
                <a:ea typeface="+mj-ea"/>
                <a:cs typeface="+mj-cs"/>
              </a:rPr>
              <a:t>So far, 2 </a:t>
            </a:r>
            <a:r>
              <a:rPr lang="fr-CH" sz="1600" b="1" dirty="0" err="1">
                <a:solidFill>
                  <a:schemeClr val="bg2"/>
                </a:solidFill>
                <a:latin typeface="+mj-lt"/>
                <a:ea typeface="+mj-ea"/>
                <a:cs typeface="+mj-cs"/>
              </a:rPr>
              <a:t>copper</a:t>
            </a:r>
            <a:r>
              <a:rPr lang="fr-CH" sz="1600" b="1" dirty="0">
                <a:solidFill>
                  <a:schemeClr val="bg2"/>
                </a:solidFill>
                <a:latin typeface="+mj-lt"/>
                <a:ea typeface="+mj-ea"/>
                <a:cs typeface="+mj-cs"/>
              </a:rPr>
              <a:t> </a:t>
            </a:r>
            <a:r>
              <a:rPr lang="fr-CH" sz="1600" b="1" dirty="0" err="1">
                <a:solidFill>
                  <a:schemeClr val="bg2"/>
                </a:solidFill>
                <a:latin typeface="+mj-lt"/>
                <a:ea typeface="+mj-ea"/>
                <a:cs typeface="+mj-cs"/>
              </a:rPr>
              <a:t>coils</a:t>
            </a:r>
            <a:r>
              <a:rPr lang="fr-CH" sz="1600" b="1" dirty="0">
                <a:solidFill>
                  <a:schemeClr val="bg2"/>
                </a:solidFill>
                <a:latin typeface="+mj-lt"/>
                <a:ea typeface="+mj-ea"/>
                <a:cs typeface="+mj-cs"/>
              </a:rPr>
              <a:t> (004 and 005) and 3 transition </a:t>
            </a:r>
            <a:r>
              <a:rPr lang="fr-CH" sz="1600" b="1" dirty="0" err="1">
                <a:solidFill>
                  <a:schemeClr val="bg2"/>
                </a:solidFill>
                <a:latin typeface="+mj-lt"/>
                <a:ea typeface="+mj-ea"/>
                <a:cs typeface="+mj-cs"/>
              </a:rPr>
              <a:t>coils</a:t>
            </a:r>
            <a:r>
              <a:rPr lang="fr-CH" sz="1600" b="1" dirty="0">
                <a:solidFill>
                  <a:schemeClr val="bg2"/>
                </a:solidFill>
                <a:latin typeface="+mj-lt"/>
                <a:ea typeface="+mj-ea"/>
                <a:cs typeface="+mj-cs"/>
              </a:rPr>
              <a:t> (126-128) have been </a:t>
            </a:r>
            <a:r>
              <a:rPr lang="fr-CH" sz="1600" b="1" dirty="0" err="1">
                <a:solidFill>
                  <a:schemeClr val="bg2"/>
                </a:solidFill>
                <a:latin typeface="+mj-lt"/>
                <a:ea typeface="+mj-ea"/>
                <a:cs typeface="+mj-cs"/>
              </a:rPr>
              <a:t>implemented</a:t>
            </a:r>
            <a:r>
              <a:rPr lang="fr-CH" sz="1600" b="1" dirty="0">
                <a:solidFill>
                  <a:schemeClr val="bg2"/>
                </a:solidFill>
                <a:latin typeface="+mj-lt"/>
                <a:ea typeface="+mj-ea"/>
                <a:cs typeface="+mj-cs"/>
              </a:rPr>
              <a:t> </a:t>
            </a:r>
            <a:r>
              <a:rPr lang="fr-CH" sz="1600" b="1" dirty="0" err="1">
                <a:solidFill>
                  <a:schemeClr val="bg2"/>
                </a:solidFill>
                <a:latin typeface="+mj-lt"/>
                <a:ea typeface="+mj-ea"/>
                <a:cs typeface="+mj-cs"/>
              </a:rPr>
              <a:t>with</a:t>
            </a:r>
            <a:r>
              <a:rPr lang="fr-CH" sz="1600" b="1" dirty="0">
                <a:solidFill>
                  <a:schemeClr val="bg2"/>
                </a:solidFill>
                <a:latin typeface="+mj-lt"/>
                <a:ea typeface="+mj-ea"/>
                <a:cs typeface="+mj-cs"/>
              </a:rPr>
              <a:t> </a:t>
            </a:r>
            <a:r>
              <a:rPr lang="fr-CH" sz="1600" b="1" dirty="0" err="1">
                <a:solidFill>
                  <a:schemeClr val="bg2"/>
                </a:solidFill>
                <a:latin typeface="+mj-lt"/>
                <a:ea typeface="+mj-ea"/>
                <a:cs typeface="+mj-cs"/>
              </a:rPr>
              <a:t>this</a:t>
            </a:r>
            <a:r>
              <a:rPr lang="fr-CH" sz="1600" b="1" dirty="0">
                <a:solidFill>
                  <a:schemeClr val="bg2"/>
                </a:solidFill>
                <a:latin typeface="+mj-lt"/>
                <a:ea typeface="+mj-ea"/>
                <a:cs typeface="+mj-cs"/>
              </a:rPr>
              <a:t> </a:t>
            </a:r>
            <a:r>
              <a:rPr lang="fr-CH" sz="1600" b="1" dirty="0" err="1">
                <a:solidFill>
                  <a:schemeClr val="bg2"/>
                </a:solidFill>
                <a:latin typeface="+mj-lt"/>
                <a:ea typeface="+mj-ea"/>
                <a:cs typeface="+mj-cs"/>
              </a:rPr>
              <a:t>layout</a:t>
            </a:r>
            <a:endParaRPr lang="fr-CH" sz="1600" b="1" dirty="0">
              <a:solidFill>
                <a:schemeClr val="bg2"/>
              </a:solidFill>
              <a:latin typeface="+mj-lt"/>
              <a:ea typeface="+mj-ea"/>
              <a:cs typeface="+mj-cs"/>
            </a:endParaRPr>
          </a:p>
        </p:txBody>
      </p:sp>
      <p:pic>
        <p:nvPicPr>
          <p:cNvPr id="13" name="Picture 12">
            <a:extLst>
              <a:ext uri="{FF2B5EF4-FFF2-40B4-BE49-F238E27FC236}">
                <a16:creationId xmlns:a16="http://schemas.microsoft.com/office/drawing/2014/main" id="{EF28039B-0683-45AE-8EDF-681C720FD779}"/>
              </a:ext>
            </a:extLst>
          </p:cNvPr>
          <p:cNvPicPr>
            <a:picLocks noChangeAspect="1"/>
          </p:cNvPicPr>
          <p:nvPr/>
        </p:nvPicPr>
        <p:blipFill rotWithShape="1">
          <a:blip r:embed="rId5"/>
          <a:srcRect l="47970" r="2336" b="37709"/>
          <a:stretch/>
        </p:blipFill>
        <p:spPr>
          <a:xfrm>
            <a:off x="7489060" y="2269095"/>
            <a:ext cx="1269271" cy="822149"/>
          </a:xfrm>
          <a:prstGeom prst="rect">
            <a:avLst/>
          </a:prstGeom>
        </p:spPr>
      </p:pic>
    </p:spTree>
    <p:extLst>
      <p:ext uri="{BB962C8B-B14F-4D97-AF65-F5344CB8AC3E}">
        <p14:creationId xmlns:p14="http://schemas.microsoft.com/office/powerpoint/2010/main" val="1496019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BB41E-C601-4D0D-93E2-4955A9A05760}"/>
              </a:ext>
            </a:extLst>
          </p:cNvPr>
          <p:cNvSpPr>
            <a:spLocks noGrp="1"/>
          </p:cNvSpPr>
          <p:nvPr>
            <p:ph type="title"/>
          </p:nvPr>
        </p:nvSpPr>
        <p:spPr>
          <a:xfrm>
            <a:off x="476903" y="316492"/>
            <a:ext cx="8307654" cy="720000"/>
          </a:xfrm>
        </p:spPr>
        <p:txBody>
          <a:bodyPr/>
          <a:lstStyle/>
          <a:p>
            <a:r>
              <a:rPr lang="fr-CH" dirty="0" err="1"/>
              <a:t>Improvement</a:t>
            </a:r>
            <a:r>
              <a:rPr lang="fr-CH" dirty="0"/>
              <a:t> of the </a:t>
            </a:r>
            <a:r>
              <a:rPr lang="fr-CH" dirty="0" err="1"/>
              <a:t>impregnation</a:t>
            </a:r>
            <a:r>
              <a:rPr lang="fr-CH" dirty="0"/>
              <a:t> process</a:t>
            </a:r>
            <a:br>
              <a:rPr lang="fr-CH" dirty="0"/>
            </a:br>
            <a:r>
              <a:rPr lang="fr-CH" dirty="0" err="1"/>
              <a:t>starting</a:t>
            </a:r>
            <a:r>
              <a:rPr lang="fr-CH" dirty="0"/>
              <a:t> </a:t>
            </a:r>
            <a:r>
              <a:rPr lang="fr-CH" dirty="0" err="1"/>
              <a:t>from</a:t>
            </a:r>
            <a:r>
              <a:rPr lang="fr-CH" dirty="0"/>
              <a:t> </a:t>
            </a:r>
            <a:r>
              <a:rPr lang="fr-CH" dirty="0" err="1"/>
              <a:t>coil</a:t>
            </a:r>
            <a:r>
              <a:rPr lang="fr-CH" dirty="0"/>
              <a:t> 120</a:t>
            </a:r>
            <a:endParaRPr lang="en-US" dirty="0"/>
          </a:p>
        </p:txBody>
      </p:sp>
      <p:sp>
        <p:nvSpPr>
          <p:cNvPr id="4" name="Footer Placeholder 3">
            <a:extLst>
              <a:ext uri="{FF2B5EF4-FFF2-40B4-BE49-F238E27FC236}">
                <a16:creationId xmlns:a16="http://schemas.microsoft.com/office/drawing/2014/main" id="{E57CC457-2C75-4611-BCB3-9DE1FA2E3EFC}"/>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4C5C85A1-E436-4D08-9ABD-085C0ACE9D1E}"/>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descr="Timeline&#10;&#10;Description automatically generated with medium confidence">
            <a:extLst>
              <a:ext uri="{FF2B5EF4-FFF2-40B4-BE49-F238E27FC236}">
                <a16:creationId xmlns:a16="http://schemas.microsoft.com/office/drawing/2014/main" id="{FC368AF6-3AF0-460C-9752-670FC80437D6}"/>
              </a:ext>
            </a:extLst>
          </p:cNvPr>
          <p:cNvPicPr>
            <a:picLocks noChangeAspect="1"/>
          </p:cNvPicPr>
          <p:nvPr/>
        </p:nvPicPr>
        <p:blipFill rotWithShape="1">
          <a:blip r:embed="rId2"/>
          <a:srcRect b="24577"/>
          <a:stretch/>
        </p:blipFill>
        <p:spPr>
          <a:xfrm>
            <a:off x="476903" y="3665449"/>
            <a:ext cx="4508989" cy="2409160"/>
          </a:xfrm>
          <a:prstGeom prst="rect">
            <a:avLst/>
          </a:prstGeom>
        </p:spPr>
      </p:pic>
      <p:sp>
        <p:nvSpPr>
          <p:cNvPr id="7" name="Content Placeholder 2">
            <a:extLst>
              <a:ext uri="{FF2B5EF4-FFF2-40B4-BE49-F238E27FC236}">
                <a16:creationId xmlns:a16="http://schemas.microsoft.com/office/drawing/2014/main" id="{5C26E91D-EFB4-420A-BAA0-A2CCCB9B9EA9}"/>
              </a:ext>
            </a:extLst>
          </p:cNvPr>
          <p:cNvSpPr>
            <a:spLocks noGrp="1"/>
          </p:cNvSpPr>
          <p:nvPr>
            <p:ph idx="1"/>
          </p:nvPr>
        </p:nvSpPr>
        <p:spPr>
          <a:xfrm>
            <a:off x="612000" y="1219200"/>
            <a:ext cx="7920000" cy="2446249"/>
          </a:xfrm>
        </p:spPr>
        <p:txBody>
          <a:bodyPr>
            <a:normAutofit/>
          </a:bodyPr>
          <a:lstStyle/>
          <a:p>
            <a:pPr marL="342900" lvl="0" indent="-342900">
              <a:buFont typeface="+mj-lt"/>
              <a:buAutoNum type="arabicPeriod"/>
              <a:tabLst>
                <a:tab pos="457200" algn="l"/>
              </a:tabLst>
            </a:pPr>
            <a:r>
              <a:rPr lang="en-GB" sz="1400" b="1" dirty="0">
                <a:solidFill>
                  <a:srgbClr val="00B050"/>
                </a:solidFill>
                <a:effectLst/>
                <a:latin typeface="+mj-lt"/>
                <a:ea typeface="Times New Roman" panose="02020603050405020304" pitchFamily="18" charset="0"/>
              </a:rPr>
              <a:t>Better degassing</a:t>
            </a:r>
            <a:r>
              <a:rPr lang="en-GB" sz="1400" b="1" dirty="0">
                <a:solidFill>
                  <a:srgbClr val="000000"/>
                </a:solidFill>
                <a:latin typeface="+mj-lt"/>
                <a:ea typeface="Times New Roman" panose="02020603050405020304" pitchFamily="18" charset="0"/>
              </a:rPr>
              <a:t> </a:t>
            </a:r>
            <a:endParaRPr lang="en-GB" sz="1400" dirty="0">
              <a:solidFill>
                <a:srgbClr val="000000"/>
              </a:solidFill>
              <a:effectLst/>
              <a:latin typeface="+mj-lt"/>
              <a:ea typeface="Calibri" panose="020F0502020204030204" pitchFamily="34" charset="0"/>
            </a:endParaRPr>
          </a:p>
          <a:p>
            <a:pPr marL="742950" lvl="1" indent="-285750">
              <a:buFont typeface="+mj-lt"/>
              <a:buAutoNum type="alphaLcPeriod"/>
              <a:tabLst>
                <a:tab pos="914400" algn="l"/>
              </a:tabLst>
            </a:pPr>
            <a:r>
              <a:rPr lang="en-GB" sz="1400" dirty="0">
                <a:solidFill>
                  <a:srgbClr val="000000"/>
                </a:solidFill>
                <a:effectLst/>
                <a:latin typeface="+mj-lt"/>
                <a:ea typeface="Times New Roman" panose="02020603050405020304" pitchFamily="18" charset="0"/>
              </a:rPr>
              <a:t>installation of an additional pumping unit at the mould exit</a:t>
            </a:r>
            <a:endParaRPr lang="en-GB" sz="1400" dirty="0">
              <a:solidFill>
                <a:srgbClr val="000000"/>
              </a:solidFill>
              <a:effectLst/>
              <a:latin typeface="+mj-lt"/>
              <a:ea typeface="Calibri" panose="020F0502020204030204" pitchFamily="34" charset="0"/>
            </a:endParaRPr>
          </a:p>
          <a:p>
            <a:pPr marL="742950" lvl="1" indent="-285750">
              <a:buFont typeface="+mj-lt"/>
              <a:buAutoNum type="alphaLcPeriod"/>
              <a:tabLst>
                <a:tab pos="914400" algn="l"/>
              </a:tabLst>
            </a:pPr>
            <a:r>
              <a:rPr lang="en-GB" sz="1400" dirty="0">
                <a:solidFill>
                  <a:srgbClr val="000000"/>
                </a:solidFill>
                <a:effectLst/>
                <a:latin typeface="+mj-lt"/>
                <a:ea typeface="Times New Roman" panose="02020603050405020304" pitchFamily="18" charset="0"/>
              </a:rPr>
              <a:t>better monitoring of local mould pressures with the introduction of local (at the mould inlet and outlet) pressure pickups and, consequently, adjustment of degassing time</a:t>
            </a:r>
            <a:endParaRPr lang="en-GB" sz="1400" dirty="0">
              <a:solidFill>
                <a:srgbClr val="000000"/>
              </a:solidFill>
              <a:effectLst/>
              <a:latin typeface="+mj-lt"/>
              <a:ea typeface="Calibri" panose="020F0502020204030204" pitchFamily="34" charset="0"/>
            </a:endParaRPr>
          </a:p>
          <a:p>
            <a:pPr marL="742950" lvl="1" indent="-285750">
              <a:buFont typeface="+mj-lt"/>
              <a:buAutoNum type="alphaLcPeriod"/>
              <a:tabLst>
                <a:tab pos="914400" algn="l"/>
              </a:tabLst>
            </a:pPr>
            <a:r>
              <a:rPr lang="en-GB" sz="1400" dirty="0">
                <a:solidFill>
                  <a:srgbClr val="000000"/>
                </a:solidFill>
                <a:effectLst/>
                <a:latin typeface="+mj-lt"/>
                <a:ea typeface="Times New Roman" panose="02020603050405020304" pitchFamily="18" charset="0"/>
              </a:rPr>
              <a:t>better conditioning of the injection tank</a:t>
            </a:r>
            <a:endParaRPr lang="en-GB" sz="1400" dirty="0">
              <a:solidFill>
                <a:srgbClr val="000000"/>
              </a:solidFill>
              <a:effectLst/>
              <a:latin typeface="+mj-lt"/>
              <a:ea typeface="Calibri" panose="020F0502020204030204" pitchFamily="34" charset="0"/>
            </a:endParaRPr>
          </a:p>
          <a:p>
            <a:pPr marL="342900" lvl="0" indent="-342900">
              <a:buFont typeface="+mj-lt"/>
              <a:buAutoNum type="arabicPeriod"/>
              <a:tabLst>
                <a:tab pos="457200" algn="l"/>
              </a:tabLst>
            </a:pPr>
            <a:r>
              <a:rPr lang="en-GB" sz="1400" b="1" dirty="0">
                <a:solidFill>
                  <a:srgbClr val="00B050"/>
                </a:solidFill>
                <a:effectLst/>
                <a:latin typeface="+mj-lt"/>
                <a:ea typeface="Times New Roman" panose="02020603050405020304" pitchFamily="18" charset="0"/>
              </a:rPr>
              <a:t>Increase of degassing temperature (coil + mould) from 80°C to 110°C</a:t>
            </a:r>
            <a:endParaRPr lang="en-GB" sz="1400" dirty="0">
              <a:solidFill>
                <a:srgbClr val="000000"/>
              </a:solidFill>
              <a:effectLst/>
              <a:latin typeface="+mj-lt"/>
              <a:ea typeface="Calibri" panose="020F0502020204030204" pitchFamily="34" charset="0"/>
            </a:endParaRPr>
          </a:p>
          <a:p>
            <a:pPr marL="342900" lvl="0" indent="-342900">
              <a:buFont typeface="+mj-lt"/>
              <a:buAutoNum type="arabicPeriod"/>
              <a:tabLst>
                <a:tab pos="457200" algn="l"/>
              </a:tabLst>
            </a:pPr>
            <a:r>
              <a:rPr lang="en-GB" sz="1400" b="1" dirty="0">
                <a:solidFill>
                  <a:srgbClr val="00B050"/>
                </a:solidFill>
                <a:effectLst/>
                <a:latin typeface="+mj-lt"/>
                <a:ea typeface="Times New Roman" panose="02020603050405020304" pitchFamily="18" charset="0"/>
              </a:rPr>
              <a:t>Tighter monitoring and control of the impregnation process</a:t>
            </a:r>
            <a:r>
              <a:rPr lang="en-GB" sz="1400" dirty="0">
                <a:solidFill>
                  <a:srgbClr val="000000"/>
                </a:solidFill>
                <a:effectLst/>
                <a:latin typeface="+mj-lt"/>
                <a:ea typeface="Times New Roman" panose="02020603050405020304" pitchFamily="18" charset="0"/>
              </a:rPr>
              <a:t>, new rule of iteration of the milking process based on 100% absence of bubbles at the outlet resin tank</a:t>
            </a:r>
            <a:endParaRPr lang="en-GB" sz="1400" dirty="0">
              <a:solidFill>
                <a:srgbClr val="000000"/>
              </a:solidFill>
              <a:effectLst/>
              <a:latin typeface="+mj-lt"/>
              <a:ea typeface="Calibri" panose="020F0502020204030204" pitchFamily="34" charset="0"/>
            </a:endParaRPr>
          </a:p>
          <a:p>
            <a:pPr marL="0" indent="0">
              <a:buNone/>
            </a:pPr>
            <a:endParaRPr lang="en-GB" sz="2400" dirty="0">
              <a:latin typeface="+mj-lt"/>
            </a:endParaRPr>
          </a:p>
        </p:txBody>
      </p:sp>
      <p:sp>
        <p:nvSpPr>
          <p:cNvPr id="8" name="TextBox 7">
            <a:extLst>
              <a:ext uri="{FF2B5EF4-FFF2-40B4-BE49-F238E27FC236}">
                <a16:creationId xmlns:a16="http://schemas.microsoft.com/office/drawing/2014/main" id="{9BEE85F2-DF48-4589-AC33-D878D212C558}"/>
              </a:ext>
            </a:extLst>
          </p:cNvPr>
          <p:cNvSpPr txBox="1"/>
          <p:nvPr/>
        </p:nvSpPr>
        <p:spPr>
          <a:xfrm>
            <a:off x="5329420" y="4253313"/>
            <a:ext cx="3455137" cy="1200329"/>
          </a:xfrm>
          <a:prstGeom prst="rect">
            <a:avLst/>
          </a:prstGeom>
          <a:noFill/>
          <a:ln w="28575">
            <a:solidFill>
              <a:schemeClr val="accent1"/>
            </a:solidFill>
          </a:ln>
        </p:spPr>
        <p:txBody>
          <a:bodyPr wrap="square">
            <a:spAutoFit/>
          </a:bodyPr>
          <a:lstStyle/>
          <a:p>
            <a:pPr marL="0" indent="0">
              <a:buNone/>
            </a:pPr>
            <a:r>
              <a:rPr lang="en-GB" sz="1800" dirty="0">
                <a:solidFill>
                  <a:srgbClr val="0093BE"/>
                </a:solidFill>
                <a:effectLst/>
                <a:latin typeface="+mj-lt"/>
                <a:ea typeface="Calibri" panose="020F0502020204030204" pitchFamily="34" charset="0"/>
              </a:rPr>
              <a:t>All these improvements are implemented from coil 120 </a:t>
            </a:r>
          </a:p>
          <a:p>
            <a:pPr marL="0" indent="0">
              <a:buNone/>
            </a:pPr>
            <a:r>
              <a:rPr lang="en-GB" sz="1800" dirty="0">
                <a:solidFill>
                  <a:srgbClr val="0093BE"/>
                </a:solidFill>
                <a:effectLst/>
                <a:latin typeface="+mj-lt"/>
                <a:ea typeface="Calibri" panose="020F0502020204030204" pitchFamily="34" charset="0"/>
              </a:rPr>
              <a:t>(i.e., coils for MQXFB02 already produced)</a:t>
            </a:r>
          </a:p>
        </p:txBody>
      </p:sp>
    </p:spTree>
    <p:extLst>
      <p:ext uri="{BB962C8B-B14F-4D97-AF65-F5344CB8AC3E}">
        <p14:creationId xmlns:p14="http://schemas.microsoft.com/office/powerpoint/2010/main" val="1877344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4845C-94A7-ABBB-CB61-B4AB4CA7F067}"/>
              </a:ext>
            </a:extLst>
          </p:cNvPr>
          <p:cNvSpPr>
            <a:spLocks noGrp="1"/>
          </p:cNvSpPr>
          <p:nvPr>
            <p:ph type="title"/>
          </p:nvPr>
        </p:nvSpPr>
        <p:spPr>
          <a:xfrm>
            <a:off x="535800" y="2559300"/>
            <a:ext cx="7920000" cy="720000"/>
          </a:xfrm>
        </p:spPr>
        <p:txBody>
          <a:bodyPr/>
          <a:lstStyle/>
          <a:p>
            <a:r>
              <a:rPr lang="en-US" dirty="0"/>
              <a:t>What we know about CTD1202 ceramic binder and fibers</a:t>
            </a:r>
            <a:endParaRPr lang="en-GB" dirty="0"/>
          </a:p>
        </p:txBody>
      </p:sp>
      <p:sp>
        <p:nvSpPr>
          <p:cNvPr id="4" name="Footer Placeholder 3">
            <a:extLst>
              <a:ext uri="{FF2B5EF4-FFF2-40B4-BE49-F238E27FC236}">
                <a16:creationId xmlns:a16="http://schemas.microsoft.com/office/drawing/2014/main" id="{A21C17DC-9A15-1BCB-BFF3-3D58B1498898}"/>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FE8F8054-7792-28BB-C11D-0A825ED5217C}"/>
              </a:ext>
            </a:extLst>
          </p:cNvPr>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4255911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82A77-BB39-8343-16F4-95103E0FECA8}"/>
              </a:ext>
            </a:extLst>
          </p:cNvPr>
          <p:cNvSpPr>
            <a:spLocks noGrp="1"/>
          </p:cNvSpPr>
          <p:nvPr>
            <p:ph type="title"/>
          </p:nvPr>
        </p:nvSpPr>
        <p:spPr>
          <a:xfrm>
            <a:off x="376637" y="166811"/>
            <a:ext cx="8758940" cy="537627"/>
          </a:xfrm>
        </p:spPr>
        <p:txBody>
          <a:bodyPr/>
          <a:lstStyle/>
          <a:p>
            <a:r>
              <a:rPr lang="en-GB" sz="2800" b="1" dirty="0"/>
              <a:t>MQXFB interlayer and the binder CTD 1202</a:t>
            </a:r>
            <a:endParaRPr lang="en-GB" dirty="0"/>
          </a:p>
        </p:txBody>
      </p:sp>
      <p:sp>
        <p:nvSpPr>
          <p:cNvPr id="5" name="Slide Number Placeholder 4">
            <a:extLst>
              <a:ext uri="{FF2B5EF4-FFF2-40B4-BE49-F238E27FC236}">
                <a16:creationId xmlns:a16="http://schemas.microsoft.com/office/drawing/2014/main" id="{9BEE45E9-E321-F585-AF03-716EA7B5D238}"/>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9" name="Footer Placeholder 3">
            <a:extLst>
              <a:ext uri="{FF2B5EF4-FFF2-40B4-BE49-F238E27FC236}">
                <a16:creationId xmlns:a16="http://schemas.microsoft.com/office/drawing/2014/main" id="{51ABF39E-8BBF-E83E-9AC5-DB06496AD22D}"/>
              </a:ext>
            </a:extLst>
          </p:cNvPr>
          <p:cNvSpPr>
            <a:spLocks noGrp="1"/>
          </p:cNvSpPr>
          <p:nvPr>
            <p:ph type="ftr" sz="quarter" idx="11"/>
          </p:nvPr>
        </p:nvSpPr>
        <p:spPr>
          <a:xfrm>
            <a:off x="1905000" y="6356350"/>
            <a:ext cx="6627000" cy="360000"/>
          </a:xfrm>
        </p:spPr>
        <p:txBody>
          <a:bodyPr/>
          <a:lstStyle/>
          <a:p>
            <a:r>
              <a:rPr lang="en-GB" noProof="0" dirty="0"/>
              <a:t>Follow-up Report on Ongoing actions for MQXFB - R. Piccin - Insulation Systems</a:t>
            </a:r>
          </a:p>
        </p:txBody>
      </p:sp>
      <p:pic>
        <p:nvPicPr>
          <p:cNvPr id="3" name="Picture 2">
            <a:extLst>
              <a:ext uri="{FF2B5EF4-FFF2-40B4-BE49-F238E27FC236}">
                <a16:creationId xmlns:a16="http://schemas.microsoft.com/office/drawing/2014/main" id="{1A03BAED-0B54-A353-06BA-BEF48CB6DA98}"/>
              </a:ext>
            </a:extLst>
          </p:cNvPr>
          <p:cNvPicPr>
            <a:picLocks noChangeAspect="1"/>
          </p:cNvPicPr>
          <p:nvPr/>
        </p:nvPicPr>
        <p:blipFill>
          <a:blip r:embed="rId2"/>
          <a:stretch>
            <a:fillRect/>
          </a:stretch>
        </p:blipFill>
        <p:spPr>
          <a:xfrm>
            <a:off x="121370" y="2620988"/>
            <a:ext cx="5695929" cy="3047322"/>
          </a:xfrm>
          <a:prstGeom prst="rect">
            <a:avLst/>
          </a:prstGeom>
          <a:noFill/>
        </p:spPr>
      </p:pic>
      <p:graphicFrame>
        <p:nvGraphicFramePr>
          <p:cNvPr id="4" name="Table 3">
            <a:extLst>
              <a:ext uri="{FF2B5EF4-FFF2-40B4-BE49-F238E27FC236}">
                <a16:creationId xmlns:a16="http://schemas.microsoft.com/office/drawing/2014/main" id="{E869AB91-3F1A-0683-6D56-30853FBC5CD2}"/>
              </a:ext>
            </a:extLst>
          </p:cNvPr>
          <p:cNvGraphicFramePr>
            <a:graphicFrameLocks noGrp="1"/>
          </p:cNvGraphicFramePr>
          <p:nvPr>
            <p:extLst>
              <p:ext uri="{D42A27DB-BD31-4B8C-83A1-F6EECF244321}">
                <p14:modId xmlns:p14="http://schemas.microsoft.com/office/powerpoint/2010/main" val="586884427"/>
              </p:ext>
            </p:extLst>
          </p:nvPr>
        </p:nvGraphicFramePr>
        <p:xfrm>
          <a:off x="370967" y="5689268"/>
          <a:ext cx="7849489" cy="302339"/>
        </p:xfrm>
        <a:graphic>
          <a:graphicData uri="http://schemas.openxmlformats.org/drawingml/2006/table">
            <a:tbl>
              <a:tblPr firstRow="1" firstCol="1" bandRow="1">
                <a:tableStyleId>{5C22544A-7EE6-4342-B048-85BDC9FD1C3A}</a:tableStyleId>
              </a:tblPr>
              <a:tblGrid>
                <a:gridCol w="7849489">
                  <a:extLst>
                    <a:ext uri="{9D8B030D-6E8A-4147-A177-3AD203B41FA5}">
                      <a16:colId xmlns:a16="http://schemas.microsoft.com/office/drawing/2014/main" val="2188012250"/>
                    </a:ext>
                  </a:extLst>
                </a:gridCol>
              </a:tblGrid>
              <a:tr h="302339">
                <a:tc>
                  <a:txBody>
                    <a:bodyPr/>
                    <a:lstStyle/>
                    <a:p>
                      <a:pPr>
                        <a:lnSpc>
                          <a:spcPct val="115000"/>
                        </a:lnSpc>
                        <a:spcAft>
                          <a:spcPts val="1000"/>
                        </a:spcAft>
                      </a:pPr>
                      <a:r>
                        <a:rPr kumimoji="0" lang="en-US" sz="1100" b="0" kern="1200" dirty="0">
                          <a:solidFill>
                            <a:schemeClr val="tx1"/>
                          </a:solidFill>
                          <a:latin typeface="+mn-lt"/>
                          <a:ea typeface="+mn-ea"/>
                          <a:cs typeface="+mn-cs"/>
                        </a:rPr>
                        <a:t>[1] C. Scheuerlein, MQXF interlayer mechanical properties – TE-MSC 2022 - EDMS N 2735359</a:t>
                      </a:r>
                      <a:endParaRPr lang="en-GB" sz="1100" b="0" kern="1200" dirty="0">
                        <a:solidFill>
                          <a:schemeClr val="tx1"/>
                        </a:solidFill>
                        <a:latin typeface="+mn-lt"/>
                        <a:ea typeface="+mn-ea"/>
                        <a:cs typeface="+mn-cs"/>
                      </a:endParaRPr>
                    </a:p>
                  </a:txBody>
                  <a:tcPr marL="9525" marR="9525" marT="9525" marB="9525">
                    <a:solidFill>
                      <a:schemeClr val="bg1"/>
                    </a:solidFill>
                  </a:tcPr>
                </a:tc>
                <a:extLst>
                  <a:ext uri="{0D108BD9-81ED-4DB2-BD59-A6C34878D82A}">
                    <a16:rowId xmlns:a16="http://schemas.microsoft.com/office/drawing/2014/main" val="3540347864"/>
                  </a:ext>
                </a:extLst>
              </a:tr>
            </a:tbl>
          </a:graphicData>
        </a:graphic>
      </p:graphicFrame>
      <p:sp>
        <p:nvSpPr>
          <p:cNvPr id="6" name="Content Placeholder 2">
            <a:extLst>
              <a:ext uri="{FF2B5EF4-FFF2-40B4-BE49-F238E27FC236}">
                <a16:creationId xmlns:a16="http://schemas.microsoft.com/office/drawing/2014/main" id="{B1BA2A3F-7102-A40F-FC64-70D99B44933A}"/>
              </a:ext>
            </a:extLst>
          </p:cNvPr>
          <p:cNvSpPr txBox="1">
            <a:spLocks/>
          </p:cNvSpPr>
          <p:nvPr/>
        </p:nvSpPr>
        <p:spPr>
          <a:xfrm>
            <a:off x="376637" y="792422"/>
            <a:ext cx="5303522" cy="1882259"/>
          </a:xfrm>
          <a:prstGeom prst="rect">
            <a:avLst/>
          </a:prstGeom>
        </p:spPr>
        <p:txBody>
          <a:bodyPr vert="horz">
            <a:normAutofit fontScale="92500" lnSpcReduction="10000"/>
          </a:bodyPr>
          <a:lstStyle>
            <a:lvl1pPr marL="493776" indent="-457200" algn="l" rtl="0" eaLnBrk="1" latinLnBrk="0" hangingPunct="1">
              <a:spcBef>
                <a:spcPct val="20000"/>
              </a:spcBef>
              <a:buClr>
                <a:schemeClr val="tx1"/>
              </a:buClr>
              <a:buSzPct val="80000"/>
              <a:buFont typeface="Arial" panose="020B0604020202020204" pitchFamily="34" charset="0"/>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90000"/>
              </a:lnSpc>
              <a:buFont typeface="Wingdings" panose="05000000000000000000" pitchFamily="2" charset="2"/>
              <a:buChar char="q"/>
            </a:pPr>
            <a:r>
              <a:rPr lang="en-GB" sz="1800" dirty="0"/>
              <a:t>The binder CTD1202 in combination with the 650 °C coil reaction heat treatment leads to </a:t>
            </a:r>
            <a:r>
              <a:rPr lang="en-GB" sz="1800" b="1" dirty="0"/>
              <a:t>dramatic loss of the CTD101K- S-2 glass mechanical strength.</a:t>
            </a:r>
            <a:r>
              <a:rPr lang="en-GB" sz="1800" dirty="0"/>
              <a:t> The flexural modulus is not affected though [1]. </a:t>
            </a:r>
          </a:p>
          <a:p>
            <a:pPr>
              <a:lnSpc>
                <a:spcPct val="90000"/>
              </a:lnSpc>
              <a:buFont typeface="Wingdings" panose="05000000000000000000" pitchFamily="2" charset="2"/>
              <a:buChar char="q"/>
            </a:pPr>
            <a:r>
              <a:rPr lang="en-GB" sz="1800" dirty="0"/>
              <a:t>The pyrolysis of the binder creates a dark and tough </a:t>
            </a:r>
            <a:r>
              <a:rPr lang="en-GB" sz="1800" b="1" dirty="0"/>
              <a:t>ceramic structure called silicon </a:t>
            </a:r>
            <a:r>
              <a:rPr lang="en-GB" sz="1800" b="1" dirty="0" err="1"/>
              <a:t>oxicarbide</a:t>
            </a:r>
            <a:r>
              <a:rPr lang="en-GB" sz="1800" b="1" dirty="0"/>
              <a:t> (</a:t>
            </a:r>
            <a:r>
              <a:rPr lang="en-GB" sz="1800" b="1" dirty="0" err="1"/>
              <a:t>SiOC</a:t>
            </a:r>
            <a:r>
              <a:rPr lang="en-GB" sz="1800" b="1" dirty="0"/>
              <a:t>)</a:t>
            </a:r>
            <a:r>
              <a:rPr lang="en-GB" sz="1800" dirty="0"/>
              <a:t>. The loss of </a:t>
            </a:r>
            <a:r>
              <a:rPr lang="en-GB" sz="1800" dirty="0" err="1"/>
              <a:t>fiber</a:t>
            </a:r>
            <a:r>
              <a:rPr lang="en-GB" sz="1800" dirty="0"/>
              <a:t> strength occurs likely during the process of formation of </a:t>
            </a:r>
            <a:r>
              <a:rPr lang="en-GB" sz="1800" dirty="0" err="1"/>
              <a:t>SiOC</a:t>
            </a:r>
            <a:r>
              <a:rPr lang="en-GB" sz="1800" dirty="0"/>
              <a:t> [2]. </a:t>
            </a:r>
          </a:p>
        </p:txBody>
      </p:sp>
      <p:pic>
        <p:nvPicPr>
          <p:cNvPr id="12" name="Picture 11">
            <a:extLst>
              <a:ext uri="{FF2B5EF4-FFF2-40B4-BE49-F238E27FC236}">
                <a16:creationId xmlns:a16="http://schemas.microsoft.com/office/drawing/2014/main" id="{F00A67E8-A39D-CD7E-30DE-EF0C8C960090}"/>
              </a:ext>
            </a:extLst>
          </p:cNvPr>
          <p:cNvPicPr>
            <a:picLocks noChangeAspect="1"/>
          </p:cNvPicPr>
          <p:nvPr/>
        </p:nvPicPr>
        <p:blipFill>
          <a:blip r:embed="rId3"/>
          <a:stretch>
            <a:fillRect/>
          </a:stretch>
        </p:blipFill>
        <p:spPr>
          <a:xfrm>
            <a:off x="5735096" y="2728916"/>
            <a:ext cx="3347910" cy="2476706"/>
          </a:xfrm>
          <a:prstGeom prst="rect">
            <a:avLst/>
          </a:prstGeom>
        </p:spPr>
      </p:pic>
      <p:sp>
        <p:nvSpPr>
          <p:cNvPr id="13" name="TextBox 12">
            <a:extLst>
              <a:ext uri="{FF2B5EF4-FFF2-40B4-BE49-F238E27FC236}">
                <a16:creationId xmlns:a16="http://schemas.microsoft.com/office/drawing/2014/main" id="{355B829B-6939-91D6-AEEE-F20352B9683F}"/>
              </a:ext>
            </a:extLst>
          </p:cNvPr>
          <p:cNvSpPr txBox="1"/>
          <p:nvPr/>
        </p:nvSpPr>
        <p:spPr>
          <a:xfrm>
            <a:off x="286804" y="5901898"/>
            <a:ext cx="8245196" cy="430887"/>
          </a:xfrm>
          <a:prstGeom prst="rect">
            <a:avLst/>
          </a:prstGeom>
          <a:noFill/>
        </p:spPr>
        <p:txBody>
          <a:bodyPr wrap="square">
            <a:spAutoFit/>
          </a:bodyPr>
          <a:lstStyle/>
          <a:p>
            <a:r>
              <a:rPr lang="en-GB" sz="1100" dirty="0"/>
              <a:t>[2] D. Ternova, FTIR and XRF analysis of the S2 TEX glass-fibre with the CTD-1202 ceramic binder after several treatments, TE- VSC 2022 - EDMS 2732657</a:t>
            </a:r>
          </a:p>
        </p:txBody>
      </p:sp>
      <p:pic>
        <p:nvPicPr>
          <p:cNvPr id="15" name="Picture 14">
            <a:extLst>
              <a:ext uri="{FF2B5EF4-FFF2-40B4-BE49-F238E27FC236}">
                <a16:creationId xmlns:a16="http://schemas.microsoft.com/office/drawing/2014/main" id="{CE576F79-C90C-527D-37E5-95F84BCA978B}"/>
              </a:ext>
            </a:extLst>
          </p:cNvPr>
          <p:cNvPicPr>
            <a:picLocks noChangeAspect="1"/>
          </p:cNvPicPr>
          <p:nvPr/>
        </p:nvPicPr>
        <p:blipFill>
          <a:blip r:embed="rId4"/>
          <a:stretch>
            <a:fillRect/>
          </a:stretch>
        </p:blipFill>
        <p:spPr>
          <a:xfrm rot="16200000">
            <a:off x="5362732" y="1104171"/>
            <a:ext cx="1734756" cy="947610"/>
          </a:xfrm>
          <a:prstGeom prst="rect">
            <a:avLst/>
          </a:prstGeom>
        </p:spPr>
      </p:pic>
      <p:pic>
        <p:nvPicPr>
          <p:cNvPr id="17" name="Picture 16">
            <a:extLst>
              <a:ext uri="{FF2B5EF4-FFF2-40B4-BE49-F238E27FC236}">
                <a16:creationId xmlns:a16="http://schemas.microsoft.com/office/drawing/2014/main" id="{F477BFF0-E4B5-9DCB-A5D1-7396E9E83C22}"/>
              </a:ext>
            </a:extLst>
          </p:cNvPr>
          <p:cNvPicPr>
            <a:picLocks noChangeAspect="1"/>
          </p:cNvPicPr>
          <p:nvPr/>
        </p:nvPicPr>
        <p:blipFill>
          <a:blip r:embed="rId5"/>
          <a:stretch>
            <a:fillRect/>
          </a:stretch>
        </p:blipFill>
        <p:spPr>
          <a:xfrm>
            <a:off x="6780061" y="716731"/>
            <a:ext cx="2302945" cy="1765757"/>
          </a:xfrm>
          <a:prstGeom prst="rect">
            <a:avLst/>
          </a:prstGeom>
        </p:spPr>
      </p:pic>
      <p:sp>
        <p:nvSpPr>
          <p:cNvPr id="7" name="TextBox 6">
            <a:extLst>
              <a:ext uri="{FF2B5EF4-FFF2-40B4-BE49-F238E27FC236}">
                <a16:creationId xmlns:a16="http://schemas.microsoft.com/office/drawing/2014/main" id="{17D3A824-674B-FB49-C63E-CEA079B02D36}"/>
              </a:ext>
            </a:extLst>
          </p:cNvPr>
          <p:cNvSpPr txBox="1"/>
          <p:nvPr/>
        </p:nvSpPr>
        <p:spPr>
          <a:xfrm>
            <a:off x="5756305" y="2482488"/>
            <a:ext cx="2464151" cy="276999"/>
          </a:xfrm>
          <a:prstGeom prst="rect">
            <a:avLst/>
          </a:prstGeom>
          <a:noFill/>
        </p:spPr>
        <p:txBody>
          <a:bodyPr wrap="square" rtlCol="0">
            <a:spAutoFit/>
          </a:bodyPr>
          <a:lstStyle/>
          <a:p>
            <a:r>
              <a:rPr lang="en-US" sz="1200" i="1" dirty="0"/>
              <a:t>Flexural test and beam samples</a:t>
            </a:r>
            <a:endParaRPr lang="en-GB" sz="1200" i="1" dirty="0"/>
          </a:p>
        </p:txBody>
      </p:sp>
      <p:sp>
        <p:nvSpPr>
          <p:cNvPr id="8" name="TextBox 7">
            <a:extLst>
              <a:ext uri="{FF2B5EF4-FFF2-40B4-BE49-F238E27FC236}">
                <a16:creationId xmlns:a16="http://schemas.microsoft.com/office/drawing/2014/main" id="{27B49225-B6CD-B313-0AA1-F04C3DEB8BD7}"/>
              </a:ext>
            </a:extLst>
          </p:cNvPr>
          <p:cNvSpPr txBox="1"/>
          <p:nvPr/>
        </p:nvSpPr>
        <p:spPr>
          <a:xfrm>
            <a:off x="5756305" y="5216878"/>
            <a:ext cx="3226872" cy="461665"/>
          </a:xfrm>
          <a:prstGeom prst="rect">
            <a:avLst/>
          </a:prstGeom>
          <a:noFill/>
        </p:spPr>
        <p:txBody>
          <a:bodyPr wrap="square" rtlCol="0">
            <a:spAutoFit/>
          </a:bodyPr>
          <a:lstStyle/>
          <a:p>
            <a:r>
              <a:rPr lang="en-US" sz="1200" i="1" dirty="0"/>
              <a:t>Interlayer with binder CTD1202 after heat treatment</a:t>
            </a:r>
            <a:endParaRPr lang="en-GB" sz="1200" i="1" dirty="0"/>
          </a:p>
        </p:txBody>
      </p:sp>
    </p:spTree>
    <p:extLst>
      <p:ext uri="{BB962C8B-B14F-4D97-AF65-F5344CB8AC3E}">
        <p14:creationId xmlns:p14="http://schemas.microsoft.com/office/powerpoint/2010/main" val="2321377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94338-9863-CB9B-1A34-5E45DC7FE8FA}"/>
              </a:ext>
            </a:extLst>
          </p:cNvPr>
          <p:cNvSpPr>
            <a:spLocks noGrp="1"/>
          </p:cNvSpPr>
          <p:nvPr>
            <p:ph type="title"/>
          </p:nvPr>
        </p:nvSpPr>
        <p:spPr>
          <a:xfrm>
            <a:off x="475488" y="180000"/>
            <a:ext cx="8571312" cy="720000"/>
          </a:xfrm>
        </p:spPr>
        <p:txBody>
          <a:bodyPr/>
          <a:lstStyle/>
          <a:p>
            <a:r>
              <a:rPr lang="en-US" dirty="0"/>
              <a:t>MQXFB – CTE measurement in coil 120</a:t>
            </a:r>
            <a:endParaRPr lang="en-GB" dirty="0"/>
          </a:p>
        </p:txBody>
      </p:sp>
      <p:sp>
        <p:nvSpPr>
          <p:cNvPr id="3" name="Content Placeholder 2">
            <a:extLst>
              <a:ext uri="{FF2B5EF4-FFF2-40B4-BE49-F238E27FC236}">
                <a16:creationId xmlns:a16="http://schemas.microsoft.com/office/drawing/2014/main" id="{6B2EC624-5ABD-2224-61B9-83AEB5AF60B7}"/>
              </a:ext>
            </a:extLst>
          </p:cNvPr>
          <p:cNvSpPr>
            <a:spLocks noGrp="1"/>
          </p:cNvSpPr>
          <p:nvPr>
            <p:ph idx="1"/>
          </p:nvPr>
        </p:nvSpPr>
        <p:spPr>
          <a:xfrm>
            <a:off x="360628" y="858639"/>
            <a:ext cx="6195620" cy="2678620"/>
          </a:xfrm>
        </p:spPr>
        <p:txBody>
          <a:bodyPr>
            <a:normAutofit/>
          </a:bodyPr>
          <a:lstStyle/>
          <a:p>
            <a:r>
              <a:rPr lang="en-US" sz="1600" dirty="0"/>
              <a:t>CTE measurements performed by MME on segments extracted from coil 120 show a </a:t>
            </a:r>
            <a:r>
              <a:rPr lang="en-US" sz="1600" b="1" dirty="0"/>
              <a:t>significant difference in the CTE in azimuthal direction </a:t>
            </a:r>
            <a:r>
              <a:rPr lang="en-US" sz="1600" dirty="0"/>
              <a:t>between IL (binder) and OL (no binder) </a:t>
            </a:r>
            <a:r>
              <a:rPr lang="en-GB" sz="1600" dirty="0">
                <a:hlinkClick r:id="rId2"/>
              </a:rPr>
              <a:t>https://indico.cern.ch/event/1224526/</a:t>
            </a:r>
            <a:endParaRPr lang="en-GB" sz="1600" dirty="0"/>
          </a:p>
          <a:p>
            <a:r>
              <a:rPr lang="en-GB" sz="1600" dirty="0"/>
              <a:t>Sample extraction is complex and might influence results which indeed shows a </a:t>
            </a:r>
            <a:r>
              <a:rPr lang="en-GB" sz="1600" b="1" dirty="0"/>
              <a:t>large error bar</a:t>
            </a:r>
          </a:p>
          <a:p>
            <a:pPr marL="0" indent="0">
              <a:buNone/>
            </a:pPr>
            <a:r>
              <a:rPr lang="en-GB" sz="1600" dirty="0">
                <a:sym typeface="Wingdings" panose="05000000000000000000" pitchFamily="2" charset="2"/>
              </a:rPr>
              <a:t>	 ten stacks with and without binder to characterize 	mechanical properties of the coil in a simpler set-up</a:t>
            </a:r>
            <a:r>
              <a:rPr lang="en-GB" sz="1600" dirty="0"/>
              <a:t> </a:t>
            </a:r>
            <a:r>
              <a:rPr lang="en-US" sz="1600" dirty="0"/>
              <a:t> </a:t>
            </a:r>
          </a:p>
          <a:p>
            <a:pPr marL="0" indent="0">
              <a:buNone/>
            </a:pPr>
            <a:r>
              <a:rPr lang="en-GB" sz="1600" dirty="0">
                <a:sym typeface="Wingdings" panose="05000000000000000000" pitchFamily="2" charset="2"/>
              </a:rPr>
              <a:t>	 a </a:t>
            </a:r>
            <a:r>
              <a:rPr lang="en-GB" sz="1600" dirty="0"/>
              <a:t>sanity check missing on standard coil with binder on 	both IL and OL. </a:t>
            </a:r>
          </a:p>
          <a:p>
            <a:endParaRPr lang="en-GB" sz="1600" dirty="0"/>
          </a:p>
        </p:txBody>
      </p:sp>
      <p:sp>
        <p:nvSpPr>
          <p:cNvPr id="4" name="Footer Placeholder 3">
            <a:extLst>
              <a:ext uri="{FF2B5EF4-FFF2-40B4-BE49-F238E27FC236}">
                <a16:creationId xmlns:a16="http://schemas.microsoft.com/office/drawing/2014/main" id="{5A34FAF7-88E7-760B-5837-698BBED89F8A}"/>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E9974401-4677-EFEB-C71E-217FE92C6831}"/>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7" name="TextBox 6">
            <a:extLst>
              <a:ext uri="{FF2B5EF4-FFF2-40B4-BE49-F238E27FC236}">
                <a16:creationId xmlns:a16="http://schemas.microsoft.com/office/drawing/2014/main" id="{61ECD361-198E-6765-14EB-39079BD7F15B}"/>
              </a:ext>
            </a:extLst>
          </p:cNvPr>
          <p:cNvSpPr txBox="1"/>
          <p:nvPr/>
        </p:nvSpPr>
        <p:spPr>
          <a:xfrm>
            <a:off x="3977640" y="55733"/>
            <a:ext cx="5157216" cy="338554"/>
          </a:xfrm>
          <a:prstGeom prst="rect">
            <a:avLst/>
          </a:prstGeom>
          <a:noFill/>
        </p:spPr>
        <p:txBody>
          <a:bodyPr wrap="square">
            <a:spAutoFit/>
          </a:bodyPr>
          <a:lstStyle/>
          <a:p>
            <a:r>
              <a:rPr lang="en-GB" sz="1600" dirty="0">
                <a:solidFill>
                  <a:srgbClr val="00B050"/>
                </a:solidFill>
              </a:rPr>
              <a:t>Ò. Sacristan, M. Guinchard, S. Hoell - EN –MME 2022</a:t>
            </a:r>
          </a:p>
        </p:txBody>
      </p:sp>
      <p:pic>
        <p:nvPicPr>
          <p:cNvPr id="8" name="Picture 7">
            <a:extLst>
              <a:ext uri="{FF2B5EF4-FFF2-40B4-BE49-F238E27FC236}">
                <a16:creationId xmlns:a16="http://schemas.microsoft.com/office/drawing/2014/main" id="{439FE06F-99DC-CA0E-0AE9-D668ECBAA22E}"/>
              </a:ext>
            </a:extLst>
          </p:cNvPr>
          <p:cNvPicPr>
            <a:picLocks noChangeAspect="1"/>
          </p:cNvPicPr>
          <p:nvPr/>
        </p:nvPicPr>
        <p:blipFill>
          <a:blip r:embed="rId3"/>
          <a:stretch>
            <a:fillRect/>
          </a:stretch>
        </p:blipFill>
        <p:spPr>
          <a:xfrm>
            <a:off x="6479232" y="1137175"/>
            <a:ext cx="2399592" cy="1825526"/>
          </a:xfrm>
          <a:prstGeom prst="rect">
            <a:avLst/>
          </a:prstGeom>
        </p:spPr>
      </p:pic>
      <mc:AlternateContent xmlns:mc="http://schemas.openxmlformats.org/markup-compatibility/2006">
        <mc:Choice xmlns:a14="http://schemas.microsoft.com/office/drawing/2010/main" Requires="a14">
          <p:graphicFrame>
            <p:nvGraphicFramePr>
              <p:cNvPr id="11" name="Table 10">
                <a:extLst>
                  <a:ext uri="{FF2B5EF4-FFF2-40B4-BE49-F238E27FC236}">
                    <a16:creationId xmlns:a16="http://schemas.microsoft.com/office/drawing/2014/main" id="{2AF4EDC5-1486-FF70-1B3B-DC9A025BAC5A}"/>
                  </a:ext>
                </a:extLst>
              </p:cNvPr>
              <p:cNvGraphicFramePr>
                <a:graphicFrameLocks noGrp="1"/>
              </p:cNvGraphicFramePr>
              <p:nvPr>
                <p:extLst>
                  <p:ext uri="{D42A27DB-BD31-4B8C-83A1-F6EECF244321}">
                    <p14:modId xmlns:p14="http://schemas.microsoft.com/office/powerpoint/2010/main" val="3467687499"/>
                  </p:ext>
                </p:extLst>
              </p:nvPr>
            </p:nvGraphicFramePr>
            <p:xfrm>
              <a:off x="3195152" y="3479123"/>
              <a:ext cx="5851648" cy="2470368"/>
            </p:xfrm>
            <a:graphic>
              <a:graphicData uri="http://schemas.openxmlformats.org/drawingml/2006/table">
                <a:tbl>
                  <a:tblPr firstRow="1" bandRow="1"/>
                  <a:tblGrid>
                    <a:gridCol w="1212256">
                      <a:extLst>
                        <a:ext uri="{9D8B030D-6E8A-4147-A177-3AD203B41FA5}">
                          <a16:colId xmlns:a16="http://schemas.microsoft.com/office/drawing/2014/main" val="2908982954"/>
                        </a:ext>
                      </a:extLst>
                    </a:gridCol>
                    <a:gridCol w="1527182">
                      <a:extLst>
                        <a:ext uri="{9D8B030D-6E8A-4147-A177-3AD203B41FA5}">
                          <a16:colId xmlns:a16="http://schemas.microsoft.com/office/drawing/2014/main" val="77661043"/>
                        </a:ext>
                      </a:extLst>
                    </a:gridCol>
                    <a:gridCol w="1590643">
                      <a:extLst>
                        <a:ext uri="{9D8B030D-6E8A-4147-A177-3AD203B41FA5}">
                          <a16:colId xmlns:a16="http://schemas.microsoft.com/office/drawing/2014/main" val="359207047"/>
                        </a:ext>
                      </a:extLst>
                    </a:gridCol>
                    <a:gridCol w="1521567">
                      <a:extLst>
                        <a:ext uri="{9D8B030D-6E8A-4147-A177-3AD203B41FA5}">
                          <a16:colId xmlns:a16="http://schemas.microsoft.com/office/drawing/2014/main" val="20031485"/>
                        </a:ext>
                      </a:extLst>
                    </a:gridCol>
                  </a:tblGrid>
                  <a:tr h="401355">
                    <a:tc>
                      <a:txBody>
                        <a:bodyPr/>
                        <a:lstStyle>
                          <a:lvl1pPr marL="0" algn="l" defTabSz="457200" rtl="0" eaLnBrk="1" latinLnBrk="0" hangingPunct="1">
                            <a:defRPr sz="1800" b="1" kern="1200">
                              <a:solidFill>
                                <a:schemeClr val="lt1"/>
                              </a:solidFill>
                              <a:latin typeface="Source Sans Pro"/>
                              <a:ea typeface="Arial"/>
                              <a:cs typeface="Arial"/>
                            </a:defRPr>
                          </a:lvl1pPr>
                          <a:lvl2pPr marL="457200" algn="l" defTabSz="457200" rtl="0" eaLnBrk="1" latinLnBrk="0" hangingPunct="1">
                            <a:defRPr sz="1800" b="1" kern="1200">
                              <a:solidFill>
                                <a:schemeClr val="lt1"/>
                              </a:solidFill>
                              <a:latin typeface="Source Sans Pro"/>
                              <a:ea typeface="Arial"/>
                              <a:cs typeface="Arial"/>
                            </a:defRPr>
                          </a:lvl2pPr>
                          <a:lvl3pPr marL="914400" algn="l" defTabSz="457200" rtl="0" eaLnBrk="1" latinLnBrk="0" hangingPunct="1">
                            <a:defRPr sz="1800" b="1" kern="1200">
                              <a:solidFill>
                                <a:schemeClr val="lt1"/>
                              </a:solidFill>
                              <a:latin typeface="Source Sans Pro"/>
                              <a:ea typeface="Arial"/>
                              <a:cs typeface="Arial"/>
                            </a:defRPr>
                          </a:lvl3pPr>
                          <a:lvl4pPr marL="1371600" algn="l" defTabSz="457200" rtl="0" eaLnBrk="1" latinLnBrk="0" hangingPunct="1">
                            <a:defRPr sz="1800" b="1" kern="1200">
                              <a:solidFill>
                                <a:schemeClr val="lt1"/>
                              </a:solidFill>
                              <a:latin typeface="Source Sans Pro"/>
                              <a:ea typeface="Arial"/>
                              <a:cs typeface="Arial"/>
                            </a:defRPr>
                          </a:lvl4pPr>
                          <a:lvl5pPr marL="1828800" algn="l" defTabSz="457200" rtl="0" eaLnBrk="1" latinLnBrk="0" hangingPunct="1">
                            <a:defRPr sz="1800" b="1" kern="1200">
                              <a:solidFill>
                                <a:schemeClr val="lt1"/>
                              </a:solidFill>
                              <a:latin typeface="Source Sans Pro"/>
                              <a:ea typeface="Arial"/>
                              <a:cs typeface="Arial"/>
                            </a:defRPr>
                          </a:lvl5pPr>
                          <a:lvl6pPr marL="2286000" algn="l" defTabSz="457200" rtl="0" eaLnBrk="1" latinLnBrk="0" hangingPunct="1">
                            <a:defRPr sz="1800" b="1" kern="1200">
                              <a:solidFill>
                                <a:schemeClr val="lt1"/>
                              </a:solidFill>
                              <a:latin typeface="Source Sans Pro"/>
                              <a:ea typeface="Arial"/>
                              <a:cs typeface="Arial"/>
                            </a:defRPr>
                          </a:lvl6pPr>
                          <a:lvl7pPr marL="2743200" algn="l" defTabSz="457200" rtl="0" eaLnBrk="1" latinLnBrk="0" hangingPunct="1">
                            <a:defRPr sz="1800" b="1" kern="1200">
                              <a:solidFill>
                                <a:schemeClr val="lt1"/>
                              </a:solidFill>
                              <a:latin typeface="Source Sans Pro"/>
                              <a:ea typeface="Arial"/>
                              <a:cs typeface="Arial"/>
                            </a:defRPr>
                          </a:lvl7pPr>
                          <a:lvl8pPr marL="3200400" algn="l" defTabSz="457200" rtl="0" eaLnBrk="1" latinLnBrk="0" hangingPunct="1">
                            <a:defRPr sz="1800" b="1" kern="1200">
                              <a:solidFill>
                                <a:schemeClr val="lt1"/>
                              </a:solidFill>
                              <a:latin typeface="Source Sans Pro"/>
                              <a:ea typeface="Arial"/>
                              <a:cs typeface="Arial"/>
                            </a:defRPr>
                          </a:lvl8pPr>
                          <a:lvl9pPr marL="3657600" algn="l" defTabSz="457200" rtl="0" eaLnBrk="1" latinLnBrk="0" hangingPunct="1">
                            <a:defRPr sz="1800" b="1" kern="1200">
                              <a:solidFill>
                                <a:schemeClr val="lt1"/>
                              </a:solidFill>
                              <a:latin typeface="Source Sans Pro"/>
                              <a:ea typeface="Arial"/>
                              <a:cs typeface="Arial"/>
                            </a:defRPr>
                          </a:lvl9pPr>
                        </a:lstStyle>
                        <a:p>
                          <a:r>
                            <a:rPr lang="en-US" sz="1200" dirty="0"/>
                            <a:t>Direction</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Source Sans Pro"/>
                              <a:ea typeface="Arial"/>
                              <a:cs typeface="Arial"/>
                            </a:defRPr>
                          </a:lvl1pPr>
                          <a:lvl2pPr marL="457200" algn="l" defTabSz="457200" rtl="0" eaLnBrk="1" latinLnBrk="0" hangingPunct="1">
                            <a:defRPr sz="1800" b="1" kern="1200">
                              <a:solidFill>
                                <a:schemeClr val="lt1"/>
                              </a:solidFill>
                              <a:latin typeface="Source Sans Pro"/>
                              <a:ea typeface="Arial"/>
                              <a:cs typeface="Arial"/>
                            </a:defRPr>
                          </a:lvl2pPr>
                          <a:lvl3pPr marL="914400" algn="l" defTabSz="457200" rtl="0" eaLnBrk="1" latinLnBrk="0" hangingPunct="1">
                            <a:defRPr sz="1800" b="1" kern="1200">
                              <a:solidFill>
                                <a:schemeClr val="lt1"/>
                              </a:solidFill>
                              <a:latin typeface="Source Sans Pro"/>
                              <a:ea typeface="Arial"/>
                              <a:cs typeface="Arial"/>
                            </a:defRPr>
                          </a:lvl3pPr>
                          <a:lvl4pPr marL="1371600" algn="l" defTabSz="457200" rtl="0" eaLnBrk="1" latinLnBrk="0" hangingPunct="1">
                            <a:defRPr sz="1800" b="1" kern="1200">
                              <a:solidFill>
                                <a:schemeClr val="lt1"/>
                              </a:solidFill>
                              <a:latin typeface="Source Sans Pro"/>
                              <a:ea typeface="Arial"/>
                              <a:cs typeface="Arial"/>
                            </a:defRPr>
                          </a:lvl4pPr>
                          <a:lvl5pPr marL="1828800" algn="l" defTabSz="457200" rtl="0" eaLnBrk="1" latinLnBrk="0" hangingPunct="1">
                            <a:defRPr sz="1800" b="1" kern="1200">
                              <a:solidFill>
                                <a:schemeClr val="lt1"/>
                              </a:solidFill>
                              <a:latin typeface="Source Sans Pro"/>
                              <a:ea typeface="Arial"/>
                              <a:cs typeface="Arial"/>
                            </a:defRPr>
                          </a:lvl5pPr>
                          <a:lvl6pPr marL="2286000" algn="l" defTabSz="457200" rtl="0" eaLnBrk="1" latinLnBrk="0" hangingPunct="1">
                            <a:defRPr sz="1800" b="1" kern="1200">
                              <a:solidFill>
                                <a:schemeClr val="lt1"/>
                              </a:solidFill>
                              <a:latin typeface="Source Sans Pro"/>
                              <a:ea typeface="Arial"/>
                              <a:cs typeface="Arial"/>
                            </a:defRPr>
                          </a:lvl6pPr>
                          <a:lvl7pPr marL="2743200" algn="l" defTabSz="457200" rtl="0" eaLnBrk="1" latinLnBrk="0" hangingPunct="1">
                            <a:defRPr sz="1800" b="1" kern="1200">
                              <a:solidFill>
                                <a:schemeClr val="lt1"/>
                              </a:solidFill>
                              <a:latin typeface="Source Sans Pro"/>
                              <a:ea typeface="Arial"/>
                              <a:cs typeface="Arial"/>
                            </a:defRPr>
                          </a:lvl7pPr>
                          <a:lvl8pPr marL="3200400" algn="l" defTabSz="457200" rtl="0" eaLnBrk="1" latinLnBrk="0" hangingPunct="1">
                            <a:defRPr sz="1800" b="1" kern="1200">
                              <a:solidFill>
                                <a:schemeClr val="lt1"/>
                              </a:solidFill>
                              <a:latin typeface="Source Sans Pro"/>
                              <a:ea typeface="Arial"/>
                              <a:cs typeface="Arial"/>
                            </a:defRPr>
                          </a:lvl8pPr>
                          <a:lvl9pPr marL="3657600" algn="l" defTabSz="457200" rtl="0" eaLnBrk="1" latinLnBrk="0" hangingPunct="1">
                            <a:defRPr sz="1800" b="1" kern="1200">
                              <a:solidFill>
                                <a:schemeClr val="lt1"/>
                              </a:solidFill>
                              <a:latin typeface="Source Sans Pro"/>
                              <a:ea typeface="Arial"/>
                              <a:cs typeface="Arial"/>
                            </a:defRPr>
                          </a:lvl9pPr>
                        </a:lstStyle>
                        <a:p>
                          <a:pPr algn="ctr"/>
                          <a:r>
                            <a:rPr lang="en-US" sz="1200" dirty="0"/>
                            <a:t>Layer</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Source Sans Pro"/>
                              <a:ea typeface="Arial"/>
                              <a:cs typeface="Arial"/>
                            </a:defRPr>
                          </a:lvl1pPr>
                          <a:lvl2pPr marL="457200" algn="l" defTabSz="457200" rtl="0" eaLnBrk="1" latinLnBrk="0" hangingPunct="1">
                            <a:defRPr sz="1800" b="1" kern="1200">
                              <a:solidFill>
                                <a:schemeClr val="lt1"/>
                              </a:solidFill>
                              <a:latin typeface="Source Sans Pro"/>
                              <a:ea typeface="Arial"/>
                              <a:cs typeface="Arial"/>
                            </a:defRPr>
                          </a:lvl2pPr>
                          <a:lvl3pPr marL="914400" algn="l" defTabSz="457200" rtl="0" eaLnBrk="1" latinLnBrk="0" hangingPunct="1">
                            <a:defRPr sz="1800" b="1" kern="1200">
                              <a:solidFill>
                                <a:schemeClr val="lt1"/>
                              </a:solidFill>
                              <a:latin typeface="Source Sans Pro"/>
                              <a:ea typeface="Arial"/>
                              <a:cs typeface="Arial"/>
                            </a:defRPr>
                          </a:lvl3pPr>
                          <a:lvl4pPr marL="1371600" algn="l" defTabSz="457200" rtl="0" eaLnBrk="1" latinLnBrk="0" hangingPunct="1">
                            <a:defRPr sz="1800" b="1" kern="1200">
                              <a:solidFill>
                                <a:schemeClr val="lt1"/>
                              </a:solidFill>
                              <a:latin typeface="Source Sans Pro"/>
                              <a:ea typeface="Arial"/>
                              <a:cs typeface="Arial"/>
                            </a:defRPr>
                          </a:lvl4pPr>
                          <a:lvl5pPr marL="1828800" algn="l" defTabSz="457200" rtl="0" eaLnBrk="1" latinLnBrk="0" hangingPunct="1">
                            <a:defRPr sz="1800" b="1" kern="1200">
                              <a:solidFill>
                                <a:schemeClr val="lt1"/>
                              </a:solidFill>
                              <a:latin typeface="Source Sans Pro"/>
                              <a:ea typeface="Arial"/>
                              <a:cs typeface="Arial"/>
                            </a:defRPr>
                          </a:lvl5pPr>
                          <a:lvl6pPr marL="2286000" algn="l" defTabSz="457200" rtl="0" eaLnBrk="1" latinLnBrk="0" hangingPunct="1">
                            <a:defRPr sz="1800" b="1" kern="1200">
                              <a:solidFill>
                                <a:schemeClr val="lt1"/>
                              </a:solidFill>
                              <a:latin typeface="Source Sans Pro"/>
                              <a:ea typeface="Arial"/>
                              <a:cs typeface="Arial"/>
                            </a:defRPr>
                          </a:lvl6pPr>
                          <a:lvl7pPr marL="2743200" algn="l" defTabSz="457200" rtl="0" eaLnBrk="1" latinLnBrk="0" hangingPunct="1">
                            <a:defRPr sz="1800" b="1" kern="1200">
                              <a:solidFill>
                                <a:schemeClr val="lt1"/>
                              </a:solidFill>
                              <a:latin typeface="Source Sans Pro"/>
                              <a:ea typeface="Arial"/>
                              <a:cs typeface="Arial"/>
                            </a:defRPr>
                          </a:lvl7pPr>
                          <a:lvl8pPr marL="3200400" algn="l" defTabSz="457200" rtl="0" eaLnBrk="1" latinLnBrk="0" hangingPunct="1">
                            <a:defRPr sz="1800" b="1" kern="1200">
                              <a:solidFill>
                                <a:schemeClr val="lt1"/>
                              </a:solidFill>
                              <a:latin typeface="Source Sans Pro"/>
                              <a:ea typeface="Arial"/>
                              <a:cs typeface="Arial"/>
                            </a:defRPr>
                          </a:lvl8pPr>
                          <a:lvl9pPr marL="3657600" algn="l" defTabSz="457200" rtl="0" eaLnBrk="1" latinLnBrk="0" hangingPunct="1">
                            <a:defRPr sz="1800" b="1" kern="1200">
                              <a:solidFill>
                                <a:schemeClr val="lt1"/>
                              </a:solidFill>
                              <a:latin typeface="Source Sans Pro"/>
                              <a:ea typeface="Arial"/>
                              <a:cs typeface="Arial"/>
                            </a:defRPr>
                          </a:lvl9pPr>
                        </a:lstStyle>
                        <a:p>
                          <a:pPr algn="ctr"/>
                          <a:r>
                            <a:rPr lang="el-GR" sz="1200" dirty="0"/>
                            <a:t>Δ</a:t>
                          </a:r>
                          <a:r>
                            <a:rPr lang="en-US" sz="1200" dirty="0"/>
                            <a:t>L/L</a:t>
                          </a:r>
                          <a:r>
                            <a:rPr lang="en-US" sz="1200" baseline="-25000" dirty="0"/>
                            <a:t>0 </a:t>
                          </a:r>
                          <a:br>
                            <a:rPr lang="en-US" sz="1200" baseline="-25000" dirty="0"/>
                          </a:br>
                          <a:r>
                            <a:rPr lang="en-US" sz="1200" dirty="0"/>
                            <a:t>at 1.9 K</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Source Sans Pro"/>
                              <a:ea typeface="Arial"/>
                              <a:cs typeface="Arial"/>
                            </a:defRPr>
                          </a:lvl1pPr>
                          <a:lvl2pPr marL="457200" algn="l" defTabSz="457200" rtl="0" eaLnBrk="1" latinLnBrk="0" hangingPunct="1">
                            <a:defRPr sz="1800" b="1" kern="1200">
                              <a:solidFill>
                                <a:schemeClr val="lt1"/>
                              </a:solidFill>
                              <a:latin typeface="Source Sans Pro"/>
                              <a:ea typeface="Arial"/>
                              <a:cs typeface="Arial"/>
                            </a:defRPr>
                          </a:lvl2pPr>
                          <a:lvl3pPr marL="914400" algn="l" defTabSz="457200" rtl="0" eaLnBrk="1" latinLnBrk="0" hangingPunct="1">
                            <a:defRPr sz="1800" b="1" kern="1200">
                              <a:solidFill>
                                <a:schemeClr val="lt1"/>
                              </a:solidFill>
                              <a:latin typeface="Source Sans Pro"/>
                              <a:ea typeface="Arial"/>
                              <a:cs typeface="Arial"/>
                            </a:defRPr>
                          </a:lvl3pPr>
                          <a:lvl4pPr marL="1371600" algn="l" defTabSz="457200" rtl="0" eaLnBrk="1" latinLnBrk="0" hangingPunct="1">
                            <a:defRPr sz="1800" b="1" kern="1200">
                              <a:solidFill>
                                <a:schemeClr val="lt1"/>
                              </a:solidFill>
                              <a:latin typeface="Source Sans Pro"/>
                              <a:ea typeface="Arial"/>
                              <a:cs typeface="Arial"/>
                            </a:defRPr>
                          </a:lvl4pPr>
                          <a:lvl5pPr marL="1828800" algn="l" defTabSz="457200" rtl="0" eaLnBrk="1" latinLnBrk="0" hangingPunct="1">
                            <a:defRPr sz="1800" b="1" kern="1200">
                              <a:solidFill>
                                <a:schemeClr val="lt1"/>
                              </a:solidFill>
                              <a:latin typeface="Source Sans Pro"/>
                              <a:ea typeface="Arial"/>
                              <a:cs typeface="Arial"/>
                            </a:defRPr>
                          </a:lvl5pPr>
                          <a:lvl6pPr marL="2286000" algn="l" defTabSz="457200" rtl="0" eaLnBrk="1" latinLnBrk="0" hangingPunct="1">
                            <a:defRPr sz="1800" b="1" kern="1200">
                              <a:solidFill>
                                <a:schemeClr val="lt1"/>
                              </a:solidFill>
                              <a:latin typeface="Source Sans Pro"/>
                              <a:ea typeface="Arial"/>
                              <a:cs typeface="Arial"/>
                            </a:defRPr>
                          </a:lvl6pPr>
                          <a:lvl7pPr marL="2743200" algn="l" defTabSz="457200" rtl="0" eaLnBrk="1" latinLnBrk="0" hangingPunct="1">
                            <a:defRPr sz="1800" b="1" kern="1200">
                              <a:solidFill>
                                <a:schemeClr val="lt1"/>
                              </a:solidFill>
                              <a:latin typeface="Source Sans Pro"/>
                              <a:ea typeface="Arial"/>
                              <a:cs typeface="Arial"/>
                            </a:defRPr>
                          </a:lvl7pPr>
                          <a:lvl8pPr marL="3200400" algn="l" defTabSz="457200" rtl="0" eaLnBrk="1" latinLnBrk="0" hangingPunct="1">
                            <a:defRPr sz="1800" b="1" kern="1200">
                              <a:solidFill>
                                <a:schemeClr val="lt1"/>
                              </a:solidFill>
                              <a:latin typeface="Source Sans Pro"/>
                              <a:ea typeface="Arial"/>
                              <a:cs typeface="Arial"/>
                            </a:defRPr>
                          </a:lvl8pPr>
                          <a:lvl9pPr marL="3657600" algn="l" defTabSz="457200" rtl="0" eaLnBrk="1" latinLnBrk="0" hangingPunct="1">
                            <a:defRPr sz="1800" b="1" kern="1200">
                              <a:solidFill>
                                <a:schemeClr val="lt1"/>
                              </a:solidFill>
                              <a:latin typeface="Source Sans Pro"/>
                              <a:ea typeface="Arial"/>
                              <a:cs typeface="Arial"/>
                            </a:defRPr>
                          </a:lvl9pPr>
                        </a:lstStyle>
                        <a:p>
                          <a:pPr algn="ctr"/>
                          <a:r>
                            <a:rPr lang="el-GR" sz="1200" dirty="0">
                              <a:latin typeface="Times New Roman" panose="02020603050405020304" pitchFamily="18" charset="0"/>
                              <a:cs typeface="Times New Roman" panose="02020603050405020304" pitchFamily="18" charset="0"/>
                            </a:rPr>
                            <a:t>σ</a:t>
                          </a:r>
                          <a:r>
                            <a:rPr lang="de-DE" sz="1200" dirty="0">
                              <a:latin typeface="Times New Roman" panose="02020603050405020304" pitchFamily="18" charset="0"/>
                              <a:cs typeface="Times New Roman" panose="02020603050405020304" pitchFamily="18" charset="0"/>
                            </a:rPr>
                            <a:t>(</a:t>
                          </a:r>
                          <a:r>
                            <a:rPr lang="el-GR" sz="1200" dirty="0"/>
                            <a:t>Δ</a:t>
                          </a:r>
                          <a:r>
                            <a:rPr lang="en-US" sz="1200" dirty="0"/>
                            <a:t>L/L</a:t>
                          </a:r>
                          <a:r>
                            <a:rPr lang="en-US" sz="1200" baseline="-25000" dirty="0"/>
                            <a:t>0</a:t>
                          </a:r>
                          <a:r>
                            <a:rPr lang="en-US" sz="1200" baseline="0" dirty="0"/>
                            <a:t>)</a:t>
                          </a:r>
                        </a:p>
                        <a:p>
                          <a:pPr algn="ctr"/>
                          <a:r>
                            <a:rPr lang="en-US" sz="1200" baseline="0" dirty="0"/>
                            <a:t>at 1.9 K</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809282411"/>
                      </a:ext>
                    </a:extLst>
                  </a:tr>
                  <a:tr h="682306">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r>
                            <a:rPr lang="en-US" sz="1200" b="1" dirty="0"/>
                            <a:t>Longitudinal</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algn="ctr"/>
                          <a:r>
                            <a:rPr lang="en-US" sz="1200" dirty="0">
                              <a:solidFill>
                                <a:schemeClr val="dk1"/>
                              </a:solidFill>
                              <a:latin typeface="+mn-lt"/>
                              <a:ea typeface="+mn-ea"/>
                              <a:cs typeface="+mn-cs"/>
                            </a:rPr>
                            <a:t>Inner S1 + S2</a:t>
                          </a:r>
                        </a:p>
                        <a:p>
                          <a:pPr algn="ctr"/>
                          <a:r>
                            <a:rPr lang="en-US" sz="1200" dirty="0">
                              <a:solidFill>
                                <a:schemeClr val="dk1"/>
                              </a:solidFill>
                              <a:latin typeface="+mn-lt"/>
                              <a:ea typeface="+mn-ea"/>
                              <a:cs typeface="+mn-cs"/>
                            </a:rPr>
                            <a:t>Outer S1</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algn="ctr"/>
                          <a14:m>
                            <m:oMathPara xmlns:m="http://schemas.openxmlformats.org/officeDocument/2006/math">
                              <m:oMathParaPr>
                                <m:jc m:val="centerGroup"/>
                              </m:oMathParaPr>
                              <m:oMath xmlns:m="http://schemas.openxmlformats.org/officeDocument/2006/math">
                                <m:r>
                                  <a:rPr lang="en-US" sz="1200" i="1" dirty="0" smtClean="0">
                                    <a:solidFill>
                                      <a:schemeClr val="dk1"/>
                                    </a:solidFill>
                                    <a:latin typeface="Cambria Math" panose="02040503050406030204" pitchFamily="18" charset="0"/>
                                    <a:ea typeface="+mn-ea"/>
                                    <a:cs typeface="+mn-cs"/>
                                  </a:rPr>
                                  <m:t>−2.9</m:t>
                                </m:r>
                                <m:r>
                                  <a:rPr lang="de-DE" sz="1200" b="0" i="1" dirty="0" smtClean="0">
                                    <a:solidFill>
                                      <a:schemeClr val="dk1"/>
                                    </a:solidFill>
                                    <a:latin typeface="Cambria Math" panose="02040503050406030204" pitchFamily="18" charset="0"/>
                                    <a:ea typeface="+mn-ea"/>
                                    <a:cs typeface="+mn-cs"/>
                                  </a:rPr>
                                  <m:t>8</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en-US" sz="1200" dirty="0">
                            <a:solidFill>
                              <a:schemeClr val="dk1"/>
                            </a:solidFill>
                            <a:latin typeface="+mn-lt"/>
                            <a:ea typeface="+mn-ea"/>
                            <a:cs typeface="+mn-cs"/>
                          </a:endParaRP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sz="1200" b="0" i="1" dirty="0" smtClean="0">
                                    <a:solidFill>
                                      <a:schemeClr val="dk1"/>
                                    </a:solidFill>
                                    <a:latin typeface="Cambria Math" panose="02040503050406030204" pitchFamily="18" charset="0"/>
                                    <a:ea typeface="+mn-ea"/>
                                    <a:cs typeface="+mn-cs"/>
                                  </a:rPr>
                                  <m:t>0.06</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en-US" sz="1200" dirty="0">
                            <a:solidFill>
                              <a:schemeClr val="dk1"/>
                            </a:solidFill>
                            <a:latin typeface="+mn-lt"/>
                            <a:ea typeface="+mn-ea"/>
                            <a:cs typeface="+mn-cs"/>
                          </a:endParaRP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extLst>
                      <a:ext uri="{0D108BD9-81ED-4DB2-BD59-A6C34878D82A}">
                        <a16:rowId xmlns:a16="http://schemas.microsoft.com/office/drawing/2014/main" val="2977714111"/>
                      </a:ext>
                    </a:extLst>
                  </a:tr>
                  <a:tr h="682306">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r>
                            <a:rPr lang="en-US" sz="1200" b="1" dirty="0"/>
                            <a:t>Radial</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algn="ctr"/>
                          <a:r>
                            <a:rPr lang="en-US" sz="1200" dirty="0">
                              <a:solidFill>
                                <a:schemeClr val="dk1"/>
                              </a:solidFill>
                              <a:latin typeface="+mn-lt"/>
                              <a:ea typeface="+mn-ea"/>
                              <a:cs typeface="+mn-cs"/>
                            </a:rPr>
                            <a:t>Inner S3 </a:t>
                          </a:r>
                        </a:p>
                        <a:p>
                          <a:pPr algn="ctr"/>
                          <a:r>
                            <a:rPr lang="en-US" sz="1200" dirty="0">
                              <a:solidFill>
                                <a:schemeClr val="dk1"/>
                              </a:solidFill>
                              <a:latin typeface="+mn-lt"/>
                              <a:ea typeface="+mn-ea"/>
                              <a:cs typeface="+mn-cs"/>
                            </a:rPr>
                            <a:t>Outer S3</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i="1" dirty="0" smtClean="0">
                                    <a:solidFill>
                                      <a:schemeClr val="dk1"/>
                                    </a:solidFill>
                                    <a:latin typeface="Cambria Math" panose="02040503050406030204" pitchFamily="18" charset="0"/>
                                    <a:ea typeface="+mn-ea"/>
                                    <a:cs typeface="+mn-cs"/>
                                  </a:rPr>
                                  <m:t>−1.61</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en-US" sz="1200" b="0" i="1" dirty="0">
                            <a:solidFill>
                              <a:schemeClr val="dk1"/>
                            </a:solidFill>
                            <a:latin typeface="Cambria Math" panose="02040503050406030204" pitchFamily="18" charset="0"/>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1" dirty="0" smtClean="0">
                                    <a:solidFill>
                                      <a:schemeClr val="dk1"/>
                                    </a:solidFill>
                                    <a:latin typeface="Cambria Math" panose="02040503050406030204" pitchFamily="18" charset="0"/>
                                    <a:ea typeface="+mn-ea"/>
                                    <a:cs typeface="+mn-cs"/>
                                  </a:rPr>
                                  <m:t>−</m:t>
                                </m:r>
                                <m:r>
                                  <a:rPr lang="en-US" sz="1200" i="1" dirty="0" smtClean="0">
                                    <a:solidFill>
                                      <a:schemeClr val="dk1"/>
                                    </a:solidFill>
                                    <a:latin typeface="Cambria Math" panose="02040503050406030204" pitchFamily="18" charset="0"/>
                                    <a:ea typeface="+mn-ea"/>
                                    <a:cs typeface="+mn-cs"/>
                                  </a:rPr>
                                  <m:t>1.75</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en-US" sz="1200" dirty="0">
                            <a:solidFill>
                              <a:schemeClr val="dk1"/>
                            </a:solidFill>
                            <a:latin typeface="+mn-lt"/>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sz="1200" b="0" i="1" dirty="0" smtClean="0">
                                    <a:solidFill>
                                      <a:schemeClr val="dk1"/>
                                    </a:solidFill>
                                    <a:latin typeface="Cambria Math" panose="02040503050406030204" pitchFamily="18" charset="0"/>
                                    <a:ea typeface="+mn-ea"/>
                                    <a:cs typeface="+mn-cs"/>
                                  </a:rPr>
                                  <m:t>0.04</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de-DE" sz="1200" b="0" dirty="0">
                            <a:solidFill>
                              <a:schemeClr val="dk1"/>
                            </a:solidFill>
                            <a:latin typeface="+mn-lt"/>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sz="1200" b="0" i="1" dirty="0" smtClean="0">
                                    <a:solidFill>
                                      <a:schemeClr val="dk1"/>
                                    </a:solidFill>
                                    <a:latin typeface="Cambria Math" panose="02040503050406030204" pitchFamily="18" charset="0"/>
                                    <a:ea typeface="+mn-ea"/>
                                    <a:cs typeface="+mn-cs"/>
                                  </a:rPr>
                                  <m:t>0.03</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en-US" sz="1200" dirty="0">
                            <a:solidFill>
                              <a:schemeClr val="dk1"/>
                            </a:solidFill>
                            <a:latin typeface="+mn-lt"/>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20000"/>
                          </a:srgbClr>
                        </a:solidFill>
                      </a:tcPr>
                    </a:tc>
                    <a:extLst>
                      <a:ext uri="{0D108BD9-81ED-4DB2-BD59-A6C34878D82A}">
                        <a16:rowId xmlns:a16="http://schemas.microsoft.com/office/drawing/2014/main" val="2176560848"/>
                      </a:ext>
                    </a:extLst>
                  </a:tr>
                  <a:tr h="648556">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r>
                            <a:rPr lang="en-US" sz="1200" b="1" dirty="0"/>
                            <a:t>Azimuthal</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algn="ctr"/>
                          <a:r>
                            <a:rPr lang="en-US" sz="1200" dirty="0">
                              <a:solidFill>
                                <a:schemeClr val="dk1"/>
                              </a:solidFill>
                              <a:latin typeface="+mn-lt"/>
                              <a:ea typeface="+mn-ea"/>
                              <a:cs typeface="+mn-cs"/>
                            </a:rPr>
                            <a:t>Inner S1 + S2</a:t>
                          </a:r>
                        </a:p>
                        <a:p>
                          <a:pPr algn="ctr"/>
                          <a:r>
                            <a:rPr lang="en-US" sz="1200" dirty="0">
                              <a:solidFill>
                                <a:schemeClr val="dk1"/>
                              </a:solidFill>
                              <a:latin typeface="+mn-lt"/>
                              <a:ea typeface="+mn-ea"/>
                              <a:cs typeface="+mn-cs"/>
                            </a:rPr>
                            <a:t>Outer S1 + S2</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i="1" dirty="0" smtClean="0">
                                    <a:solidFill>
                                      <a:schemeClr val="dk1"/>
                                    </a:solidFill>
                                    <a:latin typeface="Cambria Math" panose="02040503050406030204" pitchFamily="18" charset="0"/>
                                    <a:ea typeface="+mn-ea"/>
                                    <a:cs typeface="+mn-cs"/>
                                  </a:rPr>
                                  <m:t>−2.5</m:t>
                                </m:r>
                                <m:r>
                                  <a:rPr lang="de-DE" sz="1200" b="0" i="1" dirty="0" smtClean="0">
                                    <a:solidFill>
                                      <a:schemeClr val="dk1"/>
                                    </a:solidFill>
                                    <a:latin typeface="Cambria Math" panose="02040503050406030204" pitchFamily="18" charset="0"/>
                                    <a:ea typeface="+mn-ea"/>
                                    <a:cs typeface="+mn-cs"/>
                                  </a:rPr>
                                  <m:t>5</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en-US" sz="1200" dirty="0">
                            <a:solidFill>
                              <a:schemeClr val="dk1"/>
                            </a:solidFill>
                            <a:latin typeface="+mn-lt"/>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i="1" dirty="0" smtClean="0">
                                    <a:solidFill>
                                      <a:schemeClr val="dk1"/>
                                    </a:solidFill>
                                    <a:latin typeface="Cambria Math" panose="02040503050406030204" pitchFamily="18" charset="0"/>
                                    <a:ea typeface="+mn-ea"/>
                                    <a:cs typeface="+mn-cs"/>
                                  </a:rPr>
                                  <m:t>−3.</m:t>
                                </m:r>
                                <m:r>
                                  <a:rPr lang="de-DE" sz="1200" b="0" i="1" dirty="0" smtClean="0">
                                    <a:solidFill>
                                      <a:schemeClr val="dk1"/>
                                    </a:solidFill>
                                    <a:latin typeface="Cambria Math" panose="02040503050406030204" pitchFamily="18" charset="0"/>
                                    <a:ea typeface="+mn-ea"/>
                                    <a:cs typeface="+mn-cs"/>
                                  </a:rPr>
                                  <m:t>77</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en-US" sz="1200" dirty="0">
                            <a:solidFill>
                              <a:schemeClr val="dk1"/>
                            </a:solidFill>
                            <a:latin typeface="+mn-lt"/>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sz="1200" b="0" i="1" dirty="0" smtClean="0">
                                    <a:solidFill>
                                      <a:schemeClr val="dk1"/>
                                    </a:solidFill>
                                    <a:latin typeface="Cambria Math" panose="02040503050406030204" pitchFamily="18" charset="0"/>
                                    <a:ea typeface="+mn-ea"/>
                                    <a:cs typeface="+mn-cs"/>
                                  </a:rPr>
                                  <m:t>0.38</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de-DE" sz="1200" b="0" dirty="0">
                            <a:solidFill>
                              <a:schemeClr val="dk1"/>
                            </a:solidFill>
                            <a:latin typeface="+mn-lt"/>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sz="1200" b="0" i="1" dirty="0" smtClean="0">
                                    <a:solidFill>
                                      <a:schemeClr val="dk1"/>
                                    </a:solidFill>
                                    <a:latin typeface="Cambria Math" panose="02040503050406030204" pitchFamily="18" charset="0"/>
                                    <a:ea typeface="+mn-ea"/>
                                    <a:cs typeface="+mn-cs"/>
                                  </a:rPr>
                                  <m:t>0.47</m:t>
                                </m:r>
                                <m:r>
                                  <a:rPr lang="en-US" sz="1200" b="0" i="1" dirty="0" smtClean="0">
                                    <a:solidFill>
                                      <a:schemeClr val="dk1"/>
                                    </a:solidFill>
                                    <a:latin typeface="Cambria Math" panose="02040503050406030204" pitchFamily="18" charset="0"/>
                                    <a:ea typeface="+mn-ea"/>
                                    <a:cs typeface="+mn-cs"/>
                                  </a:rPr>
                                  <m:t>⋅</m:t>
                                </m:r>
                                <m:sSup>
                                  <m:sSupPr>
                                    <m:ctrlPr>
                                      <a:rPr lang="en-US" sz="1200" b="0" i="1" dirty="0" smtClean="0">
                                        <a:solidFill>
                                          <a:schemeClr val="dk1"/>
                                        </a:solidFill>
                                        <a:latin typeface="Cambria Math" panose="02040503050406030204" pitchFamily="18" charset="0"/>
                                        <a:ea typeface="+mn-ea"/>
                                        <a:cs typeface="+mn-cs"/>
                                      </a:rPr>
                                    </m:ctrlPr>
                                  </m:sSupPr>
                                  <m:e>
                                    <m:r>
                                      <a:rPr lang="en-US" sz="1200" i="1" dirty="0" smtClean="0">
                                        <a:solidFill>
                                          <a:schemeClr val="dk1"/>
                                        </a:solidFill>
                                        <a:latin typeface="Cambria Math" panose="02040503050406030204" pitchFamily="18" charset="0"/>
                                        <a:ea typeface="+mn-ea"/>
                                        <a:cs typeface="+mn-cs"/>
                                      </a:rPr>
                                      <m:t>10</m:t>
                                    </m:r>
                                  </m:e>
                                  <m:sup>
                                    <m:r>
                                      <a:rPr lang="en-US" sz="1200" b="0" i="1" dirty="0" smtClean="0">
                                        <a:solidFill>
                                          <a:schemeClr val="dk1"/>
                                        </a:solidFill>
                                        <a:latin typeface="Cambria Math" panose="02040503050406030204" pitchFamily="18" charset="0"/>
                                        <a:ea typeface="+mn-ea"/>
                                        <a:cs typeface="+mn-cs"/>
                                      </a:rPr>
                                      <m:t>−3</m:t>
                                    </m:r>
                                  </m:sup>
                                </m:sSup>
                              </m:oMath>
                            </m:oMathPara>
                          </a14:m>
                          <a:endParaRPr lang="en-US" sz="1200" dirty="0">
                            <a:solidFill>
                              <a:schemeClr val="dk1"/>
                            </a:solidFill>
                            <a:latin typeface="+mn-lt"/>
                            <a:ea typeface="+mn-ea"/>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extLst>
                      <a:ext uri="{0D108BD9-81ED-4DB2-BD59-A6C34878D82A}">
                        <a16:rowId xmlns:a16="http://schemas.microsoft.com/office/drawing/2014/main" val="545339033"/>
                      </a:ext>
                    </a:extLst>
                  </a:tr>
                </a:tbl>
              </a:graphicData>
            </a:graphic>
          </p:graphicFrame>
        </mc:Choice>
        <mc:Fallback>
          <p:graphicFrame>
            <p:nvGraphicFramePr>
              <p:cNvPr id="11" name="Table 10">
                <a:extLst>
                  <a:ext uri="{FF2B5EF4-FFF2-40B4-BE49-F238E27FC236}">
                    <a16:creationId xmlns:a16="http://schemas.microsoft.com/office/drawing/2014/main" id="{2AF4EDC5-1486-FF70-1B3B-DC9A025BAC5A}"/>
                  </a:ext>
                </a:extLst>
              </p:cNvPr>
              <p:cNvGraphicFramePr>
                <a:graphicFrameLocks noGrp="1"/>
              </p:cNvGraphicFramePr>
              <p:nvPr>
                <p:extLst>
                  <p:ext uri="{D42A27DB-BD31-4B8C-83A1-F6EECF244321}">
                    <p14:modId xmlns:p14="http://schemas.microsoft.com/office/powerpoint/2010/main" val="3467687499"/>
                  </p:ext>
                </p:extLst>
              </p:nvPr>
            </p:nvGraphicFramePr>
            <p:xfrm>
              <a:off x="3195152" y="3479123"/>
              <a:ext cx="5851648" cy="2470368"/>
            </p:xfrm>
            <a:graphic>
              <a:graphicData uri="http://schemas.openxmlformats.org/drawingml/2006/table">
                <a:tbl>
                  <a:tblPr firstRow="1" bandRow="1"/>
                  <a:tblGrid>
                    <a:gridCol w="1212256">
                      <a:extLst>
                        <a:ext uri="{9D8B030D-6E8A-4147-A177-3AD203B41FA5}">
                          <a16:colId xmlns:a16="http://schemas.microsoft.com/office/drawing/2014/main" val="2908982954"/>
                        </a:ext>
                      </a:extLst>
                    </a:gridCol>
                    <a:gridCol w="1527182">
                      <a:extLst>
                        <a:ext uri="{9D8B030D-6E8A-4147-A177-3AD203B41FA5}">
                          <a16:colId xmlns:a16="http://schemas.microsoft.com/office/drawing/2014/main" val="77661043"/>
                        </a:ext>
                      </a:extLst>
                    </a:gridCol>
                    <a:gridCol w="1590643">
                      <a:extLst>
                        <a:ext uri="{9D8B030D-6E8A-4147-A177-3AD203B41FA5}">
                          <a16:colId xmlns:a16="http://schemas.microsoft.com/office/drawing/2014/main" val="359207047"/>
                        </a:ext>
                      </a:extLst>
                    </a:gridCol>
                    <a:gridCol w="1521567">
                      <a:extLst>
                        <a:ext uri="{9D8B030D-6E8A-4147-A177-3AD203B41FA5}">
                          <a16:colId xmlns:a16="http://schemas.microsoft.com/office/drawing/2014/main" val="20031485"/>
                        </a:ext>
                      </a:extLst>
                    </a:gridCol>
                  </a:tblGrid>
                  <a:tr h="457200">
                    <a:tc>
                      <a:txBody>
                        <a:bodyPr/>
                        <a:lstStyle>
                          <a:lvl1pPr marL="0" algn="l" defTabSz="457200" rtl="0" eaLnBrk="1" latinLnBrk="0" hangingPunct="1">
                            <a:defRPr sz="1800" b="1" kern="1200">
                              <a:solidFill>
                                <a:schemeClr val="lt1"/>
                              </a:solidFill>
                              <a:latin typeface="Source Sans Pro"/>
                              <a:ea typeface="Arial"/>
                              <a:cs typeface="Arial"/>
                            </a:defRPr>
                          </a:lvl1pPr>
                          <a:lvl2pPr marL="457200" algn="l" defTabSz="457200" rtl="0" eaLnBrk="1" latinLnBrk="0" hangingPunct="1">
                            <a:defRPr sz="1800" b="1" kern="1200">
                              <a:solidFill>
                                <a:schemeClr val="lt1"/>
                              </a:solidFill>
                              <a:latin typeface="Source Sans Pro"/>
                              <a:ea typeface="Arial"/>
                              <a:cs typeface="Arial"/>
                            </a:defRPr>
                          </a:lvl2pPr>
                          <a:lvl3pPr marL="914400" algn="l" defTabSz="457200" rtl="0" eaLnBrk="1" latinLnBrk="0" hangingPunct="1">
                            <a:defRPr sz="1800" b="1" kern="1200">
                              <a:solidFill>
                                <a:schemeClr val="lt1"/>
                              </a:solidFill>
                              <a:latin typeface="Source Sans Pro"/>
                              <a:ea typeface="Arial"/>
                              <a:cs typeface="Arial"/>
                            </a:defRPr>
                          </a:lvl3pPr>
                          <a:lvl4pPr marL="1371600" algn="l" defTabSz="457200" rtl="0" eaLnBrk="1" latinLnBrk="0" hangingPunct="1">
                            <a:defRPr sz="1800" b="1" kern="1200">
                              <a:solidFill>
                                <a:schemeClr val="lt1"/>
                              </a:solidFill>
                              <a:latin typeface="Source Sans Pro"/>
                              <a:ea typeface="Arial"/>
                              <a:cs typeface="Arial"/>
                            </a:defRPr>
                          </a:lvl4pPr>
                          <a:lvl5pPr marL="1828800" algn="l" defTabSz="457200" rtl="0" eaLnBrk="1" latinLnBrk="0" hangingPunct="1">
                            <a:defRPr sz="1800" b="1" kern="1200">
                              <a:solidFill>
                                <a:schemeClr val="lt1"/>
                              </a:solidFill>
                              <a:latin typeface="Source Sans Pro"/>
                              <a:ea typeface="Arial"/>
                              <a:cs typeface="Arial"/>
                            </a:defRPr>
                          </a:lvl5pPr>
                          <a:lvl6pPr marL="2286000" algn="l" defTabSz="457200" rtl="0" eaLnBrk="1" latinLnBrk="0" hangingPunct="1">
                            <a:defRPr sz="1800" b="1" kern="1200">
                              <a:solidFill>
                                <a:schemeClr val="lt1"/>
                              </a:solidFill>
                              <a:latin typeface="Source Sans Pro"/>
                              <a:ea typeface="Arial"/>
                              <a:cs typeface="Arial"/>
                            </a:defRPr>
                          </a:lvl6pPr>
                          <a:lvl7pPr marL="2743200" algn="l" defTabSz="457200" rtl="0" eaLnBrk="1" latinLnBrk="0" hangingPunct="1">
                            <a:defRPr sz="1800" b="1" kern="1200">
                              <a:solidFill>
                                <a:schemeClr val="lt1"/>
                              </a:solidFill>
                              <a:latin typeface="Source Sans Pro"/>
                              <a:ea typeface="Arial"/>
                              <a:cs typeface="Arial"/>
                            </a:defRPr>
                          </a:lvl7pPr>
                          <a:lvl8pPr marL="3200400" algn="l" defTabSz="457200" rtl="0" eaLnBrk="1" latinLnBrk="0" hangingPunct="1">
                            <a:defRPr sz="1800" b="1" kern="1200">
                              <a:solidFill>
                                <a:schemeClr val="lt1"/>
                              </a:solidFill>
                              <a:latin typeface="Source Sans Pro"/>
                              <a:ea typeface="Arial"/>
                              <a:cs typeface="Arial"/>
                            </a:defRPr>
                          </a:lvl8pPr>
                          <a:lvl9pPr marL="3657600" algn="l" defTabSz="457200" rtl="0" eaLnBrk="1" latinLnBrk="0" hangingPunct="1">
                            <a:defRPr sz="1800" b="1" kern="1200">
                              <a:solidFill>
                                <a:schemeClr val="lt1"/>
                              </a:solidFill>
                              <a:latin typeface="Source Sans Pro"/>
                              <a:ea typeface="Arial"/>
                              <a:cs typeface="Arial"/>
                            </a:defRPr>
                          </a:lvl9pPr>
                        </a:lstStyle>
                        <a:p>
                          <a:r>
                            <a:rPr lang="en-US" sz="1200" dirty="0"/>
                            <a:t>Direction</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Source Sans Pro"/>
                              <a:ea typeface="Arial"/>
                              <a:cs typeface="Arial"/>
                            </a:defRPr>
                          </a:lvl1pPr>
                          <a:lvl2pPr marL="457200" algn="l" defTabSz="457200" rtl="0" eaLnBrk="1" latinLnBrk="0" hangingPunct="1">
                            <a:defRPr sz="1800" b="1" kern="1200">
                              <a:solidFill>
                                <a:schemeClr val="lt1"/>
                              </a:solidFill>
                              <a:latin typeface="Source Sans Pro"/>
                              <a:ea typeface="Arial"/>
                              <a:cs typeface="Arial"/>
                            </a:defRPr>
                          </a:lvl2pPr>
                          <a:lvl3pPr marL="914400" algn="l" defTabSz="457200" rtl="0" eaLnBrk="1" latinLnBrk="0" hangingPunct="1">
                            <a:defRPr sz="1800" b="1" kern="1200">
                              <a:solidFill>
                                <a:schemeClr val="lt1"/>
                              </a:solidFill>
                              <a:latin typeface="Source Sans Pro"/>
                              <a:ea typeface="Arial"/>
                              <a:cs typeface="Arial"/>
                            </a:defRPr>
                          </a:lvl3pPr>
                          <a:lvl4pPr marL="1371600" algn="l" defTabSz="457200" rtl="0" eaLnBrk="1" latinLnBrk="0" hangingPunct="1">
                            <a:defRPr sz="1800" b="1" kern="1200">
                              <a:solidFill>
                                <a:schemeClr val="lt1"/>
                              </a:solidFill>
                              <a:latin typeface="Source Sans Pro"/>
                              <a:ea typeface="Arial"/>
                              <a:cs typeface="Arial"/>
                            </a:defRPr>
                          </a:lvl4pPr>
                          <a:lvl5pPr marL="1828800" algn="l" defTabSz="457200" rtl="0" eaLnBrk="1" latinLnBrk="0" hangingPunct="1">
                            <a:defRPr sz="1800" b="1" kern="1200">
                              <a:solidFill>
                                <a:schemeClr val="lt1"/>
                              </a:solidFill>
                              <a:latin typeface="Source Sans Pro"/>
                              <a:ea typeface="Arial"/>
                              <a:cs typeface="Arial"/>
                            </a:defRPr>
                          </a:lvl5pPr>
                          <a:lvl6pPr marL="2286000" algn="l" defTabSz="457200" rtl="0" eaLnBrk="1" latinLnBrk="0" hangingPunct="1">
                            <a:defRPr sz="1800" b="1" kern="1200">
                              <a:solidFill>
                                <a:schemeClr val="lt1"/>
                              </a:solidFill>
                              <a:latin typeface="Source Sans Pro"/>
                              <a:ea typeface="Arial"/>
                              <a:cs typeface="Arial"/>
                            </a:defRPr>
                          </a:lvl6pPr>
                          <a:lvl7pPr marL="2743200" algn="l" defTabSz="457200" rtl="0" eaLnBrk="1" latinLnBrk="0" hangingPunct="1">
                            <a:defRPr sz="1800" b="1" kern="1200">
                              <a:solidFill>
                                <a:schemeClr val="lt1"/>
                              </a:solidFill>
                              <a:latin typeface="Source Sans Pro"/>
                              <a:ea typeface="Arial"/>
                              <a:cs typeface="Arial"/>
                            </a:defRPr>
                          </a:lvl7pPr>
                          <a:lvl8pPr marL="3200400" algn="l" defTabSz="457200" rtl="0" eaLnBrk="1" latinLnBrk="0" hangingPunct="1">
                            <a:defRPr sz="1800" b="1" kern="1200">
                              <a:solidFill>
                                <a:schemeClr val="lt1"/>
                              </a:solidFill>
                              <a:latin typeface="Source Sans Pro"/>
                              <a:ea typeface="Arial"/>
                              <a:cs typeface="Arial"/>
                            </a:defRPr>
                          </a:lvl8pPr>
                          <a:lvl9pPr marL="3657600" algn="l" defTabSz="457200" rtl="0" eaLnBrk="1" latinLnBrk="0" hangingPunct="1">
                            <a:defRPr sz="1800" b="1" kern="1200">
                              <a:solidFill>
                                <a:schemeClr val="lt1"/>
                              </a:solidFill>
                              <a:latin typeface="Source Sans Pro"/>
                              <a:ea typeface="Arial"/>
                              <a:cs typeface="Arial"/>
                            </a:defRPr>
                          </a:lvl9pPr>
                        </a:lstStyle>
                        <a:p>
                          <a:pPr algn="ctr"/>
                          <a:r>
                            <a:rPr lang="en-US" sz="1200" dirty="0"/>
                            <a:t>Layer</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Source Sans Pro"/>
                              <a:ea typeface="Arial"/>
                              <a:cs typeface="Arial"/>
                            </a:defRPr>
                          </a:lvl1pPr>
                          <a:lvl2pPr marL="457200" algn="l" defTabSz="457200" rtl="0" eaLnBrk="1" latinLnBrk="0" hangingPunct="1">
                            <a:defRPr sz="1800" b="1" kern="1200">
                              <a:solidFill>
                                <a:schemeClr val="lt1"/>
                              </a:solidFill>
                              <a:latin typeface="Source Sans Pro"/>
                              <a:ea typeface="Arial"/>
                              <a:cs typeface="Arial"/>
                            </a:defRPr>
                          </a:lvl2pPr>
                          <a:lvl3pPr marL="914400" algn="l" defTabSz="457200" rtl="0" eaLnBrk="1" latinLnBrk="0" hangingPunct="1">
                            <a:defRPr sz="1800" b="1" kern="1200">
                              <a:solidFill>
                                <a:schemeClr val="lt1"/>
                              </a:solidFill>
                              <a:latin typeface="Source Sans Pro"/>
                              <a:ea typeface="Arial"/>
                              <a:cs typeface="Arial"/>
                            </a:defRPr>
                          </a:lvl3pPr>
                          <a:lvl4pPr marL="1371600" algn="l" defTabSz="457200" rtl="0" eaLnBrk="1" latinLnBrk="0" hangingPunct="1">
                            <a:defRPr sz="1800" b="1" kern="1200">
                              <a:solidFill>
                                <a:schemeClr val="lt1"/>
                              </a:solidFill>
                              <a:latin typeface="Source Sans Pro"/>
                              <a:ea typeface="Arial"/>
                              <a:cs typeface="Arial"/>
                            </a:defRPr>
                          </a:lvl4pPr>
                          <a:lvl5pPr marL="1828800" algn="l" defTabSz="457200" rtl="0" eaLnBrk="1" latinLnBrk="0" hangingPunct="1">
                            <a:defRPr sz="1800" b="1" kern="1200">
                              <a:solidFill>
                                <a:schemeClr val="lt1"/>
                              </a:solidFill>
                              <a:latin typeface="Source Sans Pro"/>
                              <a:ea typeface="Arial"/>
                              <a:cs typeface="Arial"/>
                            </a:defRPr>
                          </a:lvl5pPr>
                          <a:lvl6pPr marL="2286000" algn="l" defTabSz="457200" rtl="0" eaLnBrk="1" latinLnBrk="0" hangingPunct="1">
                            <a:defRPr sz="1800" b="1" kern="1200">
                              <a:solidFill>
                                <a:schemeClr val="lt1"/>
                              </a:solidFill>
                              <a:latin typeface="Source Sans Pro"/>
                              <a:ea typeface="Arial"/>
                              <a:cs typeface="Arial"/>
                            </a:defRPr>
                          </a:lvl6pPr>
                          <a:lvl7pPr marL="2743200" algn="l" defTabSz="457200" rtl="0" eaLnBrk="1" latinLnBrk="0" hangingPunct="1">
                            <a:defRPr sz="1800" b="1" kern="1200">
                              <a:solidFill>
                                <a:schemeClr val="lt1"/>
                              </a:solidFill>
                              <a:latin typeface="Source Sans Pro"/>
                              <a:ea typeface="Arial"/>
                              <a:cs typeface="Arial"/>
                            </a:defRPr>
                          </a:lvl7pPr>
                          <a:lvl8pPr marL="3200400" algn="l" defTabSz="457200" rtl="0" eaLnBrk="1" latinLnBrk="0" hangingPunct="1">
                            <a:defRPr sz="1800" b="1" kern="1200">
                              <a:solidFill>
                                <a:schemeClr val="lt1"/>
                              </a:solidFill>
                              <a:latin typeface="Source Sans Pro"/>
                              <a:ea typeface="Arial"/>
                              <a:cs typeface="Arial"/>
                            </a:defRPr>
                          </a:lvl8pPr>
                          <a:lvl9pPr marL="3657600" algn="l" defTabSz="457200" rtl="0" eaLnBrk="1" latinLnBrk="0" hangingPunct="1">
                            <a:defRPr sz="1800" b="1" kern="1200">
                              <a:solidFill>
                                <a:schemeClr val="lt1"/>
                              </a:solidFill>
                              <a:latin typeface="Source Sans Pro"/>
                              <a:ea typeface="Arial"/>
                              <a:cs typeface="Arial"/>
                            </a:defRPr>
                          </a:lvl9pPr>
                        </a:lstStyle>
                        <a:p>
                          <a:pPr algn="ctr"/>
                          <a:r>
                            <a:rPr lang="el-GR" sz="1200" dirty="0"/>
                            <a:t>Δ</a:t>
                          </a:r>
                          <a:r>
                            <a:rPr lang="en-US" sz="1200" dirty="0"/>
                            <a:t>L/L</a:t>
                          </a:r>
                          <a:r>
                            <a:rPr lang="en-US" sz="1200" baseline="-25000" dirty="0"/>
                            <a:t>0 </a:t>
                          </a:r>
                          <a:br>
                            <a:rPr lang="en-US" sz="1200" baseline="-25000" dirty="0"/>
                          </a:br>
                          <a:r>
                            <a:rPr lang="en-US" sz="1200" dirty="0"/>
                            <a:t>at 1.9 K</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tc>
                      <a:txBody>
                        <a:bodyPr/>
                        <a:lstStyle>
                          <a:lvl1pPr marL="0" algn="l" defTabSz="457200" rtl="0" eaLnBrk="1" latinLnBrk="0" hangingPunct="1">
                            <a:defRPr sz="1800" b="1" kern="1200">
                              <a:solidFill>
                                <a:schemeClr val="lt1"/>
                              </a:solidFill>
                              <a:latin typeface="Source Sans Pro"/>
                              <a:ea typeface="Arial"/>
                              <a:cs typeface="Arial"/>
                            </a:defRPr>
                          </a:lvl1pPr>
                          <a:lvl2pPr marL="457200" algn="l" defTabSz="457200" rtl="0" eaLnBrk="1" latinLnBrk="0" hangingPunct="1">
                            <a:defRPr sz="1800" b="1" kern="1200">
                              <a:solidFill>
                                <a:schemeClr val="lt1"/>
                              </a:solidFill>
                              <a:latin typeface="Source Sans Pro"/>
                              <a:ea typeface="Arial"/>
                              <a:cs typeface="Arial"/>
                            </a:defRPr>
                          </a:lvl2pPr>
                          <a:lvl3pPr marL="914400" algn="l" defTabSz="457200" rtl="0" eaLnBrk="1" latinLnBrk="0" hangingPunct="1">
                            <a:defRPr sz="1800" b="1" kern="1200">
                              <a:solidFill>
                                <a:schemeClr val="lt1"/>
                              </a:solidFill>
                              <a:latin typeface="Source Sans Pro"/>
                              <a:ea typeface="Arial"/>
                              <a:cs typeface="Arial"/>
                            </a:defRPr>
                          </a:lvl3pPr>
                          <a:lvl4pPr marL="1371600" algn="l" defTabSz="457200" rtl="0" eaLnBrk="1" latinLnBrk="0" hangingPunct="1">
                            <a:defRPr sz="1800" b="1" kern="1200">
                              <a:solidFill>
                                <a:schemeClr val="lt1"/>
                              </a:solidFill>
                              <a:latin typeface="Source Sans Pro"/>
                              <a:ea typeface="Arial"/>
                              <a:cs typeface="Arial"/>
                            </a:defRPr>
                          </a:lvl4pPr>
                          <a:lvl5pPr marL="1828800" algn="l" defTabSz="457200" rtl="0" eaLnBrk="1" latinLnBrk="0" hangingPunct="1">
                            <a:defRPr sz="1800" b="1" kern="1200">
                              <a:solidFill>
                                <a:schemeClr val="lt1"/>
                              </a:solidFill>
                              <a:latin typeface="Source Sans Pro"/>
                              <a:ea typeface="Arial"/>
                              <a:cs typeface="Arial"/>
                            </a:defRPr>
                          </a:lvl5pPr>
                          <a:lvl6pPr marL="2286000" algn="l" defTabSz="457200" rtl="0" eaLnBrk="1" latinLnBrk="0" hangingPunct="1">
                            <a:defRPr sz="1800" b="1" kern="1200">
                              <a:solidFill>
                                <a:schemeClr val="lt1"/>
                              </a:solidFill>
                              <a:latin typeface="Source Sans Pro"/>
                              <a:ea typeface="Arial"/>
                              <a:cs typeface="Arial"/>
                            </a:defRPr>
                          </a:lvl6pPr>
                          <a:lvl7pPr marL="2743200" algn="l" defTabSz="457200" rtl="0" eaLnBrk="1" latinLnBrk="0" hangingPunct="1">
                            <a:defRPr sz="1800" b="1" kern="1200">
                              <a:solidFill>
                                <a:schemeClr val="lt1"/>
                              </a:solidFill>
                              <a:latin typeface="Source Sans Pro"/>
                              <a:ea typeface="Arial"/>
                              <a:cs typeface="Arial"/>
                            </a:defRPr>
                          </a:lvl7pPr>
                          <a:lvl8pPr marL="3200400" algn="l" defTabSz="457200" rtl="0" eaLnBrk="1" latinLnBrk="0" hangingPunct="1">
                            <a:defRPr sz="1800" b="1" kern="1200">
                              <a:solidFill>
                                <a:schemeClr val="lt1"/>
                              </a:solidFill>
                              <a:latin typeface="Source Sans Pro"/>
                              <a:ea typeface="Arial"/>
                              <a:cs typeface="Arial"/>
                            </a:defRPr>
                          </a:lvl8pPr>
                          <a:lvl9pPr marL="3657600" algn="l" defTabSz="457200" rtl="0" eaLnBrk="1" latinLnBrk="0" hangingPunct="1">
                            <a:defRPr sz="1800" b="1" kern="1200">
                              <a:solidFill>
                                <a:schemeClr val="lt1"/>
                              </a:solidFill>
                              <a:latin typeface="Source Sans Pro"/>
                              <a:ea typeface="Arial"/>
                              <a:cs typeface="Arial"/>
                            </a:defRPr>
                          </a:lvl9pPr>
                        </a:lstStyle>
                        <a:p>
                          <a:pPr algn="ctr"/>
                          <a:r>
                            <a:rPr lang="el-GR" sz="1200" dirty="0">
                              <a:latin typeface="Times New Roman" panose="02020603050405020304" pitchFamily="18" charset="0"/>
                              <a:cs typeface="Times New Roman" panose="02020603050405020304" pitchFamily="18" charset="0"/>
                            </a:rPr>
                            <a:t>σ</a:t>
                          </a:r>
                          <a:r>
                            <a:rPr lang="de-DE" sz="1200" dirty="0">
                              <a:latin typeface="Times New Roman" panose="02020603050405020304" pitchFamily="18" charset="0"/>
                              <a:cs typeface="Times New Roman" panose="02020603050405020304" pitchFamily="18" charset="0"/>
                            </a:rPr>
                            <a:t>(</a:t>
                          </a:r>
                          <a:r>
                            <a:rPr lang="el-GR" sz="1200" dirty="0"/>
                            <a:t>Δ</a:t>
                          </a:r>
                          <a:r>
                            <a:rPr lang="en-US" sz="1200" dirty="0"/>
                            <a:t>L/L</a:t>
                          </a:r>
                          <a:r>
                            <a:rPr lang="en-US" sz="1200" baseline="-25000" dirty="0"/>
                            <a:t>0</a:t>
                          </a:r>
                          <a:r>
                            <a:rPr lang="en-US" sz="1200" baseline="0" dirty="0"/>
                            <a:t>)</a:t>
                          </a:r>
                        </a:p>
                        <a:p>
                          <a:pPr algn="ctr"/>
                          <a:r>
                            <a:rPr lang="en-US" sz="1200" baseline="0" dirty="0"/>
                            <a:t>at 1.9 K</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3A0"/>
                        </a:solidFill>
                      </a:tcPr>
                    </a:tc>
                    <a:extLst>
                      <a:ext uri="{0D108BD9-81ED-4DB2-BD59-A6C34878D82A}">
                        <a16:rowId xmlns:a16="http://schemas.microsoft.com/office/drawing/2014/main" val="809282411"/>
                      </a:ext>
                    </a:extLst>
                  </a:tr>
                  <a:tr h="682306">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r>
                            <a:rPr lang="en-US" sz="1200" b="1" dirty="0"/>
                            <a:t>Longitudinal</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algn="ctr"/>
                          <a:r>
                            <a:rPr lang="en-US" sz="1200" dirty="0">
                              <a:solidFill>
                                <a:schemeClr val="dk1"/>
                              </a:solidFill>
                              <a:latin typeface="+mn-lt"/>
                              <a:ea typeface="+mn-ea"/>
                              <a:cs typeface="+mn-cs"/>
                            </a:rPr>
                            <a:t>Inner S1 + S2</a:t>
                          </a:r>
                        </a:p>
                        <a:p>
                          <a:pPr algn="ctr"/>
                          <a:r>
                            <a:rPr lang="en-US" sz="1200" dirty="0">
                              <a:solidFill>
                                <a:schemeClr val="dk1"/>
                              </a:solidFill>
                              <a:latin typeface="+mn-lt"/>
                              <a:ea typeface="+mn-ea"/>
                              <a:cs typeface="+mn-cs"/>
                            </a:rPr>
                            <a:t>Outer S1</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p>
                          <a:endParaRPr lang="en-US"/>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blipFill>
                          <a:blip r:embed="rId4"/>
                          <a:stretch>
                            <a:fillRect l="-172797" t="-67857" r="-97318" b="-198214"/>
                          </a:stretch>
                        </a:blipFill>
                      </a:tcPr>
                    </a:tc>
                    <a:tc>
                      <a:txBody>
                        <a:bodyPr/>
                        <a:lstStyle/>
                        <a:p>
                          <a:endParaRPr lang="en-US"/>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blipFill>
                          <a:blip r:embed="rId4"/>
                          <a:stretch>
                            <a:fillRect l="-284800" t="-67857" r="-1600" b="-198214"/>
                          </a:stretch>
                        </a:blipFill>
                      </a:tcPr>
                    </a:tc>
                    <a:extLst>
                      <a:ext uri="{0D108BD9-81ED-4DB2-BD59-A6C34878D82A}">
                        <a16:rowId xmlns:a16="http://schemas.microsoft.com/office/drawing/2014/main" val="2977714111"/>
                      </a:ext>
                    </a:extLst>
                  </a:tr>
                  <a:tr h="682306">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r>
                            <a:rPr lang="en-US" sz="1200" b="1" dirty="0"/>
                            <a:t>Radial</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2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algn="ctr"/>
                          <a:r>
                            <a:rPr lang="en-US" sz="1200" dirty="0">
                              <a:solidFill>
                                <a:schemeClr val="dk1"/>
                              </a:solidFill>
                              <a:latin typeface="+mn-lt"/>
                              <a:ea typeface="+mn-ea"/>
                              <a:cs typeface="+mn-cs"/>
                            </a:rPr>
                            <a:t>Inner S3 </a:t>
                          </a:r>
                        </a:p>
                        <a:p>
                          <a:pPr algn="ctr"/>
                          <a:r>
                            <a:rPr lang="en-US" sz="1200" dirty="0">
                              <a:solidFill>
                                <a:schemeClr val="dk1"/>
                              </a:solidFill>
                              <a:latin typeface="+mn-lt"/>
                              <a:ea typeface="+mn-ea"/>
                              <a:cs typeface="+mn-cs"/>
                            </a:rPr>
                            <a:t>Outer S3</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20000"/>
                          </a:srgbClr>
                        </a:solidFill>
                      </a:tcPr>
                    </a:tc>
                    <a:tc>
                      <a:txBody>
                        <a:bodyPr/>
                        <a:lstStyle/>
                        <a:p>
                          <a:endParaRPr lang="en-US"/>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4"/>
                          <a:stretch>
                            <a:fillRect l="-172797" t="-167857" r="-97318" b="-98214"/>
                          </a:stretch>
                        </a:blipFill>
                      </a:tcPr>
                    </a:tc>
                    <a:tc>
                      <a:txBody>
                        <a:bodyPr/>
                        <a:lstStyle/>
                        <a:p>
                          <a:endParaRPr lang="en-US"/>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4"/>
                          <a:stretch>
                            <a:fillRect l="-284800" t="-167857" r="-1600" b="-98214"/>
                          </a:stretch>
                        </a:blipFill>
                      </a:tcPr>
                    </a:tc>
                    <a:extLst>
                      <a:ext uri="{0D108BD9-81ED-4DB2-BD59-A6C34878D82A}">
                        <a16:rowId xmlns:a16="http://schemas.microsoft.com/office/drawing/2014/main" val="2176560848"/>
                      </a:ext>
                    </a:extLst>
                  </a:tr>
                  <a:tr h="648556">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r>
                            <a:rPr lang="en-US" sz="1200" b="1" dirty="0"/>
                            <a:t>Azimuthal</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lvl1pPr marL="0" algn="l" defTabSz="457200" rtl="0" eaLnBrk="1" latinLnBrk="0" hangingPunct="1">
                            <a:defRPr sz="1800" kern="1200">
                              <a:solidFill>
                                <a:schemeClr val="dk1"/>
                              </a:solidFill>
                              <a:latin typeface="Source Sans Pro"/>
                              <a:ea typeface="Arial"/>
                              <a:cs typeface="Arial"/>
                            </a:defRPr>
                          </a:lvl1pPr>
                          <a:lvl2pPr marL="457200" algn="l" defTabSz="457200" rtl="0" eaLnBrk="1" latinLnBrk="0" hangingPunct="1">
                            <a:defRPr sz="1800" kern="1200">
                              <a:solidFill>
                                <a:schemeClr val="dk1"/>
                              </a:solidFill>
                              <a:latin typeface="Source Sans Pro"/>
                              <a:ea typeface="Arial"/>
                              <a:cs typeface="Arial"/>
                            </a:defRPr>
                          </a:lvl2pPr>
                          <a:lvl3pPr marL="914400" algn="l" defTabSz="457200" rtl="0" eaLnBrk="1" latinLnBrk="0" hangingPunct="1">
                            <a:defRPr sz="1800" kern="1200">
                              <a:solidFill>
                                <a:schemeClr val="dk1"/>
                              </a:solidFill>
                              <a:latin typeface="Source Sans Pro"/>
                              <a:ea typeface="Arial"/>
                              <a:cs typeface="Arial"/>
                            </a:defRPr>
                          </a:lvl3pPr>
                          <a:lvl4pPr marL="1371600" algn="l" defTabSz="457200" rtl="0" eaLnBrk="1" latinLnBrk="0" hangingPunct="1">
                            <a:defRPr sz="1800" kern="1200">
                              <a:solidFill>
                                <a:schemeClr val="dk1"/>
                              </a:solidFill>
                              <a:latin typeface="Source Sans Pro"/>
                              <a:ea typeface="Arial"/>
                              <a:cs typeface="Arial"/>
                            </a:defRPr>
                          </a:lvl4pPr>
                          <a:lvl5pPr marL="1828800" algn="l" defTabSz="457200" rtl="0" eaLnBrk="1" latinLnBrk="0" hangingPunct="1">
                            <a:defRPr sz="1800" kern="1200">
                              <a:solidFill>
                                <a:schemeClr val="dk1"/>
                              </a:solidFill>
                              <a:latin typeface="Source Sans Pro"/>
                              <a:ea typeface="Arial"/>
                              <a:cs typeface="Arial"/>
                            </a:defRPr>
                          </a:lvl5pPr>
                          <a:lvl6pPr marL="2286000" algn="l" defTabSz="457200" rtl="0" eaLnBrk="1" latinLnBrk="0" hangingPunct="1">
                            <a:defRPr sz="1800" kern="1200">
                              <a:solidFill>
                                <a:schemeClr val="dk1"/>
                              </a:solidFill>
                              <a:latin typeface="Source Sans Pro"/>
                              <a:ea typeface="Arial"/>
                              <a:cs typeface="Arial"/>
                            </a:defRPr>
                          </a:lvl6pPr>
                          <a:lvl7pPr marL="2743200" algn="l" defTabSz="457200" rtl="0" eaLnBrk="1" latinLnBrk="0" hangingPunct="1">
                            <a:defRPr sz="1800" kern="1200">
                              <a:solidFill>
                                <a:schemeClr val="dk1"/>
                              </a:solidFill>
                              <a:latin typeface="Source Sans Pro"/>
                              <a:ea typeface="Arial"/>
                              <a:cs typeface="Arial"/>
                            </a:defRPr>
                          </a:lvl7pPr>
                          <a:lvl8pPr marL="3200400" algn="l" defTabSz="457200" rtl="0" eaLnBrk="1" latinLnBrk="0" hangingPunct="1">
                            <a:defRPr sz="1800" kern="1200">
                              <a:solidFill>
                                <a:schemeClr val="dk1"/>
                              </a:solidFill>
                              <a:latin typeface="Source Sans Pro"/>
                              <a:ea typeface="Arial"/>
                              <a:cs typeface="Arial"/>
                            </a:defRPr>
                          </a:lvl8pPr>
                          <a:lvl9pPr marL="3657600" algn="l" defTabSz="457200" rtl="0" eaLnBrk="1" latinLnBrk="0" hangingPunct="1">
                            <a:defRPr sz="1800" kern="1200">
                              <a:solidFill>
                                <a:schemeClr val="dk1"/>
                              </a:solidFill>
                              <a:latin typeface="Source Sans Pro"/>
                              <a:ea typeface="Arial"/>
                              <a:cs typeface="Arial"/>
                            </a:defRPr>
                          </a:lvl9pPr>
                        </a:lstStyle>
                        <a:p>
                          <a:pPr algn="ctr"/>
                          <a:r>
                            <a:rPr lang="en-US" sz="1200" dirty="0">
                              <a:solidFill>
                                <a:schemeClr val="dk1"/>
                              </a:solidFill>
                              <a:latin typeface="+mn-lt"/>
                              <a:ea typeface="+mn-ea"/>
                              <a:cs typeface="+mn-cs"/>
                            </a:rPr>
                            <a:t>Inner S1 + S2</a:t>
                          </a:r>
                        </a:p>
                        <a:p>
                          <a:pPr algn="ctr"/>
                          <a:r>
                            <a:rPr lang="en-US" sz="1200" dirty="0">
                              <a:solidFill>
                                <a:schemeClr val="dk1"/>
                              </a:solidFill>
                              <a:latin typeface="+mn-lt"/>
                              <a:ea typeface="+mn-ea"/>
                              <a:cs typeface="+mn-cs"/>
                            </a:rPr>
                            <a:t>Outer S1 + S2</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3A0">
                            <a:tint val="40000"/>
                          </a:srgbClr>
                        </a:solidFill>
                      </a:tcPr>
                    </a:tc>
                    <a:tc>
                      <a:txBody>
                        <a:bodyPr/>
                        <a:lstStyle/>
                        <a:p>
                          <a:endParaRPr lang="en-US"/>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4"/>
                          <a:stretch>
                            <a:fillRect l="-172797" t="-280374" r="-97318" b="-2804"/>
                          </a:stretch>
                        </a:blipFill>
                      </a:tcPr>
                    </a:tc>
                    <a:tc>
                      <a:txBody>
                        <a:bodyPr/>
                        <a:lstStyle/>
                        <a:p>
                          <a:endParaRPr lang="en-US"/>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blipFill>
                          <a:blip r:embed="rId4"/>
                          <a:stretch>
                            <a:fillRect l="-284800" t="-280374" r="-1600" b="-2804"/>
                          </a:stretch>
                        </a:blipFill>
                      </a:tcPr>
                    </a:tc>
                    <a:extLst>
                      <a:ext uri="{0D108BD9-81ED-4DB2-BD59-A6C34878D82A}">
                        <a16:rowId xmlns:a16="http://schemas.microsoft.com/office/drawing/2014/main" val="545339033"/>
                      </a:ext>
                    </a:extLst>
                  </a:tr>
                </a:tbl>
              </a:graphicData>
            </a:graphic>
          </p:graphicFrame>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26530567-FB46-6B31-67FD-C5FC6C51FEC1}"/>
                  </a:ext>
                </a:extLst>
              </p:cNvPr>
              <p:cNvSpPr txBox="1"/>
              <p:nvPr/>
            </p:nvSpPr>
            <p:spPr bwMode="auto">
              <a:xfrm>
                <a:off x="4572000" y="5999361"/>
                <a:ext cx="4320480" cy="281167"/>
              </a:xfrm>
              <a:prstGeom prst="rect">
                <a:avLst/>
              </a:prstGeom>
              <a:noFill/>
            </p:spPr>
            <p:txBody>
              <a:bodyPr wrap="square" rtlCol="0">
                <a:spAutoFit/>
              </a:bodyPr>
              <a:lstStyle/>
              <a:p>
                <a:pPr algn="r"/>
                <a:r>
                  <a:rPr lang="en-US" sz="1200" b="1" dirty="0">
                    <a:solidFill>
                      <a:schemeClr val="tx2"/>
                    </a:solidFill>
                  </a:rPr>
                  <a:t>Uncertainty of </a:t>
                </a:r>
                <a14:m>
                  <m:oMath xmlns:m="http://schemas.openxmlformats.org/officeDocument/2006/math">
                    <m:sSub>
                      <m:sSubPr>
                        <m:ctrlPr>
                          <a:rPr lang="en-US" sz="1200" b="1" i="1" smtClean="0">
                            <a:solidFill>
                              <a:schemeClr val="tx2"/>
                            </a:solidFill>
                            <a:latin typeface="Cambria Math" panose="02040503050406030204" pitchFamily="18" charset="0"/>
                          </a:rPr>
                        </m:ctrlPr>
                      </m:sSubPr>
                      <m:e>
                        <m:r>
                          <a:rPr lang="en-US" sz="1200" b="1" i="1" smtClean="0">
                            <a:solidFill>
                              <a:schemeClr val="tx2"/>
                            </a:solidFill>
                            <a:latin typeface="Cambria Math" panose="02040503050406030204" pitchFamily="18" charset="0"/>
                          </a:rPr>
                          <m:t>𝑼</m:t>
                        </m:r>
                      </m:e>
                      <m:sub>
                        <m:r>
                          <a:rPr lang="en-US" sz="1200" b="1" i="1" smtClean="0">
                            <a:solidFill>
                              <a:schemeClr val="tx2"/>
                            </a:solidFill>
                            <a:latin typeface="Cambria Math" panose="02040503050406030204" pitchFamily="18" charset="0"/>
                          </a:rPr>
                          <m:t>𝒄𝒐𝒂𝒕𝒆𝒅</m:t>
                        </m:r>
                      </m:sub>
                    </m:sSub>
                    <m:r>
                      <a:rPr lang="en-US" sz="1200" b="1" i="1" smtClean="0">
                        <a:solidFill>
                          <a:schemeClr val="tx2"/>
                        </a:solidFill>
                        <a:latin typeface="Cambria Math" panose="02040503050406030204" pitchFamily="18" charset="0"/>
                      </a:rPr>
                      <m:t>=</m:t>
                    </m:r>
                    <m:r>
                      <a:rPr lang="en-US" sz="1200" b="1" i="1" smtClean="0">
                        <a:solidFill>
                          <a:schemeClr val="tx2"/>
                        </a:solidFill>
                        <a:latin typeface="Cambria Math" panose="02040503050406030204" pitchFamily="18" charset="0"/>
                      </a:rPr>
                      <m:t>𝟎</m:t>
                    </m:r>
                    <m:r>
                      <a:rPr lang="en-US" sz="1200" b="1" i="1" smtClean="0">
                        <a:solidFill>
                          <a:schemeClr val="tx2"/>
                        </a:solidFill>
                        <a:latin typeface="Cambria Math" panose="02040503050406030204" pitchFamily="18" charset="0"/>
                      </a:rPr>
                      <m:t>.</m:t>
                    </m:r>
                    <m:r>
                      <a:rPr lang="en-US" sz="1200" b="1" i="1" smtClean="0">
                        <a:solidFill>
                          <a:schemeClr val="tx2"/>
                        </a:solidFill>
                        <a:latin typeface="Cambria Math" panose="02040503050406030204" pitchFamily="18" charset="0"/>
                      </a:rPr>
                      <m:t>𝟎𝟑</m:t>
                    </m:r>
                    <m:r>
                      <a:rPr lang="en-US" sz="1200" b="1" i="1" smtClean="0">
                        <a:solidFill>
                          <a:schemeClr val="tx2"/>
                        </a:solidFill>
                        <a:latin typeface="Cambria Math" panose="02040503050406030204" pitchFamily="18" charset="0"/>
                      </a:rPr>
                      <m:t>⋅</m:t>
                    </m:r>
                    <m:sSup>
                      <m:sSupPr>
                        <m:ctrlPr>
                          <a:rPr lang="en-US" sz="1200" b="1" i="1" smtClean="0">
                            <a:solidFill>
                              <a:schemeClr val="tx2"/>
                            </a:solidFill>
                            <a:latin typeface="Cambria Math" panose="02040503050406030204" pitchFamily="18" charset="0"/>
                          </a:rPr>
                        </m:ctrlPr>
                      </m:sSupPr>
                      <m:e>
                        <m:r>
                          <a:rPr lang="en-US" sz="1200" b="1" i="1" smtClean="0">
                            <a:solidFill>
                              <a:schemeClr val="tx2"/>
                            </a:solidFill>
                            <a:latin typeface="Cambria Math" panose="02040503050406030204" pitchFamily="18" charset="0"/>
                          </a:rPr>
                          <m:t>𝟏𝟎</m:t>
                        </m:r>
                      </m:e>
                      <m:sup>
                        <m:r>
                          <a:rPr lang="en-US" sz="1200" b="1" i="1" smtClean="0">
                            <a:solidFill>
                              <a:schemeClr val="tx2"/>
                            </a:solidFill>
                            <a:latin typeface="Cambria Math" panose="02040503050406030204" pitchFamily="18" charset="0"/>
                          </a:rPr>
                          <m:t>−</m:t>
                        </m:r>
                        <m:r>
                          <a:rPr lang="en-US" sz="1200" b="1" i="1" smtClean="0">
                            <a:solidFill>
                              <a:schemeClr val="tx2"/>
                            </a:solidFill>
                            <a:latin typeface="Cambria Math" panose="02040503050406030204" pitchFamily="18" charset="0"/>
                          </a:rPr>
                          <m:t>𝟑</m:t>
                        </m:r>
                      </m:sup>
                    </m:sSup>
                  </m:oMath>
                </a14:m>
                <a:endParaRPr lang="en-US" sz="1200" b="1" dirty="0">
                  <a:solidFill>
                    <a:schemeClr val="tx2"/>
                  </a:solidFill>
                </a:endParaRPr>
              </a:p>
            </p:txBody>
          </p:sp>
        </mc:Choice>
        <mc:Fallback>
          <p:sp>
            <p:nvSpPr>
              <p:cNvPr id="12" name="TextBox 11">
                <a:extLst>
                  <a:ext uri="{FF2B5EF4-FFF2-40B4-BE49-F238E27FC236}">
                    <a16:creationId xmlns:a16="http://schemas.microsoft.com/office/drawing/2014/main" id="{26530567-FB46-6B31-67FD-C5FC6C51FEC1}"/>
                  </a:ext>
                </a:extLst>
              </p:cNvPr>
              <p:cNvSpPr txBox="1">
                <a:spLocks noRot="1" noChangeAspect="1" noMove="1" noResize="1" noEditPoints="1" noAdjustHandles="1" noChangeArrowheads="1" noChangeShapeType="1" noTextEdit="1"/>
              </p:cNvSpPr>
              <p:nvPr/>
            </p:nvSpPr>
            <p:spPr bwMode="auto">
              <a:xfrm>
                <a:off x="4572000" y="5999361"/>
                <a:ext cx="4320480" cy="281167"/>
              </a:xfrm>
              <a:prstGeom prst="rect">
                <a:avLst/>
              </a:prstGeom>
              <a:blipFill>
                <a:blip r:embed="rId5"/>
                <a:stretch>
                  <a:fillRect b="-15217"/>
                </a:stretch>
              </a:blipFill>
            </p:spPr>
            <p:txBody>
              <a:bodyPr/>
              <a:lstStyle/>
              <a:p>
                <a:r>
                  <a:rPr lang="en-GB">
                    <a:noFill/>
                  </a:rPr>
                  <a:t> </a:t>
                </a:r>
              </a:p>
            </p:txBody>
          </p:sp>
        </mc:Fallback>
      </mc:AlternateContent>
      <p:pic>
        <p:nvPicPr>
          <p:cNvPr id="13" name="Picture 12">
            <a:extLst>
              <a:ext uri="{FF2B5EF4-FFF2-40B4-BE49-F238E27FC236}">
                <a16:creationId xmlns:a16="http://schemas.microsoft.com/office/drawing/2014/main" id="{A8B58C0C-E211-038C-6F71-DFF344F53043}"/>
              </a:ext>
            </a:extLst>
          </p:cNvPr>
          <p:cNvPicPr>
            <a:picLocks noChangeAspect="1"/>
          </p:cNvPicPr>
          <p:nvPr/>
        </p:nvPicPr>
        <p:blipFill>
          <a:blip r:embed="rId6"/>
          <a:stretch>
            <a:fillRect/>
          </a:stretch>
        </p:blipFill>
        <p:spPr>
          <a:xfrm>
            <a:off x="777663" y="3479123"/>
            <a:ext cx="2000455" cy="2678619"/>
          </a:xfrm>
          <a:prstGeom prst="rect">
            <a:avLst/>
          </a:prstGeom>
        </p:spPr>
      </p:pic>
      <p:sp>
        <p:nvSpPr>
          <p:cNvPr id="14" name="TextBox 13">
            <a:extLst>
              <a:ext uri="{FF2B5EF4-FFF2-40B4-BE49-F238E27FC236}">
                <a16:creationId xmlns:a16="http://schemas.microsoft.com/office/drawing/2014/main" id="{D47FE6B9-A5EE-D0C4-F7A8-0D44AC70287A}"/>
              </a:ext>
            </a:extLst>
          </p:cNvPr>
          <p:cNvSpPr txBox="1"/>
          <p:nvPr/>
        </p:nvSpPr>
        <p:spPr>
          <a:xfrm>
            <a:off x="3117071" y="5953941"/>
            <a:ext cx="2909858" cy="307777"/>
          </a:xfrm>
          <a:prstGeom prst="rect">
            <a:avLst/>
          </a:prstGeom>
          <a:noFill/>
        </p:spPr>
        <p:txBody>
          <a:bodyPr wrap="square" rtlCol="0">
            <a:spAutoFit/>
          </a:bodyPr>
          <a:lstStyle/>
          <a:p>
            <a:r>
              <a:rPr lang="en-US" sz="1400" i="1" dirty="0"/>
              <a:t>CTE measurements in coil 120 </a:t>
            </a:r>
            <a:endParaRPr lang="en-GB" sz="1400" i="1" dirty="0"/>
          </a:p>
        </p:txBody>
      </p:sp>
    </p:spTree>
    <p:extLst>
      <p:ext uri="{BB962C8B-B14F-4D97-AF65-F5344CB8AC3E}">
        <p14:creationId xmlns:p14="http://schemas.microsoft.com/office/powerpoint/2010/main" val="3231131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B3814-8B14-5BAB-61FD-0A480114710A}"/>
              </a:ext>
            </a:extLst>
          </p:cNvPr>
          <p:cNvSpPr>
            <a:spLocks noGrp="1"/>
          </p:cNvSpPr>
          <p:nvPr>
            <p:ph type="title"/>
          </p:nvPr>
        </p:nvSpPr>
        <p:spPr>
          <a:xfrm>
            <a:off x="88777" y="82189"/>
            <a:ext cx="9251546" cy="515708"/>
          </a:xfrm>
        </p:spPr>
        <p:txBody>
          <a:bodyPr/>
          <a:lstStyle/>
          <a:p>
            <a:r>
              <a:rPr lang="en-US" sz="2400" dirty="0"/>
              <a:t>Effect of heat treatments on glass fibers tensile strength</a:t>
            </a:r>
            <a:endParaRPr lang="en-GB" sz="2400" dirty="0"/>
          </a:p>
        </p:txBody>
      </p:sp>
      <p:sp>
        <p:nvSpPr>
          <p:cNvPr id="4" name="Footer Placeholder 3">
            <a:extLst>
              <a:ext uri="{FF2B5EF4-FFF2-40B4-BE49-F238E27FC236}">
                <a16:creationId xmlns:a16="http://schemas.microsoft.com/office/drawing/2014/main" id="{C27D3CD8-C002-1DBC-3B4F-C2927154C4CF}"/>
              </a:ext>
            </a:extLst>
          </p:cNvPr>
          <p:cNvSpPr>
            <a:spLocks noGrp="1"/>
          </p:cNvSpPr>
          <p:nvPr>
            <p:ph type="ftr" sz="quarter" idx="11"/>
          </p:nvPr>
        </p:nvSpPr>
        <p:spPr/>
        <p:txBody>
          <a:bodyPr/>
          <a:lstStyle/>
          <a:p>
            <a:r>
              <a:rPr lang="en-GB" noProof="0"/>
              <a:t>Follow-up Report on Ongoing actions for MQXFB - R. Piccin - Insulation Systems</a:t>
            </a:r>
            <a:endParaRPr lang="en-GB" noProof="0" dirty="0"/>
          </a:p>
        </p:txBody>
      </p:sp>
      <p:sp>
        <p:nvSpPr>
          <p:cNvPr id="5" name="Slide Number Placeholder 4">
            <a:extLst>
              <a:ext uri="{FF2B5EF4-FFF2-40B4-BE49-F238E27FC236}">
                <a16:creationId xmlns:a16="http://schemas.microsoft.com/office/drawing/2014/main" id="{A87340E4-F256-873F-022A-62DFD49AA1E9}"/>
              </a:ext>
            </a:extLst>
          </p:cNvPr>
          <p:cNvSpPr>
            <a:spLocks noGrp="1"/>
          </p:cNvSpPr>
          <p:nvPr>
            <p:ph type="sldNum" sz="quarter" idx="12"/>
          </p:nvPr>
        </p:nvSpPr>
        <p:spPr/>
        <p:txBody>
          <a:bodyPr/>
          <a:lstStyle/>
          <a:p>
            <a:fld id="{BFDCA1C4-9514-7B4F-976F-D92F7E296653}" type="slidenum">
              <a:rPr lang="fr-FR" smtClean="0"/>
              <a:pPr/>
              <a:t>9</a:t>
            </a:fld>
            <a:endParaRPr lang="fr-FR"/>
          </a:p>
        </p:txBody>
      </p:sp>
      <p:pic>
        <p:nvPicPr>
          <p:cNvPr id="7" name="Picture 6">
            <a:extLst>
              <a:ext uri="{FF2B5EF4-FFF2-40B4-BE49-F238E27FC236}">
                <a16:creationId xmlns:a16="http://schemas.microsoft.com/office/drawing/2014/main" id="{894E26D9-AD4C-B30E-3A7A-6BF548AA450E}"/>
              </a:ext>
            </a:extLst>
          </p:cNvPr>
          <p:cNvPicPr>
            <a:picLocks noChangeAspect="1"/>
          </p:cNvPicPr>
          <p:nvPr/>
        </p:nvPicPr>
        <p:blipFill>
          <a:blip r:embed="rId2"/>
          <a:stretch>
            <a:fillRect/>
          </a:stretch>
        </p:blipFill>
        <p:spPr>
          <a:xfrm>
            <a:off x="663378" y="517104"/>
            <a:ext cx="7475417" cy="3654379"/>
          </a:xfrm>
          <a:prstGeom prst="rect">
            <a:avLst/>
          </a:prstGeom>
        </p:spPr>
      </p:pic>
      <p:pic>
        <p:nvPicPr>
          <p:cNvPr id="11" name="Picture 10">
            <a:extLst>
              <a:ext uri="{FF2B5EF4-FFF2-40B4-BE49-F238E27FC236}">
                <a16:creationId xmlns:a16="http://schemas.microsoft.com/office/drawing/2014/main" id="{D18045E9-9567-E63C-56C9-A5CFDE186981}"/>
              </a:ext>
            </a:extLst>
          </p:cNvPr>
          <p:cNvPicPr>
            <a:picLocks noChangeAspect="1"/>
          </p:cNvPicPr>
          <p:nvPr/>
        </p:nvPicPr>
        <p:blipFill>
          <a:blip r:embed="rId3"/>
          <a:stretch>
            <a:fillRect/>
          </a:stretch>
        </p:blipFill>
        <p:spPr>
          <a:xfrm>
            <a:off x="479872" y="4039818"/>
            <a:ext cx="3226180" cy="2144552"/>
          </a:xfrm>
          <a:prstGeom prst="rect">
            <a:avLst/>
          </a:prstGeom>
        </p:spPr>
      </p:pic>
      <p:sp>
        <p:nvSpPr>
          <p:cNvPr id="12" name="TextBox 11">
            <a:extLst>
              <a:ext uri="{FF2B5EF4-FFF2-40B4-BE49-F238E27FC236}">
                <a16:creationId xmlns:a16="http://schemas.microsoft.com/office/drawing/2014/main" id="{7AFCB1D5-BB82-4832-2D20-A7DCA64FBE9B}"/>
              </a:ext>
            </a:extLst>
          </p:cNvPr>
          <p:cNvSpPr txBox="1"/>
          <p:nvPr/>
        </p:nvSpPr>
        <p:spPr>
          <a:xfrm>
            <a:off x="5715000" y="4307733"/>
            <a:ext cx="2971032" cy="1477328"/>
          </a:xfrm>
          <a:prstGeom prst="rect">
            <a:avLst/>
          </a:prstGeom>
          <a:noFill/>
          <a:ln w="28575">
            <a:solidFill>
              <a:schemeClr val="bg2"/>
            </a:solidFill>
          </a:ln>
        </p:spPr>
        <p:txBody>
          <a:bodyPr wrap="square" rtlCol="0">
            <a:spAutoFit/>
          </a:bodyPr>
          <a:lstStyle/>
          <a:p>
            <a:pPr algn="ctr"/>
            <a:r>
              <a:rPr lang="en-US" dirty="0"/>
              <a:t>Regardless the sizing, the TEX and type of fiber, the </a:t>
            </a:r>
            <a:r>
              <a:rPr lang="en-US" b="1" dirty="0"/>
              <a:t>heat treatments have a detrimental effect on fibers</a:t>
            </a:r>
            <a:endParaRPr lang="en-GB" b="1" dirty="0"/>
          </a:p>
        </p:txBody>
      </p:sp>
      <p:sp>
        <p:nvSpPr>
          <p:cNvPr id="3" name="TextBox 2">
            <a:extLst>
              <a:ext uri="{FF2B5EF4-FFF2-40B4-BE49-F238E27FC236}">
                <a16:creationId xmlns:a16="http://schemas.microsoft.com/office/drawing/2014/main" id="{E56FD6C8-709E-FC44-954F-C6604DC68837}"/>
              </a:ext>
            </a:extLst>
          </p:cNvPr>
          <p:cNvSpPr txBox="1"/>
          <p:nvPr/>
        </p:nvSpPr>
        <p:spPr>
          <a:xfrm>
            <a:off x="2674620" y="6176607"/>
            <a:ext cx="6080759" cy="276999"/>
          </a:xfrm>
          <a:prstGeom prst="rect">
            <a:avLst/>
          </a:prstGeom>
          <a:noFill/>
          <a:ln w="19050">
            <a:noFill/>
          </a:ln>
        </p:spPr>
        <p:txBody>
          <a:bodyPr wrap="square" rtlCol="0">
            <a:spAutoFit/>
          </a:bodyPr>
          <a:lstStyle/>
          <a:p>
            <a:r>
              <a:rPr lang="en-US" sz="1200" dirty="0"/>
              <a:t>M.G. Lopes - Glass Fiber / Binder Characterization – TE-MSC 2014 - EDMS 1405346</a:t>
            </a:r>
            <a:endParaRPr lang="en-GB" sz="1200" dirty="0"/>
          </a:p>
        </p:txBody>
      </p:sp>
      <p:sp>
        <p:nvSpPr>
          <p:cNvPr id="8" name="TextBox 7">
            <a:extLst>
              <a:ext uri="{FF2B5EF4-FFF2-40B4-BE49-F238E27FC236}">
                <a16:creationId xmlns:a16="http://schemas.microsoft.com/office/drawing/2014/main" id="{F43E09E6-92B4-5902-5A21-53E697EA0F35}"/>
              </a:ext>
            </a:extLst>
          </p:cNvPr>
          <p:cNvSpPr txBox="1"/>
          <p:nvPr/>
        </p:nvSpPr>
        <p:spPr>
          <a:xfrm>
            <a:off x="3501045" y="4854239"/>
            <a:ext cx="1535570" cy="430887"/>
          </a:xfrm>
          <a:prstGeom prst="rect">
            <a:avLst/>
          </a:prstGeom>
          <a:noFill/>
        </p:spPr>
        <p:txBody>
          <a:bodyPr wrap="square" rtlCol="0">
            <a:spAutoFit/>
          </a:bodyPr>
          <a:lstStyle/>
          <a:p>
            <a:r>
              <a:rPr lang="en-US" sz="1100" dirty="0"/>
              <a:t>MQXFB Conductor insulation &amp; interlayer</a:t>
            </a:r>
            <a:endParaRPr lang="en-GB" sz="1100" dirty="0"/>
          </a:p>
        </p:txBody>
      </p:sp>
      <p:sp>
        <p:nvSpPr>
          <p:cNvPr id="9" name="TextBox 8">
            <a:extLst>
              <a:ext uri="{FF2B5EF4-FFF2-40B4-BE49-F238E27FC236}">
                <a16:creationId xmlns:a16="http://schemas.microsoft.com/office/drawing/2014/main" id="{26553CB6-51C1-1E1A-3666-63F8806CFEA3}"/>
              </a:ext>
            </a:extLst>
          </p:cNvPr>
          <p:cNvSpPr txBox="1"/>
          <p:nvPr/>
        </p:nvSpPr>
        <p:spPr>
          <a:xfrm>
            <a:off x="3501044" y="4496898"/>
            <a:ext cx="1535569" cy="261610"/>
          </a:xfrm>
          <a:prstGeom prst="rect">
            <a:avLst/>
          </a:prstGeom>
          <a:noFill/>
        </p:spPr>
        <p:txBody>
          <a:bodyPr wrap="square" rtlCol="0">
            <a:spAutoFit/>
          </a:bodyPr>
          <a:lstStyle/>
          <a:p>
            <a:r>
              <a:rPr lang="en-US" sz="1100" dirty="0"/>
              <a:t>MQXFB Interlayer</a:t>
            </a:r>
            <a:endParaRPr lang="en-GB" sz="1100" dirty="0"/>
          </a:p>
        </p:txBody>
      </p:sp>
      <p:sp>
        <p:nvSpPr>
          <p:cNvPr id="10" name="Rectangle 9">
            <a:extLst>
              <a:ext uri="{FF2B5EF4-FFF2-40B4-BE49-F238E27FC236}">
                <a16:creationId xmlns:a16="http://schemas.microsoft.com/office/drawing/2014/main" id="{B22E97FA-A951-E665-2E33-1BE4F720DE0E}"/>
              </a:ext>
            </a:extLst>
          </p:cNvPr>
          <p:cNvSpPr/>
          <p:nvPr/>
        </p:nvSpPr>
        <p:spPr>
          <a:xfrm>
            <a:off x="2758440" y="4496897"/>
            <a:ext cx="2278175" cy="296111"/>
          </a:xfrm>
          <a:prstGeom prst="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183FDDEB-CE1F-64B8-EA58-CCBBD73CDC6F}"/>
              </a:ext>
            </a:extLst>
          </p:cNvPr>
          <p:cNvSpPr/>
          <p:nvPr/>
        </p:nvSpPr>
        <p:spPr>
          <a:xfrm>
            <a:off x="2758439" y="4810394"/>
            <a:ext cx="2278176" cy="474732"/>
          </a:xfrm>
          <a:prstGeom prst="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F48DFE80-5D8C-06B7-5550-58DCED1F6C68}"/>
              </a:ext>
            </a:extLst>
          </p:cNvPr>
          <p:cNvSpPr txBox="1"/>
          <p:nvPr/>
        </p:nvSpPr>
        <p:spPr>
          <a:xfrm rot="5400000">
            <a:off x="994457" y="1738903"/>
            <a:ext cx="1120045" cy="307777"/>
          </a:xfrm>
          <a:prstGeom prst="rect">
            <a:avLst/>
          </a:prstGeom>
          <a:noFill/>
        </p:spPr>
        <p:txBody>
          <a:bodyPr wrap="square" rtlCol="0">
            <a:spAutoFit/>
          </a:bodyPr>
          <a:lstStyle/>
          <a:p>
            <a:r>
              <a:rPr lang="en-US" sz="1400" dirty="0"/>
              <a:t>As-received</a:t>
            </a:r>
            <a:endParaRPr lang="en-GB" sz="1400" dirty="0"/>
          </a:p>
        </p:txBody>
      </p:sp>
      <p:sp>
        <p:nvSpPr>
          <p:cNvPr id="16" name="TextBox 15">
            <a:extLst>
              <a:ext uri="{FF2B5EF4-FFF2-40B4-BE49-F238E27FC236}">
                <a16:creationId xmlns:a16="http://schemas.microsoft.com/office/drawing/2014/main" id="{61BCBF69-724C-4911-C8BD-EE50C1699FD5}"/>
              </a:ext>
            </a:extLst>
          </p:cNvPr>
          <p:cNvSpPr txBox="1"/>
          <p:nvPr/>
        </p:nvSpPr>
        <p:spPr>
          <a:xfrm rot="5400000">
            <a:off x="919509" y="1794240"/>
            <a:ext cx="1830633" cy="307777"/>
          </a:xfrm>
          <a:prstGeom prst="rect">
            <a:avLst/>
          </a:prstGeom>
          <a:solidFill>
            <a:schemeClr val="bg1"/>
          </a:solidFill>
        </p:spPr>
        <p:txBody>
          <a:bodyPr wrap="square" rtlCol="0">
            <a:spAutoFit/>
          </a:bodyPr>
          <a:lstStyle/>
          <a:p>
            <a:r>
              <a:rPr lang="en-US" sz="1400" dirty="0"/>
              <a:t>De-sizing 400 </a:t>
            </a:r>
            <a:r>
              <a:rPr lang="en-US" sz="1400" dirty="0">
                <a:latin typeface="Tahoma" panose="020B0604030504040204" pitchFamily="34" charset="0"/>
                <a:ea typeface="Tahoma" panose="020B0604030504040204" pitchFamily="34" charset="0"/>
                <a:cs typeface="Tahoma" panose="020B0604030504040204" pitchFamily="34" charset="0"/>
              </a:rPr>
              <a:t>℃ O</a:t>
            </a:r>
            <a:r>
              <a:rPr lang="en-US" sz="1400" baseline="-25000" dirty="0">
                <a:latin typeface="Tahoma" panose="020B0604030504040204" pitchFamily="34" charset="0"/>
                <a:ea typeface="Tahoma" panose="020B0604030504040204" pitchFamily="34" charset="0"/>
                <a:cs typeface="Tahoma" panose="020B0604030504040204" pitchFamily="34" charset="0"/>
              </a:rPr>
              <a:t>2</a:t>
            </a:r>
            <a:endParaRPr lang="en-GB" sz="1400" dirty="0"/>
          </a:p>
        </p:txBody>
      </p:sp>
      <p:sp>
        <p:nvSpPr>
          <p:cNvPr id="17" name="TextBox 16">
            <a:extLst>
              <a:ext uri="{FF2B5EF4-FFF2-40B4-BE49-F238E27FC236}">
                <a16:creationId xmlns:a16="http://schemas.microsoft.com/office/drawing/2014/main" id="{876DCE3D-AF0C-FEF6-F877-5F462B91329F}"/>
              </a:ext>
            </a:extLst>
          </p:cNvPr>
          <p:cNvSpPr txBox="1"/>
          <p:nvPr/>
        </p:nvSpPr>
        <p:spPr>
          <a:xfrm rot="5400000">
            <a:off x="1464970" y="2306267"/>
            <a:ext cx="1255983" cy="307777"/>
          </a:xfrm>
          <a:prstGeom prst="rect">
            <a:avLst/>
          </a:prstGeom>
          <a:solidFill>
            <a:schemeClr val="bg1"/>
          </a:solidFill>
        </p:spPr>
        <p:txBody>
          <a:bodyPr wrap="square" rtlCol="0">
            <a:spAutoFit/>
          </a:bodyPr>
          <a:lstStyle/>
          <a:p>
            <a:r>
              <a:rPr lang="en-US" sz="1400" dirty="0"/>
              <a:t>HT 650</a:t>
            </a:r>
            <a:r>
              <a:rPr lang="en-US" sz="1400" dirty="0">
                <a:latin typeface="Tahoma" panose="020B0604030504040204" pitchFamily="34" charset="0"/>
                <a:ea typeface="Tahoma" panose="020B0604030504040204" pitchFamily="34" charset="0"/>
                <a:cs typeface="Tahoma" panose="020B0604030504040204" pitchFamily="34" charset="0"/>
              </a:rPr>
              <a:t>℃ Ar</a:t>
            </a:r>
            <a:endParaRPr lang="en-GB" sz="1400" dirty="0"/>
          </a:p>
        </p:txBody>
      </p:sp>
    </p:spTree>
    <p:extLst>
      <p:ext uri="{BB962C8B-B14F-4D97-AF65-F5344CB8AC3E}">
        <p14:creationId xmlns:p14="http://schemas.microsoft.com/office/powerpoint/2010/main" val="787976663"/>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23279</TotalTime>
  <Words>1533</Words>
  <Application>Microsoft Office PowerPoint</Application>
  <PresentationFormat>On-screen Show (4:3)</PresentationFormat>
  <Paragraphs>154</Paragraphs>
  <Slides>16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Arial</vt:lpstr>
      <vt:lpstr>Calibri</vt:lpstr>
      <vt:lpstr>Cambria Math</vt:lpstr>
      <vt:lpstr>Source Sans Pro</vt:lpstr>
      <vt:lpstr>Tahoma</vt:lpstr>
      <vt:lpstr>Times New Roman</vt:lpstr>
      <vt:lpstr>Wingdings</vt:lpstr>
      <vt:lpstr>Thème Office</vt:lpstr>
      <vt:lpstr>Assessing resin and insulation limits and improving electrical robustness </vt:lpstr>
      <vt:lpstr>Content</vt:lpstr>
      <vt:lpstr>Summary of the previous improvements to the insulation system</vt:lpstr>
      <vt:lpstr>Improvements in QH robustness</vt:lpstr>
      <vt:lpstr>Improvement of the impregnation process starting from coil 120</vt:lpstr>
      <vt:lpstr>What we know about CTD1202 ceramic binder and fibers</vt:lpstr>
      <vt:lpstr>MQXFB interlayer and the binder CTD 1202</vt:lpstr>
      <vt:lpstr>MQXFB – CTE measurement in coil 120</vt:lpstr>
      <vt:lpstr>Effect of heat treatments on glass fibers tensile strength</vt:lpstr>
      <vt:lpstr>Effect of binders on S-2 fibers tensile strength</vt:lpstr>
      <vt:lpstr>Shear strength on S-2 / TEX66 / 933 sizing </vt:lpstr>
      <vt:lpstr>Effect of binders on electrical resistivity</vt:lpstr>
      <vt:lpstr>Wettability of S-2 / TEX66 / 933 sizing </vt:lpstr>
      <vt:lpstr>PowerPoint Presentation</vt:lpstr>
      <vt:lpstr>Exploring alternatives and improvements </vt:lpstr>
      <vt:lpstr>In 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Roland Piccin</cp:lastModifiedBy>
  <cp:revision>1526</cp:revision>
  <cp:lastPrinted>2021-10-20T08:27:01Z</cp:lastPrinted>
  <dcterms:created xsi:type="dcterms:W3CDTF">2016-08-24T12:27:25Z</dcterms:created>
  <dcterms:modified xsi:type="dcterms:W3CDTF">2022-12-13T21:53:41Z</dcterms:modified>
</cp:coreProperties>
</file>