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56" r:id="rId2"/>
    <p:sldId id="273" r:id="rId3"/>
    <p:sldId id="279" r:id="rId4"/>
    <p:sldId id="280" r:id="rId5"/>
    <p:sldId id="281" r:id="rId6"/>
    <p:sldId id="276" r:id="rId7"/>
    <p:sldId id="282" r:id="rId8"/>
    <p:sldId id="274" r:id="rId9"/>
    <p:sldId id="275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1" d="100"/>
          <a:sy n="31" d="100"/>
        </p:scale>
        <p:origin x="832" y="72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9370646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 sz="3200">
        <a:latin typeface="Avenir Roman"/>
        <a:ea typeface="Avenir Roman"/>
        <a:cs typeface="Avenir Roman"/>
        <a:sym typeface="Avenir Roman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4628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4833937" y="2303859"/>
            <a:ext cx="14716126" cy="4643438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4833937" y="7072312"/>
            <a:ext cx="14716126" cy="1589485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3048000" y="0"/>
            <a:ext cx="18280432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sz="half" idx="13"/>
          </p:nvPr>
        </p:nvSpPr>
        <p:spPr>
          <a:xfrm>
            <a:off x="5307210" y="892968"/>
            <a:ext cx="13751720" cy="832247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4833937" y="9447609"/>
            <a:ext cx="14716126" cy="2000251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4833937" y="11519296"/>
            <a:ext cx="14716126" cy="1589486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11935814" y="13001625"/>
            <a:ext cx="494513" cy="51117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4833937" y="4536281"/>
            <a:ext cx="14716126" cy="46434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12495609" y="892968"/>
            <a:ext cx="7500938" cy="1157287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4387453" y="892968"/>
            <a:ext cx="7500938" cy="5607845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4387453" y="6697265"/>
            <a:ext cx="7500938" cy="576857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4387453" y="1785937"/>
            <a:ext cx="15609094" cy="1014412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4387453" y="1250156"/>
            <a:ext cx="7500938" cy="1121568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12495609" y="7161609"/>
            <a:ext cx="7500938" cy="530423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quarter" idx="15"/>
          </p:nvPr>
        </p:nvSpPr>
        <p:spPr>
          <a:xfrm>
            <a:off x="12504353" y="1250156"/>
            <a:ext cx="7500939" cy="530423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4833937" y="8947546"/>
            <a:ext cx="14716126" cy="660798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4833937" y="6000353"/>
            <a:ext cx="14716126" cy="9652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5200"/>
            </a:lvl1pPr>
          </a:lstStyle>
          <a:p>
            <a:r>
              <a:t>“Type a quote here.”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387453" y="625078"/>
            <a:ext cx="15609094" cy="30360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387453" y="3661171"/>
            <a:ext cx="15609094" cy="8840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935814" y="13010554"/>
            <a:ext cx="494513" cy="511176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>
              <a:defRPr sz="2400"/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17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0618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506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9508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395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8398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284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7288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173361" marR="0" indent="-617361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5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franziska.viebach@tu-dresden.de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kristin.walter@tu-dresden.de?subject=" TargetMode="External"/><Relationship Id="rId2" Type="http://schemas.openxmlformats.org/officeDocument/2006/relationships/hyperlink" Target="mailto:carmen.richter@tu-dresden.de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 defTabSz="578358">
              <a:defRPr sz="11088"/>
            </a:pPr>
            <a:r>
              <a:rPr dirty="0" err="1"/>
              <a:t>Reisekostenabrechung</a:t>
            </a:r>
            <a:endParaRPr dirty="0"/>
          </a:p>
        </p:txBody>
      </p:sp>
      <p:sp>
        <p:nvSpPr>
          <p:cNvPr id="120" name="Shape 120"/>
          <p:cNvSpPr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264594" y="1509343"/>
            <a:ext cx="23854636" cy="10697314"/>
          </a:xfrm>
          <a:prstGeom prst="rect">
            <a:avLst/>
          </a:prstGeom>
        </p:spPr>
      </p:pic>
      <p:sp>
        <p:nvSpPr>
          <p:cNvPr id="140" name="Shape 140"/>
          <p:cNvSpPr/>
          <p:nvPr/>
        </p:nvSpPr>
        <p:spPr>
          <a:xfrm>
            <a:off x="18924170" y="3787683"/>
            <a:ext cx="442684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41" name="Shape 141"/>
          <p:cNvSpPr/>
          <p:nvPr/>
        </p:nvSpPr>
        <p:spPr>
          <a:xfrm>
            <a:off x="5706330" y="4965476"/>
            <a:ext cx="925957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MUSTERMANN, MARTINA</a:t>
            </a:r>
          </a:p>
        </p:txBody>
      </p:sp>
      <p:sp>
        <p:nvSpPr>
          <p:cNvPr id="142" name="Shape 142"/>
          <p:cNvSpPr/>
          <p:nvPr/>
        </p:nvSpPr>
        <p:spPr>
          <a:xfrm>
            <a:off x="5706330" y="5621468"/>
            <a:ext cx="925957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MUSTERSTRASSE 126</a:t>
            </a:r>
          </a:p>
        </p:txBody>
      </p:sp>
      <p:sp>
        <p:nvSpPr>
          <p:cNvPr id="143" name="Shape 143"/>
          <p:cNvSpPr/>
          <p:nvPr/>
        </p:nvSpPr>
        <p:spPr>
          <a:xfrm>
            <a:off x="5706330" y="6302650"/>
            <a:ext cx="925957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137, MUSTERORT</a:t>
            </a:r>
          </a:p>
        </p:txBody>
      </p:sp>
      <p:sp>
        <p:nvSpPr>
          <p:cNvPr id="144" name="Shape 144"/>
          <p:cNvSpPr/>
          <p:nvPr/>
        </p:nvSpPr>
        <p:spPr>
          <a:xfrm>
            <a:off x="5706330" y="6983831"/>
            <a:ext cx="925957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endParaRPr dirty="0"/>
          </a:p>
        </p:txBody>
      </p:sp>
      <p:sp>
        <p:nvSpPr>
          <p:cNvPr id="145" name="Shape 145"/>
          <p:cNvSpPr/>
          <p:nvPr/>
        </p:nvSpPr>
        <p:spPr>
          <a:xfrm>
            <a:off x="21066377" y="7542055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46" name="Shape 146"/>
          <p:cNvSpPr/>
          <p:nvPr/>
        </p:nvSpPr>
        <p:spPr>
          <a:xfrm>
            <a:off x="4649396" y="8647427"/>
            <a:ext cx="774945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MUSTER31 4159 2653 5897 9323 84</a:t>
            </a:r>
          </a:p>
        </p:txBody>
      </p:sp>
      <p:sp>
        <p:nvSpPr>
          <p:cNvPr id="147" name="Shape 147"/>
          <p:cNvSpPr/>
          <p:nvPr/>
        </p:nvSpPr>
        <p:spPr>
          <a:xfrm>
            <a:off x="12887603" y="8647427"/>
            <a:ext cx="269441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MUSTERBIC</a:t>
            </a:r>
          </a:p>
        </p:txBody>
      </p:sp>
      <p:sp>
        <p:nvSpPr>
          <p:cNvPr id="148" name="Shape 148"/>
          <p:cNvSpPr/>
          <p:nvPr/>
        </p:nvSpPr>
        <p:spPr>
          <a:xfrm>
            <a:off x="16566404" y="8647427"/>
            <a:ext cx="3911898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MUSTERBANK</a:t>
            </a:r>
          </a:p>
        </p:txBody>
      </p:sp>
      <p:sp>
        <p:nvSpPr>
          <p:cNvPr id="149" name="Shape 149"/>
          <p:cNvSpPr/>
          <p:nvPr/>
        </p:nvSpPr>
        <p:spPr>
          <a:xfrm rot="20520000">
            <a:off x="16358670" y="11001080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 animBg="1" advAuto="0"/>
      <p:bldP spid="141" grpId="0" animBg="1" advAuto="0"/>
      <p:bldP spid="142" grpId="0" animBg="1" advAuto="0"/>
      <p:bldP spid="143" grpId="0" animBg="1" advAuto="0"/>
      <p:bldP spid="144" grpId="0" animBg="1" advAuto="0"/>
      <p:bldP spid="145" grpId="0" animBg="1" advAuto="0"/>
      <p:bldP spid="146" grpId="0" animBg="1" advAuto="0"/>
      <p:bldP spid="147" grpId="0" animBg="1" advAuto="0"/>
      <p:bldP spid="148" grpId="0" animBg="1" advAuto="0"/>
      <p:bldP spid="149" grpId="0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1408" r="1408"/>
          <a:stretch>
            <a:fillRect/>
          </a:stretch>
        </p:blipFill>
        <p:spPr>
          <a:xfrm>
            <a:off x="266700" y="3851322"/>
            <a:ext cx="23850601" cy="1227106"/>
          </a:xfrm>
          <a:prstGeom prst="rect">
            <a:avLst/>
          </a:prstGeom>
        </p:spPr>
      </p:pic>
      <p:pic>
        <p:nvPicPr>
          <p:cNvPr id="152" name="pasted-image.png"/>
          <p:cNvPicPr>
            <a:picLocks noChangeAspect="1"/>
          </p:cNvPicPr>
          <p:nvPr/>
        </p:nvPicPr>
        <p:blipFill>
          <a:blip r:embed="rId2"/>
          <a:srcRect l="1408" r="1408"/>
          <a:stretch>
            <a:fillRect/>
          </a:stretch>
        </p:blipFill>
        <p:spPr>
          <a:xfrm>
            <a:off x="266700" y="8663678"/>
            <a:ext cx="23850600" cy="1227106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Shape 153"/>
          <p:cNvSpPr>
            <a:spLocks noGrp="1"/>
          </p:cNvSpPr>
          <p:nvPr>
            <p:ph type="body" sz="quarter" idx="4294967295"/>
          </p:nvPr>
        </p:nvSpPr>
        <p:spPr>
          <a:xfrm>
            <a:off x="331849" y="2806808"/>
            <a:ext cx="8368915" cy="1061182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Stadt A - Genf - Stadt A</a:t>
            </a:r>
          </a:p>
        </p:txBody>
      </p:sp>
      <p:sp>
        <p:nvSpPr>
          <p:cNvPr id="154" name="Shape 154"/>
          <p:cNvSpPr/>
          <p:nvPr/>
        </p:nvSpPr>
        <p:spPr>
          <a:xfrm>
            <a:off x="331849" y="7625339"/>
            <a:ext cx="8368915" cy="10611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normAutofit/>
          </a:bodyPr>
          <a:lstStyle>
            <a:lvl1pPr algn="l">
              <a:spcBef>
                <a:spcPts val="4200"/>
              </a:spcBef>
            </a:lvl1pPr>
          </a:lstStyle>
          <a:p>
            <a:r>
              <a:t>Stadt A - Genf - Stadt B</a:t>
            </a:r>
          </a:p>
        </p:txBody>
      </p:sp>
      <p:sp>
        <p:nvSpPr>
          <p:cNvPr id="155" name="Shape 155"/>
          <p:cNvSpPr/>
          <p:nvPr/>
        </p:nvSpPr>
        <p:spPr>
          <a:xfrm>
            <a:off x="8105134" y="3850133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56" name="Shape 156"/>
          <p:cNvSpPr/>
          <p:nvPr/>
        </p:nvSpPr>
        <p:spPr>
          <a:xfrm>
            <a:off x="8754330" y="3869183"/>
            <a:ext cx="2262637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STADT A</a:t>
            </a:r>
          </a:p>
        </p:txBody>
      </p:sp>
      <p:sp>
        <p:nvSpPr>
          <p:cNvPr id="157" name="Shape 157"/>
          <p:cNvSpPr/>
          <p:nvPr/>
        </p:nvSpPr>
        <p:spPr>
          <a:xfrm>
            <a:off x="12307182" y="3869183"/>
            <a:ext cx="1538323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GENF</a:t>
            </a:r>
          </a:p>
        </p:txBody>
      </p:sp>
      <p:sp>
        <p:nvSpPr>
          <p:cNvPr id="158" name="Shape 158"/>
          <p:cNvSpPr/>
          <p:nvPr/>
        </p:nvSpPr>
        <p:spPr>
          <a:xfrm>
            <a:off x="8754330" y="8706729"/>
            <a:ext cx="2262637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STADT A</a:t>
            </a:r>
          </a:p>
        </p:txBody>
      </p:sp>
      <p:sp>
        <p:nvSpPr>
          <p:cNvPr id="159" name="Shape 159"/>
          <p:cNvSpPr/>
          <p:nvPr/>
        </p:nvSpPr>
        <p:spPr>
          <a:xfrm>
            <a:off x="8105134" y="8687679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60" name="Shape 160"/>
          <p:cNvSpPr/>
          <p:nvPr/>
        </p:nvSpPr>
        <p:spPr>
          <a:xfrm>
            <a:off x="12307182" y="8706729"/>
            <a:ext cx="1538323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GENF</a:t>
            </a:r>
          </a:p>
        </p:txBody>
      </p:sp>
      <p:sp>
        <p:nvSpPr>
          <p:cNvPr id="161" name="Shape 161"/>
          <p:cNvSpPr/>
          <p:nvPr/>
        </p:nvSpPr>
        <p:spPr>
          <a:xfrm>
            <a:off x="20625655" y="8687679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62" name="Shape 162"/>
          <p:cNvSpPr/>
          <p:nvPr/>
        </p:nvSpPr>
        <p:spPr>
          <a:xfrm>
            <a:off x="21274851" y="8706729"/>
            <a:ext cx="2262637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STADT B</a:t>
            </a:r>
          </a:p>
        </p:txBody>
      </p:sp>
      <p:sp>
        <p:nvSpPr>
          <p:cNvPr id="163" name="Shape 163"/>
          <p:cNvSpPr/>
          <p:nvPr/>
        </p:nvSpPr>
        <p:spPr>
          <a:xfrm rot="20520000">
            <a:off x="16305909" y="10004376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  <p:sp>
        <p:nvSpPr>
          <p:cNvPr id="164" name="Shape 164"/>
          <p:cNvSpPr/>
          <p:nvPr/>
        </p:nvSpPr>
        <p:spPr>
          <a:xfrm rot="20520000">
            <a:off x="16305909" y="5143740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 animBg="1" advAuto="0"/>
      <p:bldP spid="154" grpId="0" animBg="1" advAuto="0"/>
      <p:bldP spid="155" grpId="0" animBg="1" advAuto="0"/>
      <p:bldP spid="156" grpId="0" animBg="1" advAuto="0"/>
      <p:bldP spid="157" grpId="0" animBg="1" advAuto="0"/>
      <p:bldP spid="158" grpId="0" animBg="1" advAuto="0"/>
      <p:bldP spid="159" grpId="0" animBg="1" advAuto="0"/>
      <p:bldP spid="160" grpId="0" animBg="1" advAuto="0"/>
      <p:bldP spid="161" grpId="0" animBg="1" advAuto="0"/>
      <p:bldP spid="162" grpId="0" animBg="1" advAuto="0"/>
      <p:bldP spid="163" grpId="0" animBg="1" advAuto="0"/>
      <p:bldP spid="164" grpId="0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3518" r="3518"/>
          <a:stretch>
            <a:fillRect/>
          </a:stretch>
        </p:blipFill>
        <p:spPr>
          <a:xfrm>
            <a:off x="266699" y="2351274"/>
            <a:ext cx="23850601" cy="9013715"/>
          </a:xfrm>
          <a:prstGeom prst="rect">
            <a:avLst/>
          </a:prstGeom>
        </p:spPr>
      </p:pic>
      <p:grpSp>
        <p:nvGrpSpPr>
          <p:cNvPr id="169" name="Group 169"/>
          <p:cNvGrpSpPr/>
          <p:nvPr/>
        </p:nvGrpSpPr>
        <p:grpSpPr>
          <a:xfrm>
            <a:off x="12754152" y="1093882"/>
            <a:ext cx="8771431" cy="10936876"/>
            <a:chOff x="0" y="0"/>
            <a:chExt cx="8771429" cy="10936874"/>
          </a:xfrm>
        </p:grpSpPr>
        <p:sp>
          <p:nvSpPr>
            <p:cNvPr id="167" name="Shape 167"/>
            <p:cNvSpPr/>
            <p:nvPr/>
          </p:nvSpPr>
          <p:spPr>
            <a:xfrm>
              <a:off x="2059236" y="0"/>
              <a:ext cx="3941758" cy="10611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rmAutofit/>
            </a:bodyPr>
            <a:lstStyle>
              <a:lvl1pPr>
                <a:spcBef>
                  <a:spcPts val="4200"/>
                </a:spcBef>
              </a:lvl1pPr>
            </a:lstStyle>
            <a:p>
              <a:r>
                <a:t>PKW</a:t>
              </a:r>
            </a:p>
          </p:txBody>
        </p:sp>
        <p:sp>
          <p:nvSpPr>
            <p:cNvPr id="168" name="Shape 168"/>
            <p:cNvSpPr/>
            <p:nvPr/>
          </p:nvSpPr>
          <p:spPr>
            <a:xfrm>
              <a:off x="0" y="44361"/>
              <a:ext cx="8771430" cy="10892514"/>
            </a:xfrm>
            <a:prstGeom prst="rect">
              <a:avLst/>
            </a:prstGeom>
            <a:noFill/>
            <a:ln w="25400" cap="flat">
              <a:solidFill>
                <a:srgbClr val="FF2600"/>
              </a:solidFill>
              <a:prstDash val="sysDot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70" name="Shape 170"/>
          <p:cNvSpPr/>
          <p:nvPr/>
        </p:nvSpPr>
        <p:spPr>
          <a:xfrm>
            <a:off x="3187322" y="6728782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rPr dirty="0"/>
              <a:t>DD.MM.JJ</a:t>
            </a:r>
          </a:p>
        </p:txBody>
      </p:sp>
      <p:sp>
        <p:nvSpPr>
          <p:cNvPr id="171" name="Shape 171"/>
          <p:cNvSpPr/>
          <p:nvPr/>
        </p:nvSpPr>
        <p:spPr>
          <a:xfrm>
            <a:off x="6664603" y="6728782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HH:MM</a:t>
            </a:r>
          </a:p>
        </p:txBody>
      </p:sp>
      <p:sp>
        <p:nvSpPr>
          <p:cNvPr id="172" name="Shape 172"/>
          <p:cNvSpPr/>
          <p:nvPr/>
        </p:nvSpPr>
        <p:spPr>
          <a:xfrm>
            <a:off x="3104798" y="7188764"/>
            <a:ext cx="442684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73" name="Shape 173"/>
          <p:cNvSpPr/>
          <p:nvPr/>
        </p:nvSpPr>
        <p:spPr>
          <a:xfrm>
            <a:off x="1147974" y="9525930"/>
            <a:ext cx="3941758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Flug, Bahn, PKW</a:t>
            </a:r>
          </a:p>
        </p:txBody>
      </p:sp>
      <p:sp>
        <p:nvSpPr>
          <p:cNvPr id="174" name="Shape 174"/>
          <p:cNvSpPr/>
          <p:nvPr/>
        </p:nvSpPr>
        <p:spPr>
          <a:xfrm>
            <a:off x="6976463" y="9525930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HH:MM</a:t>
            </a:r>
          </a:p>
        </p:txBody>
      </p:sp>
      <p:sp>
        <p:nvSpPr>
          <p:cNvPr id="175" name="Shape 175"/>
          <p:cNvSpPr/>
          <p:nvPr/>
        </p:nvSpPr>
        <p:spPr>
          <a:xfrm>
            <a:off x="6025269" y="10030782"/>
            <a:ext cx="2652787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Bus, Tram…</a:t>
            </a:r>
          </a:p>
        </p:txBody>
      </p:sp>
      <p:grpSp>
        <p:nvGrpSpPr>
          <p:cNvPr id="178" name="Group 178"/>
          <p:cNvGrpSpPr/>
          <p:nvPr/>
        </p:nvGrpSpPr>
        <p:grpSpPr>
          <a:xfrm>
            <a:off x="8465487" y="1109713"/>
            <a:ext cx="4211317" cy="10936876"/>
            <a:chOff x="0" y="0"/>
            <a:chExt cx="4211315" cy="10936874"/>
          </a:xfrm>
        </p:grpSpPr>
        <p:sp>
          <p:nvSpPr>
            <p:cNvPr id="176" name="Shape 176"/>
            <p:cNvSpPr/>
            <p:nvPr/>
          </p:nvSpPr>
          <p:spPr>
            <a:xfrm>
              <a:off x="0" y="0"/>
              <a:ext cx="3941757" cy="10611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rmAutofit/>
            </a:bodyPr>
            <a:lstStyle>
              <a:lvl1pPr>
                <a:spcBef>
                  <a:spcPts val="4200"/>
                </a:spcBef>
              </a:lvl1pPr>
            </a:lstStyle>
            <a:p>
              <a:r>
                <a:t>Flug, Bahn</a:t>
              </a:r>
            </a:p>
          </p:txBody>
        </p:sp>
        <p:sp>
          <p:nvSpPr>
            <p:cNvPr id="177" name="Shape 177"/>
            <p:cNvSpPr/>
            <p:nvPr/>
          </p:nvSpPr>
          <p:spPr>
            <a:xfrm>
              <a:off x="111440" y="44361"/>
              <a:ext cx="4099876" cy="10892514"/>
            </a:xfrm>
            <a:prstGeom prst="rect">
              <a:avLst/>
            </a:prstGeom>
            <a:noFill/>
            <a:ln w="25400" cap="flat">
              <a:solidFill>
                <a:srgbClr val="FF2600"/>
              </a:solidFill>
              <a:prstDash val="sysDot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79" name="Shape 179"/>
          <p:cNvSpPr/>
          <p:nvPr/>
        </p:nvSpPr>
        <p:spPr>
          <a:xfrm>
            <a:off x="8882367" y="9225381"/>
            <a:ext cx="3667475" cy="1717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sz="2600">
                <a:solidFill>
                  <a:srgbClr val="3161AB"/>
                </a:solidFill>
              </a:defRPr>
            </a:pPr>
            <a:r>
              <a:t>a) Flug, Bahn: Betrag €</a:t>
            </a:r>
            <a:br/>
            <a:r>
              <a:t>    (ggf: Hin&amp;Retour)</a:t>
            </a:r>
            <a:br/>
            <a:br/>
            <a:r>
              <a:t>a) Bus, Tram: Betrag €</a:t>
            </a:r>
          </a:p>
        </p:txBody>
      </p:sp>
      <p:sp>
        <p:nvSpPr>
          <p:cNvPr id="180" name="Shape 180"/>
          <p:cNvSpPr/>
          <p:nvPr/>
        </p:nvSpPr>
        <p:spPr>
          <a:xfrm>
            <a:off x="12779049" y="6760532"/>
            <a:ext cx="442684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81" name="Shape 181"/>
          <p:cNvSpPr/>
          <p:nvPr/>
        </p:nvSpPr>
        <p:spPr>
          <a:xfrm>
            <a:off x="12779049" y="7201464"/>
            <a:ext cx="442684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182" name="Shape 182"/>
          <p:cNvSpPr/>
          <p:nvPr/>
        </p:nvSpPr>
        <p:spPr>
          <a:xfrm>
            <a:off x="13333524" y="9644481"/>
            <a:ext cx="4211316" cy="930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sz="2600">
                <a:solidFill>
                  <a:srgbClr val="3161AB"/>
                </a:solidFill>
              </a:defRPr>
            </a:pPr>
            <a:r>
              <a:t>Distanz </a:t>
            </a:r>
            <a:br/>
            <a:r>
              <a:t>(Google Maps Ausdruck)</a:t>
            </a:r>
          </a:p>
        </p:txBody>
      </p:sp>
      <p:sp>
        <p:nvSpPr>
          <p:cNvPr id="183" name="Shape 183"/>
          <p:cNvSpPr/>
          <p:nvPr/>
        </p:nvSpPr>
        <p:spPr>
          <a:xfrm>
            <a:off x="17582109" y="6890314"/>
            <a:ext cx="4211317" cy="1323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sz="2600">
                <a:solidFill>
                  <a:srgbClr val="3161AB"/>
                </a:solidFill>
              </a:defRPr>
            </a:pPr>
            <a:r>
              <a:t>Bei Bedarf:</a:t>
            </a:r>
          </a:p>
          <a:p>
            <a:pPr>
              <a:defRPr sz="2600">
                <a:solidFill>
                  <a:srgbClr val="3161AB"/>
                </a:solidFill>
              </a:defRPr>
            </a:pPr>
            <a:r>
              <a:t>a) Anzahl</a:t>
            </a:r>
            <a:br/>
            <a:r>
              <a:t>b) Distanz</a:t>
            </a:r>
          </a:p>
        </p:txBody>
      </p:sp>
      <p:sp>
        <p:nvSpPr>
          <p:cNvPr id="184" name="Shape 184"/>
          <p:cNvSpPr/>
          <p:nvPr/>
        </p:nvSpPr>
        <p:spPr>
          <a:xfrm>
            <a:off x="21602930" y="6890314"/>
            <a:ext cx="2458048" cy="1323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sz="2600">
                <a:solidFill>
                  <a:srgbClr val="3161AB"/>
                </a:solidFill>
              </a:defRPr>
            </a:pPr>
            <a:r>
              <a:t>Taxi: Betrag €</a:t>
            </a:r>
            <a:br/>
            <a:r>
              <a:t>Maut: Betrag €</a:t>
            </a:r>
          </a:p>
          <a:p>
            <a:pPr algn="l">
              <a:defRPr sz="2600">
                <a:solidFill>
                  <a:srgbClr val="3161AB"/>
                </a:solidFill>
              </a:defRPr>
            </a:pPr>
            <a:r>
              <a:t>etc…</a:t>
            </a:r>
          </a:p>
        </p:txBody>
      </p:sp>
      <p:sp>
        <p:nvSpPr>
          <p:cNvPr id="185" name="Shape 185"/>
          <p:cNvSpPr/>
          <p:nvPr/>
        </p:nvSpPr>
        <p:spPr>
          <a:xfrm rot="20520000">
            <a:off x="16203323" y="11248935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 animBg="1" advAuto="0"/>
      <p:bldP spid="170" grpId="0" animBg="1" advAuto="0"/>
      <p:bldP spid="171" grpId="0" animBg="1" advAuto="0"/>
      <p:bldP spid="172" grpId="0" animBg="1" advAuto="0"/>
      <p:bldP spid="173" grpId="0" animBg="1" advAuto="0"/>
      <p:bldP spid="174" grpId="0" animBg="1" advAuto="0"/>
      <p:bldP spid="175" grpId="0" animBg="1" advAuto="0"/>
      <p:bldP spid="178" grpId="0" animBg="1" advAuto="0"/>
      <p:bldP spid="179" grpId="0" animBg="1" advAuto="0"/>
      <p:bldP spid="180" grpId="0" animBg="1" advAuto="0"/>
      <p:bldP spid="181" grpId="0" animBg="1" advAuto="0"/>
      <p:bldP spid="182" grpId="0" animBg="1" advAuto="0"/>
      <p:bldP spid="183" grpId="0" animBg="1" advAuto="0"/>
      <p:bldP spid="184" grpId="0" animBg="1" advAuto="0"/>
      <p:bldP spid="185" grpId="0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316" t="316" r="316" b="316"/>
          <a:stretch>
            <a:fillRect/>
          </a:stretch>
        </p:blipFill>
        <p:spPr>
          <a:xfrm>
            <a:off x="266891" y="3500922"/>
            <a:ext cx="23850218" cy="6714311"/>
          </a:xfrm>
          <a:prstGeom prst="rect">
            <a:avLst/>
          </a:prstGeom>
        </p:spPr>
      </p:pic>
      <p:sp>
        <p:nvSpPr>
          <p:cNvPr id="188" name="Shape 188"/>
          <p:cNvSpPr/>
          <p:nvPr/>
        </p:nvSpPr>
        <p:spPr>
          <a:xfrm>
            <a:off x="4355722" y="4163382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rPr lang="de-DE" dirty="0"/>
              <a:t>28.10.18</a:t>
            </a:r>
            <a:endParaRPr dirty="0"/>
          </a:p>
        </p:txBody>
      </p:sp>
      <p:sp>
        <p:nvSpPr>
          <p:cNvPr id="189" name="Shape 189"/>
          <p:cNvSpPr/>
          <p:nvPr/>
        </p:nvSpPr>
        <p:spPr>
          <a:xfrm>
            <a:off x="6692521" y="4163382"/>
            <a:ext cx="224955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rPr dirty="0"/>
              <a:t>1</a:t>
            </a:r>
            <a:r>
              <a:rPr lang="de-DE" dirty="0"/>
              <a:t>6</a:t>
            </a:r>
            <a:r>
              <a:rPr dirty="0"/>
              <a:t>:00</a:t>
            </a:r>
          </a:p>
        </p:txBody>
      </p:sp>
      <p:sp>
        <p:nvSpPr>
          <p:cNvPr id="190" name="Shape 190"/>
          <p:cNvSpPr/>
          <p:nvPr/>
        </p:nvSpPr>
        <p:spPr>
          <a:xfrm>
            <a:off x="6692521" y="4671382"/>
            <a:ext cx="224955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rPr dirty="0"/>
              <a:t>12:</a:t>
            </a:r>
            <a:r>
              <a:rPr lang="de-DE" dirty="0"/>
              <a:t>3</a:t>
            </a:r>
            <a:r>
              <a:rPr dirty="0"/>
              <a:t>0</a:t>
            </a:r>
          </a:p>
        </p:txBody>
      </p:sp>
      <p:sp>
        <p:nvSpPr>
          <p:cNvPr id="191" name="Shape 191"/>
          <p:cNvSpPr/>
          <p:nvPr/>
        </p:nvSpPr>
        <p:spPr>
          <a:xfrm>
            <a:off x="4355722" y="4669425"/>
            <a:ext cx="2249549" cy="6674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rPr lang="de-DE" dirty="0"/>
              <a:t>31.10.18</a:t>
            </a:r>
            <a:endParaRPr dirty="0"/>
          </a:p>
        </p:txBody>
      </p:sp>
      <p:sp>
        <p:nvSpPr>
          <p:cNvPr id="192" name="Shape 192"/>
          <p:cNvSpPr/>
          <p:nvPr/>
        </p:nvSpPr>
        <p:spPr>
          <a:xfrm>
            <a:off x="5600321" y="7338382"/>
            <a:ext cx="224955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1x</a:t>
            </a:r>
          </a:p>
        </p:txBody>
      </p:sp>
      <p:sp>
        <p:nvSpPr>
          <p:cNvPr id="193" name="Shape 193"/>
          <p:cNvSpPr/>
          <p:nvPr/>
        </p:nvSpPr>
        <p:spPr>
          <a:xfrm>
            <a:off x="8628367" y="6589712"/>
            <a:ext cx="3667475" cy="536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2600">
                <a:solidFill>
                  <a:srgbClr val="3161AB"/>
                </a:solidFill>
              </a:defRPr>
            </a:lvl1pPr>
          </a:lstStyle>
          <a:p>
            <a:r>
              <a:rPr dirty="0"/>
              <a:t>a) Tram: 8 CHF</a:t>
            </a:r>
          </a:p>
        </p:txBody>
      </p:sp>
      <p:sp>
        <p:nvSpPr>
          <p:cNvPr id="194" name="Shape 194"/>
          <p:cNvSpPr/>
          <p:nvPr/>
        </p:nvSpPr>
        <p:spPr>
          <a:xfrm rot="20520000">
            <a:off x="16097438" y="10095900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" grpId="0" animBg="1" advAuto="0"/>
      <p:bldP spid="189" grpId="0" animBg="1" advAuto="0"/>
      <p:bldP spid="190" grpId="0" animBg="1" advAuto="0"/>
      <p:bldP spid="191" grpId="0" animBg="1" advAuto="0"/>
      <p:bldP spid="192" grpId="0" animBg="1" advAuto="0"/>
      <p:bldP spid="193" grpId="0" animBg="1" advAuto="0"/>
      <p:bldP spid="194" grpId="0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870684" y="6571330"/>
            <a:ext cx="23205282" cy="5932027"/>
          </a:xfrm>
          <a:prstGeom prst="rect">
            <a:avLst/>
          </a:prstGeom>
        </p:spPr>
      </p:pic>
      <p:pic>
        <p:nvPicPr>
          <p:cNvPr id="197" name="pasted-image.png"/>
          <p:cNvPicPr>
            <a:picLocks noChangeAspect="1"/>
          </p:cNvPicPr>
          <p:nvPr/>
        </p:nvPicPr>
        <p:blipFill>
          <a:blip r:embed="rId3">
            <a:alphaModFix amt="18506"/>
          </a:blip>
          <a:srcRect l="3894" r="2598" b="55112"/>
          <a:stretch>
            <a:fillRect/>
          </a:stretch>
        </p:blipFill>
        <p:spPr>
          <a:xfrm>
            <a:off x="352821" y="2354422"/>
            <a:ext cx="23983158" cy="4044863"/>
          </a:xfrm>
          <a:prstGeom prst="rect">
            <a:avLst/>
          </a:prstGeom>
          <a:ln w="12700">
            <a:miter lim="400000"/>
          </a:ln>
        </p:spPr>
      </p:pic>
      <p:sp>
        <p:nvSpPr>
          <p:cNvPr id="198" name="Shape 198"/>
          <p:cNvSpPr/>
          <p:nvPr/>
        </p:nvSpPr>
        <p:spPr>
          <a:xfrm>
            <a:off x="1224174" y="7201830"/>
            <a:ext cx="3941758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Flug, Bahn, PKW</a:t>
            </a:r>
          </a:p>
        </p:txBody>
      </p:sp>
      <p:sp>
        <p:nvSpPr>
          <p:cNvPr id="199" name="Shape 199"/>
          <p:cNvSpPr/>
          <p:nvPr/>
        </p:nvSpPr>
        <p:spPr>
          <a:xfrm>
            <a:off x="7027075" y="7201830"/>
            <a:ext cx="2249550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HH:MM</a:t>
            </a:r>
          </a:p>
        </p:txBody>
      </p:sp>
      <p:sp>
        <p:nvSpPr>
          <p:cNvPr id="200" name="Shape 200"/>
          <p:cNvSpPr/>
          <p:nvPr/>
        </p:nvSpPr>
        <p:spPr>
          <a:xfrm>
            <a:off x="3075311" y="7709464"/>
            <a:ext cx="442684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201" name="Shape 201"/>
          <p:cNvSpPr/>
          <p:nvPr/>
        </p:nvSpPr>
        <p:spPr>
          <a:xfrm>
            <a:off x="3631834" y="10427630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DD.MM.JJ</a:t>
            </a:r>
          </a:p>
        </p:txBody>
      </p:sp>
      <p:sp>
        <p:nvSpPr>
          <p:cNvPr id="202" name="Shape 202"/>
          <p:cNvSpPr/>
          <p:nvPr/>
        </p:nvSpPr>
        <p:spPr>
          <a:xfrm>
            <a:off x="6620863" y="10427630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HH:MM</a:t>
            </a:r>
          </a:p>
        </p:txBody>
      </p:sp>
      <p:sp>
        <p:nvSpPr>
          <p:cNvPr id="203" name="Shape 203"/>
          <p:cNvSpPr/>
          <p:nvPr/>
        </p:nvSpPr>
        <p:spPr>
          <a:xfrm>
            <a:off x="6006219" y="11021382"/>
            <a:ext cx="2652787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Bus, Tram…</a:t>
            </a:r>
          </a:p>
        </p:txBody>
      </p:sp>
      <p:sp>
        <p:nvSpPr>
          <p:cNvPr id="204" name="Shape 204"/>
          <p:cNvSpPr/>
          <p:nvPr/>
        </p:nvSpPr>
        <p:spPr>
          <a:xfrm>
            <a:off x="8875917" y="9631781"/>
            <a:ext cx="3667476" cy="1717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sz="2600">
                <a:solidFill>
                  <a:srgbClr val="3161AB"/>
                </a:solidFill>
              </a:defRPr>
            </a:pPr>
            <a:r>
              <a:t>a) Flug, Bahn: Betrag €</a:t>
            </a:r>
            <a:br/>
            <a:r>
              <a:t>    (ggf: siehe oben)</a:t>
            </a:r>
            <a:br/>
            <a:br/>
            <a:r>
              <a:t>a) Bus, Tram: Betrag €</a:t>
            </a:r>
          </a:p>
        </p:txBody>
      </p:sp>
      <p:grpSp>
        <p:nvGrpSpPr>
          <p:cNvPr id="207" name="Group 207"/>
          <p:cNvGrpSpPr/>
          <p:nvPr/>
        </p:nvGrpSpPr>
        <p:grpSpPr>
          <a:xfrm>
            <a:off x="12760304" y="1109713"/>
            <a:ext cx="8771430" cy="11652838"/>
            <a:chOff x="0" y="0"/>
            <a:chExt cx="8771429" cy="11652837"/>
          </a:xfrm>
        </p:grpSpPr>
        <p:sp>
          <p:nvSpPr>
            <p:cNvPr id="205" name="Shape 205"/>
            <p:cNvSpPr/>
            <p:nvPr/>
          </p:nvSpPr>
          <p:spPr>
            <a:xfrm>
              <a:off x="2059236" y="0"/>
              <a:ext cx="3941758" cy="10611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rmAutofit/>
            </a:bodyPr>
            <a:lstStyle>
              <a:lvl1pPr>
                <a:spcBef>
                  <a:spcPts val="4200"/>
                </a:spcBef>
              </a:lvl1pPr>
            </a:lstStyle>
            <a:p>
              <a:r>
                <a:t>PKW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0" y="44361"/>
              <a:ext cx="8771430" cy="11608477"/>
            </a:xfrm>
            <a:prstGeom prst="rect">
              <a:avLst/>
            </a:prstGeom>
            <a:noFill/>
            <a:ln w="25400" cap="flat">
              <a:solidFill>
                <a:srgbClr val="FF2600"/>
              </a:solidFill>
              <a:prstDash val="sysDot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210" name="Group 210"/>
          <p:cNvGrpSpPr/>
          <p:nvPr/>
        </p:nvGrpSpPr>
        <p:grpSpPr>
          <a:xfrm>
            <a:off x="8461122" y="1109713"/>
            <a:ext cx="4211317" cy="11652838"/>
            <a:chOff x="0" y="0"/>
            <a:chExt cx="4211315" cy="11652837"/>
          </a:xfrm>
        </p:grpSpPr>
        <p:sp>
          <p:nvSpPr>
            <p:cNvPr id="208" name="Shape 208"/>
            <p:cNvSpPr/>
            <p:nvPr/>
          </p:nvSpPr>
          <p:spPr>
            <a:xfrm>
              <a:off x="0" y="0"/>
              <a:ext cx="3941757" cy="10611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71437" tIns="71437" rIns="71437" bIns="71437" numCol="1" anchor="ctr">
              <a:normAutofit/>
            </a:bodyPr>
            <a:lstStyle>
              <a:lvl1pPr>
                <a:spcBef>
                  <a:spcPts val="4200"/>
                </a:spcBef>
              </a:lvl1pPr>
            </a:lstStyle>
            <a:p>
              <a:r>
                <a:t>Flug, Bahn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1440" y="44361"/>
              <a:ext cx="4099876" cy="11608477"/>
            </a:xfrm>
            <a:prstGeom prst="rect">
              <a:avLst/>
            </a:prstGeom>
            <a:noFill/>
            <a:ln w="25400" cap="flat">
              <a:solidFill>
                <a:srgbClr val="FF2600"/>
              </a:solidFill>
              <a:prstDash val="sysDot"/>
              <a:miter lim="400000"/>
            </a:ln>
            <a:effectLst/>
          </p:spPr>
          <p:txBody>
            <a:bodyPr wrap="square" lIns="71437" tIns="71437" rIns="71437" bIns="71437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11" name="Shape 211"/>
          <p:cNvSpPr/>
          <p:nvPr/>
        </p:nvSpPr>
        <p:spPr>
          <a:xfrm>
            <a:off x="12785704" y="7268532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212" name="Shape 212"/>
          <p:cNvSpPr/>
          <p:nvPr/>
        </p:nvSpPr>
        <p:spPr>
          <a:xfrm>
            <a:off x="12785704" y="7709464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213" name="Shape 213"/>
          <p:cNvSpPr/>
          <p:nvPr/>
        </p:nvSpPr>
        <p:spPr>
          <a:xfrm>
            <a:off x="13340179" y="10546181"/>
            <a:ext cx="4211317" cy="930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sz="2600">
                <a:solidFill>
                  <a:srgbClr val="3161AB"/>
                </a:solidFill>
              </a:defRPr>
            </a:pPr>
            <a:r>
              <a:t>Distanz </a:t>
            </a:r>
            <a:br/>
            <a:r>
              <a:t>(Google Maps Ausdruck)</a:t>
            </a:r>
          </a:p>
        </p:txBody>
      </p:sp>
      <p:sp>
        <p:nvSpPr>
          <p:cNvPr id="214" name="Shape 214"/>
          <p:cNvSpPr/>
          <p:nvPr/>
        </p:nvSpPr>
        <p:spPr>
          <a:xfrm>
            <a:off x="17615565" y="7271314"/>
            <a:ext cx="4211316" cy="1323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>
              <a:defRPr sz="2600">
                <a:solidFill>
                  <a:srgbClr val="3161AB"/>
                </a:solidFill>
              </a:defRPr>
            </a:pPr>
            <a:r>
              <a:t>Bei Bedarf:</a:t>
            </a:r>
          </a:p>
          <a:p>
            <a:pPr>
              <a:defRPr sz="2600">
                <a:solidFill>
                  <a:srgbClr val="3161AB"/>
                </a:solidFill>
              </a:defRPr>
            </a:pPr>
            <a:r>
              <a:t>a) Anzahl</a:t>
            </a:r>
            <a:br/>
            <a:r>
              <a:t>b) Distanz</a:t>
            </a:r>
          </a:p>
        </p:txBody>
      </p:sp>
      <p:sp>
        <p:nvSpPr>
          <p:cNvPr id="215" name="Shape 215"/>
          <p:cNvSpPr/>
          <p:nvPr/>
        </p:nvSpPr>
        <p:spPr>
          <a:xfrm>
            <a:off x="21636386" y="7271314"/>
            <a:ext cx="2458047" cy="13239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algn="l">
              <a:defRPr sz="2600">
                <a:solidFill>
                  <a:srgbClr val="3161AB"/>
                </a:solidFill>
              </a:defRPr>
            </a:pPr>
            <a:r>
              <a:t>Taxi: Betrag €</a:t>
            </a:r>
            <a:br/>
            <a:r>
              <a:t>Maut: Betrag €</a:t>
            </a:r>
          </a:p>
          <a:p>
            <a:pPr algn="l">
              <a:defRPr sz="2600">
                <a:solidFill>
                  <a:srgbClr val="3161AB"/>
                </a:solidFill>
              </a:defRPr>
            </a:pPr>
            <a:r>
              <a:t>etc…</a:t>
            </a:r>
          </a:p>
        </p:txBody>
      </p:sp>
      <p:sp>
        <p:nvSpPr>
          <p:cNvPr id="216" name="Shape 216"/>
          <p:cNvSpPr/>
          <p:nvPr/>
        </p:nvSpPr>
        <p:spPr>
          <a:xfrm rot="20520000">
            <a:off x="16195373" y="11594500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" grpId="0" animBg="1" advAuto="0"/>
      <p:bldP spid="199" grpId="0" animBg="1" advAuto="0"/>
      <p:bldP spid="200" grpId="0" animBg="1" advAuto="0"/>
      <p:bldP spid="201" grpId="0" animBg="1" advAuto="0"/>
      <p:bldP spid="202" grpId="0" animBg="1" advAuto="0"/>
      <p:bldP spid="203" grpId="0" animBg="1" advAuto="0"/>
      <p:bldP spid="204" grpId="0" animBg="1" advAuto="0"/>
      <p:bldP spid="207" grpId="0" animBg="1" advAuto="0"/>
      <p:bldP spid="210" grpId="0" animBg="1" advAuto="0"/>
      <p:bldP spid="211" grpId="0" animBg="1" advAuto="0"/>
      <p:bldP spid="212" grpId="0" animBg="1" advAuto="0"/>
      <p:bldP spid="213" grpId="0" animBg="1" advAuto="0"/>
      <p:bldP spid="214" grpId="0" animBg="1" advAuto="0"/>
      <p:bldP spid="215" grpId="0" animBg="1" advAuto="0"/>
      <p:bldP spid="216" grpId="0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533" r="533"/>
          <a:stretch>
            <a:fillRect/>
          </a:stretch>
        </p:blipFill>
        <p:spPr>
          <a:xfrm>
            <a:off x="266700" y="930585"/>
            <a:ext cx="23850600" cy="11854895"/>
          </a:xfrm>
          <a:prstGeom prst="rect">
            <a:avLst/>
          </a:prstGeom>
        </p:spPr>
      </p:pic>
      <p:sp>
        <p:nvSpPr>
          <p:cNvPr id="219" name="Shape 219"/>
          <p:cNvSpPr/>
          <p:nvPr/>
        </p:nvSpPr>
        <p:spPr>
          <a:xfrm rot="20520000">
            <a:off x="3996653" y="5631704"/>
            <a:ext cx="16390704" cy="2452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15000"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NICHTS eintragen!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7" dur="indefinite" fill="hold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" grpId="0" animBg="1" advAuto="0"/>
      <p:bldP spid="219" grpId="0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628" t="2326" r="628" b="44741"/>
          <a:stretch>
            <a:fillRect/>
          </a:stretch>
        </p:blipFill>
        <p:spPr>
          <a:xfrm>
            <a:off x="266700" y="4996656"/>
            <a:ext cx="23850600" cy="3722501"/>
          </a:xfrm>
          <a:prstGeom prst="rect">
            <a:avLst/>
          </a:prstGeom>
        </p:spPr>
      </p:pic>
      <p:sp>
        <p:nvSpPr>
          <p:cNvPr id="222" name="Shape 222"/>
          <p:cNvSpPr/>
          <p:nvPr/>
        </p:nvSpPr>
        <p:spPr>
          <a:xfrm rot="20520000">
            <a:off x="4263551" y="5631704"/>
            <a:ext cx="15856904" cy="2452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15000"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NICHTS eintragen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7" dur="indefinite" fill="hold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" grpId="0" animBg="1" advAuto="0"/>
      <p:bldP spid="222" grpId="0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l="628" t="54742" r="628"/>
          <a:stretch>
            <a:fillRect/>
          </a:stretch>
        </p:blipFill>
        <p:spPr>
          <a:xfrm>
            <a:off x="266700" y="5266729"/>
            <a:ext cx="23850600" cy="3182738"/>
          </a:xfrm>
          <a:prstGeom prst="rect">
            <a:avLst/>
          </a:prstGeom>
        </p:spPr>
      </p:pic>
      <p:sp>
        <p:nvSpPr>
          <p:cNvPr id="225" name="Shape 225"/>
          <p:cNvSpPr>
            <a:spLocks noGrp="1"/>
          </p:cNvSpPr>
          <p:nvPr>
            <p:ph type="body" sz="quarter" idx="4294967295"/>
          </p:nvPr>
        </p:nvSpPr>
        <p:spPr>
          <a:xfrm>
            <a:off x="331849" y="4203808"/>
            <a:ext cx="10627431" cy="1061182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Gegebenenfalls bei Mitnahme</a:t>
            </a:r>
          </a:p>
        </p:txBody>
      </p:sp>
      <p:sp>
        <p:nvSpPr>
          <p:cNvPr id="226" name="Shape 226"/>
          <p:cNvSpPr/>
          <p:nvPr/>
        </p:nvSpPr>
        <p:spPr>
          <a:xfrm>
            <a:off x="1820130" y="6615112"/>
            <a:ext cx="516134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MUSTERMANN, MARTIN</a:t>
            </a:r>
          </a:p>
        </p:txBody>
      </p:sp>
      <p:sp>
        <p:nvSpPr>
          <p:cNvPr id="227" name="Shape 227"/>
          <p:cNvSpPr/>
          <p:nvPr/>
        </p:nvSpPr>
        <p:spPr>
          <a:xfrm>
            <a:off x="9389330" y="6615112"/>
            <a:ext cx="516134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MUSTERSCHULE</a:t>
            </a:r>
          </a:p>
        </p:txBody>
      </p:sp>
      <p:sp>
        <p:nvSpPr>
          <p:cNvPr id="228" name="Shape 228"/>
          <p:cNvSpPr/>
          <p:nvPr/>
        </p:nvSpPr>
        <p:spPr>
          <a:xfrm>
            <a:off x="14494730" y="6615112"/>
            <a:ext cx="198128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STADT A</a:t>
            </a:r>
          </a:p>
        </p:txBody>
      </p:sp>
      <p:sp>
        <p:nvSpPr>
          <p:cNvPr id="229" name="Shape 229"/>
          <p:cNvSpPr/>
          <p:nvPr/>
        </p:nvSpPr>
        <p:spPr>
          <a:xfrm>
            <a:off x="17949130" y="6615112"/>
            <a:ext cx="198128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GENF</a:t>
            </a:r>
          </a:p>
        </p:txBody>
      </p:sp>
      <p:sp>
        <p:nvSpPr>
          <p:cNvPr id="230" name="Shape 230"/>
          <p:cNvSpPr/>
          <p:nvPr/>
        </p:nvSpPr>
        <p:spPr>
          <a:xfrm>
            <a:off x="21062597" y="6545262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231" name="Shape 231"/>
          <p:cNvSpPr/>
          <p:nvPr/>
        </p:nvSpPr>
        <p:spPr>
          <a:xfrm rot="20520000">
            <a:off x="16093528" y="8571900"/>
            <a:ext cx="8047075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" grpId="0" animBg="1" advAuto="0"/>
      <p:bldP spid="227" grpId="0" animBg="1" advAuto="0"/>
      <p:bldP spid="228" grpId="0" animBg="1" advAuto="0"/>
      <p:bldP spid="229" grpId="0" animBg="1" advAuto="0"/>
      <p:bldP spid="230" grpId="0" animBg="1" advAuto="0"/>
      <p:bldP spid="231" grpId="0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t="4934" b="13136"/>
          <a:stretch>
            <a:fillRect/>
          </a:stretch>
        </p:blipFill>
        <p:spPr>
          <a:xfrm>
            <a:off x="266700" y="6030515"/>
            <a:ext cx="23850601" cy="1655166"/>
          </a:xfrm>
          <a:prstGeom prst="rect">
            <a:avLst/>
          </a:prstGeom>
        </p:spPr>
      </p:pic>
      <p:sp>
        <p:nvSpPr>
          <p:cNvPr id="234" name="Shape 234"/>
          <p:cNvSpPr/>
          <p:nvPr/>
        </p:nvSpPr>
        <p:spPr>
          <a:xfrm>
            <a:off x="1961797" y="6392862"/>
            <a:ext cx="442685" cy="701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3700">
                <a:solidFill>
                  <a:srgbClr val="3161AB"/>
                </a:solidFill>
              </a:defRPr>
            </a:lvl1pPr>
          </a:lstStyle>
          <a:p>
            <a:r>
              <a:t>X</a:t>
            </a:r>
          </a:p>
        </p:txBody>
      </p:sp>
      <p:sp>
        <p:nvSpPr>
          <p:cNvPr id="235" name="Shape 235"/>
          <p:cNvSpPr/>
          <p:nvPr/>
        </p:nvSpPr>
        <p:spPr>
          <a:xfrm rot="20520000">
            <a:off x="16416148" y="7708300"/>
            <a:ext cx="8047074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0" animBg="1" advAuto="0"/>
      <p:bldP spid="235" grpId="0" animBg="1" advAuto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t="5082" b="5082"/>
          <a:stretch>
            <a:fillRect/>
          </a:stretch>
        </p:blipFill>
        <p:spPr>
          <a:xfrm>
            <a:off x="266700" y="5776118"/>
            <a:ext cx="23850601" cy="2163910"/>
          </a:xfrm>
          <a:prstGeom prst="rect">
            <a:avLst/>
          </a:prstGeom>
        </p:spPr>
      </p:pic>
      <p:sp>
        <p:nvSpPr>
          <p:cNvPr id="238" name="Shape 238"/>
          <p:cNvSpPr/>
          <p:nvPr/>
        </p:nvSpPr>
        <p:spPr>
          <a:xfrm rot="20520000">
            <a:off x="3996651" y="5631704"/>
            <a:ext cx="16390704" cy="2452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15000"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NICHTS eintragen!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7" dur="indefinite" fill="hold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" grpId="0" animBg="1" advAuto="0"/>
      <p:bldP spid="238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Wichtig</a:t>
            </a:r>
            <a:endParaRPr dirty="0"/>
          </a:p>
        </p:txBody>
      </p:sp>
      <p:sp>
        <p:nvSpPr>
          <p:cNvPr id="254" name="Shape 254"/>
          <p:cNvSpPr>
            <a:spLocks noGrp="1"/>
          </p:cNvSpPr>
          <p:nvPr>
            <p:ph type="body" idx="1"/>
          </p:nvPr>
        </p:nvSpPr>
        <p:spPr>
          <a:xfrm>
            <a:off x="2448000" y="3672000"/>
            <a:ext cx="19080000" cy="884039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DE" dirty="0"/>
              <a:t>Es werden </a:t>
            </a:r>
            <a:r>
              <a:rPr lang="de-DE" b="1" dirty="0"/>
              <a:t>max. 200,-€ Reisekosten </a:t>
            </a:r>
            <a:r>
              <a:rPr lang="de-DE" dirty="0"/>
              <a:t>erstattet</a:t>
            </a:r>
          </a:p>
          <a:p>
            <a:pPr lvl="0"/>
            <a:r>
              <a:rPr lang="de-DE" dirty="0" err="1"/>
              <a:t>Jede:r</a:t>
            </a:r>
            <a:r>
              <a:rPr lang="de-DE" dirty="0"/>
              <a:t> muss eine </a:t>
            </a:r>
            <a:r>
              <a:rPr lang="de-DE" b="1" dirty="0"/>
              <a:t>separate Reisekostenabrechnung </a:t>
            </a:r>
            <a:r>
              <a:rPr lang="de-DE" dirty="0"/>
              <a:t>abgegeben (auch bei gemeinsamer An- und Abreise)</a:t>
            </a:r>
          </a:p>
          <a:p>
            <a:pPr lvl="0"/>
            <a:r>
              <a:rPr lang="de-DE" dirty="0"/>
              <a:t>Bitte nichts zusammenrechnen oder rausrechnen, wenn Reisekosten den Betrag überschreiten</a:t>
            </a:r>
          </a:p>
          <a:p>
            <a:pPr lvl="0"/>
            <a:r>
              <a:rPr lang="de-DE" dirty="0"/>
              <a:t>Alle Reisekosten in die entsprechenden Felder eintragen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0" build="p" bldLvl="5" animBg="1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t="4885" b="4885"/>
          <a:stretch>
            <a:fillRect/>
          </a:stretch>
        </p:blipFill>
        <p:spPr>
          <a:xfrm>
            <a:off x="266700" y="5346302"/>
            <a:ext cx="23850600" cy="3023208"/>
          </a:xfrm>
          <a:prstGeom prst="rect">
            <a:avLst/>
          </a:prstGeom>
        </p:spPr>
      </p:pic>
      <p:sp>
        <p:nvSpPr>
          <p:cNvPr id="241" name="Shape 241"/>
          <p:cNvSpPr>
            <a:spLocks noGrp="1"/>
          </p:cNvSpPr>
          <p:nvPr>
            <p:ph type="body" sz="quarter" idx="4294967295"/>
          </p:nvPr>
        </p:nvSpPr>
        <p:spPr>
          <a:xfrm>
            <a:off x="331849" y="4241908"/>
            <a:ext cx="10627431" cy="1061182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</a:lstStyle>
          <a:p>
            <a:r>
              <a:t>Gegebenenfalls bei Nebenkosten</a:t>
            </a:r>
          </a:p>
        </p:txBody>
      </p:sp>
      <p:sp>
        <p:nvSpPr>
          <p:cNvPr id="242" name="Shape 242"/>
          <p:cNvSpPr/>
          <p:nvPr/>
        </p:nvSpPr>
        <p:spPr>
          <a:xfrm>
            <a:off x="1820130" y="7097712"/>
            <a:ext cx="5161345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ERLÄUTERUNG</a:t>
            </a:r>
          </a:p>
        </p:txBody>
      </p:sp>
      <p:sp>
        <p:nvSpPr>
          <p:cNvPr id="243" name="Shape 243"/>
          <p:cNvSpPr/>
          <p:nvPr/>
        </p:nvSpPr>
        <p:spPr>
          <a:xfrm rot="20520000">
            <a:off x="15839528" y="7733700"/>
            <a:ext cx="8047075" cy="913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Ansonsten nichts eintragen!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" grpId="0" animBg="1" advAuto="0"/>
      <p:bldP spid="243" grpId="0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t="2620" b="62417"/>
          <a:stretch>
            <a:fillRect/>
          </a:stretch>
        </p:blipFill>
        <p:spPr>
          <a:xfrm>
            <a:off x="266700" y="5623123"/>
            <a:ext cx="23850600" cy="2469674"/>
          </a:xfrm>
          <a:prstGeom prst="rect">
            <a:avLst/>
          </a:prstGeom>
        </p:spPr>
      </p:pic>
      <p:sp>
        <p:nvSpPr>
          <p:cNvPr id="246" name="Shape 246"/>
          <p:cNvSpPr/>
          <p:nvPr/>
        </p:nvSpPr>
        <p:spPr>
          <a:xfrm rot="20520000">
            <a:off x="3996651" y="5631704"/>
            <a:ext cx="16390704" cy="24525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 sz="15000">
                <a:solidFill>
                  <a:srgbClr val="FF2600"/>
                </a:solidFill>
              </a:defRPr>
            </a:lvl1pPr>
          </a:lstStyle>
          <a:p>
            <a:r>
              <a:rPr lang="de-DE" dirty="0"/>
              <a:t>NICHTS eintragen!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0"/>
                                      </p:to>
                                    </p:set>
                                    <p:animEffect filter="image" prLst="opacity: 0.20; ">
                                      <p:cBhvr>
                                        <p:cTn id="7" dur="indefinite" fill="hold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" grpId="0" animBg="1" advAuto="0"/>
      <p:bldP spid="246" grpId="0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pasted-image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t="36784"/>
          <a:stretch>
            <a:fillRect/>
          </a:stretch>
        </p:blipFill>
        <p:spPr>
          <a:xfrm>
            <a:off x="266700" y="4625181"/>
            <a:ext cx="23850601" cy="4465491"/>
          </a:xfrm>
          <a:prstGeom prst="rect">
            <a:avLst/>
          </a:prstGeom>
        </p:spPr>
      </p:pic>
      <p:sp>
        <p:nvSpPr>
          <p:cNvPr id="249" name="Shape 249"/>
          <p:cNvSpPr/>
          <p:nvPr/>
        </p:nvSpPr>
        <p:spPr>
          <a:xfrm>
            <a:off x="12725034" y="6998630"/>
            <a:ext cx="224954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DD.MM.JJ</a:t>
            </a:r>
          </a:p>
        </p:txBody>
      </p:sp>
      <p:sp>
        <p:nvSpPr>
          <p:cNvPr id="250" name="Shape 250"/>
          <p:cNvSpPr/>
          <p:nvPr/>
        </p:nvSpPr>
        <p:spPr>
          <a:xfrm>
            <a:off x="18172044" y="6998630"/>
            <a:ext cx="5413139" cy="663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l">
              <a:defRPr sz="3400">
                <a:solidFill>
                  <a:srgbClr val="3161AB"/>
                </a:solidFill>
              </a:defRPr>
            </a:lvl1pPr>
          </a:lstStyle>
          <a:p>
            <a:r>
              <a:t>UNTERSCHREIBEN!!!!!!</a:t>
            </a:r>
          </a:p>
        </p:txBody>
      </p:sp>
      <p:sp>
        <p:nvSpPr>
          <p:cNvPr id="251" name="Shape 251"/>
          <p:cNvSpPr/>
          <p:nvPr/>
        </p:nvSpPr>
        <p:spPr>
          <a:xfrm rot="20520000">
            <a:off x="18240860" y="9367304"/>
            <a:ext cx="6054541" cy="168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>
              <a:defRPr>
                <a:solidFill>
                  <a:srgbClr val="FF2600"/>
                </a:solidFill>
              </a:defRPr>
            </a:pPr>
            <a:r>
              <a:rPr lang="de-DE" dirty="0"/>
              <a:t>Ansonsten wird kein </a:t>
            </a:r>
          </a:p>
          <a:p>
            <a:pPr>
              <a:defRPr>
                <a:solidFill>
                  <a:srgbClr val="FF2600"/>
                </a:solidFill>
              </a:defRPr>
            </a:pPr>
            <a:r>
              <a:rPr lang="de-DE" dirty="0"/>
              <a:t>Geld erstattet!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" grpId="0" animBg="1" advAuto="0"/>
      <p:bldP spid="250" grpId="0" animBg="1" advAuto="0"/>
      <p:bldP spid="251" grpId="0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Wichtig</a:t>
            </a:r>
            <a:endParaRPr dirty="0"/>
          </a:p>
        </p:txBody>
      </p:sp>
      <p:sp>
        <p:nvSpPr>
          <p:cNvPr id="254" name="Shape 254"/>
          <p:cNvSpPr>
            <a:spLocks noGrp="1"/>
          </p:cNvSpPr>
          <p:nvPr>
            <p:ph type="body" idx="1"/>
          </p:nvPr>
        </p:nvSpPr>
        <p:spPr>
          <a:xfrm>
            <a:off x="2448000" y="3672000"/>
            <a:ext cx="19080000" cy="8840392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de-DE" dirty="0"/>
              <a:t>Bitte </a:t>
            </a:r>
            <a:r>
              <a:rPr lang="de-DE" b="1" dirty="0"/>
              <a:t>alle Belege im Original </a:t>
            </a:r>
            <a:r>
              <a:rPr lang="de-DE" dirty="0"/>
              <a:t>einreichen (auch Boardingpass)</a:t>
            </a:r>
          </a:p>
          <a:p>
            <a:pPr lvl="0"/>
            <a:r>
              <a:rPr lang="de-DE" dirty="0"/>
              <a:t>Formular Reisekostenabrechnung </a:t>
            </a:r>
            <a:r>
              <a:rPr lang="de-DE" b="1" dirty="0" err="1"/>
              <a:t>duplex</a:t>
            </a:r>
            <a:r>
              <a:rPr lang="de-DE" b="1" dirty="0"/>
              <a:t> drucken</a:t>
            </a:r>
          </a:p>
          <a:p>
            <a:pPr lvl="0"/>
            <a:r>
              <a:rPr lang="de-DE" b="1" dirty="0"/>
              <a:t>Blau unterschreiben</a:t>
            </a:r>
          </a:p>
          <a:p>
            <a:r>
              <a:rPr lang="de-DE" dirty="0"/>
              <a:t>Im Zweifel bitte bei uns nachfragen: </a:t>
            </a:r>
            <a:r>
              <a:rPr lang="de-DE" dirty="0">
                <a:hlinkClick r:id="rId2"/>
              </a:rPr>
              <a:t>carmen.richter@tu-dresden.de</a:t>
            </a:r>
            <a:r>
              <a:rPr lang="de-DE" dirty="0"/>
              <a:t> oder +49 (0)351 463 32957</a:t>
            </a:r>
          </a:p>
        </p:txBody>
      </p:sp>
    </p:spTree>
    <p:extLst>
      <p:ext uri="{BB962C8B-B14F-4D97-AF65-F5344CB8AC3E}">
        <p14:creationId xmlns:p14="http://schemas.microsoft.com/office/powerpoint/2010/main" val="3220539880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0" build="p" bldLvl="5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Wichtig</a:t>
            </a:r>
            <a:endParaRPr dirty="0"/>
          </a:p>
        </p:txBody>
      </p:sp>
      <p:sp>
        <p:nvSpPr>
          <p:cNvPr id="254" name="Shape 254"/>
          <p:cNvSpPr>
            <a:spLocks noGrp="1"/>
          </p:cNvSpPr>
          <p:nvPr>
            <p:ph type="body" idx="1"/>
          </p:nvPr>
        </p:nvSpPr>
        <p:spPr>
          <a:xfrm>
            <a:off x="2448000" y="3672000"/>
            <a:ext cx="19080000" cy="884039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de-DE" dirty="0"/>
              <a:t>Die Abrechnungen werden bei uns erst zum Bezahlen eingereicht, wenn </a:t>
            </a:r>
            <a:r>
              <a:rPr lang="de-DE" b="1" dirty="0"/>
              <a:t>ALLE Abrechnungen</a:t>
            </a:r>
            <a:r>
              <a:rPr lang="de-DE" dirty="0"/>
              <a:t> eingegangen sind. Daher gründlich arbeiten und:</a:t>
            </a:r>
          </a:p>
          <a:p>
            <a:r>
              <a:rPr lang="de-DE" dirty="0"/>
              <a:t>Abgabefrist einhalten</a:t>
            </a:r>
          </a:p>
          <a:p>
            <a:r>
              <a:rPr lang="de-DE" dirty="0"/>
              <a:t>Unterlagen vollständig einreichen</a:t>
            </a:r>
          </a:p>
          <a:p>
            <a:r>
              <a:rPr lang="de-DE" dirty="0"/>
              <a:t>Belege aufkleben</a:t>
            </a:r>
          </a:p>
          <a:p>
            <a:r>
              <a:rPr lang="de-DE" dirty="0"/>
              <a:t>Unterschrift nicht vergessen</a:t>
            </a:r>
          </a:p>
          <a:p>
            <a:r>
              <a:rPr lang="de-DE" sz="5400" dirty="0">
                <a:solidFill>
                  <a:schemeClr val="tx1"/>
                </a:solidFill>
              </a:rPr>
              <a:t>In der Verwaltung beträgt die Bearbeitungszeit bis zur Erstattung auf das Konto nochmal mind. 4-6 Wochen, d.h. voraussichtliche Erstattung erfolgt ab Mitte Mai</a:t>
            </a:r>
            <a:r>
              <a:rPr lang="de-DE" sz="5400">
                <a:solidFill>
                  <a:schemeClr val="tx1"/>
                </a:solidFill>
              </a:rPr>
              <a:t>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37253888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0" build="p" bldLvl="5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 err="1"/>
              <a:t>ToDo</a:t>
            </a:r>
            <a:r>
              <a:rPr lang="de-DE" dirty="0"/>
              <a:t>'s</a:t>
            </a:r>
            <a:r>
              <a:rPr dirty="0"/>
              <a:t> </a:t>
            </a:r>
            <a:r>
              <a:rPr dirty="0" err="1"/>
              <a:t>Checkliste</a:t>
            </a:r>
            <a:endParaRPr dirty="0"/>
          </a:p>
        </p:txBody>
      </p:sp>
      <p:sp>
        <p:nvSpPr>
          <p:cNvPr id="254" name="Shape 254"/>
          <p:cNvSpPr>
            <a:spLocks noGrp="1"/>
          </p:cNvSpPr>
          <p:nvPr>
            <p:ph type="body" idx="1"/>
          </p:nvPr>
        </p:nvSpPr>
        <p:spPr>
          <a:xfrm>
            <a:off x="2448000" y="3672000"/>
            <a:ext cx="19080000" cy="884039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endParaRPr lang="de-DE" dirty="0"/>
          </a:p>
          <a:p>
            <a:r>
              <a:rPr lang="de-DE" dirty="0"/>
              <a:t>IBAN und BIC müssen gut lesbar sein (falls Kontoinhaber abweicht, bitte eintragen vor der Bankverbindung)</a:t>
            </a:r>
          </a:p>
          <a:p>
            <a:r>
              <a:rPr lang="de-DE" dirty="0"/>
              <a:t>Der Reisezweck: Workshop für Jugendliche am CERN</a:t>
            </a:r>
            <a:endParaRPr lang="en-GB" dirty="0"/>
          </a:p>
          <a:p>
            <a:pPr lvl="0"/>
            <a:r>
              <a:rPr lang="de-DE" dirty="0"/>
              <a:t>Reiseverlauf so eintragen, wie die Reise war ab Abfahrt Wohnung daheim (nicht erst ab wann sie im Zug/ Flugzeug saßen)</a:t>
            </a:r>
          </a:p>
          <a:p>
            <a:pPr lvl="0"/>
            <a:r>
              <a:rPr lang="de-DE" dirty="0"/>
              <a:t>Zusätzliche Übernachtungen erklären in „Bemerkungen“</a:t>
            </a:r>
          </a:p>
          <a:p>
            <a:r>
              <a:rPr lang="de-DE" dirty="0"/>
              <a:t>Das Feld „Grenzübertritt“ muss nicht ausgefüllt werden, sondern bleibt frei.</a:t>
            </a:r>
          </a:p>
          <a:p>
            <a:pPr lvl="0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45520767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0" build="p" bldLvl="5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 err="1"/>
              <a:t>ToDo</a:t>
            </a:r>
            <a:r>
              <a:rPr lang="de-DE" dirty="0"/>
              <a:t>'s</a:t>
            </a:r>
            <a:r>
              <a:rPr dirty="0"/>
              <a:t> </a:t>
            </a:r>
            <a:r>
              <a:rPr dirty="0" err="1"/>
              <a:t>Checkliste</a:t>
            </a:r>
            <a:endParaRPr dirty="0"/>
          </a:p>
        </p:txBody>
      </p:sp>
      <p:sp>
        <p:nvSpPr>
          <p:cNvPr id="254" name="Shape 254"/>
          <p:cNvSpPr>
            <a:spLocks noGrp="1"/>
          </p:cNvSpPr>
          <p:nvPr>
            <p:ph type="body" idx="1"/>
          </p:nvPr>
        </p:nvSpPr>
        <p:spPr>
          <a:xfrm>
            <a:off x="2448000" y="3672000"/>
            <a:ext cx="19080000" cy="8840392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de-DE" dirty="0"/>
              <a:t>Folgende Unterlagen im Original einreichen </a:t>
            </a:r>
          </a:p>
          <a:p>
            <a:pPr lvl="4">
              <a:buFont typeface="Symbol" panose="05050102010706020507" pitchFamily="18" charset="2"/>
              <a:buChar char="-"/>
            </a:pPr>
            <a:r>
              <a:rPr lang="de-DE" dirty="0"/>
              <a:t>Formular Reisekostenabrechnung</a:t>
            </a:r>
          </a:p>
          <a:p>
            <a:pPr lvl="4">
              <a:buFont typeface="Symbol" panose="05050102010706020507" pitchFamily="18" charset="2"/>
              <a:buChar char="-"/>
            </a:pPr>
            <a:r>
              <a:rPr lang="de-DE" dirty="0"/>
              <a:t>Formular zur Reisekostenabrechnung vollständig ausfüllen und mit </a:t>
            </a:r>
            <a:r>
              <a:rPr lang="de-DE" b="1" dirty="0"/>
              <a:t>Original</a:t>
            </a:r>
            <a:r>
              <a:rPr lang="de-DE" dirty="0"/>
              <a:t>-Unterschrift </a:t>
            </a:r>
            <a:r>
              <a:rPr lang="de-DE" b="1" dirty="0"/>
              <a:t>per Post </a:t>
            </a:r>
            <a:r>
              <a:rPr lang="de-DE" dirty="0"/>
              <a:t>an TUD schicken (keine digitale Unterschrift, kein Scan)</a:t>
            </a:r>
          </a:p>
          <a:p>
            <a:pPr lvl="4">
              <a:buFont typeface="Symbol" panose="05050102010706020507" pitchFamily="18" charset="2"/>
              <a:buChar char="-"/>
            </a:pPr>
            <a:r>
              <a:rPr lang="de-DE" dirty="0"/>
              <a:t>Hinweis: Zu jeder Einzelsumme, die Ihr im Formular eintragt, brauchen wir einen Nachweis: Ticket </a:t>
            </a:r>
            <a:r>
              <a:rPr lang="de-DE" b="1" dirty="0"/>
              <a:t>und</a:t>
            </a:r>
            <a:r>
              <a:rPr lang="de-DE" dirty="0"/>
              <a:t> Rechnung </a:t>
            </a:r>
            <a:r>
              <a:rPr lang="de-DE" b="1" dirty="0"/>
              <a:t>und</a:t>
            </a:r>
            <a:r>
              <a:rPr lang="de-DE" dirty="0"/>
              <a:t> Kontoauszug oder Quittung</a:t>
            </a:r>
          </a:p>
          <a:p>
            <a:pPr lvl="0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0626614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0" build="p" bldLvl="5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 err="1"/>
              <a:t>ToDo</a:t>
            </a:r>
            <a:r>
              <a:rPr lang="de-DE" dirty="0"/>
              <a:t>'s</a:t>
            </a:r>
            <a:r>
              <a:rPr dirty="0"/>
              <a:t> </a:t>
            </a:r>
            <a:r>
              <a:rPr dirty="0" err="1"/>
              <a:t>Checkliste</a:t>
            </a:r>
            <a:endParaRPr dirty="0"/>
          </a:p>
        </p:txBody>
      </p:sp>
      <p:sp>
        <p:nvSpPr>
          <p:cNvPr id="254" name="Shape 254"/>
          <p:cNvSpPr>
            <a:spLocks noGrp="1"/>
          </p:cNvSpPr>
          <p:nvPr>
            <p:ph type="body" idx="1"/>
          </p:nvPr>
        </p:nvSpPr>
        <p:spPr>
          <a:xfrm>
            <a:off x="2448000" y="3672000"/>
            <a:ext cx="19080000" cy="8840392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de-DE" dirty="0"/>
              <a:t>Folgende Unterlagen im Original einreichen </a:t>
            </a:r>
          </a:p>
          <a:p>
            <a:pPr lvl="4">
              <a:buFont typeface="Symbol" panose="05050102010706020507" pitchFamily="18" charset="2"/>
              <a:buChar char="-"/>
            </a:pPr>
            <a:r>
              <a:rPr lang="de-DE" dirty="0"/>
              <a:t>Original-Tickets von Flug, Bahnfahrt </a:t>
            </a:r>
            <a:r>
              <a:rPr lang="de-DE" dirty="0" err="1"/>
              <a:t>u.ä.</a:t>
            </a:r>
            <a:r>
              <a:rPr lang="de-DE" dirty="0"/>
              <a:t> </a:t>
            </a:r>
            <a:r>
              <a:rPr lang="de-DE" b="1" dirty="0"/>
              <a:t>und</a:t>
            </a:r>
          </a:p>
          <a:p>
            <a:pPr lvl="4">
              <a:buFont typeface="Symbol" panose="05050102010706020507" pitchFamily="18" charset="2"/>
              <a:buChar char="-"/>
            </a:pPr>
            <a:r>
              <a:rPr lang="de-DE" dirty="0"/>
              <a:t>Original Rechnung mit Ticketpreis </a:t>
            </a:r>
            <a:r>
              <a:rPr lang="de-DE" b="1" dirty="0"/>
              <a:t>und</a:t>
            </a:r>
          </a:p>
          <a:p>
            <a:pPr lvl="4">
              <a:buFont typeface="Symbol" panose="05050102010706020507" pitchFamily="18" charset="2"/>
              <a:buChar char="-"/>
            </a:pPr>
            <a:r>
              <a:rPr lang="de-DE" dirty="0"/>
              <a:t>Kontoauszug über Bezahlung </a:t>
            </a:r>
            <a:r>
              <a:rPr lang="de-DE" b="1" dirty="0"/>
              <a:t>oder </a:t>
            </a:r>
          </a:p>
          <a:p>
            <a:pPr lvl="4">
              <a:buFont typeface="Symbol" panose="05050102010706020507" pitchFamily="18" charset="2"/>
              <a:buChar char="-"/>
            </a:pPr>
            <a:r>
              <a:rPr lang="de-DE" dirty="0"/>
              <a:t>Quittung bei Barzahlung</a:t>
            </a:r>
          </a:p>
          <a:p>
            <a:pPr lvl="4">
              <a:buFont typeface="Symbol" panose="05050102010706020507" pitchFamily="18" charset="2"/>
              <a:buChar char="-"/>
            </a:pPr>
            <a:r>
              <a:rPr lang="de-DE" b="1" dirty="0"/>
              <a:t>Quittungen o.ä. auf A4-Blatt aufkleben</a:t>
            </a:r>
          </a:p>
          <a:p>
            <a:pPr lvl="0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87480559"/>
      </p:ext>
    </p:extLst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0" build="p" bldLvl="5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/>
          </p:cNvSpPr>
          <p:nvPr>
            <p:ph type="title"/>
          </p:nvPr>
        </p:nvSpPr>
        <p:spPr>
          <a:xfrm>
            <a:off x="0" y="625078"/>
            <a:ext cx="24384000" cy="3036094"/>
          </a:xfrm>
          <a:prstGeom prst="rect">
            <a:avLst/>
          </a:prstGeom>
        </p:spPr>
        <p:txBody>
          <a:bodyPr/>
          <a:lstStyle/>
          <a:p>
            <a:r>
              <a:rPr dirty="0"/>
              <a:t>Deadline</a:t>
            </a:r>
          </a:p>
        </p:txBody>
      </p:sp>
      <p:sp>
        <p:nvSpPr>
          <p:cNvPr id="257" name="Shape 257"/>
          <p:cNvSpPr>
            <a:spLocks noGrp="1"/>
          </p:cNvSpPr>
          <p:nvPr>
            <p:ph type="body" sz="quarter" idx="1"/>
          </p:nvPr>
        </p:nvSpPr>
        <p:spPr>
          <a:xfrm>
            <a:off x="2448000" y="3672000"/>
            <a:ext cx="19080000" cy="604723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ctr" defTabSz="519937">
              <a:spcBef>
                <a:spcPts val="3700"/>
              </a:spcBef>
              <a:buSzTx/>
              <a:buNone/>
              <a:defRPr sz="4450"/>
            </a:pPr>
            <a:r>
              <a:rPr dirty="0" err="1"/>
              <a:t>Eingang</a:t>
            </a:r>
            <a:r>
              <a:rPr dirty="0"/>
              <a:t> </a:t>
            </a:r>
            <a:endParaRPr lang="de-DE" dirty="0"/>
          </a:p>
          <a:p>
            <a:pPr marL="0" indent="0" algn="ctr" defTabSz="519937">
              <a:spcBef>
                <a:spcPts val="3700"/>
              </a:spcBef>
              <a:buSzTx/>
              <a:buNone/>
              <a:defRPr sz="4450"/>
            </a:pPr>
            <a:r>
              <a:rPr dirty="0"/>
              <a:t>des </a:t>
            </a:r>
            <a:r>
              <a:rPr dirty="0" err="1"/>
              <a:t>vollständig</a:t>
            </a:r>
            <a:r>
              <a:rPr dirty="0"/>
              <a:t> </a:t>
            </a:r>
            <a:r>
              <a:rPr dirty="0" err="1"/>
              <a:t>ausgefüllten</a:t>
            </a:r>
            <a:r>
              <a:rPr dirty="0"/>
              <a:t> und</a:t>
            </a:r>
            <a:r>
              <a:rPr lang="de-DE" dirty="0"/>
              <a:t> </a:t>
            </a:r>
            <a:r>
              <a:rPr dirty="0" err="1"/>
              <a:t>unterschriebenen</a:t>
            </a:r>
            <a:r>
              <a:rPr lang="de-DE" dirty="0"/>
              <a:t> </a:t>
            </a:r>
            <a:r>
              <a:rPr dirty="0"/>
              <a:t>(!) </a:t>
            </a:r>
            <a:r>
              <a:rPr dirty="0" err="1"/>
              <a:t>Formulars</a:t>
            </a:r>
            <a:r>
              <a:rPr dirty="0"/>
              <a:t> </a:t>
            </a:r>
            <a:endParaRPr lang="de-DE" dirty="0"/>
          </a:p>
          <a:p>
            <a:pPr marL="0" indent="0" algn="ctr" defTabSz="519937">
              <a:spcBef>
                <a:spcPts val="3700"/>
              </a:spcBef>
              <a:buSzTx/>
              <a:buNone/>
              <a:defRPr sz="4450"/>
            </a:pPr>
            <a:r>
              <a:rPr lang="de-DE" dirty="0"/>
              <a:t>nebst </a:t>
            </a:r>
            <a:r>
              <a:rPr dirty="0" err="1"/>
              <a:t>aller</a:t>
            </a:r>
            <a:r>
              <a:rPr lang="de-DE" dirty="0"/>
              <a:t> </a:t>
            </a:r>
            <a:r>
              <a:rPr dirty="0"/>
              <a:t>(!) </a:t>
            </a:r>
            <a:r>
              <a:rPr dirty="0" err="1"/>
              <a:t>Originalbelege</a:t>
            </a:r>
            <a:r>
              <a:rPr dirty="0"/>
              <a:t> </a:t>
            </a:r>
            <a:endParaRPr lang="de-DE" dirty="0"/>
          </a:p>
          <a:p>
            <a:pPr marL="0" indent="0" algn="ctr" defTabSz="519937">
              <a:spcBef>
                <a:spcPts val="3700"/>
              </a:spcBef>
              <a:buSzTx/>
              <a:buNone/>
              <a:defRPr sz="4450"/>
            </a:pPr>
            <a:r>
              <a:rPr dirty="0" err="1"/>
              <a:t>bis</a:t>
            </a:r>
            <a:r>
              <a:rPr dirty="0"/>
              <a:t> </a:t>
            </a:r>
            <a:r>
              <a:rPr dirty="0" err="1"/>
              <a:t>zum</a:t>
            </a:r>
            <a:endParaRPr lang="de-DE" dirty="0"/>
          </a:p>
          <a:p>
            <a:pPr marL="0" indent="0" algn="ctr" defTabSz="519937">
              <a:spcBef>
                <a:spcPts val="3700"/>
              </a:spcBef>
              <a:buSzTx/>
              <a:buNone/>
              <a:defRPr sz="4450"/>
            </a:pPr>
            <a:r>
              <a:rPr lang="de-DE" sz="11200"/>
              <a:t>19.03.2023</a:t>
            </a:r>
            <a:endParaRPr sz="11200" dirty="0"/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DE" dirty="0"/>
              <a:t>TU Dresden A</a:t>
            </a:r>
            <a:r>
              <a:rPr dirty="0" err="1"/>
              <a:t>dresse</a:t>
            </a:r>
            <a:endParaRPr dirty="0"/>
          </a:p>
        </p:txBody>
      </p:sp>
      <p:sp>
        <p:nvSpPr>
          <p:cNvPr id="260" name="Shape 260"/>
          <p:cNvSpPr>
            <a:spLocks noGrp="1"/>
          </p:cNvSpPr>
          <p:nvPr>
            <p:ph type="body" idx="1"/>
          </p:nvPr>
        </p:nvSpPr>
        <p:spPr>
          <a:xfrm>
            <a:off x="1460448" y="3438144"/>
            <a:ext cx="21417840" cy="90634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SzTx/>
              <a:buNone/>
            </a:pPr>
            <a:endParaRPr lang="de-DE" dirty="0"/>
          </a:p>
          <a:p>
            <a:pPr marL="0" indent="0">
              <a:buSzTx/>
              <a:buNone/>
            </a:pPr>
            <a:r>
              <a:rPr lang="de-DE" dirty="0"/>
              <a:t>Technische Universität Dresden</a:t>
            </a:r>
            <a:br>
              <a:rPr lang="de-DE" dirty="0"/>
            </a:br>
            <a:r>
              <a:rPr lang="de-DE" dirty="0"/>
              <a:t>IKTP, Carmen Richter</a:t>
            </a:r>
            <a:br>
              <a:rPr lang="de-DE" dirty="0"/>
            </a:br>
            <a:r>
              <a:rPr lang="de-DE" dirty="0"/>
              <a:t>01062 Dresden</a:t>
            </a:r>
          </a:p>
          <a:p>
            <a:pPr marL="0" indent="0">
              <a:buSzTx/>
              <a:buNone/>
            </a:pPr>
            <a:endParaRPr lang="de-DE" dirty="0"/>
          </a:p>
          <a:p>
            <a:pPr marL="0" indent="0">
              <a:spcBef>
                <a:spcPts val="600"/>
              </a:spcBef>
              <a:buSzTx/>
              <a:buNone/>
            </a:pPr>
            <a:r>
              <a:rPr dirty="0"/>
              <a:t>+49 351 463</a:t>
            </a:r>
            <a:r>
              <a:rPr lang="de-DE" dirty="0"/>
              <a:t>32957</a:t>
            </a:r>
            <a:r>
              <a:rPr dirty="0"/>
              <a:t> </a:t>
            </a:r>
            <a:br>
              <a:rPr dirty="0"/>
            </a:br>
            <a:r>
              <a:rPr lang="de-DE" u="sng" dirty="0">
                <a:hlinkClick r:id="rId2"/>
              </a:rPr>
              <a:t>carmen.richter@tu-dresden.de</a:t>
            </a:r>
            <a:endParaRPr lang="de-DE" u="sng" dirty="0"/>
          </a:p>
          <a:p>
            <a:pPr marL="0" indent="0">
              <a:spcBef>
                <a:spcPts val="600"/>
              </a:spcBef>
              <a:buSzTx/>
              <a:buNone/>
            </a:pPr>
            <a:endParaRPr lang="de-DE" u="sng" dirty="0">
              <a:hlinkClick r:id="rId3"/>
            </a:endParaRPr>
          </a:p>
          <a:p>
            <a:pPr marL="0" indent="0">
              <a:spcBef>
                <a:spcPts val="600"/>
              </a:spcBef>
              <a:buNone/>
            </a:pPr>
            <a:endParaRPr lang="de-DE" sz="4800" dirty="0"/>
          </a:p>
          <a:p>
            <a:pPr marL="0" indent="0">
              <a:buSzTx/>
              <a:buNone/>
            </a:pPr>
            <a:endParaRPr lang="de-DE" u="sng" dirty="0">
              <a:hlinkClick r:id="rId3"/>
            </a:endParaRPr>
          </a:p>
        </p:txBody>
      </p:sp>
    </p:spTree>
  </p:cSld>
  <p:clrMapOvr>
    <a:masterClrMapping/>
  </p:clrMapOvr>
  <p:transition spd="slow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652</Words>
  <Application>Microsoft Office PowerPoint</Application>
  <PresentationFormat>Benutzerdefiniert</PresentationFormat>
  <Paragraphs>131</Paragraphs>
  <Slides>22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6" baseType="lpstr">
      <vt:lpstr>Avenir Roman</vt:lpstr>
      <vt:lpstr>Helvetica Light</vt:lpstr>
      <vt:lpstr>Symbol</vt:lpstr>
      <vt:lpstr>White</vt:lpstr>
      <vt:lpstr>Reisekostenabrechung</vt:lpstr>
      <vt:lpstr>Wichtig</vt:lpstr>
      <vt:lpstr>Wichtig</vt:lpstr>
      <vt:lpstr>Wichtig</vt:lpstr>
      <vt:lpstr>ToDo's Checkliste</vt:lpstr>
      <vt:lpstr>ToDo's Checkliste</vt:lpstr>
      <vt:lpstr>ToDo's Checkliste</vt:lpstr>
      <vt:lpstr>Deadline</vt:lpstr>
      <vt:lpstr>TU Dresden Adresse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Reisekostenabrechung</dc:title>
  <dc:creator>Flora Brinckmann</dc:creator>
  <cp:lastModifiedBy>Carmen Leuschel</cp:lastModifiedBy>
  <cp:revision>35</cp:revision>
  <dcterms:modified xsi:type="dcterms:W3CDTF">2023-03-08T08:46:14Z</dcterms:modified>
</cp:coreProperties>
</file>