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937" r:id="rId2"/>
    <p:sldId id="907" r:id="rId3"/>
    <p:sldId id="900" r:id="rId4"/>
    <p:sldId id="931" r:id="rId5"/>
    <p:sldId id="933" r:id="rId6"/>
    <p:sldId id="934" r:id="rId7"/>
    <p:sldId id="908" r:id="rId8"/>
    <p:sldId id="910" r:id="rId9"/>
    <p:sldId id="912" r:id="rId10"/>
    <p:sldId id="916" r:id="rId11"/>
    <p:sldId id="914" r:id="rId12"/>
    <p:sldId id="935" r:id="rId13"/>
    <p:sldId id="936" r:id="rId14"/>
    <p:sldId id="919" r:id="rId15"/>
    <p:sldId id="917" r:id="rId16"/>
    <p:sldId id="903" r:id="rId17"/>
    <p:sldId id="902" r:id="rId18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18" autoAdjust="0"/>
    <p:restoredTop sz="97440" autoAdjust="0"/>
  </p:normalViewPr>
  <p:slideViewPr>
    <p:cSldViewPr snapToGrid="0" snapToObjects="1">
      <p:cViewPr varScale="1">
        <p:scale>
          <a:sx n="141" d="100"/>
          <a:sy n="141" d="100"/>
        </p:scale>
        <p:origin x="1062" y="10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F4F31D-E0D8-C142-85CC-A2B9B45285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BE79A-5CCC-6749-B39C-990D0CD0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C743D6-C988-2A42-9864-0141B341C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3D824FF-8337-0F4D-BE9A-E253AD02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66A3278E-83C5-2643-9C82-E200A017D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3D4397-12F1-2C40-8CCD-50326F06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10" name="Image 8" descr="MUON-Slide-graphBase-pagebottom.jpg">
            <a:extLst>
              <a:ext uri="{FF2B5EF4-FFF2-40B4-BE49-F238E27FC236}">
                <a16:creationId xmlns:a16="http://schemas.microsoft.com/office/drawing/2014/main" id="{726B7765-B57A-FB4C-BCE4-57BC4B927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F4C628-DB8D-6A44-9AA3-6B48FCA0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95AF1C7C-07D4-1044-AFB7-9599D430FB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7CAB63-F160-D34B-9204-3C8727E0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096CF16F-6C42-DD48-A9C5-5B6C43FA5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EA7-04C0-F245-B743-47B1D979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AA1D0C67-E0CE-2947-A141-00755D970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D3EC74-02B1-4F4F-9155-11943E3D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F52ACD8E-AAEC-244E-93A8-535C71051C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08EF3F-F884-6740-BC9B-FBFB18E6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29" y="949962"/>
            <a:ext cx="9185504" cy="5788834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04F0A8-E2D0-6541-B4C3-0626628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hyperlink" Target="https://inspirehep.net/files/ce341f3e4d3e5b4c5deac68a89782b9c" TargetMode="External"/><Relationship Id="rId4" Type="http://schemas.openxmlformats.org/officeDocument/2006/relationships/hyperlink" Target="https://aip.scitation.org/doi/pdf/10.1063/1.4965683" TargetMode="External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223560/contributions/5147651/attachments/2552352/4397277/MC_HEMAC_FB_221122.pdf" TargetMode="Externa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865932/files/p118.pdf" TargetMode="External"/><Relationship Id="rId3" Type="http://schemas.openxmlformats.org/officeDocument/2006/relationships/hyperlink" Target="https://inspirehep.net/files/ce341f3e4d3e5b4c5deac68a89782b9c" TargetMode="External"/><Relationship Id="rId7" Type="http://schemas.openxmlformats.org/officeDocument/2006/relationships/hyperlink" Target="https://accelconf.web.cern.ch/e02/PAPERS/MOPLE022.pdf" TargetMode="External"/><Relationship Id="rId2" Type="http://schemas.openxmlformats.org/officeDocument/2006/relationships/hyperlink" Target="https://arxiv.org/pdf/physics/01080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stamp/stamp.jsp?tp=&amp;arnumber=9712440" TargetMode="External"/><Relationship Id="rId5" Type="http://schemas.openxmlformats.org/officeDocument/2006/relationships/hyperlink" Target="https://cds.cern.ch/record/1334336/files/arXiv:1103.1119.pdf" TargetMode="External"/><Relationship Id="rId4" Type="http://schemas.openxmlformats.org/officeDocument/2006/relationships/hyperlink" Target="https://www.slac.stanford.edu/pubs/slacreports/reports16/slac-r-754.pdf" TargetMode="External"/><Relationship Id="rId9" Type="http://schemas.openxmlformats.org/officeDocument/2006/relationships/hyperlink" Target="https://edms.cern.ch/ui/file/1418866/2/InternalNote_2014_Tulip_Roberto_Lopez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ce341f3e4d3e5b4c5deac68a89782b9c" TargetMode="External"/><Relationship Id="rId7" Type="http://schemas.openxmlformats.org/officeDocument/2006/relationships/image" Target="../media/image180.png"/><Relationship Id="rId2" Type="http://schemas.openxmlformats.org/officeDocument/2006/relationships/hyperlink" Target="https://aip.scitation.org/doi/pdf/10.1063/1.496568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file/1418866/2/InternalNote_2014_Tulip_Roberto_Lopez.pdf" TargetMode="External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hyperlink" Target="https://edms.cern.ch/ui/file/2398506/1/EDMS_2398506_HSE_RP_TN_Co_content.pdf" TargetMode="Externa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ADC4D-59B1-EB26-B29B-755BC1B630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Task3 Activities Kick-Off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0D79AE-ABA2-1F1C-C588-B8A16B055B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9278" y="5554980"/>
            <a:ext cx="7034213" cy="1927860"/>
          </a:xfrm>
        </p:spPr>
        <p:txBody>
          <a:bodyPr/>
          <a:lstStyle/>
          <a:p>
            <a:r>
              <a:rPr lang="en-US" dirty="0"/>
              <a:t>F. Boattini</a:t>
            </a:r>
          </a:p>
          <a:p>
            <a:r>
              <a:rPr lang="en-US" dirty="0"/>
              <a:t>23 November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634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Shape&#10;&#10;Description automatically generated with medium confidence">
            <a:extLst>
              <a:ext uri="{FF2B5EF4-FFF2-40B4-BE49-F238E27FC236}">
                <a16:creationId xmlns:a16="http://schemas.microsoft.com/office/drawing/2014/main" id="{98459B70-E96C-16FB-A17F-BC0DB24B7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64" y="2874720"/>
            <a:ext cx="2927406" cy="292740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0DE06-F716-3A0B-9C84-1F9EA39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6773A9-8AF9-C74C-18B4-B54A510BA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Task3 Resistive Magnets</a:t>
            </a:r>
            <a:r>
              <a:rPr lang="en-US" dirty="0"/>
              <a:t>. </a:t>
            </a:r>
            <a:r>
              <a:rPr lang="en-US" sz="2200" u="sng" dirty="0"/>
              <a:t>Mathematical model</a:t>
            </a:r>
            <a:endParaRPr lang="en-GB" u="sng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1BFE6362-579C-EC7E-E1C6-02AA5C6507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440" t="52767"/>
          <a:stretch/>
        </p:blipFill>
        <p:spPr>
          <a:xfrm>
            <a:off x="360929" y="1028278"/>
            <a:ext cx="2383040" cy="1846442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36F5123-8C4D-E982-D99D-001401381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4759" y="1049357"/>
            <a:ext cx="6419101" cy="25603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0959E4-2DDC-C1CB-298B-B2CAF9463B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882" y="4715067"/>
            <a:ext cx="3338598" cy="25039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232963-7C89-2207-99FD-4F3140D113FC}"/>
              </a:ext>
            </a:extLst>
          </p:cNvPr>
          <p:cNvSpPr txBox="1"/>
          <p:nvPr/>
        </p:nvSpPr>
        <p:spPr>
          <a:xfrm>
            <a:off x="238564" y="5525104"/>
            <a:ext cx="54084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TUD:</a:t>
            </a:r>
          </a:p>
          <a:p>
            <a:r>
              <a:rPr lang="en-US" sz="15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mathematical model of the magnets with nonlinearity and hysteresis included. The model will be used  in conjunction with the power converter model to design the complete powering system.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D848C4-3981-F135-8300-E97AEC396D58}"/>
              </a:ext>
            </a:extLst>
          </p:cNvPr>
          <p:cNvSpPr txBox="1"/>
          <p:nvPr/>
        </p:nvSpPr>
        <p:spPr>
          <a:xfrm>
            <a:off x="6462584" y="4030635"/>
            <a:ext cx="30608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of non linear model (no Hysteresis)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709CDE-CCC9-B352-5318-F96A88A065E2}"/>
              </a:ext>
            </a:extLst>
          </p:cNvPr>
          <p:cNvSpPr txBox="1"/>
          <p:nvPr/>
        </p:nvSpPr>
        <p:spPr>
          <a:xfrm>
            <a:off x="2743969" y="4053347"/>
            <a:ext cx="361976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Models with different complexity.</a:t>
            </a:r>
          </a:p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example Hysteresis models may be useful to study the effect of the AF in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improving the uniformity of the magnetic field in the different sectors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16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0DE06-F716-3A0B-9C84-1F9EA39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6773A9-8AF9-C74C-18B4-B54A510BA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Task3 Resistive Magnets</a:t>
            </a:r>
            <a:r>
              <a:rPr lang="en-US" dirty="0"/>
              <a:t>. </a:t>
            </a:r>
            <a:r>
              <a:rPr lang="en-US" sz="2200" u="sng" dirty="0"/>
              <a:t>Losses Model: calculation/measurement</a:t>
            </a:r>
            <a:endParaRPr lang="en-GB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427CEB-4A2F-CDA2-ECE1-882657A65679}"/>
              </a:ext>
            </a:extLst>
          </p:cNvPr>
          <p:cNvSpPr txBox="1"/>
          <p:nvPr/>
        </p:nvSpPr>
        <p:spPr>
          <a:xfrm>
            <a:off x="11679" y="5815539"/>
            <a:ext cx="96879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losses calculations, we can use an equivalent single harmonic with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Bmax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Gmax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equal to max saturated field.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 reference field/gradient we can calculate the desired current.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06910C0-91C5-9E40-D049-5882752C4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56831"/>
            <a:ext cx="4776395" cy="1879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BBE5011-1B71-89E1-84C5-2E33F9506605}"/>
                  </a:ext>
                </a:extLst>
              </p:cNvPr>
              <p:cNvSpPr txBox="1"/>
              <p:nvPr/>
            </p:nvSpPr>
            <p:spPr>
              <a:xfrm>
                <a:off x="125448" y="3317896"/>
                <a:ext cx="4473148" cy="2329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𝑔𝑎𝑝</m:t>
                        </m:r>
                      </m:sub>
                    </m:sSub>
                  </m:oMath>
                </a14:m>
                <a:r>
                  <a:rPr lang="en-GB" sz="1400" dirty="0"/>
                  <a:t>= 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2∙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=2.0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=350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en-GB" sz="1400" dirty="0"/>
                  <a:t>; 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BBE5011-1B71-89E1-84C5-2E33F95066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48" y="3317896"/>
                <a:ext cx="4473148" cy="232949"/>
              </a:xfrm>
              <a:prstGeom prst="rect">
                <a:avLst/>
              </a:prstGeom>
              <a:blipFill>
                <a:blip r:embed="rId3"/>
                <a:stretch>
                  <a:fillRect l="-1364" t="-21053" r="-1637" b="-42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D97947-389E-1FDB-C2F1-5F7188F78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347148"/>
              </p:ext>
            </p:extLst>
          </p:nvPr>
        </p:nvGraphicFramePr>
        <p:xfrm>
          <a:off x="59946" y="951471"/>
          <a:ext cx="4670426" cy="187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475">
                  <a:extLst>
                    <a:ext uri="{9D8B030D-6E8A-4147-A177-3AD203B41FA5}">
                      <a16:colId xmlns:a16="http://schemas.microsoft.com/office/drawing/2014/main" val="446602793"/>
                    </a:ext>
                  </a:extLst>
                </a:gridCol>
                <a:gridCol w="2012951">
                  <a:extLst>
                    <a:ext uri="{9D8B030D-6E8A-4147-A177-3AD203B41FA5}">
                      <a16:colId xmlns:a16="http://schemas.microsoft.com/office/drawing/2014/main" val="3053957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hlinkClick r:id="rId4"/>
                        </a:rPr>
                        <a:t>MAP work dipole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0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Magnetic field in the airgap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1.8 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470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Max field in the gap saturated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2.0 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034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Magnetic field precision in good region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Mathcad UniMath" panose="02000503020000020003" pitchFamily="50" charset="0"/>
                        </a:rPr>
                        <a:t>~10</a:t>
                      </a:r>
                      <a:r>
                        <a:rPr lang="en-GB" sz="1200" baseline="30000" dirty="0">
                          <a:latin typeface="Mathcad UniMath" panose="02000503020000020003" pitchFamily="50" charset="0"/>
                        </a:rPr>
                        <a:t>-4  </a:t>
                      </a:r>
                      <a:r>
                        <a:rPr lang="en-GB" sz="1200" baseline="0" dirty="0">
                          <a:latin typeface="Mathcad UniMath" panose="02000503020000020003" pitchFamily="50" charset="0"/>
                        </a:rPr>
                        <a:t> </a:t>
                      </a:r>
                      <a:r>
                        <a:rPr lang="en-GB" sz="600" baseline="0" dirty="0">
                          <a:latin typeface="Mathcad UniMath" panose="02000503020000020003" pitchFamily="50" charset="0"/>
                        </a:rPr>
                        <a:t>(not considered in the first analysis)</a:t>
                      </a:r>
                      <a:endParaRPr lang="en-GB" sz="1200" baseline="30000" dirty="0">
                        <a:latin typeface="Mathcad UniMath" panose="02000503020000020003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687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Airgap dimensions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30x100 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981954"/>
                  </a:ext>
                </a:extLst>
              </a:tr>
            </a:tbl>
          </a:graphicData>
        </a:graphic>
      </p:graphicFrame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2C525845-E5DE-1A10-E0A4-829258BBD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323999"/>
              </p:ext>
            </p:extLst>
          </p:nvPr>
        </p:nvGraphicFramePr>
        <p:xfrm>
          <a:off x="5106865" y="951471"/>
          <a:ext cx="4670426" cy="187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3825">
                  <a:extLst>
                    <a:ext uri="{9D8B030D-6E8A-4147-A177-3AD203B41FA5}">
                      <a16:colId xmlns:a16="http://schemas.microsoft.com/office/drawing/2014/main" val="446602793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3053957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Quadrupoles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hlinkClick r:id="rId5"/>
                        </a:rPr>
                        <a:t>MAP work quadrupole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0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Magnetic field gradient in the airgap 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 T/m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470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Max magnetic field gradient </a:t>
                      </a:r>
                      <a:r>
                        <a:rPr lang="en-US" sz="1200" dirty="0" err="1"/>
                        <a:t>Gmax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 T/m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289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Magnetic field precision in good region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Mathcad UniMath" panose="02000503020000020003" pitchFamily="50" charset="0"/>
                        </a:rPr>
                        <a:t>~10</a:t>
                      </a:r>
                      <a:r>
                        <a:rPr lang="en-GB" sz="1200" baseline="30000" dirty="0">
                          <a:latin typeface="Mathcad UniMath" panose="02000503020000020003" pitchFamily="50" charset="0"/>
                        </a:rPr>
                        <a:t>-3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687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Airgap dimensions Ro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98195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1600AB5D-5D86-CB74-5FFF-E9993FE6DB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4809" y="3558676"/>
            <a:ext cx="4650946" cy="18302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CE895D-659C-61AA-3095-BFF923E31CBC}"/>
                  </a:ext>
                </a:extLst>
              </p:cNvPr>
              <p:cNvSpPr txBox="1"/>
              <p:nvPr/>
            </p:nvSpPr>
            <p:spPr>
              <a:xfrm>
                <a:off x="5273708" y="3317895"/>
                <a:ext cx="444653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1400" dirty="0"/>
                  <a:t>= 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2∙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=30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=350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en-GB" sz="1400" dirty="0"/>
                  <a:t>;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CE895D-659C-61AA-3095-BFF923E31C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3708" y="3317895"/>
                <a:ext cx="4446538" cy="215444"/>
              </a:xfrm>
              <a:prstGeom prst="rect">
                <a:avLst/>
              </a:prstGeom>
              <a:blipFill>
                <a:blip r:embed="rId7"/>
                <a:stretch>
                  <a:fillRect l="-1370" t="-25000" r="-1370" b="-47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B4E44E7-18A5-E9C7-CC52-4BF6500E2466}"/>
                  </a:ext>
                </a:extLst>
              </p:cNvPr>
              <p:cNvSpPr txBox="1"/>
              <p:nvPr/>
            </p:nvSpPr>
            <p:spPr>
              <a:xfrm>
                <a:off x="0" y="6514093"/>
                <a:ext cx="1837811" cy="5306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𝑔𝑎𝑝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B4E44E7-18A5-E9C7-CC52-4BF6500E2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514093"/>
                <a:ext cx="1837811" cy="53065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8022C09-35F4-8ACC-90B5-088DA8CB122C}"/>
                  </a:ext>
                </a:extLst>
              </p:cNvPr>
              <p:cNvSpPr txBox="1"/>
              <p:nvPr/>
            </p:nvSpPr>
            <p:spPr>
              <a:xfrm>
                <a:off x="5184809" y="6553184"/>
                <a:ext cx="1837811" cy="5129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8022C09-35F4-8ACC-90B5-088DA8CB1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809" y="6553184"/>
                <a:ext cx="1837811" cy="512961"/>
              </a:xfrm>
              <a:prstGeom prst="rect">
                <a:avLst/>
              </a:prstGeom>
              <a:blipFill>
                <a:blip r:embed="rId9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4049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0DE06-F716-3A0B-9C84-1F9EA39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6773A9-8AF9-C74C-18B4-B54A510BA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Task3 Resistive Magnets</a:t>
            </a:r>
            <a:r>
              <a:rPr lang="en-US" dirty="0"/>
              <a:t>. </a:t>
            </a:r>
            <a:r>
              <a:rPr lang="en-US" sz="2200" u="sng" dirty="0"/>
              <a:t>Losses Model: calculation/measurement</a:t>
            </a:r>
            <a:endParaRPr lang="en-GB" u="sng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BBD2D4-0178-F280-D5CC-E46E09C17ACB}"/>
              </a:ext>
            </a:extLst>
          </p:cNvPr>
          <p:cNvSpPr txBox="1"/>
          <p:nvPr/>
        </p:nvSpPr>
        <p:spPr>
          <a:xfrm>
            <a:off x="5127426" y="1701274"/>
            <a:ext cx="50282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2D-3D time varying (low frequency) detailed modeling for losses computation of Dipoles/Quadrupoles selected topologies.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1C19C3-680D-1D61-58B6-93325FE7089D}"/>
              </a:ext>
            </a:extLst>
          </p:cNvPr>
          <p:cNvSpPr txBox="1"/>
          <p:nvPr/>
        </p:nvSpPr>
        <p:spPr>
          <a:xfrm>
            <a:off x="5127426" y="3493673"/>
            <a:ext cx="44482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TUD:</a:t>
            </a:r>
          </a:p>
          <a:p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Detailed losses computation and verification of selected design with 2D/3D models. </a:t>
            </a:r>
          </a:p>
          <a:p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1162A7-F644-53F8-E527-D1B64083B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8" y="1516032"/>
            <a:ext cx="4900600" cy="36611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32FEC9-3357-CE47-85DD-39647D83D3C3}"/>
              </a:ext>
            </a:extLst>
          </p:cNvPr>
          <p:cNvSpPr txBox="1"/>
          <p:nvPr/>
        </p:nvSpPr>
        <p:spPr>
          <a:xfrm>
            <a:off x="5127426" y="2474363"/>
            <a:ext cx="502823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 of iron saturation on eddy currents and losses in general. Effects of end connections and plates on losses, magnetic length etc.. Effects of saturation on non magnetostatic B quality in the gap etc..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3DEA39-33E8-E867-70B8-A6C52099EC65}"/>
              </a:ext>
            </a:extLst>
          </p:cNvPr>
          <p:cNvSpPr txBox="1"/>
          <p:nvPr/>
        </p:nvSpPr>
        <p:spPr>
          <a:xfrm>
            <a:off x="1388880" y="1115923"/>
            <a:ext cx="3671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FAIR SIS100 </a:t>
            </a:r>
            <a:r>
              <a:rPr lang="en-US" sz="1400" dirty="0" err="1"/>
              <a:t>Superferric</a:t>
            </a:r>
            <a:r>
              <a:rPr lang="en-US" sz="1400" dirty="0"/>
              <a:t> Dipole (</a:t>
            </a:r>
            <a:r>
              <a:rPr lang="en-US" sz="1400" dirty="0" err="1"/>
              <a:t>NbTi</a:t>
            </a:r>
            <a:r>
              <a:rPr lang="en-US" sz="1400" dirty="0"/>
              <a:t>) prototype (GSI Darmstadt) dB/dt=4T/s (DB=2T)</a:t>
            </a:r>
            <a:endParaRPr lang="en-GB" sz="1400" dirty="0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39C285A8-6954-9B7E-9EF5-178C6D674AFE}"/>
              </a:ext>
            </a:extLst>
          </p:cNvPr>
          <p:cNvSpPr/>
          <p:nvPr/>
        </p:nvSpPr>
        <p:spPr>
          <a:xfrm>
            <a:off x="4229100" y="1423699"/>
            <a:ext cx="352425" cy="9718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3C2EF9-300E-9354-897E-AA785D7209CA}"/>
              </a:ext>
            </a:extLst>
          </p:cNvPr>
          <p:cNvSpPr txBox="1"/>
          <p:nvPr/>
        </p:nvSpPr>
        <p:spPr>
          <a:xfrm>
            <a:off x="360928" y="5568859"/>
            <a:ext cx="941807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Realize a small prototype for measuring magnetization and losses with real powering conditions.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Also useful for better evaluation of material costs.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618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0DE06-F716-3A0B-9C84-1F9EA39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6773A9-8AF9-C74C-18B4-B54A510BA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Task3 Resistive Magnets</a:t>
            </a:r>
            <a:r>
              <a:rPr lang="en-US" dirty="0"/>
              <a:t>. </a:t>
            </a:r>
            <a:r>
              <a:rPr lang="en-US" sz="2200" u="sng" dirty="0"/>
              <a:t>Alternative approach.</a:t>
            </a:r>
            <a:endParaRPr lang="en-GB" u="sng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3C2EF9-300E-9354-897E-AA785D7209CA}"/>
              </a:ext>
            </a:extLst>
          </p:cNvPr>
          <p:cNvSpPr txBox="1"/>
          <p:nvPr/>
        </p:nvSpPr>
        <p:spPr>
          <a:xfrm>
            <a:off x="4386645" y="1035902"/>
            <a:ext cx="557015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Shift from time sum to space sum of harmonics. An easier and cheaper powering system could be possible.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392AFE-F5E8-F201-B875-154045EC2B75}"/>
              </a:ext>
            </a:extLst>
          </p:cNvPr>
          <p:cNvSpPr txBox="1"/>
          <p:nvPr/>
        </p:nvSpPr>
        <p:spPr>
          <a:xfrm>
            <a:off x="193822" y="5273050"/>
            <a:ext cx="46960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highlight>
                  <a:srgbClr val="FFFF00"/>
                </a:highlight>
              </a:rPr>
              <a:t>CERN:</a:t>
            </a:r>
          </a:p>
          <a:p>
            <a:r>
              <a:rPr lang="en-US" sz="1600" dirty="0">
                <a:highlight>
                  <a:srgbClr val="FFFF00"/>
                </a:highlight>
              </a:rPr>
              <a:t>Brainstorm level idea should be developed with lattice and RF experts. Not in the official scope of the studies.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344F68-424D-EEB8-9772-7C6979DF68B8}"/>
              </a:ext>
            </a:extLst>
          </p:cNvPr>
          <p:cNvSpPr/>
          <p:nvPr/>
        </p:nvSpPr>
        <p:spPr>
          <a:xfrm>
            <a:off x="6479808" y="3029710"/>
            <a:ext cx="3121572" cy="3121572"/>
          </a:xfrm>
          <a:prstGeom prst="ellipse">
            <a:avLst/>
          </a:prstGeom>
          <a:noFill/>
          <a:ln w="12700" cap="flat" cmpd="sng" algn="ctr">
            <a:solidFill>
              <a:srgbClr val="F8F8F8">
                <a:lumMod val="1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CEFEFC-B774-C088-8ED6-F63BBEEBE081}"/>
              </a:ext>
            </a:extLst>
          </p:cNvPr>
          <p:cNvSpPr/>
          <p:nvPr/>
        </p:nvSpPr>
        <p:spPr>
          <a:xfrm>
            <a:off x="7791633" y="2947969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23238E-4D14-0644-B808-CE317414E875}"/>
              </a:ext>
            </a:extLst>
          </p:cNvPr>
          <p:cNvSpPr/>
          <p:nvPr/>
        </p:nvSpPr>
        <p:spPr>
          <a:xfrm rot="19867810">
            <a:off x="7022652" y="3160529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6E8CD2-884E-FC13-1BBA-6A5CDC2E2F81}"/>
              </a:ext>
            </a:extLst>
          </p:cNvPr>
          <p:cNvSpPr/>
          <p:nvPr/>
        </p:nvSpPr>
        <p:spPr>
          <a:xfrm rot="17955459">
            <a:off x="6445338" y="3707641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5334DC-C78E-EFDE-A2CF-A281679F6AA9}"/>
              </a:ext>
            </a:extLst>
          </p:cNvPr>
          <p:cNvSpPr/>
          <p:nvPr/>
        </p:nvSpPr>
        <p:spPr>
          <a:xfrm rot="16200000">
            <a:off x="6238992" y="4538281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1D7082-7733-9496-6982-430392F6BCCF}"/>
              </a:ext>
            </a:extLst>
          </p:cNvPr>
          <p:cNvSpPr/>
          <p:nvPr/>
        </p:nvSpPr>
        <p:spPr>
          <a:xfrm rot="3549568">
            <a:off x="6448382" y="5292136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2DE0BAD-0CA8-29B6-687A-6FB1737277CF}"/>
              </a:ext>
            </a:extLst>
          </p:cNvPr>
          <p:cNvSpPr/>
          <p:nvPr/>
        </p:nvSpPr>
        <p:spPr>
          <a:xfrm rot="1743538">
            <a:off x="7017279" y="5846838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294FA0-F49C-040B-6A8C-1523AC6519B7}"/>
              </a:ext>
            </a:extLst>
          </p:cNvPr>
          <p:cNvSpPr/>
          <p:nvPr/>
        </p:nvSpPr>
        <p:spPr>
          <a:xfrm>
            <a:off x="7798613" y="6060286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5A444C4-4924-1C90-674C-426A894CB418}"/>
              </a:ext>
            </a:extLst>
          </p:cNvPr>
          <p:cNvSpPr/>
          <p:nvPr/>
        </p:nvSpPr>
        <p:spPr>
          <a:xfrm rot="19833671">
            <a:off x="8614127" y="5825898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71388A-4FEC-4B5F-E5A6-4706CFFD54E4}"/>
              </a:ext>
            </a:extLst>
          </p:cNvPr>
          <p:cNvSpPr/>
          <p:nvPr/>
        </p:nvSpPr>
        <p:spPr>
          <a:xfrm rot="18030471">
            <a:off x="9144618" y="5257236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3D09D3C-1145-08C6-1689-58D9ACF288CE}"/>
              </a:ext>
            </a:extLst>
          </p:cNvPr>
          <p:cNvSpPr/>
          <p:nvPr/>
        </p:nvSpPr>
        <p:spPr>
          <a:xfrm rot="5400000">
            <a:off x="9357513" y="4484460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33D6F2-3437-7F94-1BBF-C79C029D2D65}"/>
              </a:ext>
            </a:extLst>
          </p:cNvPr>
          <p:cNvSpPr/>
          <p:nvPr/>
        </p:nvSpPr>
        <p:spPr>
          <a:xfrm rot="3567469">
            <a:off x="9144618" y="3742541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95B716-9FEE-9247-7FAD-15E749DAAF42}"/>
              </a:ext>
            </a:extLst>
          </p:cNvPr>
          <p:cNvSpPr/>
          <p:nvPr/>
        </p:nvSpPr>
        <p:spPr>
          <a:xfrm rot="1820601">
            <a:off x="8572246" y="3168150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582323F-67F4-E682-AEAA-DDA50678BD5D}"/>
              </a:ext>
            </a:extLst>
          </p:cNvPr>
          <p:cNvSpPr/>
          <p:nvPr/>
        </p:nvSpPr>
        <p:spPr>
          <a:xfrm>
            <a:off x="7149273" y="4520260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437123-2703-1AD2-3AFC-5FD737B8340D}"/>
              </a:ext>
            </a:extLst>
          </p:cNvPr>
          <p:cNvSpPr txBox="1"/>
          <p:nvPr/>
        </p:nvSpPr>
        <p:spPr>
          <a:xfrm>
            <a:off x="8045054" y="4141499"/>
            <a:ext cx="1361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1800" dirty="0">
                <a:solidFill>
                  <a:srgbClr val="0055A0"/>
                </a:solidFill>
                <a:latin typeface="Arial"/>
              </a:rPr>
              <a:t>One or several magnets in series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AEB4D49-0D6F-CCDC-4969-AA8521153BEB}"/>
              </a:ext>
            </a:extLst>
          </p:cNvPr>
          <p:cNvCxnSpPr>
            <a:endCxn id="27" idx="1"/>
          </p:cNvCxnSpPr>
          <p:nvPr/>
        </p:nvCxnSpPr>
        <p:spPr>
          <a:xfrm>
            <a:off x="7693741" y="4598410"/>
            <a:ext cx="351313" cy="143254"/>
          </a:xfrm>
          <a:prstGeom prst="straightConnector1">
            <a:avLst/>
          </a:prstGeom>
          <a:noFill/>
          <a:ln w="19050" cap="flat" cmpd="sng" algn="ctr">
            <a:solidFill>
              <a:srgbClr val="0055A0"/>
            </a:solidFill>
            <a:prstDash val="solid"/>
            <a:tailEnd type="triangle"/>
          </a:ln>
          <a:effectLst/>
        </p:spPr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8733B87-36A6-D509-873B-768F569D8840}"/>
              </a:ext>
            </a:extLst>
          </p:cNvPr>
          <p:cNvSpPr/>
          <p:nvPr/>
        </p:nvSpPr>
        <p:spPr>
          <a:xfrm>
            <a:off x="5167637" y="3816126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GB" sz="7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harm power converter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220356F-ED3C-B7FF-75A0-C9A77E3C8C01}"/>
              </a:ext>
            </a:extLst>
          </p:cNvPr>
          <p:cNvCxnSpPr>
            <a:cxnSpLocks/>
            <a:stCxn id="39" idx="2"/>
            <a:endCxn id="14" idx="0"/>
          </p:cNvCxnSpPr>
          <p:nvPr/>
        </p:nvCxnSpPr>
        <p:spPr>
          <a:xfrm>
            <a:off x="5468573" y="4156990"/>
            <a:ext cx="943454" cy="463032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04277F7-6C9B-8C3C-AED5-45E1F9617F76}"/>
              </a:ext>
            </a:extLst>
          </p:cNvPr>
          <p:cNvCxnSpPr>
            <a:cxnSpLocks/>
            <a:endCxn id="25" idx="0"/>
          </p:cNvCxnSpPr>
          <p:nvPr/>
        </p:nvCxnSpPr>
        <p:spPr>
          <a:xfrm flipH="1">
            <a:off x="8868316" y="3135139"/>
            <a:ext cx="779969" cy="44209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3E01BAFA-449D-9148-028E-B24BECC68482}"/>
              </a:ext>
            </a:extLst>
          </p:cNvPr>
          <p:cNvSpPr/>
          <p:nvPr/>
        </p:nvSpPr>
        <p:spPr>
          <a:xfrm rot="16200000">
            <a:off x="2261267" y="1796884"/>
            <a:ext cx="1874299" cy="1321450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kern="0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kern="0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kern="0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kern="0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kern="0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kern="0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A7FC233-D548-AC21-FFC1-AA01A1DDEFBC}"/>
              </a:ext>
            </a:extLst>
          </p:cNvPr>
          <p:cNvSpPr/>
          <p:nvPr/>
        </p:nvSpPr>
        <p:spPr>
          <a:xfrm rot="16200000">
            <a:off x="2652334" y="2589743"/>
            <a:ext cx="1066188" cy="49000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GB" sz="7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harm Dipole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BBA53CF-C142-6A5D-1E10-876C367B5AD5}"/>
              </a:ext>
            </a:extLst>
          </p:cNvPr>
          <p:cNvSpPr/>
          <p:nvPr/>
        </p:nvSpPr>
        <p:spPr>
          <a:xfrm rot="16200000">
            <a:off x="2881123" y="1659166"/>
            <a:ext cx="608609" cy="49000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00" kern="0" dirty="0">
                <a:solidFill>
                  <a:prstClr val="white"/>
                </a:solidFill>
                <a:latin typeface="Arial"/>
              </a:rPr>
              <a:t>2</a:t>
            </a:r>
            <a:r>
              <a:rPr lang="en-GB" sz="700" kern="0" baseline="30000" dirty="0">
                <a:solidFill>
                  <a:prstClr val="white"/>
                </a:solidFill>
                <a:latin typeface="Arial"/>
              </a:rPr>
              <a:t>nd</a:t>
            </a:r>
            <a:r>
              <a:rPr lang="en-GB" sz="700" kern="0" dirty="0">
                <a:solidFill>
                  <a:prstClr val="white"/>
                </a:solidFill>
                <a:latin typeface="Arial"/>
              </a:rPr>
              <a:t> 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harm Dipole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F734E24-250E-199B-0FD6-9B33F57E1C65}"/>
              </a:ext>
            </a:extLst>
          </p:cNvPr>
          <p:cNvCxnSpPr>
            <a:cxnSpLocks/>
            <a:stCxn id="66" idx="3"/>
            <a:endCxn id="14" idx="0"/>
          </p:cNvCxnSpPr>
          <p:nvPr/>
        </p:nvCxnSpPr>
        <p:spPr>
          <a:xfrm flipV="1">
            <a:off x="5755941" y="4620022"/>
            <a:ext cx="656086" cy="84344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EE8E510B-6EF1-80C8-EEAE-6BCFE78F5D3C}"/>
              </a:ext>
            </a:extLst>
          </p:cNvPr>
          <p:cNvSpPr/>
          <p:nvPr/>
        </p:nvSpPr>
        <p:spPr>
          <a:xfrm>
            <a:off x="5154070" y="4533934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00" kern="0" dirty="0">
                <a:solidFill>
                  <a:prstClr val="white"/>
                </a:solidFill>
                <a:latin typeface="Arial"/>
              </a:rPr>
              <a:t>2</a:t>
            </a:r>
            <a:r>
              <a:rPr lang="en-GB" sz="700" kern="0" baseline="30000" dirty="0">
                <a:solidFill>
                  <a:prstClr val="white"/>
                </a:solidFill>
                <a:latin typeface="Arial"/>
              </a:rPr>
              <a:t>nd</a:t>
            </a:r>
            <a:r>
              <a:rPr lang="en-GB" sz="700" kern="0" dirty="0">
                <a:solidFill>
                  <a:prstClr val="white"/>
                </a:solidFill>
                <a:latin typeface="Arial"/>
              </a:rPr>
              <a:t> 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harm power converter</a:t>
            </a:r>
          </a:p>
        </p:txBody>
      </p:sp>
      <p:pic>
        <p:nvPicPr>
          <p:cNvPr id="70" name="Picture 69" descr="A screenshot of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E8C2EAE5-836C-5752-FCBF-7BA0FB6C49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735"/>
          <a:stretch/>
        </p:blipFill>
        <p:spPr>
          <a:xfrm>
            <a:off x="241629" y="2351079"/>
            <a:ext cx="1952296" cy="1669821"/>
          </a:xfrm>
          <a:prstGeom prst="rect">
            <a:avLst/>
          </a:prstGeom>
        </p:spPr>
      </p:pic>
      <p:pic>
        <p:nvPicPr>
          <p:cNvPr id="74" name="Picture 73" descr="A screenshot of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4EE943A0-F003-91E4-6FEF-B0783D86E6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325"/>
          <a:stretch/>
        </p:blipFill>
        <p:spPr>
          <a:xfrm>
            <a:off x="348419" y="764946"/>
            <a:ext cx="1952296" cy="1514246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8903D1B-4254-1B61-1DF2-A93ACBD93177}"/>
              </a:ext>
            </a:extLst>
          </p:cNvPr>
          <p:cNvCxnSpPr>
            <a:cxnSpLocks/>
            <a:stCxn id="74" idx="3"/>
            <a:endCxn id="62" idx="0"/>
          </p:cNvCxnSpPr>
          <p:nvPr/>
        </p:nvCxnSpPr>
        <p:spPr>
          <a:xfrm>
            <a:off x="2300715" y="1522069"/>
            <a:ext cx="639710" cy="382099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BC19B5A-CB76-6C67-F5E6-74E7ECFC9E9B}"/>
              </a:ext>
            </a:extLst>
          </p:cNvPr>
          <p:cNvCxnSpPr>
            <a:cxnSpLocks/>
            <a:stCxn id="70" idx="3"/>
            <a:endCxn id="60" idx="0"/>
          </p:cNvCxnSpPr>
          <p:nvPr/>
        </p:nvCxnSpPr>
        <p:spPr>
          <a:xfrm flipV="1">
            <a:off x="2193925" y="2834747"/>
            <a:ext cx="746499" cy="351243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EE7EB3D-DBC8-BADA-E2C8-DD4CC53A5A8B}"/>
              </a:ext>
            </a:extLst>
          </p:cNvPr>
          <p:cNvSpPr/>
          <p:nvPr/>
        </p:nvSpPr>
        <p:spPr>
          <a:xfrm rot="1579131">
            <a:off x="4940887" y="3829806"/>
            <a:ext cx="1768662" cy="133958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37239FA7-E5B0-CF91-1A6E-A0B1A1CE9B62}"/>
              </a:ext>
            </a:extLst>
          </p:cNvPr>
          <p:cNvSpPr/>
          <p:nvPr/>
        </p:nvSpPr>
        <p:spPr>
          <a:xfrm>
            <a:off x="259380" y="828418"/>
            <a:ext cx="3722116" cy="32426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A6FD3C7-0B25-B126-FC41-F4AB43CF3BAC}"/>
              </a:ext>
            </a:extLst>
          </p:cNvPr>
          <p:cNvCxnSpPr>
            <a:cxnSpLocks/>
            <a:stCxn id="59" idx="2"/>
            <a:endCxn id="81" idx="1"/>
          </p:cNvCxnSpPr>
          <p:nvPr/>
        </p:nvCxnSpPr>
        <p:spPr>
          <a:xfrm>
            <a:off x="3859142" y="2457609"/>
            <a:ext cx="1173414" cy="1649910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</p:spTree>
    <p:extLst>
      <p:ext uri="{BB962C8B-B14F-4D97-AF65-F5344CB8AC3E}">
        <p14:creationId xmlns:p14="http://schemas.microsoft.com/office/powerpoint/2010/main" val="395227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DFA61-E07B-304C-31C3-E8E0A664A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Task3: Superconducting magnets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0A5A0-5EAD-5785-1F42-A80B5C701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2C8897-D745-8C4F-28DC-3B9D8FC1C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29" y="2594861"/>
            <a:ext cx="8244616" cy="4624154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5CA004BC-0CBD-F022-BECE-1B123D003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29" y="1272809"/>
            <a:ext cx="2040057" cy="15472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8E599C-9C1B-D533-53D3-620BD0ECB433}"/>
              </a:ext>
            </a:extLst>
          </p:cNvPr>
          <p:cNvSpPr txBox="1"/>
          <p:nvPr/>
        </p:nvSpPr>
        <p:spPr>
          <a:xfrm>
            <a:off x="109097" y="648982"/>
            <a:ext cx="24594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LHC Dipole. Niobium-titanium, 8.33T, Ø56mm round gap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54960B-F109-F720-1B29-445D5B564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2361" y="1365836"/>
            <a:ext cx="2112207" cy="13443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BE58E2-71E6-9C3A-9AA2-B1A074982DFE}"/>
              </a:ext>
            </a:extLst>
          </p:cNvPr>
          <p:cNvSpPr txBox="1"/>
          <p:nvPr/>
        </p:nvSpPr>
        <p:spPr>
          <a:xfrm>
            <a:off x="2944149" y="689654"/>
            <a:ext cx="2348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LCC Dipole. Nb3Sn, 16T, Ø50mm round gap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EA2CBF-525A-6A54-8E27-278A3613A100}"/>
              </a:ext>
            </a:extLst>
          </p:cNvPr>
          <p:cNvSpPr txBox="1"/>
          <p:nvPr/>
        </p:nvSpPr>
        <p:spPr>
          <a:xfrm>
            <a:off x="5453248" y="3039097"/>
            <a:ext cx="4337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13th meeting on HEMAC discussions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F3189E6-078A-7C08-7ECF-D62DC934B384}"/>
              </a:ext>
            </a:extLst>
          </p:cNvPr>
          <p:cNvSpPr/>
          <p:nvPr/>
        </p:nvSpPr>
        <p:spPr>
          <a:xfrm>
            <a:off x="518984" y="3348681"/>
            <a:ext cx="1112108" cy="30891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17458C9-77C4-0ED5-BC1C-9615927A3E50}"/>
              </a:ext>
            </a:extLst>
          </p:cNvPr>
          <p:cNvSpPr/>
          <p:nvPr/>
        </p:nvSpPr>
        <p:spPr>
          <a:xfrm>
            <a:off x="4378411" y="3352800"/>
            <a:ext cx="1112108" cy="30891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E0453A-F115-6DBF-800E-CF779F6F2E2F}"/>
              </a:ext>
            </a:extLst>
          </p:cNvPr>
          <p:cNvCxnSpPr>
            <a:stCxn id="12" idx="3"/>
            <a:endCxn id="13" idx="1"/>
          </p:cNvCxnSpPr>
          <p:nvPr/>
        </p:nvCxnSpPr>
        <p:spPr>
          <a:xfrm>
            <a:off x="1631092" y="3503141"/>
            <a:ext cx="2747319" cy="411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FCA3E74-4856-898E-F2D6-EA335B0FF894}"/>
              </a:ext>
            </a:extLst>
          </p:cNvPr>
          <p:cNvSpPr/>
          <p:nvPr/>
        </p:nvSpPr>
        <p:spPr>
          <a:xfrm>
            <a:off x="3062361" y="4541527"/>
            <a:ext cx="1112108" cy="30891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C01F5F0-A1CF-DCBD-B800-ABC6FF570653}"/>
              </a:ext>
            </a:extLst>
          </p:cNvPr>
          <p:cNvSpPr/>
          <p:nvPr/>
        </p:nvSpPr>
        <p:spPr>
          <a:xfrm>
            <a:off x="6921788" y="4545646"/>
            <a:ext cx="1112108" cy="30891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FE7F9A7-8F01-8C5E-7E9F-2FECE434FD9B}"/>
              </a:ext>
            </a:extLst>
          </p:cNvPr>
          <p:cNvCxnSpPr>
            <a:stCxn id="16" idx="3"/>
            <a:endCxn id="17" idx="1"/>
          </p:cNvCxnSpPr>
          <p:nvPr/>
        </p:nvCxnSpPr>
        <p:spPr>
          <a:xfrm>
            <a:off x="4174469" y="4695987"/>
            <a:ext cx="2747319" cy="411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4E1ABF6-CBBE-E3D3-2562-6B104322B34D}"/>
              </a:ext>
            </a:extLst>
          </p:cNvPr>
          <p:cNvSpPr txBox="1"/>
          <p:nvPr/>
        </p:nvSpPr>
        <p:spPr>
          <a:xfrm>
            <a:off x="5653437" y="848619"/>
            <a:ext cx="4137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UNIBO:</a:t>
            </a:r>
          </a:p>
          <a:p>
            <a:r>
              <a:rPr lang="en-US" sz="16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Winding distribution, </a:t>
            </a:r>
            <a:r>
              <a:rPr lang="en-US" sz="16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basic 2D simulation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69072F-A5B2-401F-473F-DF0F2761F66F}"/>
              </a:ext>
            </a:extLst>
          </p:cNvPr>
          <p:cNvSpPr txBox="1"/>
          <p:nvPr/>
        </p:nvSpPr>
        <p:spPr>
          <a:xfrm>
            <a:off x="5453248" y="1903033"/>
            <a:ext cx="43372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10T not a lucky number?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 we provide an “official” number for the studies?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04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7118878-476F-DD8E-63CA-F911656B0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77" y="805005"/>
            <a:ext cx="4484995" cy="307810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E93E76-1E8E-3E73-E2BB-A003A8C0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D6E76D0-613B-33F7-88F5-9FD6E7626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/>
          </a:bodyPr>
          <a:lstStyle/>
          <a:p>
            <a:r>
              <a:rPr lang="en-US" sz="3100" dirty="0"/>
              <a:t>Task3 HTS with high </a:t>
            </a:r>
            <a:r>
              <a:rPr lang="en-US" sz="3100" dirty="0" err="1"/>
              <a:t>dI</a:t>
            </a:r>
            <a:r>
              <a:rPr lang="en-US" sz="3100" dirty="0"/>
              <a:t>/dt</a:t>
            </a:r>
            <a:endParaRPr lang="en-GB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B35571-E77B-E053-7AB7-B42F82B2B62D}"/>
              </a:ext>
            </a:extLst>
          </p:cNvPr>
          <p:cNvSpPr txBox="1"/>
          <p:nvPr/>
        </p:nvSpPr>
        <p:spPr>
          <a:xfrm>
            <a:off x="4730372" y="1377653"/>
            <a:ext cx="52050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superferric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prototype with HTS coils has been built and tested in Fermilab.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7B97B4-3BD8-652F-DE4E-DA48F4842484}"/>
              </a:ext>
            </a:extLst>
          </p:cNvPr>
          <p:cNvSpPr txBox="1"/>
          <p:nvPr/>
        </p:nvSpPr>
        <p:spPr>
          <a:xfrm>
            <a:off x="4730372" y="2131416"/>
            <a:ext cx="52050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Tests proved a dB/dt of close to 300T/s which could be in the range of what requested for the last acceleration stage (see next slide)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6A38A2C-AA96-5C66-F17D-866334AD1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5" y="4043377"/>
            <a:ext cx="4800600" cy="31813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66EAE56-E4C5-C23E-C07D-7948688EC630}"/>
              </a:ext>
            </a:extLst>
          </p:cNvPr>
          <p:cNvSpPr txBox="1"/>
          <p:nvPr/>
        </p:nvSpPr>
        <p:spPr>
          <a:xfrm>
            <a:off x="4598473" y="3379485"/>
            <a:ext cx="5097652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UTWENTE:</a:t>
            </a:r>
          </a:p>
          <a:p>
            <a:r>
              <a:rPr lang="en-US" sz="15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Scoping studies for dB/dt application in then range of 300T/s and with DB of ±2T </a:t>
            </a:r>
            <a:endParaRPr lang="en-US" sz="15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9389E7-F93B-4222-F0A8-82AC8231475B}"/>
              </a:ext>
            </a:extLst>
          </p:cNvPr>
          <p:cNvSpPr txBox="1"/>
          <p:nvPr/>
        </p:nvSpPr>
        <p:spPr>
          <a:xfrm>
            <a:off x="761356" y="6323297"/>
            <a:ext cx="33163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Magnetic field is in the range of 0.4T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08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E349F-CFDC-8FC9-FCD0-E1534064F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Task3. </a:t>
            </a:r>
            <a:r>
              <a:rPr lang="en-US" sz="3100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7164D-5BC2-BA73-5EB7-00E60A66F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3"/>
            <a:ext cx="9505560" cy="6269052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 converter design and optimization (CERN / LNCMI)</a:t>
            </a:r>
            <a:endParaRPr lang="en-GB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harmonics circuit: role and design of AF in uniformization of the </a:t>
            </a:r>
            <a:r>
              <a:rPr lang="en-US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Bfield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responses of each sector; Asynchronous switch of the two branches.</a:t>
            </a:r>
          </a:p>
          <a:p>
            <a:pPr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Alternative powering schemes</a:t>
            </a:r>
          </a:p>
          <a:p>
            <a:pPr>
              <a:spcBef>
                <a:spcPts val="0"/>
              </a:spcBef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Capacitors limits testing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resistive magnets for pulsed operation (UNIBO)</a:t>
            </a:r>
            <a:endParaRPr lang="en-GB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Layout optimization of Dipoles/Quadrupoles with different mixed types of magnetic steel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resistive magnets for pulsed operation (TU Darmstadt)</a:t>
            </a:r>
            <a:endParaRPr lang="en-GB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Mathematical models 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Matlab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Python…) including nonlinearity and/or hysteresis for design / simulation of the integrated accelerator powering system (and maybe for integrating all other technologies as well)</a:t>
            </a:r>
          </a:p>
          <a:p>
            <a:pPr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Advances 2D/3D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 frequency transient analysis for detailed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Losses model, effects of saturation, end plate/coils effects etc..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(conceptual) resistive magnets: separated </a:t>
            </a:r>
            <a:r>
              <a:rPr lang="en-US" sz="2400" b="1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dipols</a:t>
            </a:r>
            <a:r>
              <a:rPr lang="en-U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first/second harmonics (CERN)</a:t>
            </a:r>
          </a:p>
          <a:p>
            <a:pPr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of the idea of spatial distribution of harmonics in the lattice.</a:t>
            </a:r>
            <a:endParaRPr lang="en-US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SC dipoles for the accelerator (UNIBO)</a:t>
            </a:r>
          </a:p>
          <a:p>
            <a:pPr>
              <a:spcBef>
                <a:spcPts val="0"/>
              </a:spcBef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Basic 2D design of the winding distribution / magnetic field / forces etc..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Alternative full SC (HTS) largest RCS realization (Uni Twente / Fermilab).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Scoping study based on future expected performances of HTS. Short report of few pages on the limits to foreseen.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TESTs (?)</a:t>
            </a:r>
          </a:p>
          <a:p>
            <a:pPr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Ageing tests of capacitors on reduced scale samples.</a:t>
            </a:r>
          </a:p>
          <a:p>
            <a:pPr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Magnetization and losses measurement in representative reduced scale model of the magnet. 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93376-7936-4619-3158-FB5F3113E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41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C9BF1-533C-4FD1-836C-459DB21B1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A5C12E4-CD55-4432-981E-FB755D2DD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131568"/>
            <a:ext cx="8738887" cy="805005"/>
          </a:xfrm>
        </p:spPr>
        <p:txBody>
          <a:bodyPr>
            <a:noAutofit/>
          </a:bodyPr>
          <a:lstStyle/>
          <a:p>
            <a:r>
              <a:rPr lang="en-US" sz="3200" dirty="0"/>
              <a:t>Literature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3611EB-5D3D-A0DF-50D1-208638064F34}"/>
              </a:ext>
            </a:extLst>
          </p:cNvPr>
          <p:cNvSpPr txBox="1"/>
          <p:nvPr/>
        </p:nvSpPr>
        <p:spPr>
          <a:xfrm>
            <a:off x="360929" y="848946"/>
            <a:ext cx="92236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ct val="100000"/>
              </a:lnSpc>
              <a:spcAft>
                <a:spcPts val="0"/>
              </a:spcAft>
            </a:pPr>
            <a:r>
              <a:rPr lang="en-US" dirty="0">
                <a:effectLst/>
              </a:rPr>
              <a:t>[1] Hybrid rings of fixed 8T superconducting magnets and Iron magnets rapidly cycling between -2T and +2T for a Muon Collider </a:t>
            </a:r>
            <a:r>
              <a:rPr lang="en-US" u="sng" dirty="0">
                <a:solidFill>
                  <a:srgbClr val="800000"/>
                </a:solidFill>
                <a:effectLst/>
                <a:hlinkClick r:id="rId2"/>
              </a:rPr>
              <a:t>https://arxiv.org/pdf/physics/0108001.pdf</a:t>
            </a:r>
            <a:r>
              <a:rPr lang="en-US" dirty="0">
                <a:effectLst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FEE6F1-0C3A-A27F-5A9B-9202A202A4FA}"/>
              </a:ext>
            </a:extLst>
          </p:cNvPr>
          <p:cNvSpPr txBox="1"/>
          <p:nvPr/>
        </p:nvSpPr>
        <p:spPr>
          <a:xfrm>
            <a:off x="360929" y="1696496"/>
            <a:ext cx="91571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ct val="100000"/>
              </a:lnSpc>
              <a:spcAft>
                <a:spcPts val="0"/>
              </a:spcAft>
            </a:pPr>
            <a:r>
              <a:rPr lang="en-US" dirty="0">
                <a:effectLst/>
              </a:rPr>
              <a:t>[2] Quadrupole magnet for a rapid cycling synchrotron. </a:t>
            </a:r>
            <a:r>
              <a:rPr lang="en-US" u="sng" dirty="0">
                <a:solidFill>
                  <a:srgbClr val="800000"/>
                </a:solidFill>
                <a:effectLst/>
                <a:hlinkClick r:id="rId3"/>
              </a:rPr>
              <a:t>https://inspirehep.net/files/ce341f3e4d3e5b4c5deac68a89782b9c</a:t>
            </a:r>
            <a:endParaRPr lang="en-US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3FC50B-71F5-923A-5048-589997085D8D}"/>
              </a:ext>
            </a:extLst>
          </p:cNvPr>
          <p:cNvSpPr txBox="1"/>
          <p:nvPr/>
        </p:nvSpPr>
        <p:spPr>
          <a:xfrm>
            <a:off x="360929" y="3391596"/>
            <a:ext cx="96166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ct val="100000"/>
              </a:lnSpc>
              <a:spcAft>
                <a:spcPts val="0"/>
              </a:spcAft>
            </a:pPr>
            <a:r>
              <a:rPr lang="en-US" dirty="0">
                <a:effectLst/>
              </a:rPr>
              <a:t>[3] Iron Dominated Electromagnets Design, Fabrication, Assembly and Measurements. Jack Tanabe. </a:t>
            </a:r>
            <a:r>
              <a:rPr lang="en-GB" u="sng" dirty="0">
                <a:solidFill>
                  <a:srgbClr val="800000"/>
                </a:solidFill>
                <a:effectLst/>
                <a:latin typeface="Calibri, serif"/>
                <a:hlinkClick r:id="rId4"/>
              </a:rPr>
              <a:t>https://www.slac.stanford.edu/pubs/slacreports/reports16/slac-r-754.pdf</a:t>
            </a:r>
            <a:endParaRPr lang="en-US" dirty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524EF6-8D17-A1CF-ED6C-0B7C3D021AA1}"/>
              </a:ext>
            </a:extLst>
          </p:cNvPr>
          <p:cNvSpPr txBox="1"/>
          <p:nvPr/>
        </p:nvSpPr>
        <p:spPr>
          <a:xfrm>
            <a:off x="360929" y="2544046"/>
            <a:ext cx="93767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ct val="100000"/>
              </a:lnSpc>
              <a:spcAft>
                <a:spcPts val="0"/>
              </a:spcAft>
            </a:pPr>
            <a:r>
              <a:rPr lang="en-US" dirty="0">
                <a:effectLst/>
              </a:rPr>
              <a:t>[4] Basic design and engineering of normal-conducting, iron-dominated electromagnets. TH. </a:t>
            </a:r>
            <a:r>
              <a:rPr lang="en-US" dirty="0" err="1">
                <a:effectLst/>
              </a:rPr>
              <a:t>Zickler</a:t>
            </a:r>
            <a:r>
              <a:rPr lang="en-US" dirty="0">
                <a:effectLst/>
              </a:rPr>
              <a:t>. </a:t>
            </a:r>
            <a:r>
              <a:rPr lang="en-GB" u="sng" dirty="0">
                <a:solidFill>
                  <a:srgbClr val="800000"/>
                </a:solidFill>
                <a:effectLst/>
                <a:latin typeface="Calibri, serif"/>
                <a:hlinkClick r:id="rId5"/>
              </a:rPr>
              <a:t>https://cds.cern.ch/record/1334336/files/arXiv:1103.1119.pdf</a:t>
            </a:r>
            <a:endParaRPr lang="en-US" dirty="0">
              <a:effectLst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75DD6E-D72F-B729-22B8-CFE956314301}"/>
              </a:ext>
            </a:extLst>
          </p:cNvPr>
          <p:cNvSpPr txBox="1"/>
          <p:nvPr/>
        </p:nvSpPr>
        <p:spPr>
          <a:xfrm>
            <a:off x="360929" y="5626470"/>
            <a:ext cx="91843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ct val="100000"/>
              </a:lnSpc>
              <a:spcAft>
                <a:spcPts val="0"/>
              </a:spcAft>
            </a:pPr>
            <a:r>
              <a:rPr lang="en-US" dirty="0">
                <a:effectLst/>
              </a:rPr>
              <a:t>[7] Record High Ramping Rates in HTS Based Superconducting Accelerator Magnet </a:t>
            </a:r>
            <a:r>
              <a:rPr lang="en-US" u="sng" dirty="0">
                <a:solidFill>
                  <a:srgbClr val="800000"/>
                </a:solidFill>
                <a:effectLst/>
                <a:hlinkClick r:id="rId6"/>
              </a:rPr>
              <a:t>https://ieeexplore.ieee.org/stamp/stamp.jsp?tp=&amp;arnumber=9712440</a:t>
            </a:r>
            <a:endParaRPr lang="en-US" u="sng" dirty="0">
              <a:solidFill>
                <a:srgbClr val="800000"/>
              </a:solidFill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583949-762F-1A5C-C5AA-C68EE68337D7}"/>
              </a:ext>
            </a:extLst>
          </p:cNvPr>
          <p:cNvSpPr txBox="1"/>
          <p:nvPr/>
        </p:nvSpPr>
        <p:spPr>
          <a:xfrm>
            <a:off x="360929" y="6474022"/>
            <a:ext cx="927700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[8]Superconducting Fast-cycling Dipole Magnets For The </a:t>
            </a:r>
            <a:r>
              <a:rPr lang="en-GB" dirty="0" err="1"/>
              <a:t>Gsi</a:t>
            </a:r>
            <a:r>
              <a:rPr lang="en-GB" dirty="0"/>
              <a:t> Future Accelerator Facility</a:t>
            </a:r>
            <a:r>
              <a:rPr lang="en-GB" sz="1400" dirty="0"/>
              <a:t> </a:t>
            </a:r>
            <a:r>
              <a:rPr lang="en-GB" dirty="0">
                <a:hlinkClick r:id="rId7"/>
              </a:rPr>
              <a:t>https://accelconf.web.cern.ch/e02/PAPERS/MOPLE022.pdf</a:t>
            </a:r>
            <a:r>
              <a:rPr lang="en-GB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80F822-F5A3-9996-F5D0-4117B60203F2}"/>
              </a:ext>
            </a:extLst>
          </p:cNvPr>
          <p:cNvSpPr txBox="1"/>
          <p:nvPr/>
        </p:nvSpPr>
        <p:spPr>
          <a:xfrm>
            <a:off x="360929" y="4239146"/>
            <a:ext cx="93767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</a:rPr>
              <a:t>[5] Design of accelerator magnets </a:t>
            </a:r>
            <a:r>
              <a:rPr lang="en-GB" dirty="0">
                <a:hlinkClick r:id="rId8"/>
              </a:rPr>
              <a:t>https://cds.cern.ch/record/865932/files/p118.pdf</a:t>
            </a:r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484766-14C1-467F-81A7-ED8A2A335E64}"/>
              </a:ext>
            </a:extLst>
          </p:cNvPr>
          <p:cNvSpPr txBox="1"/>
          <p:nvPr/>
        </p:nvSpPr>
        <p:spPr>
          <a:xfrm>
            <a:off x="360929" y="4778920"/>
            <a:ext cx="93767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</a:rPr>
              <a:t>[6] </a:t>
            </a:r>
            <a:r>
              <a:rPr lang="en-US" dirty="0" err="1">
                <a:effectLst/>
              </a:rPr>
              <a:t>FeCo</a:t>
            </a:r>
            <a:r>
              <a:rPr lang="en-US" dirty="0">
                <a:effectLst/>
              </a:rPr>
              <a:t> dipole magnet Conceptual Design Report </a:t>
            </a:r>
            <a:r>
              <a:rPr lang="en-GB" dirty="0">
                <a:hlinkClick r:id="rId9"/>
              </a:rPr>
              <a:t>https://edms.cern.ch/ui/file/1418866/2/InternalNote_2014_Tulip_Roberto_Lopez.pdf</a:t>
            </a:r>
            <a:r>
              <a:rPr lang="en-GB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6921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0DE06-F716-3A0B-9C84-1F9EA39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387281-5556-CA23-4B14-1C03EB68CD67}"/>
              </a:ext>
            </a:extLst>
          </p:cNvPr>
          <p:cNvSpPr txBox="1"/>
          <p:nvPr/>
        </p:nvSpPr>
        <p:spPr>
          <a:xfrm>
            <a:off x="843244" y="2158499"/>
            <a:ext cx="245207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Rapid acceleration 0.34ms ÷ 6.37ms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F77AAC-C1E0-2BA2-3280-D595C9E725C9}"/>
              </a:ext>
            </a:extLst>
          </p:cNvPr>
          <p:cNvSpPr txBox="1"/>
          <p:nvPr/>
        </p:nvSpPr>
        <p:spPr>
          <a:xfrm>
            <a:off x="631303" y="4707229"/>
            <a:ext cx="332474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Aperture of pulsating field dipoles / quadrupoles</a:t>
            </a:r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F7E4A47E-8A31-2D5F-CEB3-2358F3A06C2E}"/>
              </a:ext>
            </a:extLst>
          </p:cNvPr>
          <p:cNvSpPr/>
          <p:nvPr/>
        </p:nvSpPr>
        <p:spPr>
          <a:xfrm>
            <a:off x="2441889" y="2863421"/>
            <a:ext cx="4348214" cy="1497981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Minimization of power system cost consumption and losses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98D78-86EE-DE69-5303-A87EE469CF9A}"/>
              </a:ext>
            </a:extLst>
          </p:cNvPr>
          <p:cNvSpPr txBox="1"/>
          <p:nvPr/>
        </p:nvSpPr>
        <p:spPr>
          <a:xfrm>
            <a:off x="619045" y="5414122"/>
            <a:ext cx="1926845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Resistive impedance vacuum chamber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4DA387-8C33-296C-D51C-95C8E1316D5B}"/>
              </a:ext>
            </a:extLst>
          </p:cNvPr>
          <p:cNvSpPr txBox="1"/>
          <p:nvPr/>
        </p:nvSpPr>
        <p:spPr>
          <a:xfrm>
            <a:off x="2798298" y="5445852"/>
            <a:ext cx="1926845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Hybrid synchrotron lattice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9C27DA-7B4B-F713-7373-43BFB3648146}"/>
              </a:ext>
            </a:extLst>
          </p:cNvPr>
          <p:cNvSpPr txBox="1"/>
          <p:nvPr/>
        </p:nvSpPr>
        <p:spPr>
          <a:xfrm>
            <a:off x="5173665" y="5442258"/>
            <a:ext cx="2849524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Maximum B in pulsed (resistive) and fixed (SC) dipoles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F8192D46-AD2D-36CE-61ED-E96583C4A069}"/>
              </a:ext>
            </a:extLst>
          </p:cNvPr>
          <p:cNvSpPr/>
          <p:nvPr/>
        </p:nvSpPr>
        <p:spPr>
          <a:xfrm rot="16200000">
            <a:off x="4725653" y="5421322"/>
            <a:ext cx="497023" cy="3641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D4D64B87-1DE6-AAD9-5B18-F1B7AE898359}"/>
              </a:ext>
            </a:extLst>
          </p:cNvPr>
          <p:cNvSpPr/>
          <p:nvPr/>
        </p:nvSpPr>
        <p:spPr>
          <a:xfrm>
            <a:off x="2786041" y="5088407"/>
            <a:ext cx="497023" cy="3641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Up 15">
            <a:extLst>
              <a:ext uri="{FF2B5EF4-FFF2-40B4-BE49-F238E27FC236}">
                <a16:creationId xmlns:a16="http://schemas.microsoft.com/office/drawing/2014/main" id="{BCCCDE69-A12E-23EE-52DA-3F85BBAFE8A6}"/>
              </a:ext>
            </a:extLst>
          </p:cNvPr>
          <p:cNvSpPr/>
          <p:nvPr/>
        </p:nvSpPr>
        <p:spPr>
          <a:xfrm>
            <a:off x="675445" y="5042319"/>
            <a:ext cx="497023" cy="3641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BB5C6497-197E-899C-C2D8-91FBA1BE5FF8}"/>
              </a:ext>
            </a:extLst>
          </p:cNvPr>
          <p:cNvSpPr/>
          <p:nvPr/>
        </p:nvSpPr>
        <p:spPr>
          <a:xfrm flipV="1">
            <a:off x="5793065" y="2483344"/>
            <a:ext cx="497023" cy="3641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E02A13-5C03-6BDF-4AA2-CC7049F77103}"/>
              </a:ext>
            </a:extLst>
          </p:cNvPr>
          <p:cNvSpPr txBox="1"/>
          <p:nvPr/>
        </p:nvSpPr>
        <p:spPr>
          <a:xfrm>
            <a:off x="5602955" y="2128533"/>
            <a:ext cx="2194845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Bref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shape, Linear Vs sinusoidal</a:t>
            </a:r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CA01F8C2-4D72-27EA-9B7F-AF5E0F8EE78E}"/>
              </a:ext>
            </a:extLst>
          </p:cNvPr>
          <p:cNvSpPr/>
          <p:nvPr/>
        </p:nvSpPr>
        <p:spPr>
          <a:xfrm flipV="1">
            <a:off x="2777499" y="2506714"/>
            <a:ext cx="497023" cy="3641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93AE351B-A3F9-5159-F8BC-8973ED33424D}"/>
              </a:ext>
            </a:extLst>
          </p:cNvPr>
          <p:cNvSpPr/>
          <p:nvPr/>
        </p:nvSpPr>
        <p:spPr>
          <a:xfrm>
            <a:off x="3297768" y="4289766"/>
            <a:ext cx="497023" cy="3641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306BD-367E-3DDB-639D-A5DD65C2BD18}"/>
              </a:ext>
            </a:extLst>
          </p:cNvPr>
          <p:cNvSpPr txBox="1"/>
          <p:nvPr/>
        </p:nvSpPr>
        <p:spPr>
          <a:xfrm>
            <a:off x="6816226" y="4624322"/>
            <a:ext cx="813032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RF design</a:t>
            </a:r>
          </a:p>
        </p:txBody>
      </p:sp>
      <p:sp>
        <p:nvSpPr>
          <p:cNvPr id="25" name="Arrow: Up-Down 24">
            <a:extLst>
              <a:ext uri="{FF2B5EF4-FFF2-40B4-BE49-F238E27FC236}">
                <a16:creationId xmlns:a16="http://schemas.microsoft.com/office/drawing/2014/main" id="{58B5B974-277F-BD1D-B81C-A4C281BC8D41}"/>
              </a:ext>
            </a:extLst>
          </p:cNvPr>
          <p:cNvSpPr/>
          <p:nvPr/>
        </p:nvSpPr>
        <p:spPr>
          <a:xfrm>
            <a:off x="7026786" y="4930141"/>
            <a:ext cx="391911" cy="491674"/>
          </a:xfrm>
          <a:prstGeom prst="upDownArrow">
            <a:avLst>
              <a:gd name="adj1" fmla="val 50000"/>
              <a:gd name="adj2" fmla="val 402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Up-Down 25">
            <a:extLst>
              <a:ext uri="{FF2B5EF4-FFF2-40B4-BE49-F238E27FC236}">
                <a16:creationId xmlns:a16="http://schemas.microsoft.com/office/drawing/2014/main" id="{7857AF3F-14D3-7E87-0B11-D9F07697E3D9}"/>
              </a:ext>
            </a:extLst>
          </p:cNvPr>
          <p:cNvSpPr/>
          <p:nvPr/>
        </p:nvSpPr>
        <p:spPr>
          <a:xfrm>
            <a:off x="7389978" y="2566183"/>
            <a:ext cx="391911" cy="1825745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Bent 26">
            <a:extLst>
              <a:ext uri="{FF2B5EF4-FFF2-40B4-BE49-F238E27FC236}">
                <a16:creationId xmlns:a16="http://schemas.microsoft.com/office/drawing/2014/main" id="{414A25F2-3C95-2AEC-AE3C-729EC912A7EE}"/>
              </a:ext>
            </a:extLst>
          </p:cNvPr>
          <p:cNvSpPr/>
          <p:nvPr/>
        </p:nvSpPr>
        <p:spPr>
          <a:xfrm rot="16200000">
            <a:off x="5851008" y="4097757"/>
            <a:ext cx="461664" cy="104432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909792-0248-F0A8-2096-F4D6C8BC3F01}"/>
              </a:ext>
            </a:extLst>
          </p:cNvPr>
          <p:cNvSpPr txBox="1"/>
          <p:nvPr/>
        </p:nvSpPr>
        <p:spPr>
          <a:xfrm>
            <a:off x="264978" y="839538"/>
            <a:ext cx="883483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For 2026: study a muon accelerator </a:t>
            </a:r>
            <a:r>
              <a:rPr lang="en-US" sz="2000" dirty="0" err="1"/>
              <a:t>magnets+powering</a:t>
            </a:r>
            <a:r>
              <a:rPr lang="en-US" sz="2000" dirty="0"/>
              <a:t> design for 10TeV with 3TeV stage with conceptual design of magnets and estimation of power system cost and total losses and </a:t>
            </a:r>
            <a:r>
              <a:rPr lang="en-US" dirty="0"/>
              <a:t>land occupation</a:t>
            </a:r>
            <a:r>
              <a:rPr lang="en-US" sz="2000" dirty="0"/>
              <a:t>.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375212F-988F-A7A1-8235-97B07BA22662}"/>
              </a:ext>
            </a:extLst>
          </p:cNvPr>
          <p:cNvSpPr txBox="1">
            <a:spLocks/>
          </p:cNvSpPr>
          <p:nvPr/>
        </p:nvSpPr>
        <p:spPr>
          <a:xfrm>
            <a:off x="360929" y="131568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Autofit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Task 3: Accelerator magnets and powering system </a:t>
            </a:r>
            <a:endParaRPr lang="en-US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526AB9-EED1-619C-9A76-68B62FFFF971}"/>
              </a:ext>
            </a:extLst>
          </p:cNvPr>
          <p:cNvSpPr txBox="1"/>
          <p:nvPr/>
        </p:nvSpPr>
        <p:spPr>
          <a:xfrm>
            <a:off x="198577" y="6337411"/>
            <a:ext cx="88348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ighlight>
                  <a:srgbClr val="FFFF00"/>
                </a:highlight>
              </a:rPr>
              <a:t>Keywords</a:t>
            </a:r>
            <a:r>
              <a:rPr lang="en-US" sz="2000" dirty="0"/>
              <a:t>: Optimization, parametric models etc..</a:t>
            </a:r>
          </a:p>
        </p:txBody>
      </p:sp>
    </p:spTree>
    <p:extLst>
      <p:ext uri="{BB962C8B-B14F-4D97-AF65-F5344CB8AC3E}">
        <p14:creationId xmlns:p14="http://schemas.microsoft.com/office/powerpoint/2010/main" val="89471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54128-18F4-408A-B9F0-92450CA7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E3C93EA-9BD3-492B-8D24-C1CC01B4A52E}"/>
              </a:ext>
            </a:extLst>
          </p:cNvPr>
          <p:cNvSpPr txBox="1">
            <a:spLocks/>
          </p:cNvSpPr>
          <p:nvPr/>
        </p:nvSpPr>
        <p:spPr>
          <a:xfrm>
            <a:off x="2738571" y="5621055"/>
            <a:ext cx="1972298" cy="422009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highlight>
                  <a:srgbClr val="00FF00"/>
                </a:highlight>
                <a:sym typeface="Wingdings" panose="05000000000000000000" pitchFamily="2" charset="2"/>
              </a:rPr>
              <a:t>D7.1 Interim report M33</a:t>
            </a:r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E47610E1-4D20-46C0-BDAC-5A0F013656FD}"/>
              </a:ext>
            </a:extLst>
          </p:cNvPr>
          <p:cNvSpPr txBox="1">
            <a:spLocks/>
          </p:cNvSpPr>
          <p:nvPr/>
        </p:nvSpPr>
        <p:spPr>
          <a:xfrm>
            <a:off x="72162" y="60721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00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Task 3 – </a:t>
            </a:r>
            <a:r>
              <a:rPr lang="en-US" sz="3600" dirty="0"/>
              <a:t>Milestones and deliverables for 2026</a:t>
            </a:r>
            <a:endParaRPr lang="en-US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53F2AB2-EFAA-4272-B3BA-0B90B985C766}"/>
              </a:ext>
            </a:extLst>
          </p:cNvPr>
          <p:cNvSpPr/>
          <p:nvPr/>
        </p:nvSpPr>
        <p:spPr>
          <a:xfrm>
            <a:off x="659967" y="3169199"/>
            <a:ext cx="8644041" cy="90782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A70CF8-4326-4667-A2CE-5AA1FDD0682A}"/>
              </a:ext>
            </a:extLst>
          </p:cNvPr>
          <p:cNvSpPr txBox="1"/>
          <p:nvPr/>
        </p:nvSpPr>
        <p:spPr>
          <a:xfrm>
            <a:off x="4953448" y="3448427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2025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262D22-9048-4EAD-87B0-BF65E22A2EB5}"/>
              </a:ext>
            </a:extLst>
          </p:cNvPr>
          <p:cNvSpPr txBox="1"/>
          <p:nvPr/>
        </p:nvSpPr>
        <p:spPr>
          <a:xfrm>
            <a:off x="746583" y="3428026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2022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63846B-3577-4767-8A93-1382D45B1226}"/>
              </a:ext>
            </a:extLst>
          </p:cNvPr>
          <p:cNvSpPr txBox="1"/>
          <p:nvPr/>
        </p:nvSpPr>
        <p:spPr>
          <a:xfrm>
            <a:off x="3695890" y="3443172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2024</a:t>
            </a:r>
            <a:endParaRPr lang="en-GB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18BA49F9-F287-4352-8693-E26C0E4EB03D}"/>
              </a:ext>
            </a:extLst>
          </p:cNvPr>
          <p:cNvSpPr txBox="1">
            <a:spLocks/>
          </p:cNvSpPr>
          <p:nvPr/>
        </p:nvSpPr>
        <p:spPr>
          <a:xfrm>
            <a:off x="659967" y="2974210"/>
            <a:ext cx="1611753" cy="392987"/>
          </a:xfrm>
          <a:prstGeom prst="rect">
            <a:avLst/>
          </a:prstGeom>
          <a:noFill/>
        </p:spPr>
        <p:txBody>
          <a:bodyPr vert="horz" lIns="100381" tIns="50191" rIns="100381" bIns="50191" rtlCol="0">
            <a:normAutofit fontScale="925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dirty="0">
                <a:sym typeface="Wingdings" panose="05000000000000000000" pitchFamily="2" charset="2"/>
              </a:rPr>
              <a:t>WP submitted for INFRADEV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2026435-3DF7-4610-BB4F-B84B9B0812AF}"/>
              </a:ext>
            </a:extLst>
          </p:cNvPr>
          <p:cNvGrpSpPr/>
          <p:nvPr/>
        </p:nvGrpSpPr>
        <p:grpSpPr>
          <a:xfrm>
            <a:off x="4921481" y="3798602"/>
            <a:ext cx="807253" cy="1105611"/>
            <a:chOff x="4322439" y="2094756"/>
            <a:chExt cx="807253" cy="1105611"/>
          </a:xfrm>
        </p:grpSpPr>
        <p:pic>
          <p:nvPicPr>
            <p:cNvPr id="15" name="Graphic 14" descr="Document with solid fill">
              <a:extLst>
                <a:ext uri="{FF2B5EF4-FFF2-40B4-BE49-F238E27FC236}">
                  <a16:creationId xmlns:a16="http://schemas.microsoft.com/office/drawing/2014/main" id="{6A0A38CD-28C8-4E77-8007-051B47B4E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22439" y="2094756"/>
              <a:ext cx="807253" cy="807253"/>
            </a:xfrm>
            <a:prstGeom prst="rect">
              <a:avLst/>
            </a:prstGeom>
          </p:spPr>
        </p:pic>
        <p:sp>
          <p:nvSpPr>
            <p:cNvPr id="34" name="Content Placeholder 2">
              <a:extLst>
                <a:ext uri="{FF2B5EF4-FFF2-40B4-BE49-F238E27FC236}">
                  <a16:creationId xmlns:a16="http://schemas.microsoft.com/office/drawing/2014/main" id="{9C85E5BC-2675-4C7A-922F-15222A7DE8AF}"/>
                </a:ext>
              </a:extLst>
            </p:cNvPr>
            <p:cNvSpPr txBox="1">
              <a:spLocks/>
            </p:cNvSpPr>
            <p:nvPr/>
          </p:nvSpPr>
          <p:spPr>
            <a:xfrm>
              <a:off x="4342382" y="2807380"/>
              <a:ext cx="767366" cy="392987"/>
            </a:xfrm>
            <a:prstGeom prst="rect">
              <a:avLst/>
            </a:prstGeom>
            <a:noFill/>
          </p:spPr>
          <p:txBody>
            <a:bodyPr vert="horz" lIns="100381" tIns="50191" rIns="100381" bIns="50191" rtlCol="0">
              <a:normAutofit/>
            </a:bodyPr>
            <a:lstStyle>
              <a:lvl1pPr marL="376435" indent="-37643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3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15610" indent="-313697" algn="l" defTabSz="501915" rtl="0" eaLnBrk="1" latinLnBrk="0" hangingPunct="1">
                <a:spcBef>
                  <a:spcPct val="20000"/>
                </a:spcBef>
                <a:buFont typeface="Arial"/>
                <a:buChar char="–"/>
                <a:defRPr sz="3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54782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56699" indent="-250955" algn="l" defTabSz="501915" rtl="0" eaLnBrk="1" latinLnBrk="0" hangingPunct="1">
                <a:spcBef>
                  <a:spcPct val="20000"/>
                </a:spcBef>
                <a:buFont typeface="Arial"/>
                <a:buChar char="–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58613" indent="-250955" algn="l" defTabSz="501915" rtl="0" eaLnBrk="1" latinLnBrk="0" hangingPunct="1">
                <a:spcBef>
                  <a:spcPct val="20000"/>
                </a:spcBef>
                <a:buFont typeface="Arial"/>
                <a:buChar char="»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60518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2441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4352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66261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1200" dirty="0">
                  <a:sym typeface="Wingdings" panose="05000000000000000000" pitchFamily="2" charset="2"/>
                </a:rPr>
                <a:t>REPORT</a:t>
              </a:r>
            </a:p>
          </p:txBody>
        </p:sp>
      </p:grpSp>
      <p:sp>
        <p:nvSpPr>
          <p:cNvPr id="36" name="Arrow: Left 35">
            <a:extLst>
              <a:ext uri="{FF2B5EF4-FFF2-40B4-BE49-F238E27FC236}">
                <a16:creationId xmlns:a16="http://schemas.microsoft.com/office/drawing/2014/main" id="{411B0ED2-86B9-420F-A0DE-1A95EB3E8AF3}"/>
              </a:ext>
            </a:extLst>
          </p:cNvPr>
          <p:cNvSpPr/>
          <p:nvPr/>
        </p:nvSpPr>
        <p:spPr>
          <a:xfrm rot="8509864">
            <a:off x="3458260" y="4772439"/>
            <a:ext cx="1531803" cy="19183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74732FE-B06B-4080-946C-95C44FCBBD7E}"/>
              </a:ext>
            </a:extLst>
          </p:cNvPr>
          <p:cNvGrpSpPr/>
          <p:nvPr/>
        </p:nvGrpSpPr>
        <p:grpSpPr>
          <a:xfrm>
            <a:off x="6228780" y="3815773"/>
            <a:ext cx="807253" cy="1105611"/>
            <a:chOff x="4322439" y="2094756"/>
            <a:chExt cx="807253" cy="1105611"/>
          </a:xfrm>
        </p:grpSpPr>
        <p:pic>
          <p:nvPicPr>
            <p:cNvPr id="38" name="Graphic 37" descr="Document with solid fill">
              <a:extLst>
                <a:ext uri="{FF2B5EF4-FFF2-40B4-BE49-F238E27FC236}">
                  <a16:creationId xmlns:a16="http://schemas.microsoft.com/office/drawing/2014/main" id="{9E35D2B7-B001-450A-81AC-2BE0C2700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22439" y="2094756"/>
              <a:ext cx="807253" cy="807253"/>
            </a:xfrm>
            <a:prstGeom prst="rect">
              <a:avLst/>
            </a:prstGeom>
          </p:spPr>
        </p:pic>
        <p:sp>
          <p:nvSpPr>
            <p:cNvPr id="39" name="Content Placeholder 2">
              <a:extLst>
                <a:ext uri="{FF2B5EF4-FFF2-40B4-BE49-F238E27FC236}">
                  <a16:creationId xmlns:a16="http://schemas.microsoft.com/office/drawing/2014/main" id="{CBD05EDF-0CAA-411A-97FC-4B725D74ECF2}"/>
                </a:ext>
              </a:extLst>
            </p:cNvPr>
            <p:cNvSpPr txBox="1">
              <a:spLocks/>
            </p:cNvSpPr>
            <p:nvPr/>
          </p:nvSpPr>
          <p:spPr>
            <a:xfrm>
              <a:off x="4342382" y="2807380"/>
              <a:ext cx="767366" cy="392987"/>
            </a:xfrm>
            <a:prstGeom prst="rect">
              <a:avLst/>
            </a:prstGeom>
            <a:noFill/>
          </p:spPr>
          <p:txBody>
            <a:bodyPr vert="horz" lIns="100381" tIns="50191" rIns="100381" bIns="50191" rtlCol="0">
              <a:normAutofit/>
            </a:bodyPr>
            <a:lstStyle>
              <a:lvl1pPr marL="376435" indent="-37643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3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15610" indent="-313697" algn="l" defTabSz="501915" rtl="0" eaLnBrk="1" latinLnBrk="0" hangingPunct="1">
                <a:spcBef>
                  <a:spcPct val="20000"/>
                </a:spcBef>
                <a:buFont typeface="Arial"/>
                <a:buChar char="–"/>
                <a:defRPr sz="3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54782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56699" indent="-250955" algn="l" defTabSz="501915" rtl="0" eaLnBrk="1" latinLnBrk="0" hangingPunct="1">
                <a:spcBef>
                  <a:spcPct val="20000"/>
                </a:spcBef>
                <a:buFont typeface="Arial"/>
                <a:buChar char="–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58613" indent="-250955" algn="l" defTabSz="501915" rtl="0" eaLnBrk="1" latinLnBrk="0" hangingPunct="1">
                <a:spcBef>
                  <a:spcPct val="20000"/>
                </a:spcBef>
                <a:buFont typeface="Arial"/>
                <a:buChar char="»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60518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2441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4352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66261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1200" dirty="0">
                  <a:sym typeface="Wingdings" panose="05000000000000000000" pitchFamily="2" charset="2"/>
                </a:rPr>
                <a:t>REPORT</a:t>
              </a:r>
            </a:p>
          </p:txBody>
        </p:sp>
      </p:grp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F2B3E117-FF84-4041-A74A-D683B9CD3F09}"/>
              </a:ext>
            </a:extLst>
          </p:cNvPr>
          <p:cNvSpPr txBox="1">
            <a:spLocks/>
          </p:cNvSpPr>
          <p:nvPr/>
        </p:nvSpPr>
        <p:spPr>
          <a:xfrm>
            <a:off x="8429454" y="1191300"/>
            <a:ext cx="1619421" cy="392987"/>
          </a:xfrm>
          <a:prstGeom prst="rect">
            <a:avLst/>
          </a:prstGeom>
          <a:noFill/>
        </p:spPr>
        <p:txBody>
          <a:bodyPr vert="horz" lIns="100381" tIns="50191" rIns="100381" bIns="50191" rtlCol="0">
            <a:normAutofit lnSpcReduction="1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sym typeface="Wingdings" panose="05000000000000000000" pitchFamily="2" charset="2"/>
              </a:rPr>
              <a:t>Milestones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34571409-EB29-4B40-8F87-AD372EC66ABE}"/>
              </a:ext>
            </a:extLst>
          </p:cNvPr>
          <p:cNvSpPr txBox="1">
            <a:spLocks/>
          </p:cNvSpPr>
          <p:nvPr/>
        </p:nvSpPr>
        <p:spPr>
          <a:xfrm>
            <a:off x="2436140" y="2974210"/>
            <a:ext cx="1611753" cy="392987"/>
          </a:xfrm>
          <a:prstGeom prst="rect">
            <a:avLst/>
          </a:prstGeom>
          <a:noFill/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dirty="0">
                <a:sym typeface="Wingdings" panose="05000000000000000000" pitchFamily="2" charset="2"/>
              </a:rPr>
              <a:t>Official Kickoff</a:t>
            </a: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D209B39E-D6CA-459A-843A-4A4A828B4BD0}"/>
              </a:ext>
            </a:extLst>
          </p:cNvPr>
          <p:cNvSpPr txBox="1">
            <a:spLocks/>
          </p:cNvSpPr>
          <p:nvPr/>
        </p:nvSpPr>
        <p:spPr>
          <a:xfrm>
            <a:off x="8401764" y="5534666"/>
            <a:ext cx="1619421" cy="392987"/>
          </a:xfrm>
          <a:prstGeom prst="rect">
            <a:avLst/>
          </a:prstGeom>
          <a:noFill/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sym typeface="Wingdings" panose="05000000000000000000" pitchFamily="2" charset="2"/>
              </a:rPr>
              <a:t>Deliverables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4BE7BE0-3A2A-4018-B55E-B2E1FC21E736}"/>
              </a:ext>
            </a:extLst>
          </p:cNvPr>
          <p:cNvSpPr txBox="1"/>
          <p:nvPr/>
        </p:nvSpPr>
        <p:spPr>
          <a:xfrm>
            <a:off x="2418655" y="3446326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2023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DD3811-53E9-D69D-2790-BBF2A4E86AAB}"/>
              </a:ext>
            </a:extLst>
          </p:cNvPr>
          <p:cNvSpPr txBox="1"/>
          <p:nvPr/>
        </p:nvSpPr>
        <p:spPr>
          <a:xfrm>
            <a:off x="6248724" y="3465352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F31A-E443-7DA8-9CF3-720E7BE6A68E}"/>
              </a:ext>
            </a:extLst>
          </p:cNvPr>
          <p:cNvSpPr txBox="1">
            <a:spLocks/>
          </p:cNvSpPr>
          <p:nvPr/>
        </p:nvSpPr>
        <p:spPr>
          <a:xfrm>
            <a:off x="4885584" y="5655001"/>
            <a:ext cx="2409107" cy="272652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highlight>
                  <a:srgbClr val="00FF00"/>
                </a:highlight>
                <a:sym typeface="Wingdings" panose="05000000000000000000" pitchFamily="2" charset="2"/>
              </a:rPr>
              <a:t>D7.2 Consolidated report M45</a:t>
            </a:r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18FE6608-8227-DEED-D0EB-CE1AED84F7C7}"/>
              </a:ext>
            </a:extLst>
          </p:cNvPr>
          <p:cNvSpPr/>
          <p:nvPr/>
        </p:nvSpPr>
        <p:spPr>
          <a:xfrm rot="8114730">
            <a:off x="5060739" y="4868847"/>
            <a:ext cx="1374555" cy="21979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2E0BE21-ECE9-20BD-2DC6-1A5272319138}"/>
              </a:ext>
            </a:extLst>
          </p:cNvPr>
          <p:cNvSpPr txBox="1">
            <a:spLocks/>
          </p:cNvSpPr>
          <p:nvPr/>
        </p:nvSpPr>
        <p:spPr>
          <a:xfrm>
            <a:off x="1419383" y="1300326"/>
            <a:ext cx="2616608" cy="733306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1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highlight>
                  <a:srgbClr val="00FF00"/>
                </a:highlight>
                <a:sym typeface="Wingdings" panose="05000000000000000000" pitchFamily="2" charset="2"/>
              </a:rPr>
              <a:t>M5.3 </a:t>
            </a:r>
            <a:r>
              <a:rPr lang="en-US" sz="1400" dirty="0" err="1">
                <a:highlight>
                  <a:srgbClr val="00FF00"/>
                </a:highlight>
                <a:sym typeface="Wingdings" panose="05000000000000000000" pitchFamily="2" charset="2"/>
              </a:rPr>
              <a:t>Prelminary</a:t>
            </a:r>
            <a:r>
              <a:rPr lang="en-US" sz="1400" dirty="0">
                <a:highlight>
                  <a:srgbClr val="00FF00"/>
                </a:highlight>
                <a:sym typeface="Wingdings" panose="05000000000000000000" pitchFamily="2" charset="2"/>
              </a:rPr>
              <a:t> design of collider and pulsed synchrotron M15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highlight>
                  <a:srgbClr val="00FF00"/>
                </a:highlight>
                <a:sym typeface="Wingdings" panose="05000000000000000000" pitchFamily="2" charset="2"/>
              </a:rPr>
              <a:t>(participation)</a:t>
            </a:r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F3B27BEF-6E3E-BE29-A981-23AD4914E967}"/>
              </a:ext>
            </a:extLst>
          </p:cNvPr>
          <p:cNvSpPr/>
          <p:nvPr/>
        </p:nvSpPr>
        <p:spPr>
          <a:xfrm rot="14427457">
            <a:off x="2930861" y="2413170"/>
            <a:ext cx="1374555" cy="21979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1C79BD-60F1-92F1-91BF-F6E53EC38C4B}"/>
              </a:ext>
            </a:extLst>
          </p:cNvPr>
          <p:cNvSpPr txBox="1"/>
          <p:nvPr/>
        </p:nvSpPr>
        <p:spPr>
          <a:xfrm>
            <a:off x="3892568" y="1281013"/>
            <a:ext cx="1791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00FF00"/>
                </a:highlight>
              </a:rPr>
              <a:t>M5.1 W</a:t>
            </a:r>
            <a:r>
              <a:rPr lang="en-CH" sz="1400" dirty="0">
                <a:highlight>
                  <a:srgbClr val="00FF00"/>
                </a:highlight>
              </a:rPr>
              <a:t>orkshop on pulsed magnets M15</a:t>
            </a:r>
          </a:p>
        </p:txBody>
      </p:sp>
      <p:sp>
        <p:nvSpPr>
          <p:cNvPr id="12" name="Arrow: Left 7">
            <a:extLst>
              <a:ext uri="{FF2B5EF4-FFF2-40B4-BE49-F238E27FC236}">
                <a16:creationId xmlns:a16="http://schemas.microsoft.com/office/drawing/2014/main" id="{2C466FE1-3426-E3DB-9153-B95BBA7954F6}"/>
              </a:ext>
            </a:extLst>
          </p:cNvPr>
          <p:cNvSpPr/>
          <p:nvPr/>
        </p:nvSpPr>
        <p:spPr>
          <a:xfrm rot="14427457">
            <a:off x="3639775" y="2489144"/>
            <a:ext cx="1374555" cy="21979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932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55AF4-C607-A4B6-FD11-F8E74B4CF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7541" y="7145716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13069C-FCB0-12A6-967B-E83A5BD8206A}"/>
              </a:ext>
            </a:extLst>
          </p:cNvPr>
          <p:cNvSpPr txBox="1"/>
          <p:nvPr/>
        </p:nvSpPr>
        <p:spPr>
          <a:xfrm>
            <a:off x="270902" y="1088157"/>
            <a:ext cx="475353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Simple and generic circuit with double harmonics and active filter.</a:t>
            </a:r>
          </a:p>
          <a:p>
            <a:r>
              <a:rPr lang="en-GB" sz="1600" dirty="0"/>
              <a:t>Two capacitor banks tuned to two different resonating frequencies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40A144-8383-48B5-1FD8-988C34AB1C88}"/>
              </a:ext>
            </a:extLst>
          </p:cNvPr>
          <p:cNvSpPr txBox="1"/>
          <p:nvPr/>
        </p:nvSpPr>
        <p:spPr>
          <a:xfrm>
            <a:off x="270902" y="2123913"/>
            <a:ext cx="47535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Two close-only switches that can be activated synchronously or asynchronously. Possibly based on semiconductor tech.</a:t>
            </a:r>
          </a:p>
        </p:txBody>
      </p:sp>
      <p:pic>
        <p:nvPicPr>
          <p:cNvPr id="19" name="Picture 18" descr="A screenshot of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C9B91FCA-05AA-AB25-C79A-19B1781FF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930" y="768666"/>
            <a:ext cx="4647819" cy="410737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6581CF6-771D-C6E6-4A40-CBCE968678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42" t="5774" r="7470"/>
          <a:stretch/>
        </p:blipFill>
        <p:spPr>
          <a:xfrm>
            <a:off x="360929" y="3292822"/>
            <a:ext cx="3434382" cy="2685184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54E5C26D-2DAF-18C7-E0F9-540D6172E23C}"/>
              </a:ext>
            </a:extLst>
          </p:cNvPr>
          <p:cNvSpPr/>
          <p:nvPr/>
        </p:nvSpPr>
        <p:spPr>
          <a:xfrm>
            <a:off x="2837341" y="3386127"/>
            <a:ext cx="863314" cy="55357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96CCFEE-1014-E0D3-7478-79814545ABC2}"/>
              </a:ext>
            </a:extLst>
          </p:cNvPr>
          <p:cNvCxnSpPr>
            <a:cxnSpLocks/>
            <a:stCxn id="43" idx="3"/>
            <a:endCxn id="41" idx="1"/>
          </p:cNvCxnSpPr>
          <p:nvPr/>
        </p:nvCxnSpPr>
        <p:spPr>
          <a:xfrm>
            <a:off x="3700655" y="3662915"/>
            <a:ext cx="696478" cy="4736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E6F01EE-2F8E-02FD-F05B-B8B5C4365F91}"/>
              </a:ext>
            </a:extLst>
          </p:cNvPr>
          <p:cNvSpPr txBox="1"/>
          <p:nvPr/>
        </p:nvSpPr>
        <p:spPr>
          <a:xfrm>
            <a:off x="3876217" y="5536912"/>
            <a:ext cx="27684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Two branches contribute to the total magnet current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D3BAB2-0720-D312-3562-C48D78FA0BFD}"/>
              </a:ext>
            </a:extLst>
          </p:cNvPr>
          <p:cNvGrpSpPr/>
          <p:nvPr/>
        </p:nvGrpSpPr>
        <p:grpSpPr>
          <a:xfrm>
            <a:off x="4397133" y="3155603"/>
            <a:ext cx="2615967" cy="1961976"/>
            <a:chOff x="3633114" y="3874922"/>
            <a:chExt cx="2615967" cy="1961976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E127104-6EA3-F96F-305F-2350D2B11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33114" y="3874922"/>
              <a:ext cx="2615967" cy="1961976"/>
            </a:xfrm>
            <a:prstGeom prst="rect">
              <a:avLst/>
            </a:prstGeom>
          </p:spPr>
        </p:pic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D73C26E6-C084-25D5-1200-31725CBA3D6C}"/>
                </a:ext>
              </a:extLst>
            </p:cNvPr>
            <p:cNvSpPr/>
            <p:nvPr/>
          </p:nvSpPr>
          <p:spPr>
            <a:xfrm>
              <a:off x="3638193" y="3874922"/>
              <a:ext cx="2610888" cy="196197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Arrow: Right 4">
            <a:extLst>
              <a:ext uri="{FF2B5EF4-FFF2-40B4-BE49-F238E27FC236}">
                <a16:creationId xmlns:a16="http://schemas.microsoft.com/office/drawing/2014/main" id="{359EBDA5-0B69-4861-4139-CF59F948FACC}"/>
              </a:ext>
            </a:extLst>
          </p:cNvPr>
          <p:cNvSpPr/>
          <p:nvPr/>
        </p:nvSpPr>
        <p:spPr>
          <a:xfrm rot="10800000">
            <a:off x="3822592" y="5324402"/>
            <a:ext cx="594360" cy="1447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D26EC3-B19C-B7BD-513B-62EDB7F21198}"/>
              </a:ext>
            </a:extLst>
          </p:cNvPr>
          <p:cNvSpPr txBox="1">
            <a:spLocks/>
          </p:cNvSpPr>
          <p:nvPr/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7500" lnSpcReduction="100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dirty="0"/>
              <a:t>Task3 Power converters</a:t>
            </a:r>
            <a:r>
              <a:rPr lang="en-US" dirty="0"/>
              <a:t>. </a:t>
            </a:r>
            <a:r>
              <a:rPr lang="en-US" sz="2200" u="sng" dirty="0"/>
              <a:t>Two harmonics circuit</a:t>
            </a:r>
            <a:endParaRPr lang="en-GB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1D0157-07B3-D992-1B92-25BA1A80A40D}"/>
              </a:ext>
            </a:extLst>
          </p:cNvPr>
          <p:cNvSpPr txBox="1"/>
          <p:nvPr/>
        </p:nvSpPr>
        <p:spPr>
          <a:xfrm>
            <a:off x="270902" y="6254794"/>
            <a:ext cx="5765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highlight>
                  <a:srgbClr val="FFFF00"/>
                </a:highlight>
              </a:rPr>
              <a:t>CERN/LNCMI:</a:t>
            </a:r>
          </a:p>
          <a:p>
            <a:r>
              <a:rPr lang="en-US" sz="1600" dirty="0">
                <a:highlight>
                  <a:srgbClr val="FFFF00"/>
                </a:highlight>
              </a:rPr>
              <a:t>Brainstorming around other different power converter topologies </a:t>
            </a:r>
            <a:endParaRPr lang="en-GB" sz="1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4159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681F1-93ED-C46E-6EFC-D9315D780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49BF03-1590-DC98-0BE9-05C546139043}"/>
              </a:ext>
            </a:extLst>
          </p:cNvPr>
          <p:cNvSpPr txBox="1">
            <a:spLocks/>
          </p:cNvSpPr>
          <p:nvPr/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7500" lnSpcReduction="100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dirty="0"/>
              <a:t>Task3 Power converters</a:t>
            </a:r>
            <a:r>
              <a:rPr lang="en-US" dirty="0"/>
              <a:t>. </a:t>
            </a:r>
            <a:r>
              <a:rPr lang="en-US" sz="2200" u="sng" dirty="0"/>
              <a:t>Two harmonics circuit</a:t>
            </a:r>
            <a:endParaRPr lang="en-GB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8ECEE4-6862-7990-01DE-7C3949CB369C}"/>
              </a:ext>
            </a:extLst>
          </p:cNvPr>
          <p:cNvSpPr txBox="1"/>
          <p:nvPr/>
        </p:nvSpPr>
        <p:spPr>
          <a:xfrm>
            <a:off x="270902" y="1088157"/>
            <a:ext cx="87388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Power from pure RLC discharge is cheaper than that from the AFE.</a:t>
            </a: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190C7D-52EC-001B-E9AB-6549B6BCC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5" y="2264814"/>
            <a:ext cx="3418162" cy="2563621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B93C88CA-17D4-B7BC-2F7F-87DD4F85AB3D}"/>
              </a:ext>
            </a:extLst>
          </p:cNvPr>
          <p:cNvSpPr/>
          <p:nvPr/>
        </p:nvSpPr>
        <p:spPr>
          <a:xfrm rot="20914143">
            <a:off x="1218878" y="2320503"/>
            <a:ext cx="1647918" cy="1406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7935BF-5604-53AB-193B-C58E08B6A440}"/>
              </a:ext>
            </a:extLst>
          </p:cNvPr>
          <p:cNvSpPr txBox="1"/>
          <p:nvPr/>
        </p:nvSpPr>
        <p:spPr>
          <a:xfrm>
            <a:off x="2693314" y="2122891"/>
            <a:ext cx="26614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363" lvl="1"/>
            <a:r>
              <a:rPr lang="en-US" sz="1800" dirty="0"/>
              <a:t>Increased saturation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35E3D02-BF33-DABC-E340-B9FF762CC955}"/>
              </a:ext>
            </a:extLst>
          </p:cNvPr>
          <p:cNvSpPr/>
          <p:nvPr/>
        </p:nvSpPr>
        <p:spPr>
          <a:xfrm rot="1942634">
            <a:off x="1952393" y="4025797"/>
            <a:ext cx="1647918" cy="1406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16F9FC-2DA0-EA44-B36F-0E50F6663E9B}"/>
              </a:ext>
            </a:extLst>
          </p:cNvPr>
          <p:cNvSpPr txBox="1"/>
          <p:nvPr/>
        </p:nvSpPr>
        <p:spPr>
          <a:xfrm>
            <a:off x="2693314" y="3712766"/>
            <a:ext cx="28610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363" lvl="1"/>
            <a:r>
              <a:rPr lang="en-US" sz="1800" dirty="0"/>
              <a:t>Decreased </a:t>
            </a:r>
            <a:r>
              <a:rPr lang="en-US" sz="1800" dirty="0" err="1"/>
              <a:t>Berror</a:t>
            </a:r>
            <a:r>
              <a:rPr lang="en-US" sz="1800" dirty="0"/>
              <a:t> wr2 linear ramp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09A68A-6C04-B993-E0C6-6F1BE0FA5489}"/>
              </a:ext>
            </a:extLst>
          </p:cNvPr>
          <p:cNvSpPr txBox="1"/>
          <p:nvPr/>
        </p:nvSpPr>
        <p:spPr>
          <a:xfrm>
            <a:off x="270902" y="1503032"/>
            <a:ext cx="87388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We can increase linearity without using the Active Filter if we drive the magnet into saturation and use the most linear part of the </a:t>
            </a:r>
            <a:r>
              <a:rPr lang="en-US" sz="1600" dirty="0" err="1"/>
              <a:t>Bref</a:t>
            </a:r>
            <a:r>
              <a:rPr lang="en-US" sz="1600" dirty="0"/>
              <a:t>.</a:t>
            </a:r>
            <a:endParaRPr lang="en-GB" sz="1600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0C31DC80-3BC8-09A3-0E15-CDD6A22D44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907170"/>
              </p:ext>
            </p:extLst>
          </p:nvPr>
        </p:nvGraphicFramePr>
        <p:xfrm>
          <a:off x="5130462" y="2201011"/>
          <a:ext cx="4749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800">
                  <a:extLst>
                    <a:ext uri="{9D8B030D-6E8A-4147-A177-3AD203B41FA5}">
                      <a16:colId xmlns:a16="http://schemas.microsoft.com/office/drawing/2014/main" val="312275931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355563962"/>
                    </a:ext>
                  </a:extLst>
                </a:gridCol>
                <a:gridCol w="941641">
                  <a:extLst>
                    <a:ext uri="{9D8B030D-6E8A-4147-A177-3AD203B41FA5}">
                      <a16:colId xmlns:a16="http://schemas.microsoft.com/office/drawing/2014/main" val="220654541"/>
                    </a:ext>
                  </a:extLst>
                </a:gridCol>
                <a:gridCol w="1458659">
                  <a:extLst>
                    <a:ext uri="{9D8B030D-6E8A-4147-A177-3AD203B41FA5}">
                      <a16:colId xmlns:a16="http://schemas.microsoft.com/office/drawing/2014/main" val="18298346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Increased 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Imag</a:t>
                      </a:r>
                      <a:r>
                        <a:rPr lang="en-US" sz="1600" dirty="0"/>
                        <a:t> pk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Ucap</a:t>
                      </a:r>
                      <a:r>
                        <a:rPr lang="en-US" sz="1600" dirty="0"/>
                        <a:t> pk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ErrB</a:t>
                      </a:r>
                      <a:r>
                        <a:rPr lang="en-US" sz="1600" dirty="0"/>
                        <a:t> wr2 linear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348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+0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38kA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26kV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±0.2T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658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+0.1T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51kA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18kV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±0.03T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574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+0.2T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78kA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15kV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±0.02T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75723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DC9B94DD-44A7-5025-80FE-7A23EEEF75A8}"/>
              </a:ext>
            </a:extLst>
          </p:cNvPr>
          <p:cNvGrpSpPr/>
          <p:nvPr/>
        </p:nvGrpSpPr>
        <p:grpSpPr>
          <a:xfrm>
            <a:off x="5897542" y="4006135"/>
            <a:ext cx="3957658" cy="1917932"/>
            <a:chOff x="3105098" y="4941985"/>
            <a:chExt cx="3957658" cy="191793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DF4585A-D9C0-3F3C-0CE2-350A3231EA45}"/>
                </a:ext>
              </a:extLst>
            </p:cNvPr>
            <p:cNvSpPr txBox="1"/>
            <p:nvPr/>
          </p:nvSpPr>
          <p:spPr>
            <a:xfrm>
              <a:off x="4640344" y="6286366"/>
              <a:ext cx="242241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From RF (preliminary)</a:t>
              </a:r>
              <a:endParaRPr lang="en-GB" sz="1600" dirty="0"/>
            </a:p>
          </p:txBody>
        </p:sp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AACC4BBE-6E87-C982-9BDC-5753FC792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05098" y="4941985"/>
              <a:ext cx="3070493" cy="1917932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6BB156E-CD3E-3F64-B1A5-F1B1BDB50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674" y="4727496"/>
            <a:ext cx="3418163" cy="2563622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1FAA2586-F0C5-10EF-678F-FEBE1AD083E0}"/>
              </a:ext>
            </a:extLst>
          </p:cNvPr>
          <p:cNvSpPr/>
          <p:nvPr/>
        </p:nvSpPr>
        <p:spPr>
          <a:xfrm rot="1942634">
            <a:off x="1869355" y="5104080"/>
            <a:ext cx="1647918" cy="1406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5C2F42-41FE-9FF2-9EAF-1F838C548074}"/>
              </a:ext>
            </a:extLst>
          </p:cNvPr>
          <p:cNvSpPr txBox="1"/>
          <p:nvPr/>
        </p:nvSpPr>
        <p:spPr>
          <a:xfrm>
            <a:off x="2467033" y="4780435"/>
            <a:ext cx="3759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363" lvl="1"/>
            <a:r>
              <a:rPr lang="en-US" sz="1800" dirty="0"/>
              <a:t>Decreased Max capacitor voltage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B54D7F-359E-6C5F-CCAE-793CFED9B920}"/>
              </a:ext>
            </a:extLst>
          </p:cNvPr>
          <p:cNvSpPr txBox="1"/>
          <p:nvPr/>
        </p:nvSpPr>
        <p:spPr>
          <a:xfrm>
            <a:off x="3801502" y="6207547"/>
            <a:ext cx="5765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highlight>
                  <a:srgbClr val="FFFF00"/>
                </a:highlight>
              </a:rPr>
              <a:t>CERN:</a:t>
            </a:r>
          </a:p>
          <a:p>
            <a:r>
              <a:rPr lang="en-US" sz="1600" dirty="0">
                <a:highlight>
                  <a:srgbClr val="FFFF00"/>
                </a:highlight>
              </a:rPr>
              <a:t>Reduced scale testing of capacitors to narrow sizing criteria</a:t>
            </a:r>
            <a:endParaRPr lang="en-GB" sz="1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9661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681F1-93ED-C46E-6EFC-D9315D780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49BF03-1590-DC98-0BE9-05C546139043}"/>
              </a:ext>
            </a:extLst>
          </p:cNvPr>
          <p:cNvSpPr txBox="1">
            <a:spLocks/>
          </p:cNvSpPr>
          <p:nvPr/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7500" lnSpcReduction="100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dirty="0"/>
              <a:t>Task3 Power converters</a:t>
            </a:r>
            <a:r>
              <a:rPr lang="en-US" dirty="0"/>
              <a:t>. </a:t>
            </a:r>
            <a:r>
              <a:rPr lang="en-US" sz="2200" u="sng" dirty="0"/>
              <a:t>Two harmonics circuit</a:t>
            </a:r>
            <a:endParaRPr lang="en-GB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8ECEE4-6862-7990-01DE-7C3949CB369C}"/>
              </a:ext>
            </a:extLst>
          </p:cNvPr>
          <p:cNvSpPr txBox="1"/>
          <p:nvPr/>
        </p:nvSpPr>
        <p:spPr>
          <a:xfrm>
            <a:off x="137077" y="1088157"/>
            <a:ext cx="541633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PROBLEM:</a:t>
            </a:r>
          </a:p>
          <a:p>
            <a:r>
              <a:rPr lang="en-US" sz="1600" dirty="0"/>
              <a:t>Every sector has a separated power supply.</a:t>
            </a:r>
          </a:p>
          <a:p>
            <a:r>
              <a:rPr lang="en-US" sz="1600" dirty="0"/>
              <a:t>Active Filter should guarantee that the unavoidable errors of the RLC response are corrected to within the required precision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09A68A-6C04-B993-E0C6-6F1BE0FA5489}"/>
              </a:ext>
            </a:extLst>
          </p:cNvPr>
          <p:cNvSpPr txBox="1"/>
          <p:nvPr/>
        </p:nvSpPr>
        <p:spPr>
          <a:xfrm>
            <a:off x="152769" y="3771900"/>
            <a:ext cx="46960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highlight>
                  <a:srgbClr val="FFFF00"/>
                </a:highlight>
              </a:rPr>
              <a:t>CERN:</a:t>
            </a:r>
          </a:p>
          <a:p>
            <a:r>
              <a:rPr lang="en-US" sz="1600" dirty="0">
                <a:highlight>
                  <a:srgbClr val="FFFF00"/>
                </a:highlight>
              </a:rPr>
              <a:t>The control problem shall be better defined in order to correctly dimension the Active Filter. Also, a preliminary dimensioning of the AF power electronics has to be done.</a:t>
            </a:r>
            <a:endParaRPr lang="en-GB" sz="1600" dirty="0">
              <a:highlight>
                <a:srgbClr val="FFFF00"/>
              </a:highlight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770DB4-E76C-37E8-C195-1B44B1F6F539}"/>
              </a:ext>
            </a:extLst>
          </p:cNvPr>
          <p:cNvGrpSpPr/>
          <p:nvPr/>
        </p:nvGrpSpPr>
        <p:grpSpPr>
          <a:xfrm>
            <a:off x="5687238" y="2599479"/>
            <a:ext cx="3282003" cy="3275799"/>
            <a:chOff x="5035154" y="308426"/>
            <a:chExt cx="3282003" cy="327579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BA52F5F-69CE-9455-BF2E-B8BA2130C710}"/>
                </a:ext>
              </a:extLst>
            </p:cNvPr>
            <p:cNvSpPr/>
            <p:nvPr/>
          </p:nvSpPr>
          <p:spPr>
            <a:xfrm>
              <a:off x="5102935" y="390167"/>
              <a:ext cx="3121572" cy="3121572"/>
            </a:xfrm>
            <a:prstGeom prst="ellipse">
              <a:avLst/>
            </a:prstGeom>
            <a:noFill/>
            <a:ln w="12700" cap="flat" cmpd="sng" algn="ctr">
              <a:solidFill>
                <a:srgbClr val="F8F8F8">
                  <a:lumMod val="1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2CDFEA-DC12-476E-8651-E9762840F693}"/>
                </a:ext>
              </a:extLst>
            </p:cNvPr>
            <p:cNvSpPr/>
            <p:nvPr/>
          </p:nvSpPr>
          <p:spPr>
            <a:xfrm>
              <a:off x="6414760" y="308426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9185C80-1215-A541-7D95-C70815EAAF77}"/>
                </a:ext>
              </a:extLst>
            </p:cNvPr>
            <p:cNvSpPr/>
            <p:nvPr/>
          </p:nvSpPr>
          <p:spPr>
            <a:xfrm rot="19867810">
              <a:off x="5645779" y="520986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1A7D5FE-F2B7-4921-DBB3-5F148E5D36E6}"/>
                </a:ext>
              </a:extLst>
            </p:cNvPr>
            <p:cNvSpPr/>
            <p:nvPr/>
          </p:nvSpPr>
          <p:spPr>
            <a:xfrm rot="17955459">
              <a:off x="5068465" y="1068098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4D304B-E984-5310-12CB-BE6CFAE5A1B5}"/>
                </a:ext>
              </a:extLst>
            </p:cNvPr>
            <p:cNvSpPr/>
            <p:nvPr/>
          </p:nvSpPr>
          <p:spPr>
            <a:xfrm rot="16200000">
              <a:off x="4862119" y="1898738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74B374-FAF1-EAF2-662F-9B47BA065560}"/>
                </a:ext>
              </a:extLst>
            </p:cNvPr>
            <p:cNvSpPr/>
            <p:nvPr/>
          </p:nvSpPr>
          <p:spPr>
            <a:xfrm rot="3549568">
              <a:off x="5071509" y="2652593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2CA122D-2BB5-EEAE-CE7A-C1AAAFEE81A2}"/>
                </a:ext>
              </a:extLst>
            </p:cNvPr>
            <p:cNvSpPr/>
            <p:nvPr/>
          </p:nvSpPr>
          <p:spPr>
            <a:xfrm rot="1743538">
              <a:off x="5640406" y="3207295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23C092E-27E0-DA91-6874-980B7B32E38D}"/>
                </a:ext>
              </a:extLst>
            </p:cNvPr>
            <p:cNvSpPr/>
            <p:nvPr/>
          </p:nvSpPr>
          <p:spPr>
            <a:xfrm>
              <a:off x="6421740" y="3420743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82EB52E-5559-1FA5-645E-BFF68530E647}"/>
                </a:ext>
              </a:extLst>
            </p:cNvPr>
            <p:cNvSpPr/>
            <p:nvPr/>
          </p:nvSpPr>
          <p:spPr>
            <a:xfrm rot="19833671">
              <a:off x="7237254" y="3186355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6C125B8-FAC5-67CF-4F9B-EABBF3C6CB1C}"/>
                </a:ext>
              </a:extLst>
            </p:cNvPr>
            <p:cNvSpPr/>
            <p:nvPr/>
          </p:nvSpPr>
          <p:spPr>
            <a:xfrm rot="18030471">
              <a:off x="7767745" y="2617693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C9AC9F-1A73-4F51-30D2-7BC16783DC93}"/>
                </a:ext>
              </a:extLst>
            </p:cNvPr>
            <p:cNvSpPr/>
            <p:nvPr/>
          </p:nvSpPr>
          <p:spPr>
            <a:xfrm rot="5400000">
              <a:off x="7980640" y="1844917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A041916-E1DC-39CF-ACFA-1C5CABDC4664}"/>
                </a:ext>
              </a:extLst>
            </p:cNvPr>
            <p:cNvSpPr/>
            <p:nvPr/>
          </p:nvSpPr>
          <p:spPr>
            <a:xfrm rot="3567469">
              <a:off x="7767745" y="1102998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063B357-8E4F-8405-AB03-21A088728D19}"/>
                </a:ext>
              </a:extLst>
            </p:cNvPr>
            <p:cNvSpPr/>
            <p:nvPr/>
          </p:nvSpPr>
          <p:spPr>
            <a:xfrm rot="1820601">
              <a:off x="7195373" y="528607"/>
              <a:ext cx="509551" cy="163482"/>
            </a:xfrm>
            <a:prstGeom prst="rect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sector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26D801C3-FB14-EE17-A41A-18A9726679B2}"/>
              </a:ext>
            </a:extLst>
          </p:cNvPr>
          <p:cNvSpPr/>
          <p:nvPr/>
        </p:nvSpPr>
        <p:spPr>
          <a:xfrm>
            <a:off x="6424484" y="4171770"/>
            <a:ext cx="509551" cy="163482"/>
          </a:xfrm>
          <a:prstGeom prst="rect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sector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7D50D8-BDC1-3FAC-4ADA-C971FCF91A14}"/>
              </a:ext>
            </a:extLst>
          </p:cNvPr>
          <p:cNvSpPr txBox="1"/>
          <p:nvPr/>
        </p:nvSpPr>
        <p:spPr>
          <a:xfrm>
            <a:off x="7320265" y="3793009"/>
            <a:ext cx="1361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1800" dirty="0">
                <a:solidFill>
                  <a:srgbClr val="0055A0"/>
                </a:solidFill>
                <a:latin typeface="Arial"/>
              </a:rPr>
              <a:t>One or several magnets in series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303A2BC-1490-1549-BE9E-EC1F087EFF5C}"/>
              </a:ext>
            </a:extLst>
          </p:cNvPr>
          <p:cNvCxnSpPr>
            <a:endCxn id="30" idx="1"/>
          </p:cNvCxnSpPr>
          <p:nvPr/>
        </p:nvCxnSpPr>
        <p:spPr>
          <a:xfrm>
            <a:off x="6968952" y="4249920"/>
            <a:ext cx="351313" cy="143254"/>
          </a:xfrm>
          <a:prstGeom prst="straightConnector1">
            <a:avLst/>
          </a:prstGeom>
          <a:noFill/>
          <a:ln w="19050" cap="flat" cmpd="sng" algn="ctr">
            <a:solidFill>
              <a:srgbClr val="0055A0"/>
            </a:solidFill>
            <a:prstDash val="solid"/>
            <a:tailEnd type="triangle"/>
          </a:ln>
          <a:effectLst/>
        </p:spPr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AC794340-99B7-D140-80BD-976BF21E16C4}"/>
              </a:ext>
            </a:extLst>
          </p:cNvPr>
          <p:cNvSpPr/>
          <p:nvPr/>
        </p:nvSpPr>
        <p:spPr>
          <a:xfrm>
            <a:off x="5288914" y="5708254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971CAC3-06C9-198A-F308-52894FA7A412}"/>
              </a:ext>
            </a:extLst>
          </p:cNvPr>
          <p:cNvSpPr/>
          <p:nvPr/>
        </p:nvSpPr>
        <p:spPr>
          <a:xfrm>
            <a:off x="5441314" y="5972338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ACF7A7B-56E7-66B3-08F6-FD37BA567A82}"/>
              </a:ext>
            </a:extLst>
          </p:cNvPr>
          <p:cNvSpPr/>
          <p:nvPr/>
        </p:nvSpPr>
        <p:spPr>
          <a:xfrm>
            <a:off x="5593714" y="6257358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235DA04-B268-7F7D-F38B-252C0A61EE59}"/>
              </a:ext>
            </a:extLst>
          </p:cNvPr>
          <p:cNvCxnSpPr>
            <a:stCxn id="32" idx="0"/>
            <a:endCxn id="21" idx="2"/>
          </p:cNvCxnSpPr>
          <p:nvPr/>
        </p:nvCxnSpPr>
        <p:spPr>
          <a:xfrm flipV="1">
            <a:off x="5589850" y="5067292"/>
            <a:ext cx="318336" cy="640962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C1E3BA4-9944-3850-DA3A-01EE7924D101}"/>
              </a:ext>
            </a:extLst>
          </p:cNvPr>
          <p:cNvCxnSpPr>
            <a:stCxn id="33" idx="3"/>
            <a:endCxn id="22" idx="2"/>
          </p:cNvCxnSpPr>
          <p:nvPr/>
        </p:nvCxnSpPr>
        <p:spPr>
          <a:xfrm flipV="1">
            <a:off x="6043185" y="5651541"/>
            <a:ext cx="464379" cy="491229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62A5CF4-EB6B-B2F0-50B9-F10D1705F91D}"/>
              </a:ext>
            </a:extLst>
          </p:cNvPr>
          <p:cNvCxnSpPr>
            <a:stCxn id="34" idx="3"/>
            <a:endCxn id="23" idx="2"/>
          </p:cNvCxnSpPr>
          <p:nvPr/>
        </p:nvCxnSpPr>
        <p:spPr>
          <a:xfrm flipV="1">
            <a:off x="6195585" y="5875278"/>
            <a:ext cx="1133015" cy="552512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47563A38-8B8E-EC53-83F9-701216550D38}"/>
              </a:ext>
            </a:extLst>
          </p:cNvPr>
          <p:cNvSpPr/>
          <p:nvPr/>
        </p:nvSpPr>
        <p:spPr>
          <a:xfrm>
            <a:off x="8664441" y="5681998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1B5E91A-C6B5-1F46-BB82-A2D50B0E3B86}"/>
              </a:ext>
            </a:extLst>
          </p:cNvPr>
          <p:cNvSpPr/>
          <p:nvPr/>
        </p:nvSpPr>
        <p:spPr>
          <a:xfrm>
            <a:off x="8816841" y="5939098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B71BC4-79ED-3DFF-F28F-C1E0BA13F1A0}"/>
              </a:ext>
            </a:extLst>
          </p:cNvPr>
          <p:cNvSpPr/>
          <p:nvPr/>
        </p:nvSpPr>
        <p:spPr>
          <a:xfrm>
            <a:off x="8969241" y="6203178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E4B6887-C7FE-A82E-DA12-8F27EE0CF406}"/>
              </a:ext>
            </a:extLst>
          </p:cNvPr>
          <p:cNvSpPr/>
          <p:nvPr/>
        </p:nvSpPr>
        <p:spPr>
          <a:xfrm>
            <a:off x="9075896" y="2866337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CF8CC60-1E77-C875-1E2E-02C9483B9E7A}"/>
              </a:ext>
            </a:extLst>
          </p:cNvPr>
          <p:cNvSpPr/>
          <p:nvPr/>
        </p:nvSpPr>
        <p:spPr>
          <a:xfrm>
            <a:off x="5048171" y="2845787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0E0C58F-D4D0-8BAF-E2AE-61C4C2CE26B0}"/>
              </a:ext>
            </a:extLst>
          </p:cNvPr>
          <p:cNvCxnSpPr>
            <a:cxnSpLocks/>
            <a:stCxn id="42" idx="2"/>
            <a:endCxn id="20" idx="0"/>
          </p:cNvCxnSpPr>
          <p:nvPr/>
        </p:nvCxnSpPr>
        <p:spPr>
          <a:xfrm>
            <a:off x="5349107" y="3186651"/>
            <a:ext cx="338131" cy="1084881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E6E4373-681F-B07C-3823-1D3D953C9F7B}"/>
              </a:ext>
            </a:extLst>
          </p:cNvPr>
          <p:cNvCxnSpPr>
            <a:stCxn id="45" idx="2"/>
            <a:endCxn id="19" idx="0"/>
          </p:cNvCxnSpPr>
          <p:nvPr/>
        </p:nvCxnSpPr>
        <p:spPr>
          <a:xfrm>
            <a:off x="5627131" y="2993925"/>
            <a:ext cx="276880" cy="407017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8700F124-D152-43E6-E826-80CD6DFC42FF}"/>
              </a:ext>
            </a:extLst>
          </p:cNvPr>
          <p:cNvSpPr/>
          <p:nvPr/>
        </p:nvSpPr>
        <p:spPr>
          <a:xfrm>
            <a:off x="5326195" y="2653061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6A47295-B48C-75FE-514F-0DF65AA62651}"/>
              </a:ext>
            </a:extLst>
          </p:cNvPr>
          <p:cNvSpPr/>
          <p:nvPr/>
        </p:nvSpPr>
        <p:spPr>
          <a:xfrm>
            <a:off x="5482421" y="2395961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9D4D8E1-F3E9-B605-EAD8-0AA2A23BC972}"/>
              </a:ext>
            </a:extLst>
          </p:cNvPr>
          <p:cNvCxnSpPr>
            <a:stCxn id="46" idx="3"/>
            <a:endCxn id="18" idx="0"/>
          </p:cNvCxnSpPr>
          <p:nvPr/>
        </p:nvCxnSpPr>
        <p:spPr>
          <a:xfrm>
            <a:off x="6084292" y="2566393"/>
            <a:ext cx="428881" cy="255805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8A518E7B-D95B-EAAE-A58E-8CFC7B05289B}"/>
              </a:ext>
            </a:extLst>
          </p:cNvPr>
          <p:cNvSpPr/>
          <p:nvPr/>
        </p:nvSpPr>
        <p:spPr>
          <a:xfrm>
            <a:off x="8923496" y="2616217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7D097CF-0073-CAF2-410E-3B54E5E95C99}"/>
              </a:ext>
            </a:extLst>
          </p:cNvPr>
          <p:cNvSpPr/>
          <p:nvPr/>
        </p:nvSpPr>
        <p:spPr>
          <a:xfrm>
            <a:off x="8771096" y="2352137"/>
            <a:ext cx="601871" cy="340864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C0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C000"/>
              </a:gs>
            </a:gsLst>
            <a:lin ang="5400000" scaled="1"/>
          </a:gradFill>
          <a:ln w="9525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EE66D4-A84D-6112-D1DA-194EA5F1CCFA}"/>
              </a:ext>
            </a:extLst>
          </p:cNvPr>
          <p:cNvCxnSpPr>
            <a:stCxn id="40" idx="1"/>
            <a:endCxn id="24" idx="2"/>
          </p:cNvCxnSpPr>
          <p:nvPr/>
        </p:nvCxnSpPr>
        <p:spPr>
          <a:xfrm flipH="1" flipV="1">
            <a:off x="8184289" y="5630335"/>
            <a:ext cx="784952" cy="743275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9835AB3-9C2F-1E85-AD83-83E81A22EC7B}"/>
              </a:ext>
            </a:extLst>
          </p:cNvPr>
          <p:cNvCxnSpPr>
            <a:stCxn id="39" idx="0"/>
            <a:endCxn id="25" idx="2"/>
          </p:cNvCxnSpPr>
          <p:nvPr/>
        </p:nvCxnSpPr>
        <p:spPr>
          <a:xfrm flipH="1" flipV="1">
            <a:off x="8745029" y="5031983"/>
            <a:ext cx="372748" cy="907115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8BADEDD-AAC6-B2E7-BC5B-F9F0B701D9F9}"/>
              </a:ext>
            </a:extLst>
          </p:cNvPr>
          <p:cNvCxnSpPr>
            <a:stCxn id="38" idx="0"/>
            <a:endCxn id="26" idx="0"/>
          </p:cNvCxnSpPr>
          <p:nvPr/>
        </p:nvCxnSpPr>
        <p:spPr>
          <a:xfrm flipV="1">
            <a:off x="8965377" y="4217712"/>
            <a:ext cx="3864" cy="1464286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0E09E12-737D-AD64-AF8A-3D7F7A5D0B29}"/>
              </a:ext>
            </a:extLst>
          </p:cNvPr>
          <p:cNvCxnSpPr>
            <a:stCxn id="41" idx="2"/>
            <a:endCxn id="27" idx="0"/>
          </p:cNvCxnSpPr>
          <p:nvPr/>
        </p:nvCxnSpPr>
        <p:spPr>
          <a:xfrm flipH="1">
            <a:off x="8745005" y="3207201"/>
            <a:ext cx="631827" cy="227053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AB76B5B-504A-CDBB-B7D4-B53E5BBC1257}"/>
              </a:ext>
            </a:extLst>
          </p:cNvPr>
          <p:cNvCxnSpPr>
            <a:stCxn id="48" idx="1"/>
            <a:endCxn id="28" idx="0"/>
          </p:cNvCxnSpPr>
          <p:nvPr/>
        </p:nvCxnSpPr>
        <p:spPr>
          <a:xfrm flipH="1">
            <a:off x="8143527" y="2786649"/>
            <a:ext cx="779969" cy="44209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67497F1-A002-000F-A4D1-D94A7EF5B0B1}"/>
              </a:ext>
            </a:extLst>
          </p:cNvPr>
          <p:cNvCxnSpPr>
            <a:stCxn id="49" idx="1"/>
            <a:endCxn id="17" idx="0"/>
          </p:cNvCxnSpPr>
          <p:nvPr/>
        </p:nvCxnSpPr>
        <p:spPr>
          <a:xfrm flipH="1">
            <a:off x="7321620" y="2522569"/>
            <a:ext cx="1449476" cy="76910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21A95DEA-FFAC-1307-1FB2-1C4663400101}"/>
              </a:ext>
            </a:extLst>
          </p:cNvPr>
          <p:cNvSpPr/>
          <p:nvPr/>
        </p:nvSpPr>
        <p:spPr>
          <a:xfrm rot="20791065">
            <a:off x="5110823" y="5439102"/>
            <a:ext cx="1313661" cy="1389050"/>
          </a:xfrm>
          <a:prstGeom prst="ellipse">
            <a:avLst/>
          </a:prstGeom>
          <a:noFill/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6304608-9D79-5046-7BF4-80E216B7A09D}"/>
              </a:ext>
            </a:extLst>
          </p:cNvPr>
          <p:cNvSpPr txBox="1"/>
          <p:nvPr/>
        </p:nvSpPr>
        <p:spPr>
          <a:xfrm>
            <a:off x="6568308" y="6239734"/>
            <a:ext cx="1474499" cy="461665"/>
          </a:xfrm>
          <a:prstGeom prst="rect">
            <a:avLst/>
          </a:prstGeom>
          <a:noFill/>
          <a:ln>
            <a:solidFill>
              <a:srgbClr val="DDDDDD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Power converter site / building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0A26E7C-67F4-56D5-6AAB-847CB21F24F1}"/>
              </a:ext>
            </a:extLst>
          </p:cNvPr>
          <p:cNvCxnSpPr>
            <a:stCxn id="56" idx="5"/>
            <a:endCxn id="57" idx="1"/>
          </p:cNvCxnSpPr>
          <p:nvPr/>
        </p:nvCxnSpPr>
        <p:spPr>
          <a:xfrm flipV="1">
            <a:off x="6333802" y="6470567"/>
            <a:ext cx="234506" cy="32346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pic>
        <p:nvPicPr>
          <p:cNvPr id="59" name="Picture 58" descr="A screenshot of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E8A98CD7-4294-6BCF-608A-DDE1E51AD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6642" y="837489"/>
            <a:ext cx="1772812" cy="1566671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00A5FFA-C294-C197-365E-5C7220325D1F}"/>
              </a:ext>
            </a:extLst>
          </p:cNvPr>
          <p:cNvCxnSpPr>
            <a:cxnSpLocks/>
            <a:stCxn id="59" idx="1"/>
            <a:endCxn id="46" idx="0"/>
          </p:cNvCxnSpPr>
          <p:nvPr/>
        </p:nvCxnSpPr>
        <p:spPr>
          <a:xfrm flipH="1">
            <a:off x="5783357" y="1620825"/>
            <a:ext cx="783285" cy="775136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FF0000"/>
                </a:gs>
                <a:gs pos="100000">
                  <a:srgbClr val="0055A0"/>
                </a:gs>
              </a:gsLst>
              <a:lin ang="5400000" scaled="1"/>
            </a:gra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</p:spTree>
    <p:extLst>
      <p:ext uri="{BB962C8B-B14F-4D97-AF65-F5344CB8AC3E}">
        <p14:creationId xmlns:p14="http://schemas.microsoft.com/office/powerpoint/2010/main" val="16659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D228336-D9C6-3A9E-09DF-A610048665AF}"/>
              </a:ext>
            </a:extLst>
          </p:cNvPr>
          <p:cNvSpPr/>
          <p:nvPr/>
        </p:nvSpPr>
        <p:spPr>
          <a:xfrm>
            <a:off x="5480050" y="1394242"/>
            <a:ext cx="4425950" cy="54383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0DE06-F716-3A0B-9C84-1F9EA39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6773A9-8AF9-C74C-18B4-B54A510BA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Task3 Resistive Magnets</a:t>
            </a:r>
            <a:r>
              <a:rPr lang="en-US" dirty="0"/>
              <a:t>. </a:t>
            </a:r>
            <a:r>
              <a:rPr lang="en-US" sz="2200" u="sng" dirty="0"/>
              <a:t>Hybrid lattice</a:t>
            </a:r>
            <a:endParaRPr lang="en-GB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0D6023-B0EB-3AC3-93D4-F32259573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1846"/>
            <a:ext cx="3723624" cy="13566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4A0F80-4DFE-D2B3-E6FC-1C6D47DAE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245" y="1490334"/>
            <a:ext cx="4053255" cy="26721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0D91F9-B3C6-8F53-89DE-22325683B320}"/>
              </a:ext>
            </a:extLst>
          </p:cNvPr>
          <p:cNvSpPr txBox="1"/>
          <p:nvPr/>
        </p:nvSpPr>
        <p:spPr>
          <a:xfrm>
            <a:off x="91858" y="5473654"/>
            <a:ext cx="50135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Because of the hybrid lattice, the beam has horizontal oscillation due to oversteering followed by understeering.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BB9582-0EA5-0168-839D-922739618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2245" y="4384258"/>
            <a:ext cx="4176889" cy="2349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CE4581-D115-45DA-4C9D-EFB1FE724CE6}"/>
              </a:ext>
            </a:extLst>
          </p:cNvPr>
          <p:cNvSpPr txBox="1"/>
          <p:nvPr/>
        </p:nvSpPr>
        <p:spPr>
          <a:xfrm>
            <a:off x="110629" y="5135100"/>
            <a:ext cx="53156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 acceleration stages are for the moment foreseen.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4439BE-1A20-612B-E60E-B61457588804}"/>
              </a:ext>
            </a:extLst>
          </p:cNvPr>
          <p:cNvSpPr txBox="1"/>
          <p:nvPr/>
        </p:nvSpPr>
        <p:spPr>
          <a:xfrm>
            <a:off x="91858" y="6058429"/>
            <a:ext cx="57826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total beam size and path length strongly depends upon the final lattices for each of the accelerator rings, which are not yet consolidated, but…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0D56F-4C9F-FE48-4384-E552151CF168}"/>
              </a:ext>
            </a:extLst>
          </p:cNvPr>
          <p:cNvSpPr txBox="1"/>
          <p:nvPr/>
        </p:nvSpPr>
        <p:spPr>
          <a:xfrm>
            <a:off x="5326117" y="1097105"/>
            <a:ext cx="2249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Chance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9934FA-BB92-A59D-E9D6-9B33890DCF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" y="2413214"/>
            <a:ext cx="4757689" cy="26760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FC313CC-8247-C262-15E7-B6498DD1983D}"/>
              </a:ext>
            </a:extLst>
          </p:cNvPr>
          <p:cNvSpPr txBox="1"/>
          <p:nvPr/>
        </p:nvSpPr>
        <p:spPr>
          <a:xfrm>
            <a:off x="91858" y="2106588"/>
            <a:ext cx="2249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F. Batsch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70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0DE06-F716-3A0B-9C84-1F9EA39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6773A9-8AF9-C74C-18B4-B54A510BA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85305"/>
          </a:xfrm>
        </p:spPr>
        <p:txBody>
          <a:bodyPr>
            <a:normAutofit/>
          </a:bodyPr>
          <a:lstStyle/>
          <a:p>
            <a:pPr algn="l"/>
            <a:r>
              <a:rPr lang="en-US" sz="3100" dirty="0"/>
              <a:t>Task3 Resistive Magnets</a:t>
            </a:r>
            <a:r>
              <a:rPr lang="en-US" dirty="0"/>
              <a:t>. </a:t>
            </a:r>
            <a:r>
              <a:rPr lang="en-US" sz="2200" u="sng" dirty="0"/>
              <a:t>Optimization Geometry/Material</a:t>
            </a:r>
            <a:endParaRPr lang="en-GB" u="sng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1AA41D2-1BF9-AA97-43C8-2FBC6CD09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826894"/>
              </p:ext>
            </p:extLst>
          </p:nvPr>
        </p:nvGraphicFramePr>
        <p:xfrm>
          <a:off x="151386" y="894471"/>
          <a:ext cx="4670426" cy="187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475">
                  <a:extLst>
                    <a:ext uri="{9D8B030D-6E8A-4147-A177-3AD203B41FA5}">
                      <a16:colId xmlns:a16="http://schemas.microsoft.com/office/drawing/2014/main" val="446602793"/>
                    </a:ext>
                  </a:extLst>
                </a:gridCol>
                <a:gridCol w="2012951">
                  <a:extLst>
                    <a:ext uri="{9D8B030D-6E8A-4147-A177-3AD203B41FA5}">
                      <a16:colId xmlns:a16="http://schemas.microsoft.com/office/drawing/2014/main" val="3053957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hlinkClick r:id="rId2"/>
                        </a:rPr>
                        <a:t>MAP work dipole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0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Magnetic field in the airgap </a:t>
                      </a:r>
                      <a:r>
                        <a:rPr lang="en-US" sz="1200" dirty="0" err="1"/>
                        <a:t>Bgap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1.8 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470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Max field in the gap saturated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2.0 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034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Magnetic field precision in good region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Mathcad UniMath" panose="02000503020000020003" pitchFamily="50" charset="0"/>
                        </a:rPr>
                        <a:t>~10</a:t>
                      </a:r>
                      <a:r>
                        <a:rPr lang="en-GB" sz="1200" baseline="30000" dirty="0">
                          <a:latin typeface="Mathcad UniMath" panose="02000503020000020003" pitchFamily="50" charset="0"/>
                        </a:rPr>
                        <a:t>-4  </a:t>
                      </a:r>
                      <a:r>
                        <a:rPr lang="en-GB" sz="1200" baseline="0" dirty="0">
                          <a:latin typeface="Mathcad UniMath" panose="02000503020000020003" pitchFamily="50" charset="0"/>
                        </a:rPr>
                        <a:t> </a:t>
                      </a:r>
                      <a:r>
                        <a:rPr lang="en-GB" sz="600" baseline="0" dirty="0">
                          <a:latin typeface="Mathcad UniMath" panose="02000503020000020003" pitchFamily="50" charset="0"/>
                        </a:rPr>
                        <a:t>(not considered in the first analysis)</a:t>
                      </a:r>
                      <a:endParaRPr lang="en-GB" sz="1200" baseline="30000" dirty="0">
                        <a:latin typeface="Mathcad UniMath" panose="02000503020000020003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687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Airgap dimensions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30x100 mm (</a:t>
                      </a:r>
                      <a:r>
                        <a:rPr lang="en-US" sz="1200" dirty="0" err="1"/>
                        <a:t>hgap</a:t>
                      </a:r>
                      <a:r>
                        <a:rPr lang="en-US" sz="1200" dirty="0"/>
                        <a:t> x </a:t>
                      </a:r>
                      <a:r>
                        <a:rPr lang="en-US" sz="1200" dirty="0" err="1"/>
                        <a:t>wgap</a:t>
                      </a:r>
                      <a:r>
                        <a:rPr lang="en-US" sz="1200" dirty="0"/>
                        <a:t>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981954"/>
                  </a:ext>
                </a:extLst>
              </a:tr>
            </a:tbl>
          </a:graphicData>
        </a:graphic>
      </p:graphicFrame>
      <p:graphicFrame>
        <p:nvGraphicFramePr>
          <p:cNvPr id="17" name="Table 2">
            <a:extLst>
              <a:ext uri="{FF2B5EF4-FFF2-40B4-BE49-F238E27FC236}">
                <a16:creationId xmlns:a16="http://schemas.microsoft.com/office/drawing/2014/main" id="{116AEFEE-1876-B807-7AD2-44323E53E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886002"/>
              </p:ext>
            </p:extLst>
          </p:nvPr>
        </p:nvGraphicFramePr>
        <p:xfrm>
          <a:off x="5106865" y="894471"/>
          <a:ext cx="4670426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3825">
                  <a:extLst>
                    <a:ext uri="{9D8B030D-6E8A-4147-A177-3AD203B41FA5}">
                      <a16:colId xmlns:a16="http://schemas.microsoft.com/office/drawing/2014/main" val="446602793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3053957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Quadrupoles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hlinkClick r:id="rId3"/>
                        </a:rPr>
                        <a:t>MAP work quadrupole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0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Magnetic field gradient in the airgap 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 T/m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470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Magnetic field precision in good region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Mathcad UniMath" panose="02000503020000020003" pitchFamily="50" charset="0"/>
                        </a:rPr>
                        <a:t>~10</a:t>
                      </a:r>
                      <a:r>
                        <a:rPr lang="en-GB" sz="1200" baseline="30000" dirty="0">
                          <a:latin typeface="Mathcad UniMath" panose="02000503020000020003" pitchFamily="50" charset="0"/>
                        </a:rPr>
                        <a:t>-3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687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Airgap dimensions Ro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981954"/>
                  </a:ext>
                </a:extLst>
              </a:tr>
            </a:tbl>
          </a:graphicData>
        </a:graphic>
      </p:graphicFrame>
      <p:pic>
        <p:nvPicPr>
          <p:cNvPr id="20" name="Picture 1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040AE89-2969-32EF-FB63-D0BF665DC1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394" b="12059"/>
          <a:stretch/>
        </p:blipFill>
        <p:spPr>
          <a:xfrm>
            <a:off x="7389917" y="4339270"/>
            <a:ext cx="2387374" cy="2424195"/>
          </a:xfrm>
          <a:prstGeom prst="rect">
            <a:avLst/>
          </a:prstGeom>
        </p:spPr>
      </p:pic>
      <p:pic>
        <p:nvPicPr>
          <p:cNvPr id="22" name="Picture 21" descr="Shape&#10;&#10;Description automatically generated">
            <a:extLst>
              <a:ext uri="{FF2B5EF4-FFF2-40B4-BE49-F238E27FC236}">
                <a16:creationId xmlns:a16="http://schemas.microsoft.com/office/drawing/2014/main" id="{52B92DB3-0DBC-FED6-2DAB-7BB644B30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57" y="4339270"/>
            <a:ext cx="3389325" cy="28678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913481B-D7E4-1691-5738-C3B6D7402981}"/>
                  </a:ext>
                </a:extLst>
              </p:cNvPr>
              <p:cNvSpPr txBox="1"/>
              <p:nvPr/>
            </p:nvSpPr>
            <p:spPr>
              <a:xfrm>
                <a:off x="71757" y="2857583"/>
                <a:ext cx="1837811" cy="5306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𝑔𝑎𝑝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913481B-D7E4-1691-5738-C3B6D7402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57" y="2857583"/>
                <a:ext cx="1837811" cy="53065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B1FA6D9-2442-6B7E-9658-FEA99E0022AF}"/>
                  </a:ext>
                </a:extLst>
              </p:cNvPr>
              <p:cNvSpPr txBox="1"/>
              <p:nvPr/>
            </p:nvSpPr>
            <p:spPr>
              <a:xfrm>
                <a:off x="5185756" y="2807562"/>
                <a:ext cx="1837811" cy="5129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B1FA6D9-2442-6B7E-9658-FEA99E0022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756" y="2807562"/>
                <a:ext cx="1837811" cy="5129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11DD7714-5C45-927F-9F99-B7087E81E688}"/>
              </a:ext>
            </a:extLst>
          </p:cNvPr>
          <p:cNvSpPr txBox="1"/>
          <p:nvPr/>
        </p:nvSpPr>
        <p:spPr>
          <a:xfrm>
            <a:off x="71756" y="3418292"/>
            <a:ext cx="593362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UNIBO:</a:t>
            </a:r>
          </a:p>
          <a:p>
            <a:r>
              <a:rPr lang="en-US" sz="15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 different topologies with different combination of electric steel types with the goal to minimize global energy content and losses and maximize the magnetic induction in the gap.</a:t>
            </a:r>
            <a:endParaRPr lang="en-US" sz="15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DE1B2-3D16-0294-E4E7-0DDCC3721CA0}"/>
              </a:ext>
            </a:extLst>
          </p:cNvPr>
          <p:cNvSpPr txBox="1"/>
          <p:nvPr/>
        </p:nvSpPr>
        <p:spPr>
          <a:xfrm>
            <a:off x="4114053" y="4339270"/>
            <a:ext cx="247374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Poles:</a:t>
            </a:r>
          </a:p>
          <a:p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FeCo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(see next slide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steel</a:t>
            </a:r>
          </a:p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 Si% steel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Grain Oriented steel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…?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9939CE5-2D9A-C13E-2970-D50DC185880F}"/>
              </a:ext>
            </a:extLst>
          </p:cNvPr>
          <p:cNvSpPr/>
          <p:nvPr/>
        </p:nvSpPr>
        <p:spPr>
          <a:xfrm>
            <a:off x="4031673" y="4299674"/>
            <a:ext cx="2556121" cy="13383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F57FE28-A43A-0F3A-5969-CF0CD0BF8C12}"/>
              </a:ext>
            </a:extLst>
          </p:cNvPr>
          <p:cNvCxnSpPr>
            <a:stCxn id="27" idx="1"/>
          </p:cNvCxnSpPr>
          <p:nvPr/>
        </p:nvCxnSpPr>
        <p:spPr>
          <a:xfrm flipH="1">
            <a:off x="2610196" y="4968856"/>
            <a:ext cx="1421477" cy="14735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BBA9E7D-EF7B-FE5C-8077-D22FF55E967C}"/>
              </a:ext>
            </a:extLst>
          </p:cNvPr>
          <p:cNvCxnSpPr>
            <a:stCxn id="27" idx="3"/>
          </p:cNvCxnSpPr>
          <p:nvPr/>
        </p:nvCxnSpPr>
        <p:spPr>
          <a:xfrm>
            <a:off x="6587794" y="4968856"/>
            <a:ext cx="1758184" cy="3231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622A42F-84ED-BD6C-2325-04B0CFCEF5EC}"/>
              </a:ext>
            </a:extLst>
          </p:cNvPr>
          <p:cNvSpPr/>
          <p:nvPr/>
        </p:nvSpPr>
        <p:spPr>
          <a:xfrm>
            <a:off x="4031673" y="5921607"/>
            <a:ext cx="2556121" cy="13383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2D3F77B-8FA4-C926-0EFB-EAC85E24B482}"/>
              </a:ext>
            </a:extLst>
          </p:cNvPr>
          <p:cNvSpPr txBox="1"/>
          <p:nvPr/>
        </p:nvSpPr>
        <p:spPr>
          <a:xfrm>
            <a:off x="4072862" y="5913295"/>
            <a:ext cx="24737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Core:</a:t>
            </a:r>
          </a:p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Si% steel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AE9753-D420-F873-509F-20A30421EB61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3111839" y="6590789"/>
            <a:ext cx="919834" cy="3420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A03AFF-1603-E172-77CA-C34F70490D20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6587794" y="5961203"/>
            <a:ext cx="1566991" cy="6295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1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Shape&#10;&#10;Description automatically generated with medium confidence">
            <a:extLst>
              <a:ext uri="{FF2B5EF4-FFF2-40B4-BE49-F238E27FC236}">
                <a16:creationId xmlns:a16="http://schemas.microsoft.com/office/drawing/2014/main" id="{98459B70-E96C-16FB-A17F-BC0DB24B7A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248" b="14269"/>
          <a:stretch/>
        </p:blipFill>
        <p:spPr>
          <a:xfrm>
            <a:off x="822215" y="2766651"/>
            <a:ext cx="2568850" cy="250968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0DE06-F716-3A0B-9C84-1F9EA39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6773A9-8AF9-C74C-18B4-B54A510BA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Task3 Resistive Magnets</a:t>
            </a:r>
            <a:r>
              <a:rPr lang="en-US" dirty="0"/>
              <a:t>. </a:t>
            </a:r>
            <a:r>
              <a:rPr lang="en-US" sz="2200" u="sng" dirty="0" err="1"/>
              <a:t>FeCo</a:t>
            </a:r>
            <a:r>
              <a:rPr lang="en-US" sz="2200" u="sng" dirty="0"/>
              <a:t> utilization</a:t>
            </a:r>
            <a:endParaRPr lang="en-GB" u="sng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1BFE6362-579C-EC7E-E1C6-02AA5C6507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440" t="52767"/>
          <a:stretch/>
        </p:blipFill>
        <p:spPr>
          <a:xfrm>
            <a:off x="1008025" y="885906"/>
            <a:ext cx="2383040" cy="18464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30F4F32-BFFE-08D7-42FA-55F24D20AE58}"/>
              </a:ext>
            </a:extLst>
          </p:cNvPr>
          <p:cNvSpPr txBox="1"/>
          <p:nvPr/>
        </p:nvSpPr>
        <p:spPr>
          <a:xfrm>
            <a:off x="5024437" y="1021904"/>
            <a:ext cx="46704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Co content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steel allows higher induction values, but Co is highly activated by neutron radiation.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E79183-0D41-BC6D-D4D2-7B1D7F2BA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9687" y="3506296"/>
            <a:ext cx="4005866" cy="19056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6278FA-4EAB-76E5-700E-43DA26C1A088}"/>
              </a:ext>
            </a:extLst>
          </p:cNvPr>
          <p:cNvSpPr txBox="1"/>
          <p:nvPr/>
        </p:nvSpPr>
        <p:spPr>
          <a:xfrm>
            <a:off x="5024437" y="1699481"/>
            <a:ext cx="46704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Typical recommendations are to reduce its content to few fraction of % in weight (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HSE-RP guidelines on Cobalt content in stainless steel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CB71659-BD91-FCF5-DFEB-7EFE80E0C1A4}"/>
              </a:ext>
            </a:extLst>
          </p:cNvPr>
          <p:cNvSpPr/>
          <p:nvPr/>
        </p:nvSpPr>
        <p:spPr>
          <a:xfrm>
            <a:off x="8190132" y="3956144"/>
            <a:ext cx="396570" cy="14348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1D6CF-4B13-D8E6-444A-5B38B964F5AA}"/>
              </a:ext>
            </a:extLst>
          </p:cNvPr>
          <p:cNvSpPr txBox="1"/>
          <p:nvPr/>
        </p:nvSpPr>
        <p:spPr>
          <a:xfrm>
            <a:off x="5024436" y="2693271"/>
            <a:ext cx="46704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study will be set up in 2023 to assess the impact on safety, but Co use should be limited. Avoid having it on the horizontal plane.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7D8590-96FF-D0CE-4466-831D734FB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9687" y="5411951"/>
            <a:ext cx="4005866" cy="20258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2D2CFA-F0B0-287B-3911-EB569C0D07F5}"/>
              </a:ext>
            </a:extLst>
          </p:cNvPr>
          <p:cNvSpPr txBox="1"/>
          <p:nvPr/>
        </p:nvSpPr>
        <p:spPr>
          <a:xfrm>
            <a:off x="3172329" y="2863237"/>
            <a:ext cx="20657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Bsat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steel in the poles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8E94C1-F5FF-0F2E-03D3-916A61EF3C65}"/>
              </a:ext>
            </a:extLst>
          </p:cNvPr>
          <p:cNvCxnSpPr>
            <a:cxnSpLocks/>
          </p:cNvCxnSpPr>
          <p:nvPr/>
        </p:nvCxnSpPr>
        <p:spPr>
          <a:xfrm flipH="1" flipV="1">
            <a:off x="2154328" y="1934073"/>
            <a:ext cx="1482993" cy="8813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71AC8E0-2E86-5B21-69F2-F2A885C84FEA}"/>
              </a:ext>
            </a:extLst>
          </p:cNvPr>
          <p:cNvSpPr txBox="1"/>
          <p:nvPr/>
        </p:nvSpPr>
        <p:spPr>
          <a:xfrm>
            <a:off x="14729" y="2883185"/>
            <a:ext cx="18617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Si? Steel for the rest (6%?) to limit losses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4610716-C628-9875-674D-7E37C7EC5EB5}"/>
              </a:ext>
            </a:extLst>
          </p:cNvPr>
          <p:cNvCxnSpPr>
            <a:cxnSpLocks/>
          </p:cNvCxnSpPr>
          <p:nvPr/>
        </p:nvCxnSpPr>
        <p:spPr>
          <a:xfrm flipV="1">
            <a:off x="566174" y="2127757"/>
            <a:ext cx="788846" cy="7354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54AD0E0-3E05-0013-F660-394035482AF2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945627" y="3344850"/>
            <a:ext cx="561793" cy="3588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F2A9FA5-725F-3D25-BB12-FF7FEB8F1933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438318" y="3140236"/>
            <a:ext cx="1766899" cy="6391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0E2C3701-E016-891C-290B-1CA8BF4E5A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3960" y="5446301"/>
            <a:ext cx="3080666" cy="1991474"/>
          </a:xfrm>
          <a:prstGeom prst="rect">
            <a:avLst/>
          </a:prstGeom>
        </p:spPr>
      </p:pic>
      <p:sp>
        <p:nvSpPr>
          <p:cNvPr id="40" name="TextBox 39">
            <a:hlinkClick r:id="rId8"/>
            <a:extLst>
              <a:ext uri="{FF2B5EF4-FFF2-40B4-BE49-F238E27FC236}">
                <a16:creationId xmlns:a16="http://schemas.microsoft.com/office/drawing/2014/main" id="{0F3962AC-C9AE-8560-07E4-FDB78715D37C}"/>
              </a:ext>
            </a:extLst>
          </p:cNvPr>
          <p:cNvSpPr txBox="1"/>
          <p:nvPr/>
        </p:nvSpPr>
        <p:spPr>
          <a:xfrm>
            <a:off x="73969" y="5246246"/>
            <a:ext cx="3404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8"/>
              </a:rPr>
              <a:t>FeCo</a:t>
            </a:r>
            <a:r>
              <a:rPr lang="en-US" dirty="0">
                <a:hlinkClick r:id="rId8"/>
              </a:rPr>
              <a:t> dipole magnet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306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201803</TotalTime>
  <Words>1854</Words>
  <Application>Microsoft Office PowerPoint</Application>
  <PresentationFormat>Custom</PresentationFormat>
  <Paragraphs>275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Calibri, serif</vt:lpstr>
      <vt:lpstr>Cambria Math</vt:lpstr>
      <vt:lpstr>Mathcad UniMath</vt:lpstr>
      <vt:lpstr>Office Theme</vt:lpstr>
      <vt:lpstr>Task3 Activities Kick-Off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Task3 Resistive Magnets. Hybrid lattice</vt:lpstr>
      <vt:lpstr>Task3 Resistive Magnets. Optimization Geometry/Material</vt:lpstr>
      <vt:lpstr>Task3 Resistive Magnets. FeCo utilization</vt:lpstr>
      <vt:lpstr>Task3 Resistive Magnets. Mathematical model</vt:lpstr>
      <vt:lpstr>Task3 Resistive Magnets. Losses Model: calculation/measurement</vt:lpstr>
      <vt:lpstr>Task3 Resistive Magnets. Losses Model: calculation/measurement</vt:lpstr>
      <vt:lpstr>Task3 Resistive Magnets. Alternative approach.</vt:lpstr>
      <vt:lpstr>Task3: Superconducting magnets</vt:lpstr>
      <vt:lpstr>Task3 HTS with high dI/dt</vt:lpstr>
      <vt:lpstr>Task3. Conclusions</vt:lpstr>
      <vt:lpstr>Literature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Fulvio Boattini</cp:lastModifiedBy>
  <cp:revision>931</cp:revision>
  <cp:lastPrinted>2021-09-29T09:15:00Z</cp:lastPrinted>
  <dcterms:created xsi:type="dcterms:W3CDTF">2019-06-07T07:36:38Z</dcterms:created>
  <dcterms:modified xsi:type="dcterms:W3CDTF">2022-11-23T12:43:08Z</dcterms:modified>
</cp:coreProperties>
</file>