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9" r:id="rId2"/>
    <p:sldId id="289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297" r:id="rId11"/>
    <p:sldId id="298" r:id="rId12"/>
    <p:sldId id="299" r:id="rId13"/>
    <p:sldId id="28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86"/>
  </p:normalViewPr>
  <p:slideViewPr>
    <p:cSldViewPr snapToGrid="0" snapToObjects="1">
      <p:cViewPr>
        <p:scale>
          <a:sx n="100" d="100"/>
          <a:sy n="100" d="100"/>
        </p:scale>
        <p:origin x="738" y="62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7 November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7 November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7 November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7 November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7 November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7 November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7 November 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7 November 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7 November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7 November 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7 November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7 November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7 November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7 November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7 November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7 November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7 November 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7 November 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7 November 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Recombination chamber production</a:t>
            </a:r>
            <a:br>
              <a:rPr lang="en-US" dirty="0"/>
            </a:br>
            <a:r>
              <a:rPr lang="en-US" sz="4800" b="0" dirty="0"/>
              <a:t>Update for WP8</a:t>
            </a:r>
            <a:endParaRPr lang="en-US" b="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On behalf of TE-VSC </a:t>
            </a:r>
            <a:r>
              <a:rPr lang="en-US" sz="1800" dirty="0" err="1"/>
              <a:t>J.Sestak</a:t>
            </a:r>
            <a:endParaRPr lang="en-US" sz="1800" dirty="0"/>
          </a:p>
          <a:p>
            <a:pPr algn="l"/>
            <a:r>
              <a:rPr lang="en-US" sz="1800" dirty="0"/>
              <a:t>8</a:t>
            </a:r>
            <a:r>
              <a:rPr lang="en-US" sz="1800" baseline="30000" dirty="0"/>
              <a:t>th</a:t>
            </a:r>
            <a:r>
              <a:rPr lang="en-US" sz="1800" dirty="0"/>
              <a:t> of November 2022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3AE56FE-9BA4-F4FF-E4FD-EDA682F93F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Qualification tests – Under Discussion</a:t>
            </a:r>
          </a:p>
          <a:p>
            <a:pPr lvl="1"/>
            <a:r>
              <a:rPr lang="en-US" dirty="0"/>
              <a:t>Coupling welding methods, surface treatments to confirm adherence of the NEG coating.</a:t>
            </a:r>
          </a:p>
          <a:p>
            <a:pPr lvl="1"/>
            <a:r>
              <a:rPr lang="en-US" dirty="0"/>
              <a:t>Number and appearance of the qualification samples under discussion.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D0B4377-FADD-17F6-EF5F-DE8DBB1D94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Qualification and tooling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ECC410-8076-EC8D-A5DF-7237C3D1A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8 November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A83B80-B7E0-5307-FAD3-89E325788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67F629-C508-3728-6FC8-22981C3B3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026" name="Picture 1">
            <a:extLst>
              <a:ext uri="{FF2B5EF4-FFF2-40B4-BE49-F238E27FC236}">
                <a16:creationId xmlns:a16="http://schemas.microsoft.com/office/drawing/2014/main" id="{10321A10-A2CF-4C41-A720-D6A46B3D01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45" y="2762251"/>
            <a:ext cx="3702005" cy="336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5149CDC-F7E9-0BCB-DE26-D68FC7244B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656"/>
          <a:stretch/>
        </p:blipFill>
        <p:spPr>
          <a:xfrm>
            <a:off x="6000749" y="3876082"/>
            <a:ext cx="5560705" cy="2981918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21B86451-3AC8-98AC-3695-AD95259661E1}"/>
              </a:ext>
            </a:extLst>
          </p:cNvPr>
          <p:cNvSpPr/>
          <p:nvPr/>
        </p:nvSpPr>
        <p:spPr>
          <a:xfrm>
            <a:off x="5526221" y="2763028"/>
            <a:ext cx="6035233" cy="1156297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100" b="1" dirty="0">
                <a:solidFill>
                  <a:schemeClr val="tx2">
                    <a:lumMod val="50000"/>
                  </a:schemeClr>
                </a:solidFill>
              </a:rPr>
              <a:t>Tooling design under way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</a:rPr>
              <a:t>Handling, transport and processing support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</a:rPr>
              <a:t>All transitions needed for production and tests</a:t>
            </a:r>
          </a:p>
        </p:txBody>
      </p:sp>
    </p:spTree>
    <p:extLst>
      <p:ext uri="{BB962C8B-B14F-4D97-AF65-F5344CB8AC3E}">
        <p14:creationId xmlns:p14="http://schemas.microsoft.com/office/powerpoint/2010/main" val="39185912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24807BE-F172-23EF-9AB8-92C67F9047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Job J3080459 RECOMBINATION CHAMBERS FOR HL-LHC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As agreed during the internalization of the activity:</a:t>
            </a:r>
          </a:p>
          <a:p>
            <a:pPr marL="571500" lvl="1" indent="-285750"/>
            <a:r>
              <a:rPr lang="en-US" sz="2100" dirty="0"/>
              <a:t>1 x Recombination Chamber as demonstrator (SPARE) </a:t>
            </a:r>
            <a:r>
              <a:rPr lang="en-US" sz="2100" dirty="0">
                <a:sym typeface="Wingdings" panose="05000000000000000000" pitchFamily="2" charset="2"/>
              </a:rPr>
              <a:t> Q2 2023</a:t>
            </a:r>
          </a:p>
          <a:p>
            <a:pPr marL="571500" lvl="1" indent="-285750"/>
            <a:r>
              <a:rPr lang="en-US" sz="2100" dirty="0"/>
              <a:t>4 x Recombination Chambers (FOR INSTALLATION) </a:t>
            </a:r>
            <a:r>
              <a:rPr lang="en-US" sz="2100" dirty="0">
                <a:sym typeface="Wingdings" panose="05000000000000000000" pitchFamily="2" charset="2"/>
              </a:rPr>
              <a:t> Q4 2024</a:t>
            </a:r>
          </a:p>
          <a:p>
            <a:pPr marL="571500" lvl="1" indent="-285750"/>
            <a:r>
              <a:rPr lang="en-US" sz="2100" b="1" dirty="0">
                <a:sym typeface="Wingdings" panose="05000000000000000000" pitchFamily="2" charset="2"/>
              </a:rPr>
              <a:t>Production will be continuous (no interruption after 1</a:t>
            </a:r>
            <a:r>
              <a:rPr lang="en-US" sz="2100" b="1" baseline="30000" dirty="0">
                <a:sym typeface="Wingdings" panose="05000000000000000000" pitchFamily="2" charset="2"/>
              </a:rPr>
              <a:t>st</a:t>
            </a:r>
            <a:r>
              <a:rPr lang="en-US" sz="2100" b="1" dirty="0">
                <a:sym typeface="Wingdings" panose="05000000000000000000" pitchFamily="2" charset="2"/>
              </a:rPr>
              <a:t> chamber)</a:t>
            </a:r>
          </a:p>
          <a:p>
            <a:pPr marL="571500" lvl="1" indent="-285750"/>
            <a:r>
              <a:rPr lang="en-US" sz="2000" dirty="0"/>
              <a:t>2 x Sample chambers for cleaning and NEG tests </a:t>
            </a:r>
          </a:p>
          <a:p>
            <a:pPr marL="571500" lvl="1" indent="-285750"/>
            <a:endParaRPr lang="en-US" sz="2100" dirty="0">
              <a:sym typeface="Wingdings" panose="05000000000000000000" pitchFamily="2" charset="2"/>
            </a:endParaRP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335F62A-A5E0-D026-1168-373074C0C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Foreseen schedule</a:t>
            </a:r>
            <a:br>
              <a:rPr lang="en-US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B4AA53-087F-D0D2-50F2-AED98B727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8 November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F71390-7B8D-3BD9-AD39-E8BA2B1BF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540BAC-C1F0-A93D-C33D-2CAE98C0C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8402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0ECABBC-1C31-FB84-8E74-200F5DD6E3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/>
              <a:t>Documentation Release;</a:t>
            </a:r>
          </a:p>
          <a:p>
            <a:r>
              <a:rPr lang="en-US" b="0" dirty="0"/>
              <a:t>Confirmation of the Manufacturing Plan;</a:t>
            </a:r>
          </a:p>
          <a:p>
            <a:r>
              <a:rPr lang="en-US" b="0" dirty="0"/>
              <a:t>Start Quality Tracking (creating of the MTF assets);</a:t>
            </a:r>
          </a:p>
          <a:p>
            <a:endParaRPr lang="en-US" dirty="0"/>
          </a:p>
          <a:p>
            <a:r>
              <a:rPr lang="en-US" b="0" dirty="0"/>
              <a:t>Complete design of the tooling for production and processing;</a:t>
            </a:r>
          </a:p>
          <a:p>
            <a:r>
              <a:rPr lang="en-US" dirty="0"/>
              <a:t>Production of the 1</a:t>
            </a:r>
            <a:r>
              <a:rPr lang="en-US" baseline="30000" dirty="0"/>
              <a:t>st</a:t>
            </a:r>
            <a:r>
              <a:rPr lang="en-US" dirty="0"/>
              <a:t> chamber starts by Q1-2023.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AACC7AB-F3B5-5A28-AF16-745FFBE29F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AFD122-9EA6-3CE9-BA83-9264C1FA5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8 November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572AFD-9C53-42A7-4957-86E1EC5485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A2C8A5-04AB-7504-6AB4-7200B3B8C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145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9D13C4D-9B40-3DB3-45A3-300972CF17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Documentation update</a:t>
            </a:r>
          </a:p>
          <a:p>
            <a:r>
              <a:rPr lang="en-US" dirty="0"/>
              <a:t>Quality assurance</a:t>
            </a:r>
          </a:p>
          <a:p>
            <a:r>
              <a:rPr lang="en-US" dirty="0"/>
              <a:t>Manufacturing strategy</a:t>
            </a:r>
          </a:p>
          <a:p>
            <a:pPr lvl="1"/>
            <a:r>
              <a:rPr lang="en-US" dirty="0"/>
              <a:t>Raw material &amp; flanges</a:t>
            </a:r>
          </a:p>
          <a:p>
            <a:pPr lvl="1"/>
            <a:r>
              <a:rPr lang="en-US" dirty="0"/>
              <a:t>Preliminary welding plan</a:t>
            </a:r>
          </a:p>
          <a:p>
            <a:r>
              <a:rPr lang="en-US" dirty="0"/>
              <a:t>Qualification tests &amp; Tooling </a:t>
            </a:r>
          </a:p>
          <a:p>
            <a:r>
              <a:rPr lang="en-US" dirty="0"/>
              <a:t>Foreseen schedule</a:t>
            </a:r>
          </a:p>
          <a:p>
            <a:r>
              <a:rPr lang="en-US" dirty="0"/>
              <a:t>Next steps</a:t>
            </a:r>
          </a:p>
          <a:p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04733E2-2E84-1D6D-C76C-1B9A70F1A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 of the presentation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7093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AE51DF4-FFFE-0625-2FB5-EC2EFB991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Documentation update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DD76B7-FAD5-30A7-EA13-37CEE5C40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8 November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5B2861-C0C0-48DF-1063-073060A86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D3694E-FE08-BFE3-579C-8F5DFAC73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Content Placeholder 7">
            <a:extLst>
              <a:ext uri="{FF2B5EF4-FFF2-40B4-BE49-F238E27FC236}">
                <a16:creationId xmlns:a16="http://schemas.microsoft.com/office/drawing/2014/main" id="{4CAF459C-FDC5-091B-8960-ED5E23EE88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7988" y="1728470"/>
            <a:ext cx="11376025" cy="4336097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B8E6111-BBF3-8FE9-5ED0-AC63C09E4759}"/>
              </a:ext>
            </a:extLst>
          </p:cNvPr>
          <p:cNvSpPr txBox="1"/>
          <p:nvPr/>
        </p:nvSpPr>
        <p:spPr>
          <a:xfrm>
            <a:off x="496111" y="1303506"/>
            <a:ext cx="872571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Master assembly LHCVCTYF0001 will be updated and released for production.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406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F9A3C57-18BE-9873-ABCB-BADD23F5B8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Documentation update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7D32FB-3B54-5FC3-3171-2BAD45912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8 November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4A4B35-AD27-41A7-C3D1-03320FE767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FF7B4A-8A76-B38B-E01F-1D8A994B4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3E1B5E56-8205-34B7-0BF1-5BD937FDC0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/>
              <a:t>Reinstate the item status before the DOs.</a:t>
            </a:r>
          </a:p>
          <a:p>
            <a:r>
              <a:rPr lang="en-US" b="0" dirty="0"/>
              <a:t>Bill of Material corrections based corresponding production process (link with CRN code).</a:t>
            </a:r>
          </a:p>
          <a:p>
            <a:r>
              <a:rPr lang="en-US" b="0" dirty="0"/>
              <a:t>Minor changes (technological features, marking zones etc.) – Under Discussion.</a:t>
            </a:r>
            <a:endParaRPr lang="en-GB" b="0" dirty="0"/>
          </a:p>
        </p:txBody>
      </p:sp>
      <p:pic>
        <p:nvPicPr>
          <p:cNvPr id="11" name="Content Placeholder 7">
            <a:extLst>
              <a:ext uri="{FF2B5EF4-FFF2-40B4-BE49-F238E27FC236}">
                <a16:creationId xmlns:a16="http://schemas.microsoft.com/office/drawing/2014/main" id="{E110F047-756E-3045-CD65-774099EA38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8194" y="3111672"/>
            <a:ext cx="8075612" cy="2930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718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394D61A-4C12-61CB-0547-2C8E96087C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ITEM LHCVCTYF0001 created to archive the specification &amp; design file</a:t>
            </a:r>
          </a:p>
          <a:p>
            <a:pPr lvl="1"/>
            <a:r>
              <a:rPr lang="en-US" dirty="0"/>
              <a:t>Assets LHCVCTYF0001-CR000001 to LHCVCTYF0001-CR000005 (and qualification chamber) to be created once the production workflow is agreed between VSC &amp; MME.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D7167EA-5037-F8D9-D111-EF11E521C2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Quality assurance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9AB90E-68B9-5363-A7EF-B92478074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8 November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9AA551-13FA-EF9C-7619-7E512D26F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BE03F6-8454-74A7-21F3-B87EE3520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AA52A75-542C-679C-5B69-92B287093F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746" y="2782673"/>
            <a:ext cx="10913427" cy="3418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891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394D61A-4C12-61CB-0547-2C8E96087C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Foreseen production tracking strategy via MTF &amp; INFOR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D7167EA-5037-F8D9-D111-EF11E521C2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Quality assurance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9AB90E-68B9-5363-A7EF-B92478074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8 November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9AA551-13FA-EF9C-7619-7E512D26F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BE03F6-8454-74A7-21F3-B87EE3520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282B7E7-99F6-7D5B-1F1F-D202503E00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461" y="1951567"/>
            <a:ext cx="7709943" cy="4229100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F21FE3B-C835-51EC-D0D5-ED644A08653F}"/>
              </a:ext>
            </a:extLst>
          </p:cNvPr>
          <p:cNvSpPr/>
          <p:nvPr/>
        </p:nvSpPr>
        <p:spPr>
          <a:xfrm>
            <a:off x="8610599" y="1951567"/>
            <a:ext cx="3294609" cy="3838575"/>
          </a:xfrm>
          <a:prstGeom prst="roundRect">
            <a:avLst>
              <a:gd name="adj" fmla="val 801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To be recorded:</a:t>
            </a:r>
          </a:p>
          <a:p>
            <a:pPr algn="ctr"/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Raw material certificates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Raw material tests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Intermediate metrological inspections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Intermediate vacuum tests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X-rays inspections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Surface treatments protocols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Final metrology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Vacuum acceptance tests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….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Non-conformities</a:t>
            </a:r>
          </a:p>
        </p:txBody>
      </p:sp>
    </p:spTree>
    <p:extLst>
      <p:ext uri="{BB962C8B-B14F-4D97-AF65-F5344CB8AC3E}">
        <p14:creationId xmlns:p14="http://schemas.microsoft.com/office/powerpoint/2010/main" val="34760495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996448-F511-57A1-70DA-2A20C1518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Manufacturing strategy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85F97F-6345-77D8-EBAB-A1AE2F477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8 November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FA1235-DB03-2415-D41B-C4D468659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7181D2-783A-54FE-3586-D15841363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F1D0C93-758D-748E-B070-5C4FD9C4BF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341" y="1104900"/>
            <a:ext cx="8962636" cy="5019675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4F615A4-594C-6B5B-F07A-958E6A9FC458}"/>
              </a:ext>
            </a:extLst>
          </p:cNvPr>
          <p:cNvSpPr/>
          <p:nvPr/>
        </p:nvSpPr>
        <p:spPr>
          <a:xfrm>
            <a:off x="9401173" y="757773"/>
            <a:ext cx="2504033" cy="1752601"/>
          </a:xfrm>
          <a:prstGeom prst="roundRect">
            <a:avLst>
              <a:gd name="adj" fmla="val 801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Non-parallel tubes</a:t>
            </a:r>
          </a:p>
          <a:p>
            <a:pPr algn="ctr"/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Rolled sheet;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Linear welded;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2pcs due to available raw material size.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546C733-6C70-7BB8-5D90-D6BD720DC1CE}"/>
              </a:ext>
            </a:extLst>
          </p:cNvPr>
          <p:cNvSpPr/>
          <p:nvPr/>
        </p:nvSpPr>
        <p:spPr>
          <a:xfrm>
            <a:off x="9261959" y="2747427"/>
            <a:ext cx="2790828" cy="1619250"/>
          </a:xfrm>
          <a:prstGeom prst="roundRect">
            <a:avLst>
              <a:gd name="adj" fmla="val 801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Recombination part</a:t>
            </a:r>
          </a:p>
          <a:p>
            <a:pPr algn="ctr"/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Rolled sheet half-cones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Wire-cut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4pcs assembly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01B8811-EA8A-826B-C3FC-9BA3FADAE449}"/>
              </a:ext>
            </a:extLst>
          </p:cNvPr>
          <p:cNvSpPr/>
          <p:nvPr/>
        </p:nvSpPr>
        <p:spPr>
          <a:xfrm>
            <a:off x="9401173" y="4500047"/>
            <a:ext cx="2504033" cy="1348314"/>
          </a:xfrm>
          <a:prstGeom prst="roundRect">
            <a:avLst>
              <a:gd name="adj" fmla="val 801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Bulk machined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Flanges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Reference plate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Support</a:t>
            </a:r>
          </a:p>
        </p:txBody>
      </p:sp>
    </p:spTree>
    <p:extLst>
      <p:ext uri="{BB962C8B-B14F-4D97-AF65-F5344CB8AC3E}">
        <p14:creationId xmlns:p14="http://schemas.microsoft.com/office/powerpoint/2010/main" val="7524288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F42B865-5E33-C383-738B-CF1649C3DF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Raw material &amp; Flanges</a:t>
            </a:r>
          </a:p>
          <a:p>
            <a:pPr lvl="1"/>
            <a:r>
              <a:rPr lang="en-US" dirty="0"/>
              <a:t>Baseline is stainless steel 316LN for all vacuum components</a:t>
            </a:r>
          </a:p>
          <a:p>
            <a:pPr lvl="1"/>
            <a:r>
              <a:rPr lang="en-US" dirty="0"/>
              <a:t>To be vacuum fired according to procedure for NEG coated components.</a:t>
            </a:r>
          </a:p>
          <a:p>
            <a:pPr lvl="1"/>
            <a:r>
              <a:rPr lang="en-US" dirty="0"/>
              <a:t>Flanges (QCF250) to be made from 3D forged 316LN bulk.</a:t>
            </a:r>
          </a:p>
          <a:p>
            <a:pPr lvl="1"/>
            <a:r>
              <a:rPr lang="en-US" b="1" dirty="0"/>
              <a:t>Pros &amp; Cons compared to 316L</a:t>
            </a:r>
          </a:p>
          <a:p>
            <a:pPr lvl="2"/>
            <a:r>
              <a:rPr lang="en-US" dirty="0"/>
              <a:t>Better mechanical characteristic.</a:t>
            </a:r>
          </a:p>
          <a:p>
            <a:pPr lvl="2"/>
            <a:r>
              <a:rPr lang="en-US" dirty="0"/>
              <a:t>Available vacuum specification EDMS 790774 (316L – we have no spec for sheets).</a:t>
            </a:r>
          </a:p>
          <a:p>
            <a:pPr lvl="2"/>
            <a:r>
              <a:rPr lang="en-US" dirty="0"/>
              <a:t>Less prone to material softening after firing.</a:t>
            </a:r>
          </a:p>
          <a:p>
            <a:pPr lvl="2"/>
            <a:r>
              <a:rPr lang="en-US" dirty="0"/>
              <a:t>Slightly higher price (Raw material for 6 chambers ≈ 20kCHF; 316L ≈ 15kCHF).</a:t>
            </a:r>
          </a:p>
          <a:p>
            <a:r>
              <a:rPr lang="en-US" dirty="0"/>
              <a:t>Non-vacuum components</a:t>
            </a:r>
          </a:p>
          <a:p>
            <a:pPr lvl="1"/>
            <a:r>
              <a:rPr lang="en-US" dirty="0"/>
              <a:t>May be both 316LN or 316L</a:t>
            </a:r>
          </a:p>
          <a:p>
            <a:pPr lvl="1"/>
            <a:endParaRPr lang="en-US" dirty="0"/>
          </a:p>
          <a:p>
            <a:pPr marL="366712" lvl="1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9F4434B-7BBE-D69D-5800-09A9415B8C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Manufacturing strategy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2CB6B3-E1F1-BDC5-3510-3BB987315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8 November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A14792-1AA7-3867-F34C-E9E848B37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BD34AD-03CE-E789-FDBD-BA00FBCED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435D968-0C04-F592-95FF-CD64713082B6}"/>
              </a:ext>
            </a:extLst>
          </p:cNvPr>
          <p:cNvSpPr/>
          <p:nvPr/>
        </p:nvSpPr>
        <p:spPr>
          <a:xfrm>
            <a:off x="7826400" y="5391150"/>
            <a:ext cx="3962400" cy="6667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Material order for  316LN placed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2481335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CFC8741-63F0-D8A0-B1E3-333D588B0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Manufacturing strategy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1B7B98-6CEB-B044-3306-4EA095F163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8 November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1C656C-743D-D804-33F0-935A12CC0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4EE2FD-81EB-C432-EFB9-72E3FBD09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EC00F9A-21EB-86A4-2E30-90D6866AB5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4450" y="973950"/>
            <a:ext cx="9277350" cy="5299114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750243C-1556-B473-712B-5FB11F3904D4}"/>
              </a:ext>
            </a:extLst>
          </p:cNvPr>
          <p:cNvSpPr/>
          <p:nvPr/>
        </p:nvSpPr>
        <p:spPr>
          <a:xfrm>
            <a:off x="6257925" y="351573"/>
            <a:ext cx="3352800" cy="46672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Preliminary welding plan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10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1016</TotalTime>
  <Words>516</Words>
  <Application>Microsoft Office PowerPoint</Application>
  <PresentationFormat>Widescreen</PresentationFormat>
  <Paragraphs>117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Recombination chamber production Update for WP8</vt:lpstr>
      <vt:lpstr>Content of the presentation</vt:lpstr>
      <vt:lpstr>Documentation update</vt:lpstr>
      <vt:lpstr>Documentation update</vt:lpstr>
      <vt:lpstr>Quality assurance</vt:lpstr>
      <vt:lpstr>Quality assurance</vt:lpstr>
      <vt:lpstr>Manufacturing strategy</vt:lpstr>
      <vt:lpstr>Manufacturing strategy</vt:lpstr>
      <vt:lpstr>Manufacturing strategy</vt:lpstr>
      <vt:lpstr>Qualification and tooling</vt:lpstr>
      <vt:lpstr>Foreseen schedule </vt:lpstr>
      <vt:lpstr>Next steps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Josef Sestak</dc:creator>
  <cp:lastModifiedBy>Josef Sestak</cp:lastModifiedBy>
  <cp:revision>25</cp:revision>
  <dcterms:created xsi:type="dcterms:W3CDTF">2022-11-07T15:24:58Z</dcterms:created>
  <dcterms:modified xsi:type="dcterms:W3CDTF">2022-11-08T08:21:53Z</dcterms:modified>
</cp:coreProperties>
</file>