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handoutMasterIdLst>
    <p:handoutMasterId r:id="rId46"/>
  </p:handoutMasterIdLst>
  <p:sldIdLst>
    <p:sldId id="727" r:id="rId2"/>
    <p:sldId id="338" r:id="rId3"/>
    <p:sldId id="339" r:id="rId4"/>
    <p:sldId id="330" r:id="rId5"/>
    <p:sldId id="333" r:id="rId6"/>
    <p:sldId id="375" r:id="rId7"/>
    <p:sldId id="332" r:id="rId8"/>
    <p:sldId id="740" r:id="rId9"/>
    <p:sldId id="345" r:id="rId10"/>
    <p:sldId id="376" r:id="rId11"/>
    <p:sldId id="356" r:id="rId12"/>
    <p:sldId id="362" r:id="rId13"/>
    <p:sldId id="329" r:id="rId14"/>
    <p:sldId id="358" r:id="rId15"/>
    <p:sldId id="366" r:id="rId16"/>
    <p:sldId id="737" r:id="rId17"/>
    <p:sldId id="379" r:id="rId18"/>
    <p:sldId id="735" r:id="rId19"/>
    <p:sldId id="738" r:id="rId20"/>
    <p:sldId id="359" r:id="rId21"/>
    <p:sldId id="310" r:id="rId22"/>
    <p:sldId id="739" r:id="rId23"/>
    <p:sldId id="731" r:id="rId24"/>
    <p:sldId id="372" r:id="rId25"/>
    <p:sldId id="371" r:id="rId26"/>
    <p:sldId id="733" r:id="rId27"/>
    <p:sldId id="364" r:id="rId28"/>
    <p:sldId id="305" r:id="rId29"/>
    <p:sldId id="328" r:id="rId30"/>
    <p:sldId id="373" r:id="rId31"/>
    <p:sldId id="741" r:id="rId32"/>
    <p:sldId id="742" r:id="rId33"/>
    <p:sldId id="340" r:id="rId34"/>
    <p:sldId id="743" r:id="rId35"/>
    <p:sldId id="363" r:id="rId36"/>
    <p:sldId id="315" r:id="rId37"/>
    <p:sldId id="441" r:id="rId38"/>
    <p:sldId id="431" r:id="rId39"/>
    <p:sldId id="708" r:id="rId40"/>
    <p:sldId id="706" r:id="rId41"/>
    <p:sldId id="683" r:id="rId42"/>
    <p:sldId id="701" r:id="rId43"/>
    <p:sldId id="705"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58BEE325-3BD6-498C-9B07-8BF6FF243237}">
          <p14:sldIdLst>
            <p14:sldId id="727"/>
            <p14:sldId id="338"/>
          </p14:sldIdLst>
        </p14:section>
        <p14:section name="context" id="{84FC6F6F-9F06-4F4E-AC9F-E5FE35109125}">
          <p14:sldIdLst>
            <p14:sldId id="339"/>
            <p14:sldId id="330"/>
            <p14:sldId id="333"/>
            <p14:sldId id="375"/>
            <p14:sldId id="332"/>
            <p14:sldId id="740"/>
          </p14:sldIdLst>
        </p14:section>
        <p14:section name="mech design &amp; assy" id="{4DCD98E6-BD64-492E-A545-B5387F36B470}">
          <p14:sldIdLst>
            <p14:sldId id="345"/>
            <p14:sldId id="376"/>
            <p14:sldId id="356"/>
            <p14:sldId id="362"/>
            <p14:sldId id="329"/>
            <p14:sldId id="358"/>
            <p14:sldId id="366"/>
            <p14:sldId id="737"/>
            <p14:sldId id="379"/>
            <p14:sldId id="735"/>
            <p14:sldId id="738"/>
            <p14:sldId id="359"/>
          </p14:sldIdLst>
        </p14:section>
        <p14:section name="powering tests" id="{63A5FFFA-F39D-4D16-8B49-555BDF05A01A}">
          <p14:sldIdLst>
            <p14:sldId id="310"/>
            <p14:sldId id="739"/>
            <p14:sldId id="731"/>
            <p14:sldId id="372"/>
            <p14:sldId id="371"/>
            <p14:sldId id="733"/>
          </p14:sldIdLst>
        </p14:section>
        <p14:section name="conclusion" id="{8E8C646E-C7EB-4D92-9607-57226093BB26}">
          <p14:sldIdLst>
            <p14:sldId id="364"/>
            <p14:sldId id="305"/>
            <p14:sldId id="328"/>
          </p14:sldIdLst>
        </p14:section>
        <p14:section name="additional slides" id="{5A355271-1A9C-46C0-BF93-48239CA7F5FB}">
          <p14:sldIdLst>
            <p14:sldId id="373"/>
            <p14:sldId id="741"/>
            <p14:sldId id="742"/>
            <p14:sldId id="340"/>
            <p14:sldId id="743"/>
            <p14:sldId id="363"/>
            <p14:sldId id="315"/>
            <p14:sldId id="441"/>
            <p14:sldId id="431"/>
            <p14:sldId id="708"/>
            <p14:sldId id="706"/>
            <p14:sldId id="683"/>
            <p14:sldId id="701"/>
            <p14:sldId id="70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1DFDA"/>
    <a:srgbClr val="0F0FE7"/>
    <a:srgbClr val="303030"/>
    <a:srgbClr val="78E92B"/>
    <a:srgbClr val="2F2F2F"/>
    <a:srgbClr val="DFF3F6"/>
    <a:srgbClr val="F9DF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59" autoAdjust="0"/>
    <p:restoredTop sz="95256" autoAdjust="0"/>
  </p:normalViewPr>
  <p:slideViewPr>
    <p:cSldViewPr snapToObjects="1">
      <p:cViewPr varScale="1">
        <p:scale>
          <a:sx n="86" d="100"/>
          <a:sy n="86" d="100"/>
        </p:scale>
        <p:origin x="864" y="67"/>
      </p:cViewPr>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200" d="100"/>
        <a:sy n="200" d="100"/>
      </p:scale>
      <p:origin x="0" y="-158"/>
    </p:cViewPr>
  </p:sorterViewPr>
  <p:notesViewPr>
    <p:cSldViewPr snapToObjects="1" showGuides="1">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file:///C:\Users\egauther\cernbox\WINDOWS\Desktop\RMM1b-test-Aug2022\211021_RMM_forces_energy_targets_preload_v7_coldpow_v12.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C:\Users\egauther\cernbox\WINDOWS\Desktop\RMM1b-test-Aug2022\RMM1a_results%20(1)_rods_balanced_relaxation_ELG.xlsx" TargetMode="External"/><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689863821736086"/>
          <c:y val="5.0925925925925923E-2"/>
          <c:w val="0.81893480228140236"/>
          <c:h val="0.74854148439778356"/>
        </c:manualLayout>
      </c:layout>
      <c:scatterChart>
        <c:scatterStyle val="lineMarker"/>
        <c:varyColors val="0"/>
        <c:ser>
          <c:idx val="1"/>
          <c:order val="0"/>
          <c:tx>
            <c:v>Nb-Ti</c:v>
          </c:tx>
          <c:spPr>
            <a:ln w="19050">
              <a:noFill/>
            </a:ln>
            <a:effectLst>
              <a:outerShdw blurRad="76200" dist="38100" dir="5400000" algn="t" rotWithShape="0">
                <a:prstClr val="black">
                  <a:alpha val="30000"/>
                </a:prstClr>
              </a:outerShdw>
            </a:effectLst>
          </c:spPr>
          <c:marker>
            <c:symbol val="circle"/>
            <c:size val="10"/>
            <c:spPr>
              <a:solidFill>
                <a:schemeClr val="tx1"/>
              </a:solidFill>
              <a:ln>
                <a:solidFill>
                  <a:schemeClr val="tx1"/>
                </a:solidFill>
              </a:ln>
              <a:effectLst>
                <a:outerShdw blurRad="76200" dist="38100" dir="5400000" algn="t" rotWithShape="0">
                  <a:prstClr val="black">
                    <a:alpha val="30000"/>
                  </a:prstClr>
                </a:outerShdw>
              </a:effectLst>
            </c:spPr>
          </c:marker>
          <c:dLbls>
            <c:dLbl>
              <c:idx val="0"/>
              <c:layout>
                <c:manualLayout>
                  <c:x val="-7.8385264413188868E-2"/>
                  <c:y val="-4.6142908594262823E-2"/>
                </c:manualLayout>
              </c:layout>
              <c:tx>
                <c:rich>
                  <a:bodyPr/>
                  <a:lstStyle/>
                  <a:p>
                    <a:fld id="{AAC6C9A0-B25A-4F84-A56C-811547D0D18B}"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0BE8-40E9-BE85-06C8C6579215}"/>
                </c:ext>
              </c:extLst>
            </c:dLbl>
            <c:dLbl>
              <c:idx val="1"/>
              <c:layout>
                <c:manualLayout>
                  <c:x val="-4.2302906343352216E-2"/>
                  <c:y val="3.8599493709613991E-2"/>
                </c:manualLayout>
              </c:layout>
              <c:tx>
                <c:rich>
                  <a:bodyPr/>
                  <a:lstStyle/>
                  <a:p>
                    <a:fld id="{BBDA541D-3776-4CDA-9652-0A6BA20C246B}"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0BE8-40E9-BE85-06C8C6579215}"/>
                </c:ext>
              </c:extLst>
            </c:dLbl>
            <c:dLbl>
              <c:idx val="2"/>
              <c:tx>
                <c:rich>
                  <a:bodyPr/>
                  <a:lstStyle/>
                  <a:p>
                    <a:fld id="{0FAF24A7-50B7-4AE3-A808-39C50FDF1161}" type="CELLRANGE">
                      <a:rPr lang="en-GB"/>
                      <a:pPr/>
                      <a:t>[CELLRANGE]</a:t>
                    </a:fld>
                    <a:endParaRPr lang="en-GB"/>
                  </a:p>
                </c:rich>
              </c:tx>
              <c:dLblPos val="t"/>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2-0BE8-40E9-BE85-06C8C6579215}"/>
                </c:ext>
              </c:extLst>
            </c:dLbl>
            <c:dLbl>
              <c:idx val="3"/>
              <c:layout>
                <c:manualLayout>
                  <c:x val="-7.7321965097549381E-3"/>
                  <c:y val="-3.0928335431386501E-2"/>
                </c:manualLayout>
              </c:layout>
              <c:tx>
                <c:rich>
                  <a:bodyPr/>
                  <a:lstStyle/>
                  <a:p>
                    <a:fld id="{BC3CD9E1-FA89-4944-BE17-14774543C663}"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0BE8-40E9-BE85-06C8C6579215}"/>
                </c:ext>
              </c:extLst>
            </c:dLbl>
            <c:dLbl>
              <c:idx val="4"/>
              <c:layout>
                <c:manualLayout>
                  <c:x val="-0.12627691667231131"/>
                  <c:y val="-5.8135871037439432E-2"/>
                </c:manualLayout>
              </c:layout>
              <c:tx>
                <c:rich>
                  <a:bodyPr/>
                  <a:lstStyle/>
                  <a:p>
                    <a:fld id="{B93D4B89-289C-43F4-AB9A-87FB36B23583}"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0BE8-40E9-BE85-06C8C6579215}"/>
                </c:ext>
              </c:extLst>
            </c:dLbl>
            <c:dLbl>
              <c:idx val="5"/>
              <c:layout>
                <c:manualLayout>
                  <c:x val="-0.11015692931247457"/>
                  <c:y val="-2.2084335649135717E-2"/>
                </c:manualLayout>
              </c:layout>
              <c:tx>
                <c:rich>
                  <a:bodyPr/>
                  <a:lstStyle/>
                  <a:p>
                    <a:fld id="{37CCC1E4-FAC9-419D-8EF2-6884A507BC57}"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0BE8-40E9-BE85-06C8C6579215}"/>
                </c:ext>
              </c:extLst>
            </c:dLbl>
            <c:dLbl>
              <c:idx val="6"/>
              <c:layout>
                <c:manualLayout>
                  <c:x val="-0.12043345759338618"/>
                  <c:y val="-2.8205693856662488E-2"/>
                </c:manualLayout>
              </c:layout>
              <c:tx>
                <c:rich>
                  <a:bodyPr/>
                  <a:lstStyle/>
                  <a:p>
                    <a:fld id="{F1512974-A7F4-4253-BAAD-218D2D0628EF}"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0BE8-40E9-BE85-06C8C6579215}"/>
                </c:ext>
              </c:extLst>
            </c:dLbl>
            <c:spPr>
              <a:noFill/>
              <a:ln>
                <a:noFill/>
              </a:ln>
              <a:effectLst/>
            </c:spPr>
            <c:dLblPos val="t"/>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Sheet1!$B$3:$B$9</c:f>
              <c:numCache>
                <c:formatCode>General</c:formatCode>
                <c:ptCount val="7"/>
                <c:pt idx="0">
                  <c:v>9</c:v>
                </c:pt>
                <c:pt idx="1">
                  <c:v>16.5</c:v>
                </c:pt>
                <c:pt idx="2">
                  <c:v>15</c:v>
                </c:pt>
                <c:pt idx="3">
                  <c:v>19</c:v>
                </c:pt>
                <c:pt idx="4">
                  <c:v>14.5</c:v>
                </c:pt>
                <c:pt idx="5">
                  <c:v>30</c:v>
                </c:pt>
                <c:pt idx="6">
                  <c:v>34</c:v>
                </c:pt>
              </c:numCache>
            </c:numRef>
          </c:xVal>
          <c:yVal>
            <c:numRef>
              <c:f>Sheet1!$C$3:$C$9</c:f>
              <c:numCache>
                <c:formatCode>General</c:formatCode>
                <c:ptCount val="7"/>
                <c:pt idx="0">
                  <c:v>3.5</c:v>
                </c:pt>
                <c:pt idx="1">
                  <c:v>4.3</c:v>
                </c:pt>
                <c:pt idx="2">
                  <c:v>4.4000000000000004</c:v>
                </c:pt>
                <c:pt idx="3">
                  <c:v>4.5</c:v>
                </c:pt>
                <c:pt idx="4">
                  <c:v>6</c:v>
                </c:pt>
                <c:pt idx="5">
                  <c:v>9</c:v>
                </c:pt>
                <c:pt idx="6">
                  <c:v>10.07</c:v>
                </c:pt>
              </c:numCache>
            </c:numRef>
          </c:yVal>
          <c:smooth val="0"/>
          <c:extLst>
            <c:ext xmlns:c15="http://schemas.microsoft.com/office/drawing/2012/chart" uri="{02D57815-91ED-43cb-92C2-25804820EDAC}">
              <c15:datalabelsRange>
                <c15:f>Sheet1!$A$3:$A$9</c15:f>
                <c15:dlblRangeCache>
                  <c:ptCount val="7"/>
                  <c:pt idx="0">
                    <c:v>RHIC</c:v>
                  </c:pt>
                  <c:pt idx="1">
                    <c:v>Tevatron</c:v>
                  </c:pt>
                  <c:pt idx="3">
                    <c:v>HERA</c:v>
                  </c:pt>
                  <c:pt idx="4">
                    <c:v>HL LHC D1</c:v>
                  </c:pt>
                  <c:pt idx="5">
                    <c:v>LHC</c:v>
                  </c:pt>
                  <c:pt idx="6">
                    <c:v>Fresca</c:v>
                  </c:pt>
                </c15:dlblRangeCache>
              </c15:datalabelsRange>
            </c:ext>
            <c:ext xmlns:c16="http://schemas.microsoft.com/office/drawing/2014/chart" uri="{C3380CC4-5D6E-409C-BE32-E72D297353CC}">
              <c16:uniqueId val="{00000007-0BE8-40E9-BE85-06C8C6579215}"/>
            </c:ext>
          </c:extLst>
        </c:ser>
        <c:ser>
          <c:idx val="0"/>
          <c:order val="1"/>
          <c:tx>
            <c:v>Nb3Sn</c:v>
          </c:tx>
          <c:spPr>
            <a:ln w="19050" cap="rnd">
              <a:noFill/>
              <a:round/>
            </a:ln>
            <a:effectLst>
              <a:outerShdw blurRad="76200" dist="38100" dir="5400000" algn="t" rotWithShape="0">
                <a:prstClr val="black">
                  <a:alpha val="30000"/>
                </a:prstClr>
              </a:outerShdw>
            </a:effectLst>
          </c:spPr>
          <c:marker>
            <c:symbol val="triangle"/>
            <c:size val="10"/>
            <c:spPr>
              <a:solidFill>
                <a:srgbClr val="0028F0"/>
              </a:solidFill>
              <a:ln w="9525">
                <a:solidFill>
                  <a:srgbClr val="0028F0"/>
                </a:solidFill>
              </a:ln>
              <a:effectLst>
                <a:outerShdw blurRad="76200" dist="38100" dir="5400000" algn="t" rotWithShape="0">
                  <a:prstClr val="black">
                    <a:alpha val="30000"/>
                  </a:prstClr>
                </a:outerShdw>
              </a:effectLst>
            </c:spPr>
          </c:marker>
          <c:dPt>
            <c:idx val="7"/>
            <c:marker>
              <c:spPr>
                <a:noFill/>
                <a:ln w="15875">
                  <a:solidFill>
                    <a:srgbClr val="0028F0"/>
                  </a:solidFill>
                </a:ln>
                <a:effectLst>
                  <a:outerShdw blurRad="76200" dist="38100" dir="5400000" algn="t" rotWithShape="0">
                    <a:prstClr val="black">
                      <a:alpha val="30000"/>
                    </a:prstClr>
                  </a:outerShdw>
                </a:effectLst>
              </c:spPr>
            </c:marker>
            <c:bubble3D val="0"/>
            <c:extLst>
              <c:ext xmlns:c16="http://schemas.microsoft.com/office/drawing/2014/chart" uri="{C3380CC4-5D6E-409C-BE32-E72D297353CC}">
                <c16:uniqueId val="{00000008-0BE8-40E9-BE85-06C8C6579215}"/>
              </c:ext>
            </c:extLst>
          </c:dPt>
          <c:dLbls>
            <c:dLbl>
              <c:idx val="0"/>
              <c:layout>
                <c:manualLayout>
                  <c:x val="-3.0682367228964624E-2"/>
                  <c:y val="4.169792082966077E-2"/>
                </c:manualLayout>
              </c:layout>
              <c:tx>
                <c:rich>
                  <a:bodyPr/>
                  <a:lstStyle/>
                  <a:p>
                    <a:fld id="{79F84E22-2192-4F1B-BBFA-D3B80A62A2A2}"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9-0BE8-40E9-BE85-06C8C6579215}"/>
                </c:ext>
              </c:extLst>
            </c:dLbl>
            <c:dLbl>
              <c:idx val="1"/>
              <c:layout>
                <c:manualLayout>
                  <c:x val="2.9100427276455027E-3"/>
                  <c:y val="2.5056035375626638E-2"/>
                </c:manualLayout>
              </c:layout>
              <c:tx>
                <c:rich>
                  <a:bodyPr/>
                  <a:lstStyle/>
                  <a:p>
                    <a:fld id="{EB79B09D-28A8-4495-8147-C77959CE5DF6}"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0BE8-40E9-BE85-06C8C6579215}"/>
                </c:ext>
              </c:extLst>
            </c:dLbl>
            <c:dLbl>
              <c:idx val="2"/>
              <c:tx>
                <c:rich>
                  <a:bodyPr/>
                  <a:lstStyle/>
                  <a:p>
                    <a:fld id="{CB1010EA-A0D2-48CF-BD65-A41ACC372335}" type="CELLRANGE">
                      <a:rPr lang="en-GB"/>
                      <a:pPr/>
                      <a:t>[CELLRANGE]</a:t>
                    </a:fld>
                    <a:endParaRPr lang="en-GB"/>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B-0BE8-40E9-BE85-06C8C6579215}"/>
                </c:ext>
              </c:extLst>
            </c:dLbl>
            <c:dLbl>
              <c:idx val="3"/>
              <c:layout>
                <c:manualLayout>
                  <c:x val="-9.5183195137661686E-2"/>
                  <c:y val="-8.1115625442532025E-3"/>
                </c:manualLayout>
              </c:layout>
              <c:tx>
                <c:rich>
                  <a:bodyPr/>
                  <a:lstStyle/>
                  <a:p>
                    <a:fld id="{4DF8B426-8813-4CB3-9D81-F2D2DC393684}"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C-0BE8-40E9-BE85-06C8C6579215}"/>
                </c:ext>
              </c:extLst>
            </c:dLbl>
            <c:dLbl>
              <c:idx val="4"/>
              <c:layout>
                <c:manualLayout>
                  <c:x val="-3.7983223308553117E-2"/>
                  <c:y val="4.3385028637560906E-2"/>
                </c:manualLayout>
              </c:layout>
              <c:tx>
                <c:rich>
                  <a:bodyPr/>
                  <a:lstStyle/>
                  <a:p>
                    <a:fld id="{0C29E323-2DD0-4E21-A29B-EC3BD65706B0}"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0BE8-40E9-BE85-06C8C6579215}"/>
                </c:ext>
              </c:extLst>
            </c:dLbl>
            <c:dLbl>
              <c:idx val="5"/>
              <c:layout>
                <c:manualLayout>
                  <c:x val="-3.8599700383970391E-2"/>
                  <c:y val="-4.1056411824101836E-2"/>
                </c:manualLayout>
              </c:layout>
              <c:tx>
                <c:rich>
                  <a:bodyPr/>
                  <a:lstStyle/>
                  <a:p>
                    <a:fld id="{72ABFF86-0512-458C-9D88-25E55CE18DF4}"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E-0BE8-40E9-BE85-06C8C6579215}"/>
                </c:ext>
              </c:extLst>
            </c:dLbl>
            <c:dLbl>
              <c:idx val="6"/>
              <c:layout>
                <c:manualLayout>
                  <c:x val="-6.1181963089214572E-2"/>
                  <c:y val="4.676187676018044E-2"/>
                </c:manualLayout>
              </c:layout>
              <c:tx>
                <c:rich>
                  <a:bodyPr/>
                  <a:lstStyle/>
                  <a:p>
                    <a:fld id="{CACE74BE-5B84-49A1-8E55-C5850A3D1FF3}"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0BE8-40E9-BE85-06C8C6579215}"/>
                </c:ext>
              </c:extLst>
            </c:dLbl>
            <c:dLbl>
              <c:idx val="7"/>
              <c:layout>
                <c:manualLayout>
                  <c:x val="-0.10339118601535134"/>
                  <c:y val="4.4162385703556753E-2"/>
                </c:manualLayout>
              </c:layout>
              <c:tx>
                <c:rich>
                  <a:bodyPr/>
                  <a:lstStyle/>
                  <a:p>
                    <a:fld id="{A7994F4C-55E5-4659-B4FC-D6CEACB70193}"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0BE8-40E9-BE85-06C8C6579215}"/>
                </c:ext>
              </c:extLst>
            </c:dLbl>
            <c:spPr>
              <a:noFill/>
              <a:ln>
                <a:noFill/>
              </a:ln>
              <a:effectLst/>
            </c:spPr>
            <c:dLblPos val="t"/>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Sheet1!$B$11:$B$18</c:f>
              <c:numCache>
                <c:formatCode>General</c:formatCode>
                <c:ptCount val="8"/>
                <c:pt idx="0">
                  <c:v>36</c:v>
                </c:pt>
                <c:pt idx="1">
                  <c:v>43</c:v>
                </c:pt>
                <c:pt idx="2">
                  <c:v>28</c:v>
                </c:pt>
                <c:pt idx="3">
                  <c:v>45</c:v>
                </c:pt>
                <c:pt idx="4">
                  <c:v>57</c:v>
                </c:pt>
                <c:pt idx="5">
                  <c:v>58</c:v>
                </c:pt>
                <c:pt idx="6">
                  <c:v>83</c:v>
                </c:pt>
                <c:pt idx="7">
                  <c:v>107.60719999999999</c:v>
                </c:pt>
              </c:numCache>
            </c:numRef>
          </c:xVal>
          <c:yVal>
            <c:numRef>
              <c:f>Sheet1!$C$11:$C$18</c:f>
              <c:numCache>
                <c:formatCode>General</c:formatCode>
                <c:ptCount val="8"/>
                <c:pt idx="0">
                  <c:v>9.5</c:v>
                </c:pt>
                <c:pt idx="1">
                  <c:v>10.8</c:v>
                </c:pt>
                <c:pt idx="2">
                  <c:v>12</c:v>
                </c:pt>
                <c:pt idx="3">
                  <c:v>13.8</c:v>
                </c:pt>
                <c:pt idx="4">
                  <c:v>13.5</c:v>
                </c:pt>
                <c:pt idx="5">
                  <c:v>14</c:v>
                </c:pt>
                <c:pt idx="6">
                  <c:v>14.5</c:v>
                </c:pt>
                <c:pt idx="7">
                  <c:v>16.5</c:v>
                </c:pt>
              </c:numCache>
            </c:numRef>
          </c:yVal>
          <c:smooth val="0"/>
          <c:extLst>
            <c:ext xmlns:c15="http://schemas.microsoft.com/office/drawing/2012/chart" uri="{02D57815-91ED-43cb-92C2-25804820EDAC}">
              <c15:datalabelsRange>
                <c15:f>Sheet1!$A$11:$A$18</c15:f>
                <c15:dlblRangeCache>
                  <c:ptCount val="8"/>
                  <c:pt idx="0">
                    <c:v>ELIN</c:v>
                  </c:pt>
                  <c:pt idx="1">
                    <c:v>MSUT</c:v>
                  </c:pt>
                  <c:pt idx="2">
                    <c:v>11T</c:v>
                  </c:pt>
                  <c:pt idx="3">
                    <c:v>HD2</c:v>
                  </c:pt>
                  <c:pt idx="4">
                    <c:v>D20</c:v>
                  </c:pt>
                  <c:pt idx="5">
                    <c:v>MDPCT1</c:v>
                  </c:pt>
                  <c:pt idx="6">
                    <c:v>Fresca2</c:v>
                  </c:pt>
                  <c:pt idx="7">
                    <c:v>RMM</c:v>
                  </c:pt>
                </c15:dlblRangeCache>
              </c15:datalabelsRange>
            </c:ext>
            <c:ext xmlns:c16="http://schemas.microsoft.com/office/drawing/2014/chart" uri="{C3380CC4-5D6E-409C-BE32-E72D297353CC}">
              <c16:uniqueId val="{00000010-0BE8-40E9-BE85-06C8C6579215}"/>
            </c:ext>
          </c:extLst>
        </c:ser>
        <c:ser>
          <c:idx val="2"/>
          <c:order val="2"/>
          <c:tx>
            <c:v>oblique line</c:v>
          </c:tx>
          <c:spPr>
            <a:ln w="12700">
              <a:solidFill>
                <a:schemeClr val="tx1"/>
              </a:solidFill>
              <a:prstDash val="dash"/>
            </a:ln>
          </c:spPr>
          <c:marker>
            <c:symbol val="none"/>
          </c:marker>
          <c:dLbls>
            <c:delete val="1"/>
          </c:dLbls>
          <c:xVal>
            <c:numRef>
              <c:f>Sheet1!$B$20:$B$21</c:f>
              <c:numCache>
                <c:formatCode>General</c:formatCode>
                <c:ptCount val="2"/>
                <c:pt idx="0">
                  <c:v>0</c:v>
                </c:pt>
                <c:pt idx="1">
                  <c:v>60</c:v>
                </c:pt>
              </c:numCache>
            </c:numRef>
          </c:xVal>
          <c:yVal>
            <c:numRef>
              <c:f>Sheet1!$C$20:$C$21</c:f>
              <c:numCache>
                <c:formatCode>General</c:formatCode>
                <c:ptCount val="2"/>
                <c:pt idx="0">
                  <c:v>0</c:v>
                </c:pt>
                <c:pt idx="1">
                  <c:v>18</c:v>
                </c:pt>
              </c:numCache>
            </c:numRef>
          </c:yVal>
          <c:smooth val="0"/>
          <c:extLst>
            <c:ext xmlns:c16="http://schemas.microsoft.com/office/drawing/2014/chart" uri="{C3380CC4-5D6E-409C-BE32-E72D297353CC}">
              <c16:uniqueId val="{00000011-0BE8-40E9-BE85-06C8C6579215}"/>
            </c:ext>
          </c:extLst>
        </c:ser>
        <c:dLbls>
          <c:dLblPos val="t"/>
          <c:showLegendKey val="0"/>
          <c:showVal val="1"/>
          <c:showCatName val="0"/>
          <c:showSerName val="0"/>
          <c:showPercent val="0"/>
          <c:showBubbleSize val="0"/>
        </c:dLbls>
        <c:axId val="1235729103"/>
        <c:axId val="1235725359"/>
      </c:scatterChart>
      <c:valAx>
        <c:axId val="1235729103"/>
        <c:scaling>
          <c:orientation val="minMax"/>
        </c:scaling>
        <c:delete val="0"/>
        <c:axPos val="b"/>
        <c:majorGridlines>
          <c:spPr>
            <a:ln w="9525" cap="flat" cmpd="sng" algn="ctr">
              <a:noFill/>
              <a:round/>
            </a:ln>
            <a:effectLst/>
          </c:spPr>
        </c:majorGridlines>
        <c:title>
          <c:tx>
            <c:rich>
              <a:bodyPr/>
              <a:lstStyle/>
              <a:p>
                <a:pPr>
                  <a:defRPr/>
                </a:pPr>
                <a:r>
                  <a:rPr lang="en-GB"/>
                  <a:t>Equivalent coil width (mm)</a:t>
                </a:r>
              </a:p>
            </c:rich>
          </c:tx>
          <c:layout>
            <c:manualLayout>
              <c:xMode val="edge"/>
              <c:yMode val="edge"/>
              <c:x val="0.34757742782152229"/>
              <c:y val="0.89444444444444449"/>
            </c:manualLayout>
          </c:layout>
          <c:overlay val="0"/>
        </c:title>
        <c:numFmt formatCode="General" sourceLinked="1"/>
        <c:majorTickMark val="out"/>
        <c:minorTickMark val="none"/>
        <c:tickLblPos val="nextTo"/>
        <c:spPr>
          <a:noFill/>
          <a:ln w="6350" cap="flat" cmpd="sng" algn="ctr">
            <a:solidFill>
              <a:schemeClr val="tx1">
                <a:lumMod val="25000"/>
                <a:lumOff val="75000"/>
              </a:schemeClr>
            </a:solidFill>
            <a:round/>
          </a:ln>
          <a:effectLst/>
        </c:spPr>
        <c:txPr>
          <a:bodyPr rot="-60000000" vert="horz"/>
          <a:lstStyle/>
          <a:p>
            <a:pPr>
              <a:defRPr/>
            </a:pPr>
            <a:endParaRPr lang="en-US"/>
          </a:p>
        </c:txPr>
        <c:crossAx val="1235725359"/>
        <c:crosses val="autoZero"/>
        <c:crossBetween val="midCat"/>
        <c:majorUnit val="10"/>
      </c:valAx>
      <c:valAx>
        <c:axId val="1235725359"/>
        <c:scaling>
          <c:orientation val="minMax"/>
          <c:max val="18"/>
          <c:min val="0"/>
        </c:scaling>
        <c:delete val="0"/>
        <c:axPos val="l"/>
        <c:majorGridlines>
          <c:spPr>
            <a:ln w="12700">
              <a:solidFill>
                <a:schemeClr val="bg2">
                  <a:lumMod val="90000"/>
                </a:schemeClr>
              </a:solidFill>
            </a:ln>
            <a:effectLst/>
          </c:spPr>
        </c:majorGridlines>
        <c:title>
          <c:tx>
            <c:rich>
              <a:bodyPr/>
              <a:lstStyle/>
              <a:p>
                <a:pPr>
                  <a:defRPr/>
                </a:pPr>
                <a:r>
                  <a:rPr lang="en-GB"/>
                  <a:t>Bore achieved field (T)</a:t>
                </a:r>
              </a:p>
            </c:rich>
          </c:tx>
          <c:layout>
            <c:manualLayout>
              <c:xMode val="edge"/>
              <c:yMode val="edge"/>
              <c:x val="2.474638322339456E-2"/>
              <c:y val="0.26567324634324235"/>
            </c:manualLayout>
          </c:layout>
          <c:overlay val="0"/>
        </c:title>
        <c:numFmt formatCode="General" sourceLinked="1"/>
        <c:majorTickMark val="out"/>
        <c:minorTickMark val="none"/>
        <c:tickLblPos val="nextTo"/>
        <c:spPr>
          <a:noFill/>
          <a:ln w="6350" cap="flat" cmpd="sng" algn="ctr">
            <a:solidFill>
              <a:schemeClr val="tx1">
                <a:lumMod val="25000"/>
                <a:lumOff val="75000"/>
              </a:schemeClr>
            </a:solidFill>
            <a:round/>
          </a:ln>
          <a:effectLst/>
        </c:spPr>
        <c:txPr>
          <a:bodyPr rot="-60000000" vert="horz"/>
          <a:lstStyle/>
          <a:p>
            <a:pPr>
              <a:defRPr/>
            </a:pPr>
            <a:endParaRPr lang="en-US"/>
          </a:p>
        </c:txPr>
        <c:crossAx val="1235729103"/>
        <c:crosses val="autoZero"/>
        <c:crossBetween val="midCat"/>
      </c:valAx>
      <c:spPr>
        <a:ln>
          <a:solidFill>
            <a:srgbClr val="F8F8F8">
              <a:lumMod val="90000"/>
            </a:srgbClr>
          </a:solidFill>
        </a:ln>
      </c:spPr>
    </c:plotArea>
    <c:legend>
      <c:legendPos val="r"/>
      <c:legendEntry>
        <c:idx val="2"/>
        <c:delete val="1"/>
      </c:legendEntry>
      <c:layout>
        <c:manualLayout>
          <c:xMode val="edge"/>
          <c:yMode val="edge"/>
          <c:x val="0.72310409282132782"/>
          <c:y val="0.5416288564153634"/>
          <c:w val="0.15126260636793282"/>
          <c:h val="0.15168133575781562"/>
        </c:manualLayout>
      </c:layout>
      <c:overlay val="0"/>
      <c:spPr>
        <a:solidFill>
          <a:schemeClr val="bg1"/>
        </a:solidFill>
        <a:ln w="6350">
          <a:solidFill>
            <a:schemeClr val="tx1"/>
          </a:solidFill>
        </a:ln>
        <a:effectLst>
          <a:outerShdw blurRad="50800" dist="38100" dir="2700000" algn="tl" rotWithShape="0">
            <a:prstClr val="black">
              <a:alpha val="29000"/>
            </a:prstClr>
          </a:outerShdw>
        </a:effectLst>
      </c:spPr>
    </c:legend>
    <c:plotVisOnly val="1"/>
    <c:dispBlanksAs val="gap"/>
    <c:showDLblsOverMax val="0"/>
    <c:extLst/>
  </c:chart>
  <c:txPr>
    <a:bodyPr/>
    <a:lstStyle/>
    <a:p>
      <a:pPr>
        <a:defRPr sz="1800">
          <a:latin typeface="Times New Roman" panose="02020603050405020304" pitchFamily="18" charset="0"/>
          <a:cs typeface="Times New Roman" panose="02020603050405020304" pitchFamily="18" charset="0"/>
        </a:defRPr>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000" b="0" i="0" u="none" strike="noStrike" kern="1200" spc="0" baseline="0">
                <a:solidFill>
                  <a:sysClr val="windowText" lastClr="000000"/>
                </a:solidFill>
                <a:latin typeface="+mn-lt"/>
                <a:ea typeface="+mn-ea"/>
                <a:cs typeface="+mn-cs"/>
              </a:defRPr>
            </a:pPr>
            <a:r>
              <a:rPr lang="es-ES" sz="2000" dirty="0"/>
              <a:t>eRMC &amp; RMM Load </a:t>
            </a:r>
            <a:r>
              <a:rPr lang="en-GB" sz="2000" dirty="0"/>
              <a:t>lines</a:t>
            </a:r>
            <a:r>
              <a:rPr lang="es-ES" sz="2000" dirty="0"/>
              <a:t> </a:t>
            </a:r>
          </a:p>
        </c:rich>
      </c:tx>
      <c:layout>
        <c:manualLayout>
          <c:xMode val="edge"/>
          <c:yMode val="edge"/>
          <c:x val="0.35790395026468902"/>
          <c:y val="2.8301909875441105E-2"/>
        </c:manualLayout>
      </c:layout>
      <c:overlay val="0"/>
      <c:spPr>
        <a:noFill/>
        <a:ln>
          <a:noFill/>
        </a:ln>
        <a:effectLst/>
      </c:spPr>
      <c:txPr>
        <a:bodyPr rot="0" spcFirstLastPara="1" vertOverflow="ellipsis" vert="horz" wrap="square" anchor="ctr" anchorCtr="1"/>
        <a:lstStyle/>
        <a:p>
          <a:pPr>
            <a:defRPr sz="2000" b="0" i="0" u="none" strike="noStrike" kern="1200" spc="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0.16672188393453871"/>
          <c:y val="0.11476135544258884"/>
          <c:w val="0.79694661428272451"/>
          <c:h val="0.53525975288482042"/>
        </c:manualLayout>
      </c:layout>
      <c:scatterChart>
        <c:scatterStyle val="smoothMarker"/>
        <c:varyColors val="0"/>
        <c:ser>
          <c:idx val="0"/>
          <c:order val="0"/>
          <c:tx>
            <c:v>eRMC 2D Load w/SF</c:v>
          </c:tx>
          <c:spPr>
            <a:ln w="19050" cap="rnd">
              <a:solidFill>
                <a:schemeClr val="tx1"/>
              </a:solidFill>
              <a:prstDash val="sysDash"/>
              <a:round/>
            </a:ln>
            <a:effectLst/>
          </c:spPr>
          <c:marker>
            <c:symbol val="none"/>
          </c:marker>
          <c:xVal>
            <c:numRef>
              <c:f>eRMC_ROXIE!$J$6:$J$26</c:f>
              <c:numCache>
                <c:formatCode>0.00000000000</c:formatCode>
                <c:ptCount val="21"/>
                <c:pt idx="0">
                  <c:v>0</c:v>
                </c:pt>
                <c:pt idx="1">
                  <c:v>2.26206928</c:v>
                </c:pt>
                <c:pt idx="2">
                  <c:v>3.7250829200000002</c:v>
                </c:pt>
                <c:pt idx="3">
                  <c:v>4.9484206500000001</c:v>
                </c:pt>
                <c:pt idx="4">
                  <c:v>6.0941077799999999</c:v>
                </c:pt>
                <c:pt idx="5">
                  <c:v>7.1928363900000001</c:v>
                </c:pt>
                <c:pt idx="6">
                  <c:v>8.2717790400000002</c:v>
                </c:pt>
                <c:pt idx="7">
                  <c:v>9.3421110600000006</c:v>
                </c:pt>
                <c:pt idx="8">
                  <c:v>10.4064578</c:v>
                </c:pt>
                <c:pt idx="9">
                  <c:v>11.4658727</c:v>
                </c:pt>
                <c:pt idx="10">
                  <c:v>12.522071</c:v>
                </c:pt>
                <c:pt idx="11">
                  <c:v>13.5764212</c:v>
                </c:pt>
                <c:pt idx="12">
                  <c:v>14.631514299999999</c:v>
                </c:pt>
                <c:pt idx="13">
                  <c:v>15.6851334</c:v>
                </c:pt>
                <c:pt idx="14">
                  <c:v>16.737435000000001</c:v>
                </c:pt>
                <c:pt idx="15">
                  <c:v>17.788520500000001</c:v>
                </c:pt>
                <c:pt idx="16">
                  <c:v>18.8395121</c:v>
                </c:pt>
                <c:pt idx="17">
                  <c:v>19.889980099999999</c:v>
                </c:pt>
                <c:pt idx="18">
                  <c:v>20.939469299999999</c:v>
                </c:pt>
                <c:pt idx="19">
                  <c:v>21.988032100000002</c:v>
                </c:pt>
                <c:pt idx="20">
                  <c:v>23.0359035</c:v>
                </c:pt>
              </c:numCache>
              <c:extLst xmlns:c15="http://schemas.microsoft.com/office/drawing/2012/chart"/>
            </c:numRef>
          </c:xVal>
          <c:yVal>
            <c:numRef>
              <c:f>eRMC_ROXIE!$H$6:$H$26</c:f>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extLst xmlns:c15="http://schemas.microsoft.com/office/drawing/2012/chart"/>
            </c:numRef>
          </c:yVal>
          <c:smooth val="1"/>
          <c:extLst xmlns:c15="http://schemas.microsoft.com/office/drawing/2012/chart">
            <c:ext xmlns:c16="http://schemas.microsoft.com/office/drawing/2014/chart" uri="{C3380CC4-5D6E-409C-BE32-E72D297353CC}">
              <c16:uniqueId val="{00000000-9418-4ECE-950D-BD419ECC4380}"/>
            </c:ext>
          </c:extLst>
        </c:ser>
        <c:ser>
          <c:idx val="10"/>
          <c:order val="1"/>
          <c:tx>
            <c:v>RMM 2D Load w/SF</c:v>
          </c:tx>
          <c:spPr>
            <a:ln w="19050" cap="rnd">
              <a:solidFill>
                <a:schemeClr val="tx1"/>
              </a:solidFill>
              <a:round/>
            </a:ln>
            <a:effectLst/>
          </c:spPr>
          <c:marker>
            <c:symbol val="none"/>
          </c:marker>
          <c:xVal>
            <c:numRef>
              <c:f>RMM_ROXIE!$K$6:$K$26</c:f>
              <c:numCache>
                <c:formatCode>0.00</c:formatCode>
                <c:ptCount val="21"/>
                <c:pt idx="0">
                  <c:v>0</c:v>
                </c:pt>
                <c:pt idx="1">
                  <c:v>2.3712662</c:v>
                </c:pt>
                <c:pt idx="2">
                  <c:v>3.99890876</c:v>
                </c:pt>
                <c:pt idx="3">
                  <c:v>5.4082819100000004</c:v>
                </c:pt>
                <c:pt idx="4">
                  <c:v>6.7220393200000004</c:v>
                </c:pt>
                <c:pt idx="5">
                  <c:v>8.0000739799999998</c:v>
                </c:pt>
                <c:pt idx="6">
                  <c:v>9.2630208100000004</c:v>
                </c:pt>
                <c:pt idx="7">
                  <c:v>10.5175389</c:v>
                </c:pt>
                <c:pt idx="8">
                  <c:v>11.76751</c:v>
                </c:pt>
                <c:pt idx="9">
                  <c:v>13.014415400000001</c:v>
                </c:pt>
                <c:pt idx="10">
                  <c:v>14.258681299999999</c:v>
                </c:pt>
                <c:pt idx="11">
                  <c:v>15.5005237</c:v>
                </c:pt>
                <c:pt idx="12">
                  <c:v>16.740190200000001</c:v>
                </c:pt>
                <c:pt idx="13">
                  <c:v>17.978008500000001</c:v>
                </c:pt>
                <c:pt idx="14">
                  <c:v>19.214522200000001</c:v>
                </c:pt>
                <c:pt idx="15">
                  <c:v>20.449938800000002</c:v>
                </c:pt>
                <c:pt idx="16">
                  <c:v>21.6844705</c:v>
                </c:pt>
                <c:pt idx="17">
                  <c:v>22.918340300000001</c:v>
                </c:pt>
                <c:pt idx="18">
                  <c:v>24.151510099999999</c:v>
                </c:pt>
                <c:pt idx="19">
                  <c:v>25.3841833</c:v>
                </c:pt>
                <c:pt idx="20">
                  <c:v>26.616428800000001</c:v>
                </c:pt>
              </c:numCache>
            </c:numRef>
          </c:xVal>
          <c:yVal>
            <c:numRef>
              <c:f>RMM_ROXIE!$I$6:$I$26</c:f>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yVal>
          <c:smooth val="1"/>
          <c:extLst>
            <c:ext xmlns:c16="http://schemas.microsoft.com/office/drawing/2014/chart" uri="{C3380CC4-5D6E-409C-BE32-E72D297353CC}">
              <c16:uniqueId val="{00000003-9418-4ECE-950D-BD419ECC4380}"/>
            </c:ext>
          </c:extLst>
        </c:ser>
        <c:ser>
          <c:idx val="3"/>
          <c:order val="4"/>
          <c:tx>
            <c:v>102,min,1.9K</c:v>
          </c:tx>
          <c:spPr>
            <a:ln w="19050" cap="rnd">
              <a:solidFill>
                <a:schemeClr val="accent1"/>
              </a:solidFill>
              <a:round/>
            </a:ln>
            <a:effectLst/>
          </c:spPr>
          <c:marker>
            <c:symbol val="none"/>
          </c:marker>
          <c:xVal>
            <c:numRef>
              <c:f>CriticalSurface!$A$29:$A$45</c:f>
              <c:numCache>
                <c:formatCode>General</c:formatCode>
                <c:ptCount val="17"/>
                <c:pt idx="0">
                  <c:v>7</c:v>
                </c:pt>
                <c:pt idx="1">
                  <c:v>8</c:v>
                </c:pt>
                <c:pt idx="2">
                  <c:v>9</c:v>
                </c:pt>
                <c:pt idx="3">
                  <c:v>10</c:v>
                </c:pt>
                <c:pt idx="4">
                  <c:v>11</c:v>
                </c:pt>
                <c:pt idx="5">
                  <c:v>12</c:v>
                </c:pt>
                <c:pt idx="6">
                  <c:v>13</c:v>
                </c:pt>
                <c:pt idx="7">
                  <c:v>14</c:v>
                </c:pt>
                <c:pt idx="8">
                  <c:v>15</c:v>
                </c:pt>
                <c:pt idx="9">
                  <c:v>16</c:v>
                </c:pt>
                <c:pt idx="10">
                  <c:v>17</c:v>
                </c:pt>
                <c:pt idx="11">
                  <c:v>18</c:v>
                </c:pt>
                <c:pt idx="12">
                  <c:v>19</c:v>
                </c:pt>
                <c:pt idx="13">
                  <c:v>20</c:v>
                </c:pt>
                <c:pt idx="14">
                  <c:v>21</c:v>
                </c:pt>
                <c:pt idx="15">
                  <c:v>22</c:v>
                </c:pt>
                <c:pt idx="16">
                  <c:v>23</c:v>
                </c:pt>
              </c:numCache>
            </c:numRef>
          </c:xVal>
          <c:yVal>
            <c:numRef>
              <c:f>CriticalSurface!$D$29:$D$45</c:f>
              <c:numCache>
                <c:formatCode>0.00</c:formatCode>
                <c:ptCount val="17"/>
                <c:pt idx="0">
                  <c:v>130.04498026956921</c:v>
                </c:pt>
                <c:pt idx="1">
                  <c:v>109.84296296159567</c:v>
                </c:pt>
                <c:pt idx="2">
                  <c:v>93.000737660703962</c:v>
                </c:pt>
                <c:pt idx="3">
                  <c:v>78.74857777967938</c:v>
                </c:pt>
                <c:pt idx="4">
                  <c:v>66.558865038578617</c:v>
                </c:pt>
                <c:pt idx="5">
                  <c:v>56.054924226251728</c:v>
                </c:pt>
                <c:pt idx="6">
                  <c:v>46.958806179247993</c:v>
                </c:pt>
                <c:pt idx="7">
                  <c:v>39.059715145830133</c:v>
                </c:pt>
                <c:pt idx="8">
                  <c:v>32.194049641644924</c:v>
                </c:pt>
                <c:pt idx="9">
                  <c:v>26.232305684751683</c:v>
                </c:pt>
                <c:pt idx="10">
                  <c:v>21.070206169527953</c:v>
                </c:pt>
                <c:pt idx="11">
                  <c:v>16.622526361393124</c:v>
                </c:pt>
                <c:pt idx="12">
                  <c:v>12.818692674894654</c:v>
                </c:pt>
                <c:pt idx="13">
                  <c:v>9.5995792405070581</c:v>
                </c:pt>
                <c:pt idx="14">
                  <c:v>6.9151327378935257</c:v>
                </c:pt>
                <c:pt idx="15">
                  <c:v>4.7225820280332824</c:v>
                </c:pt>
                <c:pt idx="16">
                  <c:v>2.9850684459190986</c:v>
                </c:pt>
              </c:numCache>
            </c:numRef>
          </c:yVal>
          <c:smooth val="1"/>
          <c:extLst>
            <c:ext xmlns:c16="http://schemas.microsoft.com/office/drawing/2014/chart" uri="{C3380CC4-5D6E-409C-BE32-E72D297353CC}">
              <c16:uniqueId val="{00000001-9418-4ECE-950D-BD419ECC4380}"/>
            </c:ext>
          </c:extLst>
        </c:ser>
        <c:ser>
          <c:idx val="4"/>
          <c:order val="5"/>
          <c:tx>
            <c:v>102,min,4.3K</c:v>
          </c:tx>
          <c:spPr>
            <a:ln w="19050" cap="rnd">
              <a:solidFill>
                <a:srgbClr val="C00000"/>
              </a:solidFill>
              <a:round/>
            </a:ln>
            <a:effectLst/>
          </c:spPr>
          <c:marker>
            <c:symbol val="none"/>
          </c:marker>
          <c:xVal>
            <c:numRef>
              <c:f>CriticalSurface!$A$29:$A$45</c:f>
              <c:numCache>
                <c:formatCode>General</c:formatCode>
                <c:ptCount val="17"/>
                <c:pt idx="0">
                  <c:v>7</c:v>
                </c:pt>
                <c:pt idx="1">
                  <c:v>8</c:v>
                </c:pt>
                <c:pt idx="2">
                  <c:v>9</c:v>
                </c:pt>
                <c:pt idx="3">
                  <c:v>10</c:v>
                </c:pt>
                <c:pt idx="4">
                  <c:v>11</c:v>
                </c:pt>
                <c:pt idx="5">
                  <c:v>12</c:v>
                </c:pt>
                <c:pt idx="6">
                  <c:v>13</c:v>
                </c:pt>
                <c:pt idx="7">
                  <c:v>14</c:v>
                </c:pt>
                <c:pt idx="8">
                  <c:v>15</c:v>
                </c:pt>
                <c:pt idx="9">
                  <c:v>16</c:v>
                </c:pt>
                <c:pt idx="10">
                  <c:v>17</c:v>
                </c:pt>
                <c:pt idx="11">
                  <c:v>18</c:v>
                </c:pt>
                <c:pt idx="12">
                  <c:v>19</c:v>
                </c:pt>
                <c:pt idx="13">
                  <c:v>20</c:v>
                </c:pt>
                <c:pt idx="14">
                  <c:v>21</c:v>
                </c:pt>
                <c:pt idx="15">
                  <c:v>22</c:v>
                </c:pt>
                <c:pt idx="16">
                  <c:v>23</c:v>
                </c:pt>
              </c:numCache>
            </c:numRef>
          </c:xVal>
          <c:yVal>
            <c:numRef>
              <c:f>CriticalSurface!$E$29:$E$45</c:f>
              <c:numCache>
                <c:formatCode>0.00</c:formatCode>
                <c:ptCount val="17"/>
                <c:pt idx="0">
                  <c:v>104.59864693376495</c:v>
                </c:pt>
                <c:pt idx="1">
                  <c:v>87.040411103109847</c:v>
                </c:pt>
                <c:pt idx="2">
                  <c:v>72.473242603884074</c:v>
                </c:pt>
                <c:pt idx="3">
                  <c:v>60.222039941338139</c:v>
                </c:pt>
                <c:pt idx="4">
                  <c:v>49.82315498197066</c:v>
                </c:pt>
                <c:pt idx="5">
                  <c:v>40.944938036408224</c:v>
                </c:pt>
                <c:pt idx="6">
                  <c:v>33.342184726226911</c:v>
                </c:pt>
                <c:pt idx="7">
                  <c:v>26.828566225774246</c:v>
                </c:pt>
                <c:pt idx="8">
                  <c:v>21.259183840984072</c:v>
                </c:pt>
                <c:pt idx="9">
                  <c:v>16.519110647754147</c:v>
                </c:pt>
                <c:pt idx="10">
                  <c:v>12.5156230627155</c:v>
                </c:pt>
                <c:pt idx="11">
                  <c:v>9.1727882799909644</c:v>
                </c:pt>
                <c:pt idx="12">
                  <c:v>6.4276024044143369</c:v>
                </c:pt>
                <c:pt idx="13">
                  <c:v>4.2271768402076324</c:v>
                </c:pt>
                <c:pt idx="14">
                  <c:v>2.526650110583919</c:v>
                </c:pt>
                <c:pt idx="15">
                  <c:v>1.2876122699801695</c:v>
                </c:pt>
                <c:pt idx="16">
                  <c:v>0.47689832635471779</c:v>
                </c:pt>
              </c:numCache>
            </c:numRef>
          </c:yVal>
          <c:smooth val="1"/>
          <c:extLst>
            <c:ext xmlns:c16="http://schemas.microsoft.com/office/drawing/2014/chart" uri="{C3380CC4-5D6E-409C-BE32-E72D297353CC}">
              <c16:uniqueId val="{00000002-9418-4ECE-950D-BD419ECC4380}"/>
            </c:ext>
          </c:extLst>
        </c:ser>
        <c:dLbls>
          <c:showLegendKey val="0"/>
          <c:showVal val="0"/>
          <c:showCatName val="0"/>
          <c:showSerName val="0"/>
          <c:showPercent val="0"/>
          <c:showBubbleSize val="0"/>
        </c:dLbls>
        <c:axId val="114998656"/>
        <c:axId val="115000832"/>
        <c:extLst>
          <c:ext xmlns:c15="http://schemas.microsoft.com/office/drawing/2012/chart" uri="{02D57815-91ED-43cb-92C2-25804820EDAC}">
            <c15:filteredScatterSeries>
              <c15:ser>
                <c:idx val="1"/>
                <c:order val="2"/>
                <c:tx>
                  <c:v>101,min,1.9K</c:v>
                </c:tx>
                <c:spPr>
                  <a:ln w="19050" cap="rnd">
                    <a:solidFill>
                      <a:schemeClr val="accent1"/>
                    </a:solidFill>
                    <a:prstDash val="dash"/>
                    <a:round/>
                  </a:ln>
                  <a:effectLst/>
                </c:spPr>
                <c:marker>
                  <c:symbol val="none"/>
                </c:marker>
                <c:xVal>
                  <c:numRef>
                    <c:extLst>
                      <c:ext uri="{02D57815-91ED-43cb-92C2-25804820EDAC}">
                        <c15:formulaRef>
                          <c15:sqref>CriticalSurface!$A$29:$A$45</c15:sqref>
                        </c15:formulaRef>
                      </c:ext>
                    </c:extLst>
                    <c:numCache>
                      <c:formatCode>General</c:formatCode>
                      <c:ptCount val="17"/>
                      <c:pt idx="0">
                        <c:v>7</c:v>
                      </c:pt>
                      <c:pt idx="1">
                        <c:v>8</c:v>
                      </c:pt>
                      <c:pt idx="2">
                        <c:v>9</c:v>
                      </c:pt>
                      <c:pt idx="3">
                        <c:v>10</c:v>
                      </c:pt>
                      <c:pt idx="4">
                        <c:v>11</c:v>
                      </c:pt>
                      <c:pt idx="5">
                        <c:v>12</c:v>
                      </c:pt>
                      <c:pt idx="6">
                        <c:v>13</c:v>
                      </c:pt>
                      <c:pt idx="7">
                        <c:v>14</c:v>
                      </c:pt>
                      <c:pt idx="8">
                        <c:v>15</c:v>
                      </c:pt>
                      <c:pt idx="9">
                        <c:v>16</c:v>
                      </c:pt>
                      <c:pt idx="10">
                        <c:v>17</c:v>
                      </c:pt>
                      <c:pt idx="11">
                        <c:v>18</c:v>
                      </c:pt>
                      <c:pt idx="12">
                        <c:v>19</c:v>
                      </c:pt>
                      <c:pt idx="13">
                        <c:v>20</c:v>
                      </c:pt>
                      <c:pt idx="14">
                        <c:v>21</c:v>
                      </c:pt>
                      <c:pt idx="15">
                        <c:v>22</c:v>
                      </c:pt>
                      <c:pt idx="16">
                        <c:v>23</c:v>
                      </c:pt>
                    </c:numCache>
                  </c:numRef>
                </c:xVal>
                <c:yVal>
                  <c:numRef>
                    <c:extLst>
                      <c:ext uri="{02D57815-91ED-43cb-92C2-25804820EDAC}">
                        <c15:formulaRef>
                          <c15:sqref>CriticalSurface!$B$29:$B$45</c15:sqref>
                        </c15:formulaRef>
                      </c:ext>
                    </c:extLst>
                    <c:numCache>
                      <c:formatCode>0.00</c:formatCode>
                      <c:ptCount val="17"/>
                      <c:pt idx="0">
                        <c:v>127.88517857142855</c:v>
                      </c:pt>
                      <c:pt idx="1">
                        <c:v>108.50397348314972</c:v>
                      </c:pt>
                      <c:pt idx="2">
                        <c:v>92.324420840863354</c:v>
                      </c:pt>
                      <c:pt idx="3">
                        <c:v>78.609612414038978</c:v>
                      </c:pt>
                      <c:pt idx="4">
                        <c:v>66.854730885968905</c:v>
                      </c:pt>
                      <c:pt idx="5">
                        <c:v>56.6995989542812</c:v>
                      </c:pt>
                      <c:pt idx="6">
                        <c:v>47.878604834965479</c:v>
                      </c:pt>
                      <c:pt idx="7">
                        <c:v>40.190434213826535</c:v>
                      </c:pt>
                      <c:pt idx="8">
                        <c:v>33.4789416053571</c:v>
                      </c:pt>
                      <c:pt idx="9">
                        <c:v>27.620602356823383</c:v>
                      </c:pt>
                      <c:pt idx="10">
                        <c:v>22.516016300987577</c:v>
                      </c:pt>
                      <c:pt idx="11">
                        <c:v>18.083995580524949</c:v>
                      </c:pt>
                      <c:pt idx="12">
                        <c:v>14.257351709184604</c:v>
                      </c:pt>
                      <c:pt idx="13">
                        <c:v>10.979830124328529</c:v>
                      </c:pt>
                      <c:pt idx="14">
                        <c:v>8.2038380303975149</c:v>
                      </c:pt>
                      <c:pt idx="15">
                        <c:v>5.8887322086482072</c:v>
                      </c:pt>
                      <c:pt idx="16">
                        <c:v>3.9995095252336723</c:v>
                      </c:pt>
                    </c:numCache>
                  </c:numRef>
                </c:yVal>
                <c:smooth val="1"/>
                <c:extLst>
                  <c:ext xmlns:c16="http://schemas.microsoft.com/office/drawing/2014/chart" uri="{C3380CC4-5D6E-409C-BE32-E72D297353CC}">
                    <c16:uniqueId val="{00000004-9418-4ECE-950D-BD419ECC4380}"/>
                  </c:ext>
                </c:extLst>
              </c15:ser>
            </c15:filteredScatterSeries>
            <c15:filteredScatterSeries>
              <c15:ser>
                <c:idx val="2"/>
                <c:order val="3"/>
                <c:tx>
                  <c:v>101,min,4.3K</c:v>
                </c:tx>
                <c:spPr>
                  <a:ln w="19050" cap="rnd">
                    <a:solidFill>
                      <a:srgbClr val="C00000"/>
                    </a:solidFill>
                    <a:prstDash val="dash"/>
                    <a:round/>
                  </a:ln>
                  <a:effectLst/>
                </c:spPr>
                <c:marker>
                  <c:symbol val="none"/>
                </c:marker>
                <c:xVal>
                  <c:numRef>
                    <c:extLst xmlns:c15="http://schemas.microsoft.com/office/drawing/2012/chart">
                      <c:ext xmlns:c15="http://schemas.microsoft.com/office/drawing/2012/chart" uri="{02D57815-91ED-43cb-92C2-25804820EDAC}">
                        <c15:formulaRef>
                          <c15:sqref>CriticalSurface!$A$29:$A$45</c15:sqref>
                        </c15:formulaRef>
                      </c:ext>
                    </c:extLst>
                    <c:numCache>
                      <c:formatCode>General</c:formatCode>
                      <c:ptCount val="17"/>
                      <c:pt idx="0">
                        <c:v>7</c:v>
                      </c:pt>
                      <c:pt idx="1">
                        <c:v>8</c:v>
                      </c:pt>
                      <c:pt idx="2">
                        <c:v>9</c:v>
                      </c:pt>
                      <c:pt idx="3">
                        <c:v>10</c:v>
                      </c:pt>
                      <c:pt idx="4">
                        <c:v>11</c:v>
                      </c:pt>
                      <c:pt idx="5">
                        <c:v>12</c:v>
                      </c:pt>
                      <c:pt idx="6">
                        <c:v>13</c:v>
                      </c:pt>
                      <c:pt idx="7">
                        <c:v>14</c:v>
                      </c:pt>
                      <c:pt idx="8">
                        <c:v>15</c:v>
                      </c:pt>
                      <c:pt idx="9">
                        <c:v>16</c:v>
                      </c:pt>
                      <c:pt idx="10">
                        <c:v>17</c:v>
                      </c:pt>
                      <c:pt idx="11">
                        <c:v>18</c:v>
                      </c:pt>
                      <c:pt idx="12">
                        <c:v>19</c:v>
                      </c:pt>
                      <c:pt idx="13">
                        <c:v>20</c:v>
                      </c:pt>
                      <c:pt idx="14">
                        <c:v>21</c:v>
                      </c:pt>
                      <c:pt idx="15">
                        <c:v>22</c:v>
                      </c:pt>
                      <c:pt idx="16">
                        <c:v>23</c:v>
                      </c:pt>
                    </c:numCache>
                  </c:numRef>
                </c:xVal>
                <c:yVal>
                  <c:numRef>
                    <c:extLst xmlns:c15="http://schemas.microsoft.com/office/drawing/2012/chart">
                      <c:ext xmlns:c15="http://schemas.microsoft.com/office/drawing/2012/chart" uri="{02D57815-91ED-43cb-92C2-25804820EDAC}">
                        <c15:formulaRef>
                          <c15:sqref>CriticalSurface!$C$29:$C$45</c15:sqref>
                        </c15:formulaRef>
                      </c:ext>
                    </c:extLst>
                    <c:numCache>
                      <c:formatCode>0.00</c:formatCode>
                      <c:ptCount val="17"/>
                      <c:pt idx="0">
                        <c:v>106.02925706627619</c:v>
                      </c:pt>
                      <c:pt idx="1">
                        <c:v>88.693663823919167</c:v>
                      </c:pt>
                      <c:pt idx="2">
                        <c:v>74.285753646554213</c:v>
                      </c:pt>
                      <c:pt idx="3">
                        <c:v>62.141328552645462</c:v>
                      </c:pt>
                      <c:pt idx="4">
                        <c:v>51.804529532246548</c:v>
                      </c:pt>
                      <c:pt idx="5">
                        <c:v>42.949495425279444</c:v>
                      </c:pt>
                      <c:pt idx="6">
                        <c:v>35.335463023463276</c:v>
                      </c:pt>
                      <c:pt idx="7">
                        <c:v>28.779601570116352</c:v>
                      </c:pt>
                      <c:pt idx="8">
                        <c:v>23.139828796180161</c:v>
                      </c:pt>
                      <c:pt idx="9">
                        <c:v>18.303528012184522</c:v>
                      </c:pt>
                      <c:pt idx="10">
                        <c:v>14.179901165059981</c:v>
                      </c:pt>
                      <c:pt idx="11">
                        <c:v>10.694642689474197</c:v>
                      </c:pt>
                      <c:pt idx="12">
                        <c:v>7.7861405646134045</c:v>
                      </c:pt>
                      <c:pt idx="13">
                        <c:v>5.4027094716808488</c:v>
                      </c:pt>
                      <c:pt idx="14">
                        <c:v>3.5005380119149594</c:v>
                      </c:pt>
                      <c:pt idx="15">
                        <c:v>2.0421403478233708</c:v>
                      </c:pt>
                      <c:pt idx="16">
                        <c:v>0.99517087602328358</c:v>
                      </c:pt>
                    </c:numCache>
                  </c:numRef>
                </c:yVal>
                <c:smooth val="1"/>
                <c:extLst xmlns:c15="http://schemas.microsoft.com/office/drawing/2012/chart">
                  <c:ext xmlns:c16="http://schemas.microsoft.com/office/drawing/2014/chart" uri="{C3380CC4-5D6E-409C-BE32-E72D297353CC}">
                    <c16:uniqueId val="{00000005-9418-4ECE-950D-BD419ECC4380}"/>
                  </c:ext>
                </c:extLst>
              </c15:ser>
            </c15:filteredScatterSeries>
            <c15:filteredScatterSeries>
              <c15:ser>
                <c:idx val="5"/>
                <c:order val="6"/>
                <c:tx>
                  <c:v>101,max,1.9K</c:v>
                </c:tx>
                <c:spPr>
                  <a:ln w="19050" cap="rnd">
                    <a:solidFill>
                      <a:schemeClr val="accent1"/>
                    </a:solidFill>
                    <a:prstDash val="sysDot"/>
                    <a:round/>
                  </a:ln>
                  <a:effectLst/>
                </c:spPr>
                <c:marker>
                  <c:symbol val="none"/>
                </c:marker>
                <c:xVal>
                  <c:numRef>
                    <c:extLst xmlns:c15="http://schemas.microsoft.com/office/drawing/2012/chart">
                      <c:ext xmlns:c15="http://schemas.microsoft.com/office/drawing/2012/chart" uri="{02D57815-91ED-43cb-92C2-25804820EDAC}">
                        <c15:formulaRef>
                          <c15:sqref>CriticalSurface!$A$51:$A$68</c15:sqref>
                        </c15:formulaRef>
                      </c:ext>
                    </c:extLst>
                    <c:numCache>
                      <c:formatCode>General</c:formatCode>
                      <c:ptCount val="18"/>
                      <c:pt idx="0">
                        <c:v>7</c:v>
                      </c:pt>
                      <c:pt idx="1">
                        <c:v>8</c:v>
                      </c:pt>
                      <c:pt idx="2">
                        <c:v>9</c:v>
                      </c:pt>
                      <c:pt idx="3">
                        <c:v>10</c:v>
                      </c:pt>
                      <c:pt idx="4">
                        <c:v>11</c:v>
                      </c:pt>
                      <c:pt idx="5">
                        <c:v>12</c:v>
                      </c:pt>
                      <c:pt idx="6">
                        <c:v>13</c:v>
                      </c:pt>
                      <c:pt idx="7">
                        <c:v>14</c:v>
                      </c:pt>
                      <c:pt idx="8">
                        <c:v>15</c:v>
                      </c:pt>
                      <c:pt idx="9">
                        <c:v>16</c:v>
                      </c:pt>
                      <c:pt idx="10">
                        <c:v>17</c:v>
                      </c:pt>
                      <c:pt idx="11">
                        <c:v>18</c:v>
                      </c:pt>
                      <c:pt idx="12">
                        <c:v>19</c:v>
                      </c:pt>
                      <c:pt idx="13">
                        <c:v>20</c:v>
                      </c:pt>
                      <c:pt idx="14">
                        <c:v>21</c:v>
                      </c:pt>
                      <c:pt idx="15">
                        <c:v>22</c:v>
                      </c:pt>
                      <c:pt idx="16">
                        <c:v>23</c:v>
                      </c:pt>
                      <c:pt idx="17">
                        <c:v>24</c:v>
                      </c:pt>
                    </c:numCache>
                  </c:numRef>
                </c:xVal>
                <c:yVal>
                  <c:numRef>
                    <c:extLst xmlns:c15="http://schemas.microsoft.com/office/drawing/2012/chart">
                      <c:ext xmlns:c15="http://schemas.microsoft.com/office/drawing/2012/chart" uri="{02D57815-91ED-43cb-92C2-25804820EDAC}">
                        <c15:formulaRef>
                          <c15:sqref>CriticalSurface!$B$51:$B$68</c15:sqref>
                        </c15:formulaRef>
                      </c:ext>
                    </c:extLst>
                    <c:numCache>
                      <c:formatCode>0.00</c:formatCode>
                      <c:ptCount val="18"/>
                      <c:pt idx="0">
                        <c:v>136.32267857142855</c:v>
                      </c:pt>
                      <c:pt idx="1">
                        <c:v>115.66275674866108</c:v>
                      </c:pt>
                      <c:pt idx="2">
                        <c:v>98.415723285342409</c:v>
                      </c:pt>
                      <c:pt idx="3">
                        <c:v>83.796050843829278</c:v>
                      </c:pt>
                      <c:pt idx="4">
                        <c:v>71.265615698045053</c:v>
                      </c:pt>
                      <c:pt idx="5">
                        <c:v>60.440477072612495</c:v>
                      </c:pt>
                      <c:pt idx="6">
                        <c:v>51.037498874194476</c:v>
                      </c:pt>
                      <c:pt idx="7">
                        <c:v>42.842084643276088</c:v>
                      </c:pt>
                      <c:pt idx="8">
                        <c:v>35.687786859753999</c:v>
                      </c:pt>
                      <c:pt idx="9">
                        <c:v>29.44293106597501</c:v>
                      </c:pt>
                      <c:pt idx="10">
                        <c:v>24.001558954653831</c:v>
                      </c:pt>
                      <c:pt idx="11">
                        <c:v>19.277126124776842</c:v>
                      </c:pt>
                      <c:pt idx="12">
                        <c:v>15.198011185052289</c:v>
                      </c:pt>
                      <c:pt idx="13">
                        <c:v>11.70424805695297</c:v>
                      </c:pt>
                      <c:pt idx="14">
                        <c:v>8.7451039077627897</c:v>
                      </c:pt>
                      <c:pt idx="15">
                        <c:v>6.277253994874731</c:v>
                      </c:pt>
                      <c:pt idx="16">
                        <c:v>4.2633857773226573</c:v>
                      </c:pt>
                      <c:pt idx="17">
                        <c:v>2.671116949762149</c:v>
                      </c:pt>
                    </c:numCache>
                  </c:numRef>
                </c:yVal>
                <c:smooth val="1"/>
                <c:extLst xmlns:c15="http://schemas.microsoft.com/office/drawing/2012/chart">
                  <c:ext xmlns:c16="http://schemas.microsoft.com/office/drawing/2014/chart" uri="{C3380CC4-5D6E-409C-BE32-E72D297353CC}">
                    <c16:uniqueId val="{00000006-9418-4ECE-950D-BD419ECC4380}"/>
                  </c:ext>
                </c:extLst>
              </c15:ser>
            </c15:filteredScatterSeries>
            <c15:filteredScatterSeries>
              <c15:ser>
                <c:idx val="6"/>
                <c:order val="7"/>
                <c:tx>
                  <c:v>101,max,4.3K</c:v>
                </c:tx>
                <c:spPr>
                  <a:ln w="19050" cap="rnd">
                    <a:solidFill>
                      <a:srgbClr val="C00000"/>
                    </a:solidFill>
                    <a:prstDash val="sysDot"/>
                    <a:round/>
                  </a:ln>
                  <a:effectLst/>
                </c:spPr>
                <c:marker>
                  <c:symbol val="none"/>
                </c:marker>
                <c:xVal>
                  <c:numRef>
                    <c:extLst xmlns:c15="http://schemas.microsoft.com/office/drawing/2012/chart">
                      <c:ext xmlns:c15="http://schemas.microsoft.com/office/drawing/2012/chart" uri="{02D57815-91ED-43cb-92C2-25804820EDAC}">
                        <c15:formulaRef>
                          <c15:sqref>CriticalSurface!$A$51:$A$68</c15:sqref>
                        </c15:formulaRef>
                      </c:ext>
                    </c:extLst>
                    <c:numCache>
                      <c:formatCode>General</c:formatCode>
                      <c:ptCount val="18"/>
                      <c:pt idx="0">
                        <c:v>7</c:v>
                      </c:pt>
                      <c:pt idx="1">
                        <c:v>8</c:v>
                      </c:pt>
                      <c:pt idx="2">
                        <c:v>9</c:v>
                      </c:pt>
                      <c:pt idx="3">
                        <c:v>10</c:v>
                      </c:pt>
                      <c:pt idx="4">
                        <c:v>11</c:v>
                      </c:pt>
                      <c:pt idx="5">
                        <c:v>12</c:v>
                      </c:pt>
                      <c:pt idx="6">
                        <c:v>13</c:v>
                      </c:pt>
                      <c:pt idx="7">
                        <c:v>14</c:v>
                      </c:pt>
                      <c:pt idx="8">
                        <c:v>15</c:v>
                      </c:pt>
                      <c:pt idx="9">
                        <c:v>16</c:v>
                      </c:pt>
                      <c:pt idx="10">
                        <c:v>17</c:v>
                      </c:pt>
                      <c:pt idx="11">
                        <c:v>18</c:v>
                      </c:pt>
                      <c:pt idx="12">
                        <c:v>19</c:v>
                      </c:pt>
                      <c:pt idx="13">
                        <c:v>20</c:v>
                      </c:pt>
                      <c:pt idx="14">
                        <c:v>21</c:v>
                      </c:pt>
                      <c:pt idx="15">
                        <c:v>22</c:v>
                      </c:pt>
                      <c:pt idx="16">
                        <c:v>23</c:v>
                      </c:pt>
                      <c:pt idx="17">
                        <c:v>24</c:v>
                      </c:pt>
                    </c:numCache>
                  </c:numRef>
                </c:xVal>
                <c:yVal>
                  <c:numRef>
                    <c:extLst xmlns:c15="http://schemas.microsoft.com/office/drawing/2012/chart">
                      <c:ext xmlns:c15="http://schemas.microsoft.com/office/drawing/2012/chart" uri="{02D57815-91ED-43cb-92C2-25804820EDAC}">
                        <c15:formulaRef>
                          <c15:sqref>CriticalSurface!$C$51:$C$68</c15:sqref>
                        </c15:formulaRef>
                      </c:ext>
                    </c:extLst>
                    <c:numCache>
                      <c:formatCode>0.00</c:formatCode>
                      <c:ptCount val="18"/>
                      <c:pt idx="0">
                        <c:v>113.83575832517194</c:v>
                      </c:pt>
                      <c:pt idx="1">
                        <c:v>95.223816137112379</c:v>
                      </c:pt>
                      <c:pt idx="2">
                        <c:v>79.75511036379838</c:v>
                      </c:pt>
                      <c:pt idx="3">
                        <c:v>66.716540838368189</c:v>
                      </c:pt>
                      <c:pt idx="4">
                        <c:v>55.618685513337667</c:v>
                      </c:pt>
                      <c:pt idx="5">
                        <c:v>46.111691401969182</c:v>
                      </c:pt>
                      <c:pt idx="6">
                        <c:v>37.937068884041032</c:v>
                      </c:pt>
                      <c:pt idx="7">
                        <c:v>30.898526120791988</c:v>
                      </c:pt>
                      <c:pt idx="8">
                        <c:v>24.843519905843387</c:v>
                      </c:pt>
                      <c:pt idx="9">
                        <c:v>19.651142042716085</c:v>
                      </c:pt>
                      <c:pt idx="10">
                        <c:v>15.223909388439921</c:v>
                      </c:pt>
                      <c:pt idx="11">
                        <c:v>11.482045562311779</c:v>
                      </c:pt>
                      <c:pt idx="12">
                        <c:v>8.3594023019997206</c:v>
                      </c:pt>
                      <c:pt idx="13">
                        <c:v>5.800488909725587</c:v>
                      </c:pt>
                      <c:pt idx="14">
                        <c:v>3.7582683323277974</c:v>
                      </c:pt>
                      <c:pt idx="15">
                        <c:v>2.1924948031616744</c:v>
                      </c:pt>
                      <c:pt idx="16">
                        <c:v>1.0684412441409818</c:v>
                      </c:pt>
                      <c:pt idx="17">
                        <c:v>0.35591191678177148</c:v>
                      </c:pt>
                    </c:numCache>
                  </c:numRef>
                </c:yVal>
                <c:smooth val="1"/>
                <c:extLst xmlns:c15="http://schemas.microsoft.com/office/drawing/2012/chart">
                  <c:ext xmlns:c16="http://schemas.microsoft.com/office/drawing/2014/chart" uri="{C3380CC4-5D6E-409C-BE32-E72D297353CC}">
                    <c16:uniqueId val="{00000007-9418-4ECE-950D-BD419ECC4380}"/>
                  </c:ext>
                </c:extLst>
              </c15:ser>
            </c15:filteredScatterSeries>
            <c15:filteredScatterSeries>
              <c15:ser>
                <c:idx val="7"/>
                <c:order val="8"/>
                <c:tx>
                  <c:v>102,max,1.9K</c:v>
                </c:tx>
                <c:spPr>
                  <a:ln w="19050" cap="rnd">
                    <a:solidFill>
                      <a:schemeClr val="accent1"/>
                    </a:solidFill>
                    <a:prstDash val="lgDash"/>
                    <a:round/>
                  </a:ln>
                  <a:effectLst/>
                </c:spPr>
                <c:marker>
                  <c:symbol val="none"/>
                </c:marker>
                <c:xVal>
                  <c:numRef>
                    <c:extLst xmlns:c15="http://schemas.microsoft.com/office/drawing/2012/chart">
                      <c:ext xmlns:c15="http://schemas.microsoft.com/office/drawing/2012/chart" uri="{02D57815-91ED-43cb-92C2-25804820EDAC}">
                        <c15:formulaRef>
                          <c15:sqref>CriticalSurface!$A$51:$A$68</c15:sqref>
                        </c15:formulaRef>
                      </c:ext>
                    </c:extLst>
                    <c:numCache>
                      <c:formatCode>General</c:formatCode>
                      <c:ptCount val="18"/>
                      <c:pt idx="0">
                        <c:v>7</c:v>
                      </c:pt>
                      <c:pt idx="1">
                        <c:v>8</c:v>
                      </c:pt>
                      <c:pt idx="2">
                        <c:v>9</c:v>
                      </c:pt>
                      <c:pt idx="3">
                        <c:v>10</c:v>
                      </c:pt>
                      <c:pt idx="4">
                        <c:v>11</c:v>
                      </c:pt>
                      <c:pt idx="5">
                        <c:v>12</c:v>
                      </c:pt>
                      <c:pt idx="6">
                        <c:v>13</c:v>
                      </c:pt>
                      <c:pt idx="7">
                        <c:v>14</c:v>
                      </c:pt>
                      <c:pt idx="8">
                        <c:v>15</c:v>
                      </c:pt>
                      <c:pt idx="9">
                        <c:v>16</c:v>
                      </c:pt>
                      <c:pt idx="10">
                        <c:v>17</c:v>
                      </c:pt>
                      <c:pt idx="11">
                        <c:v>18</c:v>
                      </c:pt>
                      <c:pt idx="12">
                        <c:v>19</c:v>
                      </c:pt>
                      <c:pt idx="13">
                        <c:v>20</c:v>
                      </c:pt>
                      <c:pt idx="14">
                        <c:v>21</c:v>
                      </c:pt>
                      <c:pt idx="15">
                        <c:v>22</c:v>
                      </c:pt>
                      <c:pt idx="16">
                        <c:v>23</c:v>
                      </c:pt>
                      <c:pt idx="17">
                        <c:v>24</c:v>
                      </c:pt>
                    </c:numCache>
                  </c:numRef>
                </c:xVal>
                <c:yVal>
                  <c:numRef>
                    <c:extLst xmlns:c15="http://schemas.microsoft.com/office/drawing/2012/chart">
                      <c:ext xmlns:c15="http://schemas.microsoft.com/office/drawing/2012/chart" uri="{02D57815-91ED-43cb-92C2-25804820EDAC}">
                        <c15:formulaRef>
                          <c15:sqref>CriticalSurface!$D$51:$D$68</c15:sqref>
                        </c15:formulaRef>
                      </c:ext>
                    </c:extLst>
                    <c:numCache>
                      <c:formatCode>0.00</c:formatCode>
                      <c:ptCount val="18"/>
                      <c:pt idx="0">
                        <c:v>136.31892603627847</c:v>
                      </c:pt>
                      <c:pt idx="1">
                        <c:v>115.14227394651161</c:v>
                      </c:pt>
                      <c:pt idx="2">
                        <c:v>97.487505109456805</c:v>
                      </c:pt>
                      <c:pt idx="3">
                        <c:v>82.54775791851327</c:v>
                      </c:pt>
                      <c:pt idx="4">
                        <c:v>69.769959451297595</c:v>
                      </c:pt>
                      <c:pt idx="5">
                        <c:v>58.759262016326318</c:v>
                      </c:pt>
                      <c:pt idx="6">
                        <c:v>49.2243069515754</c:v>
                      </c:pt>
                      <c:pt idx="7">
                        <c:v>40.944128784711616</c:v>
                      </c:pt>
                      <c:pt idx="8">
                        <c:v>33.747233171249334</c:v>
                      </c:pt>
                      <c:pt idx="9">
                        <c:v>27.497868283636421</c:v>
                      </c:pt>
                      <c:pt idx="10">
                        <c:v>22.086726226872564</c:v>
                      </c:pt>
                      <c:pt idx="11">
                        <c:v>17.424470647753857</c:v>
                      </c:pt>
                      <c:pt idx="12">
                        <c:v>13.437123178522647</c:v>
                      </c:pt>
                      <c:pt idx="13">
                        <c:v>10.062705455862119</c:v>
                      </c:pt>
                      <c:pt idx="14">
                        <c:v>7.2487493655957769</c:v>
                      </c:pt>
                      <c:pt idx="15">
                        <c:v>4.9504202995397906</c:v>
                      </c:pt>
                      <c:pt idx="16">
                        <c:v>3.1290813674543245</c:v>
                      </c:pt>
                      <c:pt idx="17">
                        <c:v>1.7511801586211251</c:v>
                      </c:pt>
                    </c:numCache>
                  </c:numRef>
                </c:yVal>
                <c:smooth val="1"/>
                <c:extLst xmlns:c15="http://schemas.microsoft.com/office/drawing/2012/chart">
                  <c:ext xmlns:c16="http://schemas.microsoft.com/office/drawing/2014/chart" uri="{C3380CC4-5D6E-409C-BE32-E72D297353CC}">
                    <c16:uniqueId val="{00000008-9418-4ECE-950D-BD419ECC4380}"/>
                  </c:ext>
                </c:extLst>
              </c15:ser>
            </c15:filteredScatterSeries>
            <c15:filteredScatterSeries>
              <c15:ser>
                <c:idx val="8"/>
                <c:order val="9"/>
                <c:tx>
                  <c:v>102,max,4.3K</c:v>
                </c:tx>
                <c:spPr>
                  <a:ln w="19050" cap="rnd">
                    <a:solidFill>
                      <a:srgbClr val="C00000"/>
                    </a:solidFill>
                    <a:prstDash val="lgDash"/>
                    <a:round/>
                  </a:ln>
                  <a:effectLst/>
                </c:spPr>
                <c:marker>
                  <c:symbol val="none"/>
                </c:marker>
                <c:xVal>
                  <c:numRef>
                    <c:extLst xmlns:c15="http://schemas.microsoft.com/office/drawing/2012/chart">
                      <c:ext xmlns:c15="http://schemas.microsoft.com/office/drawing/2012/chart" uri="{02D57815-91ED-43cb-92C2-25804820EDAC}">
                        <c15:formulaRef>
                          <c15:sqref>CriticalSurface!$A$51:$A$68</c15:sqref>
                        </c15:formulaRef>
                      </c:ext>
                    </c:extLst>
                    <c:numCache>
                      <c:formatCode>General</c:formatCode>
                      <c:ptCount val="18"/>
                      <c:pt idx="0">
                        <c:v>7</c:v>
                      </c:pt>
                      <c:pt idx="1">
                        <c:v>8</c:v>
                      </c:pt>
                      <c:pt idx="2">
                        <c:v>9</c:v>
                      </c:pt>
                      <c:pt idx="3">
                        <c:v>10</c:v>
                      </c:pt>
                      <c:pt idx="4">
                        <c:v>11</c:v>
                      </c:pt>
                      <c:pt idx="5">
                        <c:v>12</c:v>
                      </c:pt>
                      <c:pt idx="6">
                        <c:v>13</c:v>
                      </c:pt>
                      <c:pt idx="7">
                        <c:v>14</c:v>
                      </c:pt>
                      <c:pt idx="8">
                        <c:v>15</c:v>
                      </c:pt>
                      <c:pt idx="9">
                        <c:v>16</c:v>
                      </c:pt>
                      <c:pt idx="10">
                        <c:v>17</c:v>
                      </c:pt>
                      <c:pt idx="11">
                        <c:v>18</c:v>
                      </c:pt>
                      <c:pt idx="12">
                        <c:v>19</c:v>
                      </c:pt>
                      <c:pt idx="13">
                        <c:v>20</c:v>
                      </c:pt>
                      <c:pt idx="14">
                        <c:v>21</c:v>
                      </c:pt>
                      <c:pt idx="15">
                        <c:v>22</c:v>
                      </c:pt>
                      <c:pt idx="16">
                        <c:v>23</c:v>
                      </c:pt>
                      <c:pt idx="17">
                        <c:v>24</c:v>
                      </c:pt>
                    </c:numCache>
                  </c:numRef>
                </c:xVal>
                <c:yVal>
                  <c:numRef>
                    <c:extLst xmlns:c15="http://schemas.microsoft.com/office/drawing/2012/chart">
                      <c:ext xmlns:c15="http://schemas.microsoft.com/office/drawing/2012/chart" uri="{02D57815-91ED-43cb-92C2-25804820EDAC}">
                        <c15:formulaRef>
                          <c15:sqref>CriticalSurface!$E$51:$E$68</c15:sqref>
                        </c15:formulaRef>
                      </c:ext>
                    </c:extLst>
                    <c:numCache>
                      <c:formatCode>0.00</c:formatCode>
                      <c:ptCount val="18"/>
                      <c:pt idx="0">
                        <c:v>112.85089180067351</c:v>
                      </c:pt>
                      <c:pt idx="1">
                        <c:v>93.907409929529507</c:v>
                      </c:pt>
                      <c:pt idx="2">
                        <c:v>78.190973777259899</c:v>
                      </c:pt>
                      <c:pt idx="3">
                        <c:v>64.973220138682038</c:v>
                      </c:pt>
                      <c:pt idx="4">
                        <c:v>53.753921650620896</c:v>
                      </c:pt>
                      <c:pt idx="5">
                        <c:v>44.175263328768835</c:v>
                      </c:pt>
                      <c:pt idx="6">
                        <c:v>35.972695548539498</c:v>
                      </c:pt>
                      <c:pt idx="7">
                        <c:v>28.945189188051724</c:v>
                      </c:pt>
                      <c:pt idx="8">
                        <c:v>22.936413861344832</c:v>
                      </c:pt>
                      <c:pt idx="9">
                        <c:v>17.822375556478498</c:v>
                      </c:pt>
                      <c:pt idx="10">
                        <c:v>13.503035320933883</c:v>
                      </c:pt>
                      <c:pt idx="11">
                        <c:v>9.8964696775785228</c:v>
                      </c:pt>
                      <c:pt idx="12">
                        <c:v>6.9347040783197862</c:v>
                      </c:pt>
                      <c:pt idx="13">
                        <c:v>4.5606773146756012</c:v>
                      </c:pt>
                      <c:pt idx="14">
                        <c:v>2.7259885916901161</c:v>
                      </c:pt>
                      <c:pt idx="15">
                        <c:v>1.3891976351545476</c:v>
                      </c:pt>
                      <c:pt idx="16">
                        <c:v>0.51452292171100455</c:v>
                      </c:pt>
                      <c:pt idx="17">
                        <c:v>7.083135659971411E-2</c:v>
                      </c:pt>
                    </c:numCache>
                  </c:numRef>
                </c:yVal>
                <c:smooth val="1"/>
                <c:extLst xmlns:c15="http://schemas.microsoft.com/office/drawing/2012/chart">
                  <c:ext xmlns:c16="http://schemas.microsoft.com/office/drawing/2014/chart" uri="{C3380CC4-5D6E-409C-BE32-E72D297353CC}">
                    <c16:uniqueId val="{00000009-9418-4ECE-950D-BD419ECC4380}"/>
                  </c:ext>
                </c:extLst>
              </c15:ser>
            </c15:filteredScatterSeries>
            <c15:filteredScatterSeries>
              <c15:ser>
                <c:idx val="9"/>
                <c:order val="10"/>
                <c:tx>
                  <c:v>eRMC1a Training CD#1</c:v>
                </c:tx>
                <c:spPr>
                  <a:ln w="19050" cap="rnd">
                    <a:noFill/>
                    <a:round/>
                  </a:ln>
                  <a:effectLst/>
                </c:spPr>
                <c:marker>
                  <c:symbol val="x"/>
                  <c:size val="9"/>
                  <c:spPr>
                    <a:noFill/>
                    <a:ln w="19050">
                      <a:solidFill>
                        <a:srgbClr val="FF0000"/>
                      </a:solidFill>
                    </a:ln>
                    <a:effectLst/>
                  </c:spPr>
                </c:marker>
                <c:xVal>
                  <c:numRef>
                    <c:extLst xmlns:c15="http://schemas.microsoft.com/office/drawing/2012/chart">
                      <c:ext xmlns:c15="http://schemas.microsoft.com/office/drawing/2012/chart" uri="{02D57815-91ED-43cb-92C2-25804820EDAC}">
                        <c15:formulaRef>
                          <c15:sqref>eRMC_ROXIE!$C$32:$C$49</c15:sqref>
                        </c15:formulaRef>
                      </c:ext>
                    </c:extLst>
                    <c:numCache>
                      <c:formatCode>0.00</c:formatCode>
                      <c:ptCount val="18"/>
                      <c:pt idx="0">
                        <c:v>14.218223581083334</c:v>
                      </c:pt>
                      <c:pt idx="1">
                        <c:v>14.440130920133335</c:v>
                      </c:pt>
                      <c:pt idx="2">
                        <c:v>14.633642533333335</c:v>
                      </c:pt>
                      <c:pt idx="3">
                        <c:v>14.654676404333335</c:v>
                      </c:pt>
                      <c:pt idx="4">
                        <c:v>14.913393017633336</c:v>
                      </c:pt>
                      <c:pt idx="5">
                        <c:v>15.427671163583335</c:v>
                      </c:pt>
                      <c:pt idx="6">
                        <c:v>15.419257615183335</c:v>
                      </c:pt>
                      <c:pt idx="7">
                        <c:v>15.671664067183336</c:v>
                      </c:pt>
                      <c:pt idx="8">
                        <c:v>15.655888663933334</c:v>
                      </c:pt>
                      <c:pt idx="9">
                        <c:v>15.758954631833335</c:v>
                      </c:pt>
                      <c:pt idx="10">
                        <c:v>15.813642696433336</c:v>
                      </c:pt>
                      <c:pt idx="11">
                        <c:v>15.950362857933337</c:v>
                      </c:pt>
                      <c:pt idx="12">
                        <c:v>16.074462696833336</c:v>
                      </c:pt>
                      <c:pt idx="13">
                        <c:v>16.131254148533337</c:v>
                      </c:pt>
                      <c:pt idx="14">
                        <c:v>16.232216729333334</c:v>
                      </c:pt>
                      <c:pt idx="15">
                        <c:v>16.375247052133336</c:v>
                      </c:pt>
                      <c:pt idx="16">
                        <c:v>16.478313020033333</c:v>
                      </c:pt>
                      <c:pt idx="17">
                        <c:v>16.407849552183336</c:v>
                      </c:pt>
                    </c:numCache>
                  </c:numRef>
                </c:xVal>
                <c:yVal>
                  <c:numRef>
                    <c:extLst xmlns:c15="http://schemas.microsoft.com/office/drawing/2012/chart">
                      <c:ext xmlns:c15="http://schemas.microsoft.com/office/drawing/2012/chart" uri="{02D57815-91ED-43cb-92C2-25804820EDAC}">
                        <c15:formulaRef>
                          <c15:sqref>eRMC_ROXIE!$B$32:$B$49</c15:sqref>
                        </c15:formulaRef>
                      </c:ext>
                    </c:extLst>
                    <c:numCache>
                      <c:formatCode>General</c:formatCode>
                      <c:ptCount val="18"/>
                      <c:pt idx="0">
                        <c:v>11.605</c:v>
                      </c:pt>
                      <c:pt idx="1">
                        <c:v>11.816000000000001</c:v>
                      </c:pt>
                      <c:pt idx="2">
                        <c:v>12</c:v>
                      </c:pt>
                      <c:pt idx="3">
                        <c:v>12.02</c:v>
                      </c:pt>
                      <c:pt idx="4">
                        <c:v>12.266</c:v>
                      </c:pt>
                      <c:pt idx="5">
                        <c:v>12.755000000000001</c:v>
                      </c:pt>
                      <c:pt idx="6">
                        <c:v>12.747</c:v>
                      </c:pt>
                      <c:pt idx="7" formatCode="0.000">
                        <c:v>12.987</c:v>
                      </c:pt>
                      <c:pt idx="8">
                        <c:v>12.972</c:v>
                      </c:pt>
                      <c:pt idx="9">
                        <c:v>13.07</c:v>
                      </c:pt>
                      <c:pt idx="10">
                        <c:v>13.122</c:v>
                      </c:pt>
                      <c:pt idx="11">
                        <c:v>13.252000000000001</c:v>
                      </c:pt>
                      <c:pt idx="12">
                        <c:v>13.37</c:v>
                      </c:pt>
                      <c:pt idx="13">
                        <c:v>13.423999999999999</c:v>
                      </c:pt>
                      <c:pt idx="14">
                        <c:v>13.52</c:v>
                      </c:pt>
                      <c:pt idx="15">
                        <c:v>13.656000000000001</c:v>
                      </c:pt>
                      <c:pt idx="16">
                        <c:v>13.754</c:v>
                      </c:pt>
                      <c:pt idx="17">
                        <c:v>13.686999999999999</c:v>
                      </c:pt>
                    </c:numCache>
                  </c:numRef>
                </c:yVal>
                <c:smooth val="1"/>
                <c:extLst xmlns:c15="http://schemas.microsoft.com/office/drawing/2012/chart">
                  <c:ext xmlns:c16="http://schemas.microsoft.com/office/drawing/2014/chart" uri="{C3380CC4-5D6E-409C-BE32-E72D297353CC}">
                    <c16:uniqueId val="{0000000A-9418-4ECE-950D-BD419ECC4380}"/>
                  </c:ext>
                </c:extLst>
              </c15:ser>
            </c15:filteredScatterSeries>
            <c15:filteredScatterSeries>
              <c15:ser>
                <c:idx val="11"/>
                <c:order val="11"/>
                <c:tx>
                  <c:v>RMM,min,1.9K</c:v>
                </c:tx>
                <c:spPr>
                  <a:ln w="19050" cap="rnd">
                    <a:solidFill>
                      <a:schemeClr val="accent1"/>
                    </a:solidFill>
                    <a:prstDash val="lgDashDotDot"/>
                    <a:round/>
                  </a:ln>
                  <a:effectLst/>
                </c:spPr>
                <c:marker>
                  <c:symbol val="none"/>
                </c:marker>
                <c:xVal>
                  <c:numRef>
                    <c:extLst xmlns:c15="http://schemas.microsoft.com/office/drawing/2012/chart">
                      <c:ext xmlns:c15="http://schemas.microsoft.com/office/drawing/2012/chart" uri="{02D57815-91ED-43cb-92C2-25804820EDAC}">
                        <c15:formulaRef>
                          <c15:sqref>CriticalSurface!$A$29:$A$45</c15:sqref>
                        </c15:formulaRef>
                      </c:ext>
                    </c:extLst>
                    <c:numCache>
                      <c:formatCode>General</c:formatCode>
                      <c:ptCount val="17"/>
                      <c:pt idx="0">
                        <c:v>7</c:v>
                      </c:pt>
                      <c:pt idx="1">
                        <c:v>8</c:v>
                      </c:pt>
                      <c:pt idx="2">
                        <c:v>9</c:v>
                      </c:pt>
                      <c:pt idx="3">
                        <c:v>10</c:v>
                      </c:pt>
                      <c:pt idx="4">
                        <c:v>11</c:v>
                      </c:pt>
                      <c:pt idx="5">
                        <c:v>12</c:v>
                      </c:pt>
                      <c:pt idx="6">
                        <c:v>13</c:v>
                      </c:pt>
                      <c:pt idx="7">
                        <c:v>14</c:v>
                      </c:pt>
                      <c:pt idx="8">
                        <c:v>15</c:v>
                      </c:pt>
                      <c:pt idx="9">
                        <c:v>16</c:v>
                      </c:pt>
                      <c:pt idx="10">
                        <c:v>17</c:v>
                      </c:pt>
                      <c:pt idx="11">
                        <c:v>18</c:v>
                      </c:pt>
                      <c:pt idx="12">
                        <c:v>19</c:v>
                      </c:pt>
                      <c:pt idx="13">
                        <c:v>20</c:v>
                      </c:pt>
                      <c:pt idx="14">
                        <c:v>21</c:v>
                      </c:pt>
                      <c:pt idx="15">
                        <c:v>22</c:v>
                      </c:pt>
                      <c:pt idx="16">
                        <c:v>23</c:v>
                      </c:pt>
                    </c:numCache>
                  </c:numRef>
                </c:xVal>
                <c:yVal>
                  <c:numRef>
                    <c:extLst xmlns:c15="http://schemas.microsoft.com/office/drawing/2012/chart">
                      <c:ext xmlns:c15="http://schemas.microsoft.com/office/drawing/2012/chart" uri="{02D57815-91ED-43cb-92C2-25804820EDAC}">
                        <c15:formulaRef>
                          <c15:sqref>CriticalSurface!$F$29:$F$45</c15:sqref>
                        </c15:formulaRef>
                      </c:ext>
                    </c:extLst>
                    <c:numCache>
                      <c:formatCode>0.00</c:formatCode>
                      <c:ptCount val="17"/>
                      <c:pt idx="0">
                        <c:v>137.60672987775865</c:v>
                      </c:pt>
                      <c:pt idx="1">
                        <c:v>116.46762016047569</c:v>
                      </c:pt>
                      <c:pt idx="2">
                        <c:v>98.833272182034534</c:v>
                      </c:pt>
                      <c:pt idx="3">
                        <c:v>83.899055075384496</c:v>
                      </c:pt>
                      <c:pt idx="4">
                        <c:v>71.11357600246231</c:v>
                      </c:pt>
                      <c:pt idx="5">
                        <c:v>60.083295540745965</c:v>
                      </c:pt>
                      <c:pt idx="6">
                        <c:v>50.517901350718802</c:v>
                      </c:pt>
                      <c:pt idx="7">
                        <c:v>42.19728327578742</c:v>
                      </c:pt>
                      <c:pt idx="8">
                        <c:v>34.950658985774709</c:v>
                      </c:pt>
                      <c:pt idx="9">
                        <c:v>28.642878552390219</c:v>
                      </c:pt>
                      <c:pt idx="10">
                        <c:v>23.165149622470981</c:v>
                      </c:pt>
                      <c:pt idx="11">
                        <c:v>18.428582458002065</c:v>
                      </c:pt>
                      <c:pt idx="12">
                        <c:v>14.359589443801212</c:v>
                      </c:pt>
                      <c:pt idx="13">
                        <c:v>10.89653708184759</c:v>
                      </c:pt>
                      <c:pt idx="14">
                        <c:v>7.9872639790550508</c:v>
                      </c:pt>
                      <c:pt idx="15">
                        <c:v>5.5872102028628898</c:v>
                      </c:pt>
                      <c:pt idx="16">
                        <c:v>3.657986359917035</c:v>
                      </c:pt>
                    </c:numCache>
                  </c:numRef>
                </c:yVal>
                <c:smooth val="1"/>
                <c:extLst xmlns:c15="http://schemas.microsoft.com/office/drawing/2012/chart">
                  <c:ext xmlns:c16="http://schemas.microsoft.com/office/drawing/2014/chart" uri="{C3380CC4-5D6E-409C-BE32-E72D297353CC}">
                    <c16:uniqueId val="{0000000B-9418-4ECE-950D-BD419ECC4380}"/>
                  </c:ext>
                </c:extLst>
              </c15:ser>
            </c15:filteredScatterSeries>
            <c15:filteredScatterSeries>
              <c15:ser>
                <c:idx val="12"/>
                <c:order val="12"/>
                <c:tx>
                  <c:v>RMM,min,4.3K</c:v>
                </c:tx>
                <c:spPr>
                  <a:ln w="19050" cap="rnd">
                    <a:solidFill>
                      <a:srgbClr val="C00000"/>
                    </a:solidFill>
                    <a:prstDash val="lgDashDotDot"/>
                    <a:round/>
                  </a:ln>
                  <a:effectLst/>
                </c:spPr>
                <c:marker>
                  <c:symbol val="none"/>
                </c:marker>
                <c:xVal>
                  <c:numRef>
                    <c:extLst xmlns:c15="http://schemas.microsoft.com/office/drawing/2012/chart">
                      <c:ext xmlns:c15="http://schemas.microsoft.com/office/drawing/2012/chart" uri="{02D57815-91ED-43cb-92C2-25804820EDAC}">
                        <c15:formulaRef>
                          <c15:sqref>CriticalSurface!$A$29:$A$45</c15:sqref>
                        </c15:formulaRef>
                      </c:ext>
                    </c:extLst>
                    <c:numCache>
                      <c:formatCode>General</c:formatCode>
                      <c:ptCount val="17"/>
                      <c:pt idx="0">
                        <c:v>7</c:v>
                      </c:pt>
                      <c:pt idx="1">
                        <c:v>8</c:v>
                      </c:pt>
                      <c:pt idx="2">
                        <c:v>9</c:v>
                      </c:pt>
                      <c:pt idx="3">
                        <c:v>10</c:v>
                      </c:pt>
                      <c:pt idx="4">
                        <c:v>11</c:v>
                      </c:pt>
                      <c:pt idx="5">
                        <c:v>12</c:v>
                      </c:pt>
                      <c:pt idx="6">
                        <c:v>13</c:v>
                      </c:pt>
                      <c:pt idx="7">
                        <c:v>14</c:v>
                      </c:pt>
                      <c:pt idx="8">
                        <c:v>15</c:v>
                      </c:pt>
                      <c:pt idx="9">
                        <c:v>16</c:v>
                      </c:pt>
                      <c:pt idx="10">
                        <c:v>17</c:v>
                      </c:pt>
                      <c:pt idx="11">
                        <c:v>18</c:v>
                      </c:pt>
                      <c:pt idx="12">
                        <c:v>19</c:v>
                      </c:pt>
                      <c:pt idx="13">
                        <c:v>20</c:v>
                      </c:pt>
                      <c:pt idx="14">
                        <c:v>21</c:v>
                      </c:pt>
                      <c:pt idx="15">
                        <c:v>22</c:v>
                      </c:pt>
                      <c:pt idx="16">
                        <c:v>23</c:v>
                      </c:pt>
                    </c:numCache>
                  </c:numRef>
                </c:xVal>
                <c:yVal>
                  <c:numRef>
                    <c:extLst xmlns:c15="http://schemas.microsoft.com/office/drawing/2012/chart">
                      <c:ext xmlns:c15="http://schemas.microsoft.com/office/drawing/2012/chart" uri="{02D57815-91ED-43cb-92C2-25804820EDAC}">
                        <c15:formulaRef>
                          <c15:sqref>CriticalSurface!$G$29:$G$45</c15:sqref>
                        </c15:formulaRef>
                      </c:ext>
                    </c:extLst>
                    <c:numCache>
                      <c:formatCode>0.00</c:formatCode>
                      <c:ptCount val="17"/>
                      <c:pt idx="0">
                        <c:v>112.46874366056018</c:v>
                      </c:pt>
                      <c:pt idx="1">
                        <c:v>94.138768121974408</c:v>
                      </c:pt>
                      <c:pt idx="2">
                        <c:v>78.90127855056123</c:v>
                      </c:pt>
                      <c:pt idx="3">
                        <c:v>66.054255715954554</c:v>
                      </c:pt>
                      <c:pt idx="4">
                        <c:v>55.11592099647261</c:v>
                      </c:pt>
                      <c:pt idx="5">
                        <c:v>45.741912734582812</c:v>
                      </c:pt>
                      <c:pt idx="6">
                        <c:v>37.67781912398226</c:v>
                      </c:pt>
                      <c:pt idx="7">
                        <c:v>30.730460617282912</c:v>
                      </c:pt>
                      <c:pt idx="8">
                        <c:v>24.749724881353735</c:v>
                      </c:pt>
                      <c:pt idx="9">
                        <c:v>19.616640190600972</c:v>
                      </c:pt>
                      <c:pt idx="10">
                        <c:v>15.235292542215342</c:v>
                      </c:pt>
                      <c:pt idx="11">
                        <c:v>11.527196096568293</c:v>
                      </c:pt>
                      <c:pt idx="12">
                        <c:v>8.427277983521881</c:v>
                      </c:pt>
                      <c:pt idx="13">
                        <c:v>5.8809540783567016</c:v>
                      </c:pt>
                      <c:pt idx="14">
                        <c:v>3.8419595424801463</c:v>
                      </c:pt>
                      <c:pt idx="15">
                        <c:v>2.2707125242680637</c:v>
                      </c:pt>
                      <c:pt idx="16">
                        <c:v>1.1330615609727492</c:v>
                      </c:pt>
                    </c:numCache>
                  </c:numRef>
                </c:yVal>
                <c:smooth val="1"/>
                <c:extLst xmlns:c15="http://schemas.microsoft.com/office/drawing/2012/chart">
                  <c:ext xmlns:c16="http://schemas.microsoft.com/office/drawing/2014/chart" uri="{C3380CC4-5D6E-409C-BE32-E72D297353CC}">
                    <c16:uniqueId val="{0000000C-9418-4ECE-950D-BD419ECC4380}"/>
                  </c:ext>
                </c:extLst>
              </c15:ser>
            </c15:filteredScatterSeries>
            <c15:filteredScatterSeries>
              <c15:ser>
                <c:idx val="13"/>
                <c:order val="13"/>
                <c:tx>
                  <c:v>RMM,max,1.9K</c:v>
                </c:tx>
                <c:spPr>
                  <a:ln w="19050" cap="rnd">
                    <a:solidFill>
                      <a:schemeClr val="accent1"/>
                    </a:solidFill>
                    <a:prstDash val="dashDot"/>
                    <a:round/>
                  </a:ln>
                  <a:effectLst/>
                </c:spPr>
                <c:marker>
                  <c:symbol val="none"/>
                </c:marker>
                <c:xVal>
                  <c:numRef>
                    <c:extLst xmlns:c15="http://schemas.microsoft.com/office/drawing/2012/chart">
                      <c:ext xmlns:c15="http://schemas.microsoft.com/office/drawing/2012/chart" uri="{02D57815-91ED-43cb-92C2-25804820EDAC}">
                        <c15:formulaRef>
                          <c15:sqref>CriticalSurface!$A$51:$A$68</c15:sqref>
                        </c15:formulaRef>
                      </c:ext>
                    </c:extLst>
                    <c:numCache>
                      <c:formatCode>General</c:formatCode>
                      <c:ptCount val="18"/>
                      <c:pt idx="0">
                        <c:v>7</c:v>
                      </c:pt>
                      <c:pt idx="1">
                        <c:v>8</c:v>
                      </c:pt>
                      <c:pt idx="2">
                        <c:v>9</c:v>
                      </c:pt>
                      <c:pt idx="3">
                        <c:v>10</c:v>
                      </c:pt>
                      <c:pt idx="4">
                        <c:v>11</c:v>
                      </c:pt>
                      <c:pt idx="5">
                        <c:v>12</c:v>
                      </c:pt>
                      <c:pt idx="6">
                        <c:v>13</c:v>
                      </c:pt>
                      <c:pt idx="7">
                        <c:v>14</c:v>
                      </c:pt>
                      <c:pt idx="8">
                        <c:v>15</c:v>
                      </c:pt>
                      <c:pt idx="9">
                        <c:v>16</c:v>
                      </c:pt>
                      <c:pt idx="10">
                        <c:v>17</c:v>
                      </c:pt>
                      <c:pt idx="11">
                        <c:v>18</c:v>
                      </c:pt>
                      <c:pt idx="12">
                        <c:v>19</c:v>
                      </c:pt>
                      <c:pt idx="13">
                        <c:v>20</c:v>
                      </c:pt>
                      <c:pt idx="14">
                        <c:v>21</c:v>
                      </c:pt>
                      <c:pt idx="15">
                        <c:v>22</c:v>
                      </c:pt>
                      <c:pt idx="16">
                        <c:v>23</c:v>
                      </c:pt>
                      <c:pt idx="17">
                        <c:v>24</c:v>
                      </c:pt>
                    </c:numCache>
                  </c:numRef>
                </c:xVal>
                <c:yVal>
                  <c:numRef>
                    <c:extLst xmlns:c15="http://schemas.microsoft.com/office/drawing/2012/chart">
                      <c:ext xmlns:c15="http://schemas.microsoft.com/office/drawing/2012/chart" uri="{02D57815-91ED-43cb-92C2-25804820EDAC}">
                        <c15:formulaRef>
                          <c15:sqref>CriticalSurface!$F$51:$F$68</c15:sqref>
                        </c15:formulaRef>
                      </c:ext>
                    </c:extLst>
                    <c:numCache>
                      <c:formatCode>0.00</c:formatCode>
                      <c:ptCount val="18"/>
                      <c:pt idx="0">
                        <c:v>151.64584613909614</c:v>
                      </c:pt>
                      <c:pt idx="1">
                        <c:v>128.35005106750137</c:v>
                      </c:pt>
                      <c:pt idx="2">
                        <c:v>108.91658569355099</c:v>
                      </c:pt>
                      <c:pt idx="3">
                        <c:v>92.458727915993563</c:v>
                      </c:pt>
                      <c:pt idx="4">
                        <c:v>78.368829885356845</c:v>
                      </c:pt>
                      <c:pt idx="5">
                        <c:v>66.213201921125474</c:v>
                      </c:pt>
                      <c:pt idx="6">
                        <c:v>55.671913011133626</c:v>
                      </c:pt>
                      <c:pt idx="7">
                        <c:v>46.502396596535853</c:v>
                      </c:pt>
                      <c:pt idx="8">
                        <c:v>38.516446540987573</c:v>
                      </c:pt>
                      <c:pt idx="9">
                        <c:v>31.565124451363292</c:v>
                      </c:pt>
                      <c:pt idx="10">
                        <c:v>25.528538600975544</c:v>
                      </c:pt>
                      <c:pt idx="11">
                        <c:v>20.308730412170934</c:v>
                      </c:pt>
                      <c:pt idx="12">
                        <c:v>15.82460460581898</c:v>
                      </c:pt>
                      <c:pt idx="13">
                        <c:v>12.008239620480181</c:v>
                      </c:pt>
                      <c:pt idx="14">
                        <c:v>8.8021523766760108</c:v>
                      </c:pt>
                      <c:pt idx="15">
                        <c:v>6.1572367828434178</c:v>
                      </c:pt>
                      <c:pt idx="16">
                        <c:v>4.0311868264558619</c:v>
                      </c:pt>
                      <c:pt idx="17">
                        <c:v>2.3872740895344404</c:v>
                      </c:pt>
                    </c:numCache>
                  </c:numRef>
                </c:yVal>
                <c:smooth val="1"/>
                <c:extLst xmlns:c15="http://schemas.microsoft.com/office/drawing/2012/chart">
                  <c:ext xmlns:c16="http://schemas.microsoft.com/office/drawing/2014/chart" uri="{C3380CC4-5D6E-409C-BE32-E72D297353CC}">
                    <c16:uniqueId val="{0000000D-9418-4ECE-950D-BD419ECC4380}"/>
                  </c:ext>
                </c:extLst>
              </c15:ser>
            </c15:filteredScatterSeries>
            <c15:filteredScatterSeries>
              <c15:ser>
                <c:idx val="14"/>
                <c:order val="14"/>
                <c:tx>
                  <c:v>RMM,max,4.3K</c:v>
                </c:tx>
                <c:spPr>
                  <a:ln w="19050" cap="rnd">
                    <a:solidFill>
                      <a:srgbClr val="C00000"/>
                    </a:solidFill>
                    <a:prstDash val="dashDot"/>
                    <a:round/>
                  </a:ln>
                  <a:effectLst/>
                </c:spPr>
                <c:marker>
                  <c:symbol val="none"/>
                </c:marker>
                <c:xVal>
                  <c:numRef>
                    <c:extLst xmlns:c15="http://schemas.microsoft.com/office/drawing/2012/chart">
                      <c:ext xmlns:c15="http://schemas.microsoft.com/office/drawing/2012/chart" uri="{02D57815-91ED-43cb-92C2-25804820EDAC}">
                        <c15:formulaRef>
                          <c15:sqref>CriticalSurface!$A$51:$A$68</c15:sqref>
                        </c15:formulaRef>
                      </c:ext>
                    </c:extLst>
                    <c:numCache>
                      <c:formatCode>General</c:formatCode>
                      <c:ptCount val="18"/>
                      <c:pt idx="0">
                        <c:v>7</c:v>
                      </c:pt>
                      <c:pt idx="1">
                        <c:v>8</c:v>
                      </c:pt>
                      <c:pt idx="2">
                        <c:v>9</c:v>
                      </c:pt>
                      <c:pt idx="3">
                        <c:v>10</c:v>
                      </c:pt>
                      <c:pt idx="4">
                        <c:v>11</c:v>
                      </c:pt>
                      <c:pt idx="5">
                        <c:v>12</c:v>
                      </c:pt>
                      <c:pt idx="6">
                        <c:v>13</c:v>
                      </c:pt>
                      <c:pt idx="7">
                        <c:v>14</c:v>
                      </c:pt>
                      <c:pt idx="8">
                        <c:v>15</c:v>
                      </c:pt>
                      <c:pt idx="9">
                        <c:v>16</c:v>
                      </c:pt>
                      <c:pt idx="10">
                        <c:v>17</c:v>
                      </c:pt>
                      <c:pt idx="11">
                        <c:v>18</c:v>
                      </c:pt>
                      <c:pt idx="12">
                        <c:v>19</c:v>
                      </c:pt>
                      <c:pt idx="13">
                        <c:v>20</c:v>
                      </c:pt>
                      <c:pt idx="14">
                        <c:v>21</c:v>
                      </c:pt>
                      <c:pt idx="15">
                        <c:v>22</c:v>
                      </c:pt>
                      <c:pt idx="16">
                        <c:v>23</c:v>
                      </c:pt>
                      <c:pt idx="17">
                        <c:v>24</c:v>
                      </c:pt>
                    </c:numCache>
                  </c:numRef>
                </c:xVal>
                <c:yVal>
                  <c:numRef>
                    <c:extLst xmlns:c15="http://schemas.microsoft.com/office/drawing/2012/chart">
                      <c:ext xmlns:c15="http://schemas.microsoft.com/office/drawing/2012/chart" uri="{02D57815-91ED-43cb-92C2-25804820EDAC}">
                        <c15:formulaRef>
                          <c15:sqref>CriticalSurface!$G$51:$G$68</c15:sqref>
                        </c15:formulaRef>
                      </c:ext>
                    </c:extLst>
                    <c:numCache>
                      <c:formatCode>0.00</c:formatCode>
                      <c:ptCount val="18"/>
                      <c:pt idx="0">
                        <c:v>120.73229367675667</c:v>
                      </c:pt>
                      <c:pt idx="1">
                        <c:v>101.05553800416396</c:v>
                      </c:pt>
                      <c:pt idx="2">
                        <c:v>84.698486205091612</c:v>
                      </c:pt>
                      <c:pt idx="3">
                        <c:v>70.907538753763021</c:v>
                      </c:pt>
                      <c:pt idx="4">
                        <c:v>59.165518733757587</c:v>
                      </c:pt>
                      <c:pt idx="5">
                        <c:v>49.102762793151335</c:v>
                      </c:pt>
                      <c:pt idx="6">
                        <c:v>40.44616642385003</c:v>
                      </c:pt>
                      <c:pt idx="7">
                        <c:v>32.98835636739544</c:v>
                      </c:pt>
                      <c:pt idx="8">
                        <c:v>26.568190908336575</c:v>
                      </c:pt>
                      <c:pt idx="9">
                        <c:v>21.057956969723193</c:v>
                      </c:pt>
                      <c:pt idx="10">
                        <c:v>16.354693344930372</c:v>
                      </c:pt>
                      <c:pt idx="11">
                        <c:v>12.37414751071395</c:v>
                      </c:pt>
                      <c:pt idx="12">
                        <c:v>9.04646542041014</c:v>
                      </c:pt>
                      <c:pt idx="13">
                        <c:v>6.3130524248637707</c:v>
                      </c:pt>
                      <c:pt idx="14">
                        <c:v>4.1242444138690084</c:v>
                      </c:pt>
                      <c:pt idx="15">
                        <c:v>2.4375512912531807</c:v>
                      </c:pt>
                      <c:pt idx="16">
                        <c:v>1.2163123431526106</c:v>
                      </c:pt>
                      <c:pt idx="17">
                        <c:v>0.42865304377817054</c:v>
                      </c:pt>
                    </c:numCache>
                  </c:numRef>
                </c:yVal>
                <c:smooth val="1"/>
                <c:extLst xmlns:c15="http://schemas.microsoft.com/office/drawing/2012/chart">
                  <c:ext xmlns:c16="http://schemas.microsoft.com/office/drawing/2014/chart" uri="{C3380CC4-5D6E-409C-BE32-E72D297353CC}">
                    <c16:uniqueId val="{0000000E-9418-4ECE-950D-BD419ECC4380}"/>
                  </c:ext>
                </c:extLst>
              </c15:ser>
            </c15:filteredScatterSeries>
          </c:ext>
        </c:extLst>
      </c:scatterChart>
      <c:valAx>
        <c:axId val="114998656"/>
        <c:scaling>
          <c:orientation val="minMax"/>
          <c:max val="20"/>
          <c:min val="1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r>
                  <a:rPr lang="es-ES" sz="1800"/>
                  <a:t>Bp [T]</a:t>
                </a:r>
              </a:p>
            </c:rich>
          </c:tx>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mn-lt"/>
                <a:ea typeface="+mn-ea"/>
                <a:cs typeface="+mn-cs"/>
              </a:defRPr>
            </a:pPr>
            <a:endParaRPr lang="en-US"/>
          </a:p>
        </c:txPr>
        <c:crossAx val="115000832"/>
        <c:crosses val="autoZero"/>
        <c:crossBetween val="midCat"/>
        <c:majorUnit val="1"/>
      </c:valAx>
      <c:valAx>
        <c:axId val="115000832"/>
        <c:scaling>
          <c:orientation val="minMax"/>
          <c:max val="18"/>
          <c:min val="8"/>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r>
                  <a:rPr lang="es-ES" sz="1800"/>
                  <a:t>Ic [kA]</a:t>
                </a:r>
              </a:p>
            </c:rich>
          </c:tx>
          <c:layout>
            <c:manualLayout>
              <c:xMode val="edge"/>
              <c:yMode val="edge"/>
              <c:x val="2.9551742512049773E-2"/>
              <c:y val="0.31726559545904637"/>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mn-lt"/>
                <a:ea typeface="+mn-ea"/>
                <a:cs typeface="+mn-cs"/>
              </a:defRPr>
            </a:pPr>
            <a:endParaRPr lang="en-US"/>
          </a:p>
        </c:txPr>
        <c:crossAx val="114998656"/>
        <c:crosses val="autoZero"/>
        <c:crossBetween val="midCat"/>
        <c:majorUnit val="2"/>
      </c:valAx>
      <c:spPr>
        <a:noFill/>
        <a:ln>
          <a:noFill/>
        </a:ln>
        <a:effectLst/>
      </c:spPr>
    </c:plotArea>
    <c:legend>
      <c:legendPos val="b"/>
      <c:layout>
        <c:manualLayout>
          <c:xMode val="edge"/>
          <c:yMode val="edge"/>
          <c:x val="0.15176317218316945"/>
          <c:y val="0.8442035793263164"/>
          <c:w val="0.81204233001816273"/>
          <c:h val="0.13885260099861804"/>
        </c:manualLayout>
      </c:layou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solidFill>
            <a:sysClr val="windowText" lastClr="000000"/>
          </a:solidFill>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549993012735301"/>
          <c:y val="3.5332563082991195E-2"/>
          <c:w val="0.73790741239067237"/>
          <c:h val="0.75817416726895781"/>
        </c:manualLayout>
      </c:layout>
      <c:scatterChart>
        <c:scatterStyle val="lineMarker"/>
        <c:varyColors val="0"/>
        <c:ser>
          <c:idx val="8"/>
          <c:order val="0"/>
          <c:tx>
            <c:v>FEA</c:v>
          </c:tx>
          <c:spPr>
            <a:ln w="19050" cap="rnd">
              <a:solidFill>
                <a:schemeClr val="accent3"/>
              </a:solidFill>
              <a:round/>
            </a:ln>
            <a:effectLst/>
          </c:spPr>
          <c:marker>
            <c:symbol val="circle"/>
            <c:size val="5"/>
            <c:spPr>
              <a:solidFill>
                <a:schemeClr val="accent3"/>
              </a:solidFill>
              <a:ln>
                <a:solidFill>
                  <a:schemeClr val="accent3"/>
                </a:solidFill>
              </a:ln>
            </c:spPr>
          </c:marker>
          <c:dPt>
            <c:idx val="0"/>
            <c:bubble3D val="0"/>
            <c:extLst>
              <c:ext xmlns:c16="http://schemas.microsoft.com/office/drawing/2014/chart" uri="{C3380CC4-5D6E-409C-BE32-E72D297353CC}">
                <c16:uniqueId val="{00000000-6E34-42E7-A2E5-0DE91DFCD36E}"/>
              </c:ext>
            </c:extLst>
          </c:dPt>
          <c:dPt>
            <c:idx val="1"/>
            <c:bubble3D val="0"/>
            <c:extLst>
              <c:ext xmlns:c16="http://schemas.microsoft.com/office/drawing/2014/chart" uri="{C3380CC4-5D6E-409C-BE32-E72D297353CC}">
                <c16:uniqueId val="{00000002-6E34-42E7-A2E5-0DE91DFCD36E}"/>
              </c:ext>
            </c:extLst>
          </c:dPt>
          <c:dPt>
            <c:idx val="2"/>
            <c:bubble3D val="0"/>
            <c:spPr>
              <a:ln w="19050" cap="rnd">
                <a:solidFill>
                  <a:schemeClr val="accent3"/>
                </a:solidFill>
                <a:prstDash val="sysDash"/>
                <a:round/>
              </a:ln>
              <a:effectLst/>
            </c:spPr>
            <c:extLst>
              <c:ext xmlns:c16="http://schemas.microsoft.com/office/drawing/2014/chart" uri="{C3380CC4-5D6E-409C-BE32-E72D297353CC}">
                <c16:uniqueId val="{00000004-6E34-42E7-A2E5-0DE91DFCD36E}"/>
              </c:ext>
            </c:extLst>
          </c:dPt>
          <c:dPt>
            <c:idx val="3"/>
            <c:marker>
              <c:spPr>
                <a:solidFill>
                  <a:srgbClr val="00B0F0"/>
                </a:solidFill>
                <a:ln>
                  <a:solidFill>
                    <a:srgbClr val="00B0F0"/>
                  </a:solidFill>
                </a:ln>
              </c:spPr>
            </c:marker>
            <c:bubble3D val="0"/>
            <c:spPr>
              <a:ln w="19050" cap="rnd">
                <a:solidFill>
                  <a:srgbClr val="00B0F0"/>
                </a:solidFill>
                <a:round/>
              </a:ln>
              <a:effectLst/>
            </c:spPr>
            <c:extLst>
              <c:ext xmlns:c16="http://schemas.microsoft.com/office/drawing/2014/chart" uri="{C3380CC4-5D6E-409C-BE32-E72D297353CC}">
                <c16:uniqueId val="{00000006-9142-49DE-AA98-6866C7AE2BC5}"/>
              </c:ext>
            </c:extLst>
          </c:dPt>
          <c:errBars>
            <c:errDir val="x"/>
            <c:errBarType val="both"/>
            <c:errValType val="fixedVal"/>
            <c:noEndCap val="0"/>
            <c:val val="0"/>
          </c:errBars>
          <c:xVal>
            <c:numRef>
              <c:f>'2021.10_Preload1a_plots'!$S$6:$S$9</c:f>
              <c:numCache>
                <c:formatCode>General</c:formatCode>
                <c:ptCount val="4"/>
                <c:pt idx="0">
                  <c:v>0</c:v>
                </c:pt>
                <c:pt idx="1">
                  <c:v>1.2</c:v>
                </c:pt>
                <c:pt idx="2">
                  <c:v>1.6</c:v>
                </c:pt>
                <c:pt idx="3">
                  <c:v>1.7</c:v>
                </c:pt>
              </c:numCache>
            </c:numRef>
          </c:xVal>
          <c:yVal>
            <c:numRef>
              <c:f>'2021.10_Preload1a_plots'!$AM$6:$AM$9</c:f>
              <c:numCache>
                <c:formatCode>0</c:formatCode>
                <c:ptCount val="4"/>
                <c:pt idx="0">
                  <c:v>0</c:v>
                </c:pt>
                <c:pt idx="1">
                  <c:v>1053.9842000000001</c:v>
                </c:pt>
                <c:pt idx="2">
                  <c:v>1053.9842000000001</c:v>
                </c:pt>
                <c:pt idx="3">
                  <c:v>1815.0275000000001</c:v>
                </c:pt>
              </c:numCache>
            </c:numRef>
          </c:yVal>
          <c:smooth val="0"/>
          <c:extLst>
            <c:ext xmlns:c16="http://schemas.microsoft.com/office/drawing/2014/chart" uri="{C3380CC4-5D6E-409C-BE32-E72D297353CC}">
              <c16:uniqueId val="{00000005-6E34-42E7-A2E5-0DE91DFCD36E}"/>
            </c:ext>
          </c:extLst>
        </c:ser>
        <c:ser>
          <c:idx val="1"/>
          <c:order val="1"/>
          <c:tx>
            <c:v>measurements_midplane</c:v>
          </c:tx>
          <c:spPr>
            <a:ln w="25400" cap="rnd">
              <a:noFill/>
              <a:round/>
            </a:ln>
            <a:effectLst/>
          </c:spPr>
          <c:marker>
            <c:symbol val="square"/>
            <c:size val="7"/>
            <c:spPr>
              <a:solidFill>
                <a:srgbClr val="002060"/>
              </a:solidFill>
              <a:ln w="9525">
                <a:solidFill>
                  <a:srgbClr val="002060"/>
                </a:solidFill>
              </a:ln>
              <a:effectLst/>
            </c:spPr>
          </c:marker>
          <c:dPt>
            <c:idx val="16"/>
            <c:bubble3D val="0"/>
            <c:extLst>
              <c:ext xmlns:c16="http://schemas.microsoft.com/office/drawing/2014/chart" uri="{C3380CC4-5D6E-409C-BE32-E72D297353CC}">
                <c16:uniqueId val="{00000006-6E34-42E7-A2E5-0DE91DFCD36E}"/>
              </c:ext>
            </c:extLst>
          </c:dPt>
          <c:errBars>
            <c:errDir val="y"/>
            <c:errBarType val="both"/>
            <c:errValType val="cust"/>
            <c:noEndCap val="0"/>
            <c:plus>
              <c:numRef>
                <c:f>'2021.10_Preload1a_plots'!$AJ$131:$BS$131</c:f>
                <c:numCache>
                  <c:formatCode>General</c:formatCode>
                  <c:ptCount val="36"/>
                  <c:pt idx="3">
                    <c:v>26.733333333333405</c:v>
                  </c:pt>
                  <c:pt idx="4">
                    <c:v>30.06666666666672</c:v>
                  </c:pt>
                  <c:pt idx="5">
                    <c:v>29.75</c:v>
                  </c:pt>
                  <c:pt idx="6">
                    <c:v>27.483333333333348</c:v>
                  </c:pt>
                  <c:pt idx="7">
                    <c:v>31.833333333333314</c:v>
                  </c:pt>
                  <c:pt idx="8">
                    <c:v>32.5</c:v>
                  </c:pt>
                  <c:pt idx="9">
                    <c:v>26.199999999999989</c:v>
                  </c:pt>
                  <c:pt idx="10">
                    <c:v>25.700000000000045</c:v>
                  </c:pt>
                  <c:pt idx="11">
                    <c:v>26.85000000000008</c:v>
                  </c:pt>
                  <c:pt idx="12">
                    <c:v>28.849999999999966</c:v>
                  </c:pt>
                  <c:pt idx="13">
                    <c:v>33.000000000000057</c:v>
                  </c:pt>
                  <c:pt idx="14">
                    <c:v>30.766666666666652</c:v>
                  </c:pt>
                  <c:pt idx="16">
                    <c:v>34.883333333333326</c:v>
                  </c:pt>
                  <c:pt idx="17">
                    <c:v>40.31666666666672</c:v>
                  </c:pt>
                  <c:pt idx="18">
                    <c:v>48.416666666666742</c:v>
                  </c:pt>
                  <c:pt idx="19">
                    <c:v>45.166666666666515</c:v>
                  </c:pt>
                  <c:pt idx="20">
                    <c:v>38.316666666666606</c:v>
                  </c:pt>
                  <c:pt idx="21">
                    <c:v>51.483333333333235</c:v>
                  </c:pt>
                  <c:pt idx="23">
                    <c:v>59.583333333333371</c:v>
                  </c:pt>
                  <c:pt idx="24">
                    <c:v>57.483333333333462</c:v>
                  </c:pt>
                  <c:pt idx="25">
                    <c:v>78.299999999999841</c:v>
                  </c:pt>
                  <c:pt idx="27">
                    <c:v>65.749999999999886</c:v>
                  </c:pt>
                  <c:pt idx="28">
                    <c:v>74.733333333333462</c:v>
                  </c:pt>
                  <c:pt idx="29">
                    <c:v>80.550000000000068</c:v>
                  </c:pt>
                  <c:pt idx="30">
                    <c:v>89</c:v>
                  </c:pt>
                  <c:pt idx="31">
                    <c:v>165.33333333333326</c:v>
                  </c:pt>
                  <c:pt idx="32">
                    <c:v>109.33333333333331</c:v>
                  </c:pt>
                  <c:pt idx="33">
                    <c:v>107.50000000000011</c:v>
                  </c:pt>
                  <c:pt idx="34">
                    <c:v>109.48333333333335</c:v>
                  </c:pt>
                  <c:pt idx="35">
                    <c:v>108.13333333333321</c:v>
                  </c:pt>
                </c:numCache>
              </c:numRef>
            </c:plus>
            <c:minus>
              <c:numRef>
                <c:f>'2021.10_Preload1a_plots'!$AJ$132:$BS$132</c:f>
                <c:numCache>
                  <c:formatCode>General</c:formatCode>
                  <c:ptCount val="36"/>
                  <c:pt idx="3">
                    <c:v>23.266666666666623</c:v>
                  </c:pt>
                  <c:pt idx="4">
                    <c:v>23.733333333333292</c:v>
                  </c:pt>
                  <c:pt idx="5">
                    <c:v>23.849999999999994</c:v>
                  </c:pt>
                  <c:pt idx="6">
                    <c:v>30.416666666666657</c:v>
                  </c:pt>
                  <c:pt idx="7">
                    <c:v>26.966666666666697</c:v>
                  </c:pt>
                  <c:pt idx="8">
                    <c:v>26.100000000000023</c:v>
                  </c:pt>
                  <c:pt idx="9">
                    <c:v>28.500000000000057</c:v>
                  </c:pt>
                  <c:pt idx="10">
                    <c:v>29.799999999999955</c:v>
                  </c:pt>
                  <c:pt idx="11">
                    <c:v>33.249999999999943</c:v>
                  </c:pt>
                  <c:pt idx="12">
                    <c:v>34.650000000000034</c:v>
                  </c:pt>
                  <c:pt idx="13">
                    <c:v>37.199999999999989</c:v>
                  </c:pt>
                  <c:pt idx="14">
                    <c:v>35.833333333333371</c:v>
                  </c:pt>
                  <c:pt idx="16">
                    <c:v>36.616666666666674</c:v>
                  </c:pt>
                  <c:pt idx="17">
                    <c:v>36.983333333333348</c:v>
                  </c:pt>
                  <c:pt idx="18">
                    <c:v>41.783333333333303</c:v>
                  </c:pt>
                  <c:pt idx="19">
                    <c:v>40.833333333333485</c:v>
                  </c:pt>
                  <c:pt idx="20">
                    <c:v>38.383333333333326</c:v>
                  </c:pt>
                  <c:pt idx="21">
                    <c:v>51.31666666666672</c:v>
                  </c:pt>
                  <c:pt idx="23">
                    <c:v>63.116666666666561</c:v>
                  </c:pt>
                  <c:pt idx="24">
                    <c:v>57.816666666666492</c:v>
                  </c:pt>
                  <c:pt idx="25">
                    <c:v>64.900000000000205</c:v>
                  </c:pt>
                  <c:pt idx="27">
                    <c:v>60.250000000000114</c:v>
                  </c:pt>
                  <c:pt idx="28">
                    <c:v>67.966666666666583</c:v>
                  </c:pt>
                  <c:pt idx="29">
                    <c:v>78.25</c:v>
                  </c:pt>
                  <c:pt idx="30">
                    <c:v>82</c:v>
                  </c:pt>
                  <c:pt idx="31">
                    <c:v>137.66666666666674</c:v>
                  </c:pt>
                  <c:pt idx="32">
                    <c:v>92.666666666666686</c:v>
                  </c:pt>
                  <c:pt idx="33">
                    <c:v>57.599999999999909</c:v>
                  </c:pt>
                  <c:pt idx="34">
                    <c:v>58.116666666666561</c:v>
                  </c:pt>
                  <c:pt idx="35">
                    <c:v>56.366666666666788</c:v>
                  </c:pt>
                </c:numCache>
              </c:numRef>
            </c:minus>
            <c:spPr>
              <a:ln w="19050"/>
            </c:spPr>
          </c:errBars>
          <c:xVal>
            <c:numRef>
              <c:f>'2021.10_Preload1a_plots'!$AJ$88:$BO$88</c:f>
              <c:numCache>
                <c:formatCode>General</c:formatCode>
                <c:ptCount val="32"/>
                <c:pt idx="0">
                  <c:v>-9.9999999999999645E-2</c:v>
                </c:pt>
                <c:pt idx="1">
                  <c:v>0.10000000000000142</c:v>
                </c:pt>
                <c:pt idx="2">
                  <c:v>0.10000000000000142</c:v>
                </c:pt>
                <c:pt idx="3">
                  <c:v>0.10000000000000142</c:v>
                </c:pt>
                <c:pt idx="4">
                  <c:v>0.15000000000000036</c:v>
                </c:pt>
                <c:pt idx="5">
                  <c:v>0.20000000000000107</c:v>
                </c:pt>
                <c:pt idx="6">
                  <c:v>0.25</c:v>
                </c:pt>
                <c:pt idx="7">
                  <c:v>0.30000000000000071</c:v>
                </c:pt>
                <c:pt idx="8">
                  <c:v>0.35000000000000142</c:v>
                </c:pt>
                <c:pt idx="9">
                  <c:v>0.40000000000000036</c:v>
                </c:pt>
                <c:pt idx="10">
                  <c:v>0.45000000000000107</c:v>
                </c:pt>
                <c:pt idx="11">
                  <c:v>0.5</c:v>
                </c:pt>
                <c:pt idx="12">
                  <c:v>0.55000000000001137</c:v>
                </c:pt>
                <c:pt idx="13">
                  <c:v>0.6000000000000103</c:v>
                </c:pt>
                <c:pt idx="14">
                  <c:v>0.65000000000000036</c:v>
                </c:pt>
                <c:pt idx="15">
                  <c:v>0.70000000000000107</c:v>
                </c:pt>
                <c:pt idx="16">
                  <c:v>0.70000000000000107</c:v>
                </c:pt>
                <c:pt idx="17">
                  <c:v>0.75</c:v>
                </c:pt>
                <c:pt idx="18">
                  <c:v>0.80000000000000071</c:v>
                </c:pt>
                <c:pt idx="19">
                  <c:v>0.85000000000000142</c:v>
                </c:pt>
                <c:pt idx="20">
                  <c:v>0.90000000000000036</c:v>
                </c:pt>
                <c:pt idx="21">
                  <c:v>0.95000000000000107</c:v>
                </c:pt>
                <c:pt idx="22">
                  <c:v>0.97</c:v>
                </c:pt>
                <c:pt idx="23">
                  <c:v>1</c:v>
                </c:pt>
                <c:pt idx="24">
                  <c:v>1.0500000000000007</c:v>
                </c:pt>
                <c:pt idx="25">
                  <c:v>1.1000000000000014</c:v>
                </c:pt>
                <c:pt idx="26">
                  <c:v>1.125</c:v>
                </c:pt>
                <c:pt idx="27">
                  <c:v>1.125</c:v>
                </c:pt>
                <c:pt idx="28">
                  <c:v>1.3</c:v>
                </c:pt>
                <c:pt idx="29">
                  <c:v>1.4</c:v>
                </c:pt>
                <c:pt idx="30">
                  <c:v>1.6</c:v>
                </c:pt>
                <c:pt idx="31">
                  <c:v>1.7</c:v>
                </c:pt>
              </c:numCache>
            </c:numRef>
          </c:xVal>
          <c:yVal>
            <c:numRef>
              <c:f>'2021.10_Preload1a_plots'!$AJ$130:$BO$130</c:f>
              <c:numCache>
                <c:formatCode>General</c:formatCode>
                <c:ptCount val="32"/>
                <c:pt idx="3" formatCode="0">
                  <c:v>266.36666666666662</c:v>
                </c:pt>
                <c:pt idx="4" formatCode="0">
                  <c:v>262.0333333333333</c:v>
                </c:pt>
                <c:pt idx="5" formatCode="0">
                  <c:v>261.75</c:v>
                </c:pt>
                <c:pt idx="6" formatCode="0">
                  <c:v>283.51666666666665</c:v>
                </c:pt>
                <c:pt idx="7" formatCode="0">
                  <c:v>304.86666666666667</c:v>
                </c:pt>
                <c:pt idx="8" formatCode="0">
                  <c:v>313.3</c:v>
                </c:pt>
                <c:pt idx="9" formatCode="0">
                  <c:v>332.90000000000003</c:v>
                </c:pt>
                <c:pt idx="10" formatCode="0">
                  <c:v>359.09999999999997</c:v>
                </c:pt>
                <c:pt idx="11" formatCode="0">
                  <c:v>409.64999999999992</c:v>
                </c:pt>
                <c:pt idx="12" formatCode="0">
                  <c:v>435.15000000000003</c:v>
                </c:pt>
                <c:pt idx="13" formatCode="0">
                  <c:v>482.09999999999997</c:v>
                </c:pt>
                <c:pt idx="14" formatCode="0">
                  <c:v>519.83333333333337</c:v>
                </c:pt>
                <c:pt idx="16" formatCode="0">
                  <c:v>581.61666666666667</c:v>
                </c:pt>
                <c:pt idx="17" formatCode="0">
                  <c:v>615.88333333333333</c:v>
                </c:pt>
                <c:pt idx="18" formatCode="0">
                  <c:v>669.18333333333328</c:v>
                </c:pt>
                <c:pt idx="19" formatCode="0">
                  <c:v>725.73333333333346</c:v>
                </c:pt>
                <c:pt idx="20" formatCode="0">
                  <c:v>754.08333333333337</c:v>
                </c:pt>
                <c:pt idx="21" formatCode="0">
                  <c:v>817.01666666666677</c:v>
                </c:pt>
                <c:pt idx="23" formatCode="0">
                  <c:v>859.21666666666658</c:v>
                </c:pt>
                <c:pt idx="24" formatCode="0">
                  <c:v>891.51666666666654</c:v>
                </c:pt>
                <c:pt idx="25" formatCode="0">
                  <c:v>957.20000000000016</c:v>
                </c:pt>
                <c:pt idx="27" formatCode="0">
                  <c:v>987.45000000000016</c:v>
                </c:pt>
                <c:pt idx="28" formatCode="0">
                  <c:v>976.16666666666663</c:v>
                </c:pt>
                <c:pt idx="29" formatCode="0">
                  <c:v>967.65</c:v>
                </c:pt>
                <c:pt idx="30" formatCode="0">
                  <c:v>964</c:v>
                </c:pt>
                <c:pt idx="31" formatCode="0">
                  <c:v>1405.6666666666667</c:v>
                </c:pt>
              </c:numCache>
            </c:numRef>
          </c:yVal>
          <c:smooth val="0"/>
          <c:extLst>
            <c:ext xmlns:c16="http://schemas.microsoft.com/office/drawing/2014/chart" uri="{C3380CC4-5D6E-409C-BE32-E72D297353CC}">
              <c16:uniqueId val="{00000007-6E34-42E7-A2E5-0DE91DFCD36E}"/>
            </c:ext>
          </c:extLst>
        </c:ser>
        <c:dLbls>
          <c:showLegendKey val="0"/>
          <c:showVal val="0"/>
          <c:showCatName val="0"/>
          <c:showSerName val="0"/>
          <c:showPercent val="0"/>
          <c:showBubbleSize val="0"/>
        </c:dLbls>
        <c:axId val="222443312"/>
        <c:axId val="222441352"/>
      </c:scatterChart>
      <c:valAx>
        <c:axId val="222443312"/>
        <c:scaling>
          <c:orientation val="minMax"/>
          <c:max val="1.8"/>
          <c:min val="0"/>
        </c:scaling>
        <c:delete val="0"/>
        <c:axPos val="b"/>
        <c:majorGridlines>
          <c:spPr>
            <a:ln w="9525" cap="flat" cmpd="sng" algn="ctr">
              <a:solidFill>
                <a:schemeClr val="tx1">
                  <a:lumMod val="15000"/>
                  <a:lumOff val="85000"/>
                </a:schemeClr>
              </a:solidFill>
              <a:round/>
            </a:ln>
            <a:effectLst/>
          </c:spPr>
        </c:majorGridlines>
        <c:title>
          <c:tx>
            <c:rich>
              <a:bodyPr rot="0" vert="horz"/>
              <a:lstStyle/>
              <a:p>
                <a:pPr>
                  <a:defRPr>
                    <a:solidFill>
                      <a:schemeClr val="tx1"/>
                    </a:solidFill>
                  </a:defRPr>
                </a:pPr>
                <a:r>
                  <a:rPr lang="en-GB">
                    <a:solidFill>
                      <a:schemeClr val="tx1"/>
                    </a:solidFill>
                  </a:rPr>
                  <a:t>Interference (mm)</a:t>
                </a:r>
              </a:p>
            </c:rich>
          </c:tx>
          <c:layout>
            <c:manualLayout>
              <c:xMode val="edge"/>
              <c:yMode val="edge"/>
              <c:x val="0.30879985277525696"/>
              <c:y val="0.90651290752982117"/>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solidFill>
                  <a:schemeClr val="tx1"/>
                </a:solidFill>
              </a:defRPr>
            </a:pPr>
            <a:endParaRPr lang="en-US"/>
          </a:p>
        </c:txPr>
        <c:crossAx val="222441352"/>
        <c:crosses val="autoZero"/>
        <c:crossBetween val="midCat"/>
      </c:valAx>
      <c:valAx>
        <c:axId val="2224413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a:solidFill>
                      <a:schemeClr val="tx1"/>
                    </a:solidFill>
                  </a:defRPr>
                </a:pPr>
                <a:r>
                  <a:rPr lang="en-GB" dirty="0">
                    <a:solidFill>
                      <a:schemeClr val="tx1"/>
                    </a:solidFill>
                  </a:rPr>
                  <a:t>Shell middle </a:t>
                </a:r>
                <a:r>
                  <a:rPr lang="el-GR" dirty="0">
                    <a:solidFill>
                      <a:schemeClr val="tx1"/>
                    </a:solidFill>
                  </a:rPr>
                  <a:t>εθ</a:t>
                </a:r>
                <a:r>
                  <a:rPr lang="en-US" dirty="0">
                    <a:solidFill>
                      <a:schemeClr val="tx1"/>
                    </a:solidFill>
                  </a:rPr>
                  <a:t> [</a:t>
                </a:r>
                <a:r>
                  <a:rPr lang="el-GR" dirty="0">
                    <a:solidFill>
                      <a:schemeClr val="tx1"/>
                    </a:solidFill>
                  </a:rPr>
                  <a:t>μ</a:t>
                </a:r>
                <a:r>
                  <a:rPr lang="en-US" dirty="0">
                    <a:solidFill>
                      <a:schemeClr val="tx1"/>
                    </a:solidFill>
                  </a:rPr>
                  <a:t>m/m]</a:t>
                </a:r>
                <a:endParaRPr lang="en-GB" dirty="0">
                  <a:solidFill>
                    <a:schemeClr val="tx1"/>
                  </a:solidFill>
                </a:endParaRPr>
              </a:p>
            </c:rich>
          </c:tx>
          <c:layout>
            <c:manualLayout>
              <c:xMode val="edge"/>
              <c:yMode val="edge"/>
              <c:x val="3.1483189697919557E-2"/>
              <c:y val="7.9807381742373076E-2"/>
            </c:manualLayout>
          </c:layout>
          <c:overlay val="0"/>
          <c:spPr>
            <a:noFill/>
            <a:ln>
              <a:noFill/>
            </a:ln>
            <a:effectLst/>
          </c:sp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solidFill>
                  <a:schemeClr val="tx1"/>
                </a:solidFill>
              </a:defRPr>
            </a:pPr>
            <a:endParaRPr lang="en-US"/>
          </a:p>
        </c:txPr>
        <c:crossAx val="222443312"/>
        <c:crosses val="autoZero"/>
        <c:crossBetween val="midCat"/>
      </c:valAx>
      <c:spPr>
        <a:noFill/>
        <a:ln w="25400">
          <a:noFill/>
        </a:ln>
      </c:spPr>
    </c:plotArea>
    <c:legend>
      <c:legendPos val="r"/>
      <c:layout>
        <c:manualLayout>
          <c:xMode val="edge"/>
          <c:yMode val="edge"/>
          <c:x val="0.21953220551566591"/>
          <c:y val="5.7568625507210931E-2"/>
          <c:w val="0.37843169977629204"/>
          <c:h val="0.12225699333524234"/>
        </c:manualLayout>
      </c:layout>
      <c:overlay val="1"/>
      <c:spPr>
        <a:noFill/>
        <a:ln>
          <a:noFill/>
        </a:ln>
        <a:effectLst/>
      </c:spPr>
      <c:txPr>
        <a:bodyPr rot="0" vert="horz"/>
        <a:lstStyle/>
        <a:p>
          <a:pPr>
            <a:defRPr/>
          </a:pPr>
          <a:endParaRPr lang="en-US"/>
        </a:p>
      </c:txPr>
    </c:legend>
    <c:plotVisOnly val="1"/>
    <c:dispBlanksAs val="gap"/>
    <c:showDLblsOverMax val="0"/>
  </c:chart>
  <c:spPr>
    <a:ln w="25400">
      <a:noFill/>
    </a:ln>
  </c:spPr>
  <c:txPr>
    <a:bodyPr/>
    <a:lstStyle/>
    <a:p>
      <a:pPr>
        <a:defRPr sz="1600">
          <a:solidFill>
            <a:sysClr val="windowText" lastClr="000000"/>
          </a:solidFil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356201970719673"/>
          <c:y val="3.2887409152463604E-2"/>
          <c:w val="0.72201984742815473"/>
          <c:h val="0.9296410704317144"/>
        </c:manualLayout>
      </c:layout>
      <c:barChart>
        <c:barDir val="col"/>
        <c:grouping val="clustered"/>
        <c:varyColors val="0"/>
        <c:ser>
          <c:idx val="1"/>
          <c:order val="0"/>
          <c:tx>
            <c:strRef>
              <c:f>Rods!$B$2</c:f>
              <c:strCache>
                <c:ptCount val="1"/>
                <c:pt idx="0">
                  <c:v>RAZ</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Rods!$A$4:$A$7</c:f>
              <c:strCache>
                <c:ptCount val="4"/>
                <c:pt idx="0">
                  <c:v>Loading [28/10/2021] </c:v>
                </c:pt>
                <c:pt idx="1">
                  <c:v>Relaxing after loading [01/11/2021] </c:v>
                </c:pt>
                <c:pt idx="2">
                  <c:v>Check on HFM insert [19/11/2021] </c:v>
                </c:pt>
                <c:pt idx="3">
                  <c:v>Cooldown [29/11/2021]</c:v>
                </c:pt>
              </c:strCache>
            </c:strRef>
          </c:cat>
          <c:val>
            <c:numRef>
              <c:f>Rods!$B$4:$B$7</c:f>
              <c:numCache>
                <c:formatCode>0</c:formatCode>
                <c:ptCount val="4"/>
                <c:pt idx="0">
                  <c:v>569.5</c:v>
                </c:pt>
                <c:pt idx="1">
                  <c:v>536.6</c:v>
                </c:pt>
                <c:pt idx="2">
                  <c:v>536.9</c:v>
                </c:pt>
                <c:pt idx="3">
                  <c:v>679.23599999999999</c:v>
                </c:pt>
              </c:numCache>
            </c:numRef>
          </c:val>
          <c:extLst xmlns:c15="http://schemas.microsoft.com/office/drawing/2012/chart">
            <c:ext xmlns:c16="http://schemas.microsoft.com/office/drawing/2014/chart" uri="{C3380CC4-5D6E-409C-BE32-E72D297353CC}">
              <c16:uniqueId val="{00000000-90B3-48E3-BF38-D60DDE8EBECC}"/>
            </c:ext>
          </c:extLst>
        </c:ser>
        <c:ser>
          <c:idx val="0"/>
          <c:order val="1"/>
          <c:tx>
            <c:strRef>
              <c:f>Rods!$C$2</c:f>
              <c:strCache>
                <c:ptCount val="1"/>
                <c:pt idx="0">
                  <c:v>RBZ</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Rods!$A$4:$A$7</c:f>
              <c:strCache>
                <c:ptCount val="4"/>
                <c:pt idx="0">
                  <c:v>Loading [28/10/2021] </c:v>
                </c:pt>
                <c:pt idx="1">
                  <c:v>Relaxing after loading [01/11/2021] </c:v>
                </c:pt>
                <c:pt idx="2">
                  <c:v>Check on HFM insert [19/11/2021] </c:v>
                </c:pt>
                <c:pt idx="3">
                  <c:v>Cooldown [29/11/2021]</c:v>
                </c:pt>
              </c:strCache>
            </c:strRef>
          </c:cat>
          <c:val>
            <c:numRef>
              <c:f>Rods!$C$4:$C$7</c:f>
              <c:numCache>
                <c:formatCode>0</c:formatCode>
                <c:ptCount val="4"/>
                <c:pt idx="0">
                  <c:v>569.70000000000005</c:v>
                </c:pt>
                <c:pt idx="1">
                  <c:v>511.3</c:v>
                </c:pt>
                <c:pt idx="2">
                  <c:v>511.1</c:v>
                </c:pt>
                <c:pt idx="3">
                  <c:v>591.83600000000001</c:v>
                </c:pt>
              </c:numCache>
            </c:numRef>
          </c:val>
          <c:extLst>
            <c:ext xmlns:c16="http://schemas.microsoft.com/office/drawing/2014/chart" uri="{C3380CC4-5D6E-409C-BE32-E72D297353CC}">
              <c16:uniqueId val="{00000001-90B3-48E3-BF38-D60DDE8EBECC}"/>
            </c:ext>
          </c:extLst>
        </c:ser>
        <c:ser>
          <c:idx val="2"/>
          <c:order val="3"/>
          <c:tx>
            <c:strRef>
              <c:f>Rods!$D$2</c:f>
              <c:strCache>
                <c:ptCount val="1"/>
                <c:pt idx="0">
                  <c:v>RCZ</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Rods!$A$4:$A$7</c:f>
              <c:strCache>
                <c:ptCount val="4"/>
                <c:pt idx="0">
                  <c:v>Loading [28/10/2021] </c:v>
                </c:pt>
                <c:pt idx="1">
                  <c:v>Relaxing after loading [01/11/2021] </c:v>
                </c:pt>
                <c:pt idx="2">
                  <c:v>Check on HFM insert [19/11/2021] </c:v>
                </c:pt>
                <c:pt idx="3">
                  <c:v>Cooldown [29/11/2021]</c:v>
                </c:pt>
              </c:strCache>
            </c:strRef>
          </c:cat>
          <c:val>
            <c:numRef>
              <c:f>Rods!$D$4:$D$7</c:f>
              <c:numCache>
                <c:formatCode>0</c:formatCode>
                <c:ptCount val="4"/>
                <c:pt idx="0">
                  <c:v>568.6</c:v>
                </c:pt>
                <c:pt idx="1">
                  <c:v>519.4</c:v>
                </c:pt>
                <c:pt idx="2">
                  <c:v>514.1</c:v>
                </c:pt>
                <c:pt idx="3">
                  <c:v>683.83600000000001</c:v>
                </c:pt>
              </c:numCache>
            </c:numRef>
          </c:val>
          <c:extLst>
            <c:ext xmlns:c16="http://schemas.microsoft.com/office/drawing/2014/chart" uri="{C3380CC4-5D6E-409C-BE32-E72D297353CC}">
              <c16:uniqueId val="{00000002-90B3-48E3-BF38-D60DDE8EBECC}"/>
            </c:ext>
          </c:extLst>
        </c:ser>
        <c:ser>
          <c:idx val="5"/>
          <c:order val="5"/>
          <c:tx>
            <c:strRef>
              <c:f>Rods!$E$2</c:f>
              <c:strCache>
                <c:ptCount val="1"/>
                <c:pt idx="0">
                  <c:v>RDZ</c:v>
                </c:pt>
              </c:strCache>
            </c:strRef>
          </c:tx>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Rods!$A$4:$A$7</c:f>
              <c:strCache>
                <c:ptCount val="4"/>
                <c:pt idx="0">
                  <c:v>Loading [28/10/2021] </c:v>
                </c:pt>
                <c:pt idx="1">
                  <c:v>Relaxing after loading [01/11/2021] </c:v>
                </c:pt>
                <c:pt idx="2">
                  <c:v>Check on HFM insert [19/11/2021] </c:v>
                </c:pt>
                <c:pt idx="3">
                  <c:v>Cooldown [29/11/2021]</c:v>
                </c:pt>
              </c:strCache>
            </c:strRef>
          </c:cat>
          <c:val>
            <c:numRef>
              <c:f>Rods!$E$4:$E$7</c:f>
              <c:numCache>
                <c:formatCode>0</c:formatCode>
                <c:ptCount val="4"/>
                <c:pt idx="0">
                  <c:v>577</c:v>
                </c:pt>
                <c:pt idx="1">
                  <c:v>541.5</c:v>
                </c:pt>
                <c:pt idx="2">
                  <c:v>541.79999999999995</c:v>
                </c:pt>
                <c:pt idx="3">
                  <c:v>555.77200000000005</c:v>
                </c:pt>
              </c:numCache>
            </c:numRef>
          </c:val>
          <c:extLst>
            <c:ext xmlns:c16="http://schemas.microsoft.com/office/drawing/2014/chart" uri="{C3380CC4-5D6E-409C-BE32-E72D297353CC}">
              <c16:uniqueId val="{00000003-90B3-48E3-BF38-D60DDE8EBECC}"/>
            </c:ext>
          </c:extLst>
        </c:ser>
        <c:dLbls>
          <c:showLegendKey val="0"/>
          <c:showVal val="0"/>
          <c:showCatName val="0"/>
          <c:showSerName val="0"/>
          <c:showPercent val="0"/>
          <c:showBubbleSize val="0"/>
        </c:dLbls>
        <c:gapWidth val="150"/>
        <c:axId val="230835320"/>
        <c:axId val="230835712"/>
        <c:extLst>
          <c:ext xmlns:c15="http://schemas.microsoft.com/office/drawing/2012/chart" uri="{02D57815-91ED-43cb-92C2-25804820EDAC}">
            <c15:filteredBarSeries>
              <c15:ser>
                <c:idx val="3"/>
                <c:order val="2"/>
                <c:tx>
                  <c:strRef>
                    <c:extLst>
                      <c:ext uri="{02D57815-91ED-43cb-92C2-25804820EDAC}">
                        <c15:formulaRef>
                          <c15:sqref>Rods!$D$2</c15:sqref>
                        </c15:formulaRef>
                      </c:ext>
                    </c:extLst>
                    <c:strCache>
                      <c:ptCount val="1"/>
                      <c:pt idx="0">
                        <c:v>RCZ</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c:ext uri="{02D57815-91ED-43cb-92C2-25804820EDAC}">
                        <c15:formulaRef>
                          <c15:sqref>Rods!$A$4:$A$7</c15:sqref>
                        </c15:formulaRef>
                      </c:ext>
                    </c:extLst>
                    <c:strCache>
                      <c:ptCount val="4"/>
                      <c:pt idx="0">
                        <c:v>Loading [28/10/2021] </c:v>
                      </c:pt>
                      <c:pt idx="1">
                        <c:v>Relaxing after loading [01/11/2021] </c:v>
                      </c:pt>
                      <c:pt idx="2">
                        <c:v>Check on HFM insert [19/11/2021] </c:v>
                      </c:pt>
                      <c:pt idx="3">
                        <c:v>Cooldown [29/11/2021]</c:v>
                      </c:pt>
                    </c:strCache>
                  </c:strRef>
                </c:cat>
                <c:val>
                  <c:numRef>
                    <c:extLst>
                      <c:ext uri="{02D57815-91ED-43cb-92C2-25804820EDAC}">
                        <c15:formulaRef>
                          <c15:sqref>Rods!$D$4:$D$7</c15:sqref>
                        </c15:formulaRef>
                      </c:ext>
                    </c:extLst>
                    <c:numCache>
                      <c:formatCode>0</c:formatCode>
                      <c:ptCount val="4"/>
                      <c:pt idx="0">
                        <c:v>568.6</c:v>
                      </c:pt>
                      <c:pt idx="1">
                        <c:v>519.4</c:v>
                      </c:pt>
                      <c:pt idx="2">
                        <c:v>514.1</c:v>
                      </c:pt>
                      <c:pt idx="3">
                        <c:v>683.83600000000001</c:v>
                      </c:pt>
                    </c:numCache>
                  </c:numRef>
                </c:val>
                <c:extLst>
                  <c:ext xmlns:c16="http://schemas.microsoft.com/office/drawing/2014/chart" uri="{C3380CC4-5D6E-409C-BE32-E72D297353CC}">
                    <c16:uniqueId val="{00000006-90B3-48E3-BF38-D60DDE8EBECC}"/>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Rods!$E$2</c15:sqref>
                        </c15:formulaRef>
                      </c:ext>
                    </c:extLst>
                    <c:strCache>
                      <c:ptCount val="1"/>
                      <c:pt idx="0">
                        <c:v>RDZ</c:v>
                      </c:pt>
                    </c:strCache>
                  </c:strRef>
                </c:tx>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Rods!$A$4:$A$7</c15:sqref>
                        </c15:formulaRef>
                      </c:ext>
                    </c:extLst>
                    <c:strCache>
                      <c:ptCount val="4"/>
                      <c:pt idx="0">
                        <c:v>Loading [28/10/2021] </c:v>
                      </c:pt>
                      <c:pt idx="1">
                        <c:v>Relaxing after loading [01/11/2021] </c:v>
                      </c:pt>
                      <c:pt idx="2">
                        <c:v>Check on HFM insert [19/11/2021] </c:v>
                      </c:pt>
                      <c:pt idx="3">
                        <c:v>Cooldown [29/11/2021]</c:v>
                      </c:pt>
                    </c:strCache>
                  </c:strRef>
                </c:cat>
                <c:val>
                  <c:numRef>
                    <c:extLst xmlns:c15="http://schemas.microsoft.com/office/drawing/2012/chart">
                      <c:ext xmlns:c15="http://schemas.microsoft.com/office/drawing/2012/chart" uri="{02D57815-91ED-43cb-92C2-25804820EDAC}">
                        <c15:formulaRef>
                          <c15:sqref>Rods!$E$4:$E$7</c15:sqref>
                        </c15:formulaRef>
                      </c:ext>
                    </c:extLst>
                    <c:numCache>
                      <c:formatCode>0</c:formatCode>
                      <c:ptCount val="4"/>
                      <c:pt idx="0">
                        <c:v>577</c:v>
                      </c:pt>
                      <c:pt idx="1">
                        <c:v>541.5</c:v>
                      </c:pt>
                      <c:pt idx="2">
                        <c:v>541.79999999999995</c:v>
                      </c:pt>
                      <c:pt idx="3">
                        <c:v>555.77200000000005</c:v>
                      </c:pt>
                    </c:numCache>
                  </c:numRef>
                </c:val>
                <c:extLst xmlns:c15="http://schemas.microsoft.com/office/drawing/2012/chart">
                  <c:ext xmlns:c16="http://schemas.microsoft.com/office/drawing/2014/chart" uri="{C3380CC4-5D6E-409C-BE32-E72D297353CC}">
                    <c16:uniqueId val="{00000007-90B3-48E3-BF38-D60DDE8EBECC}"/>
                  </c:ext>
                </c:extLst>
              </c15:ser>
            </c15:filteredBarSeries>
          </c:ext>
        </c:extLst>
      </c:barChart>
      <c:lineChart>
        <c:grouping val="standard"/>
        <c:varyColors val="0"/>
        <c:ser>
          <c:idx val="10"/>
          <c:order val="6"/>
          <c:tx>
            <c:strRef>
              <c:f>Rods!$J$1</c:f>
              <c:strCache>
                <c:ptCount val="1"/>
                <c:pt idx="0">
                  <c:v>FEA Strain Z (um/m)</c:v>
                </c:pt>
              </c:strCache>
              <c:extLst xmlns:c15="http://schemas.microsoft.com/office/drawing/2012/chart"/>
            </c:strRef>
          </c:tx>
          <c:spPr>
            <a:ln w="31750" cap="rnd">
              <a:solidFill>
                <a:schemeClr val="tx1"/>
              </a:solidFill>
              <a:round/>
            </a:ln>
            <a:effectLst>
              <a:outerShdw blurRad="40000" dist="23000" dir="5400000" rotWithShape="0">
                <a:srgbClr val="000000">
                  <a:alpha val="35000"/>
                </a:srgbClr>
              </a:outerShdw>
            </a:effectLst>
          </c:spPr>
          <c:marker>
            <c:symbol val="circle"/>
            <c:size val="6"/>
            <c:spPr>
              <a:solidFill>
                <a:schemeClr val="tx1"/>
              </a:solidFill>
              <a:ln w="12700">
                <a:solidFill>
                  <a:srgbClr val="00B0F0"/>
                </a:solidFill>
                <a:round/>
              </a:ln>
              <a:effectLst>
                <a:outerShdw blurRad="40000" dist="23000" dir="5400000" rotWithShape="0">
                  <a:srgbClr val="000000">
                    <a:alpha val="35000"/>
                  </a:srgbClr>
                </a:outerShdw>
              </a:effectLst>
            </c:spPr>
          </c:marker>
          <c:val>
            <c:numRef>
              <c:f>Rods!$J$4:$J$7</c:f>
              <c:numCache>
                <c:formatCode>General</c:formatCode>
                <c:ptCount val="4"/>
                <c:pt idx="0">
                  <c:v>568</c:v>
                </c:pt>
                <c:pt idx="1">
                  <c:v>568</c:v>
                </c:pt>
                <c:pt idx="2">
                  <c:v>568</c:v>
                </c:pt>
                <c:pt idx="3">
                  <c:v>658</c:v>
                </c:pt>
              </c:numCache>
            </c:numRef>
          </c:val>
          <c:smooth val="0"/>
          <c:extLst xmlns:c15="http://schemas.microsoft.com/office/drawing/2012/chart">
            <c:ext xmlns:c16="http://schemas.microsoft.com/office/drawing/2014/chart" uri="{C3380CC4-5D6E-409C-BE32-E72D297353CC}">
              <c16:uniqueId val="{00000004-90B3-48E3-BF38-D60DDE8EBECC}"/>
            </c:ext>
          </c:extLst>
        </c:ser>
        <c:ser>
          <c:idx val="11"/>
          <c:order val="7"/>
          <c:tx>
            <c:strRef>
              <c:f>Rods!$L$1</c:f>
              <c:strCache>
                <c:ptCount val="1"/>
                <c:pt idx="0">
                  <c:v>AVG Strain Z (um/m)</c:v>
                </c:pt>
              </c:strCache>
            </c:strRef>
          </c:tx>
          <c:spPr>
            <a:ln w="31750" cap="rnd">
              <a:solidFill>
                <a:schemeClr val="tx1"/>
              </a:solidFill>
              <a:prstDash val="dash"/>
              <a:round/>
            </a:ln>
            <a:effectLst>
              <a:outerShdw blurRad="40000" dist="23000" dir="5400000" rotWithShape="0">
                <a:srgbClr val="000000">
                  <a:alpha val="35000"/>
                </a:srgbClr>
              </a:outerShdw>
            </a:effectLst>
          </c:spPr>
          <c:marker>
            <c:symbol val="circle"/>
            <c:size val="6"/>
            <c:spPr>
              <a:solidFill>
                <a:schemeClr val="tx1"/>
              </a:solidFill>
              <a:ln w="12700">
                <a:solidFill>
                  <a:srgbClr val="00B0F0"/>
                </a:solidFill>
                <a:round/>
              </a:ln>
              <a:effectLst>
                <a:outerShdw blurRad="40000" dist="23000" dir="5400000" rotWithShape="0">
                  <a:srgbClr val="000000">
                    <a:alpha val="35000"/>
                  </a:srgbClr>
                </a:outerShdw>
              </a:effectLst>
            </c:spPr>
          </c:marker>
          <c:val>
            <c:numRef>
              <c:f>Rods!$L$4:$L$7</c:f>
              <c:numCache>
                <c:formatCode>0</c:formatCode>
                <c:ptCount val="4"/>
                <c:pt idx="0">
                  <c:v>571.20000000000005</c:v>
                </c:pt>
                <c:pt idx="1">
                  <c:v>527.20000000000005</c:v>
                </c:pt>
                <c:pt idx="2">
                  <c:v>525.97499999999991</c:v>
                </c:pt>
                <c:pt idx="3">
                  <c:v>627.67000000000007</c:v>
                </c:pt>
              </c:numCache>
            </c:numRef>
          </c:val>
          <c:smooth val="0"/>
          <c:extLst>
            <c:ext xmlns:c16="http://schemas.microsoft.com/office/drawing/2014/chart" uri="{C3380CC4-5D6E-409C-BE32-E72D297353CC}">
              <c16:uniqueId val="{00000005-90B3-48E3-BF38-D60DDE8EBECC}"/>
            </c:ext>
          </c:extLst>
        </c:ser>
        <c:dLbls>
          <c:showLegendKey val="0"/>
          <c:showVal val="0"/>
          <c:showCatName val="0"/>
          <c:showSerName val="0"/>
          <c:showPercent val="0"/>
          <c:showBubbleSize val="0"/>
        </c:dLbls>
        <c:marker val="1"/>
        <c:smooth val="0"/>
        <c:axId val="230835320"/>
        <c:axId val="230835712"/>
        <c:extLst/>
      </c:lineChart>
      <c:catAx>
        <c:axId val="230835320"/>
        <c:scaling>
          <c:orientation val="minMax"/>
        </c:scaling>
        <c:delete val="1"/>
        <c:axPos val="b"/>
        <c:numFmt formatCode="General" sourceLinked="0"/>
        <c:majorTickMark val="none"/>
        <c:minorTickMark val="none"/>
        <c:tickLblPos val="low"/>
        <c:crossAx val="230835712"/>
        <c:crosses val="autoZero"/>
        <c:auto val="1"/>
        <c:lblAlgn val="ctr"/>
        <c:lblOffset val="100"/>
        <c:noMultiLvlLbl val="0"/>
      </c:catAx>
      <c:valAx>
        <c:axId val="230835712"/>
        <c:scaling>
          <c:orientation val="minMax"/>
          <c:max val="800"/>
          <c:min val="46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600" b="1" i="0" u="none" strike="noStrike" kern="1200" baseline="0">
                    <a:solidFill>
                      <a:schemeClr val="tx1"/>
                    </a:solidFill>
                    <a:latin typeface="+mn-lt"/>
                    <a:ea typeface="+mn-ea"/>
                    <a:cs typeface="+mn-cs"/>
                  </a:defRPr>
                </a:pPr>
                <a:r>
                  <a:rPr lang="en-GB" dirty="0">
                    <a:solidFill>
                      <a:schemeClr val="tx1"/>
                    </a:solidFill>
                  </a:rPr>
                  <a:t>Rods</a:t>
                </a:r>
                <a:r>
                  <a:rPr lang="en-GB" baseline="0" dirty="0">
                    <a:solidFill>
                      <a:schemeClr val="tx1"/>
                    </a:solidFill>
                  </a:rPr>
                  <a:t> </a:t>
                </a:r>
                <a:r>
                  <a:rPr lang="el-GR" dirty="0">
                    <a:solidFill>
                      <a:schemeClr val="tx1"/>
                    </a:solidFill>
                  </a:rPr>
                  <a:t>ε</a:t>
                </a:r>
                <a:r>
                  <a:rPr lang="fr-CH" dirty="0">
                    <a:solidFill>
                      <a:schemeClr val="tx1"/>
                    </a:solidFill>
                  </a:rPr>
                  <a:t>z</a:t>
                </a:r>
                <a:r>
                  <a:rPr lang="el-GR" dirty="0">
                    <a:solidFill>
                      <a:schemeClr val="tx1"/>
                    </a:solidFill>
                  </a:rPr>
                  <a:t> </a:t>
                </a:r>
                <a:r>
                  <a:rPr lang="fr-CH" dirty="0">
                    <a:solidFill>
                      <a:schemeClr val="tx1"/>
                    </a:solidFill>
                  </a:rPr>
                  <a:t>[</a:t>
                </a:r>
                <a:r>
                  <a:rPr lang="el-GR" dirty="0">
                    <a:solidFill>
                      <a:schemeClr val="tx1"/>
                    </a:solidFill>
                  </a:rPr>
                  <a:t>μ</a:t>
                </a:r>
                <a:r>
                  <a:rPr lang="fr-CH" dirty="0">
                    <a:solidFill>
                      <a:schemeClr val="tx1"/>
                    </a:solidFill>
                  </a:rPr>
                  <a:t>m/m</a:t>
                </a:r>
                <a:r>
                  <a:rPr lang="en-GB" dirty="0">
                    <a:solidFill>
                      <a:schemeClr val="tx1"/>
                    </a:solidFill>
                  </a:rPr>
                  <a:t>]</a:t>
                </a:r>
              </a:p>
              <a:p>
                <a:pPr>
                  <a:defRPr>
                    <a:solidFill>
                      <a:schemeClr val="tx1"/>
                    </a:solidFill>
                  </a:defRPr>
                </a:pPr>
                <a:endParaRPr lang="en-GB" dirty="0">
                  <a:solidFill>
                    <a:schemeClr val="tx1"/>
                  </a:solidFill>
                </a:endParaRPr>
              </a:p>
            </c:rich>
          </c:tx>
          <c:layout>
            <c:manualLayout>
              <c:xMode val="edge"/>
              <c:yMode val="edge"/>
              <c:x val="3.6890460520165286E-2"/>
              <c:y val="0.27289384627301405"/>
            </c:manualLayout>
          </c:layout>
          <c:overlay val="0"/>
          <c:spPr>
            <a:noFill/>
            <a:ln>
              <a:noFill/>
            </a:ln>
            <a:effectLst/>
          </c:spPr>
          <c:txPr>
            <a:bodyPr rot="-54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230835320"/>
        <c:crosses val="autoZero"/>
        <c:crossBetween val="between"/>
      </c:valAx>
      <c:spPr>
        <a:noFill/>
        <a:ln>
          <a:noFill/>
        </a:ln>
        <a:effectLst/>
      </c:spPr>
    </c:plotArea>
    <c:legend>
      <c:legendPos val="r"/>
      <c:layout>
        <c:manualLayout>
          <c:xMode val="edge"/>
          <c:yMode val="edge"/>
          <c:x val="6.5974234803582443E-2"/>
          <c:y val="0.12715116015075148"/>
          <c:w val="0.86356688407610538"/>
          <c:h val="0.35792193188404636"/>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lgn="ctr" rtl="0">
              <a:defRPr lang="en-GB" sz="2800" b="1" i="0" u="none" strike="noStrike" kern="1200" spc="0" baseline="0" dirty="0" smtClean="0">
                <a:solidFill>
                  <a:schemeClr val="tx1"/>
                </a:solidFill>
                <a:latin typeface="+mj-lt"/>
                <a:ea typeface="+mj-ea"/>
                <a:cs typeface="+mj-cs"/>
              </a:defRPr>
            </a:pPr>
            <a:r>
              <a:rPr lang="en-GB" sz="2800" b="1" i="0" u="none" strike="noStrike" kern="1200" spc="0" baseline="0" dirty="0">
                <a:solidFill>
                  <a:schemeClr val="tx1"/>
                </a:solidFill>
                <a:latin typeface="+mj-lt"/>
                <a:ea typeface="+mj-ea"/>
                <a:cs typeface="+mj-cs"/>
              </a:rPr>
              <a:t>RMM1b </a:t>
            </a:r>
          </a:p>
        </c:rich>
      </c:tx>
      <c:layout>
        <c:manualLayout>
          <c:xMode val="edge"/>
          <c:yMode val="edge"/>
          <c:x val="0.17649407261708572"/>
          <c:y val="5.6222869685609973E-2"/>
        </c:manualLayout>
      </c:layout>
      <c:overlay val="0"/>
      <c:spPr>
        <a:noFill/>
        <a:ln>
          <a:noFill/>
        </a:ln>
        <a:effectLst/>
      </c:spPr>
      <c:txPr>
        <a:bodyPr rot="0" spcFirstLastPara="1" vertOverflow="ellipsis" vert="horz" wrap="square" anchor="ctr" anchorCtr="1"/>
        <a:lstStyle/>
        <a:p>
          <a:pPr algn="ctr" rtl="0">
            <a:defRPr lang="en-GB" sz="2800" b="1" i="0" u="none" strike="noStrike" kern="1200" spc="0" baseline="0" dirty="0" smtClean="0">
              <a:solidFill>
                <a:schemeClr val="tx1"/>
              </a:solidFill>
              <a:latin typeface="+mj-lt"/>
              <a:ea typeface="+mj-ea"/>
              <a:cs typeface="+mj-cs"/>
            </a:defRPr>
          </a:pPr>
          <a:endParaRPr lang="en-US"/>
        </a:p>
      </c:txPr>
    </c:title>
    <c:autoTitleDeleted val="0"/>
    <c:plotArea>
      <c:layout>
        <c:manualLayout>
          <c:layoutTarget val="inner"/>
          <c:xMode val="edge"/>
          <c:yMode val="edge"/>
          <c:x val="0.17597770807860649"/>
          <c:y val="0.15208471423700673"/>
          <c:w val="0.76128524090514393"/>
          <c:h val="0.63719192658711654"/>
        </c:manualLayout>
      </c:layout>
      <c:lineChart>
        <c:grouping val="standard"/>
        <c:varyColors val="0"/>
        <c:ser>
          <c:idx val="1"/>
          <c:order val="0"/>
          <c:tx>
            <c:strRef>
              <c:f>RMM_followup!$C$38</c:f>
              <c:strCache>
                <c:ptCount val="1"/>
                <c:pt idx="0">
                  <c:v>I (kA)</c:v>
                </c:pt>
              </c:strCache>
            </c:strRef>
          </c:tx>
          <c:spPr>
            <a:ln w="25400" cap="rnd">
              <a:noFill/>
              <a:round/>
            </a:ln>
            <a:effectLst/>
          </c:spPr>
          <c:marker>
            <c:symbol val="circle"/>
            <c:size val="10"/>
            <c:spPr>
              <a:solidFill>
                <a:srgbClr val="61C4D3"/>
              </a:solidFill>
              <a:ln w="9525">
                <a:solidFill>
                  <a:srgbClr val="00B0F0"/>
                </a:solidFill>
              </a:ln>
              <a:effectLst/>
            </c:spPr>
          </c:marker>
          <c:dPt>
            <c:idx val="6"/>
            <c:marker>
              <c:symbol val="dash"/>
              <c:size val="10"/>
              <c:spPr>
                <a:solidFill>
                  <a:srgbClr val="61C4D3"/>
                </a:solidFill>
                <a:ln w="9525">
                  <a:solidFill>
                    <a:srgbClr val="00B0F0"/>
                  </a:solidFill>
                </a:ln>
                <a:effectLst/>
              </c:spPr>
            </c:marker>
            <c:bubble3D val="0"/>
            <c:extLst>
              <c:ext xmlns:c16="http://schemas.microsoft.com/office/drawing/2014/chart" uri="{C3380CC4-5D6E-409C-BE32-E72D297353CC}">
                <c16:uniqueId val="{00000000-B70B-4098-94F6-6B69285E8678}"/>
              </c:ext>
            </c:extLst>
          </c:dPt>
          <c:dPt>
            <c:idx val="15"/>
            <c:marker>
              <c:symbol val="circle"/>
              <c:size val="10"/>
              <c:spPr>
                <a:solidFill>
                  <a:srgbClr val="E15E32"/>
                </a:solidFill>
                <a:ln w="9525">
                  <a:solidFill>
                    <a:srgbClr val="E15E32">
                      <a:lumMod val="75000"/>
                    </a:srgbClr>
                  </a:solidFill>
                </a:ln>
                <a:effectLst/>
              </c:spPr>
            </c:marker>
            <c:bubble3D val="0"/>
            <c:extLst>
              <c:ext xmlns:c16="http://schemas.microsoft.com/office/drawing/2014/chart" uri="{C3380CC4-5D6E-409C-BE32-E72D297353CC}">
                <c16:uniqueId val="{00000001-B70B-4098-94F6-6B69285E8678}"/>
              </c:ext>
            </c:extLst>
          </c:dPt>
          <c:cat>
            <c:strRef>
              <c:f>RMM_followup!$B$81:$B$96</c:f>
              <c:strCache>
                <c:ptCount val="16"/>
                <c:pt idx="0">
                  <c:v>1</c:v>
                </c:pt>
                <c:pt idx="1">
                  <c:v>2</c:v>
                </c:pt>
                <c:pt idx="2">
                  <c:v>3</c:v>
                </c:pt>
                <c:pt idx="3">
                  <c:v>4</c:v>
                </c:pt>
                <c:pt idx="4">
                  <c:v>5</c:v>
                </c:pt>
                <c:pt idx="5">
                  <c:v>6</c:v>
                </c:pt>
                <c:pt idx="6">
                  <c:v>-</c:v>
                </c:pt>
                <c:pt idx="7">
                  <c:v>7</c:v>
                </c:pt>
                <c:pt idx="8">
                  <c:v>8</c:v>
                </c:pt>
                <c:pt idx="9">
                  <c:v>9</c:v>
                </c:pt>
                <c:pt idx="10">
                  <c:v>10</c:v>
                </c:pt>
                <c:pt idx="11">
                  <c:v>11</c:v>
                </c:pt>
                <c:pt idx="12">
                  <c:v>12</c:v>
                </c:pt>
                <c:pt idx="13">
                  <c:v>13</c:v>
                </c:pt>
                <c:pt idx="14">
                  <c:v>14</c:v>
                </c:pt>
                <c:pt idx="15">
                  <c:v>15</c:v>
                </c:pt>
              </c:strCache>
              <c:extLst/>
            </c:strRef>
          </c:cat>
          <c:val>
            <c:numRef>
              <c:f>RMM_followup!$C$81:$C$96</c:f>
              <c:numCache>
                <c:formatCode>0.00</c:formatCode>
                <c:ptCount val="16"/>
                <c:pt idx="0">
                  <c:v>11.497</c:v>
                </c:pt>
                <c:pt idx="1">
                  <c:v>11.59</c:v>
                </c:pt>
                <c:pt idx="2">
                  <c:v>11.673999999999999</c:v>
                </c:pt>
                <c:pt idx="3">
                  <c:v>11.718999999999999</c:v>
                </c:pt>
                <c:pt idx="4">
                  <c:v>11.756</c:v>
                </c:pt>
                <c:pt idx="5">
                  <c:v>11.81</c:v>
                </c:pt>
                <c:pt idx="6">
                  <c:v>11.81</c:v>
                </c:pt>
                <c:pt idx="7">
                  <c:v>11.855</c:v>
                </c:pt>
                <c:pt idx="8">
                  <c:v>11.887</c:v>
                </c:pt>
                <c:pt idx="9">
                  <c:v>11.936</c:v>
                </c:pt>
                <c:pt idx="10">
                  <c:v>11.935</c:v>
                </c:pt>
                <c:pt idx="11">
                  <c:v>11.69</c:v>
                </c:pt>
                <c:pt idx="12">
                  <c:v>11.693</c:v>
                </c:pt>
                <c:pt idx="13">
                  <c:v>11.823</c:v>
                </c:pt>
                <c:pt idx="14">
                  <c:v>11.81</c:v>
                </c:pt>
                <c:pt idx="15">
                  <c:v>11.41</c:v>
                </c:pt>
              </c:numCache>
              <c:extLst/>
            </c:numRef>
          </c:val>
          <c:smooth val="0"/>
          <c:extLst>
            <c:ext xmlns:c16="http://schemas.microsoft.com/office/drawing/2014/chart" uri="{C3380CC4-5D6E-409C-BE32-E72D297353CC}">
              <c16:uniqueId val="{00000002-B70B-4098-94F6-6B69285E8678}"/>
            </c:ext>
          </c:extLst>
        </c:ser>
        <c:dLbls>
          <c:showLegendKey val="0"/>
          <c:showVal val="0"/>
          <c:showCatName val="0"/>
          <c:showSerName val="0"/>
          <c:showPercent val="0"/>
          <c:showBubbleSize val="0"/>
        </c:dLbls>
        <c:marker val="1"/>
        <c:smooth val="0"/>
        <c:axId val="1230193919"/>
        <c:axId val="1242466111"/>
      </c:lineChart>
      <c:lineChart>
        <c:grouping val="standard"/>
        <c:varyColors val="0"/>
        <c:ser>
          <c:idx val="2"/>
          <c:order val="1"/>
          <c:tx>
            <c:strRef>
              <c:f>RMM_followup!$D$38</c:f>
              <c:strCache>
                <c:ptCount val="1"/>
                <c:pt idx="0">
                  <c:v>Bp(T)</c:v>
                </c:pt>
              </c:strCache>
              <c:extLst xmlns:c15="http://schemas.microsoft.com/office/drawing/2012/chart"/>
            </c:strRef>
          </c:tx>
          <c:spPr>
            <a:ln w="28575" cap="rnd">
              <a:solidFill>
                <a:schemeClr val="accent3"/>
              </a:solidFill>
              <a:round/>
            </a:ln>
            <a:effectLst/>
          </c:spPr>
          <c:marker>
            <c:symbol val="none"/>
          </c:marker>
          <c:cat>
            <c:strRef>
              <c:f>RMM_followup!$B$81:$B$96</c:f>
              <c:strCache>
                <c:ptCount val="16"/>
                <c:pt idx="0">
                  <c:v>1</c:v>
                </c:pt>
                <c:pt idx="1">
                  <c:v>2</c:v>
                </c:pt>
                <c:pt idx="2">
                  <c:v>3</c:v>
                </c:pt>
                <c:pt idx="3">
                  <c:v>4</c:v>
                </c:pt>
                <c:pt idx="4">
                  <c:v>5</c:v>
                </c:pt>
                <c:pt idx="5">
                  <c:v>6</c:v>
                </c:pt>
                <c:pt idx="6">
                  <c:v>-</c:v>
                </c:pt>
                <c:pt idx="7">
                  <c:v>7</c:v>
                </c:pt>
                <c:pt idx="8">
                  <c:v>8</c:v>
                </c:pt>
                <c:pt idx="9">
                  <c:v>9</c:v>
                </c:pt>
                <c:pt idx="10">
                  <c:v>10</c:v>
                </c:pt>
                <c:pt idx="11">
                  <c:v>11</c:v>
                </c:pt>
                <c:pt idx="12">
                  <c:v>12</c:v>
                </c:pt>
                <c:pt idx="13">
                  <c:v>13</c:v>
                </c:pt>
                <c:pt idx="14">
                  <c:v>14</c:v>
                </c:pt>
                <c:pt idx="15">
                  <c:v>15</c:v>
                </c:pt>
              </c:strCache>
              <c:extLst/>
            </c:strRef>
          </c:cat>
          <c:val>
            <c:numRef>
              <c:f>RMM_followup!$D$81:$D$96</c:f>
              <c:numCache>
                <c:formatCode>0.00</c:formatCode>
                <c:ptCount val="16"/>
                <c:pt idx="0">
                  <c:v>16.116486706133337</c:v>
                </c:pt>
                <c:pt idx="1">
                  <c:v>16.231689749333334</c:v>
                </c:pt>
                <c:pt idx="2">
                  <c:v>16.335744110933334</c:v>
                </c:pt>
                <c:pt idx="3">
                  <c:v>16.391487518933332</c:v>
                </c:pt>
                <c:pt idx="4">
                  <c:v>16.437320987733337</c:v>
                </c:pt>
                <c:pt idx="5">
                  <c:v>16.504213077333333</c:v>
                </c:pt>
                <c:pt idx="6">
                  <c:v>16.504213077333333</c:v>
                </c:pt>
                <c:pt idx="7">
                  <c:v>16.559956485333338</c:v>
                </c:pt>
                <c:pt idx="8">
                  <c:v>16.599596242133337</c:v>
                </c:pt>
                <c:pt idx="9">
                  <c:v>16.660294619733335</c:v>
                </c:pt>
                <c:pt idx="10">
                  <c:v>16.659055877333337</c:v>
                </c:pt>
                <c:pt idx="11">
                  <c:v>16.355563989333334</c:v>
                </c:pt>
                <c:pt idx="12">
                  <c:v>16.359280216533335</c:v>
                </c:pt>
                <c:pt idx="13">
                  <c:v>16.520316728533334</c:v>
                </c:pt>
                <c:pt idx="14">
                  <c:v>16.504213077333333</c:v>
                </c:pt>
                <c:pt idx="15" formatCode="0.0">
                  <c:v>16.008716117333336</c:v>
                </c:pt>
              </c:numCache>
              <c:extLst/>
            </c:numRef>
          </c:val>
          <c:smooth val="0"/>
          <c:extLst xmlns:c15="http://schemas.microsoft.com/office/drawing/2012/chart">
            <c:ext xmlns:c16="http://schemas.microsoft.com/office/drawing/2014/chart" uri="{C3380CC4-5D6E-409C-BE32-E72D297353CC}">
              <c16:uniqueId val="{00000003-B70B-4098-94F6-6B69285E8678}"/>
            </c:ext>
          </c:extLst>
        </c:ser>
        <c:dLbls>
          <c:showLegendKey val="0"/>
          <c:showVal val="0"/>
          <c:showCatName val="0"/>
          <c:showSerName val="0"/>
          <c:showPercent val="0"/>
          <c:showBubbleSize val="0"/>
        </c:dLbls>
        <c:marker val="1"/>
        <c:smooth val="0"/>
        <c:axId val="1100126015"/>
        <c:axId val="1100130175"/>
        <c:extLst/>
      </c:lineChart>
      <c:catAx>
        <c:axId val="1230193919"/>
        <c:scaling>
          <c:orientation val="minMax"/>
        </c:scaling>
        <c:delete val="0"/>
        <c:axPos val="b"/>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800" b="0" i="0" u="none" strike="noStrike" kern="1200" baseline="0">
                    <a:solidFill>
                      <a:srgbClr val="2F2F2F"/>
                    </a:solidFill>
                    <a:latin typeface="+mn-lt"/>
                    <a:ea typeface="+mn-ea"/>
                    <a:cs typeface="+mn-cs"/>
                  </a:defRPr>
                </a:pPr>
                <a:r>
                  <a:rPr lang="en-GB" dirty="0"/>
                  <a:t>Quench # </a:t>
                </a:r>
              </a:p>
            </c:rich>
          </c:tx>
          <c:layout>
            <c:manualLayout>
              <c:xMode val="edge"/>
              <c:yMode val="edge"/>
              <c:x val="0.42616341502312477"/>
              <c:y val="0.8856432207196413"/>
            </c:manualLayout>
          </c:layout>
          <c:overlay val="0"/>
          <c:spPr>
            <a:noFill/>
            <a:ln>
              <a:noFill/>
            </a:ln>
            <a:effectLst/>
          </c:spPr>
          <c:txPr>
            <a:bodyPr rot="0" spcFirstLastPara="1" vertOverflow="ellipsis" vert="horz" wrap="square" anchor="ctr" anchorCtr="1"/>
            <a:lstStyle/>
            <a:p>
              <a:pPr>
                <a:defRPr sz="1800" b="0" i="0" u="none" strike="noStrike" kern="1200" baseline="0">
                  <a:solidFill>
                    <a:srgbClr val="2F2F2F"/>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rgbClr val="2F2F2F"/>
                </a:solidFill>
                <a:latin typeface="+mn-lt"/>
                <a:ea typeface="+mn-ea"/>
                <a:cs typeface="+mn-cs"/>
              </a:defRPr>
            </a:pPr>
            <a:endParaRPr lang="en-US"/>
          </a:p>
        </c:txPr>
        <c:crossAx val="1242466111"/>
        <c:crosses val="autoZero"/>
        <c:auto val="1"/>
        <c:lblAlgn val="ctr"/>
        <c:lblOffset val="100"/>
        <c:noMultiLvlLbl val="0"/>
      </c:catAx>
      <c:valAx>
        <c:axId val="1242466111"/>
        <c:scaling>
          <c:orientation val="minMax"/>
          <c:max val="12.2"/>
          <c:min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rgbClr val="2F2F2F"/>
                    </a:solidFill>
                    <a:latin typeface="+mn-lt"/>
                    <a:ea typeface="+mn-ea"/>
                    <a:cs typeface="+mn-cs"/>
                  </a:defRPr>
                </a:pPr>
                <a:r>
                  <a:rPr lang="en-GB"/>
                  <a:t>I [kA]</a:t>
                </a:r>
              </a:p>
            </c:rich>
          </c:tx>
          <c:layout>
            <c:manualLayout>
              <c:xMode val="edge"/>
              <c:yMode val="edge"/>
              <c:x val="1.2845675402689915E-2"/>
              <c:y val="0.40218949379414104"/>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rgbClr val="2F2F2F"/>
                  </a:solidFill>
                  <a:latin typeface="+mn-lt"/>
                  <a:ea typeface="+mn-ea"/>
                  <a:cs typeface="+mn-cs"/>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rgbClr val="2F2F2F"/>
                </a:solidFill>
                <a:latin typeface="+mn-lt"/>
                <a:ea typeface="+mn-ea"/>
                <a:cs typeface="+mn-cs"/>
              </a:defRPr>
            </a:pPr>
            <a:endParaRPr lang="en-US"/>
          </a:p>
        </c:txPr>
        <c:crossAx val="1230193919"/>
        <c:crosses val="autoZero"/>
        <c:crossBetween val="between"/>
        <c:majorUnit val="0.25"/>
      </c:valAx>
      <c:valAx>
        <c:axId val="1100130175"/>
        <c:scaling>
          <c:orientation val="minMax"/>
          <c:max val="18.72"/>
          <c:min val="15.01"/>
        </c:scaling>
        <c:delete val="1"/>
        <c:axPos val="r"/>
        <c:numFmt formatCode="0.0" sourceLinked="0"/>
        <c:majorTickMark val="out"/>
        <c:minorTickMark val="none"/>
        <c:tickLblPos val="nextTo"/>
        <c:crossAx val="1100126015"/>
        <c:crosses val="max"/>
        <c:crossBetween val="between"/>
      </c:valAx>
      <c:catAx>
        <c:axId val="1100126015"/>
        <c:scaling>
          <c:orientation val="minMax"/>
        </c:scaling>
        <c:delete val="1"/>
        <c:axPos val="b"/>
        <c:numFmt formatCode="General" sourceLinked="1"/>
        <c:majorTickMark val="out"/>
        <c:minorTickMark val="none"/>
        <c:tickLblPos val="nextTo"/>
        <c:crossAx val="1100130175"/>
        <c:crosses val="autoZero"/>
        <c:auto val="1"/>
        <c:lblAlgn val="ctr"/>
        <c:lblOffset val="100"/>
        <c:noMultiLvlLbl val="0"/>
      </c:catAx>
      <c:spPr>
        <a:noFill/>
        <a:ln w="12700">
          <a:solidFill>
            <a:srgbClr val="FFFFFF">
              <a:lumMod val="65000"/>
            </a:srgbClr>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solidFill>
            <a:srgbClr val="2F2F2F"/>
          </a:solidFill>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lang="en-GB" sz="2800" b="1" i="0" u="none" strike="noStrike" kern="1200" spc="0" baseline="0" dirty="0" smtClean="0">
                <a:solidFill>
                  <a:schemeClr val="tx1"/>
                </a:solidFill>
                <a:latin typeface="+mj-lt"/>
                <a:ea typeface="+mj-ea"/>
                <a:cs typeface="+mj-cs"/>
              </a:defRPr>
            </a:pPr>
            <a:r>
              <a:rPr lang="en-GB" sz="2800" b="1" kern="1200" dirty="0">
                <a:solidFill>
                  <a:schemeClr val="tx1"/>
                </a:solidFill>
                <a:latin typeface="+mj-lt"/>
                <a:ea typeface="+mj-ea"/>
                <a:cs typeface="+mj-cs"/>
              </a:rPr>
              <a:t>RMM1a</a:t>
            </a:r>
          </a:p>
        </c:rich>
      </c:tx>
      <c:layout>
        <c:manualLayout>
          <c:xMode val="edge"/>
          <c:yMode val="edge"/>
          <c:x val="0.17791469530239398"/>
          <c:y val="1.1111111111111112E-2"/>
        </c:manualLayout>
      </c:layout>
      <c:overlay val="0"/>
      <c:spPr>
        <a:noFill/>
        <a:ln>
          <a:noFill/>
        </a:ln>
        <a:effectLst/>
      </c:spPr>
      <c:txPr>
        <a:bodyPr rot="0" spcFirstLastPara="1" vertOverflow="ellipsis" vert="horz" wrap="square" anchor="ctr" anchorCtr="1"/>
        <a:lstStyle/>
        <a:p>
          <a:pPr>
            <a:defRPr lang="en-GB" sz="2800" b="1" i="0" u="none" strike="noStrike" kern="1200" spc="0" baseline="0" dirty="0" smtClean="0">
              <a:solidFill>
                <a:schemeClr val="tx1"/>
              </a:solidFill>
              <a:latin typeface="+mj-lt"/>
              <a:ea typeface="+mj-ea"/>
              <a:cs typeface="+mj-cs"/>
            </a:defRPr>
          </a:pPr>
          <a:endParaRPr lang="en-US"/>
        </a:p>
      </c:txPr>
    </c:title>
    <c:autoTitleDeleted val="0"/>
    <c:plotArea>
      <c:layout>
        <c:manualLayout>
          <c:layoutTarget val="inner"/>
          <c:xMode val="edge"/>
          <c:yMode val="edge"/>
          <c:x val="0.17597770807860649"/>
          <c:y val="0.11799365704286967"/>
          <c:w val="0.797292541598001"/>
          <c:h val="0.69830293088363959"/>
        </c:manualLayout>
      </c:layout>
      <c:lineChart>
        <c:grouping val="standard"/>
        <c:varyColors val="0"/>
        <c:ser>
          <c:idx val="1"/>
          <c:order val="0"/>
          <c:tx>
            <c:strRef>
              <c:f>RMM_followup!$C$38</c:f>
              <c:strCache>
                <c:ptCount val="1"/>
                <c:pt idx="0">
                  <c:v>I (kA)</c:v>
                </c:pt>
              </c:strCache>
            </c:strRef>
          </c:tx>
          <c:spPr>
            <a:ln w="28575" cap="rnd">
              <a:noFill/>
              <a:round/>
            </a:ln>
            <a:effectLst/>
          </c:spPr>
          <c:marker>
            <c:symbol val="circle"/>
            <c:size val="10"/>
            <c:spPr>
              <a:solidFill>
                <a:srgbClr val="61C4D3"/>
              </a:solidFill>
              <a:ln w="9525">
                <a:solidFill>
                  <a:srgbClr val="00B0F0"/>
                </a:solidFill>
              </a:ln>
              <a:effectLst/>
            </c:spPr>
          </c:marker>
          <c:dPt>
            <c:idx val="5"/>
            <c:marker>
              <c:symbol val="dash"/>
              <c:size val="10"/>
              <c:spPr>
                <a:solidFill>
                  <a:srgbClr val="61C4D3"/>
                </a:solidFill>
                <a:ln w="12700">
                  <a:solidFill>
                    <a:srgbClr val="00B0F0"/>
                  </a:solidFill>
                </a:ln>
                <a:effectLst/>
              </c:spPr>
            </c:marker>
            <c:bubble3D val="0"/>
            <c:extLst>
              <c:ext xmlns:c16="http://schemas.microsoft.com/office/drawing/2014/chart" uri="{C3380CC4-5D6E-409C-BE32-E72D297353CC}">
                <c16:uniqueId val="{00000000-2401-44EA-94A3-8F7AA66428E5}"/>
              </c:ext>
            </c:extLst>
          </c:dPt>
          <c:dPt>
            <c:idx val="17"/>
            <c:marker>
              <c:symbol val="circle"/>
              <c:size val="10"/>
              <c:spPr>
                <a:solidFill>
                  <a:srgbClr val="E15E32"/>
                </a:solidFill>
                <a:ln w="9525">
                  <a:solidFill>
                    <a:srgbClr val="E15E32">
                      <a:lumMod val="75000"/>
                    </a:srgbClr>
                  </a:solidFill>
                </a:ln>
                <a:effectLst/>
              </c:spPr>
            </c:marker>
            <c:bubble3D val="0"/>
            <c:extLst>
              <c:ext xmlns:c16="http://schemas.microsoft.com/office/drawing/2014/chart" uri="{C3380CC4-5D6E-409C-BE32-E72D297353CC}">
                <c16:uniqueId val="{00000001-2401-44EA-94A3-8F7AA66428E5}"/>
              </c:ext>
            </c:extLst>
          </c:dPt>
          <c:cat>
            <c:strRef>
              <c:f>RMM_followup!$B$39:$B$56</c:f>
              <c:strCache>
                <c:ptCount val="18"/>
                <c:pt idx="0">
                  <c:v>1</c:v>
                </c:pt>
                <c:pt idx="1">
                  <c:v>2</c:v>
                </c:pt>
                <c:pt idx="2">
                  <c:v>3</c:v>
                </c:pt>
                <c:pt idx="3">
                  <c:v>4</c:v>
                </c:pt>
                <c:pt idx="4">
                  <c:v>5</c:v>
                </c:pt>
                <c:pt idx="5">
                  <c:v>-</c:v>
                </c:pt>
                <c:pt idx="6">
                  <c:v>6</c:v>
                </c:pt>
                <c:pt idx="7">
                  <c:v>7</c:v>
                </c:pt>
                <c:pt idx="8">
                  <c:v>8</c:v>
                </c:pt>
                <c:pt idx="9">
                  <c:v>9</c:v>
                </c:pt>
                <c:pt idx="10">
                  <c:v>10</c:v>
                </c:pt>
                <c:pt idx="11">
                  <c:v>11</c:v>
                </c:pt>
                <c:pt idx="12">
                  <c:v>12</c:v>
                </c:pt>
                <c:pt idx="13">
                  <c:v>13</c:v>
                </c:pt>
                <c:pt idx="14">
                  <c:v>14</c:v>
                </c:pt>
                <c:pt idx="15">
                  <c:v>15</c:v>
                </c:pt>
                <c:pt idx="16">
                  <c:v>16</c:v>
                </c:pt>
                <c:pt idx="17">
                  <c:v>17</c:v>
                </c:pt>
              </c:strCache>
            </c:strRef>
          </c:cat>
          <c:val>
            <c:numRef>
              <c:f>RMM_followup!$C$39:$C$56</c:f>
              <c:numCache>
                <c:formatCode>0.00</c:formatCode>
                <c:ptCount val="18"/>
                <c:pt idx="0">
                  <c:v>10.9</c:v>
                </c:pt>
                <c:pt idx="1">
                  <c:v>11.465999999999999</c:v>
                </c:pt>
                <c:pt idx="2">
                  <c:v>11.509</c:v>
                </c:pt>
                <c:pt idx="3">
                  <c:v>11.6</c:v>
                </c:pt>
                <c:pt idx="4">
                  <c:v>11.7</c:v>
                </c:pt>
                <c:pt idx="5">
                  <c:v>11.81</c:v>
                </c:pt>
                <c:pt idx="6">
                  <c:v>11.78</c:v>
                </c:pt>
                <c:pt idx="7">
                  <c:v>11.773999999999999</c:v>
                </c:pt>
                <c:pt idx="8">
                  <c:v>11.837999999999999</c:v>
                </c:pt>
                <c:pt idx="9">
                  <c:v>11.888</c:v>
                </c:pt>
                <c:pt idx="10">
                  <c:v>11.847</c:v>
                </c:pt>
                <c:pt idx="11">
                  <c:v>11.86</c:v>
                </c:pt>
                <c:pt idx="12">
                  <c:v>11.818</c:v>
                </c:pt>
                <c:pt idx="13">
                  <c:v>11.869</c:v>
                </c:pt>
                <c:pt idx="14">
                  <c:v>11.782999999999999</c:v>
                </c:pt>
                <c:pt idx="15" formatCode="General">
                  <c:v>11.819000000000001</c:v>
                </c:pt>
                <c:pt idx="16">
                  <c:v>11.904</c:v>
                </c:pt>
                <c:pt idx="17">
                  <c:v>11.55</c:v>
                </c:pt>
              </c:numCache>
            </c:numRef>
          </c:val>
          <c:smooth val="0"/>
          <c:extLst>
            <c:ext xmlns:c16="http://schemas.microsoft.com/office/drawing/2014/chart" uri="{C3380CC4-5D6E-409C-BE32-E72D297353CC}">
              <c16:uniqueId val="{00000002-2401-44EA-94A3-8F7AA66428E5}"/>
            </c:ext>
          </c:extLst>
        </c:ser>
        <c:dLbls>
          <c:showLegendKey val="0"/>
          <c:showVal val="0"/>
          <c:showCatName val="0"/>
          <c:showSerName val="0"/>
          <c:showPercent val="0"/>
          <c:showBubbleSize val="0"/>
        </c:dLbls>
        <c:marker val="1"/>
        <c:smooth val="0"/>
        <c:axId val="1230193919"/>
        <c:axId val="1242466111"/>
      </c:lineChart>
      <c:lineChart>
        <c:grouping val="standard"/>
        <c:varyColors val="0"/>
        <c:dLbls>
          <c:showLegendKey val="0"/>
          <c:showVal val="0"/>
          <c:showCatName val="0"/>
          <c:showSerName val="0"/>
          <c:showPercent val="0"/>
          <c:showBubbleSize val="0"/>
        </c:dLbls>
        <c:marker val="1"/>
        <c:smooth val="0"/>
        <c:axId val="1100126015"/>
        <c:axId val="1100130175"/>
        <c:extLst>
          <c:ext xmlns:c15="http://schemas.microsoft.com/office/drawing/2012/chart" uri="{02D57815-91ED-43cb-92C2-25804820EDAC}">
            <c15:filteredLineSeries>
              <c15:ser>
                <c:idx val="2"/>
                <c:order val="1"/>
                <c:tx>
                  <c:strRef>
                    <c:extLst>
                      <c:ext uri="{02D57815-91ED-43cb-92C2-25804820EDAC}">
                        <c15:formulaRef>
                          <c15:sqref>RMM_followup!$D$38</c15:sqref>
                        </c15:formulaRef>
                      </c:ext>
                    </c:extLst>
                    <c:strCache>
                      <c:ptCount val="1"/>
                      <c:pt idx="0">
                        <c:v>Bp(T)</c:v>
                      </c:pt>
                    </c:strCache>
                  </c:strRef>
                </c:tx>
                <c:spPr>
                  <a:ln w="28575" cap="rnd">
                    <a:noFill/>
                    <a:round/>
                  </a:ln>
                  <a:effectLst/>
                </c:spPr>
                <c:marker>
                  <c:symbol val="none"/>
                </c:marker>
                <c:cat>
                  <c:strRef>
                    <c:extLst>
                      <c:ext uri="{02D57815-91ED-43cb-92C2-25804820EDAC}">
                        <c15:formulaRef>
                          <c15:sqref>RMM_followup!$B$39:$B$56</c15:sqref>
                        </c15:formulaRef>
                      </c:ext>
                    </c:extLst>
                    <c:strCache>
                      <c:ptCount val="18"/>
                      <c:pt idx="0">
                        <c:v>1</c:v>
                      </c:pt>
                      <c:pt idx="1">
                        <c:v>2</c:v>
                      </c:pt>
                      <c:pt idx="2">
                        <c:v>3</c:v>
                      </c:pt>
                      <c:pt idx="3">
                        <c:v>4</c:v>
                      </c:pt>
                      <c:pt idx="4">
                        <c:v>5</c:v>
                      </c:pt>
                      <c:pt idx="5">
                        <c:v>-</c:v>
                      </c:pt>
                      <c:pt idx="6">
                        <c:v>6</c:v>
                      </c:pt>
                      <c:pt idx="7">
                        <c:v>7</c:v>
                      </c:pt>
                      <c:pt idx="8">
                        <c:v>8</c:v>
                      </c:pt>
                      <c:pt idx="9">
                        <c:v>9</c:v>
                      </c:pt>
                      <c:pt idx="10">
                        <c:v>10</c:v>
                      </c:pt>
                      <c:pt idx="11">
                        <c:v>11</c:v>
                      </c:pt>
                      <c:pt idx="12">
                        <c:v>12</c:v>
                      </c:pt>
                      <c:pt idx="13">
                        <c:v>13</c:v>
                      </c:pt>
                      <c:pt idx="14">
                        <c:v>14</c:v>
                      </c:pt>
                      <c:pt idx="15">
                        <c:v>15</c:v>
                      </c:pt>
                      <c:pt idx="16">
                        <c:v>16</c:v>
                      </c:pt>
                      <c:pt idx="17">
                        <c:v>17</c:v>
                      </c:pt>
                    </c:strCache>
                  </c:strRef>
                </c:cat>
                <c:val>
                  <c:numRef>
                    <c:extLst>
                      <c:ext uri="{02D57815-91ED-43cb-92C2-25804820EDAC}">
                        <c15:formulaRef>
                          <c15:sqref>RMM_followup!$D$39:$D$56</c15:sqref>
                        </c15:formulaRef>
                      </c:ext>
                    </c:extLst>
                    <c:numCache>
                      <c:formatCode>0.00</c:formatCode>
                      <c:ptCount val="18"/>
                      <c:pt idx="0">
                        <c:v>15.376957493333334</c:v>
                      </c:pt>
                      <c:pt idx="1">
                        <c:v>16.078085691733335</c:v>
                      </c:pt>
                      <c:pt idx="2">
                        <c:v>16.131351614933337</c:v>
                      </c:pt>
                      <c:pt idx="3">
                        <c:v>16.244077173333334</c:v>
                      </c:pt>
                      <c:pt idx="4">
                        <c:v>16.367951413333333</c:v>
                      </c:pt>
                      <c:pt idx="5">
                        <c:v>16.504213077333333</c:v>
                      </c:pt>
                      <c:pt idx="6">
                        <c:v>16.467050805333336</c:v>
                      </c:pt>
                      <c:pt idx="7">
                        <c:v>16.459618350933333</c:v>
                      </c:pt>
                      <c:pt idx="8">
                        <c:v>16.538897864533332</c:v>
                      </c:pt>
                      <c:pt idx="9">
                        <c:v>16.600834984533336</c:v>
                      </c:pt>
                      <c:pt idx="10">
                        <c:v>16.550046546133334</c:v>
                      </c:pt>
                      <c:pt idx="11">
                        <c:v>16.566150197333336</c:v>
                      </c:pt>
                      <c:pt idx="12">
                        <c:v>16.514123016533333</c:v>
                      </c:pt>
                      <c:pt idx="13">
                        <c:v>16.577298878933334</c:v>
                      </c:pt>
                      <c:pt idx="14">
                        <c:v>16.470767032533335</c:v>
                      </c:pt>
                      <c:pt idx="15">
                        <c:v>16.515361758933338</c:v>
                      </c:pt>
                      <c:pt idx="16">
                        <c:v>16.620654862933335</c:v>
                      </c:pt>
                      <c:pt idx="17">
                        <c:v>16.182140053333335</c:v>
                      </c:pt>
                    </c:numCache>
                  </c:numRef>
                </c:val>
                <c:smooth val="0"/>
                <c:extLst>
                  <c:ext xmlns:c16="http://schemas.microsoft.com/office/drawing/2014/chart" uri="{C3380CC4-5D6E-409C-BE32-E72D297353CC}">
                    <c16:uniqueId val="{00000003-2401-44EA-94A3-8F7AA66428E5}"/>
                  </c:ext>
                </c:extLst>
              </c15:ser>
            </c15:filteredLineSeries>
          </c:ext>
        </c:extLst>
      </c:lineChart>
      <c:catAx>
        <c:axId val="1230193919"/>
        <c:scaling>
          <c:orientation val="minMax"/>
        </c:scaling>
        <c:delete val="0"/>
        <c:axPos val="b"/>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dirty="0"/>
                  <a:t>Quench # </a:t>
                </a:r>
              </a:p>
            </c:rich>
          </c:tx>
          <c:layout>
            <c:manualLayout>
              <c:xMode val="edge"/>
              <c:yMode val="edge"/>
              <c:x val="0.417007601935038"/>
              <c:y val="0.92873162729658798"/>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1242466111"/>
        <c:crosses val="autoZero"/>
        <c:auto val="1"/>
        <c:lblAlgn val="ctr"/>
        <c:lblOffset val="100"/>
        <c:noMultiLvlLbl val="0"/>
      </c:catAx>
      <c:valAx>
        <c:axId val="1242466111"/>
        <c:scaling>
          <c:orientation val="minMax"/>
          <c:max val="12.2"/>
          <c:min val="10"/>
        </c:scaling>
        <c:delete val="0"/>
        <c:axPos val="l"/>
        <c:majorGridlines>
          <c:spPr>
            <a:ln w="12700"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a:t>I [kA]</a:t>
                </a:r>
              </a:p>
            </c:rich>
          </c:tx>
          <c:layout>
            <c:manualLayout>
              <c:xMode val="edge"/>
              <c:yMode val="edge"/>
              <c:x val="0"/>
              <c:y val="0.39974868666588137"/>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1230193919"/>
        <c:crosses val="autoZero"/>
        <c:crossBetween val="between"/>
        <c:majorUnit val="0.25"/>
      </c:valAx>
      <c:valAx>
        <c:axId val="1100130175"/>
        <c:scaling>
          <c:orientation val="minMax"/>
          <c:max val="18.72"/>
          <c:min val="15.01"/>
        </c:scaling>
        <c:delete val="1"/>
        <c:axPos val="r"/>
        <c:numFmt formatCode="0.0" sourceLinked="0"/>
        <c:majorTickMark val="out"/>
        <c:minorTickMark val="none"/>
        <c:tickLblPos val="nextTo"/>
        <c:crossAx val="1100126015"/>
        <c:crosses val="max"/>
        <c:crossBetween val="between"/>
      </c:valAx>
      <c:catAx>
        <c:axId val="1100126015"/>
        <c:scaling>
          <c:orientation val="minMax"/>
        </c:scaling>
        <c:delete val="1"/>
        <c:axPos val="b"/>
        <c:numFmt formatCode="General" sourceLinked="1"/>
        <c:majorTickMark val="out"/>
        <c:minorTickMark val="none"/>
        <c:tickLblPos val="nextTo"/>
        <c:crossAx val="1100130175"/>
        <c:crosses val="autoZero"/>
        <c:auto val="1"/>
        <c:lblAlgn val="ctr"/>
        <c:lblOffset val="100"/>
        <c:noMultiLvlLbl val="0"/>
      </c:catAx>
      <c:spPr>
        <a:noFill/>
        <a:ln w="12700">
          <a:solidFill>
            <a:srgbClr val="FFFFFF">
              <a:lumMod val="65000"/>
            </a:srgbClr>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621745017425886"/>
          <c:y val="5.0925925925925923E-2"/>
          <c:w val="0.81732390027516089"/>
          <c:h val="0.75542043256235791"/>
        </c:manualLayout>
      </c:layout>
      <c:scatterChart>
        <c:scatterStyle val="lineMarker"/>
        <c:varyColors val="0"/>
        <c:ser>
          <c:idx val="0"/>
          <c:order val="0"/>
          <c:tx>
            <c:v>RMM1a - measured</c:v>
          </c:tx>
          <c:spPr>
            <a:ln w="15875" cap="rnd">
              <a:solidFill>
                <a:srgbClr val="7030A0"/>
              </a:solidFill>
              <a:round/>
            </a:ln>
            <a:effectLst/>
          </c:spPr>
          <c:marker>
            <c:symbol val="square"/>
            <c:size val="7"/>
            <c:spPr>
              <a:solidFill>
                <a:srgbClr val="7030A0"/>
              </a:solidFill>
              <a:ln w="9525">
                <a:solidFill>
                  <a:srgbClr val="7030A0"/>
                </a:solidFill>
              </a:ln>
              <a:effectLst/>
            </c:spPr>
          </c:marker>
          <c:xVal>
            <c:numRef>
              <c:f>RMM1a!$A$2:$A$17</c:f>
              <c:numCache>
                <c:formatCode>General</c:formatCode>
                <c:ptCount val="16"/>
                <c:pt idx="0">
                  <c:v>1</c:v>
                </c:pt>
                <c:pt idx="1">
                  <c:v>2</c:v>
                </c:pt>
                <c:pt idx="2">
                  <c:v>3</c:v>
                </c:pt>
                <c:pt idx="3">
                  <c:v>4</c:v>
                </c:pt>
                <c:pt idx="4">
                  <c:v>5</c:v>
                </c:pt>
                <c:pt idx="5">
                  <c:v>7</c:v>
                </c:pt>
                <c:pt idx="6">
                  <c:v>8</c:v>
                </c:pt>
                <c:pt idx="7">
                  <c:v>9</c:v>
                </c:pt>
                <c:pt idx="8">
                  <c:v>10</c:v>
                </c:pt>
                <c:pt idx="9">
                  <c:v>11</c:v>
                </c:pt>
                <c:pt idx="10">
                  <c:v>12</c:v>
                </c:pt>
                <c:pt idx="11">
                  <c:v>13</c:v>
                </c:pt>
                <c:pt idx="12">
                  <c:v>14</c:v>
                </c:pt>
                <c:pt idx="13">
                  <c:v>15</c:v>
                </c:pt>
                <c:pt idx="14">
                  <c:v>16</c:v>
                </c:pt>
                <c:pt idx="15">
                  <c:v>17</c:v>
                </c:pt>
              </c:numCache>
            </c:numRef>
          </c:xVal>
          <c:yVal>
            <c:numRef>
              <c:f>RMM1a!$C$2:$C$17</c:f>
              <c:numCache>
                <c:formatCode>General</c:formatCode>
                <c:ptCount val="16"/>
                <c:pt idx="0">
                  <c:v>15.258599999999999</c:v>
                </c:pt>
                <c:pt idx="1">
                  <c:v>15.9351</c:v>
                </c:pt>
                <c:pt idx="2">
                  <c:v>15.986599999999999</c:v>
                </c:pt>
                <c:pt idx="3">
                  <c:v>16.0443</c:v>
                </c:pt>
                <c:pt idx="4">
                  <c:v>16.166499999999999</c:v>
                </c:pt>
                <c:pt idx="5">
                  <c:v>16.316299999999998</c:v>
                </c:pt>
                <c:pt idx="6">
                  <c:v>16.303999999999998</c:v>
                </c:pt>
                <c:pt idx="7">
                  <c:v>16.3826</c:v>
                </c:pt>
                <c:pt idx="8">
                  <c:v>16.441299999999998</c:v>
                </c:pt>
                <c:pt idx="9">
                  <c:v>16.3918</c:v>
                </c:pt>
                <c:pt idx="10">
                  <c:v>16.411000000000001</c:v>
                </c:pt>
                <c:pt idx="11">
                  <c:v>16.357800000000001</c:v>
                </c:pt>
                <c:pt idx="12">
                  <c:v>16.422899999999998</c:v>
                </c:pt>
                <c:pt idx="13">
                  <c:v>16.317</c:v>
                </c:pt>
                <c:pt idx="14">
                  <c:v>16.358599999999999</c:v>
                </c:pt>
                <c:pt idx="15">
                  <c:v>16.461400000000001</c:v>
                </c:pt>
              </c:numCache>
            </c:numRef>
          </c:yVal>
          <c:smooth val="0"/>
          <c:extLst>
            <c:ext xmlns:c16="http://schemas.microsoft.com/office/drawing/2014/chart" uri="{C3380CC4-5D6E-409C-BE32-E72D297353CC}">
              <c16:uniqueId val="{00000000-A162-40B0-A8FB-62DB3B96F0F9}"/>
            </c:ext>
          </c:extLst>
        </c:ser>
        <c:ser>
          <c:idx val="1"/>
          <c:order val="2"/>
          <c:tx>
            <c:v>RMM1b - measured</c:v>
          </c:tx>
          <c:spPr>
            <a:ln w="15875" cap="rnd">
              <a:solidFill>
                <a:srgbClr val="00B050"/>
              </a:solidFill>
              <a:round/>
            </a:ln>
            <a:effectLst/>
          </c:spPr>
          <c:marker>
            <c:symbol val="triangle"/>
            <c:size val="9"/>
            <c:spPr>
              <a:solidFill>
                <a:srgbClr val="00B050"/>
              </a:solidFill>
              <a:ln w="9525">
                <a:solidFill>
                  <a:srgbClr val="00B050"/>
                </a:solidFill>
              </a:ln>
              <a:effectLst/>
            </c:spPr>
          </c:marker>
          <c:xVal>
            <c:numRef>
              <c:f>RMM1b!$A$2:$A$14</c:f>
              <c:numCache>
                <c:formatCode>General</c:formatCode>
                <c:ptCount val="13"/>
                <c:pt idx="0">
                  <c:v>1</c:v>
                </c:pt>
                <c:pt idx="1">
                  <c:v>3</c:v>
                </c:pt>
                <c:pt idx="2">
                  <c:v>4</c:v>
                </c:pt>
                <c:pt idx="3">
                  <c:v>5</c:v>
                </c:pt>
                <c:pt idx="4">
                  <c:v>6</c:v>
                </c:pt>
                <c:pt idx="5">
                  <c:v>8</c:v>
                </c:pt>
                <c:pt idx="6">
                  <c:v>9</c:v>
                </c:pt>
                <c:pt idx="7">
                  <c:v>10</c:v>
                </c:pt>
                <c:pt idx="8">
                  <c:v>11</c:v>
                </c:pt>
                <c:pt idx="9">
                  <c:v>12</c:v>
                </c:pt>
                <c:pt idx="10">
                  <c:v>13</c:v>
                </c:pt>
                <c:pt idx="11">
                  <c:v>14</c:v>
                </c:pt>
                <c:pt idx="12">
                  <c:v>15</c:v>
                </c:pt>
              </c:numCache>
            </c:numRef>
          </c:xVal>
          <c:yVal>
            <c:numRef>
              <c:f>RMM1b!$C$2:$C$14</c:f>
              <c:numCache>
                <c:formatCode>General</c:formatCode>
                <c:ptCount val="13"/>
                <c:pt idx="0">
                  <c:v>15.968</c:v>
                </c:pt>
                <c:pt idx="1">
                  <c:v>16.183</c:v>
                </c:pt>
                <c:pt idx="2">
                  <c:v>16.236000000000001</c:v>
                </c:pt>
                <c:pt idx="3">
                  <c:v>16.28</c:v>
                </c:pt>
                <c:pt idx="4">
                  <c:v>16.346</c:v>
                </c:pt>
                <c:pt idx="5">
                  <c:v>16.399999999999999</c:v>
                </c:pt>
                <c:pt idx="6">
                  <c:v>16.439</c:v>
                </c:pt>
                <c:pt idx="7">
                  <c:v>16.498000000000001</c:v>
                </c:pt>
                <c:pt idx="8">
                  <c:v>16.495999999999999</c:v>
                </c:pt>
                <c:pt idx="9">
                  <c:v>16.200500000000002</c:v>
                </c:pt>
                <c:pt idx="10">
                  <c:v>16.2058</c:v>
                </c:pt>
                <c:pt idx="11">
                  <c:v>16.360800000000001</c:v>
                </c:pt>
                <c:pt idx="12">
                  <c:v>16.345600000000001</c:v>
                </c:pt>
              </c:numCache>
            </c:numRef>
          </c:yVal>
          <c:smooth val="0"/>
          <c:extLst>
            <c:ext xmlns:c16="http://schemas.microsoft.com/office/drawing/2014/chart" uri="{C3380CC4-5D6E-409C-BE32-E72D297353CC}">
              <c16:uniqueId val="{00000002-A162-40B0-A8FB-62DB3B96F0F9}"/>
            </c:ext>
          </c:extLst>
        </c:ser>
        <c:dLbls>
          <c:showLegendKey val="0"/>
          <c:showVal val="0"/>
          <c:showCatName val="0"/>
          <c:showSerName val="0"/>
          <c:showPercent val="0"/>
          <c:showBubbleSize val="0"/>
        </c:dLbls>
        <c:axId val="1035785279"/>
        <c:axId val="1035785695"/>
        <c:extLst>
          <c:ext xmlns:c15="http://schemas.microsoft.com/office/drawing/2012/chart" uri="{02D57815-91ED-43cb-92C2-25804820EDAC}">
            <c15:filteredScatterSeries>
              <c15:ser>
                <c:idx val="3"/>
                <c:order val="1"/>
                <c:tx>
                  <c:v>RMM1a - calculated </c:v>
                </c:tx>
                <c:spPr>
                  <a:ln w="15875" cap="rnd">
                    <a:solidFill>
                      <a:srgbClr val="7030A0"/>
                    </a:solidFill>
                    <a:prstDash val="sysDash"/>
                    <a:round/>
                  </a:ln>
                  <a:effectLst/>
                </c:spPr>
                <c:marker>
                  <c:symbol val="none"/>
                </c:marker>
                <c:xVal>
                  <c:numRef>
                    <c:extLst>
                      <c:ext uri="{02D57815-91ED-43cb-92C2-25804820EDAC}">
                        <c15:formulaRef>
                          <c15:sqref>RMM1a!$A$2:$A$17</c15:sqref>
                        </c15:formulaRef>
                      </c:ext>
                    </c:extLst>
                    <c:numCache>
                      <c:formatCode>General</c:formatCode>
                      <c:ptCount val="16"/>
                      <c:pt idx="0">
                        <c:v>1</c:v>
                      </c:pt>
                      <c:pt idx="1">
                        <c:v>2</c:v>
                      </c:pt>
                      <c:pt idx="2">
                        <c:v>3</c:v>
                      </c:pt>
                      <c:pt idx="3">
                        <c:v>4</c:v>
                      </c:pt>
                      <c:pt idx="4">
                        <c:v>5</c:v>
                      </c:pt>
                      <c:pt idx="5">
                        <c:v>7</c:v>
                      </c:pt>
                      <c:pt idx="6">
                        <c:v>8</c:v>
                      </c:pt>
                      <c:pt idx="7">
                        <c:v>9</c:v>
                      </c:pt>
                      <c:pt idx="8">
                        <c:v>10</c:v>
                      </c:pt>
                      <c:pt idx="9">
                        <c:v>11</c:v>
                      </c:pt>
                      <c:pt idx="10">
                        <c:v>12</c:v>
                      </c:pt>
                      <c:pt idx="11">
                        <c:v>13</c:v>
                      </c:pt>
                      <c:pt idx="12">
                        <c:v>14</c:v>
                      </c:pt>
                      <c:pt idx="13">
                        <c:v>15</c:v>
                      </c:pt>
                      <c:pt idx="14">
                        <c:v>16</c:v>
                      </c:pt>
                      <c:pt idx="15">
                        <c:v>17</c:v>
                      </c:pt>
                    </c:numCache>
                  </c:numRef>
                </c:xVal>
                <c:yVal>
                  <c:numRef>
                    <c:extLst>
                      <c:ext uri="{02D57815-91ED-43cb-92C2-25804820EDAC}">
                        <c15:formulaRef>
                          <c15:sqref>RMM1a!$F$2:$F$17</c15:sqref>
                        </c15:formulaRef>
                      </c:ext>
                    </c:extLst>
                    <c:numCache>
                      <c:formatCode>General</c:formatCode>
                      <c:ptCount val="16"/>
                      <c:pt idx="0">
                        <c:v>15.216571301666667</c:v>
                      </c:pt>
                      <c:pt idx="1">
                        <c:v>15.895970618566666</c:v>
                      </c:pt>
                      <c:pt idx="2">
                        <c:v>15.947585761016667</c:v>
                      </c:pt>
                      <c:pt idx="3">
                        <c:v>16.056817806666665</c:v>
                      </c:pt>
                      <c:pt idx="4">
                        <c:v>16.176853021666702</c:v>
                      </c:pt>
                      <c:pt idx="5">
                        <c:v>16.272881193666667</c:v>
                      </c:pt>
                      <c:pt idx="6">
                        <c:v>16.265679080766667</c:v>
                      </c:pt>
                      <c:pt idx="7">
                        <c:v>16.342501618366668</c:v>
                      </c:pt>
                      <c:pt idx="8">
                        <c:v>16.402519225866669</c:v>
                      </c:pt>
                      <c:pt idx="9">
                        <c:v>16.353304787716667</c:v>
                      </c:pt>
                      <c:pt idx="10">
                        <c:v>16.368909365666667</c:v>
                      </c:pt>
                      <c:pt idx="11">
                        <c:v>16.318494575366664</c:v>
                      </c:pt>
                      <c:pt idx="12">
                        <c:v>16.379712535016665</c:v>
                      </c:pt>
                      <c:pt idx="13">
                        <c:v>16.276482250116665</c:v>
                      </c:pt>
                      <c:pt idx="14">
                        <c:v>16.319694927516668</c:v>
                      </c:pt>
                      <c:pt idx="15">
                        <c:v>16.421724860266664</c:v>
                      </c:pt>
                    </c:numCache>
                  </c:numRef>
                </c:yVal>
                <c:smooth val="0"/>
                <c:extLst>
                  <c:ext xmlns:c16="http://schemas.microsoft.com/office/drawing/2014/chart" uri="{C3380CC4-5D6E-409C-BE32-E72D297353CC}">
                    <c16:uniqueId val="{00000001-A162-40B0-A8FB-62DB3B96F0F9}"/>
                  </c:ext>
                </c:extLst>
              </c15:ser>
            </c15:filteredScatterSeries>
            <c15:filteredScatterSeries>
              <c15:ser>
                <c:idx val="2"/>
                <c:order val="3"/>
                <c:tx>
                  <c:v>RMM1b - calculated </c:v>
                </c:tx>
                <c:spPr>
                  <a:ln w="15875" cap="rnd">
                    <a:solidFill>
                      <a:srgbClr val="00B050"/>
                    </a:solidFill>
                    <a:prstDash val="sysDash"/>
                    <a:round/>
                  </a:ln>
                  <a:effectLst/>
                </c:spPr>
                <c:marker>
                  <c:symbol val="none"/>
                </c:marker>
                <c:xVal>
                  <c:numRef>
                    <c:extLst xmlns:c15="http://schemas.microsoft.com/office/drawing/2012/chart">
                      <c:ext xmlns:c15="http://schemas.microsoft.com/office/drawing/2012/chart" uri="{02D57815-91ED-43cb-92C2-25804820EDAC}">
                        <c15:formulaRef>
                          <c15:sqref>RMM1b!$A$2:$A$14</c15:sqref>
                        </c15:formulaRef>
                      </c:ext>
                    </c:extLst>
                    <c:numCache>
                      <c:formatCode>General</c:formatCode>
                      <c:ptCount val="13"/>
                      <c:pt idx="0">
                        <c:v>1</c:v>
                      </c:pt>
                      <c:pt idx="1">
                        <c:v>3</c:v>
                      </c:pt>
                      <c:pt idx="2">
                        <c:v>4</c:v>
                      </c:pt>
                      <c:pt idx="3">
                        <c:v>5</c:v>
                      </c:pt>
                      <c:pt idx="4">
                        <c:v>6</c:v>
                      </c:pt>
                      <c:pt idx="5">
                        <c:v>8</c:v>
                      </c:pt>
                      <c:pt idx="6">
                        <c:v>9</c:v>
                      </c:pt>
                      <c:pt idx="7">
                        <c:v>10</c:v>
                      </c:pt>
                      <c:pt idx="8">
                        <c:v>11</c:v>
                      </c:pt>
                      <c:pt idx="9">
                        <c:v>12</c:v>
                      </c:pt>
                      <c:pt idx="10">
                        <c:v>13</c:v>
                      </c:pt>
                      <c:pt idx="11">
                        <c:v>14</c:v>
                      </c:pt>
                      <c:pt idx="12">
                        <c:v>15</c:v>
                      </c:pt>
                    </c:numCache>
                  </c:numRef>
                </c:xVal>
                <c:yVal>
                  <c:numRef>
                    <c:extLst xmlns:c15="http://schemas.microsoft.com/office/drawing/2012/chart">
                      <c:ext xmlns:c15="http://schemas.microsoft.com/office/drawing/2012/chart" uri="{02D57815-91ED-43cb-92C2-25804820EDAC}">
                        <c15:formulaRef>
                          <c15:sqref>RMM1b!$F$2:$F$14</c15:sqref>
                        </c15:formulaRef>
                      </c:ext>
                    </c:extLst>
                    <c:numCache>
                      <c:formatCode>General</c:formatCode>
                      <c:ptCount val="13"/>
                      <c:pt idx="0">
                        <c:v>15.933181535216667</c:v>
                      </c:pt>
                      <c:pt idx="1">
                        <c:v>16.145643865766665</c:v>
                      </c:pt>
                      <c:pt idx="2">
                        <c:v>16.199659712516667</c:v>
                      </c:pt>
                      <c:pt idx="3">
                        <c:v>16.244072742066667</c:v>
                      </c:pt>
                      <c:pt idx="4">
                        <c:v>16.308891758166666</c:v>
                      </c:pt>
                      <c:pt idx="5">
                        <c:v>16.362907604916668</c:v>
                      </c:pt>
                      <c:pt idx="6">
                        <c:v>16.401318873716669</c:v>
                      </c:pt>
                      <c:pt idx="7">
                        <c:v>16.460136129066669</c:v>
                      </c:pt>
                      <c:pt idx="8">
                        <c:v>16.458935776916668</c:v>
                      </c:pt>
                      <c:pt idx="9">
                        <c:v>16.164849500166667</c:v>
                      </c:pt>
                      <c:pt idx="10">
                        <c:v>16.168450556616666</c:v>
                      </c:pt>
                      <c:pt idx="11">
                        <c:v>16.324496336116667</c:v>
                      </c:pt>
                      <c:pt idx="12">
                        <c:v>16.308891758166666</c:v>
                      </c:pt>
                    </c:numCache>
                  </c:numRef>
                </c:yVal>
                <c:smooth val="0"/>
                <c:extLst xmlns:c15="http://schemas.microsoft.com/office/drawing/2012/chart">
                  <c:ext xmlns:c16="http://schemas.microsoft.com/office/drawing/2014/chart" uri="{C3380CC4-5D6E-409C-BE32-E72D297353CC}">
                    <c16:uniqueId val="{00000003-A162-40B0-A8FB-62DB3B96F0F9}"/>
                  </c:ext>
                </c:extLst>
              </c15:ser>
            </c15:filteredScatterSeries>
          </c:ext>
        </c:extLst>
      </c:scatterChart>
      <c:valAx>
        <c:axId val="1035785279"/>
        <c:scaling>
          <c:orientation val="minMax"/>
        </c:scaling>
        <c:delete val="0"/>
        <c:axPos val="b"/>
        <c:majorGridlines>
          <c:spPr>
            <a:ln w="9525" cap="flat" cmpd="sng" algn="ctr">
              <a:solidFill>
                <a:srgbClr val="FFFFFF">
                  <a:lumMod val="85000"/>
                </a:srgb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dirty="0"/>
                  <a:t>Event #</a:t>
                </a:r>
              </a:p>
            </c:rich>
          </c:tx>
          <c:layout>
            <c:manualLayout>
              <c:xMode val="edge"/>
              <c:yMode val="edge"/>
              <c:x val="0.46220642359003972"/>
              <c:y val="0.91143266734873496"/>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rgbClr val="FFFFFF">
                <a:lumMod val="50000"/>
              </a:srgb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1035785695"/>
        <c:crosses val="autoZero"/>
        <c:crossBetween val="midCat"/>
        <c:majorUnit val="1"/>
        <c:minorUnit val="1"/>
      </c:valAx>
      <c:valAx>
        <c:axId val="1035785695"/>
        <c:scaling>
          <c:orientation val="minMax"/>
        </c:scaling>
        <c:delete val="0"/>
        <c:axPos val="l"/>
        <c:majorGridlines>
          <c:spPr>
            <a:ln w="9525" cap="flat" cmpd="sng" algn="ctr">
              <a:solidFill>
                <a:srgbClr val="FFFFFF">
                  <a:lumMod val="85000"/>
                </a:srgb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a:t>Measured central field [T]</a:t>
                </a:r>
              </a:p>
            </c:rich>
          </c:tx>
          <c:layout>
            <c:manualLayout>
              <c:xMode val="edge"/>
              <c:yMode val="edge"/>
              <c:x val="0"/>
              <c:y val="7.9979303396789519E-2"/>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rgbClr val="FFFFFF">
                <a:lumMod val="50000"/>
              </a:srgb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1035785279"/>
        <c:crosses val="autoZero"/>
        <c:crossBetween val="midCat"/>
      </c:valAx>
      <c:spPr>
        <a:noFill/>
        <a:ln w="12700">
          <a:solidFill>
            <a:srgbClr val="FFFFFF">
              <a:lumMod val="50000"/>
            </a:srgbClr>
          </a:solidFill>
        </a:ln>
        <a:effectLst/>
      </c:spPr>
    </c:plotArea>
    <c:legend>
      <c:legendPos val="r"/>
      <c:layout>
        <c:manualLayout>
          <c:xMode val="edge"/>
          <c:yMode val="edge"/>
          <c:x val="0.60826905262732478"/>
          <c:y val="0.45959806370041417"/>
          <c:w val="0.34051531910697597"/>
          <c:h val="0.31250223384816089"/>
        </c:manualLayout>
      </c:layout>
      <c:overlay val="0"/>
      <c:spPr>
        <a:solidFill>
          <a:srgbClr val="FFFFFF"/>
        </a:solidFill>
        <a:ln>
          <a:solidFill>
            <a:srgbClr val="FFFFFF">
              <a:lumMod val="75000"/>
            </a:srgbClr>
          </a:solid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621745017425886"/>
          <c:y val="5.0925925925925923E-2"/>
          <c:w val="0.81732390027516089"/>
          <c:h val="0.75542043256235791"/>
        </c:manualLayout>
      </c:layout>
      <c:scatterChart>
        <c:scatterStyle val="lineMarker"/>
        <c:varyColors val="0"/>
        <c:ser>
          <c:idx val="0"/>
          <c:order val="0"/>
          <c:tx>
            <c:v>RMM1a - measured</c:v>
          </c:tx>
          <c:spPr>
            <a:ln w="15875" cap="rnd">
              <a:solidFill>
                <a:srgbClr val="7030A0"/>
              </a:solidFill>
              <a:round/>
            </a:ln>
            <a:effectLst/>
          </c:spPr>
          <c:marker>
            <c:symbol val="square"/>
            <c:size val="7"/>
            <c:spPr>
              <a:solidFill>
                <a:srgbClr val="7030A0"/>
              </a:solidFill>
              <a:ln w="9525">
                <a:solidFill>
                  <a:srgbClr val="7030A0"/>
                </a:solidFill>
              </a:ln>
              <a:effectLst/>
            </c:spPr>
          </c:marker>
          <c:xVal>
            <c:numRef>
              <c:f>RMM1a!$A$2:$A$17</c:f>
              <c:numCache>
                <c:formatCode>General</c:formatCode>
                <c:ptCount val="16"/>
                <c:pt idx="0">
                  <c:v>1</c:v>
                </c:pt>
                <c:pt idx="1">
                  <c:v>2</c:v>
                </c:pt>
                <c:pt idx="2">
                  <c:v>3</c:v>
                </c:pt>
                <c:pt idx="3">
                  <c:v>4</c:v>
                </c:pt>
                <c:pt idx="4">
                  <c:v>5</c:v>
                </c:pt>
                <c:pt idx="5">
                  <c:v>7</c:v>
                </c:pt>
                <c:pt idx="6">
                  <c:v>8</c:v>
                </c:pt>
                <c:pt idx="7">
                  <c:v>9</c:v>
                </c:pt>
                <c:pt idx="8">
                  <c:v>10</c:v>
                </c:pt>
                <c:pt idx="9">
                  <c:v>11</c:v>
                </c:pt>
                <c:pt idx="10">
                  <c:v>12</c:v>
                </c:pt>
                <c:pt idx="11">
                  <c:v>13</c:v>
                </c:pt>
                <c:pt idx="12">
                  <c:v>14</c:v>
                </c:pt>
                <c:pt idx="13">
                  <c:v>15</c:v>
                </c:pt>
                <c:pt idx="14">
                  <c:v>16</c:v>
                </c:pt>
                <c:pt idx="15">
                  <c:v>17</c:v>
                </c:pt>
              </c:numCache>
            </c:numRef>
          </c:xVal>
          <c:yVal>
            <c:numRef>
              <c:f>RMM1a!$C$2:$C$17</c:f>
              <c:numCache>
                <c:formatCode>General</c:formatCode>
                <c:ptCount val="16"/>
                <c:pt idx="0">
                  <c:v>15.258599999999999</c:v>
                </c:pt>
                <c:pt idx="1">
                  <c:v>15.9351</c:v>
                </c:pt>
                <c:pt idx="2">
                  <c:v>15.986599999999999</c:v>
                </c:pt>
                <c:pt idx="3">
                  <c:v>16.0443</c:v>
                </c:pt>
                <c:pt idx="4">
                  <c:v>16.166499999999999</c:v>
                </c:pt>
                <c:pt idx="5">
                  <c:v>16.316299999999998</c:v>
                </c:pt>
                <c:pt idx="6">
                  <c:v>16.303999999999998</c:v>
                </c:pt>
                <c:pt idx="7">
                  <c:v>16.3826</c:v>
                </c:pt>
                <c:pt idx="8">
                  <c:v>16.441299999999998</c:v>
                </c:pt>
                <c:pt idx="9">
                  <c:v>16.3918</c:v>
                </c:pt>
                <c:pt idx="10">
                  <c:v>16.411000000000001</c:v>
                </c:pt>
                <c:pt idx="11">
                  <c:v>16.357800000000001</c:v>
                </c:pt>
                <c:pt idx="12">
                  <c:v>16.422899999999998</c:v>
                </c:pt>
                <c:pt idx="13">
                  <c:v>16.317</c:v>
                </c:pt>
                <c:pt idx="14">
                  <c:v>16.358599999999999</c:v>
                </c:pt>
                <c:pt idx="15">
                  <c:v>16.461400000000001</c:v>
                </c:pt>
              </c:numCache>
            </c:numRef>
          </c:yVal>
          <c:smooth val="0"/>
          <c:extLst>
            <c:ext xmlns:c16="http://schemas.microsoft.com/office/drawing/2014/chart" uri="{C3380CC4-5D6E-409C-BE32-E72D297353CC}">
              <c16:uniqueId val="{00000000-104E-4218-9F3C-3A3AF67A0FEB}"/>
            </c:ext>
          </c:extLst>
        </c:ser>
        <c:ser>
          <c:idx val="3"/>
          <c:order val="1"/>
          <c:tx>
            <c:v>RMM1a - calculated </c:v>
          </c:tx>
          <c:spPr>
            <a:ln w="15875" cap="rnd">
              <a:solidFill>
                <a:srgbClr val="7030A0"/>
              </a:solidFill>
              <a:prstDash val="sysDash"/>
              <a:round/>
            </a:ln>
            <a:effectLst/>
          </c:spPr>
          <c:marker>
            <c:symbol val="none"/>
          </c:marker>
          <c:xVal>
            <c:numRef>
              <c:f>RMM1a!$A$2:$A$17</c:f>
              <c:numCache>
                <c:formatCode>General</c:formatCode>
                <c:ptCount val="16"/>
                <c:pt idx="0">
                  <c:v>1</c:v>
                </c:pt>
                <c:pt idx="1">
                  <c:v>2</c:v>
                </c:pt>
                <c:pt idx="2">
                  <c:v>3</c:v>
                </c:pt>
                <c:pt idx="3">
                  <c:v>4</c:v>
                </c:pt>
                <c:pt idx="4">
                  <c:v>5</c:v>
                </c:pt>
                <c:pt idx="5">
                  <c:v>7</c:v>
                </c:pt>
                <c:pt idx="6">
                  <c:v>8</c:v>
                </c:pt>
                <c:pt idx="7">
                  <c:v>9</c:v>
                </c:pt>
                <c:pt idx="8">
                  <c:v>10</c:v>
                </c:pt>
                <c:pt idx="9">
                  <c:v>11</c:v>
                </c:pt>
                <c:pt idx="10">
                  <c:v>12</c:v>
                </c:pt>
                <c:pt idx="11">
                  <c:v>13</c:v>
                </c:pt>
                <c:pt idx="12">
                  <c:v>14</c:v>
                </c:pt>
                <c:pt idx="13">
                  <c:v>15</c:v>
                </c:pt>
                <c:pt idx="14">
                  <c:v>16</c:v>
                </c:pt>
                <c:pt idx="15">
                  <c:v>17</c:v>
                </c:pt>
              </c:numCache>
            </c:numRef>
          </c:xVal>
          <c:yVal>
            <c:numRef>
              <c:f>RMM1a!$F$2:$F$17</c:f>
              <c:numCache>
                <c:formatCode>General</c:formatCode>
                <c:ptCount val="16"/>
                <c:pt idx="0">
                  <c:v>15.216571301666667</c:v>
                </c:pt>
                <c:pt idx="1">
                  <c:v>15.895970618566666</c:v>
                </c:pt>
                <c:pt idx="2">
                  <c:v>15.947585761016667</c:v>
                </c:pt>
                <c:pt idx="3">
                  <c:v>16.056817806666665</c:v>
                </c:pt>
                <c:pt idx="4">
                  <c:v>16.176853021666702</c:v>
                </c:pt>
                <c:pt idx="5">
                  <c:v>16.272881193666667</c:v>
                </c:pt>
                <c:pt idx="6">
                  <c:v>16.265679080766667</c:v>
                </c:pt>
                <c:pt idx="7">
                  <c:v>16.342501618366668</c:v>
                </c:pt>
                <c:pt idx="8">
                  <c:v>16.402519225866669</c:v>
                </c:pt>
                <c:pt idx="9">
                  <c:v>16.353304787716667</c:v>
                </c:pt>
                <c:pt idx="10">
                  <c:v>16.368909365666667</c:v>
                </c:pt>
                <c:pt idx="11">
                  <c:v>16.318494575366664</c:v>
                </c:pt>
                <c:pt idx="12">
                  <c:v>16.379712535016665</c:v>
                </c:pt>
                <c:pt idx="13">
                  <c:v>16.276482250116665</c:v>
                </c:pt>
                <c:pt idx="14">
                  <c:v>16.319694927516668</c:v>
                </c:pt>
                <c:pt idx="15">
                  <c:v>16.421724860266664</c:v>
                </c:pt>
              </c:numCache>
            </c:numRef>
          </c:yVal>
          <c:smooth val="0"/>
          <c:extLst>
            <c:ext xmlns:c16="http://schemas.microsoft.com/office/drawing/2014/chart" uri="{C3380CC4-5D6E-409C-BE32-E72D297353CC}">
              <c16:uniqueId val="{00000001-104E-4218-9F3C-3A3AF67A0FEB}"/>
            </c:ext>
          </c:extLst>
        </c:ser>
        <c:ser>
          <c:idx val="1"/>
          <c:order val="2"/>
          <c:tx>
            <c:v>RMM1b - measured</c:v>
          </c:tx>
          <c:spPr>
            <a:ln w="15875" cap="rnd">
              <a:solidFill>
                <a:srgbClr val="00B050"/>
              </a:solidFill>
              <a:round/>
            </a:ln>
            <a:effectLst/>
          </c:spPr>
          <c:marker>
            <c:symbol val="triangle"/>
            <c:size val="9"/>
            <c:spPr>
              <a:solidFill>
                <a:srgbClr val="00B050"/>
              </a:solidFill>
              <a:ln w="9525">
                <a:solidFill>
                  <a:srgbClr val="00B050"/>
                </a:solidFill>
              </a:ln>
              <a:effectLst/>
            </c:spPr>
          </c:marker>
          <c:xVal>
            <c:numRef>
              <c:f>RMM1b!$A$2:$A$14</c:f>
              <c:numCache>
                <c:formatCode>General</c:formatCode>
                <c:ptCount val="13"/>
                <c:pt idx="0">
                  <c:v>1</c:v>
                </c:pt>
                <c:pt idx="1">
                  <c:v>3</c:v>
                </c:pt>
                <c:pt idx="2">
                  <c:v>4</c:v>
                </c:pt>
                <c:pt idx="3">
                  <c:v>5</c:v>
                </c:pt>
                <c:pt idx="4">
                  <c:v>6</c:v>
                </c:pt>
                <c:pt idx="5">
                  <c:v>8</c:v>
                </c:pt>
                <c:pt idx="6">
                  <c:v>9</c:v>
                </c:pt>
                <c:pt idx="7">
                  <c:v>10</c:v>
                </c:pt>
                <c:pt idx="8">
                  <c:v>11</c:v>
                </c:pt>
                <c:pt idx="9">
                  <c:v>12</c:v>
                </c:pt>
                <c:pt idx="10">
                  <c:v>13</c:v>
                </c:pt>
                <c:pt idx="11">
                  <c:v>14</c:v>
                </c:pt>
                <c:pt idx="12">
                  <c:v>15</c:v>
                </c:pt>
              </c:numCache>
            </c:numRef>
          </c:xVal>
          <c:yVal>
            <c:numRef>
              <c:f>RMM1b!$C$2:$C$14</c:f>
              <c:numCache>
                <c:formatCode>General</c:formatCode>
                <c:ptCount val="13"/>
                <c:pt idx="0">
                  <c:v>15.968</c:v>
                </c:pt>
                <c:pt idx="1">
                  <c:v>16.183</c:v>
                </c:pt>
                <c:pt idx="2">
                  <c:v>16.236000000000001</c:v>
                </c:pt>
                <c:pt idx="3">
                  <c:v>16.28</c:v>
                </c:pt>
                <c:pt idx="4">
                  <c:v>16.346</c:v>
                </c:pt>
                <c:pt idx="5">
                  <c:v>16.399999999999999</c:v>
                </c:pt>
                <c:pt idx="6">
                  <c:v>16.439</c:v>
                </c:pt>
                <c:pt idx="7">
                  <c:v>16.498000000000001</c:v>
                </c:pt>
                <c:pt idx="8">
                  <c:v>16.495999999999999</c:v>
                </c:pt>
                <c:pt idx="9">
                  <c:v>16.200500000000002</c:v>
                </c:pt>
                <c:pt idx="10">
                  <c:v>16.2058</c:v>
                </c:pt>
                <c:pt idx="11">
                  <c:v>16.360800000000001</c:v>
                </c:pt>
                <c:pt idx="12">
                  <c:v>16.345600000000001</c:v>
                </c:pt>
              </c:numCache>
            </c:numRef>
          </c:yVal>
          <c:smooth val="0"/>
          <c:extLst>
            <c:ext xmlns:c16="http://schemas.microsoft.com/office/drawing/2014/chart" uri="{C3380CC4-5D6E-409C-BE32-E72D297353CC}">
              <c16:uniqueId val="{00000002-104E-4218-9F3C-3A3AF67A0FEB}"/>
            </c:ext>
          </c:extLst>
        </c:ser>
        <c:ser>
          <c:idx val="2"/>
          <c:order val="3"/>
          <c:tx>
            <c:v>RMM1b - calculated </c:v>
          </c:tx>
          <c:spPr>
            <a:ln w="15875" cap="rnd">
              <a:solidFill>
                <a:srgbClr val="00B050"/>
              </a:solidFill>
              <a:prstDash val="sysDash"/>
              <a:round/>
            </a:ln>
            <a:effectLst/>
          </c:spPr>
          <c:marker>
            <c:symbol val="none"/>
          </c:marker>
          <c:xVal>
            <c:numRef>
              <c:f>RMM1b!$A$2:$A$14</c:f>
              <c:numCache>
                <c:formatCode>General</c:formatCode>
                <c:ptCount val="13"/>
                <c:pt idx="0">
                  <c:v>1</c:v>
                </c:pt>
                <c:pt idx="1">
                  <c:v>3</c:v>
                </c:pt>
                <c:pt idx="2">
                  <c:v>4</c:v>
                </c:pt>
                <c:pt idx="3">
                  <c:v>5</c:v>
                </c:pt>
                <c:pt idx="4">
                  <c:v>6</c:v>
                </c:pt>
                <c:pt idx="5">
                  <c:v>8</c:v>
                </c:pt>
                <c:pt idx="6">
                  <c:v>9</c:v>
                </c:pt>
                <c:pt idx="7">
                  <c:v>10</c:v>
                </c:pt>
                <c:pt idx="8">
                  <c:v>11</c:v>
                </c:pt>
                <c:pt idx="9">
                  <c:v>12</c:v>
                </c:pt>
                <c:pt idx="10">
                  <c:v>13</c:v>
                </c:pt>
                <c:pt idx="11">
                  <c:v>14</c:v>
                </c:pt>
                <c:pt idx="12">
                  <c:v>15</c:v>
                </c:pt>
              </c:numCache>
            </c:numRef>
          </c:xVal>
          <c:yVal>
            <c:numRef>
              <c:f>RMM1b!$F$2:$F$14</c:f>
              <c:numCache>
                <c:formatCode>General</c:formatCode>
                <c:ptCount val="13"/>
                <c:pt idx="0">
                  <c:v>15.933181535216667</c:v>
                </c:pt>
                <c:pt idx="1">
                  <c:v>16.145643865766665</c:v>
                </c:pt>
                <c:pt idx="2">
                  <c:v>16.199659712516667</c:v>
                </c:pt>
                <c:pt idx="3">
                  <c:v>16.244072742066667</c:v>
                </c:pt>
                <c:pt idx="4">
                  <c:v>16.308891758166666</c:v>
                </c:pt>
                <c:pt idx="5">
                  <c:v>16.362907604916668</c:v>
                </c:pt>
                <c:pt idx="6">
                  <c:v>16.401318873716669</c:v>
                </c:pt>
                <c:pt idx="7">
                  <c:v>16.460136129066669</c:v>
                </c:pt>
                <c:pt idx="8">
                  <c:v>16.458935776916668</c:v>
                </c:pt>
                <c:pt idx="9">
                  <c:v>16.164849500166667</c:v>
                </c:pt>
                <c:pt idx="10">
                  <c:v>16.168450556616666</c:v>
                </c:pt>
                <c:pt idx="11">
                  <c:v>16.324496336116667</c:v>
                </c:pt>
                <c:pt idx="12">
                  <c:v>16.308891758166666</c:v>
                </c:pt>
              </c:numCache>
            </c:numRef>
          </c:yVal>
          <c:smooth val="0"/>
          <c:extLst>
            <c:ext xmlns:c16="http://schemas.microsoft.com/office/drawing/2014/chart" uri="{C3380CC4-5D6E-409C-BE32-E72D297353CC}">
              <c16:uniqueId val="{00000003-104E-4218-9F3C-3A3AF67A0FEB}"/>
            </c:ext>
          </c:extLst>
        </c:ser>
        <c:dLbls>
          <c:showLegendKey val="0"/>
          <c:showVal val="0"/>
          <c:showCatName val="0"/>
          <c:showSerName val="0"/>
          <c:showPercent val="0"/>
          <c:showBubbleSize val="0"/>
        </c:dLbls>
        <c:axId val="1035785279"/>
        <c:axId val="1035785695"/>
      </c:scatterChart>
      <c:valAx>
        <c:axId val="1035785279"/>
        <c:scaling>
          <c:orientation val="minMax"/>
        </c:scaling>
        <c:delete val="0"/>
        <c:axPos val="b"/>
        <c:majorGridlines>
          <c:spPr>
            <a:ln w="9525" cap="flat" cmpd="sng" algn="ctr">
              <a:solidFill>
                <a:srgbClr val="FFFFFF">
                  <a:lumMod val="85000"/>
                </a:srgb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dirty="0"/>
                  <a:t>Event #</a:t>
                </a:r>
              </a:p>
            </c:rich>
          </c:tx>
          <c:layout>
            <c:manualLayout>
              <c:xMode val="edge"/>
              <c:yMode val="edge"/>
              <c:x val="0.46220642359003972"/>
              <c:y val="0.91143266734873496"/>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rgbClr val="FFFFFF">
                <a:lumMod val="50000"/>
              </a:srgb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1035785695"/>
        <c:crosses val="autoZero"/>
        <c:crossBetween val="midCat"/>
        <c:majorUnit val="1"/>
        <c:minorUnit val="1"/>
      </c:valAx>
      <c:valAx>
        <c:axId val="1035785695"/>
        <c:scaling>
          <c:orientation val="minMax"/>
        </c:scaling>
        <c:delete val="0"/>
        <c:axPos val="l"/>
        <c:majorGridlines>
          <c:spPr>
            <a:ln w="9525" cap="flat" cmpd="sng" algn="ctr">
              <a:solidFill>
                <a:srgbClr val="FFFFFF">
                  <a:lumMod val="85000"/>
                </a:srgb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a:t>Measured central field [T]</a:t>
                </a:r>
              </a:p>
            </c:rich>
          </c:tx>
          <c:layout>
            <c:manualLayout>
              <c:xMode val="edge"/>
              <c:yMode val="edge"/>
              <c:x val="0"/>
              <c:y val="7.9979303396789519E-2"/>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rgbClr val="FFFFFF">
                <a:lumMod val="50000"/>
              </a:srgb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1035785279"/>
        <c:crosses val="autoZero"/>
        <c:crossBetween val="midCat"/>
      </c:valAx>
      <c:spPr>
        <a:noFill/>
        <a:ln w="12700">
          <a:solidFill>
            <a:srgbClr val="FFFFFF">
              <a:lumMod val="50000"/>
            </a:srgbClr>
          </a:solidFill>
        </a:ln>
        <a:effectLst/>
      </c:spPr>
    </c:plotArea>
    <c:legend>
      <c:legendPos val="r"/>
      <c:layout>
        <c:manualLayout>
          <c:xMode val="edge"/>
          <c:yMode val="edge"/>
          <c:x val="0.60826905262732478"/>
          <c:y val="0.45959806370041417"/>
          <c:w val="0.34051531910697597"/>
          <c:h val="0.31250223384816089"/>
        </c:manualLayout>
      </c:layout>
      <c:overlay val="0"/>
      <c:spPr>
        <a:solidFill>
          <a:srgbClr val="FFFFFF"/>
        </a:solidFill>
        <a:ln>
          <a:solidFill>
            <a:srgbClr val="FFFFFF">
              <a:lumMod val="75000"/>
            </a:srgbClr>
          </a:solid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2194AD-BC1D-40A5-8061-74ED970CF0EC}" type="doc">
      <dgm:prSet loTypeId="urn:microsoft.com/office/officeart/2016/7/layout/HexagonTimeline" loCatId="process" qsTypeId="urn:microsoft.com/office/officeart/2005/8/quickstyle/simple4" qsCatId="simple" csTypeId="urn:microsoft.com/office/officeart/2005/8/colors/accent1_2" csCatId="accent1" phldr="1"/>
      <dgm:spPr/>
      <dgm:t>
        <a:bodyPr/>
        <a:lstStyle/>
        <a:p>
          <a:endParaRPr lang="en-US"/>
        </a:p>
      </dgm:t>
    </dgm:pt>
    <dgm:pt modelId="{470436C2-AB8C-44D2-A601-D202EF28CAB9}">
      <dgm:prSet custT="1"/>
      <dgm:spPr>
        <a:gradFill rotWithShape="0">
          <a:gsLst>
            <a:gs pos="0">
              <a:srgbClr val="0033A0">
                <a:hueOff val="0"/>
                <a:satOff val="0"/>
                <a:lumOff val="0"/>
                <a:alphaOff val="0"/>
                <a:satMod val="103000"/>
                <a:lumMod val="102000"/>
                <a:tint val="94000"/>
              </a:srgbClr>
            </a:gs>
            <a:gs pos="50000">
              <a:srgbClr val="0033A0">
                <a:hueOff val="0"/>
                <a:satOff val="0"/>
                <a:lumOff val="0"/>
                <a:alphaOff val="0"/>
                <a:satMod val="110000"/>
                <a:lumMod val="100000"/>
                <a:shade val="100000"/>
              </a:srgbClr>
            </a:gs>
            <a:gs pos="100000">
              <a:srgbClr val="0033A0">
                <a:hueOff val="0"/>
                <a:satOff val="0"/>
                <a:lumOff val="0"/>
                <a:alphaOff val="0"/>
                <a:lumMod val="99000"/>
                <a:satMod val="120000"/>
                <a:shade val="78000"/>
              </a:srgbClr>
            </a:gs>
          </a:gsLst>
          <a:lin ang="5400000" scaled="0"/>
        </a:gradFill>
        <a:ln w="6350" cap="flat" cmpd="sng" algn="ctr">
          <a:solidFill>
            <a:srgbClr val="0033A0">
              <a:hueOff val="0"/>
              <a:satOff val="0"/>
              <a:lumOff val="0"/>
              <a:alphaOff val="0"/>
            </a:srgbClr>
          </a:solidFill>
          <a:prstDash val="solid"/>
          <a:miter lim="800000"/>
        </a:ln>
        <a:effectLst/>
      </dgm:spPr>
      <dgm:t>
        <a:bodyPr spcFirstLastPara="0" vert="horz" wrap="square" lIns="152400" tIns="152400" rIns="152400" bIns="152400" numCol="1" spcCol="1270" anchor="ctr" anchorCtr="0"/>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Dummy assembly</a:t>
          </a:r>
        </a:p>
      </dgm:t>
    </dgm:pt>
    <dgm:pt modelId="{5730B730-F013-48B6-BBEF-5A501064EB00}" type="parTrans" cxnId="{F942B8C5-7323-42C5-81E3-24148E3D8472}">
      <dgm:prSet/>
      <dgm:spPr/>
      <dgm:t>
        <a:bodyPr/>
        <a:lstStyle/>
        <a:p>
          <a:endParaRPr lang="en-US"/>
        </a:p>
      </dgm:t>
    </dgm:pt>
    <dgm:pt modelId="{2125FE7A-30E1-4461-8054-0105ED556DC5}" type="sibTrans" cxnId="{F942B8C5-7323-42C5-81E3-24148E3D8472}">
      <dgm:prSet/>
      <dgm:spPr/>
      <dgm:t>
        <a:bodyPr/>
        <a:lstStyle/>
        <a:p>
          <a:endParaRPr lang="en-US"/>
        </a:p>
      </dgm:t>
    </dgm:pt>
    <dgm:pt modelId="{FA711432-52FF-449A-96AC-E9B964DAEC35}">
      <dgm:prSet custT="1"/>
      <dgm:spPr/>
      <dgm:t>
        <a:bodyPr/>
        <a:lstStyle/>
        <a:p>
          <a:r>
            <a:rPr lang="en-US" sz="1800" b="1" dirty="0">
              <a:solidFill>
                <a:schemeClr val="tx1"/>
              </a:solidFill>
            </a:rPr>
            <a:t>Characterization of the mechanical structure </a:t>
          </a:r>
        </a:p>
        <a:p>
          <a:r>
            <a:rPr lang="en-US" sz="1700" dirty="0">
              <a:solidFill>
                <a:schemeClr val="tx1"/>
              </a:solidFill>
            </a:rPr>
            <a:t>Aluminum coils </a:t>
          </a:r>
        </a:p>
      </dgm:t>
    </dgm:pt>
    <dgm:pt modelId="{548254CE-91A1-47E3-A412-38531D7A795D}" type="parTrans" cxnId="{517CB325-62EC-4E0E-91C0-0C1B58BB5F0A}">
      <dgm:prSet/>
      <dgm:spPr/>
      <dgm:t>
        <a:bodyPr/>
        <a:lstStyle/>
        <a:p>
          <a:endParaRPr lang="en-US"/>
        </a:p>
      </dgm:t>
    </dgm:pt>
    <dgm:pt modelId="{C416A550-A52D-406F-B186-5FDD3F472F71}" type="sibTrans" cxnId="{517CB325-62EC-4E0E-91C0-0C1B58BB5F0A}">
      <dgm:prSet/>
      <dgm:spPr/>
      <dgm:t>
        <a:bodyPr/>
        <a:lstStyle/>
        <a:p>
          <a:endParaRPr lang="en-US"/>
        </a:p>
      </dgm:t>
    </dgm:pt>
    <dgm:pt modelId="{784C4D9C-6BD9-46A6-818E-2F9E32A0005D}">
      <dgm:prSet/>
      <dgm:spPr/>
      <dgm:t>
        <a:bodyPr/>
        <a:lstStyle/>
        <a:p>
          <a:r>
            <a:rPr lang="en-US" dirty="0"/>
            <a:t>RMM1a </a:t>
          </a:r>
        </a:p>
      </dgm:t>
    </dgm:pt>
    <dgm:pt modelId="{8A955203-16FE-4E4A-A198-0745DE545A9D}" type="parTrans" cxnId="{46802EFC-9BBB-47EF-8ED9-9055FA2CDFB1}">
      <dgm:prSet/>
      <dgm:spPr/>
      <dgm:t>
        <a:bodyPr/>
        <a:lstStyle/>
        <a:p>
          <a:endParaRPr lang="en-US"/>
        </a:p>
      </dgm:t>
    </dgm:pt>
    <dgm:pt modelId="{C821C06E-AE69-427E-BAC3-DD095C5F5DE2}" type="sibTrans" cxnId="{46802EFC-9BBB-47EF-8ED9-9055FA2CDFB1}">
      <dgm:prSet/>
      <dgm:spPr/>
      <dgm:t>
        <a:bodyPr/>
        <a:lstStyle/>
        <a:p>
          <a:endParaRPr lang="en-US"/>
        </a:p>
      </dgm:t>
    </dgm:pt>
    <dgm:pt modelId="{D0A82FB8-1752-4D6F-8410-65D45BE9561E}">
      <dgm:prSet custT="1"/>
      <dgm:spPr/>
      <dgm:t>
        <a:bodyPr/>
        <a:lstStyle/>
        <a:p>
          <a:r>
            <a:rPr lang="en-US" sz="1800" b="1" kern="1200" dirty="0"/>
            <a:t>Coil pack &amp; contact optimization  </a:t>
          </a:r>
        </a:p>
        <a:p>
          <a:r>
            <a:rPr lang="en-US" sz="1700" kern="1200" dirty="0">
              <a:solidFill>
                <a:srgbClr val="0033A0">
                  <a:hueOff val="0"/>
                  <a:satOff val="0"/>
                  <a:lumOff val="0"/>
                  <a:alphaOff val="0"/>
                </a:srgbClr>
              </a:solidFill>
              <a:latin typeface="Arial"/>
              <a:ea typeface="+mn-ea"/>
              <a:cs typeface="+mn-cs"/>
            </a:rPr>
            <a:t>Fuji assemblies at half lateral preload &amp; shimming fine-tuning</a:t>
          </a:r>
        </a:p>
        <a:p>
          <a:r>
            <a:rPr lang="en-US" sz="1700" b="1" kern="1200" noProof="0" dirty="0">
              <a:solidFill>
                <a:schemeClr val="accent2"/>
              </a:solidFill>
              <a:latin typeface="Arial"/>
              <a:ea typeface="+mn-ea"/>
              <a:cs typeface="+mn-cs"/>
              <a:sym typeface="Wingdings" panose="05000000000000000000" pitchFamily="2" charset="2"/>
            </a:rPr>
            <a:t> 16.6 T Bp at 1.9 K </a:t>
          </a:r>
          <a:endParaRPr lang="en-US" sz="1700" kern="1200" dirty="0">
            <a:solidFill>
              <a:srgbClr val="0033A0">
                <a:hueOff val="0"/>
                <a:satOff val="0"/>
                <a:lumOff val="0"/>
                <a:alphaOff val="0"/>
              </a:srgbClr>
            </a:solidFill>
            <a:latin typeface="Arial"/>
            <a:ea typeface="+mn-ea"/>
            <a:cs typeface="+mn-cs"/>
          </a:endParaRPr>
        </a:p>
      </dgm:t>
    </dgm:pt>
    <dgm:pt modelId="{61919C9B-67C1-4818-8B22-371F0349AF0B}" type="parTrans" cxnId="{652564C5-1C9F-4165-825D-2B5E369E9B08}">
      <dgm:prSet/>
      <dgm:spPr/>
      <dgm:t>
        <a:bodyPr/>
        <a:lstStyle/>
        <a:p>
          <a:endParaRPr lang="en-US"/>
        </a:p>
      </dgm:t>
    </dgm:pt>
    <dgm:pt modelId="{BC71044F-3945-4433-9507-0F1DA1FDC91A}" type="sibTrans" cxnId="{652564C5-1C9F-4165-825D-2B5E369E9B08}">
      <dgm:prSet/>
      <dgm:spPr/>
      <dgm:t>
        <a:bodyPr/>
        <a:lstStyle/>
        <a:p>
          <a:endParaRPr lang="en-US"/>
        </a:p>
      </dgm:t>
    </dgm:pt>
    <dgm:pt modelId="{2B69C150-C962-46ED-A032-6DFF25CF63C4}">
      <dgm:prSet/>
      <dgm:spPr/>
      <dgm:t>
        <a:bodyPr/>
        <a:lstStyle/>
        <a:p>
          <a:r>
            <a:rPr lang="en-US" dirty="0"/>
            <a:t>RMM1b</a:t>
          </a:r>
        </a:p>
      </dgm:t>
    </dgm:pt>
    <dgm:pt modelId="{985FED35-869E-42B1-BCFA-A365B4BDACEE}" type="parTrans" cxnId="{32E6360B-3755-4D38-8AB6-CAC505AB303E}">
      <dgm:prSet/>
      <dgm:spPr/>
      <dgm:t>
        <a:bodyPr/>
        <a:lstStyle/>
        <a:p>
          <a:endParaRPr lang="en-US"/>
        </a:p>
      </dgm:t>
    </dgm:pt>
    <dgm:pt modelId="{C2F2AFDD-9240-4783-9934-D9D85FC72453}" type="sibTrans" cxnId="{32E6360B-3755-4D38-8AB6-CAC505AB303E}">
      <dgm:prSet/>
      <dgm:spPr/>
      <dgm:t>
        <a:bodyPr/>
        <a:lstStyle/>
        <a:p>
          <a:endParaRPr lang="en-US"/>
        </a:p>
      </dgm:t>
    </dgm:pt>
    <dgm:pt modelId="{F8C565CB-F02F-49DD-8F1A-E2D32306B445}">
      <dgm:prSet custT="1"/>
      <dgm:spPr/>
      <dgm:t>
        <a:bodyPr/>
        <a:lstStyle/>
        <a:p>
          <a:r>
            <a:rPr lang="en-US" sz="1800" b="1" dirty="0"/>
            <a:t>Longitudinal re-assembly</a:t>
          </a:r>
        </a:p>
        <a:p>
          <a:r>
            <a:rPr lang="en-US" sz="1700" dirty="0"/>
            <a:t>Machining of the rods &amp; reduction of the longitudinal preload target</a:t>
          </a:r>
        </a:p>
        <a:p>
          <a:r>
            <a:rPr lang="en-US" sz="1700" b="1" noProof="0" dirty="0">
              <a:solidFill>
                <a:schemeClr val="accent2"/>
              </a:solidFill>
              <a:latin typeface="Arial"/>
              <a:ea typeface="+mn-ea"/>
              <a:cs typeface="+mn-cs"/>
              <a:sym typeface="Wingdings" panose="05000000000000000000" pitchFamily="2" charset="2"/>
            </a:rPr>
            <a:t> 16.7 T Bp at 1.9 K </a:t>
          </a:r>
          <a:endParaRPr lang="en-US" sz="1700" dirty="0"/>
        </a:p>
      </dgm:t>
    </dgm:pt>
    <dgm:pt modelId="{116086E4-3DA2-4410-9B39-9F62847B9BDE}" type="parTrans" cxnId="{ADD64242-AC47-4D8E-B6CF-E68B6EBBE21C}">
      <dgm:prSet/>
      <dgm:spPr/>
      <dgm:t>
        <a:bodyPr/>
        <a:lstStyle/>
        <a:p>
          <a:endParaRPr lang="en-US"/>
        </a:p>
      </dgm:t>
    </dgm:pt>
    <dgm:pt modelId="{CF4455B3-6B7C-4013-9023-23B5421D7AF5}" type="sibTrans" cxnId="{ADD64242-AC47-4D8E-B6CF-E68B6EBBE21C}">
      <dgm:prSet/>
      <dgm:spPr/>
      <dgm:t>
        <a:bodyPr/>
        <a:lstStyle/>
        <a:p>
          <a:endParaRPr lang="en-US"/>
        </a:p>
      </dgm:t>
    </dgm:pt>
    <dgm:pt modelId="{67423D40-6BD9-496D-9786-8E1E76FB066E}">
      <dgm:prSet custT="1"/>
      <dgm:spPr>
        <a:gradFill rotWithShape="0">
          <a:gsLst>
            <a:gs pos="0">
              <a:srgbClr val="0033A0">
                <a:hueOff val="0"/>
                <a:satOff val="0"/>
                <a:lumOff val="0"/>
                <a:alphaOff val="0"/>
                <a:satMod val="103000"/>
                <a:lumMod val="102000"/>
                <a:tint val="94000"/>
              </a:srgbClr>
            </a:gs>
            <a:gs pos="50000">
              <a:srgbClr val="0033A0">
                <a:hueOff val="0"/>
                <a:satOff val="0"/>
                <a:lumOff val="0"/>
                <a:alphaOff val="0"/>
                <a:satMod val="110000"/>
                <a:lumMod val="100000"/>
                <a:shade val="100000"/>
              </a:srgbClr>
            </a:gs>
            <a:gs pos="100000">
              <a:srgbClr val="0033A0">
                <a:hueOff val="0"/>
                <a:satOff val="0"/>
                <a:lumOff val="0"/>
                <a:alphaOff val="0"/>
                <a:lumMod val="99000"/>
                <a:satMod val="120000"/>
                <a:shade val="78000"/>
              </a:srgbClr>
            </a:gs>
          </a:gsLst>
          <a:lin ang="5400000" scaled="0"/>
        </a:gradFill>
        <a:ln w="6350" cap="flat" cmpd="sng" algn="ctr">
          <a:solidFill>
            <a:srgbClr val="0033A0">
              <a:hueOff val="0"/>
              <a:satOff val="0"/>
              <a:lumOff val="0"/>
              <a:alphaOff val="0"/>
            </a:srgbClr>
          </a:solidFill>
          <a:prstDash val="solid"/>
          <a:miter lim="800000"/>
        </a:ln>
        <a:effectLst/>
      </dgm:spPr>
      <dgm:t>
        <a:bodyPr spcFirstLastPara="0" vert="horz" wrap="square" lIns="152400" tIns="152400" rIns="152400" bIns="152400" numCol="1" spcCol="1270" anchor="ctr" anchorCtr="0"/>
        <a:lstStyle/>
        <a:p>
          <a:pPr marL="0" lvl="0" indent="0" algn="ctr" defTabSz="889000">
            <a:lnSpc>
              <a:spcPct val="90000"/>
            </a:lnSpc>
            <a:spcBef>
              <a:spcPct val="0"/>
            </a:spcBef>
            <a:spcAft>
              <a:spcPct val="35000"/>
            </a:spcAft>
            <a:buNone/>
          </a:pPr>
          <a:r>
            <a:rPr lang="fr-CH" sz="2000" kern="1200" dirty="0">
              <a:solidFill>
                <a:srgbClr val="FFFFFF"/>
              </a:solidFill>
              <a:latin typeface="Arial"/>
              <a:ea typeface="+mn-ea"/>
              <a:cs typeface="+mn-cs"/>
            </a:rPr>
            <a:t>eRMC1a</a:t>
          </a:r>
          <a:endParaRPr lang="en-GB" sz="2000" kern="1200" dirty="0">
            <a:solidFill>
              <a:srgbClr val="FFFFFF"/>
            </a:solidFill>
            <a:latin typeface="Arial"/>
            <a:ea typeface="+mn-ea"/>
            <a:cs typeface="+mn-cs"/>
          </a:endParaRPr>
        </a:p>
      </dgm:t>
    </dgm:pt>
    <dgm:pt modelId="{0A43623A-2A33-4877-82F7-E8A28157DD2F}" type="parTrans" cxnId="{040B70E7-D90B-4559-B964-84B8A430E41E}">
      <dgm:prSet/>
      <dgm:spPr/>
      <dgm:t>
        <a:bodyPr/>
        <a:lstStyle/>
        <a:p>
          <a:endParaRPr lang="en-GB"/>
        </a:p>
      </dgm:t>
    </dgm:pt>
    <dgm:pt modelId="{08808067-0EBB-46A3-A3A5-F2230FA68F1F}" type="sibTrans" cxnId="{040B70E7-D90B-4559-B964-84B8A430E41E}">
      <dgm:prSet/>
      <dgm:spPr/>
      <dgm:t>
        <a:bodyPr/>
        <a:lstStyle/>
        <a:p>
          <a:endParaRPr lang="en-GB"/>
        </a:p>
      </dgm:t>
    </dgm:pt>
    <dgm:pt modelId="{905D0D36-B5C2-4B28-9BE0-3333EAD938A2}">
      <dgm:prSet custT="1"/>
      <dgm:spPr/>
      <dgm:t>
        <a:bodyPr/>
        <a:lstStyle/>
        <a:p>
          <a:r>
            <a:rPr lang="en-US" sz="1800" b="1" kern="1200" noProof="0" dirty="0">
              <a:solidFill>
                <a:schemeClr val="tx1"/>
              </a:solidFill>
            </a:rPr>
            <a:t>Coil pack &amp; contact optimization </a:t>
          </a:r>
        </a:p>
        <a:p>
          <a:r>
            <a:rPr lang="en-US" sz="1700" kern="1200" noProof="0" dirty="0">
              <a:solidFill>
                <a:schemeClr val="tx1"/>
              </a:solidFill>
              <a:latin typeface="Arial"/>
              <a:ea typeface="+mn-ea"/>
              <a:cs typeface="+mn-cs"/>
            </a:rPr>
            <a:t>Coil rails’ machining &amp; lateral coil shimming</a:t>
          </a:r>
        </a:p>
        <a:p>
          <a:r>
            <a:rPr lang="en-US" sz="1700" b="1" kern="1200" noProof="0" dirty="0">
              <a:solidFill>
                <a:schemeClr val="accent2"/>
              </a:solidFill>
              <a:latin typeface="Arial"/>
              <a:ea typeface="+mn-ea"/>
              <a:cs typeface="+mn-cs"/>
              <a:sym typeface="Wingdings" panose="05000000000000000000" pitchFamily="2" charset="2"/>
            </a:rPr>
            <a:t> 16.5 T Bp at 1.9 K </a:t>
          </a:r>
          <a:endParaRPr lang="en-US" sz="1700" b="1" kern="1200" noProof="0" dirty="0">
            <a:solidFill>
              <a:schemeClr val="accent2"/>
            </a:solidFill>
            <a:latin typeface="Arial"/>
            <a:ea typeface="+mn-ea"/>
            <a:cs typeface="+mn-cs"/>
          </a:endParaRPr>
        </a:p>
      </dgm:t>
    </dgm:pt>
    <dgm:pt modelId="{5F182007-9537-4E28-AC54-70B617B2314E}" type="parTrans" cxnId="{3C1043A1-FD38-45BF-B237-85F66B8EEFE6}">
      <dgm:prSet/>
      <dgm:spPr/>
      <dgm:t>
        <a:bodyPr/>
        <a:lstStyle/>
        <a:p>
          <a:endParaRPr lang="en-GB"/>
        </a:p>
      </dgm:t>
    </dgm:pt>
    <dgm:pt modelId="{C58D6552-BF8A-4F45-B8D9-7C8BD56AB8BD}" type="sibTrans" cxnId="{3C1043A1-FD38-45BF-B237-85F66B8EEFE6}">
      <dgm:prSet/>
      <dgm:spPr/>
      <dgm:t>
        <a:bodyPr/>
        <a:lstStyle/>
        <a:p>
          <a:endParaRPr lang="en-GB"/>
        </a:p>
      </dgm:t>
    </dgm:pt>
    <dgm:pt modelId="{AA4C0DD4-B0C5-4749-B71A-D9962FF1A52D}">
      <dgm:prSet custT="1"/>
      <dgm:spPr/>
      <dgm:t>
        <a:bodyPr/>
        <a:lstStyle/>
        <a:p>
          <a:endParaRPr lang="en-GB" sz="1700" kern="1200" dirty="0">
            <a:solidFill>
              <a:schemeClr val="tx1"/>
            </a:solidFill>
          </a:endParaRPr>
        </a:p>
      </dgm:t>
    </dgm:pt>
    <dgm:pt modelId="{F369EE1E-1621-4350-B733-2246453DAB17}" type="sibTrans" cxnId="{94F132A9-0BA5-45BD-8674-7693C49D325F}">
      <dgm:prSet/>
      <dgm:spPr/>
      <dgm:t>
        <a:bodyPr/>
        <a:lstStyle/>
        <a:p>
          <a:endParaRPr lang="en-GB"/>
        </a:p>
      </dgm:t>
    </dgm:pt>
    <dgm:pt modelId="{B2F5570E-9CBE-401D-B55E-FA384B6F9BBC}" type="parTrans" cxnId="{94F132A9-0BA5-45BD-8674-7693C49D325F}">
      <dgm:prSet/>
      <dgm:spPr/>
      <dgm:t>
        <a:bodyPr/>
        <a:lstStyle/>
        <a:p>
          <a:endParaRPr lang="en-GB"/>
        </a:p>
      </dgm:t>
    </dgm:pt>
    <dgm:pt modelId="{CF9C7F8B-ACA5-4AF8-A08B-0E80CF03A32B}" type="pres">
      <dgm:prSet presAssocID="{B52194AD-BC1D-40A5-8061-74ED970CF0EC}" presName="Name0" presStyleCnt="0">
        <dgm:presLayoutVars>
          <dgm:chMax/>
          <dgm:chPref/>
          <dgm:animLvl val="lvl"/>
        </dgm:presLayoutVars>
      </dgm:prSet>
      <dgm:spPr/>
    </dgm:pt>
    <dgm:pt modelId="{33687FA3-D696-4D05-A921-E657360E9153}" type="pres">
      <dgm:prSet presAssocID="{470436C2-AB8C-44D2-A601-D202EF28CAB9}" presName="composite" presStyleCnt="0"/>
      <dgm:spPr/>
    </dgm:pt>
    <dgm:pt modelId="{28B7E585-1DEC-4555-8326-DC322CE6A0D9}" type="pres">
      <dgm:prSet presAssocID="{470436C2-AB8C-44D2-A601-D202EF28CAB9}" presName="Parent1" presStyleLbl="alignNode1" presStyleIdx="0" presStyleCnt="4" custScaleX="57623">
        <dgm:presLayoutVars>
          <dgm:chMax val="1"/>
          <dgm:chPref val="1"/>
          <dgm:bulletEnabled val="1"/>
        </dgm:presLayoutVars>
      </dgm:prSet>
      <dgm:spPr>
        <a:xfrm>
          <a:off x="396357" y="2148645"/>
          <a:ext cx="2007060" cy="585994"/>
        </a:xfrm>
        <a:prstGeom prst="homePlate">
          <a:avLst>
            <a:gd name="adj" fmla="val 40000"/>
          </a:avLst>
        </a:prstGeom>
      </dgm:spPr>
    </dgm:pt>
    <dgm:pt modelId="{E6B3F149-FD9C-4184-B517-50DE17DC9F42}" type="pres">
      <dgm:prSet presAssocID="{470436C2-AB8C-44D2-A601-D202EF28CAB9}" presName="Childtext1" presStyleLbl="revTx" presStyleIdx="0" presStyleCnt="4">
        <dgm:presLayoutVars>
          <dgm:chMax val="0"/>
          <dgm:chPref val="0"/>
          <dgm:bulletEnabled/>
        </dgm:presLayoutVars>
      </dgm:prSet>
      <dgm:spPr/>
    </dgm:pt>
    <dgm:pt modelId="{9A3567F5-3505-4A84-B150-84541A114DAE}" type="pres">
      <dgm:prSet presAssocID="{470436C2-AB8C-44D2-A601-D202EF28CAB9}" presName="ConnectLine" presStyleLbl="sibTrans1D1" presStyleIdx="0" presStyleCnt="4"/>
      <dgm:spPr>
        <a:noFill/>
        <a:ln w="12700" cap="rnd" cmpd="sng" algn="ctr">
          <a:solidFill>
            <a:schemeClr val="tx1"/>
          </a:solidFill>
          <a:prstDash val="dash"/>
        </a:ln>
        <a:effectLst/>
      </dgm:spPr>
    </dgm:pt>
    <dgm:pt modelId="{3C2BEDA3-A6CB-4551-9245-20E856721676}" type="pres">
      <dgm:prSet presAssocID="{470436C2-AB8C-44D2-A601-D202EF28CAB9}" presName="ConnectLineEnd" presStyleLbl="node1" presStyleIdx="0" presStyleCnt="4"/>
      <dgm:spPr>
        <a:solidFill>
          <a:schemeClr val="tx1"/>
        </a:solidFill>
      </dgm:spPr>
    </dgm:pt>
    <dgm:pt modelId="{C300CFD9-A852-4630-9F5A-D9052EC40FAA}" type="pres">
      <dgm:prSet presAssocID="{470436C2-AB8C-44D2-A601-D202EF28CAB9}" presName="EmptyPane" presStyleCnt="0"/>
      <dgm:spPr/>
    </dgm:pt>
    <dgm:pt modelId="{89A522A2-C968-4BB0-AA0D-5C276045D013}" type="pres">
      <dgm:prSet presAssocID="{2125FE7A-30E1-4461-8054-0105ED556DC5}" presName="spaceBetweenRectangles" presStyleLbl="fgAcc1" presStyleIdx="0" presStyleCnt="3"/>
      <dgm:spPr>
        <a:xfrm>
          <a:off x="2403418" y="2441643"/>
          <a:ext cx="782792" cy="0"/>
        </a:xfrm>
        <a:custGeom>
          <a:avLst/>
          <a:gdLst/>
          <a:ahLst/>
          <a:cxnLst/>
          <a:rect l="0" t="0" r="0" b="0"/>
          <a:pathLst>
            <a:path>
              <a:moveTo>
                <a:pt x="0" y="0"/>
              </a:moveTo>
              <a:lnTo>
                <a:pt x="782792" y="0"/>
              </a:lnTo>
            </a:path>
          </a:pathLst>
        </a:custGeom>
        <a:noFill/>
        <a:ln w="6350" cap="flat" cmpd="sng" algn="ctr">
          <a:solidFill>
            <a:srgbClr val="0033A0">
              <a:hueOff val="0"/>
              <a:satOff val="0"/>
              <a:lumOff val="0"/>
              <a:alphaOff val="0"/>
            </a:srgbClr>
          </a:solidFill>
          <a:prstDash val="solid"/>
          <a:miter lim="800000"/>
        </a:ln>
        <a:effectLst/>
      </dgm:spPr>
    </dgm:pt>
    <dgm:pt modelId="{A67DCE65-5E1D-4D82-8246-5AC47DDF9EC1}" type="pres">
      <dgm:prSet presAssocID="{67423D40-6BD9-496D-9786-8E1E76FB066E}" presName="composite" presStyleCnt="0"/>
      <dgm:spPr/>
    </dgm:pt>
    <dgm:pt modelId="{BAD9CA18-9206-46F4-B6B9-3A6B18EF7DA4}" type="pres">
      <dgm:prSet presAssocID="{67423D40-6BD9-496D-9786-8E1E76FB066E}" presName="Parent1" presStyleLbl="alignNode1" presStyleIdx="1" presStyleCnt="4" custScaleX="57958">
        <dgm:presLayoutVars>
          <dgm:chMax val="1"/>
          <dgm:chPref val="1"/>
          <dgm:bulletEnabled val="1"/>
        </dgm:presLayoutVars>
      </dgm:prSet>
      <dgm:spPr>
        <a:xfrm>
          <a:off x="3186210" y="2148645"/>
          <a:ext cx="2018728" cy="585994"/>
        </a:xfrm>
        <a:prstGeom prst="homePlate">
          <a:avLst/>
        </a:prstGeom>
      </dgm:spPr>
    </dgm:pt>
    <dgm:pt modelId="{FC77BB7D-ACF6-4FBF-8C83-EFA107C045D9}" type="pres">
      <dgm:prSet presAssocID="{67423D40-6BD9-496D-9786-8E1E76FB066E}" presName="Childtext1" presStyleLbl="revTx" presStyleIdx="1" presStyleCnt="4">
        <dgm:presLayoutVars>
          <dgm:chMax val="0"/>
          <dgm:chPref val="0"/>
          <dgm:bulletEnabled/>
        </dgm:presLayoutVars>
      </dgm:prSet>
      <dgm:spPr/>
    </dgm:pt>
    <dgm:pt modelId="{5A4638DF-14AD-4F23-AEA7-DE60CFFA1536}" type="pres">
      <dgm:prSet presAssocID="{67423D40-6BD9-496D-9786-8E1E76FB066E}" presName="ConnectLine" presStyleLbl="sibTrans1D1" presStyleIdx="1" presStyleCnt="4"/>
      <dgm:spPr>
        <a:noFill/>
        <a:ln w="12700" cap="flat" cmpd="sng" algn="ctr">
          <a:solidFill>
            <a:schemeClr val="tx1"/>
          </a:solidFill>
          <a:prstDash val="dash"/>
          <a:miter lim="800000"/>
        </a:ln>
        <a:effectLst/>
      </dgm:spPr>
    </dgm:pt>
    <dgm:pt modelId="{CB8F2674-6A68-4F59-B318-BA7AAA44C23C}" type="pres">
      <dgm:prSet presAssocID="{67423D40-6BD9-496D-9786-8E1E76FB066E}" presName="ConnectLineEnd" presStyleLbl="node1" presStyleIdx="1" presStyleCnt="4"/>
      <dgm:spPr>
        <a:solidFill>
          <a:schemeClr val="tx1"/>
        </a:solidFill>
      </dgm:spPr>
    </dgm:pt>
    <dgm:pt modelId="{6D32567C-0C0C-4C5C-B6B1-11F1DC99D441}" type="pres">
      <dgm:prSet presAssocID="{67423D40-6BD9-496D-9786-8E1E76FB066E}" presName="EmptyPane" presStyleCnt="0"/>
      <dgm:spPr/>
    </dgm:pt>
    <dgm:pt modelId="{9BA686C9-A5C4-4631-AAA8-24B9DDBBC5EC}" type="pres">
      <dgm:prSet presAssocID="{08808067-0EBB-46A3-A3A5-F2230FA68F1F}" presName="spaceBetweenRectangles" presStyleLbl="fgAcc1" presStyleIdx="1" presStyleCnt="3"/>
      <dgm:spPr>
        <a:xfrm>
          <a:off x="5204939" y="2441643"/>
          <a:ext cx="780550" cy="0"/>
        </a:xfrm>
        <a:custGeom>
          <a:avLst/>
          <a:gdLst/>
          <a:ahLst/>
          <a:cxnLst/>
          <a:rect l="0" t="0" r="0" b="0"/>
          <a:pathLst>
            <a:path>
              <a:moveTo>
                <a:pt x="0" y="0"/>
              </a:moveTo>
              <a:lnTo>
                <a:pt x="780550" y="0"/>
              </a:lnTo>
            </a:path>
          </a:pathLst>
        </a:custGeom>
        <a:noFill/>
        <a:ln w="6350" cap="flat" cmpd="sng" algn="ctr">
          <a:solidFill>
            <a:srgbClr val="0033A0">
              <a:hueOff val="0"/>
              <a:satOff val="0"/>
              <a:lumOff val="0"/>
              <a:alphaOff val="0"/>
            </a:srgbClr>
          </a:solidFill>
          <a:prstDash val="solid"/>
          <a:miter lim="800000"/>
        </a:ln>
        <a:effectLst/>
      </dgm:spPr>
    </dgm:pt>
    <dgm:pt modelId="{3F8C7F44-0E39-4E64-AFA3-81ED9F564258}" type="pres">
      <dgm:prSet presAssocID="{784C4D9C-6BD9-46A6-818E-2F9E32A0005D}" presName="composite" presStyleCnt="0"/>
      <dgm:spPr/>
    </dgm:pt>
    <dgm:pt modelId="{8EAC610B-FC2D-4E66-A096-2E23A75E8CE6}" type="pres">
      <dgm:prSet presAssocID="{784C4D9C-6BD9-46A6-818E-2F9E32A0005D}" presName="Parent1" presStyleLbl="alignNode1" presStyleIdx="2" presStyleCnt="4" custScaleX="57292">
        <dgm:presLayoutVars>
          <dgm:chMax val="1"/>
          <dgm:chPref val="1"/>
          <dgm:bulletEnabled val="1"/>
        </dgm:presLayoutVars>
      </dgm:prSet>
      <dgm:spPr>
        <a:prstGeom prst="homePlate">
          <a:avLst/>
        </a:prstGeom>
      </dgm:spPr>
    </dgm:pt>
    <dgm:pt modelId="{4EBF67CA-7B13-4FE6-A5D4-F2B5DBB8EF10}" type="pres">
      <dgm:prSet presAssocID="{784C4D9C-6BD9-46A6-818E-2F9E32A0005D}" presName="Childtext1" presStyleLbl="revTx" presStyleIdx="2" presStyleCnt="4">
        <dgm:presLayoutVars>
          <dgm:chMax val="0"/>
          <dgm:chPref val="0"/>
          <dgm:bulletEnabled/>
        </dgm:presLayoutVars>
      </dgm:prSet>
      <dgm:spPr/>
    </dgm:pt>
    <dgm:pt modelId="{EF2BCF49-D21A-4CE2-AE95-81209766FB18}" type="pres">
      <dgm:prSet presAssocID="{784C4D9C-6BD9-46A6-818E-2F9E32A0005D}" presName="ConnectLine" presStyleLbl="sibTrans1D1" presStyleIdx="2" presStyleCnt="4"/>
      <dgm:spPr>
        <a:noFill/>
        <a:ln w="12700" cap="rnd" cmpd="sng" algn="ctr">
          <a:solidFill>
            <a:schemeClr val="accent1">
              <a:hueOff val="0"/>
              <a:satOff val="0"/>
              <a:lumOff val="0"/>
              <a:alphaOff val="0"/>
            </a:schemeClr>
          </a:solidFill>
          <a:prstDash val="dash"/>
        </a:ln>
        <a:effectLst/>
      </dgm:spPr>
    </dgm:pt>
    <dgm:pt modelId="{0CC65804-80E2-457A-A25B-A52705EE142F}" type="pres">
      <dgm:prSet presAssocID="{784C4D9C-6BD9-46A6-818E-2F9E32A0005D}" presName="ConnectLineEnd" presStyleLbl="node1" presStyleIdx="2" presStyleCnt="4"/>
      <dgm:spPr/>
    </dgm:pt>
    <dgm:pt modelId="{004F0C39-4635-43A3-8A4E-EA640B51ABF7}" type="pres">
      <dgm:prSet presAssocID="{784C4D9C-6BD9-46A6-818E-2F9E32A0005D}" presName="EmptyPane" presStyleCnt="0"/>
      <dgm:spPr/>
    </dgm:pt>
    <dgm:pt modelId="{61A8C36E-8A1B-40F2-AED1-4DCA68BADEF4}" type="pres">
      <dgm:prSet presAssocID="{C821C06E-AE69-427E-BAC3-DD095C5F5DE2}" presName="spaceBetweenRectangles" presStyleLbl="fgAcc1" presStyleIdx="2" presStyleCnt="3"/>
      <dgm:spPr/>
    </dgm:pt>
    <dgm:pt modelId="{25653124-9BAA-4AE1-8304-AA26FB2E3F53}" type="pres">
      <dgm:prSet presAssocID="{2B69C150-C962-46ED-A032-6DFF25CF63C4}" presName="composite" presStyleCnt="0"/>
      <dgm:spPr/>
    </dgm:pt>
    <dgm:pt modelId="{218458F2-C6C1-4CA1-95FD-E5E7768E5C6B}" type="pres">
      <dgm:prSet presAssocID="{2B69C150-C962-46ED-A032-6DFF25CF63C4}" presName="Parent1" presStyleLbl="alignNode1" presStyleIdx="3" presStyleCnt="4" custFlipHor="1" custScaleX="59867">
        <dgm:presLayoutVars>
          <dgm:chMax val="1"/>
          <dgm:chPref val="1"/>
          <dgm:bulletEnabled val="1"/>
        </dgm:presLayoutVars>
      </dgm:prSet>
      <dgm:spPr>
        <a:prstGeom prst="homePlate">
          <a:avLst/>
        </a:prstGeom>
      </dgm:spPr>
    </dgm:pt>
    <dgm:pt modelId="{5401E5BC-5137-49E4-9201-53966AC64854}" type="pres">
      <dgm:prSet presAssocID="{2B69C150-C962-46ED-A032-6DFF25CF63C4}" presName="Childtext1" presStyleLbl="revTx" presStyleIdx="3" presStyleCnt="4">
        <dgm:presLayoutVars>
          <dgm:chMax val="0"/>
          <dgm:chPref val="0"/>
          <dgm:bulletEnabled/>
        </dgm:presLayoutVars>
      </dgm:prSet>
      <dgm:spPr/>
    </dgm:pt>
    <dgm:pt modelId="{74850E5A-A27F-4C49-B524-9BDA42FD5C7E}" type="pres">
      <dgm:prSet presAssocID="{2B69C150-C962-46ED-A032-6DFF25CF63C4}" presName="ConnectLine" presStyleLbl="sibTrans1D1" presStyleIdx="3" presStyleCnt="4"/>
      <dgm:spPr>
        <a:noFill/>
        <a:ln w="12700" cap="rnd" cmpd="sng" algn="ctr">
          <a:solidFill>
            <a:schemeClr val="accent1">
              <a:hueOff val="0"/>
              <a:satOff val="0"/>
              <a:lumOff val="0"/>
              <a:alphaOff val="0"/>
            </a:schemeClr>
          </a:solidFill>
          <a:prstDash val="dash"/>
        </a:ln>
        <a:effectLst/>
      </dgm:spPr>
    </dgm:pt>
    <dgm:pt modelId="{59A7864F-BA2A-4DE3-9F4E-36E9E79426E5}" type="pres">
      <dgm:prSet presAssocID="{2B69C150-C962-46ED-A032-6DFF25CF63C4}" presName="ConnectLineEnd" presStyleLbl="node1" presStyleIdx="3" presStyleCnt="4"/>
      <dgm:spPr/>
    </dgm:pt>
    <dgm:pt modelId="{EC21299B-726A-4025-B88D-0937A475202F}" type="pres">
      <dgm:prSet presAssocID="{2B69C150-C962-46ED-A032-6DFF25CF63C4}" presName="EmptyPane" presStyleCnt="0"/>
      <dgm:spPr/>
    </dgm:pt>
  </dgm:ptLst>
  <dgm:cxnLst>
    <dgm:cxn modelId="{32E6360B-3755-4D38-8AB6-CAC505AB303E}" srcId="{B52194AD-BC1D-40A5-8061-74ED970CF0EC}" destId="{2B69C150-C962-46ED-A032-6DFF25CF63C4}" srcOrd="3" destOrd="0" parTransId="{985FED35-869E-42B1-BCFA-A365B4BDACEE}" sibTransId="{C2F2AFDD-9240-4783-9934-D9D85FC72453}"/>
    <dgm:cxn modelId="{517CB325-62EC-4E0E-91C0-0C1B58BB5F0A}" srcId="{470436C2-AB8C-44D2-A601-D202EF28CAB9}" destId="{FA711432-52FF-449A-96AC-E9B964DAEC35}" srcOrd="0" destOrd="0" parTransId="{548254CE-91A1-47E3-A412-38531D7A795D}" sibTransId="{C416A550-A52D-406F-B186-5FDD3F472F71}"/>
    <dgm:cxn modelId="{ADD64242-AC47-4D8E-B6CF-E68B6EBBE21C}" srcId="{2B69C150-C962-46ED-A032-6DFF25CF63C4}" destId="{F8C565CB-F02F-49DD-8F1A-E2D32306B445}" srcOrd="0" destOrd="0" parTransId="{116086E4-3DA2-4410-9B39-9F62847B9BDE}" sibTransId="{CF4455B3-6B7C-4013-9023-23B5421D7AF5}"/>
    <dgm:cxn modelId="{0670CB66-B9F7-4E29-A9CD-17ABD6870F44}" type="presOf" srcId="{F8C565CB-F02F-49DD-8F1A-E2D32306B445}" destId="{5401E5BC-5137-49E4-9201-53966AC64854}" srcOrd="0" destOrd="0" presId="urn:microsoft.com/office/officeart/2016/7/layout/HexagonTimeline"/>
    <dgm:cxn modelId="{C4FBAB48-FB21-439F-A956-B3FAAFEB7CE8}" type="presOf" srcId="{784C4D9C-6BD9-46A6-818E-2F9E32A0005D}" destId="{8EAC610B-FC2D-4E66-A096-2E23A75E8CE6}" srcOrd="0" destOrd="0" presId="urn:microsoft.com/office/officeart/2016/7/layout/HexagonTimeline"/>
    <dgm:cxn modelId="{53019453-0969-41D9-8CC8-44ED82421A39}" type="presOf" srcId="{B52194AD-BC1D-40A5-8061-74ED970CF0EC}" destId="{CF9C7F8B-ACA5-4AF8-A08B-0E80CF03A32B}" srcOrd="0" destOrd="0" presId="urn:microsoft.com/office/officeart/2016/7/layout/HexagonTimeline"/>
    <dgm:cxn modelId="{D6DAAB76-9B8C-4EB8-B2CA-A688C5842F27}" type="presOf" srcId="{2B69C150-C962-46ED-A032-6DFF25CF63C4}" destId="{218458F2-C6C1-4CA1-95FD-E5E7768E5C6B}" srcOrd="0" destOrd="0" presId="urn:microsoft.com/office/officeart/2016/7/layout/HexagonTimeline"/>
    <dgm:cxn modelId="{77591995-17FB-488D-ADAA-269ACBDDFAD5}" type="presOf" srcId="{D0A82FB8-1752-4D6F-8410-65D45BE9561E}" destId="{4EBF67CA-7B13-4FE6-A5D4-F2B5DBB8EF10}" srcOrd="0" destOrd="0" presId="urn:microsoft.com/office/officeart/2016/7/layout/HexagonTimeline"/>
    <dgm:cxn modelId="{3C1043A1-FD38-45BF-B237-85F66B8EEFE6}" srcId="{67423D40-6BD9-496D-9786-8E1E76FB066E}" destId="{905D0D36-B5C2-4B28-9BE0-3333EAD938A2}" srcOrd="0" destOrd="0" parTransId="{5F182007-9537-4E28-AC54-70B617B2314E}" sibTransId="{C58D6552-BF8A-4F45-B8D9-7C8BD56AB8BD}"/>
    <dgm:cxn modelId="{94F132A9-0BA5-45BD-8674-7693C49D325F}" srcId="{67423D40-6BD9-496D-9786-8E1E76FB066E}" destId="{AA4C0DD4-B0C5-4749-B71A-D9962FF1A52D}" srcOrd="1" destOrd="0" parTransId="{B2F5570E-9CBE-401D-B55E-FA384B6F9BBC}" sibTransId="{F369EE1E-1621-4350-B733-2246453DAB17}"/>
    <dgm:cxn modelId="{8A0C73AE-7356-44F6-B599-B6514FA4AA55}" type="presOf" srcId="{470436C2-AB8C-44D2-A601-D202EF28CAB9}" destId="{28B7E585-1DEC-4555-8326-DC322CE6A0D9}" srcOrd="0" destOrd="0" presId="urn:microsoft.com/office/officeart/2016/7/layout/HexagonTimeline"/>
    <dgm:cxn modelId="{884EA6AE-D104-4791-B64C-611378E6E5D4}" type="presOf" srcId="{FA711432-52FF-449A-96AC-E9B964DAEC35}" destId="{E6B3F149-FD9C-4184-B517-50DE17DC9F42}" srcOrd="0" destOrd="0" presId="urn:microsoft.com/office/officeart/2016/7/layout/HexagonTimeline"/>
    <dgm:cxn modelId="{652564C5-1C9F-4165-825D-2B5E369E9B08}" srcId="{784C4D9C-6BD9-46A6-818E-2F9E32A0005D}" destId="{D0A82FB8-1752-4D6F-8410-65D45BE9561E}" srcOrd="0" destOrd="0" parTransId="{61919C9B-67C1-4818-8B22-371F0349AF0B}" sibTransId="{BC71044F-3945-4433-9507-0F1DA1FDC91A}"/>
    <dgm:cxn modelId="{F942B8C5-7323-42C5-81E3-24148E3D8472}" srcId="{B52194AD-BC1D-40A5-8061-74ED970CF0EC}" destId="{470436C2-AB8C-44D2-A601-D202EF28CAB9}" srcOrd="0" destOrd="0" parTransId="{5730B730-F013-48B6-BBEF-5A501064EB00}" sibTransId="{2125FE7A-30E1-4461-8054-0105ED556DC5}"/>
    <dgm:cxn modelId="{3B7BA5CD-B58C-4517-ACBD-82692EACFDA8}" type="presOf" srcId="{905D0D36-B5C2-4B28-9BE0-3333EAD938A2}" destId="{FC77BB7D-ACF6-4FBF-8C83-EFA107C045D9}" srcOrd="0" destOrd="0" presId="urn:microsoft.com/office/officeart/2016/7/layout/HexagonTimeline"/>
    <dgm:cxn modelId="{098ED4E4-DB17-4FD5-BB0C-7300B8D75F15}" type="presOf" srcId="{AA4C0DD4-B0C5-4749-B71A-D9962FF1A52D}" destId="{FC77BB7D-ACF6-4FBF-8C83-EFA107C045D9}" srcOrd="0" destOrd="1" presId="urn:microsoft.com/office/officeart/2016/7/layout/HexagonTimeline"/>
    <dgm:cxn modelId="{040B70E7-D90B-4559-B964-84B8A430E41E}" srcId="{B52194AD-BC1D-40A5-8061-74ED970CF0EC}" destId="{67423D40-6BD9-496D-9786-8E1E76FB066E}" srcOrd="1" destOrd="0" parTransId="{0A43623A-2A33-4877-82F7-E8A28157DD2F}" sibTransId="{08808067-0EBB-46A3-A3A5-F2230FA68F1F}"/>
    <dgm:cxn modelId="{846997F5-7490-4319-B838-05F91A4CA225}" type="presOf" srcId="{67423D40-6BD9-496D-9786-8E1E76FB066E}" destId="{BAD9CA18-9206-46F4-B6B9-3A6B18EF7DA4}" srcOrd="0" destOrd="0" presId="urn:microsoft.com/office/officeart/2016/7/layout/HexagonTimeline"/>
    <dgm:cxn modelId="{46802EFC-9BBB-47EF-8ED9-9055FA2CDFB1}" srcId="{B52194AD-BC1D-40A5-8061-74ED970CF0EC}" destId="{784C4D9C-6BD9-46A6-818E-2F9E32A0005D}" srcOrd="2" destOrd="0" parTransId="{8A955203-16FE-4E4A-A198-0745DE545A9D}" sibTransId="{C821C06E-AE69-427E-BAC3-DD095C5F5DE2}"/>
    <dgm:cxn modelId="{8048247F-7162-43F6-AE4D-84CDB4E9F77C}" type="presParOf" srcId="{CF9C7F8B-ACA5-4AF8-A08B-0E80CF03A32B}" destId="{33687FA3-D696-4D05-A921-E657360E9153}" srcOrd="0" destOrd="0" presId="urn:microsoft.com/office/officeart/2016/7/layout/HexagonTimeline"/>
    <dgm:cxn modelId="{9FFC82B7-538E-43EB-880A-3AC30DBABE16}" type="presParOf" srcId="{33687FA3-D696-4D05-A921-E657360E9153}" destId="{28B7E585-1DEC-4555-8326-DC322CE6A0D9}" srcOrd="0" destOrd="0" presId="urn:microsoft.com/office/officeart/2016/7/layout/HexagonTimeline"/>
    <dgm:cxn modelId="{72391BD6-DFAA-44A8-BA95-CC7784A4356C}" type="presParOf" srcId="{33687FA3-D696-4D05-A921-E657360E9153}" destId="{E6B3F149-FD9C-4184-B517-50DE17DC9F42}" srcOrd="1" destOrd="0" presId="urn:microsoft.com/office/officeart/2016/7/layout/HexagonTimeline"/>
    <dgm:cxn modelId="{52C6E4F8-428D-40A2-BD1E-B6C2BB5DC5FD}" type="presParOf" srcId="{33687FA3-D696-4D05-A921-E657360E9153}" destId="{9A3567F5-3505-4A84-B150-84541A114DAE}" srcOrd="2" destOrd="0" presId="urn:microsoft.com/office/officeart/2016/7/layout/HexagonTimeline"/>
    <dgm:cxn modelId="{A53E88DC-9657-4631-9D7F-C228ABB47BEE}" type="presParOf" srcId="{33687FA3-D696-4D05-A921-E657360E9153}" destId="{3C2BEDA3-A6CB-4551-9245-20E856721676}" srcOrd="3" destOrd="0" presId="urn:microsoft.com/office/officeart/2016/7/layout/HexagonTimeline"/>
    <dgm:cxn modelId="{693BC0D6-EBE1-4BDF-BC6C-26175E9864AD}" type="presParOf" srcId="{33687FA3-D696-4D05-A921-E657360E9153}" destId="{C300CFD9-A852-4630-9F5A-D9052EC40FAA}" srcOrd="4" destOrd="0" presId="urn:microsoft.com/office/officeart/2016/7/layout/HexagonTimeline"/>
    <dgm:cxn modelId="{0046E1CE-A553-4003-92E5-9CFB5F20A777}" type="presParOf" srcId="{CF9C7F8B-ACA5-4AF8-A08B-0E80CF03A32B}" destId="{89A522A2-C968-4BB0-AA0D-5C276045D013}" srcOrd="1" destOrd="0" presId="urn:microsoft.com/office/officeart/2016/7/layout/HexagonTimeline"/>
    <dgm:cxn modelId="{BBBC81FA-D6CA-4FC5-81D5-0684B371EA54}" type="presParOf" srcId="{CF9C7F8B-ACA5-4AF8-A08B-0E80CF03A32B}" destId="{A67DCE65-5E1D-4D82-8246-5AC47DDF9EC1}" srcOrd="2" destOrd="0" presId="urn:microsoft.com/office/officeart/2016/7/layout/HexagonTimeline"/>
    <dgm:cxn modelId="{A643C159-258F-4341-9236-3242B31F3C34}" type="presParOf" srcId="{A67DCE65-5E1D-4D82-8246-5AC47DDF9EC1}" destId="{BAD9CA18-9206-46F4-B6B9-3A6B18EF7DA4}" srcOrd="0" destOrd="0" presId="urn:microsoft.com/office/officeart/2016/7/layout/HexagonTimeline"/>
    <dgm:cxn modelId="{6AD33B8B-97B1-4E9A-9F20-1A0A2A1A0D8D}" type="presParOf" srcId="{A67DCE65-5E1D-4D82-8246-5AC47DDF9EC1}" destId="{FC77BB7D-ACF6-4FBF-8C83-EFA107C045D9}" srcOrd="1" destOrd="0" presId="urn:microsoft.com/office/officeart/2016/7/layout/HexagonTimeline"/>
    <dgm:cxn modelId="{E37F7400-F634-4FF6-839F-ADB62827E9B7}" type="presParOf" srcId="{A67DCE65-5E1D-4D82-8246-5AC47DDF9EC1}" destId="{5A4638DF-14AD-4F23-AEA7-DE60CFFA1536}" srcOrd="2" destOrd="0" presId="urn:microsoft.com/office/officeart/2016/7/layout/HexagonTimeline"/>
    <dgm:cxn modelId="{BBEA0339-2CA2-4D4E-90F6-DF2AC7FCD74E}" type="presParOf" srcId="{A67DCE65-5E1D-4D82-8246-5AC47DDF9EC1}" destId="{CB8F2674-6A68-4F59-B318-BA7AAA44C23C}" srcOrd="3" destOrd="0" presId="urn:microsoft.com/office/officeart/2016/7/layout/HexagonTimeline"/>
    <dgm:cxn modelId="{9678444B-7C30-4BC9-A9C8-E32C8E9E5B43}" type="presParOf" srcId="{A67DCE65-5E1D-4D82-8246-5AC47DDF9EC1}" destId="{6D32567C-0C0C-4C5C-B6B1-11F1DC99D441}" srcOrd="4" destOrd="0" presId="urn:microsoft.com/office/officeart/2016/7/layout/HexagonTimeline"/>
    <dgm:cxn modelId="{2B10A9DC-ACA6-4E89-AB6D-F2977BD981DA}" type="presParOf" srcId="{CF9C7F8B-ACA5-4AF8-A08B-0E80CF03A32B}" destId="{9BA686C9-A5C4-4631-AAA8-24B9DDBBC5EC}" srcOrd="3" destOrd="0" presId="urn:microsoft.com/office/officeart/2016/7/layout/HexagonTimeline"/>
    <dgm:cxn modelId="{07D916ED-A87A-4351-A197-6168D7314964}" type="presParOf" srcId="{CF9C7F8B-ACA5-4AF8-A08B-0E80CF03A32B}" destId="{3F8C7F44-0E39-4E64-AFA3-81ED9F564258}" srcOrd="4" destOrd="0" presId="urn:microsoft.com/office/officeart/2016/7/layout/HexagonTimeline"/>
    <dgm:cxn modelId="{AE386110-CA7E-4EA0-82C5-52AE8522A352}" type="presParOf" srcId="{3F8C7F44-0E39-4E64-AFA3-81ED9F564258}" destId="{8EAC610B-FC2D-4E66-A096-2E23A75E8CE6}" srcOrd="0" destOrd="0" presId="urn:microsoft.com/office/officeart/2016/7/layout/HexagonTimeline"/>
    <dgm:cxn modelId="{C9FBCC79-B50E-4645-825C-BC85E6A51904}" type="presParOf" srcId="{3F8C7F44-0E39-4E64-AFA3-81ED9F564258}" destId="{4EBF67CA-7B13-4FE6-A5D4-F2B5DBB8EF10}" srcOrd="1" destOrd="0" presId="urn:microsoft.com/office/officeart/2016/7/layout/HexagonTimeline"/>
    <dgm:cxn modelId="{0BD18446-E99E-4F8E-9A6B-91B806D180A5}" type="presParOf" srcId="{3F8C7F44-0E39-4E64-AFA3-81ED9F564258}" destId="{EF2BCF49-D21A-4CE2-AE95-81209766FB18}" srcOrd="2" destOrd="0" presId="urn:microsoft.com/office/officeart/2016/7/layout/HexagonTimeline"/>
    <dgm:cxn modelId="{7A520402-A80E-4312-8197-C44D64167275}" type="presParOf" srcId="{3F8C7F44-0E39-4E64-AFA3-81ED9F564258}" destId="{0CC65804-80E2-457A-A25B-A52705EE142F}" srcOrd="3" destOrd="0" presId="urn:microsoft.com/office/officeart/2016/7/layout/HexagonTimeline"/>
    <dgm:cxn modelId="{EABC31FE-1D0D-4C8D-8AA9-39F82D5DE0C4}" type="presParOf" srcId="{3F8C7F44-0E39-4E64-AFA3-81ED9F564258}" destId="{004F0C39-4635-43A3-8A4E-EA640B51ABF7}" srcOrd="4" destOrd="0" presId="urn:microsoft.com/office/officeart/2016/7/layout/HexagonTimeline"/>
    <dgm:cxn modelId="{EC009423-C517-4ACA-A70C-507820332E6F}" type="presParOf" srcId="{CF9C7F8B-ACA5-4AF8-A08B-0E80CF03A32B}" destId="{61A8C36E-8A1B-40F2-AED1-4DCA68BADEF4}" srcOrd="5" destOrd="0" presId="urn:microsoft.com/office/officeart/2016/7/layout/HexagonTimeline"/>
    <dgm:cxn modelId="{96B645C7-BA51-4669-9029-DCB483B72CF2}" type="presParOf" srcId="{CF9C7F8B-ACA5-4AF8-A08B-0E80CF03A32B}" destId="{25653124-9BAA-4AE1-8304-AA26FB2E3F53}" srcOrd="6" destOrd="0" presId="urn:microsoft.com/office/officeart/2016/7/layout/HexagonTimeline"/>
    <dgm:cxn modelId="{6CC086F3-60F6-4C3D-A23A-452C70541C69}" type="presParOf" srcId="{25653124-9BAA-4AE1-8304-AA26FB2E3F53}" destId="{218458F2-C6C1-4CA1-95FD-E5E7768E5C6B}" srcOrd="0" destOrd="0" presId="urn:microsoft.com/office/officeart/2016/7/layout/HexagonTimeline"/>
    <dgm:cxn modelId="{61A8E3D8-6DAB-4364-8D7A-AB956BD992E7}" type="presParOf" srcId="{25653124-9BAA-4AE1-8304-AA26FB2E3F53}" destId="{5401E5BC-5137-49E4-9201-53966AC64854}" srcOrd="1" destOrd="0" presId="urn:microsoft.com/office/officeart/2016/7/layout/HexagonTimeline"/>
    <dgm:cxn modelId="{84FFD76A-1308-4FD6-A022-84A94F2319A4}" type="presParOf" srcId="{25653124-9BAA-4AE1-8304-AA26FB2E3F53}" destId="{74850E5A-A27F-4C49-B524-9BDA42FD5C7E}" srcOrd="2" destOrd="0" presId="urn:microsoft.com/office/officeart/2016/7/layout/HexagonTimeline"/>
    <dgm:cxn modelId="{097E63EC-CD80-4783-A2F8-FC98874161D4}" type="presParOf" srcId="{25653124-9BAA-4AE1-8304-AA26FB2E3F53}" destId="{59A7864F-BA2A-4DE3-9F4E-36E9E79426E5}" srcOrd="3" destOrd="0" presId="urn:microsoft.com/office/officeart/2016/7/layout/HexagonTimeline"/>
    <dgm:cxn modelId="{2CE68258-8913-4613-81B7-9099FEA40EEE}" type="presParOf" srcId="{25653124-9BAA-4AE1-8304-AA26FB2E3F53}" destId="{EC21299B-726A-4025-B88D-0937A475202F}" srcOrd="4" destOrd="0" presId="urn:microsoft.com/office/officeart/2016/7/layout/Hexagon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2194AD-BC1D-40A5-8061-74ED970CF0EC}" type="doc">
      <dgm:prSet loTypeId="urn:microsoft.com/office/officeart/2016/7/layout/HexagonTimeline" loCatId="process" qsTypeId="urn:microsoft.com/office/officeart/2005/8/quickstyle/simple4" qsCatId="simple" csTypeId="urn:microsoft.com/office/officeart/2005/8/colors/accent1_2" csCatId="accent1" phldr="1"/>
      <dgm:spPr/>
      <dgm:t>
        <a:bodyPr/>
        <a:lstStyle/>
        <a:p>
          <a:endParaRPr lang="en-US"/>
        </a:p>
      </dgm:t>
    </dgm:pt>
    <dgm:pt modelId="{470436C2-AB8C-44D2-A601-D202EF28CAB9}">
      <dgm:prSet custT="1"/>
      <dgm:spPr>
        <a:solidFill>
          <a:srgbClr val="FFFFFF">
            <a:lumMod val="85000"/>
          </a:srgbClr>
        </a:solidFill>
        <a:ln w="6350" cap="flat" cmpd="sng" algn="ctr">
          <a:solidFill>
            <a:srgbClr val="FFFFFF">
              <a:lumMod val="85000"/>
            </a:srgbClr>
          </a:solidFill>
          <a:prstDash val="solid"/>
          <a:miter lim="800000"/>
        </a:ln>
        <a:effectLst/>
      </dgm:spPr>
      <dgm:t>
        <a:bodyPr spcFirstLastPara="0" vert="horz" wrap="square" lIns="152400" tIns="152400" rIns="152400" bIns="152400" numCol="1" spcCol="1270" anchor="ctr" anchorCtr="0"/>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Dummy assembly</a:t>
          </a:r>
        </a:p>
      </dgm:t>
    </dgm:pt>
    <dgm:pt modelId="{5730B730-F013-48B6-BBEF-5A501064EB00}" type="parTrans" cxnId="{F942B8C5-7323-42C5-81E3-24148E3D8472}">
      <dgm:prSet/>
      <dgm:spPr/>
      <dgm:t>
        <a:bodyPr/>
        <a:lstStyle/>
        <a:p>
          <a:endParaRPr lang="en-US"/>
        </a:p>
      </dgm:t>
    </dgm:pt>
    <dgm:pt modelId="{2125FE7A-30E1-4461-8054-0105ED556DC5}" type="sibTrans" cxnId="{F942B8C5-7323-42C5-81E3-24148E3D8472}">
      <dgm:prSet/>
      <dgm:spPr/>
      <dgm:t>
        <a:bodyPr/>
        <a:lstStyle/>
        <a:p>
          <a:endParaRPr lang="en-US"/>
        </a:p>
      </dgm:t>
    </dgm:pt>
    <dgm:pt modelId="{FA711432-52FF-449A-96AC-E9B964DAEC35}">
      <dgm:prSet custT="1"/>
      <dgm:spPr/>
      <dgm:t>
        <a:bodyPr/>
        <a:lstStyle/>
        <a:p>
          <a:r>
            <a:rPr lang="en-US" sz="1800" b="1" dirty="0">
              <a:solidFill>
                <a:schemeClr val="bg1">
                  <a:lumMod val="85000"/>
                </a:schemeClr>
              </a:solidFill>
            </a:rPr>
            <a:t>Characterization of the mechanical structure </a:t>
          </a:r>
        </a:p>
        <a:p>
          <a:r>
            <a:rPr lang="en-US" sz="1700" dirty="0">
              <a:solidFill>
                <a:schemeClr val="bg1">
                  <a:lumMod val="85000"/>
                </a:schemeClr>
              </a:solidFill>
            </a:rPr>
            <a:t>Aluminum coils </a:t>
          </a:r>
        </a:p>
        <a:p>
          <a:r>
            <a:rPr lang="en-US" sz="1700" dirty="0">
              <a:solidFill>
                <a:schemeClr val="bg1">
                  <a:lumMod val="85000"/>
                </a:schemeClr>
              </a:solidFill>
            </a:rPr>
            <a:t>(2018-2019)</a:t>
          </a:r>
        </a:p>
      </dgm:t>
    </dgm:pt>
    <dgm:pt modelId="{548254CE-91A1-47E3-A412-38531D7A795D}" type="parTrans" cxnId="{517CB325-62EC-4E0E-91C0-0C1B58BB5F0A}">
      <dgm:prSet/>
      <dgm:spPr/>
      <dgm:t>
        <a:bodyPr/>
        <a:lstStyle/>
        <a:p>
          <a:endParaRPr lang="en-US"/>
        </a:p>
      </dgm:t>
    </dgm:pt>
    <dgm:pt modelId="{C416A550-A52D-406F-B186-5FDD3F472F71}" type="sibTrans" cxnId="{517CB325-62EC-4E0E-91C0-0C1B58BB5F0A}">
      <dgm:prSet/>
      <dgm:spPr/>
      <dgm:t>
        <a:bodyPr/>
        <a:lstStyle/>
        <a:p>
          <a:endParaRPr lang="en-US"/>
        </a:p>
      </dgm:t>
    </dgm:pt>
    <dgm:pt modelId="{784C4D9C-6BD9-46A6-818E-2F9E32A0005D}">
      <dgm:prSet custT="1"/>
      <dgm:spPr>
        <a:solidFill>
          <a:srgbClr val="FFFFFF">
            <a:lumMod val="85000"/>
          </a:srgbClr>
        </a:solidFill>
        <a:ln w="6350" cap="flat" cmpd="sng" algn="ctr">
          <a:solidFill>
            <a:srgbClr val="FFFFFF">
              <a:lumMod val="85000"/>
            </a:srgbClr>
          </a:solidFill>
          <a:prstDash val="solid"/>
          <a:miter lim="800000"/>
        </a:ln>
        <a:effectLst/>
      </dgm:spPr>
      <dgm:t>
        <a:bodyPr spcFirstLastPara="0" vert="horz" wrap="square" lIns="152400" tIns="152400" rIns="152400" bIns="152400" numCol="1" spcCol="1270" anchor="ctr" anchorCtr="0"/>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RMM1a </a:t>
          </a:r>
        </a:p>
      </dgm:t>
    </dgm:pt>
    <dgm:pt modelId="{8A955203-16FE-4E4A-A198-0745DE545A9D}" type="parTrans" cxnId="{46802EFC-9BBB-47EF-8ED9-9055FA2CDFB1}">
      <dgm:prSet/>
      <dgm:spPr/>
      <dgm:t>
        <a:bodyPr/>
        <a:lstStyle/>
        <a:p>
          <a:endParaRPr lang="en-US"/>
        </a:p>
      </dgm:t>
    </dgm:pt>
    <dgm:pt modelId="{C821C06E-AE69-427E-BAC3-DD095C5F5DE2}" type="sibTrans" cxnId="{46802EFC-9BBB-47EF-8ED9-9055FA2CDFB1}">
      <dgm:prSet/>
      <dgm:spPr/>
      <dgm:t>
        <a:bodyPr/>
        <a:lstStyle/>
        <a:p>
          <a:endParaRPr lang="en-US"/>
        </a:p>
      </dgm:t>
    </dgm:pt>
    <dgm:pt modelId="{D0A82FB8-1752-4D6F-8410-65D45BE9561E}">
      <dgm:prSet custT="1"/>
      <dgm:spPr/>
      <dgm:t>
        <a:bodyPr/>
        <a:lstStyle/>
        <a:p>
          <a:r>
            <a:rPr lang="en-US" sz="1800" b="1" kern="1200" dirty="0">
              <a:solidFill>
                <a:schemeClr val="bg1">
                  <a:lumMod val="85000"/>
                </a:schemeClr>
              </a:solidFill>
            </a:rPr>
            <a:t>Coil pack &amp; contact optimization  </a:t>
          </a:r>
        </a:p>
        <a:p>
          <a:r>
            <a:rPr lang="en-US" sz="1700" kern="1200" dirty="0">
              <a:solidFill>
                <a:schemeClr val="bg1">
                  <a:lumMod val="85000"/>
                </a:schemeClr>
              </a:solidFill>
              <a:latin typeface="Arial"/>
              <a:ea typeface="+mn-ea"/>
              <a:cs typeface="+mn-cs"/>
            </a:rPr>
            <a:t>Fuji assemblies at half lateral preload &amp; shimming fine-tuning</a:t>
          </a:r>
        </a:p>
        <a:p>
          <a:r>
            <a:rPr lang="en-US" sz="1700" kern="1200" dirty="0">
              <a:solidFill>
                <a:schemeClr val="bg1">
                  <a:lumMod val="85000"/>
                </a:schemeClr>
              </a:solidFill>
              <a:latin typeface="Arial"/>
              <a:ea typeface="+mn-ea"/>
              <a:cs typeface="+mn-cs"/>
            </a:rPr>
            <a:t>(2021) </a:t>
          </a:r>
        </a:p>
      </dgm:t>
    </dgm:pt>
    <dgm:pt modelId="{61919C9B-67C1-4818-8B22-371F0349AF0B}" type="parTrans" cxnId="{652564C5-1C9F-4165-825D-2B5E369E9B08}">
      <dgm:prSet/>
      <dgm:spPr/>
      <dgm:t>
        <a:bodyPr/>
        <a:lstStyle/>
        <a:p>
          <a:endParaRPr lang="en-US"/>
        </a:p>
      </dgm:t>
    </dgm:pt>
    <dgm:pt modelId="{BC71044F-3945-4433-9507-0F1DA1FDC91A}" type="sibTrans" cxnId="{652564C5-1C9F-4165-825D-2B5E369E9B08}">
      <dgm:prSet/>
      <dgm:spPr/>
      <dgm:t>
        <a:bodyPr/>
        <a:lstStyle/>
        <a:p>
          <a:endParaRPr lang="en-US"/>
        </a:p>
      </dgm:t>
    </dgm:pt>
    <dgm:pt modelId="{2B69C150-C962-46ED-A032-6DFF25CF63C4}">
      <dgm:prSet custT="1"/>
      <dgm:spPr>
        <a:solidFill>
          <a:srgbClr val="FFFFFF">
            <a:lumMod val="85000"/>
          </a:srgbClr>
        </a:solidFill>
        <a:ln w="6350" cap="flat" cmpd="sng" algn="ctr">
          <a:solidFill>
            <a:srgbClr val="FFFFFF">
              <a:lumMod val="85000"/>
            </a:srgbClr>
          </a:solidFill>
          <a:prstDash val="solid"/>
          <a:miter lim="800000"/>
        </a:ln>
        <a:effectLst/>
      </dgm:spPr>
      <dgm:t>
        <a:bodyPr spcFirstLastPara="0" vert="horz" wrap="square" lIns="152400" tIns="152400" rIns="152400" bIns="152400" numCol="1" spcCol="1270" anchor="ctr" anchorCtr="0"/>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RMM1b</a:t>
          </a:r>
        </a:p>
      </dgm:t>
    </dgm:pt>
    <dgm:pt modelId="{985FED35-869E-42B1-BCFA-A365B4BDACEE}" type="parTrans" cxnId="{32E6360B-3755-4D38-8AB6-CAC505AB303E}">
      <dgm:prSet/>
      <dgm:spPr/>
      <dgm:t>
        <a:bodyPr/>
        <a:lstStyle/>
        <a:p>
          <a:endParaRPr lang="en-US"/>
        </a:p>
      </dgm:t>
    </dgm:pt>
    <dgm:pt modelId="{C2F2AFDD-9240-4783-9934-D9D85FC72453}" type="sibTrans" cxnId="{32E6360B-3755-4D38-8AB6-CAC505AB303E}">
      <dgm:prSet/>
      <dgm:spPr/>
      <dgm:t>
        <a:bodyPr/>
        <a:lstStyle/>
        <a:p>
          <a:endParaRPr lang="en-US"/>
        </a:p>
      </dgm:t>
    </dgm:pt>
    <dgm:pt modelId="{F8C565CB-F02F-49DD-8F1A-E2D32306B445}">
      <dgm:prSet custT="1"/>
      <dgm:spPr/>
      <dgm:t>
        <a:bodyPr/>
        <a:lstStyle/>
        <a:p>
          <a:r>
            <a:rPr lang="en-US" sz="1800" b="1" dirty="0">
              <a:solidFill>
                <a:schemeClr val="bg1">
                  <a:lumMod val="85000"/>
                </a:schemeClr>
              </a:solidFill>
            </a:rPr>
            <a:t>Longitudinal re-assembly</a:t>
          </a:r>
        </a:p>
        <a:p>
          <a:r>
            <a:rPr lang="en-US" sz="1700" dirty="0">
              <a:solidFill>
                <a:schemeClr val="bg1">
                  <a:lumMod val="85000"/>
                </a:schemeClr>
              </a:solidFill>
            </a:rPr>
            <a:t>Machining of the rods &amp; reduction of the longitudinal preload target</a:t>
          </a:r>
        </a:p>
        <a:p>
          <a:r>
            <a:rPr lang="en-US" sz="1700" dirty="0">
              <a:solidFill>
                <a:schemeClr val="bg1">
                  <a:lumMod val="85000"/>
                </a:schemeClr>
              </a:solidFill>
            </a:rPr>
            <a:t>(2022)</a:t>
          </a:r>
        </a:p>
      </dgm:t>
    </dgm:pt>
    <dgm:pt modelId="{116086E4-3DA2-4410-9B39-9F62847B9BDE}" type="parTrans" cxnId="{ADD64242-AC47-4D8E-B6CF-E68B6EBBE21C}">
      <dgm:prSet/>
      <dgm:spPr/>
      <dgm:t>
        <a:bodyPr/>
        <a:lstStyle/>
        <a:p>
          <a:endParaRPr lang="en-US"/>
        </a:p>
      </dgm:t>
    </dgm:pt>
    <dgm:pt modelId="{CF4455B3-6B7C-4013-9023-23B5421D7AF5}" type="sibTrans" cxnId="{ADD64242-AC47-4D8E-B6CF-E68B6EBBE21C}">
      <dgm:prSet/>
      <dgm:spPr/>
      <dgm:t>
        <a:bodyPr/>
        <a:lstStyle/>
        <a:p>
          <a:endParaRPr lang="en-US"/>
        </a:p>
      </dgm:t>
    </dgm:pt>
    <dgm:pt modelId="{67423D40-6BD9-496D-9786-8E1E76FB066E}">
      <dgm:prSet custT="1"/>
      <dgm:spPr>
        <a:gradFill rotWithShape="0">
          <a:gsLst>
            <a:gs pos="0">
              <a:srgbClr val="0033A0">
                <a:hueOff val="0"/>
                <a:satOff val="0"/>
                <a:lumOff val="0"/>
                <a:alphaOff val="0"/>
                <a:satMod val="103000"/>
                <a:lumMod val="102000"/>
                <a:tint val="94000"/>
              </a:srgbClr>
            </a:gs>
            <a:gs pos="50000">
              <a:srgbClr val="0033A0">
                <a:hueOff val="0"/>
                <a:satOff val="0"/>
                <a:lumOff val="0"/>
                <a:alphaOff val="0"/>
                <a:satMod val="110000"/>
                <a:lumMod val="100000"/>
                <a:shade val="100000"/>
              </a:srgbClr>
            </a:gs>
            <a:gs pos="100000">
              <a:srgbClr val="0033A0">
                <a:hueOff val="0"/>
                <a:satOff val="0"/>
                <a:lumOff val="0"/>
                <a:alphaOff val="0"/>
                <a:lumMod val="99000"/>
                <a:satMod val="120000"/>
                <a:shade val="78000"/>
              </a:srgbClr>
            </a:gs>
          </a:gsLst>
          <a:lin ang="5400000" scaled="0"/>
        </a:gradFill>
        <a:ln w="6350" cap="flat" cmpd="sng" algn="ctr">
          <a:solidFill>
            <a:srgbClr val="0033A0">
              <a:hueOff val="0"/>
              <a:satOff val="0"/>
              <a:lumOff val="0"/>
              <a:alphaOff val="0"/>
            </a:srgbClr>
          </a:solidFill>
          <a:prstDash val="solid"/>
          <a:miter lim="800000"/>
        </a:ln>
        <a:effectLst/>
      </dgm:spPr>
      <dgm:t>
        <a:bodyPr spcFirstLastPara="0" vert="horz" wrap="square" lIns="152400" tIns="152400" rIns="152400" bIns="152400" numCol="1" spcCol="1270" anchor="ctr" anchorCtr="0"/>
        <a:lstStyle/>
        <a:p>
          <a:pPr marL="0" lvl="0" indent="0" algn="ctr" defTabSz="889000">
            <a:lnSpc>
              <a:spcPct val="90000"/>
            </a:lnSpc>
            <a:spcBef>
              <a:spcPct val="0"/>
            </a:spcBef>
            <a:spcAft>
              <a:spcPct val="35000"/>
            </a:spcAft>
            <a:buNone/>
          </a:pPr>
          <a:r>
            <a:rPr lang="fr-CH" sz="2000" kern="1200" dirty="0">
              <a:solidFill>
                <a:srgbClr val="FFFFFF"/>
              </a:solidFill>
              <a:latin typeface="Arial"/>
              <a:ea typeface="+mn-ea"/>
              <a:cs typeface="+mn-cs"/>
            </a:rPr>
            <a:t>eRMC1a</a:t>
          </a:r>
          <a:endParaRPr lang="en-GB" sz="2000" kern="1200" dirty="0">
            <a:solidFill>
              <a:srgbClr val="FFFFFF"/>
            </a:solidFill>
            <a:latin typeface="Arial"/>
            <a:ea typeface="+mn-ea"/>
            <a:cs typeface="+mn-cs"/>
          </a:endParaRPr>
        </a:p>
      </dgm:t>
    </dgm:pt>
    <dgm:pt modelId="{0A43623A-2A33-4877-82F7-E8A28157DD2F}" type="parTrans" cxnId="{040B70E7-D90B-4559-B964-84B8A430E41E}">
      <dgm:prSet/>
      <dgm:spPr/>
      <dgm:t>
        <a:bodyPr/>
        <a:lstStyle/>
        <a:p>
          <a:endParaRPr lang="en-GB"/>
        </a:p>
      </dgm:t>
    </dgm:pt>
    <dgm:pt modelId="{08808067-0EBB-46A3-A3A5-F2230FA68F1F}" type="sibTrans" cxnId="{040B70E7-D90B-4559-B964-84B8A430E41E}">
      <dgm:prSet/>
      <dgm:spPr/>
      <dgm:t>
        <a:bodyPr/>
        <a:lstStyle/>
        <a:p>
          <a:endParaRPr lang="en-GB"/>
        </a:p>
      </dgm:t>
    </dgm:pt>
    <dgm:pt modelId="{905D0D36-B5C2-4B28-9BE0-3333EAD938A2}">
      <dgm:prSet custT="1"/>
      <dgm:spPr/>
      <dgm:t>
        <a:bodyPr/>
        <a:lstStyle/>
        <a:p>
          <a:r>
            <a:rPr lang="en-US" sz="1800" b="1" kern="1200" noProof="0" dirty="0">
              <a:solidFill>
                <a:schemeClr val="tx1"/>
              </a:solidFill>
            </a:rPr>
            <a:t>Coil pack &amp; contact optimization </a:t>
          </a:r>
        </a:p>
        <a:p>
          <a:r>
            <a:rPr lang="en-US" sz="1700" kern="1200" noProof="0" dirty="0">
              <a:solidFill>
                <a:schemeClr val="tx1"/>
              </a:solidFill>
              <a:latin typeface="Arial"/>
              <a:ea typeface="+mn-ea"/>
              <a:cs typeface="+mn-cs"/>
            </a:rPr>
            <a:t>Coil rails’ machining &amp; lateral coil shimming</a:t>
          </a:r>
        </a:p>
        <a:p>
          <a:r>
            <a:rPr lang="en-US" sz="1700" kern="1200" noProof="0" dirty="0">
              <a:solidFill>
                <a:schemeClr val="tx1"/>
              </a:solidFill>
              <a:latin typeface="Arial"/>
              <a:ea typeface="+mn-ea"/>
              <a:cs typeface="+mn-cs"/>
            </a:rPr>
            <a:t>(2019-2020)</a:t>
          </a:r>
        </a:p>
      </dgm:t>
    </dgm:pt>
    <dgm:pt modelId="{5F182007-9537-4E28-AC54-70B617B2314E}" type="parTrans" cxnId="{3C1043A1-FD38-45BF-B237-85F66B8EEFE6}">
      <dgm:prSet/>
      <dgm:spPr/>
      <dgm:t>
        <a:bodyPr/>
        <a:lstStyle/>
        <a:p>
          <a:endParaRPr lang="en-GB"/>
        </a:p>
      </dgm:t>
    </dgm:pt>
    <dgm:pt modelId="{C58D6552-BF8A-4F45-B8D9-7C8BD56AB8BD}" type="sibTrans" cxnId="{3C1043A1-FD38-45BF-B237-85F66B8EEFE6}">
      <dgm:prSet/>
      <dgm:spPr/>
      <dgm:t>
        <a:bodyPr/>
        <a:lstStyle/>
        <a:p>
          <a:endParaRPr lang="en-GB"/>
        </a:p>
      </dgm:t>
    </dgm:pt>
    <dgm:pt modelId="{AA4C0DD4-B0C5-4749-B71A-D9962FF1A52D}">
      <dgm:prSet custT="1"/>
      <dgm:spPr/>
      <dgm:t>
        <a:bodyPr/>
        <a:lstStyle/>
        <a:p>
          <a:endParaRPr lang="en-GB" sz="1700" kern="1200" dirty="0">
            <a:solidFill>
              <a:schemeClr val="tx1"/>
            </a:solidFill>
          </a:endParaRPr>
        </a:p>
      </dgm:t>
    </dgm:pt>
    <dgm:pt modelId="{F369EE1E-1621-4350-B733-2246453DAB17}" type="sibTrans" cxnId="{94F132A9-0BA5-45BD-8674-7693C49D325F}">
      <dgm:prSet/>
      <dgm:spPr/>
      <dgm:t>
        <a:bodyPr/>
        <a:lstStyle/>
        <a:p>
          <a:endParaRPr lang="en-GB"/>
        </a:p>
      </dgm:t>
    </dgm:pt>
    <dgm:pt modelId="{B2F5570E-9CBE-401D-B55E-FA384B6F9BBC}" type="parTrans" cxnId="{94F132A9-0BA5-45BD-8674-7693C49D325F}">
      <dgm:prSet/>
      <dgm:spPr/>
      <dgm:t>
        <a:bodyPr/>
        <a:lstStyle/>
        <a:p>
          <a:endParaRPr lang="en-GB"/>
        </a:p>
      </dgm:t>
    </dgm:pt>
    <dgm:pt modelId="{CF9C7F8B-ACA5-4AF8-A08B-0E80CF03A32B}" type="pres">
      <dgm:prSet presAssocID="{B52194AD-BC1D-40A5-8061-74ED970CF0EC}" presName="Name0" presStyleCnt="0">
        <dgm:presLayoutVars>
          <dgm:chMax/>
          <dgm:chPref/>
          <dgm:animLvl val="lvl"/>
        </dgm:presLayoutVars>
      </dgm:prSet>
      <dgm:spPr/>
    </dgm:pt>
    <dgm:pt modelId="{33687FA3-D696-4D05-A921-E657360E9153}" type="pres">
      <dgm:prSet presAssocID="{470436C2-AB8C-44D2-A601-D202EF28CAB9}" presName="composite" presStyleCnt="0"/>
      <dgm:spPr/>
    </dgm:pt>
    <dgm:pt modelId="{28B7E585-1DEC-4555-8326-DC322CE6A0D9}" type="pres">
      <dgm:prSet presAssocID="{470436C2-AB8C-44D2-A601-D202EF28CAB9}" presName="Parent1" presStyleLbl="alignNode1" presStyleIdx="0" presStyleCnt="4" custScaleX="57623">
        <dgm:presLayoutVars>
          <dgm:chMax val="1"/>
          <dgm:chPref val="1"/>
          <dgm:bulletEnabled val="1"/>
        </dgm:presLayoutVars>
      </dgm:prSet>
      <dgm:spPr>
        <a:xfrm>
          <a:off x="396357" y="2148645"/>
          <a:ext cx="2007060" cy="585994"/>
        </a:xfrm>
        <a:prstGeom prst="homePlate">
          <a:avLst>
            <a:gd name="adj" fmla="val 40000"/>
          </a:avLst>
        </a:prstGeom>
      </dgm:spPr>
    </dgm:pt>
    <dgm:pt modelId="{E6B3F149-FD9C-4184-B517-50DE17DC9F42}" type="pres">
      <dgm:prSet presAssocID="{470436C2-AB8C-44D2-A601-D202EF28CAB9}" presName="Childtext1" presStyleLbl="revTx" presStyleIdx="0" presStyleCnt="4">
        <dgm:presLayoutVars>
          <dgm:chMax val="0"/>
          <dgm:chPref val="0"/>
          <dgm:bulletEnabled/>
        </dgm:presLayoutVars>
      </dgm:prSet>
      <dgm:spPr/>
    </dgm:pt>
    <dgm:pt modelId="{9A3567F5-3505-4A84-B150-84541A114DAE}" type="pres">
      <dgm:prSet presAssocID="{470436C2-AB8C-44D2-A601-D202EF28CAB9}" presName="ConnectLine" presStyleLbl="sibTrans1D1" presStyleIdx="0" presStyleCnt="4"/>
      <dgm:spPr>
        <a:noFill/>
        <a:ln w="12700" cap="rnd" cmpd="sng" algn="ctr">
          <a:solidFill>
            <a:schemeClr val="bg1">
              <a:lumMod val="85000"/>
            </a:schemeClr>
          </a:solidFill>
          <a:prstDash val="dash"/>
        </a:ln>
        <a:effectLst/>
      </dgm:spPr>
    </dgm:pt>
    <dgm:pt modelId="{3C2BEDA3-A6CB-4551-9245-20E856721676}" type="pres">
      <dgm:prSet presAssocID="{470436C2-AB8C-44D2-A601-D202EF28CAB9}" presName="ConnectLineEnd" presStyleLbl="node1" presStyleIdx="0" presStyleCnt="4"/>
      <dgm:spPr>
        <a:solidFill>
          <a:schemeClr val="bg1">
            <a:lumMod val="85000"/>
          </a:schemeClr>
        </a:solidFill>
      </dgm:spPr>
    </dgm:pt>
    <dgm:pt modelId="{C300CFD9-A852-4630-9F5A-D9052EC40FAA}" type="pres">
      <dgm:prSet presAssocID="{470436C2-AB8C-44D2-A601-D202EF28CAB9}" presName="EmptyPane" presStyleCnt="0"/>
      <dgm:spPr/>
    </dgm:pt>
    <dgm:pt modelId="{89A522A2-C968-4BB0-AA0D-5C276045D013}" type="pres">
      <dgm:prSet presAssocID="{2125FE7A-30E1-4461-8054-0105ED556DC5}" presName="spaceBetweenRectangles" presStyleLbl="fgAcc1" presStyleIdx="0" presStyleCnt="3"/>
      <dgm:spPr>
        <a:xfrm>
          <a:off x="2403418" y="2441643"/>
          <a:ext cx="782792" cy="0"/>
        </a:xfrm>
        <a:custGeom>
          <a:avLst/>
          <a:gdLst/>
          <a:ahLst/>
          <a:cxnLst/>
          <a:rect l="0" t="0" r="0" b="0"/>
          <a:pathLst>
            <a:path>
              <a:moveTo>
                <a:pt x="0" y="0"/>
              </a:moveTo>
              <a:lnTo>
                <a:pt x="782792" y="0"/>
              </a:lnTo>
            </a:path>
          </a:pathLst>
        </a:custGeom>
        <a:noFill/>
        <a:ln w="6350" cap="flat" cmpd="sng" algn="ctr">
          <a:solidFill>
            <a:srgbClr val="0033A0">
              <a:hueOff val="0"/>
              <a:satOff val="0"/>
              <a:lumOff val="0"/>
              <a:alphaOff val="0"/>
            </a:srgbClr>
          </a:solidFill>
          <a:prstDash val="solid"/>
          <a:miter lim="800000"/>
        </a:ln>
        <a:effectLst/>
      </dgm:spPr>
    </dgm:pt>
    <dgm:pt modelId="{A67DCE65-5E1D-4D82-8246-5AC47DDF9EC1}" type="pres">
      <dgm:prSet presAssocID="{67423D40-6BD9-496D-9786-8E1E76FB066E}" presName="composite" presStyleCnt="0"/>
      <dgm:spPr/>
    </dgm:pt>
    <dgm:pt modelId="{BAD9CA18-9206-46F4-B6B9-3A6B18EF7DA4}" type="pres">
      <dgm:prSet presAssocID="{67423D40-6BD9-496D-9786-8E1E76FB066E}" presName="Parent1" presStyleLbl="alignNode1" presStyleIdx="1" presStyleCnt="4" custScaleX="57958">
        <dgm:presLayoutVars>
          <dgm:chMax val="1"/>
          <dgm:chPref val="1"/>
          <dgm:bulletEnabled val="1"/>
        </dgm:presLayoutVars>
      </dgm:prSet>
      <dgm:spPr>
        <a:xfrm>
          <a:off x="3186210" y="2148645"/>
          <a:ext cx="2018728" cy="585994"/>
        </a:xfrm>
        <a:prstGeom prst="homePlate">
          <a:avLst/>
        </a:prstGeom>
      </dgm:spPr>
    </dgm:pt>
    <dgm:pt modelId="{FC77BB7D-ACF6-4FBF-8C83-EFA107C045D9}" type="pres">
      <dgm:prSet presAssocID="{67423D40-6BD9-496D-9786-8E1E76FB066E}" presName="Childtext1" presStyleLbl="revTx" presStyleIdx="1" presStyleCnt="4">
        <dgm:presLayoutVars>
          <dgm:chMax val="0"/>
          <dgm:chPref val="0"/>
          <dgm:bulletEnabled/>
        </dgm:presLayoutVars>
      </dgm:prSet>
      <dgm:spPr/>
    </dgm:pt>
    <dgm:pt modelId="{5A4638DF-14AD-4F23-AEA7-DE60CFFA1536}" type="pres">
      <dgm:prSet presAssocID="{67423D40-6BD9-496D-9786-8E1E76FB066E}" presName="ConnectLine" presStyleLbl="sibTrans1D1" presStyleIdx="1" presStyleCnt="4"/>
      <dgm:spPr>
        <a:noFill/>
        <a:ln w="12700" cap="flat" cmpd="sng" algn="ctr">
          <a:solidFill>
            <a:schemeClr val="tx1"/>
          </a:solidFill>
          <a:prstDash val="dash"/>
          <a:miter lim="800000"/>
        </a:ln>
        <a:effectLst/>
      </dgm:spPr>
    </dgm:pt>
    <dgm:pt modelId="{CB8F2674-6A68-4F59-B318-BA7AAA44C23C}" type="pres">
      <dgm:prSet presAssocID="{67423D40-6BD9-496D-9786-8E1E76FB066E}" presName="ConnectLineEnd" presStyleLbl="node1" presStyleIdx="1" presStyleCnt="4"/>
      <dgm:spPr>
        <a:solidFill>
          <a:schemeClr val="tx1"/>
        </a:solidFill>
      </dgm:spPr>
    </dgm:pt>
    <dgm:pt modelId="{6D32567C-0C0C-4C5C-B6B1-11F1DC99D441}" type="pres">
      <dgm:prSet presAssocID="{67423D40-6BD9-496D-9786-8E1E76FB066E}" presName="EmptyPane" presStyleCnt="0"/>
      <dgm:spPr/>
    </dgm:pt>
    <dgm:pt modelId="{9BA686C9-A5C4-4631-AAA8-24B9DDBBC5EC}" type="pres">
      <dgm:prSet presAssocID="{08808067-0EBB-46A3-A3A5-F2230FA68F1F}" presName="spaceBetweenRectangles" presStyleLbl="fgAcc1" presStyleIdx="1" presStyleCnt="3"/>
      <dgm:spPr>
        <a:xfrm>
          <a:off x="5204939" y="2441643"/>
          <a:ext cx="780550" cy="0"/>
        </a:xfrm>
        <a:custGeom>
          <a:avLst/>
          <a:gdLst/>
          <a:ahLst/>
          <a:cxnLst/>
          <a:rect l="0" t="0" r="0" b="0"/>
          <a:pathLst>
            <a:path>
              <a:moveTo>
                <a:pt x="0" y="0"/>
              </a:moveTo>
              <a:lnTo>
                <a:pt x="780550" y="0"/>
              </a:lnTo>
            </a:path>
          </a:pathLst>
        </a:custGeom>
        <a:noFill/>
        <a:ln w="6350" cap="flat" cmpd="sng" algn="ctr">
          <a:solidFill>
            <a:srgbClr val="0033A0">
              <a:hueOff val="0"/>
              <a:satOff val="0"/>
              <a:lumOff val="0"/>
              <a:alphaOff val="0"/>
            </a:srgbClr>
          </a:solidFill>
          <a:prstDash val="solid"/>
          <a:miter lim="800000"/>
        </a:ln>
        <a:effectLst/>
      </dgm:spPr>
    </dgm:pt>
    <dgm:pt modelId="{3F8C7F44-0E39-4E64-AFA3-81ED9F564258}" type="pres">
      <dgm:prSet presAssocID="{784C4D9C-6BD9-46A6-818E-2F9E32A0005D}" presName="composite" presStyleCnt="0"/>
      <dgm:spPr/>
    </dgm:pt>
    <dgm:pt modelId="{8EAC610B-FC2D-4E66-A096-2E23A75E8CE6}" type="pres">
      <dgm:prSet presAssocID="{784C4D9C-6BD9-46A6-818E-2F9E32A0005D}" presName="Parent1" presStyleLbl="alignNode1" presStyleIdx="2" presStyleCnt="4" custScaleX="57292">
        <dgm:presLayoutVars>
          <dgm:chMax val="1"/>
          <dgm:chPref val="1"/>
          <dgm:bulletEnabled val="1"/>
        </dgm:presLayoutVars>
      </dgm:prSet>
      <dgm:spPr>
        <a:xfrm>
          <a:off x="5985489" y="2148645"/>
          <a:ext cx="1995531" cy="585994"/>
        </a:xfrm>
        <a:prstGeom prst="homePlate">
          <a:avLst/>
        </a:prstGeom>
      </dgm:spPr>
    </dgm:pt>
    <dgm:pt modelId="{4EBF67CA-7B13-4FE6-A5D4-F2B5DBB8EF10}" type="pres">
      <dgm:prSet presAssocID="{784C4D9C-6BD9-46A6-818E-2F9E32A0005D}" presName="Childtext1" presStyleLbl="revTx" presStyleIdx="2" presStyleCnt="4">
        <dgm:presLayoutVars>
          <dgm:chMax val="0"/>
          <dgm:chPref val="0"/>
          <dgm:bulletEnabled/>
        </dgm:presLayoutVars>
      </dgm:prSet>
      <dgm:spPr/>
    </dgm:pt>
    <dgm:pt modelId="{EF2BCF49-D21A-4CE2-AE95-81209766FB18}" type="pres">
      <dgm:prSet presAssocID="{784C4D9C-6BD9-46A6-818E-2F9E32A0005D}" presName="ConnectLine" presStyleLbl="sibTrans1D1" presStyleIdx="2" presStyleCnt="4"/>
      <dgm:spPr>
        <a:noFill/>
        <a:ln w="12700" cap="rnd" cmpd="sng" algn="ctr">
          <a:solidFill>
            <a:schemeClr val="bg1">
              <a:lumMod val="85000"/>
            </a:schemeClr>
          </a:solidFill>
          <a:prstDash val="dash"/>
        </a:ln>
        <a:effectLst/>
      </dgm:spPr>
    </dgm:pt>
    <dgm:pt modelId="{0CC65804-80E2-457A-A25B-A52705EE142F}" type="pres">
      <dgm:prSet presAssocID="{784C4D9C-6BD9-46A6-818E-2F9E32A0005D}" presName="ConnectLineEnd" presStyleLbl="node1" presStyleIdx="2" presStyleCnt="4"/>
      <dgm:spPr>
        <a:solidFill>
          <a:schemeClr val="bg1">
            <a:lumMod val="85000"/>
          </a:schemeClr>
        </a:solidFill>
      </dgm:spPr>
    </dgm:pt>
    <dgm:pt modelId="{004F0C39-4635-43A3-8A4E-EA640B51ABF7}" type="pres">
      <dgm:prSet presAssocID="{784C4D9C-6BD9-46A6-818E-2F9E32A0005D}" presName="EmptyPane" presStyleCnt="0"/>
      <dgm:spPr/>
    </dgm:pt>
    <dgm:pt modelId="{61A8C36E-8A1B-40F2-AED1-4DCA68BADEF4}" type="pres">
      <dgm:prSet presAssocID="{C821C06E-AE69-427E-BAC3-DD095C5F5DE2}" presName="spaceBetweenRectangles" presStyleLbl="fgAcc1" presStyleIdx="2" presStyleCnt="3"/>
      <dgm:spPr/>
    </dgm:pt>
    <dgm:pt modelId="{25653124-9BAA-4AE1-8304-AA26FB2E3F53}" type="pres">
      <dgm:prSet presAssocID="{2B69C150-C962-46ED-A032-6DFF25CF63C4}" presName="composite" presStyleCnt="0"/>
      <dgm:spPr/>
    </dgm:pt>
    <dgm:pt modelId="{218458F2-C6C1-4CA1-95FD-E5E7768E5C6B}" type="pres">
      <dgm:prSet presAssocID="{2B69C150-C962-46ED-A032-6DFF25CF63C4}" presName="Parent1" presStyleLbl="alignNode1" presStyleIdx="3" presStyleCnt="4" custFlipHor="1" custScaleX="59867">
        <dgm:presLayoutVars>
          <dgm:chMax val="1"/>
          <dgm:chPref val="1"/>
          <dgm:bulletEnabled val="1"/>
        </dgm:presLayoutVars>
      </dgm:prSet>
      <dgm:spPr>
        <a:xfrm rot="10800000" flipH="1">
          <a:off x="8774500" y="2148645"/>
          <a:ext cx="2085220" cy="585994"/>
        </a:xfrm>
        <a:prstGeom prst="homePlate">
          <a:avLst/>
        </a:prstGeom>
      </dgm:spPr>
    </dgm:pt>
    <dgm:pt modelId="{5401E5BC-5137-49E4-9201-53966AC64854}" type="pres">
      <dgm:prSet presAssocID="{2B69C150-C962-46ED-A032-6DFF25CF63C4}" presName="Childtext1" presStyleLbl="revTx" presStyleIdx="3" presStyleCnt="4">
        <dgm:presLayoutVars>
          <dgm:chMax val="0"/>
          <dgm:chPref val="0"/>
          <dgm:bulletEnabled/>
        </dgm:presLayoutVars>
      </dgm:prSet>
      <dgm:spPr/>
    </dgm:pt>
    <dgm:pt modelId="{74850E5A-A27F-4C49-B524-9BDA42FD5C7E}" type="pres">
      <dgm:prSet presAssocID="{2B69C150-C962-46ED-A032-6DFF25CF63C4}" presName="ConnectLine" presStyleLbl="sibTrans1D1" presStyleIdx="3" presStyleCnt="4"/>
      <dgm:spPr>
        <a:noFill/>
        <a:ln w="12700" cap="rnd" cmpd="sng" algn="ctr">
          <a:solidFill>
            <a:schemeClr val="bg1">
              <a:lumMod val="85000"/>
            </a:schemeClr>
          </a:solidFill>
          <a:prstDash val="dash"/>
        </a:ln>
        <a:effectLst/>
      </dgm:spPr>
    </dgm:pt>
    <dgm:pt modelId="{59A7864F-BA2A-4DE3-9F4E-36E9E79426E5}" type="pres">
      <dgm:prSet presAssocID="{2B69C150-C962-46ED-A032-6DFF25CF63C4}" presName="ConnectLineEnd" presStyleLbl="node1" presStyleIdx="3" presStyleCnt="4"/>
      <dgm:spPr>
        <a:solidFill>
          <a:schemeClr val="bg1">
            <a:lumMod val="85000"/>
          </a:schemeClr>
        </a:solidFill>
      </dgm:spPr>
    </dgm:pt>
    <dgm:pt modelId="{EC21299B-726A-4025-B88D-0937A475202F}" type="pres">
      <dgm:prSet presAssocID="{2B69C150-C962-46ED-A032-6DFF25CF63C4}" presName="EmptyPane" presStyleCnt="0"/>
      <dgm:spPr/>
    </dgm:pt>
  </dgm:ptLst>
  <dgm:cxnLst>
    <dgm:cxn modelId="{32E6360B-3755-4D38-8AB6-CAC505AB303E}" srcId="{B52194AD-BC1D-40A5-8061-74ED970CF0EC}" destId="{2B69C150-C962-46ED-A032-6DFF25CF63C4}" srcOrd="3" destOrd="0" parTransId="{985FED35-869E-42B1-BCFA-A365B4BDACEE}" sibTransId="{C2F2AFDD-9240-4783-9934-D9D85FC72453}"/>
    <dgm:cxn modelId="{517CB325-62EC-4E0E-91C0-0C1B58BB5F0A}" srcId="{470436C2-AB8C-44D2-A601-D202EF28CAB9}" destId="{FA711432-52FF-449A-96AC-E9B964DAEC35}" srcOrd="0" destOrd="0" parTransId="{548254CE-91A1-47E3-A412-38531D7A795D}" sibTransId="{C416A550-A52D-406F-B186-5FDD3F472F71}"/>
    <dgm:cxn modelId="{ADD64242-AC47-4D8E-B6CF-E68B6EBBE21C}" srcId="{2B69C150-C962-46ED-A032-6DFF25CF63C4}" destId="{F8C565CB-F02F-49DD-8F1A-E2D32306B445}" srcOrd="0" destOrd="0" parTransId="{116086E4-3DA2-4410-9B39-9F62847B9BDE}" sibTransId="{CF4455B3-6B7C-4013-9023-23B5421D7AF5}"/>
    <dgm:cxn modelId="{0670CB66-B9F7-4E29-A9CD-17ABD6870F44}" type="presOf" srcId="{F8C565CB-F02F-49DD-8F1A-E2D32306B445}" destId="{5401E5BC-5137-49E4-9201-53966AC64854}" srcOrd="0" destOrd="0" presId="urn:microsoft.com/office/officeart/2016/7/layout/HexagonTimeline"/>
    <dgm:cxn modelId="{C4FBAB48-FB21-439F-A956-B3FAAFEB7CE8}" type="presOf" srcId="{784C4D9C-6BD9-46A6-818E-2F9E32A0005D}" destId="{8EAC610B-FC2D-4E66-A096-2E23A75E8CE6}" srcOrd="0" destOrd="0" presId="urn:microsoft.com/office/officeart/2016/7/layout/HexagonTimeline"/>
    <dgm:cxn modelId="{53019453-0969-41D9-8CC8-44ED82421A39}" type="presOf" srcId="{B52194AD-BC1D-40A5-8061-74ED970CF0EC}" destId="{CF9C7F8B-ACA5-4AF8-A08B-0E80CF03A32B}" srcOrd="0" destOrd="0" presId="urn:microsoft.com/office/officeart/2016/7/layout/HexagonTimeline"/>
    <dgm:cxn modelId="{D6DAAB76-9B8C-4EB8-B2CA-A688C5842F27}" type="presOf" srcId="{2B69C150-C962-46ED-A032-6DFF25CF63C4}" destId="{218458F2-C6C1-4CA1-95FD-E5E7768E5C6B}" srcOrd="0" destOrd="0" presId="urn:microsoft.com/office/officeart/2016/7/layout/HexagonTimeline"/>
    <dgm:cxn modelId="{77591995-17FB-488D-ADAA-269ACBDDFAD5}" type="presOf" srcId="{D0A82FB8-1752-4D6F-8410-65D45BE9561E}" destId="{4EBF67CA-7B13-4FE6-A5D4-F2B5DBB8EF10}" srcOrd="0" destOrd="0" presId="urn:microsoft.com/office/officeart/2016/7/layout/HexagonTimeline"/>
    <dgm:cxn modelId="{3C1043A1-FD38-45BF-B237-85F66B8EEFE6}" srcId="{67423D40-6BD9-496D-9786-8E1E76FB066E}" destId="{905D0D36-B5C2-4B28-9BE0-3333EAD938A2}" srcOrd="0" destOrd="0" parTransId="{5F182007-9537-4E28-AC54-70B617B2314E}" sibTransId="{C58D6552-BF8A-4F45-B8D9-7C8BD56AB8BD}"/>
    <dgm:cxn modelId="{94F132A9-0BA5-45BD-8674-7693C49D325F}" srcId="{67423D40-6BD9-496D-9786-8E1E76FB066E}" destId="{AA4C0DD4-B0C5-4749-B71A-D9962FF1A52D}" srcOrd="1" destOrd="0" parTransId="{B2F5570E-9CBE-401D-B55E-FA384B6F9BBC}" sibTransId="{F369EE1E-1621-4350-B733-2246453DAB17}"/>
    <dgm:cxn modelId="{8A0C73AE-7356-44F6-B599-B6514FA4AA55}" type="presOf" srcId="{470436C2-AB8C-44D2-A601-D202EF28CAB9}" destId="{28B7E585-1DEC-4555-8326-DC322CE6A0D9}" srcOrd="0" destOrd="0" presId="urn:microsoft.com/office/officeart/2016/7/layout/HexagonTimeline"/>
    <dgm:cxn modelId="{884EA6AE-D104-4791-B64C-611378E6E5D4}" type="presOf" srcId="{FA711432-52FF-449A-96AC-E9B964DAEC35}" destId="{E6B3F149-FD9C-4184-B517-50DE17DC9F42}" srcOrd="0" destOrd="0" presId="urn:microsoft.com/office/officeart/2016/7/layout/HexagonTimeline"/>
    <dgm:cxn modelId="{652564C5-1C9F-4165-825D-2B5E369E9B08}" srcId="{784C4D9C-6BD9-46A6-818E-2F9E32A0005D}" destId="{D0A82FB8-1752-4D6F-8410-65D45BE9561E}" srcOrd="0" destOrd="0" parTransId="{61919C9B-67C1-4818-8B22-371F0349AF0B}" sibTransId="{BC71044F-3945-4433-9507-0F1DA1FDC91A}"/>
    <dgm:cxn modelId="{F942B8C5-7323-42C5-81E3-24148E3D8472}" srcId="{B52194AD-BC1D-40A5-8061-74ED970CF0EC}" destId="{470436C2-AB8C-44D2-A601-D202EF28CAB9}" srcOrd="0" destOrd="0" parTransId="{5730B730-F013-48B6-BBEF-5A501064EB00}" sibTransId="{2125FE7A-30E1-4461-8054-0105ED556DC5}"/>
    <dgm:cxn modelId="{3B7BA5CD-B58C-4517-ACBD-82692EACFDA8}" type="presOf" srcId="{905D0D36-B5C2-4B28-9BE0-3333EAD938A2}" destId="{FC77BB7D-ACF6-4FBF-8C83-EFA107C045D9}" srcOrd="0" destOrd="0" presId="urn:microsoft.com/office/officeart/2016/7/layout/HexagonTimeline"/>
    <dgm:cxn modelId="{098ED4E4-DB17-4FD5-BB0C-7300B8D75F15}" type="presOf" srcId="{AA4C0DD4-B0C5-4749-B71A-D9962FF1A52D}" destId="{FC77BB7D-ACF6-4FBF-8C83-EFA107C045D9}" srcOrd="0" destOrd="1" presId="urn:microsoft.com/office/officeart/2016/7/layout/HexagonTimeline"/>
    <dgm:cxn modelId="{040B70E7-D90B-4559-B964-84B8A430E41E}" srcId="{B52194AD-BC1D-40A5-8061-74ED970CF0EC}" destId="{67423D40-6BD9-496D-9786-8E1E76FB066E}" srcOrd="1" destOrd="0" parTransId="{0A43623A-2A33-4877-82F7-E8A28157DD2F}" sibTransId="{08808067-0EBB-46A3-A3A5-F2230FA68F1F}"/>
    <dgm:cxn modelId="{846997F5-7490-4319-B838-05F91A4CA225}" type="presOf" srcId="{67423D40-6BD9-496D-9786-8E1E76FB066E}" destId="{BAD9CA18-9206-46F4-B6B9-3A6B18EF7DA4}" srcOrd="0" destOrd="0" presId="urn:microsoft.com/office/officeart/2016/7/layout/HexagonTimeline"/>
    <dgm:cxn modelId="{46802EFC-9BBB-47EF-8ED9-9055FA2CDFB1}" srcId="{B52194AD-BC1D-40A5-8061-74ED970CF0EC}" destId="{784C4D9C-6BD9-46A6-818E-2F9E32A0005D}" srcOrd="2" destOrd="0" parTransId="{8A955203-16FE-4E4A-A198-0745DE545A9D}" sibTransId="{C821C06E-AE69-427E-BAC3-DD095C5F5DE2}"/>
    <dgm:cxn modelId="{8048247F-7162-43F6-AE4D-84CDB4E9F77C}" type="presParOf" srcId="{CF9C7F8B-ACA5-4AF8-A08B-0E80CF03A32B}" destId="{33687FA3-D696-4D05-A921-E657360E9153}" srcOrd="0" destOrd="0" presId="urn:microsoft.com/office/officeart/2016/7/layout/HexagonTimeline"/>
    <dgm:cxn modelId="{9FFC82B7-538E-43EB-880A-3AC30DBABE16}" type="presParOf" srcId="{33687FA3-D696-4D05-A921-E657360E9153}" destId="{28B7E585-1DEC-4555-8326-DC322CE6A0D9}" srcOrd="0" destOrd="0" presId="urn:microsoft.com/office/officeart/2016/7/layout/HexagonTimeline"/>
    <dgm:cxn modelId="{72391BD6-DFAA-44A8-BA95-CC7784A4356C}" type="presParOf" srcId="{33687FA3-D696-4D05-A921-E657360E9153}" destId="{E6B3F149-FD9C-4184-B517-50DE17DC9F42}" srcOrd="1" destOrd="0" presId="urn:microsoft.com/office/officeart/2016/7/layout/HexagonTimeline"/>
    <dgm:cxn modelId="{52C6E4F8-428D-40A2-BD1E-B6C2BB5DC5FD}" type="presParOf" srcId="{33687FA3-D696-4D05-A921-E657360E9153}" destId="{9A3567F5-3505-4A84-B150-84541A114DAE}" srcOrd="2" destOrd="0" presId="urn:microsoft.com/office/officeart/2016/7/layout/HexagonTimeline"/>
    <dgm:cxn modelId="{A53E88DC-9657-4631-9D7F-C228ABB47BEE}" type="presParOf" srcId="{33687FA3-D696-4D05-A921-E657360E9153}" destId="{3C2BEDA3-A6CB-4551-9245-20E856721676}" srcOrd="3" destOrd="0" presId="urn:microsoft.com/office/officeart/2016/7/layout/HexagonTimeline"/>
    <dgm:cxn modelId="{693BC0D6-EBE1-4BDF-BC6C-26175E9864AD}" type="presParOf" srcId="{33687FA3-D696-4D05-A921-E657360E9153}" destId="{C300CFD9-A852-4630-9F5A-D9052EC40FAA}" srcOrd="4" destOrd="0" presId="urn:microsoft.com/office/officeart/2016/7/layout/HexagonTimeline"/>
    <dgm:cxn modelId="{0046E1CE-A553-4003-92E5-9CFB5F20A777}" type="presParOf" srcId="{CF9C7F8B-ACA5-4AF8-A08B-0E80CF03A32B}" destId="{89A522A2-C968-4BB0-AA0D-5C276045D013}" srcOrd="1" destOrd="0" presId="urn:microsoft.com/office/officeart/2016/7/layout/HexagonTimeline"/>
    <dgm:cxn modelId="{BBBC81FA-D6CA-4FC5-81D5-0684B371EA54}" type="presParOf" srcId="{CF9C7F8B-ACA5-4AF8-A08B-0E80CF03A32B}" destId="{A67DCE65-5E1D-4D82-8246-5AC47DDF9EC1}" srcOrd="2" destOrd="0" presId="urn:microsoft.com/office/officeart/2016/7/layout/HexagonTimeline"/>
    <dgm:cxn modelId="{A643C159-258F-4341-9236-3242B31F3C34}" type="presParOf" srcId="{A67DCE65-5E1D-4D82-8246-5AC47DDF9EC1}" destId="{BAD9CA18-9206-46F4-B6B9-3A6B18EF7DA4}" srcOrd="0" destOrd="0" presId="urn:microsoft.com/office/officeart/2016/7/layout/HexagonTimeline"/>
    <dgm:cxn modelId="{6AD33B8B-97B1-4E9A-9F20-1A0A2A1A0D8D}" type="presParOf" srcId="{A67DCE65-5E1D-4D82-8246-5AC47DDF9EC1}" destId="{FC77BB7D-ACF6-4FBF-8C83-EFA107C045D9}" srcOrd="1" destOrd="0" presId="urn:microsoft.com/office/officeart/2016/7/layout/HexagonTimeline"/>
    <dgm:cxn modelId="{E37F7400-F634-4FF6-839F-ADB62827E9B7}" type="presParOf" srcId="{A67DCE65-5E1D-4D82-8246-5AC47DDF9EC1}" destId="{5A4638DF-14AD-4F23-AEA7-DE60CFFA1536}" srcOrd="2" destOrd="0" presId="urn:microsoft.com/office/officeart/2016/7/layout/HexagonTimeline"/>
    <dgm:cxn modelId="{BBEA0339-2CA2-4D4E-90F6-DF2AC7FCD74E}" type="presParOf" srcId="{A67DCE65-5E1D-4D82-8246-5AC47DDF9EC1}" destId="{CB8F2674-6A68-4F59-B318-BA7AAA44C23C}" srcOrd="3" destOrd="0" presId="urn:microsoft.com/office/officeart/2016/7/layout/HexagonTimeline"/>
    <dgm:cxn modelId="{9678444B-7C30-4BC9-A9C8-E32C8E9E5B43}" type="presParOf" srcId="{A67DCE65-5E1D-4D82-8246-5AC47DDF9EC1}" destId="{6D32567C-0C0C-4C5C-B6B1-11F1DC99D441}" srcOrd="4" destOrd="0" presId="urn:microsoft.com/office/officeart/2016/7/layout/HexagonTimeline"/>
    <dgm:cxn modelId="{2B10A9DC-ACA6-4E89-AB6D-F2977BD981DA}" type="presParOf" srcId="{CF9C7F8B-ACA5-4AF8-A08B-0E80CF03A32B}" destId="{9BA686C9-A5C4-4631-AAA8-24B9DDBBC5EC}" srcOrd="3" destOrd="0" presId="urn:microsoft.com/office/officeart/2016/7/layout/HexagonTimeline"/>
    <dgm:cxn modelId="{07D916ED-A87A-4351-A197-6168D7314964}" type="presParOf" srcId="{CF9C7F8B-ACA5-4AF8-A08B-0E80CF03A32B}" destId="{3F8C7F44-0E39-4E64-AFA3-81ED9F564258}" srcOrd="4" destOrd="0" presId="urn:microsoft.com/office/officeart/2016/7/layout/HexagonTimeline"/>
    <dgm:cxn modelId="{AE386110-CA7E-4EA0-82C5-52AE8522A352}" type="presParOf" srcId="{3F8C7F44-0E39-4E64-AFA3-81ED9F564258}" destId="{8EAC610B-FC2D-4E66-A096-2E23A75E8CE6}" srcOrd="0" destOrd="0" presId="urn:microsoft.com/office/officeart/2016/7/layout/HexagonTimeline"/>
    <dgm:cxn modelId="{C9FBCC79-B50E-4645-825C-BC85E6A51904}" type="presParOf" srcId="{3F8C7F44-0E39-4E64-AFA3-81ED9F564258}" destId="{4EBF67CA-7B13-4FE6-A5D4-F2B5DBB8EF10}" srcOrd="1" destOrd="0" presId="urn:microsoft.com/office/officeart/2016/7/layout/HexagonTimeline"/>
    <dgm:cxn modelId="{0BD18446-E99E-4F8E-9A6B-91B806D180A5}" type="presParOf" srcId="{3F8C7F44-0E39-4E64-AFA3-81ED9F564258}" destId="{EF2BCF49-D21A-4CE2-AE95-81209766FB18}" srcOrd="2" destOrd="0" presId="urn:microsoft.com/office/officeart/2016/7/layout/HexagonTimeline"/>
    <dgm:cxn modelId="{7A520402-A80E-4312-8197-C44D64167275}" type="presParOf" srcId="{3F8C7F44-0E39-4E64-AFA3-81ED9F564258}" destId="{0CC65804-80E2-457A-A25B-A52705EE142F}" srcOrd="3" destOrd="0" presId="urn:microsoft.com/office/officeart/2016/7/layout/HexagonTimeline"/>
    <dgm:cxn modelId="{EABC31FE-1D0D-4C8D-8AA9-39F82D5DE0C4}" type="presParOf" srcId="{3F8C7F44-0E39-4E64-AFA3-81ED9F564258}" destId="{004F0C39-4635-43A3-8A4E-EA640B51ABF7}" srcOrd="4" destOrd="0" presId="urn:microsoft.com/office/officeart/2016/7/layout/HexagonTimeline"/>
    <dgm:cxn modelId="{EC009423-C517-4ACA-A70C-507820332E6F}" type="presParOf" srcId="{CF9C7F8B-ACA5-4AF8-A08B-0E80CF03A32B}" destId="{61A8C36E-8A1B-40F2-AED1-4DCA68BADEF4}" srcOrd="5" destOrd="0" presId="urn:microsoft.com/office/officeart/2016/7/layout/HexagonTimeline"/>
    <dgm:cxn modelId="{96B645C7-BA51-4669-9029-DCB483B72CF2}" type="presParOf" srcId="{CF9C7F8B-ACA5-4AF8-A08B-0E80CF03A32B}" destId="{25653124-9BAA-4AE1-8304-AA26FB2E3F53}" srcOrd="6" destOrd="0" presId="urn:microsoft.com/office/officeart/2016/7/layout/HexagonTimeline"/>
    <dgm:cxn modelId="{6CC086F3-60F6-4C3D-A23A-452C70541C69}" type="presParOf" srcId="{25653124-9BAA-4AE1-8304-AA26FB2E3F53}" destId="{218458F2-C6C1-4CA1-95FD-E5E7768E5C6B}" srcOrd="0" destOrd="0" presId="urn:microsoft.com/office/officeart/2016/7/layout/HexagonTimeline"/>
    <dgm:cxn modelId="{61A8E3D8-6DAB-4364-8D7A-AB956BD992E7}" type="presParOf" srcId="{25653124-9BAA-4AE1-8304-AA26FB2E3F53}" destId="{5401E5BC-5137-49E4-9201-53966AC64854}" srcOrd="1" destOrd="0" presId="urn:microsoft.com/office/officeart/2016/7/layout/HexagonTimeline"/>
    <dgm:cxn modelId="{84FFD76A-1308-4FD6-A022-84A94F2319A4}" type="presParOf" srcId="{25653124-9BAA-4AE1-8304-AA26FB2E3F53}" destId="{74850E5A-A27F-4C49-B524-9BDA42FD5C7E}" srcOrd="2" destOrd="0" presId="urn:microsoft.com/office/officeart/2016/7/layout/HexagonTimeline"/>
    <dgm:cxn modelId="{097E63EC-CD80-4783-A2F8-FC98874161D4}" type="presParOf" srcId="{25653124-9BAA-4AE1-8304-AA26FB2E3F53}" destId="{59A7864F-BA2A-4DE3-9F4E-36E9E79426E5}" srcOrd="3" destOrd="0" presId="urn:microsoft.com/office/officeart/2016/7/layout/HexagonTimeline"/>
    <dgm:cxn modelId="{2CE68258-8913-4613-81B7-9099FEA40EEE}" type="presParOf" srcId="{25653124-9BAA-4AE1-8304-AA26FB2E3F53}" destId="{EC21299B-726A-4025-B88D-0937A475202F}" srcOrd="4" destOrd="0" presId="urn:microsoft.com/office/officeart/2016/7/layout/Hexagon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2194AD-BC1D-40A5-8061-74ED970CF0EC}" type="doc">
      <dgm:prSet loTypeId="urn:microsoft.com/office/officeart/2016/7/layout/HexagonTimeline" loCatId="process" qsTypeId="urn:microsoft.com/office/officeart/2005/8/quickstyle/simple4" qsCatId="simple" csTypeId="urn:microsoft.com/office/officeart/2005/8/colors/accent1_2" csCatId="accent1" phldr="1"/>
      <dgm:spPr/>
      <dgm:t>
        <a:bodyPr/>
        <a:lstStyle/>
        <a:p>
          <a:endParaRPr lang="en-US"/>
        </a:p>
      </dgm:t>
    </dgm:pt>
    <dgm:pt modelId="{470436C2-AB8C-44D2-A601-D202EF28CAB9}">
      <dgm:prSet custT="1"/>
      <dgm:spPr>
        <a:solidFill>
          <a:srgbClr val="FFFFFF">
            <a:lumMod val="85000"/>
          </a:srgbClr>
        </a:solidFill>
        <a:ln w="6350" cap="flat" cmpd="sng" algn="ctr">
          <a:solidFill>
            <a:srgbClr val="FFFFFF">
              <a:lumMod val="85000"/>
            </a:srgbClr>
          </a:solidFill>
          <a:prstDash val="solid"/>
          <a:miter lim="800000"/>
        </a:ln>
        <a:effectLst/>
      </dgm:spPr>
      <dgm:t>
        <a:bodyPr spcFirstLastPara="0" vert="horz" wrap="square" lIns="152400" tIns="152400" rIns="152400" bIns="152400" numCol="1" spcCol="1270" anchor="ctr" anchorCtr="0"/>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Dummy assembly</a:t>
          </a:r>
        </a:p>
      </dgm:t>
    </dgm:pt>
    <dgm:pt modelId="{5730B730-F013-48B6-BBEF-5A501064EB00}" type="parTrans" cxnId="{F942B8C5-7323-42C5-81E3-24148E3D8472}">
      <dgm:prSet/>
      <dgm:spPr/>
      <dgm:t>
        <a:bodyPr/>
        <a:lstStyle/>
        <a:p>
          <a:endParaRPr lang="en-US"/>
        </a:p>
      </dgm:t>
    </dgm:pt>
    <dgm:pt modelId="{2125FE7A-30E1-4461-8054-0105ED556DC5}" type="sibTrans" cxnId="{F942B8C5-7323-42C5-81E3-24148E3D8472}">
      <dgm:prSet/>
      <dgm:spPr/>
      <dgm:t>
        <a:bodyPr/>
        <a:lstStyle/>
        <a:p>
          <a:endParaRPr lang="en-US"/>
        </a:p>
      </dgm:t>
    </dgm:pt>
    <dgm:pt modelId="{FA711432-52FF-449A-96AC-E9B964DAEC35}">
      <dgm:prSet custT="1"/>
      <dgm:spPr/>
      <dgm:t>
        <a:bodyPr/>
        <a:lstStyle/>
        <a:p>
          <a:r>
            <a:rPr lang="en-US" sz="1800" b="1" dirty="0">
              <a:solidFill>
                <a:schemeClr val="bg1">
                  <a:lumMod val="65000"/>
                </a:schemeClr>
              </a:solidFill>
            </a:rPr>
            <a:t>Characterization of the mechanical structure </a:t>
          </a:r>
        </a:p>
        <a:p>
          <a:r>
            <a:rPr lang="en-US" sz="1700" dirty="0">
              <a:solidFill>
                <a:schemeClr val="bg1">
                  <a:lumMod val="65000"/>
                </a:schemeClr>
              </a:solidFill>
            </a:rPr>
            <a:t>Aluminum coils </a:t>
          </a:r>
        </a:p>
        <a:p>
          <a:r>
            <a:rPr lang="en-US" sz="1700" dirty="0">
              <a:solidFill>
                <a:schemeClr val="bg1">
                  <a:lumMod val="65000"/>
                </a:schemeClr>
              </a:solidFill>
            </a:rPr>
            <a:t>(2018-2019)</a:t>
          </a:r>
        </a:p>
      </dgm:t>
    </dgm:pt>
    <dgm:pt modelId="{548254CE-91A1-47E3-A412-38531D7A795D}" type="parTrans" cxnId="{517CB325-62EC-4E0E-91C0-0C1B58BB5F0A}">
      <dgm:prSet/>
      <dgm:spPr/>
      <dgm:t>
        <a:bodyPr/>
        <a:lstStyle/>
        <a:p>
          <a:endParaRPr lang="en-US"/>
        </a:p>
      </dgm:t>
    </dgm:pt>
    <dgm:pt modelId="{C416A550-A52D-406F-B186-5FDD3F472F71}" type="sibTrans" cxnId="{517CB325-62EC-4E0E-91C0-0C1B58BB5F0A}">
      <dgm:prSet/>
      <dgm:spPr/>
      <dgm:t>
        <a:bodyPr/>
        <a:lstStyle/>
        <a:p>
          <a:endParaRPr lang="en-US"/>
        </a:p>
      </dgm:t>
    </dgm:pt>
    <dgm:pt modelId="{784C4D9C-6BD9-46A6-818E-2F9E32A0005D}">
      <dgm:prSet/>
      <dgm:spPr/>
      <dgm:t>
        <a:bodyPr/>
        <a:lstStyle/>
        <a:p>
          <a:r>
            <a:rPr lang="en-US" dirty="0"/>
            <a:t>RMM1a </a:t>
          </a:r>
        </a:p>
      </dgm:t>
    </dgm:pt>
    <dgm:pt modelId="{8A955203-16FE-4E4A-A198-0745DE545A9D}" type="parTrans" cxnId="{46802EFC-9BBB-47EF-8ED9-9055FA2CDFB1}">
      <dgm:prSet/>
      <dgm:spPr/>
      <dgm:t>
        <a:bodyPr/>
        <a:lstStyle/>
        <a:p>
          <a:endParaRPr lang="en-US"/>
        </a:p>
      </dgm:t>
    </dgm:pt>
    <dgm:pt modelId="{C821C06E-AE69-427E-BAC3-DD095C5F5DE2}" type="sibTrans" cxnId="{46802EFC-9BBB-47EF-8ED9-9055FA2CDFB1}">
      <dgm:prSet/>
      <dgm:spPr/>
      <dgm:t>
        <a:bodyPr/>
        <a:lstStyle/>
        <a:p>
          <a:endParaRPr lang="en-US"/>
        </a:p>
      </dgm:t>
    </dgm:pt>
    <dgm:pt modelId="{D0A82FB8-1752-4D6F-8410-65D45BE9561E}">
      <dgm:prSet custT="1"/>
      <dgm:spPr/>
      <dgm:t>
        <a:bodyPr/>
        <a:lstStyle/>
        <a:p>
          <a:r>
            <a:rPr lang="en-US" sz="1800" b="1" kern="1200" dirty="0"/>
            <a:t>Coil pack &amp; contact optimization  </a:t>
          </a:r>
        </a:p>
        <a:p>
          <a:r>
            <a:rPr lang="en-US" sz="1700" kern="1200" dirty="0">
              <a:solidFill>
                <a:srgbClr val="0033A0">
                  <a:hueOff val="0"/>
                  <a:satOff val="0"/>
                  <a:lumOff val="0"/>
                  <a:alphaOff val="0"/>
                </a:srgbClr>
              </a:solidFill>
              <a:latin typeface="Arial"/>
              <a:ea typeface="+mn-ea"/>
              <a:cs typeface="+mn-cs"/>
            </a:rPr>
            <a:t>Fuji assemblies at half lateral preload &amp; shimming fine-tuning</a:t>
          </a:r>
        </a:p>
        <a:p>
          <a:r>
            <a:rPr lang="en-US" sz="1700" kern="1200" dirty="0">
              <a:solidFill>
                <a:srgbClr val="0033A0">
                  <a:hueOff val="0"/>
                  <a:satOff val="0"/>
                  <a:lumOff val="0"/>
                  <a:alphaOff val="0"/>
                </a:srgbClr>
              </a:solidFill>
              <a:latin typeface="Arial"/>
              <a:ea typeface="+mn-ea"/>
              <a:cs typeface="+mn-cs"/>
            </a:rPr>
            <a:t>(2021) </a:t>
          </a:r>
        </a:p>
      </dgm:t>
    </dgm:pt>
    <dgm:pt modelId="{61919C9B-67C1-4818-8B22-371F0349AF0B}" type="parTrans" cxnId="{652564C5-1C9F-4165-825D-2B5E369E9B08}">
      <dgm:prSet/>
      <dgm:spPr/>
      <dgm:t>
        <a:bodyPr/>
        <a:lstStyle/>
        <a:p>
          <a:endParaRPr lang="en-US"/>
        </a:p>
      </dgm:t>
    </dgm:pt>
    <dgm:pt modelId="{BC71044F-3945-4433-9507-0F1DA1FDC91A}" type="sibTrans" cxnId="{652564C5-1C9F-4165-825D-2B5E369E9B08}">
      <dgm:prSet/>
      <dgm:spPr/>
      <dgm:t>
        <a:bodyPr/>
        <a:lstStyle/>
        <a:p>
          <a:endParaRPr lang="en-US"/>
        </a:p>
      </dgm:t>
    </dgm:pt>
    <dgm:pt modelId="{2B69C150-C962-46ED-A032-6DFF25CF63C4}">
      <dgm:prSet custT="1"/>
      <dgm:spPr>
        <a:solidFill>
          <a:srgbClr val="FFFFFF">
            <a:lumMod val="85000"/>
          </a:srgbClr>
        </a:solidFill>
        <a:ln w="6350" cap="flat" cmpd="sng" algn="ctr">
          <a:solidFill>
            <a:srgbClr val="FFFFFF">
              <a:lumMod val="85000"/>
            </a:srgbClr>
          </a:solidFill>
          <a:prstDash val="solid"/>
          <a:miter lim="800000"/>
        </a:ln>
        <a:effectLst/>
      </dgm:spPr>
      <dgm:t>
        <a:bodyPr spcFirstLastPara="0" vert="horz" wrap="square" lIns="152400" tIns="152400" rIns="152400" bIns="152400" numCol="1" spcCol="1270" anchor="ctr" anchorCtr="0"/>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RMM1b</a:t>
          </a:r>
        </a:p>
      </dgm:t>
    </dgm:pt>
    <dgm:pt modelId="{985FED35-869E-42B1-BCFA-A365B4BDACEE}" type="parTrans" cxnId="{32E6360B-3755-4D38-8AB6-CAC505AB303E}">
      <dgm:prSet/>
      <dgm:spPr/>
      <dgm:t>
        <a:bodyPr/>
        <a:lstStyle/>
        <a:p>
          <a:endParaRPr lang="en-US"/>
        </a:p>
      </dgm:t>
    </dgm:pt>
    <dgm:pt modelId="{C2F2AFDD-9240-4783-9934-D9D85FC72453}" type="sibTrans" cxnId="{32E6360B-3755-4D38-8AB6-CAC505AB303E}">
      <dgm:prSet/>
      <dgm:spPr/>
      <dgm:t>
        <a:bodyPr/>
        <a:lstStyle/>
        <a:p>
          <a:endParaRPr lang="en-US"/>
        </a:p>
      </dgm:t>
    </dgm:pt>
    <dgm:pt modelId="{F8C565CB-F02F-49DD-8F1A-E2D32306B445}">
      <dgm:prSet custT="1"/>
      <dgm:spPr/>
      <dgm:t>
        <a:bodyPr/>
        <a:lstStyle/>
        <a:p>
          <a:r>
            <a:rPr lang="en-US" sz="1800" b="1" dirty="0">
              <a:solidFill>
                <a:schemeClr val="bg1">
                  <a:lumMod val="65000"/>
                </a:schemeClr>
              </a:solidFill>
            </a:rPr>
            <a:t>Longitudinal re-assembly</a:t>
          </a:r>
        </a:p>
        <a:p>
          <a:r>
            <a:rPr lang="en-US" sz="1700" dirty="0">
              <a:solidFill>
                <a:schemeClr val="bg1">
                  <a:lumMod val="65000"/>
                </a:schemeClr>
              </a:solidFill>
            </a:rPr>
            <a:t>Machining of the rods &amp; reduction of the longitudinal preload target</a:t>
          </a:r>
        </a:p>
        <a:p>
          <a:r>
            <a:rPr lang="en-US" sz="1700" dirty="0">
              <a:solidFill>
                <a:schemeClr val="bg1">
                  <a:lumMod val="65000"/>
                </a:schemeClr>
              </a:solidFill>
            </a:rPr>
            <a:t>(2022)</a:t>
          </a:r>
        </a:p>
      </dgm:t>
    </dgm:pt>
    <dgm:pt modelId="{116086E4-3DA2-4410-9B39-9F62847B9BDE}" type="parTrans" cxnId="{ADD64242-AC47-4D8E-B6CF-E68B6EBBE21C}">
      <dgm:prSet/>
      <dgm:spPr/>
      <dgm:t>
        <a:bodyPr/>
        <a:lstStyle/>
        <a:p>
          <a:endParaRPr lang="en-US"/>
        </a:p>
      </dgm:t>
    </dgm:pt>
    <dgm:pt modelId="{CF4455B3-6B7C-4013-9023-23B5421D7AF5}" type="sibTrans" cxnId="{ADD64242-AC47-4D8E-B6CF-E68B6EBBE21C}">
      <dgm:prSet/>
      <dgm:spPr/>
      <dgm:t>
        <a:bodyPr/>
        <a:lstStyle/>
        <a:p>
          <a:endParaRPr lang="en-US"/>
        </a:p>
      </dgm:t>
    </dgm:pt>
    <dgm:pt modelId="{67423D40-6BD9-496D-9786-8E1E76FB066E}">
      <dgm:prSet custT="1"/>
      <dgm:spPr>
        <a:solidFill>
          <a:schemeClr val="bg1">
            <a:lumMod val="85000"/>
          </a:schemeClr>
        </a:solidFill>
        <a:ln>
          <a:solidFill>
            <a:schemeClr val="bg1">
              <a:lumMod val="85000"/>
            </a:schemeClr>
          </a:solidFill>
        </a:ln>
      </dgm:spPr>
      <dgm:t>
        <a:bodyPr/>
        <a:lstStyle/>
        <a:p>
          <a:r>
            <a:rPr lang="fr-CH" sz="2000" dirty="0"/>
            <a:t>eRMC1a</a:t>
          </a:r>
          <a:endParaRPr lang="en-GB" sz="2000" dirty="0"/>
        </a:p>
      </dgm:t>
    </dgm:pt>
    <dgm:pt modelId="{0A43623A-2A33-4877-82F7-E8A28157DD2F}" type="parTrans" cxnId="{040B70E7-D90B-4559-B964-84B8A430E41E}">
      <dgm:prSet/>
      <dgm:spPr/>
      <dgm:t>
        <a:bodyPr/>
        <a:lstStyle/>
        <a:p>
          <a:endParaRPr lang="en-GB"/>
        </a:p>
      </dgm:t>
    </dgm:pt>
    <dgm:pt modelId="{08808067-0EBB-46A3-A3A5-F2230FA68F1F}" type="sibTrans" cxnId="{040B70E7-D90B-4559-B964-84B8A430E41E}">
      <dgm:prSet/>
      <dgm:spPr/>
      <dgm:t>
        <a:bodyPr/>
        <a:lstStyle/>
        <a:p>
          <a:endParaRPr lang="en-GB"/>
        </a:p>
      </dgm:t>
    </dgm:pt>
    <dgm:pt modelId="{905D0D36-B5C2-4B28-9BE0-3333EAD938A2}">
      <dgm:prSet custT="1"/>
      <dgm:spPr/>
      <dgm:t>
        <a:bodyPr/>
        <a:lstStyle/>
        <a:p>
          <a:r>
            <a:rPr lang="en-US" sz="1800" b="1" kern="1200" noProof="0" dirty="0">
              <a:solidFill>
                <a:schemeClr val="bg1">
                  <a:lumMod val="65000"/>
                </a:schemeClr>
              </a:solidFill>
            </a:rPr>
            <a:t>Coil pack &amp; contact optimization </a:t>
          </a:r>
        </a:p>
        <a:p>
          <a:r>
            <a:rPr lang="en-US" sz="1700" kern="1200" noProof="0" dirty="0">
              <a:solidFill>
                <a:schemeClr val="bg1">
                  <a:lumMod val="65000"/>
                </a:schemeClr>
              </a:solidFill>
              <a:latin typeface="Arial"/>
              <a:ea typeface="+mn-ea"/>
              <a:cs typeface="+mn-cs"/>
            </a:rPr>
            <a:t>Coil rails’ machining &amp; lateral coil shimming</a:t>
          </a:r>
        </a:p>
        <a:p>
          <a:r>
            <a:rPr lang="en-US" sz="1700" kern="1200" noProof="0" dirty="0">
              <a:solidFill>
                <a:schemeClr val="bg1">
                  <a:lumMod val="65000"/>
                </a:schemeClr>
              </a:solidFill>
              <a:latin typeface="Arial"/>
              <a:ea typeface="+mn-ea"/>
              <a:cs typeface="+mn-cs"/>
            </a:rPr>
            <a:t>(2019-2020)</a:t>
          </a:r>
        </a:p>
      </dgm:t>
    </dgm:pt>
    <dgm:pt modelId="{5F182007-9537-4E28-AC54-70B617B2314E}" type="parTrans" cxnId="{3C1043A1-FD38-45BF-B237-85F66B8EEFE6}">
      <dgm:prSet/>
      <dgm:spPr/>
      <dgm:t>
        <a:bodyPr/>
        <a:lstStyle/>
        <a:p>
          <a:endParaRPr lang="en-GB"/>
        </a:p>
      </dgm:t>
    </dgm:pt>
    <dgm:pt modelId="{C58D6552-BF8A-4F45-B8D9-7C8BD56AB8BD}" type="sibTrans" cxnId="{3C1043A1-FD38-45BF-B237-85F66B8EEFE6}">
      <dgm:prSet/>
      <dgm:spPr/>
      <dgm:t>
        <a:bodyPr/>
        <a:lstStyle/>
        <a:p>
          <a:endParaRPr lang="en-GB"/>
        </a:p>
      </dgm:t>
    </dgm:pt>
    <dgm:pt modelId="{AA4C0DD4-B0C5-4749-B71A-D9962FF1A52D}">
      <dgm:prSet custT="1"/>
      <dgm:spPr/>
      <dgm:t>
        <a:bodyPr/>
        <a:lstStyle/>
        <a:p>
          <a:endParaRPr lang="en-GB" sz="1700" kern="1200" dirty="0">
            <a:solidFill>
              <a:schemeClr val="bg1">
                <a:lumMod val="65000"/>
              </a:schemeClr>
            </a:solidFill>
          </a:endParaRPr>
        </a:p>
      </dgm:t>
    </dgm:pt>
    <dgm:pt modelId="{F369EE1E-1621-4350-B733-2246453DAB17}" type="sibTrans" cxnId="{94F132A9-0BA5-45BD-8674-7693C49D325F}">
      <dgm:prSet/>
      <dgm:spPr/>
      <dgm:t>
        <a:bodyPr/>
        <a:lstStyle/>
        <a:p>
          <a:endParaRPr lang="en-GB"/>
        </a:p>
      </dgm:t>
    </dgm:pt>
    <dgm:pt modelId="{B2F5570E-9CBE-401D-B55E-FA384B6F9BBC}" type="parTrans" cxnId="{94F132A9-0BA5-45BD-8674-7693C49D325F}">
      <dgm:prSet/>
      <dgm:spPr/>
      <dgm:t>
        <a:bodyPr/>
        <a:lstStyle/>
        <a:p>
          <a:endParaRPr lang="en-GB"/>
        </a:p>
      </dgm:t>
    </dgm:pt>
    <dgm:pt modelId="{CF9C7F8B-ACA5-4AF8-A08B-0E80CF03A32B}" type="pres">
      <dgm:prSet presAssocID="{B52194AD-BC1D-40A5-8061-74ED970CF0EC}" presName="Name0" presStyleCnt="0">
        <dgm:presLayoutVars>
          <dgm:chMax/>
          <dgm:chPref/>
          <dgm:animLvl val="lvl"/>
        </dgm:presLayoutVars>
      </dgm:prSet>
      <dgm:spPr/>
    </dgm:pt>
    <dgm:pt modelId="{33687FA3-D696-4D05-A921-E657360E9153}" type="pres">
      <dgm:prSet presAssocID="{470436C2-AB8C-44D2-A601-D202EF28CAB9}" presName="composite" presStyleCnt="0"/>
      <dgm:spPr/>
    </dgm:pt>
    <dgm:pt modelId="{28B7E585-1DEC-4555-8326-DC322CE6A0D9}" type="pres">
      <dgm:prSet presAssocID="{470436C2-AB8C-44D2-A601-D202EF28CAB9}" presName="Parent1" presStyleLbl="alignNode1" presStyleIdx="0" presStyleCnt="4" custScaleX="57623">
        <dgm:presLayoutVars>
          <dgm:chMax val="1"/>
          <dgm:chPref val="1"/>
          <dgm:bulletEnabled val="1"/>
        </dgm:presLayoutVars>
      </dgm:prSet>
      <dgm:spPr>
        <a:xfrm>
          <a:off x="396357" y="2148645"/>
          <a:ext cx="2007060" cy="585994"/>
        </a:xfrm>
        <a:prstGeom prst="homePlate">
          <a:avLst>
            <a:gd name="adj" fmla="val 40000"/>
          </a:avLst>
        </a:prstGeom>
      </dgm:spPr>
    </dgm:pt>
    <dgm:pt modelId="{E6B3F149-FD9C-4184-B517-50DE17DC9F42}" type="pres">
      <dgm:prSet presAssocID="{470436C2-AB8C-44D2-A601-D202EF28CAB9}" presName="Childtext1" presStyleLbl="revTx" presStyleIdx="0" presStyleCnt="4">
        <dgm:presLayoutVars>
          <dgm:chMax val="0"/>
          <dgm:chPref val="0"/>
          <dgm:bulletEnabled/>
        </dgm:presLayoutVars>
      </dgm:prSet>
      <dgm:spPr/>
    </dgm:pt>
    <dgm:pt modelId="{9A3567F5-3505-4A84-B150-84541A114DAE}" type="pres">
      <dgm:prSet presAssocID="{470436C2-AB8C-44D2-A601-D202EF28CAB9}" presName="ConnectLine" presStyleLbl="sibTrans1D1" presStyleIdx="0" presStyleCnt="4"/>
      <dgm:spPr>
        <a:noFill/>
        <a:ln w="12700" cap="rnd" cmpd="sng" algn="ctr">
          <a:solidFill>
            <a:schemeClr val="bg1">
              <a:lumMod val="75000"/>
            </a:schemeClr>
          </a:solidFill>
          <a:prstDash val="dash"/>
        </a:ln>
        <a:effectLst/>
      </dgm:spPr>
    </dgm:pt>
    <dgm:pt modelId="{3C2BEDA3-A6CB-4551-9245-20E856721676}" type="pres">
      <dgm:prSet presAssocID="{470436C2-AB8C-44D2-A601-D202EF28CAB9}" presName="ConnectLineEnd" presStyleLbl="node1" presStyleIdx="0" presStyleCnt="4"/>
      <dgm:spPr>
        <a:solidFill>
          <a:srgbClr val="FFFFFF">
            <a:lumMod val="85000"/>
          </a:srgbClr>
        </a:solidFill>
      </dgm:spPr>
    </dgm:pt>
    <dgm:pt modelId="{C300CFD9-A852-4630-9F5A-D9052EC40FAA}" type="pres">
      <dgm:prSet presAssocID="{470436C2-AB8C-44D2-A601-D202EF28CAB9}" presName="EmptyPane" presStyleCnt="0"/>
      <dgm:spPr/>
    </dgm:pt>
    <dgm:pt modelId="{89A522A2-C968-4BB0-AA0D-5C276045D013}" type="pres">
      <dgm:prSet presAssocID="{2125FE7A-30E1-4461-8054-0105ED556DC5}" presName="spaceBetweenRectangles" presStyleLbl="fgAcc1" presStyleIdx="0" presStyleCnt="3"/>
      <dgm:spPr>
        <a:ln>
          <a:solidFill>
            <a:schemeClr val="bg1">
              <a:lumMod val="75000"/>
            </a:schemeClr>
          </a:solidFill>
        </a:ln>
      </dgm:spPr>
    </dgm:pt>
    <dgm:pt modelId="{A67DCE65-5E1D-4D82-8246-5AC47DDF9EC1}" type="pres">
      <dgm:prSet presAssocID="{67423D40-6BD9-496D-9786-8E1E76FB066E}" presName="composite" presStyleCnt="0"/>
      <dgm:spPr/>
    </dgm:pt>
    <dgm:pt modelId="{BAD9CA18-9206-46F4-B6B9-3A6B18EF7DA4}" type="pres">
      <dgm:prSet presAssocID="{67423D40-6BD9-496D-9786-8E1E76FB066E}" presName="Parent1" presStyleLbl="alignNode1" presStyleIdx="1" presStyleCnt="4" custScaleX="57958">
        <dgm:presLayoutVars>
          <dgm:chMax val="1"/>
          <dgm:chPref val="1"/>
          <dgm:bulletEnabled val="1"/>
        </dgm:presLayoutVars>
      </dgm:prSet>
      <dgm:spPr>
        <a:prstGeom prst="homePlate">
          <a:avLst/>
        </a:prstGeom>
      </dgm:spPr>
    </dgm:pt>
    <dgm:pt modelId="{FC77BB7D-ACF6-4FBF-8C83-EFA107C045D9}" type="pres">
      <dgm:prSet presAssocID="{67423D40-6BD9-496D-9786-8E1E76FB066E}" presName="Childtext1" presStyleLbl="revTx" presStyleIdx="1" presStyleCnt="4">
        <dgm:presLayoutVars>
          <dgm:chMax val="0"/>
          <dgm:chPref val="0"/>
          <dgm:bulletEnabled/>
        </dgm:presLayoutVars>
      </dgm:prSet>
      <dgm:spPr/>
    </dgm:pt>
    <dgm:pt modelId="{5A4638DF-14AD-4F23-AEA7-DE60CFFA1536}" type="pres">
      <dgm:prSet presAssocID="{67423D40-6BD9-496D-9786-8E1E76FB066E}" presName="ConnectLine" presStyleLbl="sibTrans1D1" presStyleIdx="1" presStyleCnt="4"/>
      <dgm:spPr>
        <a:noFill/>
        <a:ln w="12700" cap="flat" cmpd="sng" algn="ctr">
          <a:solidFill>
            <a:schemeClr val="bg1">
              <a:lumMod val="75000"/>
            </a:schemeClr>
          </a:solidFill>
          <a:prstDash val="dash"/>
          <a:miter lim="800000"/>
        </a:ln>
        <a:effectLst/>
      </dgm:spPr>
    </dgm:pt>
    <dgm:pt modelId="{CB8F2674-6A68-4F59-B318-BA7AAA44C23C}" type="pres">
      <dgm:prSet presAssocID="{67423D40-6BD9-496D-9786-8E1E76FB066E}" presName="ConnectLineEnd" presStyleLbl="node1" presStyleIdx="1" presStyleCnt="4"/>
      <dgm:spPr>
        <a:solidFill>
          <a:schemeClr val="bg1">
            <a:lumMod val="85000"/>
          </a:schemeClr>
        </a:solidFill>
      </dgm:spPr>
    </dgm:pt>
    <dgm:pt modelId="{6D32567C-0C0C-4C5C-B6B1-11F1DC99D441}" type="pres">
      <dgm:prSet presAssocID="{67423D40-6BD9-496D-9786-8E1E76FB066E}" presName="EmptyPane" presStyleCnt="0"/>
      <dgm:spPr/>
    </dgm:pt>
    <dgm:pt modelId="{9BA686C9-A5C4-4631-AAA8-24B9DDBBC5EC}" type="pres">
      <dgm:prSet presAssocID="{08808067-0EBB-46A3-A3A5-F2230FA68F1F}" presName="spaceBetweenRectangles" presStyleLbl="fgAcc1" presStyleIdx="1" presStyleCnt="3"/>
      <dgm:spPr>
        <a:ln>
          <a:solidFill>
            <a:schemeClr val="bg1">
              <a:lumMod val="75000"/>
            </a:schemeClr>
          </a:solidFill>
        </a:ln>
      </dgm:spPr>
    </dgm:pt>
    <dgm:pt modelId="{3F8C7F44-0E39-4E64-AFA3-81ED9F564258}" type="pres">
      <dgm:prSet presAssocID="{784C4D9C-6BD9-46A6-818E-2F9E32A0005D}" presName="composite" presStyleCnt="0"/>
      <dgm:spPr/>
    </dgm:pt>
    <dgm:pt modelId="{8EAC610B-FC2D-4E66-A096-2E23A75E8CE6}" type="pres">
      <dgm:prSet presAssocID="{784C4D9C-6BD9-46A6-818E-2F9E32A0005D}" presName="Parent1" presStyleLbl="alignNode1" presStyleIdx="2" presStyleCnt="4" custScaleX="57292">
        <dgm:presLayoutVars>
          <dgm:chMax val="1"/>
          <dgm:chPref val="1"/>
          <dgm:bulletEnabled val="1"/>
        </dgm:presLayoutVars>
      </dgm:prSet>
      <dgm:spPr>
        <a:prstGeom prst="homePlate">
          <a:avLst/>
        </a:prstGeom>
      </dgm:spPr>
    </dgm:pt>
    <dgm:pt modelId="{4EBF67CA-7B13-4FE6-A5D4-F2B5DBB8EF10}" type="pres">
      <dgm:prSet presAssocID="{784C4D9C-6BD9-46A6-818E-2F9E32A0005D}" presName="Childtext1" presStyleLbl="revTx" presStyleIdx="2" presStyleCnt="4">
        <dgm:presLayoutVars>
          <dgm:chMax val="0"/>
          <dgm:chPref val="0"/>
          <dgm:bulletEnabled/>
        </dgm:presLayoutVars>
      </dgm:prSet>
      <dgm:spPr/>
    </dgm:pt>
    <dgm:pt modelId="{EF2BCF49-D21A-4CE2-AE95-81209766FB18}" type="pres">
      <dgm:prSet presAssocID="{784C4D9C-6BD9-46A6-818E-2F9E32A0005D}" presName="ConnectLine" presStyleLbl="sibTrans1D1" presStyleIdx="2" presStyleCnt="4"/>
      <dgm:spPr>
        <a:noFill/>
        <a:ln w="12700" cap="rnd" cmpd="sng" algn="ctr">
          <a:solidFill>
            <a:schemeClr val="accent1">
              <a:hueOff val="0"/>
              <a:satOff val="0"/>
              <a:lumOff val="0"/>
              <a:alphaOff val="0"/>
            </a:schemeClr>
          </a:solidFill>
          <a:prstDash val="dash"/>
        </a:ln>
        <a:effectLst/>
      </dgm:spPr>
    </dgm:pt>
    <dgm:pt modelId="{0CC65804-80E2-457A-A25B-A52705EE142F}" type="pres">
      <dgm:prSet presAssocID="{784C4D9C-6BD9-46A6-818E-2F9E32A0005D}" presName="ConnectLineEnd" presStyleLbl="node1" presStyleIdx="2" presStyleCnt="4"/>
      <dgm:spPr/>
    </dgm:pt>
    <dgm:pt modelId="{004F0C39-4635-43A3-8A4E-EA640B51ABF7}" type="pres">
      <dgm:prSet presAssocID="{784C4D9C-6BD9-46A6-818E-2F9E32A0005D}" presName="EmptyPane" presStyleCnt="0"/>
      <dgm:spPr/>
    </dgm:pt>
    <dgm:pt modelId="{61A8C36E-8A1B-40F2-AED1-4DCA68BADEF4}" type="pres">
      <dgm:prSet presAssocID="{C821C06E-AE69-427E-BAC3-DD095C5F5DE2}" presName="spaceBetweenRectangles" presStyleLbl="fgAcc1" presStyleIdx="2" presStyleCnt="3"/>
      <dgm:spPr>
        <a:xfrm>
          <a:off x="7981020" y="2441643"/>
          <a:ext cx="793479" cy="0"/>
        </a:xfrm>
        <a:custGeom>
          <a:avLst/>
          <a:gdLst/>
          <a:ahLst/>
          <a:cxnLst/>
          <a:rect l="0" t="0" r="0" b="0"/>
          <a:pathLst>
            <a:path>
              <a:moveTo>
                <a:pt x="0" y="0"/>
              </a:moveTo>
              <a:lnTo>
                <a:pt x="793479" y="0"/>
              </a:lnTo>
            </a:path>
          </a:pathLst>
        </a:custGeom>
        <a:noFill/>
        <a:ln w="6350" cap="flat" cmpd="sng" algn="ctr">
          <a:solidFill>
            <a:srgbClr val="FFFFFF">
              <a:lumMod val="75000"/>
            </a:srgbClr>
          </a:solidFill>
          <a:prstDash val="solid"/>
          <a:miter lim="800000"/>
        </a:ln>
        <a:effectLst/>
      </dgm:spPr>
    </dgm:pt>
    <dgm:pt modelId="{25653124-9BAA-4AE1-8304-AA26FB2E3F53}" type="pres">
      <dgm:prSet presAssocID="{2B69C150-C962-46ED-A032-6DFF25CF63C4}" presName="composite" presStyleCnt="0"/>
      <dgm:spPr/>
    </dgm:pt>
    <dgm:pt modelId="{218458F2-C6C1-4CA1-95FD-E5E7768E5C6B}" type="pres">
      <dgm:prSet presAssocID="{2B69C150-C962-46ED-A032-6DFF25CF63C4}" presName="Parent1" presStyleLbl="alignNode1" presStyleIdx="3" presStyleCnt="4" custFlipHor="1" custScaleX="59867">
        <dgm:presLayoutVars>
          <dgm:chMax val="1"/>
          <dgm:chPref val="1"/>
          <dgm:bulletEnabled val="1"/>
        </dgm:presLayoutVars>
      </dgm:prSet>
      <dgm:spPr>
        <a:xfrm rot="10800000" flipH="1">
          <a:off x="8774500" y="2148645"/>
          <a:ext cx="2085220" cy="585994"/>
        </a:xfrm>
        <a:prstGeom prst="homePlate">
          <a:avLst/>
        </a:prstGeom>
      </dgm:spPr>
    </dgm:pt>
    <dgm:pt modelId="{5401E5BC-5137-49E4-9201-53966AC64854}" type="pres">
      <dgm:prSet presAssocID="{2B69C150-C962-46ED-A032-6DFF25CF63C4}" presName="Childtext1" presStyleLbl="revTx" presStyleIdx="3" presStyleCnt="4">
        <dgm:presLayoutVars>
          <dgm:chMax val="0"/>
          <dgm:chPref val="0"/>
          <dgm:bulletEnabled/>
        </dgm:presLayoutVars>
      </dgm:prSet>
      <dgm:spPr/>
    </dgm:pt>
    <dgm:pt modelId="{74850E5A-A27F-4C49-B524-9BDA42FD5C7E}" type="pres">
      <dgm:prSet presAssocID="{2B69C150-C962-46ED-A032-6DFF25CF63C4}" presName="ConnectLine" presStyleLbl="sibTrans1D1" presStyleIdx="3" presStyleCnt="4"/>
      <dgm:spPr>
        <a:noFill/>
        <a:ln w="12700" cap="rnd" cmpd="sng" algn="ctr">
          <a:solidFill>
            <a:schemeClr val="bg1">
              <a:lumMod val="85000"/>
            </a:schemeClr>
          </a:solidFill>
          <a:prstDash val="dash"/>
        </a:ln>
        <a:effectLst/>
      </dgm:spPr>
    </dgm:pt>
    <dgm:pt modelId="{59A7864F-BA2A-4DE3-9F4E-36E9E79426E5}" type="pres">
      <dgm:prSet presAssocID="{2B69C150-C962-46ED-A032-6DFF25CF63C4}" presName="ConnectLineEnd" presStyleLbl="node1" presStyleIdx="3" presStyleCnt="4"/>
      <dgm:spPr>
        <a:solidFill>
          <a:srgbClr val="FFFFFF">
            <a:lumMod val="85000"/>
          </a:srgbClr>
        </a:solidFill>
      </dgm:spPr>
    </dgm:pt>
    <dgm:pt modelId="{EC21299B-726A-4025-B88D-0937A475202F}" type="pres">
      <dgm:prSet presAssocID="{2B69C150-C962-46ED-A032-6DFF25CF63C4}" presName="EmptyPane" presStyleCnt="0"/>
      <dgm:spPr/>
    </dgm:pt>
  </dgm:ptLst>
  <dgm:cxnLst>
    <dgm:cxn modelId="{32E6360B-3755-4D38-8AB6-CAC505AB303E}" srcId="{B52194AD-BC1D-40A5-8061-74ED970CF0EC}" destId="{2B69C150-C962-46ED-A032-6DFF25CF63C4}" srcOrd="3" destOrd="0" parTransId="{985FED35-869E-42B1-BCFA-A365B4BDACEE}" sibTransId="{C2F2AFDD-9240-4783-9934-D9D85FC72453}"/>
    <dgm:cxn modelId="{517CB325-62EC-4E0E-91C0-0C1B58BB5F0A}" srcId="{470436C2-AB8C-44D2-A601-D202EF28CAB9}" destId="{FA711432-52FF-449A-96AC-E9B964DAEC35}" srcOrd="0" destOrd="0" parTransId="{548254CE-91A1-47E3-A412-38531D7A795D}" sibTransId="{C416A550-A52D-406F-B186-5FDD3F472F71}"/>
    <dgm:cxn modelId="{ADD64242-AC47-4D8E-B6CF-E68B6EBBE21C}" srcId="{2B69C150-C962-46ED-A032-6DFF25CF63C4}" destId="{F8C565CB-F02F-49DD-8F1A-E2D32306B445}" srcOrd="0" destOrd="0" parTransId="{116086E4-3DA2-4410-9B39-9F62847B9BDE}" sibTransId="{CF4455B3-6B7C-4013-9023-23B5421D7AF5}"/>
    <dgm:cxn modelId="{0670CB66-B9F7-4E29-A9CD-17ABD6870F44}" type="presOf" srcId="{F8C565CB-F02F-49DD-8F1A-E2D32306B445}" destId="{5401E5BC-5137-49E4-9201-53966AC64854}" srcOrd="0" destOrd="0" presId="urn:microsoft.com/office/officeart/2016/7/layout/HexagonTimeline"/>
    <dgm:cxn modelId="{C4FBAB48-FB21-439F-A956-B3FAAFEB7CE8}" type="presOf" srcId="{784C4D9C-6BD9-46A6-818E-2F9E32A0005D}" destId="{8EAC610B-FC2D-4E66-A096-2E23A75E8CE6}" srcOrd="0" destOrd="0" presId="urn:microsoft.com/office/officeart/2016/7/layout/HexagonTimeline"/>
    <dgm:cxn modelId="{53019453-0969-41D9-8CC8-44ED82421A39}" type="presOf" srcId="{B52194AD-BC1D-40A5-8061-74ED970CF0EC}" destId="{CF9C7F8B-ACA5-4AF8-A08B-0E80CF03A32B}" srcOrd="0" destOrd="0" presId="urn:microsoft.com/office/officeart/2016/7/layout/HexagonTimeline"/>
    <dgm:cxn modelId="{D6DAAB76-9B8C-4EB8-B2CA-A688C5842F27}" type="presOf" srcId="{2B69C150-C962-46ED-A032-6DFF25CF63C4}" destId="{218458F2-C6C1-4CA1-95FD-E5E7768E5C6B}" srcOrd="0" destOrd="0" presId="urn:microsoft.com/office/officeart/2016/7/layout/HexagonTimeline"/>
    <dgm:cxn modelId="{77591995-17FB-488D-ADAA-269ACBDDFAD5}" type="presOf" srcId="{D0A82FB8-1752-4D6F-8410-65D45BE9561E}" destId="{4EBF67CA-7B13-4FE6-A5D4-F2B5DBB8EF10}" srcOrd="0" destOrd="0" presId="urn:microsoft.com/office/officeart/2016/7/layout/HexagonTimeline"/>
    <dgm:cxn modelId="{3C1043A1-FD38-45BF-B237-85F66B8EEFE6}" srcId="{67423D40-6BD9-496D-9786-8E1E76FB066E}" destId="{905D0D36-B5C2-4B28-9BE0-3333EAD938A2}" srcOrd="0" destOrd="0" parTransId="{5F182007-9537-4E28-AC54-70B617B2314E}" sibTransId="{C58D6552-BF8A-4F45-B8D9-7C8BD56AB8BD}"/>
    <dgm:cxn modelId="{94F132A9-0BA5-45BD-8674-7693C49D325F}" srcId="{67423D40-6BD9-496D-9786-8E1E76FB066E}" destId="{AA4C0DD4-B0C5-4749-B71A-D9962FF1A52D}" srcOrd="1" destOrd="0" parTransId="{B2F5570E-9CBE-401D-B55E-FA384B6F9BBC}" sibTransId="{F369EE1E-1621-4350-B733-2246453DAB17}"/>
    <dgm:cxn modelId="{8A0C73AE-7356-44F6-B599-B6514FA4AA55}" type="presOf" srcId="{470436C2-AB8C-44D2-A601-D202EF28CAB9}" destId="{28B7E585-1DEC-4555-8326-DC322CE6A0D9}" srcOrd="0" destOrd="0" presId="urn:microsoft.com/office/officeart/2016/7/layout/HexagonTimeline"/>
    <dgm:cxn modelId="{884EA6AE-D104-4791-B64C-611378E6E5D4}" type="presOf" srcId="{FA711432-52FF-449A-96AC-E9B964DAEC35}" destId="{E6B3F149-FD9C-4184-B517-50DE17DC9F42}" srcOrd="0" destOrd="0" presId="urn:microsoft.com/office/officeart/2016/7/layout/HexagonTimeline"/>
    <dgm:cxn modelId="{652564C5-1C9F-4165-825D-2B5E369E9B08}" srcId="{784C4D9C-6BD9-46A6-818E-2F9E32A0005D}" destId="{D0A82FB8-1752-4D6F-8410-65D45BE9561E}" srcOrd="0" destOrd="0" parTransId="{61919C9B-67C1-4818-8B22-371F0349AF0B}" sibTransId="{BC71044F-3945-4433-9507-0F1DA1FDC91A}"/>
    <dgm:cxn modelId="{F942B8C5-7323-42C5-81E3-24148E3D8472}" srcId="{B52194AD-BC1D-40A5-8061-74ED970CF0EC}" destId="{470436C2-AB8C-44D2-A601-D202EF28CAB9}" srcOrd="0" destOrd="0" parTransId="{5730B730-F013-48B6-BBEF-5A501064EB00}" sibTransId="{2125FE7A-30E1-4461-8054-0105ED556DC5}"/>
    <dgm:cxn modelId="{3B7BA5CD-B58C-4517-ACBD-82692EACFDA8}" type="presOf" srcId="{905D0D36-B5C2-4B28-9BE0-3333EAD938A2}" destId="{FC77BB7D-ACF6-4FBF-8C83-EFA107C045D9}" srcOrd="0" destOrd="0" presId="urn:microsoft.com/office/officeart/2016/7/layout/HexagonTimeline"/>
    <dgm:cxn modelId="{098ED4E4-DB17-4FD5-BB0C-7300B8D75F15}" type="presOf" srcId="{AA4C0DD4-B0C5-4749-B71A-D9962FF1A52D}" destId="{FC77BB7D-ACF6-4FBF-8C83-EFA107C045D9}" srcOrd="0" destOrd="1" presId="urn:microsoft.com/office/officeart/2016/7/layout/HexagonTimeline"/>
    <dgm:cxn modelId="{040B70E7-D90B-4559-B964-84B8A430E41E}" srcId="{B52194AD-BC1D-40A5-8061-74ED970CF0EC}" destId="{67423D40-6BD9-496D-9786-8E1E76FB066E}" srcOrd="1" destOrd="0" parTransId="{0A43623A-2A33-4877-82F7-E8A28157DD2F}" sibTransId="{08808067-0EBB-46A3-A3A5-F2230FA68F1F}"/>
    <dgm:cxn modelId="{846997F5-7490-4319-B838-05F91A4CA225}" type="presOf" srcId="{67423D40-6BD9-496D-9786-8E1E76FB066E}" destId="{BAD9CA18-9206-46F4-B6B9-3A6B18EF7DA4}" srcOrd="0" destOrd="0" presId="urn:microsoft.com/office/officeart/2016/7/layout/HexagonTimeline"/>
    <dgm:cxn modelId="{46802EFC-9BBB-47EF-8ED9-9055FA2CDFB1}" srcId="{B52194AD-BC1D-40A5-8061-74ED970CF0EC}" destId="{784C4D9C-6BD9-46A6-818E-2F9E32A0005D}" srcOrd="2" destOrd="0" parTransId="{8A955203-16FE-4E4A-A198-0745DE545A9D}" sibTransId="{C821C06E-AE69-427E-BAC3-DD095C5F5DE2}"/>
    <dgm:cxn modelId="{8048247F-7162-43F6-AE4D-84CDB4E9F77C}" type="presParOf" srcId="{CF9C7F8B-ACA5-4AF8-A08B-0E80CF03A32B}" destId="{33687FA3-D696-4D05-A921-E657360E9153}" srcOrd="0" destOrd="0" presId="urn:microsoft.com/office/officeart/2016/7/layout/HexagonTimeline"/>
    <dgm:cxn modelId="{9FFC82B7-538E-43EB-880A-3AC30DBABE16}" type="presParOf" srcId="{33687FA3-D696-4D05-A921-E657360E9153}" destId="{28B7E585-1DEC-4555-8326-DC322CE6A0D9}" srcOrd="0" destOrd="0" presId="urn:microsoft.com/office/officeart/2016/7/layout/HexagonTimeline"/>
    <dgm:cxn modelId="{72391BD6-DFAA-44A8-BA95-CC7784A4356C}" type="presParOf" srcId="{33687FA3-D696-4D05-A921-E657360E9153}" destId="{E6B3F149-FD9C-4184-B517-50DE17DC9F42}" srcOrd="1" destOrd="0" presId="urn:microsoft.com/office/officeart/2016/7/layout/HexagonTimeline"/>
    <dgm:cxn modelId="{52C6E4F8-428D-40A2-BD1E-B6C2BB5DC5FD}" type="presParOf" srcId="{33687FA3-D696-4D05-A921-E657360E9153}" destId="{9A3567F5-3505-4A84-B150-84541A114DAE}" srcOrd="2" destOrd="0" presId="urn:microsoft.com/office/officeart/2016/7/layout/HexagonTimeline"/>
    <dgm:cxn modelId="{A53E88DC-9657-4631-9D7F-C228ABB47BEE}" type="presParOf" srcId="{33687FA3-D696-4D05-A921-E657360E9153}" destId="{3C2BEDA3-A6CB-4551-9245-20E856721676}" srcOrd="3" destOrd="0" presId="urn:microsoft.com/office/officeart/2016/7/layout/HexagonTimeline"/>
    <dgm:cxn modelId="{693BC0D6-EBE1-4BDF-BC6C-26175E9864AD}" type="presParOf" srcId="{33687FA3-D696-4D05-A921-E657360E9153}" destId="{C300CFD9-A852-4630-9F5A-D9052EC40FAA}" srcOrd="4" destOrd="0" presId="urn:microsoft.com/office/officeart/2016/7/layout/HexagonTimeline"/>
    <dgm:cxn modelId="{0046E1CE-A553-4003-92E5-9CFB5F20A777}" type="presParOf" srcId="{CF9C7F8B-ACA5-4AF8-A08B-0E80CF03A32B}" destId="{89A522A2-C968-4BB0-AA0D-5C276045D013}" srcOrd="1" destOrd="0" presId="urn:microsoft.com/office/officeart/2016/7/layout/HexagonTimeline"/>
    <dgm:cxn modelId="{BBBC81FA-D6CA-4FC5-81D5-0684B371EA54}" type="presParOf" srcId="{CF9C7F8B-ACA5-4AF8-A08B-0E80CF03A32B}" destId="{A67DCE65-5E1D-4D82-8246-5AC47DDF9EC1}" srcOrd="2" destOrd="0" presId="urn:microsoft.com/office/officeart/2016/7/layout/HexagonTimeline"/>
    <dgm:cxn modelId="{A643C159-258F-4341-9236-3242B31F3C34}" type="presParOf" srcId="{A67DCE65-5E1D-4D82-8246-5AC47DDF9EC1}" destId="{BAD9CA18-9206-46F4-B6B9-3A6B18EF7DA4}" srcOrd="0" destOrd="0" presId="urn:microsoft.com/office/officeart/2016/7/layout/HexagonTimeline"/>
    <dgm:cxn modelId="{6AD33B8B-97B1-4E9A-9F20-1A0A2A1A0D8D}" type="presParOf" srcId="{A67DCE65-5E1D-4D82-8246-5AC47DDF9EC1}" destId="{FC77BB7D-ACF6-4FBF-8C83-EFA107C045D9}" srcOrd="1" destOrd="0" presId="urn:microsoft.com/office/officeart/2016/7/layout/HexagonTimeline"/>
    <dgm:cxn modelId="{E37F7400-F634-4FF6-839F-ADB62827E9B7}" type="presParOf" srcId="{A67DCE65-5E1D-4D82-8246-5AC47DDF9EC1}" destId="{5A4638DF-14AD-4F23-AEA7-DE60CFFA1536}" srcOrd="2" destOrd="0" presId="urn:microsoft.com/office/officeart/2016/7/layout/HexagonTimeline"/>
    <dgm:cxn modelId="{BBEA0339-2CA2-4D4E-90F6-DF2AC7FCD74E}" type="presParOf" srcId="{A67DCE65-5E1D-4D82-8246-5AC47DDF9EC1}" destId="{CB8F2674-6A68-4F59-B318-BA7AAA44C23C}" srcOrd="3" destOrd="0" presId="urn:microsoft.com/office/officeart/2016/7/layout/HexagonTimeline"/>
    <dgm:cxn modelId="{9678444B-7C30-4BC9-A9C8-E32C8E9E5B43}" type="presParOf" srcId="{A67DCE65-5E1D-4D82-8246-5AC47DDF9EC1}" destId="{6D32567C-0C0C-4C5C-B6B1-11F1DC99D441}" srcOrd="4" destOrd="0" presId="urn:microsoft.com/office/officeart/2016/7/layout/HexagonTimeline"/>
    <dgm:cxn modelId="{2B10A9DC-ACA6-4E89-AB6D-F2977BD981DA}" type="presParOf" srcId="{CF9C7F8B-ACA5-4AF8-A08B-0E80CF03A32B}" destId="{9BA686C9-A5C4-4631-AAA8-24B9DDBBC5EC}" srcOrd="3" destOrd="0" presId="urn:microsoft.com/office/officeart/2016/7/layout/HexagonTimeline"/>
    <dgm:cxn modelId="{07D916ED-A87A-4351-A197-6168D7314964}" type="presParOf" srcId="{CF9C7F8B-ACA5-4AF8-A08B-0E80CF03A32B}" destId="{3F8C7F44-0E39-4E64-AFA3-81ED9F564258}" srcOrd="4" destOrd="0" presId="urn:microsoft.com/office/officeart/2016/7/layout/HexagonTimeline"/>
    <dgm:cxn modelId="{AE386110-CA7E-4EA0-82C5-52AE8522A352}" type="presParOf" srcId="{3F8C7F44-0E39-4E64-AFA3-81ED9F564258}" destId="{8EAC610B-FC2D-4E66-A096-2E23A75E8CE6}" srcOrd="0" destOrd="0" presId="urn:microsoft.com/office/officeart/2016/7/layout/HexagonTimeline"/>
    <dgm:cxn modelId="{C9FBCC79-B50E-4645-825C-BC85E6A51904}" type="presParOf" srcId="{3F8C7F44-0E39-4E64-AFA3-81ED9F564258}" destId="{4EBF67CA-7B13-4FE6-A5D4-F2B5DBB8EF10}" srcOrd="1" destOrd="0" presId="urn:microsoft.com/office/officeart/2016/7/layout/HexagonTimeline"/>
    <dgm:cxn modelId="{0BD18446-E99E-4F8E-9A6B-91B806D180A5}" type="presParOf" srcId="{3F8C7F44-0E39-4E64-AFA3-81ED9F564258}" destId="{EF2BCF49-D21A-4CE2-AE95-81209766FB18}" srcOrd="2" destOrd="0" presId="urn:microsoft.com/office/officeart/2016/7/layout/HexagonTimeline"/>
    <dgm:cxn modelId="{7A520402-A80E-4312-8197-C44D64167275}" type="presParOf" srcId="{3F8C7F44-0E39-4E64-AFA3-81ED9F564258}" destId="{0CC65804-80E2-457A-A25B-A52705EE142F}" srcOrd="3" destOrd="0" presId="urn:microsoft.com/office/officeart/2016/7/layout/HexagonTimeline"/>
    <dgm:cxn modelId="{EABC31FE-1D0D-4C8D-8AA9-39F82D5DE0C4}" type="presParOf" srcId="{3F8C7F44-0E39-4E64-AFA3-81ED9F564258}" destId="{004F0C39-4635-43A3-8A4E-EA640B51ABF7}" srcOrd="4" destOrd="0" presId="urn:microsoft.com/office/officeart/2016/7/layout/HexagonTimeline"/>
    <dgm:cxn modelId="{EC009423-C517-4ACA-A70C-507820332E6F}" type="presParOf" srcId="{CF9C7F8B-ACA5-4AF8-A08B-0E80CF03A32B}" destId="{61A8C36E-8A1B-40F2-AED1-4DCA68BADEF4}" srcOrd="5" destOrd="0" presId="urn:microsoft.com/office/officeart/2016/7/layout/HexagonTimeline"/>
    <dgm:cxn modelId="{96B645C7-BA51-4669-9029-DCB483B72CF2}" type="presParOf" srcId="{CF9C7F8B-ACA5-4AF8-A08B-0E80CF03A32B}" destId="{25653124-9BAA-4AE1-8304-AA26FB2E3F53}" srcOrd="6" destOrd="0" presId="urn:microsoft.com/office/officeart/2016/7/layout/HexagonTimeline"/>
    <dgm:cxn modelId="{6CC086F3-60F6-4C3D-A23A-452C70541C69}" type="presParOf" srcId="{25653124-9BAA-4AE1-8304-AA26FB2E3F53}" destId="{218458F2-C6C1-4CA1-95FD-E5E7768E5C6B}" srcOrd="0" destOrd="0" presId="urn:microsoft.com/office/officeart/2016/7/layout/HexagonTimeline"/>
    <dgm:cxn modelId="{61A8E3D8-6DAB-4364-8D7A-AB956BD992E7}" type="presParOf" srcId="{25653124-9BAA-4AE1-8304-AA26FB2E3F53}" destId="{5401E5BC-5137-49E4-9201-53966AC64854}" srcOrd="1" destOrd="0" presId="urn:microsoft.com/office/officeart/2016/7/layout/HexagonTimeline"/>
    <dgm:cxn modelId="{84FFD76A-1308-4FD6-A022-84A94F2319A4}" type="presParOf" srcId="{25653124-9BAA-4AE1-8304-AA26FB2E3F53}" destId="{74850E5A-A27F-4C49-B524-9BDA42FD5C7E}" srcOrd="2" destOrd="0" presId="urn:microsoft.com/office/officeart/2016/7/layout/HexagonTimeline"/>
    <dgm:cxn modelId="{097E63EC-CD80-4783-A2F8-FC98874161D4}" type="presParOf" srcId="{25653124-9BAA-4AE1-8304-AA26FB2E3F53}" destId="{59A7864F-BA2A-4DE3-9F4E-36E9E79426E5}" srcOrd="3" destOrd="0" presId="urn:microsoft.com/office/officeart/2016/7/layout/HexagonTimeline"/>
    <dgm:cxn modelId="{2CE68258-8913-4613-81B7-9099FEA40EEE}" type="presParOf" srcId="{25653124-9BAA-4AE1-8304-AA26FB2E3F53}" destId="{EC21299B-726A-4025-B88D-0937A475202F}" srcOrd="4" destOrd="0" presId="urn:microsoft.com/office/officeart/2016/7/layout/Hexagon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2194AD-BC1D-40A5-8061-74ED970CF0EC}" type="doc">
      <dgm:prSet loTypeId="urn:microsoft.com/office/officeart/2016/7/layout/HexagonTimeline" loCatId="process" qsTypeId="urn:microsoft.com/office/officeart/2005/8/quickstyle/simple4" qsCatId="simple" csTypeId="urn:microsoft.com/office/officeart/2005/8/colors/accent1_2" csCatId="accent1" phldr="1"/>
      <dgm:spPr/>
      <dgm:t>
        <a:bodyPr/>
        <a:lstStyle/>
        <a:p>
          <a:endParaRPr lang="en-US"/>
        </a:p>
      </dgm:t>
    </dgm:pt>
    <dgm:pt modelId="{470436C2-AB8C-44D2-A601-D202EF28CAB9}">
      <dgm:prSet custT="1"/>
      <dgm:spPr>
        <a:solidFill>
          <a:srgbClr val="FFFFFF">
            <a:lumMod val="85000"/>
          </a:srgbClr>
        </a:solidFill>
        <a:ln w="6350" cap="flat" cmpd="sng" algn="ctr">
          <a:solidFill>
            <a:srgbClr val="FFFFFF">
              <a:lumMod val="85000"/>
            </a:srgbClr>
          </a:solidFill>
          <a:prstDash val="solid"/>
          <a:miter lim="800000"/>
        </a:ln>
        <a:effectLst/>
      </dgm:spPr>
      <dgm:t>
        <a:bodyPr spcFirstLastPara="0" vert="horz" wrap="square" lIns="152400" tIns="152400" rIns="152400" bIns="152400" numCol="1" spcCol="1270" anchor="ctr" anchorCtr="0"/>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Dummy assembly</a:t>
          </a:r>
        </a:p>
      </dgm:t>
    </dgm:pt>
    <dgm:pt modelId="{5730B730-F013-48B6-BBEF-5A501064EB00}" type="parTrans" cxnId="{F942B8C5-7323-42C5-81E3-24148E3D8472}">
      <dgm:prSet/>
      <dgm:spPr/>
      <dgm:t>
        <a:bodyPr/>
        <a:lstStyle/>
        <a:p>
          <a:endParaRPr lang="en-US"/>
        </a:p>
      </dgm:t>
    </dgm:pt>
    <dgm:pt modelId="{2125FE7A-30E1-4461-8054-0105ED556DC5}" type="sibTrans" cxnId="{F942B8C5-7323-42C5-81E3-24148E3D8472}">
      <dgm:prSet/>
      <dgm:spPr/>
      <dgm:t>
        <a:bodyPr/>
        <a:lstStyle/>
        <a:p>
          <a:endParaRPr lang="en-US"/>
        </a:p>
      </dgm:t>
    </dgm:pt>
    <dgm:pt modelId="{FA711432-52FF-449A-96AC-E9B964DAEC35}">
      <dgm:prSet custT="1"/>
      <dgm:spPr/>
      <dgm:t>
        <a:bodyPr/>
        <a:lstStyle/>
        <a:p>
          <a:r>
            <a:rPr lang="en-US" sz="1800" b="1" dirty="0">
              <a:solidFill>
                <a:schemeClr val="bg1">
                  <a:lumMod val="65000"/>
                </a:schemeClr>
              </a:solidFill>
            </a:rPr>
            <a:t>Characterization of the mechanical structure </a:t>
          </a:r>
        </a:p>
        <a:p>
          <a:r>
            <a:rPr lang="en-US" sz="1700" dirty="0">
              <a:solidFill>
                <a:schemeClr val="bg1">
                  <a:lumMod val="65000"/>
                </a:schemeClr>
              </a:solidFill>
            </a:rPr>
            <a:t>Aluminum coils </a:t>
          </a:r>
        </a:p>
        <a:p>
          <a:r>
            <a:rPr lang="en-US" sz="1700" dirty="0">
              <a:solidFill>
                <a:schemeClr val="bg1">
                  <a:lumMod val="65000"/>
                </a:schemeClr>
              </a:solidFill>
            </a:rPr>
            <a:t>(2018-2019)</a:t>
          </a:r>
        </a:p>
      </dgm:t>
    </dgm:pt>
    <dgm:pt modelId="{548254CE-91A1-47E3-A412-38531D7A795D}" type="parTrans" cxnId="{517CB325-62EC-4E0E-91C0-0C1B58BB5F0A}">
      <dgm:prSet/>
      <dgm:spPr/>
      <dgm:t>
        <a:bodyPr/>
        <a:lstStyle/>
        <a:p>
          <a:endParaRPr lang="en-US"/>
        </a:p>
      </dgm:t>
    </dgm:pt>
    <dgm:pt modelId="{C416A550-A52D-406F-B186-5FDD3F472F71}" type="sibTrans" cxnId="{517CB325-62EC-4E0E-91C0-0C1B58BB5F0A}">
      <dgm:prSet/>
      <dgm:spPr/>
      <dgm:t>
        <a:bodyPr/>
        <a:lstStyle/>
        <a:p>
          <a:endParaRPr lang="en-US"/>
        </a:p>
      </dgm:t>
    </dgm:pt>
    <dgm:pt modelId="{784C4D9C-6BD9-46A6-818E-2F9E32A0005D}">
      <dgm:prSet custT="1"/>
      <dgm:spPr>
        <a:gradFill rotWithShape="0">
          <a:gsLst>
            <a:gs pos="0">
              <a:srgbClr val="0033A0">
                <a:hueOff val="0"/>
                <a:satOff val="0"/>
                <a:lumOff val="0"/>
                <a:alphaOff val="0"/>
                <a:satMod val="103000"/>
                <a:lumMod val="102000"/>
                <a:tint val="94000"/>
              </a:srgbClr>
            </a:gs>
            <a:gs pos="50000">
              <a:srgbClr val="0033A0">
                <a:hueOff val="0"/>
                <a:satOff val="0"/>
                <a:lumOff val="0"/>
                <a:alphaOff val="0"/>
                <a:satMod val="110000"/>
                <a:lumMod val="100000"/>
                <a:shade val="100000"/>
              </a:srgbClr>
            </a:gs>
            <a:gs pos="100000">
              <a:srgbClr val="0033A0">
                <a:hueOff val="0"/>
                <a:satOff val="0"/>
                <a:lumOff val="0"/>
                <a:alphaOff val="0"/>
                <a:lumMod val="99000"/>
                <a:satMod val="120000"/>
                <a:shade val="78000"/>
              </a:srgbClr>
            </a:gs>
          </a:gsLst>
          <a:lin ang="5400000" scaled="0"/>
        </a:gradFill>
        <a:ln w="6350" cap="flat" cmpd="sng" algn="ctr">
          <a:solidFill>
            <a:srgbClr val="0033A0">
              <a:hueOff val="0"/>
              <a:satOff val="0"/>
              <a:lumOff val="0"/>
              <a:alphaOff val="0"/>
            </a:srgbClr>
          </a:solidFill>
          <a:prstDash val="solid"/>
          <a:miter lim="800000"/>
        </a:ln>
        <a:effectLst/>
      </dgm:spPr>
      <dgm:t>
        <a:bodyPr spcFirstLastPara="0" vert="horz" wrap="square" lIns="152400" tIns="152400" rIns="152400" bIns="152400" numCol="1" spcCol="1270" anchor="ctr" anchorCtr="0"/>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RMM1a </a:t>
          </a:r>
        </a:p>
      </dgm:t>
    </dgm:pt>
    <dgm:pt modelId="{8A955203-16FE-4E4A-A198-0745DE545A9D}" type="parTrans" cxnId="{46802EFC-9BBB-47EF-8ED9-9055FA2CDFB1}">
      <dgm:prSet/>
      <dgm:spPr/>
      <dgm:t>
        <a:bodyPr/>
        <a:lstStyle/>
        <a:p>
          <a:endParaRPr lang="en-US"/>
        </a:p>
      </dgm:t>
    </dgm:pt>
    <dgm:pt modelId="{C821C06E-AE69-427E-BAC3-DD095C5F5DE2}" type="sibTrans" cxnId="{46802EFC-9BBB-47EF-8ED9-9055FA2CDFB1}">
      <dgm:prSet/>
      <dgm:spPr/>
      <dgm:t>
        <a:bodyPr/>
        <a:lstStyle/>
        <a:p>
          <a:endParaRPr lang="en-US"/>
        </a:p>
      </dgm:t>
    </dgm:pt>
    <dgm:pt modelId="{D0A82FB8-1752-4D6F-8410-65D45BE9561E}">
      <dgm:prSet custT="1"/>
      <dgm:spPr/>
      <dgm:t>
        <a:bodyPr/>
        <a:lstStyle/>
        <a:p>
          <a:r>
            <a:rPr lang="en-US" sz="1800" b="1" kern="1200" dirty="0">
              <a:solidFill>
                <a:schemeClr val="tx1"/>
              </a:solidFill>
            </a:rPr>
            <a:t>Coil pack &amp; contact optimization  </a:t>
          </a:r>
        </a:p>
        <a:p>
          <a:r>
            <a:rPr lang="en-US" sz="1700" kern="1200" dirty="0">
              <a:solidFill>
                <a:schemeClr val="tx1"/>
              </a:solidFill>
              <a:latin typeface="Arial"/>
              <a:ea typeface="+mn-ea"/>
              <a:cs typeface="+mn-cs"/>
            </a:rPr>
            <a:t>Fuji assemblies at half lateral preload &amp; shimming fine-tuning</a:t>
          </a:r>
        </a:p>
        <a:p>
          <a:r>
            <a:rPr lang="en-US" sz="1700" kern="1200" dirty="0">
              <a:solidFill>
                <a:schemeClr val="tx1"/>
              </a:solidFill>
              <a:latin typeface="Arial"/>
              <a:ea typeface="+mn-ea"/>
              <a:cs typeface="+mn-cs"/>
            </a:rPr>
            <a:t>(2021) </a:t>
          </a:r>
        </a:p>
      </dgm:t>
    </dgm:pt>
    <dgm:pt modelId="{61919C9B-67C1-4818-8B22-371F0349AF0B}" type="parTrans" cxnId="{652564C5-1C9F-4165-825D-2B5E369E9B08}">
      <dgm:prSet/>
      <dgm:spPr/>
      <dgm:t>
        <a:bodyPr/>
        <a:lstStyle/>
        <a:p>
          <a:endParaRPr lang="en-US"/>
        </a:p>
      </dgm:t>
    </dgm:pt>
    <dgm:pt modelId="{BC71044F-3945-4433-9507-0F1DA1FDC91A}" type="sibTrans" cxnId="{652564C5-1C9F-4165-825D-2B5E369E9B08}">
      <dgm:prSet/>
      <dgm:spPr/>
      <dgm:t>
        <a:bodyPr/>
        <a:lstStyle/>
        <a:p>
          <a:endParaRPr lang="en-US"/>
        </a:p>
      </dgm:t>
    </dgm:pt>
    <dgm:pt modelId="{2B69C150-C962-46ED-A032-6DFF25CF63C4}">
      <dgm:prSet/>
      <dgm:spPr/>
      <dgm:t>
        <a:bodyPr/>
        <a:lstStyle/>
        <a:p>
          <a:r>
            <a:rPr lang="en-US" dirty="0"/>
            <a:t>RMM1b</a:t>
          </a:r>
        </a:p>
      </dgm:t>
    </dgm:pt>
    <dgm:pt modelId="{985FED35-869E-42B1-BCFA-A365B4BDACEE}" type="parTrans" cxnId="{32E6360B-3755-4D38-8AB6-CAC505AB303E}">
      <dgm:prSet/>
      <dgm:spPr/>
      <dgm:t>
        <a:bodyPr/>
        <a:lstStyle/>
        <a:p>
          <a:endParaRPr lang="en-US"/>
        </a:p>
      </dgm:t>
    </dgm:pt>
    <dgm:pt modelId="{C2F2AFDD-9240-4783-9934-D9D85FC72453}" type="sibTrans" cxnId="{32E6360B-3755-4D38-8AB6-CAC505AB303E}">
      <dgm:prSet/>
      <dgm:spPr/>
      <dgm:t>
        <a:bodyPr/>
        <a:lstStyle/>
        <a:p>
          <a:endParaRPr lang="en-US"/>
        </a:p>
      </dgm:t>
    </dgm:pt>
    <dgm:pt modelId="{F8C565CB-F02F-49DD-8F1A-E2D32306B445}">
      <dgm:prSet custT="1"/>
      <dgm:spPr/>
      <dgm:t>
        <a:bodyPr/>
        <a:lstStyle/>
        <a:p>
          <a:r>
            <a:rPr lang="en-US" sz="1800" b="1" dirty="0"/>
            <a:t>Longitudinal re-assembly</a:t>
          </a:r>
        </a:p>
        <a:p>
          <a:r>
            <a:rPr lang="en-US" sz="1700" dirty="0"/>
            <a:t>Machining of the rods &amp; reduction of the longitudinal preload target</a:t>
          </a:r>
        </a:p>
        <a:p>
          <a:r>
            <a:rPr lang="en-US" sz="1700" dirty="0"/>
            <a:t>(2022)</a:t>
          </a:r>
        </a:p>
      </dgm:t>
    </dgm:pt>
    <dgm:pt modelId="{116086E4-3DA2-4410-9B39-9F62847B9BDE}" type="parTrans" cxnId="{ADD64242-AC47-4D8E-B6CF-E68B6EBBE21C}">
      <dgm:prSet/>
      <dgm:spPr/>
      <dgm:t>
        <a:bodyPr/>
        <a:lstStyle/>
        <a:p>
          <a:endParaRPr lang="en-US"/>
        </a:p>
      </dgm:t>
    </dgm:pt>
    <dgm:pt modelId="{CF4455B3-6B7C-4013-9023-23B5421D7AF5}" type="sibTrans" cxnId="{ADD64242-AC47-4D8E-B6CF-E68B6EBBE21C}">
      <dgm:prSet/>
      <dgm:spPr/>
      <dgm:t>
        <a:bodyPr/>
        <a:lstStyle/>
        <a:p>
          <a:endParaRPr lang="en-US"/>
        </a:p>
      </dgm:t>
    </dgm:pt>
    <dgm:pt modelId="{67423D40-6BD9-496D-9786-8E1E76FB066E}">
      <dgm:prSet custT="1"/>
      <dgm:spPr>
        <a:solidFill>
          <a:schemeClr val="bg1">
            <a:lumMod val="85000"/>
          </a:schemeClr>
        </a:solidFill>
        <a:ln>
          <a:solidFill>
            <a:schemeClr val="bg1">
              <a:lumMod val="85000"/>
            </a:schemeClr>
          </a:solidFill>
        </a:ln>
      </dgm:spPr>
      <dgm:t>
        <a:bodyPr/>
        <a:lstStyle/>
        <a:p>
          <a:r>
            <a:rPr lang="fr-CH" sz="2000" dirty="0"/>
            <a:t>eRMC1a</a:t>
          </a:r>
          <a:endParaRPr lang="en-GB" sz="2000" dirty="0"/>
        </a:p>
      </dgm:t>
    </dgm:pt>
    <dgm:pt modelId="{0A43623A-2A33-4877-82F7-E8A28157DD2F}" type="parTrans" cxnId="{040B70E7-D90B-4559-B964-84B8A430E41E}">
      <dgm:prSet/>
      <dgm:spPr/>
      <dgm:t>
        <a:bodyPr/>
        <a:lstStyle/>
        <a:p>
          <a:endParaRPr lang="en-GB"/>
        </a:p>
      </dgm:t>
    </dgm:pt>
    <dgm:pt modelId="{08808067-0EBB-46A3-A3A5-F2230FA68F1F}" type="sibTrans" cxnId="{040B70E7-D90B-4559-B964-84B8A430E41E}">
      <dgm:prSet/>
      <dgm:spPr/>
      <dgm:t>
        <a:bodyPr/>
        <a:lstStyle/>
        <a:p>
          <a:endParaRPr lang="en-GB"/>
        </a:p>
      </dgm:t>
    </dgm:pt>
    <dgm:pt modelId="{905D0D36-B5C2-4B28-9BE0-3333EAD938A2}">
      <dgm:prSet custT="1"/>
      <dgm:spPr/>
      <dgm:t>
        <a:bodyPr/>
        <a:lstStyle/>
        <a:p>
          <a:r>
            <a:rPr lang="en-US" sz="1800" b="1" kern="1200" noProof="0" dirty="0">
              <a:solidFill>
                <a:schemeClr val="bg1">
                  <a:lumMod val="65000"/>
                </a:schemeClr>
              </a:solidFill>
            </a:rPr>
            <a:t>Coil pack &amp; contact optimization </a:t>
          </a:r>
        </a:p>
        <a:p>
          <a:r>
            <a:rPr lang="en-US" sz="1700" kern="1200" noProof="0" dirty="0">
              <a:solidFill>
                <a:schemeClr val="bg1">
                  <a:lumMod val="65000"/>
                </a:schemeClr>
              </a:solidFill>
              <a:latin typeface="Arial"/>
              <a:ea typeface="+mn-ea"/>
              <a:cs typeface="+mn-cs"/>
            </a:rPr>
            <a:t>Coil rails’ machining &amp; lateral coil shimming</a:t>
          </a:r>
        </a:p>
        <a:p>
          <a:r>
            <a:rPr lang="en-US" sz="1700" kern="1200" noProof="0" dirty="0">
              <a:solidFill>
                <a:schemeClr val="bg1">
                  <a:lumMod val="65000"/>
                </a:schemeClr>
              </a:solidFill>
              <a:latin typeface="Arial"/>
              <a:ea typeface="+mn-ea"/>
              <a:cs typeface="+mn-cs"/>
            </a:rPr>
            <a:t>(2019-2020)</a:t>
          </a:r>
        </a:p>
      </dgm:t>
    </dgm:pt>
    <dgm:pt modelId="{5F182007-9537-4E28-AC54-70B617B2314E}" type="parTrans" cxnId="{3C1043A1-FD38-45BF-B237-85F66B8EEFE6}">
      <dgm:prSet/>
      <dgm:spPr/>
      <dgm:t>
        <a:bodyPr/>
        <a:lstStyle/>
        <a:p>
          <a:endParaRPr lang="en-GB"/>
        </a:p>
      </dgm:t>
    </dgm:pt>
    <dgm:pt modelId="{C58D6552-BF8A-4F45-B8D9-7C8BD56AB8BD}" type="sibTrans" cxnId="{3C1043A1-FD38-45BF-B237-85F66B8EEFE6}">
      <dgm:prSet/>
      <dgm:spPr/>
      <dgm:t>
        <a:bodyPr/>
        <a:lstStyle/>
        <a:p>
          <a:endParaRPr lang="en-GB"/>
        </a:p>
      </dgm:t>
    </dgm:pt>
    <dgm:pt modelId="{AA4C0DD4-B0C5-4749-B71A-D9962FF1A52D}">
      <dgm:prSet custT="1"/>
      <dgm:spPr/>
      <dgm:t>
        <a:bodyPr/>
        <a:lstStyle/>
        <a:p>
          <a:endParaRPr lang="en-GB" sz="1700" kern="1200" dirty="0">
            <a:solidFill>
              <a:schemeClr val="bg1">
                <a:lumMod val="65000"/>
              </a:schemeClr>
            </a:solidFill>
          </a:endParaRPr>
        </a:p>
      </dgm:t>
    </dgm:pt>
    <dgm:pt modelId="{F369EE1E-1621-4350-B733-2246453DAB17}" type="sibTrans" cxnId="{94F132A9-0BA5-45BD-8674-7693C49D325F}">
      <dgm:prSet/>
      <dgm:spPr/>
      <dgm:t>
        <a:bodyPr/>
        <a:lstStyle/>
        <a:p>
          <a:endParaRPr lang="en-GB"/>
        </a:p>
      </dgm:t>
    </dgm:pt>
    <dgm:pt modelId="{B2F5570E-9CBE-401D-B55E-FA384B6F9BBC}" type="parTrans" cxnId="{94F132A9-0BA5-45BD-8674-7693C49D325F}">
      <dgm:prSet/>
      <dgm:spPr/>
      <dgm:t>
        <a:bodyPr/>
        <a:lstStyle/>
        <a:p>
          <a:endParaRPr lang="en-GB"/>
        </a:p>
      </dgm:t>
    </dgm:pt>
    <dgm:pt modelId="{CF9C7F8B-ACA5-4AF8-A08B-0E80CF03A32B}" type="pres">
      <dgm:prSet presAssocID="{B52194AD-BC1D-40A5-8061-74ED970CF0EC}" presName="Name0" presStyleCnt="0">
        <dgm:presLayoutVars>
          <dgm:chMax/>
          <dgm:chPref/>
          <dgm:animLvl val="lvl"/>
        </dgm:presLayoutVars>
      </dgm:prSet>
      <dgm:spPr/>
    </dgm:pt>
    <dgm:pt modelId="{33687FA3-D696-4D05-A921-E657360E9153}" type="pres">
      <dgm:prSet presAssocID="{470436C2-AB8C-44D2-A601-D202EF28CAB9}" presName="composite" presStyleCnt="0"/>
      <dgm:spPr/>
    </dgm:pt>
    <dgm:pt modelId="{28B7E585-1DEC-4555-8326-DC322CE6A0D9}" type="pres">
      <dgm:prSet presAssocID="{470436C2-AB8C-44D2-A601-D202EF28CAB9}" presName="Parent1" presStyleLbl="alignNode1" presStyleIdx="0" presStyleCnt="4" custScaleX="57623">
        <dgm:presLayoutVars>
          <dgm:chMax val="1"/>
          <dgm:chPref val="1"/>
          <dgm:bulletEnabled val="1"/>
        </dgm:presLayoutVars>
      </dgm:prSet>
      <dgm:spPr>
        <a:xfrm>
          <a:off x="396357" y="2148645"/>
          <a:ext cx="2007060" cy="585994"/>
        </a:xfrm>
        <a:prstGeom prst="homePlate">
          <a:avLst>
            <a:gd name="adj" fmla="val 40000"/>
          </a:avLst>
        </a:prstGeom>
      </dgm:spPr>
    </dgm:pt>
    <dgm:pt modelId="{E6B3F149-FD9C-4184-B517-50DE17DC9F42}" type="pres">
      <dgm:prSet presAssocID="{470436C2-AB8C-44D2-A601-D202EF28CAB9}" presName="Childtext1" presStyleLbl="revTx" presStyleIdx="0" presStyleCnt="4">
        <dgm:presLayoutVars>
          <dgm:chMax val="0"/>
          <dgm:chPref val="0"/>
          <dgm:bulletEnabled/>
        </dgm:presLayoutVars>
      </dgm:prSet>
      <dgm:spPr/>
    </dgm:pt>
    <dgm:pt modelId="{9A3567F5-3505-4A84-B150-84541A114DAE}" type="pres">
      <dgm:prSet presAssocID="{470436C2-AB8C-44D2-A601-D202EF28CAB9}" presName="ConnectLine" presStyleLbl="sibTrans1D1" presStyleIdx="0" presStyleCnt="4"/>
      <dgm:spPr>
        <a:noFill/>
        <a:ln w="12700" cap="rnd" cmpd="sng" algn="ctr">
          <a:solidFill>
            <a:schemeClr val="bg1">
              <a:lumMod val="75000"/>
            </a:schemeClr>
          </a:solidFill>
          <a:prstDash val="dash"/>
        </a:ln>
        <a:effectLst/>
      </dgm:spPr>
    </dgm:pt>
    <dgm:pt modelId="{3C2BEDA3-A6CB-4551-9245-20E856721676}" type="pres">
      <dgm:prSet presAssocID="{470436C2-AB8C-44D2-A601-D202EF28CAB9}" presName="ConnectLineEnd" presStyleLbl="node1" presStyleIdx="0" presStyleCnt="4"/>
      <dgm:spPr>
        <a:solidFill>
          <a:srgbClr val="FFFFFF">
            <a:lumMod val="85000"/>
          </a:srgbClr>
        </a:solidFill>
      </dgm:spPr>
    </dgm:pt>
    <dgm:pt modelId="{C300CFD9-A852-4630-9F5A-D9052EC40FAA}" type="pres">
      <dgm:prSet presAssocID="{470436C2-AB8C-44D2-A601-D202EF28CAB9}" presName="EmptyPane" presStyleCnt="0"/>
      <dgm:spPr/>
    </dgm:pt>
    <dgm:pt modelId="{89A522A2-C968-4BB0-AA0D-5C276045D013}" type="pres">
      <dgm:prSet presAssocID="{2125FE7A-30E1-4461-8054-0105ED556DC5}" presName="spaceBetweenRectangles" presStyleLbl="fgAcc1" presStyleIdx="0" presStyleCnt="3"/>
      <dgm:spPr>
        <a:ln>
          <a:solidFill>
            <a:schemeClr val="bg1">
              <a:lumMod val="75000"/>
            </a:schemeClr>
          </a:solidFill>
        </a:ln>
      </dgm:spPr>
    </dgm:pt>
    <dgm:pt modelId="{A67DCE65-5E1D-4D82-8246-5AC47DDF9EC1}" type="pres">
      <dgm:prSet presAssocID="{67423D40-6BD9-496D-9786-8E1E76FB066E}" presName="composite" presStyleCnt="0"/>
      <dgm:spPr/>
    </dgm:pt>
    <dgm:pt modelId="{BAD9CA18-9206-46F4-B6B9-3A6B18EF7DA4}" type="pres">
      <dgm:prSet presAssocID="{67423D40-6BD9-496D-9786-8E1E76FB066E}" presName="Parent1" presStyleLbl="alignNode1" presStyleIdx="1" presStyleCnt="4" custScaleX="57958">
        <dgm:presLayoutVars>
          <dgm:chMax val="1"/>
          <dgm:chPref val="1"/>
          <dgm:bulletEnabled val="1"/>
        </dgm:presLayoutVars>
      </dgm:prSet>
      <dgm:spPr>
        <a:prstGeom prst="homePlate">
          <a:avLst/>
        </a:prstGeom>
      </dgm:spPr>
    </dgm:pt>
    <dgm:pt modelId="{FC77BB7D-ACF6-4FBF-8C83-EFA107C045D9}" type="pres">
      <dgm:prSet presAssocID="{67423D40-6BD9-496D-9786-8E1E76FB066E}" presName="Childtext1" presStyleLbl="revTx" presStyleIdx="1" presStyleCnt="4">
        <dgm:presLayoutVars>
          <dgm:chMax val="0"/>
          <dgm:chPref val="0"/>
          <dgm:bulletEnabled/>
        </dgm:presLayoutVars>
      </dgm:prSet>
      <dgm:spPr/>
    </dgm:pt>
    <dgm:pt modelId="{5A4638DF-14AD-4F23-AEA7-DE60CFFA1536}" type="pres">
      <dgm:prSet presAssocID="{67423D40-6BD9-496D-9786-8E1E76FB066E}" presName="ConnectLine" presStyleLbl="sibTrans1D1" presStyleIdx="1" presStyleCnt="4"/>
      <dgm:spPr>
        <a:noFill/>
        <a:ln w="12700" cap="flat" cmpd="sng" algn="ctr">
          <a:solidFill>
            <a:schemeClr val="bg1">
              <a:lumMod val="75000"/>
            </a:schemeClr>
          </a:solidFill>
          <a:prstDash val="dash"/>
          <a:miter lim="800000"/>
        </a:ln>
        <a:effectLst/>
      </dgm:spPr>
    </dgm:pt>
    <dgm:pt modelId="{CB8F2674-6A68-4F59-B318-BA7AAA44C23C}" type="pres">
      <dgm:prSet presAssocID="{67423D40-6BD9-496D-9786-8E1E76FB066E}" presName="ConnectLineEnd" presStyleLbl="node1" presStyleIdx="1" presStyleCnt="4"/>
      <dgm:spPr>
        <a:solidFill>
          <a:schemeClr val="bg1">
            <a:lumMod val="85000"/>
          </a:schemeClr>
        </a:solidFill>
      </dgm:spPr>
    </dgm:pt>
    <dgm:pt modelId="{6D32567C-0C0C-4C5C-B6B1-11F1DC99D441}" type="pres">
      <dgm:prSet presAssocID="{67423D40-6BD9-496D-9786-8E1E76FB066E}" presName="EmptyPane" presStyleCnt="0"/>
      <dgm:spPr/>
    </dgm:pt>
    <dgm:pt modelId="{9BA686C9-A5C4-4631-AAA8-24B9DDBBC5EC}" type="pres">
      <dgm:prSet presAssocID="{08808067-0EBB-46A3-A3A5-F2230FA68F1F}" presName="spaceBetweenRectangles" presStyleLbl="fgAcc1" presStyleIdx="1" presStyleCnt="3"/>
      <dgm:spPr>
        <a:ln>
          <a:solidFill>
            <a:schemeClr val="bg1">
              <a:lumMod val="75000"/>
            </a:schemeClr>
          </a:solidFill>
        </a:ln>
      </dgm:spPr>
    </dgm:pt>
    <dgm:pt modelId="{3F8C7F44-0E39-4E64-AFA3-81ED9F564258}" type="pres">
      <dgm:prSet presAssocID="{784C4D9C-6BD9-46A6-818E-2F9E32A0005D}" presName="composite" presStyleCnt="0"/>
      <dgm:spPr/>
    </dgm:pt>
    <dgm:pt modelId="{8EAC610B-FC2D-4E66-A096-2E23A75E8CE6}" type="pres">
      <dgm:prSet presAssocID="{784C4D9C-6BD9-46A6-818E-2F9E32A0005D}" presName="Parent1" presStyleLbl="alignNode1" presStyleIdx="2" presStyleCnt="4" custScaleX="57292">
        <dgm:presLayoutVars>
          <dgm:chMax val="1"/>
          <dgm:chPref val="1"/>
          <dgm:bulletEnabled val="1"/>
        </dgm:presLayoutVars>
      </dgm:prSet>
      <dgm:spPr>
        <a:xfrm>
          <a:off x="5985489" y="2148645"/>
          <a:ext cx="1995531" cy="585994"/>
        </a:xfrm>
        <a:prstGeom prst="homePlate">
          <a:avLst/>
        </a:prstGeom>
      </dgm:spPr>
    </dgm:pt>
    <dgm:pt modelId="{4EBF67CA-7B13-4FE6-A5D4-F2B5DBB8EF10}" type="pres">
      <dgm:prSet presAssocID="{784C4D9C-6BD9-46A6-818E-2F9E32A0005D}" presName="Childtext1" presStyleLbl="revTx" presStyleIdx="2" presStyleCnt="4">
        <dgm:presLayoutVars>
          <dgm:chMax val="0"/>
          <dgm:chPref val="0"/>
          <dgm:bulletEnabled/>
        </dgm:presLayoutVars>
      </dgm:prSet>
      <dgm:spPr/>
    </dgm:pt>
    <dgm:pt modelId="{EF2BCF49-D21A-4CE2-AE95-81209766FB18}" type="pres">
      <dgm:prSet presAssocID="{784C4D9C-6BD9-46A6-818E-2F9E32A0005D}" presName="ConnectLine" presStyleLbl="sibTrans1D1" presStyleIdx="2" presStyleCnt="4"/>
      <dgm:spPr>
        <a:noFill/>
        <a:ln w="12700" cap="rnd" cmpd="sng" algn="ctr">
          <a:solidFill>
            <a:schemeClr val="accent1"/>
          </a:solidFill>
          <a:prstDash val="dash"/>
        </a:ln>
        <a:effectLst/>
      </dgm:spPr>
    </dgm:pt>
    <dgm:pt modelId="{0CC65804-80E2-457A-A25B-A52705EE142F}" type="pres">
      <dgm:prSet presAssocID="{784C4D9C-6BD9-46A6-818E-2F9E32A0005D}" presName="ConnectLineEnd" presStyleLbl="node1" presStyleIdx="2" presStyleCnt="4"/>
      <dgm:spPr>
        <a:solidFill>
          <a:schemeClr val="tx1"/>
        </a:solidFill>
      </dgm:spPr>
    </dgm:pt>
    <dgm:pt modelId="{004F0C39-4635-43A3-8A4E-EA640B51ABF7}" type="pres">
      <dgm:prSet presAssocID="{784C4D9C-6BD9-46A6-818E-2F9E32A0005D}" presName="EmptyPane" presStyleCnt="0"/>
      <dgm:spPr/>
    </dgm:pt>
    <dgm:pt modelId="{61A8C36E-8A1B-40F2-AED1-4DCA68BADEF4}" type="pres">
      <dgm:prSet presAssocID="{C821C06E-AE69-427E-BAC3-DD095C5F5DE2}" presName="spaceBetweenRectangles" presStyleLbl="fgAcc1" presStyleIdx="2" presStyleCnt="3"/>
      <dgm:spPr>
        <a:xfrm>
          <a:off x="7981020" y="2441643"/>
          <a:ext cx="793479" cy="0"/>
        </a:xfrm>
        <a:custGeom>
          <a:avLst/>
          <a:gdLst/>
          <a:ahLst/>
          <a:cxnLst/>
          <a:rect l="0" t="0" r="0" b="0"/>
          <a:pathLst>
            <a:path>
              <a:moveTo>
                <a:pt x="0" y="0"/>
              </a:moveTo>
              <a:lnTo>
                <a:pt x="793479" y="0"/>
              </a:lnTo>
            </a:path>
          </a:pathLst>
        </a:custGeom>
        <a:gradFill rotWithShape="0">
          <a:gsLst>
            <a:gs pos="0">
              <a:srgbClr val="0033A0">
                <a:hueOff val="0"/>
                <a:satOff val="0"/>
                <a:lumOff val="0"/>
                <a:alphaOff val="0"/>
                <a:satMod val="103000"/>
                <a:lumMod val="102000"/>
                <a:tint val="94000"/>
              </a:srgbClr>
            </a:gs>
            <a:gs pos="50000">
              <a:srgbClr val="0033A0">
                <a:hueOff val="0"/>
                <a:satOff val="0"/>
                <a:lumOff val="0"/>
                <a:alphaOff val="0"/>
                <a:satMod val="110000"/>
                <a:lumMod val="100000"/>
                <a:shade val="100000"/>
              </a:srgbClr>
            </a:gs>
            <a:gs pos="100000">
              <a:srgbClr val="0033A0">
                <a:hueOff val="0"/>
                <a:satOff val="0"/>
                <a:lumOff val="0"/>
                <a:alphaOff val="0"/>
                <a:lumMod val="99000"/>
                <a:satMod val="120000"/>
                <a:shade val="78000"/>
              </a:srgbClr>
            </a:gs>
          </a:gsLst>
          <a:lin ang="5400000" scaled="0"/>
        </a:gradFill>
        <a:ln w="6350" cap="flat" cmpd="sng" algn="ctr">
          <a:solidFill>
            <a:srgbClr val="0033A0">
              <a:hueOff val="0"/>
              <a:satOff val="0"/>
              <a:lumOff val="0"/>
              <a:alphaOff val="0"/>
            </a:srgbClr>
          </a:solidFill>
          <a:prstDash val="solid"/>
          <a:miter lim="800000"/>
        </a:ln>
        <a:effectLst/>
      </dgm:spPr>
    </dgm:pt>
    <dgm:pt modelId="{25653124-9BAA-4AE1-8304-AA26FB2E3F53}" type="pres">
      <dgm:prSet presAssocID="{2B69C150-C962-46ED-A032-6DFF25CF63C4}" presName="composite" presStyleCnt="0"/>
      <dgm:spPr/>
    </dgm:pt>
    <dgm:pt modelId="{218458F2-C6C1-4CA1-95FD-E5E7768E5C6B}" type="pres">
      <dgm:prSet presAssocID="{2B69C150-C962-46ED-A032-6DFF25CF63C4}" presName="Parent1" presStyleLbl="alignNode1" presStyleIdx="3" presStyleCnt="4" custFlipHor="1" custScaleX="59867">
        <dgm:presLayoutVars>
          <dgm:chMax val="1"/>
          <dgm:chPref val="1"/>
          <dgm:bulletEnabled val="1"/>
        </dgm:presLayoutVars>
      </dgm:prSet>
      <dgm:spPr>
        <a:prstGeom prst="homePlate">
          <a:avLst/>
        </a:prstGeom>
      </dgm:spPr>
    </dgm:pt>
    <dgm:pt modelId="{5401E5BC-5137-49E4-9201-53966AC64854}" type="pres">
      <dgm:prSet presAssocID="{2B69C150-C962-46ED-A032-6DFF25CF63C4}" presName="Childtext1" presStyleLbl="revTx" presStyleIdx="3" presStyleCnt="4">
        <dgm:presLayoutVars>
          <dgm:chMax val="0"/>
          <dgm:chPref val="0"/>
          <dgm:bulletEnabled/>
        </dgm:presLayoutVars>
      </dgm:prSet>
      <dgm:spPr/>
    </dgm:pt>
    <dgm:pt modelId="{74850E5A-A27F-4C49-B524-9BDA42FD5C7E}" type="pres">
      <dgm:prSet presAssocID="{2B69C150-C962-46ED-A032-6DFF25CF63C4}" presName="ConnectLine" presStyleLbl="sibTrans1D1" presStyleIdx="3" presStyleCnt="4"/>
      <dgm:spPr>
        <a:noFill/>
        <a:ln w="12700" cap="rnd" cmpd="sng" algn="ctr">
          <a:solidFill>
            <a:schemeClr val="accent1">
              <a:hueOff val="0"/>
              <a:satOff val="0"/>
              <a:lumOff val="0"/>
              <a:alphaOff val="0"/>
            </a:schemeClr>
          </a:solidFill>
          <a:prstDash val="dash"/>
        </a:ln>
        <a:effectLst/>
      </dgm:spPr>
    </dgm:pt>
    <dgm:pt modelId="{59A7864F-BA2A-4DE3-9F4E-36E9E79426E5}" type="pres">
      <dgm:prSet presAssocID="{2B69C150-C962-46ED-A032-6DFF25CF63C4}" presName="ConnectLineEnd" presStyleLbl="node1" presStyleIdx="3" presStyleCnt="4"/>
      <dgm:spPr/>
    </dgm:pt>
    <dgm:pt modelId="{EC21299B-726A-4025-B88D-0937A475202F}" type="pres">
      <dgm:prSet presAssocID="{2B69C150-C962-46ED-A032-6DFF25CF63C4}" presName="EmptyPane" presStyleCnt="0"/>
      <dgm:spPr/>
    </dgm:pt>
  </dgm:ptLst>
  <dgm:cxnLst>
    <dgm:cxn modelId="{32E6360B-3755-4D38-8AB6-CAC505AB303E}" srcId="{B52194AD-BC1D-40A5-8061-74ED970CF0EC}" destId="{2B69C150-C962-46ED-A032-6DFF25CF63C4}" srcOrd="3" destOrd="0" parTransId="{985FED35-869E-42B1-BCFA-A365B4BDACEE}" sibTransId="{C2F2AFDD-9240-4783-9934-D9D85FC72453}"/>
    <dgm:cxn modelId="{517CB325-62EC-4E0E-91C0-0C1B58BB5F0A}" srcId="{470436C2-AB8C-44D2-A601-D202EF28CAB9}" destId="{FA711432-52FF-449A-96AC-E9B964DAEC35}" srcOrd="0" destOrd="0" parTransId="{548254CE-91A1-47E3-A412-38531D7A795D}" sibTransId="{C416A550-A52D-406F-B186-5FDD3F472F71}"/>
    <dgm:cxn modelId="{ADD64242-AC47-4D8E-B6CF-E68B6EBBE21C}" srcId="{2B69C150-C962-46ED-A032-6DFF25CF63C4}" destId="{F8C565CB-F02F-49DD-8F1A-E2D32306B445}" srcOrd="0" destOrd="0" parTransId="{116086E4-3DA2-4410-9B39-9F62847B9BDE}" sibTransId="{CF4455B3-6B7C-4013-9023-23B5421D7AF5}"/>
    <dgm:cxn modelId="{0670CB66-B9F7-4E29-A9CD-17ABD6870F44}" type="presOf" srcId="{F8C565CB-F02F-49DD-8F1A-E2D32306B445}" destId="{5401E5BC-5137-49E4-9201-53966AC64854}" srcOrd="0" destOrd="0" presId="urn:microsoft.com/office/officeart/2016/7/layout/HexagonTimeline"/>
    <dgm:cxn modelId="{C4FBAB48-FB21-439F-A956-B3FAAFEB7CE8}" type="presOf" srcId="{784C4D9C-6BD9-46A6-818E-2F9E32A0005D}" destId="{8EAC610B-FC2D-4E66-A096-2E23A75E8CE6}" srcOrd="0" destOrd="0" presId="urn:microsoft.com/office/officeart/2016/7/layout/HexagonTimeline"/>
    <dgm:cxn modelId="{53019453-0969-41D9-8CC8-44ED82421A39}" type="presOf" srcId="{B52194AD-BC1D-40A5-8061-74ED970CF0EC}" destId="{CF9C7F8B-ACA5-4AF8-A08B-0E80CF03A32B}" srcOrd="0" destOrd="0" presId="urn:microsoft.com/office/officeart/2016/7/layout/HexagonTimeline"/>
    <dgm:cxn modelId="{D6DAAB76-9B8C-4EB8-B2CA-A688C5842F27}" type="presOf" srcId="{2B69C150-C962-46ED-A032-6DFF25CF63C4}" destId="{218458F2-C6C1-4CA1-95FD-E5E7768E5C6B}" srcOrd="0" destOrd="0" presId="urn:microsoft.com/office/officeart/2016/7/layout/HexagonTimeline"/>
    <dgm:cxn modelId="{77591995-17FB-488D-ADAA-269ACBDDFAD5}" type="presOf" srcId="{D0A82FB8-1752-4D6F-8410-65D45BE9561E}" destId="{4EBF67CA-7B13-4FE6-A5D4-F2B5DBB8EF10}" srcOrd="0" destOrd="0" presId="urn:microsoft.com/office/officeart/2016/7/layout/HexagonTimeline"/>
    <dgm:cxn modelId="{3C1043A1-FD38-45BF-B237-85F66B8EEFE6}" srcId="{67423D40-6BD9-496D-9786-8E1E76FB066E}" destId="{905D0D36-B5C2-4B28-9BE0-3333EAD938A2}" srcOrd="0" destOrd="0" parTransId="{5F182007-9537-4E28-AC54-70B617B2314E}" sibTransId="{C58D6552-BF8A-4F45-B8D9-7C8BD56AB8BD}"/>
    <dgm:cxn modelId="{94F132A9-0BA5-45BD-8674-7693C49D325F}" srcId="{67423D40-6BD9-496D-9786-8E1E76FB066E}" destId="{AA4C0DD4-B0C5-4749-B71A-D9962FF1A52D}" srcOrd="1" destOrd="0" parTransId="{B2F5570E-9CBE-401D-B55E-FA384B6F9BBC}" sibTransId="{F369EE1E-1621-4350-B733-2246453DAB17}"/>
    <dgm:cxn modelId="{8A0C73AE-7356-44F6-B599-B6514FA4AA55}" type="presOf" srcId="{470436C2-AB8C-44D2-A601-D202EF28CAB9}" destId="{28B7E585-1DEC-4555-8326-DC322CE6A0D9}" srcOrd="0" destOrd="0" presId="urn:microsoft.com/office/officeart/2016/7/layout/HexagonTimeline"/>
    <dgm:cxn modelId="{884EA6AE-D104-4791-B64C-611378E6E5D4}" type="presOf" srcId="{FA711432-52FF-449A-96AC-E9B964DAEC35}" destId="{E6B3F149-FD9C-4184-B517-50DE17DC9F42}" srcOrd="0" destOrd="0" presId="urn:microsoft.com/office/officeart/2016/7/layout/HexagonTimeline"/>
    <dgm:cxn modelId="{652564C5-1C9F-4165-825D-2B5E369E9B08}" srcId="{784C4D9C-6BD9-46A6-818E-2F9E32A0005D}" destId="{D0A82FB8-1752-4D6F-8410-65D45BE9561E}" srcOrd="0" destOrd="0" parTransId="{61919C9B-67C1-4818-8B22-371F0349AF0B}" sibTransId="{BC71044F-3945-4433-9507-0F1DA1FDC91A}"/>
    <dgm:cxn modelId="{F942B8C5-7323-42C5-81E3-24148E3D8472}" srcId="{B52194AD-BC1D-40A5-8061-74ED970CF0EC}" destId="{470436C2-AB8C-44D2-A601-D202EF28CAB9}" srcOrd="0" destOrd="0" parTransId="{5730B730-F013-48B6-BBEF-5A501064EB00}" sibTransId="{2125FE7A-30E1-4461-8054-0105ED556DC5}"/>
    <dgm:cxn modelId="{3B7BA5CD-B58C-4517-ACBD-82692EACFDA8}" type="presOf" srcId="{905D0D36-B5C2-4B28-9BE0-3333EAD938A2}" destId="{FC77BB7D-ACF6-4FBF-8C83-EFA107C045D9}" srcOrd="0" destOrd="0" presId="urn:microsoft.com/office/officeart/2016/7/layout/HexagonTimeline"/>
    <dgm:cxn modelId="{098ED4E4-DB17-4FD5-BB0C-7300B8D75F15}" type="presOf" srcId="{AA4C0DD4-B0C5-4749-B71A-D9962FF1A52D}" destId="{FC77BB7D-ACF6-4FBF-8C83-EFA107C045D9}" srcOrd="0" destOrd="1" presId="urn:microsoft.com/office/officeart/2016/7/layout/HexagonTimeline"/>
    <dgm:cxn modelId="{040B70E7-D90B-4559-B964-84B8A430E41E}" srcId="{B52194AD-BC1D-40A5-8061-74ED970CF0EC}" destId="{67423D40-6BD9-496D-9786-8E1E76FB066E}" srcOrd="1" destOrd="0" parTransId="{0A43623A-2A33-4877-82F7-E8A28157DD2F}" sibTransId="{08808067-0EBB-46A3-A3A5-F2230FA68F1F}"/>
    <dgm:cxn modelId="{846997F5-7490-4319-B838-05F91A4CA225}" type="presOf" srcId="{67423D40-6BD9-496D-9786-8E1E76FB066E}" destId="{BAD9CA18-9206-46F4-B6B9-3A6B18EF7DA4}" srcOrd="0" destOrd="0" presId="urn:microsoft.com/office/officeart/2016/7/layout/HexagonTimeline"/>
    <dgm:cxn modelId="{46802EFC-9BBB-47EF-8ED9-9055FA2CDFB1}" srcId="{B52194AD-BC1D-40A5-8061-74ED970CF0EC}" destId="{784C4D9C-6BD9-46A6-818E-2F9E32A0005D}" srcOrd="2" destOrd="0" parTransId="{8A955203-16FE-4E4A-A198-0745DE545A9D}" sibTransId="{C821C06E-AE69-427E-BAC3-DD095C5F5DE2}"/>
    <dgm:cxn modelId="{8048247F-7162-43F6-AE4D-84CDB4E9F77C}" type="presParOf" srcId="{CF9C7F8B-ACA5-4AF8-A08B-0E80CF03A32B}" destId="{33687FA3-D696-4D05-A921-E657360E9153}" srcOrd="0" destOrd="0" presId="urn:microsoft.com/office/officeart/2016/7/layout/HexagonTimeline"/>
    <dgm:cxn modelId="{9FFC82B7-538E-43EB-880A-3AC30DBABE16}" type="presParOf" srcId="{33687FA3-D696-4D05-A921-E657360E9153}" destId="{28B7E585-1DEC-4555-8326-DC322CE6A0D9}" srcOrd="0" destOrd="0" presId="urn:microsoft.com/office/officeart/2016/7/layout/HexagonTimeline"/>
    <dgm:cxn modelId="{72391BD6-DFAA-44A8-BA95-CC7784A4356C}" type="presParOf" srcId="{33687FA3-D696-4D05-A921-E657360E9153}" destId="{E6B3F149-FD9C-4184-B517-50DE17DC9F42}" srcOrd="1" destOrd="0" presId="urn:microsoft.com/office/officeart/2016/7/layout/HexagonTimeline"/>
    <dgm:cxn modelId="{52C6E4F8-428D-40A2-BD1E-B6C2BB5DC5FD}" type="presParOf" srcId="{33687FA3-D696-4D05-A921-E657360E9153}" destId="{9A3567F5-3505-4A84-B150-84541A114DAE}" srcOrd="2" destOrd="0" presId="urn:microsoft.com/office/officeart/2016/7/layout/HexagonTimeline"/>
    <dgm:cxn modelId="{A53E88DC-9657-4631-9D7F-C228ABB47BEE}" type="presParOf" srcId="{33687FA3-D696-4D05-A921-E657360E9153}" destId="{3C2BEDA3-A6CB-4551-9245-20E856721676}" srcOrd="3" destOrd="0" presId="urn:microsoft.com/office/officeart/2016/7/layout/HexagonTimeline"/>
    <dgm:cxn modelId="{693BC0D6-EBE1-4BDF-BC6C-26175E9864AD}" type="presParOf" srcId="{33687FA3-D696-4D05-A921-E657360E9153}" destId="{C300CFD9-A852-4630-9F5A-D9052EC40FAA}" srcOrd="4" destOrd="0" presId="urn:microsoft.com/office/officeart/2016/7/layout/HexagonTimeline"/>
    <dgm:cxn modelId="{0046E1CE-A553-4003-92E5-9CFB5F20A777}" type="presParOf" srcId="{CF9C7F8B-ACA5-4AF8-A08B-0E80CF03A32B}" destId="{89A522A2-C968-4BB0-AA0D-5C276045D013}" srcOrd="1" destOrd="0" presId="urn:microsoft.com/office/officeart/2016/7/layout/HexagonTimeline"/>
    <dgm:cxn modelId="{BBBC81FA-D6CA-4FC5-81D5-0684B371EA54}" type="presParOf" srcId="{CF9C7F8B-ACA5-4AF8-A08B-0E80CF03A32B}" destId="{A67DCE65-5E1D-4D82-8246-5AC47DDF9EC1}" srcOrd="2" destOrd="0" presId="urn:microsoft.com/office/officeart/2016/7/layout/HexagonTimeline"/>
    <dgm:cxn modelId="{A643C159-258F-4341-9236-3242B31F3C34}" type="presParOf" srcId="{A67DCE65-5E1D-4D82-8246-5AC47DDF9EC1}" destId="{BAD9CA18-9206-46F4-B6B9-3A6B18EF7DA4}" srcOrd="0" destOrd="0" presId="urn:microsoft.com/office/officeart/2016/7/layout/HexagonTimeline"/>
    <dgm:cxn modelId="{6AD33B8B-97B1-4E9A-9F20-1A0A2A1A0D8D}" type="presParOf" srcId="{A67DCE65-5E1D-4D82-8246-5AC47DDF9EC1}" destId="{FC77BB7D-ACF6-4FBF-8C83-EFA107C045D9}" srcOrd="1" destOrd="0" presId="urn:microsoft.com/office/officeart/2016/7/layout/HexagonTimeline"/>
    <dgm:cxn modelId="{E37F7400-F634-4FF6-839F-ADB62827E9B7}" type="presParOf" srcId="{A67DCE65-5E1D-4D82-8246-5AC47DDF9EC1}" destId="{5A4638DF-14AD-4F23-AEA7-DE60CFFA1536}" srcOrd="2" destOrd="0" presId="urn:microsoft.com/office/officeart/2016/7/layout/HexagonTimeline"/>
    <dgm:cxn modelId="{BBEA0339-2CA2-4D4E-90F6-DF2AC7FCD74E}" type="presParOf" srcId="{A67DCE65-5E1D-4D82-8246-5AC47DDF9EC1}" destId="{CB8F2674-6A68-4F59-B318-BA7AAA44C23C}" srcOrd="3" destOrd="0" presId="urn:microsoft.com/office/officeart/2016/7/layout/HexagonTimeline"/>
    <dgm:cxn modelId="{9678444B-7C30-4BC9-A9C8-E32C8E9E5B43}" type="presParOf" srcId="{A67DCE65-5E1D-4D82-8246-5AC47DDF9EC1}" destId="{6D32567C-0C0C-4C5C-B6B1-11F1DC99D441}" srcOrd="4" destOrd="0" presId="urn:microsoft.com/office/officeart/2016/7/layout/HexagonTimeline"/>
    <dgm:cxn modelId="{2B10A9DC-ACA6-4E89-AB6D-F2977BD981DA}" type="presParOf" srcId="{CF9C7F8B-ACA5-4AF8-A08B-0E80CF03A32B}" destId="{9BA686C9-A5C4-4631-AAA8-24B9DDBBC5EC}" srcOrd="3" destOrd="0" presId="urn:microsoft.com/office/officeart/2016/7/layout/HexagonTimeline"/>
    <dgm:cxn modelId="{07D916ED-A87A-4351-A197-6168D7314964}" type="presParOf" srcId="{CF9C7F8B-ACA5-4AF8-A08B-0E80CF03A32B}" destId="{3F8C7F44-0E39-4E64-AFA3-81ED9F564258}" srcOrd="4" destOrd="0" presId="urn:microsoft.com/office/officeart/2016/7/layout/HexagonTimeline"/>
    <dgm:cxn modelId="{AE386110-CA7E-4EA0-82C5-52AE8522A352}" type="presParOf" srcId="{3F8C7F44-0E39-4E64-AFA3-81ED9F564258}" destId="{8EAC610B-FC2D-4E66-A096-2E23A75E8CE6}" srcOrd="0" destOrd="0" presId="urn:microsoft.com/office/officeart/2016/7/layout/HexagonTimeline"/>
    <dgm:cxn modelId="{C9FBCC79-B50E-4645-825C-BC85E6A51904}" type="presParOf" srcId="{3F8C7F44-0E39-4E64-AFA3-81ED9F564258}" destId="{4EBF67CA-7B13-4FE6-A5D4-F2B5DBB8EF10}" srcOrd="1" destOrd="0" presId="urn:microsoft.com/office/officeart/2016/7/layout/HexagonTimeline"/>
    <dgm:cxn modelId="{0BD18446-E99E-4F8E-9A6B-91B806D180A5}" type="presParOf" srcId="{3F8C7F44-0E39-4E64-AFA3-81ED9F564258}" destId="{EF2BCF49-D21A-4CE2-AE95-81209766FB18}" srcOrd="2" destOrd="0" presId="urn:microsoft.com/office/officeart/2016/7/layout/HexagonTimeline"/>
    <dgm:cxn modelId="{7A520402-A80E-4312-8197-C44D64167275}" type="presParOf" srcId="{3F8C7F44-0E39-4E64-AFA3-81ED9F564258}" destId="{0CC65804-80E2-457A-A25B-A52705EE142F}" srcOrd="3" destOrd="0" presId="urn:microsoft.com/office/officeart/2016/7/layout/HexagonTimeline"/>
    <dgm:cxn modelId="{EABC31FE-1D0D-4C8D-8AA9-39F82D5DE0C4}" type="presParOf" srcId="{3F8C7F44-0E39-4E64-AFA3-81ED9F564258}" destId="{004F0C39-4635-43A3-8A4E-EA640B51ABF7}" srcOrd="4" destOrd="0" presId="urn:microsoft.com/office/officeart/2016/7/layout/HexagonTimeline"/>
    <dgm:cxn modelId="{EC009423-C517-4ACA-A70C-507820332E6F}" type="presParOf" srcId="{CF9C7F8B-ACA5-4AF8-A08B-0E80CF03A32B}" destId="{61A8C36E-8A1B-40F2-AED1-4DCA68BADEF4}" srcOrd="5" destOrd="0" presId="urn:microsoft.com/office/officeart/2016/7/layout/HexagonTimeline"/>
    <dgm:cxn modelId="{96B645C7-BA51-4669-9029-DCB483B72CF2}" type="presParOf" srcId="{CF9C7F8B-ACA5-4AF8-A08B-0E80CF03A32B}" destId="{25653124-9BAA-4AE1-8304-AA26FB2E3F53}" srcOrd="6" destOrd="0" presId="urn:microsoft.com/office/officeart/2016/7/layout/HexagonTimeline"/>
    <dgm:cxn modelId="{6CC086F3-60F6-4C3D-A23A-452C70541C69}" type="presParOf" srcId="{25653124-9BAA-4AE1-8304-AA26FB2E3F53}" destId="{218458F2-C6C1-4CA1-95FD-E5E7768E5C6B}" srcOrd="0" destOrd="0" presId="urn:microsoft.com/office/officeart/2016/7/layout/HexagonTimeline"/>
    <dgm:cxn modelId="{61A8E3D8-6DAB-4364-8D7A-AB956BD992E7}" type="presParOf" srcId="{25653124-9BAA-4AE1-8304-AA26FB2E3F53}" destId="{5401E5BC-5137-49E4-9201-53966AC64854}" srcOrd="1" destOrd="0" presId="urn:microsoft.com/office/officeart/2016/7/layout/HexagonTimeline"/>
    <dgm:cxn modelId="{84FFD76A-1308-4FD6-A022-84A94F2319A4}" type="presParOf" srcId="{25653124-9BAA-4AE1-8304-AA26FB2E3F53}" destId="{74850E5A-A27F-4C49-B524-9BDA42FD5C7E}" srcOrd="2" destOrd="0" presId="urn:microsoft.com/office/officeart/2016/7/layout/HexagonTimeline"/>
    <dgm:cxn modelId="{097E63EC-CD80-4783-A2F8-FC98874161D4}" type="presParOf" srcId="{25653124-9BAA-4AE1-8304-AA26FB2E3F53}" destId="{59A7864F-BA2A-4DE3-9F4E-36E9E79426E5}" srcOrd="3" destOrd="0" presId="urn:microsoft.com/office/officeart/2016/7/layout/HexagonTimeline"/>
    <dgm:cxn modelId="{2CE68258-8913-4613-81B7-9099FEA40EEE}" type="presParOf" srcId="{25653124-9BAA-4AE1-8304-AA26FB2E3F53}" destId="{EC21299B-726A-4025-B88D-0937A475202F}" srcOrd="4" destOrd="0" presId="urn:microsoft.com/office/officeart/2016/7/layout/Hexagon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B7E585-1DEC-4555-8326-DC322CE6A0D9}">
      <dsp:nvSpPr>
        <dsp:cNvPr id="0" name=""/>
        <dsp:cNvSpPr/>
      </dsp:nvSpPr>
      <dsp:spPr>
        <a:xfrm>
          <a:off x="396357" y="2148645"/>
          <a:ext cx="2007060" cy="585994"/>
        </a:xfrm>
        <a:prstGeom prst="homePlate">
          <a:avLst>
            <a:gd name="adj" fmla="val 40000"/>
          </a:avLst>
        </a:prstGeom>
        <a:gradFill rotWithShape="0">
          <a:gsLst>
            <a:gs pos="0">
              <a:srgbClr val="0033A0">
                <a:hueOff val="0"/>
                <a:satOff val="0"/>
                <a:lumOff val="0"/>
                <a:alphaOff val="0"/>
                <a:satMod val="103000"/>
                <a:lumMod val="102000"/>
                <a:tint val="94000"/>
              </a:srgbClr>
            </a:gs>
            <a:gs pos="50000">
              <a:srgbClr val="0033A0">
                <a:hueOff val="0"/>
                <a:satOff val="0"/>
                <a:lumOff val="0"/>
                <a:alphaOff val="0"/>
                <a:satMod val="110000"/>
                <a:lumMod val="100000"/>
                <a:shade val="100000"/>
              </a:srgbClr>
            </a:gs>
            <a:gs pos="100000">
              <a:srgbClr val="0033A0">
                <a:hueOff val="0"/>
                <a:satOff val="0"/>
                <a:lumOff val="0"/>
                <a:alphaOff val="0"/>
                <a:lumMod val="99000"/>
                <a:satMod val="120000"/>
                <a:shade val="78000"/>
              </a:srgbClr>
            </a:gs>
          </a:gsLst>
          <a:lin ang="5400000" scaled="0"/>
        </a:gradFill>
        <a:ln w="6350" cap="flat" cmpd="sng" algn="ctr">
          <a:solidFill>
            <a:srgbClr val="0033A0">
              <a:hueOff val="0"/>
              <a:satOff val="0"/>
              <a:lumOff val="0"/>
              <a:alphaOff val="0"/>
            </a:srgb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Dummy assembly</a:t>
          </a:r>
        </a:p>
      </dsp:txBody>
      <dsp:txXfrm>
        <a:off x="396357" y="2148645"/>
        <a:ext cx="1889861" cy="585994"/>
      </dsp:txXfrm>
    </dsp:sp>
    <dsp:sp modelId="{E6B3F149-FD9C-4184-B517-50DE17DC9F42}">
      <dsp:nvSpPr>
        <dsp:cNvPr id="0" name=""/>
        <dsp:cNvSpPr/>
      </dsp:nvSpPr>
      <dsp:spPr>
        <a:xfrm>
          <a:off x="6096" y="0"/>
          <a:ext cx="2787583"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marL="0" lvl="0" indent="0" algn="ctr" defTabSz="800100">
            <a:lnSpc>
              <a:spcPct val="90000"/>
            </a:lnSpc>
            <a:spcBef>
              <a:spcPct val="0"/>
            </a:spcBef>
            <a:spcAft>
              <a:spcPct val="35000"/>
            </a:spcAft>
            <a:buNone/>
          </a:pPr>
          <a:r>
            <a:rPr lang="en-US" sz="1800" b="1" kern="1200" dirty="0">
              <a:solidFill>
                <a:schemeClr val="tx1"/>
              </a:solidFill>
            </a:rPr>
            <a:t>Characterization of the mechanical structure </a:t>
          </a:r>
        </a:p>
        <a:p>
          <a:pPr marL="0" lvl="0" indent="0" algn="ctr" defTabSz="800100">
            <a:lnSpc>
              <a:spcPct val="90000"/>
            </a:lnSpc>
            <a:spcBef>
              <a:spcPct val="0"/>
            </a:spcBef>
            <a:spcAft>
              <a:spcPct val="35000"/>
            </a:spcAft>
            <a:buNone/>
          </a:pPr>
          <a:r>
            <a:rPr lang="en-US" sz="1700" kern="1200" dirty="0">
              <a:solidFill>
                <a:schemeClr val="tx1"/>
              </a:solidFill>
            </a:rPr>
            <a:t>Aluminum coils </a:t>
          </a:r>
        </a:p>
      </dsp:txBody>
      <dsp:txXfrm>
        <a:off x="6096" y="0"/>
        <a:ext cx="2787583" cy="1562651"/>
      </dsp:txXfrm>
    </dsp:sp>
    <dsp:sp modelId="{89A522A2-C968-4BB0-AA0D-5C276045D013}">
      <dsp:nvSpPr>
        <dsp:cNvPr id="0" name=""/>
        <dsp:cNvSpPr/>
      </dsp:nvSpPr>
      <dsp:spPr>
        <a:xfrm>
          <a:off x="2403418" y="2441643"/>
          <a:ext cx="782792" cy="0"/>
        </a:xfrm>
        <a:custGeom>
          <a:avLst/>
          <a:gdLst/>
          <a:ahLst/>
          <a:cxnLst/>
          <a:rect l="0" t="0" r="0" b="0"/>
          <a:pathLst>
            <a:path>
              <a:moveTo>
                <a:pt x="0" y="0"/>
              </a:moveTo>
              <a:lnTo>
                <a:pt x="782792" y="0"/>
              </a:lnTo>
            </a:path>
          </a:pathLst>
        </a:custGeom>
        <a:noFill/>
        <a:ln w="6350" cap="flat" cmpd="sng" algn="ctr">
          <a:solidFill>
            <a:srgbClr val="0033A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 modelId="{9A3567F5-3505-4A84-B150-84541A114DAE}">
      <dsp:nvSpPr>
        <dsp:cNvPr id="0" name=""/>
        <dsp:cNvSpPr/>
      </dsp:nvSpPr>
      <dsp:spPr>
        <a:xfrm>
          <a:off x="1399888" y="1660317"/>
          <a:ext cx="0" cy="488328"/>
        </a:xfrm>
        <a:prstGeom prst="line">
          <a:avLst/>
        </a:prstGeom>
        <a:noFill/>
        <a:ln w="12700" cap="rnd" cmpd="sng" algn="ctr">
          <a:solidFill>
            <a:schemeClr val="tx1"/>
          </a:solidFill>
          <a:prstDash val="dash"/>
          <a:miter lim="800000"/>
        </a:ln>
        <a:effectLst/>
      </dsp:spPr>
      <dsp:style>
        <a:lnRef idx="1">
          <a:scrgbClr r="0" g="0" b="0"/>
        </a:lnRef>
        <a:fillRef idx="0">
          <a:scrgbClr r="0" g="0" b="0"/>
        </a:fillRef>
        <a:effectRef idx="0">
          <a:scrgbClr r="0" g="0" b="0"/>
        </a:effectRef>
        <a:fontRef idx="minor"/>
      </dsp:style>
    </dsp:sp>
    <dsp:sp modelId="{3C2BEDA3-A6CB-4551-9245-20E856721676}">
      <dsp:nvSpPr>
        <dsp:cNvPr id="0" name=""/>
        <dsp:cNvSpPr/>
      </dsp:nvSpPr>
      <dsp:spPr>
        <a:xfrm>
          <a:off x="1371749" y="1562651"/>
          <a:ext cx="56277" cy="97665"/>
        </a:xfrm>
        <a:prstGeom prst="rect">
          <a:avLst/>
        </a:prstGeom>
        <a:solidFill>
          <a:schemeClr val="tx1"/>
        </a:solidFill>
        <a:ln>
          <a:noFill/>
        </a:ln>
        <a:effectLst/>
      </dsp:spPr>
      <dsp:style>
        <a:lnRef idx="0">
          <a:scrgbClr r="0" g="0" b="0"/>
        </a:lnRef>
        <a:fillRef idx="3">
          <a:scrgbClr r="0" g="0" b="0"/>
        </a:fillRef>
        <a:effectRef idx="2">
          <a:scrgbClr r="0" g="0" b="0"/>
        </a:effectRef>
        <a:fontRef idx="minor">
          <a:schemeClr val="lt1"/>
        </a:fontRef>
      </dsp:style>
    </dsp:sp>
    <dsp:sp modelId="{BAD9CA18-9206-46F4-B6B9-3A6B18EF7DA4}">
      <dsp:nvSpPr>
        <dsp:cNvPr id="0" name=""/>
        <dsp:cNvSpPr/>
      </dsp:nvSpPr>
      <dsp:spPr>
        <a:xfrm>
          <a:off x="3186210" y="2148645"/>
          <a:ext cx="2018728" cy="585994"/>
        </a:xfrm>
        <a:prstGeom prst="homePlate">
          <a:avLst/>
        </a:prstGeom>
        <a:gradFill rotWithShape="0">
          <a:gsLst>
            <a:gs pos="0">
              <a:srgbClr val="0033A0">
                <a:hueOff val="0"/>
                <a:satOff val="0"/>
                <a:lumOff val="0"/>
                <a:alphaOff val="0"/>
                <a:satMod val="103000"/>
                <a:lumMod val="102000"/>
                <a:tint val="94000"/>
              </a:srgbClr>
            </a:gs>
            <a:gs pos="50000">
              <a:srgbClr val="0033A0">
                <a:hueOff val="0"/>
                <a:satOff val="0"/>
                <a:lumOff val="0"/>
                <a:alphaOff val="0"/>
                <a:satMod val="110000"/>
                <a:lumMod val="100000"/>
                <a:shade val="100000"/>
              </a:srgbClr>
            </a:gs>
            <a:gs pos="100000">
              <a:srgbClr val="0033A0">
                <a:hueOff val="0"/>
                <a:satOff val="0"/>
                <a:lumOff val="0"/>
                <a:alphaOff val="0"/>
                <a:lumMod val="99000"/>
                <a:satMod val="120000"/>
                <a:shade val="78000"/>
              </a:srgbClr>
            </a:gs>
          </a:gsLst>
          <a:lin ang="5400000" scaled="0"/>
        </a:gradFill>
        <a:ln w="6350" cap="flat" cmpd="sng" algn="ctr">
          <a:solidFill>
            <a:srgbClr val="0033A0">
              <a:hueOff val="0"/>
              <a:satOff val="0"/>
              <a:lumOff val="0"/>
              <a:alphaOff val="0"/>
            </a:srgb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fr-CH" sz="2000" kern="1200" dirty="0">
              <a:solidFill>
                <a:srgbClr val="FFFFFF"/>
              </a:solidFill>
              <a:latin typeface="Arial"/>
              <a:ea typeface="+mn-ea"/>
              <a:cs typeface="+mn-cs"/>
            </a:rPr>
            <a:t>eRMC1a</a:t>
          </a:r>
          <a:endParaRPr lang="en-GB" sz="2000" kern="1200" dirty="0">
            <a:solidFill>
              <a:srgbClr val="FFFFFF"/>
            </a:solidFill>
            <a:latin typeface="Arial"/>
            <a:ea typeface="+mn-ea"/>
            <a:cs typeface="+mn-cs"/>
          </a:endParaRPr>
        </a:p>
      </dsp:txBody>
      <dsp:txXfrm>
        <a:off x="3186210" y="2148645"/>
        <a:ext cx="1872230" cy="585994"/>
      </dsp:txXfrm>
    </dsp:sp>
    <dsp:sp modelId="{FC77BB7D-ACF6-4FBF-8C83-EFA107C045D9}">
      <dsp:nvSpPr>
        <dsp:cNvPr id="0" name=""/>
        <dsp:cNvSpPr/>
      </dsp:nvSpPr>
      <dsp:spPr>
        <a:xfrm>
          <a:off x="2793679" y="3320634"/>
          <a:ext cx="2803789"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t" anchorCtr="1">
          <a:noAutofit/>
        </a:bodyPr>
        <a:lstStyle/>
        <a:p>
          <a:pPr marL="0" lvl="0" indent="0" algn="ctr" defTabSz="800100">
            <a:lnSpc>
              <a:spcPct val="90000"/>
            </a:lnSpc>
            <a:spcBef>
              <a:spcPct val="0"/>
            </a:spcBef>
            <a:spcAft>
              <a:spcPct val="35000"/>
            </a:spcAft>
            <a:buNone/>
          </a:pPr>
          <a:r>
            <a:rPr lang="en-US" sz="1800" b="1" kern="1200" noProof="0" dirty="0">
              <a:solidFill>
                <a:schemeClr val="tx1"/>
              </a:solidFill>
            </a:rPr>
            <a:t>Coil pack &amp; contact optimization </a:t>
          </a:r>
        </a:p>
        <a:p>
          <a:pPr marL="0" lvl="0" indent="0" algn="ctr" defTabSz="800100">
            <a:lnSpc>
              <a:spcPct val="90000"/>
            </a:lnSpc>
            <a:spcBef>
              <a:spcPct val="0"/>
            </a:spcBef>
            <a:spcAft>
              <a:spcPct val="35000"/>
            </a:spcAft>
            <a:buNone/>
          </a:pPr>
          <a:r>
            <a:rPr lang="en-US" sz="1700" kern="1200" noProof="0" dirty="0">
              <a:solidFill>
                <a:schemeClr val="tx1"/>
              </a:solidFill>
              <a:latin typeface="Arial"/>
              <a:ea typeface="+mn-ea"/>
              <a:cs typeface="+mn-cs"/>
            </a:rPr>
            <a:t>Coil rails’ machining &amp; lateral coil shimming</a:t>
          </a:r>
        </a:p>
        <a:p>
          <a:pPr marL="0" lvl="0" indent="0" algn="ctr" defTabSz="800100">
            <a:lnSpc>
              <a:spcPct val="90000"/>
            </a:lnSpc>
            <a:spcBef>
              <a:spcPct val="0"/>
            </a:spcBef>
            <a:spcAft>
              <a:spcPct val="35000"/>
            </a:spcAft>
            <a:buNone/>
          </a:pPr>
          <a:r>
            <a:rPr lang="en-US" sz="1700" b="1" kern="1200" noProof="0" dirty="0">
              <a:solidFill>
                <a:schemeClr val="accent2"/>
              </a:solidFill>
              <a:latin typeface="Arial"/>
              <a:ea typeface="+mn-ea"/>
              <a:cs typeface="+mn-cs"/>
              <a:sym typeface="Wingdings" panose="05000000000000000000" pitchFamily="2" charset="2"/>
            </a:rPr>
            <a:t> 16.5 T Bp at 1.9 K </a:t>
          </a:r>
          <a:endParaRPr lang="en-US" sz="1700" b="1" kern="1200" noProof="0" dirty="0">
            <a:solidFill>
              <a:schemeClr val="accent2"/>
            </a:solidFill>
            <a:latin typeface="Arial"/>
            <a:ea typeface="+mn-ea"/>
            <a:cs typeface="+mn-cs"/>
          </a:endParaRPr>
        </a:p>
        <a:p>
          <a:pPr marL="0" lvl="0" indent="0" algn="ctr" defTabSz="755650">
            <a:lnSpc>
              <a:spcPct val="90000"/>
            </a:lnSpc>
            <a:spcBef>
              <a:spcPct val="0"/>
            </a:spcBef>
            <a:spcAft>
              <a:spcPct val="35000"/>
            </a:spcAft>
            <a:buNone/>
          </a:pPr>
          <a:endParaRPr lang="en-GB" sz="1700" kern="1200" dirty="0">
            <a:solidFill>
              <a:schemeClr val="tx1"/>
            </a:solidFill>
          </a:endParaRPr>
        </a:p>
      </dsp:txBody>
      <dsp:txXfrm>
        <a:off x="2793679" y="3320634"/>
        <a:ext cx="2803789" cy="1562651"/>
      </dsp:txXfrm>
    </dsp:sp>
    <dsp:sp modelId="{9BA686C9-A5C4-4631-AAA8-24B9DDBBC5EC}">
      <dsp:nvSpPr>
        <dsp:cNvPr id="0" name=""/>
        <dsp:cNvSpPr/>
      </dsp:nvSpPr>
      <dsp:spPr>
        <a:xfrm>
          <a:off x="5204939" y="2441643"/>
          <a:ext cx="780550" cy="0"/>
        </a:xfrm>
        <a:custGeom>
          <a:avLst/>
          <a:gdLst/>
          <a:ahLst/>
          <a:cxnLst/>
          <a:rect l="0" t="0" r="0" b="0"/>
          <a:pathLst>
            <a:path>
              <a:moveTo>
                <a:pt x="0" y="0"/>
              </a:moveTo>
              <a:lnTo>
                <a:pt x="780550" y="0"/>
              </a:lnTo>
            </a:path>
          </a:pathLst>
        </a:custGeom>
        <a:noFill/>
        <a:ln w="6350" cap="flat" cmpd="sng" algn="ctr">
          <a:solidFill>
            <a:srgbClr val="0033A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 modelId="{5A4638DF-14AD-4F23-AEA7-DE60CFFA1536}">
      <dsp:nvSpPr>
        <dsp:cNvPr id="0" name=""/>
        <dsp:cNvSpPr/>
      </dsp:nvSpPr>
      <dsp:spPr>
        <a:xfrm>
          <a:off x="4195574" y="2734640"/>
          <a:ext cx="0" cy="488328"/>
        </a:xfrm>
        <a:prstGeom prst="line">
          <a:avLst/>
        </a:prstGeom>
        <a:noFill/>
        <a:ln w="12700" cap="flat" cmpd="sng" algn="ctr">
          <a:solidFill>
            <a:schemeClr val="tx1"/>
          </a:solidFill>
          <a:prstDash val="dash"/>
          <a:miter lim="800000"/>
        </a:ln>
        <a:effectLst/>
      </dsp:spPr>
      <dsp:style>
        <a:lnRef idx="1">
          <a:scrgbClr r="0" g="0" b="0"/>
        </a:lnRef>
        <a:fillRef idx="0">
          <a:scrgbClr r="0" g="0" b="0"/>
        </a:fillRef>
        <a:effectRef idx="0">
          <a:scrgbClr r="0" g="0" b="0"/>
        </a:effectRef>
        <a:fontRef idx="minor"/>
      </dsp:style>
    </dsp:sp>
    <dsp:sp modelId="{CB8F2674-6A68-4F59-B318-BA7AAA44C23C}">
      <dsp:nvSpPr>
        <dsp:cNvPr id="0" name=""/>
        <dsp:cNvSpPr/>
      </dsp:nvSpPr>
      <dsp:spPr>
        <a:xfrm>
          <a:off x="4167272" y="3222968"/>
          <a:ext cx="56605" cy="97665"/>
        </a:xfrm>
        <a:prstGeom prst="rect">
          <a:avLst/>
        </a:prstGeom>
        <a:solidFill>
          <a:schemeClr val="tx1"/>
        </a:solidFill>
        <a:ln>
          <a:noFill/>
        </a:ln>
        <a:effectLst/>
      </dsp:spPr>
      <dsp:style>
        <a:lnRef idx="0">
          <a:scrgbClr r="0" g="0" b="0"/>
        </a:lnRef>
        <a:fillRef idx="3">
          <a:scrgbClr r="0" g="0" b="0"/>
        </a:fillRef>
        <a:effectRef idx="2">
          <a:scrgbClr r="0" g="0" b="0"/>
        </a:effectRef>
        <a:fontRef idx="minor">
          <a:schemeClr val="lt1"/>
        </a:fontRef>
      </dsp:style>
    </dsp:sp>
    <dsp:sp modelId="{8EAC610B-FC2D-4E66-A096-2E23A75E8CE6}">
      <dsp:nvSpPr>
        <dsp:cNvPr id="0" name=""/>
        <dsp:cNvSpPr/>
      </dsp:nvSpPr>
      <dsp:spPr>
        <a:xfrm>
          <a:off x="5985489" y="2148645"/>
          <a:ext cx="1995531" cy="585994"/>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dirty="0"/>
            <a:t>RMM1a </a:t>
          </a:r>
        </a:p>
      </dsp:txBody>
      <dsp:txXfrm>
        <a:off x="5985489" y="2148645"/>
        <a:ext cx="1849033" cy="585994"/>
      </dsp:txXfrm>
    </dsp:sp>
    <dsp:sp modelId="{4EBF67CA-7B13-4FE6-A5D4-F2B5DBB8EF10}">
      <dsp:nvSpPr>
        <dsp:cNvPr id="0" name=""/>
        <dsp:cNvSpPr/>
      </dsp:nvSpPr>
      <dsp:spPr>
        <a:xfrm>
          <a:off x="5597469" y="0"/>
          <a:ext cx="2771571"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marL="0" lvl="0" indent="0" algn="ctr" defTabSz="800100">
            <a:lnSpc>
              <a:spcPct val="90000"/>
            </a:lnSpc>
            <a:spcBef>
              <a:spcPct val="0"/>
            </a:spcBef>
            <a:spcAft>
              <a:spcPct val="35000"/>
            </a:spcAft>
            <a:buNone/>
          </a:pPr>
          <a:r>
            <a:rPr lang="en-US" sz="1800" b="1" kern="1200" dirty="0"/>
            <a:t>Coil pack &amp; contact optimization  </a:t>
          </a:r>
        </a:p>
        <a:p>
          <a:pPr marL="0" lvl="0" indent="0" algn="ctr" defTabSz="800100">
            <a:lnSpc>
              <a:spcPct val="90000"/>
            </a:lnSpc>
            <a:spcBef>
              <a:spcPct val="0"/>
            </a:spcBef>
            <a:spcAft>
              <a:spcPct val="35000"/>
            </a:spcAft>
            <a:buNone/>
          </a:pPr>
          <a:r>
            <a:rPr lang="en-US" sz="1700" kern="1200" dirty="0">
              <a:solidFill>
                <a:srgbClr val="0033A0">
                  <a:hueOff val="0"/>
                  <a:satOff val="0"/>
                  <a:lumOff val="0"/>
                  <a:alphaOff val="0"/>
                </a:srgbClr>
              </a:solidFill>
              <a:latin typeface="Arial"/>
              <a:ea typeface="+mn-ea"/>
              <a:cs typeface="+mn-cs"/>
            </a:rPr>
            <a:t>Fuji assemblies at half lateral preload &amp; shimming fine-tuning</a:t>
          </a:r>
        </a:p>
        <a:p>
          <a:pPr marL="0" lvl="0" indent="0" algn="ctr" defTabSz="800100">
            <a:lnSpc>
              <a:spcPct val="90000"/>
            </a:lnSpc>
            <a:spcBef>
              <a:spcPct val="0"/>
            </a:spcBef>
            <a:spcAft>
              <a:spcPct val="35000"/>
            </a:spcAft>
            <a:buNone/>
          </a:pPr>
          <a:r>
            <a:rPr lang="en-US" sz="1700" b="1" kern="1200" noProof="0" dirty="0">
              <a:solidFill>
                <a:schemeClr val="accent2"/>
              </a:solidFill>
              <a:latin typeface="Arial"/>
              <a:ea typeface="+mn-ea"/>
              <a:cs typeface="+mn-cs"/>
              <a:sym typeface="Wingdings" panose="05000000000000000000" pitchFamily="2" charset="2"/>
            </a:rPr>
            <a:t> 16.6 T Bp at 1.9 K </a:t>
          </a:r>
          <a:endParaRPr lang="en-US" sz="1700" kern="1200" dirty="0">
            <a:solidFill>
              <a:srgbClr val="0033A0">
                <a:hueOff val="0"/>
                <a:satOff val="0"/>
                <a:lumOff val="0"/>
                <a:alphaOff val="0"/>
              </a:srgbClr>
            </a:solidFill>
            <a:latin typeface="Arial"/>
            <a:ea typeface="+mn-ea"/>
            <a:cs typeface="+mn-cs"/>
          </a:endParaRPr>
        </a:p>
      </dsp:txBody>
      <dsp:txXfrm>
        <a:off x="5597469" y="0"/>
        <a:ext cx="2771571" cy="1562651"/>
      </dsp:txXfrm>
    </dsp:sp>
    <dsp:sp modelId="{61A8C36E-8A1B-40F2-AED1-4DCA68BADEF4}">
      <dsp:nvSpPr>
        <dsp:cNvPr id="0" name=""/>
        <dsp:cNvSpPr/>
      </dsp:nvSpPr>
      <dsp:spPr>
        <a:xfrm>
          <a:off x="7981020" y="2441643"/>
          <a:ext cx="793479" cy="0"/>
        </a:xfrm>
        <a:custGeom>
          <a:avLst/>
          <a:gdLst/>
          <a:ahLst/>
          <a:cxnLst/>
          <a:rect l="0" t="0" r="0" b="0"/>
          <a:pathLst>
            <a:path>
              <a:moveTo>
                <a:pt x="0" y="0"/>
              </a:moveTo>
              <a:lnTo>
                <a:pt x="793479" y="0"/>
              </a:lnTo>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F2BCF49-D21A-4CE2-AE95-81209766FB18}">
      <dsp:nvSpPr>
        <dsp:cNvPr id="0" name=""/>
        <dsp:cNvSpPr/>
      </dsp:nvSpPr>
      <dsp:spPr>
        <a:xfrm>
          <a:off x="6983255" y="1660317"/>
          <a:ext cx="0" cy="488328"/>
        </a:xfrm>
        <a:prstGeom prst="line">
          <a:avLst/>
        </a:prstGeom>
        <a:noFill/>
        <a:ln w="12700" cap="rnd"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0CC65804-80E2-457A-A25B-A52705EE142F}">
      <dsp:nvSpPr>
        <dsp:cNvPr id="0" name=""/>
        <dsp:cNvSpPr/>
      </dsp:nvSpPr>
      <dsp:spPr>
        <a:xfrm>
          <a:off x="6955277" y="1562651"/>
          <a:ext cx="55954" cy="9766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18458F2-C6C1-4CA1-95FD-E5E7768E5C6B}">
      <dsp:nvSpPr>
        <dsp:cNvPr id="0" name=""/>
        <dsp:cNvSpPr/>
      </dsp:nvSpPr>
      <dsp:spPr>
        <a:xfrm rot="10800000" flipH="1">
          <a:off x="8774500" y="2148645"/>
          <a:ext cx="2085220" cy="585994"/>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dirty="0"/>
            <a:t>RMM1b</a:t>
          </a:r>
        </a:p>
      </dsp:txBody>
      <dsp:txXfrm rot="10800000">
        <a:off x="8774500" y="2148645"/>
        <a:ext cx="1938722" cy="585994"/>
      </dsp:txXfrm>
    </dsp:sp>
    <dsp:sp modelId="{5401E5BC-5137-49E4-9201-53966AC64854}">
      <dsp:nvSpPr>
        <dsp:cNvPr id="0" name=""/>
        <dsp:cNvSpPr/>
      </dsp:nvSpPr>
      <dsp:spPr>
        <a:xfrm flipH="1">
          <a:off x="8369040" y="3320634"/>
          <a:ext cx="2896139"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t" anchorCtr="1">
          <a:noAutofit/>
        </a:bodyPr>
        <a:lstStyle/>
        <a:p>
          <a:pPr marL="0" lvl="0" indent="0" algn="ctr" defTabSz="800100">
            <a:lnSpc>
              <a:spcPct val="90000"/>
            </a:lnSpc>
            <a:spcBef>
              <a:spcPct val="0"/>
            </a:spcBef>
            <a:spcAft>
              <a:spcPct val="35000"/>
            </a:spcAft>
            <a:buNone/>
          </a:pPr>
          <a:r>
            <a:rPr lang="en-US" sz="1800" b="1" kern="1200" dirty="0"/>
            <a:t>Longitudinal re-assembly</a:t>
          </a:r>
        </a:p>
        <a:p>
          <a:pPr marL="0" lvl="0" indent="0" algn="ctr" defTabSz="800100">
            <a:lnSpc>
              <a:spcPct val="90000"/>
            </a:lnSpc>
            <a:spcBef>
              <a:spcPct val="0"/>
            </a:spcBef>
            <a:spcAft>
              <a:spcPct val="35000"/>
            </a:spcAft>
            <a:buNone/>
          </a:pPr>
          <a:r>
            <a:rPr lang="en-US" sz="1700" kern="1200" dirty="0"/>
            <a:t>Machining of the rods &amp; reduction of the longitudinal preload target</a:t>
          </a:r>
        </a:p>
        <a:p>
          <a:pPr marL="0" lvl="0" indent="0" algn="ctr" defTabSz="800100">
            <a:lnSpc>
              <a:spcPct val="90000"/>
            </a:lnSpc>
            <a:spcBef>
              <a:spcPct val="0"/>
            </a:spcBef>
            <a:spcAft>
              <a:spcPct val="35000"/>
            </a:spcAft>
            <a:buNone/>
          </a:pPr>
          <a:r>
            <a:rPr lang="en-US" sz="1700" b="1" kern="1200" noProof="0" dirty="0">
              <a:solidFill>
                <a:schemeClr val="accent2"/>
              </a:solidFill>
              <a:latin typeface="Arial"/>
              <a:ea typeface="+mn-ea"/>
              <a:cs typeface="+mn-cs"/>
              <a:sym typeface="Wingdings" panose="05000000000000000000" pitchFamily="2" charset="2"/>
            </a:rPr>
            <a:t> 16.7 T Bp at 1.9 K </a:t>
          </a:r>
          <a:endParaRPr lang="en-US" sz="1700" kern="1200" dirty="0"/>
        </a:p>
      </dsp:txBody>
      <dsp:txXfrm>
        <a:off x="8369040" y="3320634"/>
        <a:ext cx="2896139" cy="1562651"/>
      </dsp:txXfrm>
    </dsp:sp>
    <dsp:sp modelId="{74850E5A-A27F-4C49-B524-9BDA42FD5C7E}">
      <dsp:nvSpPr>
        <dsp:cNvPr id="0" name=""/>
        <dsp:cNvSpPr/>
      </dsp:nvSpPr>
      <dsp:spPr>
        <a:xfrm flipH="1">
          <a:off x="9817110" y="2734640"/>
          <a:ext cx="0" cy="488328"/>
        </a:xfrm>
        <a:prstGeom prst="line">
          <a:avLst/>
        </a:prstGeom>
        <a:noFill/>
        <a:ln w="12700" cap="rnd"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59A7864F-BA2A-4DE3-9F4E-36E9E79426E5}">
      <dsp:nvSpPr>
        <dsp:cNvPr id="0" name=""/>
        <dsp:cNvSpPr/>
      </dsp:nvSpPr>
      <dsp:spPr>
        <a:xfrm flipH="1">
          <a:off x="9787875" y="3222968"/>
          <a:ext cx="58469" cy="9766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B7E585-1DEC-4555-8326-DC322CE6A0D9}">
      <dsp:nvSpPr>
        <dsp:cNvPr id="0" name=""/>
        <dsp:cNvSpPr/>
      </dsp:nvSpPr>
      <dsp:spPr>
        <a:xfrm>
          <a:off x="396357" y="2148645"/>
          <a:ext cx="2007060" cy="585994"/>
        </a:xfrm>
        <a:prstGeom prst="homePlate">
          <a:avLst>
            <a:gd name="adj" fmla="val 40000"/>
          </a:avLst>
        </a:prstGeom>
        <a:solidFill>
          <a:srgbClr val="FFFFFF">
            <a:lumMod val="85000"/>
          </a:srgbClr>
        </a:solidFill>
        <a:ln w="6350" cap="flat" cmpd="sng" algn="ctr">
          <a:solidFill>
            <a:srgbClr val="FFFFFF">
              <a:lumMod val="85000"/>
            </a:srgb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Dummy assembly</a:t>
          </a:r>
        </a:p>
      </dsp:txBody>
      <dsp:txXfrm>
        <a:off x="396357" y="2148645"/>
        <a:ext cx="1889861" cy="585994"/>
      </dsp:txXfrm>
    </dsp:sp>
    <dsp:sp modelId="{E6B3F149-FD9C-4184-B517-50DE17DC9F42}">
      <dsp:nvSpPr>
        <dsp:cNvPr id="0" name=""/>
        <dsp:cNvSpPr/>
      </dsp:nvSpPr>
      <dsp:spPr>
        <a:xfrm>
          <a:off x="6096" y="0"/>
          <a:ext cx="2787583"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marL="0" lvl="0" indent="0" algn="ctr" defTabSz="800100">
            <a:lnSpc>
              <a:spcPct val="90000"/>
            </a:lnSpc>
            <a:spcBef>
              <a:spcPct val="0"/>
            </a:spcBef>
            <a:spcAft>
              <a:spcPct val="35000"/>
            </a:spcAft>
            <a:buNone/>
          </a:pPr>
          <a:r>
            <a:rPr lang="en-US" sz="1800" b="1" kern="1200" dirty="0">
              <a:solidFill>
                <a:schemeClr val="bg1">
                  <a:lumMod val="85000"/>
                </a:schemeClr>
              </a:solidFill>
            </a:rPr>
            <a:t>Characterization of the mechanical structure </a:t>
          </a:r>
        </a:p>
        <a:p>
          <a:pPr marL="0" lvl="0" indent="0" algn="ctr" defTabSz="800100">
            <a:lnSpc>
              <a:spcPct val="90000"/>
            </a:lnSpc>
            <a:spcBef>
              <a:spcPct val="0"/>
            </a:spcBef>
            <a:spcAft>
              <a:spcPct val="35000"/>
            </a:spcAft>
            <a:buNone/>
          </a:pPr>
          <a:r>
            <a:rPr lang="en-US" sz="1700" kern="1200" dirty="0">
              <a:solidFill>
                <a:schemeClr val="bg1">
                  <a:lumMod val="85000"/>
                </a:schemeClr>
              </a:solidFill>
            </a:rPr>
            <a:t>Aluminum coils </a:t>
          </a:r>
        </a:p>
        <a:p>
          <a:pPr marL="0" lvl="0" indent="0" algn="ctr" defTabSz="800100">
            <a:lnSpc>
              <a:spcPct val="90000"/>
            </a:lnSpc>
            <a:spcBef>
              <a:spcPct val="0"/>
            </a:spcBef>
            <a:spcAft>
              <a:spcPct val="35000"/>
            </a:spcAft>
            <a:buNone/>
          </a:pPr>
          <a:r>
            <a:rPr lang="en-US" sz="1700" kern="1200" dirty="0">
              <a:solidFill>
                <a:schemeClr val="bg1">
                  <a:lumMod val="85000"/>
                </a:schemeClr>
              </a:solidFill>
            </a:rPr>
            <a:t>(2018-2019)</a:t>
          </a:r>
        </a:p>
      </dsp:txBody>
      <dsp:txXfrm>
        <a:off x="6096" y="0"/>
        <a:ext cx="2787583" cy="1562651"/>
      </dsp:txXfrm>
    </dsp:sp>
    <dsp:sp modelId="{89A522A2-C968-4BB0-AA0D-5C276045D013}">
      <dsp:nvSpPr>
        <dsp:cNvPr id="0" name=""/>
        <dsp:cNvSpPr/>
      </dsp:nvSpPr>
      <dsp:spPr>
        <a:xfrm>
          <a:off x="2403418" y="2441643"/>
          <a:ext cx="782792" cy="0"/>
        </a:xfrm>
        <a:custGeom>
          <a:avLst/>
          <a:gdLst/>
          <a:ahLst/>
          <a:cxnLst/>
          <a:rect l="0" t="0" r="0" b="0"/>
          <a:pathLst>
            <a:path>
              <a:moveTo>
                <a:pt x="0" y="0"/>
              </a:moveTo>
              <a:lnTo>
                <a:pt x="782792" y="0"/>
              </a:lnTo>
            </a:path>
          </a:pathLst>
        </a:custGeom>
        <a:noFill/>
        <a:ln w="6350" cap="flat" cmpd="sng" algn="ctr">
          <a:solidFill>
            <a:srgbClr val="0033A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 modelId="{9A3567F5-3505-4A84-B150-84541A114DAE}">
      <dsp:nvSpPr>
        <dsp:cNvPr id="0" name=""/>
        <dsp:cNvSpPr/>
      </dsp:nvSpPr>
      <dsp:spPr>
        <a:xfrm>
          <a:off x="1399888" y="1660317"/>
          <a:ext cx="0" cy="488328"/>
        </a:xfrm>
        <a:prstGeom prst="line">
          <a:avLst/>
        </a:prstGeom>
        <a:noFill/>
        <a:ln w="12700" cap="rnd" cmpd="sng" algn="ctr">
          <a:solidFill>
            <a:schemeClr val="bg1">
              <a:lumMod val="85000"/>
            </a:schemeClr>
          </a:solidFill>
          <a:prstDash val="dash"/>
          <a:miter lim="800000"/>
        </a:ln>
        <a:effectLst/>
      </dsp:spPr>
      <dsp:style>
        <a:lnRef idx="1">
          <a:scrgbClr r="0" g="0" b="0"/>
        </a:lnRef>
        <a:fillRef idx="0">
          <a:scrgbClr r="0" g="0" b="0"/>
        </a:fillRef>
        <a:effectRef idx="0">
          <a:scrgbClr r="0" g="0" b="0"/>
        </a:effectRef>
        <a:fontRef idx="minor"/>
      </dsp:style>
    </dsp:sp>
    <dsp:sp modelId="{3C2BEDA3-A6CB-4551-9245-20E856721676}">
      <dsp:nvSpPr>
        <dsp:cNvPr id="0" name=""/>
        <dsp:cNvSpPr/>
      </dsp:nvSpPr>
      <dsp:spPr>
        <a:xfrm>
          <a:off x="1371749" y="1562651"/>
          <a:ext cx="56277" cy="97665"/>
        </a:xfrm>
        <a:prstGeom prst="rect">
          <a:avLst/>
        </a:prstGeom>
        <a:solidFill>
          <a:schemeClr val="bg1">
            <a:lumMod val="85000"/>
          </a:schemeClr>
        </a:solidFill>
        <a:ln>
          <a:noFill/>
        </a:ln>
        <a:effectLst/>
      </dsp:spPr>
      <dsp:style>
        <a:lnRef idx="0">
          <a:scrgbClr r="0" g="0" b="0"/>
        </a:lnRef>
        <a:fillRef idx="3">
          <a:scrgbClr r="0" g="0" b="0"/>
        </a:fillRef>
        <a:effectRef idx="2">
          <a:scrgbClr r="0" g="0" b="0"/>
        </a:effectRef>
        <a:fontRef idx="minor">
          <a:schemeClr val="lt1"/>
        </a:fontRef>
      </dsp:style>
    </dsp:sp>
    <dsp:sp modelId="{BAD9CA18-9206-46F4-B6B9-3A6B18EF7DA4}">
      <dsp:nvSpPr>
        <dsp:cNvPr id="0" name=""/>
        <dsp:cNvSpPr/>
      </dsp:nvSpPr>
      <dsp:spPr>
        <a:xfrm>
          <a:off x="3186210" y="2148645"/>
          <a:ext cx="2018728" cy="585994"/>
        </a:xfrm>
        <a:prstGeom prst="homePlate">
          <a:avLst/>
        </a:prstGeom>
        <a:gradFill rotWithShape="0">
          <a:gsLst>
            <a:gs pos="0">
              <a:srgbClr val="0033A0">
                <a:hueOff val="0"/>
                <a:satOff val="0"/>
                <a:lumOff val="0"/>
                <a:alphaOff val="0"/>
                <a:satMod val="103000"/>
                <a:lumMod val="102000"/>
                <a:tint val="94000"/>
              </a:srgbClr>
            </a:gs>
            <a:gs pos="50000">
              <a:srgbClr val="0033A0">
                <a:hueOff val="0"/>
                <a:satOff val="0"/>
                <a:lumOff val="0"/>
                <a:alphaOff val="0"/>
                <a:satMod val="110000"/>
                <a:lumMod val="100000"/>
                <a:shade val="100000"/>
              </a:srgbClr>
            </a:gs>
            <a:gs pos="100000">
              <a:srgbClr val="0033A0">
                <a:hueOff val="0"/>
                <a:satOff val="0"/>
                <a:lumOff val="0"/>
                <a:alphaOff val="0"/>
                <a:lumMod val="99000"/>
                <a:satMod val="120000"/>
                <a:shade val="78000"/>
              </a:srgbClr>
            </a:gs>
          </a:gsLst>
          <a:lin ang="5400000" scaled="0"/>
        </a:gradFill>
        <a:ln w="6350" cap="flat" cmpd="sng" algn="ctr">
          <a:solidFill>
            <a:srgbClr val="0033A0">
              <a:hueOff val="0"/>
              <a:satOff val="0"/>
              <a:lumOff val="0"/>
              <a:alphaOff val="0"/>
            </a:srgb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fr-CH" sz="2000" kern="1200" dirty="0">
              <a:solidFill>
                <a:srgbClr val="FFFFFF"/>
              </a:solidFill>
              <a:latin typeface="Arial"/>
              <a:ea typeface="+mn-ea"/>
              <a:cs typeface="+mn-cs"/>
            </a:rPr>
            <a:t>eRMC1a</a:t>
          </a:r>
          <a:endParaRPr lang="en-GB" sz="2000" kern="1200" dirty="0">
            <a:solidFill>
              <a:srgbClr val="FFFFFF"/>
            </a:solidFill>
            <a:latin typeface="Arial"/>
            <a:ea typeface="+mn-ea"/>
            <a:cs typeface="+mn-cs"/>
          </a:endParaRPr>
        </a:p>
      </dsp:txBody>
      <dsp:txXfrm>
        <a:off x="3186210" y="2148645"/>
        <a:ext cx="1872230" cy="585994"/>
      </dsp:txXfrm>
    </dsp:sp>
    <dsp:sp modelId="{FC77BB7D-ACF6-4FBF-8C83-EFA107C045D9}">
      <dsp:nvSpPr>
        <dsp:cNvPr id="0" name=""/>
        <dsp:cNvSpPr/>
      </dsp:nvSpPr>
      <dsp:spPr>
        <a:xfrm>
          <a:off x="2793679" y="3320634"/>
          <a:ext cx="2803789"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t" anchorCtr="1">
          <a:noAutofit/>
        </a:bodyPr>
        <a:lstStyle/>
        <a:p>
          <a:pPr marL="0" lvl="0" indent="0" algn="ctr" defTabSz="800100">
            <a:lnSpc>
              <a:spcPct val="90000"/>
            </a:lnSpc>
            <a:spcBef>
              <a:spcPct val="0"/>
            </a:spcBef>
            <a:spcAft>
              <a:spcPct val="35000"/>
            </a:spcAft>
            <a:buNone/>
          </a:pPr>
          <a:r>
            <a:rPr lang="en-US" sz="1800" b="1" kern="1200" noProof="0" dirty="0">
              <a:solidFill>
                <a:schemeClr val="tx1"/>
              </a:solidFill>
            </a:rPr>
            <a:t>Coil pack &amp; contact optimization </a:t>
          </a:r>
        </a:p>
        <a:p>
          <a:pPr marL="0" lvl="0" indent="0" algn="ctr" defTabSz="800100">
            <a:lnSpc>
              <a:spcPct val="90000"/>
            </a:lnSpc>
            <a:spcBef>
              <a:spcPct val="0"/>
            </a:spcBef>
            <a:spcAft>
              <a:spcPct val="35000"/>
            </a:spcAft>
            <a:buNone/>
          </a:pPr>
          <a:r>
            <a:rPr lang="en-US" sz="1700" kern="1200" noProof="0" dirty="0">
              <a:solidFill>
                <a:schemeClr val="tx1"/>
              </a:solidFill>
              <a:latin typeface="Arial"/>
              <a:ea typeface="+mn-ea"/>
              <a:cs typeface="+mn-cs"/>
            </a:rPr>
            <a:t>Coil rails’ machining &amp; lateral coil shimming</a:t>
          </a:r>
        </a:p>
        <a:p>
          <a:pPr marL="0" lvl="0" indent="0" algn="ctr" defTabSz="800100">
            <a:lnSpc>
              <a:spcPct val="90000"/>
            </a:lnSpc>
            <a:spcBef>
              <a:spcPct val="0"/>
            </a:spcBef>
            <a:spcAft>
              <a:spcPct val="35000"/>
            </a:spcAft>
            <a:buNone/>
          </a:pPr>
          <a:r>
            <a:rPr lang="en-US" sz="1700" kern="1200" noProof="0" dirty="0">
              <a:solidFill>
                <a:schemeClr val="tx1"/>
              </a:solidFill>
              <a:latin typeface="Arial"/>
              <a:ea typeface="+mn-ea"/>
              <a:cs typeface="+mn-cs"/>
            </a:rPr>
            <a:t>(2019-2020)</a:t>
          </a:r>
        </a:p>
        <a:p>
          <a:pPr marL="0" lvl="0" indent="0" algn="ctr" defTabSz="755650">
            <a:lnSpc>
              <a:spcPct val="90000"/>
            </a:lnSpc>
            <a:spcBef>
              <a:spcPct val="0"/>
            </a:spcBef>
            <a:spcAft>
              <a:spcPct val="35000"/>
            </a:spcAft>
            <a:buNone/>
          </a:pPr>
          <a:endParaRPr lang="en-GB" sz="1700" kern="1200" dirty="0">
            <a:solidFill>
              <a:schemeClr val="tx1"/>
            </a:solidFill>
          </a:endParaRPr>
        </a:p>
      </dsp:txBody>
      <dsp:txXfrm>
        <a:off x="2793679" y="3320634"/>
        <a:ext cx="2803789" cy="1562651"/>
      </dsp:txXfrm>
    </dsp:sp>
    <dsp:sp modelId="{9BA686C9-A5C4-4631-AAA8-24B9DDBBC5EC}">
      <dsp:nvSpPr>
        <dsp:cNvPr id="0" name=""/>
        <dsp:cNvSpPr/>
      </dsp:nvSpPr>
      <dsp:spPr>
        <a:xfrm>
          <a:off x="5204939" y="2441643"/>
          <a:ext cx="780550" cy="0"/>
        </a:xfrm>
        <a:custGeom>
          <a:avLst/>
          <a:gdLst/>
          <a:ahLst/>
          <a:cxnLst/>
          <a:rect l="0" t="0" r="0" b="0"/>
          <a:pathLst>
            <a:path>
              <a:moveTo>
                <a:pt x="0" y="0"/>
              </a:moveTo>
              <a:lnTo>
                <a:pt x="780550" y="0"/>
              </a:lnTo>
            </a:path>
          </a:pathLst>
        </a:custGeom>
        <a:noFill/>
        <a:ln w="6350" cap="flat" cmpd="sng" algn="ctr">
          <a:solidFill>
            <a:srgbClr val="0033A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 modelId="{5A4638DF-14AD-4F23-AEA7-DE60CFFA1536}">
      <dsp:nvSpPr>
        <dsp:cNvPr id="0" name=""/>
        <dsp:cNvSpPr/>
      </dsp:nvSpPr>
      <dsp:spPr>
        <a:xfrm>
          <a:off x="4195574" y="2734640"/>
          <a:ext cx="0" cy="488328"/>
        </a:xfrm>
        <a:prstGeom prst="line">
          <a:avLst/>
        </a:prstGeom>
        <a:noFill/>
        <a:ln w="12700" cap="flat" cmpd="sng" algn="ctr">
          <a:solidFill>
            <a:schemeClr val="tx1"/>
          </a:solidFill>
          <a:prstDash val="dash"/>
          <a:miter lim="800000"/>
        </a:ln>
        <a:effectLst/>
      </dsp:spPr>
      <dsp:style>
        <a:lnRef idx="1">
          <a:scrgbClr r="0" g="0" b="0"/>
        </a:lnRef>
        <a:fillRef idx="0">
          <a:scrgbClr r="0" g="0" b="0"/>
        </a:fillRef>
        <a:effectRef idx="0">
          <a:scrgbClr r="0" g="0" b="0"/>
        </a:effectRef>
        <a:fontRef idx="minor"/>
      </dsp:style>
    </dsp:sp>
    <dsp:sp modelId="{CB8F2674-6A68-4F59-B318-BA7AAA44C23C}">
      <dsp:nvSpPr>
        <dsp:cNvPr id="0" name=""/>
        <dsp:cNvSpPr/>
      </dsp:nvSpPr>
      <dsp:spPr>
        <a:xfrm>
          <a:off x="4167272" y="3222968"/>
          <a:ext cx="56605" cy="97665"/>
        </a:xfrm>
        <a:prstGeom prst="rect">
          <a:avLst/>
        </a:prstGeom>
        <a:solidFill>
          <a:schemeClr val="tx1"/>
        </a:solidFill>
        <a:ln>
          <a:noFill/>
        </a:ln>
        <a:effectLst/>
      </dsp:spPr>
      <dsp:style>
        <a:lnRef idx="0">
          <a:scrgbClr r="0" g="0" b="0"/>
        </a:lnRef>
        <a:fillRef idx="3">
          <a:scrgbClr r="0" g="0" b="0"/>
        </a:fillRef>
        <a:effectRef idx="2">
          <a:scrgbClr r="0" g="0" b="0"/>
        </a:effectRef>
        <a:fontRef idx="minor">
          <a:schemeClr val="lt1"/>
        </a:fontRef>
      </dsp:style>
    </dsp:sp>
    <dsp:sp modelId="{8EAC610B-FC2D-4E66-A096-2E23A75E8CE6}">
      <dsp:nvSpPr>
        <dsp:cNvPr id="0" name=""/>
        <dsp:cNvSpPr/>
      </dsp:nvSpPr>
      <dsp:spPr>
        <a:xfrm>
          <a:off x="5985489" y="2148645"/>
          <a:ext cx="1995531" cy="585994"/>
        </a:xfrm>
        <a:prstGeom prst="homePlate">
          <a:avLst/>
        </a:prstGeom>
        <a:solidFill>
          <a:srgbClr val="FFFFFF">
            <a:lumMod val="85000"/>
          </a:srgbClr>
        </a:solidFill>
        <a:ln w="6350" cap="flat" cmpd="sng" algn="ctr">
          <a:solidFill>
            <a:srgbClr val="FFFFFF">
              <a:lumMod val="85000"/>
            </a:srgb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RMM1a </a:t>
          </a:r>
        </a:p>
      </dsp:txBody>
      <dsp:txXfrm>
        <a:off x="5985489" y="2148645"/>
        <a:ext cx="1849033" cy="585994"/>
      </dsp:txXfrm>
    </dsp:sp>
    <dsp:sp modelId="{4EBF67CA-7B13-4FE6-A5D4-F2B5DBB8EF10}">
      <dsp:nvSpPr>
        <dsp:cNvPr id="0" name=""/>
        <dsp:cNvSpPr/>
      </dsp:nvSpPr>
      <dsp:spPr>
        <a:xfrm>
          <a:off x="5597469" y="0"/>
          <a:ext cx="2771571"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marL="0" lvl="0" indent="0" algn="ctr" defTabSz="800100">
            <a:lnSpc>
              <a:spcPct val="90000"/>
            </a:lnSpc>
            <a:spcBef>
              <a:spcPct val="0"/>
            </a:spcBef>
            <a:spcAft>
              <a:spcPct val="35000"/>
            </a:spcAft>
            <a:buNone/>
          </a:pPr>
          <a:r>
            <a:rPr lang="en-US" sz="1800" b="1" kern="1200" dirty="0">
              <a:solidFill>
                <a:schemeClr val="bg1">
                  <a:lumMod val="85000"/>
                </a:schemeClr>
              </a:solidFill>
            </a:rPr>
            <a:t>Coil pack &amp; contact optimization  </a:t>
          </a:r>
        </a:p>
        <a:p>
          <a:pPr marL="0" lvl="0" indent="0" algn="ctr" defTabSz="800100">
            <a:lnSpc>
              <a:spcPct val="90000"/>
            </a:lnSpc>
            <a:spcBef>
              <a:spcPct val="0"/>
            </a:spcBef>
            <a:spcAft>
              <a:spcPct val="35000"/>
            </a:spcAft>
            <a:buNone/>
          </a:pPr>
          <a:r>
            <a:rPr lang="en-US" sz="1700" kern="1200" dirty="0">
              <a:solidFill>
                <a:schemeClr val="bg1">
                  <a:lumMod val="85000"/>
                </a:schemeClr>
              </a:solidFill>
              <a:latin typeface="Arial"/>
              <a:ea typeface="+mn-ea"/>
              <a:cs typeface="+mn-cs"/>
            </a:rPr>
            <a:t>Fuji assemblies at half lateral preload &amp; shimming fine-tuning</a:t>
          </a:r>
        </a:p>
        <a:p>
          <a:pPr marL="0" lvl="0" indent="0" algn="ctr" defTabSz="800100">
            <a:lnSpc>
              <a:spcPct val="90000"/>
            </a:lnSpc>
            <a:spcBef>
              <a:spcPct val="0"/>
            </a:spcBef>
            <a:spcAft>
              <a:spcPct val="35000"/>
            </a:spcAft>
            <a:buNone/>
          </a:pPr>
          <a:r>
            <a:rPr lang="en-US" sz="1700" kern="1200" dirty="0">
              <a:solidFill>
                <a:schemeClr val="bg1">
                  <a:lumMod val="85000"/>
                </a:schemeClr>
              </a:solidFill>
              <a:latin typeface="Arial"/>
              <a:ea typeface="+mn-ea"/>
              <a:cs typeface="+mn-cs"/>
            </a:rPr>
            <a:t>(2021) </a:t>
          </a:r>
        </a:p>
      </dsp:txBody>
      <dsp:txXfrm>
        <a:off x="5597469" y="0"/>
        <a:ext cx="2771571" cy="1562651"/>
      </dsp:txXfrm>
    </dsp:sp>
    <dsp:sp modelId="{61A8C36E-8A1B-40F2-AED1-4DCA68BADEF4}">
      <dsp:nvSpPr>
        <dsp:cNvPr id="0" name=""/>
        <dsp:cNvSpPr/>
      </dsp:nvSpPr>
      <dsp:spPr>
        <a:xfrm>
          <a:off x="7981020" y="2441643"/>
          <a:ext cx="793479" cy="0"/>
        </a:xfrm>
        <a:custGeom>
          <a:avLst/>
          <a:gdLst/>
          <a:ahLst/>
          <a:cxnLst/>
          <a:rect l="0" t="0" r="0" b="0"/>
          <a:pathLst>
            <a:path>
              <a:moveTo>
                <a:pt x="0" y="0"/>
              </a:moveTo>
              <a:lnTo>
                <a:pt x="793479" y="0"/>
              </a:lnTo>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F2BCF49-D21A-4CE2-AE95-81209766FB18}">
      <dsp:nvSpPr>
        <dsp:cNvPr id="0" name=""/>
        <dsp:cNvSpPr/>
      </dsp:nvSpPr>
      <dsp:spPr>
        <a:xfrm>
          <a:off x="6983255" y="1660317"/>
          <a:ext cx="0" cy="488328"/>
        </a:xfrm>
        <a:prstGeom prst="line">
          <a:avLst/>
        </a:prstGeom>
        <a:noFill/>
        <a:ln w="12700" cap="rnd" cmpd="sng" algn="ctr">
          <a:solidFill>
            <a:schemeClr val="bg1">
              <a:lumMod val="85000"/>
            </a:schemeClr>
          </a:solidFill>
          <a:prstDash val="dash"/>
          <a:miter lim="800000"/>
        </a:ln>
        <a:effectLst/>
      </dsp:spPr>
      <dsp:style>
        <a:lnRef idx="1">
          <a:scrgbClr r="0" g="0" b="0"/>
        </a:lnRef>
        <a:fillRef idx="0">
          <a:scrgbClr r="0" g="0" b="0"/>
        </a:fillRef>
        <a:effectRef idx="0">
          <a:scrgbClr r="0" g="0" b="0"/>
        </a:effectRef>
        <a:fontRef idx="minor"/>
      </dsp:style>
    </dsp:sp>
    <dsp:sp modelId="{0CC65804-80E2-457A-A25B-A52705EE142F}">
      <dsp:nvSpPr>
        <dsp:cNvPr id="0" name=""/>
        <dsp:cNvSpPr/>
      </dsp:nvSpPr>
      <dsp:spPr>
        <a:xfrm>
          <a:off x="6955277" y="1562651"/>
          <a:ext cx="55954" cy="97665"/>
        </a:xfrm>
        <a:prstGeom prst="rect">
          <a:avLst/>
        </a:prstGeom>
        <a:solidFill>
          <a:schemeClr val="bg1">
            <a:lumMod val="85000"/>
          </a:schemeClr>
        </a:solidFill>
        <a:ln>
          <a:noFill/>
        </a:ln>
        <a:effectLst/>
      </dsp:spPr>
      <dsp:style>
        <a:lnRef idx="0">
          <a:scrgbClr r="0" g="0" b="0"/>
        </a:lnRef>
        <a:fillRef idx="3">
          <a:scrgbClr r="0" g="0" b="0"/>
        </a:fillRef>
        <a:effectRef idx="2">
          <a:scrgbClr r="0" g="0" b="0"/>
        </a:effectRef>
        <a:fontRef idx="minor">
          <a:schemeClr val="lt1"/>
        </a:fontRef>
      </dsp:style>
    </dsp:sp>
    <dsp:sp modelId="{218458F2-C6C1-4CA1-95FD-E5E7768E5C6B}">
      <dsp:nvSpPr>
        <dsp:cNvPr id="0" name=""/>
        <dsp:cNvSpPr/>
      </dsp:nvSpPr>
      <dsp:spPr>
        <a:xfrm rot="10800000" flipH="1">
          <a:off x="8774500" y="2148645"/>
          <a:ext cx="2085220" cy="585994"/>
        </a:xfrm>
        <a:prstGeom prst="homePlate">
          <a:avLst/>
        </a:prstGeom>
        <a:solidFill>
          <a:srgbClr val="FFFFFF">
            <a:lumMod val="85000"/>
          </a:srgbClr>
        </a:solidFill>
        <a:ln w="6350" cap="flat" cmpd="sng" algn="ctr">
          <a:solidFill>
            <a:srgbClr val="FFFFFF">
              <a:lumMod val="85000"/>
            </a:srgb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RMM1b</a:t>
          </a:r>
        </a:p>
      </dsp:txBody>
      <dsp:txXfrm rot="10800000">
        <a:off x="8774500" y="2148645"/>
        <a:ext cx="1938722" cy="585994"/>
      </dsp:txXfrm>
    </dsp:sp>
    <dsp:sp modelId="{5401E5BC-5137-49E4-9201-53966AC64854}">
      <dsp:nvSpPr>
        <dsp:cNvPr id="0" name=""/>
        <dsp:cNvSpPr/>
      </dsp:nvSpPr>
      <dsp:spPr>
        <a:xfrm flipH="1">
          <a:off x="8369040" y="3320634"/>
          <a:ext cx="2896139"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t" anchorCtr="1">
          <a:noAutofit/>
        </a:bodyPr>
        <a:lstStyle/>
        <a:p>
          <a:pPr marL="0" lvl="0" indent="0" algn="ctr" defTabSz="800100">
            <a:lnSpc>
              <a:spcPct val="90000"/>
            </a:lnSpc>
            <a:spcBef>
              <a:spcPct val="0"/>
            </a:spcBef>
            <a:spcAft>
              <a:spcPct val="35000"/>
            </a:spcAft>
            <a:buNone/>
          </a:pPr>
          <a:r>
            <a:rPr lang="en-US" sz="1800" b="1" kern="1200" dirty="0">
              <a:solidFill>
                <a:schemeClr val="bg1">
                  <a:lumMod val="85000"/>
                </a:schemeClr>
              </a:solidFill>
            </a:rPr>
            <a:t>Longitudinal re-assembly</a:t>
          </a:r>
        </a:p>
        <a:p>
          <a:pPr marL="0" lvl="0" indent="0" algn="ctr" defTabSz="800100">
            <a:lnSpc>
              <a:spcPct val="90000"/>
            </a:lnSpc>
            <a:spcBef>
              <a:spcPct val="0"/>
            </a:spcBef>
            <a:spcAft>
              <a:spcPct val="35000"/>
            </a:spcAft>
            <a:buNone/>
          </a:pPr>
          <a:r>
            <a:rPr lang="en-US" sz="1700" kern="1200" dirty="0">
              <a:solidFill>
                <a:schemeClr val="bg1">
                  <a:lumMod val="85000"/>
                </a:schemeClr>
              </a:solidFill>
            </a:rPr>
            <a:t>Machining of the rods &amp; reduction of the longitudinal preload target</a:t>
          </a:r>
        </a:p>
        <a:p>
          <a:pPr marL="0" lvl="0" indent="0" algn="ctr" defTabSz="800100">
            <a:lnSpc>
              <a:spcPct val="90000"/>
            </a:lnSpc>
            <a:spcBef>
              <a:spcPct val="0"/>
            </a:spcBef>
            <a:spcAft>
              <a:spcPct val="35000"/>
            </a:spcAft>
            <a:buNone/>
          </a:pPr>
          <a:r>
            <a:rPr lang="en-US" sz="1700" kern="1200" dirty="0">
              <a:solidFill>
                <a:schemeClr val="bg1">
                  <a:lumMod val="85000"/>
                </a:schemeClr>
              </a:solidFill>
            </a:rPr>
            <a:t>(2022)</a:t>
          </a:r>
        </a:p>
      </dsp:txBody>
      <dsp:txXfrm>
        <a:off x="8369040" y="3320634"/>
        <a:ext cx="2896139" cy="1562651"/>
      </dsp:txXfrm>
    </dsp:sp>
    <dsp:sp modelId="{74850E5A-A27F-4C49-B524-9BDA42FD5C7E}">
      <dsp:nvSpPr>
        <dsp:cNvPr id="0" name=""/>
        <dsp:cNvSpPr/>
      </dsp:nvSpPr>
      <dsp:spPr>
        <a:xfrm flipH="1">
          <a:off x="9817110" y="2734640"/>
          <a:ext cx="0" cy="488328"/>
        </a:xfrm>
        <a:prstGeom prst="line">
          <a:avLst/>
        </a:prstGeom>
        <a:noFill/>
        <a:ln w="12700" cap="rnd" cmpd="sng" algn="ctr">
          <a:solidFill>
            <a:schemeClr val="bg1">
              <a:lumMod val="85000"/>
            </a:schemeClr>
          </a:solidFill>
          <a:prstDash val="dash"/>
          <a:miter lim="800000"/>
        </a:ln>
        <a:effectLst/>
      </dsp:spPr>
      <dsp:style>
        <a:lnRef idx="1">
          <a:scrgbClr r="0" g="0" b="0"/>
        </a:lnRef>
        <a:fillRef idx="0">
          <a:scrgbClr r="0" g="0" b="0"/>
        </a:fillRef>
        <a:effectRef idx="0">
          <a:scrgbClr r="0" g="0" b="0"/>
        </a:effectRef>
        <a:fontRef idx="minor"/>
      </dsp:style>
    </dsp:sp>
    <dsp:sp modelId="{59A7864F-BA2A-4DE3-9F4E-36E9E79426E5}">
      <dsp:nvSpPr>
        <dsp:cNvPr id="0" name=""/>
        <dsp:cNvSpPr/>
      </dsp:nvSpPr>
      <dsp:spPr>
        <a:xfrm flipH="1">
          <a:off x="9787875" y="3222968"/>
          <a:ext cx="58469" cy="97665"/>
        </a:xfrm>
        <a:prstGeom prst="rect">
          <a:avLst/>
        </a:prstGeom>
        <a:solidFill>
          <a:schemeClr val="bg1">
            <a:lumMod val="85000"/>
          </a:schemeClr>
        </a:soli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B7E585-1DEC-4555-8326-DC322CE6A0D9}">
      <dsp:nvSpPr>
        <dsp:cNvPr id="0" name=""/>
        <dsp:cNvSpPr/>
      </dsp:nvSpPr>
      <dsp:spPr>
        <a:xfrm>
          <a:off x="396357" y="2148645"/>
          <a:ext cx="2007060" cy="585994"/>
        </a:xfrm>
        <a:prstGeom prst="homePlate">
          <a:avLst>
            <a:gd name="adj" fmla="val 40000"/>
          </a:avLst>
        </a:prstGeom>
        <a:solidFill>
          <a:srgbClr val="FFFFFF">
            <a:lumMod val="85000"/>
          </a:srgbClr>
        </a:solidFill>
        <a:ln w="6350" cap="flat" cmpd="sng" algn="ctr">
          <a:solidFill>
            <a:srgbClr val="FFFFFF">
              <a:lumMod val="85000"/>
            </a:srgb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Dummy assembly</a:t>
          </a:r>
        </a:p>
      </dsp:txBody>
      <dsp:txXfrm>
        <a:off x="396357" y="2148645"/>
        <a:ext cx="1889861" cy="585994"/>
      </dsp:txXfrm>
    </dsp:sp>
    <dsp:sp modelId="{E6B3F149-FD9C-4184-B517-50DE17DC9F42}">
      <dsp:nvSpPr>
        <dsp:cNvPr id="0" name=""/>
        <dsp:cNvSpPr/>
      </dsp:nvSpPr>
      <dsp:spPr>
        <a:xfrm>
          <a:off x="6096" y="0"/>
          <a:ext cx="2787583"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marL="0" lvl="0" indent="0" algn="ctr" defTabSz="800100">
            <a:lnSpc>
              <a:spcPct val="90000"/>
            </a:lnSpc>
            <a:spcBef>
              <a:spcPct val="0"/>
            </a:spcBef>
            <a:spcAft>
              <a:spcPct val="35000"/>
            </a:spcAft>
            <a:buNone/>
          </a:pPr>
          <a:r>
            <a:rPr lang="en-US" sz="1800" b="1" kern="1200" dirty="0">
              <a:solidFill>
                <a:schemeClr val="bg1">
                  <a:lumMod val="65000"/>
                </a:schemeClr>
              </a:solidFill>
            </a:rPr>
            <a:t>Characterization of the mechanical structure </a:t>
          </a:r>
        </a:p>
        <a:p>
          <a:pPr marL="0" lvl="0" indent="0" algn="ctr" defTabSz="800100">
            <a:lnSpc>
              <a:spcPct val="90000"/>
            </a:lnSpc>
            <a:spcBef>
              <a:spcPct val="0"/>
            </a:spcBef>
            <a:spcAft>
              <a:spcPct val="35000"/>
            </a:spcAft>
            <a:buNone/>
          </a:pPr>
          <a:r>
            <a:rPr lang="en-US" sz="1700" kern="1200" dirty="0">
              <a:solidFill>
                <a:schemeClr val="bg1">
                  <a:lumMod val="65000"/>
                </a:schemeClr>
              </a:solidFill>
            </a:rPr>
            <a:t>Aluminum coils </a:t>
          </a:r>
        </a:p>
        <a:p>
          <a:pPr marL="0" lvl="0" indent="0" algn="ctr" defTabSz="800100">
            <a:lnSpc>
              <a:spcPct val="90000"/>
            </a:lnSpc>
            <a:spcBef>
              <a:spcPct val="0"/>
            </a:spcBef>
            <a:spcAft>
              <a:spcPct val="35000"/>
            </a:spcAft>
            <a:buNone/>
          </a:pPr>
          <a:r>
            <a:rPr lang="en-US" sz="1700" kern="1200" dirty="0">
              <a:solidFill>
                <a:schemeClr val="bg1">
                  <a:lumMod val="65000"/>
                </a:schemeClr>
              </a:solidFill>
            </a:rPr>
            <a:t>(2018-2019)</a:t>
          </a:r>
        </a:p>
      </dsp:txBody>
      <dsp:txXfrm>
        <a:off x="6096" y="0"/>
        <a:ext cx="2787583" cy="1562651"/>
      </dsp:txXfrm>
    </dsp:sp>
    <dsp:sp modelId="{89A522A2-C968-4BB0-AA0D-5C276045D013}">
      <dsp:nvSpPr>
        <dsp:cNvPr id="0" name=""/>
        <dsp:cNvSpPr/>
      </dsp:nvSpPr>
      <dsp:spPr>
        <a:xfrm>
          <a:off x="2403418" y="2441643"/>
          <a:ext cx="782792" cy="0"/>
        </a:xfrm>
        <a:custGeom>
          <a:avLst/>
          <a:gdLst/>
          <a:ahLst/>
          <a:cxnLst/>
          <a:rect l="0" t="0" r="0" b="0"/>
          <a:pathLst>
            <a:path>
              <a:moveTo>
                <a:pt x="0" y="0"/>
              </a:moveTo>
              <a:lnTo>
                <a:pt x="782792" y="0"/>
              </a:lnTo>
            </a:path>
          </a:pathLst>
        </a:custGeom>
        <a:noFill/>
        <a:ln w="6350" cap="flat" cmpd="sng" algn="ctr">
          <a:solidFill>
            <a:schemeClr val="bg1">
              <a:lumMod val="75000"/>
            </a:schemeClr>
          </a:solidFill>
          <a:prstDash val="solid"/>
          <a:miter lim="800000"/>
        </a:ln>
        <a:effectLst/>
      </dsp:spPr>
      <dsp:style>
        <a:lnRef idx="1">
          <a:scrgbClr r="0" g="0" b="0"/>
        </a:lnRef>
        <a:fillRef idx="1">
          <a:scrgbClr r="0" g="0" b="0"/>
        </a:fillRef>
        <a:effectRef idx="0">
          <a:scrgbClr r="0" g="0" b="0"/>
        </a:effectRef>
        <a:fontRef idx="minor"/>
      </dsp:style>
    </dsp:sp>
    <dsp:sp modelId="{9A3567F5-3505-4A84-B150-84541A114DAE}">
      <dsp:nvSpPr>
        <dsp:cNvPr id="0" name=""/>
        <dsp:cNvSpPr/>
      </dsp:nvSpPr>
      <dsp:spPr>
        <a:xfrm>
          <a:off x="1399888" y="1660317"/>
          <a:ext cx="0" cy="488328"/>
        </a:xfrm>
        <a:prstGeom prst="line">
          <a:avLst/>
        </a:prstGeom>
        <a:noFill/>
        <a:ln w="12700" cap="rnd" cmpd="sng" algn="ctr">
          <a:solidFill>
            <a:schemeClr val="bg1">
              <a:lumMod val="75000"/>
            </a:schemeClr>
          </a:solidFill>
          <a:prstDash val="dash"/>
          <a:miter lim="800000"/>
        </a:ln>
        <a:effectLst/>
      </dsp:spPr>
      <dsp:style>
        <a:lnRef idx="1">
          <a:scrgbClr r="0" g="0" b="0"/>
        </a:lnRef>
        <a:fillRef idx="0">
          <a:scrgbClr r="0" g="0" b="0"/>
        </a:fillRef>
        <a:effectRef idx="0">
          <a:scrgbClr r="0" g="0" b="0"/>
        </a:effectRef>
        <a:fontRef idx="minor"/>
      </dsp:style>
    </dsp:sp>
    <dsp:sp modelId="{3C2BEDA3-A6CB-4551-9245-20E856721676}">
      <dsp:nvSpPr>
        <dsp:cNvPr id="0" name=""/>
        <dsp:cNvSpPr/>
      </dsp:nvSpPr>
      <dsp:spPr>
        <a:xfrm>
          <a:off x="1371749" y="1562651"/>
          <a:ext cx="56277" cy="97665"/>
        </a:xfrm>
        <a:prstGeom prst="rect">
          <a:avLst/>
        </a:prstGeom>
        <a:solidFill>
          <a:srgbClr val="FFFFFF">
            <a:lumMod val="85000"/>
          </a:srgbClr>
        </a:solidFill>
        <a:ln>
          <a:noFill/>
        </a:ln>
        <a:effectLst/>
      </dsp:spPr>
      <dsp:style>
        <a:lnRef idx="0">
          <a:scrgbClr r="0" g="0" b="0"/>
        </a:lnRef>
        <a:fillRef idx="3">
          <a:scrgbClr r="0" g="0" b="0"/>
        </a:fillRef>
        <a:effectRef idx="2">
          <a:scrgbClr r="0" g="0" b="0"/>
        </a:effectRef>
        <a:fontRef idx="minor">
          <a:schemeClr val="lt1"/>
        </a:fontRef>
      </dsp:style>
    </dsp:sp>
    <dsp:sp modelId="{BAD9CA18-9206-46F4-B6B9-3A6B18EF7DA4}">
      <dsp:nvSpPr>
        <dsp:cNvPr id="0" name=""/>
        <dsp:cNvSpPr/>
      </dsp:nvSpPr>
      <dsp:spPr>
        <a:xfrm>
          <a:off x="3186210" y="2148645"/>
          <a:ext cx="2018728" cy="585994"/>
        </a:xfrm>
        <a:prstGeom prst="homePlate">
          <a:avLst/>
        </a:prstGeom>
        <a:solidFill>
          <a:schemeClr val="bg1">
            <a:lumMod val="85000"/>
          </a:schemeClr>
        </a:solidFill>
        <a:ln w="6350" cap="flat" cmpd="sng" algn="ctr">
          <a:solidFill>
            <a:schemeClr val="bg1">
              <a:lumMod val="8500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fr-CH" sz="2000" kern="1200" dirty="0"/>
            <a:t>eRMC1a</a:t>
          </a:r>
          <a:endParaRPr lang="en-GB" sz="2000" kern="1200" dirty="0"/>
        </a:p>
      </dsp:txBody>
      <dsp:txXfrm>
        <a:off x="3186210" y="2148645"/>
        <a:ext cx="1872230" cy="585994"/>
      </dsp:txXfrm>
    </dsp:sp>
    <dsp:sp modelId="{FC77BB7D-ACF6-4FBF-8C83-EFA107C045D9}">
      <dsp:nvSpPr>
        <dsp:cNvPr id="0" name=""/>
        <dsp:cNvSpPr/>
      </dsp:nvSpPr>
      <dsp:spPr>
        <a:xfrm>
          <a:off x="2793679" y="3320634"/>
          <a:ext cx="2803789"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t" anchorCtr="1">
          <a:noAutofit/>
        </a:bodyPr>
        <a:lstStyle/>
        <a:p>
          <a:pPr marL="0" lvl="0" indent="0" algn="ctr" defTabSz="800100">
            <a:lnSpc>
              <a:spcPct val="90000"/>
            </a:lnSpc>
            <a:spcBef>
              <a:spcPct val="0"/>
            </a:spcBef>
            <a:spcAft>
              <a:spcPct val="35000"/>
            </a:spcAft>
            <a:buNone/>
          </a:pPr>
          <a:r>
            <a:rPr lang="en-US" sz="1800" b="1" kern="1200" noProof="0" dirty="0">
              <a:solidFill>
                <a:schemeClr val="bg1">
                  <a:lumMod val="65000"/>
                </a:schemeClr>
              </a:solidFill>
            </a:rPr>
            <a:t>Coil pack &amp; contact optimization </a:t>
          </a:r>
        </a:p>
        <a:p>
          <a:pPr marL="0" lvl="0" indent="0" algn="ctr" defTabSz="800100">
            <a:lnSpc>
              <a:spcPct val="90000"/>
            </a:lnSpc>
            <a:spcBef>
              <a:spcPct val="0"/>
            </a:spcBef>
            <a:spcAft>
              <a:spcPct val="35000"/>
            </a:spcAft>
            <a:buNone/>
          </a:pPr>
          <a:r>
            <a:rPr lang="en-US" sz="1700" kern="1200" noProof="0" dirty="0">
              <a:solidFill>
                <a:schemeClr val="bg1">
                  <a:lumMod val="65000"/>
                </a:schemeClr>
              </a:solidFill>
              <a:latin typeface="Arial"/>
              <a:ea typeface="+mn-ea"/>
              <a:cs typeface="+mn-cs"/>
            </a:rPr>
            <a:t>Coil rails’ machining &amp; lateral coil shimming</a:t>
          </a:r>
        </a:p>
        <a:p>
          <a:pPr marL="0" lvl="0" indent="0" algn="ctr" defTabSz="800100">
            <a:lnSpc>
              <a:spcPct val="90000"/>
            </a:lnSpc>
            <a:spcBef>
              <a:spcPct val="0"/>
            </a:spcBef>
            <a:spcAft>
              <a:spcPct val="35000"/>
            </a:spcAft>
            <a:buNone/>
          </a:pPr>
          <a:r>
            <a:rPr lang="en-US" sz="1700" kern="1200" noProof="0" dirty="0">
              <a:solidFill>
                <a:schemeClr val="bg1">
                  <a:lumMod val="65000"/>
                </a:schemeClr>
              </a:solidFill>
              <a:latin typeface="Arial"/>
              <a:ea typeface="+mn-ea"/>
              <a:cs typeface="+mn-cs"/>
            </a:rPr>
            <a:t>(2019-2020)</a:t>
          </a:r>
        </a:p>
        <a:p>
          <a:pPr marL="0" lvl="0" indent="0" algn="ctr" defTabSz="755650">
            <a:lnSpc>
              <a:spcPct val="90000"/>
            </a:lnSpc>
            <a:spcBef>
              <a:spcPct val="0"/>
            </a:spcBef>
            <a:spcAft>
              <a:spcPct val="35000"/>
            </a:spcAft>
            <a:buNone/>
          </a:pPr>
          <a:endParaRPr lang="en-GB" sz="1700" kern="1200" dirty="0">
            <a:solidFill>
              <a:schemeClr val="bg1">
                <a:lumMod val="65000"/>
              </a:schemeClr>
            </a:solidFill>
          </a:endParaRPr>
        </a:p>
      </dsp:txBody>
      <dsp:txXfrm>
        <a:off x="2793679" y="3320634"/>
        <a:ext cx="2803789" cy="1562651"/>
      </dsp:txXfrm>
    </dsp:sp>
    <dsp:sp modelId="{9BA686C9-A5C4-4631-AAA8-24B9DDBBC5EC}">
      <dsp:nvSpPr>
        <dsp:cNvPr id="0" name=""/>
        <dsp:cNvSpPr/>
      </dsp:nvSpPr>
      <dsp:spPr>
        <a:xfrm>
          <a:off x="5204939" y="2441643"/>
          <a:ext cx="780550" cy="0"/>
        </a:xfrm>
        <a:custGeom>
          <a:avLst/>
          <a:gdLst/>
          <a:ahLst/>
          <a:cxnLst/>
          <a:rect l="0" t="0" r="0" b="0"/>
          <a:pathLst>
            <a:path>
              <a:moveTo>
                <a:pt x="0" y="0"/>
              </a:moveTo>
              <a:lnTo>
                <a:pt x="780550" y="0"/>
              </a:lnTo>
            </a:path>
          </a:pathLst>
        </a:custGeom>
        <a:noFill/>
        <a:ln w="6350" cap="flat" cmpd="sng" algn="ctr">
          <a:solidFill>
            <a:schemeClr val="bg1">
              <a:lumMod val="75000"/>
            </a:schemeClr>
          </a:solidFill>
          <a:prstDash val="solid"/>
          <a:miter lim="800000"/>
        </a:ln>
        <a:effectLst/>
      </dsp:spPr>
      <dsp:style>
        <a:lnRef idx="1">
          <a:scrgbClr r="0" g="0" b="0"/>
        </a:lnRef>
        <a:fillRef idx="1">
          <a:scrgbClr r="0" g="0" b="0"/>
        </a:fillRef>
        <a:effectRef idx="0">
          <a:scrgbClr r="0" g="0" b="0"/>
        </a:effectRef>
        <a:fontRef idx="minor"/>
      </dsp:style>
    </dsp:sp>
    <dsp:sp modelId="{5A4638DF-14AD-4F23-AEA7-DE60CFFA1536}">
      <dsp:nvSpPr>
        <dsp:cNvPr id="0" name=""/>
        <dsp:cNvSpPr/>
      </dsp:nvSpPr>
      <dsp:spPr>
        <a:xfrm>
          <a:off x="4195574" y="2734640"/>
          <a:ext cx="0" cy="488328"/>
        </a:xfrm>
        <a:prstGeom prst="line">
          <a:avLst/>
        </a:prstGeom>
        <a:noFill/>
        <a:ln w="12700" cap="flat" cmpd="sng" algn="ctr">
          <a:solidFill>
            <a:schemeClr val="bg1">
              <a:lumMod val="75000"/>
            </a:schemeClr>
          </a:solidFill>
          <a:prstDash val="dash"/>
          <a:miter lim="800000"/>
        </a:ln>
        <a:effectLst/>
      </dsp:spPr>
      <dsp:style>
        <a:lnRef idx="1">
          <a:scrgbClr r="0" g="0" b="0"/>
        </a:lnRef>
        <a:fillRef idx="0">
          <a:scrgbClr r="0" g="0" b="0"/>
        </a:fillRef>
        <a:effectRef idx="0">
          <a:scrgbClr r="0" g="0" b="0"/>
        </a:effectRef>
        <a:fontRef idx="minor"/>
      </dsp:style>
    </dsp:sp>
    <dsp:sp modelId="{CB8F2674-6A68-4F59-B318-BA7AAA44C23C}">
      <dsp:nvSpPr>
        <dsp:cNvPr id="0" name=""/>
        <dsp:cNvSpPr/>
      </dsp:nvSpPr>
      <dsp:spPr>
        <a:xfrm>
          <a:off x="4167272" y="3222968"/>
          <a:ext cx="56605" cy="97665"/>
        </a:xfrm>
        <a:prstGeom prst="rect">
          <a:avLst/>
        </a:prstGeom>
        <a:solidFill>
          <a:schemeClr val="bg1">
            <a:lumMod val="85000"/>
          </a:schemeClr>
        </a:solidFill>
        <a:ln>
          <a:noFill/>
        </a:ln>
        <a:effectLst/>
      </dsp:spPr>
      <dsp:style>
        <a:lnRef idx="0">
          <a:scrgbClr r="0" g="0" b="0"/>
        </a:lnRef>
        <a:fillRef idx="3">
          <a:scrgbClr r="0" g="0" b="0"/>
        </a:fillRef>
        <a:effectRef idx="2">
          <a:scrgbClr r="0" g="0" b="0"/>
        </a:effectRef>
        <a:fontRef idx="minor">
          <a:schemeClr val="lt1"/>
        </a:fontRef>
      </dsp:style>
    </dsp:sp>
    <dsp:sp modelId="{8EAC610B-FC2D-4E66-A096-2E23A75E8CE6}">
      <dsp:nvSpPr>
        <dsp:cNvPr id="0" name=""/>
        <dsp:cNvSpPr/>
      </dsp:nvSpPr>
      <dsp:spPr>
        <a:xfrm>
          <a:off x="5985489" y="2148645"/>
          <a:ext cx="1995531" cy="585994"/>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dirty="0"/>
            <a:t>RMM1a </a:t>
          </a:r>
        </a:p>
      </dsp:txBody>
      <dsp:txXfrm>
        <a:off x="5985489" y="2148645"/>
        <a:ext cx="1849033" cy="585994"/>
      </dsp:txXfrm>
    </dsp:sp>
    <dsp:sp modelId="{4EBF67CA-7B13-4FE6-A5D4-F2B5DBB8EF10}">
      <dsp:nvSpPr>
        <dsp:cNvPr id="0" name=""/>
        <dsp:cNvSpPr/>
      </dsp:nvSpPr>
      <dsp:spPr>
        <a:xfrm>
          <a:off x="5597469" y="0"/>
          <a:ext cx="2771571"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marL="0" lvl="0" indent="0" algn="ctr" defTabSz="800100">
            <a:lnSpc>
              <a:spcPct val="90000"/>
            </a:lnSpc>
            <a:spcBef>
              <a:spcPct val="0"/>
            </a:spcBef>
            <a:spcAft>
              <a:spcPct val="35000"/>
            </a:spcAft>
            <a:buNone/>
          </a:pPr>
          <a:r>
            <a:rPr lang="en-US" sz="1800" b="1" kern="1200" dirty="0"/>
            <a:t>Coil pack &amp; contact optimization  </a:t>
          </a:r>
        </a:p>
        <a:p>
          <a:pPr marL="0" lvl="0" indent="0" algn="ctr" defTabSz="800100">
            <a:lnSpc>
              <a:spcPct val="90000"/>
            </a:lnSpc>
            <a:spcBef>
              <a:spcPct val="0"/>
            </a:spcBef>
            <a:spcAft>
              <a:spcPct val="35000"/>
            </a:spcAft>
            <a:buNone/>
          </a:pPr>
          <a:r>
            <a:rPr lang="en-US" sz="1700" kern="1200" dirty="0">
              <a:solidFill>
                <a:srgbClr val="0033A0">
                  <a:hueOff val="0"/>
                  <a:satOff val="0"/>
                  <a:lumOff val="0"/>
                  <a:alphaOff val="0"/>
                </a:srgbClr>
              </a:solidFill>
              <a:latin typeface="Arial"/>
              <a:ea typeface="+mn-ea"/>
              <a:cs typeface="+mn-cs"/>
            </a:rPr>
            <a:t>Fuji assemblies at half lateral preload &amp; shimming fine-tuning</a:t>
          </a:r>
        </a:p>
        <a:p>
          <a:pPr marL="0" lvl="0" indent="0" algn="ctr" defTabSz="800100">
            <a:lnSpc>
              <a:spcPct val="90000"/>
            </a:lnSpc>
            <a:spcBef>
              <a:spcPct val="0"/>
            </a:spcBef>
            <a:spcAft>
              <a:spcPct val="35000"/>
            </a:spcAft>
            <a:buNone/>
          </a:pPr>
          <a:r>
            <a:rPr lang="en-US" sz="1700" kern="1200" dirty="0">
              <a:solidFill>
                <a:srgbClr val="0033A0">
                  <a:hueOff val="0"/>
                  <a:satOff val="0"/>
                  <a:lumOff val="0"/>
                  <a:alphaOff val="0"/>
                </a:srgbClr>
              </a:solidFill>
              <a:latin typeface="Arial"/>
              <a:ea typeface="+mn-ea"/>
              <a:cs typeface="+mn-cs"/>
            </a:rPr>
            <a:t>(2021) </a:t>
          </a:r>
        </a:p>
      </dsp:txBody>
      <dsp:txXfrm>
        <a:off x="5597469" y="0"/>
        <a:ext cx="2771571" cy="1562651"/>
      </dsp:txXfrm>
    </dsp:sp>
    <dsp:sp modelId="{61A8C36E-8A1B-40F2-AED1-4DCA68BADEF4}">
      <dsp:nvSpPr>
        <dsp:cNvPr id="0" name=""/>
        <dsp:cNvSpPr/>
      </dsp:nvSpPr>
      <dsp:spPr>
        <a:xfrm>
          <a:off x="7981020" y="2441643"/>
          <a:ext cx="793479" cy="0"/>
        </a:xfrm>
        <a:custGeom>
          <a:avLst/>
          <a:gdLst/>
          <a:ahLst/>
          <a:cxnLst/>
          <a:rect l="0" t="0" r="0" b="0"/>
          <a:pathLst>
            <a:path>
              <a:moveTo>
                <a:pt x="0" y="0"/>
              </a:moveTo>
              <a:lnTo>
                <a:pt x="793479" y="0"/>
              </a:lnTo>
            </a:path>
          </a:pathLst>
        </a:custGeom>
        <a:noFill/>
        <a:ln w="6350" cap="flat" cmpd="sng" algn="ctr">
          <a:solidFill>
            <a:srgbClr val="FFFFFF">
              <a:lumMod val="75000"/>
            </a:srgbClr>
          </a:solidFill>
          <a:prstDash val="solid"/>
          <a:miter lim="800000"/>
        </a:ln>
        <a:effectLst/>
      </dsp:spPr>
      <dsp:style>
        <a:lnRef idx="1">
          <a:scrgbClr r="0" g="0" b="0"/>
        </a:lnRef>
        <a:fillRef idx="1">
          <a:scrgbClr r="0" g="0" b="0"/>
        </a:fillRef>
        <a:effectRef idx="0">
          <a:scrgbClr r="0" g="0" b="0"/>
        </a:effectRef>
        <a:fontRef idx="minor"/>
      </dsp:style>
    </dsp:sp>
    <dsp:sp modelId="{EF2BCF49-D21A-4CE2-AE95-81209766FB18}">
      <dsp:nvSpPr>
        <dsp:cNvPr id="0" name=""/>
        <dsp:cNvSpPr/>
      </dsp:nvSpPr>
      <dsp:spPr>
        <a:xfrm>
          <a:off x="6983255" y="1660317"/>
          <a:ext cx="0" cy="488328"/>
        </a:xfrm>
        <a:prstGeom prst="line">
          <a:avLst/>
        </a:prstGeom>
        <a:noFill/>
        <a:ln w="12700" cap="rnd"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0CC65804-80E2-457A-A25B-A52705EE142F}">
      <dsp:nvSpPr>
        <dsp:cNvPr id="0" name=""/>
        <dsp:cNvSpPr/>
      </dsp:nvSpPr>
      <dsp:spPr>
        <a:xfrm>
          <a:off x="6955277" y="1562651"/>
          <a:ext cx="55954" cy="9766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18458F2-C6C1-4CA1-95FD-E5E7768E5C6B}">
      <dsp:nvSpPr>
        <dsp:cNvPr id="0" name=""/>
        <dsp:cNvSpPr/>
      </dsp:nvSpPr>
      <dsp:spPr>
        <a:xfrm rot="10800000" flipH="1">
          <a:off x="8774500" y="2148645"/>
          <a:ext cx="2085220" cy="585994"/>
        </a:xfrm>
        <a:prstGeom prst="homePlate">
          <a:avLst/>
        </a:prstGeom>
        <a:solidFill>
          <a:srgbClr val="FFFFFF">
            <a:lumMod val="85000"/>
          </a:srgbClr>
        </a:solidFill>
        <a:ln w="6350" cap="flat" cmpd="sng" algn="ctr">
          <a:solidFill>
            <a:srgbClr val="FFFFFF">
              <a:lumMod val="85000"/>
            </a:srgb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RMM1b</a:t>
          </a:r>
        </a:p>
      </dsp:txBody>
      <dsp:txXfrm rot="10800000">
        <a:off x="8774500" y="2148645"/>
        <a:ext cx="1938722" cy="585994"/>
      </dsp:txXfrm>
    </dsp:sp>
    <dsp:sp modelId="{5401E5BC-5137-49E4-9201-53966AC64854}">
      <dsp:nvSpPr>
        <dsp:cNvPr id="0" name=""/>
        <dsp:cNvSpPr/>
      </dsp:nvSpPr>
      <dsp:spPr>
        <a:xfrm flipH="1">
          <a:off x="8369040" y="3320634"/>
          <a:ext cx="2896139"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t" anchorCtr="1">
          <a:noAutofit/>
        </a:bodyPr>
        <a:lstStyle/>
        <a:p>
          <a:pPr marL="0" lvl="0" indent="0" algn="ctr" defTabSz="800100">
            <a:lnSpc>
              <a:spcPct val="90000"/>
            </a:lnSpc>
            <a:spcBef>
              <a:spcPct val="0"/>
            </a:spcBef>
            <a:spcAft>
              <a:spcPct val="35000"/>
            </a:spcAft>
            <a:buNone/>
          </a:pPr>
          <a:r>
            <a:rPr lang="en-US" sz="1800" b="1" kern="1200" dirty="0">
              <a:solidFill>
                <a:schemeClr val="bg1">
                  <a:lumMod val="65000"/>
                </a:schemeClr>
              </a:solidFill>
            </a:rPr>
            <a:t>Longitudinal re-assembly</a:t>
          </a:r>
        </a:p>
        <a:p>
          <a:pPr marL="0" lvl="0" indent="0" algn="ctr" defTabSz="800100">
            <a:lnSpc>
              <a:spcPct val="90000"/>
            </a:lnSpc>
            <a:spcBef>
              <a:spcPct val="0"/>
            </a:spcBef>
            <a:spcAft>
              <a:spcPct val="35000"/>
            </a:spcAft>
            <a:buNone/>
          </a:pPr>
          <a:r>
            <a:rPr lang="en-US" sz="1700" kern="1200" dirty="0">
              <a:solidFill>
                <a:schemeClr val="bg1">
                  <a:lumMod val="65000"/>
                </a:schemeClr>
              </a:solidFill>
            </a:rPr>
            <a:t>Machining of the rods &amp; reduction of the longitudinal preload target</a:t>
          </a:r>
        </a:p>
        <a:p>
          <a:pPr marL="0" lvl="0" indent="0" algn="ctr" defTabSz="800100">
            <a:lnSpc>
              <a:spcPct val="90000"/>
            </a:lnSpc>
            <a:spcBef>
              <a:spcPct val="0"/>
            </a:spcBef>
            <a:spcAft>
              <a:spcPct val="35000"/>
            </a:spcAft>
            <a:buNone/>
          </a:pPr>
          <a:r>
            <a:rPr lang="en-US" sz="1700" kern="1200" dirty="0">
              <a:solidFill>
                <a:schemeClr val="bg1">
                  <a:lumMod val="65000"/>
                </a:schemeClr>
              </a:solidFill>
            </a:rPr>
            <a:t>(2022)</a:t>
          </a:r>
        </a:p>
      </dsp:txBody>
      <dsp:txXfrm>
        <a:off x="8369040" y="3320634"/>
        <a:ext cx="2896139" cy="1562651"/>
      </dsp:txXfrm>
    </dsp:sp>
    <dsp:sp modelId="{74850E5A-A27F-4C49-B524-9BDA42FD5C7E}">
      <dsp:nvSpPr>
        <dsp:cNvPr id="0" name=""/>
        <dsp:cNvSpPr/>
      </dsp:nvSpPr>
      <dsp:spPr>
        <a:xfrm flipH="1">
          <a:off x="9817110" y="2734640"/>
          <a:ext cx="0" cy="488328"/>
        </a:xfrm>
        <a:prstGeom prst="line">
          <a:avLst/>
        </a:prstGeom>
        <a:noFill/>
        <a:ln w="12700" cap="rnd" cmpd="sng" algn="ctr">
          <a:solidFill>
            <a:schemeClr val="bg1">
              <a:lumMod val="85000"/>
            </a:schemeClr>
          </a:solidFill>
          <a:prstDash val="dash"/>
          <a:miter lim="800000"/>
        </a:ln>
        <a:effectLst/>
      </dsp:spPr>
      <dsp:style>
        <a:lnRef idx="1">
          <a:scrgbClr r="0" g="0" b="0"/>
        </a:lnRef>
        <a:fillRef idx="0">
          <a:scrgbClr r="0" g="0" b="0"/>
        </a:fillRef>
        <a:effectRef idx="0">
          <a:scrgbClr r="0" g="0" b="0"/>
        </a:effectRef>
        <a:fontRef idx="minor"/>
      </dsp:style>
    </dsp:sp>
    <dsp:sp modelId="{59A7864F-BA2A-4DE3-9F4E-36E9E79426E5}">
      <dsp:nvSpPr>
        <dsp:cNvPr id="0" name=""/>
        <dsp:cNvSpPr/>
      </dsp:nvSpPr>
      <dsp:spPr>
        <a:xfrm flipH="1">
          <a:off x="9787875" y="3222968"/>
          <a:ext cx="58469" cy="97665"/>
        </a:xfrm>
        <a:prstGeom prst="rect">
          <a:avLst/>
        </a:prstGeom>
        <a:solidFill>
          <a:srgbClr val="FFFFFF">
            <a:lumMod val="85000"/>
          </a:srgbClr>
        </a:soli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B7E585-1DEC-4555-8326-DC322CE6A0D9}">
      <dsp:nvSpPr>
        <dsp:cNvPr id="0" name=""/>
        <dsp:cNvSpPr/>
      </dsp:nvSpPr>
      <dsp:spPr>
        <a:xfrm>
          <a:off x="396357" y="2148645"/>
          <a:ext cx="2007060" cy="585994"/>
        </a:xfrm>
        <a:prstGeom prst="homePlate">
          <a:avLst>
            <a:gd name="adj" fmla="val 40000"/>
          </a:avLst>
        </a:prstGeom>
        <a:solidFill>
          <a:srgbClr val="FFFFFF">
            <a:lumMod val="85000"/>
          </a:srgbClr>
        </a:solidFill>
        <a:ln w="6350" cap="flat" cmpd="sng" algn="ctr">
          <a:solidFill>
            <a:srgbClr val="FFFFFF">
              <a:lumMod val="85000"/>
            </a:srgb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Dummy assembly</a:t>
          </a:r>
        </a:p>
      </dsp:txBody>
      <dsp:txXfrm>
        <a:off x="396357" y="2148645"/>
        <a:ext cx="1889861" cy="585994"/>
      </dsp:txXfrm>
    </dsp:sp>
    <dsp:sp modelId="{E6B3F149-FD9C-4184-B517-50DE17DC9F42}">
      <dsp:nvSpPr>
        <dsp:cNvPr id="0" name=""/>
        <dsp:cNvSpPr/>
      </dsp:nvSpPr>
      <dsp:spPr>
        <a:xfrm>
          <a:off x="6096" y="0"/>
          <a:ext cx="2787583"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marL="0" lvl="0" indent="0" algn="ctr" defTabSz="800100">
            <a:lnSpc>
              <a:spcPct val="90000"/>
            </a:lnSpc>
            <a:spcBef>
              <a:spcPct val="0"/>
            </a:spcBef>
            <a:spcAft>
              <a:spcPct val="35000"/>
            </a:spcAft>
            <a:buNone/>
          </a:pPr>
          <a:r>
            <a:rPr lang="en-US" sz="1800" b="1" kern="1200" dirty="0">
              <a:solidFill>
                <a:schemeClr val="bg1">
                  <a:lumMod val="65000"/>
                </a:schemeClr>
              </a:solidFill>
            </a:rPr>
            <a:t>Characterization of the mechanical structure </a:t>
          </a:r>
        </a:p>
        <a:p>
          <a:pPr marL="0" lvl="0" indent="0" algn="ctr" defTabSz="800100">
            <a:lnSpc>
              <a:spcPct val="90000"/>
            </a:lnSpc>
            <a:spcBef>
              <a:spcPct val="0"/>
            </a:spcBef>
            <a:spcAft>
              <a:spcPct val="35000"/>
            </a:spcAft>
            <a:buNone/>
          </a:pPr>
          <a:r>
            <a:rPr lang="en-US" sz="1700" kern="1200" dirty="0">
              <a:solidFill>
                <a:schemeClr val="bg1">
                  <a:lumMod val="65000"/>
                </a:schemeClr>
              </a:solidFill>
            </a:rPr>
            <a:t>Aluminum coils </a:t>
          </a:r>
        </a:p>
        <a:p>
          <a:pPr marL="0" lvl="0" indent="0" algn="ctr" defTabSz="800100">
            <a:lnSpc>
              <a:spcPct val="90000"/>
            </a:lnSpc>
            <a:spcBef>
              <a:spcPct val="0"/>
            </a:spcBef>
            <a:spcAft>
              <a:spcPct val="35000"/>
            </a:spcAft>
            <a:buNone/>
          </a:pPr>
          <a:r>
            <a:rPr lang="en-US" sz="1700" kern="1200" dirty="0">
              <a:solidFill>
                <a:schemeClr val="bg1">
                  <a:lumMod val="65000"/>
                </a:schemeClr>
              </a:solidFill>
            </a:rPr>
            <a:t>(2018-2019)</a:t>
          </a:r>
        </a:p>
      </dsp:txBody>
      <dsp:txXfrm>
        <a:off x="6096" y="0"/>
        <a:ext cx="2787583" cy="1562651"/>
      </dsp:txXfrm>
    </dsp:sp>
    <dsp:sp modelId="{89A522A2-C968-4BB0-AA0D-5C276045D013}">
      <dsp:nvSpPr>
        <dsp:cNvPr id="0" name=""/>
        <dsp:cNvSpPr/>
      </dsp:nvSpPr>
      <dsp:spPr>
        <a:xfrm>
          <a:off x="2403418" y="2441643"/>
          <a:ext cx="782792" cy="0"/>
        </a:xfrm>
        <a:custGeom>
          <a:avLst/>
          <a:gdLst/>
          <a:ahLst/>
          <a:cxnLst/>
          <a:rect l="0" t="0" r="0" b="0"/>
          <a:pathLst>
            <a:path>
              <a:moveTo>
                <a:pt x="0" y="0"/>
              </a:moveTo>
              <a:lnTo>
                <a:pt x="782792" y="0"/>
              </a:lnTo>
            </a:path>
          </a:pathLst>
        </a:custGeom>
        <a:noFill/>
        <a:ln w="6350" cap="flat" cmpd="sng" algn="ctr">
          <a:solidFill>
            <a:schemeClr val="bg1">
              <a:lumMod val="75000"/>
            </a:schemeClr>
          </a:solidFill>
          <a:prstDash val="solid"/>
          <a:miter lim="800000"/>
        </a:ln>
        <a:effectLst/>
      </dsp:spPr>
      <dsp:style>
        <a:lnRef idx="1">
          <a:scrgbClr r="0" g="0" b="0"/>
        </a:lnRef>
        <a:fillRef idx="1">
          <a:scrgbClr r="0" g="0" b="0"/>
        </a:fillRef>
        <a:effectRef idx="0">
          <a:scrgbClr r="0" g="0" b="0"/>
        </a:effectRef>
        <a:fontRef idx="minor"/>
      </dsp:style>
    </dsp:sp>
    <dsp:sp modelId="{9A3567F5-3505-4A84-B150-84541A114DAE}">
      <dsp:nvSpPr>
        <dsp:cNvPr id="0" name=""/>
        <dsp:cNvSpPr/>
      </dsp:nvSpPr>
      <dsp:spPr>
        <a:xfrm>
          <a:off x="1399888" y="1660317"/>
          <a:ext cx="0" cy="488328"/>
        </a:xfrm>
        <a:prstGeom prst="line">
          <a:avLst/>
        </a:prstGeom>
        <a:noFill/>
        <a:ln w="12700" cap="rnd" cmpd="sng" algn="ctr">
          <a:solidFill>
            <a:schemeClr val="bg1">
              <a:lumMod val="75000"/>
            </a:schemeClr>
          </a:solidFill>
          <a:prstDash val="dash"/>
          <a:miter lim="800000"/>
        </a:ln>
        <a:effectLst/>
      </dsp:spPr>
      <dsp:style>
        <a:lnRef idx="1">
          <a:scrgbClr r="0" g="0" b="0"/>
        </a:lnRef>
        <a:fillRef idx="0">
          <a:scrgbClr r="0" g="0" b="0"/>
        </a:fillRef>
        <a:effectRef idx="0">
          <a:scrgbClr r="0" g="0" b="0"/>
        </a:effectRef>
        <a:fontRef idx="minor"/>
      </dsp:style>
    </dsp:sp>
    <dsp:sp modelId="{3C2BEDA3-A6CB-4551-9245-20E856721676}">
      <dsp:nvSpPr>
        <dsp:cNvPr id="0" name=""/>
        <dsp:cNvSpPr/>
      </dsp:nvSpPr>
      <dsp:spPr>
        <a:xfrm>
          <a:off x="1371749" y="1562651"/>
          <a:ext cx="56277" cy="97665"/>
        </a:xfrm>
        <a:prstGeom prst="rect">
          <a:avLst/>
        </a:prstGeom>
        <a:solidFill>
          <a:srgbClr val="FFFFFF">
            <a:lumMod val="85000"/>
          </a:srgbClr>
        </a:solidFill>
        <a:ln>
          <a:noFill/>
        </a:ln>
        <a:effectLst/>
      </dsp:spPr>
      <dsp:style>
        <a:lnRef idx="0">
          <a:scrgbClr r="0" g="0" b="0"/>
        </a:lnRef>
        <a:fillRef idx="3">
          <a:scrgbClr r="0" g="0" b="0"/>
        </a:fillRef>
        <a:effectRef idx="2">
          <a:scrgbClr r="0" g="0" b="0"/>
        </a:effectRef>
        <a:fontRef idx="minor">
          <a:schemeClr val="lt1"/>
        </a:fontRef>
      </dsp:style>
    </dsp:sp>
    <dsp:sp modelId="{BAD9CA18-9206-46F4-B6B9-3A6B18EF7DA4}">
      <dsp:nvSpPr>
        <dsp:cNvPr id="0" name=""/>
        <dsp:cNvSpPr/>
      </dsp:nvSpPr>
      <dsp:spPr>
        <a:xfrm>
          <a:off x="3186210" y="2148645"/>
          <a:ext cx="2018728" cy="585994"/>
        </a:xfrm>
        <a:prstGeom prst="homePlate">
          <a:avLst/>
        </a:prstGeom>
        <a:solidFill>
          <a:schemeClr val="bg1">
            <a:lumMod val="85000"/>
          </a:schemeClr>
        </a:solidFill>
        <a:ln w="6350" cap="flat" cmpd="sng" algn="ctr">
          <a:solidFill>
            <a:schemeClr val="bg1">
              <a:lumMod val="8500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fr-CH" sz="2000" kern="1200" dirty="0"/>
            <a:t>eRMC1a</a:t>
          </a:r>
          <a:endParaRPr lang="en-GB" sz="2000" kern="1200" dirty="0"/>
        </a:p>
      </dsp:txBody>
      <dsp:txXfrm>
        <a:off x="3186210" y="2148645"/>
        <a:ext cx="1872230" cy="585994"/>
      </dsp:txXfrm>
    </dsp:sp>
    <dsp:sp modelId="{FC77BB7D-ACF6-4FBF-8C83-EFA107C045D9}">
      <dsp:nvSpPr>
        <dsp:cNvPr id="0" name=""/>
        <dsp:cNvSpPr/>
      </dsp:nvSpPr>
      <dsp:spPr>
        <a:xfrm>
          <a:off x="2793679" y="3320634"/>
          <a:ext cx="2803789"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t" anchorCtr="1">
          <a:noAutofit/>
        </a:bodyPr>
        <a:lstStyle/>
        <a:p>
          <a:pPr marL="0" lvl="0" indent="0" algn="ctr" defTabSz="800100">
            <a:lnSpc>
              <a:spcPct val="90000"/>
            </a:lnSpc>
            <a:spcBef>
              <a:spcPct val="0"/>
            </a:spcBef>
            <a:spcAft>
              <a:spcPct val="35000"/>
            </a:spcAft>
            <a:buNone/>
          </a:pPr>
          <a:r>
            <a:rPr lang="en-US" sz="1800" b="1" kern="1200" noProof="0" dirty="0">
              <a:solidFill>
                <a:schemeClr val="bg1">
                  <a:lumMod val="65000"/>
                </a:schemeClr>
              </a:solidFill>
            </a:rPr>
            <a:t>Coil pack &amp; contact optimization </a:t>
          </a:r>
        </a:p>
        <a:p>
          <a:pPr marL="0" lvl="0" indent="0" algn="ctr" defTabSz="800100">
            <a:lnSpc>
              <a:spcPct val="90000"/>
            </a:lnSpc>
            <a:spcBef>
              <a:spcPct val="0"/>
            </a:spcBef>
            <a:spcAft>
              <a:spcPct val="35000"/>
            </a:spcAft>
            <a:buNone/>
          </a:pPr>
          <a:r>
            <a:rPr lang="en-US" sz="1700" kern="1200" noProof="0" dirty="0">
              <a:solidFill>
                <a:schemeClr val="bg1">
                  <a:lumMod val="65000"/>
                </a:schemeClr>
              </a:solidFill>
              <a:latin typeface="Arial"/>
              <a:ea typeface="+mn-ea"/>
              <a:cs typeface="+mn-cs"/>
            </a:rPr>
            <a:t>Coil rails’ machining &amp; lateral coil shimming</a:t>
          </a:r>
        </a:p>
        <a:p>
          <a:pPr marL="0" lvl="0" indent="0" algn="ctr" defTabSz="800100">
            <a:lnSpc>
              <a:spcPct val="90000"/>
            </a:lnSpc>
            <a:spcBef>
              <a:spcPct val="0"/>
            </a:spcBef>
            <a:spcAft>
              <a:spcPct val="35000"/>
            </a:spcAft>
            <a:buNone/>
          </a:pPr>
          <a:r>
            <a:rPr lang="en-US" sz="1700" kern="1200" noProof="0" dirty="0">
              <a:solidFill>
                <a:schemeClr val="bg1">
                  <a:lumMod val="65000"/>
                </a:schemeClr>
              </a:solidFill>
              <a:latin typeface="Arial"/>
              <a:ea typeface="+mn-ea"/>
              <a:cs typeface="+mn-cs"/>
            </a:rPr>
            <a:t>(2019-2020)</a:t>
          </a:r>
        </a:p>
        <a:p>
          <a:pPr marL="0" lvl="0" indent="0" algn="ctr" defTabSz="755650">
            <a:lnSpc>
              <a:spcPct val="90000"/>
            </a:lnSpc>
            <a:spcBef>
              <a:spcPct val="0"/>
            </a:spcBef>
            <a:spcAft>
              <a:spcPct val="35000"/>
            </a:spcAft>
            <a:buNone/>
          </a:pPr>
          <a:endParaRPr lang="en-GB" sz="1700" kern="1200" dirty="0">
            <a:solidFill>
              <a:schemeClr val="bg1">
                <a:lumMod val="65000"/>
              </a:schemeClr>
            </a:solidFill>
          </a:endParaRPr>
        </a:p>
      </dsp:txBody>
      <dsp:txXfrm>
        <a:off x="2793679" y="3320634"/>
        <a:ext cx="2803789" cy="1562651"/>
      </dsp:txXfrm>
    </dsp:sp>
    <dsp:sp modelId="{9BA686C9-A5C4-4631-AAA8-24B9DDBBC5EC}">
      <dsp:nvSpPr>
        <dsp:cNvPr id="0" name=""/>
        <dsp:cNvSpPr/>
      </dsp:nvSpPr>
      <dsp:spPr>
        <a:xfrm>
          <a:off x="5204939" y="2441643"/>
          <a:ext cx="780550" cy="0"/>
        </a:xfrm>
        <a:custGeom>
          <a:avLst/>
          <a:gdLst/>
          <a:ahLst/>
          <a:cxnLst/>
          <a:rect l="0" t="0" r="0" b="0"/>
          <a:pathLst>
            <a:path>
              <a:moveTo>
                <a:pt x="0" y="0"/>
              </a:moveTo>
              <a:lnTo>
                <a:pt x="780550" y="0"/>
              </a:lnTo>
            </a:path>
          </a:pathLst>
        </a:custGeom>
        <a:noFill/>
        <a:ln w="6350" cap="flat" cmpd="sng" algn="ctr">
          <a:solidFill>
            <a:schemeClr val="bg1">
              <a:lumMod val="75000"/>
            </a:schemeClr>
          </a:solidFill>
          <a:prstDash val="solid"/>
          <a:miter lim="800000"/>
        </a:ln>
        <a:effectLst/>
      </dsp:spPr>
      <dsp:style>
        <a:lnRef idx="1">
          <a:scrgbClr r="0" g="0" b="0"/>
        </a:lnRef>
        <a:fillRef idx="1">
          <a:scrgbClr r="0" g="0" b="0"/>
        </a:fillRef>
        <a:effectRef idx="0">
          <a:scrgbClr r="0" g="0" b="0"/>
        </a:effectRef>
        <a:fontRef idx="minor"/>
      </dsp:style>
    </dsp:sp>
    <dsp:sp modelId="{5A4638DF-14AD-4F23-AEA7-DE60CFFA1536}">
      <dsp:nvSpPr>
        <dsp:cNvPr id="0" name=""/>
        <dsp:cNvSpPr/>
      </dsp:nvSpPr>
      <dsp:spPr>
        <a:xfrm>
          <a:off x="4195574" y="2734640"/>
          <a:ext cx="0" cy="488328"/>
        </a:xfrm>
        <a:prstGeom prst="line">
          <a:avLst/>
        </a:prstGeom>
        <a:noFill/>
        <a:ln w="12700" cap="flat" cmpd="sng" algn="ctr">
          <a:solidFill>
            <a:schemeClr val="bg1">
              <a:lumMod val="75000"/>
            </a:schemeClr>
          </a:solidFill>
          <a:prstDash val="dash"/>
          <a:miter lim="800000"/>
        </a:ln>
        <a:effectLst/>
      </dsp:spPr>
      <dsp:style>
        <a:lnRef idx="1">
          <a:scrgbClr r="0" g="0" b="0"/>
        </a:lnRef>
        <a:fillRef idx="0">
          <a:scrgbClr r="0" g="0" b="0"/>
        </a:fillRef>
        <a:effectRef idx="0">
          <a:scrgbClr r="0" g="0" b="0"/>
        </a:effectRef>
        <a:fontRef idx="minor"/>
      </dsp:style>
    </dsp:sp>
    <dsp:sp modelId="{CB8F2674-6A68-4F59-B318-BA7AAA44C23C}">
      <dsp:nvSpPr>
        <dsp:cNvPr id="0" name=""/>
        <dsp:cNvSpPr/>
      </dsp:nvSpPr>
      <dsp:spPr>
        <a:xfrm>
          <a:off x="4167272" y="3222968"/>
          <a:ext cx="56605" cy="97665"/>
        </a:xfrm>
        <a:prstGeom prst="rect">
          <a:avLst/>
        </a:prstGeom>
        <a:solidFill>
          <a:schemeClr val="bg1">
            <a:lumMod val="85000"/>
          </a:schemeClr>
        </a:solidFill>
        <a:ln>
          <a:noFill/>
        </a:ln>
        <a:effectLst/>
      </dsp:spPr>
      <dsp:style>
        <a:lnRef idx="0">
          <a:scrgbClr r="0" g="0" b="0"/>
        </a:lnRef>
        <a:fillRef idx="3">
          <a:scrgbClr r="0" g="0" b="0"/>
        </a:fillRef>
        <a:effectRef idx="2">
          <a:scrgbClr r="0" g="0" b="0"/>
        </a:effectRef>
        <a:fontRef idx="minor">
          <a:schemeClr val="lt1"/>
        </a:fontRef>
      </dsp:style>
    </dsp:sp>
    <dsp:sp modelId="{8EAC610B-FC2D-4E66-A096-2E23A75E8CE6}">
      <dsp:nvSpPr>
        <dsp:cNvPr id="0" name=""/>
        <dsp:cNvSpPr/>
      </dsp:nvSpPr>
      <dsp:spPr>
        <a:xfrm>
          <a:off x="5985489" y="2148645"/>
          <a:ext cx="1995531" cy="585994"/>
        </a:xfrm>
        <a:prstGeom prst="homePlate">
          <a:avLst/>
        </a:prstGeom>
        <a:gradFill rotWithShape="0">
          <a:gsLst>
            <a:gs pos="0">
              <a:srgbClr val="0033A0">
                <a:hueOff val="0"/>
                <a:satOff val="0"/>
                <a:lumOff val="0"/>
                <a:alphaOff val="0"/>
                <a:satMod val="103000"/>
                <a:lumMod val="102000"/>
                <a:tint val="94000"/>
              </a:srgbClr>
            </a:gs>
            <a:gs pos="50000">
              <a:srgbClr val="0033A0">
                <a:hueOff val="0"/>
                <a:satOff val="0"/>
                <a:lumOff val="0"/>
                <a:alphaOff val="0"/>
                <a:satMod val="110000"/>
                <a:lumMod val="100000"/>
                <a:shade val="100000"/>
              </a:srgbClr>
            </a:gs>
            <a:gs pos="100000">
              <a:srgbClr val="0033A0">
                <a:hueOff val="0"/>
                <a:satOff val="0"/>
                <a:lumOff val="0"/>
                <a:alphaOff val="0"/>
                <a:lumMod val="99000"/>
                <a:satMod val="120000"/>
                <a:shade val="78000"/>
              </a:srgbClr>
            </a:gs>
          </a:gsLst>
          <a:lin ang="5400000" scaled="0"/>
        </a:gradFill>
        <a:ln w="6350" cap="flat" cmpd="sng" algn="ctr">
          <a:solidFill>
            <a:srgbClr val="0033A0">
              <a:hueOff val="0"/>
              <a:satOff val="0"/>
              <a:lumOff val="0"/>
              <a:alphaOff val="0"/>
            </a:srgb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FFFFFF"/>
              </a:solidFill>
              <a:latin typeface="Arial"/>
              <a:ea typeface="+mn-ea"/>
              <a:cs typeface="+mn-cs"/>
            </a:rPr>
            <a:t>RMM1a </a:t>
          </a:r>
        </a:p>
      </dsp:txBody>
      <dsp:txXfrm>
        <a:off x="5985489" y="2148645"/>
        <a:ext cx="1849033" cy="585994"/>
      </dsp:txXfrm>
    </dsp:sp>
    <dsp:sp modelId="{4EBF67CA-7B13-4FE6-A5D4-F2B5DBB8EF10}">
      <dsp:nvSpPr>
        <dsp:cNvPr id="0" name=""/>
        <dsp:cNvSpPr/>
      </dsp:nvSpPr>
      <dsp:spPr>
        <a:xfrm>
          <a:off x="5597469" y="0"/>
          <a:ext cx="2771571"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marL="0" lvl="0" indent="0" algn="ctr" defTabSz="800100">
            <a:lnSpc>
              <a:spcPct val="90000"/>
            </a:lnSpc>
            <a:spcBef>
              <a:spcPct val="0"/>
            </a:spcBef>
            <a:spcAft>
              <a:spcPct val="35000"/>
            </a:spcAft>
            <a:buNone/>
          </a:pPr>
          <a:r>
            <a:rPr lang="en-US" sz="1800" b="1" kern="1200" dirty="0">
              <a:solidFill>
                <a:schemeClr val="tx1"/>
              </a:solidFill>
            </a:rPr>
            <a:t>Coil pack &amp; contact optimization  </a:t>
          </a:r>
        </a:p>
        <a:p>
          <a:pPr marL="0" lvl="0" indent="0" algn="ctr" defTabSz="800100">
            <a:lnSpc>
              <a:spcPct val="90000"/>
            </a:lnSpc>
            <a:spcBef>
              <a:spcPct val="0"/>
            </a:spcBef>
            <a:spcAft>
              <a:spcPct val="35000"/>
            </a:spcAft>
            <a:buNone/>
          </a:pPr>
          <a:r>
            <a:rPr lang="en-US" sz="1700" kern="1200" dirty="0">
              <a:solidFill>
                <a:schemeClr val="tx1"/>
              </a:solidFill>
              <a:latin typeface="Arial"/>
              <a:ea typeface="+mn-ea"/>
              <a:cs typeface="+mn-cs"/>
            </a:rPr>
            <a:t>Fuji assemblies at half lateral preload &amp; shimming fine-tuning</a:t>
          </a:r>
        </a:p>
        <a:p>
          <a:pPr marL="0" lvl="0" indent="0" algn="ctr" defTabSz="800100">
            <a:lnSpc>
              <a:spcPct val="90000"/>
            </a:lnSpc>
            <a:spcBef>
              <a:spcPct val="0"/>
            </a:spcBef>
            <a:spcAft>
              <a:spcPct val="35000"/>
            </a:spcAft>
            <a:buNone/>
          </a:pPr>
          <a:r>
            <a:rPr lang="en-US" sz="1700" kern="1200" dirty="0">
              <a:solidFill>
                <a:schemeClr val="tx1"/>
              </a:solidFill>
              <a:latin typeface="Arial"/>
              <a:ea typeface="+mn-ea"/>
              <a:cs typeface="+mn-cs"/>
            </a:rPr>
            <a:t>(2021) </a:t>
          </a:r>
        </a:p>
      </dsp:txBody>
      <dsp:txXfrm>
        <a:off x="5597469" y="0"/>
        <a:ext cx="2771571" cy="1562651"/>
      </dsp:txXfrm>
    </dsp:sp>
    <dsp:sp modelId="{61A8C36E-8A1B-40F2-AED1-4DCA68BADEF4}">
      <dsp:nvSpPr>
        <dsp:cNvPr id="0" name=""/>
        <dsp:cNvSpPr/>
      </dsp:nvSpPr>
      <dsp:spPr>
        <a:xfrm>
          <a:off x="7981020" y="2441643"/>
          <a:ext cx="793479" cy="0"/>
        </a:xfrm>
        <a:custGeom>
          <a:avLst/>
          <a:gdLst/>
          <a:ahLst/>
          <a:cxnLst/>
          <a:rect l="0" t="0" r="0" b="0"/>
          <a:pathLst>
            <a:path>
              <a:moveTo>
                <a:pt x="0" y="0"/>
              </a:moveTo>
              <a:lnTo>
                <a:pt x="793479" y="0"/>
              </a:lnTo>
            </a:path>
          </a:pathLst>
        </a:custGeom>
        <a:noFill/>
        <a:ln w="6350" cap="flat" cmpd="sng" algn="ctr">
          <a:solidFill>
            <a:srgbClr val="0033A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 modelId="{EF2BCF49-D21A-4CE2-AE95-81209766FB18}">
      <dsp:nvSpPr>
        <dsp:cNvPr id="0" name=""/>
        <dsp:cNvSpPr/>
      </dsp:nvSpPr>
      <dsp:spPr>
        <a:xfrm>
          <a:off x="6983255" y="1660317"/>
          <a:ext cx="0" cy="488328"/>
        </a:xfrm>
        <a:prstGeom prst="line">
          <a:avLst/>
        </a:prstGeom>
        <a:noFill/>
        <a:ln w="12700" cap="rnd" cmpd="sng" algn="ctr">
          <a:solidFill>
            <a:schemeClr val="accent1"/>
          </a:solidFill>
          <a:prstDash val="dash"/>
          <a:miter lim="800000"/>
        </a:ln>
        <a:effectLst/>
      </dsp:spPr>
      <dsp:style>
        <a:lnRef idx="1">
          <a:scrgbClr r="0" g="0" b="0"/>
        </a:lnRef>
        <a:fillRef idx="0">
          <a:scrgbClr r="0" g="0" b="0"/>
        </a:fillRef>
        <a:effectRef idx="0">
          <a:scrgbClr r="0" g="0" b="0"/>
        </a:effectRef>
        <a:fontRef idx="minor"/>
      </dsp:style>
    </dsp:sp>
    <dsp:sp modelId="{0CC65804-80E2-457A-A25B-A52705EE142F}">
      <dsp:nvSpPr>
        <dsp:cNvPr id="0" name=""/>
        <dsp:cNvSpPr/>
      </dsp:nvSpPr>
      <dsp:spPr>
        <a:xfrm>
          <a:off x="6955277" y="1562651"/>
          <a:ext cx="55954" cy="97665"/>
        </a:xfrm>
        <a:prstGeom prst="rect">
          <a:avLst/>
        </a:prstGeom>
        <a:solidFill>
          <a:schemeClr val="tx1"/>
        </a:solidFill>
        <a:ln>
          <a:noFill/>
        </a:ln>
        <a:effectLst/>
      </dsp:spPr>
      <dsp:style>
        <a:lnRef idx="0">
          <a:scrgbClr r="0" g="0" b="0"/>
        </a:lnRef>
        <a:fillRef idx="3">
          <a:scrgbClr r="0" g="0" b="0"/>
        </a:fillRef>
        <a:effectRef idx="2">
          <a:scrgbClr r="0" g="0" b="0"/>
        </a:effectRef>
        <a:fontRef idx="minor">
          <a:schemeClr val="lt1"/>
        </a:fontRef>
      </dsp:style>
    </dsp:sp>
    <dsp:sp modelId="{218458F2-C6C1-4CA1-95FD-E5E7768E5C6B}">
      <dsp:nvSpPr>
        <dsp:cNvPr id="0" name=""/>
        <dsp:cNvSpPr/>
      </dsp:nvSpPr>
      <dsp:spPr>
        <a:xfrm rot="10800000" flipH="1">
          <a:off x="8774500" y="2148645"/>
          <a:ext cx="2085220" cy="585994"/>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dirty="0"/>
            <a:t>RMM1b</a:t>
          </a:r>
        </a:p>
      </dsp:txBody>
      <dsp:txXfrm rot="10800000">
        <a:off x="8774500" y="2148645"/>
        <a:ext cx="1938722" cy="585994"/>
      </dsp:txXfrm>
    </dsp:sp>
    <dsp:sp modelId="{5401E5BC-5137-49E4-9201-53966AC64854}">
      <dsp:nvSpPr>
        <dsp:cNvPr id="0" name=""/>
        <dsp:cNvSpPr/>
      </dsp:nvSpPr>
      <dsp:spPr>
        <a:xfrm flipH="1">
          <a:off x="8369040" y="3320634"/>
          <a:ext cx="2896139" cy="156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t" anchorCtr="1">
          <a:noAutofit/>
        </a:bodyPr>
        <a:lstStyle/>
        <a:p>
          <a:pPr marL="0" lvl="0" indent="0" algn="ctr" defTabSz="800100">
            <a:lnSpc>
              <a:spcPct val="90000"/>
            </a:lnSpc>
            <a:spcBef>
              <a:spcPct val="0"/>
            </a:spcBef>
            <a:spcAft>
              <a:spcPct val="35000"/>
            </a:spcAft>
            <a:buNone/>
          </a:pPr>
          <a:r>
            <a:rPr lang="en-US" sz="1800" b="1" kern="1200" dirty="0"/>
            <a:t>Longitudinal re-assembly</a:t>
          </a:r>
        </a:p>
        <a:p>
          <a:pPr marL="0" lvl="0" indent="0" algn="ctr" defTabSz="800100">
            <a:lnSpc>
              <a:spcPct val="90000"/>
            </a:lnSpc>
            <a:spcBef>
              <a:spcPct val="0"/>
            </a:spcBef>
            <a:spcAft>
              <a:spcPct val="35000"/>
            </a:spcAft>
            <a:buNone/>
          </a:pPr>
          <a:r>
            <a:rPr lang="en-US" sz="1700" kern="1200" dirty="0"/>
            <a:t>Machining of the rods &amp; reduction of the longitudinal preload target</a:t>
          </a:r>
        </a:p>
        <a:p>
          <a:pPr marL="0" lvl="0" indent="0" algn="ctr" defTabSz="800100">
            <a:lnSpc>
              <a:spcPct val="90000"/>
            </a:lnSpc>
            <a:spcBef>
              <a:spcPct val="0"/>
            </a:spcBef>
            <a:spcAft>
              <a:spcPct val="35000"/>
            </a:spcAft>
            <a:buNone/>
          </a:pPr>
          <a:r>
            <a:rPr lang="en-US" sz="1700" kern="1200" dirty="0"/>
            <a:t>(2022)</a:t>
          </a:r>
        </a:p>
      </dsp:txBody>
      <dsp:txXfrm>
        <a:off x="8369040" y="3320634"/>
        <a:ext cx="2896139" cy="1562651"/>
      </dsp:txXfrm>
    </dsp:sp>
    <dsp:sp modelId="{74850E5A-A27F-4C49-B524-9BDA42FD5C7E}">
      <dsp:nvSpPr>
        <dsp:cNvPr id="0" name=""/>
        <dsp:cNvSpPr/>
      </dsp:nvSpPr>
      <dsp:spPr>
        <a:xfrm flipH="1">
          <a:off x="9817110" y="2734640"/>
          <a:ext cx="0" cy="488328"/>
        </a:xfrm>
        <a:prstGeom prst="line">
          <a:avLst/>
        </a:prstGeom>
        <a:noFill/>
        <a:ln w="12700" cap="rnd"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59A7864F-BA2A-4DE3-9F4E-36E9E79426E5}">
      <dsp:nvSpPr>
        <dsp:cNvPr id="0" name=""/>
        <dsp:cNvSpPr/>
      </dsp:nvSpPr>
      <dsp:spPr>
        <a:xfrm flipH="1">
          <a:off x="9787875" y="3222968"/>
          <a:ext cx="58469" cy="9766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0.18194</cdr:x>
      <cdr:y>0.56432</cdr:y>
    </cdr:from>
    <cdr:to>
      <cdr:x>0.24295</cdr:x>
      <cdr:y>0.88093</cdr:y>
    </cdr:to>
    <cdr:sp macro="" textlink="">
      <cdr:nvSpPr>
        <cdr:cNvPr id="2" name="TextBox 6">
          <a:extLst xmlns:a="http://schemas.openxmlformats.org/drawingml/2006/main">
            <a:ext uri="{FF2B5EF4-FFF2-40B4-BE49-F238E27FC236}">
              <a16:creationId xmlns:a16="http://schemas.microsoft.com/office/drawing/2014/main" id="{A9102E45-B1D9-6E50-3F7E-B720589465C1}"/>
            </a:ext>
          </a:extLst>
        </cdr:cNvPr>
        <cdr:cNvSpPr txBox="1"/>
      </cdr:nvSpPr>
      <cdr:spPr>
        <a:xfrm xmlns:a="http://schemas.openxmlformats.org/drawingml/2006/main" rot="18432978">
          <a:off x="680803" y="3354059"/>
          <a:ext cx="1561492" cy="419728"/>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GB" sz="1600" dirty="0">
              <a:latin typeface="Times New Roman" panose="02020603050405020304" pitchFamily="18" charset="0"/>
              <a:cs typeface="Times New Roman" panose="02020603050405020304" pitchFamily="18" charset="0"/>
            </a:rPr>
            <a:t>450 A/mm</a:t>
          </a:r>
          <a:r>
            <a:rPr lang="en-GB" sz="1600" baseline="30000" dirty="0">
              <a:latin typeface="Times New Roman" panose="02020603050405020304" pitchFamily="18" charset="0"/>
              <a:cs typeface="Times New Roman" panose="02020603050405020304" pitchFamily="18" charset="0"/>
            </a:rPr>
            <a:t>2</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11/24/2022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11/24/2022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9627189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1682148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based on Faro arm measurements </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207184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13635836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23331329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28927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23234106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15675839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3131192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highlight>
                <a:srgbClr val="FFFF00"/>
              </a:highlight>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37232582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1825118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GB" dirty="0">
                <a:sym typeface="Wingdings" panose="05000000000000000000" pitchFamily="2" charset="2"/>
              </a:rPr>
              <a:t>Ezio’s comments: </a:t>
            </a:r>
          </a:p>
          <a:p>
            <a:pPr marL="171450" indent="-171450">
              <a:buFontTx/>
              <a:buChar char="-"/>
            </a:pPr>
            <a:r>
              <a:rPr lang="fr-CH" dirty="0">
                <a:sym typeface="Symbol" pitchFamily="18" charset="2"/>
              </a:rPr>
              <a:t>The line of 450 A/mm</a:t>
            </a:r>
            <a:r>
              <a:rPr lang="fr-CH" baseline="30000" dirty="0">
                <a:sym typeface="Symbol" pitchFamily="18" charset="2"/>
              </a:rPr>
              <a:t>2</a:t>
            </a:r>
            <a:r>
              <a:rPr lang="fr-CH" dirty="0">
                <a:sym typeface="Symbol" pitchFamily="18" charset="2"/>
              </a:rPr>
              <a:t> corresponds to the case of an </a:t>
            </a:r>
            <a:r>
              <a:rPr lang="fr-CH" dirty="0" err="1">
                <a:sym typeface="Symbol" pitchFamily="18" charset="2"/>
              </a:rPr>
              <a:t>ironless</a:t>
            </a:r>
            <a:r>
              <a:rPr lang="fr-CH" dirty="0">
                <a:sym typeface="Symbol" pitchFamily="18" charset="2"/>
              </a:rPr>
              <a:t> magnet – </a:t>
            </a:r>
            <a:r>
              <a:rPr lang="fr-CH" dirty="0" err="1">
                <a:sym typeface="Symbol" pitchFamily="18" charset="2"/>
              </a:rPr>
              <a:t>therefore</a:t>
            </a:r>
            <a:r>
              <a:rPr lang="fr-CH" dirty="0">
                <a:sym typeface="Symbol" pitchFamily="18" charset="2"/>
              </a:rPr>
              <a:t> </a:t>
            </a:r>
            <a:r>
              <a:rPr lang="fr-CH" dirty="0" err="1">
                <a:sym typeface="Symbol" pitchFamily="18" charset="2"/>
              </a:rPr>
              <a:t>it</a:t>
            </a:r>
            <a:r>
              <a:rPr lang="fr-CH" dirty="0">
                <a:sym typeface="Symbol" pitchFamily="18" charset="2"/>
              </a:rPr>
              <a:t> </a:t>
            </a:r>
            <a:r>
              <a:rPr lang="fr-CH" dirty="0" err="1">
                <a:sym typeface="Symbol" pitchFamily="18" charset="2"/>
              </a:rPr>
              <a:t>is</a:t>
            </a:r>
            <a:r>
              <a:rPr lang="fr-CH" dirty="0">
                <a:sym typeface="Symbol" pitchFamily="18" charset="2"/>
              </a:rPr>
              <a:t> </a:t>
            </a:r>
            <a:r>
              <a:rPr lang="fr-CH" dirty="0" err="1">
                <a:sym typeface="Symbol" pitchFamily="18" charset="2"/>
              </a:rPr>
              <a:t>there</a:t>
            </a:r>
            <a:r>
              <a:rPr lang="fr-CH" dirty="0">
                <a:sym typeface="Symbol" pitchFamily="18" charset="2"/>
              </a:rPr>
              <a:t> </a:t>
            </a:r>
            <a:r>
              <a:rPr lang="fr-CH" dirty="0" err="1">
                <a:sym typeface="Symbol" pitchFamily="18" charset="2"/>
              </a:rPr>
              <a:t>just</a:t>
            </a:r>
            <a:r>
              <a:rPr lang="fr-CH" dirty="0">
                <a:sym typeface="Symbol" pitchFamily="18" charset="2"/>
              </a:rPr>
              <a:t> to guide the </a:t>
            </a:r>
            <a:r>
              <a:rPr lang="fr-CH" dirty="0" err="1">
                <a:sym typeface="Symbol" pitchFamily="18" charset="2"/>
              </a:rPr>
              <a:t>eye</a:t>
            </a:r>
            <a:r>
              <a:rPr lang="fr-CH" dirty="0">
                <a:sym typeface="Symbol" pitchFamily="18" charset="2"/>
              </a:rPr>
              <a:t> and </a:t>
            </a:r>
            <a:r>
              <a:rPr lang="fr-CH" dirty="0" err="1">
                <a:sym typeface="Symbol" pitchFamily="18" charset="2"/>
              </a:rPr>
              <a:t>give</a:t>
            </a:r>
            <a:r>
              <a:rPr lang="fr-CH" dirty="0">
                <a:sym typeface="Symbol" pitchFamily="18" charset="2"/>
              </a:rPr>
              <a:t> an </a:t>
            </a:r>
            <a:r>
              <a:rPr lang="fr-CH" dirty="0" err="1">
                <a:sym typeface="Symbol" pitchFamily="18" charset="2"/>
              </a:rPr>
              <a:t>order</a:t>
            </a:r>
            <a:r>
              <a:rPr lang="fr-CH" dirty="0">
                <a:sym typeface="Symbol" pitchFamily="18" charset="2"/>
              </a:rPr>
              <a:t> of magnitude</a:t>
            </a:r>
          </a:p>
          <a:p>
            <a:pPr marL="171450" indent="-171450">
              <a:buFontTx/>
              <a:buChar char="-"/>
            </a:pPr>
            <a:r>
              <a:rPr lang="fr-CH" dirty="0">
                <a:sym typeface="Symbol" pitchFamily="18" charset="2"/>
              </a:rPr>
              <a:t>If a magnet </a:t>
            </a:r>
            <a:r>
              <a:rPr lang="fr-CH" dirty="0" err="1">
                <a:sym typeface="Symbol" pitchFamily="18" charset="2"/>
              </a:rPr>
              <a:t>sits</a:t>
            </a:r>
            <a:r>
              <a:rPr lang="fr-CH" dirty="0">
                <a:sym typeface="Symbol" pitchFamily="18" charset="2"/>
              </a:rPr>
              <a:t> on the 450 A/mm</a:t>
            </a:r>
            <a:r>
              <a:rPr lang="fr-CH" baseline="30000" dirty="0">
                <a:sym typeface="Symbol" pitchFamily="18" charset="2"/>
              </a:rPr>
              <a:t>2</a:t>
            </a:r>
            <a:r>
              <a:rPr lang="fr-CH" dirty="0">
                <a:sym typeface="Symbol" pitchFamily="18" charset="2"/>
              </a:rPr>
              <a:t> line, </a:t>
            </a:r>
            <a:r>
              <a:rPr lang="fr-CH" dirty="0" err="1">
                <a:sym typeface="Symbol" pitchFamily="18" charset="2"/>
              </a:rPr>
              <a:t>it</a:t>
            </a:r>
            <a:r>
              <a:rPr lang="fr-CH" dirty="0">
                <a:sym typeface="Symbol" pitchFamily="18" charset="2"/>
              </a:rPr>
              <a:t> </a:t>
            </a:r>
            <a:r>
              <a:rPr lang="fr-CH" dirty="0" err="1">
                <a:sym typeface="Symbol" pitchFamily="18" charset="2"/>
              </a:rPr>
              <a:t>does</a:t>
            </a:r>
            <a:r>
              <a:rPr lang="fr-CH" dirty="0">
                <a:sym typeface="Symbol" pitchFamily="18" charset="2"/>
              </a:rPr>
              <a:t> not </a:t>
            </a:r>
            <a:r>
              <a:rPr lang="fr-CH" dirty="0" err="1">
                <a:sym typeface="Symbol" pitchFamily="18" charset="2"/>
              </a:rPr>
              <a:t>mean</a:t>
            </a:r>
            <a:r>
              <a:rPr lang="fr-CH" dirty="0">
                <a:sym typeface="Symbol" pitchFamily="18" charset="2"/>
              </a:rPr>
              <a:t> </a:t>
            </a:r>
            <a:r>
              <a:rPr lang="fr-CH" dirty="0" err="1">
                <a:sym typeface="Symbol" pitchFamily="18" charset="2"/>
              </a:rPr>
              <a:t>that</a:t>
            </a:r>
            <a:r>
              <a:rPr lang="fr-CH" dirty="0">
                <a:sym typeface="Symbol" pitchFamily="18" charset="2"/>
              </a:rPr>
              <a:t> </a:t>
            </a:r>
            <a:r>
              <a:rPr lang="fr-CH" dirty="0" err="1">
                <a:sym typeface="Symbol" pitchFamily="18" charset="2"/>
              </a:rPr>
              <a:t>this</a:t>
            </a:r>
            <a:r>
              <a:rPr lang="fr-CH" dirty="0">
                <a:sym typeface="Symbol" pitchFamily="18" charset="2"/>
              </a:rPr>
              <a:t> </a:t>
            </a:r>
            <a:r>
              <a:rPr lang="fr-CH" dirty="0" err="1">
                <a:sym typeface="Symbol" pitchFamily="18" charset="2"/>
              </a:rPr>
              <a:t>is</a:t>
            </a:r>
            <a:r>
              <a:rPr lang="fr-CH" dirty="0">
                <a:sym typeface="Symbol" pitchFamily="18" charset="2"/>
              </a:rPr>
              <a:t> </a:t>
            </a:r>
            <a:r>
              <a:rPr lang="fr-CH" dirty="0" err="1">
                <a:sym typeface="Symbol" pitchFamily="18" charset="2"/>
              </a:rPr>
              <a:t>its</a:t>
            </a:r>
            <a:r>
              <a:rPr lang="fr-CH" dirty="0">
                <a:sym typeface="Symbol" pitchFamily="18" charset="2"/>
              </a:rPr>
              <a:t> </a:t>
            </a:r>
            <a:r>
              <a:rPr lang="fr-CH" dirty="0" err="1">
                <a:sym typeface="Symbol" pitchFamily="18" charset="2"/>
              </a:rPr>
              <a:t>actual</a:t>
            </a:r>
            <a:r>
              <a:rPr lang="fr-CH" dirty="0">
                <a:sym typeface="Symbol" pitchFamily="18" charset="2"/>
              </a:rPr>
              <a:t> </a:t>
            </a:r>
            <a:r>
              <a:rPr lang="fr-CH" dirty="0" err="1">
                <a:sym typeface="Symbol" pitchFamily="18" charset="2"/>
              </a:rPr>
              <a:t>overall</a:t>
            </a:r>
            <a:r>
              <a:rPr lang="fr-CH" dirty="0">
                <a:sym typeface="Symbol" pitchFamily="18" charset="2"/>
              </a:rPr>
              <a:t> </a:t>
            </a:r>
            <a:r>
              <a:rPr lang="fr-CH" dirty="0" err="1">
                <a:sym typeface="Symbol" pitchFamily="18" charset="2"/>
              </a:rPr>
              <a:t>current</a:t>
            </a:r>
            <a:r>
              <a:rPr lang="fr-CH" dirty="0">
                <a:sym typeface="Symbol" pitchFamily="18" charset="2"/>
              </a:rPr>
              <a:t> </a:t>
            </a:r>
            <a:r>
              <a:rPr lang="fr-CH" dirty="0" err="1">
                <a:sym typeface="Symbol" pitchFamily="18" charset="2"/>
              </a:rPr>
              <a:t>density</a:t>
            </a:r>
            <a:r>
              <a:rPr lang="fr-CH" dirty="0">
                <a:sym typeface="Symbol" pitchFamily="18" charset="2"/>
              </a:rPr>
              <a:t> as the </a:t>
            </a:r>
            <a:r>
              <a:rPr lang="fr-CH" dirty="0" err="1">
                <a:sym typeface="Symbol" pitchFamily="18" charset="2"/>
              </a:rPr>
              <a:t>presence</a:t>
            </a:r>
            <a:r>
              <a:rPr lang="fr-CH" dirty="0">
                <a:sym typeface="Symbol" pitchFamily="18" charset="2"/>
              </a:rPr>
              <a:t> of </a:t>
            </a:r>
            <a:r>
              <a:rPr lang="fr-CH" dirty="0" err="1">
                <a:sym typeface="Symbol" pitchFamily="18" charset="2"/>
              </a:rPr>
              <a:t>iron</a:t>
            </a:r>
            <a:r>
              <a:rPr lang="fr-CH" dirty="0">
                <a:sym typeface="Symbol" pitchFamily="18" charset="2"/>
              </a:rPr>
              <a:t> </a:t>
            </a:r>
            <a:r>
              <a:rPr lang="fr-CH" dirty="0" err="1">
                <a:sym typeface="Symbol" pitchFamily="18" charset="2"/>
              </a:rPr>
              <a:t>reduces</a:t>
            </a:r>
            <a:r>
              <a:rPr lang="fr-CH" dirty="0">
                <a:sym typeface="Symbol" pitchFamily="18" charset="2"/>
              </a:rPr>
              <a:t> the </a:t>
            </a:r>
            <a:r>
              <a:rPr lang="fr-CH" dirty="0" err="1">
                <a:sym typeface="Symbol" pitchFamily="18" charset="2"/>
              </a:rPr>
              <a:t>current</a:t>
            </a:r>
            <a:endParaRPr lang="fr-CH" dirty="0">
              <a:sym typeface="Symbol" pitchFamily="18" charset="2"/>
            </a:endParaRPr>
          </a:p>
          <a:p>
            <a:pPr marL="171450" indent="-171450">
              <a:buFontTx/>
              <a:buChar char="-"/>
            </a:pPr>
            <a:r>
              <a:rPr lang="fr-CH" dirty="0">
                <a:sym typeface="Symbol" pitchFamily="18" charset="2"/>
              </a:rPr>
              <a:t>In </a:t>
            </a:r>
            <a:r>
              <a:rPr lang="fr-CH" dirty="0" err="1">
                <a:sym typeface="Symbol" pitchFamily="18" charset="2"/>
              </a:rPr>
              <a:t>some</a:t>
            </a:r>
            <a:r>
              <a:rPr lang="fr-CH" dirty="0">
                <a:sym typeface="Symbol" pitchFamily="18" charset="2"/>
              </a:rPr>
              <a:t> magnets, </a:t>
            </a:r>
            <a:r>
              <a:rPr lang="fr-CH" dirty="0" err="1">
                <a:sym typeface="Symbol" pitchFamily="18" charset="2"/>
              </a:rPr>
              <a:t>grading</a:t>
            </a:r>
            <a:r>
              <a:rPr lang="fr-CH" dirty="0">
                <a:sym typeface="Symbol" pitchFamily="18" charset="2"/>
              </a:rPr>
              <a:t> </a:t>
            </a:r>
            <a:r>
              <a:rPr lang="fr-CH" dirty="0" err="1">
                <a:sym typeface="Symbol" pitchFamily="18" charset="2"/>
              </a:rPr>
              <a:t>is</a:t>
            </a:r>
            <a:r>
              <a:rPr lang="fr-CH" dirty="0">
                <a:sym typeface="Symbol" pitchFamily="18" charset="2"/>
              </a:rPr>
              <a:t> </a:t>
            </a:r>
            <a:r>
              <a:rPr lang="fr-CH" dirty="0" err="1">
                <a:sym typeface="Symbol" pitchFamily="18" charset="2"/>
              </a:rPr>
              <a:t>used</a:t>
            </a:r>
            <a:r>
              <a:rPr lang="fr-CH" dirty="0">
                <a:sym typeface="Symbol" pitchFamily="18" charset="2"/>
              </a:rPr>
              <a:t>, </a:t>
            </a:r>
            <a:r>
              <a:rPr lang="fr-CH" dirty="0" err="1">
                <a:sym typeface="Symbol" pitchFamily="18" charset="2"/>
              </a:rPr>
              <a:t>so</a:t>
            </a:r>
            <a:r>
              <a:rPr lang="fr-CH" dirty="0">
                <a:sym typeface="Symbol" pitchFamily="18" charset="2"/>
              </a:rPr>
              <a:t> for instance in the LHC </a:t>
            </a:r>
            <a:r>
              <a:rPr lang="fr-CH" dirty="0" err="1">
                <a:sym typeface="Symbol" pitchFamily="18" charset="2"/>
              </a:rPr>
              <a:t>dipole</a:t>
            </a:r>
            <a:r>
              <a:rPr lang="fr-CH" dirty="0">
                <a:sym typeface="Symbol" pitchFamily="18" charset="2"/>
              </a:rPr>
              <a:t> </a:t>
            </a:r>
            <a:r>
              <a:rPr lang="fr-CH" dirty="0" err="1">
                <a:sym typeface="Symbol" pitchFamily="18" charset="2"/>
              </a:rPr>
              <a:t>inner</a:t>
            </a:r>
            <a:r>
              <a:rPr lang="fr-CH" dirty="0">
                <a:sym typeface="Symbol" pitchFamily="18" charset="2"/>
              </a:rPr>
              <a:t> layer </a:t>
            </a:r>
            <a:r>
              <a:rPr lang="fr-CH" dirty="0" err="1">
                <a:sym typeface="Symbol" pitchFamily="18" charset="2"/>
              </a:rPr>
              <a:t>is</a:t>
            </a:r>
            <a:r>
              <a:rPr lang="fr-CH" dirty="0">
                <a:sym typeface="Symbol" pitchFamily="18" charset="2"/>
              </a:rPr>
              <a:t> at 360 A/mm</a:t>
            </a:r>
            <a:r>
              <a:rPr lang="fr-CH" baseline="30000" dirty="0">
                <a:sym typeface="Symbol" pitchFamily="18" charset="2"/>
              </a:rPr>
              <a:t>2</a:t>
            </a:r>
            <a:r>
              <a:rPr lang="fr-CH" dirty="0">
                <a:sym typeface="Symbol" pitchFamily="18" charset="2"/>
              </a:rPr>
              <a:t> and </a:t>
            </a:r>
            <a:r>
              <a:rPr lang="fr-CH" dirty="0" err="1">
                <a:sym typeface="Symbol" pitchFamily="18" charset="2"/>
              </a:rPr>
              <a:t>outer</a:t>
            </a:r>
            <a:r>
              <a:rPr lang="fr-CH" dirty="0">
                <a:sym typeface="Symbol" pitchFamily="18" charset="2"/>
              </a:rPr>
              <a:t> layer </a:t>
            </a:r>
            <a:r>
              <a:rPr lang="fr-CH" dirty="0" err="1">
                <a:sym typeface="Symbol" pitchFamily="18" charset="2"/>
              </a:rPr>
              <a:t>is</a:t>
            </a:r>
            <a:r>
              <a:rPr lang="fr-CH" dirty="0">
                <a:sym typeface="Symbol" pitchFamily="18" charset="2"/>
              </a:rPr>
              <a:t> at 440 A/mm</a:t>
            </a:r>
            <a:r>
              <a:rPr lang="fr-CH" baseline="30000" dirty="0">
                <a:sym typeface="Symbol" pitchFamily="18" charset="2"/>
              </a:rPr>
              <a:t>2</a:t>
            </a:r>
            <a:r>
              <a:rPr lang="fr-CH" dirty="0">
                <a:sym typeface="Symbol" pitchFamily="18" charset="2"/>
              </a:rPr>
              <a:t> – </a:t>
            </a:r>
            <a:r>
              <a:rPr lang="fr-CH" dirty="0" err="1">
                <a:sym typeface="Symbol" pitchFamily="18" charset="2"/>
              </a:rPr>
              <a:t>obviously</a:t>
            </a:r>
            <a:r>
              <a:rPr lang="fr-CH" dirty="0">
                <a:sym typeface="Symbol" pitchFamily="18" charset="2"/>
              </a:rPr>
              <a:t> </a:t>
            </a:r>
            <a:r>
              <a:rPr lang="fr-CH" dirty="0" err="1">
                <a:sym typeface="Symbol" pitchFamily="18" charset="2"/>
              </a:rPr>
              <a:t>this</a:t>
            </a:r>
            <a:r>
              <a:rPr lang="fr-CH" dirty="0">
                <a:sym typeface="Symbol" pitchFamily="18" charset="2"/>
              </a:rPr>
              <a:t> </a:t>
            </a:r>
            <a:r>
              <a:rPr lang="fr-CH" dirty="0" err="1">
                <a:sym typeface="Symbol" pitchFamily="18" charset="2"/>
              </a:rPr>
              <a:t>complexity</a:t>
            </a:r>
            <a:r>
              <a:rPr lang="fr-CH" dirty="0">
                <a:sym typeface="Symbol" pitchFamily="18" charset="2"/>
              </a:rPr>
              <a:t> </a:t>
            </a:r>
            <a:r>
              <a:rPr lang="fr-CH" dirty="0" err="1">
                <a:sym typeface="Symbol" pitchFamily="18" charset="2"/>
              </a:rPr>
              <a:t>is</a:t>
            </a:r>
            <a:r>
              <a:rPr lang="fr-CH" dirty="0">
                <a:sym typeface="Symbol" pitchFamily="18" charset="2"/>
              </a:rPr>
              <a:t> not visible in the plot</a:t>
            </a:r>
            <a:endParaRPr lang="fr-CH" baseline="30000" dirty="0">
              <a:sym typeface="Symbol" pitchFamily="18" charset="2"/>
            </a:endParaRPr>
          </a:p>
          <a:p>
            <a:pPr marL="0" indent="0">
              <a:buFont typeface="Wingdings" panose="05000000000000000000" pitchFamily="2" charset="2"/>
              <a:buNone/>
            </a:pPr>
            <a:endParaRPr lang="en-GB" dirty="0">
              <a:sym typeface="Wingdings" panose="05000000000000000000" pitchFamily="2" charset="2"/>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84223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Measured 0.04 T more than calculated in the bore </a:t>
            </a:r>
          </a:p>
          <a:p>
            <a:r>
              <a:rPr lang="en-US" dirty="0"/>
              <a:t>0.3 % of error </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39444830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33</a:t>
            </a:fld>
            <a:endParaRPr lang="en-US"/>
          </a:p>
        </p:txBody>
      </p:sp>
    </p:spTree>
    <p:extLst>
      <p:ext uri="{BB962C8B-B14F-4D97-AF65-F5344CB8AC3E}">
        <p14:creationId xmlns:p14="http://schemas.microsoft.com/office/powerpoint/2010/main" val="6254767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35</a:t>
            </a:fld>
            <a:endParaRPr lang="en-US"/>
          </a:p>
        </p:txBody>
      </p:sp>
    </p:spTree>
    <p:extLst>
      <p:ext uri="{BB962C8B-B14F-4D97-AF65-F5344CB8AC3E}">
        <p14:creationId xmlns:p14="http://schemas.microsoft.com/office/powerpoint/2010/main" val="25369159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39</a:t>
            </a:fld>
            <a:endParaRPr lang="en-US"/>
          </a:p>
        </p:txBody>
      </p:sp>
    </p:spTree>
    <p:extLst>
      <p:ext uri="{BB962C8B-B14F-4D97-AF65-F5344CB8AC3E}">
        <p14:creationId xmlns:p14="http://schemas.microsoft.com/office/powerpoint/2010/main" val="31207322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40</a:t>
            </a:fld>
            <a:endParaRPr lang="en-US"/>
          </a:p>
        </p:txBody>
      </p:sp>
    </p:spTree>
    <p:extLst>
      <p:ext uri="{BB962C8B-B14F-4D97-AF65-F5344CB8AC3E}">
        <p14:creationId xmlns:p14="http://schemas.microsoft.com/office/powerpoint/2010/main" val="211638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405269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595225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285211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452949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201959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1738086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2324316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24.10.2022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7" name="Picture 6" descr="A picture containing text, nature, sunset&#10;&#10;Description automatically generated">
            <a:extLst>
              <a:ext uri="{FF2B5EF4-FFF2-40B4-BE49-F238E27FC236}">
                <a16:creationId xmlns:a16="http://schemas.microsoft.com/office/drawing/2014/main" id="{012B6097-CEF6-B13C-6CD2-B3FA672C6ACE}"/>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Emma Gautheron et al. |  Assembly and test results of the RMM1a,b magnet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pic>
        <p:nvPicPr>
          <p:cNvPr id="5" name="Picture 4" descr="A picture containing text, nature, sunset&#10;&#10;Description automatically generated">
            <a:extLst>
              <a:ext uri="{FF2B5EF4-FFF2-40B4-BE49-F238E27FC236}">
                <a16:creationId xmlns:a16="http://schemas.microsoft.com/office/drawing/2014/main" id="{5C5A6BBD-E6F5-32B6-01A8-78D60D9C7412}"/>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Emma Gautheron et al. |  Assembly and test results of the RMM1a,b magnet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5" name="Picture 4" descr="A picture containing text, nature, sunset&#10;&#10;Description automatically generated">
            <a:extLst>
              <a:ext uri="{FF2B5EF4-FFF2-40B4-BE49-F238E27FC236}">
                <a16:creationId xmlns:a16="http://schemas.microsoft.com/office/drawing/2014/main" id="{D8CA79A2-7948-6A59-46CB-8ABA58057D69}"/>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Emma Gautheron et al. |  Assembly and test results of the RMM1a,b magnet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5" name="Picture 4" descr="A picture containing text, nature, sunset&#10;&#10;Description automatically generated">
            <a:extLst>
              <a:ext uri="{FF2B5EF4-FFF2-40B4-BE49-F238E27FC236}">
                <a16:creationId xmlns:a16="http://schemas.microsoft.com/office/drawing/2014/main" id="{489EC267-D9D7-E1C5-4C47-45D908E6499D}"/>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24.10.2022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Emma Gautheron et al. |  Assembly and test results of the RMM1a,b magnet</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pic>
        <p:nvPicPr>
          <p:cNvPr id="7" name="Picture 6" descr="A picture containing text, nature, sunset&#10;&#10;Description automatically generated">
            <a:extLst>
              <a:ext uri="{FF2B5EF4-FFF2-40B4-BE49-F238E27FC236}">
                <a16:creationId xmlns:a16="http://schemas.microsoft.com/office/drawing/2014/main" id="{1E7D1C2D-2639-B2EF-0B96-7A221DE89F64}"/>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24.10.2022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Emma Gautheron et al. |  Assembly and test results of the RMM1a,b magnet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pic>
        <p:nvPicPr>
          <p:cNvPr id="7" name="Picture 6" descr="A picture containing text, nature, sunset&#10;&#10;Description automatically generated">
            <a:extLst>
              <a:ext uri="{FF2B5EF4-FFF2-40B4-BE49-F238E27FC236}">
                <a16:creationId xmlns:a16="http://schemas.microsoft.com/office/drawing/2014/main" id="{161C0470-E123-DC87-92E8-5952A27B89F0}"/>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24.10.2022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Emma Gautheron et al. |  Assembly and test results of the RMM1a,b magnet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3" name="Picture 2" descr="A picture containing text, nature, sunset&#10;&#10;Description automatically generated">
            <a:extLst>
              <a:ext uri="{FF2B5EF4-FFF2-40B4-BE49-F238E27FC236}">
                <a16:creationId xmlns:a16="http://schemas.microsoft.com/office/drawing/2014/main" id="{8E134F88-3FC0-9397-5927-3A0655A17D7E}"/>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24.10.2022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Emma Gautheron et al. |  Assembly and test results of the RMM1a,b magnet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pic>
        <p:nvPicPr>
          <p:cNvPr id="7" name="Picture 6" descr="A picture containing text, nature, sunset&#10;&#10;Description automatically generated">
            <a:extLst>
              <a:ext uri="{FF2B5EF4-FFF2-40B4-BE49-F238E27FC236}">
                <a16:creationId xmlns:a16="http://schemas.microsoft.com/office/drawing/2014/main" id="{B80764D9-9869-96EC-FDCE-87A8C73EE1B9}"/>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24.10.2022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Emma Gautheron et al. |  Assembly and test results of the RMM1a,b magnet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pic>
        <p:nvPicPr>
          <p:cNvPr id="7" name="Picture 6" descr="A picture containing text, nature, sunset&#10;&#10;Description automatically generated">
            <a:extLst>
              <a:ext uri="{FF2B5EF4-FFF2-40B4-BE49-F238E27FC236}">
                <a16:creationId xmlns:a16="http://schemas.microsoft.com/office/drawing/2014/main" id="{A2E72BA2-8DF8-D76C-32D7-48DEDAF3E472}"/>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4" name="Picture 3" descr="A picture containing text, nature, sunset&#10;&#10;Description automatically generated">
            <a:extLst>
              <a:ext uri="{FF2B5EF4-FFF2-40B4-BE49-F238E27FC236}">
                <a16:creationId xmlns:a16="http://schemas.microsoft.com/office/drawing/2014/main" id="{1B021DA7-932E-D98C-4E18-C910DCF78BC9}"/>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24.10.2022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3" name="Picture 2" descr="A picture containing text, nature, sunset&#10;&#10;Description automatically generated">
            <a:extLst>
              <a:ext uri="{FF2B5EF4-FFF2-40B4-BE49-F238E27FC236}">
                <a16:creationId xmlns:a16="http://schemas.microsoft.com/office/drawing/2014/main" id="{C85C66F1-B4A8-15D4-3E7E-DF839340E8C5}"/>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24.10.2022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3" name="Picture 2" descr="A picture containing text, nature, sunset&#10;&#10;Description automatically generated">
            <a:extLst>
              <a:ext uri="{FF2B5EF4-FFF2-40B4-BE49-F238E27FC236}">
                <a16:creationId xmlns:a16="http://schemas.microsoft.com/office/drawing/2014/main" id="{362BED9D-D596-26D6-1C3A-7B20B4C5AE99}"/>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2_Blank">
    <p:bg>
      <p:bgRef idx="1001">
        <a:schemeClr val="bg1"/>
      </p:bgRef>
    </p:bg>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24.10.2022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3" name="Picture 2" descr="A picture containing text, nature, sunset&#10;&#10;Description automatically generated">
            <a:extLst>
              <a:ext uri="{FF2B5EF4-FFF2-40B4-BE49-F238E27FC236}">
                <a16:creationId xmlns:a16="http://schemas.microsoft.com/office/drawing/2014/main" id="{362BED9D-D596-26D6-1C3A-7B20B4C5AE99}"/>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3866629967"/>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rgbClr val="002060"/>
                </a:solidFill>
              </a:defRPr>
            </a:lvl1pPr>
            <a:lvl2pPr marL="324000" indent="-324000">
              <a:buFont typeface="Arial"/>
              <a:buChar char="•"/>
              <a:defRPr sz="1800">
                <a:solidFill>
                  <a:srgbClr val="002060"/>
                </a:solidFill>
              </a:defRPr>
            </a:lvl2pPr>
            <a:lvl3pPr marL="648000" indent="-324000">
              <a:buSzPct val="100000"/>
              <a:buFont typeface="Arial"/>
              <a:buChar char="•"/>
              <a:defRPr>
                <a:solidFill>
                  <a:srgbClr val="002060"/>
                </a:solidFill>
              </a:defRPr>
            </a:lvl3pPr>
            <a:lvl4pPr marL="972000" indent="-324000">
              <a:buSzPct val="100000"/>
              <a:buFont typeface="Arial"/>
              <a:buChar char="•"/>
              <a:defRPr>
                <a:solidFill>
                  <a:srgbClr val="002060"/>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endParaRPr/>
          </a:p>
        </p:txBody>
      </p:sp>
      <p:sp>
        <p:nvSpPr>
          <p:cNvPr id="6" name="Date Placeholder 10"/>
          <p:cNvSpPr>
            <a:spLocks noGrp="1"/>
          </p:cNvSpPr>
          <p:nvPr>
            <p:ph type="dt" sz="half" idx="10"/>
          </p:nvPr>
        </p:nvSpPr>
        <p:spPr bwMode="auto"/>
        <p:txBody>
          <a:bodyPr/>
          <a:lstStyle/>
          <a:p>
            <a:pPr>
              <a:defRPr/>
            </a:pPr>
            <a:r>
              <a:rPr lang="en-US"/>
              <a:t>YYYY-MM-DD</a:t>
            </a:r>
            <a:endParaRPr dirty="0"/>
          </a:p>
        </p:txBody>
      </p:sp>
      <p:sp>
        <p:nvSpPr>
          <p:cNvPr id="7" name="Footer Placeholder 11"/>
          <p:cNvSpPr>
            <a:spLocks noGrp="1"/>
          </p:cNvSpPr>
          <p:nvPr>
            <p:ph type="ftr" sz="quarter" idx="11"/>
          </p:nvPr>
        </p:nvSpPr>
        <p:spPr bwMode="auto"/>
        <p:txBody>
          <a:bodyPr/>
          <a:lstStyle/>
          <a:p>
            <a:pPr>
              <a:defRPr/>
            </a:pPr>
            <a:r>
              <a:rPr lang="en-GB"/>
              <a:t>EDMS 2113799 / RMM1b / Measurements summary</a:t>
            </a:r>
            <a:endParaRPr dirty="0"/>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dirty="0"/>
          </a:p>
        </p:txBody>
      </p:sp>
    </p:spTree>
    <p:extLst>
      <p:ext uri="{BB962C8B-B14F-4D97-AF65-F5344CB8AC3E}">
        <p14:creationId xmlns:p14="http://schemas.microsoft.com/office/powerpoint/2010/main" val="1609180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24.10.2022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6" name="Picture 5" descr="A picture containing text, nature, sunset&#10;&#10;Description automatically generated">
            <a:extLst>
              <a:ext uri="{FF2B5EF4-FFF2-40B4-BE49-F238E27FC236}">
                <a16:creationId xmlns:a16="http://schemas.microsoft.com/office/drawing/2014/main" id="{98DCF257-CC0D-EBD5-8A61-0702D18F2680}"/>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24.10.2022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2" name="Picture 1" descr="A picture containing text, nature, sunset&#10;&#10;Description automatically generated">
            <a:extLst>
              <a:ext uri="{FF2B5EF4-FFF2-40B4-BE49-F238E27FC236}">
                <a16:creationId xmlns:a16="http://schemas.microsoft.com/office/drawing/2014/main" id="{53AFFF00-F895-2401-40F3-22F82F870514}"/>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24.10.2022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2" name="Picture 1" descr="A picture containing text, nature, sunset&#10;&#10;Description automatically generated">
            <a:extLst>
              <a:ext uri="{FF2B5EF4-FFF2-40B4-BE49-F238E27FC236}">
                <a16:creationId xmlns:a16="http://schemas.microsoft.com/office/drawing/2014/main" id="{176EE280-7FD7-C5BD-5184-81EFF7318E83}"/>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24.10.2022</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Emma Gautheron et al. |  Assembly and test results of the RMM1a,b magnet</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24.10.2022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2" name="Picture 1" descr="A picture containing text, nature, sunset&#10;&#10;Description automatically generated">
            <a:extLst>
              <a:ext uri="{FF2B5EF4-FFF2-40B4-BE49-F238E27FC236}">
                <a16:creationId xmlns:a16="http://schemas.microsoft.com/office/drawing/2014/main" id="{4147A4DB-F4F7-43C7-3589-1190ECC13A3E}"/>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24.10.2022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5" name="Picture 4" descr="A picture containing text, nature, sunset&#10;&#10;Description automatically generated">
            <a:extLst>
              <a:ext uri="{FF2B5EF4-FFF2-40B4-BE49-F238E27FC236}">
                <a16:creationId xmlns:a16="http://schemas.microsoft.com/office/drawing/2014/main" id="{482B3E6E-1F62-FFE2-8FC6-9A426401F587}"/>
              </a:ext>
            </a:extLst>
          </p:cNvPr>
          <p:cNvPicPr>
            <a:picLocks noChangeAspect="1"/>
          </p:cNvPicPr>
          <p:nvPr userDrawn="1"/>
        </p:nvPicPr>
        <p:blipFill>
          <a:blip r:embed="rId2"/>
          <a:stretch>
            <a:fillRect/>
          </a:stretch>
        </p:blipFill>
        <p:spPr>
          <a:xfrm>
            <a:off x="1038174" y="6378049"/>
            <a:ext cx="1314552" cy="373551"/>
          </a:xfrm>
          <a:prstGeom prst="rect">
            <a:avLst/>
          </a:prstGeom>
        </p:spPr>
      </p:pic>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r>
              <a:rPr lang="en-US" noProof="0"/>
              <a:t>24.10.2022</a:t>
            </a:r>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Emma Gautheron et al. |  Assembly and test results of the RMM1a,b magnet</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6"/>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78" r:id="rId22"/>
    <p:sldLayoutId id="2147483655" r:id="rId23"/>
    <p:sldLayoutId id="2147483679" r:id="rId24"/>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12.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image" Target="../media/image27.jpg"/><Relationship Id="rId4" Type="http://schemas.openxmlformats.org/officeDocument/2006/relationships/image" Target="../media/image26.jp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0.xml"/><Relationship Id="rId5" Type="http://schemas.openxmlformats.org/officeDocument/2006/relationships/chart" Target="../charts/chart4.xml"/><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chart" Target="../charts/chart6.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33.jpeg"/></Relationships>
</file>

<file path=ppt/slides/_rels/slide26.xml.rels><?xml version="1.0" encoding="UTF-8" standalone="yes"?>
<Relationships xmlns="http://schemas.openxmlformats.org/package/2006/relationships"><Relationship Id="rId3" Type="http://schemas.openxmlformats.org/officeDocument/2006/relationships/image" Target="../media/image34.jpg"/><Relationship Id="rId7" Type="http://schemas.openxmlformats.org/officeDocument/2006/relationships/chart" Target="../charts/chart8.xml"/><Relationship Id="rId2" Type="http://schemas.openxmlformats.org/officeDocument/2006/relationships/notesSlide" Target="../notesSlides/notesSlide20.xml"/><Relationship Id="rId1" Type="http://schemas.openxmlformats.org/officeDocument/2006/relationships/slideLayout" Target="../slideLayouts/slideLayout10.xml"/><Relationship Id="rId6" Type="http://schemas.openxmlformats.org/officeDocument/2006/relationships/chart" Target="../charts/chart7.xml"/><Relationship Id="rId5" Type="http://schemas.openxmlformats.org/officeDocument/2006/relationships/image" Target="../media/image36.jpg"/><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0.xml"/><Relationship Id="rId4" Type="http://schemas.openxmlformats.org/officeDocument/2006/relationships/image" Target="../media/image42.png"/></Relationships>
</file>

<file path=ppt/slides/_rels/slide33.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44.jpeg"/></Relationships>
</file>

<file path=ppt/slides/_rels/slide3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20.xml"/><Relationship Id="rId4" Type="http://schemas.openxmlformats.org/officeDocument/2006/relationships/image" Target="../media/image47.png"/></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10.xml"/><Relationship Id="rId5" Type="http://schemas.openxmlformats.org/officeDocument/2006/relationships/hyperlink" Target="https://ieeexplore.ieee.org/document/7814201" TargetMode="External"/><Relationship Id="rId4" Type="http://schemas.openxmlformats.org/officeDocument/2006/relationships/image" Target="../media/image48.emf"/></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23.xml"/><Relationship Id="rId1" Type="http://schemas.openxmlformats.org/officeDocument/2006/relationships/slideLayout" Target="../slideLayouts/slideLayout24.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24.xml"/><Relationship Id="rId1" Type="http://schemas.openxmlformats.org/officeDocument/2006/relationships/slideLayout" Target="../slideLayouts/slideLayout24.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4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AE32C-5AD7-652C-5B58-6C9662BD2292}"/>
              </a:ext>
            </a:extLst>
          </p:cNvPr>
          <p:cNvSpPr>
            <a:spLocks noGrp="1"/>
          </p:cNvSpPr>
          <p:nvPr>
            <p:ph type="ctrTitle"/>
          </p:nvPr>
        </p:nvSpPr>
        <p:spPr>
          <a:xfrm>
            <a:off x="407987" y="3352800"/>
            <a:ext cx="11376025" cy="1591520"/>
          </a:xfrm>
        </p:spPr>
        <p:txBody>
          <a:bodyPr/>
          <a:lstStyle/>
          <a:p>
            <a:pPr>
              <a:spcBef>
                <a:spcPts val="1200"/>
              </a:spcBef>
              <a:spcAft>
                <a:spcPts val="1200"/>
              </a:spcAft>
            </a:pPr>
            <a:r>
              <a:rPr lang="en-GB" dirty="0"/>
              <a:t>RMM1a,b magnet </a:t>
            </a:r>
            <a:br>
              <a:rPr lang="en-GB" dirty="0"/>
            </a:br>
            <a:r>
              <a:rPr lang="en-GB" sz="1100" dirty="0"/>
              <a:t>  </a:t>
            </a:r>
            <a:br>
              <a:rPr lang="en-GB" dirty="0"/>
            </a:br>
            <a:r>
              <a:rPr kumimoji="0" lang="en-GB" sz="2400" b="1" i="0" u="none" strike="noStrike" kern="1200" cap="none" spc="0" normalizeH="0" baseline="0" noProof="0" dirty="0">
                <a:ln>
                  <a:noFill/>
                </a:ln>
                <a:solidFill>
                  <a:srgbClr val="FFFFFF"/>
                </a:solidFill>
                <a:effectLst/>
                <a:uLnTx/>
                <a:uFillTx/>
                <a:latin typeface="Arial"/>
                <a:ea typeface="+mj-ea"/>
                <a:cs typeface="+mj-cs"/>
              </a:rPr>
              <a:t>Assembly and test results of the RMM1a,b magnet, a CERN technology demonstrator towards Nb</a:t>
            </a:r>
            <a:r>
              <a:rPr kumimoji="0" lang="en-GB" sz="2400" b="1" i="0" u="none" strike="noStrike" kern="1200" cap="none" spc="0" normalizeH="0" baseline="-25000" noProof="0" dirty="0">
                <a:ln>
                  <a:noFill/>
                </a:ln>
                <a:solidFill>
                  <a:srgbClr val="FFFFFF"/>
                </a:solidFill>
                <a:effectLst/>
                <a:uLnTx/>
                <a:uFillTx/>
                <a:latin typeface="Arial"/>
                <a:ea typeface="+mj-ea"/>
                <a:cs typeface="+mj-cs"/>
              </a:rPr>
              <a:t>3</a:t>
            </a:r>
            <a:r>
              <a:rPr kumimoji="0" lang="en-GB" sz="2400" b="1" i="0" u="none" strike="noStrike" kern="1200" cap="none" spc="0" normalizeH="0" baseline="0" noProof="0" dirty="0">
                <a:ln>
                  <a:noFill/>
                </a:ln>
                <a:solidFill>
                  <a:srgbClr val="FFFFFF"/>
                </a:solidFill>
                <a:effectLst/>
                <a:uLnTx/>
                <a:uFillTx/>
                <a:latin typeface="Arial"/>
                <a:ea typeface="+mj-ea"/>
                <a:cs typeface="+mj-cs"/>
              </a:rPr>
              <a:t>Sn ultimate performance</a:t>
            </a:r>
            <a:endParaRPr lang="en-GB" dirty="0"/>
          </a:p>
        </p:txBody>
      </p:sp>
      <p:sp>
        <p:nvSpPr>
          <p:cNvPr id="3" name="Subtitle 2">
            <a:extLst>
              <a:ext uri="{FF2B5EF4-FFF2-40B4-BE49-F238E27FC236}">
                <a16:creationId xmlns:a16="http://schemas.microsoft.com/office/drawing/2014/main" id="{0AA07784-0338-35F6-F265-7CA4C8E9BBF9}"/>
              </a:ext>
            </a:extLst>
          </p:cNvPr>
          <p:cNvSpPr>
            <a:spLocks noGrp="1"/>
          </p:cNvSpPr>
          <p:nvPr>
            <p:ph type="subTitle" idx="1"/>
          </p:nvPr>
        </p:nvSpPr>
        <p:spPr>
          <a:xfrm>
            <a:off x="407988" y="5239441"/>
            <a:ext cx="11376026" cy="1389959"/>
          </a:xfrm>
        </p:spPr>
        <p:txBody>
          <a:bodyPr/>
          <a:lstStyle/>
          <a:p>
            <a:pPr>
              <a:spcAft>
                <a:spcPts val="0"/>
              </a:spcAft>
            </a:pPr>
            <a:r>
              <a:rPr lang="en-GB" sz="2100" b="1" u="sng" dirty="0"/>
              <a:t>Emma Gautheron</a:t>
            </a:r>
            <a:r>
              <a:rPr lang="en-GB" sz="2100" dirty="0"/>
              <a:t>, Juan Carlos Perez, Susana Izquierdo Bermudez, Davide Tommasini, Hélène Felice, Michael Guinchard, Carlo Petrone, Gerard Willering, S. Mugnier, G. Campagna</a:t>
            </a:r>
          </a:p>
          <a:p>
            <a:pPr>
              <a:spcBef>
                <a:spcPts val="1200"/>
              </a:spcBef>
            </a:pPr>
            <a:r>
              <a:rPr lang="en-GB" sz="1800" i="1" dirty="0"/>
              <a:t>24.10.2022 – Oral sessions – Nb3Sn Dipole Magnets – 1LOr1C-01</a:t>
            </a:r>
          </a:p>
        </p:txBody>
      </p:sp>
      <p:pic>
        <p:nvPicPr>
          <p:cNvPr id="5" name="Picture 4" descr="A picture containing text, nature, sunset&#10;&#10;Description automatically generated">
            <a:extLst>
              <a:ext uri="{FF2B5EF4-FFF2-40B4-BE49-F238E27FC236}">
                <a16:creationId xmlns:a16="http://schemas.microsoft.com/office/drawing/2014/main" id="{0D2D5233-1939-A093-CB40-03566A5B8A17}"/>
              </a:ext>
            </a:extLst>
          </p:cNvPr>
          <p:cNvPicPr>
            <a:picLocks noChangeAspect="1"/>
          </p:cNvPicPr>
          <p:nvPr/>
        </p:nvPicPr>
        <p:blipFill>
          <a:blip r:embed="rId2"/>
          <a:stretch>
            <a:fillRect/>
          </a:stretch>
        </p:blipFill>
        <p:spPr>
          <a:xfrm>
            <a:off x="3550673" y="457200"/>
            <a:ext cx="8209225" cy="2332789"/>
          </a:xfrm>
          <a:prstGeom prst="rect">
            <a:avLst/>
          </a:prstGeom>
        </p:spPr>
      </p:pic>
      <p:pic>
        <p:nvPicPr>
          <p:cNvPr id="7" name="Picture 6">
            <a:extLst>
              <a:ext uri="{FF2B5EF4-FFF2-40B4-BE49-F238E27FC236}">
                <a16:creationId xmlns:a16="http://schemas.microsoft.com/office/drawing/2014/main" id="{CC88FC8C-4ADD-37B9-0FC2-54896804DF09}"/>
              </a:ext>
            </a:extLst>
          </p:cNvPr>
          <p:cNvPicPr>
            <a:picLocks noChangeAspect="1"/>
          </p:cNvPicPr>
          <p:nvPr/>
        </p:nvPicPr>
        <p:blipFill>
          <a:blip r:embed="rId3"/>
          <a:stretch>
            <a:fillRect/>
          </a:stretch>
        </p:blipFill>
        <p:spPr>
          <a:xfrm>
            <a:off x="216311" y="429950"/>
            <a:ext cx="2984089" cy="2450509"/>
          </a:xfrm>
          <a:prstGeom prst="rect">
            <a:avLst/>
          </a:prstGeom>
        </p:spPr>
      </p:pic>
    </p:spTree>
    <p:extLst>
      <p:ext uri="{BB962C8B-B14F-4D97-AF65-F5344CB8AC3E}">
        <p14:creationId xmlns:p14="http://schemas.microsoft.com/office/powerpoint/2010/main" val="4486718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8C4B5-3C9A-2B5A-C8F9-9B249F86F06A}"/>
              </a:ext>
            </a:extLst>
          </p:cNvPr>
          <p:cNvSpPr>
            <a:spLocks noGrp="1"/>
          </p:cNvSpPr>
          <p:nvPr>
            <p:ph type="title"/>
          </p:nvPr>
        </p:nvSpPr>
        <p:spPr>
          <a:xfrm>
            <a:off x="407988" y="309369"/>
            <a:ext cx="11380812" cy="687499"/>
          </a:xfrm>
        </p:spPr>
        <p:txBody>
          <a:bodyPr/>
          <a:lstStyle/>
          <a:p>
            <a:r>
              <a:rPr lang="en-GB" dirty="0"/>
              <a:t>Mechanical design RMM </a:t>
            </a:r>
          </a:p>
        </p:txBody>
      </p:sp>
      <p:sp>
        <p:nvSpPr>
          <p:cNvPr id="7" name="Date Placeholder 6">
            <a:extLst>
              <a:ext uri="{FF2B5EF4-FFF2-40B4-BE49-F238E27FC236}">
                <a16:creationId xmlns:a16="http://schemas.microsoft.com/office/drawing/2014/main" id="{A1074074-8D81-8845-CA10-243501C7C1BC}"/>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5F585AE1-6D1A-F3F9-12B8-3FBCE0A46FE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683D0ED-799F-BF36-8F43-C516CDB872CF}"/>
              </a:ext>
            </a:extLst>
          </p:cNvPr>
          <p:cNvSpPr>
            <a:spLocks noGrp="1"/>
          </p:cNvSpPr>
          <p:nvPr>
            <p:ph type="sldNum" sz="quarter" idx="12"/>
          </p:nvPr>
        </p:nvSpPr>
        <p:spPr/>
        <p:txBody>
          <a:bodyPr/>
          <a:lstStyle/>
          <a:p>
            <a:fld id="{36B5EA5A-BC32-A742-B11B-8E7414D5B535}" type="slidenum">
              <a:rPr lang="en-US" smtClean="0"/>
              <a:pPr/>
              <a:t>10</a:t>
            </a:fld>
            <a:endParaRPr lang="en-US" dirty="0"/>
          </a:p>
        </p:txBody>
      </p:sp>
      <p:grpSp>
        <p:nvGrpSpPr>
          <p:cNvPr id="11" name="Group 10">
            <a:extLst>
              <a:ext uri="{FF2B5EF4-FFF2-40B4-BE49-F238E27FC236}">
                <a16:creationId xmlns:a16="http://schemas.microsoft.com/office/drawing/2014/main" id="{41A91850-6DF6-D7C9-6145-B4521DA030C1}"/>
              </a:ext>
            </a:extLst>
          </p:cNvPr>
          <p:cNvGrpSpPr>
            <a:grpSpLocks noChangeAspect="1"/>
          </p:cNvGrpSpPr>
          <p:nvPr/>
        </p:nvGrpSpPr>
        <p:grpSpPr>
          <a:xfrm>
            <a:off x="223483" y="3733800"/>
            <a:ext cx="11816117" cy="1775213"/>
            <a:chOff x="1531671" y="4382213"/>
            <a:chExt cx="9293566" cy="1396234"/>
          </a:xfrm>
        </p:grpSpPr>
        <p:pic>
          <p:nvPicPr>
            <p:cNvPr id="15" name="Picture 14">
              <a:extLst>
                <a:ext uri="{FF2B5EF4-FFF2-40B4-BE49-F238E27FC236}">
                  <a16:creationId xmlns:a16="http://schemas.microsoft.com/office/drawing/2014/main" id="{99C52882-E8FC-2667-1A07-4F1A41AA468C}"/>
                </a:ext>
              </a:extLst>
            </p:cNvPr>
            <p:cNvPicPr>
              <a:picLocks noChangeAspect="1"/>
            </p:cNvPicPr>
            <p:nvPr/>
          </p:nvPicPr>
          <p:blipFill rotWithShape="1">
            <a:blip r:embed="rId3"/>
            <a:srcRect l="1246" t="19927" b="19544"/>
            <a:stretch/>
          </p:blipFill>
          <p:spPr>
            <a:xfrm>
              <a:off x="7872646" y="4382213"/>
              <a:ext cx="2952591" cy="1361076"/>
            </a:xfrm>
            <a:prstGeom prst="rect">
              <a:avLst/>
            </a:prstGeom>
          </p:spPr>
        </p:pic>
        <p:pic>
          <p:nvPicPr>
            <p:cNvPr id="19" name="Picture 18">
              <a:extLst>
                <a:ext uri="{FF2B5EF4-FFF2-40B4-BE49-F238E27FC236}">
                  <a16:creationId xmlns:a16="http://schemas.microsoft.com/office/drawing/2014/main" id="{0CDB133E-4E89-CC59-8597-6CDB7EC47D96}"/>
                </a:ext>
              </a:extLst>
            </p:cNvPr>
            <p:cNvPicPr>
              <a:picLocks noChangeAspect="1"/>
            </p:cNvPicPr>
            <p:nvPr/>
          </p:nvPicPr>
          <p:blipFill rotWithShape="1">
            <a:blip r:embed="rId4"/>
            <a:srcRect l="1980" t="19992" b="19877"/>
            <a:stretch/>
          </p:blipFill>
          <p:spPr>
            <a:xfrm>
              <a:off x="4705876" y="4416216"/>
              <a:ext cx="2952591" cy="1362231"/>
            </a:xfrm>
            <a:prstGeom prst="rect">
              <a:avLst/>
            </a:prstGeom>
          </p:spPr>
        </p:pic>
        <p:pic>
          <p:nvPicPr>
            <p:cNvPr id="20" name="Picture 19">
              <a:extLst>
                <a:ext uri="{FF2B5EF4-FFF2-40B4-BE49-F238E27FC236}">
                  <a16:creationId xmlns:a16="http://schemas.microsoft.com/office/drawing/2014/main" id="{60C3EA57-BBC1-D001-1B52-18CAC1FE4DDF}"/>
                </a:ext>
              </a:extLst>
            </p:cNvPr>
            <p:cNvPicPr>
              <a:picLocks noChangeAspect="1"/>
            </p:cNvPicPr>
            <p:nvPr/>
          </p:nvPicPr>
          <p:blipFill rotWithShape="1">
            <a:blip r:embed="rId5"/>
            <a:srcRect l="1271" t="19829" b="20626"/>
            <a:stretch/>
          </p:blipFill>
          <p:spPr>
            <a:xfrm>
              <a:off x="1531671" y="4417264"/>
              <a:ext cx="3000651" cy="1361076"/>
            </a:xfrm>
            <a:prstGeom prst="rect">
              <a:avLst/>
            </a:prstGeom>
          </p:spPr>
        </p:pic>
      </p:grpSp>
      <p:sp>
        <p:nvSpPr>
          <p:cNvPr id="3" name="Content Placeholder 3">
            <a:extLst>
              <a:ext uri="{FF2B5EF4-FFF2-40B4-BE49-F238E27FC236}">
                <a16:creationId xmlns:a16="http://schemas.microsoft.com/office/drawing/2014/main" id="{154F8FCE-82E7-20E8-AC19-1ECC17B76A0D}"/>
              </a:ext>
            </a:extLst>
          </p:cNvPr>
          <p:cNvSpPr>
            <a:spLocks noGrp="1"/>
          </p:cNvSpPr>
          <p:nvPr>
            <p:ph sz="half" idx="2"/>
          </p:nvPr>
        </p:nvSpPr>
        <p:spPr>
          <a:xfrm>
            <a:off x="407988" y="1219200"/>
            <a:ext cx="8050214" cy="2286000"/>
          </a:xfrm>
        </p:spPr>
        <p:txBody>
          <a:bodyPr/>
          <a:lstStyle/>
          <a:p>
            <a:r>
              <a:rPr lang="en-GB" sz="1800" dirty="0"/>
              <a:t>Preload target: </a:t>
            </a:r>
            <a:r>
              <a:rPr lang="en-GB" sz="1800" b="0" dirty="0"/>
              <a:t>powering at 11.8 kA – i.e. 16.5 T Bp and 16.3 T Bo</a:t>
            </a:r>
          </a:p>
          <a:p>
            <a:pPr lvl="1">
              <a:spcBef>
                <a:spcPts val="1800"/>
              </a:spcBef>
              <a:spcAft>
                <a:spcPts val="400"/>
              </a:spcAft>
            </a:pPr>
            <a:r>
              <a:rPr lang="en-GB" b="1" dirty="0"/>
              <a:t>Preload strategy: </a:t>
            </a:r>
          </a:p>
          <a:p>
            <a:pPr lvl="2"/>
            <a:r>
              <a:rPr lang="en-GB" sz="1800" u="sng" dirty="0"/>
              <a:t>Transverse:</a:t>
            </a:r>
            <a:r>
              <a:rPr lang="en-GB" sz="1800" dirty="0"/>
              <a:t> Small coil-pole detachment at powering  </a:t>
            </a:r>
          </a:p>
          <a:p>
            <a:pPr lvl="2"/>
            <a:r>
              <a:rPr lang="en-GB" sz="1800" u="sng" dirty="0"/>
              <a:t>Axial:</a:t>
            </a:r>
            <a:r>
              <a:rPr lang="en-GB" sz="1800" dirty="0"/>
              <a:t> 80 % of the Lorentz forces in the rods at cold</a:t>
            </a:r>
          </a:p>
          <a:p>
            <a:r>
              <a:rPr lang="en-GB" sz="1800" dirty="0"/>
              <a:t>Upper stress limit: </a:t>
            </a:r>
            <a:r>
              <a:rPr lang="en-GB" sz="1800" b="0" dirty="0"/>
              <a:t>150 MPa Von Mises in the coil blocks</a:t>
            </a:r>
          </a:p>
          <a:p>
            <a:pPr lvl="2">
              <a:spcBef>
                <a:spcPts val="600"/>
              </a:spcBef>
            </a:pPr>
            <a:endParaRPr lang="en-GB" sz="1800" dirty="0"/>
          </a:p>
          <a:p>
            <a:pPr lvl="2"/>
            <a:endParaRPr lang="en-GB" sz="1800" b="0" i="0" dirty="0">
              <a:solidFill>
                <a:srgbClr val="202124"/>
              </a:solidFill>
              <a:effectLst/>
              <a:latin typeface="arial" panose="020B0604020202020204" pitchFamily="34" charset="0"/>
            </a:endParaRPr>
          </a:p>
          <a:p>
            <a:pPr marL="0" lvl="1" indent="0">
              <a:buNone/>
            </a:pPr>
            <a:endParaRPr lang="en-GB" dirty="0"/>
          </a:p>
        </p:txBody>
      </p:sp>
      <p:pic>
        <p:nvPicPr>
          <p:cNvPr id="4" name="Picture 3">
            <a:extLst>
              <a:ext uri="{FF2B5EF4-FFF2-40B4-BE49-F238E27FC236}">
                <a16:creationId xmlns:a16="http://schemas.microsoft.com/office/drawing/2014/main" id="{E039E7CD-2561-5950-0293-14A3E2488247}"/>
              </a:ext>
            </a:extLst>
          </p:cNvPr>
          <p:cNvPicPr>
            <a:picLocks noChangeAspect="1"/>
          </p:cNvPicPr>
          <p:nvPr/>
        </p:nvPicPr>
        <p:blipFill>
          <a:blip r:embed="rId6"/>
          <a:stretch>
            <a:fillRect/>
          </a:stretch>
        </p:blipFill>
        <p:spPr>
          <a:xfrm>
            <a:off x="8229600" y="271341"/>
            <a:ext cx="3492782" cy="2951880"/>
          </a:xfrm>
          <a:prstGeom prst="rect">
            <a:avLst/>
          </a:prstGeom>
        </p:spPr>
      </p:pic>
      <p:sp>
        <p:nvSpPr>
          <p:cNvPr id="5" name="Rectangle: Rounded Corners 4">
            <a:extLst>
              <a:ext uri="{FF2B5EF4-FFF2-40B4-BE49-F238E27FC236}">
                <a16:creationId xmlns:a16="http://schemas.microsoft.com/office/drawing/2014/main" id="{24D3D621-3A12-608A-9FEC-FC0A00470356}"/>
              </a:ext>
            </a:extLst>
          </p:cNvPr>
          <p:cNvSpPr/>
          <p:nvPr/>
        </p:nvSpPr>
        <p:spPr>
          <a:xfrm>
            <a:off x="152400" y="3628068"/>
            <a:ext cx="11887200" cy="25441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dirty="0">
              <a:solidFill>
                <a:schemeClr val="tx1"/>
              </a:solidFill>
              <a:sym typeface="Wingdings" panose="05000000000000000000" pitchFamily="2" charset="2"/>
            </a:endParaRPr>
          </a:p>
          <a:p>
            <a:pPr marL="285750" indent="-285750">
              <a:buFont typeface="Wingdings" panose="05000000000000000000" pitchFamily="2" charset="2"/>
              <a:buChar char="à"/>
            </a:pPr>
            <a:endParaRPr lang="en-GB" sz="2000" b="1" dirty="0">
              <a:solidFill>
                <a:schemeClr val="tx1"/>
              </a:solidFill>
            </a:endParaRPr>
          </a:p>
        </p:txBody>
      </p:sp>
      <p:sp>
        <p:nvSpPr>
          <p:cNvPr id="6" name="TextBox 5">
            <a:extLst>
              <a:ext uri="{FF2B5EF4-FFF2-40B4-BE49-F238E27FC236}">
                <a16:creationId xmlns:a16="http://schemas.microsoft.com/office/drawing/2014/main" id="{09B89B31-FF66-91DB-8FED-08C039FFAF51}"/>
              </a:ext>
            </a:extLst>
          </p:cNvPr>
          <p:cNvSpPr txBox="1"/>
          <p:nvPr/>
        </p:nvSpPr>
        <p:spPr>
          <a:xfrm>
            <a:off x="304800" y="3774644"/>
            <a:ext cx="1371600" cy="276999"/>
          </a:xfrm>
          <a:prstGeom prst="rect">
            <a:avLst/>
          </a:prstGeom>
          <a:noFill/>
        </p:spPr>
        <p:txBody>
          <a:bodyPr wrap="square" lIns="0" tIns="0" rIns="0" bIns="0" rtlCol="0">
            <a:spAutoFit/>
          </a:bodyPr>
          <a:lstStyle/>
          <a:p>
            <a:pPr algn="l"/>
            <a:r>
              <a:rPr lang="en-GB" b="1" dirty="0">
                <a:solidFill>
                  <a:schemeClr val="accent2"/>
                </a:solidFill>
              </a:rPr>
              <a:t>RT preload:</a:t>
            </a:r>
          </a:p>
        </p:txBody>
      </p:sp>
      <p:sp>
        <p:nvSpPr>
          <p:cNvPr id="10" name="TextBox 9">
            <a:extLst>
              <a:ext uri="{FF2B5EF4-FFF2-40B4-BE49-F238E27FC236}">
                <a16:creationId xmlns:a16="http://schemas.microsoft.com/office/drawing/2014/main" id="{60CA64E3-1680-5428-3A78-8B90987B459B}"/>
              </a:ext>
            </a:extLst>
          </p:cNvPr>
          <p:cNvSpPr txBox="1"/>
          <p:nvPr/>
        </p:nvSpPr>
        <p:spPr>
          <a:xfrm>
            <a:off x="4267200" y="3771103"/>
            <a:ext cx="1219200" cy="276999"/>
          </a:xfrm>
          <a:prstGeom prst="rect">
            <a:avLst/>
          </a:prstGeom>
          <a:noFill/>
        </p:spPr>
        <p:txBody>
          <a:bodyPr wrap="square" lIns="0" tIns="0" rIns="0" bIns="0" rtlCol="0">
            <a:spAutoFit/>
          </a:bodyPr>
          <a:lstStyle/>
          <a:p>
            <a:pPr algn="l"/>
            <a:r>
              <a:rPr lang="en-GB" b="1" dirty="0">
                <a:solidFill>
                  <a:schemeClr val="accent2"/>
                </a:solidFill>
              </a:rPr>
              <a:t>Cold:</a:t>
            </a:r>
          </a:p>
        </p:txBody>
      </p:sp>
      <p:sp>
        <p:nvSpPr>
          <p:cNvPr id="12" name="TextBox 11">
            <a:extLst>
              <a:ext uri="{FF2B5EF4-FFF2-40B4-BE49-F238E27FC236}">
                <a16:creationId xmlns:a16="http://schemas.microsoft.com/office/drawing/2014/main" id="{4ABA257D-A1CA-CA62-995E-DA1AC056566E}"/>
              </a:ext>
            </a:extLst>
          </p:cNvPr>
          <p:cNvSpPr txBox="1"/>
          <p:nvPr/>
        </p:nvSpPr>
        <p:spPr>
          <a:xfrm>
            <a:off x="8305800" y="3785003"/>
            <a:ext cx="1219200" cy="276999"/>
          </a:xfrm>
          <a:prstGeom prst="rect">
            <a:avLst/>
          </a:prstGeom>
          <a:noFill/>
        </p:spPr>
        <p:txBody>
          <a:bodyPr wrap="square" lIns="0" tIns="0" rIns="0" bIns="0" rtlCol="0">
            <a:spAutoFit/>
          </a:bodyPr>
          <a:lstStyle/>
          <a:p>
            <a:pPr algn="l"/>
            <a:r>
              <a:rPr lang="en-GB" b="1" dirty="0">
                <a:solidFill>
                  <a:schemeClr val="accent2"/>
                </a:solidFill>
              </a:rPr>
              <a:t>Powering: </a:t>
            </a:r>
          </a:p>
        </p:txBody>
      </p:sp>
      <p:cxnSp>
        <p:nvCxnSpPr>
          <p:cNvPr id="17" name="Straight Connector 16">
            <a:extLst>
              <a:ext uri="{FF2B5EF4-FFF2-40B4-BE49-F238E27FC236}">
                <a16:creationId xmlns:a16="http://schemas.microsoft.com/office/drawing/2014/main" id="{86BB5315-2882-2C31-FE53-FE0181E7CE3B}"/>
              </a:ext>
            </a:extLst>
          </p:cNvPr>
          <p:cNvCxnSpPr/>
          <p:nvPr/>
        </p:nvCxnSpPr>
        <p:spPr>
          <a:xfrm>
            <a:off x="4038600" y="3771103"/>
            <a:ext cx="0" cy="2248697"/>
          </a:xfrm>
          <a:prstGeom prst="line">
            <a:avLst/>
          </a:prstGeom>
          <a:ln w="19050">
            <a:prstDash val="sysDot"/>
          </a:ln>
        </p:spPr>
        <p:style>
          <a:lnRef idx="1">
            <a:schemeClr val="accent2"/>
          </a:lnRef>
          <a:fillRef idx="0">
            <a:schemeClr val="accent2"/>
          </a:fillRef>
          <a:effectRef idx="0">
            <a:schemeClr val="accent2"/>
          </a:effectRef>
          <a:fontRef idx="minor">
            <a:schemeClr val="tx1"/>
          </a:fontRef>
        </p:style>
      </p:cxnSp>
      <p:cxnSp>
        <p:nvCxnSpPr>
          <p:cNvPr id="18" name="Straight Connector 17">
            <a:extLst>
              <a:ext uri="{FF2B5EF4-FFF2-40B4-BE49-F238E27FC236}">
                <a16:creationId xmlns:a16="http://schemas.microsoft.com/office/drawing/2014/main" id="{918C167D-E1A1-29D3-DFC0-D0679A80076F}"/>
              </a:ext>
            </a:extLst>
          </p:cNvPr>
          <p:cNvCxnSpPr/>
          <p:nvPr/>
        </p:nvCxnSpPr>
        <p:spPr>
          <a:xfrm>
            <a:off x="8001000" y="3771103"/>
            <a:ext cx="0" cy="2248697"/>
          </a:xfrm>
          <a:prstGeom prst="line">
            <a:avLst/>
          </a:prstGeom>
          <a:ln w="19050">
            <a:prstDash val="sysDot"/>
          </a:ln>
        </p:spPr>
        <p:style>
          <a:lnRef idx="1">
            <a:schemeClr val="accent2"/>
          </a:lnRef>
          <a:fillRef idx="0">
            <a:schemeClr val="accent2"/>
          </a:fillRef>
          <a:effectRef idx="0">
            <a:schemeClr val="accent2"/>
          </a:effectRef>
          <a:fontRef idx="minor">
            <a:schemeClr val="tx1"/>
          </a:fontRef>
        </p:style>
      </p:cxnSp>
      <p:sp>
        <p:nvSpPr>
          <p:cNvPr id="22" name="TextBox 21">
            <a:extLst>
              <a:ext uri="{FF2B5EF4-FFF2-40B4-BE49-F238E27FC236}">
                <a16:creationId xmlns:a16="http://schemas.microsoft.com/office/drawing/2014/main" id="{ED50D75C-51F5-1F3B-C7D6-F2EF0ACA4DB8}"/>
              </a:ext>
            </a:extLst>
          </p:cNvPr>
          <p:cNvSpPr txBox="1"/>
          <p:nvPr/>
        </p:nvSpPr>
        <p:spPr>
          <a:xfrm>
            <a:off x="296868" y="5581218"/>
            <a:ext cx="4267195" cy="430887"/>
          </a:xfrm>
          <a:prstGeom prst="rect">
            <a:avLst/>
          </a:prstGeom>
          <a:noFill/>
        </p:spPr>
        <p:txBody>
          <a:bodyPr wrap="square" lIns="0" tIns="0" rIns="0" bIns="0" rtlCol="0">
            <a:spAutoFit/>
          </a:bodyPr>
          <a:lstStyle/>
          <a:p>
            <a:pPr marL="182880" indent="-182880" algn="l">
              <a:buFont typeface="Arial" panose="020B0604020202020204" pitchFamily="34" charset="0"/>
              <a:buChar char="•"/>
            </a:pPr>
            <a:r>
              <a:rPr lang="en-GB" sz="1400" i="1" dirty="0"/>
              <a:t>Coil VM stress:  </a:t>
            </a:r>
            <a:r>
              <a:rPr lang="en-GB" sz="1400" b="1" dirty="0"/>
              <a:t>82 MPa max</a:t>
            </a:r>
          </a:p>
          <a:p>
            <a:pPr marL="182880" indent="-182880" algn="l">
              <a:buFont typeface="Arial" panose="020B0604020202020204" pitchFamily="34" charset="0"/>
              <a:buChar char="•"/>
            </a:pPr>
            <a:r>
              <a:rPr lang="en-GB" sz="1400" i="1" dirty="0"/>
              <a:t>Coil-Pole transverse pressure:  </a:t>
            </a:r>
            <a:r>
              <a:rPr lang="en-GB" sz="1400" b="1" dirty="0"/>
              <a:t>20 MPa min </a:t>
            </a:r>
          </a:p>
        </p:txBody>
      </p:sp>
      <p:sp>
        <p:nvSpPr>
          <p:cNvPr id="25" name="TextBox 24">
            <a:extLst>
              <a:ext uri="{FF2B5EF4-FFF2-40B4-BE49-F238E27FC236}">
                <a16:creationId xmlns:a16="http://schemas.microsoft.com/office/drawing/2014/main" id="{96C79AB9-CCD6-8941-9458-4C87417DC4CD}"/>
              </a:ext>
            </a:extLst>
          </p:cNvPr>
          <p:cNvSpPr txBox="1"/>
          <p:nvPr/>
        </p:nvSpPr>
        <p:spPr>
          <a:xfrm>
            <a:off x="8922033" y="274548"/>
            <a:ext cx="1450716" cy="369332"/>
          </a:xfrm>
          <a:prstGeom prst="rect">
            <a:avLst/>
          </a:prstGeom>
          <a:noFill/>
        </p:spPr>
        <p:txBody>
          <a:bodyPr wrap="square" lIns="0" tIns="0" rIns="0" bIns="0" rtlCol="0">
            <a:spAutoFit/>
          </a:bodyPr>
          <a:lstStyle/>
          <a:p>
            <a:pPr algn="l"/>
            <a:r>
              <a:rPr lang="en-GB" sz="1200" dirty="0"/>
              <a:t>ANSYS APDL 3D Finite Element Model  </a:t>
            </a:r>
          </a:p>
        </p:txBody>
      </p:sp>
      <p:sp>
        <p:nvSpPr>
          <p:cNvPr id="26" name="TextBox 25">
            <a:extLst>
              <a:ext uri="{FF2B5EF4-FFF2-40B4-BE49-F238E27FC236}">
                <a16:creationId xmlns:a16="http://schemas.microsoft.com/office/drawing/2014/main" id="{75845962-03CB-9C03-D816-B9B9BFBBDC18}"/>
              </a:ext>
            </a:extLst>
          </p:cNvPr>
          <p:cNvSpPr txBox="1"/>
          <p:nvPr/>
        </p:nvSpPr>
        <p:spPr>
          <a:xfrm>
            <a:off x="4183068" y="5577117"/>
            <a:ext cx="4267195" cy="430887"/>
          </a:xfrm>
          <a:prstGeom prst="rect">
            <a:avLst/>
          </a:prstGeom>
          <a:noFill/>
        </p:spPr>
        <p:txBody>
          <a:bodyPr wrap="square" lIns="0" tIns="0" rIns="0" bIns="0" rtlCol="0">
            <a:spAutoFit/>
          </a:bodyPr>
          <a:lstStyle/>
          <a:p>
            <a:pPr marL="182880" indent="-182880" algn="l">
              <a:buFont typeface="Arial" panose="020B0604020202020204" pitchFamily="34" charset="0"/>
              <a:buChar char="•"/>
            </a:pPr>
            <a:r>
              <a:rPr lang="en-GB" sz="1400" i="1" dirty="0"/>
              <a:t>Coil VM stress:  </a:t>
            </a:r>
            <a:r>
              <a:rPr lang="en-GB" sz="1400" b="1" dirty="0"/>
              <a:t>153 MPa max</a:t>
            </a:r>
          </a:p>
          <a:p>
            <a:pPr marL="182880" indent="-182880" algn="l">
              <a:buFont typeface="Arial" panose="020B0604020202020204" pitchFamily="34" charset="0"/>
              <a:buChar char="•"/>
            </a:pPr>
            <a:r>
              <a:rPr lang="en-GB" sz="1400" i="1" dirty="0"/>
              <a:t>Coil-Pole transverse pressure:  </a:t>
            </a:r>
            <a:r>
              <a:rPr lang="en-GB" sz="1400" b="1" dirty="0"/>
              <a:t>65 MPa min </a:t>
            </a:r>
          </a:p>
        </p:txBody>
      </p:sp>
      <p:sp>
        <p:nvSpPr>
          <p:cNvPr id="27" name="TextBox 26">
            <a:extLst>
              <a:ext uri="{FF2B5EF4-FFF2-40B4-BE49-F238E27FC236}">
                <a16:creationId xmlns:a16="http://schemas.microsoft.com/office/drawing/2014/main" id="{9BACEAAD-7555-F95A-54FE-F7587E79010B}"/>
              </a:ext>
            </a:extLst>
          </p:cNvPr>
          <p:cNvSpPr txBox="1"/>
          <p:nvPr/>
        </p:nvSpPr>
        <p:spPr>
          <a:xfrm>
            <a:off x="8153400" y="5582094"/>
            <a:ext cx="4267195" cy="430887"/>
          </a:xfrm>
          <a:prstGeom prst="rect">
            <a:avLst/>
          </a:prstGeom>
          <a:noFill/>
        </p:spPr>
        <p:txBody>
          <a:bodyPr wrap="square" lIns="0" tIns="0" rIns="0" bIns="0" rtlCol="0">
            <a:spAutoFit/>
          </a:bodyPr>
          <a:lstStyle/>
          <a:p>
            <a:pPr marL="182880" indent="-182880" algn="l">
              <a:buFont typeface="Arial" panose="020B0604020202020204" pitchFamily="34" charset="0"/>
              <a:buChar char="•"/>
            </a:pPr>
            <a:r>
              <a:rPr lang="en-GB" sz="1400" i="1" dirty="0"/>
              <a:t>Coil VM stress:  </a:t>
            </a:r>
            <a:r>
              <a:rPr lang="en-GB" sz="1400" b="1" dirty="0"/>
              <a:t>143 MPa max</a:t>
            </a:r>
          </a:p>
          <a:p>
            <a:pPr marL="182880" indent="-182880" algn="l">
              <a:buFont typeface="Arial" panose="020B0604020202020204" pitchFamily="34" charset="0"/>
              <a:buChar char="•"/>
            </a:pPr>
            <a:r>
              <a:rPr lang="en-GB" sz="1400" i="1" dirty="0"/>
              <a:t>Coil-Pole transverse pressure:  </a:t>
            </a:r>
            <a:r>
              <a:rPr lang="en-GB" sz="1400" b="1" dirty="0"/>
              <a:t>10 MPa min </a:t>
            </a:r>
          </a:p>
        </p:txBody>
      </p:sp>
      <p:cxnSp>
        <p:nvCxnSpPr>
          <p:cNvPr id="30" name="Connector: Curved 29">
            <a:extLst>
              <a:ext uri="{FF2B5EF4-FFF2-40B4-BE49-F238E27FC236}">
                <a16:creationId xmlns:a16="http://schemas.microsoft.com/office/drawing/2014/main" id="{AC233613-BDC6-B72D-B57D-1F4FB0A4BA74}"/>
              </a:ext>
            </a:extLst>
          </p:cNvPr>
          <p:cNvCxnSpPr>
            <a:cxnSpLocks/>
          </p:cNvCxnSpPr>
          <p:nvPr/>
        </p:nvCxnSpPr>
        <p:spPr>
          <a:xfrm rot="2280000">
            <a:off x="11066393" y="2690176"/>
            <a:ext cx="559696" cy="757479"/>
          </a:xfrm>
          <a:prstGeom prst="curvedConnector2">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26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B27283-3938-F2B8-24E3-35D219068E7D}"/>
              </a:ext>
            </a:extLst>
          </p:cNvPr>
          <p:cNvSpPr>
            <a:spLocks noGrp="1"/>
          </p:cNvSpPr>
          <p:nvPr>
            <p:ph type="title"/>
          </p:nvPr>
        </p:nvSpPr>
        <p:spPr/>
        <p:txBody>
          <a:bodyPr/>
          <a:lstStyle/>
          <a:p>
            <a:r>
              <a:rPr lang="en-GB" dirty="0"/>
              <a:t>Summary of assembly iterations</a:t>
            </a:r>
          </a:p>
        </p:txBody>
      </p:sp>
      <p:sp>
        <p:nvSpPr>
          <p:cNvPr id="4" name="Date Placeholder 3">
            <a:extLst>
              <a:ext uri="{FF2B5EF4-FFF2-40B4-BE49-F238E27FC236}">
                <a16:creationId xmlns:a16="http://schemas.microsoft.com/office/drawing/2014/main" id="{FF8C46A3-43EB-8465-4A90-AD5C3F8A9F7A}"/>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7281EE39-4B29-3D4F-C5A3-427D1E36498D}"/>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94061409-1D32-FE26-F051-2071514364DA}"/>
              </a:ext>
            </a:extLst>
          </p:cNvPr>
          <p:cNvSpPr>
            <a:spLocks noGrp="1"/>
          </p:cNvSpPr>
          <p:nvPr>
            <p:ph type="sldNum" sz="quarter" idx="12"/>
          </p:nvPr>
        </p:nvSpPr>
        <p:spPr/>
        <p:txBody>
          <a:bodyPr/>
          <a:lstStyle/>
          <a:p>
            <a:fld id="{36B5EA5A-BC32-A742-B11B-8E7414D5B535}" type="slidenum">
              <a:rPr lang="en-US" smtClean="0"/>
              <a:pPr/>
              <a:t>11</a:t>
            </a:fld>
            <a:endParaRPr lang="en-US" dirty="0"/>
          </a:p>
        </p:txBody>
      </p:sp>
      <p:graphicFrame>
        <p:nvGraphicFramePr>
          <p:cNvPr id="9" name="Content Placeholder 2" descr="SmartArt Graphic">
            <a:extLst>
              <a:ext uri="{FF2B5EF4-FFF2-40B4-BE49-F238E27FC236}">
                <a16:creationId xmlns:a16="http://schemas.microsoft.com/office/drawing/2014/main" id="{973E1FC4-46BB-FD66-D3AE-4D7C1215A491}"/>
              </a:ext>
            </a:extLst>
          </p:cNvPr>
          <p:cNvGraphicFramePr>
            <a:graphicFrameLocks noGrp="1"/>
          </p:cNvGraphicFramePr>
          <p:nvPr>
            <p:ph idx="1"/>
            <p:extLst>
              <p:ext uri="{D42A27DB-BD31-4B8C-83A1-F6EECF244321}">
                <p14:modId xmlns:p14="http://schemas.microsoft.com/office/powerpoint/2010/main" val="2739805633"/>
              </p:ext>
            </p:extLst>
          </p:nvPr>
        </p:nvGraphicFramePr>
        <p:xfrm>
          <a:off x="463523" y="1295400"/>
          <a:ext cx="11271277" cy="48832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a:extLst>
              <a:ext uri="{FF2B5EF4-FFF2-40B4-BE49-F238E27FC236}">
                <a16:creationId xmlns:a16="http://schemas.microsoft.com/office/drawing/2014/main" id="{062B4D4A-FF0B-7AE5-EB1F-4A2D7303BB57}"/>
              </a:ext>
            </a:extLst>
          </p:cNvPr>
          <p:cNvSpPr txBox="1"/>
          <p:nvPr/>
        </p:nvSpPr>
        <p:spPr>
          <a:xfrm>
            <a:off x="3886200" y="3057882"/>
            <a:ext cx="1828800" cy="369332"/>
          </a:xfrm>
          <a:prstGeom prst="rect">
            <a:avLst/>
          </a:prstGeom>
          <a:noFill/>
        </p:spPr>
        <p:txBody>
          <a:bodyPr wrap="square">
            <a:spAutoFit/>
          </a:bodyPr>
          <a:lstStyle/>
          <a:p>
            <a:pPr lvl="0"/>
            <a:r>
              <a:rPr lang="en-US" sz="1800" kern="1200" noProof="0" dirty="0">
                <a:solidFill>
                  <a:schemeClr val="tx1"/>
                </a:solidFill>
                <a:latin typeface="Arial"/>
                <a:ea typeface="+mn-ea"/>
                <a:cs typeface="+mn-cs"/>
              </a:rPr>
              <a:t>2019-2020 [8]</a:t>
            </a:r>
          </a:p>
        </p:txBody>
      </p:sp>
      <p:sp>
        <p:nvSpPr>
          <p:cNvPr id="13" name="TextBox 12">
            <a:extLst>
              <a:ext uri="{FF2B5EF4-FFF2-40B4-BE49-F238E27FC236}">
                <a16:creationId xmlns:a16="http://schemas.microsoft.com/office/drawing/2014/main" id="{AC9FF6E6-19AA-8085-2FA5-608F8B3FA3DB}"/>
              </a:ext>
            </a:extLst>
          </p:cNvPr>
          <p:cNvSpPr txBox="1"/>
          <p:nvPr/>
        </p:nvSpPr>
        <p:spPr>
          <a:xfrm>
            <a:off x="985913" y="4040386"/>
            <a:ext cx="1600200" cy="369332"/>
          </a:xfrm>
          <a:prstGeom prst="rect">
            <a:avLst/>
          </a:prstGeom>
          <a:noFill/>
        </p:spPr>
        <p:txBody>
          <a:bodyPr wrap="square">
            <a:spAutoFit/>
          </a:bodyPr>
          <a:lstStyle/>
          <a:p>
            <a:pPr lvl="0"/>
            <a:r>
              <a:rPr lang="en-US" sz="1800" dirty="0">
                <a:solidFill>
                  <a:schemeClr val="tx1"/>
                </a:solidFill>
              </a:rPr>
              <a:t>2018-2019 [7]</a:t>
            </a:r>
          </a:p>
        </p:txBody>
      </p:sp>
      <p:sp>
        <p:nvSpPr>
          <p:cNvPr id="14" name="TextBox 13">
            <a:extLst>
              <a:ext uri="{FF2B5EF4-FFF2-40B4-BE49-F238E27FC236}">
                <a16:creationId xmlns:a16="http://schemas.microsoft.com/office/drawing/2014/main" id="{16D39B05-1CB4-38B6-CEFE-3B8EAE59FB51}"/>
              </a:ext>
            </a:extLst>
          </p:cNvPr>
          <p:cNvSpPr txBox="1"/>
          <p:nvPr/>
        </p:nvSpPr>
        <p:spPr>
          <a:xfrm>
            <a:off x="7086600" y="4038600"/>
            <a:ext cx="1371600" cy="371118"/>
          </a:xfrm>
          <a:prstGeom prst="rect">
            <a:avLst/>
          </a:prstGeom>
          <a:noFill/>
        </p:spPr>
        <p:txBody>
          <a:bodyPr wrap="square">
            <a:spAutoFit/>
          </a:bodyPr>
          <a:lstStyle/>
          <a:p>
            <a:pPr lvl="0"/>
            <a:r>
              <a:rPr lang="en-US" sz="1800" kern="1200" noProof="0" dirty="0">
                <a:solidFill>
                  <a:schemeClr val="tx1"/>
                </a:solidFill>
                <a:latin typeface="Arial"/>
                <a:ea typeface="+mn-ea"/>
                <a:cs typeface="+mn-cs"/>
              </a:rPr>
              <a:t>2021</a:t>
            </a:r>
          </a:p>
        </p:txBody>
      </p:sp>
      <p:sp>
        <p:nvSpPr>
          <p:cNvPr id="15" name="TextBox 14">
            <a:extLst>
              <a:ext uri="{FF2B5EF4-FFF2-40B4-BE49-F238E27FC236}">
                <a16:creationId xmlns:a16="http://schemas.microsoft.com/office/drawing/2014/main" id="{A76E5DBB-E132-60B2-87A3-2745588E99A9}"/>
              </a:ext>
            </a:extLst>
          </p:cNvPr>
          <p:cNvSpPr txBox="1"/>
          <p:nvPr/>
        </p:nvSpPr>
        <p:spPr>
          <a:xfrm>
            <a:off x="9793447" y="3057882"/>
            <a:ext cx="1371600" cy="371118"/>
          </a:xfrm>
          <a:prstGeom prst="rect">
            <a:avLst/>
          </a:prstGeom>
          <a:noFill/>
        </p:spPr>
        <p:txBody>
          <a:bodyPr wrap="square">
            <a:spAutoFit/>
          </a:bodyPr>
          <a:lstStyle/>
          <a:p>
            <a:pPr lvl="0"/>
            <a:r>
              <a:rPr lang="en-US" sz="1800" kern="1200" noProof="0" dirty="0">
                <a:solidFill>
                  <a:schemeClr val="tx1"/>
                </a:solidFill>
                <a:latin typeface="Arial"/>
                <a:ea typeface="+mn-ea"/>
                <a:cs typeface="+mn-cs"/>
              </a:rPr>
              <a:t>2022</a:t>
            </a:r>
          </a:p>
        </p:txBody>
      </p:sp>
      <p:pic>
        <p:nvPicPr>
          <p:cNvPr id="17" name="Picture 16">
            <a:extLst>
              <a:ext uri="{FF2B5EF4-FFF2-40B4-BE49-F238E27FC236}">
                <a16:creationId xmlns:a16="http://schemas.microsoft.com/office/drawing/2014/main" id="{3E80BF81-3AA5-2895-6408-FA83F2089B4A}"/>
              </a:ext>
            </a:extLst>
          </p:cNvPr>
          <p:cNvPicPr>
            <a:picLocks noChangeAspect="1"/>
          </p:cNvPicPr>
          <p:nvPr/>
        </p:nvPicPr>
        <p:blipFill>
          <a:blip r:embed="rId8"/>
          <a:stretch>
            <a:fillRect/>
          </a:stretch>
        </p:blipFill>
        <p:spPr>
          <a:xfrm>
            <a:off x="1219200" y="4609381"/>
            <a:ext cx="1133626" cy="1505836"/>
          </a:xfrm>
          <a:prstGeom prst="rect">
            <a:avLst/>
          </a:prstGeom>
        </p:spPr>
      </p:pic>
      <p:pic>
        <p:nvPicPr>
          <p:cNvPr id="19" name="Picture 18">
            <a:extLst>
              <a:ext uri="{FF2B5EF4-FFF2-40B4-BE49-F238E27FC236}">
                <a16:creationId xmlns:a16="http://schemas.microsoft.com/office/drawing/2014/main" id="{A41E36FD-33AE-FD49-438F-F519CD60BE1C}"/>
              </a:ext>
            </a:extLst>
          </p:cNvPr>
          <p:cNvPicPr>
            <a:picLocks noChangeAspect="1"/>
          </p:cNvPicPr>
          <p:nvPr/>
        </p:nvPicPr>
        <p:blipFill>
          <a:blip r:embed="rId9"/>
          <a:stretch>
            <a:fillRect/>
          </a:stretch>
        </p:blipFill>
        <p:spPr>
          <a:xfrm>
            <a:off x="3886200" y="1143000"/>
            <a:ext cx="1371600" cy="1817216"/>
          </a:xfrm>
          <a:prstGeom prst="rect">
            <a:avLst/>
          </a:prstGeom>
        </p:spPr>
      </p:pic>
    </p:spTree>
    <p:extLst>
      <p:ext uri="{BB962C8B-B14F-4D97-AF65-F5344CB8AC3E}">
        <p14:creationId xmlns:p14="http://schemas.microsoft.com/office/powerpoint/2010/main" val="3560050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B27283-3938-F2B8-24E3-35D219068E7D}"/>
              </a:ext>
            </a:extLst>
          </p:cNvPr>
          <p:cNvSpPr>
            <a:spLocks noGrp="1"/>
          </p:cNvSpPr>
          <p:nvPr>
            <p:ph type="title"/>
          </p:nvPr>
        </p:nvSpPr>
        <p:spPr/>
        <p:txBody>
          <a:bodyPr/>
          <a:lstStyle/>
          <a:p>
            <a:r>
              <a:rPr lang="en-GB" dirty="0"/>
              <a:t>Summary of assembly iterations</a:t>
            </a:r>
          </a:p>
        </p:txBody>
      </p:sp>
      <p:sp>
        <p:nvSpPr>
          <p:cNvPr id="4" name="Date Placeholder 3">
            <a:extLst>
              <a:ext uri="{FF2B5EF4-FFF2-40B4-BE49-F238E27FC236}">
                <a16:creationId xmlns:a16="http://schemas.microsoft.com/office/drawing/2014/main" id="{FF8C46A3-43EB-8465-4A90-AD5C3F8A9F7A}"/>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7281EE39-4B29-3D4F-C5A3-427D1E36498D}"/>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94061409-1D32-FE26-F051-2071514364DA}"/>
              </a:ext>
            </a:extLst>
          </p:cNvPr>
          <p:cNvSpPr>
            <a:spLocks noGrp="1"/>
          </p:cNvSpPr>
          <p:nvPr>
            <p:ph type="sldNum" sz="quarter" idx="12"/>
          </p:nvPr>
        </p:nvSpPr>
        <p:spPr/>
        <p:txBody>
          <a:bodyPr/>
          <a:lstStyle/>
          <a:p>
            <a:fld id="{36B5EA5A-BC32-A742-B11B-8E7414D5B535}" type="slidenum">
              <a:rPr lang="en-US" smtClean="0"/>
              <a:pPr/>
              <a:t>12</a:t>
            </a:fld>
            <a:endParaRPr lang="en-US" dirty="0"/>
          </a:p>
        </p:txBody>
      </p:sp>
      <p:graphicFrame>
        <p:nvGraphicFramePr>
          <p:cNvPr id="9" name="Content Placeholder 2" descr="SmartArt Graphic">
            <a:extLst>
              <a:ext uri="{FF2B5EF4-FFF2-40B4-BE49-F238E27FC236}">
                <a16:creationId xmlns:a16="http://schemas.microsoft.com/office/drawing/2014/main" id="{973E1FC4-46BB-FD66-D3AE-4D7C1215A491}"/>
              </a:ext>
            </a:extLst>
          </p:cNvPr>
          <p:cNvGraphicFramePr>
            <a:graphicFrameLocks noGrp="1"/>
          </p:cNvGraphicFramePr>
          <p:nvPr>
            <p:ph idx="1"/>
            <p:extLst>
              <p:ext uri="{D42A27DB-BD31-4B8C-83A1-F6EECF244321}">
                <p14:modId xmlns:p14="http://schemas.microsoft.com/office/powerpoint/2010/main" val="3960637847"/>
              </p:ext>
            </p:extLst>
          </p:nvPr>
        </p:nvGraphicFramePr>
        <p:xfrm>
          <a:off x="463523" y="1295400"/>
          <a:ext cx="11271277" cy="48832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Rounded Corners 1">
            <a:extLst>
              <a:ext uri="{FF2B5EF4-FFF2-40B4-BE49-F238E27FC236}">
                <a16:creationId xmlns:a16="http://schemas.microsoft.com/office/drawing/2014/main" id="{F66D62A6-E0A3-4A98-79E1-0B4D95E0A0B9}"/>
              </a:ext>
            </a:extLst>
          </p:cNvPr>
          <p:cNvSpPr/>
          <p:nvPr/>
        </p:nvSpPr>
        <p:spPr>
          <a:xfrm>
            <a:off x="3124200" y="3200400"/>
            <a:ext cx="3002728" cy="2978286"/>
          </a:xfrm>
          <a:prstGeom prst="roundRect">
            <a:avLst/>
          </a:prstGeom>
          <a:noFill/>
          <a:ln w="381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solidFill>
                <a:schemeClr val="bg1">
                  <a:lumMod val="65000"/>
                </a:schemeClr>
              </a:solidFill>
            </a:endParaRPr>
          </a:p>
        </p:txBody>
      </p:sp>
    </p:spTree>
    <p:extLst>
      <p:ext uri="{BB962C8B-B14F-4D97-AF65-F5344CB8AC3E}">
        <p14:creationId xmlns:p14="http://schemas.microsoft.com/office/powerpoint/2010/main" val="3861438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31678-2B98-AE0D-1D56-9DEE471977BC}"/>
              </a:ext>
            </a:extLst>
          </p:cNvPr>
          <p:cNvSpPr>
            <a:spLocks noGrp="1"/>
          </p:cNvSpPr>
          <p:nvPr>
            <p:ph type="title"/>
          </p:nvPr>
        </p:nvSpPr>
        <p:spPr/>
        <p:txBody>
          <a:bodyPr/>
          <a:lstStyle/>
          <a:p>
            <a:r>
              <a:rPr lang="en-GB" dirty="0"/>
              <a:t>Reminder – eRMC1a performance</a:t>
            </a:r>
          </a:p>
        </p:txBody>
      </p:sp>
      <p:sp>
        <p:nvSpPr>
          <p:cNvPr id="7" name="Date Placeholder 6">
            <a:extLst>
              <a:ext uri="{FF2B5EF4-FFF2-40B4-BE49-F238E27FC236}">
                <a16:creationId xmlns:a16="http://schemas.microsoft.com/office/drawing/2014/main" id="{8B0B0E0D-C384-1A4E-DB88-06CA6BEAB276}"/>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EB1F8723-2C3F-A0D7-FC0E-330884FFD163}"/>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EF735923-F907-3190-3824-0A533B8909B3}"/>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13" name="TextBox 12">
            <a:extLst>
              <a:ext uri="{FF2B5EF4-FFF2-40B4-BE49-F238E27FC236}">
                <a16:creationId xmlns:a16="http://schemas.microsoft.com/office/drawing/2014/main" id="{CB4DF980-2901-8CC6-477C-78460CA32095}"/>
              </a:ext>
            </a:extLst>
          </p:cNvPr>
          <p:cNvSpPr txBox="1"/>
          <p:nvPr/>
        </p:nvSpPr>
        <p:spPr>
          <a:xfrm>
            <a:off x="601517" y="5705608"/>
            <a:ext cx="3352800" cy="246221"/>
          </a:xfrm>
          <a:prstGeom prst="rect">
            <a:avLst/>
          </a:prstGeom>
          <a:noFill/>
        </p:spPr>
        <p:txBody>
          <a:bodyPr wrap="square" lIns="0" tIns="0" rIns="0" bIns="0" rtlCol="0">
            <a:spAutoFit/>
          </a:bodyPr>
          <a:lstStyle/>
          <a:p>
            <a:pPr algn="l"/>
            <a:r>
              <a:rPr lang="en-GB" sz="1600" i="1" dirty="0">
                <a:solidFill>
                  <a:schemeClr val="accent2"/>
                </a:solidFill>
              </a:rPr>
              <a:t>Courtesy of S. Ferradas Troitino</a:t>
            </a:r>
          </a:p>
        </p:txBody>
      </p:sp>
      <p:grpSp>
        <p:nvGrpSpPr>
          <p:cNvPr id="14" name="Group 13">
            <a:extLst>
              <a:ext uri="{FF2B5EF4-FFF2-40B4-BE49-F238E27FC236}">
                <a16:creationId xmlns:a16="http://schemas.microsoft.com/office/drawing/2014/main" id="{60D238D8-B3F7-BC08-E83E-134253B629F7}"/>
              </a:ext>
            </a:extLst>
          </p:cNvPr>
          <p:cNvGrpSpPr>
            <a:grpSpLocks noChangeAspect="1"/>
          </p:cNvGrpSpPr>
          <p:nvPr/>
        </p:nvGrpSpPr>
        <p:grpSpPr>
          <a:xfrm>
            <a:off x="317488" y="1126696"/>
            <a:ext cx="7922164" cy="4578969"/>
            <a:chOff x="1254073" y="2206749"/>
            <a:chExt cx="6752570" cy="3902950"/>
          </a:xfrm>
        </p:grpSpPr>
        <p:pic>
          <p:nvPicPr>
            <p:cNvPr id="15" name="Picture 14">
              <a:extLst>
                <a:ext uri="{FF2B5EF4-FFF2-40B4-BE49-F238E27FC236}">
                  <a16:creationId xmlns:a16="http://schemas.microsoft.com/office/drawing/2014/main" id="{95C9B46E-26A2-E7D0-CB4A-81B93899699C}"/>
                </a:ext>
              </a:extLst>
            </p:cNvPr>
            <p:cNvPicPr>
              <a:picLocks noChangeAspect="1"/>
            </p:cNvPicPr>
            <p:nvPr/>
          </p:nvPicPr>
          <p:blipFill rotWithShape="1">
            <a:blip r:embed="rId3"/>
            <a:srcRect l="2578" t="1928" b="1957"/>
            <a:stretch/>
          </p:blipFill>
          <p:spPr>
            <a:xfrm>
              <a:off x="1254073" y="2206749"/>
              <a:ext cx="6752570" cy="3902950"/>
            </a:xfrm>
            <a:prstGeom prst="rect">
              <a:avLst/>
            </a:prstGeom>
          </p:spPr>
        </p:pic>
        <p:sp>
          <p:nvSpPr>
            <p:cNvPr id="16" name="Left Brace 15">
              <a:extLst>
                <a:ext uri="{FF2B5EF4-FFF2-40B4-BE49-F238E27FC236}">
                  <a16:creationId xmlns:a16="http://schemas.microsoft.com/office/drawing/2014/main" id="{FDBAEE9E-1CCF-0E34-F085-806FF5254541}"/>
                </a:ext>
              </a:extLst>
            </p:cNvPr>
            <p:cNvSpPr/>
            <p:nvPr/>
          </p:nvSpPr>
          <p:spPr>
            <a:xfrm rot="5400000">
              <a:off x="3638587" y="3856177"/>
              <a:ext cx="398541" cy="3526798"/>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0DED21B7-0C5E-0886-CC7D-4497C58B92CC}"/>
                </a:ext>
              </a:extLst>
            </p:cNvPr>
            <p:cNvSpPr txBox="1"/>
            <p:nvPr/>
          </p:nvSpPr>
          <p:spPr>
            <a:xfrm>
              <a:off x="3670911" y="5129502"/>
              <a:ext cx="779765"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20 A/s</a:t>
              </a:r>
              <a:endParaRPr lang="en-GB" dirty="0">
                <a:latin typeface="Calibri" panose="020F0502020204030204" pitchFamily="34" charset="0"/>
                <a:cs typeface="Calibri" panose="020F0502020204030204" pitchFamily="34" charset="0"/>
              </a:endParaRPr>
            </a:p>
          </p:txBody>
        </p:sp>
      </p:grpSp>
      <p:sp>
        <p:nvSpPr>
          <p:cNvPr id="18" name="Rectangle: Rounded Corners 17">
            <a:extLst>
              <a:ext uri="{FF2B5EF4-FFF2-40B4-BE49-F238E27FC236}">
                <a16:creationId xmlns:a16="http://schemas.microsoft.com/office/drawing/2014/main" id="{96A43765-7F96-1A9B-0E7E-34A69BA61BED}"/>
              </a:ext>
            </a:extLst>
          </p:cNvPr>
          <p:cNvSpPr/>
          <p:nvPr/>
        </p:nvSpPr>
        <p:spPr>
          <a:xfrm>
            <a:off x="8187731" y="388248"/>
            <a:ext cx="3702387" cy="578395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Wingdings" panose="05000000000000000000" pitchFamily="2" charset="2"/>
              <a:buChar char="à"/>
            </a:pPr>
            <a:r>
              <a:rPr lang="en-GB" sz="2000" b="1" dirty="0">
                <a:solidFill>
                  <a:schemeClr val="tx1"/>
                </a:solidFill>
                <a:sym typeface="Wingdings" panose="05000000000000000000" pitchFamily="2" charset="2"/>
              </a:rPr>
              <a:t>Reusing the 2 eRMC coils for the RMM magnet:</a:t>
            </a:r>
          </a:p>
          <a:p>
            <a:pPr marL="285750" indent="-285750">
              <a:buFont typeface="Wingdings" panose="05000000000000000000" pitchFamily="2" charset="2"/>
              <a:buChar char="à"/>
            </a:pPr>
            <a:endParaRPr lang="en-GB" sz="2000" b="1" dirty="0">
              <a:solidFill>
                <a:schemeClr val="tx1"/>
              </a:solidFill>
              <a:sym typeface="Wingdings" panose="05000000000000000000" pitchFamily="2" charset="2"/>
            </a:endParaRPr>
          </a:p>
          <a:p>
            <a:pPr marL="285750" indent="-285750">
              <a:buFont typeface="Wingdings" panose="05000000000000000000" pitchFamily="2" charset="2"/>
              <a:buChar char="à"/>
            </a:pPr>
            <a:endParaRPr lang="en-GB" sz="2000" b="1" dirty="0">
              <a:solidFill>
                <a:schemeClr val="tx1"/>
              </a:solidFill>
            </a:endParaRPr>
          </a:p>
        </p:txBody>
      </p:sp>
      <p:pic>
        <p:nvPicPr>
          <p:cNvPr id="21" name="Picture 20" descr="Graphical user interface, chart&#10;&#10;Description automatically generated">
            <a:extLst>
              <a:ext uri="{FF2B5EF4-FFF2-40B4-BE49-F238E27FC236}">
                <a16:creationId xmlns:a16="http://schemas.microsoft.com/office/drawing/2014/main" id="{343B7FA0-162E-B383-E671-AD84169E1406}"/>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8131" r="16211"/>
          <a:stretch/>
        </p:blipFill>
        <p:spPr>
          <a:xfrm>
            <a:off x="8139840" y="1778592"/>
            <a:ext cx="2545576" cy="1961805"/>
          </a:xfrm>
          <a:prstGeom prst="rect">
            <a:avLst/>
          </a:prstGeom>
        </p:spPr>
      </p:pic>
      <p:pic>
        <p:nvPicPr>
          <p:cNvPr id="23" name="Picture 22" descr="Graphical user interface, application&#10;&#10;Description automatically generated">
            <a:extLst>
              <a:ext uri="{FF2B5EF4-FFF2-40B4-BE49-F238E27FC236}">
                <a16:creationId xmlns:a16="http://schemas.microsoft.com/office/drawing/2014/main" id="{DE05DE12-1A60-050F-E387-250E1599B2AC}"/>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0347" r="16200"/>
          <a:stretch/>
        </p:blipFill>
        <p:spPr>
          <a:xfrm>
            <a:off x="9698537" y="4069601"/>
            <a:ext cx="2239472" cy="1785876"/>
          </a:xfrm>
          <a:prstGeom prst="rect">
            <a:avLst/>
          </a:prstGeom>
        </p:spPr>
      </p:pic>
      <p:cxnSp>
        <p:nvCxnSpPr>
          <p:cNvPr id="25" name="Connector: Curved 24">
            <a:extLst>
              <a:ext uri="{FF2B5EF4-FFF2-40B4-BE49-F238E27FC236}">
                <a16:creationId xmlns:a16="http://schemas.microsoft.com/office/drawing/2014/main" id="{4379FEB5-8F75-D9AE-A575-EC9662897944}"/>
              </a:ext>
            </a:extLst>
          </p:cNvPr>
          <p:cNvCxnSpPr>
            <a:endCxn id="23" idx="1"/>
          </p:cNvCxnSpPr>
          <p:nvPr/>
        </p:nvCxnSpPr>
        <p:spPr>
          <a:xfrm rot="16200000" flipH="1">
            <a:off x="8883099" y="4147100"/>
            <a:ext cx="1076339" cy="554537"/>
          </a:xfrm>
          <a:prstGeom prst="curvedConnector2">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4DC7C0C0-DB66-DEA7-5B02-C90394C5707F}"/>
              </a:ext>
            </a:extLst>
          </p:cNvPr>
          <p:cNvSpPr txBox="1"/>
          <p:nvPr/>
        </p:nvSpPr>
        <p:spPr>
          <a:xfrm>
            <a:off x="8839200" y="2362200"/>
            <a:ext cx="1219200" cy="276999"/>
          </a:xfrm>
          <a:prstGeom prst="rect">
            <a:avLst/>
          </a:prstGeom>
          <a:noFill/>
        </p:spPr>
        <p:txBody>
          <a:bodyPr wrap="square" lIns="0" tIns="0" rIns="0" bIns="0" rtlCol="0">
            <a:spAutoFit/>
          </a:bodyPr>
          <a:lstStyle/>
          <a:p>
            <a:pPr algn="l"/>
            <a:r>
              <a:rPr lang="en-GB" dirty="0"/>
              <a:t>102</a:t>
            </a:r>
          </a:p>
        </p:txBody>
      </p:sp>
      <p:sp>
        <p:nvSpPr>
          <p:cNvPr id="28" name="TextBox 27">
            <a:extLst>
              <a:ext uri="{FF2B5EF4-FFF2-40B4-BE49-F238E27FC236}">
                <a16:creationId xmlns:a16="http://schemas.microsoft.com/office/drawing/2014/main" id="{7DE40E4D-E773-3BF9-EE1A-77925AB338BD}"/>
              </a:ext>
            </a:extLst>
          </p:cNvPr>
          <p:cNvSpPr txBox="1"/>
          <p:nvPr/>
        </p:nvSpPr>
        <p:spPr>
          <a:xfrm>
            <a:off x="8825753" y="2817701"/>
            <a:ext cx="1219200" cy="276999"/>
          </a:xfrm>
          <a:prstGeom prst="rect">
            <a:avLst/>
          </a:prstGeom>
          <a:noFill/>
        </p:spPr>
        <p:txBody>
          <a:bodyPr wrap="square" lIns="0" tIns="0" rIns="0" bIns="0" rtlCol="0">
            <a:spAutoFit/>
          </a:bodyPr>
          <a:lstStyle/>
          <a:p>
            <a:pPr algn="l"/>
            <a:r>
              <a:rPr lang="en-GB" dirty="0"/>
              <a:t>101</a:t>
            </a:r>
          </a:p>
        </p:txBody>
      </p:sp>
      <p:sp>
        <p:nvSpPr>
          <p:cNvPr id="29" name="TextBox 28">
            <a:extLst>
              <a:ext uri="{FF2B5EF4-FFF2-40B4-BE49-F238E27FC236}">
                <a16:creationId xmlns:a16="http://schemas.microsoft.com/office/drawing/2014/main" id="{8A4C8A3A-A51B-48D6-9944-7FC98BBC1868}"/>
              </a:ext>
            </a:extLst>
          </p:cNvPr>
          <p:cNvSpPr txBox="1"/>
          <p:nvPr/>
        </p:nvSpPr>
        <p:spPr>
          <a:xfrm>
            <a:off x="10291803" y="4508956"/>
            <a:ext cx="1219200" cy="215444"/>
          </a:xfrm>
          <a:prstGeom prst="rect">
            <a:avLst/>
          </a:prstGeom>
          <a:noFill/>
        </p:spPr>
        <p:txBody>
          <a:bodyPr wrap="square" lIns="0" tIns="0" rIns="0" bIns="0" rtlCol="0">
            <a:spAutoFit/>
          </a:bodyPr>
          <a:lstStyle/>
          <a:p>
            <a:pPr algn="l"/>
            <a:r>
              <a:rPr lang="en-GB" sz="1400" b="1" dirty="0"/>
              <a:t>eRMC     102</a:t>
            </a:r>
          </a:p>
        </p:txBody>
      </p:sp>
      <p:sp>
        <p:nvSpPr>
          <p:cNvPr id="31" name="TextBox 30">
            <a:extLst>
              <a:ext uri="{FF2B5EF4-FFF2-40B4-BE49-F238E27FC236}">
                <a16:creationId xmlns:a16="http://schemas.microsoft.com/office/drawing/2014/main" id="{80DF2263-DD86-1D98-90FC-A7F1AC025A0A}"/>
              </a:ext>
            </a:extLst>
          </p:cNvPr>
          <p:cNvSpPr txBox="1"/>
          <p:nvPr/>
        </p:nvSpPr>
        <p:spPr>
          <a:xfrm>
            <a:off x="10291803" y="4874401"/>
            <a:ext cx="680997" cy="215444"/>
          </a:xfrm>
          <a:prstGeom prst="rect">
            <a:avLst/>
          </a:prstGeom>
          <a:noFill/>
        </p:spPr>
        <p:txBody>
          <a:bodyPr wrap="square" lIns="0" tIns="0" rIns="0" bIns="0" rtlCol="0">
            <a:spAutoFit/>
          </a:bodyPr>
          <a:lstStyle/>
          <a:p>
            <a:pPr algn="l"/>
            <a:r>
              <a:rPr lang="en-GB" sz="1400" b="1" dirty="0"/>
              <a:t>RMM</a:t>
            </a:r>
            <a:endParaRPr lang="en-GB" b="1" dirty="0"/>
          </a:p>
        </p:txBody>
      </p:sp>
      <p:sp>
        <p:nvSpPr>
          <p:cNvPr id="32" name="TextBox 31">
            <a:extLst>
              <a:ext uri="{FF2B5EF4-FFF2-40B4-BE49-F238E27FC236}">
                <a16:creationId xmlns:a16="http://schemas.microsoft.com/office/drawing/2014/main" id="{EFCE71EC-478D-8FBB-871B-2624B0086447}"/>
              </a:ext>
            </a:extLst>
          </p:cNvPr>
          <p:cNvSpPr txBox="1"/>
          <p:nvPr/>
        </p:nvSpPr>
        <p:spPr>
          <a:xfrm>
            <a:off x="10497946" y="2587041"/>
            <a:ext cx="1219200" cy="276999"/>
          </a:xfrm>
          <a:prstGeom prst="rect">
            <a:avLst/>
          </a:prstGeom>
          <a:noFill/>
        </p:spPr>
        <p:txBody>
          <a:bodyPr wrap="square" lIns="0" tIns="0" rIns="0" bIns="0" rtlCol="0">
            <a:spAutoFit/>
          </a:bodyPr>
          <a:lstStyle/>
          <a:p>
            <a:pPr algn="l"/>
            <a:r>
              <a:rPr lang="en-GB" b="1" dirty="0">
                <a:solidFill>
                  <a:schemeClr val="accent2"/>
                </a:solidFill>
              </a:rPr>
              <a:t>eRMC1a</a:t>
            </a:r>
          </a:p>
        </p:txBody>
      </p:sp>
      <p:sp>
        <p:nvSpPr>
          <p:cNvPr id="33" name="TextBox 32">
            <a:extLst>
              <a:ext uri="{FF2B5EF4-FFF2-40B4-BE49-F238E27FC236}">
                <a16:creationId xmlns:a16="http://schemas.microsoft.com/office/drawing/2014/main" id="{91F293C5-E929-6ECB-92EF-F23A41E3017D}"/>
              </a:ext>
            </a:extLst>
          </p:cNvPr>
          <p:cNvSpPr txBox="1"/>
          <p:nvPr/>
        </p:nvSpPr>
        <p:spPr>
          <a:xfrm>
            <a:off x="8991600" y="5666601"/>
            <a:ext cx="1219200" cy="276999"/>
          </a:xfrm>
          <a:prstGeom prst="rect">
            <a:avLst/>
          </a:prstGeom>
          <a:noFill/>
        </p:spPr>
        <p:txBody>
          <a:bodyPr wrap="square" lIns="0" tIns="0" rIns="0" bIns="0" rtlCol="0">
            <a:spAutoFit/>
          </a:bodyPr>
          <a:lstStyle/>
          <a:p>
            <a:pPr algn="l"/>
            <a:r>
              <a:rPr lang="en-GB" b="1" dirty="0">
                <a:solidFill>
                  <a:schemeClr val="accent2"/>
                </a:solidFill>
              </a:rPr>
              <a:t>RMM1a,b</a:t>
            </a:r>
          </a:p>
        </p:txBody>
      </p:sp>
      <p:sp>
        <p:nvSpPr>
          <p:cNvPr id="34" name="TextBox 33">
            <a:extLst>
              <a:ext uri="{FF2B5EF4-FFF2-40B4-BE49-F238E27FC236}">
                <a16:creationId xmlns:a16="http://schemas.microsoft.com/office/drawing/2014/main" id="{A4D94733-413D-34DF-D80A-6D4B127F8D99}"/>
              </a:ext>
            </a:extLst>
          </p:cNvPr>
          <p:cNvSpPr txBox="1"/>
          <p:nvPr/>
        </p:nvSpPr>
        <p:spPr>
          <a:xfrm>
            <a:off x="10287000" y="5181600"/>
            <a:ext cx="1219200" cy="215444"/>
          </a:xfrm>
          <a:prstGeom prst="rect">
            <a:avLst/>
          </a:prstGeom>
          <a:noFill/>
        </p:spPr>
        <p:txBody>
          <a:bodyPr wrap="square" lIns="0" tIns="0" rIns="0" bIns="0" rtlCol="0">
            <a:spAutoFit/>
          </a:bodyPr>
          <a:lstStyle/>
          <a:p>
            <a:pPr algn="l"/>
            <a:r>
              <a:rPr lang="en-GB" sz="1400" b="1" dirty="0"/>
              <a:t>eRMC     101</a:t>
            </a:r>
          </a:p>
        </p:txBody>
      </p:sp>
    </p:spTree>
    <p:extLst>
      <p:ext uri="{BB962C8B-B14F-4D97-AF65-F5344CB8AC3E}">
        <p14:creationId xmlns:p14="http://schemas.microsoft.com/office/powerpoint/2010/main" val="1705556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9" grpId="0"/>
      <p:bldP spid="31" grpId="0"/>
      <p:bldP spid="33"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B27283-3938-F2B8-24E3-35D219068E7D}"/>
              </a:ext>
            </a:extLst>
          </p:cNvPr>
          <p:cNvSpPr>
            <a:spLocks noGrp="1"/>
          </p:cNvSpPr>
          <p:nvPr>
            <p:ph type="title"/>
          </p:nvPr>
        </p:nvSpPr>
        <p:spPr/>
        <p:txBody>
          <a:bodyPr/>
          <a:lstStyle/>
          <a:p>
            <a:r>
              <a:rPr lang="en-GB" dirty="0"/>
              <a:t>Summary of assembly iterations</a:t>
            </a:r>
          </a:p>
        </p:txBody>
      </p:sp>
      <p:sp>
        <p:nvSpPr>
          <p:cNvPr id="4" name="Date Placeholder 3">
            <a:extLst>
              <a:ext uri="{FF2B5EF4-FFF2-40B4-BE49-F238E27FC236}">
                <a16:creationId xmlns:a16="http://schemas.microsoft.com/office/drawing/2014/main" id="{FF8C46A3-43EB-8465-4A90-AD5C3F8A9F7A}"/>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7281EE39-4B29-3D4F-C5A3-427D1E36498D}"/>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94061409-1D32-FE26-F051-2071514364DA}"/>
              </a:ext>
            </a:extLst>
          </p:cNvPr>
          <p:cNvSpPr>
            <a:spLocks noGrp="1"/>
          </p:cNvSpPr>
          <p:nvPr>
            <p:ph type="sldNum" sz="quarter" idx="12"/>
          </p:nvPr>
        </p:nvSpPr>
        <p:spPr/>
        <p:txBody>
          <a:bodyPr/>
          <a:lstStyle/>
          <a:p>
            <a:fld id="{36B5EA5A-BC32-A742-B11B-8E7414D5B535}" type="slidenum">
              <a:rPr lang="en-US" smtClean="0"/>
              <a:pPr/>
              <a:t>14</a:t>
            </a:fld>
            <a:endParaRPr lang="en-US" dirty="0"/>
          </a:p>
        </p:txBody>
      </p:sp>
      <p:graphicFrame>
        <p:nvGraphicFramePr>
          <p:cNvPr id="9" name="Content Placeholder 2" descr="SmartArt Graphic">
            <a:extLst>
              <a:ext uri="{FF2B5EF4-FFF2-40B4-BE49-F238E27FC236}">
                <a16:creationId xmlns:a16="http://schemas.microsoft.com/office/drawing/2014/main" id="{973E1FC4-46BB-FD66-D3AE-4D7C1215A491}"/>
              </a:ext>
            </a:extLst>
          </p:cNvPr>
          <p:cNvGraphicFramePr>
            <a:graphicFrameLocks noGrp="1"/>
          </p:cNvGraphicFramePr>
          <p:nvPr>
            <p:ph idx="1"/>
          </p:nvPr>
        </p:nvGraphicFramePr>
        <p:xfrm>
          <a:off x="463523" y="1295400"/>
          <a:ext cx="11271277" cy="48832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Rounded Corners 12">
            <a:extLst>
              <a:ext uri="{FF2B5EF4-FFF2-40B4-BE49-F238E27FC236}">
                <a16:creationId xmlns:a16="http://schemas.microsoft.com/office/drawing/2014/main" id="{4636BA54-F687-AA1C-D267-35FC7129EDAD}"/>
              </a:ext>
            </a:extLst>
          </p:cNvPr>
          <p:cNvSpPr/>
          <p:nvPr/>
        </p:nvSpPr>
        <p:spPr>
          <a:xfrm>
            <a:off x="5943600" y="914401"/>
            <a:ext cx="3002728" cy="3276599"/>
          </a:xfrm>
          <a:prstGeom prst="roundRect">
            <a:avLst/>
          </a:prstGeom>
          <a:noFill/>
          <a:ln w="381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solidFill>
                <a:schemeClr val="bg1">
                  <a:lumMod val="65000"/>
                </a:schemeClr>
              </a:solidFill>
            </a:endParaRPr>
          </a:p>
        </p:txBody>
      </p:sp>
    </p:spTree>
    <p:extLst>
      <p:ext uri="{BB962C8B-B14F-4D97-AF65-F5344CB8AC3E}">
        <p14:creationId xmlns:p14="http://schemas.microsoft.com/office/powerpoint/2010/main" val="26749985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Graphical user interface&#10;&#10;Description automatically generated">
            <a:extLst>
              <a:ext uri="{FF2B5EF4-FFF2-40B4-BE49-F238E27FC236}">
                <a16:creationId xmlns:a16="http://schemas.microsoft.com/office/drawing/2014/main" id="{89B6B9A5-E6B8-59CF-A5E2-6DC5A495ECCB}"/>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0773" r="21250"/>
          <a:stretch/>
        </p:blipFill>
        <p:spPr>
          <a:xfrm>
            <a:off x="434640" y="3412222"/>
            <a:ext cx="2880360" cy="2513904"/>
          </a:xfrm>
          <a:prstGeom prst="rect">
            <a:avLst/>
          </a:prstGeom>
        </p:spPr>
      </p:pic>
      <p:sp>
        <p:nvSpPr>
          <p:cNvPr id="2" name="Title 1">
            <a:extLst>
              <a:ext uri="{FF2B5EF4-FFF2-40B4-BE49-F238E27FC236}">
                <a16:creationId xmlns:a16="http://schemas.microsoft.com/office/drawing/2014/main" id="{2948C4B5-3C9A-2B5A-C8F9-9B249F86F06A}"/>
              </a:ext>
            </a:extLst>
          </p:cNvPr>
          <p:cNvSpPr>
            <a:spLocks noGrp="1"/>
          </p:cNvSpPr>
          <p:nvPr>
            <p:ph type="title"/>
          </p:nvPr>
        </p:nvSpPr>
        <p:spPr>
          <a:xfrm>
            <a:off x="407988" y="309369"/>
            <a:ext cx="11380812" cy="1084263"/>
          </a:xfrm>
        </p:spPr>
        <p:txBody>
          <a:bodyPr/>
          <a:lstStyle/>
          <a:p>
            <a:r>
              <a:rPr lang="en-GB" dirty="0"/>
              <a:t>Coil pack – Contact optimization</a:t>
            </a:r>
          </a:p>
        </p:txBody>
      </p:sp>
      <p:sp>
        <p:nvSpPr>
          <p:cNvPr id="7" name="Date Placeholder 6">
            <a:extLst>
              <a:ext uri="{FF2B5EF4-FFF2-40B4-BE49-F238E27FC236}">
                <a16:creationId xmlns:a16="http://schemas.microsoft.com/office/drawing/2014/main" id="{A1074074-8D81-8845-CA10-243501C7C1BC}"/>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5F585AE1-6D1A-F3F9-12B8-3FBCE0A46FE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683D0ED-799F-BF36-8F43-C516CDB872CF}"/>
              </a:ext>
            </a:extLst>
          </p:cNvPr>
          <p:cNvSpPr>
            <a:spLocks noGrp="1"/>
          </p:cNvSpPr>
          <p:nvPr>
            <p:ph type="sldNum" sz="quarter" idx="12"/>
          </p:nvPr>
        </p:nvSpPr>
        <p:spPr/>
        <p:txBody>
          <a:bodyPr/>
          <a:lstStyle/>
          <a:p>
            <a:fld id="{36B5EA5A-BC32-A742-B11B-8E7414D5B535}" type="slidenum">
              <a:rPr lang="en-US" smtClean="0"/>
              <a:pPr/>
              <a:t>15</a:t>
            </a:fld>
            <a:endParaRPr lang="en-US" dirty="0"/>
          </a:p>
        </p:txBody>
      </p:sp>
      <p:grpSp>
        <p:nvGrpSpPr>
          <p:cNvPr id="3" name="Group 2">
            <a:extLst>
              <a:ext uri="{FF2B5EF4-FFF2-40B4-BE49-F238E27FC236}">
                <a16:creationId xmlns:a16="http://schemas.microsoft.com/office/drawing/2014/main" id="{114D3412-45E4-665E-7F3E-7BB298ED56B6}"/>
              </a:ext>
            </a:extLst>
          </p:cNvPr>
          <p:cNvGrpSpPr/>
          <p:nvPr/>
        </p:nvGrpSpPr>
        <p:grpSpPr>
          <a:xfrm>
            <a:off x="6705600" y="1601400"/>
            <a:ext cx="5915617" cy="1103369"/>
            <a:chOff x="400828" y="5124156"/>
            <a:chExt cx="5915617" cy="1103369"/>
          </a:xfrm>
        </p:grpSpPr>
        <p:pic>
          <p:nvPicPr>
            <p:cNvPr id="4" name="Picture 3">
              <a:extLst>
                <a:ext uri="{FF2B5EF4-FFF2-40B4-BE49-F238E27FC236}">
                  <a16:creationId xmlns:a16="http://schemas.microsoft.com/office/drawing/2014/main" id="{4451D4CE-2EC0-8BFC-6C41-415B6E44884C}"/>
                </a:ext>
              </a:extLst>
            </p:cNvPr>
            <p:cNvPicPr>
              <a:picLocks noChangeAspect="1"/>
            </p:cNvPicPr>
            <p:nvPr/>
          </p:nvPicPr>
          <p:blipFill>
            <a:blip r:embed="rId4"/>
            <a:stretch>
              <a:fillRect/>
            </a:stretch>
          </p:blipFill>
          <p:spPr>
            <a:xfrm rot="21402938">
              <a:off x="400828" y="5124156"/>
              <a:ext cx="4612509" cy="915107"/>
            </a:xfrm>
            <a:prstGeom prst="rect">
              <a:avLst/>
            </a:prstGeom>
          </p:spPr>
        </p:pic>
        <p:cxnSp>
          <p:nvCxnSpPr>
            <p:cNvPr id="5" name="Straight Arrow Connector 4">
              <a:extLst>
                <a:ext uri="{FF2B5EF4-FFF2-40B4-BE49-F238E27FC236}">
                  <a16:creationId xmlns:a16="http://schemas.microsoft.com/office/drawing/2014/main" id="{F4B57074-C4A7-8884-3CEF-7C351272CBF8}"/>
                </a:ext>
              </a:extLst>
            </p:cNvPr>
            <p:cNvCxnSpPr>
              <a:cxnSpLocks/>
            </p:cNvCxnSpPr>
            <p:nvPr/>
          </p:nvCxnSpPr>
          <p:spPr>
            <a:xfrm flipH="1" flipV="1">
              <a:off x="3888529" y="5909871"/>
              <a:ext cx="591178" cy="2044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2C071EC-F0AD-76EA-9CA0-D438603412D1}"/>
                </a:ext>
              </a:extLst>
            </p:cNvPr>
            <p:cNvSpPr txBox="1"/>
            <p:nvPr/>
          </p:nvSpPr>
          <p:spPr>
            <a:xfrm>
              <a:off x="4569768" y="6012081"/>
              <a:ext cx="1746677" cy="215444"/>
            </a:xfrm>
            <a:prstGeom prst="rect">
              <a:avLst/>
            </a:prstGeom>
            <a:noFill/>
          </p:spPr>
          <p:txBody>
            <a:bodyPr wrap="square" lIns="0" tIns="0" rIns="0" bIns="0" rtlCol="0">
              <a:spAutoFit/>
            </a:bodyPr>
            <a:lstStyle/>
            <a:p>
              <a:pPr algn="l"/>
              <a:r>
                <a:rPr lang="fr-CH" sz="1400" dirty="0"/>
                <a:t>Coil rail</a:t>
              </a:r>
              <a:endParaRPr lang="en-GB" sz="1400" dirty="0"/>
            </a:p>
          </p:txBody>
        </p:sp>
      </p:grpSp>
      <p:grpSp>
        <p:nvGrpSpPr>
          <p:cNvPr id="10" name="Group 9">
            <a:extLst>
              <a:ext uri="{FF2B5EF4-FFF2-40B4-BE49-F238E27FC236}">
                <a16:creationId xmlns:a16="http://schemas.microsoft.com/office/drawing/2014/main" id="{DDFF7DF9-D549-FEB7-0BCE-5417D96CBF59}"/>
              </a:ext>
            </a:extLst>
          </p:cNvPr>
          <p:cNvGrpSpPr/>
          <p:nvPr/>
        </p:nvGrpSpPr>
        <p:grpSpPr>
          <a:xfrm>
            <a:off x="844757" y="3315928"/>
            <a:ext cx="6192982" cy="2672978"/>
            <a:chOff x="5845836" y="1481367"/>
            <a:chExt cx="6192982" cy="2672978"/>
          </a:xfrm>
        </p:grpSpPr>
        <p:pic>
          <p:nvPicPr>
            <p:cNvPr id="11" name="Picture 10">
              <a:extLst>
                <a:ext uri="{FF2B5EF4-FFF2-40B4-BE49-F238E27FC236}">
                  <a16:creationId xmlns:a16="http://schemas.microsoft.com/office/drawing/2014/main" id="{8A3442B0-437E-576F-E294-324E321C478D}"/>
                </a:ext>
              </a:extLst>
            </p:cNvPr>
            <p:cNvPicPr>
              <a:picLocks noChangeAspect="1"/>
            </p:cNvPicPr>
            <p:nvPr/>
          </p:nvPicPr>
          <p:blipFill>
            <a:blip r:embed="rId5"/>
            <a:stretch>
              <a:fillRect/>
            </a:stretch>
          </p:blipFill>
          <p:spPr>
            <a:xfrm>
              <a:off x="8423444" y="1481367"/>
              <a:ext cx="3615374" cy="2672978"/>
            </a:xfrm>
            <a:prstGeom prst="rect">
              <a:avLst/>
            </a:prstGeom>
          </p:spPr>
        </p:pic>
        <p:grpSp>
          <p:nvGrpSpPr>
            <p:cNvPr id="12" name="Group 11">
              <a:extLst>
                <a:ext uri="{FF2B5EF4-FFF2-40B4-BE49-F238E27FC236}">
                  <a16:creationId xmlns:a16="http://schemas.microsoft.com/office/drawing/2014/main" id="{B8DBC7A5-002E-B703-D36F-D7E4BCEF11C3}"/>
                </a:ext>
              </a:extLst>
            </p:cNvPr>
            <p:cNvGrpSpPr>
              <a:grpSpLocks noChangeAspect="1"/>
            </p:cNvGrpSpPr>
            <p:nvPr/>
          </p:nvGrpSpPr>
          <p:grpSpPr>
            <a:xfrm>
              <a:off x="5845836" y="2358428"/>
              <a:ext cx="2039960" cy="1028174"/>
              <a:chOff x="6533964" y="2228295"/>
              <a:chExt cx="1884681" cy="949911"/>
            </a:xfrm>
          </p:grpSpPr>
          <p:cxnSp>
            <p:nvCxnSpPr>
              <p:cNvPr id="14" name="Straight Connector 13">
                <a:extLst>
                  <a:ext uri="{FF2B5EF4-FFF2-40B4-BE49-F238E27FC236}">
                    <a16:creationId xmlns:a16="http://schemas.microsoft.com/office/drawing/2014/main" id="{96770DFA-E928-F449-9968-D736E625847C}"/>
                  </a:ext>
                </a:extLst>
              </p:cNvPr>
              <p:cNvCxnSpPr/>
              <p:nvPr/>
            </p:nvCxnSpPr>
            <p:spPr>
              <a:xfrm>
                <a:off x="6533965" y="2228295"/>
                <a:ext cx="0" cy="949911"/>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4A34DEA-6AF8-8664-9B3E-A430BE8E9A66}"/>
                  </a:ext>
                </a:extLst>
              </p:cNvPr>
              <p:cNvCxnSpPr/>
              <p:nvPr/>
            </p:nvCxnSpPr>
            <p:spPr>
              <a:xfrm>
                <a:off x="8418645" y="2228295"/>
                <a:ext cx="0" cy="949911"/>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680BF18-BE91-0F76-D9F4-8B2CBCE91DCE}"/>
                  </a:ext>
                </a:extLst>
              </p:cNvPr>
              <p:cNvCxnSpPr>
                <a:cxnSpLocks/>
              </p:cNvCxnSpPr>
              <p:nvPr/>
            </p:nvCxnSpPr>
            <p:spPr>
              <a:xfrm>
                <a:off x="6533965" y="2548286"/>
                <a:ext cx="78123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BB37241-882F-BE54-6680-A0350AFF017E}"/>
                  </a:ext>
                </a:extLst>
              </p:cNvPr>
              <p:cNvCxnSpPr>
                <a:cxnSpLocks/>
              </p:cNvCxnSpPr>
              <p:nvPr/>
            </p:nvCxnSpPr>
            <p:spPr>
              <a:xfrm>
                <a:off x="6533964" y="2888646"/>
                <a:ext cx="78123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1088B09-D0B3-23A5-21B7-733A870AA73D}"/>
                  </a:ext>
                </a:extLst>
              </p:cNvPr>
              <p:cNvCxnSpPr>
                <a:cxnSpLocks/>
              </p:cNvCxnSpPr>
              <p:nvPr/>
            </p:nvCxnSpPr>
            <p:spPr>
              <a:xfrm>
                <a:off x="7675880" y="2548286"/>
                <a:ext cx="7427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0EA9C51-45BB-9C6C-583F-A34A0644C52A}"/>
                  </a:ext>
                </a:extLst>
              </p:cNvPr>
              <p:cNvCxnSpPr>
                <a:cxnSpLocks/>
              </p:cNvCxnSpPr>
              <p:nvPr/>
            </p:nvCxnSpPr>
            <p:spPr>
              <a:xfrm>
                <a:off x="7675880" y="2881692"/>
                <a:ext cx="7427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6618318-F4C7-9217-E999-8F43D76C622F}"/>
                  </a:ext>
                </a:extLst>
              </p:cNvPr>
              <p:cNvCxnSpPr>
                <a:cxnSpLocks/>
              </p:cNvCxnSpPr>
              <p:nvPr/>
            </p:nvCxnSpPr>
            <p:spPr>
              <a:xfrm>
                <a:off x="7410772" y="2957892"/>
                <a:ext cx="157480"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D1C0096-61A3-E672-1B56-5445BD6BDFEA}"/>
                  </a:ext>
                </a:extLst>
              </p:cNvPr>
              <p:cNvCxnSpPr>
                <a:cxnSpLocks/>
              </p:cNvCxnSpPr>
              <p:nvPr/>
            </p:nvCxnSpPr>
            <p:spPr>
              <a:xfrm>
                <a:off x="7410772" y="2480372"/>
                <a:ext cx="157480"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grpSp>
      <p:sp>
        <p:nvSpPr>
          <p:cNvPr id="22" name="Rectangle: Rounded Corners 21">
            <a:extLst>
              <a:ext uri="{FF2B5EF4-FFF2-40B4-BE49-F238E27FC236}">
                <a16:creationId xmlns:a16="http://schemas.microsoft.com/office/drawing/2014/main" id="{6A987B57-FD1C-0D2A-A16C-340189122FB2}"/>
              </a:ext>
            </a:extLst>
          </p:cNvPr>
          <p:cNvSpPr/>
          <p:nvPr/>
        </p:nvSpPr>
        <p:spPr>
          <a:xfrm>
            <a:off x="403201" y="1219201"/>
            <a:ext cx="11486918" cy="17833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en-GB" b="1" dirty="0">
                <a:solidFill>
                  <a:schemeClr val="tx1"/>
                </a:solidFill>
                <a:sym typeface="Wingdings" panose="05000000000000000000" pitchFamily="2" charset="2"/>
              </a:rPr>
              <a:t>Machining of the coil rails:</a:t>
            </a:r>
          </a:p>
          <a:p>
            <a:pPr marL="342900" indent="-342900">
              <a:buFont typeface="Arial" panose="020B0604020202020204" pitchFamily="34" charset="0"/>
              <a:buChar char="•"/>
            </a:pPr>
            <a:r>
              <a:rPr lang="en-GB" dirty="0">
                <a:solidFill>
                  <a:schemeClr val="tx1"/>
                </a:solidFill>
                <a:sym typeface="Wingdings" panose="05000000000000000000" pitchFamily="2" charset="2"/>
              </a:rPr>
              <a:t>eRMC coils’ width reduced by 50 um after cold (SS)</a:t>
            </a:r>
          </a:p>
          <a:p>
            <a:pPr marL="342900" indent="-342900">
              <a:spcAft>
                <a:spcPts val="600"/>
              </a:spcAft>
              <a:buFont typeface="Arial" panose="020B0604020202020204" pitchFamily="34" charset="0"/>
              <a:buChar char="•"/>
            </a:pPr>
            <a:r>
              <a:rPr lang="en-GB" dirty="0">
                <a:solidFill>
                  <a:schemeClr val="tx1"/>
                </a:solidFill>
                <a:sym typeface="Wingdings" panose="05000000000000000000" pitchFamily="2" charset="2"/>
              </a:rPr>
              <a:t>RMM coil machined to their average width </a:t>
            </a:r>
          </a:p>
          <a:p>
            <a:r>
              <a:rPr lang="en-GB" dirty="0">
                <a:solidFill>
                  <a:schemeClr val="tx1"/>
                </a:solidFill>
                <a:sym typeface="Wingdings" panose="05000000000000000000" pitchFamily="2" charset="2"/>
              </a:rPr>
              <a:t> all coils within 50-100 um in width in the straight section</a:t>
            </a:r>
          </a:p>
        </p:txBody>
      </p:sp>
      <p:sp>
        <p:nvSpPr>
          <p:cNvPr id="23" name="Rectangle: Rounded Corners 22">
            <a:extLst>
              <a:ext uri="{FF2B5EF4-FFF2-40B4-BE49-F238E27FC236}">
                <a16:creationId xmlns:a16="http://schemas.microsoft.com/office/drawing/2014/main" id="{5605F1F3-DFB9-8AA2-7CFB-9928993A1FF9}"/>
              </a:ext>
            </a:extLst>
          </p:cNvPr>
          <p:cNvSpPr/>
          <p:nvPr/>
        </p:nvSpPr>
        <p:spPr>
          <a:xfrm>
            <a:off x="407988" y="3200400"/>
            <a:ext cx="11486918" cy="28802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000500" lvl="8" indent="-342900">
              <a:buFont typeface="Arial" panose="020B0604020202020204" pitchFamily="34" charset="0"/>
              <a:buChar char="•"/>
            </a:pPr>
            <a:endParaRPr lang="en-GB" sz="2000" b="1" dirty="0">
              <a:solidFill>
                <a:schemeClr val="tx1"/>
              </a:solidFill>
            </a:endParaRPr>
          </a:p>
        </p:txBody>
      </p:sp>
      <p:sp>
        <p:nvSpPr>
          <p:cNvPr id="24" name="TextBox 23">
            <a:extLst>
              <a:ext uri="{FF2B5EF4-FFF2-40B4-BE49-F238E27FC236}">
                <a16:creationId xmlns:a16="http://schemas.microsoft.com/office/drawing/2014/main" id="{37605D62-7D7A-9E1F-1D3C-D0E9DDD69B73}"/>
              </a:ext>
            </a:extLst>
          </p:cNvPr>
          <p:cNvSpPr txBox="1"/>
          <p:nvPr/>
        </p:nvSpPr>
        <p:spPr>
          <a:xfrm>
            <a:off x="7239000" y="3504724"/>
            <a:ext cx="4516363" cy="3200876"/>
          </a:xfrm>
          <a:prstGeom prst="rect">
            <a:avLst/>
          </a:prstGeom>
          <a:noFill/>
        </p:spPr>
        <p:txBody>
          <a:bodyPr wrap="square" lIns="0" tIns="0" rIns="0" bIns="0" rtlCol="0">
            <a:spAutoFit/>
          </a:bodyPr>
          <a:lstStyle/>
          <a:p>
            <a:pPr>
              <a:spcBef>
                <a:spcPts val="600"/>
              </a:spcBef>
              <a:spcAft>
                <a:spcPts val="1200"/>
              </a:spcAft>
            </a:pPr>
            <a:r>
              <a:rPr lang="en-GB" sz="1800" b="1" dirty="0">
                <a:solidFill>
                  <a:schemeClr val="tx1"/>
                </a:solidFill>
              </a:rPr>
              <a:t>Fuji tests &amp; shimming optimization: </a:t>
            </a:r>
          </a:p>
          <a:p>
            <a:pPr marL="285750" indent="-285750">
              <a:buFont typeface="Arial" panose="020B0604020202020204" pitchFamily="34" charset="0"/>
              <a:buChar char="•"/>
            </a:pPr>
            <a:r>
              <a:rPr lang="en-GB" sz="1800" dirty="0">
                <a:solidFill>
                  <a:schemeClr val="tx1"/>
                </a:solidFill>
              </a:rPr>
              <a:t>Pole-to-pole contact </a:t>
            </a:r>
          </a:p>
          <a:p>
            <a:pPr lvl="1"/>
            <a:r>
              <a:rPr lang="en-GB" dirty="0">
                <a:solidFill>
                  <a:schemeClr val="tx1"/>
                </a:solidFill>
                <a:sym typeface="Wingdings" panose="05000000000000000000" pitchFamily="2" charset="2"/>
              </a:rPr>
              <a:t> fine-tuned shims</a:t>
            </a:r>
          </a:p>
          <a:p>
            <a:endParaRPr lang="en-GB" sz="1800" dirty="0">
              <a:solidFill>
                <a:schemeClr val="tx1"/>
              </a:solidFill>
            </a:endParaRPr>
          </a:p>
          <a:p>
            <a:pPr marL="285750" indent="-285750">
              <a:buFont typeface="Arial" panose="020B0604020202020204" pitchFamily="34" charset="0"/>
              <a:buChar char="•"/>
            </a:pPr>
            <a:r>
              <a:rPr lang="en-GB" dirty="0"/>
              <a:t>Transverse preload uniform on the coil straight sections</a:t>
            </a:r>
          </a:p>
          <a:p>
            <a:pPr marL="742950" lvl="1" indent="-285750">
              <a:buFont typeface="Wingdings" panose="05000000000000000000" pitchFamily="2" charset="2"/>
              <a:buChar char="à"/>
            </a:pPr>
            <a:r>
              <a:rPr lang="en-GB" u="sng" dirty="0">
                <a:sym typeface="Wingdings" panose="05000000000000000000" pitchFamily="2" charset="2"/>
              </a:rPr>
              <a:t>eRMC coils:</a:t>
            </a:r>
            <a:r>
              <a:rPr lang="en-GB" dirty="0">
                <a:sym typeface="Wingdings" panose="05000000000000000000" pitchFamily="2" charset="2"/>
              </a:rPr>
              <a:t>  +150 um on each side </a:t>
            </a:r>
          </a:p>
          <a:p>
            <a:pPr marL="742950" lvl="1" indent="-285750">
              <a:buFont typeface="Wingdings" panose="05000000000000000000" pitchFamily="2" charset="2"/>
              <a:buChar char="à"/>
            </a:pPr>
            <a:r>
              <a:rPr lang="en-GB" u="sng" dirty="0">
                <a:sym typeface="Wingdings" panose="05000000000000000000" pitchFamily="2" charset="2"/>
              </a:rPr>
              <a:t>RMM coil:</a:t>
            </a:r>
            <a:r>
              <a:rPr lang="en-GB" dirty="0">
                <a:sym typeface="Wingdings" panose="05000000000000000000" pitchFamily="2" charset="2"/>
              </a:rPr>
              <a:t>  +100 on each side </a:t>
            </a:r>
            <a:endParaRPr lang="en-GB" dirty="0"/>
          </a:p>
          <a:p>
            <a:endParaRPr lang="en-GB" dirty="0"/>
          </a:p>
          <a:p>
            <a:endParaRPr lang="en-GB" sz="1800" dirty="0">
              <a:solidFill>
                <a:schemeClr val="tx1"/>
              </a:solidFill>
            </a:endParaRPr>
          </a:p>
          <a:p>
            <a:pPr algn="l"/>
            <a:endParaRPr lang="en-GB" dirty="0"/>
          </a:p>
        </p:txBody>
      </p:sp>
    </p:spTree>
    <p:extLst>
      <p:ext uri="{BB962C8B-B14F-4D97-AF65-F5344CB8AC3E}">
        <p14:creationId xmlns:p14="http://schemas.microsoft.com/office/powerpoint/2010/main" val="18544627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8C4B5-3C9A-2B5A-C8F9-9B249F86F06A}"/>
              </a:ext>
            </a:extLst>
          </p:cNvPr>
          <p:cNvSpPr>
            <a:spLocks noGrp="1"/>
          </p:cNvSpPr>
          <p:nvPr>
            <p:ph type="title"/>
          </p:nvPr>
        </p:nvSpPr>
        <p:spPr>
          <a:xfrm>
            <a:off x="407988" y="294969"/>
            <a:ext cx="11380812" cy="1084263"/>
          </a:xfrm>
        </p:spPr>
        <p:txBody>
          <a:bodyPr/>
          <a:lstStyle/>
          <a:p>
            <a:r>
              <a:rPr lang="en-GB" dirty="0"/>
              <a:t>Preloading of the coil pack</a:t>
            </a:r>
          </a:p>
        </p:txBody>
      </p:sp>
      <p:sp>
        <p:nvSpPr>
          <p:cNvPr id="7" name="Date Placeholder 6">
            <a:extLst>
              <a:ext uri="{FF2B5EF4-FFF2-40B4-BE49-F238E27FC236}">
                <a16:creationId xmlns:a16="http://schemas.microsoft.com/office/drawing/2014/main" id="{A1074074-8D81-8845-CA10-243501C7C1BC}"/>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5F585AE1-6D1A-F3F9-12B8-3FBCE0A46FE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683D0ED-799F-BF36-8F43-C516CDB872CF}"/>
              </a:ext>
            </a:extLst>
          </p:cNvPr>
          <p:cNvSpPr>
            <a:spLocks noGrp="1"/>
          </p:cNvSpPr>
          <p:nvPr>
            <p:ph type="sldNum" sz="quarter" idx="12"/>
          </p:nvPr>
        </p:nvSpPr>
        <p:spPr/>
        <p:txBody>
          <a:bodyPr/>
          <a:lstStyle/>
          <a:p>
            <a:fld id="{36B5EA5A-BC32-A742-B11B-8E7414D5B535}" type="slidenum">
              <a:rPr lang="en-US" smtClean="0"/>
              <a:pPr/>
              <a:t>16</a:t>
            </a:fld>
            <a:endParaRPr lang="en-US" dirty="0"/>
          </a:p>
        </p:txBody>
      </p:sp>
      <p:grpSp>
        <p:nvGrpSpPr>
          <p:cNvPr id="11" name="Group 10">
            <a:extLst>
              <a:ext uri="{FF2B5EF4-FFF2-40B4-BE49-F238E27FC236}">
                <a16:creationId xmlns:a16="http://schemas.microsoft.com/office/drawing/2014/main" id="{0CBDEBF1-C8A8-A9FC-7F6D-BBD48DE87E97}"/>
              </a:ext>
            </a:extLst>
          </p:cNvPr>
          <p:cNvGrpSpPr/>
          <p:nvPr/>
        </p:nvGrpSpPr>
        <p:grpSpPr>
          <a:xfrm>
            <a:off x="9414164" y="76200"/>
            <a:ext cx="2543684" cy="1633858"/>
            <a:chOff x="9469016" y="34162"/>
            <a:chExt cx="2543684" cy="1633858"/>
          </a:xfrm>
        </p:grpSpPr>
        <p:pic>
          <p:nvPicPr>
            <p:cNvPr id="12" name="Picture 11">
              <a:extLst>
                <a:ext uri="{FF2B5EF4-FFF2-40B4-BE49-F238E27FC236}">
                  <a16:creationId xmlns:a16="http://schemas.microsoft.com/office/drawing/2014/main" id="{F4F0AADA-8D27-4606-2C46-18969D753F5D}"/>
                </a:ext>
              </a:extLst>
            </p:cNvPr>
            <p:cNvPicPr>
              <a:picLocks noChangeAspect="1"/>
            </p:cNvPicPr>
            <p:nvPr/>
          </p:nvPicPr>
          <p:blipFill>
            <a:blip r:embed="rId3"/>
            <a:stretch>
              <a:fillRect/>
            </a:stretch>
          </p:blipFill>
          <p:spPr>
            <a:xfrm>
              <a:off x="10202392" y="34162"/>
              <a:ext cx="1810308" cy="1633858"/>
            </a:xfrm>
            <a:prstGeom prst="rect">
              <a:avLst/>
            </a:prstGeom>
          </p:spPr>
        </p:pic>
        <p:sp>
          <p:nvSpPr>
            <p:cNvPr id="13" name="Rectangle 12">
              <a:extLst>
                <a:ext uri="{FF2B5EF4-FFF2-40B4-BE49-F238E27FC236}">
                  <a16:creationId xmlns:a16="http://schemas.microsoft.com/office/drawing/2014/main" id="{24A48114-F759-27DD-66A3-DD0CE706B4EF}"/>
                </a:ext>
              </a:extLst>
            </p:cNvPr>
            <p:cNvSpPr/>
            <p:nvPr/>
          </p:nvSpPr>
          <p:spPr>
            <a:xfrm>
              <a:off x="10370127" y="393983"/>
              <a:ext cx="62346" cy="190439"/>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231F5414-ED3D-3846-F364-64C1A60366C4}"/>
                </a:ext>
              </a:extLst>
            </p:cNvPr>
            <p:cNvSpPr/>
            <p:nvPr/>
          </p:nvSpPr>
          <p:spPr>
            <a:xfrm>
              <a:off x="10370127" y="631720"/>
              <a:ext cx="62346" cy="190439"/>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A87B04B1-79AD-DD28-74AB-235B4289D559}"/>
                </a:ext>
              </a:extLst>
            </p:cNvPr>
            <p:cNvSpPr/>
            <p:nvPr/>
          </p:nvSpPr>
          <p:spPr>
            <a:xfrm>
              <a:off x="10370127" y="874728"/>
              <a:ext cx="62346" cy="190439"/>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52087181-8806-1E37-5A92-16532139ED6B}"/>
                </a:ext>
              </a:extLst>
            </p:cNvPr>
            <p:cNvSpPr/>
            <p:nvPr/>
          </p:nvSpPr>
          <p:spPr>
            <a:xfrm>
              <a:off x="11026370" y="1270635"/>
              <a:ext cx="62346" cy="123825"/>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B73B023-3EFC-5928-3209-26407BF8F5E3}"/>
                </a:ext>
              </a:extLst>
            </p:cNvPr>
            <p:cNvSpPr/>
            <p:nvPr/>
          </p:nvSpPr>
          <p:spPr>
            <a:xfrm>
              <a:off x="11026370" y="1532124"/>
              <a:ext cx="62346" cy="123825"/>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171617A6-3063-5DB8-6C15-1BFE3D4B1E5E}"/>
                </a:ext>
              </a:extLst>
            </p:cNvPr>
            <p:cNvSpPr txBox="1"/>
            <p:nvPr/>
          </p:nvSpPr>
          <p:spPr>
            <a:xfrm>
              <a:off x="9469016" y="168941"/>
              <a:ext cx="1101436" cy="246221"/>
            </a:xfrm>
            <a:prstGeom prst="rect">
              <a:avLst/>
            </a:prstGeom>
            <a:noFill/>
          </p:spPr>
          <p:txBody>
            <a:bodyPr wrap="square" lIns="0" tIns="0" rIns="0" bIns="0" rtlCol="0">
              <a:spAutoFit/>
            </a:bodyPr>
            <a:lstStyle/>
            <a:p>
              <a:pPr algn="l"/>
              <a:r>
                <a:rPr lang="fr-CH" sz="1600" dirty="0"/>
                <a:t>Bladders </a:t>
              </a:r>
              <a:endParaRPr lang="en-GB" sz="1600" dirty="0"/>
            </a:p>
          </p:txBody>
        </p:sp>
        <p:cxnSp>
          <p:nvCxnSpPr>
            <p:cNvPr id="19" name="Straight Arrow Connector 18">
              <a:extLst>
                <a:ext uri="{FF2B5EF4-FFF2-40B4-BE49-F238E27FC236}">
                  <a16:creationId xmlns:a16="http://schemas.microsoft.com/office/drawing/2014/main" id="{1857F254-E9E4-9B18-0DBA-F1CF941B832D}"/>
                </a:ext>
              </a:extLst>
            </p:cNvPr>
            <p:cNvCxnSpPr>
              <a:cxnSpLocks/>
            </p:cNvCxnSpPr>
            <p:nvPr/>
          </p:nvCxnSpPr>
          <p:spPr>
            <a:xfrm>
              <a:off x="10127970" y="435071"/>
              <a:ext cx="229119" cy="2677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
        <p:nvSpPr>
          <p:cNvPr id="20" name="Content Placeholder 3">
            <a:extLst>
              <a:ext uri="{FF2B5EF4-FFF2-40B4-BE49-F238E27FC236}">
                <a16:creationId xmlns:a16="http://schemas.microsoft.com/office/drawing/2014/main" id="{4487111A-7CFF-6F34-5327-0418AD6772C8}"/>
              </a:ext>
            </a:extLst>
          </p:cNvPr>
          <p:cNvSpPr>
            <a:spLocks noGrp="1"/>
          </p:cNvSpPr>
          <p:nvPr>
            <p:ph sz="half" idx="2"/>
          </p:nvPr>
        </p:nvSpPr>
        <p:spPr>
          <a:xfrm>
            <a:off x="407988" y="969013"/>
            <a:ext cx="10031412" cy="783587"/>
          </a:xfrm>
        </p:spPr>
        <p:txBody>
          <a:bodyPr/>
          <a:lstStyle/>
          <a:p>
            <a:pPr marL="0" indent="0">
              <a:spcBef>
                <a:spcPts val="600"/>
              </a:spcBef>
              <a:spcAft>
                <a:spcPts val="0"/>
              </a:spcAft>
              <a:buNone/>
            </a:pPr>
            <a:r>
              <a:rPr lang="en-GB" sz="1800" dirty="0"/>
              <a:t>Bladders &amp; Keys </a:t>
            </a:r>
            <a:r>
              <a:rPr lang="en-GB" sz="1800" b="0" dirty="0"/>
              <a:t>– RT preload driven by the </a:t>
            </a:r>
            <a:r>
              <a:rPr lang="en-GB" sz="1800" dirty="0"/>
              <a:t>monitored strain </a:t>
            </a:r>
            <a:r>
              <a:rPr lang="en-GB" sz="1800" b="0" dirty="0"/>
              <a:t>on shell midplane / on rod</a:t>
            </a:r>
            <a:endParaRPr lang="en-GB" sz="1800" dirty="0"/>
          </a:p>
          <a:p>
            <a:pPr lvl="2"/>
            <a:endParaRPr lang="en-GB" sz="1800" i="0" dirty="0">
              <a:solidFill>
                <a:srgbClr val="202124"/>
              </a:solidFill>
              <a:effectLst/>
            </a:endParaRPr>
          </a:p>
          <a:p>
            <a:pPr marL="0" lvl="1" indent="0">
              <a:buNone/>
            </a:pPr>
            <a:endParaRPr lang="en-GB" dirty="0"/>
          </a:p>
        </p:txBody>
      </p:sp>
      <p:pic>
        <p:nvPicPr>
          <p:cNvPr id="24" name="Picture 23" descr="A person working on a machine&#10;&#10;Description automatically generated with low confidence">
            <a:extLst>
              <a:ext uri="{FF2B5EF4-FFF2-40B4-BE49-F238E27FC236}">
                <a16:creationId xmlns:a16="http://schemas.microsoft.com/office/drawing/2014/main" id="{2765826F-39CC-1DC9-7FCF-127D4E42D595}"/>
              </a:ext>
            </a:extLst>
          </p:cNvPr>
          <p:cNvPicPr>
            <a:picLocks noChangeAspect="1"/>
          </p:cNvPicPr>
          <p:nvPr/>
        </p:nvPicPr>
        <p:blipFill>
          <a:blip r:embed="rId4"/>
          <a:stretch>
            <a:fillRect/>
          </a:stretch>
        </p:blipFill>
        <p:spPr>
          <a:xfrm>
            <a:off x="335963" y="1779769"/>
            <a:ext cx="5645904" cy="4234428"/>
          </a:xfrm>
          <a:prstGeom prst="rect">
            <a:avLst/>
          </a:prstGeom>
        </p:spPr>
      </p:pic>
      <p:pic>
        <p:nvPicPr>
          <p:cNvPr id="26" name="Picture 25" descr="Men working in a factory&#10;&#10;Description automatically generated with medium confidence">
            <a:extLst>
              <a:ext uri="{FF2B5EF4-FFF2-40B4-BE49-F238E27FC236}">
                <a16:creationId xmlns:a16="http://schemas.microsoft.com/office/drawing/2014/main" id="{8ACE30A9-4BEA-11FB-D03A-D7701E16AE5D}"/>
              </a:ext>
            </a:extLst>
          </p:cNvPr>
          <p:cNvPicPr>
            <a:picLocks noChangeAspect="1"/>
          </p:cNvPicPr>
          <p:nvPr/>
        </p:nvPicPr>
        <p:blipFill>
          <a:blip r:embed="rId5"/>
          <a:stretch>
            <a:fillRect/>
          </a:stretch>
        </p:blipFill>
        <p:spPr>
          <a:xfrm>
            <a:off x="6210135" y="1779769"/>
            <a:ext cx="5645904" cy="4234428"/>
          </a:xfrm>
          <a:prstGeom prst="rect">
            <a:avLst/>
          </a:prstGeom>
        </p:spPr>
      </p:pic>
    </p:spTree>
    <p:extLst>
      <p:ext uri="{BB962C8B-B14F-4D97-AF65-F5344CB8AC3E}">
        <p14:creationId xmlns:p14="http://schemas.microsoft.com/office/powerpoint/2010/main" val="24902604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8C4B5-3C9A-2B5A-C8F9-9B249F86F06A}"/>
              </a:ext>
            </a:extLst>
          </p:cNvPr>
          <p:cNvSpPr>
            <a:spLocks noGrp="1"/>
          </p:cNvSpPr>
          <p:nvPr>
            <p:ph type="title"/>
          </p:nvPr>
        </p:nvSpPr>
        <p:spPr>
          <a:xfrm>
            <a:off x="407988" y="309369"/>
            <a:ext cx="11380812" cy="1084263"/>
          </a:xfrm>
        </p:spPr>
        <p:txBody>
          <a:bodyPr/>
          <a:lstStyle/>
          <a:p>
            <a:r>
              <a:rPr lang="en-GB" dirty="0"/>
              <a:t>Preloading of the coil pack</a:t>
            </a:r>
          </a:p>
        </p:txBody>
      </p:sp>
      <p:sp>
        <p:nvSpPr>
          <p:cNvPr id="7" name="Date Placeholder 6">
            <a:extLst>
              <a:ext uri="{FF2B5EF4-FFF2-40B4-BE49-F238E27FC236}">
                <a16:creationId xmlns:a16="http://schemas.microsoft.com/office/drawing/2014/main" id="{A1074074-8D81-8845-CA10-243501C7C1BC}"/>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5F585AE1-6D1A-F3F9-12B8-3FBCE0A46FE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683D0ED-799F-BF36-8F43-C516CDB872CF}"/>
              </a:ext>
            </a:extLst>
          </p:cNvPr>
          <p:cNvSpPr>
            <a:spLocks noGrp="1"/>
          </p:cNvSpPr>
          <p:nvPr>
            <p:ph type="sldNum" sz="quarter" idx="12"/>
          </p:nvPr>
        </p:nvSpPr>
        <p:spPr/>
        <p:txBody>
          <a:bodyPr/>
          <a:lstStyle/>
          <a:p>
            <a:fld id="{36B5EA5A-BC32-A742-B11B-8E7414D5B535}" type="slidenum">
              <a:rPr lang="en-US" smtClean="0"/>
              <a:pPr/>
              <a:t>17</a:t>
            </a:fld>
            <a:endParaRPr lang="en-US" dirty="0"/>
          </a:p>
        </p:txBody>
      </p:sp>
      <p:grpSp>
        <p:nvGrpSpPr>
          <p:cNvPr id="11" name="Group 10">
            <a:extLst>
              <a:ext uri="{FF2B5EF4-FFF2-40B4-BE49-F238E27FC236}">
                <a16:creationId xmlns:a16="http://schemas.microsoft.com/office/drawing/2014/main" id="{0CBDEBF1-C8A8-A9FC-7F6D-BBD48DE87E97}"/>
              </a:ext>
            </a:extLst>
          </p:cNvPr>
          <p:cNvGrpSpPr/>
          <p:nvPr/>
        </p:nvGrpSpPr>
        <p:grpSpPr>
          <a:xfrm>
            <a:off x="9414164" y="76200"/>
            <a:ext cx="2543684" cy="1633858"/>
            <a:chOff x="9469016" y="34162"/>
            <a:chExt cx="2543684" cy="1633858"/>
          </a:xfrm>
        </p:grpSpPr>
        <p:pic>
          <p:nvPicPr>
            <p:cNvPr id="12" name="Picture 11">
              <a:extLst>
                <a:ext uri="{FF2B5EF4-FFF2-40B4-BE49-F238E27FC236}">
                  <a16:creationId xmlns:a16="http://schemas.microsoft.com/office/drawing/2014/main" id="{F4F0AADA-8D27-4606-2C46-18969D753F5D}"/>
                </a:ext>
              </a:extLst>
            </p:cNvPr>
            <p:cNvPicPr>
              <a:picLocks noChangeAspect="1"/>
            </p:cNvPicPr>
            <p:nvPr/>
          </p:nvPicPr>
          <p:blipFill>
            <a:blip r:embed="rId3"/>
            <a:stretch>
              <a:fillRect/>
            </a:stretch>
          </p:blipFill>
          <p:spPr>
            <a:xfrm>
              <a:off x="10202392" y="34162"/>
              <a:ext cx="1810308" cy="1633858"/>
            </a:xfrm>
            <a:prstGeom prst="rect">
              <a:avLst/>
            </a:prstGeom>
          </p:spPr>
        </p:pic>
        <p:sp>
          <p:nvSpPr>
            <p:cNvPr id="13" name="Rectangle 12">
              <a:extLst>
                <a:ext uri="{FF2B5EF4-FFF2-40B4-BE49-F238E27FC236}">
                  <a16:creationId xmlns:a16="http://schemas.microsoft.com/office/drawing/2014/main" id="{24A48114-F759-27DD-66A3-DD0CE706B4EF}"/>
                </a:ext>
              </a:extLst>
            </p:cNvPr>
            <p:cNvSpPr/>
            <p:nvPr/>
          </p:nvSpPr>
          <p:spPr>
            <a:xfrm>
              <a:off x="10370127" y="393983"/>
              <a:ext cx="62346" cy="190439"/>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231F5414-ED3D-3846-F364-64C1A60366C4}"/>
                </a:ext>
              </a:extLst>
            </p:cNvPr>
            <p:cNvSpPr/>
            <p:nvPr/>
          </p:nvSpPr>
          <p:spPr>
            <a:xfrm>
              <a:off x="10370127" y="631720"/>
              <a:ext cx="62346" cy="190439"/>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A87B04B1-79AD-DD28-74AB-235B4289D559}"/>
                </a:ext>
              </a:extLst>
            </p:cNvPr>
            <p:cNvSpPr/>
            <p:nvPr/>
          </p:nvSpPr>
          <p:spPr>
            <a:xfrm>
              <a:off x="10370127" y="874728"/>
              <a:ext cx="62346" cy="190439"/>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52087181-8806-1E37-5A92-16532139ED6B}"/>
                </a:ext>
              </a:extLst>
            </p:cNvPr>
            <p:cNvSpPr/>
            <p:nvPr/>
          </p:nvSpPr>
          <p:spPr>
            <a:xfrm>
              <a:off x="11026370" y="1270635"/>
              <a:ext cx="62346" cy="123825"/>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B73B023-3EFC-5928-3209-26407BF8F5E3}"/>
                </a:ext>
              </a:extLst>
            </p:cNvPr>
            <p:cNvSpPr/>
            <p:nvPr/>
          </p:nvSpPr>
          <p:spPr>
            <a:xfrm>
              <a:off x="11026370" y="1532124"/>
              <a:ext cx="62346" cy="123825"/>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171617A6-3063-5DB8-6C15-1BFE3D4B1E5E}"/>
                </a:ext>
              </a:extLst>
            </p:cNvPr>
            <p:cNvSpPr txBox="1"/>
            <p:nvPr/>
          </p:nvSpPr>
          <p:spPr>
            <a:xfrm>
              <a:off x="9469016" y="168941"/>
              <a:ext cx="1101436" cy="246221"/>
            </a:xfrm>
            <a:prstGeom prst="rect">
              <a:avLst/>
            </a:prstGeom>
            <a:noFill/>
          </p:spPr>
          <p:txBody>
            <a:bodyPr wrap="square" lIns="0" tIns="0" rIns="0" bIns="0" rtlCol="0">
              <a:spAutoFit/>
            </a:bodyPr>
            <a:lstStyle/>
            <a:p>
              <a:pPr algn="l"/>
              <a:r>
                <a:rPr lang="fr-CH" sz="1600" dirty="0"/>
                <a:t>Bladders </a:t>
              </a:r>
              <a:endParaRPr lang="en-GB" sz="1600" dirty="0"/>
            </a:p>
          </p:txBody>
        </p:sp>
        <p:cxnSp>
          <p:nvCxnSpPr>
            <p:cNvPr id="19" name="Straight Arrow Connector 18">
              <a:extLst>
                <a:ext uri="{FF2B5EF4-FFF2-40B4-BE49-F238E27FC236}">
                  <a16:creationId xmlns:a16="http://schemas.microsoft.com/office/drawing/2014/main" id="{1857F254-E9E4-9B18-0DBA-F1CF941B832D}"/>
                </a:ext>
              </a:extLst>
            </p:cNvPr>
            <p:cNvCxnSpPr>
              <a:cxnSpLocks/>
            </p:cNvCxnSpPr>
            <p:nvPr/>
          </p:nvCxnSpPr>
          <p:spPr>
            <a:xfrm>
              <a:off x="10127970" y="435071"/>
              <a:ext cx="229119" cy="2677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
        <p:nvSpPr>
          <p:cNvPr id="20" name="Content Placeholder 3">
            <a:extLst>
              <a:ext uri="{FF2B5EF4-FFF2-40B4-BE49-F238E27FC236}">
                <a16:creationId xmlns:a16="http://schemas.microsoft.com/office/drawing/2014/main" id="{4487111A-7CFF-6F34-5327-0418AD6772C8}"/>
              </a:ext>
            </a:extLst>
          </p:cNvPr>
          <p:cNvSpPr>
            <a:spLocks noGrp="1"/>
          </p:cNvSpPr>
          <p:nvPr>
            <p:ph sz="half" idx="2"/>
          </p:nvPr>
        </p:nvSpPr>
        <p:spPr>
          <a:xfrm>
            <a:off x="407988" y="969013"/>
            <a:ext cx="10031412" cy="783587"/>
          </a:xfrm>
        </p:spPr>
        <p:txBody>
          <a:bodyPr/>
          <a:lstStyle/>
          <a:p>
            <a:pPr marL="0" indent="0">
              <a:spcBef>
                <a:spcPts val="600"/>
              </a:spcBef>
              <a:spcAft>
                <a:spcPts val="0"/>
              </a:spcAft>
              <a:buNone/>
            </a:pPr>
            <a:r>
              <a:rPr lang="en-GB" sz="1800" dirty="0"/>
              <a:t>Bladders &amp; Keys </a:t>
            </a:r>
            <a:r>
              <a:rPr lang="en-GB" sz="1800" b="0" dirty="0"/>
              <a:t>– RT preload driven by the </a:t>
            </a:r>
            <a:r>
              <a:rPr lang="en-GB" sz="1800" dirty="0"/>
              <a:t>monitored strain </a:t>
            </a:r>
            <a:r>
              <a:rPr lang="en-GB" sz="1800" b="0" dirty="0"/>
              <a:t>on shell midplane / on rod</a:t>
            </a:r>
            <a:endParaRPr lang="en-GB" sz="1800" dirty="0"/>
          </a:p>
          <a:p>
            <a:pPr lvl="2"/>
            <a:endParaRPr lang="en-GB" sz="1800" i="0" dirty="0">
              <a:solidFill>
                <a:srgbClr val="202124"/>
              </a:solidFill>
              <a:effectLst/>
            </a:endParaRPr>
          </a:p>
          <a:p>
            <a:pPr marL="0" lvl="1" indent="0">
              <a:buNone/>
            </a:pPr>
            <a:endParaRPr lang="en-GB" dirty="0"/>
          </a:p>
        </p:txBody>
      </p:sp>
      <p:grpSp>
        <p:nvGrpSpPr>
          <p:cNvPr id="51" name="Group 50">
            <a:extLst>
              <a:ext uri="{FF2B5EF4-FFF2-40B4-BE49-F238E27FC236}">
                <a16:creationId xmlns:a16="http://schemas.microsoft.com/office/drawing/2014/main" id="{727E0AA3-F23A-8A3F-1F43-0489C1B8B7F8}"/>
              </a:ext>
            </a:extLst>
          </p:cNvPr>
          <p:cNvGrpSpPr/>
          <p:nvPr/>
        </p:nvGrpSpPr>
        <p:grpSpPr>
          <a:xfrm>
            <a:off x="1264920" y="2500995"/>
            <a:ext cx="5131806" cy="2819400"/>
            <a:chOff x="1905000" y="2514600"/>
            <a:chExt cx="7965788" cy="2819400"/>
          </a:xfrm>
        </p:grpSpPr>
        <p:sp>
          <p:nvSpPr>
            <p:cNvPr id="22" name="Rectangle 21">
              <a:extLst>
                <a:ext uri="{FF2B5EF4-FFF2-40B4-BE49-F238E27FC236}">
                  <a16:creationId xmlns:a16="http://schemas.microsoft.com/office/drawing/2014/main" id="{4CB7FB6F-8778-8051-D581-73520BAD7D8A}"/>
                </a:ext>
              </a:extLst>
            </p:cNvPr>
            <p:cNvSpPr/>
            <p:nvPr/>
          </p:nvSpPr>
          <p:spPr>
            <a:xfrm>
              <a:off x="1905000" y="2514600"/>
              <a:ext cx="7086600" cy="2819400"/>
            </a:xfrm>
            <a:prstGeom prst="rect">
              <a:avLst/>
            </a:prstGeom>
            <a:solidFill>
              <a:srgbClr val="F9DFD6">
                <a:alpha val="7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9813366-463D-8741-763F-36D3260E471D}"/>
                </a:ext>
              </a:extLst>
            </p:cNvPr>
            <p:cNvSpPr/>
            <p:nvPr/>
          </p:nvSpPr>
          <p:spPr>
            <a:xfrm>
              <a:off x="8991600" y="2514600"/>
              <a:ext cx="879188" cy="2819400"/>
            </a:xfrm>
            <a:prstGeom prst="rect">
              <a:avLst/>
            </a:prstGeom>
            <a:solidFill>
              <a:srgbClr val="DFF3F6">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aphicFrame>
        <p:nvGraphicFramePr>
          <p:cNvPr id="4" name="Chart 3">
            <a:extLst>
              <a:ext uri="{FF2B5EF4-FFF2-40B4-BE49-F238E27FC236}">
                <a16:creationId xmlns:a16="http://schemas.microsoft.com/office/drawing/2014/main" id="{F611BFC2-16D2-B89A-3C80-D5C218E955C7}"/>
              </a:ext>
            </a:extLst>
          </p:cNvPr>
          <p:cNvGraphicFramePr>
            <a:graphicFrameLocks noGrp="1"/>
          </p:cNvGraphicFramePr>
          <p:nvPr>
            <p:extLst>
              <p:ext uri="{D42A27DB-BD31-4B8C-83A1-F6EECF244321}">
                <p14:modId xmlns:p14="http://schemas.microsoft.com/office/powerpoint/2010/main" val="4028317095"/>
              </p:ext>
            </p:extLst>
          </p:nvPr>
        </p:nvGraphicFramePr>
        <p:xfrm>
          <a:off x="-152400" y="2383787"/>
          <a:ext cx="6926888" cy="3712213"/>
        </p:xfrm>
        <a:graphic>
          <a:graphicData uri="http://schemas.openxmlformats.org/drawingml/2006/chart">
            <c:chart xmlns:c="http://schemas.openxmlformats.org/drawingml/2006/chart" xmlns:r="http://schemas.openxmlformats.org/officeDocument/2006/relationships" r:id="rId4"/>
          </a:graphicData>
        </a:graphic>
      </p:graphicFrame>
      <p:grpSp>
        <p:nvGrpSpPr>
          <p:cNvPr id="65" name="Group 64">
            <a:extLst>
              <a:ext uri="{FF2B5EF4-FFF2-40B4-BE49-F238E27FC236}">
                <a16:creationId xmlns:a16="http://schemas.microsoft.com/office/drawing/2014/main" id="{4ED34A48-3957-F058-1F06-486693793FB9}"/>
              </a:ext>
            </a:extLst>
          </p:cNvPr>
          <p:cNvGrpSpPr/>
          <p:nvPr/>
        </p:nvGrpSpPr>
        <p:grpSpPr>
          <a:xfrm>
            <a:off x="1226149" y="2244504"/>
            <a:ext cx="5379550" cy="3700760"/>
            <a:chOff x="1917316" y="2261522"/>
            <a:chExt cx="9535167" cy="3700760"/>
          </a:xfrm>
        </p:grpSpPr>
        <p:cxnSp>
          <p:nvCxnSpPr>
            <p:cNvPr id="66" name="Straight Arrow Connector 65">
              <a:extLst>
                <a:ext uri="{FF2B5EF4-FFF2-40B4-BE49-F238E27FC236}">
                  <a16:creationId xmlns:a16="http://schemas.microsoft.com/office/drawing/2014/main" id="{570D0FB7-FEBA-1C01-D6DC-A26B7ABC7009}"/>
                </a:ext>
              </a:extLst>
            </p:cNvPr>
            <p:cNvCxnSpPr>
              <a:cxnSpLocks/>
            </p:cNvCxnSpPr>
            <p:nvPr/>
          </p:nvCxnSpPr>
          <p:spPr>
            <a:xfrm>
              <a:off x="1917316" y="5334000"/>
              <a:ext cx="6293648" cy="0"/>
            </a:xfrm>
            <a:prstGeom prst="straightConnector1">
              <a:avLst/>
            </a:prstGeom>
            <a:ln w="952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67" name="Group 66">
              <a:extLst>
                <a:ext uri="{FF2B5EF4-FFF2-40B4-BE49-F238E27FC236}">
                  <a16:creationId xmlns:a16="http://schemas.microsoft.com/office/drawing/2014/main" id="{8B179137-34B1-25FC-5463-41C89047CE77}"/>
                </a:ext>
              </a:extLst>
            </p:cNvPr>
            <p:cNvGrpSpPr/>
            <p:nvPr/>
          </p:nvGrpSpPr>
          <p:grpSpPr>
            <a:xfrm>
              <a:off x="2040063" y="2261522"/>
              <a:ext cx="9412420" cy="3700760"/>
              <a:chOff x="2040063" y="2261522"/>
              <a:chExt cx="9412420" cy="3700760"/>
            </a:xfrm>
          </p:grpSpPr>
          <p:sp>
            <p:nvSpPr>
              <p:cNvPr id="68" name="TextBox 67">
                <a:extLst>
                  <a:ext uri="{FF2B5EF4-FFF2-40B4-BE49-F238E27FC236}">
                    <a16:creationId xmlns:a16="http://schemas.microsoft.com/office/drawing/2014/main" id="{D2B90663-6364-B95F-E0E8-495D2DBE6F1A}"/>
                  </a:ext>
                </a:extLst>
              </p:cNvPr>
              <p:cNvSpPr txBox="1"/>
              <p:nvPr/>
            </p:nvSpPr>
            <p:spPr>
              <a:xfrm>
                <a:off x="2040063" y="2261522"/>
                <a:ext cx="4322026" cy="246221"/>
              </a:xfrm>
              <a:prstGeom prst="rect">
                <a:avLst/>
              </a:prstGeom>
              <a:noFill/>
            </p:spPr>
            <p:txBody>
              <a:bodyPr wrap="square" lIns="0" tIns="0" rIns="0" bIns="0" rtlCol="0">
                <a:spAutoFit/>
              </a:bodyPr>
              <a:lstStyle/>
              <a:p>
                <a:pPr algn="l"/>
                <a:r>
                  <a:rPr lang="en-GB" sz="1600" b="1" dirty="0">
                    <a:solidFill>
                      <a:schemeClr val="accent3"/>
                    </a:solidFill>
                  </a:rPr>
                  <a:t>Room temperature (RT)</a:t>
                </a:r>
              </a:p>
            </p:txBody>
          </p:sp>
          <p:sp>
            <p:nvSpPr>
              <p:cNvPr id="69" name="TextBox 68">
                <a:extLst>
                  <a:ext uri="{FF2B5EF4-FFF2-40B4-BE49-F238E27FC236}">
                    <a16:creationId xmlns:a16="http://schemas.microsoft.com/office/drawing/2014/main" id="{7DA5C1F6-CBE2-0E42-17C9-4E54593B6FFF}"/>
                  </a:ext>
                </a:extLst>
              </p:cNvPr>
              <p:cNvSpPr txBox="1"/>
              <p:nvPr/>
            </p:nvSpPr>
            <p:spPr>
              <a:xfrm>
                <a:off x="10101926" y="2268379"/>
                <a:ext cx="1350557" cy="246221"/>
              </a:xfrm>
              <a:prstGeom prst="rect">
                <a:avLst/>
              </a:prstGeom>
              <a:noFill/>
            </p:spPr>
            <p:txBody>
              <a:bodyPr wrap="square" lIns="0" tIns="0" rIns="0" bIns="0" rtlCol="0">
                <a:spAutoFit/>
              </a:bodyPr>
              <a:lstStyle/>
              <a:p>
                <a:pPr algn="l"/>
                <a:r>
                  <a:rPr lang="en-GB" sz="1600" b="1" dirty="0">
                    <a:solidFill>
                      <a:schemeClr val="accent2"/>
                    </a:solidFill>
                  </a:rPr>
                  <a:t>1.9 K</a:t>
                </a:r>
              </a:p>
            </p:txBody>
          </p:sp>
          <p:grpSp>
            <p:nvGrpSpPr>
              <p:cNvPr id="70" name="Group 69">
                <a:extLst>
                  <a:ext uri="{FF2B5EF4-FFF2-40B4-BE49-F238E27FC236}">
                    <a16:creationId xmlns:a16="http://schemas.microsoft.com/office/drawing/2014/main" id="{6F9135CD-6C2B-8BC8-584C-CA355F737D0D}"/>
                  </a:ext>
                </a:extLst>
              </p:cNvPr>
              <p:cNvGrpSpPr/>
              <p:nvPr/>
            </p:nvGrpSpPr>
            <p:grpSpPr>
              <a:xfrm>
                <a:off x="4765391" y="3322907"/>
                <a:ext cx="3625570" cy="498865"/>
                <a:chOff x="4765391" y="3322907"/>
                <a:chExt cx="3625570" cy="498865"/>
              </a:xfrm>
            </p:grpSpPr>
            <p:sp>
              <p:nvSpPr>
                <p:cNvPr id="83" name="TextBox 82">
                  <a:extLst>
                    <a:ext uri="{FF2B5EF4-FFF2-40B4-BE49-F238E27FC236}">
                      <a16:creationId xmlns:a16="http://schemas.microsoft.com/office/drawing/2014/main" id="{C08DAD49-542F-7A39-94B2-97C5EBC0B183}"/>
                    </a:ext>
                  </a:extLst>
                </p:cNvPr>
                <p:cNvSpPr txBox="1"/>
                <p:nvPr/>
              </p:nvSpPr>
              <p:spPr>
                <a:xfrm>
                  <a:off x="4765391" y="3322907"/>
                  <a:ext cx="3625570" cy="246221"/>
                </a:xfrm>
                <a:prstGeom prst="rect">
                  <a:avLst/>
                </a:prstGeom>
                <a:noFill/>
              </p:spPr>
              <p:txBody>
                <a:bodyPr wrap="square" lIns="0" tIns="0" rIns="0" bIns="0" rtlCol="0">
                  <a:spAutoFit/>
                </a:bodyPr>
                <a:lstStyle/>
                <a:p>
                  <a:pPr algn="l"/>
                  <a:r>
                    <a:rPr lang="en-GB" sz="1600" dirty="0"/>
                    <a:t>Final RT preload step</a:t>
                  </a:r>
                </a:p>
              </p:txBody>
            </p:sp>
            <p:cxnSp>
              <p:nvCxnSpPr>
                <p:cNvPr id="84" name="Straight Arrow Connector 83">
                  <a:extLst>
                    <a:ext uri="{FF2B5EF4-FFF2-40B4-BE49-F238E27FC236}">
                      <a16:creationId xmlns:a16="http://schemas.microsoft.com/office/drawing/2014/main" id="{39ADF021-7E49-F8CB-C1F5-F86A7E6CC554}"/>
                    </a:ext>
                  </a:extLst>
                </p:cNvPr>
                <p:cNvCxnSpPr>
                  <a:cxnSpLocks/>
                </p:cNvCxnSpPr>
                <p:nvPr/>
              </p:nvCxnSpPr>
              <p:spPr>
                <a:xfrm>
                  <a:off x="7047448" y="3614603"/>
                  <a:ext cx="530210" cy="20716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1" name="Group 70">
                <a:extLst>
                  <a:ext uri="{FF2B5EF4-FFF2-40B4-BE49-F238E27FC236}">
                    <a16:creationId xmlns:a16="http://schemas.microsoft.com/office/drawing/2014/main" id="{66FAEF0F-896D-F4A2-CD61-1922A925EFA8}"/>
                  </a:ext>
                </a:extLst>
              </p:cNvPr>
              <p:cNvGrpSpPr/>
              <p:nvPr/>
            </p:nvGrpSpPr>
            <p:grpSpPr>
              <a:xfrm>
                <a:off x="8210964" y="4430689"/>
                <a:ext cx="3241519" cy="1531593"/>
                <a:chOff x="8210964" y="4430689"/>
                <a:chExt cx="3241519" cy="1531593"/>
              </a:xfrm>
            </p:grpSpPr>
            <p:grpSp>
              <p:nvGrpSpPr>
                <p:cNvPr id="72" name="Group 71">
                  <a:extLst>
                    <a:ext uri="{FF2B5EF4-FFF2-40B4-BE49-F238E27FC236}">
                      <a16:creationId xmlns:a16="http://schemas.microsoft.com/office/drawing/2014/main" id="{EB9302F4-0C15-3CA4-ED46-98C5AF42F6CA}"/>
                    </a:ext>
                  </a:extLst>
                </p:cNvPr>
                <p:cNvGrpSpPr/>
                <p:nvPr/>
              </p:nvGrpSpPr>
              <p:grpSpPr>
                <a:xfrm>
                  <a:off x="8210965" y="4430689"/>
                  <a:ext cx="2808992" cy="141311"/>
                  <a:chOff x="8210965" y="4138081"/>
                  <a:chExt cx="2808992" cy="141311"/>
                </a:xfrm>
              </p:grpSpPr>
              <p:cxnSp>
                <p:nvCxnSpPr>
                  <p:cNvPr id="78" name="Straight Arrow Connector 77">
                    <a:extLst>
                      <a:ext uri="{FF2B5EF4-FFF2-40B4-BE49-F238E27FC236}">
                        <a16:creationId xmlns:a16="http://schemas.microsoft.com/office/drawing/2014/main" id="{EEA9B0C9-520F-BDED-FD25-74B14F07119C}"/>
                      </a:ext>
                    </a:extLst>
                  </p:cNvPr>
                  <p:cNvCxnSpPr>
                    <a:cxnSpLocks/>
                  </p:cNvCxnSpPr>
                  <p:nvPr/>
                </p:nvCxnSpPr>
                <p:spPr>
                  <a:xfrm>
                    <a:off x="8210965" y="4206662"/>
                    <a:ext cx="2808992" cy="0"/>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3AB49C0F-4B04-A4BE-E3AC-47900E3E486C}"/>
                      </a:ext>
                    </a:extLst>
                  </p:cNvPr>
                  <p:cNvCxnSpPr>
                    <a:cxnSpLocks/>
                  </p:cNvCxnSpPr>
                  <p:nvPr/>
                </p:nvCxnSpPr>
                <p:spPr>
                  <a:xfrm>
                    <a:off x="8547820" y="4142232"/>
                    <a:ext cx="0" cy="13716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35C4ADCE-7DBB-0263-6B70-0F041EC5EAAD}"/>
                      </a:ext>
                    </a:extLst>
                  </p:cNvPr>
                  <p:cNvCxnSpPr>
                    <a:cxnSpLocks/>
                  </p:cNvCxnSpPr>
                  <p:nvPr/>
                </p:nvCxnSpPr>
                <p:spPr>
                  <a:xfrm>
                    <a:off x="9080298" y="4142232"/>
                    <a:ext cx="0" cy="13716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955F26CD-9A73-63F1-C098-DE71106B8FA1}"/>
                      </a:ext>
                    </a:extLst>
                  </p:cNvPr>
                  <p:cNvCxnSpPr>
                    <a:cxnSpLocks/>
                  </p:cNvCxnSpPr>
                  <p:nvPr/>
                </p:nvCxnSpPr>
                <p:spPr>
                  <a:xfrm>
                    <a:off x="10081696" y="4138081"/>
                    <a:ext cx="0" cy="13716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3FAE55C5-4788-EC93-510A-D5482112E63C}"/>
                      </a:ext>
                    </a:extLst>
                  </p:cNvPr>
                  <p:cNvCxnSpPr>
                    <a:cxnSpLocks/>
                  </p:cNvCxnSpPr>
                  <p:nvPr/>
                </p:nvCxnSpPr>
                <p:spPr>
                  <a:xfrm>
                    <a:off x="10553964" y="4142232"/>
                    <a:ext cx="0" cy="137160"/>
                  </a:xfrm>
                  <a:prstGeom prst="line">
                    <a:avLst/>
                  </a:prstGeom>
                  <a:ln w="19050"/>
                </p:spPr>
                <p:style>
                  <a:lnRef idx="1">
                    <a:schemeClr val="accent1"/>
                  </a:lnRef>
                  <a:fillRef idx="0">
                    <a:schemeClr val="accent1"/>
                  </a:fillRef>
                  <a:effectRef idx="0">
                    <a:schemeClr val="accent1"/>
                  </a:effectRef>
                  <a:fontRef idx="minor">
                    <a:schemeClr val="tx1"/>
                  </a:fontRef>
                </p:style>
              </p:cxnSp>
            </p:grpSp>
            <p:sp>
              <p:nvSpPr>
                <p:cNvPr id="73" name="TextBox 72">
                  <a:extLst>
                    <a:ext uri="{FF2B5EF4-FFF2-40B4-BE49-F238E27FC236}">
                      <a16:creationId xmlns:a16="http://schemas.microsoft.com/office/drawing/2014/main" id="{73ADCFBA-AE4F-13FB-2175-E358372D73D5}"/>
                    </a:ext>
                  </a:extLst>
                </p:cNvPr>
                <p:cNvSpPr txBox="1"/>
                <p:nvPr/>
              </p:nvSpPr>
              <p:spPr>
                <a:xfrm>
                  <a:off x="8210964" y="5469839"/>
                  <a:ext cx="3241519" cy="492443"/>
                </a:xfrm>
                <a:prstGeom prst="rect">
                  <a:avLst/>
                </a:prstGeom>
                <a:solidFill>
                  <a:schemeClr val="bg1"/>
                </a:solidFill>
              </p:spPr>
              <p:txBody>
                <a:bodyPr wrap="square" lIns="0" tIns="0" rIns="0" bIns="0" rtlCol="0">
                  <a:spAutoFit/>
                </a:bodyPr>
                <a:lstStyle/>
                <a:p>
                  <a:pPr algn="l"/>
                  <a:r>
                    <a:rPr lang="en-GB" sz="1600" b="1" dirty="0"/>
                    <a:t>  Following steps</a:t>
                  </a:r>
                </a:p>
                <a:p>
                  <a:pPr algn="l"/>
                  <a:endParaRPr lang="en-GB" sz="1600" b="1" dirty="0"/>
                </a:p>
              </p:txBody>
            </p:sp>
            <p:sp>
              <p:nvSpPr>
                <p:cNvPr id="74" name="TextBox 73">
                  <a:extLst>
                    <a:ext uri="{FF2B5EF4-FFF2-40B4-BE49-F238E27FC236}">
                      <a16:creationId xmlns:a16="http://schemas.microsoft.com/office/drawing/2014/main" id="{1D4C1482-A9E6-F947-F1F2-AA5D7E09593F}"/>
                    </a:ext>
                  </a:extLst>
                </p:cNvPr>
                <p:cNvSpPr txBox="1"/>
                <p:nvPr/>
              </p:nvSpPr>
              <p:spPr>
                <a:xfrm rot="18843374">
                  <a:off x="8266273" y="4602669"/>
                  <a:ext cx="486652" cy="436423"/>
                </a:xfrm>
                <a:prstGeom prst="rect">
                  <a:avLst/>
                </a:prstGeom>
                <a:noFill/>
              </p:spPr>
              <p:txBody>
                <a:bodyPr wrap="square" lIns="0" tIns="0" rIns="0" bIns="0" rtlCol="0">
                  <a:spAutoFit/>
                </a:bodyPr>
                <a:lstStyle/>
                <a:p>
                  <a:pPr algn="l"/>
                  <a:r>
                    <a:rPr lang="en-GB" sz="1600" dirty="0"/>
                    <a:t>D+1</a:t>
                  </a:r>
                </a:p>
              </p:txBody>
            </p:sp>
            <p:sp>
              <p:nvSpPr>
                <p:cNvPr id="75" name="TextBox 74">
                  <a:extLst>
                    <a:ext uri="{FF2B5EF4-FFF2-40B4-BE49-F238E27FC236}">
                      <a16:creationId xmlns:a16="http://schemas.microsoft.com/office/drawing/2014/main" id="{15206F5B-A59B-A1ED-CF30-5ED9BF322AEC}"/>
                    </a:ext>
                  </a:extLst>
                </p:cNvPr>
                <p:cNvSpPr txBox="1"/>
                <p:nvPr/>
              </p:nvSpPr>
              <p:spPr>
                <a:xfrm rot="18843374">
                  <a:off x="8789158" y="4631885"/>
                  <a:ext cx="486652" cy="436423"/>
                </a:xfrm>
                <a:prstGeom prst="rect">
                  <a:avLst/>
                </a:prstGeom>
                <a:noFill/>
              </p:spPr>
              <p:txBody>
                <a:bodyPr wrap="square" lIns="0" tIns="0" rIns="0" bIns="0" rtlCol="0">
                  <a:spAutoFit/>
                </a:bodyPr>
                <a:lstStyle/>
                <a:p>
                  <a:pPr algn="l"/>
                  <a:r>
                    <a:rPr lang="en-GB" sz="1600" dirty="0"/>
                    <a:t>D+4</a:t>
                  </a:r>
                </a:p>
              </p:txBody>
            </p:sp>
            <p:sp>
              <p:nvSpPr>
                <p:cNvPr id="76" name="TextBox 75">
                  <a:extLst>
                    <a:ext uri="{FF2B5EF4-FFF2-40B4-BE49-F238E27FC236}">
                      <a16:creationId xmlns:a16="http://schemas.microsoft.com/office/drawing/2014/main" id="{13B5AC54-6F85-CC41-4313-68E42AF3F899}"/>
                    </a:ext>
                  </a:extLst>
                </p:cNvPr>
                <p:cNvSpPr txBox="1"/>
                <p:nvPr/>
              </p:nvSpPr>
              <p:spPr>
                <a:xfrm rot="18843374">
                  <a:off x="9310006" y="4734061"/>
                  <a:ext cx="772684" cy="436423"/>
                </a:xfrm>
                <a:prstGeom prst="rect">
                  <a:avLst/>
                </a:prstGeom>
                <a:noFill/>
              </p:spPr>
              <p:txBody>
                <a:bodyPr wrap="square" lIns="0" tIns="0" rIns="0" bIns="0" rtlCol="0">
                  <a:spAutoFit/>
                </a:bodyPr>
                <a:lstStyle/>
                <a:p>
                  <a:pPr algn="l"/>
                  <a:r>
                    <a:rPr lang="en-GB" sz="1600" dirty="0"/>
                    <a:t>cryostat</a:t>
                  </a:r>
                </a:p>
              </p:txBody>
            </p:sp>
            <p:sp>
              <p:nvSpPr>
                <p:cNvPr id="77" name="TextBox 76">
                  <a:extLst>
                    <a:ext uri="{FF2B5EF4-FFF2-40B4-BE49-F238E27FC236}">
                      <a16:creationId xmlns:a16="http://schemas.microsoft.com/office/drawing/2014/main" id="{4792EDBD-F2B6-AE17-40B8-8FA0AB70C02E}"/>
                    </a:ext>
                  </a:extLst>
                </p:cNvPr>
                <p:cNvSpPr txBox="1"/>
                <p:nvPr/>
              </p:nvSpPr>
              <p:spPr>
                <a:xfrm rot="18843374">
                  <a:off x="10191024" y="4710797"/>
                  <a:ext cx="543238" cy="436423"/>
                </a:xfrm>
                <a:prstGeom prst="rect">
                  <a:avLst/>
                </a:prstGeom>
                <a:noFill/>
              </p:spPr>
              <p:txBody>
                <a:bodyPr wrap="square" lIns="0" tIns="0" rIns="0" bIns="0" rtlCol="0">
                  <a:spAutoFit/>
                </a:bodyPr>
                <a:lstStyle/>
                <a:p>
                  <a:pPr algn="l"/>
                  <a:r>
                    <a:rPr lang="en-GB" sz="1600" dirty="0"/>
                    <a:t>1.9 K</a:t>
                  </a:r>
                </a:p>
              </p:txBody>
            </p:sp>
          </p:grpSp>
        </p:grpSp>
      </p:grpSp>
      <p:grpSp>
        <p:nvGrpSpPr>
          <p:cNvPr id="41" name="Group 40">
            <a:extLst>
              <a:ext uri="{FF2B5EF4-FFF2-40B4-BE49-F238E27FC236}">
                <a16:creationId xmlns:a16="http://schemas.microsoft.com/office/drawing/2014/main" id="{EA8A9F6A-B35C-EC09-BD98-38AFEE3608DB}"/>
              </a:ext>
            </a:extLst>
          </p:cNvPr>
          <p:cNvGrpSpPr/>
          <p:nvPr/>
        </p:nvGrpSpPr>
        <p:grpSpPr>
          <a:xfrm>
            <a:off x="8422619" y="2490679"/>
            <a:ext cx="3366181" cy="2902200"/>
            <a:chOff x="8422619" y="2490725"/>
            <a:chExt cx="3334621" cy="2692954"/>
          </a:xfrm>
        </p:grpSpPr>
        <p:sp>
          <p:nvSpPr>
            <p:cNvPr id="39" name="Rectangle 38">
              <a:extLst>
                <a:ext uri="{FF2B5EF4-FFF2-40B4-BE49-F238E27FC236}">
                  <a16:creationId xmlns:a16="http://schemas.microsoft.com/office/drawing/2014/main" id="{E026125A-EAB2-F2E3-A56B-005F7397D9D3}"/>
                </a:ext>
              </a:extLst>
            </p:cNvPr>
            <p:cNvSpPr/>
            <p:nvPr/>
          </p:nvSpPr>
          <p:spPr>
            <a:xfrm>
              <a:off x="8422619" y="2490725"/>
              <a:ext cx="2270072" cy="2679088"/>
            </a:xfrm>
            <a:prstGeom prst="rect">
              <a:avLst/>
            </a:prstGeom>
            <a:solidFill>
              <a:srgbClr val="F9DFD6">
                <a:alpha val="8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DD9CCA9D-C399-15F3-3CD7-4CDA82886323}"/>
                </a:ext>
              </a:extLst>
            </p:cNvPr>
            <p:cNvSpPr/>
            <p:nvPr/>
          </p:nvSpPr>
          <p:spPr>
            <a:xfrm>
              <a:off x="10693494" y="2504591"/>
              <a:ext cx="1063746" cy="2679088"/>
            </a:xfrm>
            <a:prstGeom prst="rect">
              <a:avLst/>
            </a:prstGeom>
            <a:solidFill>
              <a:srgbClr val="DFF3F6">
                <a:alpha val="8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5" name="Oval 84">
            <a:extLst>
              <a:ext uri="{FF2B5EF4-FFF2-40B4-BE49-F238E27FC236}">
                <a16:creationId xmlns:a16="http://schemas.microsoft.com/office/drawing/2014/main" id="{B91294EC-F7F3-4E6B-1A0E-143248F94A21}"/>
              </a:ext>
            </a:extLst>
          </p:cNvPr>
          <p:cNvSpPr/>
          <p:nvPr/>
        </p:nvSpPr>
        <p:spPr>
          <a:xfrm>
            <a:off x="5874884" y="2617297"/>
            <a:ext cx="435338" cy="1028715"/>
          </a:xfrm>
          <a:prstGeom prst="ellipse">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4" name="Group 33">
            <a:extLst>
              <a:ext uri="{FF2B5EF4-FFF2-40B4-BE49-F238E27FC236}">
                <a16:creationId xmlns:a16="http://schemas.microsoft.com/office/drawing/2014/main" id="{B2BDC9EF-BDD9-151F-CFDC-8D18E1A5B185}"/>
              </a:ext>
            </a:extLst>
          </p:cNvPr>
          <p:cNvGrpSpPr/>
          <p:nvPr/>
        </p:nvGrpSpPr>
        <p:grpSpPr>
          <a:xfrm>
            <a:off x="8522000" y="5029200"/>
            <a:ext cx="2759704" cy="1287350"/>
            <a:chOff x="8068697" y="5008123"/>
            <a:chExt cx="2759704" cy="1287350"/>
          </a:xfrm>
        </p:grpSpPr>
        <p:sp>
          <p:nvSpPr>
            <p:cNvPr id="30" name="TextBox 29">
              <a:extLst>
                <a:ext uri="{FF2B5EF4-FFF2-40B4-BE49-F238E27FC236}">
                  <a16:creationId xmlns:a16="http://schemas.microsoft.com/office/drawing/2014/main" id="{869AEE13-85F9-A82C-7E6E-7E94EE900086}"/>
                </a:ext>
              </a:extLst>
            </p:cNvPr>
            <p:cNvSpPr txBox="1"/>
            <p:nvPr/>
          </p:nvSpPr>
          <p:spPr>
            <a:xfrm rot="18843374">
              <a:off x="7595376" y="5575931"/>
              <a:ext cx="1192863" cy="246221"/>
            </a:xfrm>
            <a:prstGeom prst="rect">
              <a:avLst/>
            </a:prstGeom>
            <a:noFill/>
          </p:spPr>
          <p:txBody>
            <a:bodyPr wrap="square" lIns="0" tIns="0" rIns="0" bIns="0" rtlCol="0">
              <a:spAutoFit/>
            </a:bodyPr>
            <a:lstStyle/>
            <a:p>
              <a:pPr algn="l"/>
              <a:r>
                <a:rPr lang="en-GB" sz="1600" dirty="0"/>
                <a:t>RT preload </a:t>
              </a:r>
            </a:p>
          </p:txBody>
        </p:sp>
        <p:sp>
          <p:nvSpPr>
            <p:cNvPr id="31" name="TextBox 30">
              <a:extLst>
                <a:ext uri="{FF2B5EF4-FFF2-40B4-BE49-F238E27FC236}">
                  <a16:creationId xmlns:a16="http://schemas.microsoft.com/office/drawing/2014/main" id="{5069F9DB-757A-7352-5FC1-F3E159FFF186}"/>
                </a:ext>
              </a:extLst>
            </p:cNvPr>
            <p:cNvSpPr txBox="1"/>
            <p:nvPr/>
          </p:nvSpPr>
          <p:spPr>
            <a:xfrm rot="18843374">
              <a:off x="8865437" y="5386763"/>
              <a:ext cx="609889" cy="246221"/>
            </a:xfrm>
            <a:prstGeom prst="rect">
              <a:avLst/>
            </a:prstGeom>
            <a:noFill/>
          </p:spPr>
          <p:txBody>
            <a:bodyPr wrap="square" lIns="0" tIns="0" rIns="0" bIns="0" rtlCol="0">
              <a:spAutoFit/>
            </a:bodyPr>
            <a:lstStyle/>
            <a:p>
              <a:pPr algn="l"/>
              <a:r>
                <a:rPr lang="en-GB" sz="1600" dirty="0"/>
                <a:t>D+4</a:t>
              </a:r>
            </a:p>
          </p:txBody>
        </p:sp>
        <p:sp>
          <p:nvSpPr>
            <p:cNvPr id="32" name="TextBox 31">
              <a:extLst>
                <a:ext uri="{FF2B5EF4-FFF2-40B4-BE49-F238E27FC236}">
                  <a16:creationId xmlns:a16="http://schemas.microsoft.com/office/drawing/2014/main" id="{DAB7B33B-2494-9C97-DCEC-82ACDCCDBE50}"/>
                </a:ext>
              </a:extLst>
            </p:cNvPr>
            <p:cNvSpPr txBox="1"/>
            <p:nvPr/>
          </p:nvSpPr>
          <p:spPr>
            <a:xfrm rot="18843374">
              <a:off x="9389542" y="5499605"/>
              <a:ext cx="923928" cy="246221"/>
            </a:xfrm>
            <a:prstGeom prst="rect">
              <a:avLst/>
            </a:prstGeom>
            <a:noFill/>
          </p:spPr>
          <p:txBody>
            <a:bodyPr wrap="square" lIns="0" tIns="0" rIns="0" bIns="0" rtlCol="0">
              <a:spAutoFit/>
            </a:bodyPr>
            <a:lstStyle/>
            <a:p>
              <a:pPr algn="l"/>
              <a:r>
                <a:rPr lang="en-GB" sz="1600" dirty="0"/>
                <a:t>cryostat</a:t>
              </a:r>
            </a:p>
          </p:txBody>
        </p:sp>
        <p:sp>
          <p:nvSpPr>
            <p:cNvPr id="33" name="TextBox 32">
              <a:extLst>
                <a:ext uri="{FF2B5EF4-FFF2-40B4-BE49-F238E27FC236}">
                  <a16:creationId xmlns:a16="http://schemas.microsoft.com/office/drawing/2014/main" id="{7DE269E7-5097-15B3-7050-C389339B77E7}"/>
                </a:ext>
              </a:extLst>
            </p:cNvPr>
            <p:cNvSpPr txBox="1"/>
            <p:nvPr/>
          </p:nvSpPr>
          <p:spPr>
            <a:xfrm rot="18843374">
              <a:off x="10243327" y="5346976"/>
              <a:ext cx="923928" cy="246221"/>
            </a:xfrm>
            <a:prstGeom prst="rect">
              <a:avLst/>
            </a:prstGeom>
            <a:noFill/>
          </p:spPr>
          <p:txBody>
            <a:bodyPr wrap="square" lIns="0" tIns="0" rIns="0" bIns="0" rtlCol="0">
              <a:spAutoFit/>
            </a:bodyPr>
            <a:lstStyle/>
            <a:p>
              <a:pPr algn="l"/>
              <a:r>
                <a:rPr lang="en-GB" sz="1600" dirty="0"/>
                <a:t>1.9 K</a:t>
              </a:r>
            </a:p>
          </p:txBody>
        </p:sp>
      </p:grpSp>
      <p:cxnSp>
        <p:nvCxnSpPr>
          <p:cNvPr id="38" name="Straight Connector 37">
            <a:extLst>
              <a:ext uri="{FF2B5EF4-FFF2-40B4-BE49-F238E27FC236}">
                <a16:creationId xmlns:a16="http://schemas.microsoft.com/office/drawing/2014/main" id="{C11D2ACF-53DB-340E-9399-C830222A4C19}"/>
              </a:ext>
            </a:extLst>
          </p:cNvPr>
          <p:cNvCxnSpPr/>
          <p:nvPr/>
        </p:nvCxnSpPr>
        <p:spPr>
          <a:xfrm>
            <a:off x="6858000" y="2129741"/>
            <a:ext cx="0" cy="3887864"/>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3A0889E6-C4DE-A83A-19D1-CCC87B56CDC6}"/>
              </a:ext>
            </a:extLst>
          </p:cNvPr>
          <p:cNvSpPr txBox="1"/>
          <p:nvPr/>
        </p:nvSpPr>
        <p:spPr>
          <a:xfrm>
            <a:off x="8462026" y="2209800"/>
            <a:ext cx="1074605" cy="246221"/>
          </a:xfrm>
          <a:prstGeom prst="rect">
            <a:avLst/>
          </a:prstGeom>
          <a:noFill/>
        </p:spPr>
        <p:txBody>
          <a:bodyPr wrap="square" lIns="0" tIns="0" rIns="0" bIns="0" rtlCol="0">
            <a:spAutoFit/>
          </a:bodyPr>
          <a:lstStyle/>
          <a:p>
            <a:pPr algn="l"/>
            <a:r>
              <a:rPr lang="en-GB" sz="1600" b="1" dirty="0">
                <a:solidFill>
                  <a:schemeClr val="accent3"/>
                </a:solidFill>
              </a:rPr>
              <a:t>RT</a:t>
            </a:r>
          </a:p>
        </p:txBody>
      </p:sp>
      <p:sp>
        <p:nvSpPr>
          <p:cNvPr id="43" name="TextBox 42">
            <a:extLst>
              <a:ext uri="{FF2B5EF4-FFF2-40B4-BE49-F238E27FC236}">
                <a16:creationId xmlns:a16="http://schemas.microsoft.com/office/drawing/2014/main" id="{9EB094C5-61D4-BF9C-C291-0130FE692208}"/>
              </a:ext>
            </a:extLst>
          </p:cNvPr>
          <p:cNvSpPr txBox="1"/>
          <p:nvPr/>
        </p:nvSpPr>
        <p:spPr>
          <a:xfrm>
            <a:off x="10708652" y="2209800"/>
            <a:ext cx="761957" cy="246221"/>
          </a:xfrm>
          <a:prstGeom prst="rect">
            <a:avLst/>
          </a:prstGeom>
          <a:noFill/>
        </p:spPr>
        <p:txBody>
          <a:bodyPr wrap="square" lIns="0" tIns="0" rIns="0" bIns="0" rtlCol="0">
            <a:spAutoFit/>
          </a:bodyPr>
          <a:lstStyle/>
          <a:p>
            <a:pPr algn="l"/>
            <a:r>
              <a:rPr lang="en-GB" sz="1600" b="1" dirty="0">
                <a:solidFill>
                  <a:schemeClr val="accent2"/>
                </a:solidFill>
              </a:rPr>
              <a:t>1.9 K</a:t>
            </a:r>
          </a:p>
        </p:txBody>
      </p:sp>
      <p:graphicFrame>
        <p:nvGraphicFramePr>
          <p:cNvPr id="46" name="Chart 45">
            <a:extLst>
              <a:ext uri="{FF2B5EF4-FFF2-40B4-BE49-F238E27FC236}">
                <a16:creationId xmlns:a16="http://schemas.microsoft.com/office/drawing/2014/main" id="{5EE890D8-87B5-DEEC-992A-E9A066233362}"/>
              </a:ext>
            </a:extLst>
          </p:cNvPr>
          <p:cNvGraphicFramePr>
            <a:graphicFrameLocks/>
          </p:cNvGraphicFramePr>
          <p:nvPr>
            <p:extLst>
              <p:ext uri="{D42A27DB-BD31-4B8C-83A1-F6EECF244321}">
                <p14:modId xmlns:p14="http://schemas.microsoft.com/office/powerpoint/2010/main" val="3665115287"/>
              </p:ext>
            </p:extLst>
          </p:nvPr>
        </p:nvGraphicFramePr>
        <p:xfrm>
          <a:off x="7290005" y="2476859"/>
          <a:ext cx="4278640" cy="2995128"/>
        </p:xfrm>
        <a:graphic>
          <a:graphicData uri="http://schemas.openxmlformats.org/drawingml/2006/chart">
            <c:chart xmlns:c="http://schemas.openxmlformats.org/drawingml/2006/chart" xmlns:r="http://schemas.openxmlformats.org/officeDocument/2006/relationships" r:id="rId5"/>
          </a:graphicData>
        </a:graphic>
      </p:graphicFrame>
      <p:sp>
        <p:nvSpPr>
          <p:cNvPr id="36" name="TextBox 35">
            <a:extLst>
              <a:ext uri="{FF2B5EF4-FFF2-40B4-BE49-F238E27FC236}">
                <a16:creationId xmlns:a16="http://schemas.microsoft.com/office/drawing/2014/main" id="{FB085640-2D1C-41B8-DD8D-65E41A26D0BE}"/>
              </a:ext>
            </a:extLst>
          </p:cNvPr>
          <p:cNvSpPr txBox="1"/>
          <p:nvPr/>
        </p:nvSpPr>
        <p:spPr>
          <a:xfrm>
            <a:off x="10732056" y="2743200"/>
            <a:ext cx="1478275" cy="492443"/>
          </a:xfrm>
          <a:prstGeom prst="rect">
            <a:avLst/>
          </a:prstGeom>
          <a:noFill/>
        </p:spPr>
        <p:txBody>
          <a:bodyPr wrap="square" lIns="0" tIns="0" rIns="0" bIns="0" rtlCol="0">
            <a:spAutoFit/>
          </a:bodyPr>
          <a:lstStyle/>
          <a:p>
            <a:pPr algn="ctr"/>
            <a:r>
              <a:rPr lang="en-GB" sz="1600" b="1" dirty="0"/>
              <a:t>Measured  </a:t>
            </a:r>
          </a:p>
          <a:p>
            <a:pPr algn="ctr"/>
            <a:r>
              <a:rPr lang="en-GB" sz="1600" b="1" dirty="0"/>
              <a:t>77 % of L.F.</a:t>
            </a:r>
          </a:p>
        </p:txBody>
      </p:sp>
      <p:sp>
        <p:nvSpPr>
          <p:cNvPr id="47" name="TextBox 46">
            <a:extLst>
              <a:ext uri="{FF2B5EF4-FFF2-40B4-BE49-F238E27FC236}">
                <a16:creationId xmlns:a16="http://schemas.microsoft.com/office/drawing/2014/main" id="{1866DFB7-A371-23DF-83F8-794C947BBE8C}"/>
              </a:ext>
            </a:extLst>
          </p:cNvPr>
          <p:cNvSpPr txBox="1"/>
          <p:nvPr/>
        </p:nvSpPr>
        <p:spPr>
          <a:xfrm>
            <a:off x="228600" y="1905000"/>
            <a:ext cx="2895599" cy="276999"/>
          </a:xfrm>
          <a:prstGeom prst="rect">
            <a:avLst/>
          </a:prstGeom>
          <a:noFill/>
        </p:spPr>
        <p:txBody>
          <a:bodyPr wrap="square" lIns="0" tIns="0" rIns="0" bIns="0" rtlCol="0">
            <a:spAutoFit/>
          </a:bodyPr>
          <a:lstStyle/>
          <a:p>
            <a:pPr algn="l"/>
            <a:r>
              <a:rPr lang="en-GB" b="1" dirty="0">
                <a:sym typeface="Wingdings" panose="05000000000000000000" pitchFamily="2" charset="2"/>
              </a:rPr>
              <a:t> </a:t>
            </a:r>
            <a:r>
              <a:rPr lang="en-GB" b="1" u="sng" dirty="0">
                <a:sym typeface="Wingdings" panose="05000000000000000000" pitchFamily="2" charset="2"/>
              </a:rPr>
              <a:t>Transverse: </a:t>
            </a:r>
            <a:endParaRPr lang="en-GB" b="1" u="sng" dirty="0"/>
          </a:p>
        </p:txBody>
      </p:sp>
      <p:sp>
        <p:nvSpPr>
          <p:cNvPr id="49" name="TextBox 48">
            <a:extLst>
              <a:ext uri="{FF2B5EF4-FFF2-40B4-BE49-F238E27FC236}">
                <a16:creationId xmlns:a16="http://schemas.microsoft.com/office/drawing/2014/main" id="{E96BECF1-F2D2-3848-707E-DC22FC7C60AA}"/>
              </a:ext>
            </a:extLst>
          </p:cNvPr>
          <p:cNvSpPr txBox="1"/>
          <p:nvPr/>
        </p:nvSpPr>
        <p:spPr>
          <a:xfrm>
            <a:off x="7239000" y="1907787"/>
            <a:ext cx="2895599" cy="276999"/>
          </a:xfrm>
          <a:prstGeom prst="rect">
            <a:avLst/>
          </a:prstGeom>
          <a:noFill/>
        </p:spPr>
        <p:txBody>
          <a:bodyPr wrap="square" lIns="0" tIns="0" rIns="0" bIns="0" rtlCol="0">
            <a:spAutoFit/>
          </a:bodyPr>
          <a:lstStyle/>
          <a:p>
            <a:pPr algn="l"/>
            <a:r>
              <a:rPr lang="en-GB" b="1" dirty="0">
                <a:sym typeface="Wingdings" panose="05000000000000000000" pitchFamily="2" charset="2"/>
              </a:rPr>
              <a:t> </a:t>
            </a:r>
            <a:r>
              <a:rPr lang="en-GB" b="1" u="sng" dirty="0">
                <a:sym typeface="Wingdings" panose="05000000000000000000" pitchFamily="2" charset="2"/>
              </a:rPr>
              <a:t>Axial: </a:t>
            </a:r>
            <a:endParaRPr lang="en-GB" b="1" u="sng" dirty="0"/>
          </a:p>
        </p:txBody>
      </p:sp>
      <p:sp>
        <p:nvSpPr>
          <p:cNvPr id="6" name="Oval 5">
            <a:extLst>
              <a:ext uri="{FF2B5EF4-FFF2-40B4-BE49-F238E27FC236}">
                <a16:creationId xmlns:a16="http://schemas.microsoft.com/office/drawing/2014/main" id="{968571A6-0C2C-1528-B86F-87006B33354D}"/>
              </a:ext>
            </a:extLst>
          </p:cNvPr>
          <p:cNvSpPr/>
          <p:nvPr/>
        </p:nvSpPr>
        <p:spPr>
          <a:xfrm>
            <a:off x="10584786" y="3276600"/>
            <a:ext cx="1073814" cy="1556580"/>
          </a:xfrm>
          <a:prstGeom prst="ellipse">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Rounded Corners 24">
            <a:extLst>
              <a:ext uri="{FF2B5EF4-FFF2-40B4-BE49-F238E27FC236}">
                <a16:creationId xmlns:a16="http://schemas.microsoft.com/office/drawing/2014/main" id="{F10322F8-614B-7FA1-D4DA-323BFF2C4B03}"/>
              </a:ext>
            </a:extLst>
          </p:cNvPr>
          <p:cNvSpPr/>
          <p:nvPr/>
        </p:nvSpPr>
        <p:spPr>
          <a:xfrm>
            <a:off x="398399" y="1324980"/>
            <a:ext cx="8284278" cy="38424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en-US" b="1" dirty="0">
                <a:solidFill>
                  <a:schemeClr val="tx1"/>
                </a:solidFill>
                <a:sym typeface="Wingdings" panose="05000000000000000000" pitchFamily="2" charset="2"/>
              </a:rPr>
              <a:t>At cold: magnet less preloaded than expected &amp; asymmetry in the rods</a:t>
            </a:r>
          </a:p>
        </p:txBody>
      </p:sp>
    </p:spTree>
    <p:extLst>
      <p:ext uri="{BB962C8B-B14F-4D97-AF65-F5344CB8AC3E}">
        <p14:creationId xmlns:p14="http://schemas.microsoft.com/office/powerpoint/2010/main" val="129829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8C4B5-3C9A-2B5A-C8F9-9B249F86F06A}"/>
              </a:ext>
            </a:extLst>
          </p:cNvPr>
          <p:cNvSpPr>
            <a:spLocks noGrp="1"/>
          </p:cNvSpPr>
          <p:nvPr>
            <p:ph type="title"/>
          </p:nvPr>
        </p:nvSpPr>
        <p:spPr>
          <a:xfrm>
            <a:off x="407988" y="309369"/>
            <a:ext cx="11380812" cy="1084263"/>
          </a:xfrm>
        </p:spPr>
        <p:txBody>
          <a:bodyPr/>
          <a:lstStyle/>
          <a:p>
            <a:r>
              <a:rPr lang="en-GB" dirty="0"/>
              <a:t>Rods’ behavior – during cool down</a:t>
            </a:r>
          </a:p>
        </p:txBody>
      </p:sp>
      <p:sp>
        <p:nvSpPr>
          <p:cNvPr id="7" name="Date Placeholder 6">
            <a:extLst>
              <a:ext uri="{FF2B5EF4-FFF2-40B4-BE49-F238E27FC236}">
                <a16:creationId xmlns:a16="http://schemas.microsoft.com/office/drawing/2014/main" id="{A1074074-8D81-8845-CA10-243501C7C1BC}"/>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5F585AE1-6D1A-F3F9-12B8-3FBCE0A46FE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683D0ED-799F-BF36-8F43-C516CDB872CF}"/>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28" name="TextBox 27">
            <a:extLst>
              <a:ext uri="{FF2B5EF4-FFF2-40B4-BE49-F238E27FC236}">
                <a16:creationId xmlns:a16="http://schemas.microsoft.com/office/drawing/2014/main" id="{E4CB978E-16EF-DEE3-E1E3-79852A838355}"/>
              </a:ext>
            </a:extLst>
          </p:cNvPr>
          <p:cNvSpPr txBox="1"/>
          <p:nvPr/>
        </p:nvSpPr>
        <p:spPr>
          <a:xfrm>
            <a:off x="3322927" y="5864423"/>
            <a:ext cx="4529751" cy="307777"/>
          </a:xfrm>
          <a:prstGeom prst="rect">
            <a:avLst/>
          </a:prstGeom>
          <a:noFill/>
        </p:spPr>
        <p:txBody>
          <a:bodyPr wrap="square">
            <a:spAutoFit/>
          </a:bodyPr>
          <a:lstStyle/>
          <a:p>
            <a:r>
              <a:rPr lang="en-GB" sz="1400" i="1" dirty="0">
                <a:solidFill>
                  <a:schemeClr val="accent2"/>
                </a:solidFill>
              </a:rPr>
              <a:t>Courtesy of S. Mugnier </a:t>
            </a:r>
          </a:p>
        </p:txBody>
      </p:sp>
      <p:grpSp>
        <p:nvGrpSpPr>
          <p:cNvPr id="59" name="Group 58">
            <a:extLst>
              <a:ext uri="{FF2B5EF4-FFF2-40B4-BE49-F238E27FC236}">
                <a16:creationId xmlns:a16="http://schemas.microsoft.com/office/drawing/2014/main" id="{7D7A6C4A-4E63-EDB3-794D-968ACF158BDA}"/>
              </a:ext>
            </a:extLst>
          </p:cNvPr>
          <p:cNvGrpSpPr/>
          <p:nvPr/>
        </p:nvGrpSpPr>
        <p:grpSpPr>
          <a:xfrm>
            <a:off x="698956" y="3289767"/>
            <a:ext cx="4935167" cy="2746910"/>
            <a:chOff x="698956" y="3289767"/>
            <a:chExt cx="4935167" cy="2746910"/>
          </a:xfrm>
        </p:grpSpPr>
        <p:grpSp>
          <p:nvGrpSpPr>
            <p:cNvPr id="57" name="Group 56">
              <a:extLst>
                <a:ext uri="{FF2B5EF4-FFF2-40B4-BE49-F238E27FC236}">
                  <a16:creationId xmlns:a16="http://schemas.microsoft.com/office/drawing/2014/main" id="{65911E84-867B-2D31-2B9B-9D6E34ECA3D1}"/>
                </a:ext>
              </a:extLst>
            </p:cNvPr>
            <p:cNvGrpSpPr/>
            <p:nvPr/>
          </p:nvGrpSpPr>
          <p:grpSpPr>
            <a:xfrm>
              <a:off x="1014886" y="3289767"/>
              <a:ext cx="4619237" cy="2746910"/>
              <a:chOff x="1014886" y="3289767"/>
              <a:chExt cx="4619237" cy="2746910"/>
            </a:xfrm>
          </p:grpSpPr>
          <p:grpSp>
            <p:nvGrpSpPr>
              <p:cNvPr id="48" name="Group 47">
                <a:extLst>
                  <a:ext uri="{FF2B5EF4-FFF2-40B4-BE49-F238E27FC236}">
                    <a16:creationId xmlns:a16="http://schemas.microsoft.com/office/drawing/2014/main" id="{E9157937-112D-0A21-F502-39D8CD567824}"/>
                  </a:ext>
                </a:extLst>
              </p:cNvPr>
              <p:cNvGrpSpPr/>
              <p:nvPr/>
            </p:nvGrpSpPr>
            <p:grpSpPr>
              <a:xfrm>
                <a:off x="1014886" y="3289767"/>
                <a:ext cx="4619237" cy="2453808"/>
                <a:chOff x="1014886" y="3289767"/>
                <a:chExt cx="4619237" cy="2453808"/>
              </a:xfrm>
            </p:grpSpPr>
            <p:grpSp>
              <p:nvGrpSpPr>
                <p:cNvPr id="47" name="Group 46">
                  <a:extLst>
                    <a:ext uri="{FF2B5EF4-FFF2-40B4-BE49-F238E27FC236}">
                      <a16:creationId xmlns:a16="http://schemas.microsoft.com/office/drawing/2014/main" id="{932572B5-0F31-5167-C6E6-194990E39147}"/>
                    </a:ext>
                  </a:extLst>
                </p:cNvPr>
                <p:cNvGrpSpPr/>
                <p:nvPr/>
              </p:nvGrpSpPr>
              <p:grpSpPr>
                <a:xfrm>
                  <a:off x="1014886" y="3289767"/>
                  <a:ext cx="4404839" cy="2453808"/>
                  <a:chOff x="1014886" y="3289767"/>
                  <a:chExt cx="4404839" cy="2453808"/>
                </a:xfrm>
              </p:grpSpPr>
              <p:pic>
                <p:nvPicPr>
                  <p:cNvPr id="40" name="Picture 39">
                    <a:extLst>
                      <a:ext uri="{FF2B5EF4-FFF2-40B4-BE49-F238E27FC236}">
                        <a16:creationId xmlns:a16="http://schemas.microsoft.com/office/drawing/2014/main" id="{BAA19DBE-BF56-37A7-E4E4-358F657247F3}"/>
                      </a:ext>
                    </a:extLst>
                  </p:cNvPr>
                  <p:cNvPicPr>
                    <a:picLocks noChangeAspect="1"/>
                  </p:cNvPicPr>
                  <p:nvPr/>
                </p:nvPicPr>
                <p:blipFill>
                  <a:blip r:embed="rId3"/>
                  <a:stretch>
                    <a:fillRect/>
                  </a:stretch>
                </p:blipFill>
                <p:spPr>
                  <a:xfrm>
                    <a:off x="1219200" y="3352800"/>
                    <a:ext cx="4200525" cy="2390775"/>
                  </a:xfrm>
                  <a:prstGeom prst="rect">
                    <a:avLst/>
                  </a:prstGeom>
                </p:spPr>
              </p:pic>
              <p:grpSp>
                <p:nvGrpSpPr>
                  <p:cNvPr id="46" name="Group 45">
                    <a:extLst>
                      <a:ext uri="{FF2B5EF4-FFF2-40B4-BE49-F238E27FC236}">
                        <a16:creationId xmlns:a16="http://schemas.microsoft.com/office/drawing/2014/main" id="{9E1BCD45-5B0E-B255-F3D9-9BFD524F53F9}"/>
                      </a:ext>
                    </a:extLst>
                  </p:cNvPr>
                  <p:cNvGrpSpPr/>
                  <p:nvPr/>
                </p:nvGrpSpPr>
                <p:grpSpPr>
                  <a:xfrm>
                    <a:off x="1014886" y="3289767"/>
                    <a:ext cx="496416" cy="2453808"/>
                    <a:chOff x="1014886" y="3289767"/>
                    <a:chExt cx="496416" cy="2453808"/>
                  </a:xfrm>
                </p:grpSpPr>
                <p:sp>
                  <p:nvSpPr>
                    <p:cNvPr id="41" name="TextBox 40">
                      <a:extLst>
                        <a:ext uri="{FF2B5EF4-FFF2-40B4-BE49-F238E27FC236}">
                          <a16:creationId xmlns:a16="http://schemas.microsoft.com/office/drawing/2014/main" id="{5B5345B3-AF42-8C30-2E45-D83EDFBD8811}"/>
                        </a:ext>
                      </a:extLst>
                    </p:cNvPr>
                    <p:cNvSpPr txBox="1"/>
                    <p:nvPr/>
                  </p:nvSpPr>
                  <p:spPr>
                    <a:xfrm>
                      <a:off x="1014886" y="3289767"/>
                      <a:ext cx="496318" cy="169277"/>
                    </a:xfrm>
                    <a:prstGeom prst="rect">
                      <a:avLst/>
                    </a:prstGeom>
                    <a:noFill/>
                  </p:spPr>
                  <p:txBody>
                    <a:bodyPr wrap="square" lIns="0" tIns="0" rIns="0" bIns="0" rtlCol="0">
                      <a:spAutoFit/>
                    </a:bodyPr>
                    <a:lstStyle/>
                    <a:p>
                      <a:pPr algn="l"/>
                      <a:r>
                        <a:rPr lang="en-GB" sz="1100" dirty="0">
                          <a:solidFill>
                            <a:srgbClr val="303030"/>
                          </a:solidFill>
                        </a:rPr>
                        <a:t>900</a:t>
                      </a:r>
                    </a:p>
                  </p:txBody>
                </p:sp>
                <p:sp>
                  <p:nvSpPr>
                    <p:cNvPr id="42" name="TextBox 41">
                      <a:extLst>
                        <a:ext uri="{FF2B5EF4-FFF2-40B4-BE49-F238E27FC236}">
                          <a16:creationId xmlns:a16="http://schemas.microsoft.com/office/drawing/2014/main" id="{F6D1FB2A-F9FE-52E8-47CF-6E9446CBA734}"/>
                        </a:ext>
                      </a:extLst>
                    </p:cNvPr>
                    <p:cNvSpPr txBox="1"/>
                    <p:nvPr/>
                  </p:nvSpPr>
                  <p:spPr>
                    <a:xfrm>
                      <a:off x="1014984" y="3858768"/>
                      <a:ext cx="496318" cy="169277"/>
                    </a:xfrm>
                    <a:prstGeom prst="rect">
                      <a:avLst/>
                    </a:prstGeom>
                    <a:noFill/>
                  </p:spPr>
                  <p:txBody>
                    <a:bodyPr wrap="square" lIns="0" tIns="0" rIns="0" bIns="0" rtlCol="0">
                      <a:spAutoFit/>
                    </a:bodyPr>
                    <a:lstStyle/>
                    <a:p>
                      <a:pPr algn="l"/>
                      <a:r>
                        <a:rPr lang="en-GB" sz="1100" dirty="0">
                          <a:solidFill>
                            <a:srgbClr val="303030"/>
                          </a:solidFill>
                        </a:rPr>
                        <a:t>800</a:t>
                      </a:r>
                    </a:p>
                  </p:txBody>
                </p:sp>
                <p:sp>
                  <p:nvSpPr>
                    <p:cNvPr id="43" name="TextBox 42">
                      <a:extLst>
                        <a:ext uri="{FF2B5EF4-FFF2-40B4-BE49-F238E27FC236}">
                          <a16:creationId xmlns:a16="http://schemas.microsoft.com/office/drawing/2014/main" id="{78EC2027-5A3D-9FA0-27B4-EE59779899C9}"/>
                        </a:ext>
                      </a:extLst>
                    </p:cNvPr>
                    <p:cNvSpPr txBox="1"/>
                    <p:nvPr/>
                  </p:nvSpPr>
                  <p:spPr>
                    <a:xfrm>
                      <a:off x="1014984" y="4439272"/>
                      <a:ext cx="496318" cy="169277"/>
                    </a:xfrm>
                    <a:prstGeom prst="rect">
                      <a:avLst/>
                    </a:prstGeom>
                    <a:noFill/>
                  </p:spPr>
                  <p:txBody>
                    <a:bodyPr wrap="square" lIns="0" tIns="0" rIns="0" bIns="0" rtlCol="0">
                      <a:spAutoFit/>
                    </a:bodyPr>
                    <a:lstStyle/>
                    <a:p>
                      <a:pPr algn="l"/>
                      <a:r>
                        <a:rPr lang="en-GB" sz="1100" dirty="0">
                          <a:solidFill>
                            <a:srgbClr val="303030"/>
                          </a:solidFill>
                        </a:rPr>
                        <a:t>700</a:t>
                      </a:r>
                    </a:p>
                  </p:txBody>
                </p:sp>
                <p:sp>
                  <p:nvSpPr>
                    <p:cNvPr id="44" name="TextBox 43">
                      <a:extLst>
                        <a:ext uri="{FF2B5EF4-FFF2-40B4-BE49-F238E27FC236}">
                          <a16:creationId xmlns:a16="http://schemas.microsoft.com/office/drawing/2014/main" id="{A3DABEC2-1E4B-A730-122F-DE5F16BEF947}"/>
                        </a:ext>
                      </a:extLst>
                    </p:cNvPr>
                    <p:cNvSpPr txBox="1"/>
                    <p:nvPr/>
                  </p:nvSpPr>
                  <p:spPr>
                    <a:xfrm>
                      <a:off x="1014984" y="5002669"/>
                      <a:ext cx="496318" cy="169277"/>
                    </a:xfrm>
                    <a:prstGeom prst="rect">
                      <a:avLst/>
                    </a:prstGeom>
                    <a:noFill/>
                  </p:spPr>
                  <p:txBody>
                    <a:bodyPr wrap="square" lIns="0" tIns="0" rIns="0" bIns="0" rtlCol="0">
                      <a:spAutoFit/>
                    </a:bodyPr>
                    <a:lstStyle/>
                    <a:p>
                      <a:pPr algn="l"/>
                      <a:r>
                        <a:rPr lang="en-GB" sz="1100" dirty="0">
                          <a:solidFill>
                            <a:srgbClr val="303030"/>
                          </a:solidFill>
                        </a:rPr>
                        <a:t>600</a:t>
                      </a:r>
                    </a:p>
                  </p:txBody>
                </p:sp>
                <p:sp>
                  <p:nvSpPr>
                    <p:cNvPr id="45" name="TextBox 44">
                      <a:extLst>
                        <a:ext uri="{FF2B5EF4-FFF2-40B4-BE49-F238E27FC236}">
                          <a16:creationId xmlns:a16="http://schemas.microsoft.com/office/drawing/2014/main" id="{23924D5F-836F-B074-FC2D-058954DECA40}"/>
                        </a:ext>
                      </a:extLst>
                    </p:cNvPr>
                    <p:cNvSpPr txBox="1"/>
                    <p:nvPr/>
                  </p:nvSpPr>
                  <p:spPr>
                    <a:xfrm>
                      <a:off x="1014984" y="5574298"/>
                      <a:ext cx="496318" cy="169277"/>
                    </a:xfrm>
                    <a:prstGeom prst="rect">
                      <a:avLst/>
                    </a:prstGeom>
                    <a:noFill/>
                  </p:spPr>
                  <p:txBody>
                    <a:bodyPr wrap="square" lIns="0" tIns="0" rIns="0" bIns="0" rtlCol="0">
                      <a:spAutoFit/>
                    </a:bodyPr>
                    <a:lstStyle/>
                    <a:p>
                      <a:pPr algn="l"/>
                      <a:r>
                        <a:rPr lang="en-GB" sz="1100" dirty="0">
                          <a:solidFill>
                            <a:srgbClr val="303030"/>
                          </a:solidFill>
                        </a:rPr>
                        <a:t>500</a:t>
                      </a:r>
                    </a:p>
                  </p:txBody>
                </p:sp>
              </p:grpSp>
            </p:grpSp>
            <p:grpSp>
              <p:nvGrpSpPr>
                <p:cNvPr id="23" name="Group 22">
                  <a:extLst>
                    <a:ext uri="{FF2B5EF4-FFF2-40B4-BE49-F238E27FC236}">
                      <a16:creationId xmlns:a16="http://schemas.microsoft.com/office/drawing/2014/main" id="{B5E979C6-886A-8731-116D-B9BA0F7255E4}"/>
                    </a:ext>
                  </a:extLst>
                </p:cNvPr>
                <p:cNvGrpSpPr>
                  <a:grpSpLocks noChangeAspect="1"/>
                </p:cNvGrpSpPr>
                <p:nvPr/>
              </p:nvGrpSpPr>
              <p:grpSpPr>
                <a:xfrm>
                  <a:off x="1295400" y="3352800"/>
                  <a:ext cx="4338723" cy="2297687"/>
                  <a:chOff x="527074" y="1369024"/>
                  <a:chExt cx="5045581" cy="4393178"/>
                </a:xfrm>
              </p:grpSpPr>
              <p:cxnSp>
                <p:nvCxnSpPr>
                  <p:cNvPr id="25" name="Straight Connector 24">
                    <a:extLst>
                      <a:ext uri="{FF2B5EF4-FFF2-40B4-BE49-F238E27FC236}">
                        <a16:creationId xmlns:a16="http://schemas.microsoft.com/office/drawing/2014/main" id="{1BB69793-65D4-E66E-D2E9-92F0801DEF82}"/>
                      </a:ext>
                    </a:extLst>
                  </p:cNvPr>
                  <p:cNvCxnSpPr>
                    <a:cxnSpLocks/>
                  </p:cNvCxnSpPr>
                  <p:nvPr/>
                </p:nvCxnSpPr>
                <p:spPr>
                  <a:xfrm>
                    <a:off x="4119033" y="1410335"/>
                    <a:ext cx="0" cy="4351867"/>
                  </a:xfrm>
                  <a:prstGeom prst="line">
                    <a:avLst/>
                  </a:prstGeom>
                  <a:ln w="28575" cap="flat" cmpd="sng" algn="ctr">
                    <a:solidFill>
                      <a:srgbClr val="0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6" name="TextBox 25">
                    <a:extLst>
                      <a:ext uri="{FF2B5EF4-FFF2-40B4-BE49-F238E27FC236}">
                        <a16:creationId xmlns:a16="http://schemas.microsoft.com/office/drawing/2014/main" id="{2EEE9CC8-F6FD-A7D9-8DB3-B13018AED8B9}"/>
                      </a:ext>
                    </a:extLst>
                  </p:cNvPr>
                  <p:cNvSpPr txBox="1"/>
                  <p:nvPr/>
                </p:nvSpPr>
                <p:spPr bwMode="auto">
                  <a:xfrm>
                    <a:off x="527074" y="1369024"/>
                    <a:ext cx="2589431" cy="647315"/>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033A0"/>
                        </a:solidFill>
                        <a:effectLst/>
                        <a:uLnTx/>
                        <a:uFillTx/>
                        <a:latin typeface="Source Sans Pro"/>
                        <a:cs typeface="Arial"/>
                      </a:rPr>
                      <a:t>Cooldown – RMM1a</a:t>
                    </a:r>
                  </a:p>
                </p:txBody>
              </p:sp>
              <p:sp>
                <p:nvSpPr>
                  <p:cNvPr id="27" name="TextBox 26">
                    <a:extLst>
                      <a:ext uri="{FF2B5EF4-FFF2-40B4-BE49-F238E27FC236}">
                        <a16:creationId xmlns:a16="http://schemas.microsoft.com/office/drawing/2014/main" id="{E0B92EF9-BA9F-95B7-A7F5-8DCAADF4239C}"/>
                      </a:ext>
                    </a:extLst>
                  </p:cNvPr>
                  <p:cNvSpPr txBox="1"/>
                  <p:nvPr/>
                </p:nvSpPr>
                <p:spPr bwMode="auto">
                  <a:xfrm>
                    <a:off x="4119649" y="1369024"/>
                    <a:ext cx="1453006" cy="452175"/>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033A0"/>
                        </a:solidFill>
                        <a:effectLst/>
                        <a:uLnTx/>
                        <a:uFillTx/>
                        <a:latin typeface="Source Sans Pro"/>
                        <a:cs typeface="Arial"/>
                      </a:rPr>
                      <a:t>Warm-up</a:t>
                    </a:r>
                  </a:p>
                </p:txBody>
              </p:sp>
            </p:grpSp>
          </p:grpSp>
          <p:grpSp>
            <p:nvGrpSpPr>
              <p:cNvPr id="56" name="Group 55">
                <a:extLst>
                  <a:ext uri="{FF2B5EF4-FFF2-40B4-BE49-F238E27FC236}">
                    <a16:creationId xmlns:a16="http://schemas.microsoft.com/office/drawing/2014/main" id="{64454771-AA5C-DC3E-5693-3EB4F21AB80B}"/>
                  </a:ext>
                </a:extLst>
              </p:cNvPr>
              <p:cNvGrpSpPr/>
              <p:nvPr/>
            </p:nvGrpSpPr>
            <p:grpSpPr>
              <a:xfrm>
                <a:off x="1271905" y="5684104"/>
                <a:ext cx="4081599" cy="352573"/>
                <a:chOff x="1271905" y="5684104"/>
                <a:chExt cx="4081599" cy="352573"/>
              </a:xfrm>
            </p:grpSpPr>
            <p:grpSp>
              <p:nvGrpSpPr>
                <p:cNvPr id="54" name="Group 53">
                  <a:extLst>
                    <a:ext uri="{FF2B5EF4-FFF2-40B4-BE49-F238E27FC236}">
                      <a16:creationId xmlns:a16="http://schemas.microsoft.com/office/drawing/2014/main" id="{7C808219-0E40-C2A6-D4F2-68E6A0D1D983}"/>
                    </a:ext>
                  </a:extLst>
                </p:cNvPr>
                <p:cNvGrpSpPr/>
                <p:nvPr/>
              </p:nvGrpSpPr>
              <p:grpSpPr>
                <a:xfrm>
                  <a:off x="1271905" y="5684104"/>
                  <a:ext cx="4081599" cy="173272"/>
                  <a:chOff x="1271905" y="5684104"/>
                  <a:chExt cx="4081599" cy="173272"/>
                </a:xfrm>
              </p:grpSpPr>
              <p:sp>
                <p:nvSpPr>
                  <p:cNvPr id="49" name="TextBox 48">
                    <a:extLst>
                      <a:ext uri="{FF2B5EF4-FFF2-40B4-BE49-F238E27FC236}">
                        <a16:creationId xmlns:a16="http://schemas.microsoft.com/office/drawing/2014/main" id="{325E52A2-7EB0-B90C-DDBD-9AB98B8DF252}"/>
                      </a:ext>
                    </a:extLst>
                  </p:cNvPr>
                  <p:cNvSpPr txBox="1"/>
                  <p:nvPr/>
                </p:nvSpPr>
                <p:spPr>
                  <a:xfrm>
                    <a:off x="1271905" y="5687568"/>
                    <a:ext cx="496318" cy="169277"/>
                  </a:xfrm>
                  <a:prstGeom prst="rect">
                    <a:avLst/>
                  </a:prstGeom>
                  <a:noFill/>
                </p:spPr>
                <p:txBody>
                  <a:bodyPr wrap="square" lIns="0" tIns="0" rIns="0" bIns="0" rtlCol="0">
                    <a:spAutoFit/>
                  </a:bodyPr>
                  <a:lstStyle/>
                  <a:p>
                    <a:pPr algn="l"/>
                    <a:r>
                      <a:rPr lang="en-GB" sz="1100" dirty="0">
                        <a:solidFill>
                          <a:srgbClr val="303030"/>
                        </a:solidFill>
                      </a:rPr>
                      <a:t>Tue 23</a:t>
                    </a:r>
                  </a:p>
                </p:txBody>
              </p:sp>
              <p:sp>
                <p:nvSpPr>
                  <p:cNvPr id="50" name="TextBox 49">
                    <a:extLst>
                      <a:ext uri="{FF2B5EF4-FFF2-40B4-BE49-F238E27FC236}">
                        <a16:creationId xmlns:a16="http://schemas.microsoft.com/office/drawing/2014/main" id="{FAB46E2A-462D-1D06-9418-2C98FFA9C3B3}"/>
                      </a:ext>
                    </a:extLst>
                  </p:cNvPr>
                  <p:cNvSpPr txBox="1"/>
                  <p:nvPr/>
                </p:nvSpPr>
                <p:spPr>
                  <a:xfrm>
                    <a:off x="2131761" y="5688099"/>
                    <a:ext cx="496318" cy="169277"/>
                  </a:xfrm>
                  <a:prstGeom prst="rect">
                    <a:avLst/>
                  </a:prstGeom>
                  <a:noFill/>
                </p:spPr>
                <p:txBody>
                  <a:bodyPr wrap="square" lIns="0" tIns="0" rIns="0" bIns="0" rtlCol="0">
                    <a:spAutoFit/>
                  </a:bodyPr>
                  <a:lstStyle/>
                  <a:p>
                    <a:pPr algn="l"/>
                    <a:r>
                      <a:rPr lang="en-GB" sz="1100" dirty="0">
                        <a:solidFill>
                          <a:srgbClr val="303030"/>
                        </a:solidFill>
                      </a:rPr>
                      <a:t>Thu 25</a:t>
                    </a:r>
                  </a:p>
                </p:txBody>
              </p:sp>
              <p:sp>
                <p:nvSpPr>
                  <p:cNvPr id="51" name="TextBox 50">
                    <a:extLst>
                      <a:ext uri="{FF2B5EF4-FFF2-40B4-BE49-F238E27FC236}">
                        <a16:creationId xmlns:a16="http://schemas.microsoft.com/office/drawing/2014/main" id="{7295C30E-919E-DBD2-8097-1AB07D40DA52}"/>
                      </a:ext>
                    </a:extLst>
                  </p:cNvPr>
                  <p:cNvSpPr txBox="1"/>
                  <p:nvPr/>
                </p:nvSpPr>
                <p:spPr>
                  <a:xfrm>
                    <a:off x="3048000" y="5687568"/>
                    <a:ext cx="496318" cy="169277"/>
                  </a:xfrm>
                  <a:prstGeom prst="rect">
                    <a:avLst/>
                  </a:prstGeom>
                  <a:noFill/>
                </p:spPr>
                <p:txBody>
                  <a:bodyPr wrap="square" lIns="0" tIns="0" rIns="0" bIns="0" rtlCol="0">
                    <a:spAutoFit/>
                  </a:bodyPr>
                  <a:lstStyle/>
                  <a:p>
                    <a:pPr algn="l"/>
                    <a:r>
                      <a:rPr lang="en-GB" sz="1100" dirty="0">
                        <a:solidFill>
                          <a:srgbClr val="303030"/>
                        </a:solidFill>
                      </a:rPr>
                      <a:t>Sat 27</a:t>
                    </a:r>
                  </a:p>
                </p:txBody>
              </p:sp>
              <p:sp>
                <p:nvSpPr>
                  <p:cNvPr id="52" name="TextBox 51">
                    <a:extLst>
                      <a:ext uri="{FF2B5EF4-FFF2-40B4-BE49-F238E27FC236}">
                        <a16:creationId xmlns:a16="http://schemas.microsoft.com/office/drawing/2014/main" id="{3622E96F-4D38-7D2A-EE60-880E2F32A5C4}"/>
                      </a:ext>
                    </a:extLst>
                  </p:cNvPr>
                  <p:cNvSpPr txBox="1"/>
                  <p:nvPr/>
                </p:nvSpPr>
                <p:spPr>
                  <a:xfrm>
                    <a:off x="3959435" y="5684104"/>
                    <a:ext cx="496318" cy="169277"/>
                  </a:xfrm>
                  <a:prstGeom prst="rect">
                    <a:avLst/>
                  </a:prstGeom>
                  <a:noFill/>
                </p:spPr>
                <p:txBody>
                  <a:bodyPr wrap="square" lIns="0" tIns="0" rIns="0" bIns="0" rtlCol="0">
                    <a:spAutoFit/>
                  </a:bodyPr>
                  <a:lstStyle/>
                  <a:p>
                    <a:pPr algn="l"/>
                    <a:r>
                      <a:rPr lang="en-GB" sz="1100" dirty="0">
                        <a:solidFill>
                          <a:srgbClr val="303030"/>
                        </a:solidFill>
                      </a:rPr>
                      <a:t>Mon 29</a:t>
                    </a:r>
                  </a:p>
                </p:txBody>
              </p:sp>
              <p:sp>
                <p:nvSpPr>
                  <p:cNvPr id="53" name="TextBox 52">
                    <a:extLst>
                      <a:ext uri="{FF2B5EF4-FFF2-40B4-BE49-F238E27FC236}">
                        <a16:creationId xmlns:a16="http://schemas.microsoft.com/office/drawing/2014/main" id="{7E11BB86-2E0E-3F36-E3A1-FAAD30F3E29A}"/>
                      </a:ext>
                    </a:extLst>
                  </p:cNvPr>
                  <p:cNvSpPr txBox="1"/>
                  <p:nvPr/>
                </p:nvSpPr>
                <p:spPr>
                  <a:xfrm>
                    <a:off x="4857186" y="5687568"/>
                    <a:ext cx="496318" cy="169277"/>
                  </a:xfrm>
                  <a:prstGeom prst="rect">
                    <a:avLst/>
                  </a:prstGeom>
                  <a:noFill/>
                </p:spPr>
                <p:txBody>
                  <a:bodyPr wrap="square" lIns="0" tIns="0" rIns="0" bIns="0" rtlCol="0">
                    <a:spAutoFit/>
                  </a:bodyPr>
                  <a:lstStyle/>
                  <a:p>
                    <a:pPr algn="l"/>
                    <a:r>
                      <a:rPr lang="en-GB" sz="1100" dirty="0">
                        <a:solidFill>
                          <a:srgbClr val="303030"/>
                        </a:solidFill>
                      </a:rPr>
                      <a:t>Wed 1</a:t>
                    </a:r>
                  </a:p>
                </p:txBody>
              </p:sp>
            </p:grpSp>
            <p:sp>
              <p:nvSpPr>
                <p:cNvPr id="55" name="TextBox 54">
                  <a:extLst>
                    <a:ext uri="{FF2B5EF4-FFF2-40B4-BE49-F238E27FC236}">
                      <a16:creationId xmlns:a16="http://schemas.microsoft.com/office/drawing/2014/main" id="{BFDAA09D-D07F-732D-92C1-3B679362A9EA}"/>
                    </a:ext>
                  </a:extLst>
                </p:cNvPr>
                <p:cNvSpPr txBox="1"/>
                <p:nvPr/>
              </p:nvSpPr>
              <p:spPr>
                <a:xfrm>
                  <a:off x="1271905" y="5867400"/>
                  <a:ext cx="859856" cy="169277"/>
                </a:xfrm>
                <a:prstGeom prst="rect">
                  <a:avLst/>
                </a:prstGeom>
                <a:noFill/>
              </p:spPr>
              <p:txBody>
                <a:bodyPr wrap="square" lIns="0" tIns="0" rIns="0" bIns="0" rtlCol="0">
                  <a:spAutoFit/>
                </a:bodyPr>
                <a:lstStyle/>
                <a:p>
                  <a:pPr algn="l"/>
                  <a:r>
                    <a:rPr lang="en-GB" sz="1100" dirty="0">
                      <a:solidFill>
                        <a:srgbClr val="303030"/>
                      </a:solidFill>
                    </a:rPr>
                    <a:t>Nov 2021</a:t>
                  </a:r>
                </a:p>
              </p:txBody>
            </p:sp>
          </p:grpSp>
        </p:grpSp>
        <p:sp>
          <p:nvSpPr>
            <p:cNvPr id="58" name="TextBox 57">
              <a:extLst>
                <a:ext uri="{FF2B5EF4-FFF2-40B4-BE49-F238E27FC236}">
                  <a16:creationId xmlns:a16="http://schemas.microsoft.com/office/drawing/2014/main" id="{5F74C61D-2FA3-C6DD-C75A-89A060160B68}"/>
                </a:ext>
              </a:extLst>
            </p:cNvPr>
            <p:cNvSpPr txBox="1"/>
            <p:nvPr/>
          </p:nvSpPr>
          <p:spPr>
            <a:xfrm rot="16200000">
              <a:off x="38519" y="4305719"/>
              <a:ext cx="1536317" cy="215444"/>
            </a:xfrm>
            <a:prstGeom prst="rect">
              <a:avLst/>
            </a:prstGeom>
            <a:noFill/>
          </p:spPr>
          <p:txBody>
            <a:bodyPr wrap="square" lIns="0" tIns="0" rIns="0" bIns="0" rtlCol="0">
              <a:spAutoFit/>
            </a:bodyPr>
            <a:lstStyle/>
            <a:p>
              <a:pPr algn="l"/>
              <a:r>
                <a:rPr lang="en-GB" sz="1400" dirty="0">
                  <a:solidFill>
                    <a:srgbClr val="303030"/>
                  </a:solidFill>
                </a:rPr>
                <a:t>Rods </a:t>
              </a:r>
              <a:r>
                <a:rPr lang="el-GR" sz="1400" dirty="0">
                  <a:solidFill>
                    <a:srgbClr val="303030"/>
                  </a:solidFill>
                </a:rPr>
                <a:t>ε</a:t>
              </a:r>
              <a:r>
                <a:rPr lang="en-GB" sz="1400" dirty="0">
                  <a:solidFill>
                    <a:srgbClr val="303030"/>
                  </a:solidFill>
                </a:rPr>
                <a:t>z [um/m]</a:t>
              </a:r>
            </a:p>
          </p:txBody>
        </p:sp>
      </p:grpSp>
      <p:sp>
        <p:nvSpPr>
          <p:cNvPr id="3" name="Oval 2">
            <a:extLst>
              <a:ext uri="{FF2B5EF4-FFF2-40B4-BE49-F238E27FC236}">
                <a16:creationId xmlns:a16="http://schemas.microsoft.com/office/drawing/2014/main" id="{477F9AB7-98FB-D1DE-D2E6-91CEC8935D0D}"/>
              </a:ext>
            </a:extLst>
          </p:cNvPr>
          <p:cNvSpPr/>
          <p:nvPr/>
        </p:nvSpPr>
        <p:spPr>
          <a:xfrm>
            <a:off x="2310957" y="3759760"/>
            <a:ext cx="457200" cy="149804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6" name="Group 35">
            <a:extLst>
              <a:ext uri="{FF2B5EF4-FFF2-40B4-BE49-F238E27FC236}">
                <a16:creationId xmlns:a16="http://schemas.microsoft.com/office/drawing/2014/main" id="{737420FB-D3A9-4CE0-149F-944A27C2A2CF}"/>
              </a:ext>
            </a:extLst>
          </p:cNvPr>
          <p:cNvGrpSpPr/>
          <p:nvPr/>
        </p:nvGrpSpPr>
        <p:grpSpPr>
          <a:xfrm>
            <a:off x="7063736" y="1566700"/>
            <a:ext cx="4004028" cy="4011563"/>
            <a:chOff x="6894047" y="1398637"/>
            <a:chExt cx="4004028" cy="4011563"/>
          </a:xfrm>
        </p:grpSpPr>
        <p:grpSp>
          <p:nvGrpSpPr>
            <p:cNvPr id="30" name="Group 29">
              <a:extLst>
                <a:ext uri="{FF2B5EF4-FFF2-40B4-BE49-F238E27FC236}">
                  <a16:creationId xmlns:a16="http://schemas.microsoft.com/office/drawing/2014/main" id="{5D17FCBE-AF7A-6430-9961-42C167E9D168}"/>
                </a:ext>
              </a:extLst>
            </p:cNvPr>
            <p:cNvGrpSpPr/>
            <p:nvPr/>
          </p:nvGrpSpPr>
          <p:grpSpPr>
            <a:xfrm>
              <a:off x="6894047" y="1398637"/>
              <a:ext cx="4004028" cy="4011563"/>
              <a:chOff x="6894047" y="1423218"/>
              <a:chExt cx="4004028" cy="4011563"/>
            </a:xfrm>
          </p:grpSpPr>
          <p:pic>
            <p:nvPicPr>
              <p:cNvPr id="16" name="Picture 15" descr="Graphical user interface, application, icon, Teams&#10;&#10;Description automatically generated">
                <a:extLst>
                  <a:ext uri="{FF2B5EF4-FFF2-40B4-BE49-F238E27FC236}">
                    <a16:creationId xmlns:a16="http://schemas.microsoft.com/office/drawing/2014/main" id="{971339B5-5D46-C8C6-6401-B60A74CFC397}"/>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5625" r="26250" b="5071"/>
              <a:stretch/>
            </p:blipFill>
            <p:spPr>
              <a:xfrm rot="5400000">
                <a:off x="6890279" y="1426986"/>
                <a:ext cx="4011563" cy="4004028"/>
              </a:xfrm>
              <a:prstGeom prst="rect">
                <a:avLst/>
              </a:prstGeom>
            </p:spPr>
          </p:pic>
          <p:grpSp>
            <p:nvGrpSpPr>
              <p:cNvPr id="21" name="Group 20">
                <a:extLst>
                  <a:ext uri="{FF2B5EF4-FFF2-40B4-BE49-F238E27FC236}">
                    <a16:creationId xmlns:a16="http://schemas.microsoft.com/office/drawing/2014/main" id="{2FA863FC-541A-7C5F-F5FD-61DF59AD6B2E}"/>
                  </a:ext>
                </a:extLst>
              </p:cNvPr>
              <p:cNvGrpSpPr/>
              <p:nvPr/>
            </p:nvGrpSpPr>
            <p:grpSpPr>
              <a:xfrm>
                <a:off x="7891272" y="2423160"/>
                <a:ext cx="2029968" cy="2039112"/>
                <a:chOff x="7891272" y="2423160"/>
                <a:chExt cx="2029968" cy="2039112"/>
              </a:xfrm>
            </p:grpSpPr>
            <p:sp>
              <p:nvSpPr>
                <p:cNvPr id="12" name="Oval 11">
                  <a:extLst>
                    <a:ext uri="{FF2B5EF4-FFF2-40B4-BE49-F238E27FC236}">
                      <a16:creationId xmlns:a16="http://schemas.microsoft.com/office/drawing/2014/main" id="{8E291103-0574-6E44-4C95-4827937B7C71}"/>
                    </a:ext>
                  </a:extLst>
                </p:cNvPr>
                <p:cNvSpPr>
                  <a:spLocks noChangeAspect="1"/>
                </p:cNvSpPr>
                <p:nvPr/>
              </p:nvSpPr>
              <p:spPr>
                <a:xfrm>
                  <a:off x="7891272" y="2423160"/>
                  <a:ext cx="274320" cy="2743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AB62B7DA-BB10-553D-2BB0-F39C43538E93}"/>
                    </a:ext>
                  </a:extLst>
                </p:cNvPr>
                <p:cNvSpPr/>
                <p:nvPr/>
              </p:nvSpPr>
              <p:spPr>
                <a:xfrm>
                  <a:off x="9646920" y="2423160"/>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265A9AFC-FBD2-752A-B253-B853F94DC56A}"/>
                    </a:ext>
                  </a:extLst>
                </p:cNvPr>
                <p:cNvSpPr>
                  <a:spLocks noChangeAspect="1"/>
                </p:cNvSpPr>
                <p:nvPr/>
              </p:nvSpPr>
              <p:spPr>
                <a:xfrm>
                  <a:off x="7891272" y="4187952"/>
                  <a:ext cx="274320" cy="274320"/>
                </a:xfrm>
                <a:prstGeom prst="ellipse">
                  <a:avLst/>
                </a:prstGeom>
                <a:solidFill>
                  <a:srgbClr val="78E92B"/>
                </a:solidFill>
                <a:ln>
                  <a:solidFill>
                    <a:srgbClr val="78E9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85E6148B-0246-741C-BBAC-8BC37080F90C}"/>
                    </a:ext>
                  </a:extLst>
                </p:cNvPr>
                <p:cNvSpPr>
                  <a:spLocks noChangeAspect="1"/>
                </p:cNvSpPr>
                <p:nvPr/>
              </p:nvSpPr>
              <p:spPr>
                <a:xfrm>
                  <a:off x="9646920" y="4187952"/>
                  <a:ext cx="274320" cy="274320"/>
                </a:xfrm>
                <a:prstGeom prst="ellipse">
                  <a:avLst/>
                </a:prstGeom>
                <a:solidFill>
                  <a:srgbClr val="11DFDA"/>
                </a:solidFill>
                <a:ln>
                  <a:solidFill>
                    <a:srgbClr val="11DF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32" name="TextBox 31">
              <a:extLst>
                <a:ext uri="{FF2B5EF4-FFF2-40B4-BE49-F238E27FC236}">
                  <a16:creationId xmlns:a16="http://schemas.microsoft.com/office/drawing/2014/main" id="{CF65A7CB-CC53-D768-4388-41888A781894}"/>
                </a:ext>
              </a:extLst>
            </p:cNvPr>
            <p:cNvSpPr txBox="1"/>
            <p:nvPr/>
          </p:nvSpPr>
          <p:spPr>
            <a:xfrm>
              <a:off x="7843520" y="2087880"/>
              <a:ext cx="512459" cy="274320"/>
            </a:xfrm>
            <a:prstGeom prst="rect">
              <a:avLst/>
            </a:prstGeom>
            <a:noFill/>
          </p:spPr>
          <p:txBody>
            <a:bodyPr wrap="square" lIns="0" tIns="0" rIns="0" bIns="0" rtlCol="0">
              <a:spAutoFit/>
            </a:bodyPr>
            <a:lstStyle/>
            <a:p>
              <a:pPr algn="l"/>
              <a:r>
                <a:rPr lang="en-GB" dirty="0">
                  <a:solidFill>
                    <a:schemeClr val="bg1"/>
                  </a:solidFill>
                </a:rPr>
                <a:t>RA</a:t>
              </a:r>
            </a:p>
          </p:txBody>
        </p:sp>
        <p:sp>
          <p:nvSpPr>
            <p:cNvPr id="33" name="TextBox 32">
              <a:extLst>
                <a:ext uri="{FF2B5EF4-FFF2-40B4-BE49-F238E27FC236}">
                  <a16:creationId xmlns:a16="http://schemas.microsoft.com/office/drawing/2014/main" id="{94877D2C-A130-E1C8-66E9-9ADD77127FF7}"/>
                </a:ext>
              </a:extLst>
            </p:cNvPr>
            <p:cNvSpPr txBox="1"/>
            <p:nvPr/>
          </p:nvSpPr>
          <p:spPr>
            <a:xfrm>
              <a:off x="9632464" y="2087880"/>
              <a:ext cx="512459" cy="274320"/>
            </a:xfrm>
            <a:prstGeom prst="rect">
              <a:avLst/>
            </a:prstGeom>
            <a:noFill/>
          </p:spPr>
          <p:txBody>
            <a:bodyPr wrap="square" lIns="0" tIns="0" rIns="0" bIns="0" rtlCol="0">
              <a:spAutoFit/>
            </a:bodyPr>
            <a:lstStyle/>
            <a:p>
              <a:pPr algn="l"/>
              <a:r>
                <a:rPr lang="en-GB" dirty="0">
                  <a:solidFill>
                    <a:schemeClr val="bg1"/>
                  </a:solidFill>
                </a:rPr>
                <a:t>RB</a:t>
              </a:r>
            </a:p>
          </p:txBody>
        </p:sp>
        <p:sp>
          <p:nvSpPr>
            <p:cNvPr id="34" name="TextBox 33">
              <a:extLst>
                <a:ext uri="{FF2B5EF4-FFF2-40B4-BE49-F238E27FC236}">
                  <a16:creationId xmlns:a16="http://schemas.microsoft.com/office/drawing/2014/main" id="{C3B17A13-08F4-1B5C-F3AE-08C1BD7C038E}"/>
                </a:ext>
              </a:extLst>
            </p:cNvPr>
            <p:cNvSpPr txBox="1"/>
            <p:nvPr/>
          </p:nvSpPr>
          <p:spPr>
            <a:xfrm>
              <a:off x="7842365" y="4440486"/>
              <a:ext cx="512459" cy="274320"/>
            </a:xfrm>
            <a:prstGeom prst="rect">
              <a:avLst/>
            </a:prstGeom>
            <a:noFill/>
          </p:spPr>
          <p:txBody>
            <a:bodyPr wrap="square" lIns="0" tIns="0" rIns="0" bIns="0" rtlCol="0">
              <a:spAutoFit/>
            </a:bodyPr>
            <a:lstStyle/>
            <a:p>
              <a:pPr algn="l"/>
              <a:r>
                <a:rPr lang="en-GB" dirty="0">
                  <a:solidFill>
                    <a:schemeClr val="bg1"/>
                  </a:solidFill>
                </a:rPr>
                <a:t>RC</a:t>
              </a:r>
            </a:p>
          </p:txBody>
        </p:sp>
        <p:sp>
          <p:nvSpPr>
            <p:cNvPr id="35" name="TextBox 34">
              <a:extLst>
                <a:ext uri="{FF2B5EF4-FFF2-40B4-BE49-F238E27FC236}">
                  <a16:creationId xmlns:a16="http://schemas.microsoft.com/office/drawing/2014/main" id="{B03AB8AB-D543-2751-EA42-7B3BD7D686B9}"/>
                </a:ext>
              </a:extLst>
            </p:cNvPr>
            <p:cNvSpPr txBox="1"/>
            <p:nvPr/>
          </p:nvSpPr>
          <p:spPr>
            <a:xfrm>
              <a:off x="9628632" y="4453230"/>
              <a:ext cx="512459" cy="274320"/>
            </a:xfrm>
            <a:prstGeom prst="rect">
              <a:avLst/>
            </a:prstGeom>
            <a:noFill/>
          </p:spPr>
          <p:txBody>
            <a:bodyPr wrap="square" lIns="0" tIns="0" rIns="0" bIns="0" rtlCol="0">
              <a:spAutoFit/>
            </a:bodyPr>
            <a:lstStyle/>
            <a:p>
              <a:pPr algn="l"/>
              <a:r>
                <a:rPr lang="en-GB" dirty="0">
                  <a:solidFill>
                    <a:schemeClr val="bg1"/>
                  </a:solidFill>
                </a:rPr>
                <a:t>RD</a:t>
              </a:r>
            </a:p>
          </p:txBody>
        </p:sp>
      </p:grpSp>
      <p:grpSp>
        <p:nvGrpSpPr>
          <p:cNvPr id="69" name="Group 68">
            <a:extLst>
              <a:ext uri="{FF2B5EF4-FFF2-40B4-BE49-F238E27FC236}">
                <a16:creationId xmlns:a16="http://schemas.microsoft.com/office/drawing/2014/main" id="{7AE5046A-6382-6F92-9B1E-D4759F20C7D4}"/>
              </a:ext>
            </a:extLst>
          </p:cNvPr>
          <p:cNvGrpSpPr/>
          <p:nvPr/>
        </p:nvGrpSpPr>
        <p:grpSpPr>
          <a:xfrm>
            <a:off x="527520" y="1066800"/>
            <a:ext cx="5346916" cy="5105399"/>
            <a:chOff x="527520" y="1066800"/>
            <a:chExt cx="5346916" cy="5105399"/>
          </a:xfrm>
        </p:grpSpPr>
        <p:sp>
          <p:nvSpPr>
            <p:cNvPr id="22" name="Rectangle: Rounded Corners 21">
              <a:extLst>
                <a:ext uri="{FF2B5EF4-FFF2-40B4-BE49-F238E27FC236}">
                  <a16:creationId xmlns:a16="http://schemas.microsoft.com/office/drawing/2014/main" id="{20FB742A-1A9C-8A8F-6D4D-D15257F16613}"/>
                </a:ext>
              </a:extLst>
            </p:cNvPr>
            <p:cNvSpPr/>
            <p:nvPr/>
          </p:nvSpPr>
          <p:spPr>
            <a:xfrm>
              <a:off x="527520" y="1066800"/>
              <a:ext cx="5346916" cy="51053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600"/>
                </a:spcAft>
              </a:pPr>
              <a:r>
                <a:rPr lang="en-GB" sz="2000" b="1" dirty="0">
                  <a:solidFill>
                    <a:schemeClr val="tx1"/>
                  </a:solidFill>
                  <a:sym typeface="Wingdings" panose="05000000000000000000" pitchFamily="2" charset="2"/>
                </a:rPr>
                <a:t>Observations during cool down: </a:t>
              </a:r>
            </a:p>
            <a:p>
              <a:pPr marL="285750" indent="-285750">
                <a:buFont typeface="Arial" panose="020B0604020202020204" pitchFamily="34" charset="0"/>
                <a:buChar char="•"/>
              </a:pPr>
              <a:r>
                <a:rPr lang="en-GB" sz="1600" dirty="0">
                  <a:solidFill>
                    <a:schemeClr val="tx1"/>
                  </a:solidFill>
                  <a:sym typeface="Wingdings" panose="05000000000000000000" pitchFamily="2" charset="2"/>
                </a:rPr>
                <a:t>Asymmetry of traction strain</a:t>
              </a:r>
            </a:p>
            <a:p>
              <a:pPr marL="285750" indent="-285750">
                <a:spcAft>
                  <a:spcPts val="600"/>
                </a:spcAft>
                <a:buFont typeface="Arial" panose="020B0604020202020204" pitchFamily="34" charset="0"/>
                <a:buChar char="•"/>
              </a:pPr>
              <a:r>
                <a:rPr lang="en-GB" sz="1600" dirty="0">
                  <a:solidFill>
                    <a:schemeClr val="tx1"/>
                  </a:solidFill>
                  <a:sym typeface="Wingdings" panose="05000000000000000000" pitchFamily="2" charset="2"/>
                </a:rPr>
                <a:t>Jumps in the rod strain gauges’ signals </a:t>
              </a:r>
            </a:p>
          </p:txBody>
        </p:sp>
        <p:grpSp>
          <p:nvGrpSpPr>
            <p:cNvPr id="61" name="Group 60">
              <a:extLst>
                <a:ext uri="{FF2B5EF4-FFF2-40B4-BE49-F238E27FC236}">
                  <a16:creationId xmlns:a16="http://schemas.microsoft.com/office/drawing/2014/main" id="{C44D21BF-AA65-3338-BBA1-E01F483E0EEC}"/>
                </a:ext>
              </a:extLst>
            </p:cNvPr>
            <p:cNvGrpSpPr/>
            <p:nvPr/>
          </p:nvGrpSpPr>
          <p:grpSpPr>
            <a:xfrm>
              <a:off x="1387347" y="3183523"/>
              <a:ext cx="650194" cy="169277"/>
              <a:chOff x="6094524" y="1942467"/>
              <a:chExt cx="650194" cy="169277"/>
            </a:xfrm>
          </p:grpSpPr>
          <p:sp>
            <p:nvSpPr>
              <p:cNvPr id="17" name="Oval 16">
                <a:extLst>
                  <a:ext uri="{FF2B5EF4-FFF2-40B4-BE49-F238E27FC236}">
                    <a16:creationId xmlns:a16="http://schemas.microsoft.com/office/drawing/2014/main" id="{843A42C9-CA93-6917-39D3-B822AC5130FD}"/>
                  </a:ext>
                </a:extLst>
              </p:cNvPr>
              <p:cNvSpPr>
                <a:spLocks noChangeAspect="1"/>
              </p:cNvSpPr>
              <p:nvPr/>
            </p:nvSpPr>
            <p:spPr>
              <a:xfrm>
                <a:off x="6094524" y="1979043"/>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TextBox 59">
                <a:extLst>
                  <a:ext uri="{FF2B5EF4-FFF2-40B4-BE49-F238E27FC236}">
                    <a16:creationId xmlns:a16="http://schemas.microsoft.com/office/drawing/2014/main" id="{70749562-C32F-3B8D-3C22-A53FFDC1B585}"/>
                  </a:ext>
                </a:extLst>
              </p:cNvPr>
              <p:cNvSpPr txBox="1"/>
              <p:nvPr/>
            </p:nvSpPr>
            <p:spPr>
              <a:xfrm>
                <a:off x="6248400" y="1942467"/>
                <a:ext cx="496318" cy="169277"/>
              </a:xfrm>
              <a:prstGeom prst="rect">
                <a:avLst/>
              </a:prstGeom>
              <a:noFill/>
            </p:spPr>
            <p:txBody>
              <a:bodyPr wrap="square" lIns="0" tIns="0" rIns="0" bIns="0" rtlCol="0">
                <a:spAutoFit/>
              </a:bodyPr>
              <a:lstStyle/>
              <a:p>
                <a:pPr algn="l"/>
                <a:r>
                  <a:rPr lang="en-GB" sz="1100" dirty="0">
                    <a:solidFill>
                      <a:srgbClr val="303030"/>
                    </a:solidFill>
                  </a:rPr>
                  <a:t>RA_Z</a:t>
                </a:r>
              </a:p>
            </p:txBody>
          </p:sp>
        </p:grpSp>
        <p:grpSp>
          <p:nvGrpSpPr>
            <p:cNvPr id="63" name="Group 62">
              <a:extLst>
                <a:ext uri="{FF2B5EF4-FFF2-40B4-BE49-F238E27FC236}">
                  <a16:creationId xmlns:a16="http://schemas.microsoft.com/office/drawing/2014/main" id="{1B20E7D9-727A-1F58-458A-82C1E14387EF}"/>
                </a:ext>
              </a:extLst>
            </p:cNvPr>
            <p:cNvGrpSpPr/>
            <p:nvPr/>
          </p:nvGrpSpPr>
          <p:grpSpPr>
            <a:xfrm>
              <a:off x="2093666" y="3183523"/>
              <a:ext cx="647524" cy="169277"/>
              <a:chOff x="6102515" y="2246361"/>
              <a:chExt cx="647524" cy="169277"/>
            </a:xfrm>
          </p:grpSpPr>
          <p:sp>
            <p:nvSpPr>
              <p:cNvPr id="13" name="Oval 12">
                <a:extLst>
                  <a:ext uri="{FF2B5EF4-FFF2-40B4-BE49-F238E27FC236}">
                    <a16:creationId xmlns:a16="http://schemas.microsoft.com/office/drawing/2014/main" id="{6D31D0E8-D85B-1DB3-BD6A-437880D8A7C5}"/>
                  </a:ext>
                </a:extLst>
              </p:cNvPr>
              <p:cNvSpPr/>
              <p:nvPr/>
            </p:nvSpPr>
            <p:spPr>
              <a:xfrm>
                <a:off x="6102515" y="2282937"/>
                <a:ext cx="91440" cy="9144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TextBox 61">
                <a:extLst>
                  <a:ext uri="{FF2B5EF4-FFF2-40B4-BE49-F238E27FC236}">
                    <a16:creationId xmlns:a16="http://schemas.microsoft.com/office/drawing/2014/main" id="{F8EAC2AB-09DA-7F27-D7D7-E64E3FD2EA32}"/>
                  </a:ext>
                </a:extLst>
              </p:cNvPr>
              <p:cNvSpPr txBox="1"/>
              <p:nvPr/>
            </p:nvSpPr>
            <p:spPr>
              <a:xfrm>
                <a:off x="6253721" y="2246361"/>
                <a:ext cx="496318" cy="169277"/>
              </a:xfrm>
              <a:prstGeom prst="rect">
                <a:avLst/>
              </a:prstGeom>
              <a:noFill/>
            </p:spPr>
            <p:txBody>
              <a:bodyPr wrap="square" lIns="0" tIns="0" rIns="0" bIns="0" rtlCol="0">
                <a:spAutoFit/>
              </a:bodyPr>
              <a:lstStyle/>
              <a:p>
                <a:pPr algn="l"/>
                <a:r>
                  <a:rPr lang="en-GB" sz="1100" dirty="0">
                    <a:solidFill>
                      <a:srgbClr val="303030"/>
                    </a:solidFill>
                  </a:rPr>
                  <a:t>RB_Z</a:t>
                </a:r>
              </a:p>
            </p:txBody>
          </p:sp>
        </p:grpSp>
        <p:grpSp>
          <p:nvGrpSpPr>
            <p:cNvPr id="65" name="Group 64">
              <a:extLst>
                <a:ext uri="{FF2B5EF4-FFF2-40B4-BE49-F238E27FC236}">
                  <a16:creationId xmlns:a16="http://schemas.microsoft.com/office/drawing/2014/main" id="{9F86F7BD-D44A-2ADE-F626-DFCAB12F8FBF}"/>
                </a:ext>
              </a:extLst>
            </p:cNvPr>
            <p:cNvGrpSpPr/>
            <p:nvPr/>
          </p:nvGrpSpPr>
          <p:grpSpPr>
            <a:xfrm>
              <a:off x="2812111" y="3183523"/>
              <a:ext cx="651786" cy="169277"/>
              <a:chOff x="6109051" y="2550255"/>
              <a:chExt cx="651786" cy="169277"/>
            </a:xfrm>
          </p:grpSpPr>
          <p:sp>
            <p:nvSpPr>
              <p:cNvPr id="11" name="Oval 10">
                <a:extLst>
                  <a:ext uri="{FF2B5EF4-FFF2-40B4-BE49-F238E27FC236}">
                    <a16:creationId xmlns:a16="http://schemas.microsoft.com/office/drawing/2014/main" id="{93A73A30-9F81-0C7C-7EDF-57D77C0ECB8D}"/>
                  </a:ext>
                </a:extLst>
              </p:cNvPr>
              <p:cNvSpPr/>
              <p:nvPr/>
            </p:nvSpPr>
            <p:spPr>
              <a:xfrm>
                <a:off x="6109051" y="2586831"/>
                <a:ext cx="91440" cy="91440"/>
              </a:xfrm>
              <a:prstGeom prst="ellipse">
                <a:avLst/>
              </a:prstGeom>
              <a:solidFill>
                <a:srgbClr val="78E92B"/>
              </a:solidFill>
              <a:ln>
                <a:solidFill>
                  <a:srgbClr val="78E9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TextBox 63">
                <a:extLst>
                  <a:ext uri="{FF2B5EF4-FFF2-40B4-BE49-F238E27FC236}">
                    <a16:creationId xmlns:a16="http://schemas.microsoft.com/office/drawing/2014/main" id="{81BB92A6-2BF2-3A91-EE93-70BD929BBC03}"/>
                  </a:ext>
                </a:extLst>
              </p:cNvPr>
              <p:cNvSpPr txBox="1"/>
              <p:nvPr/>
            </p:nvSpPr>
            <p:spPr>
              <a:xfrm>
                <a:off x="6264519" y="2550255"/>
                <a:ext cx="496318" cy="169277"/>
              </a:xfrm>
              <a:prstGeom prst="rect">
                <a:avLst/>
              </a:prstGeom>
              <a:noFill/>
            </p:spPr>
            <p:txBody>
              <a:bodyPr wrap="square" lIns="0" tIns="0" rIns="0" bIns="0" rtlCol="0">
                <a:spAutoFit/>
              </a:bodyPr>
              <a:lstStyle/>
              <a:p>
                <a:pPr algn="l"/>
                <a:r>
                  <a:rPr lang="en-GB" sz="1100" dirty="0">
                    <a:solidFill>
                      <a:srgbClr val="303030"/>
                    </a:solidFill>
                  </a:rPr>
                  <a:t>RC_Z</a:t>
                </a:r>
              </a:p>
            </p:txBody>
          </p:sp>
        </p:grpSp>
        <p:grpSp>
          <p:nvGrpSpPr>
            <p:cNvPr id="66" name="Group 65">
              <a:extLst>
                <a:ext uri="{FF2B5EF4-FFF2-40B4-BE49-F238E27FC236}">
                  <a16:creationId xmlns:a16="http://schemas.microsoft.com/office/drawing/2014/main" id="{75825760-DE9E-738F-E633-AF2A835FD446}"/>
                </a:ext>
              </a:extLst>
            </p:cNvPr>
            <p:cNvGrpSpPr/>
            <p:nvPr/>
          </p:nvGrpSpPr>
          <p:grpSpPr>
            <a:xfrm>
              <a:off x="3522066" y="3183523"/>
              <a:ext cx="654461" cy="169277"/>
              <a:chOff x="6106376" y="2546547"/>
              <a:chExt cx="654461" cy="169277"/>
            </a:xfrm>
          </p:grpSpPr>
          <p:sp>
            <p:nvSpPr>
              <p:cNvPr id="67" name="Oval 66">
                <a:extLst>
                  <a:ext uri="{FF2B5EF4-FFF2-40B4-BE49-F238E27FC236}">
                    <a16:creationId xmlns:a16="http://schemas.microsoft.com/office/drawing/2014/main" id="{C5296C1A-F935-E932-5901-3A503DB0AE69}"/>
                  </a:ext>
                </a:extLst>
              </p:cNvPr>
              <p:cNvSpPr>
                <a:spLocks noChangeAspect="1"/>
              </p:cNvSpPr>
              <p:nvPr/>
            </p:nvSpPr>
            <p:spPr>
              <a:xfrm>
                <a:off x="6106376" y="2583123"/>
                <a:ext cx="91440" cy="91440"/>
              </a:xfrm>
              <a:prstGeom prst="ellipse">
                <a:avLst/>
              </a:prstGeom>
              <a:solidFill>
                <a:srgbClr val="11DFDA"/>
              </a:solidFill>
              <a:ln>
                <a:solidFill>
                  <a:srgbClr val="11DF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extBox 67">
                <a:extLst>
                  <a:ext uri="{FF2B5EF4-FFF2-40B4-BE49-F238E27FC236}">
                    <a16:creationId xmlns:a16="http://schemas.microsoft.com/office/drawing/2014/main" id="{2BDF0C57-3C67-1E93-A43C-8DC57FF92736}"/>
                  </a:ext>
                </a:extLst>
              </p:cNvPr>
              <p:cNvSpPr txBox="1"/>
              <p:nvPr/>
            </p:nvSpPr>
            <p:spPr>
              <a:xfrm>
                <a:off x="6264519" y="2546547"/>
                <a:ext cx="496318" cy="169277"/>
              </a:xfrm>
              <a:prstGeom prst="rect">
                <a:avLst/>
              </a:prstGeom>
              <a:noFill/>
            </p:spPr>
            <p:txBody>
              <a:bodyPr wrap="square" lIns="0" tIns="0" rIns="0" bIns="0" rtlCol="0">
                <a:spAutoFit/>
              </a:bodyPr>
              <a:lstStyle/>
              <a:p>
                <a:pPr algn="l"/>
                <a:r>
                  <a:rPr lang="en-GB" sz="1100" dirty="0">
                    <a:solidFill>
                      <a:srgbClr val="303030"/>
                    </a:solidFill>
                  </a:rPr>
                  <a:t>RD_Z</a:t>
                </a:r>
              </a:p>
            </p:txBody>
          </p:sp>
        </p:grpSp>
      </p:grpSp>
      <p:sp>
        <p:nvSpPr>
          <p:cNvPr id="71" name="Rectangle: Rounded Corners 70">
            <a:extLst>
              <a:ext uri="{FF2B5EF4-FFF2-40B4-BE49-F238E27FC236}">
                <a16:creationId xmlns:a16="http://schemas.microsoft.com/office/drawing/2014/main" id="{853C728D-769B-9AAA-CA68-D4D145D899F9}"/>
              </a:ext>
            </a:extLst>
          </p:cNvPr>
          <p:cNvSpPr/>
          <p:nvPr/>
        </p:nvSpPr>
        <p:spPr>
          <a:xfrm>
            <a:off x="742576" y="2290767"/>
            <a:ext cx="4878851" cy="84539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600"/>
              </a:spcBef>
              <a:spcAft>
                <a:spcPts val="600"/>
              </a:spcAft>
            </a:pPr>
            <a:r>
              <a:rPr lang="en-GB" dirty="0">
                <a:solidFill>
                  <a:schemeClr val="tx1"/>
                </a:solidFill>
                <a:sym typeface="Wingdings" panose="05000000000000000000" pitchFamily="2" charset="2"/>
              </a:rPr>
              <a:t> </a:t>
            </a:r>
            <a:r>
              <a:rPr lang="en-GB" b="1" dirty="0">
                <a:solidFill>
                  <a:schemeClr val="tx1"/>
                </a:solidFill>
                <a:sym typeface="Wingdings" panose="05000000000000000000" pitchFamily="2" charset="2"/>
              </a:rPr>
              <a:t>Interference</a:t>
            </a:r>
            <a:r>
              <a:rPr lang="en-GB" dirty="0">
                <a:solidFill>
                  <a:schemeClr val="tx1"/>
                </a:solidFill>
                <a:sym typeface="Wingdings" panose="05000000000000000000" pitchFamily="2" charset="2"/>
              </a:rPr>
              <a:t> between rods and yoke at this level of transverse interference</a:t>
            </a:r>
          </a:p>
        </p:txBody>
      </p:sp>
    </p:spTree>
    <p:extLst>
      <p:ext uri="{BB962C8B-B14F-4D97-AF65-F5344CB8AC3E}">
        <p14:creationId xmlns:p14="http://schemas.microsoft.com/office/powerpoint/2010/main" val="3779613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8C4B5-3C9A-2B5A-C8F9-9B249F86F06A}"/>
              </a:ext>
            </a:extLst>
          </p:cNvPr>
          <p:cNvSpPr>
            <a:spLocks noGrp="1"/>
          </p:cNvSpPr>
          <p:nvPr>
            <p:ph type="title"/>
          </p:nvPr>
        </p:nvSpPr>
        <p:spPr>
          <a:xfrm>
            <a:off x="407988" y="309369"/>
            <a:ext cx="11380812" cy="1084263"/>
          </a:xfrm>
        </p:spPr>
        <p:txBody>
          <a:bodyPr/>
          <a:lstStyle/>
          <a:p>
            <a:r>
              <a:rPr lang="en-GB" dirty="0"/>
              <a:t>Rods’ behavior – during cool down</a:t>
            </a:r>
          </a:p>
        </p:txBody>
      </p:sp>
      <p:sp>
        <p:nvSpPr>
          <p:cNvPr id="7" name="Date Placeholder 6">
            <a:extLst>
              <a:ext uri="{FF2B5EF4-FFF2-40B4-BE49-F238E27FC236}">
                <a16:creationId xmlns:a16="http://schemas.microsoft.com/office/drawing/2014/main" id="{A1074074-8D81-8845-CA10-243501C7C1BC}"/>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5F585AE1-6D1A-F3F9-12B8-3FBCE0A46FE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683D0ED-799F-BF36-8F43-C516CDB872CF}"/>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28" name="TextBox 27">
            <a:extLst>
              <a:ext uri="{FF2B5EF4-FFF2-40B4-BE49-F238E27FC236}">
                <a16:creationId xmlns:a16="http://schemas.microsoft.com/office/drawing/2014/main" id="{E4CB978E-16EF-DEE3-E1E3-79852A838355}"/>
              </a:ext>
            </a:extLst>
          </p:cNvPr>
          <p:cNvSpPr txBox="1"/>
          <p:nvPr/>
        </p:nvSpPr>
        <p:spPr>
          <a:xfrm>
            <a:off x="3322927" y="5864423"/>
            <a:ext cx="4529751" cy="307777"/>
          </a:xfrm>
          <a:prstGeom prst="rect">
            <a:avLst/>
          </a:prstGeom>
          <a:noFill/>
        </p:spPr>
        <p:txBody>
          <a:bodyPr wrap="square">
            <a:spAutoFit/>
          </a:bodyPr>
          <a:lstStyle/>
          <a:p>
            <a:r>
              <a:rPr lang="en-GB" sz="1400" i="1" dirty="0">
                <a:solidFill>
                  <a:schemeClr val="accent2"/>
                </a:solidFill>
              </a:rPr>
              <a:t>Courtesy of S. Mugnier </a:t>
            </a:r>
          </a:p>
        </p:txBody>
      </p:sp>
      <p:grpSp>
        <p:nvGrpSpPr>
          <p:cNvPr id="59" name="Group 58">
            <a:extLst>
              <a:ext uri="{FF2B5EF4-FFF2-40B4-BE49-F238E27FC236}">
                <a16:creationId xmlns:a16="http://schemas.microsoft.com/office/drawing/2014/main" id="{7D7A6C4A-4E63-EDB3-794D-968ACF158BDA}"/>
              </a:ext>
            </a:extLst>
          </p:cNvPr>
          <p:cNvGrpSpPr/>
          <p:nvPr/>
        </p:nvGrpSpPr>
        <p:grpSpPr>
          <a:xfrm>
            <a:off x="698957" y="3289767"/>
            <a:ext cx="4935166" cy="2746910"/>
            <a:chOff x="698957" y="3289767"/>
            <a:chExt cx="4935166" cy="2746910"/>
          </a:xfrm>
        </p:grpSpPr>
        <p:grpSp>
          <p:nvGrpSpPr>
            <p:cNvPr id="57" name="Group 56">
              <a:extLst>
                <a:ext uri="{FF2B5EF4-FFF2-40B4-BE49-F238E27FC236}">
                  <a16:creationId xmlns:a16="http://schemas.microsoft.com/office/drawing/2014/main" id="{65911E84-867B-2D31-2B9B-9D6E34ECA3D1}"/>
                </a:ext>
              </a:extLst>
            </p:cNvPr>
            <p:cNvGrpSpPr/>
            <p:nvPr/>
          </p:nvGrpSpPr>
          <p:grpSpPr>
            <a:xfrm>
              <a:off x="1014887" y="3289767"/>
              <a:ext cx="4619236" cy="2746910"/>
              <a:chOff x="1014887" y="3289767"/>
              <a:chExt cx="4619236" cy="2746910"/>
            </a:xfrm>
          </p:grpSpPr>
          <p:grpSp>
            <p:nvGrpSpPr>
              <p:cNvPr id="48" name="Group 47">
                <a:extLst>
                  <a:ext uri="{FF2B5EF4-FFF2-40B4-BE49-F238E27FC236}">
                    <a16:creationId xmlns:a16="http://schemas.microsoft.com/office/drawing/2014/main" id="{E9157937-112D-0A21-F502-39D8CD567824}"/>
                  </a:ext>
                </a:extLst>
              </p:cNvPr>
              <p:cNvGrpSpPr/>
              <p:nvPr/>
            </p:nvGrpSpPr>
            <p:grpSpPr>
              <a:xfrm>
                <a:off x="1014887" y="3289767"/>
                <a:ext cx="4619236" cy="2453808"/>
                <a:chOff x="1014887" y="3289767"/>
                <a:chExt cx="4619236" cy="2453808"/>
              </a:xfrm>
            </p:grpSpPr>
            <p:grpSp>
              <p:nvGrpSpPr>
                <p:cNvPr id="47" name="Group 46">
                  <a:extLst>
                    <a:ext uri="{FF2B5EF4-FFF2-40B4-BE49-F238E27FC236}">
                      <a16:creationId xmlns:a16="http://schemas.microsoft.com/office/drawing/2014/main" id="{932572B5-0F31-5167-C6E6-194990E39147}"/>
                    </a:ext>
                  </a:extLst>
                </p:cNvPr>
                <p:cNvGrpSpPr/>
                <p:nvPr/>
              </p:nvGrpSpPr>
              <p:grpSpPr>
                <a:xfrm>
                  <a:off x="1014887" y="3289767"/>
                  <a:ext cx="4404838" cy="2453808"/>
                  <a:chOff x="1014887" y="3289767"/>
                  <a:chExt cx="4404838" cy="2453808"/>
                </a:xfrm>
              </p:grpSpPr>
              <p:pic>
                <p:nvPicPr>
                  <p:cNvPr id="40" name="Picture 39">
                    <a:extLst>
                      <a:ext uri="{FF2B5EF4-FFF2-40B4-BE49-F238E27FC236}">
                        <a16:creationId xmlns:a16="http://schemas.microsoft.com/office/drawing/2014/main" id="{BAA19DBE-BF56-37A7-E4E4-358F657247F3}"/>
                      </a:ext>
                    </a:extLst>
                  </p:cNvPr>
                  <p:cNvPicPr>
                    <a:picLocks noChangeAspect="1"/>
                  </p:cNvPicPr>
                  <p:nvPr/>
                </p:nvPicPr>
                <p:blipFill>
                  <a:blip r:embed="rId3"/>
                  <a:stretch>
                    <a:fillRect/>
                  </a:stretch>
                </p:blipFill>
                <p:spPr>
                  <a:xfrm>
                    <a:off x="1219200" y="3352800"/>
                    <a:ext cx="4200525" cy="2390775"/>
                  </a:xfrm>
                  <a:prstGeom prst="rect">
                    <a:avLst/>
                  </a:prstGeom>
                </p:spPr>
              </p:pic>
              <p:grpSp>
                <p:nvGrpSpPr>
                  <p:cNvPr id="46" name="Group 45">
                    <a:extLst>
                      <a:ext uri="{FF2B5EF4-FFF2-40B4-BE49-F238E27FC236}">
                        <a16:creationId xmlns:a16="http://schemas.microsoft.com/office/drawing/2014/main" id="{9E1BCD45-5B0E-B255-F3D9-9BFD524F53F9}"/>
                      </a:ext>
                    </a:extLst>
                  </p:cNvPr>
                  <p:cNvGrpSpPr/>
                  <p:nvPr/>
                </p:nvGrpSpPr>
                <p:grpSpPr>
                  <a:xfrm>
                    <a:off x="1014887" y="3289767"/>
                    <a:ext cx="496415" cy="2453808"/>
                    <a:chOff x="1014887" y="3289767"/>
                    <a:chExt cx="496415" cy="2453808"/>
                  </a:xfrm>
                </p:grpSpPr>
                <p:sp>
                  <p:nvSpPr>
                    <p:cNvPr id="41" name="TextBox 40">
                      <a:extLst>
                        <a:ext uri="{FF2B5EF4-FFF2-40B4-BE49-F238E27FC236}">
                          <a16:creationId xmlns:a16="http://schemas.microsoft.com/office/drawing/2014/main" id="{5B5345B3-AF42-8C30-2E45-D83EDFBD8811}"/>
                        </a:ext>
                      </a:extLst>
                    </p:cNvPr>
                    <p:cNvSpPr txBox="1"/>
                    <p:nvPr/>
                  </p:nvSpPr>
                  <p:spPr>
                    <a:xfrm>
                      <a:off x="1014887" y="3289767"/>
                      <a:ext cx="496318" cy="169277"/>
                    </a:xfrm>
                    <a:prstGeom prst="rect">
                      <a:avLst/>
                    </a:prstGeom>
                    <a:noFill/>
                  </p:spPr>
                  <p:txBody>
                    <a:bodyPr wrap="square" lIns="0" tIns="0" rIns="0" bIns="0" rtlCol="0">
                      <a:spAutoFit/>
                    </a:bodyPr>
                    <a:lstStyle/>
                    <a:p>
                      <a:pPr algn="l"/>
                      <a:r>
                        <a:rPr lang="en-GB" sz="1100" dirty="0">
                          <a:solidFill>
                            <a:srgbClr val="303030"/>
                          </a:solidFill>
                        </a:rPr>
                        <a:t>900</a:t>
                      </a:r>
                    </a:p>
                  </p:txBody>
                </p:sp>
                <p:sp>
                  <p:nvSpPr>
                    <p:cNvPr id="42" name="TextBox 41">
                      <a:extLst>
                        <a:ext uri="{FF2B5EF4-FFF2-40B4-BE49-F238E27FC236}">
                          <a16:creationId xmlns:a16="http://schemas.microsoft.com/office/drawing/2014/main" id="{F6D1FB2A-F9FE-52E8-47CF-6E9446CBA734}"/>
                        </a:ext>
                      </a:extLst>
                    </p:cNvPr>
                    <p:cNvSpPr txBox="1"/>
                    <p:nvPr/>
                  </p:nvSpPr>
                  <p:spPr>
                    <a:xfrm>
                      <a:off x="1014984" y="3858768"/>
                      <a:ext cx="496318" cy="169277"/>
                    </a:xfrm>
                    <a:prstGeom prst="rect">
                      <a:avLst/>
                    </a:prstGeom>
                    <a:noFill/>
                  </p:spPr>
                  <p:txBody>
                    <a:bodyPr wrap="square" lIns="0" tIns="0" rIns="0" bIns="0" rtlCol="0">
                      <a:spAutoFit/>
                    </a:bodyPr>
                    <a:lstStyle/>
                    <a:p>
                      <a:pPr algn="l"/>
                      <a:r>
                        <a:rPr lang="en-GB" sz="1100" dirty="0">
                          <a:solidFill>
                            <a:srgbClr val="303030"/>
                          </a:solidFill>
                        </a:rPr>
                        <a:t>800</a:t>
                      </a:r>
                    </a:p>
                  </p:txBody>
                </p:sp>
                <p:sp>
                  <p:nvSpPr>
                    <p:cNvPr id="43" name="TextBox 42">
                      <a:extLst>
                        <a:ext uri="{FF2B5EF4-FFF2-40B4-BE49-F238E27FC236}">
                          <a16:creationId xmlns:a16="http://schemas.microsoft.com/office/drawing/2014/main" id="{78EC2027-5A3D-9FA0-27B4-EE59779899C9}"/>
                        </a:ext>
                      </a:extLst>
                    </p:cNvPr>
                    <p:cNvSpPr txBox="1"/>
                    <p:nvPr/>
                  </p:nvSpPr>
                  <p:spPr>
                    <a:xfrm>
                      <a:off x="1014984" y="4439272"/>
                      <a:ext cx="496318" cy="169277"/>
                    </a:xfrm>
                    <a:prstGeom prst="rect">
                      <a:avLst/>
                    </a:prstGeom>
                    <a:noFill/>
                  </p:spPr>
                  <p:txBody>
                    <a:bodyPr wrap="square" lIns="0" tIns="0" rIns="0" bIns="0" rtlCol="0">
                      <a:spAutoFit/>
                    </a:bodyPr>
                    <a:lstStyle/>
                    <a:p>
                      <a:pPr algn="l"/>
                      <a:r>
                        <a:rPr lang="en-GB" sz="1100" dirty="0">
                          <a:solidFill>
                            <a:srgbClr val="303030"/>
                          </a:solidFill>
                        </a:rPr>
                        <a:t>700</a:t>
                      </a:r>
                    </a:p>
                  </p:txBody>
                </p:sp>
                <p:sp>
                  <p:nvSpPr>
                    <p:cNvPr id="44" name="TextBox 43">
                      <a:extLst>
                        <a:ext uri="{FF2B5EF4-FFF2-40B4-BE49-F238E27FC236}">
                          <a16:creationId xmlns:a16="http://schemas.microsoft.com/office/drawing/2014/main" id="{A3DABEC2-1E4B-A730-122F-DE5F16BEF947}"/>
                        </a:ext>
                      </a:extLst>
                    </p:cNvPr>
                    <p:cNvSpPr txBox="1"/>
                    <p:nvPr/>
                  </p:nvSpPr>
                  <p:spPr>
                    <a:xfrm>
                      <a:off x="1014984" y="5002669"/>
                      <a:ext cx="496318" cy="169277"/>
                    </a:xfrm>
                    <a:prstGeom prst="rect">
                      <a:avLst/>
                    </a:prstGeom>
                    <a:noFill/>
                  </p:spPr>
                  <p:txBody>
                    <a:bodyPr wrap="square" lIns="0" tIns="0" rIns="0" bIns="0" rtlCol="0">
                      <a:spAutoFit/>
                    </a:bodyPr>
                    <a:lstStyle/>
                    <a:p>
                      <a:pPr algn="l"/>
                      <a:r>
                        <a:rPr lang="en-GB" sz="1100" dirty="0">
                          <a:solidFill>
                            <a:srgbClr val="303030"/>
                          </a:solidFill>
                        </a:rPr>
                        <a:t>600</a:t>
                      </a:r>
                    </a:p>
                  </p:txBody>
                </p:sp>
                <p:sp>
                  <p:nvSpPr>
                    <p:cNvPr id="45" name="TextBox 44">
                      <a:extLst>
                        <a:ext uri="{FF2B5EF4-FFF2-40B4-BE49-F238E27FC236}">
                          <a16:creationId xmlns:a16="http://schemas.microsoft.com/office/drawing/2014/main" id="{23924D5F-836F-B074-FC2D-058954DECA40}"/>
                        </a:ext>
                      </a:extLst>
                    </p:cNvPr>
                    <p:cNvSpPr txBox="1"/>
                    <p:nvPr/>
                  </p:nvSpPr>
                  <p:spPr>
                    <a:xfrm>
                      <a:off x="1014984" y="5574298"/>
                      <a:ext cx="496318" cy="169277"/>
                    </a:xfrm>
                    <a:prstGeom prst="rect">
                      <a:avLst/>
                    </a:prstGeom>
                    <a:noFill/>
                  </p:spPr>
                  <p:txBody>
                    <a:bodyPr wrap="square" lIns="0" tIns="0" rIns="0" bIns="0" rtlCol="0">
                      <a:spAutoFit/>
                    </a:bodyPr>
                    <a:lstStyle/>
                    <a:p>
                      <a:pPr algn="l"/>
                      <a:r>
                        <a:rPr lang="en-GB" sz="1100" dirty="0">
                          <a:solidFill>
                            <a:srgbClr val="303030"/>
                          </a:solidFill>
                        </a:rPr>
                        <a:t>500</a:t>
                      </a:r>
                    </a:p>
                  </p:txBody>
                </p:sp>
              </p:grpSp>
            </p:grpSp>
            <p:grpSp>
              <p:nvGrpSpPr>
                <p:cNvPr id="23" name="Group 22">
                  <a:extLst>
                    <a:ext uri="{FF2B5EF4-FFF2-40B4-BE49-F238E27FC236}">
                      <a16:creationId xmlns:a16="http://schemas.microsoft.com/office/drawing/2014/main" id="{B5E979C6-886A-8731-116D-B9BA0F7255E4}"/>
                    </a:ext>
                  </a:extLst>
                </p:cNvPr>
                <p:cNvGrpSpPr>
                  <a:grpSpLocks noChangeAspect="1"/>
                </p:cNvGrpSpPr>
                <p:nvPr/>
              </p:nvGrpSpPr>
              <p:grpSpPr>
                <a:xfrm>
                  <a:off x="1295400" y="3352800"/>
                  <a:ext cx="4338723" cy="2297687"/>
                  <a:chOff x="527074" y="1369024"/>
                  <a:chExt cx="5045581" cy="4393178"/>
                </a:xfrm>
              </p:grpSpPr>
              <p:cxnSp>
                <p:nvCxnSpPr>
                  <p:cNvPr id="25" name="Straight Connector 24">
                    <a:extLst>
                      <a:ext uri="{FF2B5EF4-FFF2-40B4-BE49-F238E27FC236}">
                        <a16:creationId xmlns:a16="http://schemas.microsoft.com/office/drawing/2014/main" id="{1BB69793-65D4-E66E-D2E9-92F0801DEF82}"/>
                      </a:ext>
                    </a:extLst>
                  </p:cNvPr>
                  <p:cNvCxnSpPr>
                    <a:cxnSpLocks/>
                  </p:cNvCxnSpPr>
                  <p:nvPr/>
                </p:nvCxnSpPr>
                <p:spPr>
                  <a:xfrm>
                    <a:off x="4119033" y="1410335"/>
                    <a:ext cx="0" cy="4351867"/>
                  </a:xfrm>
                  <a:prstGeom prst="line">
                    <a:avLst/>
                  </a:prstGeom>
                  <a:ln w="28575" cap="flat" cmpd="sng" algn="ctr">
                    <a:solidFill>
                      <a:srgbClr val="0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6" name="TextBox 25">
                    <a:extLst>
                      <a:ext uri="{FF2B5EF4-FFF2-40B4-BE49-F238E27FC236}">
                        <a16:creationId xmlns:a16="http://schemas.microsoft.com/office/drawing/2014/main" id="{2EEE9CC8-F6FD-A7D9-8DB3-B13018AED8B9}"/>
                      </a:ext>
                    </a:extLst>
                  </p:cNvPr>
                  <p:cNvSpPr txBox="1"/>
                  <p:nvPr/>
                </p:nvSpPr>
                <p:spPr bwMode="auto">
                  <a:xfrm>
                    <a:off x="527074" y="1369024"/>
                    <a:ext cx="2705693" cy="647315"/>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033A0"/>
                        </a:solidFill>
                        <a:effectLst/>
                        <a:uLnTx/>
                        <a:uFillTx/>
                        <a:latin typeface="Source Sans Pro"/>
                        <a:cs typeface="Arial"/>
                      </a:rPr>
                      <a:t>Cooldown – RMM1a</a:t>
                    </a:r>
                  </a:p>
                </p:txBody>
              </p:sp>
              <p:sp>
                <p:nvSpPr>
                  <p:cNvPr id="27" name="TextBox 26">
                    <a:extLst>
                      <a:ext uri="{FF2B5EF4-FFF2-40B4-BE49-F238E27FC236}">
                        <a16:creationId xmlns:a16="http://schemas.microsoft.com/office/drawing/2014/main" id="{E0B92EF9-BA9F-95B7-A7F5-8DCAADF4239C}"/>
                      </a:ext>
                    </a:extLst>
                  </p:cNvPr>
                  <p:cNvSpPr txBox="1"/>
                  <p:nvPr/>
                </p:nvSpPr>
                <p:spPr bwMode="auto">
                  <a:xfrm>
                    <a:off x="4119649" y="1369024"/>
                    <a:ext cx="1453006" cy="452175"/>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033A0"/>
                        </a:solidFill>
                        <a:effectLst/>
                        <a:uLnTx/>
                        <a:uFillTx/>
                        <a:latin typeface="Source Sans Pro"/>
                        <a:cs typeface="Arial"/>
                      </a:rPr>
                      <a:t>Warm-up</a:t>
                    </a:r>
                  </a:p>
                </p:txBody>
              </p:sp>
            </p:grpSp>
          </p:grpSp>
          <p:grpSp>
            <p:nvGrpSpPr>
              <p:cNvPr id="56" name="Group 55">
                <a:extLst>
                  <a:ext uri="{FF2B5EF4-FFF2-40B4-BE49-F238E27FC236}">
                    <a16:creationId xmlns:a16="http://schemas.microsoft.com/office/drawing/2014/main" id="{64454771-AA5C-DC3E-5693-3EB4F21AB80B}"/>
                  </a:ext>
                </a:extLst>
              </p:cNvPr>
              <p:cNvGrpSpPr/>
              <p:nvPr/>
            </p:nvGrpSpPr>
            <p:grpSpPr>
              <a:xfrm>
                <a:off x="1271905" y="5684104"/>
                <a:ext cx="4081599" cy="352573"/>
                <a:chOff x="1271905" y="5684104"/>
                <a:chExt cx="4081599" cy="352573"/>
              </a:xfrm>
            </p:grpSpPr>
            <p:grpSp>
              <p:nvGrpSpPr>
                <p:cNvPr id="54" name="Group 53">
                  <a:extLst>
                    <a:ext uri="{FF2B5EF4-FFF2-40B4-BE49-F238E27FC236}">
                      <a16:creationId xmlns:a16="http://schemas.microsoft.com/office/drawing/2014/main" id="{7C808219-0E40-C2A6-D4F2-68E6A0D1D983}"/>
                    </a:ext>
                  </a:extLst>
                </p:cNvPr>
                <p:cNvGrpSpPr/>
                <p:nvPr/>
              </p:nvGrpSpPr>
              <p:grpSpPr>
                <a:xfrm>
                  <a:off x="1271905" y="5684104"/>
                  <a:ext cx="4081599" cy="173272"/>
                  <a:chOff x="1271905" y="5684104"/>
                  <a:chExt cx="4081599" cy="173272"/>
                </a:xfrm>
              </p:grpSpPr>
              <p:sp>
                <p:nvSpPr>
                  <p:cNvPr id="49" name="TextBox 48">
                    <a:extLst>
                      <a:ext uri="{FF2B5EF4-FFF2-40B4-BE49-F238E27FC236}">
                        <a16:creationId xmlns:a16="http://schemas.microsoft.com/office/drawing/2014/main" id="{325E52A2-7EB0-B90C-DDBD-9AB98B8DF252}"/>
                      </a:ext>
                    </a:extLst>
                  </p:cNvPr>
                  <p:cNvSpPr txBox="1"/>
                  <p:nvPr/>
                </p:nvSpPr>
                <p:spPr>
                  <a:xfrm>
                    <a:off x="1271905" y="5687568"/>
                    <a:ext cx="496318" cy="169277"/>
                  </a:xfrm>
                  <a:prstGeom prst="rect">
                    <a:avLst/>
                  </a:prstGeom>
                  <a:noFill/>
                </p:spPr>
                <p:txBody>
                  <a:bodyPr wrap="square" lIns="0" tIns="0" rIns="0" bIns="0" rtlCol="0">
                    <a:spAutoFit/>
                  </a:bodyPr>
                  <a:lstStyle/>
                  <a:p>
                    <a:pPr algn="l"/>
                    <a:r>
                      <a:rPr lang="en-GB" sz="1100" dirty="0">
                        <a:solidFill>
                          <a:srgbClr val="303030"/>
                        </a:solidFill>
                      </a:rPr>
                      <a:t>Tue 23</a:t>
                    </a:r>
                  </a:p>
                </p:txBody>
              </p:sp>
              <p:sp>
                <p:nvSpPr>
                  <p:cNvPr id="50" name="TextBox 49">
                    <a:extLst>
                      <a:ext uri="{FF2B5EF4-FFF2-40B4-BE49-F238E27FC236}">
                        <a16:creationId xmlns:a16="http://schemas.microsoft.com/office/drawing/2014/main" id="{FAB46E2A-462D-1D06-9418-2C98FFA9C3B3}"/>
                      </a:ext>
                    </a:extLst>
                  </p:cNvPr>
                  <p:cNvSpPr txBox="1"/>
                  <p:nvPr/>
                </p:nvSpPr>
                <p:spPr>
                  <a:xfrm>
                    <a:off x="2131761" y="5688099"/>
                    <a:ext cx="496318" cy="169277"/>
                  </a:xfrm>
                  <a:prstGeom prst="rect">
                    <a:avLst/>
                  </a:prstGeom>
                  <a:noFill/>
                </p:spPr>
                <p:txBody>
                  <a:bodyPr wrap="square" lIns="0" tIns="0" rIns="0" bIns="0" rtlCol="0">
                    <a:spAutoFit/>
                  </a:bodyPr>
                  <a:lstStyle/>
                  <a:p>
                    <a:pPr algn="l"/>
                    <a:r>
                      <a:rPr lang="en-GB" sz="1100" dirty="0">
                        <a:solidFill>
                          <a:srgbClr val="303030"/>
                        </a:solidFill>
                      </a:rPr>
                      <a:t>Thu 25</a:t>
                    </a:r>
                  </a:p>
                </p:txBody>
              </p:sp>
              <p:sp>
                <p:nvSpPr>
                  <p:cNvPr id="51" name="TextBox 50">
                    <a:extLst>
                      <a:ext uri="{FF2B5EF4-FFF2-40B4-BE49-F238E27FC236}">
                        <a16:creationId xmlns:a16="http://schemas.microsoft.com/office/drawing/2014/main" id="{7295C30E-919E-DBD2-8097-1AB07D40DA52}"/>
                      </a:ext>
                    </a:extLst>
                  </p:cNvPr>
                  <p:cNvSpPr txBox="1"/>
                  <p:nvPr/>
                </p:nvSpPr>
                <p:spPr>
                  <a:xfrm>
                    <a:off x="3048000" y="5687568"/>
                    <a:ext cx="496318" cy="169277"/>
                  </a:xfrm>
                  <a:prstGeom prst="rect">
                    <a:avLst/>
                  </a:prstGeom>
                  <a:noFill/>
                </p:spPr>
                <p:txBody>
                  <a:bodyPr wrap="square" lIns="0" tIns="0" rIns="0" bIns="0" rtlCol="0">
                    <a:spAutoFit/>
                  </a:bodyPr>
                  <a:lstStyle/>
                  <a:p>
                    <a:pPr algn="l"/>
                    <a:r>
                      <a:rPr lang="en-GB" sz="1100" dirty="0">
                        <a:solidFill>
                          <a:srgbClr val="303030"/>
                        </a:solidFill>
                      </a:rPr>
                      <a:t>Sat 27</a:t>
                    </a:r>
                  </a:p>
                </p:txBody>
              </p:sp>
              <p:sp>
                <p:nvSpPr>
                  <p:cNvPr id="52" name="TextBox 51">
                    <a:extLst>
                      <a:ext uri="{FF2B5EF4-FFF2-40B4-BE49-F238E27FC236}">
                        <a16:creationId xmlns:a16="http://schemas.microsoft.com/office/drawing/2014/main" id="{3622E96F-4D38-7D2A-EE60-880E2F32A5C4}"/>
                      </a:ext>
                    </a:extLst>
                  </p:cNvPr>
                  <p:cNvSpPr txBox="1"/>
                  <p:nvPr/>
                </p:nvSpPr>
                <p:spPr>
                  <a:xfrm>
                    <a:off x="3959435" y="5684104"/>
                    <a:ext cx="496318" cy="169277"/>
                  </a:xfrm>
                  <a:prstGeom prst="rect">
                    <a:avLst/>
                  </a:prstGeom>
                  <a:noFill/>
                </p:spPr>
                <p:txBody>
                  <a:bodyPr wrap="square" lIns="0" tIns="0" rIns="0" bIns="0" rtlCol="0">
                    <a:spAutoFit/>
                  </a:bodyPr>
                  <a:lstStyle/>
                  <a:p>
                    <a:pPr algn="l"/>
                    <a:r>
                      <a:rPr lang="en-GB" sz="1100" dirty="0">
                        <a:solidFill>
                          <a:srgbClr val="303030"/>
                        </a:solidFill>
                      </a:rPr>
                      <a:t>Mon 29</a:t>
                    </a:r>
                  </a:p>
                </p:txBody>
              </p:sp>
              <p:sp>
                <p:nvSpPr>
                  <p:cNvPr id="53" name="TextBox 52">
                    <a:extLst>
                      <a:ext uri="{FF2B5EF4-FFF2-40B4-BE49-F238E27FC236}">
                        <a16:creationId xmlns:a16="http://schemas.microsoft.com/office/drawing/2014/main" id="{7E11BB86-2E0E-3F36-E3A1-FAAD30F3E29A}"/>
                      </a:ext>
                    </a:extLst>
                  </p:cNvPr>
                  <p:cNvSpPr txBox="1"/>
                  <p:nvPr/>
                </p:nvSpPr>
                <p:spPr>
                  <a:xfrm>
                    <a:off x="4857186" y="5687568"/>
                    <a:ext cx="496318" cy="169277"/>
                  </a:xfrm>
                  <a:prstGeom prst="rect">
                    <a:avLst/>
                  </a:prstGeom>
                  <a:noFill/>
                </p:spPr>
                <p:txBody>
                  <a:bodyPr wrap="square" lIns="0" tIns="0" rIns="0" bIns="0" rtlCol="0">
                    <a:spAutoFit/>
                  </a:bodyPr>
                  <a:lstStyle/>
                  <a:p>
                    <a:pPr algn="l"/>
                    <a:r>
                      <a:rPr lang="en-GB" sz="1100" dirty="0">
                        <a:solidFill>
                          <a:srgbClr val="303030"/>
                        </a:solidFill>
                      </a:rPr>
                      <a:t>Wed 1</a:t>
                    </a:r>
                  </a:p>
                </p:txBody>
              </p:sp>
            </p:grpSp>
            <p:sp>
              <p:nvSpPr>
                <p:cNvPr id="55" name="TextBox 54">
                  <a:extLst>
                    <a:ext uri="{FF2B5EF4-FFF2-40B4-BE49-F238E27FC236}">
                      <a16:creationId xmlns:a16="http://schemas.microsoft.com/office/drawing/2014/main" id="{BFDAA09D-D07F-732D-92C1-3B679362A9EA}"/>
                    </a:ext>
                  </a:extLst>
                </p:cNvPr>
                <p:cNvSpPr txBox="1"/>
                <p:nvPr/>
              </p:nvSpPr>
              <p:spPr>
                <a:xfrm>
                  <a:off x="1271905" y="5867400"/>
                  <a:ext cx="859856" cy="169277"/>
                </a:xfrm>
                <a:prstGeom prst="rect">
                  <a:avLst/>
                </a:prstGeom>
                <a:noFill/>
              </p:spPr>
              <p:txBody>
                <a:bodyPr wrap="square" lIns="0" tIns="0" rIns="0" bIns="0" rtlCol="0">
                  <a:spAutoFit/>
                </a:bodyPr>
                <a:lstStyle/>
                <a:p>
                  <a:pPr algn="l"/>
                  <a:r>
                    <a:rPr lang="en-GB" sz="1100" dirty="0">
                      <a:solidFill>
                        <a:srgbClr val="303030"/>
                      </a:solidFill>
                    </a:rPr>
                    <a:t>Nov 2021</a:t>
                  </a:r>
                </a:p>
              </p:txBody>
            </p:sp>
          </p:grpSp>
        </p:grpSp>
        <p:sp>
          <p:nvSpPr>
            <p:cNvPr id="58" name="TextBox 57">
              <a:extLst>
                <a:ext uri="{FF2B5EF4-FFF2-40B4-BE49-F238E27FC236}">
                  <a16:creationId xmlns:a16="http://schemas.microsoft.com/office/drawing/2014/main" id="{5F74C61D-2FA3-C6DD-C75A-89A060160B68}"/>
                </a:ext>
              </a:extLst>
            </p:cNvPr>
            <p:cNvSpPr txBox="1"/>
            <p:nvPr/>
          </p:nvSpPr>
          <p:spPr>
            <a:xfrm rot="16200000">
              <a:off x="38520" y="4305719"/>
              <a:ext cx="1536317" cy="215444"/>
            </a:xfrm>
            <a:prstGeom prst="rect">
              <a:avLst/>
            </a:prstGeom>
            <a:noFill/>
          </p:spPr>
          <p:txBody>
            <a:bodyPr wrap="square" lIns="0" tIns="0" rIns="0" bIns="0" rtlCol="0">
              <a:spAutoFit/>
            </a:bodyPr>
            <a:lstStyle/>
            <a:p>
              <a:pPr algn="l"/>
              <a:r>
                <a:rPr lang="en-GB" sz="1400" dirty="0">
                  <a:solidFill>
                    <a:srgbClr val="303030"/>
                  </a:solidFill>
                </a:rPr>
                <a:t>Rods </a:t>
              </a:r>
              <a:r>
                <a:rPr lang="el-GR" sz="1400" dirty="0">
                  <a:solidFill>
                    <a:srgbClr val="303030"/>
                  </a:solidFill>
                </a:rPr>
                <a:t>ε</a:t>
              </a:r>
              <a:r>
                <a:rPr lang="en-GB" sz="1400" dirty="0">
                  <a:solidFill>
                    <a:srgbClr val="303030"/>
                  </a:solidFill>
                </a:rPr>
                <a:t>z [um/m]</a:t>
              </a:r>
            </a:p>
          </p:txBody>
        </p:sp>
      </p:grpSp>
      <p:sp>
        <p:nvSpPr>
          <p:cNvPr id="3" name="Oval 2">
            <a:extLst>
              <a:ext uri="{FF2B5EF4-FFF2-40B4-BE49-F238E27FC236}">
                <a16:creationId xmlns:a16="http://schemas.microsoft.com/office/drawing/2014/main" id="{477F9AB7-98FB-D1DE-D2E6-91CEC8935D0D}"/>
              </a:ext>
            </a:extLst>
          </p:cNvPr>
          <p:cNvSpPr/>
          <p:nvPr/>
        </p:nvSpPr>
        <p:spPr>
          <a:xfrm>
            <a:off x="2310957" y="3759760"/>
            <a:ext cx="457200" cy="149804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9" name="Group 68">
            <a:extLst>
              <a:ext uri="{FF2B5EF4-FFF2-40B4-BE49-F238E27FC236}">
                <a16:creationId xmlns:a16="http://schemas.microsoft.com/office/drawing/2014/main" id="{7AE5046A-6382-6F92-9B1E-D4759F20C7D4}"/>
              </a:ext>
            </a:extLst>
          </p:cNvPr>
          <p:cNvGrpSpPr/>
          <p:nvPr/>
        </p:nvGrpSpPr>
        <p:grpSpPr>
          <a:xfrm>
            <a:off x="527520" y="1066800"/>
            <a:ext cx="5346916" cy="5105399"/>
            <a:chOff x="527520" y="1066800"/>
            <a:chExt cx="5346916" cy="5105399"/>
          </a:xfrm>
        </p:grpSpPr>
        <p:sp>
          <p:nvSpPr>
            <p:cNvPr id="22" name="Rectangle: Rounded Corners 21">
              <a:extLst>
                <a:ext uri="{FF2B5EF4-FFF2-40B4-BE49-F238E27FC236}">
                  <a16:creationId xmlns:a16="http://schemas.microsoft.com/office/drawing/2014/main" id="{20FB742A-1A9C-8A8F-6D4D-D15257F16613}"/>
                </a:ext>
              </a:extLst>
            </p:cNvPr>
            <p:cNvSpPr/>
            <p:nvPr/>
          </p:nvSpPr>
          <p:spPr>
            <a:xfrm>
              <a:off x="527520" y="1066800"/>
              <a:ext cx="5346916" cy="51053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600"/>
                </a:spcAft>
              </a:pPr>
              <a:r>
                <a:rPr lang="en-GB" sz="2000" b="1" dirty="0">
                  <a:solidFill>
                    <a:schemeClr val="tx1"/>
                  </a:solidFill>
                  <a:sym typeface="Wingdings" panose="05000000000000000000" pitchFamily="2" charset="2"/>
                </a:rPr>
                <a:t>Observations during cool down: </a:t>
              </a:r>
            </a:p>
            <a:p>
              <a:pPr marL="285750" indent="-285750">
                <a:buFont typeface="Arial" panose="020B0604020202020204" pitchFamily="34" charset="0"/>
                <a:buChar char="•"/>
              </a:pPr>
              <a:r>
                <a:rPr lang="en-GB" sz="1600" dirty="0">
                  <a:solidFill>
                    <a:schemeClr val="tx1"/>
                  </a:solidFill>
                  <a:sym typeface="Wingdings" panose="05000000000000000000" pitchFamily="2" charset="2"/>
                </a:rPr>
                <a:t>Asymmetry of traction strain</a:t>
              </a:r>
            </a:p>
            <a:p>
              <a:pPr marL="285750" indent="-285750">
                <a:spcAft>
                  <a:spcPts val="600"/>
                </a:spcAft>
                <a:buFont typeface="Arial" panose="020B0604020202020204" pitchFamily="34" charset="0"/>
                <a:buChar char="•"/>
              </a:pPr>
              <a:r>
                <a:rPr lang="en-GB" sz="1600" dirty="0">
                  <a:solidFill>
                    <a:schemeClr val="tx1"/>
                  </a:solidFill>
                  <a:sym typeface="Wingdings" panose="05000000000000000000" pitchFamily="2" charset="2"/>
                </a:rPr>
                <a:t>Jumps in the rod strain gauges’ signals </a:t>
              </a:r>
            </a:p>
          </p:txBody>
        </p:sp>
        <p:grpSp>
          <p:nvGrpSpPr>
            <p:cNvPr id="61" name="Group 60">
              <a:extLst>
                <a:ext uri="{FF2B5EF4-FFF2-40B4-BE49-F238E27FC236}">
                  <a16:creationId xmlns:a16="http://schemas.microsoft.com/office/drawing/2014/main" id="{C44D21BF-AA65-3338-BBA1-E01F483E0EEC}"/>
                </a:ext>
              </a:extLst>
            </p:cNvPr>
            <p:cNvGrpSpPr/>
            <p:nvPr/>
          </p:nvGrpSpPr>
          <p:grpSpPr>
            <a:xfrm>
              <a:off x="1387347" y="3183523"/>
              <a:ext cx="650194" cy="169277"/>
              <a:chOff x="6094524" y="1942467"/>
              <a:chExt cx="650194" cy="169277"/>
            </a:xfrm>
          </p:grpSpPr>
          <p:sp>
            <p:nvSpPr>
              <p:cNvPr id="17" name="Oval 16">
                <a:extLst>
                  <a:ext uri="{FF2B5EF4-FFF2-40B4-BE49-F238E27FC236}">
                    <a16:creationId xmlns:a16="http://schemas.microsoft.com/office/drawing/2014/main" id="{843A42C9-CA93-6917-39D3-B822AC5130FD}"/>
                  </a:ext>
                </a:extLst>
              </p:cNvPr>
              <p:cNvSpPr>
                <a:spLocks noChangeAspect="1"/>
              </p:cNvSpPr>
              <p:nvPr/>
            </p:nvSpPr>
            <p:spPr>
              <a:xfrm>
                <a:off x="6094524" y="1979043"/>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TextBox 59">
                <a:extLst>
                  <a:ext uri="{FF2B5EF4-FFF2-40B4-BE49-F238E27FC236}">
                    <a16:creationId xmlns:a16="http://schemas.microsoft.com/office/drawing/2014/main" id="{70749562-C32F-3B8D-3C22-A53FFDC1B585}"/>
                  </a:ext>
                </a:extLst>
              </p:cNvPr>
              <p:cNvSpPr txBox="1"/>
              <p:nvPr/>
            </p:nvSpPr>
            <p:spPr>
              <a:xfrm>
                <a:off x="6248400" y="1942467"/>
                <a:ext cx="496318" cy="169277"/>
              </a:xfrm>
              <a:prstGeom prst="rect">
                <a:avLst/>
              </a:prstGeom>
              <a:noFill/>
            </p:spPr>
            <p:txBody>
              <a:bodyPr wrap="square" lIns="0" tIns="0" rIns="0" bIns="0" rtlCol="0">
                <a:spAutoFit/>
              </a:bodyPr>
              <a:lstStyle/>
              <a:p>
                <a:pPr algn="l"/>
                <a:r>
                  <a:rPr lang="en-GB" sz="1100" dirty="0">
                    <a:solidFill>
                      <a:srgbClr val="303030"/>
                    </a:solidFill>
                  </a:rPr>
                  <a:t>RA_Z</a:t>
                </a:r>
              </a:p>
            </p:txBody>
          </p:sp>
        </p:grpSp>
        <p:grpSp>
          <p:nvGrpSpPr>
            <p:cNvPr id="63" name="Group 62">
              <a:extLst>
                <a:ext uri="{FF2B5EF4-FFF2-40B4-BE49-F238E27FC236}">
                  <a16:creationId xmlns:a16="http://schemas.microsoft.com/office/drawing/2014/main" id="{1B20E7D9-727A-1F58-458A-82C1E14387EF}"/>
                </a:ext>
              </a:extLst>
            </p:cNvPr>
            <p:cNvGrpSpPr/>
            <p:nvPr/>
          </p:nvGrpSpPr>
          <p:grpSpPr>
            <a:xfrm>
              <a:off x="2093666" y="3183523"/>
              <a:ext cx="647524" cy="169277"/>
              <a:chOff x="6102515" y="2246361"/>
              <a:chExt cx="647524" cy="169277"/>
            </a:xfrm>
          </p:grpSpPr>
          <p:sp>
            <p:nvSpPr>
              <p:cNvPr id="13" name="Oval 12">
                <a:extLst>
                  <a:ext uri="{FF2B5EF4-FFF2-40B4-BE49-F238E27FC236}">
                    <a16:creationId xmlns:a16="http://schemas.microsoft.com/office/drawing/2014/main" id="{6D31D0E8-D85B-1DB3-BD6A-437880D8A7C5}"/>
                  </a:ext>
                </a:extLst>
              </p:cNvPr>
              <p:cNvSpPr/>
              <p:nvPr/>
            </p:nvSpPr>
            <p:spPr>
              <a:xfrm>
                <a:off x="6102515" y="2282937"/>
                <a:ext cx="91440" cy="9144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TextBox 61">
                <a:extLst>
                  <a:ext uri="{FF2B5EF4-FFF2-40B4-BE49-F238E27FC236}">
                    <a16:creationId xmlns:a16="http://schemas.microsoft.com/office/drawing/2014/main" id="{F8EAC2AB-09DA-7F27-D7D7-E64E3FD2EA32}"/>
                  </a:ext>
                </a:extLst>
              </p:cNvPr>
              <p:cNvSpPr txBox="1"/>
              <p:nvPr/>
            </p:nvSpPr>
            <p:spPr>
              <a:xfrm>
                <a:off x="6253721" y="2246361"/>
                <a:ext cx="496318" cy="169277"/>
              </a:xfrm>
              <a:prstGeom prst="rect">
                <a:avLst/>
              </a:prstGeom>
              <a:noFill/>
            </p:spPr>
            <p:txBody>
              <a:bodyPr wrap="square" lIns="0" tIns="0" rIns="0" bIns="0" rtlCol="0">
                <a:spAutoFit/>
              </a:bodyPr>
              <a:lstStyle/>
              <a:p>
                <a:pPr algn="l"/>
                <a:r>
                  <a:rPr lang="en-GB" sz="1100" dirty="0">
                    <a:solidFill>
                      <a:srgbClr val="303030"/>
                    </a:solidFill>
                  </a:rPr>
                  <a:t>RB_Z</a:t>
                </a:r>
              </a:p>
            </p:txBody>
          </p:sp>
        </p:grpSp>
        <p:grpSp>
          <p:nvGrpSpPr>
            <p:cNvPr id="65" name="Group 64">
              <a:extLst>
                <a:ext uri="{FF2B5EF4-FFF2-40B4-BE49-F238E27FC236}">
                  <a16:creationId xmlns:a16="http://schemas.microsoft.com/office/drawing/2014/main" id="{9F86F7BD-D44A-2ADE-F626-DFCAB12F8FBF}"/>
                </a:ext>
              </a:extLst>
            </p:cNvPr>
            <p:cNvGrpSpPr/>
            <p:nvPr/>
          </p:nvGrpSpPr>
          <p:grpSpPr>
            <a:xfrm>
              <a:off x="2812111" y="3183523"/>
              <a:ext cx="651786" cy="169277"/>
              <a:chOff x="6109051" y="2550255"/>
              <a:chExt cx="651786" cy="169277"/>
            </a:xfrm>
          </p:grpSpPr>
          <p:sp>
            <p:nvSpPr>
              <p:cNvPr id="11" name="Oval 10">
                <a:extLst>
                  <a:ext uri="{FF2B5EF4-FFF2-40B4-BE49-F238E27FC236}">
                    <a16:creationId xmlns:a16="http://schemas.microsoft.com/office/drawing/2014/main" id="{93A73A30-9F81-0C7C-7EDF-57D77C0ECB8D}"/>
                  </a:ext>
                </a:extLst>
              </p:cNvPr>
              <p:cNvSpPr/>
              <p:nvPr/>
            </p:nvSpPr>
            <p:spPr>
              <a:xfrm>
                <a:off x="6109051" y="2586831"/>
                <a:ext cx="91440" cy="91440"/>
              </a:xfrm>
              <a:prstGeom prst="ellipse">
                <a:avLst/>
              </a:prstGeom>
              <a:solidFill>
                <a:srgbClr val="78E92B"/>
              </a:solidFill>
              <a:ln>
                <a:solidFill>
                  <a:srgbClr val="78E9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TextBox 63">
                <a:extLst>
                  <a:ext uri="{FF2B5EF4-FFF2-40B4-BE49-F238E27FC236}">
                    <a16:creationId xmlns:a16="http://schemas.microsoft.com/office/drawing/2014/main" id="{81BB92A6-2BF2-3A91-EE93-70BD929BBC03}"/>
                  </a:ext>
                </a:extLst>
              </p:cNvPr>
              <p:cNvSpPr txBox="1"/>
              <p:nvPr/>
            </p:nvSpPr>
            <p:spPr>
              <a:xfrm>
                <a:off x="6264519" y="2550255"/>
                <a:ext cx="496318" cy="169277"/>
              </a:xfrm>
              <a:prstGeom prst="rect">
                <a:avLst/>
              </a:prstGeom>
              <a:noFill/>
            </p:spPr>
            <p:txBody>
              <a:bodyPr wrap="square" lIns="0" tIns="0" rIns="0" bIns="0" rtlCol="0">
                <a:spAutoFit/>
              </a:bodyPr>
              <a:lstStyle/>
              <a:p>
                <a:pPr algn="l"/>
                <a:r>
                  <a:rPr lang="en-GB" sz="1100" dirty="0">
                    <a:solidFill>
                      <a:srgbClr val="303030"/>
                    </a:solidFill>
                  </a:rPr>
                  <a:t>RC_Z</a:t>
                </a:r>
              </a:p>
            </p:txBody>
          </p:sp>
        </p:grpSp>
        <p:grpSp>
          <p:nvGrpSpPr>
            <p:cNvPr id="66" name="Group 65">
              <a:extLst>
                <a:ext uri="{FF2B5EF4-FFF2-40B4-BE49-F238E27FC236}">
                  <a16:creationId xmlns:a16="http://schemas.microsoft.com/office/drawing/2014/main" id="{75825760-DE9E-738F-E633-AF2A835FD446}"/>
                </a:ext>
              </a:extLst>
            </p:cNvPr>
            <p:cNvGrpSpPr/>
            <p:nvPr/>
          </p:nvGrpSpPr>
          <p:grpSpPr>
            <a:xfrm>
              <a:off x="3522066" y="3183523"/>
              <a:ext cx="654461" cy="169277"/>
              <a:chOff x="6106376" y="2546547"/>
              <a:chExt cx="654461" cy="169277"/>
            </a:xfrm>
          </p:grpSpPr>
          <p:sp>
            <p:nvSpPr>
              <p:cNvPr id="67" name="Oval 66">
                <a:extLst>
                  <a:ext uri="{FF2B5EF4-FFF2-40B4-BE49-F238E27FC236}">
                    <a16:creationId xmlns:a16="http://schemas.microsoft.com/office/drawing/2014/main" id="{C5296C1A-F935-E932-5901-3A503DB0AE69}"/>
                  </a:ext>
                </a:extLst>
              </p:cNvPr>
              <p:cNvSpPr>
                <a:spLocks noChangeAspect="1"/>
              </p:cNvSpPr>
              <p:nvPr/>
            </p:nvSpPr>
            <p:spPr>
              <a:xfrm>
                <a:off x="6106376" y="2583123"/>
                <a:ext cx="91440" cy="91440"/>
              </a:xfrm>
              <a:prstGeom prst="ellipse">
                <a:avLst/>
              </a:prstGeom>
              <a:solidFill>
                <a:srgbClr val="11DFDA"/>
              </a:solidFill>
              <a:ln>
                <a:solidFill>
                  <a:srgbClr val="11DF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extBox 67">
                <a:extLst>
                  <a:ext uri="{FF2B5EF4-FFF2-40B4-BE49-F238E27FC236}">
                    <a16:creationId xmlns:a16="http://schemas.microsoft.com/office/drawing/2014/main" id="{2BDF0C57-3C67-1E93-A43C-8DC57FF92736}"/>
                  </a:ext>
                </a:extLst>
              </p:cNvPr>
              <p:cNvSpPr txBox="1"/>
              <p:nvPr/>
            </p:nvSpPr>
            <p:spPr>
              <a:xfrm>
                <a:off x="6264519" y="2546547"/>
                <a:ext cx="496318" cy="169277"/>
              </a:xfrm>
              <a:prstGeom prst="rect">
                <a:avLst/>
              </a:prstGeom>
              <a:noFill/>
            </p:spPr>
            <p:txBody>
              <a:bodyPr wrap="square" lIns="0" tIns="0" rIns="0" bIns="0" rtlCol="0">
                <a:spAutoFit/>
              </a:bodyPr>
              <a:lstStyle/>
              <a:p>
                <a:pPr algn="l"/>
                <a:r>
                  <a:rPr lang="en-GB" sz="1100" dirty="0">
                    <a:solidFill>
                      <a:srgbClr val="303030"/>
                    </a:solidFill>
                  </a:rPr>
                  <a:t>RD_Z</a:t>
                </a:r>
              </a:p>
            </p:txBody>
          </p:sp>
        </p:grpSp>
      </p:grpSp>
      <p:sp>
        <p:nvSpPr>
          <p:cNvPr id="71" name="Rectangle: Rounded Corners 70">
            <a:extLst>
              <a:ext uri="{FF2B5EF4-FFF2-40B4-BE49-F238E27FC236}">
                <a16:creationId xmlns:a16="http://schemas.microsoft.com/office/drawing/2014/main" id="{853C728D-769B-9AAA-CA68-D4D145D899F9}"/>
              </a:ext>
            </a:extLst>
          </p:cNvPr>
          <p:cNvSpPr/>
          <p:nvPr/>
        </p:nvSpPr>
        <p:spPr>
          <a:xfrm>
            <a:off x="742576" y="2290767"/>
            <a:ext cx="4878851" cy="84539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600"/>
              </a:spcBef>
              <a:spcAft>
                <a:spcPts val="600"/>
              </a:spcAft>
            </a:pPr>
            <a:r>
              <a:rPr lang="en-GB" dirty="0">
                <a:solidFill>
                  <a:schemeClr val="tx1"/>
                </a:solidFill>
                <a:sym typeface="Wingdings" panose="05000000000000000000" pitchFamily="2" charset="2"/>
              </a:rPr>
              <a:t> </a:t>
            </a:r>
            <a:r>
              <a:rPr lang="en-GB" b="1" dirty="0">
                <a:solidFill>
                  <a:schemeClr val="tx1"/>
                </a:solidFill>
                <a:sym typeface="Wingdings" panose="05000000000000000000" pitchFamily="2" charset="2"/>
              </a:rPr>
              <a:t>Interference</a:t>
            </a:r>
            <a:r>
              <a:rPr lang="en-GB" dirty="0">
                <a:solidFill>
                  <a:schemeClr val="tx1"/>
                </a:solidFill>
                <a:sym typeface="Wingdings" panose="05000000000000000000" pitchFamily="2" charset="2"/>
              </a:rPr>
              <a:t> between rods and yoke at this level of transverse interference</a:t>
            </a:r>
          </a:p>
        </p:txBody>
      </p:sp>
      <p:sp>
        <p:nvSpPr>
          <p:cNvPr id="4" name="Rectangle: Rounded Corners 3">
            <a:extLst>
              <a:ext uri="{FF2B5EF4-FFF2-40B4-BE49-F238E27FC236}">
                <a16:creationId xmlns:a16="http://schemas.microsoft.com/office/drawing/2014/main" id="{CD186F8B-C545-9189-1656-00643A63D44F}"/>
              </a:ext>
            </a:extLst>
          </p:cNvPr>
          <p:cNvSpPr/>
          <p:nvPr/>
        </p:nvSpPr>
        <p:spPr>
          <a:xfrm>
            <a:off x="6235484" y="1066800"/>
            <a:ext cx="5346916" cy="5105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200"/>
              </a:spcAft>
            </a:pPr>
            <a:r>
              <a:rPr lang="en-GB" sz="2000" b="1" dirty="0">
                <a:solidFill>
                  <a:schemeClr val="tx1"/>
                </a:solidFill>
                <a:sym typeface="Wingdings" panose="05000000000000000000" pitchFamily="2" charset="2"/>
              </a:rPr>
              <a:t> Mechanical iteration: </a:t>
            </a:r>
            <a:r>
              <a:rPr lang="en-GB" sz="2000" b="1" u="sng" dirty="0">
                <a:solidFill>
                  <a:schemeClr val="tx1"/>
                </a:solidFill>
                <a:sym typeface="Wingdings" panose="05000000000000000000" pitchFamily="2" charset="2"/>
              </a:rPr>
              <a:t>RMM1b</a:t>
            </a:r>
            <a:endParaRPr lang="en-GB" sz="2000" b="1" dirty="0">
              <a:solidFill>
                <a:schemeClr val="tx1"/>
              </a:solidFill>
              <a:sym typeface="Wingdings" panose="05000000000000000000" pitchFamily="2" charset="2"/>
            </a:endParaRPr>
          </a:p>
          <a:p>
            <a:pPr marL="285750" indent="-285750">
              <a:spcAft>
                <a:spcPts val="600"/>
              </a:spcAft>
              <a:buFont typeface="Arial" panose="020B0604020202020204" pitchFamily="34" charset="0"/>
              <a:buChar char="•"/>
            </a:pPr>
            <a:r>
              <a:rPr lang="en-GB" sz="1600" dirty="0">
                <a:solidFill>
                  <a:schemeClr val="tx1"/>
                </a:solidFill>
                <a:sym typeface="Wingdings" panose="05000000000000000000" pitchFamily="2" charset="2"/>
              </a:rPr>
              <a:t>Machining of the rods (from Ø64 to 60 mm)</a:t>
            </a:r>
          </a:p>
          <a:p>
            <a:pPr>
              <a:spcAft>
                <a:spcPts val="600"/>
              </a:spcAft>
            </a:pPr>
            <a:endParaRPr lang="en-GB" sz="1400" dirty="0">
              <a:solidFill>
                <a:schemeClr val="tx1"/>
              </a:solidFill>
              <a:sym typeface="Wingdings" panose="05000000000000000000" pitchFamily="2" charset="2"/>
            </a:endParaRPr>
          </a:p>
          <a:p>
            <a:pPr marL="285750" indent="-285750">
              <a:spcAft>
                <a:spcPts val="600"/>
              </a:spcAft>
              <a:buFont typeface="Arial" panose="020B0604020202020204" pitchFamily="34" charset="0"/>
              <a:buChar char="•"/>
            </a:pPr>
            <a:r>
              <a:rPr lang="en-GB" sz="1600" dirty="0">
                <a:solidFill>
                  <a:schemeClr val="tx1"/>
                </a:solidFill>
                <a:sym typeface="Wingdings" panose="05000000000000000000" pitchFamily="2" charset="2"/>
              </a:rPr>
              <a:t>Longitudinal reassembly only </a:t>
            </a:r>
          </a:p>
          <a:p>
            <a:pPr marL="285750" indent="-285750">
              <a:spcAft>
                <a:spcPts val="600"/>
              </a:spcAft>
              <a:buFont typeface="Arial" panose="020B0604020202020204" pitchFamily="34" charset="0"/>
              <a:buChar char="•"/>
            </a:pPr>
            <a:r>
              <a:rPr lang="en-GB" sz="1600" dirty="0">
                <a:solidFill>
                  <a:schemeClr val="tx1"/>
                </a:solidFill>
                <a:sym typeface="Wingdings" panose="05000000000000000000" pitchFamily="2" charset="2"/>
              </a:rPr>
              <a:t>New axial target of 70 % of LF at cold </a:t>
            </a:r>
          </a:p>
          <a:p>
            <a:pPr marL="285750" indent="-285750">
              <a:buFont typeface="Wingdings" panose="05000000000000000000" pitchFamily="2" charset="2"/>
              <a:buChar char="à"/>
            </a:pPr>
            <a:endParaRPr lang="en-GB" sz="2000" b="1" dirty="0">
              <a:solidFill>
                <a:schemeClr val="tx1"/>
              </a:solidFill>
            </a:endParaRPr>
          </a:p>
        </p:txBody>
      </p:sp>
      <p:sp>
        <p:nvSpPr>
          <p:cNvPr id="6" name="TextBox 5">
            <a:extLst>
              <a:ext uri="{FF2B5EF4-FFF2-40B4-BE49-F238E27FC236}">
                <a16:creationId xmlns:a16="http://schemas.microsoft.com/office/drawing/2014/main" id="{E13FA9F4-112D-025D-958D-06A6CC85EED9}"/>
              </a:ext>
            </a:extLst>
          </p:cNvPr>
          <p:cNvSpPr txBox="1"/>
          <p:nvPr/>
        </p:nvSpPr>
        <p:spPr>
          <a:xfrm>
            <a:off x="9067800" y="5867400"/>
            <a:ext cx="4529751" cy="307777"/>
          </a:xfrm>
          <a:prstGeom prst="rect">
            <a:avLst/>
          </a:prstGeom>
          <a:noFill/>
        </p:spPr>
        <p:txBody>
          <a:bodyPr wrap="square">
            <a:spAutoFit/>
          </a:bodyPr>
          <a:lstStyle/>
          <a:p>
            <a:r>
              <a:rPr lang="en-GB" sz="1400" i="1" dirty="0">
                <a:solidFill>
                  <a:schemeClr val="accent2"/>
                </a:solidFill>
              </a:rPr>
              <a:t>Courtesy of S. Mugnier </a:t>
            </a:r>
          </a:p>
        </p:txBody>
      </p:sp>
      <p:sp>
        <p:nvSpPr>
          <p:cNvPr id="10" name="TextBox 9">
            <a:extLst>
              <a:ext uri="{FF2B5EF4-FFF2-40B4-BE49-F238E27FC236}">
                <a16:creationId xmlns:a16="http://schemas.microsoft.com/office/drawing/2014/main" id="{431C0BE5-6082-8CA3-9251-E5A49A6F5A38}"/>
              </a:ext>
            </a:extLst>
          </p:cNvPr>
          <p:cNvSpPr txBox="1"/>
          <p:nvPr/>
        </p:nvSpPr>
        <p:spPr>
          <a:xfrm>
            <a:off x="7754805" y="2061492"/>
            <a:ext cx="4003210" cy="307777"/>
          </a:xfrm>
          <a:prstGeom prst="rect">
            <a:avLst/>
          </a:prstGeom>
          <a:noFill/>
        </p:spPr>
        <p:txBody>
          <a:bodyPr wrap="square">
            <a:spAutoFit/>
          </a:bodyPr>
          <a:lstStyle/>
          <a:p>
            <a:r>
              <a:rPr lang="en-GB" sz="1400" i="1" dirty="0">
                <a:solidFill>
                  <a:schemeClr val="accent2"/>
                </a:solidFill>
              </a:rPr>
              <a:t>Courtesy of G. Campagna for the calculations </a:t>
            </a:r>
          </a:p>
        </p:txBody>
      </p:sp>
      <p:pic>
        <p:nvPicPr>
          <p:cNvPr id="15" name="Picture 14">
            <a:extLst>
              <a:ext uri="{FF2B5EF4-FFF2-40B4-BE49-F238E27FC236}">
                <a16:creationId xmlns:a16="http://schemas.microsoft.com/office/drawing/2014/main" id="{1D31AE42-469E-E6F1-5138-A638BAF631D3}"/>
              </a:ext>
            </a:extLst>
          </p:cNvPr>
          <p:cNvPicPr>
            <a:picLocks noChangeAspect="1"/>
          </p:cNvPicPr>
          <p:nvPr/>
        </p:nvPicPr>
        <p:blipFill rotWithShape="1">
          <a:blip r:embed="rId4"/>
          <a:srcRect b="21235"/>
          <a:stretch/>
        </p:blipFill>
        <p:spPr>
          <a:xfrm>
            <a:off x="6816461" y="3314699"/>
            <a:ext cx="4391025" cy="2369405"/>
          </a:xfrm>
          <a:prstGeom prst="rect">
            <a:avLst/>
          </a:prstGeom>
        </p:spPr>
      </p:pic>
      <p:sp>
        <p:nvSpPr>
          <p:cNvPr id="24" name="TextBox 23">
            <a:extLst>
              <a:ext uri="{FF2B5EF4-FFF2-40B4-BE49-F238E27FC236}">
                <a16:creationId xmlns:a16="http://schemas.microsoft.com/office/drawing/2014/main" id="{02026725-7BE0-4261-0A49-83EF422DCBAD}"/>
              </a:ext>
            </a:extLst>
          </p:cNvPr>
          <p:cNvSpPr txBox="1"/>
          <p:nvPr/>
        </p:nvSpPr>
        <p:spPr>
          <a:xfrm>
            <a:off x="6609964" y="3306644"/>
            <a:ext cx="496318" cy="169277"/>
          </a:xfrm>
          <a:prstGeom prst="rect">
            <a:avLst/>
          </a:prstGeom>
          <a:noFill/>
        </p:spPr>
        <p:txBody>
          <a:bodyPr wrap="square" lIns="0" tIns="0" rIns="0" bIns="0" rtlCol="0">
            <a:spAutoFit/>
          </a:bodyPr>
          <a:lstStyle/>
          <a:p>
            <a:pPr algn="l"/>
            <a:r>
              <a:rPr lang="en-GB" sz="1100" dirty="0">
                <a:solidFill>
                  <a:srgbClr val="303030"/>
                </a:solidFill>
              </a:rPr>
              <a:t>900</a:t>
            </a:r>
          </a:p>
        </p:txBody>
      </p:sp>
      <p:sp>
        <p:nvSpPr>
          <p:cNvPr id="29" name="TextBox 28">
            <a:extLst>
              <a:ext uri="{FF2B5EF4-FFF2-40B4-BE49-F238E27FC236}">
                <a16:creationId xmlns:a16="http://schemas.microsoft.com/office/drawing/2014/main" id="{FDA54947-BEEC-085B-0E55-2811B9292CEB}"/>
              </a:ext>
            </a:extLst>
          </p:cNvPr>
          <p:cNvSpPr txBox="1"/>
          <p:nvPr/>
        </p:nvSpPr>
        <p:spPr>
          <a:xfrm>
            <a:off x="6610061" y="3875645"/>
            <a:ext cx="496318" cy="169277"/>
          </a:xfrm>
          <a:prstGeom prst="rect">
            <a:avLst/>
          </a:prstGeom>
          <a:noFill/>
        </p:spPr>
        <p:txBody>
          <a:bodyPr wrap="square" lIns="0" tIns="0" rIns="0" bIns="0" rtlCol="0">
            <a:spAutoFit/>
          </a:bodyPr>
          <a:lstStyle/>
          <a:p>
            <a:pPr algn="l"/>
            <a:r>
              <a:rPr lang="en-GB" sz="1100" dirty="0">
                <a:solidFill>
                  <a:srgbClr val="303030"/>
                </a:solidFill>
              </a:rPr>
              <a:t>800</a:t>
            </a:r>
          </a:p>
        </p:txBody>
      </p:sp>
      <p:sp>
        <p:nvSpPr>
          <p:cNvPr id="31" name="TextBox 30">
            <a:extLst>
              <a:ext uri="{FF2B5EF4-FFF2-40B4-BE49-F238E27FC236}">
                <a16:creationId xmlns:a16="http://schemas.microsoft.com/office/drawing/2014/main" id="{A7C363D8-32B3-8945-2147-BCE8372D36D2}"/>
              </a:ext>
            </a:extLst>
          </p:cNvPr>
          <p:cNvSpPr txBox="1"/>
          <p:nvPr/>
        </p:nvSpPr>
        <p:spPr>
          <a:xfrm>
            <a:off x="6610061" y="4456149"/>
            <a:ext cx="496318" cy="169277"/>
          </a:xfrm>
          <a:prstGeom prst="rect">
            <a:avLst/>
          </a:prstGeom>
          <a:noFill/>
        </p:spPr>
        <p:txBody>
          <a:bodyPr wrap="square" lIns="0" tIns="0" rIns="0" bIns="0" rtlCol="0">
            <a:spAutoFit/>
          </a:bodyPr>
          <a:lstStyle/>
          <a:p>
            <a:pPr algn="l"/>
            <a:r>
              <a:rPr lang="en-GB" sz="1100" dirty="0">
                <a:solidFill>
                  <a:srgbClr val="303030"/>
                </a:solidFill>
              </a:rPr>
              <a:t>700</a:t>
            </a:r>
          </a:p>
        </p:txBody>
      </p:sp>
      <p:sp>
        <p:nvSpPr>
          <p:cNvPr id="37" name="TextBox 36">
            <a:extLst>
              <a:ext uri="{FF2B5EF4-FFF2-40B4-BE49-F238E27FC236}">
                <a16:creationId xmlns:a16="http://schemas.microsoft.com/office/drawing/2014/main" id="{AF5F98AA-F4DE-F9B5-65DE-ABDBB541AA85}"/>
              </a:ext>
            </a:extLst>
          </p:cNvPr>
          <p:cNvSpPr txBox="1"/>
          <p:nvPr/>
        </p:nvSpPr>
        <p:spPr>
          <a:xfrm>
            <a:off x="6610061" y="5019546"/>
            <a:ext cx="496318" cy="169277"/>
          </a:xfrm>
          <a:prstGeom prst="rect">
            <a:avLst/>
          </a:prstGeom>
          <a:noFill/>
        </p:spPr>
        <p:txBody>
          <a:bodyPr wrap="square" lIns="0" tIns="0" rIns="0" bIns="0" rtlCol="0">
            <a:spAutoFit/>
          </a:bodyPr>
          <a:lstStyle/>
          <a:p>
            <a:pPr algn="l"/>
            <a:r>
              <a:rPr lang="en-GB" sz="1100" dirty="0">
                <a:solidFill>
                  <a:srgbClr val="303030"/>
                </a:solidFill>
              </a:rPr>
              <a:t>600</a:t>
            </a:r>
          </a:p>
        </p:txBody>
      </p:sp>
      <p:sp>
        <p:nvSpPr>
          <p:cNvPr id="38" name="TextBox 37">
            <a:extLst>
              <a:ext uri="{FF2B5EF4-FFF2-40B4-BE49-F238E27FC236}">
                <a16:creationId xmlns:a16="http://schemas.microsoft.com/office/drawing/2014/main" id="{4EB90854-4AF7-F180-0896-1F6D65642D93}"/>
              </a:ext>
            </a:extLst>
          </p:cNvPr>
          <p:cNvSpPr txBox="1"/>
          <p:nvPr/>
        </p:nvSpPr>
        <p:spPr>
          <a:xfrm>
            <a:off x="6610061" y="5591175"/>
            <a:ext cx="496318" cy="169277"/>
          </a:xfrm>
          <a:prstGeom prst="rect">
            <a:avLst/>
          </a:prstGeom>
          <a:noFill/>
        </p:spPr>
        <p:txBody>
          <a:bodyPr wrap="square" lIns="0" tIns="0" rIns="0" bIns="0" rtlCol="0">
            <a:spAutoFit/>
          </a:bodyPr>
          <a:lstStyle/>
          <a:p>
            <a:pPr algn="l"/>
            <a:r>
              <a:rPr lang="en-GB" sz="1100" dirty="0">
                <a:solidFill>
                  <a:srgbClr val="303030"/>
                </a:solidFill>
              </a:rPr>
              <a:t>500</a:t>
            </a:r>
          </a:p>
        </p:txBody>
      </p:sp>
      <p:sp>
        <p:nvSpPr>
          <p:cNvPr id="39" name="TextBox 38">
            <a:extLst>
              <a:ext uri="{FF2B5EF4-FFF2-40B4-BE49-F238E27FC236}">
                <a16:creationId xmlns:a16="http://schemas.microsoft.com/office/drawing/2014/main" id="{C41D8F1B-FE26-8267-7B91-6E63AD0D8F40}"/>
              </a:ext>
            </a:extLst>
          </p:cNvPr>
          <p:cNvSpPr txBox="1"/>
          <p:nvPr/>
        </p:nvSpPr>
        <p:spPr>
          <a:xfrm rot="16200000">
            <a:off x="5633597" y="4322596"/>
            <a:ext cx="1536317" cy="215444"/>
          </a:xfrm>
          <a:prstGeom prst="rect">
            <a:avLst/>
          </a:prstGeom>
          <a:noFill/>
        </p:spPr>
        <p:txBody>
          <a:bodyPr wrap="square" lIns="0" tIns="0" rIns="0" bIns="0" rtlCol="0">
            <a:spAutoFit/>
          </a:bodyPr>
          <a:lstStyle/>
          <a:p>
            <a:pPr algn="l"/>
            <a:r>
              <a:rPr lang="en-GB" sz="1400" dirty="0">
                <a:solidFill>
                  <a:srgbClr val="303030"/>
                </a:solidFill>
              </a:rPr>
              <a:t>Rods </a:t>
            </a:r>
            <a:r>
              <a:rPr lang="el-GR" sz="1400" dirty="0">
                <a:solidFill>
                  <a:srgbClr val="303030"/>
                </a:solidFill>
              </a:rPr>
              <a:t>ε</a:t>
            </a:r>
            <a:r>
              <a:rPr lang="en-GB" sz="1400" dirty="0">
                <a:solidFill>
                  <a:srgbClr val="303030"/>
                </a:solidFill>
              </a:rPr>
              <a:t>z [um/m]</a:t>
            </a:r>
          </a:p>
        </p:txBody>
      </p:sp>
      <p:sp>
        <p:nvSpPr>
          <p:cNvPr id="70" name="TextBox 69">
            <a:extLst>
              <a:ext uri="{FF2B5EF4-FFF2-40B4-BE49-F238E27FC236}">
                <a16:creationId xmlns:a16="http://schemas.microsoft.com/office/drawing/2014/main" id="{2C86B227-5CEC-DF02-F2B3-0DC8E1630F3E}"/>
              </a:ext>
            </a:extLst>
          </p:cNvPr>
          <p:cNvSpPr txBox="1"/>
          <p:nvPr/>
        </p:nvSpPr>
        <p:spPr>
          <a:xfrm>
            <a:off x="7328501" y="5716659"/>
            <a:ext cx="496318" cy="169277"/>
          </a:xfrm>
          <a:prstGeom prst="rect">
            <a:avLst/>
          </a:prstGeom>
          <a:noFill/>
        </p:spPr>
        <p:txBody>
          <a:bodyPr wrap="square" lIns="0" tIns="0" rIns="0" bIns="0" rtlCol="0">
            <a:spAutoFit/>
          </a:bodyPr>
          <a:lstStyle/>
          <a:p>
            <a:pPr algn="l"/>
            <a:r>
              <a:rPr lang="en-GB" sz="1100" dirty="0">
                <a:solidFill>
                  <a:srgbClr val="303030"/>
                </a:solidFill>
              </a:rPr>
              <a:t>Fri 19</a:t>
            </a:r>
          </a:p>
        </p:txBody>
      </p:sp>
      <p:sp>
        <p:nvSpPr>
          <p:cNvPr id="73" name="TextBox 72">
            <a:extLst>
              <a:ext uri="{FF2B5EF4-FFF2-40B4-BE49-F238E27FC236}">
                <a16:creationId xmlns:a16="http://schemas.microsoft.com/office/drawing/2014/main" id="{6F011821-DE26-AD8A-5302-1A5AF6BC9755}"/>
              </a:ext>
            </a:extLst>
          </p:cNvPr>
          <p:cNvSpPr txBox="1"/>
          <p:nvPr/>
        </p:nvSpPr>
        <p:spPr>
          <a:xfrm>
            <a:off x="9469380" y="5706561"/>
            <a:ext cx="496318" cy="169277"/>
          </a:xfrm>
          <a:prstGeom prst="rect">
            <a:avLst/>
          </a:prstGeom>
          <a:noFill/>
        </p:spPr>
        <p:txBody>
          <a:bodyPr wrap="square" lIns="0" tIns="0" rIns="0" bIns="0" rtlCol="0">
            <a:spAutoFit/>
          </a:bodyPr>
          <a:lstStyle/>
          <a:p>
            <a:pPr algn="l"/>
            <a:r>
              <a:rPr lang="en-GB" sz="1100" dirty="0">
                <a:solidFill>
                  <a:srgbClr val="303030"/>
                </a:solidFill>
              </a:rPr>
              <a:t>Sun 21</a:t>
            </a:r>
          </a:p>
        </p:txBody>
      </p:sp>
      <p:sp>
        <p:nvSpPr>
          <p:cNvPr id="76" name="TextBox 75">
            <a:extLst>
              <a:ext uri="{FF2B5EF4-FFF2-40B4-BE49-F238E27FC236}">
                <a16:creationId xmlns:a16="http://schemas.microsoft.com/office/drawing/2014/main" id="{150243C3-64DF-1FBF-A1EB-3C5BB512C3E6}"/>
              </a:ext>
            </a:extLst>
          </p:cNvPr>
          <p:cNvSpPr txBox="1"/>
          <p:nvPr/>
        </p:nvSpPr>
        <p:spPr>
          <a:xfrm>
            <a:off x="7328501" y="5896491"/>
            <a:ext cx="859856" cy="169277"/>
          </a:xfrm>
          <a:prstGeom prst="rect">
            <a:avLst/>
          </a:prstGeom>
          <a:noFill/>
        </p:spPr>
        <p:txBody>
          <a:bodyPr wrap="square" lIns="0" tIns="0" rIns="0" bIns="0" rtlCol="0">
            <a:spAutoFit/>
          </a:bodyPr>
          <a:lstStyle/>
          <a:p>
            <a:pPr algn="l"/>
            <a:r>
              <a:rPr lang="en-GB" sz="1100" dirty="0">
                <a:solidFill>
                  <a:srgbClr val="303030"/>
                </a:solidFill>
              </a:rPr>
              <a:t>Aug 2022</a:t>
            </a:r>
          </a:p>
        </p:txBody>
      </p:sp>
      <p:sp>
        <p:nvSpPr>
          <p:cNvPr id="77" name="Oval 76">
            <a:extLst>
              <a:ext uri="{FF2B5EF4-FFF2-40B4-BE49-F238E27FC236}">
                <a16:creationId xmlns:a16="http://schemas.microsoft.com/office/drawing/2014/main" id="{A94029EC-9987-2FAD-C747-0B39C321FFF2}"/>
              </a:ext>
            </a:extLst>
          </p:cNvPr>
          <p:cNvSpPr>
            <a:spLocks noChangeAspect="1"/>
          </p:cNvSpPr>
          <p:nvPr/>
        </p:nvSpPr>
        <p:spPr>
          <a:xfrm>
            <a:off x="6964420" y="3220099"/>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8" name="TextBox 77">
            <a:extLst>
              <a:ext uri="{FF2B5EF4-FFF2-40B4-BE49-F238E27FC236}">
                <a16:creationId xmlns:a16="http://schemas.microsoft.com/office/drawing/2014/main" id="{730568B0-E436-685A-0584-6BB2A0137838}"/>
              </a:ext>
            </a:extLst>
          </p:cNvPr>
          <p:cNvSpPr txBox="1"/>
          <p:nvPr/>
        </p:nvSpPr>
        <p:spPr>
          <a:xfrm>
            <a:off x="7118296" y="3183523"/>
            <a:ext cx="496318" cy="169277"/>
          </a:xfrm>
          <a:prstGeom prst="rect">
            <a:avLst/>
          </a:prstGeom>
          <a:noFill/>
        </p:spPr>
        <p:txBody>
          <a:bodyPr wrap="square" lIns="0" tIns="0" rIns="0" bIns="0" rtlCol="0">
            <a:spAutoFit/>
          </a:bodyPr>
          <a:lstStyle/>
          <a:p>
            <a:pPr algn="l"/>
            <a:r>
              <a:rPr lang="en-GB" sz="1100" dirty="0">
                <a:solidFill>
                  <a:srgbClr val="303030"/>
                </a:solidFill>
              </a:rPr>
              <a:t>RA_Z</a:t>
            </a:r>
          </a:p>
        </p:txBody>
      </p:sp>
      <p:sp>
        <p:nvSpPr>
          <p:cNvPr id="79" name="Oval 78">
            <a:extLst>
              <a:ext uri="{FF2B5EF4-FFF2-40B4-BE49-F238E27FC236}">
                <a16:creationId xmlns:a16="http://schemas.microsoft.com/office/drawing/2014/main" id="{56B8F344-5681-67B0-A9A6-F64132EF1C25}"/>
              </a:ext>
            </a:extLst>
          </p:cNvPr>
          <p:cNvSpPr/>
          <p:nvPr/>
        </p:nvSpPr>
        <p:spPr>
          <a:xfrm>
            <a:off x="7670739" y="3220099"/>
            <a:ext cx="91440" cy="9144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TextBox 79">
            <a:extLst>
              <a:ext uri="{FF2B5EF4-FFF2-40B4-BE49-F238E27FC236}">
                <a16:creationId xmlns:a16="http://schemas.microsoft.com/office/drawing/2014/main" id="{8BC68D9C-9994-8EE7-73BD-11E85B53C3E7}"/>
              </a:ext>
            </a:extLst>
          </p:cNvPr>
          <p:cNvSpPr txBox="1"/>
          <p:nvPr/>
        </p:nvSpPr>
        <p:spPr>
          <a:xfrm>
            <a:off x="7821945" y="3183523"/>
            <a:ext cx="496318" cy="169277"/>
          </a:xfrm>
          <a:prstGeom prst="rect">
            <a:avLst/>
          </a:prstGeom>
          <a:noFill/>
        </p:spPr>
        <p:txBody>
          <a:bodyPr wrap="square" lIns="0" tIns="0" rIns="0" bIns="0" rtlCol="0">
            <a:spAutoFit/>
          </a:bodyPr>
          <a:lstStyle/>
          <a:p>
            <a:pPr algn="l"/>
            <a:r>
              <a:rPr lang="en-GB" sz="1100" dirty="0">
                <a:solidFill>
                  <a:srgbClr val="303030"/>
                </a:solidFill>
              </a:rPr>
              <a:t>RB_Z</a:t>
            </a:r>
          </a:p>
        </p:txBody>
      </p:sp>
      <p:sp>
        <p:nvSpPr>
          <p:cNvPr id="81" name="Oval 80">
            <a:extLst>
              <a:ext uri="{FF2B5EF4-FFF2-40B4-BE49-F238E27FC236}">
                <a16:creationId xmlns:a16="http://schemas.microsoft.com/office/drawing/2014/main" id="{BC1FAB03-0261-CD9D-9416-C2B6DC1CEAAC}"/>
              </a:ext>
            </a:extLst>
          </p:cNvPr>
          <p:cNvSpPr/>
          <p:nvPr/>
        </p:nvSpPr>
        <p:spPr>
          <a:xfrm>
            <a:off x="8389184" y="3220099"/>
            <a:ext cx="91440" cy="91440"/>
          </a:xfrm>
          <a:prstGeom prst="ellipse">
            <a:avLst/>
          </a:prstGeom>
          <a:solidFill>
            <a:srgbClr val="78E92B"/>
          </a:solidFill>
          <a:ln>
            <a:solidFill>
              <a:srgbClr val="78E9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TextBox 81">
            <a:extLst>
              <a:ext uri="{FF2B5EF4-FFF2-40B4-BE49-F238E27FC236}">
                <a16:creationId xmlns:a16="http://schemas.microsoft.com/office/drawing/2014/main" id="{CC516A71-B404-1D3E-2979-CB9D467D4D0A}"/>
              </a:ext>
            </a:extLst>
          </p:cNvPr>
          <p:cNvSpPr txBox="1"/>
          <p:nvPr/>
        </p:nvSpPr>
        <p:spPr>
          <a:xfrm>
            <a:off x="8544652" y="3183523"/>
            <a:ext cx="496318" cy="169277"/>
          </a:xfrm>
          <a:prstGeom prst="rect">
            <a:avLst/>
          </a:prstGeom>
          <a:noFill/>
        </p:spPr>
        <p:txBody>
          <a:bodyPr wrap="square" lIns="0" tIns="0" rIns="0" bIns="0" rtlCol="0">
            <a:spAutoFit/>
          </a:bodyPr>
          <a:lstStyle/>
          <a:p>
            <a:pPr algn="l"/>
            <a:r>
              <a:rPr lang="en-GB" sz="1100" dirty="0">
                <a:solidFill>
                  <a:srgbClr val="303030"/>
                </a:solidFill>
              </a:rPr>
              <a:t>RC_Z</a:t>
            </a:r>
          </a:p>
        </p:txBody>
      </p:sp>
      <p:sp>
        <p:nvSpPr>
          <p:cNvPr id="83" name="Oval 82">
            <a:extLst>
              <a:ext uri="{FF2B5EF4-FFF2-40B4-BE49-F238E27FC236}">
                <a16:creationId xmlns:a16="http://schemas.microsoft.com/office/drawing/2014/main" id="{D8807AC8-F590-AF5F-BF69-71669C5CBCAF}"/>
              </a:ext>
            </a:extLst>
          </p:cNvPr>
          <p:cNvSpPr>
            <a:spLocks noChangeAspect="1"/>
          </p:cNvSpPr>
          <p:nvPr/>
        </p:nvSpPr>
        <p:spPr>
          <a:xfrm>
            <a:off x="9099139" y="3220099"/>
            <a:ext cx="91440" cy="91440"/>
          </a:xfrm>
          <a:prstGeom prst="ellipse">
            <a:avLst/>
          </a:prstGeom>
          <a:solidFill>
            <a:srgbClr val="11DFDA"/>
          </a:solidFill>
          <a:ln>
            <a:solidFill>
              <a:srgbClr val="11DF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TextBox 83">
            <a:extLst>
              <a:ext uri="{FF2B5EF4-FFF2-40B4-BE49-F238E27FC236}">
                <a16:creationId xmlns:a16="http://schemas.microsoft.com/office/drawing/2014/main" id="{657C9FB5-7E1E-3BAA-7DED-9DC7C2FD6B2B}"/>
              </a:ext>
            </a:extLst>
          </p:cNvPr>
          <p:cNvSpPr txBox="1"/>
          <p:nvPr/>
        </p:nvSpPr>
        <p:spPr>
          <a:xfrm>
            <a:off x="9257282" y="3183523"/>
            <a:ext cx="496318" cy="169277"/>
          </a:xfrm>
          <a:prstGeom prst="rect">
            <a:avLst/>
          </a:prstGeom>
          <a:noFill/>
        </p:spPr>
        <p:txBody>
          <a:bodyPr wrap="square" lIns="0" tIns="0" rIns="0" bIns="0" rtlCol="0">
            <a:spAutoFit/>
          </a:bodyPr>
          <a:lstStyle/>
          <a:p>
            <a:pPr algn="l"/>
            <a:r>
              <a:rPr lang="en-GB" sz="1100" dirty="0">
                <a:solidFill>
                  <a:srgbClr val="303030"/>
                </a:solidFill>
              </a:rPr>
              <a:t>RD_Z</a:t>
            </a:r>
          </a:p>
        </p:txBody>
      </p:sp>
      <p:sp>
        <p:nvSpPr>
          <p:cNvPr id="85" name="TextBox 84">
            <a:extLst>
              <a:ext uri="{FF2B5EF4-FFF2-40B4-BE49-F238E27FC236}">
                <a16:creationId xmlns:a16="http://schemas.microsoft.com/office/drawing/2014/main" id="{CA3739E9-DE77-A68A-ABAA-BF0DBC5EE40C}"/>
              </a:ext>
            </a:extLst>
          </p:cNvPr>
          <p:cNvSpPr txBox="1"/>
          <p:nvPr/>
        </p:nvSpPr>
        <p:spPr bwMode="auto">
          <a:xfrm>
            <a:off x="6933295" y="3377369"/>
            <a:ext cx="2257283" cy="338554"/>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033A0"/>
                </a:solidFill>
                <a:effectLst/>
                <a:uLnTx/>
                <a:uFillTx/>
                <a:latin typeface="Source Sans Pro"/>
                <a:cs typeface="Arial"/>
              </a:rPr>
              <a:t>Cooldown – RMM1b</a:t>
            </a:r>
          </a:p>
        </p:txBody>
      </p:sp>
    </p:spTree>
    <p:extLst>
      <p:ext uri="{BB962C8B-B14F-4D97-AF65-F5344CB8AC3E}">
        <p14:creationId xmlns:p14="http://schemas.microsoft.com/office/powerpoint/2010/main" val="3499899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ED1026-C7C8-A9CB-77D4-E7672F1B78F4}"/>
              </a:ext>
            </a:extLst>
          </p:cNvPr>
          <p:cNvSpPr>
            <a:spLocks noGrp="1"/>
          </p:cNvSpPr>
          <p:nvPr>
            <p:ph idx="1"/>
          </p:nvPr>
        </p:nvSpPr>
        <p:spPr/>
        <p:txBody>
          <a:bodyPr/>
          <a:lstStyle/>
          <a:p>
            <a:pPr marL="342900" indent="-342900">
              <a:lnSpc>
                <a:spcPct val="130000"/>
              </a:lnSpc>
              <a:buFont typeface="Arial" panose="020B0604020202020204" pitchFamily="34" charset="0"/>
              <a:buChar char="•"/>
            </a:pPr>
            <a:r>
              <a:rPr lang="en-GB" dirty="0"/>
              <a:t>RMM magnet program </a:t>
            </a:r>
          </a:p>
          <a:p>
            <a:pPr marL="342900" indent="-342900">
              <a:lnSpc>
                <a:spcPct val="130000"/>
              </a:lnSpc>
              <a:buFont typeface="Arial" panose="020B0604020202020204" pitchFamily="34" charset="0"/>
              <a:buChar char="•"/>
            </a:pPr>
            <a:r>
              <a:rPr lang="en-GB" dirty="0"/>
              <a:t>Mechanical design and assembly </a:t>
            </a:r>
          </a:p>
          <a:p>
            <a:pPr marL="342900" indent="-342900">
              <a:lnSpc>
                <a:spcPct val="130000"/>
              </a:lnSpc>
              <a:buFont typeface="Arial" panose="020B0604020202020204" pitchFamily="34" charset="0"/>
              <a:buChar char="•"/>
            </a:pPr>
            <a:r>
              <a:rPr lang="en-GB" dirty="0"/>
              <a:t>Powering tests</a:t>
            </a:r>
          </a:p>
        </p:txBody>
      </p:sp>
      <p:sp>
        <p:nvSpPr>
          <p:cNvPr id="3" name="Title 2">
            <a:extLst>
              <a:ext uri="{FF2B5EF4-FFF2-40B4-BE49-F238E27FC236}">
                <a16:creationId xmlns:a16="http://schemas.microsoft.com/office/drawing/2014/main" id="{DD8BE04C-B41B-E6A2-7FF3-988AD02E446A}"/>
              </a:ext>
            </a:extLst>
          </p:cNvPr>
          <p:cNvSpPr>
            <a:spLocks noGrp="1"/>
          </p:cNvSpPr>
          <p:nvPr>
            <p:ph type="title"/>
          </p:nvPr>
        </p:nvSpPr>
        <p:spPr/>
        <p:txBody>
          <a:bodyPr/>
          <a:lstStyle/>
          <a:p>
            <a:r>
              <a:rPr lang="en-GB" dirty="0"/>
              <a:t>Content</a:t>
            </a:r>
          </a:p>
        </p:txBody>
      </p:sp>
      <p:sp>
        <p:nvSpPr>
          <p:cNvPr id="4" name="Date Placeholder 3">
            <a:extLst>
              <a:ext uri="{FF2B5EF4-FFF2-40B4-BE49-F238E27FC236}">
                <a16:creationId xmlns:a16="http://schemas.microsoft.com/office/drawing/2014/main" id="{1F914427-92A5-A079-8D4C-D17B291021C0}"/>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195F4F5D-17B2-2A49-DE06-443AF98EEC52}"/>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8C80AE97-D92B-51C8-81F9-94A973CB6F2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4188410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B27283-3938-F2B8-24E3-35D219068E7D}"/>
              </a:ext>
            </a:extLst>
          </p:cNvPr>
          <p:cNvSpPr>
            <a:spLocks noGrp="1"/>
          </p:cNvSpPr>
          <p:nvPr>
            <p:ph type="title"/>
          </p:nvPr>
        </p:nvSpPr>
        <p:spPr/>
        <p:txBody>
          <a:bodyPr/>
          <a:lstStyle/>
          <a:p>
            <a:r>
              <a:rPr lang="en-GB" dirty="0"/>
              <a:t>Summary of assembly iterations</a:t>
            </a:r>
          </a:p>
        </p:txBody>
      </p:sp>
      <p:sp>
        <p:nvSpPr>
          <p:cNvPr id="4" name="Date Placeholder 3">
            <a:extLst>
              <a:ext uri="{FF2B5EF4-FFF2-40B4-BE49-F238E27FC236}">
                <a16:creationId xmlns:a16="http://schemas.microsoft.com/office/drawing/2014/main" id="{FF8C46A3-43EB-8465-4A90-AD5C3F8A9F7A}"/>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7281EE39-4B29-3D4F-C5A3-427D1E36498D}"/>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94061409-1D32-FE26-F051-2071514364DA}"/>
              </a:ext>
            </a:extLst>
          </p:cNvPr>
          <p:cNvSpPr>
            <a:spLocks noGrp="1"/>
          </p:cNvSpPr>
          <p:nvPr>
            <p:ph type="sldNum" sz="quarter" idx="12"/>
          </p:nvPr>
        </p:nvSpPr>
        <p:spPr/>
        <p:txBody>
          <a:bodyPr/>
          <a:lstStyle/>
          <a:p>
            <a:fld id="{36B5EA5A-BC32-A742-B11B-8E7414D5B535}" type="slidenum">
              <a:rPr lang="en-US" smtClean="0"/>
              <a:pPr/>
              <a:t>20</a:t>
            </a:fld>
            <a:endParaRPr lang="en-US" dirty="0"/>
          </a:p>
        </p:txBody>
      </p:sp>
      <p:graphicFrame>
        <p:nvGraphicFramePr>
          <p:cNvPr id="9" name="Content Placeholder 2" descr="SmartArt Graphic">
            <a:extLst>
              <a:ext uri="{FF2B5EF4-FFF2-40B4-BE49-F238E27FC236}">
                <a16:creationId xmlns:a16="http://schemas.microsoft.com/office/drawing/2014/main" id="{973E1FC4-46BB-FD66-D3AE-4D7C1215A491}"/>
              </a:ext>
            </a:extLst>
          </p:cNvPr>
          <p:cNvGraphicFramePr>
            <a:graphicFrameLocks noGrp="1"/>
          </p:cNvGraphicFramePr>
          <p:nvPr>
            <p:ph idx="1"/>
            <p:extLst>
              <p:ext uri="{D42A27DB-BD31-4B8C-83A1-F6EECF244321}">
                <p14:modId xmlns:p14="http://schemas.microsoft.com/office/powerpoint/2010/main" val="380427220"/>
              </p:ext>
            </p:extLst>
          </p:nvPr>
        </p:nvGraphicFramePr>
        <p:xfrm>
          <a:off x="463523" y="1295400"/>
          <a:ext cx="11271277" cy="48832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Rounded Corners 12">
            <a:extLst>
              <a:ext uri="{FF2B5EF4-FFF2-40B4-BE49-F238E27FC236}">
                <a16:creationId xmlns:a16="http://schemas.microsoft.com/office/drawing/2014/main" id="{4636BA54-F687-AA1C-D267-35FC7129EDAD}"/>
              </a:ext>
            </a:extLst>
          </p:cNvPr>
          <p:cNvSpPr/>
          <p:nvPr/>
        </p:nvSpPr>
        <p:spPr>
          <a:xfrm>
            <a:off x="6019800" y="914400"/>
            <a:ext cx="5745928" cy="5264286"/>
          </a:xfrm>
          <a:prstGeom prst="roundRect">
            <a:avLst/>
          </a:prstGeom>
          <a:noFill/>
          <a:ln w="381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solidFill>
                <a:schemeClr val="bg1">
                  <a:lumMod val="65000"/>
                </a:schemeClr>
              </a:solidFill>
            </a:endParaRPr>
          </a:p>
        </p:txBody>
      </p:sp>
    </p:spTree>
    <p:extLst>
      <p:ext uri="{BB962C8B-B14F-4D97-AF65-F5344CB8AC3E}">
        <p14:creationId xmlns:p14="http://schemas.microsoft.com/office/powerpoint/2010/main" val="1843876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95F8-EDA3-4A61-8D17-8BA28B55AE65}"/>
              </a:ext>
            </a:extLst>
          </p:cNvPr>
          <p:cNvSpPr>
            <a:spLocks noGrp="1"/>
          </p:cNvSpPr>
          <p:nvPr>
            <p:ph type="title"/>
          </p:nvPr>
        </p:nvSpPr>
        <p:spPr/>
        <p:txBody>
          <a:bodyPr/>
          <a:lstStyle/>
          <a:p>
            <a:r>
              <a:rPr lang="en-GB" dirty="0"/>
              <a:t>Powering Tests at Cold </a:t>
            </a:r>
          </a:p>
        </p:txBody>
      </p:sp>
      <p:sp>
        <p:nvSpPr>
          <p:cNvPr id="3" name="Text Placeholder 2">
            <a:extLst>
              <a:ext uri="{FF2B5EF4-FFF2-40B4-BE49-F238E27FC236}">
                <a16:creationId xmlns:a16="http://schemas.microsoft.com/office/drawing/2014/main" id="{F9F2299E-B94A-85B0-6421-455B5F7DEB25}"/>
              </a:ext>
            </a:extLst>
          </p:cNvPr>
          <p:cNvSpPr>
            <a:spLocks noGrp="1"/>
          </p:cNvSpPr>
          <p:nvPr>
            <p:ph type="body" idx="1"/>
          </p:nvPr>
        </p:nvSpPr>
        <p:spPr>
          <a:xfrm>
            <a:off x="407986" y="4589463"/>
            <a:ext cx="11479213" cy="1500187"/>
          </a:xfrm>
        </p:spPr>
        <p:txBody>
          <a:bodyPr/>
          <a:lstStyle/>
          <a:p>
            <a:r>
              <a:rPr lang="en-GB" dirty="0"/>
              <a:t>Training, magnetic and mechanical performance, RMM1a &amp; RMM1b</a:t>
            </a:r>
          </a:p>
          <a:p>
            <a:endParaRPr lang="en-GB" dirty="0"/>
          </a:p>
        </p:txBody>
      </p:sp>
      <p:sp>
        <p:nvSpPr>
          <p:cNvPr id="4" name="Date Placeholder 3">
            <a:extLst>
              <a:ext uri="{FF2B5EF4-FFF2-40B4-BE49-F238E27FC236}">
                <a16:creationId xmlns:a16="http://schemas.microsoft.com/office/drawing/2014/main" id="{6D9CD34F-7CF9-A4B9-E9CC-24F5643B436C}"/>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8194291E-E0F6-5528-0BEC-C628C5B278C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55635102-1C35-B21E-7CB9-BA4D77E3A44E}"/>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Tree>
    <p:extLst>
      <p:ext uri="{BB962C8B-B14F-4D97-AF65-F5344CB8AC3E}">
        <p14:creationId xmlns:p14="http://schemas.microsoft.com/office/powerpoint/2010/main" val="37362460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A1074074-8D81-8845-CA10-243501C7C1BC}"/>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5F585AE1-6D1A-F3F9-12B8-3FBCE0A46FE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683D0ED-799F-BF36-8F43-C516CDB872CF}"/>
              </a:ext>
            </a:extLst>
          </p:cNvPr>
          <p:cNvSpPr>
            <a:spLocks noGrp="1"/>
          </p:cNvSpPr>
          <p:nvPr>
            <p:ph type="sldNum" sz="quarter" idx="12"/>
          </p:nvPr>
        </p:nvSpPr>
        <p:spPr/>
        <p:txBody>
          <a:bodyPr/>
          <a:lstStyle/>
          <a:p>
            <a:fld id="{36B5EA5A-BC32-A742-B11B-8E7414D5B535}" type="slidenum">
              <a:rPr lang="en-US" smtClean="0"/>
              <a:pPr/>
              <a:t>22</a:t>
            </a:fld>
            <a:endParaRPr lang="en-US" dirty="0"/>
          </a:p>
        </p:txBody>
      </p:sp>
      <p:graphicFrame>
        <p:nvGraphicFramePr>
          <p:cNvPr id="14" name="Chart 13">
            <a:extLst>
              <a:ext uri="{FF2B5EF4-FFF2-40B4-BE49-F238E27FC236}">
                <a16:creationId xmlns:a16="http://schemas.microsoft.com/office/drawing/2014/main" id="{E2F834A5-CF80-41FB-B54E-D791B1A038AD}"/>
              </a:ext>
            </a:extLst>
          </p:cNvPr>
          <p:cNvGraphicFramePr>
            <a:graphicFrameLocks/>
          </p:cNvGraphicFramePr>
          <p:nvPr/>
        </p:nvGraphicFramePr>
        <p:xfrm>
          <a:off x="6102699" y="1359913"/>
          <a:ext cx="5643300" cy="5029199"/>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C822925F-0F93-1931-6DFE-877E479D26BF}"/>
              </a:ext>
            </a:extLst>
          </p:cNvPr>
          <p:cNvGrpSpPr/>
          <p:nvPr/>
        </p:nvGrpSpPr>
        <p:grpSpPr>
          <a:xfrm>
            <a:off x="9426965" y="1293733"/>
            <a:ext cx="2520055" cy="1110606"/>
            <a:chOff x="5410200" y="1554281"/>
            <a:chExt cx="1844774" cy="1110606"/>
          </a:xfrm>
        </p:grpSpPr>
        <p:cxnSp>
          <p:nvCxnSpPr>
            <p:cNvPr id="5" name="Straight Arrow Connector 4">
              <a:extLst>
                <a:ext uri="{FF2B5EF4-FFF2-40B4-BE49-F238E27FC236}">
                  <a16:creationId xmlns:a16="http://schemas.microsoft.com/office/drawing/2014/main" id="{82009F25-365F-1BF9-D3A6-E177DE28E932}"/>
                </a:ext>
              </a:extLst>
            </p:cNvPr>
            <p:cNvCxnSpPr>
              <a:cxnSpLocks/>
            </p:cNvCxnSpPr>
            <p:nvPr/>
          </p:nvCxnSpPr>
          <p:spPr>
            <a:xfrm flipH="1">
              <a:off x="5587877" y="1654180"/>
              <a:ext cx="172994" cy="1010707"/>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8AD7B3D1-02BD-09C9-2EFE-026F6127D8AA}"/>
                </a:ext>
              </a:extLst>
            </p:cNvPr>
            <p:cNvSpPr txBox="1"/>
            <p:nvPr/>
          </p:nvSpPr>
          <p:spPr>
            <a:xfrm>
              <a:off x="5410200" y="1554281"/>
              <a:ext cx="1844774" cy="306467"/>
            </a:xfrm>
            <a:prstGeom prst="roundRect">
              <a:avLst/>
            </a:prstGeom>
            <a:solidFill>
              <a:srgbClr val="DFF3F6"/>
            </a:solidFill>
            <a:ln>
              <a:solidFill>
                <a:schemeClr val="tx1"/>
              </a:solidFill>
            </a:ln>
          </p:spPr>
          <p:txBody>
            <a:bodyPr wrap="square" lIns="0" tIns="0" rIns="0" bIns="0" rtlCol="0">
              <a:spAutoFit/>
            </a:bodyPr>
            <a:lstStyle/>
            <a:p>
              <a:pPr algn="ctr"/>
              <a:r>
                <a:rPr lang="en-GB" b="1" dirty="0"/>
                <a:t>16.7 T Bp (88 % SS) </a:t>
              </a:r>
            </a:p>
          </p:txBody>
        </p:sp>
      </p:grpSp>
      <p:grpSp>
        <p:nvGrpSpPr>
          <p:cNvPr id="6" name="Group 5">
            <a:extLst>
              <a:ext uri="{FF2B5EF4-FFF2-40B4-BE49-F238E27FC236}">
                <a16:creationId xmlns:a16="http://schemas.microsoft.com/office/drawing/2014/main" id="{A7B9CF44-FF36-1F23-DB5C-4F13228CE474}"/>
              </a:ext>
            </a:extLst>
          </p:cNvPr>
          <p:cNvGrpSpPr/>
          <p:nvPr/>
        </p:nvGrpSpPr>
        <p:grpSpPr>
          <a:xfrm>
            <a:off x="9035529" y="3351966"/>
            <a:ext cx="2520055" cy="916067"/>
            <a:chOff x="5410200" y="729808"/>
            <a:chExt cx="1844774" cy="916067"/>
          </a:xfrm>
        </p:grpSpPr>
        <p:sp>
          <p:nvSpPr>
            <p:cNvPr id="10" name="TextBox 9">
              <a:extLst>
                <a:ext uri="{FF2B5EF4-FFF2-40B4-BE49-F238E27FC236}">
                  <a16:creationId xmlns:a16="http://schemas.microsoft.com/office/drawing/2014/main" id="{2F136B47-813F-D777-E261-034D90A48164}"/>
                </a:ext>
              </a:extLst>
            </p:cNvPr>
            <p:cNvSpPr txBox="1"/>
            <p:nvPr/>
          </p:nvSpPr>
          <p:spPr>
            <a:xfrm>
              <a:off x="5410200" y="1339408"/>
              <a:ext cx="1844774" cy="306467"/>
            </a:xfrm>
            <a:prstGeom prst="roundRect">
              <a:avLst/>
            </a:prstGeom>
            <a:solidFill>
              <a:schemeClr val="accent3">
                <a:lumMod val="20000"/>
                <a:lumOff val="80000"/>
              </a:schemeClr>
            </a:solidFill>
            <a:ln>
              <a:solidFill>
                <a:schemeClr val="accent3"/>
              </a:solidFill>
            </a:ln>
          </p:spPr>
          <p:txBody>
            <a:bodyPr wrap="square" lIns="0" tIns="0" rIns="0" bIns="0" rtlCol="0">
              <a:spAutoFit/>
            </a:bodyPr>
            <a:lstStyle/>
            <a:p>
              <a:pPr algn="ctr"/>
              <a:r>
                <a:rPr lang="en-GB" b="1" dirty="0">
                  <a:solidFill>
                    <a:schemeClr val="accent3"/>
                  </a:solidFill>
                </a:rPr>
                <a:t>16.0 T Bp (93 % SS) </a:t>
              </a:r>
            </a:p>
          </p:txBody>
        </p:sp>
        <p:cxnSp>
          <p:nvCxnSpPr>
            <p:cNvPr id="11" name="Straight Arrow Connector 10">
              <a:extLst>
                <a:ext uri="{FF2B5EF4-FFF2-40B4-BE49-F238E27FC236}">
                  <a16:creationId xmlns:a16="http://schemas.microsoft.com/office/drawing/2014/main" id="{0AAC92E1-858E-8DD1-4DB5-7EFA5A6B4860}"/>
                </a:ext>
              </a:extLst>
            </p:cNvPr>
            <p:cNvCxnSpPr>
              <a:cxnSpLocks/>
            </p:cNvCxnSpPr>
            <p:nvPr/>
          </p:nvCxnSpPr>
          <p:spPr>
            <a:xfrm flipV="1">
              <a:off x="6757762" y="729808"/>
              <a:ext cx="270793" cy="595071"/>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B6CDB4B7-1C2E-1422-0AC4-AAAEDF0786E3}"/>
              </a:ext>
            </a:extLst>
          </p:cNvPr>
          <p:cNvGrpSpPr/>
          <p:nvPr/>
        </p:nvGrpSpPr>
        <p:grpSpPr>
          <a:xfrm>
            <a:off x="6547745" y="3222228"/>
            <a:ext cx="2520055" cy="1883172"/>
            <a:chOff x="5410200" y="-237297"/>
            <a:chExt cx="1844774" cy="1883172"/>
          </a:xfrm>
        </p:grpSpPr>
        <p:sp>
          <p:nvSpPr>
            <p:cNvPr id="16" name="TextBox 15">
              <a:extLst>
                <a:ext uri="{FF2B5EF4-FFF2-40B4-BE49-F238E27FC236}">
                  <a16:creationId xmlns:a16="http://schemas.microsoft.com/office/drawing/2014/main" id="{7D21789F-756D-1D17-1A02-B776BEDEDEFF}"/>
                </a:ext>
              </a:extLst>
            </p:cNvPr>
            <p:cNvSpPr txBox="1"/>
            <p:nvPr/>
          </p:nvSpPr>
          <p:spPr>
            <a:xfrm>
              <a:off x="5410200" y="1339408"/>
              <a:ext cx="1844774" cy="306467"/>
            </a:xfrm>
            <a:prstGeom prst="roundRect">
              <a:avLst/>
            </a:prstGeom>
            <a:solidFill>
              <a:srgbClr val="DFF3F6"/>
            </a:solidFill>
            <a:ln>
              <a:solidFill>
                <a:schemeClr val="tx1"/>
              </a:solidFill>
            </a:ln>
          </p:spPr>
          <p:txBody>
            <a:bodyPr wrap="square" lIns="0" tIns="0" rIns="0" bIns="0" rtlCol="0">
              <a:spAutoFit/>
            </a:bodyPr>
            <a:lstStyle/>
            <a:p>
              <a:pPr algn="ctr"/>
              <a:r>
                <a:rPr lang="en-GB" dirty="0"/>
                <a:t>16.1 T Bp (84 % SS) </a:t>
              </a:r>
            </a:p>
          </p:txBody>
        </p:sp>
        <p:cxnSp>
          <p:nvCxnSpPr>
            <p:cNvPr id="17" name="Straight Arrow Connector 16">
              <a:extLst>
                <a:ext uri="{FF2B5EF4-FFF2-40B4-BE49-F238E27FC236}">
                  <a16:creationId xmlns:a16="http://schemas.microsoft.com/office/drawing/2014/main" id="{FCC94DBC-0682-E8A0-3007-7DAC1EF4DA1D}"/>
                </a:ext>
              </a:extLst>
            </p:cNvPr>
            <p:cNvCxnSpPr>
              <a:cxnSpLocks/>
            </p:cNvCxnSpPr>
            <p:nvPr/>
          </p:nvCxnSpPr>
          <p:spPr>
            <a:xfrm flipH="1" flipV="1">
              <a:off x="5939848" y="-237297"/>
              <a:ext cx="461940" cy="1576705"/>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24" name="Chart 23">
            <a:extLst>
              <a:ext uri="{FF2B5EF4-FFF2-40B4-BE49-F238E27FC236}">
                <a16:creationId xmlns:a16="http://schemas.microsoft.com/office/drawing/2014/main" id="{8CFBCD90-ECE5-4D23-A327-F04BD02FF579}"/>
              </a:ext>
            </a:extLst>
          </p:cNvPr>
          <p:cNvGraphicFramePr>
            <a:graphicFrameLocks/>
          </p:cNvGraphicFramePr>
          <p:nvPr/>
        </p:nvGraphicFramePr>
        <p:xfrm>
          <a:off x="145891" y="1600201"/>
          <a:ext cx="5643300" cy="4572000"/>
        </p:xfrm>
        <a:graphic>
          <a:graphicData uri="http://schemas.openxmlformats.org/drawingml/2006/chart">
            <c:chart xmlns:c="http://schemas.openxmlformats.org/drawingml/2006/chart" xmlns:r="http://schemas.openxmlformats.org/officeDocument/2006/relationships" r:id="rId4"/>
          </a:graphicData>
        </a:graphic>
      </p:graphicFrame>
      <p:cxnSp>
        <p:nvCxnSpPr>
          <p:cNvPr id="26" name="Straight Connector 25">
            <a:extLst>
              <a:ext uri="{FF2B5EF4-FFF2-40B4-BE49-F238E27FC236}">
                <a16:creationId xmlns:a16="http://schemas.microsoft.com/office/drawing/2014/main" id="{86E4738D-664F-64BA-4C27-2900D03754A3}"/>
              </a:ext>
            </a:extLst>
          </p:cNvPr>
          <p:cNvCxnSpPr>
            <a:cxnSpLocks/>
          </p:cNvCxnSpPr>
          <p:nvPr/>
        </p:nvCxnSpPr>
        <p:spPr>
          <a:xfrm>
            <a:off x="6096000" y="1638302"/>
            <a:ext cx="0" cy="4381498"/>
          </a:xfrm>
          <a:prstGeom prst="line">
            <a:avLst/>
          </a:prstGeom>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DC5FC94D-692A-BC1F-D5B7-3DFF3AB936E4}"/>
              </a:ext>
            </a:extLst>
          </p:cNvPr>
          <p:cNvGrpSpPr/>
          <p:nvPr/>
        </p:nvGrpSpPr>
        <p:grpSpPr>
          <a:xfrm>
            <a:off x="323261" y="4114799"/>
            <a:ext cx="2380790" cy="1007508"/>
            <a:chOff x="895810" y="4023359"/>
            <a:chExt cx="2380790" cy="1007508"/>
          </a:xfrm>
        </p:grpSpPr>
        <p:sp>
          <p:nvSpPr>
            <p:cNvPr id="29" name="TextBox 28">
              <a:extLst>
                <a:ext uri="{FF2B5EF4-FFF2-40B4-BE49-F238E27FC236}">
                  <a16:creationId xmlns:a16="http://schemas.microsoft.com/office/drawing/2014/main" id="{0CC4B78E-8ED5-80C3-71BC-BE309CF6335D}"/>
                </a:ext>
              </a:extLst>
            </p:cNvPr>
            <p:cNvSpPr txBox="1"/>
            <p:nvPr/>
          </p:nvSpPr>
          <p:spPr>
            <a:xfrm>
              <a:off x="895810" y="4724400"/>
              <a:ext cx="2380790" cy="306467"/>
            </a:xfrm>
            <a:prstGeom prst="roundRect">
              <a:avLst/>
            </a:prstGeom>
            <a:solidFill>
              <a:srgbClr val="DFF3F6"/>
            </a:solidFill>
            <a:ln>
              <a:solidFill>
                <a:schemeClr val="tx1"/>
              </a:solidFill>
            </a:ln>
          </p:spPr>
          <p:txBody>
            <a:bodyPr wrap="square" lIns="0" tIns="0" rIns="0" bIns="0" rtlCol="0">
              <a:spAutoFit/>
            </a:bodyPr>
            <a:lstStyle/>
            <a:p>
              <a:pPr algn="ctr"/>
              <a:r>
                <a:rPr lang="en-GB" dirty="0"/>
                <a:t>15.4 T Bp (80 % SS) </a:t>
              </a:r>
            </a:p>
          </p:txBody>
        </p:sp>
        <p:cxnSp>
          <p:nvCxnSpPr>
            <p:cNvPr id="30" name="Straight Arrow Connector 29">
              <a:extLst>
                <a:ext uri="{FF2B5EF4-FFF2-40B4-BE49-F238E27FC236}">
                  <a16:creationId xmlns:a16="http://schemas.microsoft.com/office/drawing/2014/main" id="{4B00C5D3-9B37-13C2-4519-3245439EF2ED}"/>
                </a:ext>
              </a:extLst>
            </p:cNvPr>
            <p:cNvCxnSpPr>
              <a:cxnSpLocks/>
            </p:cNvCxnSpPr>
            <p:nvPr/>
          </p:nvCxnSpPr>
          <p:spPr>
            <a:xfrm flipH="1" flipV="1">
              <a:off x="1867949" y="4023359"/>
              <a:ext cx="213084" cy="701041"/>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08326853-67D6-859B-77E2-168040D28713}"/>
              </a:ext>
            </a:extLst>
          </p:cNvPr>
          <p:cNvSpPr txBox="1"/>
          <p:nvPr/>
        </p:nvSpPr>
        <p:spPr>
          <a:xfrm>
            <a:off x="3419229" y="1390448"/>
            <a:ext cx="2411411" cy="306467"/>
          </a:xfrm>
          <a:prstGeom prst="roundRect">
            <a:avLst/>
          </a:prstGeom>
          <a:solidFill>
            <a:srgbClr val="DFF3F6"/>
          </a:solidFill>
          <a:ln>
            <a:solidFill>
              <a:schemeClr val="tx1"/>
            </a:solidFill>
          </a:ln>
        </p:spPr>
        <p:txBody>
          <a:bodyPr wrap="square" lIns="0" tIns="0" rIns="0" bIns="0" rtlCol="0">
            <a:spAutoFit/>
          </a:bodyPr>
          <a:lstStyle/>
          <a:p>
            <a:pPr algn="ctr"/>
            <a:r>
              <a:rPr lang="en-GB" b="1" dirty="0"/>
              <a:t>16.6 T Bp (87 % SS) </a:t>
            </a:r>
          </a:p>
        </p:txBody>
      </p:sp>
      <p:cxnSp>
        <p:nvCxnSpPr>
          <p:cNvPr id="36" name="Straight Arrow Connector 35">
            <a:extLst>
              <a:ext uri="{FF2B5EF4-FFF2-40B4-BE49-F238E27FC236}">
                <a16:creationId xmlns:a16="http://schemas.microsoft.com/office/drawing/2014/main" id="{2557BE29-D767-2354-1DC9-195A41AA9D4D}"/>
              </a:ext>
            </a:extLst>
          </p:cNvPr>
          <p:cNvCxnSpPr>
            <a:cxnSpLocks/>
          </p:cNvCxnSpPr>
          <p:nvPr/>
        </p:nvCxnSpPr>
        <p:spPr>
          <a:xfrm>
            <a:off x="5109544" y="1696915"/>
            <a:ext cx="148256" cy="707424"/>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846DC44D-62B8-2D91-3FB4-A0280DDF76F4}"/>
              </a:ext>
            </a:extLst>
          </p:cNvPr>
          <p:cNvGrpSpPr/>
          <p:nvPr/>
        </p:nvGrpSpPr>
        <p:grpSpPr>
          <a:xfrm>
            <a:off x="3310585" y="3222228"/>
            <a:ext cx="2520055" cy="1257653"/>
            <a:chOff x="5557471" y="2090540"/>
            <a:chExt cx="1844774" cy="1257653"/>
          </a:xfrm>
        </p:grpSpPr>
        <p:sp>
          <p:nvSpPr>
            <p:cNvPr id="41" name="TextBox 40">
              <a:extLst>
                <a:ext uri="{FF2B5EF4-FFF2-40B4-BE49-F238E27FC236}">
                  <a16:creationId xmlns:a16="http://schemas.microsoft.com/office/drawing/2014/main" id="{BCBBA05E-2A77-F3C8-AF43-56BA5BD154D9}"/>
                </a:ext>
              </a:extLst>
            </p:cNvPr>
            <p:cNvSpPr txBox="1"/>
            <p:nvPr/>
          </p:nvSpPr>
          <p:spPr>
            <a:xfrm>
              <a:off x="5557471" y="3041726"/>
              <a:ext cx="1844774" cy="306467"/>
            </a:xfrm>
            <a:prstGeom prst="roundRect">
              <a:avLst/>
            </a:prstGeom>
            <a:solidFill>
              <a:schemeClr val="accent3">
                <a:lumMod val="20000"/>
                <a:lumOff val="80000"/>
              </a:schemeClr>
            </a:solidFill>
            <a:ln>
              <a:solidFill>
                <a:schemeClr val="accent3"/>
              </a:solidFill>
            </a:ln>
          </p:spPr>
          <p:txBody>
            <a:bodyPr wrap="square" lIns="0" tIns="0" rIns="0" bIns="0" rtlCol="0">
              <a:spAutoFit/>
            </a:bodyPr>
            <a:lstStyle/>
            <a:p>
              <a:pPr algn="ctr"/>
              <a:r>
                <a:rPr lang="en-GB" b="1" dirty="0">
                  <a:solidFill>
                    <a:schemeClr val="accent3"/>
                  </a:solidFill>
                </a:rPr>
                <a:t>16.2 T Bp (94 % SS) </a:t>
              </a:r>
            </a:p>
          </p:txBody>
        </p:sp>
        <p:cxnSp>
          <p:nvCxnSpPr>
            <p:cNvPr id="42" name="Straight Arrow Connector 41">
              <a:extLst>
                <a:ext uri="{FF2B5EF4-FFF2-40B4-BE49-F238E27FC236}">
                  <a16:creationId xmlns:a16="http://schemas.microsoft.com/office/drawing/2014/main" id="{571E1135-A7F2-0110-489C-C147E1619860}"/>
                </a:ext>
              </a:extLst>
            </p:cNvPr>
            <p:cNvCxnSpPr>
              <a:cxnSpLocks/>
            </p:cNvCxnSpPr>
            <p:nvPr/>
          </p:nvCxnSpPr>
          <p:spPr>
            <a:xfrm flipV="1">
              <a:off x="6927124" y="2090540"/>
              <a:ext cx="197061" cy="951186"/>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sp>
        <p:nvSpPr>
          <p:cNvPr id="51" name="Title 2">
            <a:extLst>
              <a:ext uri="{FF2B5EF4-FFF2-40B4-BE49-F238E27FC236}">
                <a16:creationId xmlns:a16="http://schemas.microsoft.com/office/drawing/2014/main" id="{E1116A91-E270-9A21-C1FB-58208B393A46}"/>
              </a:ext>
            </a:extLst>
          </p:cNvPr>
          <p:cNvSpPr>
            <a:spLocks noGrp="1"/>
          </p:cNvSpPr>
          <p:nvPr>
            <p:ph type="title"/>
          </p:nvPr>
        </p:nvSpPr>
        <p:spPr>
          <a:xfrm>
            <a:off x="407988" y="373593"/>
            <a:ext cx="11376025" cy="1065742"/>
          </a:xfrm>
        </p:spPr>
        <p:txBody>
          <a:bodyPr/>
          <a:lstStyle/>
          <a:p>
            <a:r>
              <a:rPr lang="en-GB" dirty="0"/>
              <a:t>Training at 1.9 K </a:t>
            </a:r>
          </a:p>
        </p:txBody>
      </p:sp>
      <p:sp>
        <p:nvSpPr>
          <p:cNvPr id="52" name="TextBox 51">
            <a:extLst>
              <a:ext uri="{FF2B5EF4-FFF2-40B4-BE49-F238E27FC236}">
                <a16:creationId xmlns:a16="http://schemas.microsoft.com/office/drawing/2014/main" id="{98E94C52-C9D6-B392-E15F-F75D9E8F68BC}"/>
              </a:ext>
            </a:extLst>
          </p:cNvPr>
          <p:cNvSpPr txBox="1"/>
          <p:nvPr/>
        </p:nvSpPr>
        <p:spPr>
          <a:xfrm>
            <a:off x="5440175" y="2733582"/>
            <a:ext cx="914400" cy="276999"/>
          </a:xfrm>
          <a:prstGeom prst="rect">
            <a:avLst/>
          </a:prstGeom>
          <a:noFill/>
        </p:spPr>
        <p:txBody>
          <a:bodyPr wrap="square" lIns="0" tIns="0" rIns="0" bIns="0" rtlCol="0">
            <a:spAutoFit/>
          </a:bodyPr>
          <a:lstStyle/>
          <a:p>
            <a:pPr algn="l"/>
            <a:r>
              <a:rPr lang="en-GB" b="1" dirty="0">
                <a:solidFill>
                  <a:schemeClr val="accent3"/>
                </a:solidFill>
              </a:rPr>
              <a:t>4.5 K</a:t>
            </a:r>
          </a:p>
        </p:txBody>
      </p:sp>
      <p:sp>
        <p:nvSpPr>
          <p:cNvPr id="53" name="TextBox 52">
            <a:extLst>
              <a:ext uri="{FF2B5EF4-FFF2-40B4-BE49-F238E27FC236}">
                <a16:creationId xmlns:a16="http://schemas.microsoft.com/office/drawing/2014/main" id="{8F5DE837-215C-1697-D7A3-DD84B57BA61C}"/>
              </a:ext>
            </a:extLst>
          </p:cNvPr>
          <p:cNvSpPr txBox="1"/>
          <p:nvPr/>
        </p:nvSpPr>
        <p:spPr>
          <a:xfrm>
            <a:off x="11240222" y="2885982"/>
            <a:ext cx="914400" cy="276999"/>
          </a:xfrm>
          <a:prstGeom prst="rect">
            <a:avLst/>
          </a:prstGeom>
          <a:noFill/>
        </p:spPr>
        <p:txBody>
          <a:bodyPr wrap="square" lIns="0" tIns="0" rIns="0" bIns="0" rtlCol="0">
            <a:spAutoFit/>
          </a:bodyPr>
          <a:lstStyle/>
          <a:p>
            <a:pPr algn="l"/>
            <a:r>
              <a:rPr lang="en-GB" b="1" dirty="0">
                <a:solidFill>
                  <a:schemeClr val="accent3"/>
                </a:solidFill>
              </a:rPr>
              <a:t>4.5 K</a:t>
            </a:r>
          </a:p>
        </p:txBody>
      </p:sp>
      <p:sp>
        <p:nvSpPr>
          <p:cNvPr id="54" name="TextBox 53">
            <a:extLst>
              <a:ext uri="{FF2B5EF4-FFF2-40B4-BE49-F238E27FC236}">
                <a16:creationId xmlns:a16="http://schemas.microsoft.com/office/drawing/2014/main" id="{A42571FE-53F8-4AD5-3D41-C3A099637BF4}"/>
              </a:ext>
            </a:extLst>
          </p:cNvPr>
          <p:cNvSpPr txBox="1"/>
          <p:nvPr/>
        </p:nvSpPr>
        <p:spPr>
          <a:xfrm>
            <a:off x="4460212" y="6053471"/>
            <a:ext cx="3442093" cy="215444"/>
          </a:xfrm>
          <a:prstGeom prst="rect">
            <a:avLst/>
          </a:prstGeom>
          <a:noFill/>
        </p:spPr>
        <p:txBody>
          <a:bodyPr wrap="square" lIns="0" tIns="0" rIns="0" bIns="0" rtlCol="0">
            <a:spAutoFit/>
          </a:bodyPr>
          <a:lstStyle/>
          <a:p>
            <a:pPr algn="l"/>
            <a:r>
              <a:rPr lang="en-GB" sz="1400" i="1" dirty="0">
                <a:solidFill>
                  <a:schemeClr val="accent2"/>
                </a:solidFill>
              </a:rPr>
              <a:t>Courtesy of G. Willering &amp; C. Bockstiegel</a:t>
            </a:r>
          </a:p>
        </p:txBody>
      </p:sp>
      <p:sp>
        <p:nvSpPr>
          <p:cNvPr id="55" name="Rectangle: Rounded Corners 54">
            <a:extLst>
              <a:ext uri="{FF2B5EF4-FFF2-40B4-BE49-F238E27FC236}">
                <a16:creationId xmlns:a16="http://schemas.microsoft.com/office/drawing/2014/main" id="{477EA1E1-04FE-0A2A-07C7-004488CD2A47}"/>
              </a:ext>
            </a:extLst>
          </p:cNvPr>
          <p:cNvSpPr/>
          <p:nvPr/>
        </p:nvSpPr>
        <p:spPr>
          <a:xfrm>
            <a:off x="6354575" y="258660"/>
            <a:ext cx="5605414" cy="71147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Aft>
                <a:spcPts val="600"/>
              </a:spcAft>
              <a:buFont typeface="Wingdings" panose="05000000000000000000" pitchFamily="2" charset="2"/>
              <a:buChar char="à"/>
            </a:pPr>
            <a:r>
              <a:rPr lang="en-US" dirty="0">
                <a:solidFill>
                  <a:schemeClr val="tx1"/>
                </a:solidFill>
                <a:sym typeface="Wingdings" panose="05000000000000000000" pitchFamily="2" charset="2"/>
              </a:rPr>
              <a:t>Precursors in quenches </a:t>
            </a:r>
          </a:p>
          <a:p>
            <a:pPr marL="285750" indent="-285750">
              <a:spcAft>
                <a:spcPts val="600"/>
              </a:spcAft>
              <a:buFont typeface="Wingdings" panose="05000000000000000000" pitchFamily="2" charset="2"/>
              <a:buChar char="à"/>
            </a:pPr>
            <a:r>
              <a:rPr lang="en-US" dirty="0">
                <a:solidFill>
                  <a:schemeClr val="tx1"/>
                </a:solidFill>
                <a:sym typeface="Wingdings" panose="05000000000000000000" pitchFamily="2" charset="2"/>
              </a:rPr>
              <a:t>No sign of degradation in the V-I measurements </a:t>
            </a:r>
          </a:p>
        </p:txBody>
      </p:sp>
    </p:spTree>
    <p:extLst>
      <p:ext uri="{BB962C8B-B14F-4D97-AF65-F5344CB8AC3E}">
        <p14:creationId xmlns:p14="http://schemas.microsoft.com/office/powerpoint/2010/main" val="2049280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53" grpId="0"/>
      <p:bldP spid="5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7018C38-072B-A1AE-EC54-0017C5842EDA}"/>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9E081858-59B2-141A-AC43-D9569728A00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C3A619F9-6C7E-3F90-C8F1-B164282F43BA}"/>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15" name="Title 14">
            <a:extLst>
              <a:ext uri="{FF2B5EF4-FFF2-40B4-BE49-F238E27FC236}">
                <a16:creationId xmlns:a16="http://schemas.microsoft.com/office/drawing/2014/main" id="{47D53E50-CAF9-AD67-63EA-6CF20C3B9A3A}"/>
              </a:ext>
            </a:extLst>
          </p:cNvPr>
          <p:cNvSpPr>
            <a:spLocks noGrp="1"/>
          </p:cNvSpPr>
          <p:nvPr>
            <p:ph type="title"/>
          </p:nvPr>
        </p:nvSpPr>
        <p:spPr/>
        <p:txBody>
          <a:bodyPr/>
          <a:lstStyle/>
          <a:p>
            <a:r>
              <a:rPr lang="en-GB" dirty="0"/>
              <a:t>Voltage spikes during current ramps</a:t>
            </a:r>
          </a:p>
        </p:txBody>
      </p:sp>
      <p:grpSp>
        <p:nvGrpSpPr>
          <p:cNvPr id="29" name="Group 28">
            <a:extLst>
              <a:ext uri="{FF2B5EF4-FFF2-40B4-BE49-F238E27FC236}">
                <a16:creationId xmlns:a16="http://schemas.microsoft.com/office/drawing/2014/main" id="{87295BE3-1B49-D9D7-2805-FB8141C4A059}"/>
              </a:ext>
            </a:extLst>
          </p:cNvPr>
          <p:cNvGrpSpPr/>
          <p:nvPr/>
        </p:nvGrpSpPr>
        <p:grpSpPr>
          <a:xfrm>
            <a:off x="533400" y="1138887"/>
            <a:ext cx="8435279" cy="5028559"/>
            <a:chOff x="407988" y="1143000"/>
            <a:chExt cx="8435279" cy="5028559"/>
          </a:xfrm>
        </p:grpSpPr>
        <p:sp>
          <p:nvSpPr>
            <p:cNvPr id="8" name="TextBox 7">
              <a:extLst>
                <a:ext uri="{FF2B5EF4-FFF2-40B4-BE49-F238E27FC236}">
                  <a16:creationId xmlns:a16="http://schemas.microsoft.com/office/drawing/2014/main" id="{8B47EB93-0A9D-0561-6309-C4A116D4C0BE}"/>
                </a:ext>
              </a:extLst>
            </p:cNvPr>
            <p:cNvSpPr txBox="1"/>
            <p:nvPr/>
          </p:nvSpPr>
          <p:spPr>
            <a:xfrm>
              <a:off x="5869846" y="1259575"/>
              <a:ext cx="2971800" cy="215444"/>
            </a:xfrm>
            <a:prstGeom prst="rect">
              <a:avLst/>
            </a:prstGeom>
            <a:noFill/>
          </p:spPr>
          <p:txBody>
            <a:bodyPr wrap="square" lIns="0" tIns="0" rIns="0" bIns="0" rtlCol="0">
              <a:spAutoFit/>
            </a:bodyPr>
            <a:lstStyle/>
            <a:p>
              <a:pPr algn="l"/>
              <a:r>
                <a:rPr lang="en-GB" sz="1400" dirty="0">
                  <a:solidFill>
                    <a:srgbClr val="0F0FE7"/>
                  </a:solidFill>
                </a:rPr>
                <a:t>RMM1a – last ramp at 1.9 K</a:t>
              </a:r>
            </a:p>
          </p:txBody>
        </p:sp>
        <p:sp>
          <p:nvSpPr>
            <p:cNvPr id="9" name="TextBox 8">
              <a:extLst>
                <a:ext uri="{FF2B5EF4-FFF2-40B4-BE49-F238E27FC236}">
                  <a16:creationId xmlns:a16="http://schemas.microsoft.com/office/drawing/2014/main" id="{63C3E752-DB78-4F49-4C73-6415A4626205}"/>
                </a:ext>
              </a:extLst>
            </p:cNvPr>
            <p:cNvSpPr txBox="1"/>
            <p:nvPr/>
          </p:nvSpPr>
          <p:spPr>
            <a:xfrm>
              <a:off x="5871467" y="1687308"/>
              <a:ext cx="2971800" cy="215444"/>
            </a:xfrm>
            <a:prstGeom prst="rect">
              <a:avLst/>
            </a:prstGeom>
            <a:noFill/>
          </p:spPr>
          <p:txBody>
            <a:bodyPr wrap="square" lIns="0" tIns="0" rIns="0" bIns="0" rtlCol="0">
              <a:spAutoFit/>
            </a:bodyPr>
            <a:lstStyle/>
            <a:p>
              <a:pPr algn="l"/>
              <a:r>
                <a:rPr lang="en-GB" sz="1400" dirty="0">
                  <a:solidFill>
                    <a:srgbClr val="0F0FE7"/>
                  </a:solidFill>
                </a:rPr>
                <a:t>RMM1b – ramp 1 </a:t>
              </a:r>
            </a:p>
          </p:txBody>
        </p:sp>
        <p:sp>
          <p:nvSpPr>
            <p:cNvPr id="10" name="TextBox 9">
              <a:extLst>
                <a:ext uri="{FF2B5EF4-FFF2-40B4-BE49-F238E27FC236}">
                  <a16:creationId xmlns:a16="http://schemas.microsoft.com/office/drawing/2014/main" id="{D053754E-A977-8CB0-0490-718B8B7DDC8D}"/>
                </a:ext>
              </a:extLst>
            </p:cNvPr>
            <p:cNvSpPr txBox="1"/>
            <p:nvPr/>
          </p:nvSpPr>
          <p:spPr>
            <a:xfrm>
              <a:off x="5869846" y="2150725"/>
              <a:ext cx="2971800" cy="215444"/>
            </a:xfrm>
            <a:prstGeom prst="rect">
              <a:avLst/>
            </a:prstGeom>
            <a:noFill/>
          </p:spPr>
          <p:txBody>
            <a:bodyPr wrap="square" lIns="0" tIns="0" rIns="0" bIns="0" rtlCol="0">
              <a:spAutoFit/>
            </a:bodyPr>
            <a:lstStyle/>
            <a:p>
              <a:pPr algn="l"/>
              <a:r>
                <a:rPr lang="en-GB" sz="1400" dirty="0">
                  <a:solidFill>
                    <a:srgbClr val="0F0FE7"/>
                  </a:solidFill>
                </a:rPr>
                <a:t>RMM1b – ramp 2</a:t>
              </a:r>
            </a:p>
          </p:txBody>
        </p:sp>
        <p:pic>
          <p:nvPicPr>
            <p:cNvPr id="13" name="Picture 12" descr="Diagram&#10;&#10;Description automatically generated">
              <a:extLst>
                <a:ext uri="{FF2B5EF4-FFF2-40B4-BE49-F238E27FC236}">
                  <a16:creationId xmlns:a16="http://schemas.microsoft.com/office/drawing/2014/main" id="{9CE765EA-4E45-E473-F23A-FBF688393A0E}"/>
                </a:ext>
              </a:extLst>
            </p:cNvPr>
            <p:cNvPicPr>
              <a:picLocks noChangeAspect="1"/>
            </p:cNvPicPr>
            <p:nvPr/>
          </p:nvPicPr>
          <p:blipFill rotWithShape="1">
            <a:blip r:embed="rId2"/>
            <a:srcRect r="18121"/>
            <a:stretch/>
          </p:blipFill>
          <p:spPr>
            <a:xfrm>
              <a:off x="407988" y="1143000"/>
              <a:ext cx="5424569" cy="5028559"/>
            </a:xfrm>
            <a:prstGeom prst="rect">
              <a:avLst/>
            </a:prstGeom>
          </p:spPr>
        </p:pic>
        <p:sp>
          <p:nvSpPr>
            <p:cNvPr id="16" name="TextBox 15">
              <a:extLst>
                <a:ext uri="{FF2B5EF4-FFF2-40B4-BE49-F238E27FC236}">
                  <a16:creationId xmlns:a16="http://schemas.microsoft.com/office/drawing/2014/main" id="{D09D586C-149B-604D-B507-E17874C0575D}"/>
                </a:ext>
              </a:extLst>
            </p:cNvPr>
            <p:cNvSpPr txBox="1"/>
            <p:nvPr/>
          </p:nvSpPr>
          <p:spPr>
            <a:xfrm>
              <a:off x="5869846" y="2578458"/>
              <a:ext cx="2971800" cy="215444"/>
            </a:xfrm>
            <a:prstGeom prst="rect">
              <a:avLst/>
            </a:prstGeom>
            <a:noFill/>
          </p:spPr>
          <p:txBody>
            <a:bodyPr wrap="square" lIns="0" tIns="0" rIns="0" bIns="0" rtlCol="0">
              <a:spAutoFit/>
            </a:bodyPr>
            <a:lstStyle/>
            <a:p>
              <a:pPr algn="l"/>
              <a:r>
                <a:rPr lang="en-GB" sz="1400" dirty="0">
                  <a:solidFill>
                    <a:srgbClr val="0F0FE7"/>
                  </a:solidFill>
                </a:rPr>
                <a:t>RMM1b – ramp 3</a:t>
              </a:r>
            </a:p>
          </p:txBody>
        </p:sp>
        <p:sp>
          <p:nvSpPr>
            <p:cNvPr id="17" name="TextBox 16">
              <a:extLst>
                <a:ext uri="{FF2B5EF4-FFF2-40B4-BE49-F238E27FC236}">
                  <a16:creationId xmlns:a16="http://schemas.microsoft.com/office/drawing/2014/main" id="{0DEF965A-EA81-D6D6-2D5B-C429094D12E6}"/>
                </a:ext>
              </a:extLst>
            </p:cNvPr>
            <p:cNvSpPr txBox="1"/>
            <p:nvPr/>
          </p:nvSpPr>
          <p:spPr>
            <a:xfrm>
              <a:off x="5871467" y="3005269"/>
              <a:ext cx="2971800" cy="215444"/>
            </a:xfrm>
            <a:prstGeom prst="rect">
              <a:avLst/>
            </a:prstGeom>
            <a:noFill/>
          </p:spPr>
          <p:txBody>
            <a:bodyPr wrap="square" lIns="0" tIns="0" rIns="0" bIns="0" rtlCol="0">
              <a:spAutoFit/>
            </a:bodyPr>
            <a:lstStyle/>
            <a:p>
              <a:pPr algn="l"/>
              <a:r>
                <a:rPr lang="en-GB" sz="1400" dirty="0">
                  <a:solidFill>
                    <a:srgbClr val="0F0FE7"/>
                  </a:solidFill>
                </a:rPr>
                <a:t>RMM1b – ramp 4</a:t>
              </a:r>
            </a:p>
          </p:txBody>
        </p:sp>
        <p:sp>
          <p:nvSpPr>
            <p:cNvPr id="18" name="TextBox 17">
              <a:extLst>
                <a:ext uri="{FF2B5EF4-FFF2-40B4-BE49-F238E27FC236}">
                  <a16:creationId xmlns:a16="http://schemas.microsoft.com/office/drawing/2014/main" id="{357C7B00-990F-01F5-9C49-F22A7AD1AB30}"/>
                </a:ext>
              </a:extLst>
            </p:cNvPr>
            <p:cNvSpPr txBox="1"/>
            <p:nvPr/>
          </p:nvSpPr>
          <p:spPr>
            <a:xfrm>
              <a:off x="5869846" y="3437723"/>
              <a:ext cx="2971800" cy="215444"/>
            </a:xfrm>
            <a:prstGeom prst="rect">
              <a:avLst/>
            </a:prstGeom>
            <a:noFill/>
          </p:spPr>
          <p:txBody>
            <a:bodyPr wrap="square" lIns="0" tIns="0" rIns="0" bIns="0" rtlCol="0">
              <a:spAutoFit/>
            </a:bodyPr>
            <a:lstStyle/>
            <a:p>
              <a:pPr algn="l"/>
              <a:r>
                <a:rPr lang="en-GB" sz="1400" dirty="0">
                  <a:solidFill>
                    <a:srgbClr val="0F0FE7"/>
                  </a:solidFill>
                </a:rPr>
                <a:t>RMM1b – ramp 5</a:t>
              </a:r>
            </a:p>
          </p:txBody>
        </p:sp>
        <p:sp>
          <p:nvSpPr>
            <p:cNvPr id="19" name="TextBox 18">
              <a:extLst>
                <a:ext uri="{FF2B5EF4-FFF2-40B4-BE49-F238E27FC236}">
                  <a16:creationId xmlns:a16="http://schemas.microsoft.com/office/drawing/2014/main" id="{3E51D239-F91A-952C-6861-555FE39F4333}"/>
                </a:ext>
              </a:extLst>
            </p:cNvPr>
            <p:cNvSpPr txBox="1"/>
            <p:nvPr/>
          </p:nvSpPr>
          <p:spPr>
            <a:xfrm>
              <a:off x="5871467" y="3878785"/>
              <a:ext cx="2971800" cy="215444"/>
            </a:xfrm>
            <a:prstGeom prst="rect">
              <a:avLst/>
            </a:prstGeom>
            <a:noFill/>
          </p:spPr>
          <p:txBody>
            <a:bodyPr wrap="square" lIns="0" tIns="0" rIns="0" bIns="0" rtlCol="0">
              <a:spAutoFit/>
            </a:bodyPr>
            <a:lstStyle/>
            <a:p>
              <a:pPr algn="l"/>
              <a:r>
                <a:rPr lang="en-GB" sz="1400" dirty="0">
                  <a:solidFill>
                    <a:srgbClr val="0F0FE7"/>
                  </a:solidFill>
                </a:rPr>
                <a:t>RMM1b – ramp 6</a:t>
              </a:r>
            </a:p>
          </p:txBody>
        </p:sp>
        <p:sp>
          <p:nvSpPr>
            <p:cNvPr id="20" name="TextBox 19">
              <a:extLst>
                <a:ext uri="{FF2B5EF4-FFF2-40B4-BE49-F238E27FC236}">
                  <a16:creationId xmlns:a16="http://schemas.microsoft.com/office/drawing/2014/main" id="{6DFB82BF-C53B-AB27-8B8C-B1C1D38A670A}"/>
                </a:ext>
              </a:extLst>
            </p:cNvPr>
            <p:cNvSpPr txBox="1"/>
            <p:nvPr/>
          </p:nvSpPr>
          <p:spPr>
            <a:xfrm>
              <a:off x="5871467" y="4296988"/>
              <a:ext cx="2971800" cy="215444"/>
            </a:xfrm>
            <a:prstGeom prst="rect">
              <a:avLst/>
            </a:prstGeom>
            <a:noFill/>
          </p:spPr>
          <p:txBody>
            <a:bodyPr wrap="square" lIns="0" tIns="0" rIns="0" bIns="0" rtlCol="0">
              <a:spAutoFit/>
            </a:bodyPr>
            <a:lstStyle/>
            <a:p>
              <a:pPr algn="l"/>
              <a:r>
                <a:rPr lang="en-GB" sz="1400" dirty="0">
                  <a:solidFill>
                    <a:srgbClr val="0F0FE7"/>
                  </a:solidFill>
                </a:rPr>
                <a:t>RMM1b – ramp 7</a:t>
              </a:r>
            </a:p>
          </p:txBody>
        </p:sp>
        <p:sp>
          <p:nvSpPr>
            <p:cNvPr id="21" name="TextBox 20">
              <a:extLst>
                <a:ext uri="{FF2B5EF4-FFF2-40B4-BE49-F238E27FC236}">
                  <a16:creationId xmlns:a16="http://schemas.microsoft.com/office/drawing/2014/main" id="{0C458229-B744-B574-6DEF-434AD3A4BD98}"/>
                </a:ext>
              </a:extLst>
            </p:cNvPr>
            <p:cNvSpPr txBox="1"/>
            <p:nvPr/>
          </p:nvSpPr>
          <p:spPr>
            <a:xfrm>
              <a:off x="5869846" y="4739805"/>
              <a:ext cx="2971800" cy="215444"/>
            </a:xfrm>
            <a:prstGeom prst="rect">
              <a:avLst/>
            </a:prstGeom>
            <a:noFill/>
          </p:spPr>
          <p:txBody>
            <a:bodyPr wrap="square" lIns="0" tIns="0" rIns="0" bIns="0" rtlCol="0">
              <a:spAutoFit/>
            </a:bodyPr>
            <a:lstStyle/>
            <a:p>
              <a:pPr algn="l"/>
              <a:r>
                <a:rPr lang="en-GB" sz="1400" dirty="0">
                  <a:solidFill>
                    <a:srgbClr val="0F0FE7"/>
                  </a:solidFill>
                </a:rPr>
                <a:t>RMM1b – ramp 8</a:t>
              </a:r>
            </a:p>
          </p:txBody>
        </p:sp>
        <p:sp>
          <p:nvSpPr>
            <p:cNvPr id="22" name="TextBox 21">
              <a:extLst>
                <a:ext uri="{FF2B5EF4-FFF2-40B4-BE49-F238E27FC236}">
                  <a16:creationId xmlns:a16="http://schemas.microsoft.com/office/drawing/2014/main" id="{34EFC2EA-A3E1-3F5B-B74E-E60565DD4775}"/>
                </a:ext>
              </a:extLst>
            </p:cNvPr>
            <p:cNvSpPr txBox="1"/>
            <p:nvPr/>
          </p:nvSpPr>
          <p:spPr>
            <a:xfrm>
              <a:off x="5869846" y="5162571"/>
              <a:ext cx="2971800" cy="215444"/>
            </a:xfrm>
            <a:prstGeom prst="rect">
              <a:avLst/>
            </a:prstGeom>
            <a:noFill/>
          </p:spPr>
          <p:txBody>
            <a:bodyPr wrap="square" lIns="0" tIns="0" rIns="0" bIns="0" rtlCol="0">
              <a:spAutoFit/>
            </a:bodyPr>
            <a:lstStyle/>
            <a:p>
              <a:pPr algn="l"/>
              <a:r>
                <a:rPr lang="en-GB" sz="1400" dirty="0">
                  <a:solidFill>
                    <a:srgbClr val="0F0FE7"/>
                  </a:solidFill>
                </a:rPr>
                <a:t>RMM1b – ramp 9</a:t>
              </a:r>
            </a:p>
          </p:txBody>
        </p:sp>
        <p:sp>
          <p:nvSpPr>
            <p:cNvPr id="23" name="TextBox 22">
              <a:extLst>
                <a:ext uri="{FF2B5EF4-FFF2-40B4-BE49-F238E27FC236}">
                  <a16:creationId xmlns:a16="http://schemas.microsoft.com/office/drawing/2014/main" id="{7FEA1AEF-4C89-3AFF-5138-161683CD6CDF}"/>
                </a:ext>
              </a:extLst>
            </p:cNvPr>
            <p:cNvSpPr txBox="1"/>
            <p:nvPr/>
          </p:nvSpPr>
          <p:spPr>
            <a:xfrm>
              <a:off x="5871467" y="5598425"/>
              <a:ext cx="2971800" cy="215444"/>
            </a:xfrm>
            <a:prstGeom prst="rect">
              <a:avLst/>
            </a:prstGeom>
            <a:noFill/>
          </p:spPr>
          <p:txBody>
            <a:bodyPr wrap="square" lIns="0" tIns="0" rIns="0" bIns="0" rtlCol="0">
              <a:spAutoFit/>
            </a:bodyPr>
            <a:lstStyle/>
            <a:p>
              <a:pPr algn="l"/>
              <a:r>
                <a:rPr lang="en-GB" sz="1400" dirty="0">
                  <a:solidFill>
                    <a:srgbClr val="0F0FE7"/>
                  </a:solidFill>
                </a:rPr>
                <a:t>RMM1b – ramp 10</a:t>
              </a:r>
            </a:p>
          </p:txBody>
        </p:sp>
      </p:grpSp>
      <p:sp>
        <p:nvSpPr>
          <p:cNvPr id="30" name="Rectangle: Rounded Corners 29">
            <a:extLst>
              <a:ext uri="{FF2B5EF4-FFF2-40B4-BE49-F238E27FC236}">
                <a16:creationId xmlns:a16="http://schemas.microsoft.com/office/drawing/2014/main" id="{1B0214FA-5F67-532B-A07C-C759BC8B992F}"/>
              </a:ext>
            </a:extLst>
          </p:cNvPr>
          <p:cNvSpPr/>
          <p:nvPr/>
        </p:nvSpPr>
        <p:spPr>
          <a:xfrm>
            <a:off x="8129824" y="4876800"/>
            <a:ext cx="3654189" cy="79710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Aft>
                <a:spcPts val="600"/>
              </a:spcAft>
              <a:buFont typeface="Wingdings" panose="05000000000000000000" pitchFamily="2" charset="2"/>
              <a:buChar char="à"/>
            </a:pPr>
            <a:r>
              <a:rPr lang="en-US" dirty="0">
                <a:solidFill>
                  <a:schemeClr val="tx1"/>
                </a:solidFill>
                <a:sym typeface="Wingdings" panose="05000000000000000000" pitchFamily="2" charset="2"/>
              </a:rPr>
              <a:t>Spikes starting from 11.2 kA in all the current ramps</a:t>
            </a:r>
          </a:p>
        </p:txBody>
      </p:sp>
      <p:sp>
        <p:nvSpPr>
          <p:cNvPr id="31" name="TextBox 30">
            <a:extLst>
              <a:ext uri="{FF2B5EF4-FFF2-40B4-BE49-F238E27FC236}">
                <a16:creationId xmlns:a16="http://schemas.microsoft.com/office/drawing/2014/main" id="{A539A0E2-5857-3854-7461-066E56947D7C}"/>
              </a:ext>
            </a:extLst>
          </p:cNvPr>
          <p:cNvSpPr txBox="1"/>
          <p:nvPr/>
        </p:nvSpPr>
        <p:spPr>
          <a:xfrm>
            <a:off x="9926294" y="5921156"/>
            <a:ext cx="3442093" cy="215444"/>
          </a:xfrm>
          <a:prstGeom prst="rect">
            <a:avLst/>
          </a:prstGeom>
          <a:noFill/>
        </p:spPr>
        <p:txBody>
          <a:bodyPr wrap="square" lIns="0" tIns="0" rIns="0" bIns="0" rtlCol="0">
            <a:spAutoFit/>
          </a:bodyPr>
          <a:lstStyle/>
          <a:p>
            <a:pPr algn="l"/>
            <a:r>
              <a:rPr lang="en-GB" sz="1400" i="1" dirty="0">
                <a:solidFill>
                  <a:schemeClr val="accent2"/>
                </a:solidFill>
              </a:rPr>
              <a:t>Courtesy of G. Willering</a:t>
            </a:r>
          </a:p>
        </p:txBody>
      </p:sp>
    </p:spTree>
    <p:extLst>
      <p:ext uri="{BB962C8B-B14F-4D97-AF65-F5344CB8AC3E}">
        <p14:creationId xmlns:p14="http://schemas.microsoft.com/office/powerpoint/2010/main" val="3537316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8C4B5-3C9A-2B5A-C8F9-9B249F86F06A}"/>
              </a:ext>
            </a:extLst>
          </p:cNvPr>
          <p:cNvSpPr>
            <a:spLocks noGrp="1"/>
          </p:cNvSpPr>
          <p:nvPr>
            <p:ph type="title"/>
          </p:nvPr>
        </p:nvSpPr>
        <p:spPr>
          <a:xfrm>
            <a:off x="407988" y="309369"/>
            <a:ext cx="11380812" cy="1084263"/>
          </a:xfrm>
        </p:spPr>
        <p:txBody>
          <a:bodyPr/>
          <a:lstStyle/>
          <a:p>
            <a:r>
              <a:rPr lang="en-GB" dirty="0"/>
              <a:t>Mechanical performance </a:t>
            </a:r>
          </a:p>
        </p:txBody>
      </p:sp>
      <p:sp>
        <p:nvSpPr>
          <p:cNvPr id="7" name="Date Placeholder 6">
            <a:extLst>
              <a:ext uri="{FF2B5EF4-FFF2-40B4-BE49-F238E27FC236}">
                <a16:creationId xmlns:a16="http://schemas.microsoft.com/office/drawing/2014/main" id="{A1074074-8D81-8845-CA10-243501C7C1BC}"/>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5F585AE1-6D1A-F3F9-12B8-3FBCE0A46FE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683D0ED-799F-BF36-8F43-C516CDB872CF}"/>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10" name="Rectangle: Rounded Corners 9">
            <a:extLst>
              <a:ext uri="{FF2B5EF4-FFF2-40B4-BE49-F238E27FC236}">
                <a16:creationId xmlns:a16="http://schemas.microsoft.com/office/drawing/2014/main" id="{14BA750D-597E-16F1-7779-3E2D306BE6FC}"/>
              </a:ext>
            </a:extLst>
          </p:cNvPr>
          <p:cNvSpPr/>
          <p:nvPr/>
        </p:nvSpPr>
        <p:spPr>
          <a:xfrm>
            <a:off x="296520" y="838200"/>
            <a:ext cx="3557513" cy="36512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en-US" dirty="0">
                <a:solidFill>
                  <a:schemeClr val="tx1"/>
                </a:solidFill>
                <a:sym typeface="Wingdings" panose="05000000000000000000" pitchFamily="2" charset="2"/>
              </a:rPr>
              <a:t>RMM1a - Quench 17 (11.90 kA)</a:t>
            </a:r>
          </a:p>
        </p:txBody>
      </p:sp>
      <p:grpSp>
        <p:nvGrpSpPr>
          <p:cNvPr id="5" name="Group 4">
            <a:extLst>
              <a:ext uri="{FF2B5EF4-FFF2-40B4-BE49-F238E27FC236}">
                <a16:creationId xmlns:a16="http://schemas.microsoft.com/office/drawing/2014/main" id="{D4C9AA7E-AE35-14A5-B953-6371604F12DD}"/>
              </a:ext>
            </a:extLst>
          </p:cNvPr>
          <p:cNvGrpSpPr/>
          <p:nvPr/>
        </p:nvGrpSpPr>
        <p:grpSpPr>
          <a:xfrm>
            <a:off x="533400" y="1524000"/>
            <a:ext cx="11125200" cy="4419600"/>
            <a:chOff x="533400" y="1524000"/>
            <a:chExt cx="11125200" cy="4419600"/>
          </a:xfrm>
        </p:grpSpPr>
        <p:grpSp>
          <p:nvGrpSpPr>
            <p:cNvPr id="15" name="Group 14">
              <a:extLst>
                <a:ext uri="{FF2B5EF4-FFF2-40B4-BE49-F238E27FC236}">
                  <a16:creationId xmlns:a16="http://schemas.microsoft.com/office/drawing/2014/main" id="{E2566FCA-6DBD-5772-9C52-DE9EEC05BD99}"/>
                </a:ext>
              </a:extLst>
            </p:cNvPr>
            <p:cNvGrpSpPr/>
            <p:nvPr/>
          </p:nvGrpSpPr>
          <p:grpSpPr>
            <a:xfrm>
              <a:off x="533400" y="1524000"/>
              <a:ext cx="11125200" cy="4419600"/>
              <a:chOff x="533400" y="1752600"/>
              <a:chExt cx="11125200" cy="4419600"/>
            </a:xfrm>
          </p:grpSpPr>
          <p:sp>
            <p:nvSpPr>
              <p:cNvPr id="14" name="Rectangle: Rounded Corners 13">
                <a:extLst>
                  <a:ext uri="{FF2B5EF4-FFF2-40B4-BE49-F238E27FC236}">
                    <a16:creationId xmlns:a16="http://schemas.microsoft.com/office/drawing/2014/main" id="{B4A6DA16-236A-E9F2-9DB3-4C1851E3CB79}"/>
                  </a:ext>
                </a:extLst>
              </p:cNvPr>
              <p:cNvSpPr/>
              <p:nvPr/>
            </p:nvSpPr>
            <p:spPr>
              <a:xfrm>
                <a:off x="6248400" y="1752600"/>
                <a:ext cx="5410200" cy="44195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tx1"/>
                    </a:solidFill>
                    <a:sym typeface="Wingdings" panose="05000000000000000000" pitchFamily="2" charset="2"/>
                  </a:rPr>
                  <a:t>Axially:</a:t>
                </a:r>
              </a:p>
              <a:p>
                <a:r>
                  <a:rPr lang="en-GB" dirty="0">
                    <a:solidFill>
                      <a:schemeClr val="tx1"/>
                    </a:solidFill>
                    <a:sym typeface="Wingdings" panose="05000000000000000000" pitchFamily="2" charset="2"/>
                  </a:rPr>
                  <a:t>7 % of the longitudinal Lorentz forces seen by the rods </a:t>
                </a:r>
              </a:p>
              <a:p>
                <a:pPr>
                  <a:spcAft>
                    <a:spcPts val="1200"/>
                  </a:spcAft>
                </a:pPr>
                <a:endParaRPr lang="en-GB" b="1" dirty="0">
                  <a:solidFill>
                    <a:schemeClr val="tx1"/>
                  </a:solidFill>
                  <a:sym typeface="Wingdings" panose="05000000000000000000" pitchFamily="2" charset="2"/>
                </a:endParaRPr>
              </a:p>
              <a:p>
                <a:pPr>
                  <a:spcAft>
                    <a:spcPts val="1200"/>
                  </a:spcAft>
                </a:pPr>
                <a:endParaRPr lang="en-GB" sz="1600" dirty="0">
                  <a:solidFill>
                    <a:schemeClr val="tx1"/>
                  </a:solidFill>
                  <a:sym typeface="Wingdings" panose="05000000000000000000" pitchFamily="2" charset="2"/>
                </a:endParaRPr>
              </a:p>
              <a:p>
                <a:pPr>
                  <a:spcAft>
                    <a:spcPts val="600"/>
                  </a:spcAft>
                </a:pPr>
                <a:endParaRPr lang="en-GB" dirty="0">
                  <a:solidFill>
                    <a:schemeClr val="tx1"/>
                  </a:solidFill>
                  <a:sym typeface="Wingdings" panose="05000000000000000000" pitchFamily="2" charset="2"/>
                </a:endParaRPr>
              </a:p>
              <a:p>
                <a:pPr marL="285750" indent="-285750">
                  <a:buFont typeface="Wingdings" panose="05000000000000000000" pitchFamily="2" charset="2"/>
                  <a:buChar char="à"/>
                </a:pPr>
                <a:endParaRPr lang="en-GB" sz="2000" b="1" dirty="0">
                  <a:solidFill>
                    <a:schemeClr val="tx1"/>
                  </a:solidFill>
                </a:endParaRPr>
              </a:p>
            </p:txBody>
          </p:sp>
          <p:pic>
            <p:nvPicPr>
              <p:cNvPr id="11" name="Picture 10">
                <a:extLst>
                  <a:ext uri="{FF2B5EF4-FFF2-40B4-BE49-F238E27FC236}">
                    <a16:creationId xmlns:a16="http://schemas.microsoft.com/office/drawing/2014/main" id="{4CE7821A-37EE-7ED4-B7C7-95AFF8E20975}"/>
                  </a:ext>
                </a:extLst>
              </p:cNvPr>
              <p:cNvPicPr>
                <a:picLocks noChangeAspect="1"/>
              </p:cNvPicPr>
              <p:nvPr/>
            </p:nvPicPr>
            <p:blipFill>
              <a:blip r:embed="rId3"/>
              <a:stretch>
                <a:fillRect/>
              </a:stretch>
            </p:blipFill>
            <p:spPr>
              <a:xfrm>
                <a:off x="990600" y="3028950"/>
                <a:ext cx="4383248" cy="3143250"/>
              </a:xfrm>
              <a:prstGeom prst="rect">
                <a:avLst/>
              </a:prstGeom>
            </p:spPr>
          </p:pic>
          <p:sp>
            <p:nvSpPr>
              <p:cNvPr id="13" name="Rectangle: Rounded Corners 12">
                <a:extLst>
                  <a:ext uri="{FF2B5EF4-FFF2-40B4-BE49-F238E27FC236}">
                    <a16:creationId xmlns:a16="http://schemas.microsoft.com/office/drawing/2014/main" id="{95EC385A-433C-22D7-6A01-6BBD501D625E}"/>
                  </a:ext>
                </a:extLst>
              </p:cNvPr>
              <p:cNvSpPr/>
              <p:nvPr/>
            </p:nvSpPr>
            <p:spPr>
              <a:xfrm>
                <a:off x="533400" y="1752600"/>
                <a:ext cx="5410200" cy="4419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tx1"/>
                    </a:solidFill>
                    <a:sym typeface="Wingdings" panose="05000000000000000000" pitchFamily="2" charset="2"/>
                  </a:rPr>
                  <a:t>Transversally:</a:t>
                </a:r>
              </a:p>
              <a:p>
                <a:pPr marL="342900" indent="-342900">
                  <a:buFont typeface="Arial" panose="020B0604020202020204" pitchFamily="34" charset="0"/>
                  <a:buChar char="•"/>
                </a:pPr>
                <a:r>
                  <a:rPr lang="en-GB" dirty="0">
                    <a:solidFill>
                      <a:schemeClr val="tx1"/>
                    </a:solidFill>
                    <a:sym typeface="Wingdings" panose="05000000000000000000" pitchFamily="2" charset="2"/>
                  </a:rPr>
                  <a:t>Change of slope around 15.5 T</a:t>
                </a:r>
              </a:p>
              <a:p>
                <a:pPr marL="342900" indent="-342900">
                  <a:buFont typeface="Arial" panose="020B0604020202020204" pitchFamily="34" charset="0"/>
                  <a:buChar char="•"/>
                </a:pPr>
                <a:r>
                  <a:rPr lang="en-GB" dirty="0">
                    <a:solidFill>
                      <a:schemeClr val="tx1"/>
                    </a:solidFill>
                    <a:sym typeface="Wingdings" panose="05000000000000000000" pitchFamily="2" charset="2"/>
                  </a:rPr>
                  <a:t>Vibrations observed from 11 kA  </a:t>
                </a:r>
              </a:p>
              <a:p>
                <a:pPr>
                  <a:spcAft>
                    <a:spcPts val="1200"/>
                  </a:spcAft>
                </a:pPr>
                <a:endParaRPr lang="en-GB" sz="1600" dirty="0">
                  <a:solidFill>
                    <a:schemeClr val="tx1"/>
                  </a:solidFill>
                  <a:sym typeface="Wingdings" panose="05000000000000000000" pitchFamily="2" charset="2"/>
                </a:endParaRPr>
              </a:p>
              <a:p>
                <a:pPr>
                  <a:spcAft>
                    <a:spcPts val="600"/>
                  </a:spcAft>
                </a:pPr>
                <a:endParaRPr lang="en-GB" dirty="0">
                  <a:solidFill>
                    <a:schemeClr val="tx1"/>
                  </a:solidFill>
                  <a:sym typeface="Wingdings" panose="05000000000000000000" pitchFamily="2" charset="2"/>
                </a:endParaRPr>
              </a:p>
              <a:p>
                <a:pPr marL="285750" indent="-285750">
                  <a:buFont typeface="Wingdings" panose="05000000000000000000" pitchFamily="2" charset="2"/>
                  <a:buChar char="à"/>
                </a:pPr>
                <a:endParaRPr lang="en-GB" sz="2000" b="1" dirty="0">
                  <a:solidFill>
                    <a:schemeClr val="tx1"/>
                  </a:solidFill>
                </a:endParaRPr>
              </a:p>
            </p:txBody>
          </p:sp>
        </p:grpSp>
        <p:pic>
          <p:nvPicPr>
            <p:cNvPr id="4" name="Picture 3">
              <a:extLst>
                <a:ext uri="{FF2B5EF4-FFF2-40B4-BE49-F238E27FC236}">
                  <a16:creationId xmlns:a16="http://schemas.microsoft.com/office/drawing/2014/main" id="{E67AAF5A-07E0-20D2-C94D-6AB1CB84BF7D}"/>
                </a:ext>
              </a:extLst>
            </p:cNvPr>
            <p:cNvPicPr>
              <a:picLocks noChangeAspect="1"/>
            </p:cNvPicPr>
            <p:nvPr/>
          </p:nvPicPr>
          <p:blipFill>
            <a:blip r:embed="rId4"/>
            <a:stretch>
              <a:fillRect/>
            </a:stretch>
          </p:blipFill>
          <p:spPr>
            <a:xfrm>
              <a:off x="6840110" y="2800350"/>
              <a:ext cx="4300035" cy="3067050"/>
            </a:xfrm>
            <a:prstGeom prst="rect">
              <a:avLst/>
            </a:prstGeom>
          </p:spPr>
        </p:pic>
      </p:grpSp>
    </p:spTree>
    <p:extLst>
      <p:ext uri="{BB962C8B-B14F-4D97-AF65-F5344CB8AC3E}">
        <p14:creationId xmlns:p14="http://schemas.microsoft.com/office/powerpoint/2010/main" val="33991685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8C4B5-3C9A-2B5A-C8F9-9B249F86F06A}"/>
              </a:ext>
            </a:extLst>
          </p:cNvPr>
          <p:cNvSpPr>
            <a:spLocks noGrp="1"/>
          </p:cNvSpPr>
          <p:nvPr>
            <p:ph type="title"/>
          </p:nvPr>
        </p:nvSpPr>
        <p:spPr>
          <a:xfrm>
            <a:off x="407988" y="309369"/>
            <a:ext cx="11380812" cy="1084263"/>
          </a:xfrm>
        </p:spPr>
        <p:txBody>
          <a:bodyPr/>
          <a:lstStyle/>
          <a:p>
            <a:r>
              <a:rPr lang="en-GB" dirty="0"/>
              <a:t>Quench locations </a:t>
            </a:r>
          </a:p>
        </p:txBody>
      </p:sp>
      <p:sp>
        <p:nvSpPr>
          <p:cNvPr id="7" name="Date Placeholder 6">
            <a:extLst>
              <a:ext uri="{FF2B5EF4-FFF2-40B4-BE49-F238E27FC236}">
                <a16:creationId xmlns:a16="http://schemas.microsoft.com/office/drawing/2014/main" id="{A1074074-8D81-8845-CA10-243501C7C1BC}"/>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5F585AE1-6D1A-F3F9-12B8-3FBCE0A46FE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683D0ED-799F-BF36-8F43-C516CDB872CF}"/>
              </a:ext>
            </a:extLst>
          </p:cNvPr>
          <p:cNvSpPr>
            <a:spLocks noGrp="1"/>
          </p:cNvSpPr>
          <p:nvPr>
            <p:ph type="sldNum" sz="quarter" idx="12"/>
          </p:nvPr>
        </p:nvSpPr>
        <p:spPr/>
        <p:txBody>
          <a:bodyPr/>
          <a:lstStyle/>
          <a:p>
            <a:fld id="{36B5EA5A-BC32-A742-B11B-8E7414D5B535}" type="slidenum">
              <a:rPr lang="en-US" smtClean="0"/>
              <a:pPr/>
              <a:t>25</a:t>
            </a:fld>
            <a:endParaRPr lang="en-US" dirty="0"/>
          </a:p>
        </p:txBody>
      </p:sp>
      <p:grpSp>
        <p:nvGrpSpPr>
          <p:cNvPr id="18" name="Group 17">
            <a:extLst>
              <a:ext uri="{FF2B5EF4-FFF2-40B4-BE49-F238E27FC236}">
                <a16:creationId xmlns:a16="http://schemas.microsoft.com/office/drawing/2014/main" id="{B9F282C0-704B-5AFC-0924-323E725018C3}"/>
              </a:ext>
            </a:extLst>
          </p:cNvPr>
          <p:cNvGrpSpPr/>
          <p:nvPr/>
        </p:nvGrpSpPr>
        <p:grpSpPr>
          <a:xfrm>
            <a:off x="304800" y="1300159"/>
            <a:ext cx="4098016" cy="3576641"/>
            <a:chOff x="304800" y="990600"/>
            <a:chExt cx="4098016" cy="3576641"/>
          </a:xfrm>
        </p:grpSpPr>
        <p:pic>
          <p:nvPicPr>
            <p:cNvPr id="3" name="Picture 2" descr="Graphical user interface&#10;&#10;Description automatically generated">
              <a:extLst>
                <a:ext uri="{FF2B5EF4-FFF2-40B4-BE49-F238E27FC236}">
                  <a16:creationId xmlns:a16="http://schemas.microsoft.com/office/drawing/2014/main" id="{E45D87EE-47D5-CF84-9EBB-FCD1536BAA49}"/>
                </a:ext>
              </a:extLst>
            </p:cNvPr>
            <p:cNvPicPr>
              <a:picLocks noChangeAspect="1"/>
            </p:cNvPicPr>
            <p:nvPr/>
          </p:nvPicPr>
          <p:blipFill rotWithShape="1">
            <a:blip r:embed="rId3">
              <a:clrChange>
                <a:clrFrom>
                  <a:srgbClr val="FFFFFF"/>
                </a:clrFrom>
                <a:clrTo>
                  <a:srgbClr val="FFFFFF">
                    <a:alpha val="0"/>
                  </a:srgbClr>
                </a:clrTo>
              </a:clrChange>
              <a:alphaModFix amt="70000"/>
              <a:extLst>
                <a:ext uri="{28A0092B-C50C-407E-A947-70E740481C1C}">
                  <a14:useLocalDpi xmlns:a14="http://schemas.microsoft.com/office/drawing/2010/main" val="0"/>
                </a:ext>
              </a:extLst>
            </a:blip>
            <a:srcRect l="20773" r="21250"/>
            <a:stretch/>
          </p:blipFill>
          <p:spPr>
            <a:xfrm>
              <a:off x="304800" y="990600"/>
              <a:ext cx="4098016" cy="3576641"/>
            </a:xfrm>
            <a:prstGeom prst="rect">
              <a:avLst/>
            </a:prstGeom>
          </p:spPr>
        </p:pic>
        <p:grpSp>
          <p:nvGrpSpPr>
            <p:cNvPr id="11" name="Group 10">
              <a:extLst>
                <a:ext uri="{FF2B5EF4-FFF2-40B4-BE49-F238E27FC236}">
                  <a16:creationId xmlns:a16="http://schemas.microsoft.com/office/drawing/2014/main" id="{4A77A2EF-16B2-E1DB-6EBF-1D8905807CF1}"/>
                </a:ext>
              </a:extLst>
            </p:cNvPr>
            <p:cNvGrpSpPr/>
            <p:nvPr/>
          </p:nvGrpSpPr>
          <p:grpSpPr>
            <a:xfrm>
              <a:off x="2667000" y="2639699"/>
              <a:ext cx="1595398" cy="460703"/>
              <a:chOff x="900200" y="2639699"/>
              <a:chExt cx="1595398" cy="460703"/>
            </a:xfrm>
          </p:grpSpPr>
          <p:sp>
            <p:nvSpPr>
              <p:cNvPr id="6" name="TextBox 5">
                <a:extLst>
                  <a:ext uri="{FF2B5EF4-FFF2-40B4-BE49-F238E27FC236}">
                    <a16:creationId xmlns:a16="http://schemas.microsoft.com/office/drawing/2014/main" id="{8A24BEF6-FD73-43EE-24DC-12080D56A4D7}"/>
                  </a:ext>
                </a:extLst>
              </p:cNvPr>
              <p:cNvSpPr txBox="1"/>
              <p:nvPr/>
            </p:nvSpPr>
            <p:spPr>
              <a:xfrm>
                <a:off x="900201" y="2884958"/>
                <a:ext cx="1595397" cy="215444"/>
              </a:xfrm>
              <a:prstGeom prst="rect">
                <a:avLst/>
              </a:prstGeom>
              <a:noFill/>
            </p:spPr>
            <p:txBody>
              <a:bodyPr wrap="square" lIns="0" tIns="0" rIns="0" bIns="0" rtlCol="0">
                <a:spAutoFit/>
              </a:bodyPr>
              <a:lstStyle/>
              <a:p>
                <a:pPr algn="l"/>
                <a:r>
                  <a:rPr lang="en-GB" sz="1400" dirty="0"/>
                  <a:t>RMM LOWER </a:t>
                </a:r>
              </a:p>
            </p:txBody>
          </p:sp>
          <p:sp>
            <p:nvSpPr>
              <p:cNvPr id="10" name="TextBox 9">
                <a:extLst>
                  <a:ext uri="{FF2B5EF4-FFF2-40B4-BE49-F238E27FC236}">
                    <a16:creationId xmlns:a16="http://schemas.microsoft.com/office/drawing/2014/main" id="{8CB22082-9A09-50D1-BDDF-50ED48E2EAFB}"/>
                  </a:ext>
                </a:extLst>
              </p:cNvPr>
              <p:cNvSpPr txBox="1"/>
              <p:nvPr/>
            </p:nvSpPr>
            <p:spPr>
              <a:xfrm>
                <a:off x="900200" y="2639699"/>
                <a:ext cx="1595397" cy="215444"/>
              </a:xfrm>
              <a:prstGeom prst="rect">
                <a:avLst/>
              </a:prstGeom>
              <a:noFill/>
            </p:spPr>
            <p:txBody>
              <a:bodyPr wrap="square" lIns="0" tIns="0" rIns="0" bIns="0" rtlCol="0">
                <a:spAutoFit/>
              </a:bodyPr>
              <a:lstStyle/>
              <a:p>
                <a:pPr algn="l"/>
                <a:r>
                  <a:rPr lang="en-GB" sz="1400" dirty="0"/>
                  <a:t>RMM UPPER </a:t>
                </a:r>
              </a:p>
            </p:txBody>
          </p:sp>
        </p:grpSp>
        <p:grpSp>
          <p:nvGrpSpPr>
            <p:cNvPr id="14" name="Group 13">
              <a:extLst>
                <a:ext uri="{FF2B5EF4-FFF2-40B4-BE49-F238E27FC236}">
                  <a16:creationId xmlns:a16="http://schemas.microsoft.com/office/drawing/2014/main" id="{89715422-66AD-0B3E-450B-65F5D36767CF}"/>
                </a:ext>
              </a:extLst>
            </p:cNvPr>
            <p:cNvGrpSpPr/>
            <p:nvPr/>
          </p:nvGrpSpPr>
          <p:grpSpPr>
            <a:xfrm>
              <a:off x="900201" y="2133600"/>
              <a:ext cx="1595398" cy="444044"/>
              <a:chOff x="900201" y="2133600"/>
              <a:chExt cx="1595398" cy="444044"/>
            </a:xfrm>
          </p:grpSpPr>
          <p:sp>
            <p:nvSpPr>
              <p:cNvPr id="4" name="TextBox 3">
                <a:extLst>
                  <a:ext uri="{FF2B5EF4-FFF2-40B4-BE49-F238E27FC236}">
                    <a16:creationId xmlns:a16="http://schemas.microsoft.com/office/drawing/2014/main" id="{96E195B3-8567-3753-83A9-9B8F21C9077D}"/>
                  </a:ext>
                </a:extLst>
              </p:cNvPr>
              <p:cNvSpPr txBox="1"/>
              <p:nvPr/>
            </p:nvSpPr>
            <p:spPr>
              <a:xfrm>
                <a:off x="900202" y="2362200"/>
                <a:ext cx="1595397" cy="215444"/>
              </a:xfrm>
              <a:prstGeom prst="rect">
                <a:avLst/>
              </a:prstGeom>
              <a:noFill/>
            </p:spPr>
            <p:txBody>
              <a:bodyPr wrap="square" lIns="0" tIns="0" rIns="0" bIns="0" rtlCol="0">
                <a:spAutoFit/>
              </a:bodyPr>
              <a:lstStyle/>
              <a:p>
                <a:pPr algn="l"/>
                <a:r>
                  <a:rPr lang="en-GB" sz="1400" b="1" dirty="0"/>
                  <a:t>eRMC 102 LOWER </a:t>
                </a:r>
              </a:p>
            </p:txBody>
          </p:sp>
          <p:sp>
            <p:nvSpPr>
              <p:cNvPr id="12" name="TextBox 11">
                <a:extLst>
                  <a:ext uri="{FF2B5EF4-FFF2-40B4-BE49-F238E27FC236}">
                    <a16:creationId xmlns:a16="http://schemas.microsoft.com/office/drawing/2014/main" id="{BB658132-6BBE-185E-AB74-15C16617EAFF}"/>
                  </a:ext>
                </a:extLst>
              </p:cNvPr>
              <p:cNvSpPr txBox="1"/>
              <p:nvPr/>
            </p:nvSpPr>
            <p:spPr>
              <a:xfrm>
                <a:off x="900201" y="2133600"/>
                <a:ext cx="1595397" cy="215444"/>
              </a:xfrm>
              <a:prstGeom prst="rect">
                <a:avLst/>
              </a:prstGeom>
              <a:noFill/>
            </p:spPr>
            <p:txBody>
              <a:bodyPr wrap="square" lIns="0" tIns="0" rIns="0" bIns="0" rtlCol="0">
                <a:spAutoFit/>
              </a:bodyPr>
              <a:lstStyle/>
              <a:p>
                <a:pPr algn="l"/>
                <a:r>
                  <a:rPr lang="en-GB" sz="1400" dirty="0"/>
                  <a:t>eRMC 102 UPPER </a:t>
                </a:r>
              </a:p>
            </p:txBody>
          </p:sp>
        </p:grpSp>
        <p:grpSp>
          <p:nvGrpSpPr>
            <p:cNvPr id="15" name="Group 14">
              <a:extLst>
                <a:ext uri="{FF2B5EF4-FFF2-40B4-BE49-F238E27FC236}">
                  <a16:creationId xmlns:a16="http://schemas.microsoft.com/office/drawing/2014/main" id="{A8CD7F9E-DDCC-B5AF-3D46-F45AE00AF9D8}"/>
                </a:ext>
              </a:extLst>
            </p:cNvPr>
            <p:cNvGrpSpPr/>
            <p:nvPr/>
          </p:nvGrpSpPr>
          <p:grpSpPr>
            <a:xfrm>
              <a:off x="900200" y="3160032"/>
              <a:ext cx="1595400" cy="421368"/>
              <a:chOff x="900200" y="3160032"/>
              <a:chExt cx="1595400" cy="421368"/>
            </a:xfrm>
          </p:grpSpPr>
          <p:sp>
            <p:nvSpPr>
              <p:cNvPr id="5" name="TextBox 4">
                <a:extLst>
                  <a:ext uri="{FF2B5EF4-FFF2-40B4-BE49-F238E27FC236}">
                    <a16:creationId xmlns:a16="http://schemas.microsoft.com/office/drawing/2014/main" id="{468A7136-B88C-C3B1-A443-2968AC554517}"/>
                  </a:ext>
                </a:extLst>
              </p:cNvPr>
              <p:cNvSpPr txBox="1"/>
              <p:nvPr/>
            </p:nvSpPr>
            <p:spPr>
              <a:xfrm>
                <a:off x="900203" y="3160032"/>
                <a:ext cx="1595397" cy="215444"/>
              </a:xfrm>
              <a:prstGeom prst="rect">
                <a:avLst/>
              </a:prstGeom>
              <a:noFill/>
            </p:spPr>
            <p:txBody>
              <a:bodyPr wrap="square" lIns="0" tIns="0" rIns="0" bIns="0" rtlCol="0">
                <a:spAutoFit/>
              </a:bodyPr>
              <a:lstStyle/>
              <a:p>
                <a:pPr algn="l"/>
                <a:r>
                  <a:rPr lang="en-GB" sz="1400" b="1" dirty="0"/>
                  <a:t>eRMC 101 LOWER </a:t>
                </a:r>
              </a:p>
            </p:txBody>
          </p:sp>
          <p:sp>
            <p:nvSpPr>
              <p:cNvPr id="13" name="TextBox 12">
                <a:extLst>
                  <a:ext uri="{FF2B5EF4-FFF2-40B4-BE49-F238E27FC236}">
                    <a16:creationId xmlns:a16="http://schemas.microsoft.com/office/drawing/2014/main" id="{313C5784-1DDE-9787-6F7A-B8E83E6BBB56}"/>
                  </a:ext>
                </a:extLst>
              </p:cNvPr>
              <p:cNvSpPr txBox="1"/>
              <p:nvPr/>
            </p:nvSpPr>
            <p:spPr>
              <a:xfrm>
                <a:off x="900200" y="3365956"/>
                <a:ext cx="1595397" cy="215444"/>
              </a:xfrm>
              <a:prstGeom prst="rect">
                <a:avLst/>
              </a:prstGeom>
              <a:noFill/>
            </p:spPr>
            <p:txBody>
              <a:bodyPr wrap="square" lIns="0" tIns="0" rIns="0" bIns="0" rtlCol="0">
                <a:spAutoFit/>
              </a:bodyPr>
              <a:lstStyle/>
              <a:p>
                <a:pPr algn="l"/>
                <a:r>
                  <a:rPr lang="en-GB" sz="1400" dirty="0"/>
                  <a:t>eRMC 101 UPPER </a:t>
                </a:r>
              </a:p>
            </p:txBody>
          </p:sp>
        </p:grpSp>
      </p:grpSp>
      <p:cxnSp>
        <p:nvCxnSpPr>
          <p:cNvPr id="32" name="Straight Connector 31">
            <a:extLst>
              <a:ext uri="{FF2B5EF4-FFF2-40B4-BE49-F238E27FC236}">
                <a16:creationId xmlns:a16="http://schemas.microsoft.com/office/drawing/2014/main" id="{7C6DA410-CCBB-81EC-A0F6-6648A4C0031F}"/>
              </a:ext>
            </a:extLst>
          </p:cNvPr>
          <p:cNvCxnSpPr>
            <a:cxnSpLocks/>
          </p:cNvCxnSpPr>
          <p:nvPr/>
        </p:nvCxnSpPr>
        <p:spPr>
          <a:xfrm>
            <a:off x="4572000" y="1571850"/>
            <a:ext cx="0" cy="4524150"/>
          </a:xfrm>
          <a:prstGeom prst="line">
            <a:avLst/>
          </a:prstGeom>
        </p:spPr>
        <p:style>
          <a:lnRef idx="1">
            <a:schemeClr val="accent1"/>
          </a:lnRef>
          <a:fillRef idx="0">
            <a:schemeClr val="accent1"/>
          </a:fillRef>
          <a:effectRef idx="0">
            <a:schemeClr val="accent1"/>
          </a:effectRef>
          <a:fontRef idx="minor">
            <a:schemeClr val="tx1"/>
          </a:fontRef>
        </p:style>
      </p:cxnSp>
      <p:sp>
        <p:nvSpPr>
          <p:cNvPr id="16" name="Rectangle: Rounded Corners 15">
            <a:extLst>
              <a:ext uri="{FF2B5EF4-FFF2-40B4-BE49-F238E27FC236}">
                <a16:creationId xmlns:a16="http://schemas.microsoft.com/office/drawing/2014/main" id="{14CB2A89-5D22-14F3-98EB-9623DD2875DF}"/>
              </a:ext>
            </a:extLst>
          </p:cNvPr>
          <p:cNvSpPr/>
          <p:nvPr/>
        </p:nvSpPr>
        <p:spPr>
          <a:xfrm>
            <a:off x="304800" y="784711"/>
            <a:ext cx="6427074" cy="484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en-US" dirty="0">
                <a:solidFill>
                  <a:schemeClr val="tx1"/>
                </a:solidFill>
                <a:sym typeface="Wingdings" panose="05000000000000000000" pitchFamily="2" charset="2"/>
              </a:rPr>
              <a:t>RMM1a &amp; RMM1b: a total of 32 quenches </a:t>
            </a:r>
          </a:p>
        </p:txBody>
      </p:sp>
      <p:sp>
        <p:nvSpPr>
          <p:cNvPr id="20" name="Rectangle: Rounded Corners 19">
            <a:extLst>
              <a:ext uri="{FF2B5EF4-FFF2-40B4-BE49-F238E27FC236}">
                <a16:creationId xmlns:a16="http://schemas.microsoft.com/office/drawing/2014/main" id="{7DA3E8C5-C2F2-3BF2-BC17-599F0364E354}"/>
              </a:ext>
            </a:extLst>
          </p:cNvPr>
          <p:cNvSpPr/>
          <p:nvPr/>
        </p:nvSpPr>
        <p:spPr>
          <a:xfrm>
            <a:off x="4863424" y="4994780"/>
            <a:ext cx="5513153" cy="8883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Aft>
                <a:spcPts val="600"/>
              </a:spcAft>
              <a:buFont typeface="Wingdings" panose="05000000000000000000" pitchFamily="2" charset="2"/>
              <a:buChar char="à"/>
            </a:pPr>
            <a:r>
              <a:rPr lang="en-US" dirty="0">
                <a:solidFill>
                  <a:schemeClr val="tx1"/>
                </a:solidFill>
                <a:sym typeface="Wingdings" panose="05000000000000000000" pitchFamily="2" charset="2"/>
              </a:rPr>
              <a:t>The magnet quenches in the straight section.</a:t>
            </a:r>
          </a:p>
          <a:p>
            <a:pPr marL="285750" indent="-285750">
              <a:spcAft>
                <a:spcPts val="600"/>
              </a:spcAft>
              <a:buFont typeface="Wingdings" panose="05000000000000000000" pitchFamily="2" charset="2"/>
              <a:buChar char="à"/>
            </a:pPr>
            <a:r>
              <a:rPr lang="en-US" dirty="0">
                <a:solidFill>
                  <a:schemeClr val="tx1"/>
                </a:solidFill>
                <a:sym typeface="Wingdings" panose="05000000000000000000" pitchFamily="2" charset="2"/>
              </a:rPr>
              <a:t>Only 4 quenches in the RMM coil. </a:t>
            </a:r>
          </a:p>
        </p:txBody>
      </p:sp>
      <p:sp>
        <p:nvSpPr>
          <p:cNvPr id="22" name="TextBox 21">
            <a:extLst>
              <a:ext uri="{FF2B5EF4-FFF2-40B4-BE49-F238E27FC236}">
                <a16:creationId xmlns:a16="http://schemas.microsoft.com/office/drawing/2014/main" id="{B68C535C-FCCC-38C1-7519-2C607DC03B85}"/>
              </a:ext>
            </a:extLst>
          </p:cNvPr>
          <p:cNvSpPr txBox="1"/>
          <p:nvPr/>
        </p:nvSpPr>
        <p:spPr>
          <a:xfrm>
            <a:off x="471302" y="4972513"/>
            <a:ext cx="6094070" cy="1107996"/>
          </a:xfrm>
          <a:prstGeom prst="rect">
            <a:avLst/>
          </a:prstGeom>
          <a:noFill/>
        </p:spPr>
        <p:txBody>
          <a:bodyPr wrap="square">
            <a:spAutoFit/>
          </a:bodyPr>
          <a:lstStyle/>
          <a:p>
            <a:pPr marL="342900" indent="-342900">
              <a:buFont typeface="Arial" panose="020B0604020202020204" pitchFamily="34" charset="0"/>
              <a:buChar char="•"/>
            </a:pPr>
            <a:r>
              <a:rPr lang="en-GB" sz="1600" dirty="0">
                <a:solidFill>
                  <a:schemeClr val="tx1"/>
                </a:solidFill>
              </a:rPr>
              <a:t>eRMC 101 alone: 8</a:t>
            </a:r>
            <a:r>
              <a:rPr lang="en-GB" sz="1600" dirty="0">
                <a:solidFill>
                  <a:schemeClr val="tx1"/>
                </a:solidFill>
                <a:sym typeface="Wingdings" panose="05000000000000000000" pitchFamily="2" charset="2"/>
              </a:rPr>
              <a:t> </a:t>
            </a:r>
            <a:endParaRPr lang="en-GB" sz="1600" dirty="0">
              <a:solidFill>
                <a:schemeClr val="tx1"/>
              </a:solidFill>
            </a:endParaRPr>
          </a:p>
          <a:p>
            <a:pPr marL="342900" indent="-342900">
              <a:buFont typeface="Arial" panose="020B0604020202020204" pitchFamily="34" charset="0"/>
              <a:buChar char="•"/>
            </a:pPr>
            <a:r>
              <a:rPr lang="en-GB" sz="1600" dirty="0">
                <a:solidFill>
                  <a:schemeClr val="tx1"/>
                </a:solidFill>
              </a:rPr>
              <a:t>eRMC 102 alone: 18</a:t>
            </a:r>
          </a:p>
          <a:p>
            <a:pPr marL="342900" indent="-342900">
              <a:buFont typeface="Arial" panose="020B0604020202020204" pitchFamily="34" charset="0"/>
              <a:buChar char="•"/>
            </a:pPr>
            <a:r>
              <a:rPr lang="en-GB" sz="1600" dirty="0">
                <a:solidFill>
                  <a:schemeClr val="tx1"/>
                </a:solidFill>
              </a:rPr>
              <a:t>RMM alone: 2 </a:t>
            </a:r>
          </a:p>
          <a:p>
            <a:pPr marL="342900" indent="-342900">
              <a:buFont typeface="Arial" panose="020B0604020202020204" pitchFamily="34" charset="0"/>
              <a:buChar char="•"/>
            </a:pPr>
            <a:r>
              <a:rPr lang="en-GB" sz="1600" dirty="0"/>
              <a:t>S</a:t>
            </a:r>
            <a:r>
              <a:rPr lang="en-GB" sz="1600" dirty="0">
                <a:solidFill>
                  <a:schemeClr val="tx1"/>
                </a:solidFill>
              </a:rPr>
              <a:t>imultaneous quenches: 4</a:t>
            </a:r>
          </a:p>
        </p:txBody>
      </p:sp>
      <p:sp>
        <p:nvSpPr>
          <p:cNvPr id="24" name="TextBox 23">
            <a:extLst>
              <a:ext uri="{FF2B5EF4-FFF2-40B4-BE49-F238E27FC236}">
                <a16:creationId xmlns:a16="http://schemas.microsoft.com/office/drawing/2014/main" id="{B72409B8-41FF-E63E-E6B6-570A7943C7C8}"/>
              </a:ext>
            </a:extLst>
          </p:cNvPr>
          <p:cNvSpPr txBox="1"/>
          <p:nvPr/>
        </p:nvSpPr>
        <p:spPr>
          <a:xfrm>
            <a:off x="4753340" y="1787246"/>
            <a:ext cx="3919359" cy="369332"/>
          </a:xfrm>
          <a:prstGeom prst="rect">
            <a:avLst/>
          </a:prstGeom>
          <a:noFill/>
        </p:spPr>
        <p:txBody>
          <a:bodyPr wrap="square">
            <a:spAutoFit/>
          </a:bodyPr>
          <a:lstStyle/>
          <a:p>
            <a:pPr>
              <a:spcAft>
                <a:spcPts val="600"/>
              </a:spcAft>
            </a:pPr>
            <a:r>
              <a:rPr lang="en-US" dirty="0"/>
              <a:t>22 quenches in eRMC 102 LOWER:</a:t>
            </a:r>
          </a:p>
        </p:txBody>
      </p:sp>
      <p:grpSp>
        <p:nvGrpSpPr>
          <p:cNvPr id="44" name="Group 43">
            <a:extLst>
              <a:ext uri="{FF2B5EF4-FFF2-40B4-BE49-F238E27FC236}">
                <a16:creationId xmlns:a16="http://schemas.microsoft.com/office/drawing/2014/main" id="{1DE81306-F430-6278-8C70-D7D7837A8848}"/>
              </a:ext>
            </a:extLst>
          </p:cNvPr>
          <p:cNvGrpSpPr/>
          <p:nvPr/>
        </p:nvGrpSpPr>
        <p:grpSpPr>
          <a:xfrm>
            <a:off x="4753340" y="2057400"/>
            <a:ext cx="7438660" cy="1792042"/>
            <a:chOff x="4753340" y="2298496"/>
            <a:chExt cx="7438660" cy="1792042"/>
          </a:xfrm>
        </p:grpSpPr>
        <p:pic>
          <p:nvPicPr>
            <p:cNvPr id="19" name="Picture 18">
              <a:extLst>
                <a:ext uri="{FF2B5EF4-FFF2-40B4-BE49-F238E27FC236}">
                  <a16:creationId xmlns:a16="http://schemas.microsoft.com/office/drawing/2014/main" id="{5BEF61BF-B6EB-A25D-8278-1BADC89C91C8}"/>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t="29149" b="23235"/>
            <a:stretch/>
          </p:blipFill>
          <p:spPr>
            <a:xfrm>
              <a:off x="4753340" y="2298496"/>
              <a:ext cx="7438660" cy="1792042"/>
            </a:xfrm>
            <a:prstGeom prst="rect">
              <a:avLst/>
            </a:prstGeom>
          </p:spPr>
        </p:pic>
        <p:sp>
          <p:nvSpPr>
            <p:cNvPr id="36" name="Star: 5 Points 35">
              <a:extLst>
                <a:ext uri="{FF2B5EF4-FFF2-40B4-BE49-F238E27FC236}">
                  <a16:creationId xmlns:a16="http://schemas.microsoft.com/office/drawing/2014/main" id="{DA3A0633-21A8-B8C0-A889-014D208E06C6}"/>
                </a:ext>
              </a:extLst>
            </p:cNvPr>
            <p:cNvSpPr/>
            <p:nvPr/>
          </p:nvSpPr>
          <p:spPr>
            <a:xfrm>
              <a:off x="6324600" y="3138568"/>
              <a:ext cx="152400" cy="11189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Star: 5 Points 36">
              <a:extLst>
                <a:ext uri="{FF2B5EF4-FFF2-40B4-BE49-F238E27FC236}">
                  <a16:creationId xmlns:a16="http://schemas.microsoft.com/office/drawing/2014/main" id="{3519DEF6-2A2A-AE53-518F-2E002887F57A}"/>
                </a:ext>
              </a:extLst>
            </p:cNvPr>
            <p:cNvSpPr/>
            <p:nvPr/>
          </p:nvSpPr>
          <p:spPr>
            <a:xfrm>
              <a:off x="8610600" y="3250466"/>
              <a:ext cx="152400" cy="11189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Star: 5 Points 42">
              <a:extLst>
                <a:ext uri="{FF2B5EF4-FFF2-40B4-BE49-F238E27FC236}">
                  <a16:creationId xmlns:a16="http://schemas.microsoft.com/office/drawing/2014/main" id="{5DEB5AAA-DE4B-DEF4-9457-199C051AB4F5}"/>
                </a:ext>
              </a:extLst>
            </p:cNvPr>
            <p:cNvSpPr/>
            <p:nvPr/>
          </p:nvSpPr>
          <p:spPr>
            <a:xfrm>
              <a:off x="9067800" y="3304730"/>
              <a:ext cx="152400" cy="11189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5" name="TextBox 44">
            <a:extLst>
              <a:ext uri="{FF2B5EF4-FFF2-40B4-BE49-F238E27FC236}">
                <a16:creationId xmlns:a16="http://schemas.microsoft.com/office/drawing/2014/main" id="{B72EF17D-C441-D84E-95AA-55DF927048B2}"/>
              </a:ext>
            </a:extLst>
          </p:cNvPr>
          <p:cNvSpPr txBox="1"/>
          <p:nvPr/>
        </p:nvSpPr>
        <p:spPr>
          <a:xfrm>
            <a:off x="7603215" y="3783237"/>
            <a:ext cx="1295400" cy="246221"/>
          </a:xfrm>
          <a:prstGeom prst="rect">
            <a:avLst/>
          </a:prstGeom>
          <a:noFill/>
        </p:spPr>
        <p:txBody>
          <a:bodyPr wrap="square" lIns="0" tIns="0" rIns="0" bIns="0" rtlCol="0">
            <a:spAutoFit/>
          </a:bodyPr>
          <a:lstStyle/>
          <a:p>
            <a:pPr algn="l"/>
            <a:r>
              <a:rPr lang="en-GB" sz="1600" dirty="0"/>
              <a:t>Pole turn</a:t>
            </a:r>
          </a:p>
        </p:txBody>
      </p:sp>
      <p:sp>
        <p:nvSpPr>
          <p:cNvPr id="46" name="TextBox 45">
            <a:extLst>
              <a:ext uri="{FF2B5EF4-FFF2-40B4-BE49-F238E27FC236}">
                <a16:creationId xmlns:a16="http://schemas.microsoft.com/office/drawing/2014/main" id="{4B282881-7275-7ABB-6028-F4878A02226C}"/>
              </a:ext>
            </a:extLst>
          </p:cNvPr>
          <p:cNvSpPr txBox="1"/>
          <p:nvPr/>
        </p:nvSpPr>
        <p:spPr>
          <a:xfrm>
            <a:off x="9448800" y="3917506"/>
            <a:ext cx="2651035" cy="492443"/>
          </a:xfrm>
          <a:prstGeom prst="rect">
            <a:avLst/>
          </a:prstGeom>
          <a:noFill/>
        </p:spPr>
        <p:txBody>
          <a:bodyPr wrap="square" lIns="0" tIns="0" rIns="0" bIns="0" rtlCol="0">
            <a:spAutoFit/>
          </a:bodyPr>
          <a:lstStyle/>
          <a:p>
            <a:pPr algn="l"/>
            <a:r>
              <a:rPr lang="en-GB" sz="1600" dirty="0"/>
              <a:t>1</a:t>
            </a:r>
            <a:r>
              <a:rPr lang="en-GB" sz="1600" baseline="30000" dirty="0"/>
              <a:t>st</a:t>
            </a:r>
            <a:r>
              <a:rPr lang="en-GB" sz="1600" dirty="0"/>
              <a:t> block </a:t>
            </a:r>
          </a:p>
          <a:p>
            <a:pPr algn="l"/>
            <a:r>
              <a:rPr lang="en-GB" sz="1600" dirty="0"/>
              <a:t>(high field region)</a:t>
            </a:r>
          </a:p>
        </p:txBody>
      </p:sp>
      <p:cxnSp>
        <p:nvCxnSpPr>
          <p:cNvPr id="48" name="Straight Arrow Connector 47">
            <a:extLst>
              <a:ext uri="{FF2B5EF4-FFF2-40B4-BE49-F238E27FC236}">
                <a16:creationId xmlns:a16="http://schemas.microsoft.com/office/drawing/2014/main" id="{DA1071B9-0597-F44E-7176-28ABB25D220D}"/>
              </a:ext>
            </a:extLst>
          </p:cNvPr>
          <p:cNvCxnSpPr>
            <a:cxnSpLocks/>
          </p:cNvCxnSpPr>
          <p:nvPr/>
        </p:nvCxnSpPr>
        <p:spPr>
          <a:xfrm flipV="1">
            <a:off x="8382000" y="3194517"/>
            <a:ext cx="228600" cy="54221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25687067-F5C8-ADB9-34BB-DB1AFA44DABF}"/>
              </a:ext>
            </a:extLst>
          </p:cNvPr>
          <p:cNvCxnSpPr>
            <a:cxnSpLocks/>
          </p:cNvCxnSpPr>
          <p:nvPr/>
        </p:nvCxnSpPr>
        <p:spPr>
          <a:xfrm flipH="1" flipV="1">
            <a:off x="9204960" y="3270894"/>
            <a:ext cx="320039" cy="56303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48212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8C4B5-3C9A-2B5A-C8F9-9B249F86F06A}"/>
              </a:ext>
            </a:extLst>
          </p:cNvPr>
          <p:cNvSpPr>
            <a:spLocks noGrp="1"/>
          </p:cNvSpPr>
          <p:nvPr>
            <p:ph type="title"/>
          </p:nvPr>
        </p:nvSpPr>
        <p:spPr>
          <a:xfrm>
            <a:off x="407988" y="309369"/>
            <a:ext cx="11380812" cy="1084263"/>
          </a:xfrm>
        </p:spPr>
        <p:txBody>
          <a:bodyPr/>
          <a:lstStyle/>
          <a:p>
            <a:r>
              <a:rPr lang="en-GB" dirty="0"/>
              <a:t>RMM1b – Record field in the bore</a:t>
            </a:r>
          </a:p>
        </p:txBody>
      </p:sp>
      <p:sp>
        <p:nvSpPr>
          <p:cNvPr id="7" name="Date Placeholder 6">
            <a:extLst>
              <a:ext uri="{FF2B5EF4-FFF2-40B4-BE49-F238E27FC236}">
                <a16:creationId xmlns:a16="http://schemas.microsoft.com/office/drawing/2014/main" id="{A1074074-8D81-8845-CA10-243501C7C1BC}"/>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5F585AE1-6D1A-F3F9-12B8-3FBCE0A46FE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683D0ED-799F-BF36-8F43-C516CDB872CF}"/>
              </a:ext>
            </a:extLst>
          </p:cNvPr>
          <p:cNvSpPr>
            <a:spLocks noGrp="1"/>
          </p:cNvSpPr>
          <p:nvPr>
            <p:ph type="sldNum" sz="quarter" idx="12"/>
          </p:nvPr>
        </p:nvSpPr>
        <p:spPr>
          <a:xfrm>
            <a:off x="11107543" y="6383848"/>
            <a:ext cx="681254" cy="365125"/>
          </a:xfrm>
        </p:spPr>
        <p:txBody>
          <a:bodyPr/>
          <a:lstStyle/>
          <a:p>
            <a:fld id="{36B5EA5A-BC32-A742-B11B-8E7414D5B535}" type="slidenum">
              <a:rPr lang="en-US" smtClean="0"/>
              <a:pPr/>
              <a:t>26</a:t>
            </a:fld>
            <a:endParaRPr lang="en-US" dirty="0"/>
          </a:p>
        </p:txBody>
      </p:sp>
      <p:sp>
        <p:nvSpPr>
          <p:cNvPr id="6" name="TextBox 5">
            <a:extLst>
              <a:ext uri="{FF2B5EF4-FFF2-40B4-BE49-F238E27FC236}">
                <a16:creationId xmlns:a16="http://schemas.microsoft.com/office/drawing/2014/main" id="{B237AC0B-B198-6E66-EF26-24E27E862E14}"/>
              </a:ext>
            </a:extLst>
          </p:cNvPr>
          <p:cNvSpPr txBox="1"/>
          <p:nvPr/>
        </p:nvSpPr>
        <p:spPr>
          <a:xfrm>
            <a:off x="1600200" y="2527756"/>
            <a:ext cx="3184265" cy="215444"/>
          </a:xfrm>
          <a:prstGeom prst="rect">
            <a:avLst/>
          </a:prstGeom>
          <a:noFill/>
        </p:spPr>
        <p:txBody>
          <a:bodyPr wrap="square" lIns="0" tIns="0" rIns="0" bIns="0" rtlCol="0">
            <a:spAutoFit/>
          </a:bodyPr>
          <a:lstStyle/>
          <a:p>
            <a:pPr algn="l"/>
            <a:r>
              <a:rPr lang="en-GB" sz="1400" i="1" dirty="0">
                <a:solidFill>
                  <a:schemeClr val="accent2"/>
                </a:solidFill>
              </a:rPr>
              <a:t>Courtesy of C. Petrone &amp; M. Liebsch</a:t>
            </a:r>
          </a:p>
        </p:txBody>
      </p:sp>
      <p:pic>
        <p:nvPicPr>
          <p:cNvPr id="12" name="Content Placeholder 4" descr="A picture containing text, furniture, table, sign&#10;&#10;Description automatically generated">
            <a:extLst>
              <a:ext uri="{FF2B5EF4-FFF2-40B4-BE49-F238E27FC236}">
                <a16:creationId xmlns:a16="http://schemas.microsoft.com/office/drawing/2014/main" id="{91F60B51-92AA-B843-3E5F-80B6498125BB}"/>
              </a:ext>
            </a:extLst>
          </p:cNvPr>
          <p:cNvPicPr>
            <a:picLocks noChangeAspect="1"/>
          </p:cNvPicPr>
          <p:nvPr/>
        </p:nvPicPr>
        <p:blipFill rotWithShape="1">
          <a:blip r:embed="rId3">
            <a:extLst>
              <a:ext uri="{28A0092B-C50C-407E-A947-70E740481C1C}">
                <a14:useLocalDpi xmlns:a14="http://schemas.microsoft.com/office/drawing/2010/main" val="0"/>
              </a:ext>
            </a:extLst>
          </a:blip>
          <a:srcRect l="17284" r="9191" b="21497"/>
          <a:stretch/>
        </p:blipFill>
        <p:spPr>
          <a:xfrm>
            <a:off x="8823501" y="326692"/>
            <a:ext cx="2965299" cy="1694813"/>
          </a:xfrm>
          <a:prstGeom prst="rect">
            <a:avLst/>
          </a:prstGeom>
        </p:spPr>
      </p:pic>
      <p:pic>
        <p:nvPicPr>
          <p:cNvPr id="13" name="Picture 12">
            <a:extLst>
              <a:ext uri="{FF2B5EF4-FFF2-40B4-BE49-F238E27FC236}">
                <a16:creationId xmlns:a16="http://schemas.microsoft.com/office/drawing/2014/main" id="{002CBF96-BB29-20FD-49F4-3B976B9766FF}"/>
              </a:ext>
            </a:extLst>
          </p:cNvPr>
          <p:cNvPicPr>
            <a:picLocks noChangeAspect="1"/>
          </p:cNvPicPr>
          <p:nvPr/>
        </p:nvPicPr>
        <p:blipFill rotWithShape="1">
          <a:blip r:embed="rId4"/>
          <a:srcRect b="31211"/>
          <a:stretch/>
        </p:blipFill>
        <p:spPr>
          <a:xfrm>
            <a:off x="8823501" y="2167876"/>
            <a:ext cx="2965298" cy="1447599"/>
          </a:xfrm>
          <a:prstGeom prst="rect">
            <a:avLst/>
          </a:prstGeom>
        </p:spPr>
      </p:pic>
      <p:pic>
        <p:nvPicPr>
          <p:cNvPr id="15" name="Picture 14" descr="Diagram, schematic&#10;&#10;Description automatically generated">
            <a:extLst>
              <a:ext uri="{FF2B5EF4-FFF2-40B4-BE49-F238E27FC236}">
                <a16:creationId xmlns:a16="http://schemas.microsoft.com/office/drawing/2014/main" id="{B6781B18-E77B-0F28-ECEB-C87E471E14C7}"/>
              </a:ext>
            </a:extLst>
          </p:cNvPr>
          <p:cNvPicPr>
            <a:picLocks noChangeAspect="1"/>
          </p:cNvPicPr>
          <p:nvPr/>
        </p:nvPicPr>
        <p:blipFill rotWithShape="1">
          <a:blip r:embed="rId5">
            <a:extLst>
              <a:ext uri="{28A0092B-C50C-407E-A947-70E740481C1C}">
                <a14:useLocalDpi xmlns:a14="http://schemas.microsoft.com/office/drawing/2010/main" val="0"/>
              </a:ext>
            </a:extLst>
          </a:blip>
          <a:srcRect l="14225" r="24425"/>
          <a:stretch/>
        </p:blipFill>
        <p:spPr>
          <a:xfrm rot="5400000">
            <a:off x="9093274" y="3493614"/>
            <a:ext cx="2425749" cy="2965297"/>
          </a:xfrm>
          <a:prstGeom prst="rect">
            <a:avLst/>
          </a:prstGeom>
        </p:spPr>
      </p:pic>
      <p:sp>
        <p:nvSpPr>
          <p:cNvPr id="20" name="Content Placeholder 3">
            <a:extLst>
              <a:ext uri="{FF2B5EF4-FFF2-40B4-BE49-F238E27FC236}">
                <a16:creationId xmlns:a16="http://schemas.microsoft.com/office/drawing/2014/main" id="{B9EE8ED1-80F3-67E0-59F5-A3B33DB59BF3}"/>
              </a:ext>
            </a:extLst>
          </p:cNvPr>
          <p:cNvSpPr>
            <a:spLocks noGrp="1"/>
          </p:cNvSpPr>
          <p:nvPr>
            <p:ph sz="half" idx="2"/>
          </p:nvPr>
        </p:nvSpPr>
        <p:spPr>
          <a:xfrm>
            <a:off x="407988" y="1054116"/>
            <a:ext cx="7974012" cy="1388672"/>
          </a:xfrm>
        </p:spPr>
        <p:txBody>
          <a:bodyPr/>
          <a:lstStyle/>
          <a:p>
            <a:pPr marL="0" indent="0">
              <a:buNone/>
            </a:pPr>
            <a:r>
              <a:rPr lang="en-GB" sz="1800" dirty="0"/>
              <a:t>Magnetic measurements : </a:t>
            </a:r>
          </a:p>
          <a:p>
            <a:pPr lvl="2"/>
            <a:r>
              <a:rPr lang="en-GB" sz="1800" b="0" dirty="0"/>
              <a:t>7 </a:t>
            </a:r>
            <a:r>
              <a:rPr lang="en-GB" sz="1800" dirty="0"/>
              <a:t>induction coils </a:t>
            </a:r>
            <a:r>
              <a:rPr lang="en-GB" sz="1800" b="0"/>
              <a:t>and 3 </a:t>
            </a:r>
            <a:r>
              <a:rPr lang="en-GB" sz="1800" b="0" dirty="0"/>
              <a:t>cross calibrated </a:t>
            </a:r>
            <a:r>
              <a:rPr lang="en-GB" sz="1800" dirty="0"/>
              <a:t>Hall sensors </a:t>
            </a:r>
          </a:p>
          <a:p>
            <a:pPr lvl="2"/>
            <a:r>
              <a:rPr lang="en-GB" sz="1800" b="0" dirty="0"/>
              <a:t>On a Printed Circuit Board (PCB), </a:t>
            </a:r>
            <a:r>
              <a:rPr lang="en-GB" sz="1800" dirty="0"/>
              <a:t>inside the aperture  </a:t>
            </a:r>
          </a:p>
        </p:txBody>
      </p:sp>
      <p:sp>
        <p:nvSpPr>
          <p:cNvPr id="17" name="TextBox 16">
            <a:extLst>
              <a:ext uri="{FF2B5EF4-FFF2-40B4-BE49-F238E27FC236}">
                <a16:creationId xmlns:a16="http://schemas.microsoft.com/office/drawing/2014/main" id="{F0C6296B-15D3-F6BC-9733-465A744D4F62}"/>
              </a:ext>
            </a:extLst>
          </p:cNvPr>
          <p:cNvSpPr txBox="1"/>
          <p:nvPr/>
        </p:nvSpPr>
        <p:spPr>
          <a:xfrm>
            <a:off x="5936118" y="2370851"/>
            <a:ext cx="2299137" cy="306467"/>
          </a:xfrm>
          <a:prstGeom prst="roundRect">
            <a:avLst/>
          </a:prstGeom>
          <a:solidFill>
            <a:srgbClr val="DFF3F6"/>
          </a:solidFill>
          <a:ln>
            <a:solidFill>
              <a:schemeClr val="tx1"/>
            </a:solidFill>
          </a:ln>
        </p:spPr>
        <p:txBody>
          <a:bodyPr wrap="square" lIns="0" tIns="0" rIns="0" bIns="0" rtlCol="0">
            <a:spAutoFit/>
          </a:bodyPr>
          <a:lstStyle/>
          <a:p>
            <a:pPr algn="ctr"/>
            <a:r>
              <a:rPr lang="en-GB" b="1" dirty="0"/>
              <a:t>16.50 T measured</a:t>
            </a:r>
          </a:p>
        </p:txBody>
      </p:sp>
      <p:graphicFrame>
        <p:nvGraphicFramePr>
          <p:cNvPr id="5" name="Chart 4">
            <a:extLst>
              <a:ext uri="{FF2B5EF4-FFF2-40B4-BE49-F238E27FC236}">
                <a16:creationId xmlns:a16="http://schemas.microsoft.com/office/drawing/2014/main" id="{1B6FCC4C-DE17-4D8C-74CE-8F1C958BB63A}"/>
              </a:ext>
            </a:extLst>
          </p:cNvPr>
          <p:cNvGraphicFramePr>
            <a:graphicFrameLocks/>
          </p:cNvGraphicFramePr>
          <p:nvPr>
            <p:extLst>
              <p:ext uri="{D42A27DB-BD31-4B8C-83A1-F6EECF244321}">
                <p14:modId xmlns:p14="http://schemas.microsoft.com/office/powerpoint/2010/main" val="1373864678"/>
              </p:ext>
            </p:extLst>
          </p:nvPr>
        </p:nvGraphicFramePr>
        <p:xfrm>
          <a:off x="484187" y="2595187"/>
          <a:ext cx="7593013" cy="3593949"/>
        </p:xfrm>
        <a:graphic>
          <a:graphicData uri="http://schemas.openxmlformats.org/drawingml/2006/chart">
            <c:chart xmlns:c="http://schemas.openxmlformats.org/drawingml/2006/chart" xmlns:r="http://schemas.openxmlformats.org/officeDocument/2006/relationships" r:id="rId6"/>
          </a:graphicData>
        </a:graphic>
      </p:graphicFrame>
      <p:cxnSp>
        <p:nvCxnSpPr>
          <p:cNvPr id="18" name="Straight Arrow Connector 17">
            <a:extLst>
              <a:ext uri="{FF2B5EF4-FFF2-40B4-BE49-F238E27FC236}">
                <a16:creationId xmlns:a16="http://schemas.microsoft.com/office/drawing/2014/main" id="{0A6D922F-8FE9-B74A-0936-CB1164A6E047}"/>
              </a:ext>
            </a:extLst>
          </p:cNvPr>
          <p:cNvCxnSpPr>
            <a:cxnSpLocks/>
            <a:stCxn id="17" idx="1"/>
          </p:cNvCxnSpPr>
          <p:nvPr/>
        </p:nvCxnSpPr>
        <p:spPr>
          <a:xfrm flipH="1">
            <a:off x="5044606" y="2524085"/>
            <a:ext cx="891512" cy="367590"/>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2" name="Chart 21">
            <a:extLst>
              <a:ext uri="{FF2B5EF4-FFF2-40B4-BE49-F238E27FC236}">
                <a16:creationId xmlns:a16="http://schemas.microsoft.com/office/drawing/2014/main" id="{D00BD48A-5B34-D86E-F30C-64AE39C5D7B4}"/>
              </a:ext>
            </a:extLst>
          </p:cNvPr>
          <p:cNvGraphicFramePr>
            <a:graphicFrameLocks/>
          </p:cNvGraphicFramePr>
          <p:nvPr>
            <p:extLst>
              <p:ext uri="{D42A27DB-BD31-4B8C-83A1-F6EECF244321}">
                <p14:modId xmlns:p14="http://schemas.microsoft.com/office/powerpoint/2010/main" val="2830515423"/>
              </p:ext>
            </p:extLst>
          </p:nvPr>
        </p:nvGraphicFramePr>
        <p:xfrm>
          <a:off x="484187" y="2595188"/>
          <a:ext cx="7593013" cy="3593949"/>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595951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D8BE04C-B41B-E6A2-7FF3-988AD02E446A}"/>
              </a:ext>
            </a:extLst>
          </p:cNvPr>
          <p:cNvSpPr>
            <a:spLocks noGrp="1"/>
          </p:cNvSpPr>
          <p:nvPr>
            <p:ph type="title"/>
          </p:nvPr>
        </p:nvSpPr>
        <p:spPr/>
        <p:txBody>
          <a:bodyPr/>
          <a:lstStyle/>
          <a:p>
            <a:r>
              <a:rPr lang="en-GB" dirty="0"/>
              <a:t>Conclusion</a:t>
            </a:r>
          </a:p>
        </p:txBody>
      </p:sp>
      <p:sp>
        <p:nvSpPr>
          <p:cNvPr id="4" name="Date Placeholder 3">
            <a:extLst>
              <a:ext uri="{FF2B5EF4-FFF2-40B4-BE49-F238E27FC236}">
                <a16:creationId xmlns:a16="http://schemas.microsoft.com/office/drawing/2014/main" id="{1F914427-92A5-A079-8D4C-D17B291021C0}"/>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195F4F5D-17B2-2A49-DE06-443AF98EEC52}"/>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8C80AE97-D92B-51C8-81F9-94A973CB6F2E}"/>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2" name="Content Placeholder 3">
            <a:extLst>
              <a:ext uri="{FF2B5EF4-FFF2-40B4-BE49-F238E27FC236}">
                <a16:creationId xmlns:a16="http://schemas.microsoft.com/office/drawing/2014/main" id="{6C432AA0-EF27-BB8F-2B45-717F34B07571}"/>
              </a:ext>
            </a:extLst>
          </p:cNvPr>
          <p:cNvSpPr txBox="1">
            <a:spLocks/>
          </p:cNvSpPr>
          <p:nvPr/>
        </p:nvSpPr>
        <p:spPr>
          <a:xfrm>
            <a:off x="152400" y="1143000"/>
            <a:ext cx="5410200" cy="5029200"/>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2"/>
            <a:r>
              <a:rPr lang="en-GB" sz="1800" dirty="0">
                <a:solidFill>
                  <a:srgbClr val="202124"/>
                </a:solidFill>
                <a:latin typeface="arial" panose="020B0604020202020204" pitchFamily="34" charset="0"/>
              </a:rPr>
              <a:t>Exploration of high field in the straight section of a </a:t>
            </a:r>
            <a:r>
              <a:rPr lang="en-GB" sz="1800" dirty="0"/>
              <a:t>Nb</a:t>
            </a:r>
            <a:r>
              <a:rPr lang="en-GB" sz="1800" baseline="-25000" dirty="0"/>
              <a:t>3</a:t>
            </a:r>
            <a:r>
              <a:rPr lang="en-GB" sz="1800" dirty="0"/>
              <a:t>Sn </a:t>
            </a:r>
            <a:r>
              <a:rPr lang="en-GB" sz="1800" dirty="0">
                <a:solidFill>
                  <a:srgbClr val="202124"/>
                </a:solidFill>
                <a:latin typeface="arial" panose="020B0604020202020204" pitchFamily="34" charset="0"/>
              </a:rPr>
              <a:t>dipole block configuration </a:t>
            </a:r>
          </a:p>
          <a:p>
            <a:pPr lvl="2"/>
            <a:r>
              <a:rPr lang="en-GB" sz="1800" dirty="0">
                <a:solidFill>
                  <a:srgbClr val="202124"/>
                </a:solidFill>
                <a:latin typeface="arial" panose="020B0604020202020204" pitchFamily="34" charset="0"/>
              </a:rPr>
              <a:t>Record field of 16.7 T (88 % of the short sample limit)</a:t>
            </a:r>
          </a:p>
          <a:p>
            <a:pPr marL="324000" lvl="2" indent="0">
              <a:buNone/>
            </a:pPr>
            <a:endParaRPr lang="en-GB" sz="1800" dirty="0">
              <a:solidFill>
                <a:srgbClr val="202124"/>
              </a:solidFill>
              <a:latin typeface="arial" panose="020B0604020202020204" pitchFamily="34" charset="0"/>
            </a:endParaRPr>
          </a:p>
          <a:p>
            <a:pPr lvl="2"/>
            <a:r>
              <a:rPr lang="en-GB" sz="1800" dirty="0">
                <a:solidFill>
                  <a:srgbClr val="202124"/>
                </a:solidFill>
                <a:latin typeface="arial" panose="020B0604020202020204" pitchFamily="34" charset="0"/>
              </a:rPr>
              <a:t>No sign of conductor degradation</a:t>
            </a:r>
          </a:p>
          <a:p>
            <a:pPr lvl="2"/>
            <a:r>
              <a:rPr lang="en-GB" sz="1800" dirty="0">
                <a:solidFill>
                  <a:srgbClr val="202124"/>
                </a:solidFill>
                <a:latin typeface="arial" panose="020B0604020202020204" pitchFamily="34" charset="0"/>
              </a:rPr>
              <a:t>Spikes observed in the differential voltage measurements during current ramps starting from 11.2 kA</a:t>
            </a:r>
          </a:p>
          <a:p>
            <a:pPr lvl="2"/>
            <a:r>
              <a:rPr lang="en-GB" sz="1800" dirty="0">
                <a:solidFill>
                  <a:srgbClr val="202124"/>
                </a:solidFill>
                <a:latin typeface="arial" panose="020B0604020202020204" pitchFamily="34" charset="0"/>
              </a:rPr>
              <a:t>Change of slope observed in the mechanical measurements </a:t>
            </a:r>
          </a:p>
          <a:p>
            <a:pPr lvl="2"/>
            <a:r>
              <a:rPr lang="en-GB" sz="1800" dirty="0">
                <a:solidFill>
                  <a:srgbClr val="202124"/>
                </a:solidFill>
                <a:latin typeface="arial" panose="020B0604020202020204" pitchFamily="34" charset="0"/>
              </a:rPr>
              <a:t>Suspicion of mechanical limitation</a:t>
            </a:r>
          </a:p>
          <a:p>
            <a:pPr lvl="2"/>
            <a:endParaRPr lang="en-GB" sz="1800" dirty="0">
              <a:solidFill>
                <a:srgbClr val="202124"/>
              </a:solidFill>
              <a:latin typeface="arial" panose="020B0604020202020204" pitchFamily="34" charset="0"/>
            </a:endParaRPr>
          </a:p>
          <a:p>
            <a:pPr lvl="2"/>
            <a:r>
              <a:rPr lang="en-GB" sz="1800" dirty="0">
                <a:solidFill>
                  <a:srgbClr val="202124"/>
                </a:solidFill>
                <a:latin typeface="arial" panose="020B0604020202020204" pitchFamily="34" charset="0"/>
              </a:rPr>
              <a:t>Next step: transverse preload increase</a:t>
            </a:r>
          </a:p>
          <a:p>
            <a:pPr lvl="2"/>
            <a:endParaRPr lang="en-GB" sz="1800" dirty="0">
              <a:solidFill>
                <a:srgbClr val="202124"/>
              </a:solidFill>
              <a:latin typeface="arial" panose="020B0604020202020204" pitchFamily="34" charset="0"/>
            </a:endParaRPr>
          </a:p>
          <a:p>
            <a:pPr marL="0" lvl="1" indent="0">
              <a:buFont typeface="Arial" charset="0"/>
              <a:buNone/>
            </a:pPr>
            <a:endParaRPr lang="en-GB" dirty="0"/>
          </a:p>
        </p:txBody>
      </p:sp>
      <p:pic>
        <p:nvPicPr>
          <p:cNvPr id="8" name="Picture 7">
            <a:extLst>
              <a:ext uri="{FF2B5EF4-FFF2-40B4-BE49-F238E27FC236}">
                <a16:creationId xmlns:a16="http://schemas.microsoft.com/office/drawing/2014/main" id="{3AC33C26-BE99-B7DC-3EBF-0AD3DB18C14A}"/>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28053" r="16866"/>
          <a:stretch/>
        </p:blipFill>
        <p:spPr>
          <a:xfrm>
            <a:off x="5410200" y="386922"/>
            <a:ext cx="6382672" cy="5861478"/>
          </a:xfrm>
          <a:prstGeom prst="rect">
            <a:avLst/>
          </a:prstGeom>
        </p:spPr>
      </p:pic>
    </p:spTree>
    <p:extLst>
      <p:ext uri="{BB962C8B-B14F-4D97-AF65-F5344CB8AC3E}">
        <p14:creationId xmlns:p14="http://schemas.microsoft.com/office/powerpoint/2010/main" val="8696126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ED1026-C7C8-A9CB-77D4-E7672F1B78F4}"/>
              </a:ext>
            </a:extLst>
          </p:cNvPr>
          <p:cNvSpPr>
            <a:spLocks noGrp="1"/>
          </p:cNvSpPr>
          <p:nvPr>
            <p:ph idx="1"/>
          </p:nvPr>
        </p:nvSpPr>
        <p:spPr>
          <a:xfrm>
            <a:off x="407989" y="1066800"/>
            <a:ext cx="11376024" cy="5257799"/>
          </a:xfrm>
        </p:spPr>
        <p:txBody>
          <a:bodyPr/>
          <a:lstStyle/>
          <a:p>
            <a:pPr>
              <a:spcBef>
                <a:spcPts val="0"/>
              </a:spcBef>
              <a:spcAft>
                <a:spcPts val="1200"/>
              </a:spcAft>
            </a:pPr>
            <a:r>
              <a:rPr lang="en-GB" sz="1600" b="0" dirty="0"/>
              <a:t>[1]  J. C. Perez et al., "16 T Nb3Sn Racetrack Model Coil Test Result," in IEEE Trans. on Appl. </a:t>
            </a:r>
            <a:r>
              <a:rPr lang="en-GB" sz="1600" b="0" dirty="0" err="1"/>
              <a:t>Supercond</a:t>
            </a:r>
            <a:r>
              <a:rPr lang="en-GB" sz="1600" b="0" dirty="0"/>
              <a:t>., vol. 26, no. 4, pp. 1-6, June 2016, Art no. 4004906, </a:t>
            </a:r>
            <a:r>
              <a:rPr lang="en-GB" sz="1600" b="0" dirty="0" err="1"/>
              <a:t>doi</a:t>
            </a:r>
            <a:r>
              <a:rPr lang="en-GB" sz="1600" b="0" dirty="0"/>
              <a:t>: 10.1109/TASC.2016.2530684.</a:t>
            </a:r>
          </a:p>
          <a:p>
            <a:pPr>
              <a:spcBef>
                <a:spcPts val="0"/>
              </a:spcBef>
              <a:spcAft>
                <a:spcPts val="1200"/>
              </a:spcAft>
            </a:pPr>
            <a:r>
              <a:rPr lang="en-GB" sz="1600" b="0" dirty="0"/>
              <a:t>[2]  E. Rochepault and P. Ferracin. Nb3Sn accelerator magnets, chapter CEA-CERN block type dipole magnet for cable testing: FRESCA2. Particle Acceleration and Detection Series. Springer, 2019. https://doi.org/10.1007/978-3-030-16118-7_12</a:t>
            </a:r>
          </a:p>
          <a:p>
            <a:pPr>
              <a:spcBef>
                <a:spcPts val="0"/>
              </a:spcBef>
              <a:spcAft>
                <a:spcPts val="1200"/>
              </a:spcAft>
            </a:pPr>
            <a:r>
              <a:rPr lang="en-GB" sz="1600" b="0" dirty="0"/>
              <a:t>[3]  M. </a:t>
            </a:r>
            <a:r>
              <a:rPr lang="en-GB" sz="1600" b="0" dirty="0" err="1"/>
              <a:t>Benedikt</a:t>
            </a:r>
            <a:r>
              <a:rPr lang="en-GB" sz="1600" b="0" dirty="0"/>
              <a:t>. Future Circular Collider: The integrated program (FCC-int), 2018. https://fcc-cdr.web.cern.ch/reports/EPPSU18_FCCint.pdf</a:t>
            </a:r>
          </a:p>
          <a:p>
            <a:pPr>
              <a:spcBef>
                <a:spcPts val="0"/>
              </a:spcBef>
              <a:spcAft>
                <a:spcPts val="1200"/>
              </a:spcAft>
            </a:pPr>
            <a:r>
              <a:rPr lang="en-GB" sz="1600" b="0" dirty="0"/>
              <a:t>[4]  EUROCIRCOL-fcch2020project.</a:t>
            </a:r>
          </a:p>
          <a:p>
            <a:pPr>
              <a:spcBef>
                <a:spcPts val="0"/>
              </a:spcBef>
              <a:spcAft>
                <a:spcPts val="1200"/>
              </a:spcAft>
            </a:pPr>
            <a:r>
              <a:rPr lang="en-GB" sz="1600" b="0" dirty="0"/>
              <a:t>[5]  S. Izquierdo Bermudez, R. </a:t>
            </a:r>
            <a:r>
              <a:rPr lang="en-GB" sz="1600" b="0" dirty="0" err="1"/>
              <a:t>Ortwein</a:t>
            </a:r>
            <a:r>
              <a:rPr lang="en-GB" sz="1600" b="0" dirty="0"/>
              <a:t>, J. C. Perez and E. Rochepault, "Design of ERMC and RMM, the Base of the Nb3Sn 16 T Magnet </a:t>
            </a:r>
            <a:r>
              <a:rPr lang="en-GB" sz="1600" b="0" dirty="0" err="1"/>
              <a:t>Devel-opment</a:t>
            </a:r>
            <a:r>
              <a:rPr lang="en-GB" sz="1600" b="0" dirty="0"/>
              <a:t> at CERN," in IEEE Trans. on Appl. </a:t>
            </a:r>
            <a:r>
              <a:rPr lang="en-GB" sz="1600" b="0" dirty="0" err="1"/>
              <a:t>Supercond</a:t>
            </a:r>
            <a:r>
              <a:rPr lang="en-GB" sz="1600" b="0" dirty="0"/>
              <a:t>., vol. 27, no. 4, pp. 1-4, June 2017, Art no. 4002004, </a:t>
            </a:r>
            <a:r>
              <a:rPr lang="en-GB" sz="1600" b="0" dirty="0" err="1"/>
              <a:t>doi</a:t>
            </a:r>
            <a:r>
              <a:rPr lang="en-GB" sz="1600" b="0" dirty="0"/>
              <a:t>: 10.1109/TASC.2017.2651403.</a:t>
            </a:r>
          </a:p>
          <a:p>
            <a:pPr>
              <a:spcBef>
                <a:spcPts val="0"/>
              </a:spcBef>
              <a:spcAft>
                <a:spcPts val="1200"/>
              </a:spcAft>
            </a:pPr>
            <a:r>
              <a:rPr lang="en-GB" sz="1600" b="0" dirty="0"/>
              <a:t>[6]  E. Rochepault, S. Izquierdo Bermudez, J. C. Perez, D. Schoerling and D. Tommasini, "3-D Magnetic and Mechanical Design of Coil Ends for the Racetrack Model Magnet RMM," in IEEE Trans. on Appl. Super-cond., vol. 28, no. 3, pp. 1-5, April 2018, Art no. 4006105, </a:t>
            </a:r>
            <a:r>
              <a:rPr lang="en-GB" sz="1600" b="0" dirty="0" err="1"/>
              <a:t>doi</a:t>
            </a:r>
            <a:r>
              <a:rPr lang="en-GB" sz="1600" b="0" dirty="0"/>
              <a:t>: 10.1109/TASC.2018.2807803.</a:t>
            </a:r>
          </a:p>
          <a:p>
            <a:pPr>
              <a:spcBef>
                <a:spcPts val="0"/>
              </a:spcBef>
              <a:spcAft>
                <a:spcPts val="1200"/>
              </a:spcAft>
            </a:pPr>
            <a:r>
              <a:rPr lang="en-GB" sz="1600" b="0" dirty="0"/>
              <a:t>[7]  M. G. Pérez et al., "Mechanical Tests, Analysis, and Validation of the Support Structure of the eRMC and RMM Magnets of the FCC R&amp;D at CERN," in IEEE Trans. on Appl. </a:t>
            </a:r>
            <a:r>
              <a:rPr lang="en-GB" sz="1600" b="0" dirty="0" err="1"/>
              <a:t>Supercond</a:t>
            </a:r>
            <a:r>
              <a:rPr lang="en-GB" sz="1600" b="0" dirty="0"/>
              <a:t>, vol. 30, no. 8, pp. 1-7, Dec. 2020, Art no. 4004507, </a:t>
            </a:r>
            <a:r>
              <a:rPr lang="en-GB" sz="1600" b="0" dirty="0" err="1"/>
              <a:t>doi</a:t>
            </a:r>
            <a:r>
              <a:rPr lang="en-GB" sz="1600" b="0" dirty="0"/>
              <a:t>: 10.1109/TASC.2020.3005355.</a:t>
            </a:r>
          </a:p>
          <a:p>
            <a:pPr>
              <a:spcBef>
                <a:spcPts val="0"/>
              </a:spcBef>
              <a:spcAft>
                <a:spcPts val="1200"/>
              </a:spcAft>
            </a:pPr>
            <a:r>
              <a:rPr lang="en-GB" sz="1600" b="0" dirty="0"/>
              <a:t>[8]  J. C. Perez et al., "Construction and Test of the Enhanced Racetrack Model Coil, First CERN R&amp;D Magnet for the FCC," in IEEE Trans. on Appl. </a:t>
            </a:r>
            <a:r>
              <a:rPr lang="en-GB" sz="1600" b="0" dirty="0" err="1"/>
              <a:t>Supercond</a:t>
            </a:r>
            <a:r>
              <a:rPr lang="en-GB" sz="1600" b="0" dirty="0"/>
              <a:t>, vol. 32, no. 6, pp. 1-5, Sept. 2022, Art no. 4005105, </a:t>
            </a:r>
            <a:r>
              <a:rPr lang="en-GB" sz="1600" b="0" dirty="0" err="1"/>
              <a:t>doi</a:t>
            </a:r>
            <a:r>
              <a:rPr lang="en-GB" sz="1600" b="0" dirty="0"/>
              <a:t>: 10.1109/TASC.2022.3163064.</a:t>
            </a:r>
          </a:p>
          <a:p>
            <a:endParaRPr lang="en-GB" sz="1600" b="0" dirty="0"/>
          </a:p>
        </p:txBody>
      </p:sp>
      <p:sp>
        <p:nvSpPr>
          <p:cNvPr id="3" name="Title 2">
            <a:extLst>
              <a:ext uri="{FF2B5EF4-FFF2-40B4-BE49-F238E27FC236}">
                <a16:creationId xmlns:a16="http://schemas.microsoft.com/office/drawing/2014/main" id="{DD8BE04C-B41B-E6A2-7FF3-988AD02E446A}"/>
              </a:ext>
            </a:extLst>
          </p:cNvPr>
          <p:cNvSpPr>
            <a:spLocks noGrp="1"/>
          </p:cNvSpPr>
          <p:nvPr>
            <p:ph type="title"/>
          </p:nvPr>
        </p:nvSpPr>
        <p:spPr>
          <a:xfrm>
            <a:off x="407988" y="373593"/>
            <a:ext cx="11376025" cy="540807"/>
          </a:xfrm>
        </p:spPr>
        <p:txBody>
          <a:bodyPr/>
          <a:lstStyle/>
          <a:p>
            <a:r>
              <a:rPr lang="en-GB" dirty="0"/>
              <a:t>References </a:t>
            </a:r>
          </a:p>
        </p:txBody>
      </p:sp>
      <p:sp>
        <p:nvSpPr>
          <p:cNvPr id="4" name="Date Placeholder 3">
            <a:extLst>
              <a:ext uri="{FF2B5EF4-FFF2-40B4-BE49-F238E27FC236}">
                <a16:creationId xmlns:a16="http://schemas.microsoft.com/office/drawing/2014/main" id="{1F914427-92A5-A079-8D4C-D17B291021C0}"/>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195F4F5D-17B2-2A49-DE06-443AF98EEC52}"/>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8C80AE97-D92B-51C8-81F9-94A973CB6F2E}"/>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33241607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C6D0F8-A29E-A5EB-DBEC-831DBE55EBD4}"/>
              </a:ext>
            </a:extLst>
          </p:cNvPr>
          <p:cNvSpPr>
            <a:spLocks noGrp="1"/>
          </p:cNvSpPr>
          <p:nvPr>
            <p:ph type="dt" sz="half" idx="10"/>
          </p:nvPr>
        </p:nvSpPr>
        <p:spPr/>
        <p:txBody>
          <a:bodyPr/>
          <a:lstStyle/>
          <a:p>
            <a:r>
              <a:rPr lang="en-US"/>
              <a:t>24.10.2022</a:t>
            </a:r>
            <a:endParaRPr lang="en-US" dirty="0"/>
          </a:p>
        </p:txBody>
      </p:sp>
      <p:sp>
        <p:nvSpPr>
          <p:cNvPr id="3" name="Footer Placeholder 2">
            <a:extLst>
              <a:ext uri="{FF2B5EF4-FFF2-40B4-BE49-F238E27FC236}">
                <a16:creationId xmlns:a16="http://schemas.microsoft.com/office/drawing/2014/main" id="{2694EDBB-0FF2-8D3C-2476-75163F4E9A90}"/>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4" name="Slide Number Placeholder 3">
            <a:extLst>
              <a:ext uri="{FF2B5EF4-FFF2-40B4-BE49-F238E27FC236}">
                <a16:creationId xmlns:a16="http://schemas.microsoft.com/office/drawing/2014/main" id="{A72F6817-ECDE-E3D4-0439-BB54CA565FF5}"/>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5" name="Picture 4">
            <a:extLst>
              <a:ext uri="{FF2B5EF4-FFF2-40B4-BE49-F238E27FC236}">
                <a16:creationId xmlns:a16="http://schemas.microsoft.com/office/drawing/2014/main" id="{3D6ACAD6-18DB-E507-D5C3-39392C13B0E8}"/>
              </a:ext>
            </a:extLst>
          </p:cNvPr>
          <p:cNvPicPr>
            <a:picLocks noChangeAspect="1"/>
          </p:cNvPicPr>
          <p:nvPr/>
        </p:nvPicPr>
        <p:blipFill>
          <a:blip r:embed="rId2"/>
          <a:stretch>
            <a:fillRect/>
          </a:stretch>
        </p:blipFill>
        <p:spPr>
          <a:xfrm>
            <a:off x="365618" y="6331145"/>
            <a:ext cx="548782" cy="450655"/>
          </a:xfrm>
          <a:prstGeom prst="rect">
            <a:avLst/>
          </a:prstGeom>
        </p:spPr>
      </p:pic>
      <p:sp>
        <p:nvSpPr>
          <p:cNvPr id="9" name="Title 1">
            <a:extLst>
              <a:ext uri="{FF2B5EF4-FFF2-40B4-BE49-F238E27FC236}">
                <a16:creationId xmlns:a16="http://schemas.microsoft.com/office/drawing/2014/main" id="{0ADBC949-ED8A-58CB-42CA-CB475F72E62E}"/>
              </a:ext>
            </a:extLst>
          </p:cNvPr>
          <p:cNvSpPr txBox="1">
            <a:spLocks/>
          </p:cNvSpPr>
          <p:nvPr/>
        </p:nvSpPr>
        <p:spPr>
          <a:xfrm>
            <a:off x="-9728" y="609600"/>
            <a:ext cx="12192000" cy="1143000"/>
          </a:xfrm>
          <a:prstGeom prst="rect">
            <a:avLst/>
          </a:prstGeom>
          <a:noFill/>
        </p:spPr>
        <p:txBody>
          <a:bodyPr vert="horz" lIns="0" tIns="0" rIns="0" bIns="0" rtlCol="0" anchor="t" anchorCtr="0">
            <a:noAutofit/>
          </a:bodyPr>
          <a:lstStyle>
            <a:lvl1pPr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chemeClr val="tx1"/>
                </a:solidFill>
                <a:effectLst/>
                <a:uLnTx/>
                <a:uFillTx/>
                <a:latin typeface="Arial"/>
                <a:ea typeface="+mj-ea"/>
                <a:cs typeface="+mj-cs"/>
              </a:rPr>
              <a:t>Thank you for your attention </a:t>
            </a:r>
          </a:p>
        </p:txBody>
      </p:sp>
      <p:pic>
        <p:nvPicPr>
          <p:cNvPr id="7" name="Picture 6" descr="Several people working in a factory&#10;&#10;Description automatically generated with medium confidence">
            <a:extLst>
              <a:ext uri="{FF2B5EF4-FFF2-40B4-BE49-F238E27FC236}">
                <a16:creationId xmlns:a16="http://schemas.microsoft.com/office/drawing/2014/main" id="{09DF6FD4-0A47-E86E-05FB-7D1A15BC3756}"/>
              </a:ext>
            </a:extLst>
          </p:cNvPr>
          <p:cNvPicPr>
            <a:picLocks noChangeAspect="1"/>
          </p:cNvPicPr>
          <p:nvPr/>
        </p:nvPicPr>
        <p:blipFill rotWithShape="1">
          <a:blip r:embed="rId3"/>
          <a:srcRect t="21784" b="24444"/>
          <a:stretch/>
        </p:blipFill>
        <p:spPr>
          <a:xfrm>
            <a:off x="2009800" y="1325633"/>
            <a:ext cx="8172400" cy="3295815"/>
          </a:xfrm>
          <a:prstGeom prst="rect">
            <a:avLst/>
          </a:prstGeom>
        </p:spPr>
      </p:pic>
      <p:sp>
        <p:nvSpPr>
          <p:cNvPr id="12" name="TextBox 11">
            <a:extLst>
              <a:ext uri="{FF2B5EF4-FFF2-40B4-BE49-F238E27FC236}">
                <a16:creationId xmlns:a16="http://schemas.microsoft.com/office/drawing/2014/main" id="{D67BCB52-10A2-9DC4-76B3-503AD839F685}"/>
              </a:ext>
            </a:extLst>
          </p:cNvPr>
          <p:cNvSpPr txBox="1"/>
          <p:nvPr/>
        </p:nvSpPr>
        <p:spPr>
          <a:xfrm>
            <a:off x="6340379" y="5638800"/>
            <a:ext cx="6099242" cy="313932"/>
          </a:xfrm>
          <a:prstGeom prst="rect">
            <a:avLst/>
          </a:prstGeom>
          <a:noFill/>
        </p:spPr>
        <p:txBody>
          <a:bodyPr wrap="square">
            <a:spAutoFit/>
          </a:body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strike="noStrike" kern="1200" cap="none" spc="0" normalizeH="0" baseline="0" noProof="0" dirty="0">
                <a:ln>
                  <a:noFill/>
                </a:ln>
                <a:solidFill>
                  <a:schemeClr val="tx1"/>
                </a:solidFill>
                <a:effectLst/>
                <a:uLnTx/>
                <a:uFillTx/>
                <a:latin typeface="Arial"/>
                <a:ea typeface="+mn-ea"/>
                <a:cs typeface="+mn-cs"/>
              </a:rPr>
              <a:t>Contact:  </a:t>
            </a:r>
            <a:r>
              <a:rPr kumimoji="0" lang="en-GB" sz="1600" b="0" i="0" u="sng" strike="noStrike" kern="1200" cap="none" spc="0" normalizeH="0" baseline="0" noProof="0" dirty="0">
                <a:ln>
                  <a:noFill/>
                </a:ln>
                <a:solidFill>
                  <a:schemeClr val="tx1"/>
                </a:solidFill>
                <a:effectLst/>
                <a:uLnTx/>
                <a:uFillTx/>
                <a:latin typeface="Arial"/>
                <a:ea typeface="+mn-ea"/>
                <a:cs typeface="+mn-cs"/>
              </a:rPr>
              <a:t>emma.lucie.gautheron@cern.ch</a:t>
            </a:r>
          </a:p>
        </p:txBody>
      </p:sp>
      <p:sp>
        <p:nvSpPr>
          <p:cNvPr id="14" name="TextBox 13">
            <a:extLst>
              <a:ext uri="{FF2B5EF4-FFF2-40B4-BE49-F238E27FC236}">
                <a16:creationId xmlns:a16="http://schemas.microsoft.com/office/drawing/2014/main" id="{B56EF599-87AB-5DEA-8799-1604BD40E3B9}"/>
              </a:ext>
            </a:extLst>
          </p:cNvPr>
          <p:cNvSpPr txBox="1"/>
          <p:nvPr/>
        </p:nvSpPr>
        <p:spPr>
          <a:xfrm>
            <a:off x="1980908" y="4864492"/>
            <a:ext cx="8172400" cy="667875"/>
          </a:xfrm>
          <a:prstGeom prst="rect">
            <a:avLst/>
          </a:prstGeom>
          <a:noFill/>
        </p:spPr>
        <p:txBody>
          <a:bodyPr wrap="square">
            <a:spAutoFit/>
          </a:bodyPr>
          <a:lstStyle/>
          <a:p>
            <a:pPr marL="0" marR="0" lvl="0" indent="0" algn="l" defTabSz="914400" rtl="0" eaLnBrk="1" fontAlgn="auto" latinLnBrk="0" hangingPunct="1">
              <a:lnSpc>
                <a:spcPct val="90000"/>
              </a:lnSpc>
              <a:spcBef>
                <a:spcPts val="1800"/>
              </a:spcBef>
              <a:spcAft>
                <a:spcPts val="600"/>
              </a:spcAft>
              <a:buClrTx/>
              <a:buSzTx/>
              <a:buFont typeface="Arial"/>
              <a:buNone/>
              <a:tabLst/>
              <a:defRPr/>
            </a:pPr>
            <a:r>
              <a:rPr kumimoji="0" lang="en-GB" sz="1200" b="0" i="0" u="none" strike="noStrike" kern="1200" cap="none" spc="0" normalizeH="0" baseline="0" noProof="0" dirty="0">
                <a:ln>
                  <a:noFill/>
                </a:ln>
                <a:solidFill>
                  <a:schemeClr val="tx1"/>
                </a:solidFill>
                <a:effectLst/>
                <a:uLnTx/>
                <a:uFillTx/>
                <a:latin typeface="Arial"/>
                <a:ea typeface="+mn-ea"/>
                <a:cs typeface="+mn-cs"/>
              </a:rPr>
              <a:t>A special and warm thank you to Juan Carlos Perez and Helene Felice for their support and supervision.</a:t>
            </a:r>
          </a:p>
          <a:p>
            <a:pPr marL="0" marR="0" lvl="0" indent="0" algn="l" defTabSz="914400" rtl="0" eaLnBrk="1" fontAlgn="auto" latinLnBrk="0" hangingPunct="1">
              <a:lnSpc>
                <a:spcPct val="90000"/>
              </a:lnSpc>
              <a:spcAft>
                <a:spcPts val="1200"/>
              </a:spcAft>
              <a:buClrTx/>
              <a:buSzTx/>
              <a:buFont typeface="Arial"/>
              <a:buNone/>
              <a:tabLst/>
              <a:defRPr/>
            </a:pPr>
            <a:r>
              <a:rPr lang="en-GB" sz="1200" dirty="0">
                <a:latin typeface="Arial"/>
              </a:rPr>
              <a:t>Many </a:t>
            </a:r>
            <a:r>
              <a:rPr kumimoji="0" lang="en-GB" sz="1200" b="0" i="0" u="none" strike="noStrike" kern="1200" cap="none" spc="0" normalizeH="0" baseline="0" noProof="0" dirty="0">
                <a:ln>
                  <a:noFill/>
                </a:ln>
                <a:solidFill>
                  <a:schemeClr val="tx1"/>
                </a:solidFill>
                <a:effectLst/>
                <a:uLnTx/>
                <a:uFillTx/>
                <a:latin typeface="Arial"/>
                <a:ea typeface="+mn-ea"/>
                <a:cs typeface="+mn-cs"/>
              </a:rPr>
              <a:t>thanks to the complete 927 team, particularly Hugues Dupont and Nicolas Eyraud for their patience and rigor in the magnet assembly process.</a:t>
            </a:r>
          </a:p>
        </p:txBody>
      </p:sp>
    </p:spTree>
    <p:extLst>
      <p:ext uri="{BB962C8B-B14F-4D97-AF65-F5344CB8AC3E}">
        <p14:creationId xmlns:p14="http://schemas.microsoft.com/office/powerpoint/2010/main" val="477569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95F8-EDA3-4A61-8D17-8BA28B55AE65}"/>
              </a:ext>
            </a:extLst>
          </p:cNvPr>
          <p:cNvSpPr>
            <a:spLocks noGrp="1"/>
          </p:cNvSpPr>
          <p:nvPr>
            <p:ph type="title"/>
          </p:nvPr>
        </p:nvSpPr>
        <p:spPr/>
        <p:txBody>
          <a:bodyPr/>
          <a:lstStyle/>
          <a:p>
            <a:r>
              <a:rPr lang="en-GB" dirty="0"/>
              <a:t>Context</a:t>
            </a:r>
          </a:p>
        </p:txBody>
      </p:sp>
      <p:sp>
        <p:nvSpPr>
          <p:cNvPr id="3" name="Text Placeholder 2">
            <a:extLst>
              <a:ext uri="{FF2B5EF4-FFF2-40B4-BE49-F238E27FC236}">
                <a16:creationId xmlns:a16="http://schemas.microsoft.com/office/drawing/2014/main" id="{F9F2299E-B94A-85B0-6421-455B5F7DEB25}"/>
              </a:ext>
            </a:extLst>
          </p:cNvPr>
          <p:cNvSpPr>
            <a:spLocks noGrp="1"/>
          </p:cNvSpPr>
          <p:nvPr>
            <p:ph type="body" idx="1"/>
          </p:nvPr>
        </p:nvSpPr>
        <p:spPr/>
        <p:txBody>
          <a:bodyPr/>
          <a:lstStyle/>
          <a:p>
            <a:r>
              <a:rPr lang="en-GB" dirty="0"/>
              <a:t>Scope of the eRMC and RMM magnet program </a:t>
            </a:r>
          </a:p>
          <a:p>
            <a:endParaRPr lang="en-GB" dirty="0"/>
          </a:p>
        </p:txBody>
      </p:sp>
      <p:sp>
        <p:nvSpPr>
          <p:cNvPr id="4" name="Date Placeholder 3">
            <a:extLst>
              <a:ext uri="{FF2B5EF4-FFF2-40B4-BE49-F238E27FC236}">
                <a16:creationId xmlns:a16="http://schemas.microsoft.com/office/drawing/2014/main" id="{6D9CD34F-7CF9-A4B9-E9CC-24F5643B436C}"/>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8194291E-E0F6-5528-0BEC-C628C5B278C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55635102-1C35-B21E-7CB9-BA4D77E3A44E}"/>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1049019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F5F3A-5118-47D5-8763-FA3786E5ED21}"/>
              </a:ext>
            </a:extLst>
          </p:cNvPr>
          <p:cNvSpPr>
            <a:spLocks noGrp="1"/>
          </p:cNvSpPr>
          <p:nvPr>
            <p:ph type="title"/>
          </p:nvPr>
        </p:nvSpPr>
        <p:spPr/>
        <p:txBody>
          <a:bodyPr/>
          <a:lstStyle/>
          <a:p>
            <a:r>
              <a:rPr lang="en-GB" dirty="0"/>
              <a:t>Additional slides</a:t>
            </a:r>
          </a:p>
        </p:txBody>
      </p:sp>
      <p:sp>
        <p:nvSpPr>
          <p:cNvPr id="4" name="Date Placeholder 3">
            <a:extLst>
              <a:ext uri="{FF2B5EF4-FFF2-40B4-BE49-F238E27FC236}">
                <a16:creationId xmlns:a16="http://schemas.microsoft.com/office/drawing/2014/main" id="{BBD50C95-5227-52E6-9848-F035C7EED6DE}"/>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9BC0C6B1-3526-E307-7ECE-F4CEFFC58AED}"/>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7FB53C5E-37C9-5B55-7649-8612E7F5B2AC}"/>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Tree>
    <p:extLst>
      <p:ext uri="{BB962C8B-B14F-4D97-AF65-F5344CB8AC3E}">
        <p14:creationId xmlns:p14="http://schemas.microsoft.com/office/powerpoint/2010/main" val="30203026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86A205-63EB-FBD4-0963-F5BC41B8B2F4}"/>
              </a:ext>
            </a:extLst>
          </p:cNvPr>
          <p:cNvSpPr>
            <a:spLocks noGrp="1"/>
          </p:cNvSpPr>
          <p:nvPr>
            <p:ph type="dt" sz="half" idx="10"/>
          </p:nvPr>
        </p:nvSpPr>
        <p:spPr/>
        <p:txBody>
          <a:bodyPr/>
          <a:lstStyle/>
          <a:p>
            <a:r>
              <a:rPr lang="en-US"/>
              <a:t>24.10.2022</a:t>
            </a:r>
            <a:endParaRPr lang="en-US" dirty="0"/>
          </a:p>
        </p:txBody>
      </p:sp>
      <p:sp>
        <p:nvSpPr>
          <p:cNvPr id="3" name="Footer Placeholder 2">
            <a:extLst>
              <a:ext uri="{FF2B5EF4-FFF2-40B4-BE49-F238E27FC236}">
                <a16:creationId xmlns:a16="http://schemas.microsoft.com/office/drawing/2014/main" id="{5EDF2FF2-105C-BF6B-26DE-5283536D2A7F}"/>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4" name="Slide Number Placeholder 3">
            <a:extLst>
              <a:ext uri="{FF2B5EF4-FFF2-40B4-BE49-F238E27FC236}">
                <a16:creationId xmlns:a16="http://schemas.microsoft.com/office/drawing/2014/main" id="{3BEE8D88-7750-389F-9F81-CAFE95FC82D9}"/>
              </a:ext>
            </a:extLst>
          </p:cNvPr>
          <p:cNvSpPr>
            <a:spLocks noGrp="1"/>
          </p:cNvSpPr>
          <p:nvPr>
            <p:ph type="sldNum" sz="quarter" idx="12"/>
          </p:nvPr>
        </p:nvSpPr>
        <p:spPr/>
        <p:txBody>
          <a:bodyPr/>
          <a:lstStyle/>
          <a:p>
            <a:fld id="{36B5EA5A-BC32-A742-B11B-8E7414D5B535}" type="slidenum">
              <a:rPr lang="en-US" smtClean="0"/>
              <a:pPr/>
              <a:t>31</a:t>
            </a:fld>
            <a:endParaRPr lang="en-US" dirty="0"/>
          </a:p>
        </p:txBody>
      </p:sp>
      <p:grpSp>
        <p:nvGrpSpPr>
          <p:cNvPr id="5" name="Group 4">
            <a:extLst>
              <a:ext uri="{FF2B5EF4-FFF2-40B4-BE49-F238E27FC236}">
                <a16:creationId xmlns:a16="http://schemas.microsoft.com/office/drawing/2014/main" id="{8C24FA31-798E-EDAC-132F-736355F3DA6C}"/>
              </a:ext>
            </a:extLst>
          </p:cNvPr>
          <p:cNvGrpSpPr>
            <a:grpSpLocks noChangeAspect="1"/>
          </p:cNvGrpSpPr>
          <p:nvPr/>
        </p:nvGrpSpPr>
        <p:grpSpPr>
          <a:xfrm>
            <a:off x="615339" y="228600"/>
            <a:ext cx="10969253" cy="5924573"/>
            <a:chOff x="2264322" y="267925"/>
            <a:chExt cx="7173886" cy="3856780"/>
          </a:xfrm>
        </p:grpSpPr>
        <p:pic>
          <p:nvPicPr>
            <p:cNvPr id="6" name="Picture 5">
              <a:extLst>
                <a:ext uri="{FF2B5EF4-FFF2-40B4-BE49-F238E27FC236}">
                  <a16:creationId xmlns:a16="http://schemas.microsoft.com/office/drawing/2014/main" id="{CA0D660C-7C9F-69D0-ECAD-73A30D3EF5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26994" y="664403"/>
              <a:ext cx="4369537" cy="1919901"/>
            </a:xfrm>
            <a:prstGeom prst="rect">
              <a:avLst/>
            </a:prstGeom>
          </p:spPr>
        </p:pic>
        <p:pic>
          <p:nvPicPr>
            <p:cNvPr id="7" name="Picture 2" descr="Pict1">
              <a:extLst>
                <a:ext uri="{FF2B5EF4-FFF2-40B4-BE49-F238E27FC236}">
                  <a16:creationId xmlns:a16="http://schemas.microsoft.com/office/drawing/2014/main" id="{0D427C2C-E640-A5FA-C7CC-81D40024DAF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64408" b="45343"/>
            <a:stretch/>
          </p:blipFill>
          <p:spPr bwMode="auto">
            <a:xfrm>
              <a:off x="2304749" y="705578"/>
              <a:ext cx="1505085" cy="1583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91C7307F-EFA3-0E73-6D28-A80C569038D7}"/>
                </a:ext>
              </a:extLst>
            </p:cNvPr>
            <p:cNvSpPr txBox="1"/>
            <p:nvPr/>
          </p:nvSpPr>
          <p:spPr>
            <a:xfrm>
              <a:off x="3722399" y="728026"/>
              <a:ext cx="677182" cy="307777"/>
            </a:xfrm>
            <a:prstGeom prst="rect">
              <a:avLst/>
            </a:prstGeom>
            <a:noFill/>
          </p:spPr>
          <p:txBody>
            <a:bodyPr wrap="square" rtlCol="0">
              <a:spAutoFit/>
            </a:bodyPr>
            <a:lstStyle/>
            <a:p>
              <a:r>
                <a:rPr lang="fr-CH" sz="1400" dirty="0">
                  <a:solidFill>
                    <a:schemeClr val="accent6">
                      <a:lumMod val="50000"/>
                    </a:schemeClr>
                  </a:solidFill>
                </a:rPr>
                <a:t>530</a:t>
              </a:r>
              <a:endParaRPr lang="en-GB" sz="1400" dirty="0">
                <a:solidFill>
                  <a:schemeClr val="accent6">
                    <a:lumMod val="50000"/>
                  </a:schemeClr>
                </a:solidFill>
              </a:endParaRPr>
            </a:p>
          </p:txBody>
        </p:sp>
        <p:sp>
          <p:nvSpPr>
            <p:cNvPr id="9" name="TextBox 8">
              <a:extLst>
                <a:ext uri="{FF2B5EF4-FFF2-40B4-BE49-F238E27FC236}">
                  <a16:creationId xmlns:a16="http://schemas.microsoft.com/office/drawing/2014/main" id="{8B60ECBC-2BD4-E115-BAB9-71327AB30F52}"/>
                </a:ext>
              </a:extLst>
            </p:cNvPr>
            <p:cNvSpPr txBox="1"/>
            <p:nvPr/>
          </p:nvSpPr>
          <p:spPr>
            <a:xfrm>
              <a:off x="4208034" y="1008079"/>
              <a:ext cx="677182" cy="307777"/>
            </a:xfrm>
            <a:prstGeom prst="rect">
              <a:avLst/>
            </a:prstGeom>
            <a:noFill/>
          </p:spPr>
          <p:txBody>
            <a:bodyPr wrap="square" rtlCol="0">
              <a:spAutoFit/>
            </a:bodyPr>
            <a:lstStyle/>
            <a:p>
              <a:r>
                <a:rPr lang="fr-CH" sz="1400" dirty="0">
                  <a:solidFill>
                    <a:schemeClr val="accent6">
                      <a:lumMod val="50000"/>
                    </a:schemeClr>
                  </a:solidFill>
                </a:rPr>
                <a:t>800</a:t>
              </a:r>
              <a:endParaRPr lang="en-GB" sz="1400" dirty="0">
                <a:solidFill>
                  <a:schemeClr val="accent6">
                    <a:lumMod val="50000"/>
                  </a:schemeClr>
                </a:solidFill>
              </a:endParaRPr>
            </a:p>
          </p:txBody>
        </p:sp>
        <p:cxnSp>
          <p:nvCxnSpPr>
            <p:cNvPr id="10" name="Straight Arrow Connector 9">
              <a:extLst>
                <a:ext uri="{FF2B5EF4-FFF2-40B4-BE49-F238E27FC236}">
                  <a16:creationId xmlns:a16="http://schemas.microsoft.com/office/drawing/2014/main" id="{6B6EB3BD-0AED-9C4D-145D-14D8246055D5}"/>
                </a:ext>
              </a:extLst>
            </p:cNvPr>
            <p:cNvCxnSpPr/>
            <p:nvPr/>
          </p:nvCxnSpPr>
          <p:spPr>
            <a:xfrm>
              <a:off x="4399581" y="1196304"/>
              <a:ext cx="294088" cy="193786"/>
            </a:xfrm>
            <a:prstGeom prst="straightConnector1">
              <a:avLst/>
            </a:prstGeom>
            <a:ln w="15875">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1" name="Picture 2" descr="Pict1">
              <a:extLst>
                <a:ext uri="{FF2B5EF4-FFF2-40B4-BE49-F238E27FC236}">
                  <a16:creationId xmlns:a16="http://schemas.microsoft.com/office/drawing/2014/main" id="{37BDFE0D-769F-CBCA-5B39-C4F86718570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7962"/>
            <a:stretch/>
          </p:blipFill>
          <p:spPr bwMode="auto">
            <a:xfrm>
              <a:off x="2264322" y="3045788"/>
              <a:ext cx="4914031" cy="1078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93D3084F-75C0-CEDE-4384-31BA3DB133CB}"/>
                </a:ext>
              </a:extLst>
            </p:cNvPr>
            <p:cNvSpPr txBox="1"/>
            <p:nvPr/>
          </p:nvSpPr>
          <p:spPr>
            <a:xfrm>
              <a:off x="3144341" y="3517431"/>
              <a:ext cx="675460" cy="180321"/>
            </a:xfrm>
            <a:prstGeom prst="rect">
              <a:avLst/>
            </a:prstGeom>
            <a:noFill/>
          </p:spPr>
          <p:txBody>
            <a:bodyPr wrap="square" rtlCol="0">
              <a:spAutoFit/>
            </a:bodyPr>
            <a:lstStyle/>
            <a:p>
              <a:r>
                <a:rPr lang="fr-CH" sz="1200" b="1" dirty="0"/>
                <a:t>RMC</a:t>
              </a:r>
              <a:endParaRPr lang="en-GB" sz="1200" b="1" dirty="0"/>
            </a:p>
          </p:txBody>
        </p:sp>
        <p:sp>
          <p:nvSpPr>
            <p:cNvPr id="13" name="TextBox 12">
              <a:extLst>
                <a:ext uri="{FF2B5EF4-FFF2-40B4-BE49-F238E27FC236}">
                  <a16:creationId xmlns:a16="http://schemas.microsoft.com/office/drawing/2014/main" id="{AA9D7C98-0E0C-078E-A0AA-AE106B6DFC9A}"/>
                </a:ext>
              </a:extLst>
            </p:cNvPr>
            <p:cNvSpPr txBox="1"/>
            <p:nvPr/>
          </p:nvSpPr>
          <p:spPr>
            <a:xfrm>
              <a:off x="5672226" y="3506938"/>
              <a:ext cx="1059702" cy="180321"/>
            </a:xfrm>
            <a:prstGeom prst="rect">
              <a:avLst/>
            </a:prstGeom>
            <a:noFill/>
          </p:spPr>
          <p:txBody>
            <a:bodyPr wrap="square" rtlCol="0">
              <a:spAutoFit/>
            </a:bodyPr>
            <a:lstStyle/>
            <a:p>
              <a:r>
                <a:rPr lang="fr-CH" sz="1200" b="1" dirty="0"/>
                <a:t>ERMC/RMM</a:t>
              </a:r>
              <a:endParaRPr lang="en-GB" sz="1200" b="1" dirty="0"/>
            </a:p>
          </p:txBody>
        </p:sp>
        <p:sp>
          <p:nvSpPr>
            <p:cNvPr id="14" name="TextBox 13">
              <a:extLst>
                <a:ext uri="{FF2B5EF4-FFF2-40B4-BE49-F238E27FC236}">
                  <a16:creationId xmlns:a16="http://schemas.microsoft.com/office/drawing/2014/main" id="{0498E9E9-6589-D4D9-330B-ADF27F5AE42A}"/>
                </a:ext>
              </a:extLst>
            </p:cNvPr>
            <p:cNvSpPr txBox="1"/>
            <p:nvPr/>
          </p:nvSpPr>
          <p:spPr>
            <a:xfrm>
              <a:off x="2808750" y="267925"/>
              <a:ext cx="704103" cy="340606"/>
            </a:xfrm>
            <a:prstGeom prst="rect">
              <a:avLst/>
            </a:prstGeom>
            <a:noFill/>
          </p:spPr>
          <p:txBody>
            <a:bodyPr wrap="square" rtlCol="0">
              <a:spAutoFit/>
            </a:bodyPr>
            <a:lstStyle/>
            <a:p>
              <a:r>
                <a:rPr lang="en-GB" sz="2800" dirty="0"/>
                <a:t>RMC</a:t>
              </a:r>
            </a:p>
          </p:txBody>
        </p:sp>
        <p:sp>
          <p:nvSpPr>
            <p:cNvPr id="15" name="TextBox 14">
              <a:extLst>
                <a:ext uri="{FF2B5EF4-FFF2-40B4-BE49-F238E27FC236}">
                  <a16:creationId xmlns:a16="http://schemas.microsoft.com/office/drawing/2014/main" id="{D3F47245-16A0-9763-7EF0-29D2E08EFA86}"/>
                </a:ext>
              </a:extLst>
            </p:cNvPr>
            <p:cNvSpPr txBox="1"/>
            <p:nvPr/>
          </p:nvSpPr>
          <p:spPr>
            <a:xfrm>
              <a:off x="5051315" y="274552"/>
              <a:ext cx="885870" cy="340606"/>
            </a:xfrm>
            <a:prstGeom prst="rect">
              <a:avLst/>
            </a:prstGeom>
            <a:noFill/>
          </p:spPr>
          <p:txBody>
            <a:bodyPr wrap="square" rtlCol="0">
              <a:spAutoFit/>
            </a:bodyPr>
            <a:lstStyle/>
            <a:p>
              <a:r>
                <a:rPr lang="en-GB" sz="2800" dirty="0"/>
                <a:t>ERMC</a:t>
              </a:r>
            </a:p>
          </p:txBody>
        </p:sp>
        <p:sp>
          <p:nvSpPr>
            <p:cNvPr id="16" name="TextBox 15">
              <a:extLst>
                <a:ext uri="{FF2B5EF4-FFF2-40B4-BE49-F238E27FC236}">
                  <a16:creationId xmlns:a16="http://schemas.microsoft.com/office/drawing/2014/main" id="{85CAF410-FCAB-20F4-1E97-B2A39EEABE86}"/>
                </a:ext>
              </a:extLst>
            </p:cNvPr>
            <p:cNvSpPr txBox="1"/>
            <p:nvPr/>
          </p:nvSpPr>
          <p:spPr>
            <a:xfrm>
              <a:off x="7501967" y="274552"/>
              <a:ext cx="885870" cy="340606"/>
            </a:xfrm>
            <a:prstGeom prst="rect">
              <a:avLst/>
            </a:prstGeom>
            <a:noFill/>
          </p:spPr>
          <p:txBody>
            <a:bodyPr wrap="square" rtlCol="0">
              <a:spAutoFit/>
            </a:bodyPr>
            <a:lstStyle/>
            <a:p>
              <a:r>
                <a:rPr lang="en-GB" sz="2800" dirty="0"/>
                <a:t>RMM</a:t>
              </a:r>
            </a:p>
          </p:txBody>
        </p:sp>
        <p:cxnSp>
          <p:nvCxnSpPr>
            <p:cNvPr id="17" name="Straight Arrow Connector 16">
              <a:extLst>
                <a:ext uri="{FF2B5EF4-FFF2-40B4-BE49-F238E27FC236}">
                  <a16:creationId xmlns:a16="http://schemas.microsoft.com/office/drawing/2014/main" id="{198CB0DB-4382-D60C-6AE9-1E06A8A504BC}"/>
                </a:ext>
              </a:extLst>
            </p:cNvPr>
            <p:cNvCxnSpPr/>
            <p:nvPr/>
          </p:nvCxnSpPr>
          <p:spPr>
            <a:xfrm flipH="1" flipV="1">
              <a:off x="5545016" y="1685172"/>
              <a:ext cx="752031" cy="777339"/>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30F494EF-AE3B-F0EA-2304-9081A13B2546}"/>
                </a:ext>
              </a:extLst>
            </p:cNvPr>
            <p:cNvSpPr txBox="1"/>
            <p:nvPr/>
          </p:nvSpPr>
          <p:spPr>
            <a:xfrm>
              <a:off x="6285027" y="2451166"/>
              <a:ext cx="895372" cy="380677"/>
            </a:xfrm>
            <a:prstGeom prst="rect">
              <a:avLst/>
            </a:prstGeom>
            <a:noFill/>
          </p:spPr>
          <p:txBody>
            <a:bodyPr wrap="square" rtlCol="0">
              <a:spAutoFit/>
            </a:bodyPr>
            <a:lstStyle/>
            <a:p>
              <a:r>
                <a:rPr lang="en-GB" sz="1600" dirty="0"/>
                <a:t>16 mm closed cavity</a:t>
              </a:r>
            </a:p>
          </p:txBody>
        </p:sp>
        <p:cxnSp>
          <p:nvCxnSpPr>
            <p:cNvPr id="19" name="Straight Arrow Connector 18">
              <a:extLst>
                <a:ext uri="{FF2B5EF4-FFF2-40B4-BE49-F238E27FC236}">
                  <a16:creationId xmlns:a16="http://schemas.microsoft.com/office/drawing/2014/main" id="{916D70B2-C70A-2A23-671E-844B4755DA8B}"/>
                </a:ext>
              </a:extLst>
            </p:cNvPr>
            <p:cNvCxnSpPr/>
            <p:nvPr/>
          </p:nvCxnSpPr>
          <p:spPr>
            <a:xfrm flipH="1" flipV="1">
              <a:off x="7828514" y="1667806"/>
              <a:ext cx="752031" cy="777339"/>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5C0EDB5F-EB6B-940E-607B-F310B11D4DE8}"/>
                </a:ext>
              </a:extLst>
            </p:cNvPr>
            <p:cNvSpPr txBox="1"/>
            <p:nvPr/>
          </p:nvSpPr>
          <p:spPr>
            <a:xfrm>
              <a:off x="8552338" y="2423707"/>
              <a:ext cx="885870" cy="380677"/>
            </a:xfrm>
            <a:prstGeom prst="rect">
              <a:avLst/>
            </a:prstGeom>
            <a:noFill/>
          </p:spPr>
          <p:txBody>
            <a:bodyPr wrap="square" rtlCol="0">
              <a:spAutoFit/>
            </a:bodyPr>
            <a:lstStyle/>
            <a:p>
              <a:r>
                <a:rPr lang="en-GB" sz="1600" dirty="0"/>
                <a:t>50 mm closed cavity</a:t>
              </a:r>
            </a:p>
          </p:txBody>
        </p:sp>
      </p:grpSp>
      <p:sp>
        <p:nvSpPr>
          <p:cNvPr id="21" name="TextBox 20">
            <a:extLst>
              <a:ext uri="{FF2B5EF4-FFF2-40B4-BE49-F238E27FC236}">
                <a16:creationId xmlns:a16="http://schemas.microsoft.com/office/drawing/2014/main" id="{D8972586-4C10-0933-61A8-64BAD63B467C}"/>
              </a:ext>
            </a:extLst>
          </p:cNvPr>
          <p:cNvSpPr txBox="1"/>
          <p:nvPr/>
        </p:nvSpPr>
        <p:spPr>
          <a:xfrm>
            <a:off x="9601200" y="5895870"/>
            <a:ext cx="3442093" cy="215444"/>
          </a:xfrm>
          <a:prstGeom prst="rect">
            <a:avLst/>
          </a:prstGeom>
          <a:noFill/>
        </p:spPr>
        <p:txBody>
          <a:bodyPr wrap="square" lIns="0" tIns="0" rIns="0" bIns="0" rtlCol="0">
            <a:spAutoFit/>
          </a:bodyPr>
          <a:lstStyle/>
          <a:p>
            <a:pPr algn="l"/>
            <a:r>
              <a:rPr lang="en-GB" sz="1400" i="1" dirty="0">
                <a:solidFill>
                  <a:schemeClr val="accent2"/>
                </a:solidFill>
              </a:rPr>
              <a:t>Courtesy of D. Tommasini</a:t>
            </a:r>
          </a:p>
        </p:txBody>
      </p:sp>
    </p:spTree>
    <p:extLst>
      <p:ext uri="{BB962C8B-B14F-4D97-AF65-F5344CB8AC3E}">
        <p14:creationId xmlns:p14="http://schemas.microsoft.com/office/powerpoint/2010/main" val="29243201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CF27D-1A2D-6A33-16D2-71DF063C1FA3}"/>
              </a:ext>
            </a:extLst>
          </p:cNvPr>
          <p:cNvSpPr>
            <a:spLocks noGrp="1"/>
          </p:cNvSpPr>
          <p:nvPr>
            <p:ph type="title"/>
          </p:nvPr>
        </p:nvSpPr>
        <p:spPr/>
        <p:txBody>
          <a:bodyPr/>
          <a:lstStyle/>
          <a:p>
            <a:r>
              <a:rPr lang="en-GB" dirty="0"/>
              <a:t>Conductor</a:t>
            </a:r>
          </a:p>
        </p:txBody>
      </p:sp>
      <p:sp>
        <p:nvSpPr>
          <p:cNvPr id="3" name="Date Placeholder 2">
            <a:extLst>
              <a:ext uri="{FF2B5EF4-FFF2-40B4-BE49-F238E27FC236}">
                <a16:creationId xmlns:a16="http://schemas.microsoft.com/office/drawing/2014/main" id="{347EE828-AE09-176F-A717-6D1D5A517A73}"/>
              </a:ext>
            </a:extLst>
          </p:cNvPr>
          <p:cNvSpPr>
            <a:spLocks noGrp="1"/>
          </p:cNvSpPr>
          <p:nvPr>
            <p:ph type="dt" sz="half" idx="10"/>
          </p:nvPr>
        </p:nvSpPr>
        <p:spPr/>
        <p:txBody>
          <a:bodyPr/>
          <a:lstStyle/>
          <a:p>
            <a:r>
              <a:rPr lang="en-US"/>
              <a:t>24.10.2022</a:t>
            </a:r>
            <a:endParaRPr lang="en-US" dirty="0"/>
          </a:p>
        </p:txBody>
      </p:sp>
      <p:sp>
        <p:nvSpPr>
          <p:cNvPr id="4" name="Footer Placeholder 3">
            <a:extLst>
              <a:ext uri="{FF2B5EF4-FFF2-40B4-BE49-F238E27FC236}">
                <a16:creationId xmlns:a16="http://schemas.microsoft.com/office/drawing/2014/main" id="{7C3752DD-CDEC-A6D7-51C7-4247FF22B80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5" name="Slide Number Placeholder 4">
            <a:extLst>
              <a:ext uri="{FF2B5EF4-FFF2-40B4-BE49-F238E27FC236}">
                <a16:creationId xmlns:a16="http://schemas.microsoft.com/office/drawing/2014/main" id="{B243AD69-A067-9840-7499-08E2EA32EE07}"/>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
        <p:nvSpPr>
          <p:cNvPr id="6" name="Rectangle 5">
            <a:extLst>
              <a:ext uri="{FF2B5EF4-FFF2-40B4-BE49-F238E27FC236}">
                <a16:creationId xmlns:a16="http://schemas.microsoft.com/office/drawing/2014/main" id="{CC39DDC8-C84A-B808-1EF6-0B027FF40442}"/>
              </a:ext>
            </a:extLst>
          </p:cNvPr>
          <p:cNvSpPr/>
          <p:nvPr/>
        </p:nvSpPr>
        <p:spPr>
          <a:xfrm>
            <a:off x="354455" y="922666"/>
            <a:ext cx="10353599"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b="0" i="0" u="none" strike="noStrike" kern="1200" cap="none" spc="0" normalizeH="0" baseline="0" noProof="0" dirty="0">
                <a:ln>
                  <a:noFill/>
                </a:ln>
                <a:solidFill>
                  <a:srgbClr val="4D4D4D">
                    <a:lumMod val="50000"/>
                  </a:srgbClr>
                </a:solidFill>
                <a:effectLst/>
                <a:uLnTx/>
                <a:uFillTx/>
                <a:latin typeface="Arial"/>
                <a:ea typeface="+mn-ea"/>
                <a:cs typeface="+mn-cs"/>
              </a:rPr>
              <a:t>53 km of 1.0 mm, RRP </a:t>
            </a:r>
            <a:r>
              <a:rPr kumimoji="0" lang="fr-CH" b="0" i="0" u="none" strike="noStrike" kern="1200" cap="none" spc="0" normalizeH="0" baseline="0" noProof="0" dirty="0" err="1">
                <a:ln>
                  <a:noFill/>
                </a:ln>
                <a:solidFill>
                  <a:srgbClr val="4D4D4D">
                    <a:lumMod val="50000"/>
                  </a:srgbClr>
                </a:solidFill>
                <a:effectLst/>
                <a:uLnTx/>
                <a:uFillTx/>
                <a:latin typeface="Arial"/>
                <a:ea typeface="+mn-ea"/>
                <a:cs typeface="+mn-cs"/>
              </a:rPr>
              <a:t>wire</a:t>
            </a:r>
            <a:r>
              <a:rPr kumimoji="0" lang="fr-CH" b="0" i="0" u="none" strike="noStrike" kern="1200" cap="none" spc="0" normalizeH="0" baseline="0" noProof="0" dirty="0">
                <a:ln>
                  <a:noFill/>
                </a:ln>
                <a:solidFill>
                  <a:srgbClr val="4D4D4D">
                    <a:lumMod val="50000"/>
                  </a:srgbClr>
                </a:solidFill>
                <a:effectLst/>
                <a:uLnTx/>
                <a:uFillTx/>
                <a:latin typeface="Arial"/>
                <a:ea typeface="+mn-ea"/>
                <a:cs typeface="+mn-cs"/>
              </a:rPr>
              <a:t> </a:t>
            </a:r>
            <a:r>
              <a:rPr kumimoji="0" lang="fr-CH" b="0" i="0" u="none" strike="noStrike" kern="1200" cap="none" spc="0" normalizeH="0" baseline="0" noProof="0" dirty="0" err="1">
                <a:ln>
                  <a:noFill/>
                </a:ln>
                <a:solidFill>
                  <a:srgbClr val="4D4D4D">
                    <a:lumMod val="50000"/>
                  </a:srgbClr>
                </a:solidFill>
                <a:effectLst/>
                <a:uLnTx/>
                <a:uFillTx/>
                <a:latin typeface="Arial"/>
                <a:ea typeface="+mn-ea"/>
                <a:cs typeface="+mn-cs"/>
              </a:rPr>
              <a:t>delivered</a:t>
            </a:r>
            <a:r>
              <a:rPr kumimoji="0" lang="fr-CH" b="0" i="0" u="none" strike="noStrike" kern="1200" cap="none" spc="0" normalizeH="0" baseline="0" noProof="0" dirty="0">
                <a:ln>
                  <a:noFill/>
                </a:ln>
                <a:solidFill>
                  <a:srgbClr val="4D4D4D">
                    <a:lumMod val="50000"/>
                  </a:srgbClr>
                </a:solidFill>
                <a:effectLst/>
                <a:uLnTx/>
                <a:uFillTx/>
                <a:latin typeface="Arial"/>
                <a:ea typeface="+mn-ea"/>
                <a:cs typeface="+mn-cs"/>
              </a:rPr>
              <a:t> in 2016 (</a:t>
            </a:r>
            <a:r>
              <a:rPr kumimoji="0" lang="fr-CH" b="0" i="0" u="none" strike="noStrike" kern="1200" cap="none" spc="0" normalizeH="0" baseline="0" noProof="0" dirty="0" err="1">
                <a:ln>
                  <a:noFill/>
                </a:ln>
                <a:solidFill>
                  <a:srgbClr val="4D4D4D">
                    <a:lumMod val="50000"/>
                  </a:srgbClr>
                </a:solidFill>
                <a:effectLst/>
                <a:uLnTx/>
                <a:uFillTx/>
                <a:latin typeface="Arial"/>
                <a:ea typeface="+mn-ea"/>
                <a:cs typeface="+mn-cs"/>
              </a:rPr>
              <a:t>scrapped</a:t>
            </a:r>
            <a:r>
              <a:rPr kumimoji="0" lang="fr-CH" b="0" i="0" u="none" strike="noStrike" kern="1200" cap="none" spc="0" normalizeH="0" baseline="0" noProof="0" dirty="0">
                <a:ln>
                  <a:noFill/>
                </a:ln>
                <a:solidFill>
                  <a:srgbClr val="4D4D4D">
                    <a:lumMod val="50000"/>
                  </a:srgbClr>
                </a:solidFill>
                <a:effectLst/>
                <a:uLnTx/>
                <a:uFillTx/>
                <a:latin typeface="Arial"/>
                <a:ea typeface="+mn-ea"/>
                <a:cs typeface="+mn-cs"/>
              </a:rPr>
              <a:t> OST for Hi-</a:t>
            </a:r>
            <a:r>
              <a:rPr kumimoji="0" lang="fr-CH" b="0" i="0" u="none" strike="noStrike" kern="1200" cap="none" spc="0" normalizeH="0" baseline="0" noProof="0" dirty="0" err="1">
                <a:ln>
                  <a:noFill/>
                </a:ln>
                <a:solidFill>
                  <a:srgbClr val="4D4D4D">
                    <a:lumMod val="50000"/>
                  </a:srgbClr>
                </a:solidFill>
                <a:effectLst/>
                <a:uLnTx/>
                <a:uFillTx/>
                <a:latin typeface="Arial"/>
                <a:ea typeface="+mn-ea"/>
                <a:cs typeface="+mn-cs"/>
              </a:rPr>
              <a:t>lumi</a:t>
            </a:r>
            <a:r>
              <a:rPr kumimoji="0" lang="fr-CH" b="0" i="0" u="none" strike="noStrike" kern="1200" cap="none" spc="0" normalizeH="0" baseline="0" noProof="0" dirty="0">
                <a:ln>
                  <a:noFill/>
                </a:ln>
                <a:solidFill>
                  <a:srgbClr val="4D4D4D">
                    <a:lumMod val="50000"/>
                  </a:srgbClr>
                </a:solidFill>
                <a:effectLst/>
                <a:uLnTx/>
                <a:uFillTx/>
                <a:latin typeface="Arial"/>
                <a:ea typeface="+mn-ea"/>
                <a:cs typeface="+mn-cs"/>
              </a:rPr>
              <a:t>)</a:t>
            </a:r>
          </a:p>
        </p:txBody>
      </p:sp>
      <p:pic>
        <p:nvPicPr>
          <p:cNvPr id="7" name="Picture 6">
            <a:extLst>
              <a:ext uri="{FF2B5EF4-FFF2-40B4-BE49-F238E27FC236}">
                <a16:creationId xmlns:a16="http://schemas.microsoft.com/office/drawing/2014/main" id="{0DAF598C-3766-D27D-3B54-831414762121}"/>
              </a:ext>
            </a:extLst>
          </p:cNvPr>
          <p:cNvPicPr>
            <a:picLocks noChangeAspect="1"/>
          </p:cNvPicPr>
          <p:nvPr/>
        </p:nvPicPr>
        <p:blipFill>
          <a:blip r:embed="rId2"/>
          <a:stretch>
            <a:fillRect/>
          </a:stretch>
        </p:blipFill>
        <p:spPr>
          <a:xfrm>
            <a:off x="369695" y="1802735"/>
            <a:ext cx="2055734" cy="1827319"/>
          </a:xfrm>
          <a:prstGeom prst="rect">
            <a:avLst/>
          </a:prstGeom>
        </p:spPr>
      </p:pic>
      <p:pic>
        <p:nvPicPr>
          <p:cNvPr id="8" name="Picture 7">
            <a:extLst>
              <a:ext uri="{FF2B5EF4-FFF2-40B4-BE49-F238E27FC236}">
                <a16:creationId xmlns:a16="http://schemas.microsoft.com/office/drawing/2014/main" id="{5DA9C2C3-4A2C-2E71-1C21-2443E06306E0}"/>
              </a:ext>
            </a:extLst>
          </p:cNvPr>
          <p:cNvPicPr>
            <a:picLocks noChangeAspect="1"/>
          </p:cNvPicPr>
          <p:nvPr/>
        </p:nvPicPr>
        <p:blipFill>
          <a:blip r:embed="rId3"/>
          <a:stretch>
            <a:fillRect/>
          </a:stretch>
        </p:blipFill>
        <p:spPr>
          <a:xfrm>
            <a:off x="379855" y="3817051"/>
            <a:ext cx="1951903" cy="1831909"/>
          </a:xfrm>
          <a:prstGeom prst="rect">
            <a:avLst/>
          </a:prstGeom>
        </p:spPr>
      </p:pic>
      <p:sp>
        <p:nvSpPr>
          <p:cNvPr id="9" name="TextBox 8">
            <a:extLst>
              <a:ext uri="{FF2B5EF4-FFF2-40B4-BE49-F238E27FC236}">
                <a16:creationId xmlns:a16="http://schemas.microsoft.com/office/drawing/2014/main" id="{98643FED-4093-219A-EE82-B3015A7163A2}"/>
              </a:ext>
            </a:extLst>
          </p:cNvPr>
          <p:cNvSpPr txBox="1"/>
          <p:nvPr/>
        </p:nvSpPr>
        <p:spPr>
          <a:xfrm>
            <a:off x="2013302" y="2371772"/>
            <a:ext cx="2728569"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srgbClr val="0055A0"/>
                </a:solidFill>
                <a:effectLst/>
                <a:uLnTx/>
                <a:uFillTx/>
                <a:latin typeface="Arial"/>
                <a:ea typeface="+mn-ea"/>
                <a:cs typeface="+mn-cs"/>
              </a:rPr>
              <a:t>4 billets 120/127</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err="1">
                <a:ln>
                  <a:noFill/>
                </a:ln>
                <a:solidFill>
                  <a:srgbClr val="0055A0"/>
                </a:solidFill>
                <a:effectLst/>
                <a:uLnTx/>
                <a:uFillTx/>
                <a:latin typeface="Arial"/>
                <a:ea typeface="+mn-ea"/>
                <a:cs typeface="+mn-cs"/>
              </a:rPr>
              <a:t>sub</a:t>
            </a:r>
            <a:r>
              <a:rPr kumimoji="0" lang="fr-CH" sz="1400" b="0" i="0" u="none" strike="noStrike" kern="1200" cap="none" spc="0" normalizeH="0" baseline="0" noProof="0" dirty="0">
                <a:ln>
                  <a:noFill/>
                </a:ln>
                <a:solidFill>
                  <a:srgbClr val="0055A0"/>
                </a:solidFill>
                <a:effectLst/>
                <a:uLnTx/>
                <a:uFillTx/>
                <a:latin typeface="Arial"/>
                <a:ea typeface="+mn-ea"/>
                <a:cs typeface="+mn-cs"/>
              </a:rPr>
              <a:t> </a:t>
            </a:r>
            <a:r>
              <a:rPr kumimoji="0" lang="fr-CH" sz="1400" b="0" i="0" u="none" strike="noStrike" kern="1200" cap="none" spc="0" normalizeH="0" baseline="0" noProof="0" dirty="0" err="1">
                <a:ln>
                  <a:noFill/>
                </a:ln>
                <a:solidFill>
                  <a:srgbClr val="0055A0"/>
                </a:solidFill>
                <a:effectLst/>
                <a:uLnTx/>
                <a:uFillTx/>
                <a:latin typeface="Arial"/>
                <a:ea typeface="+mn-ea"/>
                <a:cs typeface="+mn-cs"/>
              </a:rPr>
              <a:t>element</a:t>
            </a:r>
            <a:r>
              <a:rPr kumimoji="0" lang="fr-CH" sz="1400" b="0" i="0" u="none" strike="noStrike" kern="1200" cap="none" spc="0" normalizeH="0" baseline="0" noProof="0" dirty="0">
                <a:ln>
                  <a:noFill/>
                </a:ln>
                <a:solidFill>
                  <a:srgbClr val="0055A0"/>
                </a:solidFill>
                <a:effectLst/>
                <a:uLnTx/>
                <a:uFillTx/>
                <a:latin typeface="Arial"/>
                <a:ea typeface="+mn-ea"/>
                <a:cs typeface="+mn-cs"/>
              </a:rPr>
              <a:t> size 64 </a:t>
            </a:r>
            <a:r>
              <a:rPr kumimoji="0" lang="fr-CH" sz="1400" b="0" i="0" u="none" strike="noStrike" kern="1200" cap="none" spc="0" normalizeH="0" baseline="0" noProof="0" dirty="0">
                <a:ln>
                  <a:noFill/>
                </a:ln>
                <a:solidFill>
                  <a:srgbClr val="0055A0"/>
                </a:solidFill>
                <a:effectLst/>
                <a:uLnTx/>
                <a:uFillTx/>
                <a:latin typeface="Arial"/>
                <a:ea typeface="+mn-ea"/>
                <a:cs typeface="+mn-cs"/>
                <a:sym typeface="Symbol" panose="05050102010706020507" pitchFamily="18" charset="2"/>
              </a:rPr>
              <a:t></a:t>
            </a:r>
            <a:r>
              <a:rPr kumimoji="0" lang="fr-CH" sz="1400" b="0" i="0" u="none" strike="noStrike" kern="1200" cap="none" spc="0" normalizeH="0" baseline="0" noProof="0" dirty="0">
                <a:ln>
                  <a:noFill/>
                </a:ln>
                <a:solidFill>
                  <a:srgbClr val="0055A0"/>
                </a:solidFill>
                <a:effectLst/>
                <a:uLnTx/>
                <a:uFillTx/>
                <a:latin typeface="Arial"/>
                <a:ea typeface="+mn-ea"/>
                <a:cs typeface="+mn-cs"/>
              </a:rPr>
              <a:t>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srgbClr val="0055A0"/>
                </a:solidFill>
                <a:effectLst/>
                <a:uLnTx/>
                <a:uFillTx/>
                <a:latin typeface="Arial"/>
                <a:ea typeface="+mn-ea"/>
                <a:cs typeface="+mn-cs"/>
              </a:rPr>
              <a:t>Cu/</a:t>
            </a:r>
            <a:r>
              <a:rPr kumimoji="0" lang="fr-CH" sz="1400" b="0" i="0" u="none" strike="noStrike" kern="1200" cap="none" spc="0" normalizeH="0" baseline="0" noProof="0" dirty="0" err="1">
                <a:ln>
                  <a:noFill/>
                </a:ln>
                <a:solidFill>
                  <a:srgbClr val="0055A0"/>
                </a:solidFill>
                <a:effectLst/>
                <a:uLnTx/>
                <a:uFillTx/>
                <a:latin typeface="Arial"/>
                <a:ea typeface="+mn-ea"/>
                <a:cs typeface="+mn-cs"/>
              </a:rPr>
              <a:t>nonCu</a:t>
            </a:r>
            <a:r>
              <a:rPr kumimoji="0" lang="fr-CH" sz="1400" b="0" i="0" u="none" strike="noStrike" kern="1200" cap="none" spc="0" normalizeH="0" baseline="0" noProof="0" dirty="0">
                <a:ln>
                  <a:noFill/>
                </a:ln>
                <a:solidFill>
                  <a:srgbClr val="0055A0"/>
                </a:solidFill>
                <a:effectLst/>
                <a:uLnTx/>
                <a:uFillTx/>
                <a:latin typeface="Arial"/>
                <a:ea typeface="+mn-ea"/>
                <a:cs typeface="+mn-cs"/>
              </a:rPr>
              <a:t> 1.05-1.10:1</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
        <p:nvSpPr>
          <p:cNvPr id="10" name="TextBox 9">
            <a:extLst>
              <a:ext uri="{FF2B5EF4-FFF2-40B4-BE49-F238E27FC236}">
                <a16:creationId xmlns:a16="http://schemas.microsoft.com/office/drawing/2014/main" id="{D5122E01-3797-75A4-BA26-28403C2A9587}"/>
              </a:ext>
            </a:extLst>
          </p:cNvPr>
          <p:cNvSpPr txBox="1"/>
          <p:nvPr/>
        </p:nvSpPr>
        <p:spPr>
          <a:xfrm>
            <a:off x="1941709" y="4535555"/>
            <a:ext cx="2728569"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srgbClr val="0055A0"/>
                </a:solidFill>
                <a:effectLst/>
                <a:uLnTx/>
                <a:uFillTx/>
                <a:latin typeface="Arial"/>
                <a:ea typeface="+mn-ea"/>
                <a:cs typeface="+mn-cs"/>
              </a:rPr>
              <a:t>5 billets 150/169</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err="1">
                <a:ln>
                  <a:noFill/>
                </a:ln>
                <a:solidFill>
                  <a:srgbClr val="0055A0"/>
                </a:solidFill>
                <a:effectLst/>
                <a:uLnTx/>
                <a:uFillTx/>
                <a:latin typeface="Arial"/>
                <a:ea typeface="+mn-ea"/>
                <a:cs typeface="+mn-cs"/>
              </a:rPr>
              <a:t>sub</a:t>
            </a:r>
            <a:r>
              <a:rPr kumimoji="0" lang="fr-CH" sz="1400" b="0" i="0" u="none" strike="noStrike" kern="1200" cap="none" spc="0" normalizeH="0" baseline="0" noProof="0" dirty="0">
                <a:ln>
                  <a:noFill/>
                </a:ln>
                <a:solidFill>
                  <a:srgbClr val="0055A0"/>
                </a:solidFill>
                <a:effectLst/>
                <a:uLnTx/>
                <a:uFillTx/>
                <a:latin typeface="Arial"/>
                <a:ea typeface="+mn-ea"/>
                <a:cs typeface="+mn-cs"/>
              </a:rPr>
              <a:t> </a:t>
            </a:r>
            <a:r>
              <a:rPr kumimoji="0" lang="fr-CH" sz="1400" b="0" i="0" u="none" strike="noStrike" kern="1200" cap="none" spc="0" normalizeH="0" baseline="0" noProof="0" dirty="0" err="1">
                <a:ln>
                  <a:noFill/>
                </a:ln>
                <a:solidFill>
                  <a:srgbClr val="0055A0"/>
                </a:solidFill>
                <a:effectLst/>
                <a:uLnTx/>
                <a:uFillTx/>
                <a:latin typeface="Arial"/>
                <a:ea typeface="+mn-ea"/>
                <a:cs typeface="+mn-cs"/>
              </a:rPr>
              <a:t>element</a:t>
            </a:r>
            <a:r>
              <a:rPr kumimoji="0" lang="fr-CH" sz="1400" b="0" i="0" u="none" strike="noStrike" kern="1200" cap="none" spc="0" normalizeH="0" baseline="0" noProof="0" dirty="0">
                <a:ln>
                  <a:noFill/>
                </a:ln>
                <a:solidFill>
                  <a:srgbClr val="0055A0"/>
                </a:solidFill>
                <a:effectLst/>
                <a:uLnTx/>
                <a:uFillTx/>
                <a:latin typeface="Arial"/>
                <a:ea typeface="+mn-ea"/>
                <a:cs typeface="+mn-cs"/>
              </a:rPr>
              <a:t> size 55 </a:t>
            </a:r>
            <a:r>
              <a:rPr kumimoji="0" lang="fr-CH" sz="1400" b="0" i="0" u="none" strike="noStrike" kern="1200" cap="none" spc="0" normalizeH="0" baseline="0" noProof="0" dirty="0">
                <a:ln>
                  <a:noFill/>
                </a:ln>
                <a:solidFill>
                  <a:srgbClr val="0055A0"/>
                </a:solidFill>
                <a:effectLst/>
                <a:uLnTx/>
                <a:uFillTx/>
                <a:latin typeface="Arial"/>
                <a:ea typeface="+mn-ea"/>
                <a:cs typeface="+mn-cs"/>
                <a:sym typeface="Symbol" panose="05050102010706020507" pitchFamily="18" charset="2"/>
              </a:rPr>
              <a:t></a:t>
            </a:r>
            <a:r>
              <a:rPr kumimoji="0" lang="fr-CH" sz="1400" b="0" i="0" u="none" strike="noStrike" kern="1200" cap="none" spc="0" normalizeH="0" baseline="0" noProof="0" dirty="0">
                <a:ln>
                  <a:noFill/>
                </a:ln>
                <a:solidFill>
                  <a:srgbClr val="0055A0"/>
                </a:solidFill>
                <a:effectLst/>
                <a:uLnTx/>
                <a:uFillTx/>
                <a:latin typeface="Arial"/>
                <a:ea typeface="+mn-ea"/>
                <a:cs typeface="+mn-cs"/>
              </a:rPr>
              <a:t>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srgbClr val="0055A0"/>
                </a:solidFill>
                <a:effectLst/>
                <a:uLnTx/>
                <a:uFillTx/>
                <a:latin typeface="Arial"/>
                <a:ea typeface="+mn-ea"/>
                <a:cs typeface="+mn-cs"/>
              </a:rPr>
              <a:t>Cu/</a:t>
            </a:r>
            <a:r>
              <a:rPr kumimoji="0" lang="fr-CH" sz="1400" b="0" i="0" u="none" strike="noStrike" kern="1200" cap="none" spc="0" normalizeH="0" baseline="0" noProof="0" dirty="0" err="1">
                <a:ln>
                  <a:noFill/>
                </a:ln>
                <a:solidFill>
                  <a:srgbClr val="0055A0"/>
                </a:solidFill>
                <a:effectLst/>
                <a:uLnTx/>
                <a:uFillTx/>
                <a:latin typeface="Arial"/>
                <a:ea typeface="+mn-ea"/>
                <a:cs typeface="+mn-cs"/>
              </a:rPr>
              <a:t>nonCu</a:t>
            </a:r>
            <a:r>
              <a:rPr kumimoji="0" lang="fr-CH" sz="1400" b="0" i="0" u="none" strike="noStrike" kern="1200" cap="none" spc="0" normalizeH="0" baseline="0" noProof="0" dirty="0">
                <a:ln>
                  <a:noFill/>
                </a:ln>
                <a:solidFill>
                  <a:srgbClr val="0055A0"/>
                </a:solidFill>
                <a:effectLst/>
                <a:uLnTx/>
                <a:uFillTx/>
                <a:latin typeface="Arial"/>
                <a:ea typeface="+mn-ea"/>
                <a:cs typeface="+mn-cs"/>
              </a:rPr>
              <a:t> 1.05-1.10:1</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pic>
        <p:nvPicPr>
          <p:cNvPr id="11" name="Picture 10">
            <a:extLst>
              <a:ext uri="{FF2B5EF4-FFF2-40B4-BE49-F238E27FC236}">
                <a16:creationId xmlns:a16="http://schemas.microsoft.com/office/drawing/2014/main" id="{9E4CABB8-A435-7862-06B7-E72B33208E3E}"/>
              </a:ext>
            </a:extLst>
          </p:cNvPr>
          <p:cNvPicPr>
            <a:picLocks noChangeAspect="1"/>
          </p:cNvPicPr>
          <p:nvPr/>
        </p:nvPicPr>
        <p:blipFill>
          <a:blip r:embed="rId4"/>
          <a:stretch>
            <a:fillRect/>
          </a:stretch>
        </p:blipFill>
        <p:spPr>
          <a:xfrm>
            <a:off x="4648200" y="1488599"/>
            <a:ext cx="6662037" cy="3991935"/>
          </a:xfrm>
          <a:prstGeom prst="rect">
            <a:avLst/>
          </a:prstGeom>
        </p:spPr>
      </p:pic>
      <p:sp>
        <p:nvSpPr>
          <p:cNvPr id="12" name="TextBox 11">
            <a:extLst>
              <a:ext uri="{FF2B5EF4-FFF2-40B4-BE49-F238E27FC236}">
                <a16:creationId xmlns:a16="http://schemas.microsoft.com/office/drawing/2014/main" id="{FAABA6EB-12BA-04BD-8598-849793A98F02}"/>
              </a:ext>
            </a:extLst>
          </p:cNvPr>
          <p:cNvSpPr txBox="1"/>
          <p:nvPr/>
        </p:nvSpPr>
        <p:spPr>
          <a:xfrm>
            <a:off x="4800600" y="5784739"/>
            <a:ext cx="594301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kern="1200" cap="none" spc="0" normalizeH="0" baseline="0" noProof="0" dirty="0">
                <a:ln>
                  <a:noFill/>
                </a:ln>
                <a:solidFill>
                  <a:srgbClr val="0055A0"/>
                </a:solidFill>
                <a:effectLst/>
                <a:uLnTx/>
                <a:uFillTx/>
                <a:latin typeface="Arial"/>
                <a:ea typeface="+mn-ea"/>
                <a:cs typeface="+mn-cs"/>
              </a:rPr>
              <a:t>RRR &gt; 120 </a:t>
            </a:r>
            <a:r>
              <a:rPr kumimoji="0" lang="fr-CH" sz="1800" b="0" i="0" u="none" strike="noStrike" kern="1200" cap="none" spc="0" normalizeH="0" baseline="0" noProof="0" dirty="0" err="1">
                <a:ln>
                  <a:noFill/>
                </a:ln>
                <a:solidFill>
                  <a:srgbClr val="0055A0"/>
                </a:solidFill>
                <a:effectLst/>
                <a:uLnTx/>
                <a:uFillTx/>
                <a:latin typeface="Arial"/>
                <a:ea typeface="+mn-ea"/>
                <a:cs typeface="+mn-cs"/>
              </a:rPr>
              <a:t>with</a:t>
            </a:r>
            <a:r>
              <a:rPr kumimoji="0" lang="fr-CH" sz="1800" b="0" i="0" u="none" strike="noStrike" kern="1200" cap="none" spc="0" normalizeH="0" baseline="0" noProof="0" dirty="0">
                <a:ln>
                  <a:noFill/>
                </a:ln>
                <a:solidFill>
                  <a:srgbClr val="0055A0"/>
                </a:solidFill>
                <a:effectLst/>
                <a:uLnTx/>
                <a:uFillTx/>
                <a:latin typeface="Arial"/>
                <a:ea typeface="+mn-ea"/>
                <a:cs typeface="+mn-cs"/>
              </a:rPr>
              <a:t> exception of billet 18213 (RRR 90-100)</a:t>
            </a:r>
            <a:endParaRPr kumimoji="0" lang="en-GB" sz="1800" b="0" i="0" u="none" strike="noStrike" kern="1200" cap="none" spc="0" normalizeH="0" baseline="0" noProof="0" dirty="0">
              <a:ln>
                <a:noFill/>
              </a:ln>
              <a:solidFill>
                <a:srgbClr val="0055A0"/>
              </a:solidFill>
              <a:effectLst/>
              <a:uLnTx/>
              <a:uFillTx/>
              <a:latin typeface="Arial"/>
              <a:ea typeface="+mn-ea"/>
              <a:cs typeface="+mn-cs"/>
            </a:endParaRPr>
          </a:p>
        </p:txBody>
      </p:sp>
      <p:sp>
        <p:nvSpPr>
          <p:cNvPr id="13" name="TextBox 12">
            <a:extLst>
              <a:ext uri="{FF2B5EF4-FFF2-40B4-BE49-F238E27FC236}">
                <a16:creationId xmlns:a16="http://schemas.microsoft.com/office/drawing/2014/main" id="{E0543783-0268-20B6-3D03-FEED334B4F18}"/>
              </a:ext>
            </a:extLst>
          </p:cNvPr>
          <p:cNvSpPr txBox="1"/>
          <p:nvPr/>
        </p:nvSpPr>
        <p:spPr>
          <a:xfrm>
            <a:off x="407988" y="5954239"/>
            <a:ext cx="3442093" cy="215444"/>
          </a:xfrm>
          <a:prstGeom prst="rect">
            <a:avLst/>
          </a:prstGeom>
          <a:noFill/>
        </p:spPr>
        <p:txBody>
          <a:bodyPr wrap="square" lIns="0" tIns="0" rIns="0" bIns="0" rtlCol="0">
            <a:spAutoFit/>
          </a:bodyPr>
          <a:lstStyle/>
          <a:p>
            <a:pPr algn="l"/>
            <a:r>
              <a:rPr lang="en-GB" sz="1400" i="1" dirty="0">
                <a:solidFill>
                  <a:schemeClr val="accent2"/>
                </a:solidFill>
              </a:rPr>
              <a:t>Courtesy of D. Tommasini</a:t>
            </a:r>
          </a:p>
        </p:txBody>
      </p:sp>
    </p:spTree>
    <p:extLst>
      <p:ext uri="{BB962C8B-B14F-4D97-AF65-F5344CB8AC3E}">
        <p14:creationId xmlns:p14="http://schemas.microsoft.com/office/powerpoint/2010/main" val="25005148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15A5468-4065-4F6A-8C60-631E203185CB}"/>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CDD812AB-DFC8-4117-9940-E83A4A19C8E1}"/>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E825E4BE-80F1-4A43-88A4-D8DCBBF9AA7E}"/>
              </a:ext>
            </a:extLst>
          </p:cNvPr>
          <p:cNvSpPr>
            <a:spLocks noGrp="1"/>
          </p:cNvSpPr>
          <p:nvPr>
            <p:ph type="sldNum" sz="quarter" idx="12"/>
          </p:nvPr>
        </p:nvSpPr>
        <p:spPr/>
        <p:txBody>
          <a:bodyPr/>
          <a:lstStyle/>
          <a:p>
            <a:fld id="{36B5EA5A-BC32-A742-B11B-8E7414D5B535}" type="slidenum">
              <a:rPr lang="en-US" smtClean="0"/>
              <a:pPr/>
              <a:t>33</a:t>
            </a:fld>
            <a:endParaRPr lang="en-US" dirty="0"/>
          </a:p>
        </p:txBody>
      </p:sp>
      <p:graphicFrame>
        <p:nvGraphicFramePr>
          <p:cNvPr id="15" name="Content Placeholder 14">
            <a:extLst>
              <a:ext uri="{FF2B5EF4-FFF2-40B4-BE49-F238E27FC236}">
                <a16:creationId xmlns:a16="http://schemas.microsoft.com/office/drawing/2014/main" id="{A6799186-5D90-48F8-AC84-3735D496EB7B}"/>
              </a:ext>
            </a:extLst>
          </p:cNvPr>
          <p:cNvGraphicFramePr>
            <a:graphicFrameLocks noGrp="1"/>
          </p:cNvGraphicFramePr>
          <p:nvPr>
            <p:ph idx="1"/>
            <p:extLst>
              <p:ext uri="{D42A27DB-BD31-4B8C-83A1-F6EECF244321}">
                <p14:modId xmlns:p14="http://schemas.microsoft.com/office/powerpoint/2010/main" val="3363817992"/>
              </p:ext>
            </p:extLst>
          </p:nvPr>
        </p:nvGraphicFramePr>
        <p:xfrm>
          <a:off x="317605" y="1159196"/>
          <a:ext cx="6730895" cy="1332192"/>
        </p:xfrm>
        <a:graphic>
          <a:graphicData uri="http://schemas.openxmlformats.org/drawingml/2006/table">
            <a:tbl>
              <a:tblPr>
                <a:tableStyleId>{8EC20E35-A176-4012-BC5E-935CFFF8708E}</a:tableStyleId>
              </a:tblPr>
              <a:tblGrid>
                <a:gridCol w="1000572">
                  <a:extLst>
                    <a:ext uri="{9D8B030D-6E8A-4147-A177-3AD203B41FA5}">
                      <a16:colId xmlns:a16="http://schemas.microsoft.com/office/drawing/2014/main" val="1511884412"/>
                    </a:ext>
                  </a:extLst>
                </a:gridCol>
                <a:gridCol w="1880211">
                  <a:extLst>
                    <a:ext uri="{9D8B030D-6E8A-4147-A177-3AD203B41FA5}">
                      <a16:colId xmlns:a16="http://schemas.microsoft.com/office/drawing/2014/main" val="3195038507"/>
                    </a:ext>
                  </a:extLst>
                </a:gridCol>
                <a:gridCol w="1925056">
                  <a:extLst>
                    <a:ext uri="{9D8B030D-6E8A-4147-A177-3AD203B41FA5}">
                      <a16:colId xmlns:a16="http://schemas.microsoft.com/office/drawing/2014/main" val="4253093460"/>
                    </a:ext>
                  </a:extLst>
                </a:gridCol>
                <a:gridCol w="1925056">
                  <a:extLst>
                    <a:ext uri="{9D8B030D-6E8A-4147-A177-3AD203B41FA5}">
                      <a16:colId xmlns:a16="http://schemas.microsoft.com/office/drawing/2014/main" val="67103220"/>
                    </a:ext>
                  </a:extLst>
                </a:gridCol>
              </a:tblGrid>
              <a:tr h="440112">
                <a:tc>
                  <a:txBody>
                    <a:bodyPr/>
                    <a:lstStyle/>
                    <a:p>
                      <a:pPr algn="ctr" fontAlgn="b"/>
                      <a:endParaRPr lang="en-GB" sz="1400" b="0" i="0" u="none" strike="noStrike" dirty="0">
                        <a:solidFill>
                          <a:schemeClr val="bg2">
                            <a:lumMod val="10000"/>
                          </a:schemeClr>
                        </a:solidFill>
                        <a:effectLst/>
                        <a:latin typeface="Calibri" panose="020F0502020204030204" pitchFamily="34" charset="0"/>
                      </a:endParaRPr>
                    </a:p>
                  </a:txBody>
                  <a:tcPr marL="7525" marR="7525" marT="7525" marB="0" anchor="ctr"/>
                </a:tc>
                <a:tc>
                  <a:txBody>
                    <a:bodyPr/>
                    <a:lstStyle/>
                    <a:p>
                      <a:pPr algn="ctr" fontAlgn="b"/>
                      <a:r>
                        <a:rPr lang="en-GB" sz="1800" b="1" u="none" strike="noStrike" dirty="0">
                          <a:solidFill>
                            <a:schemeClr val="bg2">
                              <a:lumMod val="10000"/>
                            </a:schemeClr>
                          </a:solidFill>
                          <a:effectLst/>
                        </a:rPr>
                        <a:t>eRMC #101</a:t>
                      </a:r>
                      <a:endParaRPr lang="en-GB" sz="1800" b="1" i="0" u="none" strike="noStrike" dirty="0">
                        <a:solidFill>
                          <a:schemeClr val="bg2">
                            <a:lumMod val="10000"/>
                          </a:schemeClr>
                        </a:solidFill>
                        <a:effectLst/>
                        <a:latin typeface="Calibri" panose="020F0502020204030204" pitchFamily="34" charset="0"/>
                      </a:endParaRPr>
                    </a:p>
                  </a:txBody>
                  <a:tcPr marL="7525" marR="7525" marT="7525" marB="0" anchor="ctr"/>
                </a:tc>
                <a:tc>
                  <a:txBody>
                    <a:bodyPr/>
                    <a:lstStyle/>
                    <a:p>
                      <a:pPr algn="ctr" fontAlgn="b"/>
                      <a:r>
                        <a:rPr lang="en-GB" sz="1800" b="1" u="none" strike="noStrike" dirty="0">
                          <a:solidFill>
                            <a:schemeClr val="bg2">
                              <a:lumMod val="10000"/>
                            </a:schemeClr>
                          </a:solidFill>
                          <a:effectLst/>
                        </a:rPr>
                        <a:t>eRMC #102</a:t>
                      </a:r>
                      <a:endParaRPr lang="en-GB" sz="1800" b="1" i="0" u="none" strike="noStrike" dirty="0">
                        <a:solidFill>
                          <a:schemeClr val="bg2">
                            <a:lumMod val="10000"/>
                          </a:schemeClr>
                        </a:solidFill>
                        <a:effectLst/>
                        <a:latin typeface="Calibri" panose="020F0502020204030204" pitchFamily="34" charset="0"/>
                      </a:endParaRPr>
                    </a:p>
                  </a:txBody>
                  <a:tcPr marL="7525" marR="7525" marT="7525" marB="0" anchor="ctr"/>
                </a:tc>
                <a:tc>
                  <a:txBody>
                    <a:bodyPr/>
                    <a:lstStyle/>
                    <a:p>
                      <a:pPr algn="ctr" fontAlgn="b"/>
                      <a:r>
                        <a:rPr lang="en-GB" sz="1800" b="1" u="none" strike="noStrike" dirty="0">
                          <a:solidFill>
                            <a:schemeClr val="bg2">
                              <a:lumMod val="10000"/>
                            </a:schemeClr>
                          </a:solidFill>
                          <a:effectLst/>
                        </a:rPr>
                        <a:t>RMM #101</a:t>
                      </a:r>
                      <a:endParaRPr lang="en-GB" sz="1800" b="1" i="0" u="none" strike="noStrike" dirty="0">
                        <a:solidFill>
                          <a:schemeClr val="bg2">
                            <a:lumMod val="10000"/>
                          </a:schemeClr>
                        </a:solidFill>
                        <a:effectLst/>
                        <a:latin typeface="Calibri" panose="020F0502020204030204" pitchFamily="34" charset="0"/>
                      </a:endParaRPr>
                    </a:p>
                  </a:txBody>
                  <a:tcPr marL="7525" marR="7525" marT="7525" marB="0" anchor="ctr"/>
                </a:tc>
                <a:extLst>
                  <a:ext uri="{0D108BD9-81ED-4DB2-BD59-A6C34878D82A}">
                    <a16:rowId xmlns:a16="http://schemas.microsoft.com/office/drawing/2014/main" val="3608760243"/>
                  </a:ext>
                </a:extLst>
              </a:tr>
              <a:tr h="488704">
                <a:tc>
                  <a:txBody>
                    <a:bodyPr/>
                    <a:lstStyle/>
                    <a:p>
                      <a:pPr algn="ctr" fontAlgn="ctr"/>
                      <a:r>
                        <a:rPr lang="en-GB" sz="1400" b="1" u="none" strike="noStrike" dirty="0">
                          <a:solidFill>
                            <a:schemeClr val="bg2">
                              <a:lumMod val="10000"/>
                            </a:schemeClr>
                          </a:solidFill>
                          <a:effectLst/>
                        </a:rPr>
                        <a:t>Strand Type</a:t>
                      </a:r>
                      <a:endParaRPr lang="en-GB" sz="1400" b="1" i="0" u="none" strike="noStrike" dirty="0">
                        <a:solidFill>
                          <a:schemeClr val="bg2">
                            <a:lumMod val="10000"/>
                          </a:schemeClr>
                        </a:solidFill>
                        <a:effectLst/>
                        <a:latin typeface="Calibri" panose="020F0502020204030204" pitchFamily="34" charset="0"/>
                      </a:endParaRPr>
                    </a:p>
                  </a:txBody>
                  <a:tcPr marL="7525" marR="7525" marT="7525" marB="0" anchor="ctr"/>
                </a:tc>
                <a:tc>
                  <a:txBody>
                    <a:bodyPr/>
                    <a:lstStyle/>
                    <a:p>
                      <a:pPr algn="ctr" fontAlgn="b"/>
                      <a:r>
                        <a:rPr lang="en-GB" sz="1800" u="none" strike="noStrike" dirty="0">
                          <a:solidFill>
                            <a:schemeClr val="bg2">
                              <a:lumMod val="10000"/>
                            </a:schemeClr>
                          </a:solidFill>
                          <a:effectLst/>
                        </a:rPr>
                        <a:t>RRP 120/127</a:t>
                      </a:r>
                      <a:endParaRPr lang="en-GB" sz="1800" b="0" i="0" u="none" strike="noStrike" dirty="0">
                        <a:solidFill>
                          <a:schemeClr val="bg2">
                            <a:lumMod val="10000"/>
                          </a:schemeClr>
                        </a:solidFill>
                        <a:effectLst/>
                        <a:latin typeface="Calibri" panose="020F0502020204030204" pitchFamily="34" charset="0"/>
                      </a:endParaRPr>
                    </a:p>
                  </a:txBody>
                  <a:tcPr marL="7525" marR="7525" marT="7525" marB="0" anchor="ctr"/>
                </a:tc>
                <a:tc>
                  <a:txBody>
                    <a:bodyPr/>
                    <a:lstStyle/>
                    <a:p>
                      <a:pPr algn="ctr" fontAlgn="b"/>
                      <a:r>
                        <a:rPr lang="en-GB" sz="1800" u="none" strike="noStrike" dirty="0">
                          <a:solidFill>
                            <a:schemeClr val="bg2">
                              <a:lumMod val="10000"/>
                            </a:schemeClr>
                          </a:solidFill>
                          <a:effectLst/>
                        </a:rPr>
                        <a:t>RRP 150/169</a:t>
                      </a:r>
                      <a:endParaRPr lang="en-GB" sz="1800" b="0" i="0" u="none" strike="noStrike" dirty="0">
                        <a:solidFill>
                          <a:schemeClr val="bg2">
                            <a:lumMod val="10000"/>
                          </a:schemeClr>
                        </a:solidFill>
                        <a:effectLst/>
                        <a:latin typeface="Calibri" panose="020F0502020204030204" pitchFamily="34" charset="0"/>
                      </a:endParaRPr>
                    </a:p>
                  </a:txBody>
                  <a:tcPr marL="7525" marR="7525" marT="7525" marB="0" anchor="ctr"/>
                </a:tc>
                <a:tc>
                  <a:txBody>
                    <a:bodyPr/>
                    <a:lstStyle/>
                    <a:p>
                      <a:pPr algn="ctr" fontAlgn="b"/>
                      <a:r>
                        <a:rPr lang="en-GB" sz="1800" u="none" strike="noStrike" dirty="0">
                          <a:solidFill>
                            <a:schemeClr val="bg2">
                              <a:lumMod val="10000"/>
                            </a:schemeClr>
                          </a:solidFill>
                          <a:effectLst/>
                        </a:rPr>
                        <a:t>RRP 120/127</a:t>
                      </a:r>
                      <a:endParaRPr lang="en-GB" sz="1800" b="0" i="0" u="none" strike="noStrike" dirty="0">
                        <a:solidFill>
                          <a:schemeClr val="bg2">
                            <a:lumMod val="10000"/>
                          </a:schemeClr>
                        </a:solidFill>
                        <a:effectLst/>
                        <a:latin typeface="Calibri" panose="020F0502020204030204" pitchFamily="34" charset="0"/>
                      </a:endParaRPr>
                    </a:p>
                  </a:txBody>
                  <a:tcPr marL="7525" marR="7525" marT="7525" marB="0" anchor="ctr"/>
                </a:tc>
                <a:extLst>
                  <a:ext uri="{0D108BD9-81ED-4DB2-BD59-A6C34878D82A}">
                    <a16:rowId xmlns:a16="http://schemas.microsoft.com/office/drawing/2014/main" val="956816657"/>
                  </a:ext>
                </a:extLst>
              </a:tr>
              <a:tr h="403376">
                <a:tc>
                  <a:txBody>
                    <a:bodyPr/>
                    <a:lstStyle/>
                    <a:p>
                      <a:pPr algn="ctr" fontAlgn="ctr"/>
                      <a:endParaRPr lang="en-GB" sz="1400" b="1" i="0" u="none" strike="noStrike" dirty="0">
                        <a:solidFill>
                          <a:schemeClr val="bg2">
                            <a:lumMod val="10000"/>
                          </a:schemeClr>
                        </a:solidFill>
                        <a:effectLst/>
                        <a:latin typeface="Calibri" panose="020F0502020204030204" pitchFamily="34" charset="0"/>
                      </a:endParaRPr>
                    </a:p>
                  </a:txBody>
                  <a:tcPr marL="7525" marR="7525" marT="7525" marB="0" anchor="ctr"/>
                </a:tc>
                <a:tc>
                  <a:txBody>
                    <a:bodyPr/>
                    <a:lstStyle/>
                    <a:p>
                      <a:pPr algn="ctr" fontAlgn="b"/>
                      <a:endParaRPr lang="pt-BR" sz="1400" b="0" i="0" u="none" strike="noStrike" dirty="0">
                        <a:solidFill>
                          <a:schemeClr val="bg2">
                            <a:lumMod val="10000"/>
                          </a:schemeClr>
                        </a:solidFill>
                        <a:effectLst/>
                        <a:latin typeface="Calibri" panose="020F0502020204030204" pitchFamily="34" charset="0"/>
                      </a:endParaRPr>
                    </a:p>
                  </a:txBody>
                  <a:tcPr marL="7525" marR="7525" marT="7525" marB="0" anchor="ctr"/>
                </a:tc>
                <a:tc>
                  <a:txBody>
                    <a:bodyPr/>
                    <a:lstStyle/>
                    <a:p>
                      <a:pPr algn="ctr" fontAlgn="b"/>
                      <a:endParaRPr lang="en-GB" sz="1400" b="0" i="0" u="none" strike="noStrike" dirty="0">
                        <a:solidFill>
                          <a:schemeClr val="bg2">
                            <a:lumMod val="10000"/>
                          </a:schemeClr>
                        </a:solidFill>
                        <a:effectLst/>
                        <a:latin typeface="Calibri" panose="020F0502020204030204" pitchFamily="34" charset="0"/>
                      </a:endParaRPr>
                    </a:p>
                  </a:txBody>
                  <a:tcPr marL="7525" marR="7525" marT="7525" marB="0" anchor="ctr"/>
                </a:tc>
                <a:tc>
                  <a:txBody>
                    <a:bodyPr/>
                    <a:lstStyle/>
                    <a:p>
                      <a:pPr algn="ctr" fontAlgn="b"/>
                      <a:endParaRPr lang="pt-BR" sz="1400" b="0" i="0" u="none" strike="noStrike" dirty="0">
                        <a:solidFill>
                          <a:schemeClr val="bg2">
                            <a:lumMod val="10000"/>
                          </a:schemeClr>
                        </a:solidFill>
                        <a:effectLst/>
                        <a:latin typeface="Calibri" panose="020F0502020204030204" pitchFamily="34" charset="0"/>
                      </a:endParaRPr>
                    </a:p>
                  </a:txBody>
                  <a:tcPr marL="7525" marR="7525" marT="7525" marB="0" anchor="ctr"/>
                </a:tc>
                <a:extLst>
                  <a:ext uri="{0D108BD9-81ED-4DB2-BD59-A6C34878D82A}">
                    <a16:rowId xmlns:a16="http://schemas.microsoft.com/office/drawing/2014/main" val="341255811"/>
                  </a:ext>
                </a:extLst>
              </a:tr>
            </a:tbl>
          </a:graphicData>
        </a:graphic>
      </p:graphicFrame>
      <p:pic>
        <p:nvPicPr>
          <p:cNvPr id="9" name="Picture 8">
            <a:extLst>
              <a:ext uri="{FF2B5EF4-FFF2-40B4-BE49-F238E27FC236}">
                <a16:creationId xmlns:a16="http://schemas.microsoft.com/office/drawing/2014/main" id="{82CD4798-F16B-4CCD-AFCD-284569139971}"/>
              </a:ext>
            </a:extLst>
          </p:cNvPr>
          <p:cNvPicPr>
            <a:picLocks noChangeAspect="1"/>
          </p:cNvPicPr>
          <p:nvPr/>
        </p:nvPicPr>
        <p:blipFill>
          <a:blip r:embed="rId3"/>
          <a:stretch>
            <a:fillRect/>
          </a:stretch>
        </p:blipFill>
        <p:spPr>
          <a:xfrm>
            <a:off x="7467600" y="735138"/>
            <a:ext cx="4710950" cy="3532169"/>
          </a:xfrm>
          <a:prstGeom prst="rect">
            <a:avLst/>
          </a:prstGeom>
        </p:spPr>
      </p:pic>
      <p:pic>
        <p:nvPicPr>
          <p:cNvPr id="10" name="Picture 9">
            <a:extLst>
              <a:ext uri="{FF2B5EF4-FFF2-40B4-BE49-F238E27FC236}">
                <a16:creationId xmlns:a16="http://schemas.microsoft.com/office/drawing/2014/main" id="{5BE27097-886E-4080-8837-8462E702621E}"/>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484" t="12650" r="21113" b="15448"/>
          <a:stretch/>
        </p:blipFill>
        <p:spPr>
          <a:xfrm>
            <a:off x="6096000" y="4756499"/>
            <a:ext cx="5692800" cy="1139568"/>
          </a:xfrm>
          <a:prstGeom prst="rect">
            <a:avLst/>
          </a:prstGeom>
        </p:spPr>
      </p:pic>
      <p:sp>
        <p:nvSpPr>
          <p:cNvPr id="11" name="TextBox 10">
            <a:extLst>
              <a:ext uri="{FF2B5EF4-FFF2-40B4-BE49-F238E27FC236}">
                <a16:creationId xmlns:a16="http://schemas.microsoft.com/office/drawing/2014/main" id="{5AB6143A-71AE-423A-818A-4412982769A5}"/>
              </a:ext>
            </a:extLst>
          </p:cNvPr>
          <p:cNvSpPr txBox="1"/>
          <p:nvPr/>
        </p:nvSpPr>
        <p:spPr>
          <a:xfrm>
            <a:off x="8763000" y="581249"/>
            <a:ext cx="3025800" cy="307777"/>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chemeClr val="accent2"/>
                </a:solidFill>
                <a:effectLst/>
                <a:uLnTx/>
                <a:uFillTx/>
                <a:latin typeface="Arial"/>
                <a:ea typeface="+mn-ea"/>
                <a:cs typeface="+mn-cs"/>
              </a:rPr>
              <a:t>B. Bordini, J. Fleiter &amp; A. Bonasia</a:t>
            </a:r>
          </a:p>
        </p:txBody>
      </p:sp>
      <p:sp>
        <p:nvSpPr>
          <p:cNvPr id="13" name="Content Placeholder 1">
            <a:extLst>
              <a:ext uri="{FF2B5EF4-FFF2-40B4-BE49-F238E27FC236}">
                <a16:creationId xmlns:a16="http://schemas.microsoft.com/office/drawing/2014/main" id="{18F8E532-132A-4B85-956B-088D43D8293B}"/>
              </a:ext>
            </a:extLst>
          </p:cNvPr>
          <p:cNvSpPr txBox="1">
            <a:spLocks/>
          </p:cNvSpPr>
          <p:nvPr/>
        </p:nvSpPr>
        <p:spPr>
          <a:xfrm>
            <a:off x="317605" y="2845571"/>
            <a:ext cx="7149995" cy="219259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000"/>
              </a:spcBef>
              <a:spcAft>
                <a:spcPts val="0"/>
              </a:spcAft>
            </a:pPr>
            <a:r>
              <a:rPr lang="en-US" sz="1800" b="0" dirty="0"/>
              <a:t>1 mm diameter wire, Cu/Sc </a:t>
            </a:r>
            <a:r>
              <a:rPr lang="en-US" sz="1800" b="0" i="0" dirty="0">
                <a:solidFill>
                  <a:srgbClr val="333333"/>
                </a:solidFill>
                <a:effectLst/>
                <a:latin typeface="Helvetica Neue"/>
              </a:rPr>
              <a:t>~</a:t>
            </a:r>
            <a:r>
              <a:rPr lang="en-US" sz="1800" b="0" dirty="0"/>
              <a:t> 1</a:t>
            </a:r>
          </a:p>
          <a:p>
            <a:pPr>
              <a:spcBef>
                <a:spcPts val="1000"/>
              </a:spcBef>
              <a:spcAft>
                <a:spcPts val="0"/>
              </a:spcAft>
            </a:pPr>
            <a:r>
              <a:rPr lang="en-US" sz="1800" b="0" dirty="0"/>
              <a:t>40-strand cable </a:t>
            </a:r>
          </a:p>
          <a:p>
            <a:pPr>
              <a:spcBef>
                <a:spcPts val="1000"/>
              </a:spcBef>
              <a:spcAft>
                <a:spcPts val="0"/>
              </a:spcAft>
            </a:pPr>
            <a:r>
              <a:rPr lang="en-US" sz="1800" b="0" dirty="0"/>
              <a:t>Bare cable width x thickness: 20.95 x 1.82 mm   </a:t>
            </a:r>
            <a:r>
              <a:rPr lang="en-US" sz="1800" b="0" dirty="0">
                <a:solidFill>
                  <a:schemeClr val="accent2"/>
                </a:solidFill>
              </a:rPr>
              <a:t>(as built)</a:t>
            </a:r>
          </a:p>
          <a:p>
            <a:pPr>
              <a:spcBef>
                <a:spcPts val="1000"/>
              </a:spcBef>
              <a:spcAft>
                <a:spcPts val="0"/>
              </a:spcAft>
            </a:pPr>
            <a:r>
              <a:rPr lang="en-US" sz="1800" b="0" dirty="0"/>
              <a:t>Assumed growth during HT: 0.8 % (width), 3.6% (thickness)</a:t>
            </a:r>
          </a:p>
          <a:p>
            <a:pPr>
              <a:spcBef>
                <a:spcPts val="1000"/>
              </a:spcBef>
              <a:spcAft>
                <a:spcPts val="0"/>
              </a:spcAft>
            </a:pPr>
            <a:r>
              <a:rPr lang="en-US" sz="1800" b="0" dirty="0"/>
              <a:t>SS core 14 mm wide x 25 um thick </a:t>
            </a:r>
          </a:p>
          <a:p>
            <a:pPr>
              <a:spcBef>
                <a:spcPts val="1000"/>
              </a:spcBef>
              <a:spcAft>
                <a:spcPts val="0"/>
              </a:spcAft>
            </a:pPr>
            <a:r>
              <a:rPr lang="en-US" sz="1800" b="0" dirty="0"/>
              <a:t>Mica 44 mm + S2 636, Braided, 0.145 mm</a:t>
            </a:r>
          </a:p>
          <a:p>
            <a:pPr>
              <a:spcBef>
                <a:spcPts val="1000"/>
              </a:spcBef>
              <a:spcAft>
                <a:spcPts val="0"/>
              </a:spcAft>
            </a:pPr>
            <a:endParaRPr lang="en-US" sz="1600" b="0" dirty="0"/>
          </a:p>
        </p:txBody>
      </p:sp>
      <p:sp>
        <p:nvSpPr>
          <p:cNvPr id="14" name="Title 2">
            <a:extLst>
              <a:ext uri="{FF2B5EF4-FFF2-40B4-BE49-F238E27FC236}">
                <a16:creationId xmlns:a16="http://schemas.microsoft.com/office/drawing/2014/main" id="{D2B349B5-122B-437D-12D5-C949FC953944}"/>
              </a:ext>
            </a:extLst>
          </p:cNvPr>
          <p:cNvSpPr>
            <a:spLocks noGrp="1"/>
          </p:cNvSpPr>
          <p:nvPr>
            <p:ph type="title"/>
          </p:nvPr>
        </p:nvSpPr>
        <p:spPr>
          <a:xfrm>
            <a:off x="407988" y="373593"/>
            <a:ext cx="11376025" cy="1065742"/>
          </a:xfrm>
        </p:spPr>
        <p:txBody>
          <a:bodyPr/>
          <a:lstStyle/>
          <a:p>
            <a:r>
              <a:rPr lang="en-GB" dirty="0"/>
              <a:t>Strand &amp; Cable Parameters </a:t>
            </a:r>
          </a:p>
        </p:txBody>
      </p:sp>
    </p:spTree>
    <p:extLst>
      <p:ext uri="{BB962C8B-B14F-4D97-AF65-F5344CB8AC3E}">
        <p14:creationId xmlns:p14="http://schemas.microsoft.com/office/powerpoint/2010/main" val="29591701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CF27D-1A2D-6A33-16D2-71DF063C1FA3}"/>
              </a:ext>
            </a:extLst>
          </p:cNvPr>
          <p:cNvSpPr>
            <a:spLocks noGrp="1"/>
          </p:cNvSpPr>
          <p:nvPr>
            <p:ph type="title"/>
          </p:nvPr>
        </p:nvSpPr>
        <p:spPr/>
        <p:txBody>
          <a:bodyPr/>
          <a:lstStyle/>
          <a:p>
            <a:r>
              <a:rPr lang="en-GB" dirty="0"/>
              <a:t>Insulation</a:t>
            </a:r>
          </a:p>
        </p:txBody>
      </p:sp>
      <p:sp>
        <p:nvSpPr>
          <p:cNvPr id="3" name="Date Placeholder 2">
            <a:extLst>
              <a:ext uri="{FF2B5EF4-FFF2-40B4-BE49-F238E27FC236}">
                <a16:creationId xmlns:a16="http://schemas.microsoft.com/office/drawing/2014/main" id="{347EE828-AE09-176F-A717-6D1D5A517A73}"/>
              </a:ext>
            </a:extLst>
          </p:cNvPr>
          <p:cNvSpPr>
            <a:spLocks noGrp="1"/>
          </p:cNvSpPr>
          <p:nvPr>
            <p:ph type="dt" sz="half" idx="10"/>
          </p:nvPr>
        </p:nvSpPr>
        <p:spPr/>
        <p:txBody>
          <a:bodyPr/>
          <a:lstStyle/>
          <a:p>
            <a:r>
              <a:rPr lang="en-US"/>
              <a:t>24.10.2022</a:t>
            </a:r>
            <a:endParaRPr lang="en-US" dirty="0"/>
          </a:p>
        </p:txBody>
      </p:sp>
      <p:sp>
        <p:nvSpPr>
          <p:cNvPr id="4" name="Footer Placeholder 3">
            <a:extLst>
              <a:ext uri="{FF2B5EF4-FFF2-40B4-BE49-F238E27FC236}">
                <a16:creationId xmlns:a16="http://schemas.microsoft.com/office/drawing/2014/main" id="{7C3752DD-CDEC-A6D7-51C7-4247FF22B80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5" name="Slide Number Placeholder 4">
            <a:extLst>
              <a:ext uri="{FF2B5EF4-FFF2-40B4-BE49-F238E27FC236}">
                <a16:creationId xmlns:a16="http://schemas.microsoft.com/office/drawing/2014/main" id="{B243AD69-A067-9840-7499-08E2EA32EE07}"/>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
        <p:nvSpPr>
          <p:cNvPr id="13" name="TextBox 12">
            <a:extLst>
              <a:ext uri="{FF2B5EF4-FFF2-40B4-BE49-F238E27FC236}">
                <a16:creationId xmlns:a16="http://schemas.microsoft.com/office/drawing/2014/main" id="{E0543783-0268-20B6-3D03-FEED334B4F18}"/>
              </a:ext>
            </a:extLst>
          </p:cNvPr>
          <p:cNvSpPr txBox="1"/>
          <p:nvPr/>
        </p:nvSpPr>
        <p:spPr>
          <a:xfrm>
            <a:off x="407988" y="5954239"/>
            <a:ext cx="3442093" cy="215444"/>
          </a:xfrm>
          <a:prstGeom prst="rect">
            <a:avLst/>
          </a:prstGeom>
          <a:noFill/>
        </p:spPr>
        <p:txBody>
          <a:bodyPr wrap="square" lIns="0" tIns="0" rIns="0" bIns="0" rtlCol="0">
            <a:spAutoFit/>
          </a:bodyPr>
          <a:lstStyle/>
          <a:p>
            <a:pPr algn="l"/>
            <a:r>
              <a:rPr lang="en-GB" sz="1400" i="1" dirty="0">
                <a:solidFill>
                  <a:schemeClr val="accent2"/>
                </a:solidFill>
              </a:rPr>
              <a:t>Courtesy of D. Tommasini</a:t>
            </a:r>
          </a:p>
        </p:txBody>
      </p:sp>
      <p:sp>
        <p:nvSpPr>
          <p:cNvPr id="14" name="TextBox 13">
            <a:extLst>
              <a:ext uri="{FF2B5EF4-FFF2-40B4-BE49-F238E27FC236}">
                <a16:creationId xmlns:a16="http://schemas.microsoft.com/office/drawing/2014/main" id="{509D6B36-6A1B-FE96-0606-16154BA48EEF}"/>
              </a:ext>
            </a:extLst>
          </p:cNvPr>
          <p:cNvSpPr txBox="1"/>
          <p:nvPr/>
        </p:nvSpPr>
        <p:spPr>
          <a:xfrm>
            <a:off x="304800" y="941774"/>
            <a:ext cx="11746105" cy="369332"/>
          </a:xfrm>
          <a:prstGeom prst="rect">
            <a:avLst/>
          </a:prstGeom>
          <a:noFill/>
        </p:spPr>
        <p:txBody>
          <a:bodyPr wrap="square" rtlCol="0">
            <a:spAutoFit/>
          </a:bodyPr>
          <a:lstStyle/>
          <a:p>
            <a:r>
              <a:rPr lang="fr-CH" dirty="0" err="1">
                <a:solidFill>
                  <a:schemeClr val="accent6">
                    <a:lumMod val="50000"/>
                  </a:schemeClr>
                </a:solidFill>
              </a:rPr>
              <a:t>Considering</a:t>
            </a:r>
            <a:r>
              <a:rPr lang="fr-CH" dirty="0">
                <a:solidFill>
                  <a:schemeClr val="accent6">
                    <a:lumMod val="50000"/>
                  </a:schemeClr>
                </a:solidFill>
              </a:rPr>
              <a:t> the </a:t>
            </a:r>
            <a:r>
              <a:rPr lang="fr-CH" dirty="0" err="1">
                <a:solidFill>
                  <a:schemeClr val="accent6">
                    <a:lumMod val="50000"/>
                  </a:schemeClr>
                </a:solidFill>
              </a:rPr>
              <a:t>needs</a:t>
            </a:r>
            <a:r>
              <a:rPr lang="fr-CH" dirty="0">
                <a:solidFill>
                  <a:schemeClr val="accent6">
                    <a:lumMod val="50000"/>
                  </a:schemeClr>
                </a:solidFill>
              </a:rPr>
              <a:t> for the FCC, </a:t>
            </a:r>
            <a:r>
              <a:rPr lang="fr-CH" dirty="0" err="1">
                <a:solidFill>
                  <a:schemeClr val="accent6">
                    <a:lumMod val="50000"/>
                  </a:schemeClr>
                </a:solidFill>
              </a:rPr>
              <a:t>we</a:t>
            </a:r>
            <a:r>
              <a:rPr lang="fr-CH" dirty="0">
                <a:solidFill>
                  <a:schemeClr val="accent6">
                    <a:lumMod val="50000"/>
                  </a:schemeClr>
                </a:solidFill>
              </a:rPr>
              <a:t> </a:t>
            </a:r>
            <a:r>
              <a:rPr lang="fr-CH" dirty="0" err="1">
                <a:solidFill>
                  <a:schemeClr val="accent6">
                    <a:lumMod val="50000"/>
                  </a:schemeClr>
                </a:solidFill>
              </a:rPr>
              <a:t>wanted</a:t>
            </a:r>
            <a:r>
              <a:rPr lang="fr-CH" dirty="0">
                <a:solidFill>
                  <a:schemeClr val="accent6">
                    <a:lumMod val="50000"/>
                  </a:schemeClr>
                </a:solidFill>
              </a:rPr>
              <a:t> to </a:t>
            </a:r>
            <a:r>
              <a:rPr lang="fr-CH" dirty="0" err="1">
                <a:solidFill>
                  <a:schemeClr val="accent6">
                    <a:lumMod val="50000"/>
                  </a:schemeClr>
                </a:solidFill>
              </a:rPr>
              <a:t>reinforce</a:t>
            </a:r>
            <a:r>
              <a:rPr lang="fr-CH" dirty="0">
                <a:solidFill>
                  <a:schemeClr val="accent6">
                    <a:lumMod val="50000"/>
                  </a:schemeClr>
                </a:solidFill>
              </a:rPr>
              <a:t> the state of the art (11 T) </a:t>
            </a:r>
            <a:r>
              <a:rPr lang="fr-CH" dirty="0" err="1">
                <a:solidFill>
                  <a:schemeClr val="accent6">
                    <a:lumMod val="50000"/>
                  </a:schemeClr>
                </a:solidFill>
              </a:rPr>
              <a:t>with</a:t>
            </a:r>
            <a:r>
              <a:rPr lang="fr-CH" dirty="0">
                <a:solidFill>
                  <a:schemeClr val="accent6">
                    <a:lumMod val="50000"/>
                  </a:schemeClr>
                </a:solidFill>
              </a:rPr>
              <a:t> </a:t>
            </a:r>
            <a:r>
              <a:rPr lang="fr-CH" dirty="0" err="1">
                <a:solidFill>
                  <a:schemeClr val="accent6">
                    <a:lumMod val="50000"/>
                  </a:schemeClr>
                </a:solidFill>
              </a:rPr>
              <a:t>thicker</a:t>
            </a:r>
            <a:r>
              <a:rPr lang="fr-CH" dirty="0">
                <a:solidFill>
                  <a:schemeClr val="accent6">
                    <a:lumMod val="50000"/>
                  </a:schemeClr>
                </a:solidFill>
              </a:rPr>
              <a:t> </a:t>
            </a:r>
            <a:r>
              <a:rPr lang="fr-CH" dirty="0" err="1">
                <a:solidFill>
                  <a:schemeClr val="accent6">
                    <a:lumMod val="50000"/>
                  </a:schemeClr>
                </a:solidFill>
              </a:rPr>
              <a:t>layers</a:t>
            </a:r>
            <a:r>
              <a:rPr lang="fr-CH" dirty="0">
                <a:solidFill>
                  <a:schemeClr val="accent6">
                    <a:lumMod val="50000"/>
                  </a:schemeClr>
                </a:solidFill>
              </a:rPr>
              <a:t> (150 </a:t>
            </a:r>
            <a:r>
              <a:rPr lang="el-GR" dirty="0">
                <a:solidFill>
                  <a:schemeClr val="accent6">
                    <a:lumMod val="50000"/>
                  </a:schemeClr>
                </a:solidFill>
              </a:rPr>
              <a:t>μ</a:t>
            </a:r>
            <a:r>
              <a:rPr lang="fr-CH" dirty="0">
                <a:solidFill>
                  <a:schemeClr val="accent6">
                    <a:lumMod val="50000"/>
                  </a:schemeClr>
                </a:solidFill>
              </a:rPr>
              <a:t>m).</a:t>
            </a:r>
            <a:endParaRPr lang="en-GB" dirty="0">
              <a:solidFill>
                <a:schemeClr val="accent6">
                  <a:lumMod val="50000"/>
                </a:schemeClr>
              </a:solidFill>
            </a:endParaRPr>
          </a:p>
        </p:txBody>
      </p:sp>
      <p:sp>
        <p:nvSpPr>
          <p:cNvPr id="15" name="Content Placeholder 13">
            <a:extLst>
              <a:ext uri="{FF2B5EF4-FFF2-40B4-BE49-F238E27FC236}">
                <a16:creationId xmlns:a16="http://schemas.microsoft.com/office/drawing/2014/main" id="{691482AE-3619-5B64-D9F3-FC50E0A256F5}"/>
              </a:ext>
            </a:extLst>
          </p:cNvPr>
          <p:cNvSpPr txBox="1">
            <a:spLocks/>
          </p:cNvSpPr>
          <p:nvPr/>
        </p:nvSpPr>
        <p:spPr>
          <a:xfrm>
            <a:off x="398822" y="1764769"/>
            <a:ext cx="6187957" cy="2427644"/>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Arial" charset="0"/>
              <a:buChar char="•"/>
              <a:defRPr/>
            </a:pPr>
            <a:r>
              <a:rPr lang="en-GB" sz="1600" dirty="0">
                <a:solidFill>
                  <a:schemeClr val="accent6">
                    <a:lumMod val="50000"/>
                  </a:schemeClr>
                </a:solidFill>
              </a:rPr>
              <a:t>0.150 </a:t>
            </a:r>
            <a:r>
              <a:rPr lang="en-GB" sz="1600" baseline="30000" dirty="0">
                <a:solidFill>
                  <a:schemeClr val="accent6">
                    <a:lumMod val="50000"/>
                  </a:schemeClr>
                </a:solidFill>
              </a:rPr>
              <a:t>+0.00/-0.02 mm</a:t>
            </a:r>
            <a:r>
              <a:rPr lang="en-GB" sz="1600" dirty="0">
                <a:solidFill>
                  <a:schemeClr val="accent6">
                    <a:lumMod val="50000"/>
                  </a:schemeClr>
                </a:solidFill>
              </a:rPr>
              <a:t> Mica-Glass Insulation</a:t>
            </a:r>
          </a:p>
          <a:p>
            <a:pPr>
              <a:buFont typeface="Arial" charset="0"/>
              <a:buChar char="•"/>
              <a:defRPr/>
            </a:pPr>
            <a:r>
              <a:rPr lang="en-GB" sz="1600" dirty="0">
                <a:solidFill>
                  <a:schemeClr val="accent6">
                    <a:lumMod val="50000"/>
                  </a:schemeClr>
                </a:solidFill>
              </a:rPr>
              <a:t>Insulation tests preformed to define the best parameters:</a:t>
            </a:r>
          </a:p>
          <a:p>
            <a:pPr lvl="1">
              <a:buFont typeface="Arial" charset="0"/>
              <a:buChar char="•"/>
              <a:defRPr/>
            </a:pPr>
            <a:r>
              <a:rPr lang="en-GB" sz="1600" dirty="0">
                <a:solidFill>
                  <a:schemeClr val="accent6">
                    <a:lumMod val="50000"/>
                  </a:schemeClr>
                </a:solidFill>
                <a:latin typeface="Arial" panose="020B0604020202020204" pitchFamily="34" charset="0"/>
              </a:rPr>
              <a:t>S2 glass 636 11 TEX yarn</a:t>
            </a:r>
            <a:endParaRPr lang="en-GB" sz="1600" dirty="0">
              <a:solidFill>
                <a:schemeClr val="accent6">
                  <a:lumMod val="50000"/>
                </a:schemeClr>
              </a:solidFill>
            </a:endParaRPr>
          </a:p>
          <a:p>
            <a:pPr lvl="1">
              <a:buFont typeface="Arial" charset="0"/>
              <a:buChar char="•"/>
              <a:defRPr/>
            </a:pPr>
            <a:r>
              <a:rPr lang="en-GB" sz="1600" dirty="0">
                <a:solidFill>
                  <a:schemeClr val="accent6">
                    <a:lumMod val="50000"/>
                  </a:schemeClr>
                </a:solidFill>
              </a:rPr>
              <a:t>14 yarns (ply) per bobbin</a:t>
            </a:r>
          </a:p>
          <a:p>
            <a:pPr lvl="1">
              <a:buFont typeface="Arial" charset="0"/>
              <a:buChar char="•"/>
              <a:defRPr/>
            </a:pPr>
            <a:r>
              <a:rPr lang="en-GB" sz="1600" dirty="0">
                <a:solidFill>
                  <a:schemeClr val="accent6">
                    <a:lumMod val="50000"/>
                  </a:schemeClr>
                </a:solidFill>
              </a:rPr>
              <a:t>32 bobbins</a:t>
            </a:r>
          </a:p>
          <a:p>
            <a:pPr lvl="1">
              <a:buFont typeface="Arial" charset="0"/>
              <a:buChar char="•"/>
              <a:defRPr/>
            </a:pPr>
            <a:r>
              <a:rPr lang="en-GB" sz="1600" dirty="0">
                <a:solidFill>
                  <a:schemeClr val="accent6">
                    <a:lumMod val="50000"/>
                  </a:schemeClr>
                </a:solidFill>
              </a:rPr>
              <a:t>Speed (angle) set to guarantee full coverage and appropriate thickness</a:t>
            </a:r>
          </a:p>
          <a:p>
            <a:endParaRPr lang="en-GB" sz="1600" dirty="0">
              <a:solidFill>
                <a:schemeClr val="accent6">
                  <a:lumMod val="50000"/>
                </a:schemeClr>
              </a:solidFill>
            </a:endParaRPr>
          </a:p>
        </p:txBody>
      </p:sp>
      <p:pic>
        <p:nvPicPr>
          <p:cNvPr id="16" name="Picture 15">
            <a:extLst>
              <a:ext uri="{FF2B5EF4-FFF2-40B4-BE49-F238E27FC236}">
                <a16:creationId xmlns:a16="http://schemas.microsoft.com/office/drawing/2014/main" id="{3E8353BF-4499-E455-C725-A2307CBCB0AB}"/>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t="20263" b="38843"/>
          <a:stretch/>
        </p:blipFill>
        <p:spPr>
          <a:xfrm>
            <a:off x="1032562" y="4359202"/>
            <a:ext cx="5395560" cy="1241117"/>
          </a:xfrm>
          <a:prstGeom prst="rect">
            <a:avLst/>
          </a:prstGeom>
        </p:spPr>
      </p:pic>
      <p:pic>
        <p:nvPicPr>
          <p:cNvPr id="17" name="Picture 84" descr="yarns">
            <a:extLst>
              <a:ext uri="{FF2B5EF4-FFF2-40B4-BE49-F238E27FC236}">
                <a16:creationId xmlns:a16="http://schemas.microsoft.com/office/drawing/2014/main" id="{DF3D1722-2CFB-175A-BAFA-CF1977300DA7}"/>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508681" y="4117125"/>
            <a:ext cx="2039838" cy="1532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3">
            <a:extLst>
              <a:ext uri="{FF2B5EF4-FFF2-40B4-BE49-F238E27FC236}">
                <a16:creationId xmlns:a16="http://schemas.microsoft.com/office/drawing/2014/main" id="{95729E60-C0AA-CF34-5589-FD8BAF579D3B}"/>
              </a:ext>
            </a:extLst>
          </p:cNvPr>
          <p:cNvSpPr txBox="1">
            <a:spLocks noChangeArrowheads="1"/>
          </p:cNvSpPr>
          <p:nvPr/>
        </p:nvSpPr>
        <p:spPr bwMode="auto">
          <a:xfrm>
            <a:off x="9223050" y="5925979"/>
            <a:ext cx="61109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000">
                <a:solidFill>
                  <a:srgbClr val="000000"/>
                </a:solidFill>
                <a:latin typeface="Calibri" panose="020F0502020204030204" pitchFamily="34" charset="0"/>
              </a:rPr>
              <a:t>yarns</a:t>
            </a:r>
            <a:endParaRPr lang="en-GB" altLang="en-US" sz="1600">
              <a:solidFill>
                <a:srgbClr val="000000"/>
              </a:solidFill>
              <a:latin typeface="Calibri" panose="020F0502020204030204" pitchFamily="34" charset="0"/>
            </a:endParaRPr>
          </a:p>
        </p:txBody>
      </p:sp>
      <p:cxnSp>
        <p:nvCxnSpPr>
          <p:cNvPr id="19" name="Straight Arrow Connector 18">
            <a:extLst>
              <a:ext uri="{FF2B5EF4-FFF2-40B4-BE49-F238E27FC236}">
                <a16:creationId xmlns:a16="http://schemas.microsoft.com/office/drawing/2014/main" id="{597F9403-0AF3-0472-2DB8-2082AF7C3AC9}"/>
              </a:ext>
            </a:extLst>
          </p:cNvPr>
          <p:cNvCxnSpPr>
            <a:stCxn id="18" idx="0"/>
          </p:cNvCxnSpPr>
          <p:nvPr/>
        </p:nvCxnSpPr>
        <p:spPr>
          <a:xfrm flipH="1" flipV="1">
            <a:off x="8949911" y="5677256"/>
            <a:ext cx="578688" cy="2487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915D18F-6E90-9CE7-1B5D-7D4C1E090ED4}"/>
              </a:ext>
            </a:extLst>
          </p:cNvPr>
          <p:cNvCxnSpPr>
            <a:stCxn id="18" idx="0"/>
          </p:cNvCxnSpPr>
          <p:nvPr/>
        </p:nvCxnSpPr>
        <p:spPr>
          <a:xfrm flipV="1">
            <a:off x="9528600" y="5677256"/>
            <a:ext cx="305549" cy="2487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45CF0447-A2FD-A5DD-3980-E3975AB6FFD2}"/>
              </a:ext>
            </a:extLst>
          </p:cNvPr>
          <p:cNvPicPr>
            <a:picLocks noChangeAspect="1"/>
          </p:cNvPicPr>
          <p:nvPr/>
        </p:nvPicPr>
        <p:blipFill rotWithShape="1">
          <a:blip r:embed="rId4"/>
          <a:srcRect l="5908" t="27437" r="68956" b="13826"/>
          <a:stretch/>
        </p:blipFill>
        <p:spPr>
          <a:xfrm>
            <a:off x="7505711" y="1565429"/>
            <a:ext cx="3467089" cy="2531887"/>
          </a:xfrm>
          <a:prstGeom prst="rect">
            <a:avLst/>
          </a:prstGeom>
        </p:spPr>
      </p:pic>
    </p:spTree>
    <p:extLst>
      <p:ext uri="{BB962C8B-B14F-4D97-AF65-F5344CB8AC3E}">
        <p14:creationId xmlns:p14="http://schemas.microsoft.com/office/powerpoint/2010/main" val="39443887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8C4B5-3C9A-2B5A-C8F9-9B249F86F06A}"/>
              </a:ext>
            </a:extLst>
          </p:cNvPr>
          <p:cNvSpPr>
            <a:spLocks noGrp="1"/>
          </p:cNvSpPr>
          <p:nvPr>
            <p:ph type="title"/>
          </p:nvPr>
        </p:nvSpPr>
        <p:spPr>
          <a:xfrm>
            <a:off x="407988" y="309369"/>
            <a:ext cx="11380812" cy="1084263"/>
          </a:xfrm>
        </p:spPr>
        <p:txBody>
          <a:bodyPr/>
          <a:lstStyle/>
          <a:p>
            <a:r>
              <a:rPr lang="en-GB" dirty="0"/>
              <a:t>Magnetic design 2D</a:t>
            </a:r>
          </a:p>
        </p:txBody>
      </p:sp>
      <p:sp>
        <p:nvSpPr>
          <p:cNvPr id="3" name="Text Placeholder 2">
            <a:extLst>
              <a:ext uri="{FF2B5EF4-FFF2-40B4-BE49-F238E27FC236}">
                <a16:creationId xmlns:a16="http://schemas.microsoft.com/office/drawing/2014/main" id="{1D696517-D146-486A-E638-1A98F5BADFCC}"/>
              </a:ext>
            </a:extLst>
          </p:cNvPr>
          <p:cNvSpPr>
            <a:spLocks noGrp="1"/>
          </p:cNvSpPr>
          <p:nvPr>
            <p:ph type="body" idx="1"/>
          </p:nvPr>
        </p:nvSpPr>
        <p:spPr>
          <a:xfrm>
            <a:off x="407988" y="1051573"/>
            <a:ext cx="1208062" cy="668337"/>
          </a:xfrm>
        </p:spPr>
        <p:txBody>
          <a:bodyPr/>
          <a:lstStyle/>
          <a:p>
            <a:pPr>
              <a:spcBef>
                <a:spcPts val="0"/>
              </a:spcBef>
              <a:spcAft>
                <a:spcPts val="600"/>
              </a:spcAft>
            </a:pPr>
            <a:r>
              <a:rPr lang="en-GB" dirty="0"/>
              <a:t>eRMC</a:t>
            </a:r>
            <a:endParaRPr lang="en-GB" sz="1800" dirty="0"/>
          </a:p>
        </p:txBody>
      </p:sp>
      <p:sp>
        <p:nvSpPr>
          <p:cNvPr id="5" name="Text Placeholder 4">
            <a:extLst>
              <a:ext uri="{FF2B5EF4-FFF2-40B4-BE49-F238E27FC236}">
                <a16:creationId xmlns:a16="http://schemas.microsoft.com/office/drawing/2014/main" id="{FF681B3E-EC9C-0969-F941-7CBA2CC03A4C}"/>
              </a:ext>
            </a:extLst>
          </p:cNvPr>
          <p:cNvSpPr>
            <a:spLocks noGrp="1"/>
          </p:cNvSpPr>
          <p:nvPr>
            <p:ph type="body" sz="quarter" idx="3"/>
          </p:nvPr>
        </p:nvSpPr>
        <p:spPr>
          <a:xfrm>
            <a:off x="3577241" y="991601"/>
            <a:ext cx="1125537" cy="655634"/>
          </a:xfrm>
        </p:spPr>
        <p:txBody>
          <a:bodyPr/>
          <a:lstStyle/>
          <a:p>
            <a:r>
              <a:rPr lang="en-GB" dirty="0"/>
              <a:t>RMM</a:t>
            </a:r>
          </a:p>
        </p:txBody>
      </p:sp>
      <p:sp>
        <p:nvSpPr>
          <p:cNvPr id="7" name="Date Placeholder 6">
            <a:extLst>
              <a:ext uri="{FF2B5EF4-FFF2-40B4-BE49-F238E27FC236}">
                <a16:creationId xmlns:a16="http://schemas.microsoft.com/office/drawing/2014/main" id="{A1074074-8D81-8845-CA10-243501C7C1BC}"/>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5F585AE1-6D1A-F3F9-12B8-3FBCE0A46FE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683D0ED-799F-BF36-8F43-C516CDB872CF}"/>
              </a:ext>
            </a:extLst>
          </p:cNvPr>
          <p:cNvSpPr>
            <a:spLocks noGrp="1"/>
          </p:cNvSpPr>
          <p:nvPr>
            <p:ph type="sldNum" sz="quarter" idx="12"/>
          </p:nvPr>
        </p:nvSpPr>
        <p:spPr/>
        <p:txBody>
          <a:bodyPr/>
          <a:lstStyle/>
          <a:p>
            <a:fld id="{36B5EA5A-BC32-A742-B11B-8E7414D5B535}" type="slidenum">
              <a:rPr lang="en-US" smtClean="0"/>
              <a:pPr/>
              <a:t>35</a:t>
            </a:fld>
            <a:endParaRPr lang="en-US" dirty="0"/>
          </a:p>
        </p:txBody>
      </p:sp>
      <p:cxnSp>
        <p:nvCxnSpPr>
          <p:cNvPr id="11" name="Straight Connector 10">
            <a:extLst>
              <a:ext uri="{FF2B5EF4-FFF2-40B4-BE49-F238E27FC236}">
                <a16:creationId xmlns:a16="http://schemas.microsoft.com/office/drawing/2014/main" id="{AE361529-1C32-D74C-2544-F4C42116844F}"/>
              </a:ext>
            </a:extLst>
          </p:cNvPr>
          <p:cNvCxnSpPr>
            <a:cxnSpLocks/>
          </p:cNvCxnSpPr>
          <p:nvPr/>
        </p:nvCxnSpPr>
        <p:spPr>
          <a:xfrm>
            <a:off x="3429000" y="1051573"/>
            <a:ext cx="0" cy="396240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B1D27785-03C1-7060-F71E-51EA07B4F189}"/>
              </a:ext>
            </a:extLst>
          </p:cNvPr>
          <p:cNvPicPr>
            <a:picLocks noChangeAspect="1"/>
          </p:cNvPicPr>
          <p:nvPr/>
        </p:nvPicPr>
        <p:blipFill rotWithShape="1">
          <a:blip r:embed="rId3"/>
          <a:srcRect l="48914"/>
          <a:stretch/>
        </p:blipFill>
        <p:spPr>
          <a:xfrm>
            <a:off x="3551580" y="1319418"/>
            <a:ext cx="3048624" cy="2078981"/>
          </a:xfrm>
          <a:prstGeom prst="rect">
            <a:avLst/>
          </a:prstGeom>
        </p:spPr>
      </p:pic>
      <p:pic>
        <p:nvPicPr>
          <p:cNvPr id="6" name="Picture 5">
            <a:extLst>
              <a:ext uri="{FF2B5EF4-FFF2-40B4-BE49-F238E27FC236}">
                <a16:creationId xmlns:a16="http://schemas.microsoft.com/office/drawing/2014/main" id="{B92455C1-7765-70BE-70CF-188D090E32BF}"/>
              </a:ext>
            </a:extLst>
          </p:cNvPr>
          <p:cNvPicPr>
            <a:picLocks noChangeAspect="1"/>
          </p:cNvPicPr>
          <p:nvPr/>
        </p:nvPicPr>
        <p:blipFill rotWithShape="1">
          <a:blip r:embed="rId3"/>
          <a:srcRect r="51549"/>
          <a:stretch/>
        </p:blipFill>
        <p:spPr>
          <a:xfrm>
            <a:off x="257369" y="1366111"/>
            <a:ext cx="3048625" cy="2192005"/>
          </a:xfrm>
          <a:prstGeom prst="rect">
            <a:avLst/>
          </a:prstGeom>
        </p:spPr>
      </p:pic>
      <p:sp>
        <p:nvSpPr>
          <p:cNvPr id="15" name="Content Placeholder 3">
            <a:extLst>
              <a:ext uri="{FF2B5EF4-FFF2-40B4-BE49-F238E27FC236}">
                <a16:creationId xmlns:a16="http://schemas.microsoft.com/office/drawing/2014/main" id="{146510E9-7C74-A7FF-F542-D7309D315BB3}"/>
              </a:ext>
            </a:extLst>
          </p:cNvPr>
          <p:cNvSpPr>
            <a:spLocks noGrp="1"/>
          </p:cNvSpPr>
          <p:nvPr>
            <p:ph sz="half" idx="2"/>
          </p:nvPr>
        </p:nvSpPr>
        <p:spPr>
          <a:xfrm>
            <a:off x="403200" y="3679800"/>
            <a:ext cx="3254397" cy="1084258"/>
          </a:xfrm>
        </p:spPr>
        <p:txBody>
          <a:bodyPr/>
          <a:lstStyle/>
          <a:p>
            <a:pPr>
              <a:spcBef>
                <a:spcPts val="0"/>
              </a:spcBef>
            </a:pPr>
            <a:r>
              <a:rPr lang="en-GB" sz="1800" b="0" dirty="0"/>
              <a:t>eRMC pole in magnetic stainless steel ST 430</a:t>
            </a:r>
          </a:p>
          <a:p>
            <a:pPr>
              <a:spcBef>
                <a:spcPts val="0"/>
              </a:spcBef>
            </a:pPr>
            <a:r>
              <a:rPr lang="en-GB" sz="1800" b="0" dirty="0"/>
              <a:t>90 turns/quadrant  </a:t>
            </a:r>
          </a:p>
        </p:txBody>
      </p:sp>
      <p:sp>
        <p:nvSpPr>
          <p:cNvPr id="16" name="Content Placeholder 3">
            <a:extLst>
              <a:ext uri="{FF2B5EF4-FFF2-40B4-BE49-F238E27FC236}">
                <a16:creationId xmlns:a16="http://schemas.microsoft.com/office/drawing/2014/main" id="{73540CFA-58E9-2DA9-0748-841D1C580353}"/>
              </a:ext>
            </a:extLst>
          </p:cNvPr>
          <p:cNvSpPr txBox="1">
            <a:spLocks/>
          </p:cNvSpPr>
          <p:nvPr/>
        </p:nvSpPr>
        <p:spPr>
          <a:xfrm>
            <a:off x="3560574" y="3684605"/>
            <a:ext cx="3678426" cy="1690194"/>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pPr>
            <a:r>
              <a:rPr lang="en-GB" sz="1800" b="0" dirty="0"/>
              <a:t>RMM pole in titanium Ti-6Al-4V</a:t>
            </a:r>
          </a:p>
          <a:p>
            <a:pPr>
              <a:spcBef>
                <a:spcPts val="0"/>
              </a:spcBef>
            </a:pPr>
            <a:r>
              <a:rPr lang="en-GB" sz="1800" b="0" dirty="0"/>
              <a:t>132 turns/quadrant   </a:t>
            </a:r>
          </a:p>
          <a:p>
            <a:pPr>
              <a:spcBef>
                <a:spcPts val="0"/>
              </a:spcBef>
            </a:pPr>
            <a:r>
              <a:rPr lang="en-GB" sz="1800" b="0" dirty="0" err="1"/>
              <a:t>R</a:t>
            </a:r>
            <a:r>
              <a:rPr lang="en-GB" sz="1800" b="0" baseline="-25000" dirty="0" err="1"/>
              <a:t>coil</a:t>
            </a:r>
            <a:r>
              <a:rPr lang="en-GB" sz="1800" b="0" baseline="-25000" dirty="0"/>
              <a:t> aperture </a:t>
            </a:r>
            <a:r>
              <a:rPr lang="en-GB" sz="1800" b="0" dirty="0"/>
              <a:t>= 31 mm</a:t>
            </a:r>
          </a:p>
          <a:p>
            <a:pPr>
              <a:spcBef>
                <a:spcPts val="0"/>
              </a:spcBef>
            </a:pPr>
            <a:r>
              <a:rPr lang="en-GB" sz="1800" b="0" dirty="0" err="1"/>
              <a:t>R</a:t>
            </a:r>
            <a:r>
              <a:rPr lang="en-GB" sz="1800" b="0" baseline="-25000" dirty="0" err="1"/>
              <a:t>closed</a:t>
            </a:r>
            <a:r>
              <a:rPr lang="en-GB" sz="1800" b="0" baseline="-25000" dirty="0"/>
              <a:t> cavity aperture </a:t>
            </a:r>
            <a:r>
              <a:rPr lang="en-GB" sz="1800" b="0" dirty="0"/>
              <a:t>= 25 mm</a:t>
            </a:r>
          </a:p>
        </p:txBody>
      </p:sp>
      <p:graphicFrame>
        <p:nvGraphicFramePr>
          <p:cNvPr id="23" name="Table 23">
            <a:extLst>
              <a:ext uri="{FF2B5EF4-FFF2-40B4-BE49-F238E27FC236}">
                <a16:creationId xmlns:a16="http://schemas.microsoft.com/office/drawing/2014/main" id="{E2177D18-5583-8666-B33A-D2658C7CFF8F}"/>
              </a:ext>
            </a:extLst>
          </p:cNvPr>
          <p:cNvGraphicFramePr>
            <a:graphicFrameLocks noGrp="1"/>
          </p:cNvGraphicFramePr>
          <p:nvPr/>
        </p:nvGraphicFramePr>
        <p:xfrm>
          <a:off x="7153545" y="340323"/>
          <a:ext cx="4635255" cy="2011680"/>
        </p:xfrm>
        <a:graphic>
          <a:graphicData uri="http://schemas.openxmlformats.org/drawingml/2006/table">
            <a:tbl>
              <a:tblPr firstRow="1" bandRow="1">
                <a:tableStyleId>{8EC20E35-A176-4012-BC5E-935CFFF8708E}</a:tableStyleId>
              </a:tblPr>
              <a:tblGrid>
                <a:gridCol w="3022938">
                  <a:extLst>
                    <a:ext uri="{9D8B030D-6E8A-4147-A177-3AD203B41FA5}">
                      <a16:colId xmlns:a16="http://schemas.microsoft.com/office/drawing/2014/main" val="909377442"/>
                    </a:ext>
                  </a:extLst>
                </a:gridCol>
                <a:gridCol w="771108">
                  <a:extLst>
                    <a:ext uri="{9D8B030D-6E8A-4147-A177-3AD203B41FA5}">
                      <a16:colId xmlns:a16="http://schemas.microsoft.com/office/drawing/2014/main" val="236411505"/>
                    </a:ext>
                  </a:extLst>
                </a:gridCol>
                <a:gridCol w="841209">
                  <a:extLst>
                    <a:ext uri="{9D8B030D-6E8A-4147-A177-3AD203B41FA5}">
                      <a16:colId xmlns:a16="http://schemas.microsoft.com/office/drawing/2014/main" val="2952276704"/>
                    </a:ext>
                  </a:extLst>
                </a:gridCol>
              </a:tblGrid>
              <a:tr h="281699">
                <a:tc>
                  <a:txBody>
                    <a:bodyPr/>
                    <a:lstStyle/>
                    <a:p>
                      <a:endParaRPr lang="en-GB" sz="1600" dirty="0"/>
                    </a:p>
                  </a:txBody>
                  <a:tcPr/>
                </a:tc>
                <a:tc>
                  <a:txBody>
                    <a:bodyPr/>
                    <a:lstStyle/>
                    <a:p>
                      <a:pPr algn="ctr"/>
                      <a:r>
                        <a:rPr lang="en-GB" sz="1600" dirty="0"/>
                        <a:t>eRMC</a:t>
                      </a:r>
                    </a:p>
                  </a:txBody>
                  <a:tcPr/>
                </a:tc>
                <a:tc>
                  <a:txBody>
                    <a:bodyPr/>
                    <a:lstStyle/>
                    <a:p>
                      <a:pPr algn="ctr"/>
                      <a:r>
                        <a:rPr lang="en-GB" sz="1600" dirty="0"/>
                        <a:t>RMM</a:t>
                      </a:r>
                    </a:p>
                  </a:txBody>
                  <a:tcPr/>
                </a:tc>
                <a:extLst>
                  <a:ext uri="{0D108BD9-81ED-4DB2-BD59-A6C34878D82A}">
                    <a16:rowId xmlns:a16="http://schemas.microsoft.com/office/drawing/2014/main" val="3715373608"/>
                  </a:ext>
                </a:extLst>
              </a:tr>
              <a:tr h="281699">
                <a:tc>
                  <a:txBody>
                    <a:bodyPr/>
                    <a:lstStyle/>
                    <a:p>
                      <a:r>
                        <a:rPr lang="en-GB" sz="1600" dirty="0"/>
                        <a:t>Nominal current  I</a:t>
                      </a:r>
                      <a:r>
                        <a:rPr lang="en-GB" sz="1600" baseline="-25000" dirty="0"/>
                        <a:t>nom </a:t>
                      </a:r>
                      <a:r>
                        <a:rPr lang="en-GB" sz="1600" dirty="0"/>
                        <a:t>[kA]</a:t>
                      </a:r>
                    </a:p>
                  </a:txBody>
                  <a:tcPr/>
                </a:tc>
                <a:tc>
                  <a:txBody>
                    <a:bodyPr/>
                    <a:lstStyle/>
                    <a:p>
                      <a:pPr algn="ctr"/>
                      <a:r>
                        <a:rPr lang="en-GB" sz="1600" dirty="0"/>
                        <a:t>13.1</a:t>
                      </a:r>
                    </a:p>
                  </a:txBody>
                  <a:tcPr/>
                </a:tc>
                <a:tc>
                  <a:txBody>
                    <a:bodyPr/>
                    <a:lstStyle/>
                    <a:p>
                      <a:pPr algn="ctr"/>
                      <a:r>
                        <a:rPr lang="en-GB" sz="1600" dirty="0"/>
                        <a:t>11.4</a:t>
                      </a:r>
                    </a:p>
                  </a:txBody>
                  <a:tcPr/>
                </a:tc>
                <a:extLst>
                  <a:ext uri="{0D108BD9-81ED-4DB2-BD59-A6C34878D82A}">
                    <a16:rowId xmlns:a16="http://schemas.microsoft.com/office/drawing/2014/main" val="678723375"/>
                  </a:ext>
                </a:extLst>
              </a:tr>
              <a:tr h="281699">
                <a:tc>
                  <a:txBody>
                    <a:bodyPr/>
                    <a:lstStyle/>
                    <a:p>
                      <a:r>
                        <a:rPr lang="en-GB" sz="1600" dirty="0"/>
                        <a:t>Overall current density [A/mm</a:t>
                      </a:r>
                      <a:r>
                        <a:rPr lang="en-GB" sz="1600" baseline="30000" dirty="0"/>
                        <a:t>2</a:t>
                      </a:r>
                      <a:r>
                        <a:rPr lang="en-GB" sz="1600" dirty="0"/>
                        <a:t>]</a:t>
                      </a:r>
                    </a:p>
                  </a:txBody>
                  <a:tcPr/>
                </a:tc>
                <a:tc>
                  <a:txBody>
                    <a:bodyPr/>
                    <a:lstStyle/>
                    <a:p>
                      <a:pPr algn="ctr"/>
                      <a:r>
                        <a:rPr lang="en-GB" sz="1600" dirty="0"/>
                        <a:t>282</a:t>
                      </a:r>
                    </a:p>
                  </a:txBody>
                  <a:tcPr/>
                </a:tc>
                <a:tc>
                  <a:txBody>
                    <a:bodyPr/>
                    <a:lstStyle/>
                    <a:p>
                      <a:pPr algn="ctr"/>
                      <a:r>
                        <a:rPr lang="en-GB" sz="1600" dirty="0"/>
                        <a:t>245</a:t>
                      </a:r>
                    </a:p>
                  </a:txBody>
                  <a:tcPr/>
                </a:tc>
                <a:extLst>
                  <a:ext uri="{0D108BD9-81ED-4DB2-BD59-A6C34878D82A}">
                    <a16:rowId xmlns:a16="http://schemas.microsoft.com/office/drawing/2014/main" val="972977616"/>
                  </a:ext>
                </a:extLst>
              </a:tr>
              <a:tr h="281699">
                <a:tc>
                  <a:txBody>
                    <a:bodyPr/>
                    <a:lstStyle/>
                    <a:p>
                      <a:r>
                        <a:rPr lang="en-GB" sz="1600" dirty="0"/>
                        <a:t>Bore field [T]</a:t>
                      </a:r>
                    </a:p>
                  </a:txBody>
                  <a:tcPr/>
                </a:tc>
                <a:tc>
                  <a:txBody>
                    <a:bodyPr/>
                    <a:lstStyle/>
                    <a:p>
                      <a:pPr algn="ctr"/>
                      <a:r>
                        <a:rPr lang="en-GB" sz="1600" dirty="0"/>
                        <a:t>15.7</a:t>
                      </a:r>
                    </a:p>
                  </a:txBody>
                  <a:tcPr/>
                </a:tc>
                <a:tc>
                  <a:txBody>
                    <a:bodyPr/>
                    <a:lstStyle/>
                    <a:p>
                      <a:pPr algn="ctr"/>
                      <a:r>
                        <a:rPr lang="en-GB" sz="1600" dirty="0"/>
                        <a:t>16.0</a:t>
                      </a:r>
                    </a:p>
                  </a:txBody>
                  <a:tcPr/>
                </a:tc>
                <a:extLst>
                  <a:ext uri="{0D108BD9-81ED-4DB2-BD59-A6C34878D82A}">
                    <a16:rowId xmlns:a16="http://schemas.microsoft.com/office/drawing/2014/main" val="2778428423"/>
                  </a:ext>
                </a:extLst>
              </a:tr>
              <a:tr h="281699">
                <a:tc>
                  <a:txBody>
                    <a:bodyPr/>
                    <a:lstStyle/>
                    <a:p>
                      <a:r>
                        <a:rPr lang="en-GB" sz="1600" dirty="0"/>
                        <a:t>Peak field [T]</a:t>
                      </a:r>
                    </a:p>
                  </a:txBody>
                  <a:tcPr/>
                </a:tc>
                <a:tc>
                  <a:txBody>
                    <a:bodyPr/>
                    <a:lstStyle/>
                    <a:p>
                      <a:pPr algn="ctr"/>
                      <a:r>
                        <a:rPr lang="en-GB" sz="1600" dirty="0"/>
                        <a:t>16.0</a:t>
                      </a:r>
                    </a:p>
                  </a:txBody>
                  <a:tcPr/>
                </a:tc>
                <a:tc>
                  <a:txBody>
                    <a:bodyPr/>
                    <a:lstStyle/>
                    <a:p>
                      <a:pPr algn="ctr"/>
                      <a:r>
                        <a:rPr lang="en-GB" sz="1600" dirty="0"/>
                        <a:t>16.2</a:t>
                      </a:r>
                    </a:p>
                  </a:txBody>
                  <a:tcPr/>
                </a:tc>
                <a:extLst>
                  <a:ext uri="{0D108BD9-81ED-4DB2-BD59-A6C34878D82A}">
                    <a16:rowId xmlns:a16="http://schemas.microsoft.com/office/drawing/2014/main" val="3825751287"/>
                  </a:ext>
                </a:extLst>
              </a:tr>
              <a:tr h="281699">
                <a:tc>
                  <a:txBody>
                    <a:bodyPr/>
                    <a:lstStyle/>
                    <a:p>
                      <a:r>
                        <a:rPr lang="en-GB" sz="1600" dirty="0"/>
                        <a:t>Stored energy at I</a:t>
                      </a:r>
                      <a:r>
                        <a:rPr lang="en-GB" sz="1600" baseline="-25000" dirty="0"/>
                        <a:t>nom</a:t>
                      </a:r>
                      <a:r>
                        <a:rPr lang="en-GB" sz="1600" dirty="0"/>
                        <a:t> [MJ/m]</a:t>
                      </a:r>
                    </a:p>
                  </a:txBody>
                  <a:tcPr/>
                </a:tc>
                <a:tc>
                  <a:txBody>
                    <a:bodyPr/>
                    <a:lstStyle/>
                    <a:p>
                      <a:pPr algn="ctr"/>
                      <a:r>
                        <a:rPr lang="en-GB" sz="1600" dirty="0"/>
                        <a:t>1.5</a:t>
                      </a:r>
                    </a:p>
                  </a:txBody>
                  <a:tcPr/>
                </a:tc>
                <a:tc>
                  <a:txBody>
                    <a:bodyPr/>
                    <a:lstStyle/>
                    <a:p>
                      <a:pPr algn="ctr"/>
                      <a:r>
                        <a:rPr lang="en-GB" sz="1600" dirty="0"/>
                        <a:t>2.1</a:t>
                      </a:r>
                    </a:p>
                  </a:txBody>
                  <a:tcPr/>
                </a:tc>
                <a:extLst>
                  <a:ext uri="{0D108BD9-81ED-4DB2-BD59-A6C34878D82A}">
                    <a16:rowId xmlns:a16="http://schemas.microsoft.com/office/drawing/2014/main" val="2615069265"/>
                  </a:ext>
                </a:extLst>
              </a:tr>
            </a:tbl>
          </a:graphicData>
        </a:graphic>
      </p:graphicFrame>
      <p:pic>
        <p:nvPicPr>
          <p:cNvPr id="35" name="Picture 34">
            <a:extLst>
              <a:ext uri="{FF2B5EF4-FFF2-40B4-BE49-F238E27FC236}">
                <a16:creationId xmlns:a16="http://schemas.microsoft.com/office/drawing/2014/main" id="{E3C4CFE9-7A95-8D5F-30CA-91A03D9FAFD7}"/>
              </a:ext>
            </a:extLst>
          </p:cNvPr>
          <p:cNvPicPr>
            <a:picLocks noChangeAspect="1"/>
          </p:cNvPicPr>
          <p:nvPr/>
        </p:nvPicPr>
        <p:blipFill>
          <a:blip r:embed="rId4"/>
          <a:stretch>
            <a:fillRect/>
          </a:stretch>
        </p:blipFill>
        <p:spPr>
          <a:xfrm>
            <a:off x="7513674" y="2572200"/>
            <a:ext cx="4801418" cy="3600000"/>
          </a:xfrm>
          <a:prstGeom prst="rect">
            <a:avLst/>
          </a:prstGeom>
        </p:spPr>
      </p:pic>
      <p:cxnSp>
        <p:nvCxnSpPr>
          <p:cNvPr id="36" name="Straight Arrow Connector 35">
            <a:extLst>
              <a:ext uri="{FF2B5EF4-FFF2-40B4-BE49-F238E27FC236}">
                <a16:creationId xmlns:a16="http://schemas.microsoft.com/office/drawing/2014/main" id="{E32A70B9-1248-016F-7AD4-F78D6FCEB5D3}"/>
              </a:ext>
            </a:extLst>
          </p:cNvPr>
          <p:cNvCxnSpPr/>
          <p:nvPr/>
        </p:nvCxnSpPr>
        <p:spPr>
          <a:xfrm flipV="1">
            <a:off x="9867491" y="3746500"/>
            <a:ext cx="954552" cy="495300"/>
          </a:xfrm>
          <a:prstGeom prst="straightConnector1">
            <a:avLst/>
          </a:prstGeom>
          <a:ln>
            <a:solidFill>
              <a:srgbClr val="00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EAAB6DFD-8763-CC18-455B-779F344A0A6D}"/>
              </a:ext>
            </a:extLst>
          </p:cNvPr>
          <p:cNvCxnSpPr/>
          <p:nvPr/>
        </p:nvCxnSpPr>
        <p:spPr>
          <a:xfrm flipV="1">
            <a:off x="10036414" y="3558673"/>
            <a:ext cx="1538300" cy="808990"/>
          </a:xfrm>
          <a:prstGeom prst="straightConnector1">
            <a:avLst/>
          </a:prstGeom>
          <a:ln>
            <a:solidFill>
              <a:srgbClr val="00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38" name="TextBox 37">
            <a:extLst>
              <a:ext uri="{FF2B5EF4-FFF2-40B4-BE49-F238E27FC236}">
                <a16:creationId xmlns:a16="http://schemas.microsoft.com/office/drawing/2014/main" id="{1DE90E9C-FB24-C42E-910D-CBC1C251039E}"/>
              </a:ext>
            </a:extLst>
          </p:cNvPr>
          <p:cNvSpPr txBox="1"/>
          <p:nvPr/>
        </p:nvSpPr>
        <p:spPr>
          <a:xfrm rot="19939941">
            <a:off x="9672338" y="3532601"/>
            <a:ext cx="1484557" cy="338554"/>
          </a:xfrm>
          <a:prstGeom prst="rect">
            <a:avLst/>
          </a:prstGeom>
          <a:noFill/>
        </p:spPr>
        <p:txBody>
          <a:bodyPr wrap="square" rtlCol="0">
            <a:spAutoFit/>
          </a:bodyPr>
          <a:lstStyle/>
          <a:p>
            <a:r>
              <a:rPr lang="en-US" sz="1600" baseline="30000" dirty="0"/>
              <a:t>1</a:t>
            </a:r>
            <a:r>
              <a:rPr lang="en-US" sz="1600" dirty="0"/>
              <a:t>12 %;</a:t>
            </a:r>
            <a:r>
              <a:rPr lang="en-US" sz="1600" baseline="30000" dirty="0"/>
              <a:t>2</a:t>
            </a:r>
            <a:r>
              <a:rPr lang="en-US" sz="1600" dirty="0"/>
              <a:t>14 %</a:t>
            </a:r>
            <a:endParaRPr lang="en-GB" sz="1600" baseline="30000" dirty="0"/>
          </a:p>
        </p:txBody>
      </p:sp>
      <p:sp>
        <p:nvSpPr>
          <p:cNvPr id="39" name="TextBox 38">
            <a:extLst>
              <a:ext uri="{FF2B5EF4-FFF2-40B4-BE49-F238E27FC236}">
                <a16:creationId xmlns:a16="http://schemas.microsoft.com/office/drawing/2014/main" id="{6B563276-5994-2C62-365D-9A48BBC2BC71}"/>
              </a:ext>
            </a:extLst>
          </p:cNvPr>
          <p:cNvSpPr txBox="1"/>
          <p:nvPr/>
        </p:nvSpPr>
        <p:spPr>
          <a:xfrm rot="19967935">
            <a:off x="10050760" y="3970306"/>
            <a:ext cx="1396023" cy="338554"/>
          </a:xfrm>
          <a:prstGeom prst="rect">
            <a:avLst/>
          </a:prstGeom>
          <a:noFill/>
        </p:spPr>
        <p:txBody>
          <a:bodyPr wrap="none" rtlCol="0">
            <a:spAutoFit/>
          </a:bodyPr>
          <a:lstStyle/>
          <a:p>
            <a:r>
              <a:rPr lang="en-US" sz="1600" baseline="30000" dirty="0"/>
              <a:t>1</a:t>
            </a:r>
            <a:r>
              <a:rPr lang="en-US" sz="1600" dirty="0"/>
              <a:t>18 %;</a:t>
            </a:r>
            <a:r>
              <a:rPr lang="en-US" sz="1600" baseline="30000" dirty="0"/>
              <a:t> 2 </a:t>
            </a:r>
            <a:r>
              <a:rPr lang="en-US" sz="1600" dirty="0"/>
              <a:t>20 %</a:t>
            </a:r>
            <a:endParaRPr lang="en-GB" sz="1600" baseline="30000" dirty="0"/>
          </a:p>
        </p:txBody>
      </p:sp>
      <p:cxnSp>
        <p:nvCxnSpPr>
          <p:cNvPr id="40" name="Straight Arrow Connector 39">
            <a:extLst>
              <a:ext uri="{FF2B5EF4-FFF2-40B4-BE49-F238E27FC236}">
                <a16:creationId xmlns:a16="http://schemas.microsoft.com/office/drawing/2014/main" id="{5D0260CF-CA54-B21A-5331-9D050E298E6E}"/>
              </a:ext>
            </a:extLst>
          </p:cNvPr>
          <p:cNvCxnSpPr/>
          <p:nvPr/>
        </p:nvCxnSpPr>
        <p:spPr>
          <a:xfrm flipV="1">
            <a:off x="10056763" y="4019928"/>
            <a:ext cx="1709949" cy="790814"/>
          </a:xfrm>
          <a:prstGeom prst="straightConnector1">
            <a:avLst/>
          </a:prstGeom>
          <a:ln>
            <a:solidFill>
              <a:srgbClr val="00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41" name="TextBox 40">
            <a:extLst>
              <a:ext uri="{FF2B5EF4-FFF2-40B4-BE49-F238E27FC236}">
                <a16:creationId xmlns:a16="http://schemas.microsoft.com/office/drawing/2014/main" id="{ACA11045-0473-3CC1-B799-E07456D554FB}"/>
              </a:ext>
            </a:extLst>
          </p:cNvPr>
          <p:cNvSpPr txBox="1"/>
          <p:nvPr/>
        </p:nvSpPr>
        <p:spPr>
          <a:xfrm rot="20169950">
            <a:off x="10143639" y="4440131"/>
            <a:ext cx="1484557" cy="338554"/>
          </a:xfrm>
          <a:prstGeom prst="rect">
            <a:avLst/>
          </a:prstGeom>
          <a:noFill/>
        </p:spPr>
        <p:txBody>
          <a:bodyPr wrap="square" rtlCol="0">
            <a:spAutoFit/>
          </a:bodyPr>
          <a:lstStyle/>
          <a:p>
            <a:r>
              <a:rPr lang="en-US" sz="1600" baseline="30000" dirty="0"/>
              <a:t>1</a:t>
            </a:r>
            <a:r>
              <a:rPr lang="en-US" sz="1600" dirty="0"/>
              <a:t>19 %;</a:t>
            </a:r>
            <a:r>
              <a:rPr lang="en-US" sz="1600" baseline="30000" dirty="0"/>
              <a:t>2</a:t>
            </a:r>
            <a:r>
              <a:rPr lang="en-US" sz="1600" dirty="0"/>
              <a:t>21 %</a:t>
            </a:r>
            <a:endParaRPr lang="en-GB" sz="1600" baseline="30000" dirty="0"/>
          </a:p>
        </p:txBody>
      </p:sp>
      <p:sp>
        <p:nvSpPr>
          <p:cNvPr id="43" name="Rectangle: Rounded Corners 42">
            <a:extLst>
              <a:ext uri="{FF2B5EF4-FFF2-40B4-BE49-F238E27FC236}">
                <a16:creationId xmlns:a16="http://schemas.microsoft.com/office/drawing/2014/main" id="{A2B12CFC-002E-1CCA-D5AE-1EBCA0C08F51}"/>
              </a:ext>
            </a:extLst>
          </p:cNvPr>
          <p:cNvSpPr/>
          <p:nvPr/>
        </p:nvSpPr>
        <p:spPr>
          <a:xfrm>
            <a:off x="403201" y="5410199"/>
            <a:ext cx="6750339" cy="655633"/>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i="1" dirty="0">
                <a:solidFill>
                  <a:schemeClr val="tx1"/>
                </a:solidFill>
                <a:hlinkClick r:id="rId5"/>
              </a:rPr>
              <a:t>S. Izquierdo Bermudez et al., "Design of ERMC and RMM, the Base of the Nb3Sn 16 T Magnet Development at CERN" </a:t>
            </a:r>
            <a:endParaRPr lang="en-GB" sz="1600" i="1" dirty="0">
              <a:solidFill>
                <a:schemeClr val="tx1"/>
              </a:solidFill>
            </a:endParaRPr>
          </a:p>
        </p:txBody>
      </p:sp>
    </p:spTree>
    <p:extLst>
      <p:ext uri="{BB962C8B-B14F-4D97-AF65-F5344CB8AC3E}">
        <p14:creationId xmlns:p14="http://schemas.microsoft.com/office/powerpoint/2010/main" val="9227879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B27283-3938-F2B8-24E3-35D219068E7D}"/>
              </a:ext>
            </a:extLst>
          </p:cNvPr>
          <p:cNvSpPr>
            <a:spLocks noGrp="1"/>
          </p:cNvSpPr>
          <p:nvPr>
            <p:ph type="title"/>
          </p:nvPr>
        </p:nvSpPr>
        <p:spPr/>
        <p:txBody>
          <a:bodyPr/>
          <a:lstStyle/>
          <a:p>
            <a:r>
              <a:rPr lang="en-GB" dirty="0"/>
              <a:t>Mechanical Design – Overview </a:t>
            </a:r>
          </a:p>
        </p:txBody>
      </p:sp>
      <p:sp>
        <p:nvSpPr>
          <p:cNvPr id="4" name="Date Placeholder 3">
            <a:extLst>
              <a:ext uri="{FF2B5EF4-FFF2-40B4-BE49-F238E27FC236}">
                <a16:creationId xmlns:a16="http://schemas.microsoft.com/office/drawing/2014/main" id="{FF8C46A3-43EB-8465-4A90-AD5C3F8A9F7A}"/>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7281EE39-4B29-3D4F-C5A3-427D1E36498D}"/>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94061409-1D32-FE26-F051-2071514364DA}"/>
              </a:ext>
            </a:extLst>
          </p:cNvPr>
          <p:cNvSpPr>
            <a:spLocks noGrp="1"/>
          </p:cNvSpPr>
          <p:nvPr>
            <p:ph type="sldNum" sz="quarter" idx="12"/>
          </p:nvPr>
        </p:nvSpPr>
        <p:spPr/>
        <p:txBody>
          <a:bodyPr/>
          <a:lstStyle/>
          <a:p>
            <a:fld id="{36B5EA5A-BC32-A742-B11B-8E7414D5B535}" type="slidenum">
              <a:rPr lang="en-US" smtClean="0"/>
              <a:pPr/>
              <a:t>36</a:t>
            </a:fld>
            <a:endParaRPr lang="en-US" dirty="0"/>
          </a:p>
        </p:txBody>
      </p:sp>
      <p:sp>
        <p:nvSpPr>
          <p:cNvPr id="8" name="Content Placeholder 1">
            <a:extLst>
              <a:ext uri="{FF2B5EF4-FFF2-40B4-BE49-F238E27FC236}">
                <a16:creationId xmlns:a16="http://schemas.microsoft.com/office/drawing/2014/main" id="{061F7C2D-CEF0-84FC-AB8D-A88A1710B51E}"/>
              </a:ext>
            </a:extLst>
          </p:cNvPr>
          <p:cNvSpPr txBox="1">
            <a:spLocks/>
          </p:cNvSpPr>
          <p:nvPr/>
        </p:nvSpPr>
        <p:spPr>
          <a:xfrm>
            <a:off x="5415717" y="1295400"/>
            <a:ext cx="6324600" cy="4953000"/>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000"/>
              </a:spcBef>
              <a:spcAft>
                <a:spcPts val="0"/>
              </a:spcAft>
            </a:pPr>
            <a:r>
              <a:rPr lang="en-US" sz="1800" b="0" dirty="0"/>
              <a:t>FE model in 2D and 3D </a:t>
            </a:r>
          </a:p>
          <a:p>
            <a:pPr>
              <a:spcBef>
                <a:spcPts val="1000"/>
              </a:spcBef>
              <a:spcAft>
                <a:spcPts val="0"/>
              </a:spcAft>
            </a:pPr>
            <a:r>
              <a:rPr lang="en-US" sz="1800" b="0" dirty="0"/>
              <a:t>Coil block material properties: isotropic linear with a rigidity of 25 GPa at RT and cold </a:t>
            </a:r>
          </a:p>
          <a:p>
            <a:pPr>
              <a:spcBef>
                <a:spcPts val="1000"/>
              </a:spcBef>
              <a:spcAft>
                <a:spcPts val="0"/>
              </a:spcAft>
            </a:pPr>
            <a:r>
              <a:rPr lang="en-US" sz="1800" b="0" dirty="0"/>
              <a:t>Friction of 0.15 in all contacts; except in yoke-shell which was fine tuned with a dummy assembly and is of 0.1</a:t>
            </a:r>
          </a:p>
          <a:p>
            <a:pPr>
              <a:spcBef>
                <a:spcPts val="1000"/>
              </a:spcBef>
              <a:spcAft>
                <a:spcPts val="0"/>
              </a:spcAft>
            </a:pPr>
            <a:r>
              <a:rPr lang="en-US" sz="1800" b="0" dirty="0"/>
              <a:t>Impregnated coil as bonded contacts; except coil-pole contact as standard sliding with separation allowed </a:t>
            </a:r>
          </a:p>
          <a:p>
            <a:pPr>
              <a:spcBef>
                <a:spcPts val="1000"/>
              </a:spcBef>
              <a:spcAft>
                <a:spcPts val="0"/>
              </a:spcAft>
            </a:pPr>
            <a:r>
              <a:rPr lang="en-US" sz="1800" b="0" dirty="0"/>
              <a:t>3 steps: </a:t>
            </a:r>
          </a:p>
          <a:p>
            <a:pPr lvl="1">
              <a:spcBef>
                <a:spcPts val="1000"/>
              </a:spcBef>
              <a:spcAft>
                <a:spcPts val="0"/>
              </a:spcAft>
              <a:buFont typeface="Courier New" panose="02070309020205020404" pitchFamily="49" charset="0"/>
              <a:buChar char="o"/>
            </a:pPr>
            <a:r>
              <a:rPr lang="en-US" b="1" dirty="0"/>
              <a:t>RT preload: </a:t>
            </a:r>
            <a:r>
              <a:rPr lang="en-US" dirty="0"/>
              <a:t>interference in keys + rods </a:t>
            </a:r>
          </a:p>
          <a:p>
            <a:pPr lvl="1">
              <a:spcBef>
                <a:spcPts val="1000"/>
              </a:spcBef>
              <a:spcAft>
                <a:spcPts val="0"/>
              </a:spcAft>
              <a:buFont typeface="Courier New" panose="02070309020205020404" pitchFamily="49" charset="0"/>
              <a:buChar char="o"/>
            </a:pPr>
            <a:r>
              <a:rPr lang="en-US" b="1" dirty="0"/>
              <a:t>Cool down: </a:t>
            </a:r>
            <a:r>
              <a:rPr lang="en-US" dirty="0"/>
              <a:t>with </a:t>
            </a:r>
            <a:r>
              <a:rPr lang="en-US" b="0" dirty="0"/>
              <a:t>CTE coil block isotropic of 3.8 mm/m</a:t>
            </a:r>
          </a:p>
          <a:p>
            <a:pPr lvl="1">
              <a:spcBef>
                <a:spcPts val="1000"/>
              </a:spcBef>
              <a:spcAft>
                <a:spcPts val="0"/>
              </a:spcAft>
              <a:buFont typeface="Courier New" panose="02070309020205020404" pitchFamily="49" charset="0"/>
              <a:buChar char="o"/>
            </a:pPr>
            <a:r>
              <a:rPr lang="en-US" b="1" dirty="0"/>
              <a:t>Powering: </a:t>
            </a:r>
            <a:r>
              <a:rPr lang="en-US" dirty="0"/>
              <a:t>Lorentz forces from Opera 3D at 11.81 kA i.e. 16.5 T </a:t>
            </a:r>
            <a:r>
              <a:rPr lang="en-US" dirty="0" err="1"/>
              <a:t>Bpeak</a:t>
            </a:r>
            <a:r>
              <a:rPr lang="en-US" dirty="0"/>
              <a:t> </a:t>
            </a:r>
            <a:endParaRPr lang="en-US" b="0" dirty="0"/>
          </a:p>
          <a:p>
            <a:pPr>
              <a:spcBef>
                <a:spcPts val="1000"/>
              </a:spcBef>
              <a:spcAft>
                <a:spcPts val="0"/>
              </a:spcAft>
            </a:pPr>
            <a:endParaRPr lang="en-US" sz="1600" b="0" dirty="0"/>
          </a:p>
        </p:txBody>
      </p:sp>
      <p:pic>
        <p:nvPicPr>
          <p:cNvPr id="9" name="Picture 8">
            <a:extLst>
              <a:ext uri="{FF2B5EF4-FFF2-40B4-BE49-F238E27FC236}">
                <a16:creationId xmlns:a16="http://schemas.microsoft.com/office/drawing/2014/main" id="{C6E9387F-91F4-4CAD-DB5F-17A8C7DC13E2}"/>
              </a:ext>
            </a:extLst>
          </p:cNvPr>
          <p:cNvPicPr>
            <a:picLocks noChangeAspect="1"/>
          </p:cNvPicPr>
          <p:nvPr/>
        </p:nvPicPr>
        <p:blipFill>
          <a:blip r:embed="rId2"/>
          <a:stretch>
            <a:fillRect/>
          </a:stretch>
        </p:blipFill>
        <p:spPr>
          <a:xfrm>
            <a:off x="381654" y="1289613"/>
            <a:ext cx="4811822" cy="4066648"/>
          </a:xfrm>
          <a:prstGeom prst="rect">
            <a:avLst/>
          </a:prstGeom>
        </p:spPr>
      </p:pic>
    </p:spTree>
    <p:extLst>
      <p:ext uri="{BB962C8B-B14F-4D97-AF65-F5344CB8AC3E}">
        <p14:creationId xmlns:p14="http://schemas.microsoft.com/office/powerpoint/2010/main" val="35385092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3ED1D64-979F-3329-85AE-2E2778238AED}"/>
              </a:ext>
            </a:extLst>
          </p:cNvPr>
          <p:cNvSpPr>
            <a:spLocks noGrp="1"/>
          </p:cNvSpPr>
          <p:nvPr>
            <p:ph type="title"/>
          </p:nvPr>
        </p:nvSpPr>
        <p:spPr/>
        <p:txBody>
          <a:bodyPr/>
          <a:lstStyle/>
          <a:p>
            <a:pPr>
              <a:tabLst>
                <a:tab pos="2339975" algn="l"/>
              </a:tabLst>
            </a:pPr>
            <a:r>
              <a:rPr lang="en-GB" dirty="0">
                <a:solidFill>
                  <a:srgbClr val="0C377B"/>
                </a:solidFill>
              </a:rPr>
              <a:t>Shell overall </a:t>
            </a:r>
            <a:r>
              <a:rPr lang="en-GB" dirty="0" err="1">
                <a:solidFill>
                  <a:srgbClr val="0C377B"/>
                </a:solidFill>
              </a:rPr>
              <a:t>behavior</a:t>
            </a:r>
            <a:r>
              <a:rPr lang="en-GB" dirty="0">
                <a:solidFill>
                  <a:srgbClr val="0C377B"/>
                </a:solidFill>
              </a:rPr>
              <a:t> (RMM1a vs RMM1b)</a:t>
            </a:r>
            <a:br>
              <a:rPr lang="en-GB" dirty="0"/>
            </a:br>
            <a:br>
              <a:rPr lang="en-GB" dirty="0">
                <a:solidFill>
                  <a:srgbClr val="0C377B"/>
                </a:solidFill>
              </a:rPr>
            </a:br>
            <a:br>
              <a:rPr lang="en-US" dirty="0">
                <a:solidFill>
                  <a:srgbClr val="0C377B"/>
                </a:solidFill>
              </a:rPr>
            </a:br>
            <a:endParaRPr lang="en-GB" dirty="0">
              <a:solidFill>
                <a:srgbClr val="0C377B"/>
              </a:solidFill>
            </a:endParaRPr>
          </a:p>
        </p:txBody>
      </p:sp>
      <p:sp>
        <p:nvSpPr>
          <p:cNvPr id="4" name="Footer Placeholder 3">
            <a:extLst>
              <a:ext uri="{FF2B5EF4-FFF2-40B4-BE49-F238E27FC236}">
                <a16:creationId xmlns:a16="http://schemas.microsoft.com/office/drawing/2014/main" id="{40BA50EE-F06D-4051-9A70-A09CC8391519}"/>
              </a:ext>
            </a:extLst>
          </p:cNvPr>
          <p:cNvSpPr>
            <a:spLocks noGrp="1"/>
          </p:cNvSpPr>
          <p:nvPr>
            <p:ph type="ftr" sz="quarter" idx="11"/>
          </p:nvPr>
        </p:nvSpPr>
        <p:spPr/>
        <p:txBody>
          <a:bodyPr/>
          <a:lstStyle/>
          <a:p>
            <a:pPr>
              <a:defRPr/>
            </a:pPr>
            <a:r>
              <a:rPr lang="en-GB"/>
              <a:t>EDMS 2113799 / RMM1b / Measurements summary</a:t>
            </a:r>
            <a:endParaRPr lang="en-GB" dirty="0"/>
          </a:p>
        </p:txBody>
      </p:sp>
      <p:sp>
        <p:nvSpPr>
          <p:cNvPr id="5" name="Slide Number Placeholder 4">
            <a:extLst>
              <a:ext uri="{FF2B5EF4-FFF2-40B4-BE49-F238E27FC236}">
                <a16:creationId xmlns:a16="http://schemas.microsoft.com/office/drawing/2014/main" id="{BF80A115-9CA3-4BDF-98E2-7EBBC60C4E7C}"/>
              </a:ext>
            </a:extLst>
          </p:cNvPr>
          <p:cNvSpPr>
            <a:spLocks noGrp="1"/>
          </p:cNvSpPr>
          <p:nvPr>
            <p:ph type="sldNum" sz="quarter" idx="12"/>
          </p:nvPr>
        </p:nvSpPr>
        <p:spPr/>
        <p:txBody>
          <a:bodyPr/>
          <a:lstStyle/>
          <a:p>
            <a:pPr>
              <a:defRPr/>
            </a:pPr>
            <a:fld id="{36B5EA5A-BC32-A742-B11B-8E7414D5B535}" type="slidenum">
              <a:rPr lang="en-US" smtClean="0"/>
              <a:t>37</a:t>
            </a:fld>
            <a:endParaRPr lang="en-US" dirty="0"/>
          </a:p>
        </p:txBody>
      </p:sp>
      <p:sp>
        <p:nvSpPr>
          <p:cNvPr id="2" name="TextBox 1">
            <a:extLst>
              <a:ext uri="{FF2B5EF4-FFF2-40B4-BE49-F238E27FC236}">
                <a16:creationId xmlns:a16="http://schemas.microsoft.com/office/drawing/2014/main" id="{37F8727C-2079-3F75-A936-EB6B9685191B}"/>
              </a:ext>
            </a:extLst>
          </p:cNvPr>
          <p:cNvSpPr txBox="1"/>
          <p:nvPr/>
        </p:nvSpPr>
        <p:spPr bwMode="auto">
          <a:xfrm>
            <a:off x="2423592" y="5517232"/>
            <a:ext cx="8280920" cy="400110"/>
          </a:xfrm>
          <a:prstGeom prst="rect">
            <a:avLst/>
          </a:prstGeom>
          <a:noFill/>
        </p:spPr>
        <p:txBody>
          <a:bodyPr wrap="square" rtlCol="0">
            <a:spAutoFit/>
          </a:bodyPr>
          <a:lstStyle/>
          <a:p>
            <a:r>
              <a:rPr lang="en-US" sz="2000" dirty="0">
                <a:sym typeface="Wingdings" panose="05000000000000000000" pitchFamily="2" charset="2"/>
              </a:rPr>
              <a:t> Similar shell behavior between RMM1a and RMM1b assemblies</a:t>
            </a:r>
            <a:endParaRPr lang="en-US" sz="2000" dirty="0"/>
          </a:p>
        </p:txBody>
      </p:sp>
      <p:pic>
        <p:nvPicPr>
          <p:cNvPr id="20" name="Picture 19">
            <a:extLst>
              <a:ext uri="{FF2B5EF4-FFF2-40B4-BE49-F238E27FC236}">
                <a16:creationId xmlns:a16="http://schemas.microsoft.com/office/drawing/2014/main" id="{2E3E1591-18A7-DF69-A2C0-584F8EBFF5F4}"/>
              </a:ext>
            </a:extLst>
          </p:cNvPr>
          <p:cNvPicPr>
            <a:picLocks noChangeAspect="1"/>
          </p:cNvPicPr>
          <p:nvPr/>
        </p:nvPicPr>
        <p:blipFill>
          <a:blip r:embed="rId2"/>
          <a:stretch>
            <a:fillRect/>
          </a:stretch>
        </p:blipFill>
        <p:spPr>
          <a:xfrm>
            <a:off x="242751" y="1226614"/>
            <a:ext cx="5845113" cy="4045061"/>
          </a:xfrm>
          <a:prstGeom prst="rect">
            <a:avLst/>
          </a:prstGeom>
        </p:spPr>
      </p:pic>
      <p:pic>
        <p:nvPicPr>
          <p:cNvPr id="21" name="Picture 20">
            <a:extLst>
              <a:ext uri="{FF2B5EF4-FFF2-40B4-BE49-F238E27FC236}">
                <a16:creationId xmlns:a16="http://schemas.microsoft.com/office/drawing/2014/main" id="{3F636270-200A-BF89-8AD9-0A116A20FF94}"/>
              </a:ext>
            </a:extLst>
          </p:cNvPr>
          <p:cNvPicPr>
            <a:picLocks noChangeAspect="1"/>
          </p:cNvPicPr>
          <p:nvPr/>
        </p:nvPicPr>
        <p:blipFill>
          <a:blip r:embed="rId3"/>
          <a:stretch>
            <a:fillRect/>
          </a:stretch>
        </p:blipFill>
        <p:spPr>
          <a:xfrm>
            <a:off x="6240016" y="1221225"/>
            <a:ext cx="5400600" cy="4050450"/>
          </a:xfrm>
          <a:prstGeom prst="rect">
            <a:avLst/>
          </a:prstGeom>
        </p:spPr>
      </p:pic>
      <p:sp>
        <p:nvSpPr>
          <p:cNvPr id="7" name="TextBox 6">
            <a:extLst>
              <a:ext uri="{FF2B5EF4-FFF2-40B4-BE49-F238E27FC236}">
                <a16:creationId xmlns:a16="http://schemas.microsoft.com/office/drawing/2014/main" id="{36BC57D8-5351-CCB3-BACE-D6767A798159}"/>
              </a:ext>
            </a:extLst>
          </p:cNvPr>
          <p:cNvSpPr txBox="1"/>
          <p:nvPr/>
        </p:nvSpPr>
        <p:spPr>
          <a:xfrm>
            <a:off x="1360517" y="6484407"/>
            <a:ext cx="3442093" cy="215444"/>
          </a:xfrm>
          <a:prstGeom prst="rect">
            <a:avLst/>
          </a:prstGeom>
          <a:noFill/>
        </p:spPr>
        <p:txBody>
          <a:bodyPr wrap="square" lIns="0" tIns="0" rIns="0" bIns="0" rtlCol="0">
            <a:spAutoFit/>
          </a:bodyPr>
          <a:lstStyle/>
          <a:p>
            <a:pPr algn="l"/>
            <a:r>
              <a:rPr lang="en-GB" sz="1400" i="1" dirty="0">
                <a:solidFill>
                  <a:schemeClr val="accent2"/>
                </a:solidFill>
              </a:rPr>
              <a:t>Courtesy of S. Mugnier and M. Guinchard</a:t>
            </a:r>
          </a:p>
        </p:txBody>
      </p:sp>
    </p:spTree>
    <p:extLst>
      <p:ext uri="{BB962C8B-B14F-4D97-AF65-F5344CB8AC3E}">
        <p14:creationId xmlns:p14="http://schemas.microsoft.com/office/powerpoint/2010/main" val="10480523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3ED1D64-979F-3329-85AE-2E2778238AED}"/>
              </a:ext>
            </a:extLst>
          </p:cNvPr>
          <p:cNvSpPr>
            <a:spLocks noGrp="1"/>
          </p:cNvSpPr>
          <p:nvPr>
            <p:ph type="title"/>
          </p:nvPr>
        </p:nvSpPr>
        <p:spPr/>
        <p:txBody>
          <a:bodyPr/>
          <a:lstStyle/>
          <a:p>
            <a:r>
              <a:rPr lang="en-GB" dirty="0">
                <a:solidFill>
                  <a:srgbClr val="0C377B"/>
                </a:solidFill>
              </a:rPr>
              <a:t>Rods</a:t>
            </a:r>
            <a:r>
              <a:rPr lang="fr-CH" dirty="0">
                <a:solidFill>
                  <a:srgbClr val="0C377B"/>
                </a:solidFill>
              </a:rPr>
              <a:t> </a:t>
            </a:r>
            <a:r>
              <a:rPr lang="fr-CH" dirty="0" err="1">
                <a:solidFill>
                  <a:srgbClr val="0C377B"/>
                </a:solidFill>
              </a:rPr>
              <a:t>overall</a:t>
            </a:r>
            <a:r>
              <a:rPr lang="fr-CH" dirty="0">
                <a:solidFill>
                  <a:srgbClr val="0C377B"/>
                </a:solidFill>
              </a:rPr>
              <a:t> </a:t>
            </a:r>
            <a:r>
              <a:rPr lang="fr-CH" dirty="0" err="1">
                <a:solidFill>
                  <a:srgbClr val="0C377B"/>
                </a:solidFill>
              </a:rPr>
              <a:t>behavior</a:t>
            </a:r>
            <a:endParaRPr lang="en-GB" dirty="0"/>
          </a:p>
        </p:txBody>
      </p:sp>
      <p:sp>
        <p:nvSpPr>
          <p:cNvPr id="4" name="Footer Placeholder 3">
            <a:extLst>
              <a:ext uri="{FF2B5EF4-FFF2-40B4-BE49-F238E27FC236}">
                <a16:creationId xmlns:a16="http://schemas.microsoft.com/office/drawing/2014/main" id="{40BA50EE-F06D-4051-9A70-A09CC8391519}"/>
              </a:ext>
            </a:extLst>
          </p:cNvPr>
          <p:cNvSpPr>
            <a:spLocks noGrp="1"/>
          </p:cNvSpPr>
          <p:nvPr>
            <p:ph type="ftr" sz="quarter" idx="11"/>
          </p:nvPr>
        </p:nvSpPr>
        <p:spPr/>
        <p:txBody>
          <a:bodyPr/>
          <a:lstStyle/>
          <a:p>
            <a:pPr>
              <a:defRPr/>
            </a:pPr>
            <a:r>
              <a:rPr lang="en-GB"/>
              <a:t>EDMS 2113799 / RMM1b / Measurements summary</a:t>
            </a:r>
            <a:endParaRPr lang="en-GB" dirty="0"/>
          </a:p>
        </p:txBody>
      </p:sp>
      <p:sp>
        <p:nvSpPr>
          <p:cNvPr id="5" name="Slide Number Placeholder 4">
            <a:extLst>
              <a:ext uri="{FF2B5EF4-FFF2-40B4-BE49-F238E27FC236}">
                <a16:creationId xmlns:a16="http://schemas.microsoft.com/office/drawing/2014/main" id="{BF80A115-9CA3-4BDF-98E2-7EBBC60C4E7C}"/>
              </a:ext>
            </a:extLst>
          </p:cNvPr>
          <p:cNvSpPr>
            <a:spLocks noGrp="1"/>
          </p:cNvSpPr>
          <p:nvPr>
            <p:ph type="sldNum" sz="quarter" idx="12"/>
          </p:nvPr>
        </p:nvSpPr>
        <p:spPr/>
        <p:txBody>
          <a:bodyPr/>
          <a:lstStyle/>
          <a:p>
            <a:pPr>
              <a:defRPr/>
            </a:pPr>
            <a:fld id="{36B5EA5A-BC32-A742-B11B-8E7414D5B535}" type="slidenum">
              <a:rPr lang="en-US" smtClean="0"/>
              <a:t>38</a:t>
            </a:fld>
            <a:endParaRPr lang="en-US" dirty="0"/>
          </a:p>
        </p:txBody>
      </p:sp>
      <p:pic>
        <p:nvPicPr>
          <p:cNvPr id="7" name="Picture 6">
            <a:extLst>
              <a:ext uri="{FF2B5EF4-FFF2-40B4-BE49-F238E27FC236}">
                <a16:creationId xmlns:a16="http://schemas.microsoft.com/office/drawing/2014/main" id="{4C588246-88C6-9813-1F38-9B1A40E2B2DD}"/>
              </a:ext>
            </a:extLst>
          </p:cNvPr>
          <p:cNvPicPr>
            <a:picLocks noChangeAspect="1"/>
          </p:cNvPicPr>
          <p:nvPr/>
        </p:nvPicPr>
        <p:blipFill>
          <a:blip r:embed="rId2"/>
          <a:stretch>
            <a:fillRect/>
          </a:stretch>
        </p:blipFill>
        <p:spPr>
          <a:xfrm>
            <a:off x="721807" y="1090464"/>
            <a:ext cx="4947874" cy="4570785"/>
          </a:xfrm>
          <a:prstGeom prst="rect">
            <a:avLst/>
          </a:prstGeom>
        </p:spPr>
      </p:pic>
      <p:pic>
        <p:nvPicPr>
          <p:cNvPr id="8" name="Picture 7">
            <a:extLst>
              <a:ext uri="{FF2B5EF4-FFF2-40B4-BE49-F238E27FC236}">
                <a16:creationId xmlns:a16="http://schemas.microsoft.com/office/drawing/2014/main" id="{5EADDBED-7FEB-DFB5-D96B-125BD05C75FB}"/>
              </a:ext>
            </a:extLst>
          </p:cNvPr>
          <p:cNvPicPr>
            <a:picLocks noChangeAspect="1"/>
          </p:cNvPicPr>
          <p:nvPr/>
        </p:nvPicPr>
        <p:blipFill>
          <a:blip r:embed="rId3"/>
          <a:stretch>
            <a:fillRect/>
          </a:stretch>
        </p:blipFill>
        <p:spPr>
          <a:xfrm>
            <a:off x="5872199" y="1090463"/>
            <a:ext cx="4898076" cy="4570785"/>
          </a:xfrm>
          <a:prstGeom prst="rect">
            <a:avLst/>
          </a:prstGeom>
        </p:spPr>
      </p:pic>
      <p:sp>
        <p:nvSpPr>
          <p:cNvPr id="13" name="TextBox 12">
            <a:extLst>
              <a:ext uri="{FF2B5EF4-FFF2-40B4-BE49-F238E27FC236}">
                <a16:creationId xmlns:a16="http://schemas.microsoft.com/office/drawing/2014/main" id="{EA254705-CEE6-55A6-6124-4140C5C0C492}"/>
              </a:ext>
            </a:extLst>
          </p:cNvPr>
          <p:cNvSpPr txBox="1"/>
          <p:nvPr/>
        </p:nvSpPr>
        <p:spPr bwMode="auto">
          <a:xfrm>
            <a:off x="1129071" y="5661248"/>
            <a:ext cx="9081219" cy="646331"/>
          </a:xfrm>
          <a:prstGeom prst="rect">
            <a:avLst/>
          </a:prstGeom>
          <a:noFill/>
        </p:spPr>
        <p:txBody>
          <a:bodyPr wrap="square" rtlCol="0">
            <a:spAutoFit/>
          </a:bodyPr>
          <a:lstStyle/>
          <a:p>
            <a:r>
              <a:rPr lang="en-US" dirty="0">
                <a:sym typeface="Wingdings" panose="05000000000000000000" pitchFamily="2" charset="2"/>
              </a:rPr>
              <a:t> The rods unbalance a</a:t>
            </a:r>
            <a:r>
              <a:rPr lang="en-GB" dirty="0">
                <a:sym typeface="Wingdings" panose="05000000000000000000" pitchFamily="2" charset="2"/>
              </a:rPr>
              <a:t>t cold disappears in 1b version. Quite similar </a:t>
            </a:r>
            <a:r>
              <a:rPr lang="en-GB" dirty="0" err="1">
                <a:sym typeface="Wingdings" panose="05000000000000000000" pitchFamily="2" charset="2"/>
              </a:rPr>
              <a:t>behavior</a:t>
            </a:r>
            <a:r>
              <a:rPr lang="en-GB" dirty="0">
                <a:sym typeface="Wingdings" panose="05000000000000000000" pitchFamily="2" charset="2"/>
              </a:rPr>
              <a:t> </a:t>
            </a:r>
            <a:r>
              <a:rPr lang="en-US" sz="1800" dirty="0">
                <a:sym typeface="Wingdings" panose="05000000000000000000" pitchFamily="2" charset="2"/>
              </a:rPr>
              <a:t>between RMM1a and RMM1b assemblies</a:t>
            </a:r>
            <a:endParaRPr lang="en-US" dirty="0"/>
          </a:p>
        </p:txBody>
      </p:sp>
      <p:sp>
        <p:nvSpPr>
          <p:cNvPr id="2" name="TextBox 1">
            <a:extLst>
              <a:ext uri="{FF2B5EF4-FFF2-40B4-BE49-F238E27FC236}">
                <a16:creationId xmlns:a16="http://schemas.microsoft.com/office/drawing/2014/main" id="{90140996-2FC6-E460-FE9F-C8B13CE2B3CD}"/>
              </a:ext>
            </a:extLst>
          </p:cNvPr>
          <p:cNvSpPr txBox="1"/>
          <p:nvPr/>
        </p:nvSpPr>
        <p:spPr>
          <a:xfrm>
            <a:off x="1360517" y="6484407"/>
            <a:ext cx="3442093" cy="215444"/>
          </a:xfrm>
          <a:prstGeom prst="rect">
            <a:avLst/>
          </a:prstGeom>
          <a:noFill/>
        </p:spPr>
        <p:txBody>
          <a:bodyPr wrap="square" lIns="0" tIns="0" rIns="0" bIns="0" rtlCol="0">
            <a:spAutoFit/>
          </a:bodyPr>
          <a:lstStyle/>
          <a:p>
            <a:pPr algn="l"/>
            <a:r>
              <a:rPr lang="en-GB" sz="1400" i="1" dirty="0">
                <a:solidFill>
                  <a:schemeClr val="accent2"/>
                </a:solidFill>
              </a:rPr>
              <a:t>Courtesy of S. Mugnier and M. Guinchard</a:t>
            </a:r>
          </a:p>
        </p:txBody>
      </p:sp>
    </p:spTree>
    <p:extLst>
      <p:ext uri="{BB962C8B-B14F-4D97-AF65-F5344CB8AC3E}">
        <p14:creationId xmlns:p14="http://schemas.microsoft.com/office/powerpoint/2010/main" val="29876996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14D18-1129-4B35-8B9E-3A43E612FF22}"/>
              </a:ext>
            </a:extLst>
          </p:cNvPr>
          <p:cNvSpPr>
            <a:spLocks noGrp="1"/>
          </p:cNvSpPr>
          <p:nvPr>
            <p:ph type="title"/>
          </p:nvPr>
        </p:nvSpPr>
        <p:spPr/>
        <p:txBody>
          <a:bodyPr/>
          <a:lstStyle/>
          <a:p>
            <a:r>
              <a:rPr lang="en-US" dirty="0"/>
              <a:t>Mechanical response - during a quench</a:t>
            </a:r>
            <a:br>
              <a:rPr lang="en-US" dirty="0"/>
            </a:br>
            <a:r>
              <a:rPr lang="en-US" sz="2000" dirty="0"/>
              <a:t>TRANSVERSAL  </a:t>
            </a:r>
            <a:endParaRPr lang="en-US" dirty="0"/>
          </a:p>
        </p:txBody>
      </p:sp>
      <p:sp>
        <p:nvSpPr>
          <p:cNvPr id="4" name="Date Placeholder 3">
            <a:extLst>
              <a:ext uri="{FF2B5EF4-FFF2-40B4-BE49-F238E27FC236}">
                <a16:creationId xmlns:a16="http://schemas.microsoft.com/office/drawing/2014/main" id="{C6D053F9-FBD4-40C6-9CBA-4E212207440B}"/>
              </a:ext>
            </a:extLst>
          </p:cNvPr>
          <p:cNvSpPr>
            <a:spLocks noGrp="1"/>
          </p:cNvSpPr>
          <p:nvPr>
            <p:ph type="dt" sz="half" idx="10"/>
          </p:nvPr>
        </p:nvSpPr>
        <p:spPr/>
        <p:txBody>
          <a:bodyPr/>
          <a:lstStyle/>
          <a:p>
            <a:r>
              <a:rPr lang="en-US"/>
              <a:t>16.06.2022</a:t>
            </a:r>
            <a:endParaRPr lang="en-US" dirty="0"/>
          </a:p>
        </p:txBody>
      </p:sp>
      <p:sp>
        <p:nvSpPr>
          <p:cNvPr id="5" name="Footer Placeholder 4">
            <a:extLst>
              <a:ext uri="{FF2B5EF4-FFF2-40B4-BE49-F238E27FC236}">
                <a16:creationId xmlns:a16="http://schemas.microsoft.com/office/drawing/2014/main" id="{A82C50EF-361A-4B53-B581-0C6FC52D8959}"/>
              </a:ext>
            </a:extLst>
          </p:cNvPr>
          <p:cNvSpPr>
            <a:spLocks noGrp="1"/>
          </p:cNvSpPr>
          <p:nvPr>
            <p:ph type="ftr" sz="quarter" idx="11"/>
          </p:nvPr>
        </p:nvSpPr>
        <p:spPr/>
        <p:txBody>
          <a:bodyPr/>
          <a:lstStyle/>
          <a:p>
            <a:r>
              <a:rPr lang="en-GB"/>
              <a:t>Emma Gautheron</a:t>
            </a:r>
            <a:endParaRPr lang="en-US" dirty="0"/>
          </a:p>
        </p:txBody>
      </p:sp>
      <p:sp>
        <p:nvSpPr>
          <p:cNvPr id="6" name="Slide Number Placeholder 5">
            <a:extLst>
              <a:ext uri="{FF2B5EF4-FFF2-40B4-BE49-F238E27FC236}">
                <a16:creationId xmlns:a16="http://schemas.microsoft.com/office/drawing/2014/main" id="{7E3E7CBB-BF19-44E1-9470-4402D2AF7E31}"/>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
        <p:nvSpPr>
          <p:cNvPr id="14" name="Rectangle 13">
            <a:extLst>
              <a:ext uri="{FF2B5EF4-FFF2-40B4-BE49-F238E27FC236}">
                <a16:creationId xmlns:a16="http://schemas.microsoft.com/office/drawing/2014/main" id="{67FE2394-AEA0-42AD-A731-7AF9EF9A7F60}"/>
              </a:ext>
            </a:extLst>
          </p:cNvPr>
          <p:cNvSpPr/>
          <p:nvPr/>
        </p:nvSpPr>
        <p:spPr>
          <a:xfrm>
            <a:off x="9516862" y="265909"/>
            <a:ext cx="2386074" cy="7283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Quench #17 (1.9 K)</a:t>
            </a:r>
          </a:p>
          <a:p>
            <a:pPr algn="ctr"/>
            <a:r>
              <a:rPr lang="en-GB" dirty="0"/>
              <a:t>Imax = 11.90 kA</a:t>
            </a:r>
          </a:p>
        </p:txBody>
      </p:sp>
      <p:sp>
        <p:nvSpPr>
          <p:cNvPr id="16" name="Rectangle 15">
            <a:extLst>
              <a:ext uri="{FF2B5EF4-FFF2-40B4-BE49-F238E27FC236}">
                <a16:creationId xmlns:a16="http://schemas.microsoft.com/office/drawing/2014/main" id="{405BEC41-D9FB-464B-BEB7-613C042BE25F}"/>
              </a:ext>
            </a:extLst>
          </p:cNvPr>
          <p:cNvSpPr/>
          <p:nvPr/>
        </p:nvSpPr>
        <p:spPr>
          <a:xfrm rot="16200000">
            <a:off x="-404933" y="4826337"/>
            <a:ext cx="1981792"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cap="small" dirty="0"/>
              <a:t>Relative Strain</a:t>
            </a:r>
          </a:p>
        </p:txBody>
      </p:sp>
      <p:pic>
        <p:nvPicPr>
          <p:cNvPr id="20" name="Picture 19">
            <a:extLst>
              <a:ext uri="{FF2B5EF4-FFF2-40B4-BE49-F238E27FC236}">
                <a16:creationId xmlns:a16="http://schemas.microsoft.com/office/drawing/2014/main" id="{349A4C71-91D9-4124-9D27-2D8D440D0B23}"/>
              </a:ext>
            </a:extLst>
          </p:cNvPr>
          <p:cNvPicPr>
            <a:picLocks noChangeAspect="1"/>
          </p:cNvPicPr>
          <p:nvPr/>
        </p:nvPicPr>
        <p:blipFill>
          <a:blip r:embed="rId3"/>
          <a:stretch>
            <a:fillRect/>
          </a:stretch>
        </p:blipFill>
        <p:spPr>
          <a:xfrm>
            <a:off x="1174315" y="3873214"/>
            <a:ext cx="3178198" cy="2214352"/>
          </a:xfrm>
          <a:prstGeom prst="rect">
            <a:avLst/>
          </a:prstGeom>
        </p:spPr>
      </p:pic>
      <p:pic>
        <p:nvPicPr>
          <p:cNvPr id="24" name="Picture 23">
            <a:extLst>
              <a:ext uri="{FF2B5EF4-FFF2-40B4-BE49-F238E27FC236}">
                <a16:creationId xmlns:a16="http://schemas.microsoft.com/office/drawing/2014/main" id="{2B79856A-33D4-48B1-AD27-F7D65A78A1A1}"/>
              </a:ext>
            </a:extLst>
          </p:cNvPr>
          <p:cNvPicPr>
            <a:picLocks noChangeAspect="1"/>
          </p:cNvPicPr>
          <p:nvPr/>
        </p:nvPicPr>
        <p:blipFill>
          <a:blip r:embed="rId4"/>
          <a:stretch>
            <a:fillRect/>
          </a:stretch>
        </p:blipFill>
        <p:spPr>
          <a:xfrm>
            <a:off x="4833798" y="3873214"/>
            <a:ext cx="3140288" cy="2275021"/>
          </a:xfrm>
          <a:prstGeom prst="rect">
            <a:avLst/>
          </a:prstGeom>
        </p:spPr>
      </p:pic>
      <p:pic>
        <p:nvPicPr>
          <p:cNvPr id="26" name="Picture 25">
            <a:extLst>
              <a:ext uri="{FF2B5EF4-FFF2-40B4-BE49-F238E27FC236}">
                <a16:creationId xmlns:a16="http://schemas.microsoft.com/office/drawing/2014/main" id="{A444E2E9-21E9-4EAF-8F28-F7B3369C6D1C}"/>
              </a:ext>
            </a:extLst>
          </p:cNvPr>
          <p:cNvPicPr>
            <a:picLocks noChangeAspect="1"/>
          </p:cNvPicPr>
          <p:nvPr/>
        </p:nvPicPr>
        <p:blipFill>
          <a:blip r:embed="rId5"/>
          <a:stretch>
            <a:fillRect/>
          </a:stretch>
        </p:blipFill>
        <p:spPr>
          <a:xfrm>
            <a:off x="8302386" y="3873214"/>
            <a:ext cx="3145787" cy="2254833"/>
          </a:xfrm>
          <a:prstGeom prst="rect">
            <a:avLst/>
          </a:prstGeom>
        </p:spPr>
      </p:pic>
      <p:sp>
        <p:nvSpPr>
          <p:cNvPr id="15" name="Rectangle 14">
            <a:extLst>
              <a:ext uri="{FF2B5EF4-FFF2-40B4-BE49-F238E27FC236}">
                <a16:creationId xmlns:a16="http://schemas.microsoft.com/office/drawing/2014/main" id="{5E2D390D-804F-4D3D-A8E0-64E768407F1D}"/>
              </a:ext>
            </a:extLst>
          </p:cNvPr>
          <p:cNvSpPr/>
          <p:nvPr/>
        </p:nvSpPr>
        <p:spPr>
          <a:xfrm rot="16200000">
            <a:off x="-404615" y="2430875"/>
            <a:ext cx="1981791" cy="365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cap="small" dirty="0"/>
              <a:t>Absolute Strain </a:t>
            </a:r>
          </a:p>
        </p:txBody>
      </p:sp>
      <p:pic>
        <p:nvPicPr>
          <p:cNvPr id="7" name="Picture 6">
            <a:extLst>
              <a:ext uri="{FF2B5EF4-FFF2-40B4-BE49-F238E27FC236}">
                <a16:creationId xmlns:a16="http://schemas.microsoft.com/office/drawing/2014/main" id="{6740A040-174F-48CE-A543-24A23024BA54}"/>
              </a:ext>
            </a:extLst>
          </p:cNvPr>
          <p:cNvPicPr>
            <a:picLocks noChangeAspect="1"/>
          </p:cNvPicPr>
          <p:nvPr/>
        </p:nvPicPr>
        <p:blipFill>
          <a:blip r:embed="rId6"/>
          <a:stretch>
            <a:fillRect/>
          </a:stretch>
        </p:blipFill>
        <p:spPr>
          <a:xfrm>
            <a:off x="1182925" y="1487725"/>
            <a:ext cx="3160979" cy="2214353"/>
          </a:xfrm>
          <a:prstGeom prst="rect">
            <a:avLst/>
          </a:prstGeom>
        </p:spPr>
      </p:pic>
      <p:pic>
        <p:nvPicPr>
          <p:cNvPr id="22" name="Picture 21">
            <a:extLst>
              <a:ext uri="{FF2B5EF4-FFF2-40B4-BE49-F238E27FC236}">
                <a16:creationId xmlns:a16="http://schemas.microsoft.com/office/drawing/2014/main" id="{836CC463-2E2A-499F-91CA-5927C7DE2EFB}"/>
              </a:ext>
            </a:extLst>
          </p:cNvPr>
          <p:cNvPicPr>
            <a:picLocks noChangeAspect="1"/>
          </p:cNvPicPr>
          <p:nvPr/>
        </p:nvPicPr>
        <p:blipFill>
          <a:blip r:embed="rId7"/>
          <a:stretch>
            <a:fillRect/>
          </a:stretch>
        </p:blipFill>
        <p:spPr>
          <a:xfrm>
            <a:off x="4786024" y="1414243"/>
            <a:ext cx="3195908" cy="2271893"/>
          </a:xfrm>
          <a:prstGeom prst="rect">
            <a:avLst/>
          </a:prstGeom>
        </p:spPr>
      </p:pic>
      <p:pic>
        <p:nvPicPr>
          <p:cNvPr id="28" name="Picture 27">
            <a:extLst>
              <a:ext uri="{FF2B5EF4-FFF2-40B4-BE49-F238E27FC236}">
                <a16:creationId xmlns:a16="http://schemas.microsoft.com/office/drawing/2014/main" id="{E99099B1-23CC-40D6-B65E-D89DD0A26993}"/>
              </a:ext>
            </a:extLst>
          </p:cNvPr>
          <p:cNvPicPr>
            <a:picLocks noChangeAspect="1"/>
          </p:cNvPicPr>
          <p:nvPr/>
        </p:nvPicPr>
        <p:blipFill>
          <a:blip r:embed="rId8"/>
          <a:stretch>
            <a:fillRect/>
          </a:stretch>
        </p:blipFill>
        <p:spPr>
          <a:xfrm>
            <a:off x="8256335" y="1408826"/>
            <a:ext cx="3160979" cy="2254832"/>
          </a:xfrm>
          <a:prstGeom prst="rect">
            <a:avLst/>
          </a:prstGeom>
        </p:spPr>
      </p:pic>
      <p:cxnSp>
        <p:nvCxnSpPr>
          <p:cNvPr id="47" name="Straight Connector 46">
            <a:extLst>
              <a:ext uri="{FF2B5EF4-FFF2-40B4-BE49-F238E27FC236}">
                <a16:creationId xmlns:a16="http://schemas.microsoft.com/office/drawing/2014/main" id="{C436D931-10D1-4C1B-9BA5-21257680DF5A}"/>
              </a:ext>
            </a:extLst>
          </p:cNvPr>
          <p:cNvCxnSpPr>
            <a:cxnSpLocks/>
          </p:cNvCxnSpPr>
          <p:nvPr/>
        </p:nvCxnSpPr>
        <p:spPr>
          <a:xfrm flipV="1">
            <a:off x="3019661" y="4021023"/>
            <a:ext cx="0" cy="1798320"/>
          </a:xfrm>
          <a:prstGeom prst="line">
            <a:avLst/>
          </a:prstGeom>
          <a:ln w="12700">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1D13D78C-DEB8-4087-B71B-472F95C71AA1}"/>
              </a:ext>
            </a:extLst>
          </p:cNvPr>
          <p:cNvCxnSpPr>
            <a:cxnSpLocks/>
          </p:cNvCxnSpPr>
          <p:nvPr/>
        </p:nvCxnSpPr>
        <p:spPr>
          <a:xfrm flipV="1">
            <a:off x="3019661" y="1642949"/>
            <a:ext cx="0" cy="1798320"/>
          </a:xfrm>
          <a:prstGeom prst="line">
            <a:avLst/>
          </a:prstGeom>
          <a:ln w="12700">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BF9051F-C46C-46C7-A9F6-DE492F2ED365}"/>
              </a:ext>
            </a:extLst>
          </p:cNvPr>
          <p:cNvCxnSpPr>
            <a:cxnSpLocks/>
          </p:cNvCxnSpPr>
          <p:nvPr/>
        </p:nvCxnSpPr>
        <p:spPr>
          <a:xfrm flipV="1">
            <a:off x="6857557" y="4043615"/>
            <a:ext cx="0" cy="1798320"/>
          </a:xfrm>
          <a:prstGeom prst="line">
            <a:avLst/>
          </a:prstGeom>
          <a:ln w="12700">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8A083B55-E5C2-4C89-B919-F9481FF59AC3}"/>
              </a:ext>
            </a:extLst>
          </p:cNvPr>
          <p:cNvCxnSpPr>
            <a:cxnSpLocks/>
          </p:cNvCxnSpPr>
          <p:nvPr/>
        </p:nvCxnSpPr>
        <p:spPr>
          <a:xfrm flipV="1">
            <a:off x="6866652" y="1583463"/>
            <a:ext cx="0" cy="1798320"/>
          </a:xfrm>
          <a:prstGeom prst="line">
            <a:avLst/>
          </a:prstGeom>
          <a:ln w="12700">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408F5892-BBB9-43A0-997C-720C7DEBB9F7}"/>
              </a:ext>
            </a:extLst>
          </p:cNvPr>
          <p:cNvCxnSpPr>
            <a:cxnSpLocks/>
          </p:cNvCxnSpPr>
          <p:nvPr/>
        </p:nvCxnSpPr>
        <p:spPr>
          <a:xfrm flipV="1">
            <a:off x="10311193" y="4043615"/>
            <a:ext cx="0" cy="1798320"/>
          </a:xfrm>
          <a:prstGeom prst="line">
            <a:avLst/>
          </a:prstGeom>
          <a:ln w="12700">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4AC1EAE3-5DB8-4DA4-A92B-378639E44BDE}"/>
              </a:ext>
            </a:extLst>
          </p:cNvPr>
          <p:cNvCxnSpPr>
            <a:cxnSpLocks/>
          </p:cNvCxnSpPr>
          <p:nvPr/>
        </p:nvCxnSpPr>
        <p:spPr>
          <a:xfrm flipV="1">
            <a:off x="10312668" y="1568223"/>
            <a:ext cx="0" cy="1798320"/>
          </a:xfrm>
          <a:prstGeom prst="line">
            <a:avLst/>
          </a:prstGeom>
          <a:ln w="12700">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ED3AC9B5-5C76-4C1C-93E3-BCFEB9314F8B}"/>
              </a:ext>
            </a:extLst>
          </p:cNvPr>
          <p:cNvCxnSpPr>
            <a:cxnSpLocks/>
          </p:cNvCxnSpPr>
          <p:nvPr/>
        </p:nvCxnSpPr>
        <p:spPr>
          <a:xfrm flipV="1">
            <a:off x="6553200" y="4487831"/>
            <a:ext cx="571500" cy="659479"/>
          </a:xfrm>
          <a:prstGeom prst="line">
            <a:avLst/>
          </a:prstGeom>
          <a:ln w="12700">
            <a:solidFill>
              <a:srgbClr val="002060"/>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886D7094-A766-4D2C-9C5C-3D1013699B05}"/>
              </a:ext>
            </a:extLst>
          </p:cNvPr>
          <p:cNvCxnSpPr>
            <a:cxnSpLocks/>
          </p:cNvCxnSpPr>
          <p:nvPr/>
        </p:nvCxnSpPr>
        <p:spPr>
          <a:xfrm flipV="1">
            <a:off x="5425440" y="4659630"/>
            <a:ext cx="1739967" cy="784128"/>
          </a:xfrm>
          <a:prstGeom prst="line">
            <a:avLst/>
          </a:prstGeom>
          <a:ln w="1270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81" name="Up Arrow Callout 59">
            <a:extLst>
              <a:ext uri="{FF2B5EF4-FFF2-40B4-BE49-F238E27FC236}">
                <a16:creationId xmlns:a16="http://schemas.microsoft.com/office/drawing/2014/main" id="{36C6ABDD-08C5-47FE-8AE8-44FF27FA473C}"/>
              </a:ext>
            </a:extLst>
          </p:cNvPr>
          <p:cNvSpPr/>
          <p:nvPr/>
        </p:nvSpPr>
        <p:spPr>
          <a:xfrm>
            <a:off x="6271151" y="5315844"/>
            <a:ext cx="1172812" cy="377676"/>
          </a:xfrm>
          <a:prstGeom prst="upArrowCallout">
            <a:avLst/>
          </a:prstGeom>
          <a:solidFill>
            <a:srgbClr val="FFFFFF"/>
          </a:solidFill>
          <a:ln w="19050" cap="flat" cmpd="sng" algn="ctr">
            <a:solidFill>
              <a:srgbClr val="A40000"/>
            </a:solidFill>
            <a:prstDash val="solid"/>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A40000"/>
                </a:solidFill>
                <a:effectLst/>
                <a:uLnTx/>
                <a:uFillTx/>
                <a:latin typeface="Calibri" panose="020F0502020204030204" pitchFamily="34" charset="0"/>
                <a:cs typeface="Calibri" panose="020F0502020204030204" pitchFamily="34" charset="0"/>
              </a:rPr>
              <a:t>10.8 kA / 15.3 T</a:t>
            </a:r>
            <a:endParaRPr kumimoji="0" lang="en-US" sz="1600" b="1" i="0" u="none" strike="noStrike" kern="0" cap="none" spc="0" normalizeH="0" baseline="0" noProof="0" dirty="0">
              <a:ln>
                <a:noFill/>
              </a:ln>
              <a:solidFill>
                <a:srgbClr val="A40000"/>
              </a:solidFill>
              <a:effectLst/>
              <a:uLnTx/>
              <a:uFillTx/>
              <a:latin typeface="Calibri" panose="020F0502020204030204" pitchFamily="34" charset="0"/>
              <a:cs typeface="Calibri" panose="020F0502020204030204" pitchFamily="34" charset="0"/>
            </a:endParaRPr>
          </a:p>
        </p:txBody>
      </p:sp>
      <p:sp>
        <p:nvSpPr>
          <p:cNvPr id="85" name="Oval 84">
            <a:extLst>
              <a:ext uri="{FF2B5EF4-FFF2-40B4-BE49-F238E27FC236}">
                <a16:creationId xmlns:a16="http://schemas.microsoft.com/office/drawing/2014/main" id="{9D4050B1-904D-48E2-BD5B-254CB5B6E156}"/>
              </a:ext>
            </a:extLst>
          </p:cNvPr>
          <p:cNvSpPr/>
          <p:nvPr/>
        </p:nvSpPr>
        <p:spPr>
          <a:xfrm>
            <a:off x="3100869" y="5315844"/>
            <a:ext cx="295105" cy="377676"/>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TextBox 85">
            <a:extLst>
              <a:ext uri="{FF2B5EF4-FFF2-40B4-BE49-F238E27FC236}">
                <a16:creationId xmlns:a16="http://schemas.microsoft.com/office/drawing/2014/main" id="{E35F0965-4BBD-43B4-B070-7DE9D1810C65}"/>
              </a:ext>
            </a:extLst>
          </p:cNvPr>
          <p:cNvSpPr txBox="1"/>
          <p:nvPr/>
        </p:nvSpPr>
        <p:spPr>
          <a:xfrm>
            <a:off x="3504637" y="5359024"/>
            <a:ext cx="1244270" cy="338554"/>
          </a:xfrm>
          <a:prstGeom prst="rect">
            <a:avLst/>
          </a:prstGeom>
          <a:noFill/>
        </p:spPr>
        <p:txBody>
          <a:bodyPr wrap="square" lIns="0" tIns="0" rIns="0" bIns="0" rtlCol="0">
            <a:spAutoFit/>
          </a:bodyPr>
          <a:lstStyle/>
          <a:p>
            <a:pPr algn="l"/>
            <a:r>
              <a:rPr lang="en-GB" sz="1100" b="1" kern="0" dirty="0">
                <a:solidFill>
                  <a:srgbClr val="A40000"/>
                </a:solidFill>
                <a:latin typeface="Calibri" panose="020F0502020204030204" pitchFamily="34" charset="0"/>
                <a:cs typeface="Calibri" panose="020F0502020204030204" pitchFamily="34" charset="0"/>
              </a:rPr>
              <a:t>All vibrations at </a:t>
            </a:r>
          </a:p>
          <a:p>
            <a:pPr algn="l"/>
            <a:r>
              <a:rPr lang="en-GB" sz="1100" b="1" kern="0" dirty="0">
                <a:solidFill>
                  <a:srgbClr val="A40000"/>
                </a:solidFill>
                <a:latin typeface="Calibri" panose="020F0502020204030204" pitchFamily="34" charset="0"/>
                <a:cs typeface="Calibri" panose="020F0502020204030204" pitchFamily="34" charset="0"/>
              </a:rPr>
              <a:t>11.0 kA / 15.5 T</a:t>
            </a:r>
          </a:p>
        </p:txBody>
      </p:sp>
      <p:cxnSp>
        <p:nvCxnSpPr>
          <p:cNvPr id="87" name="Straight Arrow Connector 86">
            <a:extLst>
              <a:ext uri="{FF2B5EF4-FFF2-40B4-BE49-F238E27FC236}">
                <a16:creationId xmlns:a16="http://schemas.microsoft.com/office/drawing/2014/main" id="{344C84F8-1860-4E76-BD9B-6B5EE0F37BF0}"/>
              </a:ext>
            </a:extLst>
          </p:cNvPr>
          <p:cNvCxnSpPr>
            <a:cxnSpLocks/>
          </p:cNvCxnSpPr>
          <p:nvPr/>
        </p:nvCxnSpPr>
        <p:spPr>
          <a:xfrm flipH="1">
            <a:off x="5480273" y="4332919"/>
            <a:ext cx="3339" cy="1208614"/>
          </a:xfrm>
          <a:prstGeom prst="straightConnector1">
            <a:avLst/>
          </a:prstGeom>
          <a:noFill/>
          <a:ln w="12700" cap="flat" cmpd="sng" algn="ctr">
            <a:solidFill>
              <a:srgbClr val="C00000"/>
            </a:solidFill>
            <a:prstDash val="solid"/>
            <a:headEnd type="triangle" w="med" len="med"/>
            <a:tailEnd type="triangle" w="med" len="med"/>
          </a:ln>
          <a:effectLst/>
        </p:spPr>
      </p:cxnSp>
      <p:sp>
        <p:nvSpPr>
          <p:cNvPr id="88" name="Rectangle 87">
            <a:extLst>
              <a:ext uri="{FF2B5EF4-FFF2-40B4-BE49-F238E27FC236}">
                <a16:creationId xmlns:a16="http://schemas.microsoft.com/office/drawing/2014/main" id="{F3B8B6AE-96E2-44C5-9811-30FE07AEE502}"/>
              </a:ext>
            </a:extLst>
          </p:cNvPr>
          <p:cNvSpPr/>
          <p:nvPr/>
        </p:nvSpPr>
        <p:spPr>
          <a:xfrm>
            <a:off x="5480273" y="4641197"/>
            <a:ext cx="828945" cy="261610"/>
          </a:xfrm>
          <a:prstGeom prst="rect">
            <a:avLst/>
          </a:prstGeom>
          <a:ln>
            <a:noFill/>
          </a:ln>
        </p:spPr>
        <p:txBody>
          <a:bodyPr wrap="square">
            <a:spAutoFit/>
          </a:bodyPr>
          <a:lstStyle/>
          <a:p>
            <a:pPr eaLnBrk="0" fontAlgn="base" hangingPunct="0">
              <a:spcBef>
                <a:spcPct val="0"/>
              </a:spcBef>
              <a:spcAft>
                <a:spcPct val="0"/>
              </a:spcAft>
            </a:pPr>
            <a:r>
              <a:rPr lang="en-US" sz="1100" b="1" kern="0" dirty="0">
                <a:solidFill>
                  <a:srgbClr val="A40000"/>
                </a:solidFill>
                <a:latin typeface="Calibri" panose="020F0502020204030204" pitchFamily="34" charset="0"/>
                <a:cs typeface="Calibri" panose="020F0502020204030204" pitchFamily="34" charset="0"/>
                <a:sym typeface="Wingdings" panose="05000000000000000000" pitchFamily="2" charset="2"/>
              </a:rPr>
              <a:t>6 MPa</a:t>
            </a:r>
            <a:endParaRPr lang="en-GB" sz="1100" b="1" kern="0" dirty="0">
              <a:solidFill>
                <a:srgbClr val="A4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97273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882AA-276E-75EF-7D84-39F0E91DF564}"/>
              </a:ext>
            </a:extLst>
          </p:cNvPr>
          <p:cNvSpPr>
            <a:spLocks noGrp="1"/>
          </p:cNvSpPr>
          <p:nvPr>
            <p:ph type="title"/>
          </p:nvPr>
        </p:nvSpPr>
        <p:spPr/>
        <p:txBody>
          <a:bodyPr/>
          <a:lstStyle/>
          <a:p>
            <a:r>
              <a:rPr lang="en-GB" dirty="0"/>
              <a:t>RMM: Racetrack Model Magnet </a:t>
            </a:r>
          </a:p>
        </p:txBody>
      </p:sp>
      <p:sp>
        <p:nvSpPr>
          <p:cNvPr id="7" name="Date Placeholder 6">
            <a:extLst>
              <a:ext uri="{FF2B5EF4-FFF2-40B4-BE49-F238E27FC236}">
                <a16:creationId xmlns:a16="http://schemas.microsoft.com/office/drawing/2014/main" id="{D34F263A-B0D9-C82F-DDF2-EDBA2A941B19}"/>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7992AAC5-ED4B-3106-8495-9681199F9CB8}"/>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0E90217-1F0B-F5CB-5CB1-DBB90AD103EE}"/>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11" name="Content Placeholder 3">
            <a:extLst>
              <a:ext uri="{FF2B5EF4-FFF2-40B4-BE49-F238E27FC236}">
                <a16:creationId xmlns:a16="http://schemas.microsoft.com/office/drawing/2014/main" id="{1A6661B3-6893-C71A-2502-4746DDA26200}"/>
              </a:ext>
            </a:extLst>
          </p:cNvPr>
          <p:cNvSpPr>
            <a:spLocks noGrp="1"/>
          </p:cNvSpPr>
          <p:nvPr>
            <p:ph sz="half" idx="2"/>
          </p:nvPr>
        </p:nvSpPr>
        <p:spPr>
          <a:xfrm>
            <a:off x="407987" y="1371600"/>
            <a:ext cx="5078413" cy="4953000"/>
          </a:xfrm>
        </p:spPr>
        <p:txBody>
          <a:bodyPr/>
          <a:lstStyle/>
          <a:p>
            <a:pPr>
              <a:spcBef>
                <a:spcPts val="600"/>
              </a:spcBef>
            </a:pPr>
            <a:r>
              <a:rPr lang="en-GB" sz="2000" dirty="0"/>
              <a:t>Explore the Nb</a:t>
            </a:r>
            <a:r>
              <a:rPr lang="en-GB" sz="2000" baseline="-25000" dirty="0"/>
              <a:t>3</a:t>
            </a:r>
            <a:r>
              <a:rPr lang="en-GB" sz="2000" dirty="0"/>
              <a:t>Sn technology for high field accelerator magnets </a:t>
            </a:r>
          </a:p>
          <a:p>
            <a:pPr marL="0" indent="0">
              <a:spcBef>
                <a:spcPts val="600"/>
              </a:spcBef>
              <a:buNone/>
            </a:pPr>
            <a:endParaRPr lang="en-GB" sz="1800" dirty="0"/>
          </a:p>
          <a:p>
            <a:pPr>
              <a:spcBef>
                <a:spcPts val="600"/>
              </a:spcBef>
            </a:pPr>
            <a:r>
              <a:rPr lang="en-GB" sz="2000" dirty="0"/>
              <a:t>RMM is a demonstrator: </a:t>
            </a:r>
          </a:p>
          <a:p>
            <a:pPr lvl="2"/>
            <a:r>
              <a:rPr lang="en-GB" sz="1800" dirty="0"/>
              <a:t>Nb</a:t>
            </a:r>
            <a:r>
              <a:rPr lang="en-GB" sz="1800" baseline="-25000" dirty="0"/>
              <a:t>3</a:t>
            </a:r>
            <a:r>
              <a:rPr lang="en-GB" sz="1800" dirty="0"/>
              <a:t>Sn in high field (</a:t>
            </a:r>
            <a:r>
              <a:rPr lang="en-GB" sz="1800" dirty="0" err="1"/>
              <a:t>B</a:t>
            </a:r>
            <a:r>
              <a:rPr lang="en-GB" sz="1800" baseline="-25000" dirty="0" err="1"/>
              <a:t>target</a:t>
            </a:r>
            <a:r>
              <a:rPr lang="en-GB" sz="1800" dirty="0"/>
              <a:t> &gt; 16 T)</a:t>
            </a:r>
          </a:p>
          <a:p>
            <a:pPr lvl="2"/>
            <a:r>
              <a:rPr lang="en-GB" sz="1800" dirty="0"/>
              <a:t>Mechanical preload study  </a:t>
            </a:r>
          </a:p>
          <a:p>
            <a:pPr lvl="2"/>
            <a:r>
              <a:rPr lang="en-GB" sz="1800" dirty="0"/>
              <a:t>Close cavity </a:t>
            </a:r>
            <a:r>
              <a:rPr lang="en-GB" sz="1800" i="0" dirty="0">
                <a:solidFill>
                  <a:srgbClr val="202124"/>
                </a:solidFill>
                <a:effectLst/>
                <a:latin typeface="arial" panose="020B0604020202020204" pitchFamily="34" charset="0"/>
              </a:rPr>
              <a:t>Ø 50 mm</a:t>
            </a:r>
          </a:p>
          <a:p>
            <a:pPr lvl="1"/>
            <a:endParaRPr lang="en-GB" sz="1900" b="0" i="0" dirty="0">
              <a:solidFill>
                <a:srgbClr val="202124"/>
              </a:solidFill>
              <a:effectLst/>
              <a:latin typeface="arial" panose="020B0604020202020204" pitchFamily="34" charset="0"/>
            </a:endParaRPr>
          </a:p>
          <a:p>
            <a:pPr lvl="1">
              <a:spcBef>
                <a:spcPts val="600"/>
              </a:spcBef>
              <a:spcAft>
                <a:spcPts val="400"/>
              </a:spcAft>
            </a:pPr>
            <a:r>
              <a:rPr lang="en-GB" sz="2000" b="1" dirty="0"/>
              <a:t>Towards Nb</a:t>
            </a:r>
            <a:r>
              <a:rPr lang="en-GB" sz="2000" b="1" baseline="-25000" dirty="0"/>
              <a:t>3</a:t>
            </a:r>
            <a:r>
              <a:rPr lang="en-GB" sz="2000" b="1" dirty="0"/>
              <a:t>Sn ultimate performance: </a:t>
            </a:r>
          </a:p>
          <a:p>
            <a:pPr lvl="2"/>
            <a:r>
              <a:rPr lang="en-GB" sz="1800" dirty="0"/>
              <a:t>Conductor type HL-LHC</a:t>
            </a:r>
          </a:p>
          <a:p>
            <a:pPr lvl="2"/>
            <a:r>
              <a:rPr lang="en-GB" sz="1800" dirty="0" err="1"/>
              <a:t>B</a:t>
            </a:r>
            <a:r>
              <a:rPr lang="en-GB" sz="1800" baseline="-25000" dirty="0" err="1"/>
              <a:t>short</a:t>
            </a:r>
            <a:r>
              <a:rPr lang="en-GB" sz="1800" baseline="-25000" dirty="0"/>
              <a:t> sample </a:t>
            </a:r>
            <a:r>
              <a:rPr lang="en-GB" sz="1800" dirty="0"/>
              <a:t>= 18.8 T at 1.9 K</a:t>
            </a:r>
          </a:p>
          <a:p>
            <a:pPr lvl="2"/>
            <a:r>
              <a:rPr lang="en-GB" sz="1800" dirty="0"/>
              <a:t>RMM1b reached 16.7 T Bp (88 % of SS) </a:t>
            </a:r>
          </a:p>
          <a:p>
            <a:pPr lvl="2"/>
            <a:endParaRPr lang="en-GB" b="0" i="0" dirty="0">
              <a:solidFill>
                <a:srgbClr val="202124"/>
              </a:solidFill>
              <a:effectLst/>
              <a:latin typeface="arial" panose="020B0604020202020204" pitchFamily="34" charset="0"/>
            </a:endParaRPr>
          </a:p>
          <a:p>
            <a:pPr marL="0" lvl="1" indent="0">
              <a:buNone/>
            </a:pPr>
            <a:endParaRPr lang="en-GB" dirty="0"/>
          </a:p>
        </p:txBody>
      </p:sp>
      <p:sp>
        <p:nvSpPr>
          <p:cNvPr id="15" name="Rectangle: Rounded Corners 14">
            <a:extLst>
              <a:ext uri="{FF2B5EF4-FFF2-40B4-BE49-F238E27FC236}">
                <a16:creationId xmlns:a16="http://schemas.microsoft.com/office/drawing/2014/main" id="{69CDFAE9-5221-3AC0-20A2-DE4759BBA57C}"/>
              </a:ext>
            </a:extLst>
          </p:cNvPr>
          <p:cNvSpPr/>
          <p:nvPr/>
        </p:nvSpPr>
        <p:spPr>
          <a:xfrm>
            <a:off x="9448800" y="5334000"/>
            <a:ext cx="2319973" cy="76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L</a:t>
            </a:r>
            <a:r>
              <a:rPr lang="en-US" baseline="-25000" dirty="0" err="1">
                <a:solidFill>
                  <a:schemeClr val="tx1"/>
                </a:solidFill>
              </a:rPr>
              <a:t>cavity_tot</a:t>
            </a:r>
            <a:r>
              <a:rPr lang="en-GB" dirty="0">
                <a:solidFill>
                  <a:schemeClr val="tx1"/>
                </a:solidFill>
              </a:rPr>
              <a:t> = 526 mm</a:t>
            </a:r>
          </a:p>
          <a:p>
            <a:pPr algn="ctr"/>
            <a:r>
              <a:rPr lang="en-US" dirty="0">
                <a:solidFill>
                  <a:schemeClr val="tx1"/>
                </a:solidFill>
              </a:rPr>
              <a:t>L</a:t>
            </a:r>
            <a:r>
              <a:rPr lang="en-US" baseline="-25000" dirty="0">
                <a:solidFill>
                  <a:schemeClr val="tx1"/>
                </a:solidFill>
              </a:rPr>
              <a:t>cavity_D50</a:t>
            </a:r>
            <a:r>
              <a:rPr lang="en-GB" dirty="0">
                <a:solidFill>
                  <a:schemeClr val="tx1"/>
                </a:solidFill>
              </a:rPr>
              <a:t> = 431 mm</a:t>
            </a:r>
          </a:p>
        </p:txBody>
      </p:sp>
      <p:pic>
        <p:nvPicPr>
          <p:cNvPr id="4" name="Picture 3">
            <a:extLst>
              <a:ext uri="{FF2B5EF4-FFF2-40B4-BE49-F238E27FC236}">
                <a16:creationId xmlns:a16="http://schemas.microsoft.com/office/drawing/2014/main" id="{1345E536-FAA8-43EF-C85E-C227C7230542}"/>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28053" r="16866"/>
          <a:stretch/>
        </p:blipFill>
        <p:spPr>
          <a:xfrm>
            <a:off x="5593554" y="259922"/>
            <a:ext cx="6382672" cy="5861478"/>
          </a:xfrm>
          <a:prstGeom prst="rect">
            <a:avLst/>
          </a:prstGeom>
        </p:spPr>
      </p:pic>
    </p:spTree>
    <p:extLst>
      <p:ext uri="{BB962C8B-B14F-4D97-AF65-F5344CB8AC3E}">
        <p14:creationId xmlns:p14="http://schemas.microsoft.com/office/powerpoint/2010/main" val="13392104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14D18-1129-4B35-8B9E-3A43E612FF22}"/>
              </a:ext>
            </a:extLst>
          </p:cNvPr>
          <p:cNvSpPr>
            <a:spLocks noGrp="1"/>
          </p:cNvSpPr>
          <p:nvPr>
            <p:ph type="title"/>
          </p:nvPr>
        </p:nvSpPr>
        <p:spPr/>
        <p:txBody>
          <a:bodyPr/>
          <a:lstStyle/>
          <a:p>
            <a:r>
              <a:rPr lang="en-US" dirty="0"/>
              <a:t>Mechanical response - during a quench</a:t>
            </a:r>
            <a:br>
              <a:rPr lang="en-US" dirty="0"/>
            </a:br>
            <a:r>
              <a:rPr lang="en-US" sz="2000" dirty="0"/>
              <a:t>LONGITUDINAL  </a:t>
            </a:r>
            <a:endParaRPr lang="en-US" dirty="0"/>
          </a:p>
        </p:txBody>
      </p:sp>
      <p:sp>
        <p:nvSpPr>
          <p:cNvPr id="4" name="Date Placeholder 3">
            <a:extLst>
              <a:ext uri="{FF2B5EF4-FFF2-40B4-BE49-F238E27FC236}">
                <a16:creationId xmlns:a16="http://schemas.microsoft.com/office/drawing/2014/main" id="{C6D053F9-FBD4-40C6-9CBA-4E212207440B}"/>
              </a:ext>
            </a:extLst>
          </p:cNvPr>
          <p:cNvSpPr>
            <a:spLocks noGrp="1"/>
          </p:cNvSpPr>
          <p:nvPr>
            <p:ph type="dt" sz="half" idx="10"/>
          </p:nvPr>
        </p:nvSpPr>
        <p:spPr/>
        <p:txBody>
          <a:bodyPr/>
          <a:lstStyle/>
          <a:p>
            <a:r>
              <a:rPr lang="en-US"/>
              <a:t>16.06.2022</a:t>
            </a:r>
            <a:endParaRPr lang="en-US" dirty="0"/>
          </a:p>
        </p:txBody>
      </p:sp>
      <p:sp>
        <p:nvSpPr>
          <p:cNvPr id="5" name="Footer Placeholder 4">
            <a:extLst>
              <a:ext uri="{FF2B5EF4-FFF2-40B4-BE49-F238E27FC236}">
                <a16:creationId xmlns:a16="http://schemas.microsoft.com/office/drawing/2014/main" id="{A82C50EF-361A-4B53-B581-0C6FC52D8959}"/>
              </a:ext>
            </a:extLst>
          </p:cNvPr>
          <p:cNvSpPr>
            <a:spLocks noGrp="1"/>
          </p:cNvSpPr>
          <p:nvPr>
            <p:ph type="ftr" sz="quarter" idx="11"/>
          </p:nvPr>
        </p:nvSpPr>
        <p:spPr/>
        <p:txBody>
          <a:bodyPr/>
          <a:lstStyle/>
          <a:p>
            <a:r>
              <a:rPr lang="en-GB"/>
              <a:t>Emma Gautheron</a:t>
            </a:r>
            <a:endParaRPr lang="en-US" dirty="0"/>
          </a:p>
        </p:txBody>
      </p:sp>
      <p:sp>
        <p:nvSpPr>
          <p:cNvPr id="6" name="Slide Number Placeholder 5">
            <a:extLst>
              <a:ext uri="{FF2B5EF4-FFF2-40B4-BE49-F238E27FC236}">
                <a16:creationId xmlns:a16="http://schemas.microsoft.com/office/drawing/2014/main" id="{7E3E7CBB-BF19-44E1-9470-4402D2AF7E31}"/>
              </a:ext>
            </a:extLst>
          </p:cNvPr>
          <p:cNvSpPr>
            <a:spLocks noGrp="1"/>
          </p:cNvSpPr>
          <p:nvPr>
            <p:ph type="sldNum" sz="quarter" idx="12"/>
          </p:nvPr>
        </p:nvSpPr>
        <p:spPr/>
        <p:txBody>
          <a:bodyPr/>
          <a:lstStyle/>
          <a:p>
            <a:fld id="{36B5EA5A-BC32-A742-B11B-8E7414D5B535}" type="slidenum">
              <a:rPr lang="en-US" smtClean="0"/>
              <a:pPr/>
              <a:t>40</a:t>
            </a:fld>
            <a:endParaRPr lang="en-US" dirty="0"/>
          </a:p>
        </p:txBody>
      </p:sp>
      <p:sp>
        <p:nvSpPr>
          <p:cNvPr id="14" name="Rectangle 13">
            <a:extLst>
              <a:ext uri="{FF2B5EF4-FFF2-40B4-BE49-F238E27FC236}">
                <a16:creationId xmlns:a16="http://schemas.microsoft.com/office/drawing/2014/main" id="{67FE2394-AEA0-42AD-A731-7AF9EF9A7F60}"/>
              </a:ext>
            </a:extLst>
          </p:cNvPr>
          <p:cNvSpPr/>
          <p:nvPr/>
        </p:nvSpPr>
        <p:spPr>
          <a:xfrm>
            <a:off x="9516862" y="265909"/>
            <a:ext cx="2386074" cy="7283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Quench #17 (1.9 K)</a:t>
            </a:r>
          </a:p>
          <a:p>
            <a:pPr algn="ctr"/>
            <a:r>
              <a:rPr lang="en-GB" dirty="0"/>
              <a:t>Imax = 11.90 kA</a:t>
            </a:r>
          </a:p>
        </p:txBody>
      </p:sp>
      <p:sp>
        <p:nvSpPr>
          <p:cNvPr id="15" name="Rectangle 14">
            <a:extLst>
              <a:ext uri="{FF2B5EF4-FFF2-40B4-BE49-F238E27FC236}">
                <a16:creationId xmlns:a16="http://schemas.microsoft.com/office/drawing/2014/main" id="{5E2D390D-804F-4D3D-A8E0-64E768407F1D}"/>
              </a:ext>
            </a:extLst>
          </p:cNvPr>
          <p:cNvSpPr/>
          <p:nvPr/>
        </p:nvSpPr>
        <p:spPr>
          <a:xfrm rot="16200000">
            <a:off x="-404615" y="2430875"/>
            <a:ext cx="1981791" cy="365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cap="small" dirty="0"/>
              <a:t>Absolute Strain </a:t>
            </a:r>
          </a:p>
        </p:txBody>
      </p:sp>
      <p:sp>
        <p:nvSpPr>
          <p:cNvPr id="16" name="Rectangle 15">
            <a:extLst>
              <a:ext uri="{FF2B5EF4-FFF2-40B4-BE49-F238E27FC236}">
                <a16:creationId xmlns:a16="http://schemas.microsoft.com/office/drawing/2014/main" id="{405BEC41-D9FB-464B-BEB7-613C042BE25F}"/>
              </a:ext>
            </a:extLst>
          </p:cNvPr>
          <p:cNvSpPr/>
          <p:nvPr/>
        </p:nvSpPr>
        <p:spPr>
          <a:xfrm rot="16200000">
            <a:off x="-404933" y="4826337"/>
            <a:ext cx="1981792"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cap="small" dirty="0"/>
              <a:t>Relative Strain</a:t>
            </a:r>
          </a:p>
        </p:txBody>
      </p:sp>
      <p:pic>
        <p:nvPicPr>
          <p:cNvPr id="8" name="Picture 7">
            <a:extLst>
              <a:ext uri="{FF2B5EF4-FFF2-40B4-BE49-F238E27FC236}">
                <a16:creationId xmlns:a16="http://schemas.microsoft.com/office/drawing/2014/main" id="{D4914666-AF17-4E08-B2B7-04ACF7517E38}"/>
              </a:ext>
            </a:extLst>
          </p:cNvPr>
          <p:cNvPicPr>
            <a:picLocks noChangeAspect="1"/>
          </p:cNvPicPr>
          <p:nvPr/>
        </p:nvPicPr>
        <p:blipFill>
          <a:blip r:embed="rId3"/>
          <a:stretch>
            <a:fillRect/>
          </a:stretch>
        </p:blipFill>
        <p:spPr>
          <a:xfrm>
            <a:off x="1230293" y="3957353"/>
            <a:ext cx="3076337" cy="2138479"/>
          </a:xfrm>
          <a:prstGeom prst="rect">
            <a:avLst/>
          </a:prstGeom>
        </p:spPr>
      </p:pic>
      <p:pic>
        <p:nvPicPr>
          <p:cNvPr id="10" name="Picture 9">
            <a:extLst>
              <a:ext uri="{FF2B5EF4-FFF2-40B4-BE49-F238E27FC236}">
                <a16:creationId xmlns:a16="http://schemas.microsoft.com/office/drawing/2014/main" id="{6CFDE758-A08A-42AC-BD71-8BDE1E21E46C}"/>
              </a:ext>
            </a:extLst>
          </p:cNvPr>
          <p:cNvPicPr>
            <a:picLocks noChangeAspect="1"/>
          </p:cNvPicPr>
          <p:nvPr/>
        </p:nvPicPr>
        <p:blipFill>
          <a:blip r:embed="rId4"/>
          <a:stretch>
            <a:fillRect/>
          </a:stretch>
        </p:blipFill>
        <p:spPr>
          <a:xfrm>
            <a:off x="1160843" y="1555085"/>
            <a:ext cx="3145787" cy="2170921"/>
          </a:xfrm>
          <a:prstGeom prst="rect">
            <a:avLst/>
          </a:prstGeom>
        </p:spPr>
      </p:pic>
      <p:pic>
        <p:nvPicPr>
          <p:cNvPr id="12" name="Picture 11">
            <a:extLst>
              <a:ext uri="{FF2B5EF4-FFF2-40B4-BE49-F238E27FC236}">
                <a16:creationId xmlns:a16="http://schemas.microsoft.com/office/drawing/2014/main" id="{22A8EA30-E1DB-4B64-910E-0F067595B5C6}"/>
              </a:ext>
            </a:extLst>
          </p:cNvPr>
          <p:cNvPicPr>
            <a:picLocks noChangeAspect="1"/>
          </p:cNvPicPr>
          <p:nvPr/>
        </p:nvPicPr>
        <p:blipFill>
          <a:blip r:embed="rId5"/>
          <a:stretch>
            <a:fillRect/>
          </a:stretch>
        </p:blipFill>
        <p:spPr>
          <a:xfrm>
            <a:off x="4723030" y="1547019"/>
            <a:ext cx="3043347" cy="2170921"/>
          </a:xfrm>
          <a:prstGeom prst="rect">
            <a:avLst/>
          </a:prstGeom>
        </p:spPr>
      </p:pic>
      <p:pic>
        <p:nvPicPr>
          <p:cNvPr id="17" name="Picture 16">
            <a:extLst>
              <a:ext uri="{FF2B5EF4-FFF2-40B4-BE49-F238E27FC236}">
                <a16:creationId xmlns:a16="http://schemas.microsoft.com/office/drawing/2014/main" id="{422A4B28-7298-4428-AE16-FC56754BD805}"/>
              </a:ext>
            </a:extLst>
          </p:cNvPr>
          <p:cNvPicPr>
            <a:picLocks noChangeAspect="1"/>
          </p:cNvPicPr>
          <p:nvPr/>
        </p:nvPicPr>
        <p:blipFill>
          <a:blip r:embed="rId6"/>
          <a:stretch>
            <a:fillRect/>
          </a:stretch>
        </p:blipFill>
        <p:spPr>
          <a:xfrm>
            <a:off x="4779655" y="3945779"/>
            <a:ext cx="3034403" cy="2170922"/>
          </a:xfrm>
          <a:prstGeom prst="rect">
            <a:avLst/>
          </a:prstGeom>
        </p:spPr>
      </p:pic>
      <p:pic>
        <p:nvPicPr>
          <p:cNvPr id="19" name="Picture 18">
            <a:extLst>
              <a:ext uri="{FF2B5EF4-FFF2-40B4-BE49-F238E27FC236}">
                <a16:creationId xmlns:a16="http://schemas.microsoft.com/office/drawing/2014/main" id="{37B0A0BB-FB23-4FEE-916B-FCA9B5D15505}"/>
              </a:ext>
            </a:extLst>
          </p:cNvPr>
          <p:cNvPicPr>
            <a:picLocks noChangeAspect="1"/>
          </p:cNvPicPr>
          <p:nvPr/>
        </p:nvPicPr>
        <p:blipFill>
          <a:blip r:embed="rId7"/>
          <a:stretch>
            <a:fillRect/>
          </a:stretch>
        </p:blipFill>
        <p:spPr>
          <a:xfrm>
            <a:off x="8287083" y="1578113"/>
            <a:ext cx="3145787" cy="2205380"/>
          </a:xfrm>
          <a:prstGeom prst="rect">
            <a:avLst/>
          </a:prstGeom>
        </p:spPr>
      </p:pic>
      <p:pic>
        <p:nvPicPr>
          <p:cNvPr id="22" name="Picture 21">
            <a:extLst>
              <a:ext uri="{FF2B5EF4-FFF2-40B4-BE49-F238E27FC236}">
                <a16:creationId xmlns:a16="http://schemas.microsoft.com/office/drawing/2014/main" id="{7B4AC50E-9032-4884-BDE2-4565140AF649}"/>
              </a:ext>
            </a:extLst>
          </p:cNvPr>
          <p:cNvPicPr>
            <a:picLocks noChangeAspect="1"/>
          </p:cNvPicPr>
          <p:nvPr/>
        </p:nvPicPr>
        <p:blipFill>
          <a:blip r:embed="rId8"/>
          <a:stretch>
            <a:fillRect/>
          </a:stretch>
        </p:blipFill>
        <p:spPr>
          <a:xfrm>
            <a:off x="8334244" y="3922271"/>
            <a:ext cx="3145787" cy="2238027"/>
          </a:xfrm>
          <a:prstGeom prst="rect">
            <a:avLst/>
          </a:prstGeom>
        </p:spPr>
      </p:pic>
      <p:cxnSp>
        <p:nvCxnSpPr>
          <p:cNvPr id="23" name="Straight Arrow Connector 22">
            <a:extLst>
              <a:ext uri="{FF2B5EF4-FFF2-40B4-BE49-F238E27FC236}">
                <a16:creationId xmlns:a16="http://schemas.microsoft.com/office/drawing/2014/main" id="{FDEA309E-BF92-40C6-A8FF-146640371BBC}"/>
              </a:ext>
            </a:extLst>
          </p:cNvPr>
          <p:cNvCxnSpPr>
            <a:cxnSpLocks/>
          </p:cNvCxnSpPr>
          <p:nvPr/>
        </p:nvCxnSpPr>
        <p:spPr>
          <a:xfrm>
            <a:off x="5341624" y="4312613"/>
            <a:ext cx="0" cy="1380760"/>
          </a:xfrm>
          <a:prstGeom prst="straightConnector1">
            <a:avLst/>
          </a:prstGeom>
          <a:noFill/>
          <a:ln w="12700" cap="flat" cmpd="sng" algn="ctr">
            <a:solidFill>
              <a:srgbClr val="C00000"/>
            </a:solidFill>
            <a:prstDash val="solid"/>
            <a:headEnd type="triangle" w="med" len="med"/>
            <a:tailEnd type="triangle" w="med" len="med"/>
          </a:ln>
          <a:effectLst/>
        </p:spPr>
      </p:cxnSp>
      <p:sp>
        <p:nvSpPr>
          <p:cNvPr id="24" name="Rectangle 23">
            <a:extLst>
              <a:ext uri="{FF2B5EF4-FFF2-40B4-BE49-F238E27FC236}">
                <a16:creationId xmlns:a16="http://schemas.microsoft.com/office/drawing/2014/main" id="{DC0098EE-B3C5-4A69-AD2C-F7A0FF6951DD}"/>
              </a:ext>
            </a:extLst>
          </p:cNvPr>
          <p:cNvSpPr/>
          <p:nvPr/>
        </p:nvSpPr>
        <p:spPr>
          <a:xfrm>
            <a:off x="5386954" y="4428146"/>
            <a:ext cx="828945" cy="261610"/>
          </a:xfrm>
          <a:prstGeom prst="rect">
            <a:avLst/>
          </a:prstGeom>
          <a:ln>
            <a:noFill/>
          </a:ln>
        </p:spPr>
        <p:txBody>
          <a:bodyPr wrap="square">
            <a:spAutoFit/>
          </a:bodyPr>
          <a:lstStyle/>
          <a:p>
            <a:pPr eaLnBrk="0" fontAlgn="base" hangingPunct="0">
              <a:spcBef>
                <a:spcPct val="0"/>
              </a:spcBef>
              <a:spcAft>
                <a:spcPct val="0"/>
              </a:spcAft>
            </a:pPr>
            <a:r>
              <a:rPr lang="en-US" sz="1100" b="1" kern="0" dirty="0">
                <a:solidFill>
                  <a:srgbClr val="A40000"/>
                </a:solidFill>
                <a:latin typeface="Calibri" panose="020F0502020204030204" pitchFamily="34" charset="0"/>
                <a:cs typeface="Calibri" panose="020F0502020204030204" pitchFamily="34" charset="0"/>
                <a:sym typeface="Wingdings" panose="05000000000000000000" pitchFamily="2" charset="2"/>
              </a:rPr>
              <a:t>6 MPa</a:t>
            </a:r>
            <a:endParaRPr lang="en-GB" sz="1100" b="1" kern="0" dirty="0">
              <a:solidFill>
                <a:srgbClr val="A4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957612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C49516-DDC4-4529-B708-A31766DBBE03}"/>
              </a:ext>
            </a:extLst>
          </p:cNvPr>
          <p:cNvSpPr>
            <a:spLocks noGrp="1"/>
          </p:cNvSpPr>
          <p:nvPr>
            <p:ph type="title"/>
          </p:nvPr>
        </p:nvSpPr>
        <p:spPr/>
        <p:txBody>
          <a:bodyPr/>
          <a:lstStyle/>
          <a:p>
            <a:r>
              <a:rPr lang="en-US" dirty="0"/>
              <a:t>V-I measurement RMM1a </a:t>
            </a:r>
          </a:p>
        </p:txBody>
      </p:sp>
      <p:sp>
        <p:nvSpPr>
          <p:cNvPr id="4" name="Date Placeholder 3">
            <a:extLst>
              <a:ext uri="{FF2B5EF4-FFF2-40B4-BE49-F238E27FC236}">
                <a16:creationId xmlns:a16="http://schemas.microsoft.com/office/drawing/2014/main" id="{0BABDB05-D059-49AC-86A4-261E937C0F4F}"/>
              </a:ext>
            </a:extLst>
          </p:cNvPr>
          <p:cNvSpPr>
            <a:spLocks noGrp="1"/>
          </p:cNvSpPr>
          <p:nvPr>
            <p:ph type="dt" sz="half" idx="10"/>
          </p:nvPr>
        </p:nvSpPr>
        <p:spPr/>
        <p:txBody>
          <a:bodyPr/>
          <a:lstStyle/>
          <a:p>
            <a:fld id="{1BBB0B71-ABFC-4607-80E3-25850346C3CB}" type="datetime1">
              <a:rPr lang="en-US" smtClean="0"/>
              <a:t>11/24/2022</a:t>
            </a:fld>
            <a:endParaRPr lang="en-US" dirty="0"/>
          </a:p>
        </p:txBody>
      </p:sp>
      <p:sp>
        <p:nvSpPr>
          <p:cNvPr id="5" name="Footer Placeholder 4">
            <a:extLst>
              <a:ext uri="{FF2B5EF4-FFF2-40B4-BE49-F238E27FC236}">
                <a16:creationId xmlns:a16="http://schemas.microsoft.com/office/drawing/2014/main" id="{6473A522-7164-4D26-86DC-E35910A993C3}"/>
              </a:ext>
            </a:extLst>
          </p:cNvPr>
          <p:cNvSpPr>
            <a:spLocks noGrp="1"/>
          </p:cNvSpPr>
          <p:nvPr>
            <p:ph type="ftr" sz="quarter" idx="11"/>
          </p:nvPr>
        </p:nvSpPr>
        <p:spPr/>
        <p:txBody>
          <a:bodyPr/>
          <a:lstStyle/>
          <a:p>
            <a:r>
              <a:rPr lang="en-GB"/>
              <a:t>RMM1a cold powering test results - G.Willering&amp;C.Bockstiegel</a:t>
            </a:r>
            <a:endParaRPr lang="en-US" dirty="0"/>
          </a:p>
        </p:txBody>
      </p:sp>
      <p:sp>
        <p:nvSpPr>
          <p:cNvPr id="6" name="Slide Number Placeholder 5">
            <a:extLst>
              <a:ext uri="{FF2B5EF4-FFF2-40B4-BE49-F238E27FC236}">
                <a16:creationId xmlns:a16="http://schemas.microsoft.com/office/drawing/2014/main" id="{EB3480F0-E6E6-4028-BE54-0B74E993ACEB}"/>
              </a:ext>
            </a:extLst>
          </p:cNvPr>
          <p:cNvSpPr>
            <a:spLocks noGrp="1"/>
          </p:cNvSpPr>
          <p:nvPr>
            <p:ph type="sldNum" sz="quarter" idx="12"/>
          </p:nvPr>
        </p:nvSpPr>
        <p:spPr/>
        <p:txBody>
          <a:bodyPr/>
          <a:lstStyle/>
          <a:p>
            <a:fld id="{36B5EA5A-BC32-A742-B11B-8E7414D5B535}" type="slidenum">
              <a:rPr lang="en-US" smtClean="0"/>
              <a:pPr/>
              <a:t>41</a:t>
            </a:fld>
            <a:endParaRPr lang="en-US" dirty="0"/>
          </a:p>
        </p:txBody>
      </p:sp>
      <p:pic>
        <p:nvPicPr>
          <p:cNvPr id="10" name="Picture 9" descr="Graphical user interface&#10;&#10;Description automatically generated">
            <a:extLst>
              <a:ext uri="{FF2B5EF4-FFF2-40B4-BE49-F238E27FC236}">
                <a16:creationId xmlns:a16="http://schemas.microsoft.com/office/drawing/2014/main" id="{B75654B6-DDC1-402A-B3D9-2181BF80F304}"/>
              </a:ext>
            </a:extLst>
          </p:cNvPr>
          <p:cNvPicPr>
            <a:picLocks noChangeAspect="1"/>
          </p:cNvPicPr>
          <p:nvPr/>
        </p:nvPicPr>
        <p:blipFill>
          <a:blip r:embed="rId2"/>
          <a:stretch>
            <a:fillRect/>
          </a:stretch>
        </p:blipFill>
        <p:spPr>
          <a:xfrm>
            <a:off x="3124200" y="990600"/>
            <a:ext cx="6572220" cy="5062043"/>
          </a:xfrm>
          <a:prstGeom prst="rect">
            <a:avLst/>
          </a:prstGeom>
        </p:spPr>
      </p:pic>
    </p:spTree>
    <p:extLst>
      <p:ext uri="{BB962C8B-B14F-4D97-AF65-F5344CB8AC3E}">
        <p14:creationId xmlns:p14="http://schemas.microsoft.com/office/powerpoint/2010/main" val="17499081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7" y="109144"/>
            <a:ext cx="11376025" cy="1065742"/>
          </a:xfrm>
        </p:spPr>
        <p:txBody>
          <a:bodyPr/>
          <a:lstStyle/>
          <a:p>
            <a:r>
              <a:rPr lang="en-US" dirty="0"/>
              <a:t>Protection- Quench back studies</a:t>
            </a:r>
          </a:p>
        </p:txBody>
      </p:sp>
      <p:sp>
        <p:nvSpPr>
          <p:cNvPr id="4" name="Date Placeholder 3"/>
          <p:cNvSpPr>
            <a:spLocks noGrp="1"/>
          </p:cNvSpPr>
          <p:nvPr>
            <p:ph type="dt" sz="half" idx="10"/>
          </p:nvPr>
        </p:nvSpPr>
        <p:spPr/>
        <p:txBody>
          <a:bodyPr/>
          <a:lstStyle/>
          <a:p>
            <a:r>
              <a:rPr lang="en-US"/>
              <a:t>9/30/2022</a:t>
            </a:r>
            <a:endParaRPr lang="en-US" dirty="0"/>
          </a:p>
        </p:txBody>
      </p:sp>
      <p:sp>
        <p:nvSpPr>
          <p:cNvPr id="5" name="Footer Placeholder 4"/>
          <p:cNvSpPr>
            <a:spLocks noGrp="1"/>
          </p:cNvSpPr>
          <p:nvPr>
            <p:ph type="ftr" sz="quarter" idx="11"/>
          </p:nvPr>
        </p:nvSpPr>
        <p:spPr/>
        <p:txBody>
          <a:bodyPr/>
          <a:lstStyle/>
          <a:p>
            <a:r>
              <a:rPr lang="en-GB"/>
              <a:t>RMM1b cold powering test results - G.Willering</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42</a:t>
            </a:fld>
            <a:endParaRPr lang="en-US" dirty="0"/>
          </a:p>
        </p:txBody>
      </p:sp>
      <p:sp>
        <p:nvSpPr>
          <p:cNvPr id="7" name="TextBox 6">
            <a:extLst>
              <a:ext uri="{FF2B5EF4-FFF2-40B4-BE49-F238E27FC236}">
                <a16:creationId xmlns:a16="http://schemas.microsoft.com/office/drawing/2014/main" id="{51D9A1A2-E71C-49E7-9E42-8B40428EF1C3}"/>
              </a:ext>
            </a:extLst>
          </p:cNvPr>
          <p:cNvSpPr txBox="1"/>
          <p:nvPr/>
        </p:nvSpPr>
        <p:spPr>
          <a:xfrm>
            <a:off x="7466029" y="934844"/>
            <a:ext cx="4251489" cy="3600986"/>
          </a:xfrm>
          <a:prstGeom prst="rect">
            <a:avLst/>
          </a:prstGeom>
          <a:noFill/>
        </p:spPr>
        <p:txBody>
          <a:bodyPr wrap="square" lIns="0" tIns="0" rIns="0" bIns="0" rtlCol="0">
            <a:spAutoFit/>
          </a:bodyPr>
          <a:lstStyle/>
          <a:p>
            <a:pPr algn="l"/>
            <a:r>
              <a:rPr lang="en-US" dirty="0"/>
              <a:t>Specific energy extraction studies were performed for current between 1000 and 10000 A for both a resistance of 80 </a:t>
            </a:r>
            <a:r>
              <a:rPr lang="en-US" dirty="0" err="1"/>
              <a:t>mΩ</a:t>
            </a:r>
            <a:r>
              <a:rPr lang="en-US" dirty="0"/>
              <a:t> and 60 </a:t>
            </a:r>
            <a:r>
              <a:rPr lang="en-US" dirty="0" err="1"/>
              <a:t>mΩ</a:t>
            </a:r>
            <a:r>
              <a:rPr lang="en-US" dirty="0"/>
              <a:t>. </a:t>
            </a:r>
          </a:p>
          <a:p>
            <a:pPr algn="l"/>
            <a:endParaRPr lang="en-US" dirty="0"/>
          </a:p>
          <a:p>
            <a:pPr algn="l"/>
            <a:r>
              <a:rPr lang="en-US" dirty="0"/>
              <a:t>The measured quench integral is lower then expected from LEDET simulations. Assuming the inductive components were well calculated, one can assume that the quench back effect is stronger than expected. </a:t>
            </a:r>
          </a:p>
          <a:p>
            <a:pPr algn="l"/>
            <a:endParaRPr lang="en-US" dirty="0"/>
          </a:p>
          <a:p>
            <a:pPr algn="l"/>
            <a:endParaRPr lang="en-US" dirty="0"/>
          </a:p>
        </p:txBody>
      </p:sp>
      <p:sp>
        <p:nvSpPr>
          <p:cNvPr id="9" name="TextBox 8">
            <a:extLst>
              <a:ext uri="{FF2B5EF4-FFF2-40B4-BE49-F238E27FC236}">
                <a16:creationId xmlns:a16="http://schemas.microsoft.com/office/drawing/2014/main" id="{1698C552-19F7-4392-B504-E1E61F69A20F}"/>
              </a:ext>
            </a:extLst>
          </p:cNvPr>
          <p:cNvSpPr txBox="1"/>
          <p:nvPr/>
        </p:nvSpPr>
        <p:spPr>
          <a:xfrm>
            <a:off x="7618620" y="5362668"/>
            <a:ext cx="3488926" cy="553998"/>
          </a:xfrm>
          <a:prstGeom prst="rect">
            <a:avLst/>
          </a:prstGeom>
          <a:noFill/>
        </p:spPr>
        <p:txBody>
          <a:bodyPr wrap="square" lIns="0" tIns="0" rIns="0" bIns="0" rtlCol="0">
            <a:spAutoFit/>
          </a:bodyPr>
          <a:lstStyle/>
          <a:p>
            <a:pPr algn="l"/>
            <a:r>
              <a:rPr lang="en-US" dirty="0"/>
              <a:t>LEDET simulations courtesy Emmanuele </a:t>
            </a:r>
            <a:r>
              <a:rPr lang="en-US" dirty="0" err="1"/>
              <a:t>Ravaioli</a:t>
            </a:r>
            <a:endParaRPr lang="en-US" dirty="0"/>
          </a:p>
        </p:txBody>
      </p:sp>
      <p:pic>
        <p:nvPicPr>
          <p:cNvPr id="2" name="Picture 1">
            <a:extLst>
              <a:ext uri="{FF2B5EF4-FFF2-40B4-BE49-F238E27FC236}">
                <a16:creationId xmlns:a16="http://schemas.microsoft.com/office/drawing/2014/main" id="{533F3F17-7CCE-1583-8706-619CBEDAE628}"/>
              </a:ext>
            </a:extLst>
          </p:cNvPr>
          <p:cNvPicPr>
            <a:picLocks noChangeAspect="1"/>
          </p:cNvPicPr>
          <p:nvPr/>
        </p:nvPicPr>
        <p:blipFill>
          <a:blip r:embed="rId2"/>
          <a:stretch>
            <a:fillRect/>
          </a:stretch>
        </p:blipFill>
        <p:spPr>
          <a:xfrm>
            <a:off x="407986" y="934844"/>
            <a:ext cx="6938001" cy="3712569"/>
          </a:xfrm>
          <a:prstGeom prst="rect">
            <a:avLst/>
          </a:prstGeom>
        </p:spPr>
      </p:pic>
    </p:spTree>
    <p:extLst>
      <p:ext uri="{BB962C8B-B14F-4D97-AF65-F5344CB8AC3E}">
        <p14:creationId xmlns:p14="http://schemas.microsoft.com/office/powerpoint/2010/main" val="20033973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9E91947-77EF-8217-B133-CBF5CBF668A8}"/>
              </a:ext>
            </a:extLst>
          </p:cNvPr>
          <p:cNvSpPr>
            <a:spLocks noGrp="1"/>
          </p:cNvSpPr>
          <p:nvPr>
            <p:ph type="dt" sz="half" idx="10"/>
          </p:nvPr>
        </p:nvSpPr>
        <p:spPr/>
        <p:txBody>
          <a:bodyPr/>
          <a:lstStyle/>
          <a:p>
            <a:r>
              <a:rPr lang="en-US"/>
              <a:t>9/30/2022</a:t>
            </a:r>
            <a:endParaRPr lang="en-US" dirty="0"/>
          </a:p>
        </p:txBody>
      </p:sp>
      <p:sp>
        <p:nvSpPr>
          <p:cNvPr id="5" name="Footer Placeholder 4">
            <a:extLst>
              <a:ext uri="{FF2B5EF4-FFF2-40B4-BE49-F238E27FC236}">
                <a16:creationId xmlns:a16="http://schemas.microsoft.com/office/drawing/2014/main" id="{5A331CB1-85DE-836A-AD12-A5A91C7FBF5C}"/>
              </a:ext>
            </a:extLst>
          </p:cNvPr>
          <p:cNvSpPr>
            <a:spLocks noGrp="1"/>
          </p:cNvSpPr>
          <p:nvPr>
            <p:ph type="ftr" sz="quarter" idx="11"/>
          </p:nvPr>
        </p:nvSpPr>
        <p:spPr/>
        <p:txBody>
          <a:bodyPr/>
          <a:lstStyle/>
          <a:p>
            <a:r>
              <a:rPr lang="en-GB"/>
              <a:t>RMM1b cold powering test results - G.Willering</a:t>
            </a:r>
            <a:endParaRPr lang="en-US" dirty="0"/>
          </a:p>
        </p:txBody>
      </p:sp>
      <p:sp>
        <p:nvSpPr>
          <p:cNvPr id="6" name="Slide Number Placeholder 5">
            <a:extLst>
              <a:ext uri="{FF2B5EF4-FFF2-40B4-BE49-F238E27FC236}">
                <a16:creationId xmlns:a16="http://schemas.microsoft.com/office/drawing/2014/main" id="{8C45BB61-0F35-37D4-39C5-9A82195D2971}"/>
              </a:ext>
            </a:extLst>
          </p:cNvPr>
          <p:cNvSpPr>
            <a:spLocks noGrp="1"/>
          </p:cNvSpPr>
          <p:nvPr>
            <p:ph type="sldNum" sz="quarter" idx="12"/>
          </p:nvPr>
        </p:nvSpPr>
        <p:spPr/>
        <p:txBody>
          <a:bodyPr/>
          <a:lstStyle/>
          <a:p>
            <a:fld id="{36B5EA5A-BC32-A742-B11B-8E7414D5B535}" type="slidenum">
              <a:rPr lang="en-US" smtClean="0"/>
              <a:pPr/>
              <a:t>43</a:t>
            </a:fld>
            <a:endParaRPr lang="en-US" dirty="0"/>
          </a:p>
        </p:txBody>
      </p:sp>
      <p:sp>
        <p:nvSpPr>
          <p:cNvPr id="9" name="Title 2">
            <a:extLst>
              <a:ext uri="{FF2B5EF4-FFF2-40B4-BE49-F238E27FC236}">
                <a16:creationId xmlns:a16="http://schemas.microsoft.com/office/drawing/2014/main" id="{616A0D3C-0827-68E6-000C-2B95A57C4530}"/>
              </a:ext>
            </a:extLst>
          </p:cNvPr>
          <p:cNvSpPr>
            <a:spLocks noGrp="1"/>
          </p:cNvSpPr>
          <p:nvPr>
            <p:ph type="title"/>
          </p:nvPr>
        </p:nvSpPr>
        <p:spPr>
          <a:xfrm>
            <a:off x="407987" y="109144"/>
            <a:ext cx="11376025" cy="1065742"/>
          </a:xfrm>
        </p:spPr>
        <p:txBody>
          <a:bodyPr/>
          <a:lstStyle/>
          <a:p>
            <a:r>
              <a:rPr lang="en-US" dirty="0"/>
              <a:t>Protection- Quench back studies</a:t>
            </a:r>
          </a:p>
        </p:txBody>
      </p:sp>
      <p:pic>
        <p:nvPicPr>
          <p:cNvPr id="11" name="Picture 10" descr="Graphical user interface&#10;&#10;Description automatically generated with medium confidence">
            <a:extLst>
              <a:ext uri="{FF2B5EF4-FFF2-40B4-BE49-F238E27FC236}">
                <a16:creationId xmlns:a16="http://schemas.microsoft.com/office/drawing/2014/main" id="{39428FBD-14CE-A2DF-ACA5-E3C635B6F778}"/>
              </a:ext>
            </a:extLst>
          </p:cNvPr>
          <p:cNvPicPr>
            <a:picLocks noChangeAspect="1"/>
          </p:cNvPicPr>
          <p:nvPr/>
        </p:nvPicPr>
        <p:blipFill rotWithShape="1">
          <a:blip r:embed="rId2"/>
          <a:srcRect l="1580" t="1265" r="21288" b="23447"/>
          <a:stretch/>
        </p:blipFill>
        <p:spPr>
          <a:xfrm>
            <a:off x="309037" y="1055335"/>
            <a:ext cx="5315885" cy="3996523"/>
          </a:xfrm>
          <a:prstGeom prst="rect">
            <a:avLst/>
          </a:prstGeom>
        </p:spPr>
      </p:pic>
      <p:pic>
        <p:nvPicPr>
          <p:cNvPr id="13" name="Picture 12" descr="Graphical user interface, chart&#10;&#10;Description automatically generated">
            <a:extLst>
              <a:ext uri="{FF2B5EF4-FFF2-40B4-BE49-F238E27FC236}">
                <a16:creationId xmlns:a16="http://schemas.microsoft.com/office/drawing/2014/main" id="{9C5E1C7E-BBEC-CA7F-A29F-AB005A0DED88}"/>
              </a:ext>
            </a:extLst>
          </p:cNvPr>
          <p:cNvPicPr>
            <a:picLocks noChangeAspect="1"/>
          </p:cNvPicPr>
          <p:nvPr/>
        </p:nvPicPr>
        <p:blipFill rotWithShape="1">
          <a:blip r:embed="rId3"/>
          <a:srcRect l="1178" t="2108" r="23129" b="24290"/>
          <a:stretch/>
        </p:blipFill>
        <p:spPr>
          <a:xfrm>
            <a:off x="5823284" y="1094332"/>
            <a:ext cx="5284262" cy="3957526"/>
          </a:xfrm>
          <a:prstGeom prst="rect">
            <a:avLst/>
          </a:prstGeom>
        </p:spPr>
      </p:pic>
      <p:cxnSp>
        <p:nvCxnSpPr>
          <p:cNvPr id="15" name="Straight Arrow Connector 14">
            <a:extLst>
              <a:ext uri="{FF2B5EF4-FFF2-40B4-BE49-F238E27FC236}">
                <a16:creationId xmlns:a16="http://schemas.microsoft.com/office/drawing/2014/main" id="{5467F48A-1744-98A3-2F65-5FF20B39C81A}"/>
              </a:ext>
            </a:extLst>
          </p:cNvPr>
          <p:cNvCxnSpPr/>
          <p:nvPr/>
        </p:nvCxnSpPr>
        <p:spPr>
          <a:xfrm>
            <a:off x="1950478" y="2773680"/>
            <a:ext cx="411480" cy="655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771F5B8-37E4-820F-47DF-E53DC4ADC9AF}"/>
              </a:ext>
            </a:extLst>
          </p:cNvPr>
          <p:cNvCxnSpPr>
            <a:cxnSpLocks/>
          </p:cNvCxnSpPr>
          <p:nvPr/>
        </p:nvCxnSpPr>
        <p:spPr>
          <a:xfrm flipV="1">
            <a:off x="2440184" y="2449830"/>
            <a:ext cx="53340" cy="6477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5C3BE19-BD0B-E009-8A94-3558EED69EF9}"/>
              </a:ext>
            </a:extLst>
          </p:cNvPr>
          <p:cNvCxnSpPr>
            <a:cxnSpLocks/>
          </p:cNvCxnSpPr>
          <p:nvPr/>
        </p:nvCxnSpPr>
        <p:spPr>
          <a:xfrm flipV="1">
            <a:off x="7552073" y="2636520"/>
            <a:ext cx="53340" cy="6477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A2CB231-D932-7DAE-859A-F3E73F6075F6}"/>
              </a:ext>
            </a:extLst>
          </p:cNvPr>
          <p:cNvCxnSpPr>
            <a:cxnSpLocks/>
          </p:cNvCxnSpPr>
          <p:nvPr/>
        </p:nvCxnSpPr>
        <p:spPr>
          <a:xfrm>
            <a:off x="7243477" y="3669446"/>
            <a:ext cx="278331" cy="4648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144CEE81-3434-B457-5AD2-9944FDC951BE}"/>
              </a:ext>
            </a:extLst>
          </p:cNvPr>
          <p:cNvSpPr txBox="1"/>
          <p:nvPr/>
        </p:nvSpPr>
        <p:spPr>
          <a:xfrm>
            <a:off x="3982575" y="3777049"/>
            <a:ext cx="1077218" cy="276999"/>
          </a:xfrm>
          <a:prstGeom prst="rect">
            <a:avLst/>
          </a:prstGeom>
          <a:noFill/>
        </p:spPr>
        <p:txBody>
          <a:bodyPr wrap="none" lIns="0" tIns="0" rIns="0" bIns="0" rtlCol="0">
            <a:spAutoFit/>
          </a:bodyPr>
          <a:lstStyle/>
          <a:p>
            <a:pPr algn="l"/>
            <a:r>
              <a:rPr lang="en-US" dirty="0"/>
              <a:t>60 </a:t>
            </a:r>
            <a:r>
              <a:rPr lang="en-US" dirty="0" err="1"/>
              <a:t>mOhm</a:t>
            </a:r>
            <a:r>
              <a:rPr lang="en-US" dirty="0"/>
              <a:t> </a:t>
            </a:r>
          </a:p>
        </p:txBody>
      </p:sp>
      <p:sp>
        <p:nvSpPr>
          <p:cNvPr id="24" name="TextBox 23">
            <a:extLst>
              <a:ext uri="{FF2B5EF4-FFF2-40B4-BE49-F238E27FC236}">
                <a16:creationId xmlns:a16="http://schemas.microsoft.com/office/drawing/2014/main" id="{C0F0C906-2E94-BF0F-C6F2-2D97313E07CD}"/>
              </a:ext>
            </a:extLst>
          </p:cNvPr>
          <p:cNvSpPr txBox="1"/>
          <p:nvPr/>
        </p:nvSpPr>
        <p:spPr>
          <a:xfrm>
            <a:off x="9498662" y="3922037"/>
            <a:ext cx="1077218" cy="276999"/>
          </a:xfrm>
          <a:prstGeom prst="rect">
            <a:avLst/>
          </a:prstGeom>
          <a:noFill/>
        </p:spPr>
        <p:txBody>
          <a:bodyPr wrap="none" lIns="0" tIns="0" rIns="0" bIns="0" rtlCol="0">
            <a:spAutoFit/>
          </a:bodyPr>
          <a:lstStyle/>
          <a:p>
            <a:pPr algn="l"/>
            <a:r>
              <a:rPr lang="en-US" dirty="0"/>
              <a:t>80 </a:t>
            </a:r>
            <a:r>
              <a:rPr lang="en-US" dirty="0" err="1"/>
              <a:t>mOhm</a:t>
            </a:r>
            <a:r>
              <a:rPr lang="en-US" dirty="0"/>
              <a:t> </a:t>
            </a:r>
          </a:p>
        </p:txBody>
      </p:sp>
      <p:sp>
        <p:nvSpPr>
          <p:cNvPr id="25" name="TextBox 24">
            <a:extLst>
              <a:ext uri="{FF2B5EF4-FFF2-40B4-BE49-F238E27FC236}">
                <a16:creationId xmlns:a16="http://schemas.microsoft.com/office/drawing/2014/main" id="{FE971C03-91DA-B276-3485-1FC9A6D61713}"/>
              </a:ext>
            </a:extLst>
          </p:cNvPr>
          <p:cNvSpPr txBox="1"/>
          <p:nvPr/>
        </p:nvSpPr>
        <p:spPr>
          <a:xfrm>
            <a:off x="838200" y="5344662"/>
            <a:ext cx="7248525" cy="707886"/>
          </a:xfrm>
          <a:prstGeom prst="rect">
            <a:avLst/>
          </a:prstGeom>
          <a:noFill/>
        </p:spPr>
        <p:txBody>
          <a:bodyPr wrap="square" lIns="0" tIns="0" rIns="0" bIns="0" rtlCol="0">
            <a:spAutoFit/>
          </a:bodyPr>
          <a:lstStyle/>
          <a:p>
            <a:pPr algn="l"/>
            <a:r>
              <a:rPr lang="en-US" dirty="0"/>
              <a:t>A lot of data from all segments is available for model refinement. </a:t>
            </a:r>
          </a:p>
          <a:p>
            <a:pPr algn="l"/>
            <a:r>
              <a:rPr lang="en-US" sz="1400" dirty="0"/>
              <a:t>Here one can see in some of the smaller segments the quench(back) start in several segments varying as function of energy extraction resistance.</a:t>
            </a:r>
          </a:p>
        </p:txBody>
      </p:sp>
    </p:spTree>
    <p:extLst>
      <p:ext uri="{BB962C8B-B14F-4D97-AF65-F5344CB8AC3E}">
        <p14:creationId xmlns:p14="http://schemas.microsoft.com/office/powerpoint/2010/main" val="2830562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882AA-276E-75EF-7D84-39F0E91DF564}"/>
              </a:ext>
            </a:extLst>
          </p:cNvPr>
          <p:cNvSpPr>
            <a:spLocks noGrp="1"/>
          </p:cNvSpPr>
          <p:nvPr>
            <p:ph type="title"/>
          </p:nvPr>
        </p:nvSpPr>
        <p:spPr/>
        <p:txBody>
          <a:bodyPr/>
          <a:lstStyle/>
          <a:p>
            <a:r>
              <a:rPr lang="en-GB" dirty="0"/>
              <a:t>RMM: a big dipole magnet </a:t>
            </a:r>
          </a:p>
        </p:txBody>
      </p:sp>
      <p:sp>
        <p:nvSpPr>
          <p:cNvPr id="7" name="Date Placeholder 6">
            <a:extLst>
              <a:ext uri="{FF2B5EF4-FFF2-40B4-BE49-F238E27FC236}">
                <a16:creationId xmlns:a16="http://schemas.microsoft.com/office/drawing/2014/main" id="{D34F263A-B0D9-C82F-DDF2-EDBA2A941B19}"/>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7992AAC5-ED4B-3106-8495-9681199F9CB8}"/>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0E90217-1F0B-F5CB-5CB1-DBB90AD103EE}"/>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11" name="Content Placeholder 3">
            <a:extLst>
              <a:ext uri="{FF2B5EF4-FFF2-40B4-BE49-F238E27FC236}">
                <a16:creationId xmlns:a16="http://schemas.microsoft.com/office/drawing/2014/main" id="{1A6661B3-6893-C71A-2502-4746DDA26200}"/>
              </a:ext>
            </a:extLst>
          </p:cNvPr>
          <p:cNvSpPr>
            <a:spLocks noGrp="1"/>
          </p:cNvSpPr>
          <p:nvPr>
            <p:ph sz="half" idx="2"/>
          </p:nvPr>
        </p:nvSpPr>
        <p:spPr>
          <a:xfrm>
            <a:off x="407987" y="1752600"/>
            <a:ext cx="4717441" cy="4448175"/>
          </a:xfrm>
        </p:spPr>
        <p:txBody>
          <a:bodyPr/>
          <a:lstStyle/>
          <a:p>
            <a:endParaRPr lang="en-GB" b="0" i="0" dirty="0">
              <a:solidFill>
                <a:srgbClr val="202124"/>
              </a:solidFill>
              <a:effectLst/>
              <a:latin typeface="arial" panose="020B0604020202020204" pitchFamily="34" charset="0"/>
            </a:endParaRPr>
          </a:p>
          <a:p>
            <a:pPr lvl="1"/>
            <a:endParaRPr lang="en-GB" dirty="0"/>
          </a:p>
        </p:txBody>
      </p:sp>
      <p:sp>
        <p:nvSpPr>
          <p:cNvPr id="5" name="Content Placeholder 3">
            <a:extLst>
              <a:ext uri="{FF2B5EF4-FFF2-40B4-BE49-F238E27FC236}">
                <a16:creationId xmlns:a16="http://schemas.microsoft.com/office/drawing/2014/main" id="{AA401E9C-481A-3567-3E1F-A2FD2C61A778}"/>
              </a:ext>
            </a:extLst>
          </p:cNvPr>
          <p:cNvSpPr txBox="1">
            <a:spLocks/>
          </p:cNvSpPr>
          <p:nvPr/>
        </p:nvSpPr>
        <p:spPr>
          <a:xfrm>
            <a:off x="8077201" y="1300705"/>
            <a:ext cx="3706812" cy="4442869"/>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dirty="0">
              <a:solidFill>
                <a:srgbClr val="202124"/>
              </a:solidFill>
              <a:latin typeface="arial" panose="020B0604020202020204" pitchFamily="34" charset="0"/>
            </a:endParaRPr>
          </a:p>
          <a:p>
            <a:pPr marL="0" lvl="1" indent="0">
              <a:buFont typeface="Arial" charset="0"/>
              <a:buNone/>
            </a:pPr>
            <a:endParaRPr lang="en-GB" dirty="0"/>
          </a:p>
        </p:txBody>
      </p:sp>
      <p:pic>
        <p:nvPicPr>
          <p:cNvPr id="6" name="Picture 5" descr="Graphical user interface, application, icon, Teams&#10;&#10;Description automatically generated">
            <a:extLst>
              <a:ext uri="{FF2B5EF4-FFF2-40B4-BE49-F238E27FC236}">
                <a16:creationId xmlns:a16="http://schemas.microsoft.com/office/drawing/2014/main" id="{09A06F06-D8CA-697D-6870-950B14FF5948}"/>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5625" r="26250" b="5071"/>
          <a:stretch/>
        </p:blipFill>
        <p:spPr>
          <a:xfrm rot="5400000">
            <a:off x="7134284" y="309254"/>
            <a:ext cx="4741825" cy="4732918"/>
          </a:xfrm>
          <a:prstGeom prst="rect">
            <a:avLst/>
          </a:prstGeom>
        </p:spPr>
      </p:pic>
      <p:sp>
        <p:nvSpPr>
          <p:cNvPr id="4" name="Text Placeholder 4">
            <a:extLst>
              <a:ext uri="{FF2B5EF4-FFF2-40B4-BE49-F238E27FC236}">
                <a16:creationId xmlns:a16="http://schemas.microsoft.com/office/drawing/2014/main" id="{C66AF00A-D5EB-69E1-53E7-1F4889781EBE}"/>
              </a:ext>
            </a:extLst>
          </p:cNvPr>
          <p:cNvSpPr txBox="1">
            <a:spLocks/>
          </p:cNvSpPr>
          <p:nvPr/>
        </p:nvSpPr>
        <p:spPr>
          <a:xfrm>
            <a:off x="1141420" y="1300705"/>
            <a:ext cx="3706812" cy="42703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GB" sz="1600" b="0" i="1" dirty="0"/>
              <a:t>Courtesy of E. Todesco</a:t>
            </a:r>
          </a:p>
        </p:txBody>
      </p:sp>
      <p:graphicFrame>
        <p:nvGraphicFramePr>
          <p:cNvPr id="15" name="Chart 14">
            <a:extLst>
              <a:ext uri="{FF2B5EF4-FFF2-40B4-BE49-F238E27FC236}">
                <a16:creationId xmlns:a16="http://schemas.microsoft.com/office/drawing/2014/main" id="{26691782-AD51-1183-88E1-4FAF91D01DEB}"/>
              </a:ext>
            </a:extLst>
          </p:cNvPr>
          <p:cNvGraphicFramePr>
            <a:graphicFrameLocks noGrp="1"/>
          </p:cNvGraphicFramePr>
          <p:nvPr>
            <p:extLst>
              <p:ext uri="{D42A27DB-BD31-4B8C-83A1-F6EECF244321}">
                <p14:modId xmlns:p14="http://schemas.microsoft.com/office/powerpoint/2010/main" val="704613114"/>
              </p:ext>
            </p:extLst>
          </p:nvPr>
        </p:nvGraphicFramePr>
        <p:xfrm>
          <a:off x="228601" y="1300706"/>
          <a:ext cx="6879658" cy="4931912"/>
        </p:xfrm>
        <a:graphic>
          <a:graphicData uri="http://schemas.openxmlformats.org/drawingml/2006/chart">
            <c:chart xmlns:c="http://schemas.openxmlformats.org/drawingml/2006/chart" xmlns:r="http://schemas.openxmlformats.org/officeDocument/2006/relationships" r:id="rId4"/>
          </a:graphicData>
        </a:graphic>
      </p:graphicFrame>
      <p:sp>
        <p:nvSpPr>
          <p:cNvPr id="16" name="Oval 15">
            <a:extLst>
              <a:ext uri="{FF2B5EF4-FFF2-40B4-BE49-F238E27FC236}">
                <a16:creationId xmlns:a16="http://schemas.microsoft.com/office/drawing/2014/main" id="{3BC67068-7C05-27FE-78F4-2806ABBA3F6A}"/>
              </a:ext>
            </a:extLst>
          </p:cNvPr>
          <p:cNvSpPr/>
          <p:nvPr/>
        </p:nvSpPr>
        <p:spPr>
          <a:xfrm>
            <a:off x="5410200" y="1639767"/>
            <a:ext cx="1078926" cy="745202"/>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3" name="Rectangle: Rounded Corners 12">
            <a:extLst>
              <a:ext uri="{FF2B5EF4-FFF2-40B4-BE49-F238E27FC236}">
                <a16:creationId xmlns:a16="http://schemas.microsoft.com/office/drawing/2014/main" id="{3CC8E777-9DB0-4C7A-C7AF-02E20B4E1425}"/>
              </a:ext>
            </a:extLst>
          </p:cNvPr>
          <p:cNvSpPr/>
          <p:nvPr/>
        </p:nvSpPr>
        <p:spPr>
          <a:xfrm>
            <a:off x="7864502" y="5257799"/>
            <a:ext cx="3281387" cy="74558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b="1" dirty="0">
                <a:solidFill>
                  <a:schemeClr val="tx1"/>
                </a:solidFill>
                <a:sym typeface="Wingdings" panose="05000000000000000000" pitchFamily="2" charset="2"/>
              </a:rPr>
              <a:t>Relatively large coil width with low current density </a:t>
            </a:r>
          </a:p>
        </p:txBody>
      </p:sp>
    </p:spTree>
    <p:extLst>
      <p:ext uri="{BB962C8B-B14F-4D97-AF65-F5344CB8AC3E}">
        <p14:creationId xmlns:p14="http://schemas.microsoft.com/office/powerpoint/2010/main" val="494711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882AA-276E-75EF-7D84-39F0E91DF564}"/>
              </a:ext>
            </a:extLst>
          </p:cNvPr>
          <p:cNvSpPr>
            <a:spLocks noGrp="1"/>
          </p:cNvSpPr>
          <p:nvPr>
            <p:ph type="title"/>
          </p:nvPr>
        </p:nvSpPr>
        <p:spPr/>
        <p:txBody>
          <a:bodyPr/>
          <a:lstStyle/>
          <a:p>
            <a:r>
              <a:rPr lang="en-GB" dirty="0"/>
              <a:t>RMM: a big dipole magnet </a:t>
            </a:r>
          </a:p>
        </p:txBody>
      </p:sp>
      <p:sp>
        <p:nvSpPr>
          <p:cNvPr id="7" name="Date Placeholder 6">
            <a:extLst>
              <a:ext uri="{FF2B5EF4-FFF2-40B4-BE49-F238E27FC236}">
                <a16:creationId xmlns:a16="http://schemas.microsoft.com/office/drawing/2014/main" id="{D34F263A-B0D9-C82F-DDF2-EDBA2A941B19}"/>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7992AAC5-ED4B-3106-8495-9681199F9CB8}"/>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0E90217-1F0B-F5CB-5CB1-DBB90AD103EE}"/>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11" name="Content Placeholder 3">
            <a:extLst>
              <a:ext uri="{FF2B5EF4-FFF2-40B4-BE49-F238E27FC236}">
                <a16:creationId xmlns:a16="http://schemas.microsoft.com/office/drawing/2014/main" id="{1A6661B3-6893-C71A-2502-4746DDA26200}"/>
              </a:ext>
            </a:extLst>
          </p:cNvPr>
          <p:cNvSpPr>
            <a:spLocks noGrp="1"/>
          </p:cNvSpPr>
          <p:nvPr>
            <p:ph sz="half" idx="2"/>
          </p:nvPr>
        </p:nvSpPr>
        <p:spPr>
          <a:xfrm>
            <a:off x="407987" y="1752600"/>
            <a:ext cx="4717441" cy="4448175"/>
          </a:xfrm>
        </p:spPr>
        <p:txBody>
          <a:bodyPr/>
          <a:lstStyle/>
          <a:p>
            <a:endParaRPr lang="en-GB" b="0" i="0" dirty="0">
              <a:solidFill>
                <a:srgbClr val="202124"/>
              </a:solidFill>
              <a:effectLst/>
              <a:latin typeface="arial" panose="020B0604020202020204" pitchFamily="34" charset="0"/>
            </a:endParaRPr>
          </a:p>
          <a:p>
            <a:pPr lvl="1"/>
            <a:endParaRPr lang="en-GB" dirty="0"/>
          </a:p>
        </p:txBody>
      </p:sp>
      <p:sp>
        <p:nvSpPr>
          <p:cNvPr id="5" name="Content Placeholder 3">
            <a:extLst>
              <a:ext uri="{FF2B5EF4-FFF2-40B4-BE49-F238E27FC236}">
                <a16:creationId xmlns:a16="http://schemas.microsoft.com/office/drawing/2014/main" id="{AA401E9C-481A-3567-3E1F-A2FD2C61A778}"/>
              </a:ext>
            </a:extLst>
          </p:cNvPr>
          <p:cNvSpPr txBox="1">
            <a:spLocks/>
          </p:cNvSpPr>
          <p:nvPr/>
        </p:nvSpPr>
        <p:spPr>
          <a:xfrm>
            <a:off x="8077201" y="1300705"/>
            <a:ext cx="3706812" cy="4442869"/>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dirty="0">
              <a:solidFill>
                <a:srgbClr val="202124"/>
              </a:solidFill>
              <a:latin typeface="arial" panose="020B0604020202020204" pitchFamily="34" charset="0"/>
            </a:endParaRPr>
          </a:p>
          <a:p>
            <a:pPr marL="0" lvl="1" indent="0">
              <a:buFont typeface="Arial" charset="0"/>
              <a:buNone/>
            </a:pPr>
            <a:endParaRPr lang="en-GB" dirty="0"/>
          </a:p>
        </p:txBody>
      </p:sp>
      <p:pic>
        <p:nvPicPr>
          <p:cNvPr id="14" name="Picture 13" descr="A picture containing indoor, factory, metal, device&#10;&#10;Description automatically generated">
            <a:extLst>
              <a:ext uri="{FF2B5EF4-FFF2-40B4-BE49-F238E27FC236}">
                <a16:creationId xmlns:a16="http://schemas.microsoft.com/office/drawing/2014/main" id="{DA655EE4-BA02-E84B-1CC5-A14C459B2EA2}"/>
              </a:ext>
            </a:extLst>
          </p:cNvPr>
          <p:cNvPicPr>
            <a:picLocks noChangeAspect="1"/>
          </p:cNvPicPr>
          <p:nvPr/>
        </p:nvPicPr>
        <p:blipFill rotWithShape="1">
          <a:blip r:embed="rId3"/>
          <a:srcRect l="7946" t="9645"/>
          <a:stretch/>
        </p:blipFill>
        <p:spPr>
          <a:xfrm>
            <a:off x="5281951" y="1173106"/>
            <a:ext cx="6409346" cy="4718303"/>
          </a:xfrm>
          <a:prstGeom prst="rect">
            <a:avLst/>
          </a:prstGeom>
        </p:spPr>
      </p:pic>
      <p:pic>
        <p:nvPicPr>
          <p:cNvPr id="20" name="Picture 19">
            <a:extLst>
              <a:ext uri="{FF2B5EF4-FFF2-40B4-BE49-F238E27FC236}">
                <a16:creationId xmlns:a16="http://schemas.microsoft.com/office/drawing/2014/main" id="{955FDAEA-75E0-CF3A-DB19-887FD663F057}"/>
              </a:ext>
            </a:extLst>
          </p:cNvPr>
          <p:cNvPicPr>
            <a:picLocks noChangeAspect="1"/>
          </p:cNvPicPr>
          <p:nvPr/>
        </p:nvPicPr>
        <p:blipFill rotWithShape="1">
          <a:blip r:embed="rId4"/>
          <a:srcRect l="4099"/>
          <a:stretch/>
        </p:blipFill>
        <p:spPr>
          <a:xfrm>
            <a:off x="582356" y="1177406"/>
            <a:ext cx="4484052" cy="4714003"/>
          </a:xfrm>
          <a:prstGeom prst="rect">
            <a:avLst/>
          </a:prstGeom>
        </p:spPr>
      </p:pic>
      <p:cxnSp>
        <p:nvCxnSpPr>
          <p:cNvPr id="4" name="Straight Arrow Connector 3">
            <a:extLst>
              <a:ext uri="{FF2B5EF4-FFF2-40B4-BE49-F238E27FC236}">
                <a16:creationId xmlns:a16="http://schemas.microsoft.com/office/drawing/2014/main" id="{0FB4AA8F-A8AE-E128-3FC2-4671B9A62A4C}"/>
              </a:ext>
            </a:extLst>
          </p:cNvPr>
          <p:cNvCxnSpPr>
            <a:cxnSpLocks/>
          </p:cNvCxnSpPr>
          <p:nvPr/>
        </p:nvCxnSpPr>
        <p:spPr>
          <a:xfrm flipV="1">
            <a:off x="990600" y="2743200"/>
            <a:ext cx="3733800" cy="1524000"/>
          </a:xfrm>
          <a:prstGeom prst="straightConnector1">
            <a:avLst/>
          </a:prstGeom>
          <a:ln w="38100">
            <a:solidFill>
              <a:schemeClr val="bg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4146526-C2B3-A546-12F9-120219123C53}"/>
              </a:ext>
            </a:extLst>
          </p:cNvPr>
          <p:cNvSpPr txBox="1"/>
          <p:nvPr/>
        </p:nvSpPr>
        <p:spPr>
          <a:xfrm rot="20292525">
            <a:off x="2291408" y="3065734"/>
            <a:ext cx="1153206" cy="369332"/>
          </a:xfrm>
          <a:prstGeom prst="rect">
            <a:avLst/>
          </a:prstGeom>
          <a:noFill/>
        </p:spPr>
        <p:txBody>
          <a:bodyPr wrap="square" lIns="0" tIns="0" rIns="0" bIns="0" rtlCol="0">
            <a:spAutoFit/>
          </a:bodyPr>
          <a:lstStyle/>
          <a:p>
            <a:pPr algn="l"/>
            <a:r>
              <a:rPr lang="en-US" sz="2400" b="1" dirty="0">
                <a:solidFill>
                  <a:schemeClr val="bg1"/>
                </a:solidFill>
              </a:rPr>
              <a:t>0.8 m</a:t>
            </a:r>
            <a:endParaRPr lang="en-GB" sz="2400" b="1" dirty="0">
              <a:solidFill>
                <a:schemeClr val="bg1"/>
              </a:solidFill>
            </a:endParaRPr>
          </a:p>
        </p:txBody>
      </p:sp>
      <p:cxnSp>
        <p:nvCxnSpPr>
          <p:cNvPr id="12" name="Straight Arrow Connector 11">
            <a:extLst>
              <a:ext uri="{FF2B5EF4-FFF2-40B4-BE49-F238E27FC236}">
                <a16:creationId xmlns:a16="http://schemas.microsoft.com/office/drawing/2014/main" id="{FDEA9297-08D5-EEE6-82C9-5325862F4A61}"/>
              </a:ext>
            </a:extLst>
          </p:cNvPr>
          <p:cNvCxnSpPr>
            <a:cxnSpLocks/>
          </p:cNvCxnSpPr>
          <p:nvPr/>
        </p:nvCxnSpPr>
        <p:spPr>
          <a:xfrm flipV="1">
            <a:off x="7442200" y="2834481"/>
            <a:ext cx="2459428" cy="365919"/>
          </a:xfrm>
          <a:prstGeom prst="straightConnector1">
            <a:avLst/>
          </a:prstGeom>
          <a:ln w="38100">
            <a:solidFill>
              <a:schemeClr val="bg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06E1BC9-9A76-9934-1746-A501333F83A1}"/>
              </a:ext>
            </a:extLst>
          </p:cNvPr>
          <p:cNvSpPr txBox="1"/>
          <p:nvPr/>
        </p:nvSpPr>
        <p:spPr>
          <a:xfrm rot="21039621">
            <a:off x="7569678" y="3166391"/>
            <a:ext cx="1153206" cy="369332"/>
          </a:xfrm>
          <a:prstGeom prst="rect">
            <a:avLst/>
          </a:prstGeom>
          <a:noFill/>
        </p:spPr>
        <p:txBody>
          <a:bodyPr wrap="square" lIns="0" tIns="0" rIns="0" bIns="0" rtlCol="0">
            <a:spAutoFit/>
          </a:bodyPr>
          <a:lstStyle/>
          <a:p>
            <a:pPr algn="l"/>
            <a:r>
              <a:rPr lang="en-US" sz="2400" b="1" dirty="0">
                <a:solidFill>
                  <a:schemeClr val="bg1"/>
                </a:solidFill>
              </a:rPr>
              <a:t>1.2 m</a:t>
            </a:r>
            <a:endParaRPr lang="en-GB" sz="2400" b="1" dirty="0">
              <a:solidFill>
                <a:schemeClr val="bg1"/>
              </a:solidFill>
            </a:endParaRPr>
          </a:p>
        </p:txBody>
      </p:sp>
    </p:spTree>
    <p:extLst>
      <p:ext uri="{BB962C8B-B14F-4D97-AF65-F5344CB8AC3E}">
        <p14:creationId xmlns:p14="http://schemas.microsoft.com/office/powerpoint/2010/main" val="1049282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882AA-276E-75EF-7D84-39F0E91DF564}"/>
              </a:ext>
            </a:extLst>
          </p:cNvPr>
          <p:cNvSpPr>
            <a:spLocks noGrp="1"/>
          </p:cNvSpPr>
          <p:nvPr>
            <p:ph type="title"/>
          </p:nvPr>
        </p:nvSpPr>
        <p:spPr/>
        <p:txBody>
          <a:bodyPr/>
          <a:lstStyle/>
          <a:p>
            <a:r>
              <a:rPr lang="en-GB" dirty="0"/>
              <a:t>RMM: part of a more global strategy</a:t>
            </a:r>
          </a:p>
        </p:txBody>
      </p:sp>
      <p:sp>
        <p:nvSpPr>
          <p:cNvPr id="7" name="Date Placeholder 6">
            <a:extLst>
              <a:ext uri="{FF2B5EF4-FFF2-40B4-BE49-F238E27FC236}">
                <a16:creationId xmlns:a16="http://schemas.microsoft.com/office/drawing/2014/main" id="{D34F263A-B0D9-C82F-DDF2-EDBA2A941B19}"/>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7992AAC5-ED4B-3106-8495-9681199F9CB8}"/>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0E90217-1F0B-F5CB-5CB1-DBB90AD103EE}"/>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11" name="Content Placeholder 3">
            <a:extLst>
              <a:ext uri="{FF2B5EF4-FFF2-40B4-BE49-F238E27FC236}">
                <a16:creationId xmlns:a16="http://schemas.microsoft.com/office/drawing/2014/main" id="{1A6661B3-6893-C71A-2502-4746DDA26200}"/>
              </a:ext>
            </a:extLst>
          </p:cNvPr>
          <p:cNvSpPr>
            <a:spLocks noGrp="1"/>
          </p:cNvSpPr>
          <p:nvPr>
            <p:ph sz="half" idx="2"/>
          </p:nvPr>
        </p:nvSpPr>
        <p:spPr>
          <a:xfrm>
            <a:off x="407987" y="1752600"/>
            <a:ext cx="4717441" cy="4448175"/>
          </a:xfrm>
        </p:spPr>
        <p:txBody>
          <a:bodyPr/>
          <a:lstStyle/>
          <a:p>
            <a:endParaRPr lang="en-GB" b="0" i="0" dirty="0">
              <a:solidFill>
                <a:srgbClr val="202124"/>
              </a:solidFill>
              <a:effectLst/>
              <a:latin typeface="arial" panose="020B0604020202020204" pitchFamily="34" charset="0"/>
            </a:endParaRPr>
          </a:p>
          <a:p>
            <a:pPr lvl="1"/>
            <a:endParaRPr lang="en-GB" dirty="0"/>
          </a:p>
        </p:txBody>
      </p:sp>
      <p:sp>
        <p:nvSpPr>
          <p:cNvPr id="5" name="Content Placeholder 3">
            <a:extLst>
              <a:ext uri="{FF2B5EF4-FFF2-40B4-BE49-F238E27FC236}">
                <a16:creationId xmlns:a16="http://schemas.microsoft.com/office/drawing/2014/main" id="{AA401E9C-481A-3567-3E1F-A2FD2C61A778}"/>
              </a:ext>
            </a:extLst>
          </p:cNvPr>
          <p:cNvSpPr txBox="1">
            <a:spLocks/>
          </p:cNvSpPr>
          <p:nvPr/>
        </p:nvSpPr>
        <p:spPr>
          <a:xfrm>
            <a:off x="8077201" y="1300705"/>
            <a:ext cx="3706812" cy="4442869"/>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dirty="0">
              <a:solidFill>
                <a:srgbClr val="202124"/>
              </a:solidFill>
              <a:latin typeface="arial" panose="020B0604020202020204" pitchFamily="34" charset="0"/>
            </a:endParaRPr>
          </a:p>
          <a:p>
            <a:pPr marL="0" lvl="1" indent="0">
              <a:buFont typeface="Arial" charset="0"/>
              <a:buNone/>
            </a:pPr>
            <a:endParaRPr lang="en-GB" dirty="0"/>
          </a:p>
        </p:txBody>
      </p:sp>
      <p:grpSp>
        <p:nvGrpSpPr>
          <p:cNvPr id="4" name="Group 3">
            <a:extLst>
              <a:ext uri="{FF2B5EF4-FFF2-40B4-BE49-F238E27FC236}">
                <a16:creationId xmlns:a16="http://schemas.microsoft.com/office/drawing/2014/main" id="{BD895E9A-D909-514A-C1E5-171CC37CC719}"/>
              </a:ext>
            </a:extLst>
          </p:cNvPr>
          <p:cNvGrpSpPr/>
          <p:nvPr/>
        </p:nvGrpSpPr>
        <p:grpSpPr>
          <a:xfrm>
            <a:off x="422646" y="1300705"/>
            <a:ext cx="11366154" cy="1371599"/>
            <a:chOff x="1168332" y="4038600"/>
            <a:chExt cx="9855336" cy="2006373"/>
          </a:xfrm>
        </p:grpSpPr>
        <p:sp>
          <p:nvSpPr>
            <p:cNvPr id="6" name="Rectangle: Rounded Corners 5">
              <a:extLst>
                <a:ext uri="{FF2B5EF4-FFF2-40B4-BE49-F238E27FC236}">
                  <a16:creationId xmlns:a16="http://schemas.microsoft.com/office/drawing/2014/main" id="{5ED9EA25-4743-9169-4B07-36C1D76EC686}"/>
                </a:ext>
              </a:extLst>
            </p:cNvPr>
            <p:cNvSpPr/>
            <p:nvPr/>
          </p:nvSpPr>
          <p:spPr>
            <a:xfrm>
              <a:off x="1168332" y="4038600"/>
              <a:ext cx="2462591" cy="13715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Racetrack</a:t>
              </a:r>
              <a:r>
                <a:rPr lang="en-GB" dirty="0"/>
                <a:t> </a:t>
              </a:r>
              <a:r>
                <a:rPr lang="en-GB" b="1" dirty="0"/>
                <a:t>Coils</a:t>
              </a:r>
              <a:r>
                <a:rPr lang="en-GB" dirty="0"/>
                <a:t> </a:t>
              </a:r>
            </a:p>
          </p:txBody>
        </p:sp>
        <p:sp>
          <p:nvSpPr>
            <p:cNvPr id="10" name="Rectangle: Rounded Corners 9">
              <a:extLst>
                <a:ext uri="{FF2B5EF4-FFF2-40B4-BE49-F238E27FC236}">
                  <a16:creationId xmlns:a16="http://schemas.microsoft.com/office/drawing/2014/main" id="{3BC497CF-1D5E-CD0C-E34F-DE50712D52C2}"/>
                </a:ext>
              </a:extLst>
            </p:cNvPr>
            <p:cNvSpPr/>
            <p:nvPr/>
          </p:nvSpPr>
          <p:spPr>
            <a:xfrm>
              <a:off x="4864704" y="4038601"/>
              <a:ext cx="2462591" cy="13734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Racetrack Coils</a:t>
              </a:r>
            </a:p>
            <a:p>
              <a:pPr algn="ctr"/>
              <a:r>
                <a:rPr lang="en-GB" b="1" dirty="0"/>
                <a:t>with Cavity  </a:t>
              </a:r>
            </a:p>
          </p:txBody>
        </p:sp>
        <p:sp>
          <p:nvSpPr>
            <p:cNvPr id="12" name="Rectangle: Rounded Corners 11">
              <a:extLst>
                <a:ext uri="{FF2B5EF4-FFF2-40B4-BE49-F238E27FC236}">
                  <a16:creationId xmlns:a16="http://schemas.microsoft.com/office/drawing/2014/main" id="{88656D71-E331-944D-2E58-4DB0351BBE57}"/>
                </a:ext>
              </a:extLst>
            </p:cNvPr>
            <p:cNvSpPr/>
            <p:nvPr/>
          </p:nvSpPr>
          <p:spPr>
            <a:xfrm>
              <a:off x="8561076" y="4038600"/>
              <a:ext cx="2462592" cy="13734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Racetrack Coils</a:t>
              </a:r>
            </a:p>
            <a:p>
              <a:pPr algn="ctr"/>
              <a:r>
                <a:rPr lang="en-GB" dirty="0"/>
                <a:t>with Cavity </a:t>
              </a:r>
            </a:p>
            <a:p>
              <a:pPr algn="ctr"/>
              <a:r>
                <a:rPr lang="en-GB" dirty="0"/>
                <a:t>and </a:t>
              </a:r>
              <a:r>
                <a:rPr lang="en-GB" b="1" dirty="0"/>
                <a:t>Flared ends</a:t>
              </a:r>
            </a:p>
          </p:txBody>
        </p:sp>
        <p:cxnSp>
          <p:nvCxnSpPr>
            <p:cNvPr id="13" name="Straight Arrow Connector 12">
              <a:extLst>
                <a:ext uri="{FF2B5EF4-FFF2-40B4-BE49-F238E27FC236}">
                  <a16:creationId xmlns:a16="http://schemas.microsoft.com/office/drawing/2014/main" id="{6942EBA8-99A8-A4F3-B524-8A02B55A397A}"/>
                </a:ext>
              </a:extLst>
            </p:cNvPr>
            <p:cNvCxnSpPr>
              <a:stCxn id="6" idx="3"/>
              <a:endCxn id="10" idx="1"/>
            </p:cNvCxnSpPr>
            <p:nvPr/>
          </p:nvCxnSpPr>
          <p:spPr>
            <a:xfrm>
              <a:off x="3630923" y="4724400"/>
              <a:ext cx="1233781" cy="931"/>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6B9E9FB1-4609-910A-B1B4-30189318FDF2}"/>
                </a:ext>
              </a:extLst>
            </p:cNvPr>
            <p:cNvCxnSpPr>
              <a:cxnSpLocks/>
              <a:stCxn id="10" idx="3"/>
              <a:endCxn id="12" idx="1"/>
            </p:cNvCxnSpPr>
            <p:nvPr/>
          </p:nvCxnSpPr>
          <p:spPr>
            <a:xfrm flipV="1">
              <a:off x="7327295" y="4725330"/>
              <a:ext cx="1233781" cy="1"/>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Rounded Corners 22">
              <a:extLst>
                <a:ext uri="{FF2B5EF4-FFF2-40B4-BE49-F238E27FC236}">
                  <a16:creationId xmlns:a16="http://schemas.microsoft.com/office/drawing/2014/main" id="{688E67CF-43A2-5B52-5410-32BD16F96BA9}"/>
                </a:ext>
              </a:extLst>
            </p:cNvPr>
            <p:cNvSpPr/>
            <p:nvPr/>
          </p:nvSpPr>
          <p:spPr>
            <a:xfrm>
              <a:off x="1168332" y="5562599"/>
              <a:ext cx="2462591" cy="482374"/>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sym typeface="Wingdings" panose="05000000000000000000" pitchFamily="2" charset="2"/>
                </a:rPr>
                <a:t> </a:t>
              </a:r>
              <a:r>
                <a:rPr lang="en-GB" dirty="0">
                  <a:solidFill>
                    <a:schemeClr val="tx1"/>
                  </a:solidFill>
                </a:rPr>
                <a:t>eRMC magnet</a:t>
              </a:r>
            </a:p>
          </p:txBody>
        </p:sp>
        <p:sp>
          <p:nvSpPr>
            <p:cNvPr id="24" name="Rectangle: Rounded Corners 23">
              <a:extLst>
                <a:ext uri="{FF2B5EF4-FFF2-40B4-BE49-F238E27FC236}">
                  <a16:creationId xmlns:a16="http://schemas.microsoft.com/office/drawing/2014/main" id="{9DB89FFA-F960-9511-758F-5BB54D7877D9}"/>
                </a:ext>
              </a:extLst>
            </p:cNvPr>
            <p:cNvSpPr/>
            <p:nvPr/>
          </p:nvSpPr>
          <p:spPr>
            <a:xfrm>
              <a:off x="4864704" y="5562598"/>
              <a:ext cx="2462591" cy="482374"/>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sym typeface="Wingdings" panose="05000000000000000000" pitchFamily="2" charset="2"/>
                </a:rPr>
                <a:t> </a:t>
              </a:r>
              <a:r>
                <a:rPr lang="en-GB" dirty="0">
                  <a:solidFill>
                    <a:schemeClr val="tx1"/>
                  </a:solidFill>
                </a:rPr>
                <a:t>RMM magnet</a:t>
              </a:r>
            </a:p>
          </p:txBody>
        </p:sp>
      </p:grpSp>
      <p:sp>
        <p:nvSpPr>
          <p:cNvPr id="25" name="Rectangle: Rounded Corners 24">
            <a:extLst>
              <a:ext uri="{FF2B5EF4-FFF2-40B4-BE49-F238E27FC236}">
                <a16:creationId xmlns:a16="http://schemas.microsoft.com/office/drawing/2014/main" id="{2B8E69B0-E12E-76AC-898A-CCA7888017CE}"/>
              </a:ext>
            </a:extLst>
          </p:cNvPr>
          <p:cNvSpPr/>
          <p:nvPr/>
        </p:nvSpPr>
        <p:spPr>
          <a:xfrm>
            <a:off x="8948694" y="2360856"/>
            <a:ext cx="2877546" cy="306144"/>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sym typeface="Wingdings" panose="05000000000000000000" pitchFamily="2" charset="2"/>
              </a:rPr>
              <a:t> DEMO</a:t>
            </a:r>
            <a:r>
              <a:rPr lang="en-GB" dirty="0">
                <a:solidFill>
                  <a:schemeClr val="tx1"/>
                </a:solidFill>
              </a:rPr>
              <a:t> magnet (?)</a:t>
            </a:r>
          </a:p>
        </p:txBody>
      </p:sp>
      <p:pic>
        <p:nvPicPr>
          <p:cNvPr id="26" name="Picture 25" descr="Shape, arrow&#10;&#10;Description automatically generated">
            <a:extLst>
              <a:ext uri="{FF2B5EF4-FFF2-40B4-BE49-F238E27FC236}">
                <a16:creationId xmlns:a16="http://schemas.microsoft.com/office/drawing/2014/main" id="{68A9DBFE-B7C5-8AA5-11B8-3E990E8DA886}"/>
              </a:ext>
            </a:extLst>
          </p:cNvPr>
          <p:cNvPicPr>
            <a:picLocks noChangeAspect="1"/>
          </p:cNvPicPr>
          <p:nvPr/>
        </p:nvPicPr>
        <p:blipFill>
          <a:blip r:embed="rId3"/>
          <a:stretch>
            <a:fillRect/>
          </a:stretch>
        </p:blipFill>
        <p:spPr>
          <a:xfrm>
            <a:off x="3124200" y="2209800"/>
            <a:ext cx="304800" cy="304800"/>
          </a:xfrm>
          <a:prstGeom prst="rect">
            <a:avLst/>
          </a:prstGeom>
        </p:spPr>
      </p:pic>
      <p:pic>
        <p:nvPicPr>
          <p:cNvPr id="27" name="Picture 26" descr="Shape, arrow&#10;&#10;Description automatically generated">
            <a:extLst>
              <a:ext uri="{FF2B5EF4-FFF2-40B4-BE49-F238E27FC236}">
                <a16:creationId xmlns:a16="http://schemas.microsoft.com/office/drawing/2014/main" id="{98E3B334-7947-D228-ECDF-54686DC890CC}"/>
              </a:ext>
            </a:extLst>
          </p:cNvPr>
          <p:cNvPicPr>
            <a:picLocks noChangeAspect="1"/>
          </p:cNvPicPr>
          <p:nvPr/>
        </p:nvPicPr>
        <p:blipFill>
          <a:blip r:embed="rId3"/>
          <a:stretch>
            <a:fillRect/>
          </a:stretch>
        </p:blipFill>
        <p:spPr>
          <a:xfrm>
            <a:off x="7391400" y="2209800"/>
            <a:ext cx="304800" cy="304800"/>
          </a:xfrm>
          <a:prstGeom prst="rect">
            <a:avLst/>
          </a:prstGeom>
        </p:spPr>
      </p:pic>
      <p:pic>
        <p:nvPicPr>
          <p:cNvPr id="28" name="Picture 27" descr="Graphical user interface, application&#10;&#10;Description automatically generated">
            <a:extLst>
              <a:ext uri="{FF2B5EF4-FFF2-40B4-BE49-F238E27FC236}">
                <a16:creationId xmlns:a16="http://schemas.microsoft.com/office/drawing/2014/main" id="{117BECA9-E10F-99CA-66BB-3DFD9CC0E1F7}"/>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3047" r="17550"/>
          <a:stretch/>
        </p:blipFill>
        <p:spPr>
          <a:xfrm>
            <a:off x="4495800" y="3011397"/>
            <a:ext cx="3352800" cy="2856003"/>
          </a:xfrm>
          <a:prstGeom prst="rect">
            <a:avLst/>
          </a:prstGeom>
        </p:spPr>
      </p:pic>
      <p:pic>
        <p:nvPicPr>
          <p:cNvPr id="29" name="Picture 28" descr="Graphical user interface, chart&#10;&#10;Description automatically generated">
            <a:extLst>
              <a:ext uri="{FF2B5EF4-FFF2-40B4-BE49-F238E27FC236}">
                <a16:creationId xmlns:a16="http://schemas.microsoft.com/office/drawing/2014/main" id="{23D7F68B-C2FF-64F7-6468-5486C2CED796}"/>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0262" r="20852"/>
          <a:stretch/>
        </p:blipFill>
        <p:spPr>
          <a:xfrm>
            <a:off x="250162" y="3059659"/>
            <a:ext cx="3178838" cy="2731541"/>
          </a:xfrm>
          <a:prstGeom prst="rect">
            <a:avLst/>
          </a:prstGeom>
        </p:spPr>
      </p:pic>
    </p:spTree>
    <p:extLst>
      <p:ext uri="{BB962C8B-B14F-4D97-AF65-F5344CB8AC3E}">
        <p14:creationId xmlns:p14="http://schemas.microsoft.com/office/powerpoint/2010/main" val="2572762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8C4B5-3C9A-2B5A-C8F9-9B249F86F06A}"/>
              </a:ext>
            </a:extLst>
          </p:cNvPr>
          <p:cNvSpPr>
            <a:spLocks noGrp="1"/>
          </p:cNvSpPr>
          <p:nvPr>
            <p:ph type="title"/>
          </p:nvPr>
        </p:nvSpPr>
        <p:spPr>
          <a:xfrm>
            <a:off x="407988" y="309369"/>
            <a:ext cx="11380812" cy="1084263"/>
          </a:xfrm>
        </p:spPr>
        <p:txBody>
          <a:bodyPr/>
          <a:lstStyle/>
          <a:p>
            <a:r>
              <a:rPr lang="en-GB" dirty="0"/>
              <a:t>Magnetic design RMM </a:t>
            </a:r>
          </a:p>
        </p:txBody>
      </p:sp>
      <p:sp>
        <p:nvSpPr>
          <p:cNvPr id="7" name="Date Placeholder 6">
            <a:extLst>
              <a:ext uri="{FF2B5EF4-FFF2-40B4-BE49-F238E27FC236}">
                <a16:creationId xmlns:a16="http://schemas.microsoft.com/office/drawing/2014/main" id="{A1074074-8D81-8845-CA10-243501C7C1BC}"/>
              </a:ext>
            </a:extLst>
          </p:cNvPr>
          <p:cNvSpPr>
            <a:spLocks noGrp="1"/>
          </p:cNvSpPr>
          <p:nvPr>
            <p:ph type="dt" sz="half" idx="10"/>
          </p:nvPr>
        </p:nvSpPr>
        <p:spPr/>
        <p:txBody>
          <a:bodyPr/>
          <a:lstStyle/>
          <a:p>
            <a:r>
              <a:rPr lang="en-US"/>
              <a:t>24.10.2022</a:t>
            </a:r>
            <a:endParaRPr lang="en-US" dirty="0"/>
          </a:p>
        </p:txBody>
      </p:sp>
      <p:sp>
        <p:nvSpPr>
          <p:cNvPr id="8" name="Footer Placeholder 7">
            <a:extLst>
              <a:ext uri="{FF2B5EF4-FFF2-40B4-BE49-F238E27FC236}">
                <a16:creationId xmlns:a16="http://schemas.microsoft.com/office/drawing/2014/main" id="{5F585AE1-6D1A-F3F9-12B8-3FBCE0A46FE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9" name="Slide Number Placeholder 8">
            <a:extLst>
              <a:ext uri="{FF2B5EF4-FFF2-40B4-BE49-F238E27FC236}">
                <a16:creationId xmlns:a16="http://schemas.microsoft.com/office/drawing/2014/main" id="{8683D0ED-799F-BF36-8F43-C516CDB872CF}"/>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4" name="Picture 3">
            <a:extLst>
              <a:ext uri="{FF2B5EF4-FFF2-40B4-BE49-F238E27FC236}">
                <a16:creationId xmlns:a16="http://schemas.microsoft.com/office/drawing/2014/main" id="{B1D27785-03C1-7060-F71E-51EA07B4F189}"/>
              </a:ext>
            </a:extLst>
          </p:cNvPr>
          <p:cNvPicPr>
            <a:picLocks noChangeAspect="1"/>
          </p:cNvPicPr>
          <p:nvPr/>
        </p:nvPicPr>
        <p:blipFill rotWithShape="1">
          <a:blip r:embed="rId3"/>
          <a:srcRect l="48914"/>
          <a:stretch/>
        </p:blipFill>
        <p:spPr>
          <a:xfrm>
            <a:off x="407988" y="1077099"/>
            <a:ext cx="3878262" cy="2644745"/>
          </a:xfrm>
          <a:prstGeom prst="rect">
            <a:avLst/>
          </a:prstGeom>
        </p:spPr>
      </p:pic>
      <p:sp>
        <p:nvSpPr>
          <p:cNvPr id="16" name="Content Placeholder 3">
            <a:extLst>
              <a:ext uri="{FF2B5EF4-FFF2-40B4-BE49-F238E27FC236}">
                <a16:creationId xmlns:a16="http://schemas.microsoft.com/office/drawing/2014/main" id="{73540CFA-58E9-2DA9-0748-841D1C580353}"/>
              </a:ext>
            </a:extLst>
          </p:cNvPr>
          <p:cNvSpPr txBox="1">
            <a:spLocks/>
          </p:cNvSpPr>
          <p:nvPr/>
        </p:nvSpPr>
        <p:spPr>
          <a:xfrm>
            <a:off x="389994" y="3871824"/>
            <a:ext cx="5096406" cy="2271468"/>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600"/>
              </a:spcAft>
            </a:pPr>
            <a:r>
              <a:rPr lang="en-US" sz="1600" b="0" dirty="0"/>
              <a:t>1 mm diameter wire, Cu/Sc </a:t>
            </a:r>
            <a:r>
              <a:rPr lang="en-US" sz="1600" b="0" i="0" dirty="0">
                <a:solidFill>
                  <a:srgbClr val="333333"/>
                </a:solidFill>
                <a:effectLst/>
                <a:latin typeface="Helvetica Neue"/>
              </a:rPr>
              <a:t>~</a:t>
            </a:r>
            <a:r>
              <a:rPr lang="en-US" sz="1600" b="0" dirty="0"/>
              <a:t> 1</a:t>
            </a:r>
          </a:p>
          <a:p>
            <a:pPr>
              <a:spcBef>
                <a:spcPts val="0"/>
              </a:spcBef>
              <a:spcAft>
                <a:spcPts val="600"/>
              </a:spcAft>
            </a:pPr>
            <a:r>
              <a:rPr lang="en-US" sz="1600" b="0" dirty="0"/>
              <a:t>40-strand Rutherford cable </a:t>
            </a:r>
          </a:p>
          <a:p>
            <a:pPr>
              <a:spcBef>
                <a:spcPts val="0"/>
              </a:spcBef>
              <a:spcAft>
                <a:spcPts val="600"/>
              </a:spcAft>
            </a:pPr>
            <a:endParaRPr lang="en-US" sz="1100" b="0" dirty="0"/>
          </a:p>
          <a:p>
            <a:pPr>
              <a:spcBef>
                <a:spcPts val="0"/>
              </a:spcBef>
              <a:spcAft>
                <a:spcPts val="600"/>
              </a:spcAft>
            </a:pPr>
            <a:r>
              <a:rPr lang="en-GB" sz="1600" b="0" dirty="0"/>
              <a:t>eRMC pole in magnetic stainless steel ST 430</a:t>
            </a:r>
          </a:p>
          <a:p>
            <a:pPr>
              <a:spcBef>
                <a:spcPts val="0"/>
              </a:spcBef>
              <a:spcAft>
                <a:spcPts val="600"/>
              </a:spcAft>
            </a:pPr>
            <a:r>
              <a:rPr lang="en-GB" sz="1600" b="0" dirty="0"/>
              <a:t>Bp/Bo </a:t>
            </a:r>
            <a:r>
              <a:rPr lang="en-US" sz="1600" b="0" i="0" dirty="0">
                <a:solidFill>
                  <a:srgbClr val="333333"/>
                </a:solidFill>
                <a:effectLst/>
                <a:latin typeface="Helvetica Neue"/>
              </a:rPr>
              <a:t>~</a:t>
            </a:r>
            <a:r>
              <a:rPr lang="en-US" sz="1600" b="0" dirty="0"/>
              <a:t> 1 </a:t>
            </a:r>
            <a:endParaRPr lang="en-GB" sz="1600" b="0" dirty="0"/>
          </a:p>
          <a:p>
            <a:pPr>
              <a:spcBef>
                <a:spcPts val="0"/>
              </a:spcBef>
              <a:spcAft>
                <a:spcPts val="600"/>
              </a:spcAft>
            </a:pPr>
            <a:r>
              <a:rPr lang="en-GB" sz="1600" b="0" dirty="0" err="1"/>
              <a:t>R</a:t>
            </a:r>
            <a:r>
              <a:rPr lang="en-GB" sz="1600" b="0" baseline="-25000" dirty="0" err="1"/>
              <a:t>coil</a:t>
            </a:r>
            <a:r>
              <a:rPr lang="en-GB" sz="1600" b="0" baseline="-25000" dirty="0"/>
              <a:t> aperture </a:t>
            </a:r>
            <a:r>
              <a:rPr lang="en-GB" sz="1600" b="0" dirty="0"/>
              <a:t>= 31 mm</a:t>
            </a:r>
          </a:p>
          <a:p>
            <a:pPr>
              <a:spcBef>
                <a:spcPts val="0"/>
              </a:spcBef>
              <a:spcAft>
                <a:spcPts val="600"/>
              </a:spcAft>
            </a:pPr>
            <a:endParaRPr lang="en-GB" sz="1100" b="0" dirty="0"/>
          </a:p>
          <a:p>
            <a:pPr>
              <a:spcBef>
                <a:spcPts val="0"/>
              </a:spcBef>
              <a:spcAft>
                <a:spcPts val="600"/>
              </a:spcAft>
            </a:pPr>
            <a:r>
              <a:rPr lang="en-GB" sz="1600" b="0" dirty="0"/>
              <a:t>3D design [6] : Peak field in the straight section</a:t>
            </a:r>
          </a:p>
          <a:p>
            <a:pPr>
              <a:spcBef>
                <a:spcPts val="0"/>
              </a:spcBef>
              <a:spcAft>
                <a:spcPts val="600"/>
              </a:spcAft>
            </a:pPr>
            <a:endParaRPr lang="en-US" sz="1600" b="0" dirty="0"/>
          </a:p>
          <a:p>
            <a:pPr>
              <a:spcBef>
                <a:spcPts val="0"/>
              </a:spcBef>
              <a:spcAft>
                <a:spcPts val="1200"/>
              </a:spcAft>
            </a:pPr>
            <a:endParaRPr lang="en-GB" sz="1600" b="0" dirty="0"/>
          </a:p>
          <a:p>
            <a:pPr marL="0" indent="0">
              <a:spcBef>
                <a:spcPts val="0"/>
              </a:spcBef>
              <a:spcAft>
                <a:spcPts val="1200"/>
              </a:spcAft>
              <a:buNone/>
            </a:pPr>
            <a:endParaRPr lang="en-GB" sz="1600" b="0" dirty="0"/>
          </a:p>
        </p:txBody>
      </p:sp>
      <p:graphicFrame>
        <p:nvGraphicFramePr>
          <p:cNvPr id="10" name="Chart 9">
            <a:extLst>
              <a:ext uri="{FF2B5EF4-FFF2-40B4-BE49-F238E27FC236}">
                <a16:creationId xmlns:a16="http://schemas.microsoft.com/office/drawing/2014/main" id="{53814209-579F-21BB-A536-B79AA36F8625}"/>
              </a:ext>
            </a:extLst>
          </p:cNvPr>
          <p:cNvGraphicFramePr>
            <a:graphicFrameLocks noGrp="1"/>
          </p:cNvGraphicFramePr>
          <p:nvPr>
            <p:extLst>
              <p:ext uri="{D42A27DB-BD31-4B8C-83A1-F6EECF244321}">
                <p14:modId xmlns:p14="http://schemas.microsoft.com/office/powerpoint/2010/main" val="105104761"/>
              </p:ext>
            </p:extLst>
          </p:nvPr>
        </p:nvGraphicFramePr>
        <p:xfrm>
          <a:off x="5791949" y="838200"/>
          <a:ext cx="5934134" cy="5313069"/>
        </p:xfrm>
        <a:graphic>
          <a:graphicData uri="http://schemas.openxmlformats.org/drawingml/2006/chart">
            <c:chart xmlns:c="http://schemas.openxmlformats.org/drawingml/2006/chart" xmlns:r="http://schemas.openxmlformats.org/officeDocument/2006/relationships" r:id="rId4"/>
          </a:graphicData>
        </a:graphic>
      </p:graphicFrame>
      <p:grpSp>
        <p:nvGrpSpPr>
          <p:cNvPr id="12" name="Group 11">
            <a:extLst>
              <a:ext uri="{FF2B5EF4-FFF2-40B4-BE49-F238E27FC236}">
                <a16:creationId xmlns:a16="http://schemas.microsoft.com/office/drawing/2014/main" id="{8EE843B8-2BF1-818C-939B-04F00F48655B}"/>
              </a:ext>
            </a:extLst>
          </p:cNvPr>
          <p:cNvGrpSpPr/>
          <p:nvPr/>
        </p:nvGrpSpPr>
        <p:grpSpPr>
          <a:xfrm>
            <a:off x="9144000" y="2743200"/>
            <a:ext cx="2327802" cy="1373872"/>
            <a:chOff x="2991461" y="3426502"/>
            <a:chExt cx="2327802" cy="1373872"/>
          </a:xfrm>
        </p:grpSpPr>
        <p:cxnSp>
          <p:nvCxnSpPr>
            <p:cNvPr id="14" name="Straight Arrow Connector 13">
              <a:extLst>
                <a:ext uri="{FF2B5EF4-FFF2-40B4-BE49-F238E27FC236}">
                  <a16:creationId xmlns:a16="http://schemas.microsoft.com/office/drawing/2014/main" id="{3D1AC2D5-C289-019F-091E-BA745314CEC0}"/>
                </a:ext>
              </a:extLst>
            </p:cNvPr>
            <p:cNvCxnSpPr>
              <a:cxnSpLocks/>
            </p:cNvCxnSpPr>
            <p:nvPr/>
          </p:nvCxnSpPr>
          <p:spPr>
            <a:xfrm flipV="1">
              <a:off x="3675477" y="3798943"/>
              <a:ext cx="279375" cy="789415"/>
            </a:xfrm>
            <a:prstGeom prst="straightConnector1">
              <a:avLst/>
            </a:prstGeom>
            <a:ln w="28575">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8ED675C-1E72-4A19-EF05-8881DB98977F}"/>
                </a:ext>
              </a:extLst>
            </p:cNvPr>
            <p:cNvCxnSpPr>
              <a:cxnSpLocks/>
            </p:cNvCxnSpPr>
            <p:nvPr/>
          </p:nvCxnSpPr>
          <p:spPr>
            <a:xfrm flipV="1">
              <a:off x="4678944" y="3426502"/>
              <a:ext cx="65117" cy="398036"/>
            </a:xfrm>
            <a:prstGeom prst="straightConnector1">
              <a:avLst/>
            </a:prstGeom>
            <a:ln w="285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Rounded Corners 12">
              <a:extLst>
                <a:ext uri="{FF2B5EF4-FFF2-40B4-BE49-F238E27FC236}">
                  <a16:creationId xmlns:a16="http://schemas.microsoft.com/office/drawing/2014/main" id="{FFD1431E-BC34-0EE0-A234-C615F9C485C5}"/>
                </a:ext>
              </a:extLst>
            </p:cNvPr>
            <p:cNvSpPr/>
            <p:nvPr/>
          </p:nvSpPr>
          <p:spPr>
            <a:xfrm>
              <a:off x="2991461" y="4343174"/>
              <a:ext cx="1058862" cy="457200"/>
            </a:xfrm>
            <a:prstGeom prst="roundRect">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accent3">
                      <a:lumMod val="75000"/>
                    </a:schemeClr>
                  </a:solidFill>
                </a:rPr>
                <a:t>12.3 kA</a:t>
              </a:r>
            </a:p>
            <a:p>
              <a:pPr algn="ctr"/>
              <a:r>
                <a:rPr lang="en-GB" sz="1600" dirty="0">
                  <a:solidFill>
                    <a:schemeClr val="accent3">
                      <a:lumMod val="75000"/>
                    </a:schemeClr>
                  </a:solidFill>
                </a:rPr>
                <a:t>17.1 T</a:t>
              </a:r>
            </a:p>
          </p:txBody>
        </p:sp>
        <p:sp>
          <p:nvSpPr>
            <p:cNvPr id="17" name="Rectangle: Rounded Corners 16">
              <a:extLst>
                <a:ext uri="{FF2B5EF4-FFF2-40B4-BE49-F238E27FC236}">
                  <a16:creationId xmlns:a16="http://schemas.microsoft.com/office/drawing/2014/main" id="{CB5964B9-75E0-88E9-D9FF-857CE10D8898}"/>
                </a:ext>
              </a:extLst>
            </p:cNvPr>
            <p:cNvSpPr/>
            <p:nvPr/>
          </p:nvSpPr>
          <p:spPr>
            <a:xfrm>
              <a:off x="4260401" y="3754969"/>
              <a:ext cx="1058862" cy="457200"/>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accent6">
                      <a:lumMod val="75000"/>
                    </a:schemeClr>
                  </a:solidFill>
                </a:rPr>
                <a:t>13.6 kA</a:t>
              </a:r>
            </a:p>
            <a:p>
              <a:pPr algn="ctr"/>
              <a:r>
                <a:rPr lang="en-GB" sz="1600" dirty="0">
                  <a:solidFill>
                    <a:schemeClr val="accent6">
                      <a:lumMod val="75000"/>
                    </a:schemeClr>
                  </a:solidFill>
                </a:rPr>
                <a:t>18.8 T</a:t>
              </a:r>
            </a:p>
          </p:txBody>
        </p:sp>
      </p:grpSp>
      <p:cxnSp>
        <p:nvCxnSpPr>
          <p:cNvPr id="5" name="Straight Connector 4">
            <a:extLst>
              <a:ext uri="{FF2B5EF4-FFF2-40B4-BE49-F238E27FC236}">
                <a16:creationId xmlns:a16="http://schemas.microsoft.com/office/drawing/2014/main" id="{78F92E3C-A000-788E-8304-FA43095A9757}"/>
              </a:ext>
            </a:extLst>
          </p:cNvPr>
          <p:cNvCxnSpPr>
            <a:cxnSpLocks/>
          </p:cNvCxnSpPr>
          <p:nvPr/>
        </p:nvCxnSpPr>
        <p:spPr>
          <a:xfrm>
            <a:off x="5791949" y="1077099"/>
            <a:ext cx="0" cy="486650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2415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95F8-EDA3-4A61-8D17-8BA28B55AE65}"/>
              </a:ext>
            </a:extLst>
          </p:cNvPr>
          <p:cNvSpPr>
            <a:spLocks noGrp="1"/>
          </p:cNvSpPr>
          <p:nvPr>
            <p:ph type="title"/>
          </p:nvPr>
        </p:nvSpPr>
        <p:spPr/>
        <p:txBody>
          <a:bodyPr/>
          <a:lstStyle/>
          <a:p>
            <a:r>
              <a:rPr lang="en-GB" dirty="0"/>
              <a:t>Mechanical Design and Assembly </a:t>
            </a:r>
          </a:p>
        </p:txBody>
      </p:sp>
      <p:sp>
        <p:nvSpPr>
          <p:cNvPr id="3" name="Text Placeholder 2">
            <a:extLst>
              <a:ext uri="{FF2B5EF4-FFF2-40B4-BE49-F238E27FC236}">
                <a16:creationId xmlns:a16="http://schemas.microsoft.com/office/drawing/2014/main" id="{F9F2299E-B94A-85B0-6421-455B5F7DEB25}"/>
              </a:ext>
            </a:extLst>
          </p:cNvPr>
          <p:cNvSpPr>
            <a:spLocks noGrp="1"/>
          </p:cNvSpPr>
          <p:nvPr>
            <p:ph type="body" idx="1"/>
          </p:nvPr>
        </p:nvSpPr>
        <p:spPr/>
        <p:txBody>
          <a:bodyPr/>
          <a:lstStyle/>
          <a:p>
            <a:r>
              <a:rPr lang="en-GB" dirty="0"/>
              <a:t>Targets for pre-load, Fuji tests and final assemblies into RMM1a &amp; RMM1b </a:t>
            </a:r>
          </a:p>
          <a:p>
            <a:endParaRPr lang="en-GB" dirty="0"/>
          </a:p>
        </p:txBody>
      </p:sp>
      <p:sp>
        <p:nvSpPr>
          <p:cNvPr id="4" name="Date Placeholder 3">
            <a:extLst>
              <a:ext uri="{FF2B5EF4-FFF2-40B4-BE49-F238E27FC236}">
                <a16:creationId xmlns:a16="http://schemas.microsoft.com/office/drawing/2014/main" id="{6D9CD34F-7CF9-A4B9-E9CC-24F5643B436C}"/>
              </a:ext>
            </a:extLst>
          </p:cNvPr>
          <p:cNvSpPr>
            <a:spLocks noGrp="1"/>
          </p:cNvSpPr>
          <p:nvPr>
            <p:ph type="dt" sz="half" idx="10"/>
          </p:nvPr>
        </p:nvSpPr>
        <p:spPr/>
        <p:txBody>
          <a:bodyPr/>
          <a:lstStyle/>
          <a:p>
            <a:r>
              <a:rPr lang="en-US"/>
              <a:t>24.10.2022</a:t>
            </a:r>
            <a:endParaRPr lang="en-US" dirty="0"/>
          </a:p>
        </p:txBody>
      </p:sp>
      <p:sp>
        <p:nvSpPr>
          <p:cNvPr id="5" name="Footer Placeholder 4">
            <a:extLst>
              <a:ext uri="{FF2B5EF4-FFF2-40B4-BE49-F238E27FC236}">
                <a16:creationId xmlns:a16="http://schemas.microsoft.com/office/drawing/2014/main" id="{8194291E-E0F6-5528-0BEC-C628C5B278C6}"/>
              </a:ext>
            </a:extLst>
          </p:cNvPr>
          <p:cNvSpPr>
            <a:spLocks noGrp="1"/>
          </p:cNvSpPr>
          <p:nvPr>
            <p:ph type="ftr" sz="quarter" idx="11"/>
          </p:nvPr>
        </p:nvSpPr>
        <p:spPr/>
        <p:txBody>
          <a:bodyPr/>
          <a:lstStyle/>
          <a:p>
            <a:r>
              <a:rPr lang="en-GB"/>
              <a:t>Emma Gautheron et al. |  Assembly and test results of the RMM1a,b magnet</a:t>
            </a:r>
            <a:endParaRPr lang="en-US" dirty="0"/>
          </a:p>
        </p:txBody>
      </p:sp>
      <p:sp>
        <p:nvSpPr>
          <p:cNvPr id="6" name="Slide Number Placeholder 5">
            <a:extLst>
              <a:ext uri="{FF2B5EF4-FFF2-40B4-BE49-F238E27FC236}">
                <a16:creationId xmlns:a16="http://schemas.microsoft.com/office/drawing/2014/main" id="{55635102-1C35-B21E-7CB9-BA4D77E3A44E}"/>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6857773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ASC22-RMM1ab-draft</Template>
  <TotalTime>24346</TotalTime>
  <Words>3711</Words>
  <Application>Microsoft Office PowerPoint</Application>
  <PresentationFormat>Widescreen</PresentationFormat>
  <Paragraphs>656</Paragraphs>
  <Slides>43</Slides>
  <Notes>24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43</vt:i4>
      </vt:variant>
    </vt:vector>
  </HeadingPairs>
  <TitlesOfParts>
    <vt:vector size="52" baseType="lpstr">
      <vt:lpstr>Arial</vt:lpstr>
      <vt:lpstr>Arial</vt:lpstr>
      <vt:lpstr>Calibri</vt:lpstr>
      <vt:lpstr>Courier New</vt:lpstr>
      <vt:lpstr>Helvetica Neue</vt:lpstr>
      <vt:lpstr>Source Sans Pro</vt:lpstr>
      <vt:lpstr>Times New Roman</vt:lpstr>
      <vt:lpstr>Wingdings</vt:lpstr>
      <vt:lpstr>Office Theme</vt:lpstr>
      <vt:lpstr>RMM1a,b magnet     Assembly and test results of the RMM1a,b magnet, a CERN technology demonstrator towards Nb3Sn ultimate performance</vt:lpstr>
      <vt:lpstr>Content</vt:lpstr>
      <vt:lpstr>Context</vt:lpstr>
      <vt:lpstr>RMM: Racetrack Model Magnet </vt:lpstr>
      <vt:lpstr>RMM: a big dipole magnet </vt:lpstr>
      <vt:lpstr>RMM: a big dipole magnet </vt:lpstr>
      <vt:lpstr>RMM: part of a more global strategy</vt:lpstr>
      <vt:lpstr>Magnetic design RMM </vt:lpstr>
      <vt:lpstr>Mechanical Design and Assembly </vt:lpstr>
      <vt:lpstr>Mechanical design RMM </vt:lpstr>
      <vt:lpstr>Summary of assembly iterations</vt:lpstr>
      <vt:lpstr>Summary of assembly iterations</vt:lpstr>
      <vt:lpstr>Reminder – eRMC1a performance</vt:lpstr>
      <vt:lpstr>Summary of assembly iterations</vt:lpstr>
      <vt:lpstr>Coil pack – Contact optimization</vt:lpstr>
      <vt:lpstr>Preloading of the coil pack</vt:lpstr>
      <vt:lpstr>Preloading of the coil pack</vt:lpstr>
      <vt:lpstr>Rods’ behavior – during cool down</vt:lpstr>
      <vt:lpstr>Rods’ behavior – during cool down</vt:lpstr>
      <vt:lpstr>Summary of assembly iterations</vt:lpstr>
      <vt:lpstr>Powering Tests at Cold </vt:lpstr>
      <vt:lpstr>Training at 1.9 K </vt:lpstr>
      <vt:lpstr>Voltage spikes during current ramps</vt:lpstr>
      <vt:lpstr>Mechanical performance </vt:lpstr>
      <vt:lpstr>Quench locations </vt:lpstr>
      <vt:lpstr>RMM1b – Record field in the bore</vt:lpstr>
      <vt:lpstr>Conclusion</vt:lpstr>
      <vt:lpstr>References </vt:lpstr>
      <vt:lpstr>PowerPoint Presentation</vt:lpstr>
      <vt:lpstr>Additional slides</vt:lpstr>
      <vt:lpstr>PowerPoint Presentation</vt:lpstr>
      <vt:lpstr>Conductor</vt:lpstr>
      <vt:lpstr>Strand &amp; Cable Parameters </vt:lpstr>
      <vt:lpstr>Insulation</vt:lpstr>
      <vt:lpstr>Magnetic design 2D</vt:lpstr>
      <vt:lpstr>Mechanical Design – Overview </vt:lpstr>
      <vt:lpstr>Shell overall behavior (RMM1a vs RMM1b)   </vt:lpstr>
      <vt:lpstr>Rods overall behavior</vt:lpstr>
      <vt:lpstr>Mechanical response - during a quench TRANSVERSAL  </vt:lpstr>
      <vt:lpstr>Mechanical response - during a quench LONGITUDINAL  </vt:lpstr>
      <vt:lpstr>V-I measurement RMM1a </vt:lpstr>
      <vt:lpstr>Protection- Quench back studies</vt:lpstr>
      <vt:lpstr>Protection- Quench back studies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Emma Lucie Gautheron</dc:creator>
  <cp:lastModifiedBy>Emma Lucie Gautheron</cp:lastModifiedBy>
  <cp:revision>1386</cp:revision>
  <cp:lastPrinted>2020-01-30T13:49:18Z</cp:lastPrinted>
  <dcterms:created xsi:type="dcterms:W3CDTF">2022-10-06T19:00:54Z</dcterms:created>
  <dcterms:modified xsi:type="dcterms:W3CDTF">2022-11-24T09:34:37Z</dcterms:modified>
</cp:coreProperties>
</file>