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0" r:id="rId5"/>
    <p:sldMasterId id="2147483683" r:id="rId6"/>
  </p:sldMasterIdLst>
  <p:notesMasterIdLst>
    <p:notesMasterId r:id="rId37"/>
  </p:notesMasterIdLst>
  <p:handoutMasterIdLst>
    <p:handoutMasterId r:id="rId38"/>
  </p:handoutMasterIdLst>
  <p:sldIdLst>
    <p:sldId id="1170" r:id="rId7"/>
    <p:sldId id="262" r:id="rId8"/>
    <p:sldId id="259" r:id="rId9"/>
    <p:sldId id="307" r:id="rId10"/>
    <p:sldId id="1229" r:id="rId11"/>
    <p:sldId id="1228" r:id="rId12"/>
    <p:sldId id="1232" r:id="rId13"/>
    <p:sldId id="1231" r:id="rId14"/>
    <p:sldId id="1222" r:id="rId15"/>
    <p:sldId id="1179" r:id="rId16"/>
    <p:sldId id="1230" r:id="rId17"/>
    <p:sldId id="1224" r:id="rId18"/>
    <p:sldId id="1227" r:id="rId19"/>
    <p:sldId id="570" r:id="rId20"/>
    <p:sldId id="618" r:id="rId21"/>
    <p:sldId id="558" r:id="rId22"/>
    <p:sldId id="564" r:id="rId23"/>
    <p:sldId id="603" r:id="rId24"/>
    <p:sldId id="605" r:id="rId25"/>
    <p:sldId id="596" r:id="rId26"/>
    <p:sldId id="608" r:id="rId27"/>
    <p:sldId id="598" r:id="rId28"/>
    <p:sldId id="597" r:id="rId29"/>
    <p:sldId id="599" r:id="rId30"/>
    <p:sldId id="600" r:id="rId31"/>
    <p:sldId id="583" r:id="rId32"/>
    <p:sldId id="621" r:id="rId33"/>
    <p:sldId id="582" r:id="rId34"/>
    <p:sldId id="590" r:id="rId35"/>
    <p:sldId id="609" r:id="rId36"/>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93" userDrawn="1">
          <p15:clr>
            <a:srgbClr val="A4A3A4"/>
          </p15:clr>
        </p15:guide>
        <p15:guide id="2" pos="2880">
          <p15:clr>
            <a:srgbClr val="A4A3A4"/>
          </p15:clr>
        </p15:guide>
        <p15:guide id="3" pos="1655" userDrawn="1">
          <p15:clr>
            <a:srgbClr val="A4A3A4"/>
          </p15:clr>
        </p15:guide>
        <p15:guide id="4" pos="369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BE"/>
    <a:srgbClr val="007635"/>
    <a:srgbClr val="015711"/>
    <a:srgbClr val="D09E00"/>
    <a:srgbClr val="FF00FF"/>
    <a:srgbClr val="FFCC66"/>
    <a:srgbClr val="512373"/>
    <a:srgbClr val="C59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31" autoAdjust="0"/>
    <p:restoredTop sz="90525" autoAdjust="0"/>
  </p:normalViewPr>
  <p:slideViewPr>
    <p:cSldViewPr snapToObjects="1" showGuides="1">
      <p:cViewPr varScale="1">
        <p:scale>
          <a:sx n="189" d="100"/>
          <a:sy n="189" d="100"/>
        </p:scale>
        <p:origin x="420" y="156"/>
      </p:cViewPr>
      <p:guideLst>
        <p:guide orient="horz" pos="1393"/>
        <p:guide pos="2880"/>
        <p:guide pos="1655"/>
        <p:guide pos="3696"/>
      </p:guideLst>
    </p:cSldViewPr>
  </p:slideViewPr>
  <p:outlineViewPr>
    <p:cViewPr>
      <p:scale>
        <a:sx n="33" d="100"/>
        <a:sy n="33" d="100"/>
      </p:scale>
      <p:origin x="0" y="0"/>
    </p:cViewPr>
  </p:outlineViewPr>
  <p:notesTextViewPr>
    <p:cViewPr>
      <p:scale>
        <a:sx n="150" d="100"/>
        <a:sy n="150" d="100"/>
      </p:scale>
      <p:origin x="0" y="0"/>
    </p:cViewPr>
  </p:notesTextViewPr>
  <p:notesViewPr>
    <p:cSldViewPr snapToObjects="1">
      <p:cViewPr varScale="1">
        <p:scale>
          <a:sx n="84" d="100"/>
          <a:sy n="84" d="100"/>
        </p:scale>
        <p:origin x="253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13/12/2022</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13/12/2022</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2215219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29164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4000071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AAD5AE1-8DAA-4720-851B-5749129BDBE5}"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169667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emf"/><Relationship Id="rId1" Type="http://schemas.openxmlformats.org/officeDocument/2006/relationships/slideMaster" Target="../slideMasters/slideMaster2.xml"/><Relationship Id="rId4"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emf"/><Relationship Id="rId1" Type="http://schemas.openxmlformats.org/officeDocument/2006/relationships/slideMaster" Target="../slideMasters/slideMaster2.xml"/><Relationship Id="rId4" Type="http://schemas.openxmlformats.org/officeDocument/2006/relationships/image" Target="../media/image6.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3.xml"/><Relationship Id="rId4" Type="http://schemas.openxmlformats.org/officeDocument/2006/relationships/image" Target="../media/image13.jpe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Master" Target="../slideMasters/slideMaster3.xml"/><Relationship Id="rId6" Type="http://schemas.openxmlformats.org/officeDocument/2006/relationships/image" Target="../media/image13.jpeg"/><Relationship Id="rId5" Type="http://schemas.openxmlformats.org/officeDocument/2006/relationships/image" Target="../media/image3.png"/><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emf"/><Relationship Id="rId1" Type="http://schemas.openxmlformats.org/officeDocument/2006/relationships/slideMaster" Target="../slideMasters/slideMaster2.xml"/><Relationship Id="rId4"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888608"/>
          </a:xfrm>
        </p:spPr>
        <p:txBody>
          <a:bodyPr lIns="0" tIns="0" rIns="0" bIns="0" anchor="t" anchorCtr="0">
            <a:noAutofit/>
          </a:bodyPr>
          <a:lstStyle>
            <a:lvl1pPr algn="l">
              <a:defRPr sz="2800"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371600" y="2747084"/>
            <a:ext cx="6480000" cy="328722"/>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27" name="Text Placeholder 26"/>
          <p:cNvSpPr>
            <a:spLocks noGrp="1"/>
          </p:cNvSpPr>
          <p:nvPr>
            <p:ph type="body" sz="quarter" idx="17" hasCustomPrompt="1"/>
          </p:nvPr>
        </p:nvSpPr>
        <p:spPr>
          <a:xfrm>
            <a:off x="1371600" y="3219450"/>
            <a:ext cx="6480175" cy="1081088"/>
          </a:xfrm>
        </p:spPr>
        <p:txBody>
          <a:bodyPr/>
          <a:lstStyle>
            <a:lvl1pPr marL="0" indent="0">
              <a:buFontTx/>
              <a:buNone/>
              <a:defRPr sz="1600"/>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en-GB"/>
              <a:t>Oliver Boettcher, 124th HL-LHC WP8 Meeting, 13 December 2022</a:t>
            </a:r>
            <a:endParaRPr lang="en-GB" dirty="0"/>
          </a:p>
        </p:txBody>
      </p:sp>
      <p:sp>
        <p:nvSpPr>
          <p:cNvPr id="31" name="Text Placeholder 30"/>
          <p:cNvSpPr>
            <a:spLocks noGrp="1"/>
          </p:cNvSpPr>
          <p:nvPr>
            <p:ph type="body" sz="quarter" idx="19" hasCustomPrompt="1"/>
          </p:nvPr>
        </p:nvSpPr>
        <p:spPr>
          <a:xfrm>
            <a:off x="3243448" y="4767263"/>
            <a:ext cx="2736304" cy="269875"/>
          </a:xfrm>
        </p:spPr>
        <p:txBody>
          <a:bodyPr anchor="b">
            <a:normAutofit/>
          </a:bodyPr>
          <a:lstStyle>
            <a:lvl1pPr marL="0" indent="0" algn="ctr">
              <a:buFontTx/>
              <a:buNone/>
              <a:defRPr sz="1100" baseline="0">
                <a:solidFill>
                  <a:schemeClr val="bg2"/>
                </a:solidFill>
              </a:defRPr>
            </a:lvl1pPr>
          </a:lstStyle>
          <a:p>
            <a:pPr lvl="0"/>
            <a:r>
              <a:rPr lang="en-GB" sz="1050" dirty="0"/>
              <a:t>EDMS No. / Date</a:t>
            </a:r>
            <a:endParaRPr lang="en-GB" dirty="0"/>
          </a:p>
        </p:txBody>
      </p:sp>
    </p:spTree>
    <p:extLst>
      <p:ext uri="{BB962C8B-B14F-4D97-AF65-F5344CB8AC3E}">
        <p14:creationId xmlns:p14="http://schemas.microsoft.com/office/powerpoint/2010/main" val="283023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29598" y="532588"/>
            <a:ext cx="1492818" cy="1477815"/>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305991" y="2571750"/>
            <a:ext cx="8532019" cy="1614949"/>
          </a:xfrm>
        </p:spPr>
        <p:txBody>
          <a:bodyPr anchor="t" anchorCtr="0"/>
          <a:lstStyle>
            <a:lvl1pPr algn="l">
              <a:defRPr sz="375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305991" y="4275190"/>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3"/>
          <a:stretch>
            <a:fillRect/>
          </a:stretch>
        </p:blipFill>
        <p:spPr>
          <a:xfrm>
            <a:off x="8310419" y="109234"/>
            <a:ext cx="906653" cy="720107"/>
          </a:xfrm>
          <a:prstGeom prst="rect">
            <a:avLst/>
          </a:prstGeom>
        </p:spPr>
      </p:pic>
      <p:pic>
        <p:nvPicPr>
          <p:cNvPr id="6" name="Picture 5">
            <a:extLst>
              <a:ext uri="{FF2B5EF4-FFF2-40B4-BE49-F238E27FC236}">
                <a16:creationId xmlns:a16="http://schemas.microsoft.com/office/drawing/2014/main" id="{5DA88865-637C-4EC1-A9CE-C2EBD4440AF1}"/>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0840" y="109234"/>
            <a:ext cx="802146" cy="720107"/>
          </a:xfrm>
          <a:prstGeom prst="rect">
            <a:avLst/>
          </a:prstGeom>
          <a:noFill/>
          <a:ln>
            <a:noFill/>
          </a:ln>
        </p:spPr>
      </p:pic>
    </p:spTree>
    <p:extLst>
      <p:ext uri="{BB962C8B-B14F-4D97-AF65-F5344CB8AC3E}">
        <p14:creationId xmlns:p14="http://schemas.microsoft.com/office/powerpoint/2010/main" val="306653502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15-11-2022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EDMS 2795064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1380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15-11-2022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EDMS 2795064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51921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15-11-2022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EDMS 2795064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305991" y="813817"/>
            <a:ext cx="8532019" cy="3959351"/>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636056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15-11-2022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EDMS 2795064</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305991" y="4699956"/>
            <a:ext cx="8532019"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305991" y="4773600"/>
            <a:ext cx="371475" cy="295275"/>
          </a:xfrm>
          <a:prstGeom prst="rect">
            <a:avLst/>
          </a:prstGeom>
        </p:spPr>
      </p:pic>
    </p:spTree>
    <p:extLst>
      <p:ext uri="{BB962C8B-B14F-4D97-AF65-F5344CB8AC3E}">
        <p14:creationId xmlns:p14="http://schemas.microsoft.com/office/powerpoint/2010/main" val="288852120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2485"/>
            <a:ext cx="9144000" cy="4786509"/>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6056710" y="-36635"/>
            <a:ext cx="3087290" cy="4800659"/>
          </a:xfrm>
          <a:solidFill>
            <a:schemeClr val="tx1">
              <a:alpha val="80000"/>
            </a:schemeClr>
          </a:solidFill>
        </p:spPr>
        <p:txBody>
          <a:bodyPr lIns="180000" tIns="180000" rIns="180000" bIns="180000"/>
          <a:lstStyle>
            <a:lvl1pPr>
              <a:defRPr sz="2100">
                <a:solidFill>
                  <a:schemeClr val="bg1"/>
                </a:solidFill>
              </a:defRPr>
            </a:lvl1pPr>
            <a:lvl2pPr marL="243000" indent="-243000">
              <a:buFont typeface="Arial" charset="0"/>
              <a:buChar char="•"/>
              <a:tabLst/>
              <a:defRPr sz="1575">
                <a:solidFill>
                  <a:schemeClr val="bg1"/>
                </a:solidFill>
              </a:defRPr>
            </a:lvl2pPr>
            <a:lvl3pPr marL="486000" indent="-243000">
              <a:buSzPct val="100000"/>
              <a:buFont typeface="Arial" panose="020B0604020202020204" pitchFamily="34" charset="0"/>
              <a:buChar char="•"/>
              <a:tabLst/>
              <a:defRPr sz="1350">
                <a:solidFill>
                  <a:schemeClr val="bg1"/>
                </a:solidFill>
              </a:defRPr>
            </a:lvl3pPr>
            <a:lvl4pPr marL="729000" indent="-243000">
              <a:buSzPct val="100000"/>
              <a:buFont typeface="Arial" charset="0"/>
              <a:buChar char="•"/>
              <a:tabLst/>
              <a:defRPr>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15-11-2022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EDMS 2795064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312663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5991" y="809244"/>
            <a:ext cx="4212431" cy="394563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29150" y="809244"/>
            <a:ext cx="4208860" cy="394563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15-11-2022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EDMS 2795064</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916174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05991" y="1820465"/>
            <a:ext cx="4212431" cy="2830116"/>
          </a:xfrm>
        </p:spPr>
        <p:txBody>
          <a:bodyPr/>
          <a:lstStyle>
            <a:lvl1pPr marL="243000" indent="-243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20465"/>
            <a:ext cx="4208860" cy="2830116"/>
          </a:xfrm>
        </p:spPr>
        <p:txBody>
          <a:bodyPr/>
          <a:lstStyle>
            <a:lvl1pPr marL="243000" indent="-243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15-11-2022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EDMS 2795064</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075451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4212431"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1588"/>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4625578" y="0"/>
            <a:ext cx="4518422" cy="46553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15-11-2022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EDMS 2795064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164697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15-11-2022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EDMS 2795064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4625579" y="119419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4625579" y="297727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4609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Oliver Boettcher, 124th HL-LHC WP8 Meeting, 13 December 2022</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2781301" cy="3456384"/>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15-11-2022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EDMS 2795064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6056710" y="1194198"/>
            <a:ext cx="2781300"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6093511" y="297727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3194447" y="119419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3194447" y="2983512"/>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9925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4212431"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15-11-2022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EDMS 2795064</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4629151" y="1815704"/>
            <a:ext cx="4212431" cy="2834878"/>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88116114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2781301" cy="501253"/>
          </a:xfrm>
        </p:spPr>
        <p:txBody>
          <a:bodyPr anchor="t" anchorCtr="0"/>
          <a:lstStyle>
            <a:lvl1pPr marL="0" indent="0">
              <a:lnSpc>
                <a:spcPct val="100000"/>
              </a:lnSpc>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5" name="Text Placeholder 4"/>
          <p:cNvSpPr>
            <a:spLocks noGrp="1"/>
          </p:cNvSpPr>
          <p:nvPr>
            <p:ph type="body" sz="quarter" idx="3"/>
          </p:nvPr>
        </p:nvSpPr>
        <p:spPr>
          <a:xfrm>
            <a:off x="6056710" y="1203724"/>
            <a:ext cx="2784890" cy="491726"/>
          </a:xfrm>
        </p:spPr>
        <p:txBody>
          <a:bodyPr anchor="t" anchorCtr="0"/>
          <a:lstStyle>
            <a:lvl1pPr marL="0" indent="0">
              <a:spcBef>
                <a:spcPts val="300"/>
              </a:spcBef>
              <a:spcAft>
                <a:spcPts val="0"/>
              </a:spcAft>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6056710" y="1812132"/>
            <a:ext cx="2784890" cy="2834878"/>
          </a:xfrm>
          <a:pattFill prst="lgCheck">
            <a:fgClr>
              <a:schemeClr val="accent4"/>
            </a:fgClr>
            <a:bgClr>
              <a:schemeClr val="bg1"/>
            </a:bgClr>
          </a:pattFill>
        </p:spPr>
        <p:txBody>
          <a:bodyPr anchor="ctr"/>
          <a:lstStyle>
            <a:lvl1pPr marL="0" marR="0" indent="0" algn="ctr" defTabSz="685800" rtl="0" eaLnBrk="1" fontAlgn="auto" latinLnBrk="0" hangingPunct="1">
              <a:lnSpc>
                <a:spcPct val="90000"/>
              </a:lnSpc>
              <a:spcBef>
                <a:spcPts val="75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190385" y="1200921"/>
            <a:ext cx="2781301" cy="501253"/>
          </a:xfrm>
        </p:spPr>
        <p:txBody>
          <a:bodyPr anchor="t" anchorCtr="0"/>
          <a:lstStyle>
            <a:lvl1pPr marL="0" indent="0">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190386" y="1822427"/>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15-11-2022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EDMS 2795064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1415677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201033"/>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0493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15-11-2022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EDMS 2795064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835810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9582" y="1194197"/>
            <a:ext cx="8532018" cy="192293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15-11-2022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EDMS 2795064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0487645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194197"/>
            <a:ext cx="9144000" cy="220940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15-11-2022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EDMS 2795064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2587889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305991" y="1282304"/>
            <a:ext cx="8532019" cy="2139553"/>
          </a:xfrm>
        </p:spPr>
        <p:txBody>
          <a:bodyPr anchor="b"/>
          <a:lstStyle>
            <a:lvl1pPr>
              <a:defRPr sz="3750"/>
            </a:lvl1pPr>
          </a:lstStyle>
          <a:p>
            <a:r>
              <a:rPr lang="en-US"/>
              <a:t>Click to edit Master title style</a:t>
            </a:r>
            <a:endParaRPr lang="en-US" dirty="0"/>
          </a:p>
        </p:txBody>
      </p:sp>
      <p:sp>
        <p:nvSpPr>
          <p:cNvPr id="3" name="Text Placeholder 2"/>
          <p:cNvSpPr>
            <a:spLocks noGrp="1"/>
          </p:cNvSpPr>
          <p:nvPr>
            <p:ph type="body" idx="1"/>
          </p:nvPr>
        </p:nvSpPr>
        <p:spPr>
          <a:xfrm>
            <a:off x="305990" y="3442098"/>
            <a:ext cx="8532020" cy="1125140"/>
          </a:xfrm>
        </p:spPr>
        <p:txBody>
          <a:bodyPr/>
          <a:lstStyle>
            <a:lvl1pPr marL="0" indent="0">
              <a:buNone/>
              <a:defRPr sz="1800">
                <a:solidFill>
                  <a:schemeClr val="accent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15-11-2022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EDMS 2795064</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424258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15-11-2022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EDMS 2795064</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275311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15-11-2022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EDMS 2795064</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965307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305991" y="4647304"/>
            <a:ext cx="8532019" cy="300082"/>
          </a:xfrm>
          <a:prstGeom prst="rect">
            <a:avLst/>
          </a:prstGeom>
          <a:noFill/>
        </p:spPr>
        <p:txBody>
          <a:bodyPr wrap="square" rtlCol="0">
            <a:spAutoFit/>
          </a:bodyPr>
          <a:lstStyle/>
          <a:p>
            <a:pPr algn="ctr"/>
            <a:r>
              <a:rPr kumimoji="0" lang="fr-CH" sz="1350" dirty="0"/>
              <a:t>https://cern.ch/be-dep-ea</a:t>
            </a:r>
            <a:endParaRPr lang="en-US" sz="135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3923928" y="1683648"/>
            <a:ext cx="1296144" cy="1296144"/>
          </a:xfrm>
          <a:prstGeom prst="rect">
            <a:avLst/>
          </a:prstGeom>
        </p:spPr>
      </p:pic>
      <p:pic>
        <p:nvPicPr>
          <p:cNvPr id="10" name="Picture 9">
            <a:extLst>
              <a:ext uri="{FF2B5EF4-FFF2-40B4-BE49-F238E27FC236}">
                <a16:creationId xmlns:a16="http://schemas.microsoft.com/office/drawing/2014/main" id="{9ED4B852-3DEA-496D-8E63-98B1574381D4}"/>
              </a:ext>
            </a:extLst>
          </p:cNvPr>
          <p:cNvPicPr>
            <a:picLocks noChangeAspect="1"/>
          </p:cNvPicPr>
          <p:nvPr userDrawn="1"/>
        </p:nvPicPr>
        <p:blipFill>
          <a:blip r:embed="rId3"/>
          <a:stretch>
            <a:fillRect/>
          </a:stretch>
        </p:blipFill>
        <p:spPr>
          <a:xfrm>
            <a:off x="8498184" y="119662"/>
            <a:ext cx="561269" cy="561269"/>
          </a:xfrm>
          <a:prstGeom prst="rect">
            <a:avLst/>
          </a:prstGeom>
        </p:spPr>
      </p:pic>
      <p:pic>
        <p:nvPicPr>
          <p:cNvPr id="6" name="Picture 5">
            <a:extLst>
              <a:ext uri="{FF2B5EF4-FFF2-40B4-BE49-F238E27FC236}">
                <a16:creationId xmlns:a16="http://schemas.microsoft.com/office/drawing/2014/main" id="{0D92F051-A80F-4EE7-A5FB-EF373274F9D1}"/>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0840" y="109234"/>
            <a:ext cx="802146" cy="720107"/>
          </a:xfrm>
          <a:prstGeom prst="rect">
            <a:avLst/>
          </a:prstGeom>
          <a:noFill/>
          <a:ln>
            <a:noFill/>
          </a:ln>
        </p:spPr>
      </p:pic>
    </p:spTree>
    <p:extLst>
      <p:ext uri="{BB962C8B-B14F-4D97-AF65-F5344CB8AC3E}">
        <p14:creationId xmlns:p14="http://schemas.microsoft.com/office/powerpoint/2010/main" val="4061223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Oliver Boettcher, 124th HL-LHC WP8 Meeting, 13 December 2022</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114550"/>
            <a:ext cx="7200000" cy="1350000"/>
          </a:xfrm>
        </p:spPr>
        <p:txBody>
          <a:bodyPr lIns="0" tIns="0" rIns="0" bIns="0" anchor="t" anchorCtr="0">
            <a:noAutofit/>
          </a:bodyPr>
          <a:lstStyle>
            <a:lvl1pPr algn="l">
              <a:defRPr sz="21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1500" b="0" baseline="0">
                <a:solidFill>
                  <a:schemeClr val="accent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s-ES" dirty="0"/>
              <a:t>Pablo Santos Díaz                                                                                             EDMS: </a:t>
            </a:r>
            <a:r>
              <a:rPr lang="en-GB" dirty="0"/>
              <a:t>2446837 v.1</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505283"/>
            <a:ext cx="3785364" cy="1150791"/>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257175" marR="0" indent="-257175" algn="l" defTabSz="342900" rtl="0" eaLnBrk="1" fontAlgn="auto" latinLnBrk="0" hangingPunct="1">
              <a:lnSpc>
                <a:spcPct val="100000"/>
              </a:lnSpc>
              <a:spcBef>
                <a:spcPct val="20000"/>
              </a:spcBef>
              <a:spcAft>
                <a:spcPts val="0"/>
              </a:spcAft>
              <a:buClr>
                <a:schemeClr val="accent6"/>
              </a:buClr>
              <a:buSzTx/>
              <a:buFontTx/>
              <a:buNone/>
              <a:tabLst/>
              <a:defRPr sz="1200">
                <a:solidFill>
                  <a:schemeClr val="bg2"/>
                </a:solidFill>
              </a:defRPr>
            </a:lvl1pPr>
            <a:lvl2pPr>
              <a:buFontTx/>
              <a:buNone/>
              <a:defRPr/>
            </a:lvl2pPr>
            <a:lvl3pPr>
              <a:buFontTx/>
              <a:buNone/>
              <a:defRPr/>
            </a:lvl3pPr>
            <a:lvl4pPr>
              <a:buFontTx/>
              <a:buNone/>
              <a:defRPr/>
            </a:lvl4pPr>
            <a:lvl5pPr>
              <a:buFontTx/>
              <a:buNone/>
              <a:defRPr/>
            </a:lvl5pPr>
          </a:lstStyle>
          <a:p>
            <a:pPr marL="257175" marR="0" lvl="0" indent="-257175" algn="l" defTabSz="342900" rtl="0" eaLnBrk="1" fontAlgn="auto" latinLnBrk="0" hangingPunct="1">
              <a:lnSpc>
                <a:spcPct val="100000"/>
              </a:lnSpc>
              <a:spcBef>
                <a:spcPct val="20000"/>
              </a:spcBef>
              <a:spcAft>
                <a:spcPts val="0"/>
              </a:spcAft>
              <a:buClr>
                <a:schemeClr val="accent6"/>
              </a:buClr>
              <a:buSzTx/>
              <a:buFontTx/>
              <a:buNone/>
              <a:tabLst/>
              <a:defRPr/>
            </a:pPr>
            <a:r>
              <a:rPr kumimoji="0" lang="en-GB" sz="12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4553550"/>
            <a:ext cx="457200" cy="3429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7" name="Image 4" descr="CERN-logo_outline.jpg"/>
          <p:cNvPicPr>
            <a:picLocks noChangeAspect="1"/>
          </p:cNvPicPr>
          <p:nvPr userDrawn="1"/>
        </p:nvPicPr>
        <p:blipFill>
          <a:blip r:embed="rId4"/>
          <a:stretch>
            <a:fillRect/>
          </a:stretch>
        </p:blipFill>
        <p:spPr>
          <a:xfrm>
            <a:off x="377190" y="4460081"/>
            <a:ext cx="613410" cy="452438"/>
          </a:xfrm>
          <a:prstGeom prst="rect">
            <a:avLst/>
          </a:prstGeom>
        </p:spPr>
      </p:pic>
    </p:spTree>
    <p:extLst>
      <p:ext uri="{BB962C8B-B14F-4D97-AF65-F5344CB8AC3E}">
        <p14:creationId xmlns:p14="http://schemas.microsoft.com/office/powerpoint/2010/main" val="1122324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8" name="Grouper 7"/>
          <p:cNvGrpSpPr/>
          <p:nvPr userDrawn="1"/>
        </p:nvGrpSpPr>
        <p:grpSpPr>
          <a:xfrm>
            <a:off x="1440000" y="4725000"/>
            <a:ext cx="457200" cy="3429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3"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
        <p:nvSpPr>
          <p:cNvPr id="11" name="Footer Placeholder 3"/>
          <p:cNvSpPr>
            <a:spLocks noGrp="1"/>
          </p:cNvSpPr>
          <p:nvPr>
            <p:ph type="ftr" sz="quarter" idx="11"/>
          </p:nvPr>
        </p:nvSpPr>
        <p:spPr>
          <a:xfrm>
            <a:off x="1905000" y="4894008"/>
            <a:ext cx="6627000" cy="143255"/>
          </a:xfrm>
        </p:spPr>
        <p:txBody>
          <a:bodyPr/>
          <a:lstStyle/>
          <a:p>
            <a:r>
              <a:rPr lang="fr-FR" dirty="0"/>
              <a:t>Pablo Santos Díaz                                                                                             </a:t>
            </a:r>
            <a:r>
              <a:rPr lang="en-GB" dirty="0"/>
              <a:t>EDMS: 2446837 v.1</a:t>
            </a:r>
          </a:p>
        </p:txBody>
      </p:sp>
    </p:spTree>
    <p:extLst>
      <p:ext uri="{BB962C8B-B14F-4D97-AF65-F5344CB8AC3E}">
        <p14:creationId xmlns:p14="http://schemas.microsoft.com/office/powerpoint/2010/main" val="3371042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11" name="Grouper 10"/>
          <p:cNvGrpSpPr/>
          <p:nvPr userDrawn="1"/>
        </p:nvGrpSpPr>
        <p:grpSpPr>
          <a:xfrm>
            <a:off x="1440000" y="4725000"/>
            <a:ext cx="457200" cy="3429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4"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
        <p:nvSpPr>
          <p:cNvPr id="15" name="Footer Placeholder 3"/>
          <p:cNvSpPr>
            <a:spLocks noGrp="1"/>
          </p:cNvSpPr>
          <p:nvPr>
            <p:ph type="ftr" sz="quarter" idx="11"/>
          </p:nvPr>
        </p:nvSpPr>
        <p:spPr>
          <a:xfrm>
            <a:off x="1905000" y="4894008"/>
            <a:ext cx="6627000" cy="143255"/>
          </a:xfrm>
        </p:spPr>
        <p:txBody>
          <a:bodyPr/>
          <a:lstStyle/>
          <a:p>
            <a:r>
              <a:rPr lang="fr-FR" dirty="0"/>
              <a:t>Pablo Santos Díaz                                                                                             </a:t>
            </a:r>
            <a:r>
              <a:rPr lang="en-GB" dirty="0"/>
              <a:t>EDMS: 2446837 v.1</a:t>
            </a:r>
          </a:p>
        </p:txBody>
      </p:sp>
    </p:spTree>
    <p:extLst>
      <p:ext uri="{BB962C8B-B14F-4D97-AF65-F5344CB8AC3E}">
        <p14:creationId xmlns:p14="http://schemas.microsoft.com/office/powerpoint/2010/main" val="27101370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7" name="Grouper 6"/>
          <p:cNvGrpSpPr/>
          <p:nvPr userDrawn="1"/>
        </p:nvGrpSpPr>
        <p:grpSpPr>
          <a:xfrm>
            <a:off x="1440000" y="4725000"/>
            <a:ext cx="457200" cy="3429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0"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
        <p:nvSpPr>
          <p:cNvPr id="11" name="Footer Placeholder 3"/>
          <p:cNvSpPr>
            <a:spLocks noGrp="1"/>
          </p:cNvSpPr>
          <p:nvPr>
            <p:ph type="ftr" sz="quarter" idx="11"/>
          </p:nvPr>
        </p:nvSpPr>
        <p:spPr>
          <a:xfrm>
            <a:off x="1905000" y="4894008"/>
            <a:ext cx="6627000" cy="143255"/>
          </a:xfrm>
        </p:spPr>
        <p:txBody>
          <a:bodyPr/>
          <a:lstStyle/>
          <a:p>
            <a:r>
              <a:rPr lang="fr-FR" dirty="0"/>
              <a:t>Pablo Santos Díaz                                                                                             </a:t>
            </a:r>
            <a:r>
              <a:rPr lang="en-GB" dirty="0"/>
              <a:t>EDMS: 2446837 v.1</a:t>
            </a:r>
          </a:p>
        </p:txBody>
      </p:sp>
    </p:spTree>
    <p:extLst>
      <p:ext uri="{BB962C8B-B14F-4D97-AF65-F5344CB8AC3E}">
        <p14:creationId xmlns:p14="http://schemas.microsoft.com/office/powerpoint/2010/main" val="18005527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6" name="Grouper 5"/>
          <p:cNvGrpSpPr/>
          <p:nvPr userDrawn="1"/>
        </p:nvGrpSpPr>
        <p:grpSpPr>
          <a:xfrm>
            <a:off x="1440000" y="4725000"/>
            <a:ext cx="457200" cy="3429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9"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
        <p:nvSpPr>
          <p:cNvPr id="10" name="Footer Placeholder 3"/>
          <p:cNvSpPr>
            <a:spLocks noGrp="1"/>
          </p:cNvSpPr>
          <p:nvPr>
            <p:ph type="ftr" sz="quarter" idx="11"/>
          </p:nvPr>
        </p:nvSpPr>
        <p:spPr>
          <a:xfrm>
            <a:off x="1905000" y="4894008"/>
            <a:ext cx="6627000" cy="143255"/>
          </a:xfrm>
        </p:spPr>
        <p:txBody>
          <a:bodyPr/>
          <a:lstStyle/>
          <a:p>
            <a:r>
              <a:rPr lang="fr-FR" dirty="0"/>
              <a:t>Pablo Santos Díaz                                                                                             </a:t>
            </a:r>
            <a:r>
              <a:rPr lang="en-GB" dirty="0"/>
              <a:t>EDMS: 2446837 v.1</a:t>
            </a:r>
          </a:p>
        </p:txBody>
      </p:sp>
    </p:spTree>
    <p:extLst>
      <p:ext uri="{BB962C8B-B14F-4D97-AF65-F5344CB8AC3E}">
        <p14:creationId xmlns:p14="http://schemas.microsoft.com/office/powerpoint/2010/main" val="9162733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noProof="0" dirty="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350">
                <a:solidFill>
                  <a:schemeClr val="bg2"/>
                </a:solidFill>
              </a:defRPr>
            </a:lvl1pPr>
          </a:lstStyle>
          <a:p>
            <a:pPr lvl="0"/>
            <a:r>
              <a:rPr lang="en-GB" dirty="0"/>
              <a:t>Image title</a:t>
            </a:r>
          </a:p>
        </p:txBody>
      </p:sp>
      <p:grpSp>
        <p:nvGrpSpPr>
          <p:cNvPr id="10" name="Grouper 9"/>
          <p:cNvGrpSpPr/>
          <p:nvPr userDrawn="1"/>
        </p:nvGrpSpPr>
        <p:grpSpPr>
          <a:xfrm>
            <a:off x="1440000" y="4725000"/>
            <a:ext cx="457200" cy="3429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3"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
        <p:nvSpPr>
          <p:cNvPr id="14" name="Footer Placeholder 3"/>
          <p:cNvSpPr>
            <a:spLocks noGrp="1"/>
          </p:cNvSpPr>
          <p:nvPr>
            <p:ph type="ftr" sz="quarter" idx="11"/>
          </p:nvPr>
        </p:nvSpPr>
        <p:spPr>
          <a:xfrm>
            <a:off x="1905000" y="4894008"/>
            <a:ext cx="6627000" cy="143255"/>
          </a:xfrm>
        </p:spPr>
        <p:txBody>
          <a:bodyPr/>
          <a:lstStyle/>
          <a:p>
            <a:r>
              <a:rPr lang="fr-FR" dirty="0"/>
              <a:t>Pablo Santos Díaz                                                                                             </a:t>
            </a:r>
            <a:r>
              <a:rPr lang="en-GB" dirty="0"/>
              <a:t>EDMS: 2446837 v.1</a:t>
            </a:r>
          </a:p>
        </p:txBody>
      </p:sp>
    </p:spTree>
    <p:extLst>
      <p:ext uri="{BB962C8B-B14F-4D97-AF65-F5344CB8AC3E}">
        <p14:creationId xmlns:p14="http://schemas.microsoft.com/office/powerpoint/2010/main" val="19818312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3">
            <a:lum bright="70000" contrast="-70000"/>
            <a:extLst>
              <a:ext uri="{BEBA8EAE-BF5A-486C-A8C5-ECC9F3942E4B}">
                <a14:imgProps xmlns:a14="http://schemas.microsoft.com/office/drawing/2010/main">
                  <a14:imgLayer r:embed="rId4">
                    <a14:imgEffect>
                      <a14:backgroundRemoval t="0" b="100000" l="0" r="100000">
                        <a14:foregroundMark x1="37100" y1="13823" x2="37100" y2="13823"/>
                        <a14:foregroundMark x1="40960" y1="14570" x2="40960" y2="14570"/>
                        <a14:foregroundMark x1="36441" y1="4981" x2="36441" y2="4981"/>
                        <a14:foregroundMark x1="55556" y1="4483" x2="55556" y2="4483"/>
                        <a14:foregroundMark x1="54708" y1="4981" x2="54708" y2="4981"/>
                        <a14:foregroundMark x1="31544" y1="20174" x2="31544" y2="20174"/>
                        <a14:foregroundMark x1="31638" y1="18680" x2="31638" y2="18680"/>
                        <a14:foregroundMark x1="31827" y1="21420" x2="31827" y2="21420"/>
                        <a14:foregroundMark x1="54143" y1="1993" x2="54143" y2="1993"/>
                        <a14:foregroundMark x1="55461" y1="1619" x2="55461" y2="1619"/>
                        <a14:foregroundMark x1="62147" y1="69738" x2="62147" y2="69738"/>
                        <a14:foregroundMark x1="40490" y1="74720" x2="40490" y2="74720"/>
                      </a14:backgroundRemoval>
                    </a14:imgEffect>
                  </a14:imgLayer>
                </a14:imgProps>
              </a:ext>
            </a:extLst>
          </a:blip>
          <a:stretch>
            <a:fillRect/>
          </a:stretch>
        </p:blipFill>
        <p:spPr>
          <a:xfrm>
            <a:off x="611560" y="370165"/>
            <a:ext cx="7920880" cy="4491855"/>
          </a:xfrm>
          <a:prstGeom prst="rect">
            <a:avLst/>
          </a:prstGeom>
        </p:spPr>
      </p:pic>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dirty="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5"/>
          <a:stretch>
            <a:fillRect/>
          </a:stretch>
        </p:blipFill>
        <p:spPr>
          <a:xfrm>
            <a:off x="1371600" y="505283"/>
            <a:ext cx="3785364" cy="1150791"/>
          </a:xfrm>
          <a:prstGeom prst="rect">
            <a:avLst/>
          </a:prstGeom>
        </p:spPr>
      </p:pic>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900" baseline="0">
                <a:solidFill>
                  <a:schemeClr val="tx2"/>
                </a:solidFill>
              </a:defRPr>
            </a:lvl1pPr>
            <a:lvl2pPr>
              <a:buFontTx/>
              <a:buNone/>
              <a:defRPr sz="1050"/>
            </a:lvl2pPr>
            <a:lvl3pPr>
              <a:buFontTx/>
              <a:buNone/>
              <a:defRPr sz="1050"/>
            </a:lvl3pPr>
            <a:lvl4pPr>
              <a:buFontTx/>
              <a:buNone/>
              <a:defRPr sz="1050"/>
            </a:lvl4pPr>
            <a:lvl5pPr>
              <a:buFontTx/>
              <a:buNone/>
              <a:defRPr sz="1050"/>
            </a:lvl5pPr>
          </a:lstStyle>
          <a:p>
            <a:pPr lvl="0"/>
            <a:r>
              <a:rPr lang="en-GB" noProof="0"/>
              <a:t>Credits if needed: reference 1, reference 2 ...</a:t>
            </a:r>
          </a:p>
        </p:txBody>
      </p:sp>
      <p:grpSp>
        <p:nvGrpSpPr>
          <p:cNvPr id="9" name="Grouper 8"/>
          <p:cNvGrpSpPr/>
          <p:nvPr userDrawn="1"/>
        </p:nvGrpSpPr>
        <p:grpSpPr>
          <a:xfrm>
            <a:off x="457200" y="4553550"/>
            <a:ext cx="457200" cy="3429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4" name="Image 4" descr="CERN-logo_outline.jpg"/>
          <p:cNvPicPr>
            <a:picLocks noChangeAspect="1"/>
          </p:cNvPicPr>
          <p:nvPr userDrawn="1"/>
        </p:nvPicPr>
        <p:blipFill>
          <a:blip r:embed="rId6"/>
          <a:stretch>
            <a:fillRect/>
          </a:stretch>
        </p:blipFill>
        <p:spPr>
          <a:xfrm>
            <a:off x="377190" y="4460081"/>
            <a:ext cx="613410" cy="452438"/>
          </a:xfrm>
          <a:prstGeom prst="rect">
            <a:avLst/>
          </a:prstGeom>
        </p:spPr>
      </p:pic>
      <p:sp>
        <p:nvSpPr>
          <p:cNvPr id="13" name="Footer Placeholder 3"/>
          <p:cNvSpPr>
            <a:spLocks noGrp="1"/>
          </p:cNvSpPr>
          <p:nvPr>
            <p:ph type="ftr" sz="quarter" idx="11"/>
          </p:nvPr>
        </p:nvSpPr>
        <p:spPr>
          <a:xfrm>
            <a:off x="1165200" y="4894008"/>
            <a:ext cx="6627000" cy="143255"/>
          </a:xfrm>
        </p:spPr>
        <p:txBody>
          <a:bodyPr/>
          <a:lstStyle/>
          <a:p>
            <a:r>
              <a:rPr lang="fr-FR" dirty="0"/>
              <a:t>Pablo Santos Díaz                                                                                             </a:t>
            </a:r>
            <a:r>
              <a:rPr lang="en-GB" dirty="0"/>
              <a:t>EDMS: 2446837 v.1</a:t>
            </a:r>
          </a:p>
        </p:txBody>
      </p:sp>
      <p:pic>
        <p:nvPicPr>
          <p:cNvPr id="16" name="Picture 15"/>
          <p:cNvPicPr>
            <a:picLocks noChangeAspect="1"/>
          </p:cNvPicPr>
          <p:nvPr userDrawn="1"/>
        </p:nvPicPr>
        <p:blipFill>
          <a:blip r:embed="rId7">
            <a:lum bright="70000" contrast="-70000"/>
            <a:extLst>
              <a:ext uri="{BEBA8EAE-BF5A-486C-A8C5-ECC9F3942E4B}">
                <a14:imgProps xmlns:a14="http://schemas.microsoft.com/office/drawing/2010/main">
                  <a14:imgLayer r:embed="rId8">
                    <a14:imgEffect>
                      <a14:backgroundRemoval t="0" b="93980" l="20326" r="100000">
                        <a14:foregroundMark x1="45151" y1="15050" x2="45151" y2="15050"/>
                        <a14:foregroundMark x1="39721" y1="16890" x2="39721" y2="16890"/>
                        <a14:foregroundMark x1="34756" y1="18060" x2="34756" y2="18060"/>
                      </a14:backgroundRemoval>
                    </a14:imgEffect>
                  </a14:imgLayer>
                </a14:imgProps>
              </a:ext>
            </a:extLst>
          </a:blip>
          <a:stretch>
            <a:fillRect/>
          </a:stretch>
        </p:blipFill>
        <p:spPr>
          <a:xfrm>
            <a:off x="5652120" y="87474"/>
            <a:ext cx="3121512" cy="1086112"/>
          </a:xfrm>
          <a:prstGeom prst="rect">
            <a:avLst/>
          </a:prstGeom>
        </p:spPr>
      </p:pic>
    </p:spTree>
    <p:extLst>
      <p:ext uri="{BB962C8B-B14F-4D97-AF65-F5344CB8AC3E}">
        <p14:creationId xmlns:p14="http://schemas.microsoft.com/office/powerpoint/2010/main" val="3103817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Oliver Boettcher, 124th HL-LHC WP8 Meeting, 13 December 2022</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Oliver Boettcher, 124th HL-LHC WP8 Meeting, 13 December 2022</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Oliver Boettcher, 124th HL-LHC WP8 Meeting, 13 December 2022</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a:t>Oliver Boettcher, 124th HL-LHC WP8 Meeting, 13 December 2022</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27302" y="1626785"/>
            <a:ext cx="1890000" cy="1871006"/>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a:stretch>
            <a:fillRect/>
          </a:stretch>
        </p:blipFill>
        <p:spPr>
          <a:xfrm>
            <a:off x="8310419" y="109234"/>
            <a:ext cx="906653" cy="720107"/>
          </a:xfrm>
          <a:prstGeom prst="rect">
            <a:avLst/>
          </a:prstGeom>
        </p:spPr>
      </p:pic>
      <p:pic>
        <p:nvPicPr>
          <p:cNvPr id="5" name="Picture 4">
            <a:extLst>
              <a:ext uri="{FF2B5EF4-FFF2-40B4-BE49-F238E27FC236}">
                <a16:creationId xmlns:a16="http://schemas.microsoft.com/office/drawing/2014/main" id="{B32EC247-A298-46F5-A83C-87DF11C9438F}"/>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0840" y="109234"/>
            <a:ext cx="802146" cy="720107"/>
          </a:xfrm>
          <a:prstGeom prst="rect">
            <a:avLst/>
          </a:prstGeom>
          <a:noFill/>
          <a:ln>
            <a:noFill/>
          </a:ln>
        </p:spPr>
      </p:pic>
    </p:spTree>
    <p:extLst>
      <p:ext uri="{BB962C8B-B14F-4D97-AF65-F5344CB8AC3E}">
        <p14:creationId xmlns:p14="http://schemas.microsoft.com/office/powerpoint/2010/main" val="215249745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8462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noAutofit/>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15-11-2022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EDMS 2795064</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83275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26" Type="http://schemas.openxmlformats.org/officeDocument/2006/relationships/image" Target="../media/image6.jpeg"/><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image" Target="../media/image5.emf"/><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image" Target="../media/image4.jpg"/><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theme" Target="../theme/theme2.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a:t>Oliver Boettcher, 124th HL-LHC WP8 Meeting, 13 December 2022</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0" y="181611"/>
            <a:ext cx="8532019" cy="525619"/>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305992" y="803753"/>
            <a:ext cx="8532018" cy="3978499"/>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2495005" y="4878776"/>
            <a:ext cx="592286" cy="178830"/>
          </a:xfrm>
          <a:prstGeom prst="rect">
            <a:avLst/>
          </a:prstGeom>
        </p:spPr>
        <p:txBody>
          <a:bodyPr vert="horz" lIns="0" tIns="0" rIns="0" bIns="0" rtlCol="0" anchor="ctr"/>
          <a:lstStyle>
            <a:lvl1pPr algn="r">
              <a:defRPr sz="825">
                <a:solidFill>
                  <a:schemeClr val="tx1"/>
                </a:solidFill>
              </a:defRPr>
            </a:lvl1pPr>
          </a:lstStyle>
          <a:p>
            <a:r>
              <a:rPr lang="en-US"/>
              <a:t>15-11-2022</a:t>
            </a:r>
            <a:endParaRPr lang="en-US" dirty="0"/>
          </a:p>
        </p:txBody>
      </p:sp>
      <p:sp>
        <p:nvSpPr>
          <p:cNvPr id="6" name="Slide Number Placeholder 5"/>
          <p:cNvSpPr>
            <a:spLocks noGrp="1"/>
          </p:cNvSpPr>
          <p:nvPr>
            <p:ph type="sldNum" sz="quarter" idx="4"/>
          </p:nvPr>
        </p:nvSpPr>
        <p:spPr>
          <a:xfrm>
            <a:off x="8330659" y="4882900"/>
            <a:ext cx="510941" cy="178830"/>
          </a:xfrm>
          <a:prstGeom prst="rect">
            <a:avLst/>
          </a:prstGeom>
        </p:spPr>
        <p:txBody>
          <a:bodyPr vert="horz" lIns="0" tIns="0" rIns="0" bIns="0" rtlCol="0" anchor="ctr"/>
          <a:lstStyle>
            <a:lvl1pPr algn="r">
              <a:defRPr sz="75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3194447" y="4882900"/>
            <a:ext cx="4929166" cy="178830"/>
          </a:xfrm>
          <a:prstGeom prst="rect">
            <a:avLst/>
          </a:prstGeom>
        </p:spPr>
        <p:txBody>
          <a:bodyPr vert="horz" lIns="91440" tIns="45720" rIns="91440" bIns="45720" rtlCol="0" anchor="ctr"/>
          <a:lstStyle>
            <a:lvl1pPr algn="ctr">
              <a:defRPr sz="900">
                <a:solidFill>
                  <a:schemeClr val="tx1"/>
                </a:solidFill>
              </a:defRPr>
            </a:lvl1pPr>
          </a:lstStyle>
          <a:p>
            <a:r>
              <a:rPr lang="en-US"/>
              <a:t>EDMS 2795064</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305991" y="4782252"/>
            <a:ext cx="8532019"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2" name="Picture 11" descr="A picture containing venn diagram&#10;&#10;Description automatically generated">
            <a:extLst>
              <a:ext uri="{FF2B5EF4-FFF2-40B4-BE49-F238E27FC236}">
                <a16:creationId xmlns:a16="http://schemas.microsoft.com/office/drawing/2014/main" id="{601E8028-4D05-4287-A43C-BB893015EDDE}"/>
              </a:ext>
            </a:extLst>
          </p:cNvPr>
          <p:cNvPicPr>
            <a:picLocks noChangeAspect="1"/>
          </p:cNvPicPr>
          <p:nvPr userDrawn="1"/>
        </p:nvPicPr>
        <p:blipFill>
          <a:blip r:embed="rId24"/>
          <a:stretch>
            <a:fillRect/>
          </a:stretch>
        </p:blipFill>
        <p:spPr>
          <a:xfrm>
            <a:off x="719865" y="4805454"/>
            <a:ext cx="371476" cy="295044"/>
          </a:xfrm>
          <a:prstGeom prst="rect">
            <a:avLst/>
          </a:prstGeom>
        </p:spPr>
      </p:pic>
      <p:pic>
        <p:nvPicPr>
          <p:cNvPr id="10" name="Picture 9">
            <a:extLst>
              <a:ext uri="{FF2B5EF4-FFF2-40B4-BE49-F238E27FC236}">
                <a16:creationId xmlns:a16="http://schemas.microsoft.com/office/drawing/2014/main" id="{796F4BE4-5FA0-42F3-8258-5F7045B6E3FF}"/>
              </a:ext>
            </a:extLst>
          </p:cNvPr>
          <p:cNvPicPr>
            <a:picLocks noChangeAspect="1"/>
          </p:cNvPicPr>
          <p:nvPr userDrawn="1"/>
        </p:nvPicPr>
        <p:blipFill>
          <a:blip r:embed="rId25"/>
          <a:stretch>
            <a:fillRect/>
          </a:stretch>
        </p:blipFill>
        <p:spPr>
          <a:xfrm>
            <a:off x="312896" y="4802829"/>
            <a:ext cx="297669" cy="297669"/>
          </a:xfrm>
          <a:prstGeom prst="rect">
            <a:avLst/>
          </a:prstGeom>
        </p:spPr>
      </p:pic>
      <p:pic>
        <p:nvPicPr>
          <p:cNvPr id="11" name="Picture 10">
            <a:extLst>
              <a:ext uri="{FF2B5EF4-FFF2-40B4-BE49-F238E27FC236}">
                <a16:creationId xmlns:a16="http://schemas.microsoft.com/office/drawing/2014/main" id="{F1AD8E53-18E7-49F4-9C60-8DE0F304A426}"/>
              </a:ext>
            </a:extLst>
          </p:cNvPr>
          <p:cNvPicPr/>
          <p:nvPr userDrawn="1"/>
        </p:nvPicPr>
        <p:blipFill>
          <a:blip r:embed="rId26" cstate="print">
            <a:extLst>
              <a:ext uri="{28A0092B-C50C-407E-A947-70E740481C1C}">
                <a14:useLocalDpi xmlns:a14="http://schemas.microsoft.com/office/drawing/2010/main" val="0"/>
              </a:ext>
            </a:extLst>
          </a:blip>
          <a:srcRect/>
          <a:stretch>
            <a:fillRect/>
          </a:stretch>
        </p:blipFill>
        <p:spPr bwMode="auto">
          <a:xfrm>
            <a:off x="1119194" y="4797282"/>
            <a:ext cx="303217" cy="303217"/>
          </a:xfrm>
          <a:prstGeom prst="rect">
            <a:avLst/>
          </a:prstGeom>
          <a:noFill/>
          <a:ln>
            <a:noFill/>
          </a:ln>
        </p:spPr>
      </p:pic>
      <p:cxnSp>
        <p:nvCxnSpPr>
          <p:cNvPr id="13" name="Straight Connector 12">
            <a:extLst>
              <a:ext uri="{FF2B5EF4-FFF2-40B4-BE49-F238E27FC236}">
                <a16:creationId xmlns:a16="http://schemas.microsoft.com/office/drawing/2014/main" id="{20ADEF83-BE9C-4BC5-BB41-4D8B91E61155}"/>
              </a:ext>
            </a:extLst>
          </p:cNvPr>
          <p:cNvCxnSpPr/>
          <p:nvPr userDrawn="1"/>
        </p:nvCxnSpPr>
        <p:spPr>
          <a:xfrm>
            <a:off x="309582" y="716314"/>
            <a:ext cx="8532019" cy="0"/>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44243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hdr="0"/>
  <p:txStyles>
    <p:titleStyle>
      <a:lvl1pPr algn="l" defTabSz="685800" rtl="0" eaLnBrk="1" latinLnBrk="0" hangingPunct="1">
        <a:lnSpc>
          <a:spcPct val="90000"/>
        </a:lnSpc>
        <a:spcBef>
          <a:spcPct val="0"/>
        </a:spcBef>
        <a:buNone/>
        <a:defRPr sz="2700" b="1" kern="1200">
          <a:solidFill>
            <a:schemeClr val="tx1"/>
          </a:solidFill>
          <a:effectLst>
            <a:outerShdw blurRad="38100" dist="38100" dir="2700000" algn="tl">
              <a:srgbClr val="000000">
                <a:alpha val="43137"/>
              </a:srgbClr>
            </a:outerShdw>
          </a:effectLst>
          <a:latin typeface="+mj-lt"/>
          <a:ea typeface="+mj-ea"/>
          <a:cs typeface="+mj-cs"/>
        </a:defRPr>
      </a:lvl1pPr>
    </p:titleStyle>
    <p:body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900">
                <a:solidFill>
                  <a:schemeClr val="accent1"/>
                </a:solidFill>
              </a:defRPr>
            </a:lvl1pPr>
          </a:lstStyle>
          <a:p>
            <a:r>
              <a:rPr lang="es-ES" noProof="0"/>
              <a:t>Pablo Santos Díaz                                                                                             EDMS: 1900855 v.1</a:t>
            </a:r>
            <a:endParaRPr lang="en-GB" noProof="0"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9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373382684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Lst>
  <p:hf hdr="0" ftr="0" dt="0"/>
  <p:txStyles>
    <p:titleStyle>
      <a:lvl1pPr algn="ctr" defTabSz="342900" rtl="0" eaLnBrk="1" latinLnBrk="0" hangingPunct="1">
        <a:spcBef>
          <a:spcPct val="0"/>
        </a:spcBef>
        <a:buNone/>
        <a:defRPr sz="2100" b="1" kern="1200">
          <a:solidFill>
            <a:schemeClr val="bg2"/>
          </a:solidFill>
          <a:latin typeface="+mj-lt"/>
          <a:ea typeface="+mj-ea"/>
          <a:cs typeface="+mj-cs"/>
        </a:defRPr>
      </a:lvl1pPr>
    </p:titleStyle>
    <p:body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5.tmp"/></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1.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32.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3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3" Type="http://schemas.openxmlformats.org/officeDocument/2006/relationships/hyperlink" Target="https://indico.cern.ch/event/831552/contributions/3484755/attachments/1895465/3131221/2019-08-27_Simulation_HL_LHC_hmd.pdf" TargetMode="External"/><Relationship Id="rId2" Type="http://schemas.openxmlformats.org/officeDocument/2006/relationships/image" Target="../media/image57.png"/><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2.xml"/><Relationship Id="rId6" Type="http://schemas.openxmlformats.org/officeDocument/2006/relationships/hyperlink" Target="https://indico.cern.ch/event/971121/" TargetMode="External"/><Relationship Id="rId5" Type="http://schemas.openxmlformats.org/officeDocument/2006/relationships/hyperlink" Target="https://indico.cern.ch/event/961360/" TargetMode="External"/><Relationship Id="rId4" Type="http://schemas.openxmlformats.org/officeDocument/2006/relationships/hyperlink" Target="https://indico.cern.ch/event/971396/"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31.xml"/><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2" Type="http://schemas.openxmlformats.org/officeDocument/2006/relationships/hyperlink" Target="https://edms.cern.ch/document/2795064/1" TargetMode="Externa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247217-FD9D-4C26-B10C-3587E405039E}"/>
              </a:ext>
            </a:extLst>
          </p:cNvPr>
          <p:cNvSpPr>
            <a:spLocks noGrp="1"/>
          </p:cNvSpPr>
          <p:nvPr>
            <p:ph type="ctrTitle"/>
          </p:nvPr>
        </p:nvSpPr>
        <p:spPr/>
        <p:txBody>
          <a:bodyPr/>
          <a:lstStyle/>
          <a:p>
            <a:r>
              <a:rPr lang="en-GB" sz="2800" dirty="0"/>
              <a:t>TAN-to-TAXN conversion - Requirements for the LS3 worksite</a:t>
            </a:r>
            <a:endParaRPr lang="en-US" dirty="0"/>
          </a:p>
        </p:txBody>
      </p:sp>
      <p:sp>
        <p:nvSpPr>
          <p:cNvPr id="8" name="Subtitle 7">
            <a:extLst>
              <a:ext uri="{FF2B5EF4-FFF2-40B4-BE49-F238E27FC236}">
                <a16:creationId xmlns:a16="http://schemas.microsoft.com/office/drawing/2014/main" id="{3DB3E3CB-C13B-4B05-B80E-9094F0678735}"/>
              </a:ext>
            </a:extLst>
          </p:cNvPr>
          <p:cNvSpPr>
            <a:spLocks noGrp="1"/>
          </p:cNvSpPr>
          <p:nvPr>
            <p:ph type="subTitle" idx="1"/>
          </p:nvPr>
        </p:nvSpPr>
        <p:spPr>
          <a:xfrm>
            <a:off x="1259632" y="3376851"/>
            <a:ext cx="6480000" cy="328722"/>
          </a:xfrm>
        </p:spPr>
        <p:txBody>
          <a:bodyPr/>
          <a:lstStyle/>
          <a:p>
            <a:r>
              <a:rPr lang="en-GB" dirty="0"/>
              <a:t>O. Boettcher / WP8</a:t>
            </a:r>
          </a:p>
          <a:p>
            <a:endParaRPr lang="en-US" dirty="0"/>
          </a:p>
        </p:txBody>
      </p:sp>
      <p:sp>
        <p:nvSpPr>
          <p:cNvPr id="5" name="Text Placeholder 4">
            <a:extLst>
              <a:ext uri="{FF2B5EF4-FFF2-40B4-BE49-F238E27FC236}">
                <a16:creationId xmlns:a16="http://schemas.microsoft.com/office/drawing/2014/main" id="{DF5BF3E8-5670-467F-97F2-DE650A4C53D4}"/>
              </a:ext>
            </a:extLst>
          </p:cNvPr>
          <p:cNvSpPr>
            <a:spLocks noGrp="1"/>
          </p:cNvSpPr>
          <p:nvPr>
            <p:ph type="body" sz="quarter" idx="19"/>
          </p:nvPr>
        </p:nvSpPr>
        <p:spPr>
          <a:xfrm>
            <a:off x="509752" y="4803998"/>
            <a:ext cx="3414176" cy="233265"/>
          </a:xfrm>
        </p:spPr>
        <p:txBody>
          <a:bodyPr>
            <a:normAutofit/>
          </a:bodyPr>
          <a:lstStyle/>
          <a:p>
            <a:r>
              <a:rPr lang="en-GB" noProof="0" dirty="0"/>
              <a:t>124th HL-LHC WP8 Meeting, 13 December 2022</a:t>
            </a:r>
            <a:endParaRPr lang="en-GB" dirty="0"/>
          </a:p>
        </p:txBody>
      </p:sp>
    </p:spTree>
    <p:extLst>
      <p:ext uri="{BB962C8B-B14F-4D97-AF65-F5344CB8AC3E}">
        <p14:creationId xmlns:p14="http://schemas.microsoft.com/office/powerpoint/2010/main" val="1843683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399F45-00EA-426C-8DF5-5233F82D811C}"/>
              </a:ext>
            </a:extLst>
          </p:cNvPr>
          <p:cNvSpPr>
            <a:spLocks noGrp="1"/>
          </p:cNvSpPr>
          <p:nvPr>
            <p:ph type="title"/>
          </p:nvPr>
        </p:nvSpPr>
        <p:spPr/>
        <p:txBody>
          <a:bodyPr/>
          <a:lstStyle/>
          <a:p>
            <a:r>
              <a:rPr lang="en-US" dirty="0"/>
              <a:t>Thanks for your attention!</a:t>
            </a:r>
          </a:p>
        </p:txBody>
      </p:sp>
      <p:sp>
        <p:nvSpPr>
          <p:cNvPr id="4" name="Footer Placeholder 3">
            <a:extLst>
              <a:ext uri="{FF2B5EF4-FFF2-40B4-BE49-F238E27FC236}">
                <a16:creationId xmlns:a16="http://schemas.microsoft.com/office/drawing/2014/main" id="{A916C6C5-5F61-4491-B037-3693058614E5}"/>
              </a:ext>
            </a:extLst>
          </p:cNvPr>
          <p:cNvSpPr>
            <a:spLocks noGrp="1"/>
          </p:cNvSpPr>
          <p:nvPr>
            <p:ph type="ftr" sz="quarter" idx="11"/>
          </p:nvPr>
        </p:nvSpPr>
        <p:spPr/>
        <p:txBody>
          <a:bodyPr/>
          <a:lstStyle/>
          <a:p>
            <a:r>
              <a:rPr lang="en-GB" noProof="0"/>
              <a:t>Oliver Boettcher, 124th HL-LHC WP8 Meeting, 13 December 2022</a:t>
            </a:r>
          </a:p>
        </p:txBody>
      </p:sp>
      <p:sp>
        <p:nvSpPr>
          <p:cNvPr id="7" name="Text Placeholder 6">
            <a:extLst>
              <a:ext uri="{FF2B5EF4-FFF2-40B4-BE49-F238E27FC236}">
                <a16:creationId xmlns:a16="http://schemas.microsoft.com/office/drawing/2014/main" id="{FF4EA9B1-828B-4745-8FFB-5E8DC99A6E96}"/>
              </a:ext>
            </a:extLst>
          </p:cNvPr>
          <p:cNvSpPr>
            <a:spLocks noGrp="1"/>
          </p:cNvSpPr>
          <p:nvPr>
            <p:ph type="body" sz="quarter" idx="14"/>
          </p:nvPr>
        </p:nvSpPr>
        <p:spPr/>
        <p:txBody>
          <a:bodyPr/>
          <a:lstStyle/>
          <a:p>
            <a:endParaRPr lang="en-US" dirty="0"/>
          </a:p>
        </p:txBody>
      </p:sp>
      <p:sp>
        <p:nvSpPr>
          <p:cNvPr id="2" name="Slide Number Placeholder 1">
            <a:extLst>
              <a:ext uri="{FF2B5EF4-FFF2-40B4-BE49-F238E27FC236}">
                <a16:creationId xmlns:a16="http://schemas.microsoft.com/office/drawing/2014/main" id="{8468AE35-D642-FB75-2804-C413ACA6C5DF}"/>
              </a:ext>
            </a:extLst>
          </p:cNvPr>
          <p:cNvSpPr>
            <a:spLocks noGrp="1"/>
          </p:cNvSpPr>
          <p:nvPr>
            <p:ph type="sldNum" sz="quarter" idx="12"/>
          </p:nvPr>
        </p:nvSpPr>
        <p:spPr/>
        <p:txBody>
          <a:bodyPr/>
          <a:lstStyle/>
          <a:p>
            <a:fld id="{BFDCA1C4-9514-7B4F-976F-D92F7E296653}" type="slidenum">
              <a:rPr lang="fr-FR" smtClean="0"/>
              <a:pPr/>
              <a:t>10</a:t>
            </a:fld>
            <a:endParaRPr lang="fr-FR" dirty="0"/>
          </a:p>
        </p:txBody>
      </p:sp>
    </p:spTree>
    <p:extLst>
      <p:ext uri="{BB962C8B-B14F-4D97-AF65-F5344CB8AC3E}">
        <p14:creationId xmlns:p14="http://schemas.microsoft.com/office/powerpoint/2010/main" val="1657919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399F45-00EA-426C-8DF5-5233F82D811C}"/>
              </a:ext>
            </a:extLst>
          </p:cNvPr>
          <p:cNvSpPr>
            <a:spLocks noGrp="1"/>
          </p:cNvSpPr>
          <p:nvPr>
            <p:ph type="title"/>
          </p:nvPr>
        </p:nvSpPr>
        <p:spPr/>
        <p:txBody>
          <a:bodyPr/>
          <a:lstStyle/>
          <a:p>
            <a:r>
              <a:rPr lang="en-US" dirty="0"/>
              <a:t>Backup slides</a:t>
            </a:r>
          </a:p>
        </p:txBody>
      </p:sp>
      <p:sp>
        <p:nvSpPr>
          <p:cNvPr id="4" name="Footer Placeholder 3">
            <a:extLst>
              <a:ext uri="{FF2B5EF4-FFF2-40B4-BE49-F238E27FC236}">
                <a16:creationId xmlns:a16="http://schemas.microsoft.com/office/drawing/2014/main" id="{A916C6C5-5F61-4491-B037-3693058614E5}"/>
              </a:ext>
            </a:extLst>
          </p:cNvPr>
          <p:cNvSpPr>
            <a:spLocks noGrp="1"/>
          </p:cNvSpPr>
          <p:nvPr>
            <p:ph type="ftr" sz="quarter" idx="11"/>
          </p:nvPr>
        </p:nvSpPr>
        <p:spPr/>
        <p:txBody>
          <a:bodyPr/>
          <a:lstStyle/>
          <a:p>
            <a:r>
              <a:rPr lang="en-GB" noProof="0"/>
              <a:t>Oliver Boettcher, 124th HL-LHC WP8 Meeting, 13 December 2022</a:t>
            </a:r>
          </a:p>
        </p:txBody>
      </p:sp>
      <p:sp>
        <p:nvSpPr>
          <p:cNvPr id="7" name="Text Placeholder 6">
            <a:extLst>
              <a:ext uri="{FF2B5EF4-FFF2-40B4-BE49-F238E27FC236}">
                <a16:creationId xmlns:a16="http://schemas.microsoft.com/office/drawing/2014/main" id="{FF4EA9B1-828B-4745-8FFB-5E8DC99A6E96}"/>
              </a:ext>
            </a:extLst>
          </p:cNvPr>
          <p:cNvSpPr>
            <a:spLocks noGrp="1"/>
          </p:cNvSpPr>
          <p:nvPr>
            <p:ph type="body" sz="quarter" idx="14"/>
          </p:nvPr>
        </p:nvSpPr>
        <p:spPr/>
        <p:txBody>
          <a:bodyPr/>
          <a:lstStyle/>
          <a:p>
            <a:endParaRPr lang="en-US" dirty="0"/>
          </a:p>
        </p:txBody>
      </p:sp>
      <p:sp>
        <p:nvSpPr>
          <p:cNvPr id="2" name="Slide Number Placeholder 1">
            <a:extLst>
              <a:ext uri="{FF2B5EF4-FFF2-40B4-BE49-F238E27FC236}">
                <a16:creationId xmlns:a16="http://schemas.microsoft.com/office/drawing/2014/main" id="{8468AE35-D642-FB75-2804-C413ACA6C5DF}"/>
              </a:ext>
            </a:extLst>
          </p:cNvPr>
          <p:cNvSpPr>
            <a:spLocks noGrp="1"/>
          </p:cNvSpPr>
          <p:nvPr>
            <p:ph type="sldNum" sz="quarter" idx="12"/>
          </p:nvPr>
        </p:nvSpPr>
        <p:spPr/>
        <p:txBody>
          <a:bodyPr/>
          <a:lstStyle/>
          <a:p>
            <a:fld id="{BFDCA1C4-9514-7B4F-976F-D92F7E296653}" type="slidenum">
              <a:rPr lang="fr-FR" smtClean="0"/>
              <a:pPr/>
              <a:t>11</a:t>
            </a:fld>
            <a:endParaRPr lang="fr-FR" dirty="0"/>
          </a:p>
        </p:txBody>
      </p:sp>
    </p:spTree>
    <p:extLst>
      <p:ext uri="{BB962C8B-B14F-4D97-AF65-F5344CB8AC3E}">
        <p14:creationId xmlns:p14="http://schemas.microsoft.com/office/powerpoint/2010/main" val="2355617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DDA7A-4A2E-494F-90BA-613ECEE3F42F}"/>
              </a:ext>
            </a:extLst>
          </p:cNvPr>
          <p:cNvSpPr>
            <a:spLocks noGrp="1"/>
          </p:cNvSpPr>
          <p:nvPr>
            <p:ph type="title"/>
          </p:nvPr>
        </p:nvSpPr>
        <p:spPr>
          <a:xfrm>
            <a:off x="539552" y="278877"/>
            <a:ext cx="8424936" cy="540000"/>
          </a:xfrm>
        </p:spPr>
        <p:txBody>
          <a:bodyPr/>
          <a:lstStyle/>
          <a:p>
            <a:r>
              <a:rPr lang="en-GB" dirty="0"/>
              <a:t>RP Technical Note (</a:t>
            </a:r>
            <a:r>
              <a:rPr lang="en-US" sz="2800" dirty="0"/>
              <a:t>EDMS 2596841 </a:t>
            </a:r>
            <a:r>
              <a:rPr lang="en-GB" dirty="0"/>
              <a:t>– </a:t>
            </a:r>
            <a:r>
              <a:rPr lang="en-US" sz="2800" dirty="0"/>
              <a:t>2649832)</a:t>
            </a:r>
            <a:endParaRPr lang="en-US" dirty="0"/>
          </a:p>
        </p:txBody>
      </p:sp>
      <p:sp>
        <p:nvSpPr>
          <p:cNvPr id="3" name="Content Placeholder 2">
            <a:extLst>
              <a:ext uri="{FF2B5EF4-FFF2-40B4-BE49-F238E27FC236}">
                <a16:creationId xmlns:a16="http://schemas.microsoft.com/office/drawing/2014/main" id="{2EF92738-35D4-4FCB-913F-818B3B1BCCB8}"/>
              </a:ext>
            </a:extLst>
          </p:cNvPr>
          <p:cNvSpPr>
            <a:spLocks noGrp="1"/>
          </p:cNvSpPr>
          <p:nvPr>
            <p:ph idx="1"/>
          </p:nvPr>
        </p:nvSpPr>
        <p:spPr>
          <a:xfrm>
            <a:off x="179511" y="811257"/>
            <a:ext cx="5950635" cy="3956005"/>
          </a:xfrm>
        </p:spPr>
        <p:txBody>
          <a:bodyPr>
            <a:normAutofit fontScale="92500"/>
          </a:bodyPr>
          <a:lstStyle/>
          <a:p>
            <a:pPr marL="177800" indent="-177800"/>
            <a:r>
              <a:rPr lang="en-US" sz="800" b="1" dirty="0"/>
              <a:t>Remark: </a:t>
            </a:r>
          </a:p>
          <a:p>
            <a:pPr marL="577850" lvl="1" indent="-177800"/>
            <a:r>
              <a:rPr lang="en-US" sz="700" dirty="0"/>
              <a:t>RP workload for realizing FLUKA simulations were extremely high, because of the complex simulation chain following the configuration changes of the TAN during disassembly, modification of reused shielding and new assembly considering also that all 4 TAN will be stored together in the same area. </a:t>
            </a:r>
          </a:p>
          <a:p>
            <a:pPr marL="577850" lvl="1" indent="-177800"/>
            <a:r>
              <a:rPr lang="en-GB" sz="700" dirty="0"/>
              <a:t>The upgrade can be summarized in the following main steps as provided from HL-LHC WP8 experts:</a:t>
            </a:r>
          </a:p>
          <a:p>
            <a:pPr marL="800100" lvl="2" indent="0">
              <a:buNone/>
            </a:pPr>
            <a:r>
              <a:rPr lang="en-GB" sz="700" dirty="0"/>
              <a:t>1. Evacuation of the TAN from the tunnel.</a:t>
            </a:r>
          </a:p>
          <a:p>
            <a:pPr marL="800100" lvl="2" indent="0">
              <a:buNone/>
            </a:pPr>
            <a:r>
              <a:rPr lang="en-GB" sz="700" dirty="0"/>
              <a:t>2. Storage of all four TANs on the surface or underground. Ideally, the four TANs will be stored together in the same area.</a:t>
            </a:r>
          </a:p>
          <a:p>
            <a:pPr marL="800100" lvl="2" indent="0">
              <a:buNone/>
            </a:pPr>
            <a:r>
              <a:rPr lang="en-GB" sz="700" dirty="0"/>
              <a:t>3. Dismantling of the top shielding and the Cu absorber in order to leave only the so-called “U-shape”.</a:t>
            </a:r>
          </a:p>
          <a:p>
            <a:pPr marL="800100" lvl="2" indent="0">
              <a:buNone/>
            </a:pPr>
            <a:r>
              <a:rPr lang="en-GB" sz="700" dirty="0"/>
              <a:t>4. Modiﬁcation/machining the existing shielding (”U-shape”).</a:t>
            </a:r>
          </a:p>
          <a:p>
            <a:pPr marL="800100" lvl="2" indent="0">
              <a:buNone/>
            </a:pPr>
            <a:r>
              <a:rPr lang="en-GB" sz="700" dirty="0"/>
              <a:t>5. Assembling of the TAXN: installation of the new absorber into the existing shielding and the new top shielding.</a:t>
            </a:r>
          </a:p>
          <a:p>
            <a:pPr marL="800100" lvl="2" indent="0">
              <a:buNone/>
            </a:pPr>
            <a:r>
              <a:rPr lang="en-GB" sz="700" dirty="0"/>
              <a:t>6. Storing of the upgraded TAXN.</a:t>
            </a:r>
          </a:p>
          <a:p>
            <a:pPr marL="800100" lvl="2" indent="0">
              <a:buNone/>
            </a:pPr>
            <a:r>
              <a:rPr lang="en-GB" sz="700" dirty="0"/>
              <a:t>7. Installation of the TAXN in the HL-LHC tunnel.</a:t>
            </a:r>
            <a:endParaRPr lang="en-US" sz="700" dirty="0"/>
          </a:p>
          <a:p>
            <a:pPr marL="577850" lvl="1" indent="-177800"/>
            <a:endParaRPr lang="en-US" sz="700" dirty="0"/>
          </a:p>
          <a:p>
            <a:pPr marL="177800" indent="-177800"/>
            <a:r>
              <a:rPr lang="en-GB" sz="800" b="1" dirty="0"/>
              <a:t>Three different scenarios were studied: </a:t>
            </a:r>
          </a:p>
          <a:p>
            <a:pPr marL="577850" lvl="1" indent="-177800"/>
            <a:r>
              <a:rPr lang="en-GB" sz="700" dirty="0"/>
              <a:t>the storage of the four TANs on the surface/underground, </a:t>
            </a:r>
          </a:p>
          <a:p>
            <a:pPr marL="577850" lvl="1" indent="-177800"/>
            <a:r>
              <a:rPr lang="en-GB" sz="700" dirty="0"/>
              <a:t>the removal of the top shielding and</a:t>
            </a:r>
          </a:p>
          <a:p>
            <a:pPr marL="577850" lvl="1" indent="-177800"/>
            <a:r>
              <a:rPr lang="en-GB" sz="700" dirty="0"/>
              <a:t> modiﬁcation/machining of the U-shape.</a:t>
            </a:r>
          </a:p>
          <a:p>
            <a:pPr marL="177800" indent="-177800"/>
            <a:r>
              <a:rPr lang="en-GB" sz="800" b="1" dirty="0"/>
              <a:t>Results:</a:t>
            </a:r>
            <a:r>
              <a:rPr lang="en-GB" sz="800" dirty="0"/>
              <a:t> </a:t>
            </a:r>
          </a:p>
          <a:p>
            <a:pPr marL="400050" lvl="1" indent="0">
              <a:buNone/>
            </a:pPr>
            <a:r>
              <a:rPr lang="en-GB" sz="700" u="sng" dirty="0"/>
              <a:t>Evacuation of the TANs from the Tunnel:</a:t>
            </a:r>
          </a:p>
          <a:p>
            <a:pPr marL="577850" lvl="1" indent="-177800"/>
            <a:r>
              <a:rPr lang="en-GB" sz="700" dirty="0"/>
              <a:t>The TAN can be evacuated from the LHC tunnel ∼4 months after the end of the proton-proton operation. (… only for the de-installation of the TAN from the LHC tunnel …additional cooling time can be added before starting the upgrade works to further reduce the exposure of personnel working in the upgrade phase)</a:t>
            </a:r>
          </a:p>
          <a:p>
            <a:pPr marL="400050" lvl="1" indent="0">
              <a:buNone/>
            </a:pPr>
            <a:r>
              <a:rPr lang="en-GB" sz="700" u="sng" dirty="0"/>
              <a:t>Storage of the TANs:</a:t>
            </a:r>
          </a:p>
          <a:p>
            <a:pPr marL="577850" lvl="1" indent="-177800"/>
            <a:r>
              <a:rPr lang="en-GB" sz="700" dirty="0"/>
              <a:t>After four months of cool down, the 100 µ</a:t>
            </a:r>
            <a:r>
              <a:rPr lang="en-GB" sz="700" dirty="0" err="1"/>
              <a:t>Sv</a:t>
            </a:r>
            <a:r>
              <a:rPr lang="en-GB" sz="700" dirty="0"/>
              <a:t>/h isodose line is contained by the TAN shield. This result is relevant in terms of WDP. When in contact to the TAN, workers will not be exposed to a dose rate larger than 100 µ</a:t>
            </a:r>
            <a:r>
              <a:rPr lang="en-GB" sz="700" dirty="0" err="1"/>
              <a:t>Sv</a:t>
            </a:r>
            <a:r>
              <a:rPr lang="en-GB" sz="700" dirty="0"/>
              <a:t>/h.</a:t>
            </a:r>
          </a:p>
          <a:p>
            <a:pPr marL="577850" lvl="1" indent="-177800"/>
            <a:r>
              <a:rPr lang="en-GB" sz="700" dirty="0"/>
              <a:t>At 40 cm from the TAN the ambient dose equivalent rate is larger than 50 µ</a:t>
            </a:r>
            <a:r>
              <a:rPr lang="en-GB" sz="700" dirty="0" err="1"/>
              <a:t>Sv</a:t>
            </a:r>
            <a:r>
              <a:rPr lang="en-GB" sz="700" dirty="0"/>
              <a:t>/h so that the worksite area will be classiﬁed as limited stay radiation area. </a:t>
            </a:r>
          </a:p>
          <a:p>
            <a:pPr marL="577850" lvl="1" indent="-177800"/>
            <a:r>
              <a:rPr lang="en-GB" sz="700" dirty="0"/>
              <a:t>At 100 cm from the outer of the four TANs the ambient dose equivalent rate will be larger than 15 µ</a:t>
            </a:r>
            <a:r>
              <a:rPr lang="en-GB" sz="700" dirty="0" err="1"/>
              <a:t>Sv</a:t>
            </a:r>
            <a:r>
              <a:rPr lang="en-GB" sz="700" dirty="0"/>
              <a:t>/h. The 100 cm distance has been assumed as the minimum space required between the TAN and the shielding. </a:t>
            </a:r>
          </a:p>
          <a:p>
            <a:pPr marL="577850" lvl="1" indent="-177800"/>
            <a:r>
              <a:rPr lang="en-GB" sz="700" dirty="0"/>
              <a:t>Currently the possible worksite locations under discussion are classiﬁed as non-designated or supervised radiation area: therefore, depending on the ﬁnal location, a dedicated shielding might be necessary to withstand with the area classiﬁcation of the building/underground area.</a:t>
            </a:r>
          </a:p>
          <a:p>
            <a:pPr marL="400050" lvl="1" indent="0">
              <a:buNone/>
            </a:pPr>
            <a:r>
              <a:rPr lang="en-GB" sz="700" u="sng" dirty="0"/>
              <a:t>Removal of the top shielding:</a:t>
            </a:r>
          </a:p>
          <a:p>
            <a:pPr marL="577850" lvl="1" indent="-177800"/>
            <a:r>
              <a:rPr lang="en-GB" sz="700" dirty="0"/>
              <a:t>It’s reasonable to assume that only one TAN at the time will be in work/manipulated, while the other will be stored in dedicated area. </a:t>
            </a:r>
          </a:p>
          <a:p>
            <a:pPr marL="577850" lvl="1" indent="-177800"/>
            <a:r>
              <a:rPr lang="en-GB" sz="700" dirty="0"/>
              <a:t>In this conﬁguration at 100 cm from the TAN surface the ambient dose equivalent rate is expected to be higher than the limit for supervised radiation area.</a:t>
            </a:r>
          </a:p>
          <a:p>
            <a:pPr marL="400050" lvl="1" indent="0">
              <a:buNone/>
            </a:pPr>
            <a:r>
              <a:rPr lang="en-GB" sz="700" u="sng" dirty="0"/>
              <a:t>U-shape</a:t>
            </a:r>
          </a:p>
          <a:p>
            <a:pPr marL="577850" lvl="1" indent="-177800"/>
            <a:r>
              <a:rPr lang="en-GB" sz="700" dirty="0"/>
              <a:t>Compared to the values when the top shielding is removed, an overall reduction of the radiation levels happen upon removal of the copper absorber. Nevertheless, the 100 µ</a:t>
            </a:r>
            <a:r>
              <a:rPr lang="en-GB" sz="700" dirty="0" err="1"/>
              <a:t>Sv</a:t>
            </a:r>
            <a:r>
              <a:rPr lang="en-GB" sz="700" dirty="0"/>
              <a:t>/h isodose line unfolds outside the TAN shielding in the y-coordinate.</a:t>
            </a:r>
            <a:endParaRPr lang="en-US" sz="700" dirty="0"/>
          </a:p>
        </p:txBody>
      </p:sp>
      <p:sp>
        <p:nvSpPr>
          <p:cNvPr id="4" name="Footer Placeholder 3">
            <a:extLst>
              <a:ext uri="{FF2B5EF4-FFF2-40B4-BE49-F238E27FC236}">
                <a16:creationId xmlns:a16="http://schemas.microsoft.com/office/drawing/2014/main" id="{F6B22F88-82F0-4CF6-93D5-579917947DD9}"/>
              </a:ext>
            </a:extLst>
          </p:cNvPr>
          <p:cNvSpPr>
            <a:spLocks noGrp="1"/>
          </p:cNvSpPr>
          <p:nvPr>
            <p:ph type="ftr" sz="quarter" idx="11"/>
          </p:nvPr>
        </p:nvSpPr>
        <p:spPr/>
        <p:txBody>
          <a:bodyPr/>
          <a:lstStyle/>
          <a:p>
            <a:r>
              <a:rPr lang="en-GB" noProof="0"/>
              <a:t>Oliver Boettcher, 124th HL-LHC WP8 Meeting, 13 December 2022</a:t>
            </a:r>
            <a:endParaRPr lang="en-GB" noProof="0" dirty="0"/>
          </a:p>
        </p:txBody>
      </p:sp>
      <p:pic>
        <p:nvPicPr>
          <p:cNvPr id="11" name="Picture 10" descr="A picture containing toy&#10;&#10;Description automatically generated">
            <a:extLst>
              <a:ext uri="{FF2B5EF4-FFF2-40B4-BE49-F238E27FC236}">
                <a16:creationId xmlns:a16="http://schemas.microsoft.com/office/drawing/2014/main" id="{B40618CD-9854-4568-9B91-50BFD13A064C}"/>
              </a:ext>
            </a:extLst>
          </p:cNvPr>
          <p:cNvPicPr>
            <a:picLocks noChangeAspect="1"/>
          </p:cNvPicPr>
          <p:nvPr/>
        </p:nvPicPr>
        <p:blipFill>
          <a:blip r:embed="rId3"/>
          <a:stretch>
            <a:fillRect/>
          </a:stretch>
        </p:blipFill>
        <p:spPr>
          <a:xfrm>
            <a:off x="6245989" y="811258"/>
            <a:ext cx="2602657" cy="1544468"/>
          </a:xfrm>
          <a:prstGeom prst="rect">
            <a:avLst/>
          </a:prstGeom>
          <a:ln>
            <a:solidFill>
              <a:schemeClr val="tx1"/>
            </a:solidFill>
          </a:ln>
        </p:spPr>
      </p:pic>
      <p:pic>
        <p:nvPicPr>
          <p:cNvPr id="13" name="Picture 12" descr="A picture containing bubble chart&#10;&#10;Description automatically generated">
            <a:extLst>
              <a:ext uri="{FF2B5EF4-FFF2-40B4-BE49-F238E27FC236}">
                <a16:creationId xmlns:a16="http://schemas.microsoft.com/office/drawing/2014/main" id="{B83CB411-5C3C-4A76-9B7B-59F39B7F1691}"/>
              </a:ext>
            </a:extLst>
          </p:cNvPr>
          <p:cNvPicPr>
            <a:picLocks noChangeAspect="1"/>
          </p:cNvPicPr>
          <p:nvPr/>
        </p:nvPicPr>
        <p:blipFill>
          <a:blip r:embed="rId4"/>
          <a:stretch>
            <a:fillRect/>
          </a:stretch>
        </p:blipFill>
        <p:spPr>
          <a:xfrm>
            <a:off x="6185961" y="2436895"/>
            <a:ext cx="2778527" cy="2386226"/>
          </a:xfrm>
          <a:prstGeom prst="rect">
            <a:avLst/>
          </a:prstGeom>
        </p:spPr>
      </p:pic>
      <p:sp>
        <p:nvSpPr>
          <p:cNvPr id="5" name="Slide Number Placeholder 4">
            <a:extLst>
              <a:ext uri="{FF2B5EF4-FFF2-40B4-BE49-F238E27FC236}">
                <a16:creationId xmlns:a16="http://schemas.microsoft.com/office/drawing/2014/main" id="{D746F9E9-2424-BFD1-4EA2-AA97DD6B42D6}"/>
              </a:ext>
            </a:extLst>
          </p:cNvPr>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2273359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DDA7A-4A2E-494F-90BA-613ECEE3F42F}"/>
              </a:ext>
            </a:extLst>
          </p:cNvPr>
          <p:cNvSpPr>
            <a:spLocks noGrp="1"/>
          </p:cNvSpPr>
          <p:nvPr>
            <p:ph type="title"/>
          </p:nvPr>
        </p:nvSpPr>
        <p:spPr>
          <a:xfrm>
            <a:off x="539552" y="226657"/>
            <a:ext cx="8208472" cy="540000"/>
          </a:xfrm>
        </p:spPr>
        <p:txBody>
          <a:bodyPr/>
          <a:lstStyle/>
          <a:p>
            <a:r>
              <a:rPr lang="en-GB" dirty="0"/>
              <a:t>RP considerations – TAN </a:t>
            </a:r>
            <a:r>
              <a:rPr lang="en-GB" dirty="0" err="1"/>
              <a:t>convertion</a:t>
            </a:r>
            <a:r>
              <a:rPr lang="en-GB" dirty="0"/>
              <a:t> worksite</a:t>
            </a:r>
            <a:endParaRPr lang="en-US" dirty="0"/>
          </a:p>
        </p:txBody>
      </p:sp>
      <p:sp>
        <p:nvSpPr>
          <p:cNvPr id="3" name="Content Placeholder 2">
            <a:extLst>
              <a:ext uri="{FF2B5EF4-FFF2-40B4-BE49-F238E27FC236}">
                <a16:creationId xmlns:a16="http://schemas.microsoft.com/office/drawing/2014/main" id="{2EF92738-35D4-4FCB-913F-818B3B1BCCB8}"/>
              </a:ext>
            </a:extLst>
          </p:cNvPr>
          <p:cNvSpPr>
            <a:spLocks noGrp="1"/>
          </p:cNvSpPr>
          <p:nvPr>
            <p:ph idx="1"/>
          </p:nvPr>
        </p:nvSpPr>
        <p:spPr>
          <a:xfrm>
            <a:off x="323528" y="766657"/>
            <a:ext cx="5112128" cy="3680222"/>
          </a:xfrm>
        </p:spPr>
        <p:txBody>
          <a:bodyPr>
            <a:normAutofit fontScale="40000" lnSpcReduction="20000"/>
          </a:bodyPr>
          <a:lstStyle/>
          <a:p>
            <a:pPr marL="177800" indent="-177800"/>
            <a:r>
              <a:rPr lang="en-GB" b="1" dirty="0"/>
              <a:t>Preliminary consideration on the worksite layout</a:t>
            </a:r>
          </a:p>
          <a:p>
            <a:pPr marL="577850" lvl="1" indent="-177800"/>
            <a:r>
              <a:rPr lang="en-GB" dirty="0">
                <a:highlight>
                  <a:srgbClr val="FFFF00"/>
                </a:highlight>
              </a:rPr>
              <a:t>The simulations in Section 3.2 considered a generic area of 90 m2. The worksite shall have three different areas to reduce workers exposure:</a:t>
            </a:r>
          </a:p>
          <a:p>
            <a:pPr marL="577850" lvl="1" indent="-177800"/>
            <a:r>
              <a:rPr lang="en-GB" dirty="0"/>
              <a:t>A working area where one TAN will be in-work at a time.</a:t>
            </a:r>
          </a:p>
          <a:p>
            <a:pPr marL="577850" lvl="1" indent="-177800"/>
            <a:r>
              <a:rPr lang="en-GB" dirty="0"/>
              <a:t>A buffer zone to store activated and not reused components, including removed absorbers.</a:t>
            </a:r>
          </a:p>
          <a:p>
            <a:pPr marL="577850" lvl="1" indent="-177800"/>
            <a:r>
              <a:rPr lang="en-GB" dirty="0"/>
              <a:t>This area is assumed to be accessible by the crane.</a:t>
            </a:r>
          </a:p>
          <a:p>
            <a:pPr marL="577850" lvl="1" indent="-177800"/>
            <a:r>
              <a:rPr lang="en-GB" dirty="0"/>
              <a:t>A storage area where to place TANs to be disassembled and/or already upgraded TAXN.</a:t>
            </a:r>
          </a:p>
          <a:p>
            <a:pPr marL="577850" lvl="1" indent="-177800"/>
            <a:r>
              <a:rPr lang="en-GB" dirty="0"/>
              <a:t>As discussed in Section 3.2, it is reasonable to assume that the worksite will be placed in a Non-designated or a Supervised Radiation Area. Therefore, the worksite layout shall account for a shielding which will be designed based on the ﬁnal location and its radiological classiﬁcation.</a:t>
            </a:r>
          </a:p>
          <a:p>
            <a:pPr marL="577850" lvl="1" indent="-177800"/>
            <a:r>
              <a:rPr lang="en-GB" dirty="0"/>
              <a:t>Additional constraints such as the presence of a crane need to be discussed. It’s important to pay attention at the vertical axis of the storage area as shown in Figure 16, to take into account the dose rate at gateways or passage areas (scaffolding, boardwalks, etc).</a:t>
            </a:r>
          </a:p>
          <a:p>
            <a:pPr marL="577850" lvl="1" indent="-177800"/>
            <a:r>
              <a:rPr lang="en-GB" dirty="0">
                <a:highlight>
                  <a:srgbClr val="FFFF00"/>
                </a:highlight>
              </a:rPr>
              <a:t>The WP8 management estimated a worksite area of ∼150 m2, which is compatible with the preliminary layout of Figure 20</a:t>
            </a:r>
            <a:r>
              <a:rPr lang="en-GB" dirty="0"/>
              <a:t>. Different worksite possibilities are explored: </a:t>
            </a:r>
            <a:r>
              <a:rPr lang="en-GB" dirty="0">
                <a:highlight>
                  <a:srgbClr val="FFFF00"/>
                </a:highlight>
              </a:rPr>
              <a:t>SX6, UX65, SX4 (all considered suitable</a:t>
            </a:r>
            <a:r>
              <a:rPr lang="en-GB" dirty="0"/>
              <a:t>), UX45 (not considered suitable)</a:t>
            </a:r>
          </a:p>
          <a:p>
            <a:pPr marL="177800" indent="-177800"/>
            <a:r>
              <a:rPr lang="en-GB" b="1" dirty="0"/>
              <a:t>Conclusions:</a:t>
            </a:r>
          </a:p>
          <a:p>
            <a:pPr marL="577850" lvl="1" indent="-177800"/>
            <a:r>
              <a:rPr lang="en-GB" dirty="0"/>
              <a:t>At the time of this note, </a:t>
            </a:r>
            <a:r>
              <a:rPr lang="en-GB" b="1" dirty="0"/>
              <a:t>the detailed step-by-step upgrade procedure is still under discussion </a:t>
            </a:r>
            <a:r>
              <a:rPr lang="en-GB" dirty="0"/>
              <a:t>while only the main steps are known … . Nevertheless, the data reported in this note will be useful for producing and optimizing a detailed WDP. </a:t>
            </a:r>
          </a:p>
          <a:p>
            <a:pPr marL="577850" lvl="1" indent="-177800"/>
            <a:endParaRPr lang="en-GB" dirty="0"/>
          </a:p>
          <a:p>
            <a:pPr marL="577850" lvl="1" indent="-177800"/>
            <a:endParaRPr lang="en-GB" dirty="0"/>
          </a:p>
          <a:p>
            <a:pPr marL="177800" indent="-177800"/>
            <a:endParaRPr lang="en-GB" dirty="0"/>
          </a:p>
          <a:p>
            <a:pPr marL="177800" indent="-177800"/>
            <a:endParaRPr lang="en-GB" dirty="0"/>
          </a:p>
          <a:p>
            <a:endParaRPr lang="en-US" dirty="0"/>
          </a:p>
        </p:txBody>
      </p:sp>
      <p:sp>
        <p:nvSpPr>
          <p:cNvPr id="4" name="Footer Placeholder 3">
            <a:extLst>
              <a:ext uri="{FF2B5EF4-FFF2-40B4-BE49-F238E27FC236}">
                <a16:creationId xmlns:a16="http://schemas.microsoft.com/office/drawing/2014/main" id="{F6B22F88-82F0-4CF6-93D5-579917947DD9}"/>
              </a:ext>
            </a:extLst>
          </p:cNvPr>
          <p:cNvSpPr>
            <a:spLocks noGrp="1"/>
          </p:cNvSpPr>
          <p:nvPr>
            <p:ph type="ftr" sz="quarter" idx="11"/>
          </p:nvPr>
        </p:nvSpPr>
        <p:spPr/>
        <p:txBody>
          <a:bodyPr/>
          <a:lstStyle/>
          <a:p>
            <a:r>
              <a:rPr lang="en-GB" noProof="0"/>
              <a:t>Oliver Boettcher, 124th HL-LHC WP8 Meeting, 13 December 2022</a:t>
            </a:r>
          </a:p>
        </p:txBody>
      </p:sp>
      <p:pic>
        <p:nvPicPr>
          <p:cNvPr id="11" name="Picture 10">
            <a:extLst>
              <a:ext uri="{FF2B5EF4-FFF2-40B4-BE49-F238E27FC236}">
                <a16:creationId xmlns:a16="http://schemas.microsoft.com/office/drawing/2014/main" id="{A2ADCCD6-2F81-4F34-9AB8-082965B2BB1D}"/>
              </a:ext>
            </a:extLst>
          </p:cNvPr>
          <p:cNvPicPr>
            <a:picLocks noChangeAspect="1"/>
          </p:cNvPicPr>
          <p:nvPr/>
        </p:nvPicPr>
        <p:blipFill>
          <a:blip r:embed="rId3"/>
          <a:stretch>
            <a:fillRect/>
          </a:stretch>
        </p:blipFill>
        <p:spPr>
          <a:xfrm>
            <a:off x="5696243" y="956299"/>
            <a:ext cx="3310415" cy="3170195"/>
          </a:xfrm>
          <a:prstGeom prst="rect">
            <a:avLst/>
          </a:prstGeom>
          <a:ln>
            <a:solidFill>
              <a:schemeClr val="tx1"/>
            </a:solidFill>
          </a:ln>
        </p:spPr>
      </p:pic>
      <p:sp>
        <p:nvSpPr>
          <p:cNvPr id="5" name="Slide Number Placeholder 4">
            <a:extLst>
              <a:ext uri="{FF2B5EF4-FFF2-40B4-BE49-F238E27FC236}">
                <a16:creationId xmlns:a16="http://schemas.microsoft.com/office/drawing/2014/main" id="{793CAABE-B76C-6968-EFC9-28D72846EF74}"/>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4036008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3D796D3-39BC-47E0-8451-0B1FCD48F924}"/>
              </a:ext>
            </a:extLst>
          </p:cNvPr>
          <p:cNvPicPr>
            <a:picLocks noChangeAspect="1"/>
          </p:cNvPicPr>
          <p:nvPr/>
        </p:nvPicPr>
        <p:blipFill>
          <a:blip r:embed="rId2"/>
          <a:stretch>
            <a:fillRect/>
          </a:stretch>
        </p:blipFill>
        <p:spPr>
          <a:xfrm>
            <a:off x="1337805" y="1439725"/>
            <a:ext cx="5988501" cy="3192504"/>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a:t>
            </a:fld>
            <a:endParaRPr lang="fr-FR" dirty="0">
              <a:solidFill>
                <a:srgbClr val="64BCD9"/>
              </a:solidFill>
              <a:latin typeface="Arial"/>
            </a:endParaRPr>
          </a:p>
        </p:txBody>
      </p:sp>
      <p:sp>
        <p:nvSpPr>
          <p:cNvPr id="13" name="Titre 2"/>
          <p:cNvSpPr txBox="1">
            <a:spLocks/>
          </p:cNvSpPr>
          <p:nvPr/>
        </p:nvSpPr>
        <p:spPr>
          <a:xfrm>
            <a:off x="756320" y="195486"/>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Overall view</a:t>
            </a:r>
            <a:endParaRPr lang="en-GB" sz="4500" dirty="0">
              <a:solidFill>
                <a:srgbClr val="0093BE"/>
              </a:solidFill>
              <a:latin typeface="Arial"/>
            </a:endParaRPr>
          </a:p>
        </p:txBody>
      </p:sp>
      <p:cxnSp>
        <p:nvCxnSpPr>
          <p:cNvPr id="14" name="Straight Arrow Connector 13"/>
          <p:cNvCxnSpPr>
            <a:cxnSpLocks/>
            <a:stCxn id="42" idx="2"/>
          </p:cNvCxnSpPr>
          <p:nvPr/>
        </p:nvCxnSpPr>
        <p:spPr>
          <a:xfrm>
            <a:off x="4455211" y="2021382"/>
            <a:ext cx="318140" cy="2554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4" idx="3"/>
          </p:cNvCxnSpPr>
          <p:nvPr/>
        </p:nvCxnSpPr>
        <p:spPr>
          <a:xfrm flipV="1">
            <a:off x="2576693" y="3144081"/>
            <a:ext cx="458881" cy="5636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cxnSpLocks/>
            <a:stCxn id="54" idx="0"/>
          </p:cNvCxnSpPr>
          <p:nvPr/>
        </p:nvCxnSpPr>
        <p:spPr>
          <a:xfrm flipH="1" flipV="1">
            <a:off x="6668630" y="2452875"/>
            <a:ext cx="847873" cy="270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46" idx="0"/>
          </p:cNvCxnSpPr>
          <p:nvPr/>
        </p:nvCxnSpPr>
        <p:spPr>
          <a:xfrm flipH="1" flipV="1">
            <a:off x="3205738" y="3984899"/>
            <a:ext cx="573886" cy="2848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cxnSpLocks/>
            <a:stCxn id="50" idx="0"/>
          </p:cNvCxnSpPr>
          <p:nvPr/>
        </p:nvCxnSpPr>
        <p:spPr>
          <a:xfrm flipH="1" flipV="1">
            <a:off x="6140525" y="2876881"/>
            <a:ext cx="528105" cy="8771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0"/>
          </p:cNvCxnSpPr>
          <p:nvPr/>
        </p:nvCxnSpPr>
        <p:spPr>
          <a:xfrm flipH="1" flipV="1">
            <a:off x="4323527" y="3418777"/>
            <a:ext cx="357384" cy="5788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cxnSpLocks/>
          </p:cNvCxnSpPr>
          <p:nvPr/>
        </p:nvCxnSpPr>
        <p:spPr>
          <a:xfrm>
            <a:off x="6538477" y="1666790"/>
            <a:ext cx="34679" cy="5158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2" idx="3"/>
          </p:cNvCxnSpPr>
          <p:nvPr/>
        </p:nvCxnSpPr>
        <p:spPr>
          <a:xfrm>
            <a:off x="2698136" y="2646144"/>
            <a:ext cx="303222" cy="2535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2048480" y="3093797"/>
            <a:ext cx="603050" cy="219291"/>
          </a:xfrm>
          <a:prstGeom prst="rect">
            <a:avLst/>
          </a:prstGeom>
          <a:noFill/>
        </p:spPr>
        <p:txBody>
          <a:bodyPr wrap="none" rtlCol="0">
            <a:spAutoFit/>
          </a:bodyPr>
          <a:lstStyle/>
          <a:p>
            <a:pPr algn="ctr" defTabSz="342900"/>
            <a:r>
              <a:rPr lang="fr-CH" sz="825" dirty="0">
                <a:solidFill>
                  <a:prstClr val="black"/>
                </a:solidFill>
                <a:latin typeface="Arial"/>
              </a:rPr>
              <a:t>IP </a:t>
            </a:r>
            <a:r>
              <a:rPr lang="fr-CH" sz="825" dirty="0" err="1">
                <a:solidFill>
                  <a:prstClr val="black"/>
                </a:solidFill>
                <a:latin typeface="Arial"/>
              </a:rPr>
              <a:t>flange</a:t>
            </a:r>
            <a:endParaRPr lang="en-GB" sz="825" dirty="0">
              <a:solidFill>
                <a:prstClr val="black"/>
              </a:solidFill>
              <a:latin typeface="Arial"/>
            </a:endParaRPr>
          </a:p>
        </p:txBody>
      </p:sp>
      <p:sp>
        <p:nvSpPr>
          <p:cNvPr id="42" name="TextBox 41"/>
          <p:cNvSpPr txBox="1"/>
          <p:nvPr/>
        </p:nvSpPr>
        <p:spPr>
          <a:xfrm>
            <a:off x="4178467" y="1605884"/>
            <a:ext cx="553487" cy="415498"/>
          </a:xfrm>
          <a:prstGeom prst="rect">
            <a:avLst/>
          </a:prstGeom>
          <a:noFill/>
        </p:spPr>
        <p:txBody>
          <a:bodyPr wrap="square" rtlCol="0">
            <a:spAutoFit/>
          </a:bodyPr>
          <a:lstStyle/>
          <a:p>
            <a:pPr defTabSz="342900"/>
            <a:r>
              <a:rPr lang="fr-CH" sz="1050" dirty="0">
                <a:solidFill>
                  <a:srgbClr val="00CC99"/>
                </a:solidFill>
                <a:effectLst>
                  <a:outerShdw blurRad="38100" dist="38100" dir="2700000" algn="tl">
                    <a:srgbClr val="000000">
                      <a:alpha val="43137"/>
                    </a:srgbClr>
                  </a:outerShdw>
                </a:effectLst>
                <a:latin typeface="Arial"/>
              </a:rPr>
              <a:t>BRAN</a:t>
            </a:r>
            <a:endParaRPr lang="en-GB" sz="1050" dirty="0">
              <a:solidFill>
                <a:prstClr val="black"/>
              </a:solidFill>
              <a:latin typeface="Arial"/>
            </a:endParaRPr>
          </a:p>
        </p:txBody>
      </p:sp>
      <p:sp>
        <p:nvSpPr>
          <p:cNvPr id="44" name="TextBox 43"/>
          <p:cNvSpPr txBox="1"/>
          <p:nvPr/>
        </p:nvSpPr>
        <p:spPr>
          <a:xfrm>
            <a:off x="1174565" y="3500000"/>
            <a:ext cx="1402128" cy="415498"/>
          </a:xfrm>
          <a:prstGeom prst="rect">
            <a:avLst/>
          </a:prstGeom>
          <a:noFill/>
        </p:spPr>
        <p:txBody>
          <a:bodyPr wrap="square" rtlCol="0">
            <a:spAutoFit/>
          </a:bodyPr>
          <a:lstStyle>
            <a:defPPr>
              <a:defRPr lang="fr-FR"/>
            </a:defPPr>
            <a:lvl1pPr algn="ctr">
              <a:defRPr>
                <a:solidFill>
                  <a:srgbClr val="00CC99"/>
                </a:solidFill>
                <a:effectLst>
                  <a:outerShdw blurRad="38100" dist="38100" dir="2700000" algn="tl">
                    <a:srgbClr val="000000">
                      <a:alpha val="43137"/>
                    </a:srgbClr>
                  </a:outerShdw>
                </a:effectLst>
              </a:defRPr>
            </a:lvl1pPr>
          </a:lstStyle>
          <a:p>
            <a:pPr defTabSz="342900"/>
            <a:r>
              <a:rPr lang="en-GB" sz="1050" dirty="0">
                <a:latin typeface="Arial"/>
              </a:rPr>
              <a:t>Y chamber</a:t>
            </a:r>
          </a:p>
          <a:p>
            <a:pPr defTabSz="342900"/>
            <a:r>
              <a:rPr lang="en-GB" sz="1050" dirty="0">
                <a:latin typeface="Arial"/>
              </a:rPr>
              <a:t>and bakeout jackets</a:t>
            </a:r>
          </a:p>
        </p:txBody>
      </p:sp>
      <p:sp>
        <p:nvSpPr>
          <p:cNvPr id="46" name="TextBox 45"/>
          <p:cNvSpPr txBox="1"/>
          <p:nvPr/>
        </p:nvSpPr>
        <p:spPr>
          <a:xfrm>
            <a:off x="3239564" y="4269772"/>
            <a:ext cx="1080120" cy="577081"/>
          </a:xfrm>
          <a:prstGeom prst="rect">
            <a:avLst/>
          </a:prstGeom>
          <a:noFill/>
        </p:spPr>
        <p:txBody>
          <a:bodyPr wrap="square" rtlCol="0">
            <a:spAutoFit/>
          </a:bodyPr>
          <a:lstStyle>
            <a:defPPr>
              <a:defRPr lang="fr-FR"/>
            </a:defPPr>
            <a:lvl1pPr algn="ctr">
              <a:defRPr>
                <a:solidFill>
                  <a:srgbClr val="00CC99"/>
                </a:solidFill>
                <a:effectLst>
                  <a:outerShdw blurRad="38100" dist="38100" dir="2700000" algn="tl">
                    <a:srgbClr val="000000">
                      <a:alpha val="43137"/>
                    </a:srgbClr>
                  </a:outerShdw>
                </a:effectLst>
              </a:defRPr>
            </a:lvl1pPr>
          </a:lstStyle>
          <a:p>
            <a:pPr defTabSz="342900"/>
            <a:r>
              <a:rPr lang="en-GB" sz="1050" dirty="0">
                <a:latin typeface="Arial"/>
              </a:rPr>
              <a:t>Remote aligned </a:t>
            </a:r>
          </a:p>
          <a:p>
            <a:pPr defTabSz="342900"/>
            <a:r>
              <a:rPr lang="en-GB" sz="1050" dirty="0">
                <a:latin typeface="Arial"/>
              </a:rPr>
              <a:t>jacks</a:t>
            </a:r>
          </a:p>
        </p:txBody>
      </p:sp>
      <p:sp>
        <p:nvSpPr>
          <p:cNvPr id="47" name="TextBox 46"/>
          <p:cNvSpPr txBox="1"/>
          <p:nvPr/>
        </p:nvSpPr>
        <p:spPr>
          <a:xfrm>
            <a:off x="4323527" y="3997597"/>
            <a:ext cx="714767" cy="415498"/>
          </a:xfrm>
          <a:prstGeom prst="rect">
            <a:avLst/>
          </a:prstGeom>
          <a:noFill/>
        </p:spPr>
        <p:txBody>
          <a:bodyPr wrap="square" rtlCol="0">
            <a:spAutoFit/>
          </a:bodyPr>
          <a:lstStyle/>
          <a:p>
            <a:pPr algn="ctr" defTabSz="342900"/>
            <a:r>
              <a:rPr lang="en-GB" sz="1050" dirty="0">
                <a:solidFill>
                  <a:srgbClr val="00CC99"/>
                </a:solidFill>
                <a:effectLst>
                  <a:outerShdw blurRad="38100" dist="38100" dir="2700000" algn="tl">
                    <a:srgbClr val="000000">
                      <a:alpha val="43137"/>
                    </a:srgbClr>
                  </a:outerShdw>
                </a:effectLst>
                <a:latin typeface="Arial"/>
              </a:rPr>
              <a:t>Shielding</a:t>
            </a:r>
          </a:p>
        </p:txBody>
      </p:sp>
      <p:sp>
        <p:nvSpPr>
          <p:cNvPr id="50" name="TextBox 49"/>
          <p:cNvSpPr txBox="1"/>
          <p:nvPr/>
        </p:nvSpPr>
        <p:spPr>
          <a:xfrm>
            <a:off x="6251128" y="3754065"/>
            <a:ext cx="835004" cy="415498"/>
          </a:xfrm>
          <a:prstGeom prst="rect">
            <a:avLst/>
          </a:prstGeom>
          <a:noFill/>
        </p:spPr>
        <p:txBody>
          <a:bodyPr wrap="square" rtlCol="0">
            <a:spAutoFit/>
          </a:bodyPr>
          <a:lstStyle>
            <a:defPPr>
              <a:defRPr lang="fr-FR"/>
            </a:defPPr>
            <a:lvl1pPr algn="ctr">
              <a:defRPr>
                <a:solidFill>
                  <a:srgbClr val="00CC99"/>
                </a:solidFill>
                <a:effectLst>
                  <a:outerShdw blurRad="38100" dist="38100" dir="2700000" algn="tl">
                    <a:srgbClr val="000000">
                      <a:alpha val="43137"/>
                    </a:srgbClr>
                  </a:outerShdw>
                </a:effectLst>
              </a:defRPr>
            </a:lvl1pPr>
          </a:lstStyle>
          <a:p>
            <a:pPr defTabSz="342900"/>
            <a:r>
              <a:rPr lang="en-GB" sz="1050" dirty="0">
                <a:latin typeface="Arial"/>
              </a:rPr>
              <a:t>x2 fiducials</a:t>
            </a:r>
          </a:p>
        </p:txBody>
      </p:sp>
      <p:sp>
        <p:nvSpPr>
          <p:cNvPr id="51" name="TextBox 50"/>
          <p:cNvSpPr txBox="1"/>
          <p:nvPr/>
        </p:nvSpPr>
        <p:spPr>
          <a:xfrm>
            <a:off x="6182524" y="1274374"/>
            <a:ext cx="1249061" cy="415498"/>
          </a:xfrm>
          <a:prstGeom prst="rect">
            <a:avLst/>
          </a:prstGeom>
          <a:noFill/>
        </p:spPr>
        <p:txBody>
          <a:bodyPr wrap="none" rtlCol="0">
            <a:spAutoFit/>
          </a:bodyPr>
          <a:lstStyle>
            <a:defPPr>
              <a:defRPr lang="fr-FR"/>
            </a:defPPr>
            <a:lvl1pPr algn="ctr">
              <a:defRPr>
                <a:solidFill>
                  <a:srgbClr val="00CC99"/>
                </a:solidFill>
                <a:effectLst>
                  <a:outerShdw blurRad="38100" dist="38100" dir="2700000" algn="tl">
                    <a:srgbClr val="000000">
                      <a:alpha val="43137"/>
                    </a:srgbClr>
                  </a:outerShdw>
                </a:effectLst>
              </a:defRPr>
            </a:lvl1pPr>
          </a:lstStyle>
          <a:p>
            <a:pPr defTabSz="342900"/>
            <a:r>
              <a:rPr lang="fr-CH" sz="1050" dirty="0">
                <a:latin typeface="Arial"/>
              </a:rPr>
              <a:t>Absorber (Cu) </a:t>
            </a:r>
          </a:p>
          <a:p>
            <a:pPr defTabSz="342900"/>
            <a:r>
              <a:rPr lang="fr-CH" sz="1050" dirty="0">
                <a:latin typeface="Arial"/>
              </a:rPr>
              <a:t>&amp; bakeout jackets</a:t>
            </a:r>
            <a:endParaRPr lang="en-GB" sz="1050" dirty="0">
              <a:latin typeface="Arial"/>
            </a:endParaRPr>
          </a:p>
        </p:txBody>
      </p:sp>
      <p:sp>
        <p:nvSpPr>
          <p:cNvPr id="52" name="TextBox 51"/>
          <p:cNvSpPr txBox="1"/>
          <p:nvPr/>
        </p:nvSpPr>
        <p:spPr>
          <a:xfrm>
            <a:off x="2099894" y="2519186"/>
            <a:ext cx="598242" cy="253916"/>
          </a:xfrm>
          <a:prstGeom prst="rect">
            <a:avLst/>
          </a:prstGeom>
          <a:noFill/>
        </p:spPr>
        <p:txBody>
          <a:bodyPr wrap="none" rtlCol="0">
            <a:spAutoFit/>
          </a:bodyPr>
          <a:lstStyle/>
          <a:p>
            <a:pPr algn="ctr" defTabSz="342900"/>
            <a:r>
              <a:rPr lang="en-GB" sz="1050" dirty="0">
                <a:solidFill>
                  <a:srgbClr val="00CC99"/>
                </a:solidFill>
                <a:effectLst>
                  <a:outerShdw blurRad="38100" dist="38100" dir="2700000" algn="tl">
                    <a:srgbClr val="000000">
                      <a:alpha val="43137"/>
                    </a:srgbClr>
                  </a:outerShdw>
                </a:effectLst>
                <a:latin typeface="Arial"/>
              </a:rPr>
              <a:t>Marble</a:t>
            </a:r>
          </a:p>
        </p:txBody>
      </p:sp>
      <p:sp>
        <p:nvSpPr>
          <p:cNvPr id="54" name="TextBox 53"/>
          <p:cNvSpPr txBox="1"/>
          <p:nvPr/>
        </p:nvSpPr>
        <p:spPr>
          <a:xfrm>
            <a:off x="7011396" y="2722913"/>
            <a:ext cx="1010213" cy="253916"/>
          </a:xfrm>
          <a:prstGeom prst="rect">
            <a:avLst/>
          </a:prstGeom>
          <a:noFill/>
        </p:spPr>
        <p:txBody>
          <a:bodyPr wrap="none" rtlCol="0">
            <a:spAutoFit/>
          </a:bodyPr>
          <a:lstStyle>
            <a:defPPr>
              <a:defRPr lang="fr-FR"/>
            </a:defPPr>
            <a:lvl1pPr algn="ctr">
              <a:defRPr>
                <a:solidFill>
                  <a:srgbClr val="00CC99"/>
                </a:solidFill>
                <a:effectLst>
                  <a:outerShdw blurRad="38100" dist="38100" dir="2700000" algn="tl">
                    <a:srgbClr val="000000">
                      <a:alpha val="43137"/>
                    </a:srgbClr>
                  </a:outerShdw>
                </a:effectLst>
              </a:defRPr>
            </a:lvl1pPr>
          </a:lstStyle>
          <a:p>
            <a:pPr defTabSz="342900"/>
            <a:r>
              <a:rPr lang="en-GB" sz="1050" dirty="0">
                <a:latin typeface="Arial"/>
              </a:rPr>
              <a:t>Water cooling</a:t>
            </a:r>
          </a:p>
        </p:txBody>
      </p:sp>
      <p:cxnSp>
        <p:nvCxnSpPr>
          <p:cNvPr id="29" name="Straight Connector 28"/>
          <p:cNvCxnSpPr/>
          <p:nvPr/>
        </p:nvCxnSpPr>
        <p:spPr>
          <a:xfrm flipV="1">
            <a:off x="6753617" y="2528249"/>
            <a:ext cx="0" cy="615831"/>
          </a:xfrm>
          <a:prstGeom prst="line">
            <a:avLst/>
          </a:prstGeom>
          <a:ln w="9525"/>
        </p:spPr>
        <p:style>
          <a:lnRef idx="2">
            <a:schemeClr val="dk1"/>
          </a:lnRef>
          <a:fillRef idx="0">
            <a:schemeClr val="dk1"/>
          </a:fillRef>
          <a:effectRef idx="1">
            <a:schemeClr val="dk1"/>
          </a:effectRef>
          <a:fontRef idx="minor">
            <a:schemeClr val="tx1"/>
          </a:fontRef>
        </p:style>
      </p:cxnSp>
      <p:sp>
        <p:nvSpPr>
          <p:cNvPr id="30" name="TextBox 29"/>
          <p:cNvSpPr txBox="1"/>
          <p:nvPr/>
        </p:nvSpPr>
        <p:spPr>
          <a:xfrm>
            <a:off x="6640414" y="3130463"/>
            <a:ext cx="679766" cy="507831"/>
          </a:xfrm>
          <a:prstGeom prst="rect">
            <a:avLst/>
          </a:prstGeom>
          <a:noFill/>
        </p:spPr>
        <p:txBody>
          <a:bodyPr wrap="square" rtlCol="0">
            <a:spAutoFit/>
          </a:bodyPr>
          <a:lstStyle/>
          <a:p>
            <a:pPr defTabSz="342900"/>
            <a:r>
              <a:rPr lang="fr-CH" sz="900" dirty="0" err="1">
                <a:solidFill>
                  <a:prstClr val="black"/>
                </a:solidFill>
                <a:latin typeface="Arial"/>
              </a:rPr>
              <a:t>From</a:t>
            </a:r>
            <a:r>
              <a:rPr lang="fr-CH" sz="900" dirty="0">
                <a:solidFill>
                  <a:prstClr val="black"/>
                </a:solidFill>
                <a:latin typeface="Arial"/>
              </a:rPr>
              <a:t> IP: </a:t>
            </a:r>
          </a:p>
          <a:p>
            <a:pPr defTabSz="342900"/>
            <a:r>
              <a:rPr lang="en-US" sz="900" dirty="0">
                <a:solidFill>
                  <a:prstClr val="black"/>
                </a:solidFill>
                <a:latin typeface="Arial"/>
              </a:rPr>
              <a:t>131.144m</a:t>
            </a:r>
            <a:r>
              <a:rPr lang="fr-CH" sz="900" dirty="0">
                <a:solidFill>
                  <a:prstClr val="black"/>
                </a:solidFill>
                <a:latin typeface="Arial"/>
              </a:rPr>
              <a:t> </a:t>
            </a:r>
            <a:endParaRPr lang="en-GB" sz="900" dirty="0">
              <a:solidFill>
                <a:prstClr val="black"/>
              </a:solidFill>
              <a:latin typeface="Arial"/>
            </a:endParaRPr>
          </a:p>
        </p:txBody>
      </p:sp>
      <p:cxnSp>
        <p:nvCxnSpPr>
          <p:cNvPr id="39" name="Straight Arrow Connector 38"/>
          <p:cNvCxnSpPr>
            <a:cxnSpLocks/>
          </p:cNvCxnSpPr>
          <p:nvPr/>
        </p:nvCxnSpPr>
        <p:spPr>
          <a:xfrm>
            <a:off x="3280798" y="2071020"/>
            <a:ext cx="432048" cy="4461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633200" y="1911400"/>
            <a:ext cx="590765" cy="415498"/>
          </a:xfrm>
          <a:prstGeom prst="rect">
            <a:avLst/>
          </a:prstGeom>
          <a:noFill/>
        </p:spPr>
        <p:txBody>
          <a:bodyPr wrap="square" rtlCol="0">
            <a:spAutoFit/>
          </a:bodyPr>
          <a:lstStyle/>
          <a:p>
            <a:pPr defTabSz="342900"/>
            <a:r>
              <a:rPr lang="fr-CH" sz="1050" dirty="0">
                <a:solidFill>
                  <a:srgbClr val="00CC99"/>
                </a:solidFill>
                <a:effectLst>
                  <a:outerShdw blurRad="38100" dist="38100" dir="2700000" algn="tl">
                    <a:srgbClr val="000000">
                      <a:alpha val="43137"/>
                    </a:srgbClr>
                  </a:outerShdw>
                </a:effectLst>
                <a:latin typeface="Arial"/>
              </a:rPr>
              <a:t>ZDC/</a:t>
            </a:r>
            <a:r>
              <a:rPr lang="fr-CH" sz="1050" dirty="0" err="1">
                <a:solidFill>
                  <a:srgbClr val="00CC99"/>
                </a:solidFill>
                <a:effectLst>
                  <a:outerShdw blurRad="38100" dist="38100" dir="2700000" algn="tl">
                    <a:srgbClr val="000000">
                      <a:alpha val="43137"/>
                    </a:srgbClr>
                  </a:outerShdw>
                </a:effectLst>
                <a:latin typeface="Arial"/>
              </a:rPr>
              <a:t>lid</a:t>
            </a:r>
            <a:endParaRPr lang="en-GB" sz="1050" dirty="0">
              <a:solidFill>
                <a:prstClr val="black"/>
              </a:solidFill>
              <a:latin typeface="Arial"/>
            </a:endParaRPr>
          </a:p>
        </p:txBody>
      </p:sp>
      <p:cxnSp>
        <p:nvCxnSpPr>
          <p:cNvPr id="43" name="Straight Arrow Connector 42"/>
          <p:cNvCxnSpPr>
            <a:cxnSpLocks/>
            <a:stCxn id="48" idx="2"/>
          </p:cNvCxnSpPr>
          <p:nvPr/>
        </p:nvCxnSpPr>
        <p:spPr>
          <a:xfrm>
            <a:off x="5065396" y="1841205"/>
            <a:ext cx="388348" cy="2227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582396" y="1425707"/>
            <a:ext cx="965999" cy="415498"/>
          </a:xfrm>
          <a:prstGeom prst="rect">
            <a:avLst/>
          </a:prstGeom>
          <a:noFill/>
        </p:spPr>
        <p:txBody>
          <a:bodyPr wrap="square" rtlCol="0">
            <a:spAutoFit/>
          </a:bodyPr>
          <a:lstStyle/>
          <a:p>
            <a:pPr defTabSz="342900"/>
            <a:r>
              <a:rPr lang="en-GB" sz="1050" dirty="0">
                <a:solidFill>
                  <a:srgbClr val="00CC99"/>
                </a:solidFill>
                <a:effectLst>
                  <a:outerShdw blurRad="38100" dist="38100" dir="2700000" algn="tl">
                    <a:srgbClr val="000000">
                      <a:alpha val="43137"/>
                    </a:srgbClr>
                  </a:outerShdw>
                </a:effectLst>
                <a:latin typeface="Arial"/>
              </a:rPr>
              <a:t>Inclinometers </a:t>
            </a:r>
            <a:endParaRPr lang="en-GB" sz="1050" dirty="0">
              <a:solidFill>
                <a:prstClr val="black"/>
              </a:solidFill>
              <a:latin typeface="Arial"/>
            </a:endParaRPr>
          </a:p>
        </p:txBody>
      </p:sp>
      <p:cxnSp>
        <p:nvCxnSpPr>
          <p:cNvPr id="53" name="Straight Arrow Connector 52"/>
          <p:cNvCxnSpPr>
            <a:cxnSpLocks/>
          </p:cNvCxnSpPr>
          <p:nvPr/>
        </p:nvCxnSpPr>
        <p:spPr>
          <a:xfrm flipV="1">
            <a:off x="2072164" y="2305445"/>
            <a:ext cx="820954" cy="1474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278391" y="2276812"/>
            <a:ext cx="820954" cy="900246"/>
          </a:xfrm>
          <a:prstGeom prst="rect">
            <a:avLst/>
          </a:prstGeom>
          <a:noFill/>
        </p:spPr>
        <p:txBody>
          <a:bodyPr wrap="square" rtlCol="0">
            <a:spAutoFit/>
          </a:bodyPr>
          <a:lstStyle/>
          <a:p>
            <a:pPr algn="ctr" defTabSz="342900"/>
            <a:r>
              <a:rPr lang="en-GB" sz="1050" dirty="0">
                <a:solidFill>
                  <a:srgbClr val="00CC99"/>
                </a:solidFill>
                <a:effectLst>
                  <a:outerShdw blurRad="38100" dist="38100" dir="2700000" algn="tl">
                    <a:srgbClr val="000000">
                      <a:alpha val="43137"/>
                    </a:srgbClr>
                  </a:outerShdw>
                </a:effectLst>
                <a:latin typeface="Arial"/>
              </a:rPr>
              <a:t>Hydrostatic</a:t>
            </a:r>
          </a:p>
          <a:p>
            <a:pPr algn="ctr" defTabSz="342900"/>
            <a:r>
              <a:rPr lang="en-GB" sz="1050" dirty="0">
                <a:solidFill>
                  <a:srgbClr val="00CC99"/>
                </a:solidFill>
                <a:effectLst>
                  <a:outerShdw blurRad="38100" dist="38100" dir="2700000" algn="tl">
                    <a:srgbClr val="000000">
                      <a:alpha val="43137"/>
                    </a:srgbClr>
                  </a:outerShdw>
                </a:effectLst>
                <a:latin typeface="Arial"/>
              </a:rPr>
              <a:t>Levelling system</a:t>
            </a:r>
          </a:p>
          <a:p>
            <a:pPr algn="ctr" defTabSz="342900"/>
            <a:r>
              <a:rPr lang="en-GB" sz="1050" dirty="0">
                <a:solidFill>
                  <a:srgbClr val="00CC99"/>
                </a:solidFill>
                <a:effectLst>
                  <a:outerShdw blurRad="38100" dist="38100" dir="2700000" algn="tl">
                    <a:srgbClr val="000000">
                      <a:alpha val="43137"/>
                    </a:srgbClr>
                  </a:outerShdw>
                </a:effectLst>
                <a:latin typeface="Arial"/>
              </a:rPr>
              <a:t>(HLS)</a:t>
            </a:r>
            <a:endParaRPr lang="en-GB" sz="1050" dirty="0">
              <a:solidFill>
                <a:prstClr val="black"/>
              </a:solidFill>
              <a:latin typeface="Arial"/>
            </a:endParaRPr>
          </a:p>
        </p:txBody>
      </p:sp>
      <p:cxnSp>
        <p:nvCxnSpPr>
          <p:cNvPr id="57" name="Straight Arrow Connector 56"/>
          <p:cNvCxnSpPr>
            <a:cxnSpLocks/>
          </p:cNvCxnSpPr>
          <p:nvPr/>
        </p:nvCxnSpPr>
        <p:spPr>
          <a:xfrm flipH="1" flipV="1">
            <a:off x="4731954" y="2642752"/>
            <a:ext cx="877298" cy="13352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047747" y="3978034"/>
            <a:ext cx="1261898" cy="415498"/>
          </a:xfrm>
          <a:prstGeom prst="rect">
            <a:avLst/>
          </a:prstGeom>
          <a:noFill/>
        </p:spPr>
        <p:txBody>
          <a:bodyPr wrap="square" rtlCol="0">
            <a:spAutoFit/>
          </a:bodyPr>
          <a:lstStyle/>
          <a:p>
            <a:pPr algn="ctr" defTabSz="342900"/>
            <a:r>
              <a:rPr lang="en-GB" sz="1050" dirty="0">
                <a:solidFill>
                  <a:srgbClr val="00CC99"/>
                </a:solidFill>
                <a:effectLst>
                  <a:outerShdw blurRad="38100" dist="38100" dir="2700000" algn="tl">
                    <a:srgbClr val="000000">
                      <a:alpha val="43137"/>
                    </a:srgbClr>
                  </a:outerShdw>
                </a:effectLst>
                <a:latin typeface="Arial"/>
              </a:rPr>
              <a:t>Wire Positioning System (WPS)</a:t>
            </a:r>
            <a:endParaRPr lang="en-GB" sz="1050" dirty="0">
              <a:solidFill>
                <a:prstClr val="black"/>
              </a:solidFill>
              <a:latin typeface="Arial"/>
            </a:endParaRPr>
          </a:p>
        </p:txBody>
      </p:sp>
      <p:cxnSp>
        <p:nvCxnSpPr>
          <p:cNvPr id="60" name="Straight Arrow Connector 59"/>
          <p:cNvCxnSpPr>
            <a:stCxn id="61" idx="1"/>
          </p:cNvCxnSpPr>
          <p:nvPr/>
        </p:nvCxnSpPr>
        <p:spPr>
          <a:xfrm flipH="1" flipV="1">
            <a:off x="1714624" y="4228430"/>
            <a:ext cx="410157" cy="1535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124781" y="4174242"/>
            <a:ext cx="876577" cy="415498"/>
          </a:xfrm>
          <a:prstGeom prst="rect">
            <a:avLst/>
          </a:prstGeom>
          <a:noFill/>
        </p:spPr>
        <p:txBody>
          <a:bodyPr wrap="square" rtlCol="0">
            <a:spAutoFit/>
          </a:bodyPr>
          <a:lstStyle>
            <a:defPPr>
              <a:defRPr lang="fr-FR"/>
            </a:defPPr>
            <a:lvl1pPr algn="ctr">
              <a:defRPr>
                <a:solidFill>
                  <a:srgbClr val="00CC99"/>
                </a:solidFill>
                <a:effectLst>
                  <a:outerShdw blurRad="38100" dist="38100" dir="2700000" algn="tl">
                    <a:srgbClr val="000000">
                      <a:alpha val="43137"/>
                    </a:srgbClr>
                  </a:outerShdw>
                </a:effectLst>
              </a:defRPr>
            </a:lvl1pPr>
          </a:lstStyle>
          <a:p>
            <a:pPr defTabSz="342900"/>
            <a:r>
              <a:rPr lang="fr-CH" sz="1050" dirty="0">
                <a:latin typeface="Arial"/>
              </a:rPr>
              <a:t>Bakeout box</a:t>
            </a:r>
            <a:endParaRPr lang="en-GB" sz="1050" dirty="0">
              <a:latin typeface="Arial"/>
            </a:endParaRPr>
          </a:p>
        </p:txBody>
      </p:sp>
      <p:sp>
        <p:nvSpPr>
          <p:cNvPr id="64" name="TextBox 63"/>
          <p:cNvSpPr txBox="1"/>
          <p:nvPr/>
        </p:nvSpPr>
        <p:spPr>
          <a:xfrm>
            <a:off x="2755824" y="4689090"/>
            <a:ext cx="2853428" cy="300082"/>
          </a:xfrm>
          <a:prstGeom prst="rect">
            <a:avLst/>
          </a:prstGeom>
          <a:noFill/>
        </p:spPr>
        <p:txBody>
          <a:bodyPr wrap="square" rtlCol="0">
            <a:spAutoFit/>
          </a:bodyPr>
          <a:lstStyle/>
          <a:p>
            <a:pPr defTabSz="342900"/>
            <a:r>
              <a:rPr lang="en-GB" sz="675" dirty="0">
                <a:solidFill>
                  <a:prstClr val="black"/>
                </a:solidFill>
                <a:latin typeface="Arial"/>
              </a:rPr>
              <a:t>The geometry of the ZDC/lid and BRAN shown are space reservations.</a:t>
            </a:r>
          </a:p>
        </p:txBody>
      </p:sp>
      <p:sp>
        <p:nvSpPr>
          <p:cNvPr id="36" name="Rectangle 35"/>
          <p:cNvSpPr/>
          <p:nvPr/>
        </p:nvSpPr>
        <p:spPr>
          <a:xfrm>
            <a:off x="1261373" y="617501"/>
            <a:ext cx="6549345" cy="1635576"/>
          </a:xfrm>
          <a:prstGeom prst="rect">
            <a:avLst/>
          </a:prstGeom>
        </p:spPr>
        <p:txBody>
          <a:bodyPr wrap="square">
            <a:spAutoFit/>
          </a:bodyPr>
          <a:lstStyle/>
          <a:p>
            <a:pPr indent="-257175" algn="just" defTabSz="342900">
              <a:lnSpc>
                <a:spcPct val="107000"/>
              </a:lnSpc>
              <a:buClr>
                <a:srgbClr val="FFC000"/>
              </a:buClr>
              <a:buFont typeface="Wingdings" panose="05000000000000000000" pitchFamily="2" charset="2"/>
              <a:buChar char="§"/>
            </a:pPr>
            <a:r>
              <a:rPr lang="en-GB" sz="1050" dirty="0">
                <a:solidFill>
                  <a:srgbClr val="FF0000"/>
                </a:solidFill>
                <a:latin typeface="Arial"/>
              </a:rPr>
              <a:t>Functionality</a:t>
            </a:r>
            <a:r>
              <a:rPr lang="en-GB" sz="1050" dirty="0">
                <a:solidFill>
                  <a:srgbClr val="5A5A5A"/>
                </a:solidFill>
                <a:latin typeface="Arial"/>
              </a:rPr>
              <a:t> [1] of the HL-LHC Neutral Beam Absorber: </a:t>
            </a:r>
          </a:p>
          <a:p>
            <a:pPr marL="85725" lvl="2" algn="just" defTabSz="342900">
              <a:lnSpc>
                <a:spcPct val="107000"/>
              </a:lnSpc>
              <a:buClr>
                <a:srgbClr val="FFC000"/>
              </a:buClr>
            </a:pPr>
            <a:r>
              <a:rPr lang="en-GB" sz="1050" dirty="0">
                <a:solidFill>
                  <a:srgbClr val="FF0000"/>
                </a:solidFill>
                <a:latin typeface="Arial"/>
              </a:rPr>
              <a:t>	</a:t>
            </a:r>
            <a:r>
              <a:rPr lang="en-GB" sz="1050" dirty="0">
                <a:solidFill>
                  <a:srgbClr val="5A5A5A"/>
                </a:solidFill>
                <a:latin typeface="Arial"/>
              </a:rPr>
              <a:t>→</a:t>
            </a:r>
            <a:r>
              <a:rPr lang="en-GB" sz="1050" dirty="0">
                <a:solidFill>
                  <a:srgbClr val="FF0000"/>
                </a:solidFill>
                <a:latin typeface="Arial" panose="020B0604020202020204" pitchFamily="34" charset="0"/>
                <a:cs typeface="Arial" panose="020B0604020202020204" pitchFamily="34" charset="0"/>
              </a:rPr>
              <a:t> </a:t>
            </a:r>
            <a:r>
              <a:rPr lang="en-GB" sz="1050" dirty="0">
                <a:solidFill>
                  <a:srgbClr val="FF0000"/>
                </a:solidFill>
                <a:latin typeface="Arial"/>
              </a:rPr>
              <a:t>protect the downstream magnets from the collision debris </a:t>
            </a:r>
            <a:r>
              <a:rPr lang="en-GB" sz="1050" dirty="0">
                <a:solidFill>
                  <a:srgbClr val="5A5A5A"/>
                </a:solidFill>
                <a:latin typeface="Arial"/>
              </a:rPr>
              <a:t>in the interaction point (ATLAS &amp; CMS) via the copper absorber.</a:t>
            </a:r>
          </a:p>
          <a:p>
            <a:pPr marL="0" lvl="1" indent="-257175" algn="just" defTabSz="342900">
              <a:lnSpc>
                <a:spcPct val="107000"/>
              </a:lnSpc>
              <a:buClr>
                <a:srgbClr val="FFC000"/>
              </a:buClr>
              <a:buFont typeface="Wingdings" panose="05000000000000000000" pitchFamily="2" charset="2"/>
              <a:buChar char="§"/>
            </a:pPr>
            <a:r>
              <a:rPr lang="en-GB" sz="1050" dirty="0">
                <a:solidFill>
                  <a:srgbClr val="5A5A5A"/>
                </a:solidFill>
                <a:latin typeface="Arial"/>
              </a:rPr>
              <a:t>It will became quite </a:t>
            </a:r>
            <a:r>
              <a:rPr lang="en-GB" sz="1050" dirty="0">
                <a:solidFill>
                  <a:srgbClr val="FF0000"/>
                </a:solidFill>
                <a:latin typeface="Arial"/>
              </a:rPr>
              <a:t>radioactive</a:t>
            </a:r>
            <a:r>
              <a:rPr lang="en-GB" sz="1050" dirty="0">
                <a:solidFill>
                  <a:srgbClr val="5A5A5A"/>
                </a:solidFill>
                <a:latin typeface="Arial"/>
              </a:rPr>
              <a:t> (&lt;1mSv/h after 4 week cool down). </a:t>
            </a:r>
          </a:p>
          <a:p>
            <a:pPr marL="342900" lvl="2" indent="-257175" algn="just" defTabSz="342900">
              <a:lnSpc>
                <a:spcPct val="107000"/>
              </a:lnSpc>
              <a:buClr>
                <a:srgbClr val="FFC000"/>
              </a:buClr>
              <a:buFont typeface="Wingdings" panose="05000000000000000000" pitchFamily="2" charset="2"/>
              <a:buChar char="§"/>
            </a:pPr>
            <a:r>
              <a:rPr lang="en-GB" sz="1050" dirty="0">
                <a:solidFill>
                  <a:srgbClr val="5A5A5A"/>
                </a:solidFill>
                <a:latin typeface="Arial"/>
              </a:rPr>
              <a:t>RP study (see A. </a:t>
            </a:r>
            <a:r>
              <a:rPr lang="en-GB" sz="1050" dirty="0" err="1">
                <a:solidFill>
                  <a:srgbClr val="5A5A5A"/>
                </a:solidFill>
                <a:latin typeface="Arial"/>
              </a:rPr>
              <a:t>Infantino’s</a:t>
            </a:r>
            <a:r>
              <a:rPr lang="en-GB" sz="1050" dirty="0">
                <a:solidFill>
                  <a:srgbClr val="5A5A5A"/>
                </a:solidFill>
                <a:latin typeface="Arial"/>
              </a:rPr>
              <a:t> talk). </a:t>
            </a:r>
          </a:p>
          <a:p>
            <a:pPr marL="0" lvl="1" indent="-257175" algn="just" defTabSz="342900">
              <a:lnSpc>
                <a:spcPct val="107000"/>
              </a:lnSpc>
              <a:buClr>
                <a:srgbClr val="FFC000"/>
              </a:buClr>
              <a:buFont typeface="Wingdings" panose="05000000000000000000" pitchFamily="2" charset="2"/>
              <a:buChar char="§"/>
            </a:pPr>
            <a:r>
              <a:rPr lang="en-GB" sz="1050" dirty="0">
                <a:solidFill>
                  <a:srgbClr val="FF0000"/>
                </a:solidFill>
                <a:latin typeface="Arial"/>
              </a:rPr>
              <a:t>Iron shield reused </a:t>
            </a:r>
            <a:r>
              <a:rPr lang="en-GB" sz="1050" dirty="0">
                <a:solidFill>
                  <a:srgbClr val="5A5A5A"/>
                </a:solidFill>
                <a:latin typeface="Arial"/>
              </a:rPr>
              <a:t>from the present TAN.</a:t>
            </a:r>
          </a:p>
          <a:p>
            <a:pPr marL="0" lvl="1" indent="-257175" algn="just" defTabSz="342900">
              <a:lnSpc>
                <a:spcPct val="107000"/>
              </a:lnSpc>
              <a:buClr>
                <a:srgbClr val="FFC000"/>
              </a:buClr>
              <a:buFont typeface="Wingdings" panose="05000000000000000000" pitchFamily="2" charset="2"/>
              <a:buChar char="§"/>
            </a:pPr>
            <a:r>
              <a:rPr lang="en-GB" sz="1050" dirty="0">
                <a:solidFill>
                  <a:srgbClr val="5A5A5A"/>
                </a:solidFill>
                <a:latin typeface="Arial"/>
              </a:rPr>
              <a:t>It houses two forward detectors</a:t>
            </a:r>
            <a:r>
              <a:rPr lang="es-ES" sz="1050" dirty="0">
                <a:solidFill>
                  <a:srgbClr val="5A5A5A"/>
                </a:solidFill>
                <a:latin typeface="Arial"/>
              </a:rPr>
              <a:t>.</a:t>
            </a:r>
          </a:p>
          <a:p>
            <a:pPr marL="0" lvl="1" indent="-257175" algn="just" defTabSz="342900">
              <a:lnSpc>
                <a:spcPct val="107000"/>
              </a:lnSpc>
              <a:buClr>
                <a:srgbClr val="FFC000"/>
              </a:buClr>
              <a:buFont typeface="Wingdings" panose="05000000000000000000" pitchFamily="2" charset="2"/>
              <a:buChar char="§"/>
            </a:pPr>
            <a:r>
              <a:rPr lang="en-GB" sz="1050" dirty="0">
                <a:solidFill>
                  <a:srgbClr val="5A5A5A"/>
                </a:solidFill>
                <a:latin typeface="Arial"/>
              </a:rPr>
              <a:t>Water cooled</a:t>
            </a:r>
            <a:r>
              <a:rPr lang="es-ES" sz="1050" dirty="0">
                <a:solidFill>
                  <a:srgbClr val="5A5A5A"/>
                </a:solidFill>
                <a:latin typeface="Arial"/>
              </a:rPr>
              <a:t>.</a:t>
            </a:r>
            <a:endParaRPr lang="en-GB" sz="1050" dirty="0">
              <a:solidFill>
                <a:srgbClr val="5A5A5A"/>
              </a:solidFill>
              <a:latin typeface="Arial"/>
            </a:endParaRPr>
          </a:p>
          <a:p>
            <a:pPr marL="342900" lvl="2" indent="-257175" algn="just" defTabSz="342900">
              <a:lnSpc>
                <a:spcPct val="107000"/>
              </a:lnSpc>
              <a:buClr>
                <a:srgbClr val="FFC000"/>
              </a:buClr>
              <a:buFont typeface="Wingdings" panose="05000000000000000000" pitchFamily="2" charset="2"/>
              <a:buChar char="§"/>
            </a:pPr>
            <a:endParaRPr lang="en-GB" sz="1050" dirty="0">
              <a:solidFill>
                <a:srgbClr val="5A5A5A"/>
              </a:solidFill>
              <a:latin typeface="Arial"/>
            </a:endParaRPr>
          </a:p>
        </p:txBody>
      </p:sp>
      <p:sp>
        <p:nvSpPr>
          <p:cNvPr id="56"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2319231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91824" y="1329612"/>
            <a:ext cx="3140698" cy="2311009"/>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15</a:t>
            </a:fld>
            <a:endParaRPr lang="fr-FR" dirty="0">
              <a:solidFill>
                <a:srgbClr val="64BCD9"/>
              </a:solidFill>
              <a:latin typeface="Arial"/>
            </a:endParaRPr>
          </a:p>
        </p:txBody>
      </p:sp>
      <p:sp>
        <p:nvSpPr>
          <p:cNvPr id="13" name="Titre 2"/>
          <p:cNvSpPr txBox="1">
            <a:spLocks/>
          </p:cNvSpPr>
          <p:nvPr/>
        </p:nvSpPr>
        <p:spPr>
          <a:xfrm>
            <a:off x="791580" y="271071"/>
            <a:ext cx="7884876" cy="324036"/>
          </a:xfrm>
          <a:prstGeom prst="rect">
            <a:avLst/>
          </a:prstGeom>
        </p:spPr>
        <p:txBody>
          <a:bodyPr vert="horz" lIns="0" tIns="0" rIns="0" bIns="0" rtlCol="0" anchor="ctr" anchorCtr="1">
            <a:noAutofit/>
          </a:bodyPr>
          <a:lstStyle>
            <a:defPPr>
              <a:defRPr lang="fr-FR"/>
            </a:defPPr>
            <a:lvl1pPr algn="ctr">
              <a:spcBef>
                <a:spcPct val="0"/>
              </a:spcBef>
              <a:buNone/>
              <a:defRPr sz="3200" b="1">
                <a:solidFill>
                  <a:schemeClr val="bg2"/>
                </a:solidFill>
                <a:latin typeface="+mj-lt"/>
                <a:ea typeface="+mj-ea"/>
                <a:cs typeface="+mj-cs"/>
              </a:defRPr>
            </a:lvl1pPr>
          </a:lstStyle>
          <a:p>
            <a:pPr defTabSz="342900"/>
            <a:r>
              <a:rPr lang="en-GB" sz="2400" dirty="0">
                <a:solidFill>
                  <a:srgbClr val="0093BE"/>
                </a:solidFill>
                <a:latin typeface="Arial"/>
              </a:rPr>
              <a:t>Alignment overview</a:t>
            </a:r>
          </a:p>
        </p:txBody>
      </p:sp>
      <p:pic>
        <p:nvPicPr>
          <p:cNvPr id="3" name="Picture 2"/>
          <p:cNvPicPr>
            <a:picLocks noChangeAspect="1"/>
          </p:cNvPicPr>
          <p:nvPr/>
        </p:nvPicPr>
        <p:blipFill>
          <a:blip r:embed="rId3"/>
          <a:stretch>
            <a:fillRect/>
          </a:stretch>
        </p:blipFill>
        <p:spPr>
          <a:xfrm>
            <a:off x="3701029" y="3759882"/>
            <a:ext cx="3897107" cy="1164380"/>
          </a:xfrm>
          <a:prstGeom prst="rect">
            <a:avLst/>
          </a:prstGeom>
        </p:spPr>
      </p:pic>
      <p:sp>
        <p:nvSpPr>
          <p:cNvPr id="11"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
        <p:nvSpPr>
          <p:cNvPr id="12" name="TextBox 11"/>
          <p:cNvSpPr txBox="1"/>
          <p:nvPr/>
        </p:nvSpPr>
        <p:spPr>
          <a:xfrm>
            <a:off x="1385646" y="681540"/>
            <a:ext cx="3564396" cy="3323987"/>
          </a:xfrm>
          <a:prstGeom prst="rect">
            <a:avLst/>
          </a:prstGeom>
          <a:noFill/>
        </p:spPr>
        <p:txBody>
          <a:bodyPr wrap="square" rtlCol="0">
            <a:spAutoFit/>
          </a:bodyPr>
          <a:lstStyle/>
          <a:p>
            <a:pPr marL="214313" indent="-214313" defTabSz="342900">
              <a:buClr>
                <a:srgbClr val="FFC000"/>
              </a:buClr>
              <a:buFont typeface="Wingdings" panose="05000000000000000000" pitchFamily="2" charset="2"/>
              <a:buChar char="§"/>
            </a:pPr>
            <a:r>
              <a:rPr lang="en-US" sz="1050" dirty="0">
                <a:solidFill>
                  <a:srgbClr val="5A5A5A"/>
                </a:solidFill>
                <a:latin typeface="Arial"/>
              </a:rPr>
              <a:t>WPS (</a:t>
            </a:r>
            <a:r>
              <a:rPr lang="en-US" sz="1050" dirty="0">
                <a:solidFill>
                  <a:srgbClr val="FF0000"/>
                </a:solidFill>
                <a:latin typeface="Arial"/>
              </a:rPr>
              <a:t>Wire Positioning System</a:t>
            </a:r>
            <a:r>
              <a:rPr lang="en-US" sz="1050" dirty="0">
                <a:solidFill>
                  <a:srgbClr val="5A5A5A"/>
                </a:solidFill>
                <a:latin typeface="Arial"/>
              </a:rPr>
              <a:t>).</a:t>
            </a:r>
          </a:p>
          <a:p>
            <a:pPr marL="214313" indent="-214313" defTabSz="342900">
              <a:buClr>
                <a:srgbClr val="FFC000"/>
              </a:buClr>
              <a:buFont typeface="Wingdings" panose="05000000000000000000" pitchFamily="2" charset="2"/>
              <a:buChar char="§"/>
            </a:pPr>
            <a:endParaRPr lang="en-US" sz="1050" dirty="0">
              <a:solidFill>
                <a:srgbClr val="5A5A5A"/>
              </a:solidFill>
              <a:latin typeface="Arial"/>
            </a:endParaRPr>
          </a:p>
          <a:p>
            <a:pPr marL="214313" indent="-214313" defTabSz="342900">
              <a:buClr>
                <a:srgbClr val="FFC000"/>
              </a:buClr>
              <a:buFont typeface="Wingdings" panose="05000000000000000000" pitchFamily="2" charset="2"/>
              <a:buChar char="§"/>
            </a:pPr>
            <a:r>
              <a:rPr lang="en-GB" sz="1050" dirty="0">
                <a:solidFill>
                  <a:srgbClr val="5A5A5A"/>
                </a:solidFill>
                <a:latin typeface="Arial"/>
              </a:rPr>
              <a:t>Brackets for supporting the WPS sensors.</a:t>
            </a:r>
          </a:p>
          <a:p>
            <a:pPr marL="214313" indent="-214313" defTabSz="342900">
              <a:buClr>
                <a:srgbClr val="FFC000"/>
              </a:buClr>
              <a:buFont typeface="Wingdings" panose="05000000000000000000" pitchFamily="2" charset="2"/>
              <a:buChar char="§"/>
            </a:pPr>
            <a:endParaRPr lang="en-US" sz="1050" dirty="0">
              <a:solidFill>
                <a:srgbClr val="5A5A5A"/>
              </a:solidFill>
              <a:latin typeface="Arial"/>
            </a:endParaRPr>
          </a:p>
          <a:p>
            <a:pPr marL="214313" indent="-214313" defTabSz="342900">
              <a:buClr>
                <a:srgbClr val="FFC000"/>
              </a:buClr>
              <a:buFont typeface="Wingdings" panose="05000000000000000000" pitchFamily="2" charset="2"/>
              <a:buChar char="§"/>
            </a:pPr>
            <a:r>
              <a:rPr lang="en-US" sz="1050" dirty="0">
                <a:solidFill>
                  <a:srgbClr val="5A5A5A"/>
                </a:solidFill>
                <a:latin typeface="Arial"/>
              </a:rPr>
              <a:t>HLS (</a:t>
            </a:r>
            <a:r>
              <a:rPr lang="en-US" sz="1050" dirty="0">
                <a:solidFill>
                  <a:srgbClr val="FF0000"/>
                </a:solidFill>
                <a:latin typeface="Arial"/>
              </a:rPr>
              <a:t>Hydrostatic levelling System</a:t>
            </a:r>
            <a:r>
              <a:rPr lang="en-US" sz="1050" dirty="0">
                <a:solidFill>
                  <a:srgbClr val="5A5A5A"/>
                </a:solidFill>
                <a:latin typeface="Arial"/>
              </a:rPr>
              <a:t>).</a:t>
            </a:r>
          </a:p>
          <a:p>
            <a:pPr marL="557213" lvl="1" indent="-214313" defTabSz="342900">
              <a:buClr>
                <a:srgbClr val="FFC000"/>
              </a:buClr>
              <a:buFont typeface="Wingdings" panose="05000000000000000000" pitchFamily="2" charset="2"/>
              <a:buChar char="§"/>
            </a:pPr>
            <a:r>
              <a:rPr lang="en-US" sz="1050" dirty="0">
                <a:solidFill>
                  <a:srgbClr val="5A5A5A"/>
                </a:solidFill>
                <a:latin typeface="Arial"/>
              </a:rPr>
              <a:t>Not used for TAXN alignment but to be taken into account for integration purposes.</a:t>
            </a:r>
          </a:p>
          <a:p>
            <a:pPr marL="557213" lvl="1" indent="-214313" defTabSz="342900">
              <a:buClr>
                <a:srgbClr val="FFC000"/>
              </a:buClr>
              <a:buFont typeface="Wingdings" panose="05000000000000000000" pitchFamily="2" charset="2"/>
              <a:buChar char="§"/>
            </a:pPr>
            <a:endParaRPr lang="en-US" sz="1050" dirty="0">
              <a:solidFill>
                <a:srgbClr val="5A5A5A"/>
              </a:solidFill>
              <a:latin typeface="Arial"/>
            </a:endParaRPr>
          </a:p>
          <a:p>
            <a:pPr marL="214313" indent="-214313" defTabSz="342900">
              <a:buClr>
                <a:srgbClr val="FFC000"/>
              </a:buClr>
              <a:buFont typeface="Wingdings" panose="05000000000000000000" pitchFamily="2" charset="2"/>
              <a:buChar char="§"/>
            </a:pPr>
            <a:r>
              <a:rPr lang="en-GB" sz="1050" dirty="0">
                <a:solidFill>
                  <a:srgbClr val="FF0000"/>
                </a:solidFill>
                <a:latin typeface="Arial"/>
              </a:rPr>
              <a:t>Space</a:t>
            </a:r>
            <a:r>
              <a:rPr lang="en-GB" sz="1050" dirty="0">
                <a:solidFill>
                  <a:srgbClr val="5A5A5A"/>
                </a:solidFill>
                <a:latin typeface="Arial"/>
              </a:rPr>
              <a:t> reserved on the top cover </a:t>
            </a:r>
            <a:r>
              <a:rPr lang="en-GB" sz="1050" dirty="0">
                <a:solidFill>
                  <a:srgbClr val="FF0000"/>
                </a:solidFill>
                <a:latin typeface="Arial"/>
              </a:rPr>
              <a:t>for inclinometers</a:t>
            </a:r>
            <a:r>
              <a:rPr lang="en-GB" sz="1050" dirty="0">
                <a:solidFill>
                  <a:srgbClr val="5A5A5A"/>
                </a:solidFill>
                <a:latin typeface="Arial"/>
              </a:rPr>
              <a:t>.</a:t>
            </a:r>
          </a:p>
          <a:p>
            <a:pPr marL="557213" lvl="1" indent="-214313" defTabSz="342900">
              <a:buClr>
                <a:srgbClr val="FFC000"/>
              </a:buClr>
              <a:buFont typeface="Wingdings" panose="05000000000000000000" pitchFamily="2" charset="2"/>
              <a:buChar char="§"/>
            </a:pPr>
            <a:r>
              <a:rPr lang="en-GB" sz="1050" dirty="0">
                <a:solidFill>
                  <a:srgbClr val="5A5A5A"/>
                </a:solidFill>
                <a:latin typeface="Arial"/>
              </a:rPr>
              <a:t>Volume: 150x150x250mm</a:t>
            </a:r>
            <a:r>
              <a:rPr lang="en-GB" sz="1050" baseline="30000" dirty="0">
                <a:solidFill>
                  <a:srgbClr val="5A5A5A"/>
                </a:solidFill>
                <a:latin typeface="Arial"/>
              </a:rPr>
              <a:t>3</a:t>
            </a:r>
            <a:r>
              <a:rPr lang="en-GB" sz="1050" dirty="0">
                <a:solidFill>
                  <a:srgbClr val="5A5A5A"/>
                </a:solidFill>
                <a:latin typeface="Arial"/>
              </a:rPr>
              <a:t>.</a:t>
            </a:r>
          </a:p>
          <a:p>
            <a:pPr marL="557213" lvl="1" indent="-214313" defTabSz="342900">
              <a:buClr>
                <a:srgbClr val="FFC000"/>
              </a:buClr>
              <a:buFont typeface="Wingdings" panose="05000000000000000000" pitchFamily="2" charset="2"/>
              <a:buChar char="§"/>
            </a:pPr>
            <a:endParaRPr lang="en-GB" sz="1050" dirty="0">
              <a:solidFill>
                <a:srgbClr val="5A5A5A"/>
              </a:solidFill>
              <a:latin typeface="Arial"/>
            </a:endParaRPr>
          </a:p>
          <a:p>
            <a:pPr marL="214313" indent="-214313" defTabSz="342900">
              <a:buClr>
                <a:srgbClr val="FFC000"/>
              </a:buClr>
              <a:buFont typeface="Wingdings" panose="05000000000000000000" pitchFamily="2" charset="2"/>
              <a:buChar char="§"/>
            </a:pPr>
            <a:r>
              <a:rPr lang="en-GB" sz="1050" dirty="0">
                <a:solidFill>
                  <a:srgbClr val="FF0000"/>
                </a:solidFill>
                <a:latin typeface="Arial"/>
              </a:rPr>
              <a:t>SU fiducials support </a:t>
            </a:r>
            <a:r>
              <a:rPr lang="en-GB" sz="1050" dirty="0">
                <a:solidFill>
                  <a:srgbClr val="5A5A5A"/>
                </a:solidFill>
                <a:latin typeface="Arial"/>
              </a:rPr>
              <a:t>on the lateral side of the TAXN shielding.</a:t>
            </a:r>
          </a:p>
          <a:p>
            <a:pPr marL="214313" indent="-214313" defTabSz="342900">
              <a:buClr>
                <a:srgbClr val="FFC000"/>
              </a:buClr>
              <a:buFont typeface="Wingdings" panose="05000000000000000000" pitchFamily="2" charset="2"/>
              <a:buChar char="§"/>
            </a:pPr>
            <a:endParaRPr lang="en-GB" sz="1050" dirty="0">
              <a:solidFill>
                <a:srgbClr val="5A5A5A"/>
              </a:solidFill>
              <a:latin typeface="Arial"/>
            </a:endParaRPr>
          </a:p>
          <a:p>
            <a:pPr marL="214313" indent="-214313" defTabSz="342900">
              <a:buClr>
                <a:srgbClr val="FFC000"/>
              </a:buClr>
              <a:buFont typeface="Wingdings" panose="05000000000000000000" pitchFamily="2" charset="2"/>
              <a:buChar char="§"/>
            </a:pPr>
            <a:r>
              <a:rPr lang="en-GB" sz="1050" dirty="0">
                <a:solidFill>
                  <a:srgbClr val="5A5A5A"/>
                </a:solidFill>
                <a:latin typeface="Arial"/>
              </a:rPr>
              <a:t>Fiducial references on the TAXN and Y-chamber.</a:t>
            </a:r>
          </a:p>
          <a:p>
            <a:pPr marL="557213" lvl="1" indent="-214313" defTabSz="342900">
              <a:buClr>
                <a:srgbClr val="FFC000"/>
              </a:buClr>
              <a:buFont typeface="Wingdings" panose="05000000000000000000" pitchFamily="2" charset="2"/>
              <a:buChar char="§"/>
            </a:pPr>
            <a:r>
              <a:rPr lang="en-GB" sz="1050" dirty="0">
                <a:solidFill>
                  <a:srgbClr val="5A5A5A"/>
                </a:solidFill>
                <a:latin typeface="Arial"/>
              </a:rPr>
              <a:t>Strategy validated by shielding tests [3].</a:t>
            </a:r>
          </a:p>
          <a:p>
            <a:pPr marL="557213" lvl="1" indent="-214313" defTabSz="342900">
              <a:buClr>
                <a:srgbClr val="FFC000"/>
              </a:buClr>
              <a:buFont typeface="Wingdings" panose="05000000000000000000" pitchFamily="2" charset="2"/>
              <a:buChar char="§"/>
            </a:pPr>
            <a:endParaRPr lang="en-GB" sz="1050" dirty="0">
              <a:solidFill>
                <a:srgbClr val="5A5A5A"/>
              </a:solidFill>
              <a:latin typeface="Arial"/>
            </a:endParaRPr>
          </a:p>
          <a:p>
            <a:pPr marL="214313" indent="-214313" defTabSz="342900">
              <a:buClr>
                <a:srgbClr val="FFC000"/>
              </a:buClr>
              <a:buFont typeface="Wingdings" panose="05000000000000000000" pitchFamily="2" charset="2"/>
              <a:buChar char="§"/>
            </a:pPr>
            <a:r>
              <a:rPr lang="en-GB" sz="1050" dirty="0">
                <a:solidFill>
                  <a:srgbClr val="5A5A5A"/>
                </a:solidFill>
                <a:latin typeface="Arial"/>
              </a:rPr>
              <a:t>x3 </a:t>
            </a:r>
            <a:r>
              <a:rPr lang="en-GB" sz="1050" dirty="0">
                <a:solidFill>
                  <a:srgbClr val="FF0000"/>
                </a:solidFill>
                <a:latin typeface="Arial"/>
              </a:rPr>
              <a:t>remote aligned jacks </a:t>
            </a:r>
            <a:r>
              <a:rPr lang="en-GB" sz="1050" dirty="0">
                <a:solidFill>
                  <a:srgbClr val="5A5A5A"/>
                </a:solidFill>
                <a:latin typeface="Arial"/>
              </a:rPr>
              <a:t>[4].</a:t>
            </a:r>
          </a:p>
          <a:p>
            <a:pPr marL="557213" lvl="1" indent="-214313" defTabSz="342900">
              <a:buClr>
                <a:srgbClr val="FFC000"/>
              </a:buClr>
              <a:buFont typeface="Wingdings" panose="05000000000000000000" pitchFamily="2" charset="2"/>
              <a:buChar char="§"/>
            </a:pPr>
            <a:r>
              <a:rPr lang="en-GB" sz="1050" dirty="0">
                <a:solidFill>
                  <a:srgbClr val="5A5A5A"/>
                </a:solidFill>
                <a:latin typeface="Arial"/>
              </a:rPr>
              <a:t>Interfaces plates to be design once the jacks design in fixed.</a:t>
            </a:r>
          </a:p>
        </p:txBody>
      </p:sp>
    </p:spTree>
    <p:extLst>
      <p:ext uri="{BB962C8B-B14F-4D97-AF65-F5344CB8AC3E}">
        <p14:creationId xmlns:p14="http://schemas.microsoft.com/office/powerpoint/2010/main" val="976216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71541" y="1654334"/>
            <a:ext cx="1717142" cy="2596269"/>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16</a:t>
            </a:fld>
            <a:endParaRPr lang="fr-FR" dirty="0">
              <a:solidFill>
                <a:srgbClr val="64BCD9"/>
              </a:solidFill>
              <a:latin typeface="Arial"/>
            </a:endParaRPr>
          </a:p>
        </p:txBody>
      </p:sp>
      <p:sp>
        <p:nvSpPr>
          <p:cNvPr id="13" name="Titre 2"/>
          <p:cNvSpPr txBox="1">
            <a:spLocks/>
          </p:cNvSpPr>
          <p:nvPr/>
        </p:nvSpPr>
        <p:spPr>
          <a:xfrm>
            <a:off x="791580" y="271071"/>
            <a:ext cx="7884876" cy="324036"/>
          </a:xfrm>
          <a:prstGeom prst="rect">
            <a:avLst/>
          </a:prstGeom>
        </p:spPr>
        <p:txBody>
          <a:bodyPr vert="horz" lIns="0" tIns="0" rIns="0" bIns="0" rtlCol="0" anchor="ctr" anchorCtr="1">
            <a:noAutofit/>
          </a:bodyPr>
          <a:lstStyle>
            <a:defPPr>
              <a:defRPr lang="fr-FR"/>
            </a:defPPr>
            <a:lvl1pPr algn="ctr">
              <a:spcBef>
                <a:spcPct val="0"/>
              </a:spcBef>
              <a:buNone/>
              <a:defRPr sz="3200" b="1">
                <a:solidFill>
                  <a:schemeClr val="bg2"/>
                </a:solidFill>
                <a:latin typeface="+mj-lt"/>
                <a:ea typeface="+mj-ea"/>
                <a:cs typeface="+mj-cs"/>
              </a:defRPr>
            </a:lvl1pPr>
          </a:lstStyle>
          <a:p>
            <a:pPr defTabSz="342900"/>
            <a:r>
              <a:rPr lang="en-GB" sz="2400" dirty="0">
                <a:solidFill>
                  <a:srgbClr val="0093BE"/>
                </a:solidFill>
                <a:latin typeface="Arial"/>
              </a:rPr>
              <a:t>Supporting system</a:t>
            </a:r>
          </a:p>
        </p:txBody>
      </p:sp>
      <p:sp>
        <p:nvSpPr>
          <p:cNvPr id="15" name="Espace réservé du texte 4"/>
          <p:cNvSpPr>
            <a:spLocks noGrp="1"/>
          </p:cNvSpPr>
          <p:nvPr>
            <p:ph type="body" sz="quarter" idx="3"/>
          </p:nvPr>
        </p:nvSpPr>
        <p:spPr>
          <a:xfrm>
            <a:off x="1542871" y="843558"/>
            <a:ext cx="6690407" cy="560213"/>
          </a:xfrm>
        </p:spPr>
        <p:txBody>
          <a:bodyPr>
            <a:normAutofit/>
          </a:bodyPr>
          <a:lstStyle/>
          <a:p>
            <a:pPr marL="214313" indent="-214313" algn="just">
              <a:buFont typeface="Wingdings" panose="05000000000000000000" pitchFamily="2" charset="2"/>
              <a:buChar char="§"/>
            </a:pPr>
            <a:r>
              <a:rPr lang="en-GB" sz="1050" b="0" dirty="0">
                <a:solidFill>
                  <a:srgbClr val="FF0000"/>
                </a:solidFill>
              </a:rPr>
              <a:t>Absorber block to be supported on three points</a:t>
            </a:r>
            <a:r>
              <a:rPr lang="en-GB" sz="1050" b="0" dirty="0"/>
              <a:t> on the shielding.</a:t>
            </a:r>
          </a:p>
          <a:p>
            <a:pPr marL="557213" lvl="1" indent="-214313" algn="just">
              <a:buFont typeface="Wingdings" panose="05000000000000000000" pitchFamily="2" charset="2"/>
              <a:buChar char="§"/>
            </a:pPr>
            <a:r>
              <a:rPr lang="en-GB" sz="1050" b="0" dirty="0"/>
              <a:t>Currently there are four!</a:t>
            </a:r>
          </a:p>
        </p:txBody>
      </p:sp>
      <p:pic>
        <p:nvPicPr>
          <p:cNvPr id="2" name="Picture 1"/>
          <p:cNvPicPr>
            <a:picLocks noChangeAspect="1"/>
          </p:cNvPicPr>
          <p:nvPr/>
        </p:nvPicPr>
        <p:blipFill>
          <a:blip r:embed="rId3"/>
          <a:stretch>
            <a:fillRect/>
          </a:stretch>
        </p:blipFill>
        <p:spPr>
          <a:xfrm>
            <a:off x="1763688" y="1466022"/>
            <a:ext cx="2322258" cy="3097575"/>
          </a:xfrm>
          <a:prstGeom prst="rect">
            <a:avLst/>
          </a:prstGeom>
        </p:spPr>
      </p:pic>
      <p:cxnSp>
        <p:nvCxnSpPr>
          <p:cNvPr id="25" name="Straight Arrow Connector 24"/>
          <p:cNvCxnSpPr>
            <a:stCxn id="26" idx="0"/>
          </p:cNvCxnSpPr>
          <p:nvPr/>
        </p:nvCxnSpPr>
        <p:spPr>
          <a:xfrm flipH="1" flipV="1">
            <a:off x="5667685" y="2513142"/>
            <a:ext cx="1123095" cy="12167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045727" y="3729860"/>
            <a:ext cx="1490105" cy="230832"/>
          </a:xfrm>
          <a:prstGeom prst="rect">
            <a:avLst/>
          </a:prstGeom>
          <a:noFill/>
        </p:spPr>
        <p:txBody>
          <a:bodyPr wrap="square" rtlCol="0">
            <a:spAutoFit/>
          </a:bodyPr>
          <a:lstStyle/>
          <a:p>
            <a:pPr algn="ctr" defTabSz="342900"/>
            <a:r>
              <a:rPr lang="en-GB" sz="900" dirty="0">
                <a:solidFill>
                  <a:prstClr val="black"/>
                </a:solidFill>
                <a:latin typeface="Arial"/>
              </a:rPr>
              <a:t>Current supports holes</a:t>
            </a:r>
          </a:p>
        </p:txBody>
      </p:sp>
      <p:cxnSp>
        <p:nvCxnSpPr>
          <p:cNvPr id="27" name="Straight Arrow Connector 26"/>
          <p:cNvCxnSpPr>
            <a:stCxn id="26" idx="0"/>
          </p:cNvCxnSpPr>
          <p:nvPr/>
        </p:nvCxnSpPr>
        <p:spPr>
          <a:xfrm flipH="1" flipV="1">
            <a:off x="5289643" y="2459136"/>
            <a:ext cx="1501137" cy="12707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6" idx="0"/>
          </p:cNvCxnSpPr>
          <p:nvPr/>
        </p:nvCxnSpPr>
        <p:spPr>
          <a:xfrm flipH="1" flipV="1">
            <a:off x="5667685" y="3215220"/>
            <a:ext cx="1123095" cy="5146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6" idx="0"/>
          </p:cNvCxnSpPr>
          <p:nvPr/>
        </p:nvCxnSpPr>
        <p:spPr>
          <a:xfrm flipH="1" flipV="1">
            <a:off x="5289643" y="3215220"/>
            <a:ext cx="1501137" cy="5146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40" idx="0"/>
          </p:cNvCxnSpPr>
          <p:nvPr/>
        </p:nvCxnSpPr>
        <p:spPr>
          <a:xfrm flipH="1" flipV="1">
            <a:off x="3059832" y="2409732"/>
            <a:ext cx="748123" cy="22733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727835" y="4683125"/>
            <a:ext cx="2160240" cy="230832"/>
          </a:xfrm>
          <a:prstGeom prst="rect">
            <a:avLst/>
          </a:prstGeom>
          <a:noFill/>
        </p:spPr>
        <p:txBody>
          <a:bodyPr wrap="square" rtlCol="0">
            <a:spAutoFit/>
          </a:bodyPr>
          <a:lstStyle/>
          <a:p>
            <a:pPr algn="ctr" defTabSz="342900"/>
            <a:r>
              <a:rPr lang="en-GB" sz="900" dirty="0">
                <a:solidFill>
                  <a:prstClr val="black"/>
                </a:solidFill>
                <a:latin typeface="Arial"/>
              </a:rPr>
              <a:t>Handling tooling will be removed</a:t>
            </a:r>
          </a:p>
        </p:txBody>
      </p:sp>
      <p:sp>
        <p:nvSpPr>
          <p:cNvPr id="17"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2624240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67544" y="166290"/>
            <a:ext cx="5915025" cy="745629"/>
          </a:xfrm>
        </p:spPr>
        <p:txBody>
          <a:bodyPr vert="horz" lIns="0" tIns="0" rIns="0" bIns="0" rtlCol="0" anchor="ctr" anchorCtr="1">
            <a:noAutofit/>
          </a:bodyPr>
          <a:lstStyle/>
          <a:p>
            <a:r>
              <a:rPr lang="es-ES" sz="2400" dirty="0" err="1"/>
              <a:t>Supporting</a:t>
            </a:r>
            <a:r>
              <a:rPr lang="es-ES" sz="2400" dirty="0"/>
              <a:t> concept</a:t>
            </a:r>
            <a:endParaRPr lang="en-GB" sz="2400" dirty="0"/>
          </a:p>
        </p:txBody>
      </p:sp>
      <p:pic>
        <p:nvPicPr>
          <p:cNvPr id="2" name="Picture 1"/>
          <p:cNvPicPr>
            <a:picLocks noChangeAspect="1"/>
          </p:cNvPicPr>
          <p:nvPr/>
        </p:nvPicPr>
        <p:blipFill>
          <a:blip r:embed="rId2"/>
          <a:stretch>
            <a:fillRect/>
          </a:stretch>
        </p:blipFill>
        <p:spPr>
          <a:xfrm>
            <a:off x="4099579" y="800443"/>
            <a:ext cx="1552541" cy="3367148"/>
          </a:xfrm>
          <a:prstGeom prst="rect">
            <a:avLst/>
          </a:prstGeom>
        </p:spPr>
      </p:pic>
      <p:pic>
        <p:nvPicPr>
          <p:cNvPr id="3" name="Picture 2"/>
          <p:cNvPicPr>
            <a:picLocks noChangeAspect="1"/>
          </p:cNvPicPr>
          <p:nvPr/>
        </p:nvPicPr>
        <p:blipFill>
          <a:blip r:embed="rId3"/>
          <a:stretch>
            <a:fillRect/>
          </a:stretch>
        </p:blipFill>
        <p:spPr>
          <a:xfrm>
            <a:off x="5652120" y="1696455"/>
            <a:ext cx="2197077" cy="3173984"/>
          </a:xfrm>
          <a:prstGeom prst="rect">
            <a:avLst/>
          </a:prstGeom>
        </p:spPr>
      </p:pic>
      <p:sp>
        <p:nvSpPr>
          <p:cNvPr id="6" name="TextBox 5"/>
          <p:cNvSpPr txBox="1"/>
          <p:nvPr/>
        </p:nvSpPr>
        <p:spPr>
          <a:xfrm>
            <a:off x="6323578" y="2849053"/>
            <a:ext cx="865943" cy="404085"/>
          </a:xfrm>
          <a:prstGeom prst="rect">
            <a:avLst/>
          </a:prstGeom>
          <a:noFill/>
        </p:spPr>
        <p:txBody>
          <a:bodyPr wrap="none" rtlCol="0">
            <a:spAutoFit/>
          </a:bodyPr>
          <a:lstStyle/>
          <a:p>
            <a:pPr algn="ctr" defTabSz="342900"/>
            <a:r>
              <a:rPr lang="en-GB" sz="1013" dirty="0">
                <a:solidFill>
                  <a:srgbClr val="FFFF00"/>
                </a:solidFill>
                <a:latin typeface="Arial"/>
              </a:rPr>
              <a:t>Round:</a:t>
            </a:r>
          </a:p>
          <a:p>
            <a:pPr algn="ctr" defTabSz="342900"/>
            <a:r>
              <a:rPr lang="en-GB" sz="1013" dirty="0">
                <a:solidFill>
                  <a:srgbClr val="FFFF00"/>
                </a:solidFill>
                <a:latin typeface="Arial"/>
              </a:rPr>
              <a:t>“fixed point”</a:t>
            </a:r>
          </a:p>
        </p:txBody>
      </p:sp>
      <p:sp>
        <p:nvSpPr>
          <p:cNvPr id="7" name="TextBox 6"/>
          <p:cNvSpPr txBox="1"/>
          <p:nvPr/>
        </p:nvSpPr>
        <p:spPr>
          <a:xfrm>
            <a:off x="6314246" y="4191354"/>
            <a:ext cx="886782" cy="248209"/>
          </a:xfrm>
          <a:prstGeom prst="rect">
            <a:avLst/>
          </a:prstGeom>
          <a:noFill/>
        </p:spPr>
        <p:txBody>
          <a:bodyPr wrap="none" rtlCol="0">
            <a:spAutoFit/>
          </a:bodyPr>
          <a:lstStyle/>
          <a:p>
            <a:pPr algn="ctr" defTabSz="342900"/>
            <a:r>
              <a:rPr lang="en-GB" sz="1013" dirty="0">
                <a:solidFill>
                  <a:srgbClr val="FFFF00"/>
                </a:solidFill>
                <a:latin typeface="Arial"/>
              </a:rPr>
              <a:t>Slot &amp; plane</a:t>
            </a:r>
          </a:p>
        </p:txBody>
      </p:sp>
      <p:sp>
        <p:nvSpPr>
          <p:cNvPr id="10" name="Rectangle 9"/>
          <p:cNvSpPr/>
          <p:nvPr/>
        </p:nvSpPr>
        <p:spPr>
          <a:xfrm>
            <a:off x="1251084" y="1005576"/>
            <a:ext cx="2693561" cy="2942600"/>
          </a:xfrm>
          <a:prstGeom prst="rect">
            <a:avLst/>
          </a:prstGeom>
        </p:spPr>
        <p:txBody>
          <a:bodyPr wrap="square">
            <a:spAutoFit/>
          </a:bodyPr>
          <a:lstStyle/>
          <a:p>
            <a:pPr marL="257175" indent="-257175" algn="just" defTabSz="342900">
              <a:lnSpc>
                <a:spcPct val="107000"/>
              </a:lnSpc>
              <a:spcBef>
                <a:spcPts val="150"/>
              </a:spcBef>
              <a:spcAft>
                <a:spcPts val="600"/>
              </a:spcAft>
              <a:buClr>
                <a:srgbClr val="FFC000"/>
              </a:buClr>
              <a:buFont typeface="Wingdings" panose="05000000000000000000" pitchFamily="2" charset="2"/>
              <a:buChar char="§"/>
            </a:pPr>
            <a:r>
              <a:rPr lang="en-GB" sz="1050" dirty="0">
                <a:solidFill>
                  <a:srgbClr val="FF0000"/>
                </a:solidFill>
                <a:latin typeface="Arial"/>
              </a:rPr>
              <a:t>x3</a:t>
            </a:r>
            <a:r>
              <a:rPr lang="en-GB" sz="1050" dirty="0">
                <a:solidFill>
                  <a:srgbClr val="5A5A5A"/>
                </a:solidFill>
                <a:latin typeface="Arial"/>
              </a:rPr>
              <a:t> 30mm </a:t>
            </a:r>
            <a:r>
              <a:rPr lang="en-GB" sz="1050" dirty="0">
                <a:solidFill>
                  <a:srgbClr val="FF0000"/>
                </a:solidFill>
                <a:latin typeface="Arial"/>
              </a:rPr>
              <a:t>spheres</a:t>
            </a:r>
            <a:r>
              <a:rPr lang="en-GB" sz="1050" dirty="0">
                <a:solidFill>
                  <a:srgbClr val="5A5A5A"/>
                </a:solidFill>
                <a:latin typeface="Arial"/>
              </a:rPr>
              <a:t>.</a:t>
            </a:r>
          </a:p>
          <a:p>
            <a:pPr marL="257175" indent="-257175" algn="just" defTabSz="342900">
              <a:lnSpc>
                <a:spcPct val="107000"/>
              </a:lnSpc>
              <a:spcBef>
                <a:spcPts val="150"/>
              </a:spcBef>
              <a:spcAft>
                <a:spcPts val="600"/>
              </a:spcAft>
              <a:buClr>
                <a:srgbClr val="FFC000"/>
              </a:buClr>
              <a:buFont typeface="Wingdings" panose="05000000000000000000" pitchFamily="2" charset="2"/>
              <a:buChar char="§"/>
            </a:pPr>
            <a:r>
              <a:rPr lang="en-GB" sz="1050" dirty="0">
                <a:solidFill>
                  <a:srgbClr val="FF0000"/>
                </a:solidFill>
                <a:latin typeface="Arial"/>
              </a:rPr>
              <a:t>Round, slot + plane </a:t>
            </a:r>
            <a:r>
              <a:rPr lang="en-GB" sz="1050" dirty="0">
                <a:solidFill>
                  <a:srgbClr val="5A5A5A"/>
                </a:solidFill>
                <a:latin typeface="Arial"/>
              </a:rPr>
              <a:t>geometries.</a:t>
            </a:r>
          </a:p>
          <a:p>
            <a:pPr marL="257175" indent="-257175" algn="just" defTabSz="342900">
              <a:lnSpc>
                <a:spcPct val="107000"/>
              </a:lnSpc>
              <a:spcBef>
                <a:spcPts val="150"/>
              </a:spcBef>
              <a:spcAft>
                <a:spcPts val="600"/>
              </a:spcAft>
              <a:buClr>
                <a:srgbClr val="FFC000"/>
              </a:buClr>
              <a:buFont typeface="Wingdings" panose="05000000000000000000" pitchFamily="2" charset="2"/>
              <a:buChar char="§"/>
            </a:pPr>
            <a:r>
              <a:rPr lang="en-GB" sz="1050" dirty="0">
                <a:solidFill>
                  <a:srgbClr val="FF0000"/>
                </a:solidFill>
                <a:latin typeface="Arial"/>
              </a:rPr>
              <a:t>Free in the beamline and transverse direction </a:t>
            </a:r>
            <a:r>
              <a:rPr lang="en-GB" sz="1050" dirty="0">
                <a:solidFill>
                  <a:srgbClr val="5A5A5A"/>
                </a:solidFill>
                <a:latin typeface="Arial"/>
              </a:rPr>
              <a:t>w.r.t the “fixed point”.</a:t>
            </a:r>
          </a:p>
          <a:p>
            <a:pPr marL="257175" indent="-257175" algn="just" defTabSz="342900">
              <a:lnSpc>
                <a:spcPct val="107000"/>
              </a:lnSpc>
              <a:spcBef>
                <a:spcPts val="150"/>
              </a:spcBef>
              <a:spcAft>
                <a:spcPts val="600"/>
              </a:spcAft>
              <a:buClr>
                <a:srgbClr val="FFC000"/>
              </a:buClr>
              <a:buFont typeface="Wingdings" panose="05000000000000000000" pitchFamily="2" charset="2"/>
              <a:buChar char="§"/>
            </a:pPr>
            <a:r>
              <a:rPr lang="en-GB" sz="1050" dirty="0">
                <a:solidFill>
                  <a:srgbClr val="FF0000"/>
                </a:solidFill>
                <a:latin typeface="Arial"/>
              </a:rPr>
              <a:t>Inserts</a:t>
            </a:r>
            <a:r>
              <a:rPr lang="en-GB" sz="1050" dirty="0">
                <a:solidFill>
                  <a:srgbClr val="5A5A5A"/>
                </a:solidFill>
                <a:latin typeface="Arial"/>
              </a:rPr>
              <a:t> on the Cu foreseen to avoid Cu marking.</a:t>
            </a:r>
          </a:p>
          <a:p>
            <a:pPr marL="600075" lvl="1" indent="-257175" defTabSz="342900">
              <a:lnSpc>
                <a:spcPct val="107000"/>
              </a:lnSpc>
              <a:spcBef>
                <a:spcPts val="150"/>
              </a:spcBef>
              <a:spcAft>
                <a:spcPts val="600"/>
              </a:spcAft>
              <a:buClr>
                <a:srgbClr val="FFC000"/>
              </a:buClr>
              <a:buFont typeface="Wingdings" panose="05000000000000000000" pitchFamily="2" charset="2"/>
              <a:buChar char="§"/>
            </a:pPr>
            <a:r>
              <a:rPr lang="en-GB" sz="1050" dirty="0">
                <a:solidFill>
                  <a:srgbClr val="5A5A5A"/>
                </a:solidFill>
                <a:latin typeface="Arial"/>
              </a:rPr>
              <a:t>Spheres-support materials similar to the collimators configuration [5].</a:t>
            </a:r>
          </a:p>
          <a:p>
            <a:pPr marL="942975" lvl="2" indent="-257175" defTabSz="342900">
              <a:lnSpc>
                <a:spcPct val="107000"/>
              </a:lnSpc>
              <a:spcBef>
                <a:spcPts val="150"/>
              </a:spcBef>
              <a:spcAft>
                <a:spcPts val="600"/>
              </a:spcAft>
              <a:buClr>
                <a:srgbClr val="FFC000"/>
              </a:buClr>
              <a:buFont typeface="Wingdings" panose="05000000000000000000" pitchFamily="2" charset="2"/>
              <a:buChar char="§"/>
            </a:pPr>
            <a:r>
              <a:rPr lang="es-ES" sz="1050" dirty="0" err="1">
                <a:solidFill>
                  <a:srgbClr val="5A5A5A"/>
                </a:solidFill>
                <a:latin typeface="Arial"/>
              </a:rPr>
              <a:t>Plane</a:t>
            </a:r>
            <a:r>
              <a:rPr lang="es-ES" sz="1050" dirty="0">
                <a:solidFill>
                  <a:srgbClr val="5A5A5A"/>
                </a:solidFill>
                <a:latin typeface="Arial"/>
              </a:rPr>
              <a:t> </a:t>
            </a:r>
            <a:r>
              <a:rPr lang="es-ES" sz="1050" dirty="0" err="1">
                <a:solidFill>
                  <a:srgbClr val="5A5A5A"/>
                </a:solidFill>
                <a:latin typeface="Arial"/>
              </a:rPr>
              <a:t>configuration</a:t>
            </a:r>
            <a:r>
              <a:rPr lang="es-ES" sz="1050" dirty="0">
                <a:solidFill>
                  <a:srgbClr val="5A5A5A"/>
                </a:solidFill>
                <a:latin typeface="Arial"/>
              </a:rPr>
              <a:t> to be </a:t>
            </a:r>
            <a:r>
              <a:rPr lang="es-ES" sz="1050" dirty="0" err="1">
                <a:solidFill>
                  <a:srgbClr val="5A5A5A"/>
                </a:solidFill>
                <a:latin typeface="Arial"/>
              </a:rPr>
              <a:t>tested</a:t>
            </a:r>
            <a:r>
              <a:rPr lang="es-ES" sz="1050" dirty="0">
                <a:solidFill>
                  <a:srgbClr val="5A5A5A"/>
                </a:solidFill>
                <a:latin typeface="Arial"/>
              </a:rPr>
              <a:t>.</a:t>
            </a:r>
            <a:endParaRPr lang="en-GB" sz="1050" dirty="0">
              <a:solidFill>
                <a:srgbClr val="5A5A5A"/>
              </a:solidFill>
              <a:latin typeface="Arial"/>
            </a:endParaRPr>
          </a:p>
          <a:p>
            <a:pPr marL="257175" indent="-257175" algn="just" defTabSz="342900">
              <a:lnSpc>
                <a:spcPct val="107000"/>
              </a:lnSpc>
              <a:spcBef>
                <a:spcPts val="150"/>
              </a:spcBef>
              <a:spcAft>
                <a:spcPts val="600"/>
              </a:spcAft>
              <a:buClr>
                <a:srgbClr val="FFC000"/>
              </a:buClr>
              <a:buFont typeface="Wingdings" panose="05000000000000000000" pitchFamily="2" charset="2"/>
              <a:buChar char="§"/>
            </a:pPr>
            <a:r>
              <a:rPr lang="en-GB" sz="1050" dirty="0">
                <a:solidFill>
                  <a:srgbClr val="FF0000"/>
                </a:solidFill>
                <a:latin typeface="Arial"/>
              </a:rPr>
              <a:t>Vacuum forces </a:t>
            </a:r>
            <a:r>
              <a:rPr lang="en-GB" sz="1050" dirty="0">
                <a:solidFill>
                  <a:srgbClr val="5A5A5A"/>
                </a:solidFill>
                <a:latin typeface="Arial"/>
              </a:rPr>
              <a:t>withstood by two M8 screws (</a:t>
            </a:r>
            <a:r>
              <a:rPr lang="en-GB" sz="1050" dirty="0">
                <a:solidFill>
                  <a:srgbClr val="FF0000"/>
                </a:solidFill>
                <a:latin typeface="Arial"/>
              </a:rPr>
              <a:t>500kg</a:t>
            </a:r>
            <a:r>
              <a:rPr lang="en-GB" sz="1050" dirty="0">
                <a:solidFill>
                  <a:srgbClr val="5A5A5A"/>
                </a:solidFill>
                <a:latin typeface="Arial"/>
              </a:rPr>
              <a:t>).</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17</a:t>
            </a:fld>
            <a:endParaRPr lang="fr-FR" dirty="0">
              <a:solidFill>
                <a:srgbClr val="64BCD9"/>
              </a:solidFill>
              <a:latin typeface="Arial"/>
            </a:endParaRPr>
          </a:p>
        </p:txBody>
      </p:sp>
      <p:sp>
        <p:nvSpPr>
          <p:cNvPr id="9" name="TextBox 8"/>
          <p:cNvSpPr txBox="1"/>
          <p:nvPr/>
        </p:nvSpPr>
        <p:spPr>
          <a:xfrm>
            <a:off x="5969957" y="1468235"/>
            <a:ext cx="1674186" cy="219291"/>
          </a:xfrm>
          <a:prstGeom prst="rect">
            <a:avLst/>
          </a:prstGeom>
          <a:noFill/>
        </p:spPr>
        <p:txBody>
          <a:bodyPr wrap="square" rtlCol="0">
            <a:spAutoFit/>
          </a:bodyPr>
          <a:lstStyle/>
          <a:p>
            <a:pPr algn="ctr" defTabSz="342900"/>
            <a:r>
              <a:rPr lang="en-GB" sz="825" dirty="0">
                <a:solidFill>
                  <a:prstClr val="black"/>
                </a:solidFill>
                <a:latin typeface="Arial"/>
              </a:rPr>
              <a:t>Collimator configuration</a:t>
            </a:r>
          </a:p>
        </p:txBody>
      </p:sp>
      <p:pic>
        <p:nvPicPr>
          <p:cNvPr id="8" name="Picture 7"/>
          <p:cNvPicPr>
            <a:picLocks noChangeAspect="1"/>
          </p:cNvPicPr>
          <p:nvPr/>
        </p:nvPicPr>
        <p:blipFill>
          <a:blip r:embed="rId4"/>
          <a:stretch>
            <a:fillRect/>
          </a:stretch>
        </p:blipFill>
        <p:spPr>
          <a:xfrm>
            <a:off x="5998452" y="155350"/>
            <a:ext cx="1495914" cy="1300343"/>
          </a:xfrm>
          <a:prstGeom prst="rect">
            <a:avLst/>
          </a:prstGeom>
        </p:spPr>
      </p:pic>
      <p:sp>
        <p:nvSpPr>
          <p:cNvPr id="13"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1543143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82287" y="2949793"/>
            <a:ext cx="4414049" cy="1929419"/>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18</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Principle and inputs</a:t>
            </a:r>
            <a:endParaRPr lang="en-GB" sz="4500" dirty="0">
              <a:solidFill>
                <a:srgbClr val="0093BE"/>
              </a:solidFill>
              <a:latin typeface="Arial"/>
            </a:endParaRPr>
          </a:p>
        </p:txBody>
      </p:sp>
      <p:sp>
        <p:nvSpPr>
          <p:cNvPr id="6" name="Rectangle 5"/>
          <p:cNvSpPr/>
          <p:nvPr/>
        </p:nvSpPr>
        <p:spPr>
          <a:xfrm>
            <a:off x="1439652" y="789553"/>
            <a:ext cx="6561348" cy="2839239"/>
          </a:xfrm>
          <a:prstGeom prst="rect">
            <a:avLst/>
          </a:prstGeom>
        </p:spPr>
        <p:txBody>
          <a:bodyPr wrap="square">
            <a:spAutoFit/>
          </a:bodyPr>
          <a:lstStyle/>
          <a:p>
            <a:pPr marL="128588" indent="-128588" defTabSz="342900">
              <a:buClr>
                <a:srgbClr val="FFC000"/>
              </a:buClr>
              <a:buFont typeface="Wingdings" panose="05000000000000000000" pitchFamily="2" charset="2"/>
              <a:buChar char="§"/>
            </a:pPr>
            <a:r>
              <a:rPr lang="en-US" sz="1050" dirty="0">
                <a:solidFill>
                  <a:srgbClr val="5A5A5A"/>
                </a:solidFill>
                <a:latin typeface="Arial"/>
              </a:rPr>
              <a:t>As there is a </a:t>
            </a:r>
            <a:r>
              <a:rPr lang="en-US" sz="1050" dirty="0">
                <a:solidFill>
                  <a:srgbClr val="FF0000"/>
                </a:solidFill>
                <a:latin typeface="Arial"/>
              </a:rPr>
              <a:t>constant heat load </a:t>
            </a:r>
            <a:r>
              <a:rPr lang="en-US" sz="1050" dirty="0">
                <a:solidFill>
                  <a:srgbClr val="5A5A5A"/>
                </a:solidFill>
                <a:latin typeface="Arial"/>
              </a:rPr>
              <a:t>coming from the collisions debris, a cooling system is required.</a:t>
            </a:r>
          </a:p>
          <a:p>
            <a:pPr marL="128588" indent="-128588" defTabSz="342900">
              <a:buClr>
                <a:srgbClr val="FFC000"/>
              </a:buClr>
              <a:buFont typeface="Wingdings" panose="05000000000000000000" pitchFamily="2" charset="2"/>
              <a:buChar char="§"/>
            </a:pPr>
            <a:endParaRPr lang="en-U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US" sz="1050" dirty="0">
                <a:solidFill>
                  <a:srgbClr val="5A5A5A"/>
                </a:solidFill>
                <a:latin typeface="Arial"/>
              </a:rPr>
              <a:t>Heat deposition kindly provided by WP10 via FLUKA data.</a:t>
            </a:r>
          </a:p>
          <a:p>
            <a:pPr marL="471488" lvl="1" indent="-128588" defTabSz="342900">
              <a:buClr>
                <a:srgbClr val="FFC000"/>
              </a:buClr>
              <a:buFont typeface="Wingdings" panose="05000000000000000000" pitchFamily="2" charset="2"/>
              <a:buChar char="§"/>
            </a:pPr>
            <a:r>
              <a:rPr lang="en-GB" sz="1050" dirty="0">
                <a:solidFill>
                  <a:srgbClr val="5A5A5A"/>
                </a:solidFill>
                <a:latin typeface="Arial"/>
              </a:rPr>
              <a:t>Heat load computed for ultimate luminosity (7.5·10</a:t>
            </a:r>
            <a:r>
              <a:rPr lang="en-GB" sz="1050" baseline="30000" dirty="0">
                <a:solidFill>
                  <a:srgbClr val="5A5A5A"/>
                </a:solidFill>
                <a:latin typeface="Arial"/>
              </a:rPr>
              <a:t>34</a:t>
            </a:r>
            <a:r>
              <a:rPr lang="es-ES" altLang="ko-KR" sz="1050" dirty="0">
                <a:solidFill>
                  <a:srgbClr val="5A5A5A"/>
                </a:solidFill>
                <a:latin typeface="Arial"/>
                <a:ea typeface="굴림" panose="020B0600000101010101" pitchFamily="34" charset="-127"/>
              </a:rPr>
              <a:t>cm</a:t>
            </a:r>
            <a:r>
              <a:rPr lang="ko-KR" altLang="en-US" sz="1050" baseline="30000" dirty="0">
                <a:solidFill>
                  <a:srgbClr val="5A5A5A"/>
                </a:solidFill>
                <a:latin typeface="Arial"/>
                <a:ea typeface="굴림" panose="020B0600000101010101" pitchFamily="34" charset="-127"/>
              </a:rPr>
              <a:t>−</a:t>
            </a:r>
            <a:r>
              <a:rPr lang="en-US" altLang="ko-KR" sz="1050" baseline="30000" dirty="0">
                <a:solidFill>
                  <a:srgbClr val="5A5A5A"/>
                </a:solidFill>
                <a:latin typeface="Arial"/>
                <a:ea typeface="굴림" panose="020B0600000101010101" pitchFamily="34" charset="-127"/>
              </a:rPr>
              <a:t>2</a:t>
            </a:r>
            <a:r>
              <a:rPr lang="es-ES" altLang="ko-KR" sz="1050" dirty="0">
                <a:solidFill>
                  <a:srgbClr val="5A5A5A"/>
                </a:solidFill>
                <a:latin typeface="Arial"/>
                <a:ea typeface="굴림" panose="020B0600000101010101" pitchFamily="34" charset="-127"/>
              </a:rPr>
              <a:t>s</a:t>
            </a:r>
            <a:r>
              <a:rPr lang="ko-KR" altLang="en-US" sz="1050" baseline="30000" dirty="0">
                <a:solidFill>
                  <a:srgbClr val="5A5A5A"/>
                </a:solidFill>
                <a:latin typeface="Arial"/>
                <a:ea typeface="굴림" panose="020B0600000101010101" pitchFamily="34" charset="-127"/>
              </a:rPr>
              <a:t>−</a:t>
            </a:r>
            <a:r>
              <a:rPr lang="en-US" altLang="ko-KR" sz="1050" baseline="30000" dirty="0">
                <a:solidFill>
                  <a:srgbClr val="5A5A5A"/>
                </a:solidFill>
                <a:latin typeface="Arial"/>
                <a:ea typeface="굴림" panose="020B0600000101010101" pitchFamily="34" charset="-127"/>
              </a:rPr>
              <a:t>1</a:t>
            </a:r>
            <a:r>
              <a:rPr lang="en-GB" sz="1050" dirty="0">
                <a:solidFill>
                  <a:srgbClr val="5A5A5A"/>
                </a:solidFill>
                <a:latin typeface="Arial"/>
              </a:rPr>
              <a:t>), 85mb efficient section, proton-proton collision ,vertical crossing angle and the new TAXN geometry.</a:t>
            </a:r>
          </a:p>
          <a:p>
            <a:pPr marL="471488" lvl="1" indent="-128588" defTabSz="342900">
              <a:buClr>
                <a:srgbClr val="FFC000"/>
              </a:buClr>
              <a:buFont typeface="Wingdings" panose="05000000000000000000" pitchFamily="2" charset="2"/>
              <a:buChar char="§"/>
            </a:pPr>
            <a:r>
              <a:rPr lang="es-ES" sz="1050" dirty="0" err="1">
                <a:solidFill>
                  <a:srgbClr val="FF0000"/>
                </a:solidFill>
                <a:latin typeface="Arial"/>
              </a:rPr>
              <a:t>Heat</a:t>
            </a:r>
            <a:r>
              <a:rPr lang="es-ES" sz="1050" dirty="0">
                <a:solidFill>
                  <a:srgbClr val="FF0000"/>
                </a:solidFill>
                <a:latin typeface="Arial"/>
              </a:rPr>
              <a:t> </a:t>
            </a:r>
            <a:r>
              <a:rPr lang="es-ES" sz="1050" dirty="0" err="1">
                <a:solidFill>
                  <a:srgbClr val="FF0000"/>
                </a:solidFill>
                <a:latin typeface="Arial"/>
              </a:rPr>
              <a:t>deposited</a:t>
            </a:r>
            <a:r>
              <a:rPr lang="es-ES" sz="1050" dirty="0">
                <a:solidFill>
                  <a:srgbClr val="FF0000"/>
                </a:solidFill>
                <a:latin typeface="Arial"/>
              </a:rPr>
              <a:t>: ≈1.7kW.</a:t>
            </a:r>
          </a:p>
          <a:p>
            <a:pPr marL="128588" indent="-128588" defTabSz="342900">
              <a:buClr>
                <a:srgbClr val="FFC000"/>
              </a:buClr>
              <a:buFont typeface="Wingdings" panose="05000000000000000000" pitchFamily="2" charset="2"/>
              <a:buChar char="§"/>
            </a:pPr>
            <a:endParaRPr lang="es-ES" sz="1050" dirty="0">
              <a:solidFill>
                <a:srgbClr val="FF0000"/>
              </a:solidFill>
              <a:latin typeface="Arial"/>
            </a:endParaRPr>
          </a:p>
          <a:p>
            <a:pPr marL="128588" indent="-128588" defTabSz="342900">
              <a:buClr>
                <a:srgbClr val="FFC000"/>
              </a:buClr>
              <a:buFont typeface="Wingdings" panose="05000000000000000000" pitchFamily="2" charset="2"/>
              <a:buChar char="§"/>
            </a:pPr>
            <a:r>
              <a:rPr lang="es-ES" sz="1050" dirty="0" err="1">
                <a:solidFill>
                  <a:srgbClr val="5A5A5A"/>
                </a:solidFill>
                <a:latin typeface="Arial"/>
              </a:rPr>
              <a:t>Cooling</a:t>
            </a:r>
            <a:r>
              <a:rPr lang="es-ES" sz="1050" dirty="0">
                <a:solidFill>
                  <a:srgbClr val="5A5A5A"/>
                </a:solidFill>
                <a:latin typeface="Arial"/>
              </a:rPr>
              <a:t> </a:t>
            </a:r>
            <a:r>
              <a:rPr lang="es-ES" sz="1050" dirty="0" err="1">
                <a:solidFill>
                  <a:srgbClr val="5A5A5A"/>
                </a:solidFill>
                <a:latin typeface="Arial"/>
              </a:rPr>
              <a:t>circuit</a:t>
            </a:r>
            <a:r>
              <a:rPr lang="es-ES" sz="1050" dirty="0">
                <a:solidFill>
                  <a:srgbClr val="5A5A5A"/>
                </a:solidFill>
                <a:latin typeface="Arial"/>
              </a:rPr>
              <a:t>-bakeout </a:t>
            </a:r>
            <a:r>
              <a:rPr lang="es-ES" sz="1050" dirty="0" err="1">
                <a:solidFill>
                  <a:srgbClr val="5A5A5A"/>
                </a:solidFill>
                <a:latin typeface="Arial"/>
              </a:rPr>
              <a:t>strategy</a:t>
            </a:r>
            <a:r>
              <a:rPr lang="es-ES" sz="1050" dirty="0">
                <a:solidFill>
                  <a:srgbClr val="5A5A5A"/>
                </a:solidFill>
                <a:latin typeface="Arial"/>
              </a:rPr>
              <a:t> </a:t>
            </a:r>
            <a:r>
              <a:rPr lang="es-ES" sz="1050" dirty="0" err="1">
                <a:solidFill>
                  <a:srgbClr val="5A5A5A"/>
                </a:solidFill>
                <a:latin typeface="Arial"/>
              </a:rPr>
              <a:t>foreseen</a:t>
            </a:r>
            <a:r>
              <a:rPr lang="es-ES" sz="1050" dirty="0">
                <a:solidFill>
                  <a:srgbClr val="5A5A5A"/>
                </a:solidFill>
                <a:latin typeface="Arial"/>
              </a:rPr>
              <a:t> as in </a:t>
            </a:r>
            <a:r>
              <a:rPr lang="es-ES" sz="1050" dirty="0" err="1">
                <a:solidFill>
                  <a:srgbClr val="5A5A5A"/>
                </a:solidFill>
                <a:latin typeface="Arial"/>
              </a:rPr>
              <a:t>the</a:t>
            </a:r>
            <a:r>
              <a:rPr lang="es-ES" sz="1050" dirty="0">
                <a:solidFill>
                  <a:srgbClr val="5A5A5A"/>
                </a:solidFill>
                <a:latin typeface="Arial"/>
              </a:rPr>
              <a:t> </a:t>
            </a:r>
            <a:r>
              <a:rPr lang="es-ES" sz="1050" dirty="0" err="1">
                <a:solidFill>
                  <a:srgbClr val="5A5A5A"/>
                </a:solidFill>
                <a:latin typeface="Arial"/>
              </a:rPr>
              <a:t>present</a:t>
            </a:r>
            <a:r>
              <a:rPr lang="es-ES" sz="1050" dirty="0">
                <a:solidFill>
                  <a:srgbClr val="5A5A5A"/>
                </a:solidFill>
                <a:latin typeface="Arial"/>
              </a:rPr>
              <a:t> </a:t>
            </a:r>
            <a:r>
              <a:rPr lang="es-ES" sz="1050" dirty="0" err="1">
                <a:solidFill>
                  <a:srgbClr val="5A5A5A"/>
                </a:solidFill>
                <a:latin typeface="Arial"/>
              </a:rPr>
              <a:t>collimators</a:t>
            </a:r>
            <a:r>
              <a:rPr lang="es-ES" sz="1050" dirty="0">
                <a:solidFill>
                  <a:srgbClr val="5A5A5A"/>
                </a:solidFill>
                <a:latin typeface="Arial"/>
              </a:rPr>
              <a:t>.</a:t>
            </a:r>
          </a:p>
          <a:p>
            <a:pPr marL="471488" lvl="1" indent="-128588" defTabSz="342900">
              <a:buClr>
                <a:srgbClr val="FFC000"/>
              </a:buClr>
              <a:buFont typeface="Wingdings" panose="05000000000000000000" pitchFamily="2" charset="2"/>
              <a:buChar char="§"/>
            </a:pPr>
            <a:r>
              <a:rPr lang="es-ES" sz="1050" dirty="0" err="1">
                <a:solidFill>
                  <a:srgbClr val="5A5A5A"/>
                </a:solidFill>
                <a:latin typeface="Arial"/>
              </a:rPr>
              <a:t>Inlet</a:t>
            </a:r>
            <a:r>
              <a:rPr lang="es-ES" sz="1050" dirty="0">
                <a:solidFill>
                  <a:srgbClr val="5A5A5A"/>
                </a:solidFill>
                <a:latin typeface="Arial"/>
              </a:rPr>
              <a:t> </a:t>
            </a:r>
            <a:r>
              <a:rPr lang="es-ES" sz="1050" dirty="0" err="1">
                <a:solidFill>
                  <a:srgbClr val="5A5A5A"/>
                </a:solidFill>
                <a:latin typeface="Arial"/>
              </a:rPr>
              <a:t>circuit</a:t>
            </a:r>
            <a:r>
              <a:rPr lang="es-ES" sz="1050" dirty="0">
                <a:solidFill>
                  <a:srgbClr val="5A5A5A"/>
                </a:solidFill>
                <a:latin typeface="Arial"/>
              </a:rPr>
              <a:t> </a:t>
            </a:r>
            <a:r>
              <a:rPr lang="es-ES" sz="1050" dirty="0" err="1">
                <a:solidFill>
                  <a:srgbClr val="5A5A5A"/>
                </a:solidFill>
                <a:latin typeface="Arial"/>
              </a:rPr>
              <a:t>valve</a:t>
            </a:r>
            <a:r>
              <a:rPr lang="es-ES" sz="1050" dirty="0">
                <a:solidFill>
                  <a:srgbClr val="5A5A5A"/>
                </a:solidFill>
                <a:latin typeface="Arial"/>
              </a:rPr>
              <a:t> </a:t>
            </a:r>
            <a:r>
              <a:rPr lang="es-ES" sz="1050" dirty="0" err="1">
                <a:solidFill>
                  <a:srgbClr val="5A5A5A"/>
                </a:solidFill>
                <a:latin typeface="Arial"/>
              </a:rPr>
              <a:t>close</a:t>
            </a:r>
            <a:r>
              <a:rPr lang="es-ES" sz="1050" dirty="0">
                <a:solidFill>
                  <a:srgbClr val="5A5A5A"/>
                </a:solidFill>
                <a:latin typeface="Arial"/>
              </a:rPr>
              <a:t> </a:t>
            </a:r>
            <a:r>
              <a:rPr lang="es-ES" sz="1050" dirty="0" err="1">
                <a:solidFill>
                  <a:srgbClr val="5A5A5A"/>
                </a:solidFill>
                <a:latin typeface="Arial"/>
              </a:rPr>
              <a:t>while</a:t>
            </a:r>
            <a:r>
              <a:rPr lang="es-ES" sz="1050" dirty="0">
                <a:solidFill>
                  <a:srgbClr val="5A5A5A"/>
                </a:solidFill>
                <a:latin typeface="Arial"/>
              </a:rPr>
              <a:t> </a:t>
            </a:r>
            <a:r>
              <a:rPr lang="es-ES" sz="1050" dirty="0" err="1">
                <a:solidFill>
                  <a:srgbClr val="5A5A5A"/>
                </a:solidFill>
                <a:latin typeface="Arial"/>
              </a:rPr>
              <a:t>outlet</a:t>
            </a:r>
            <a:r>
              <a:rPr lang="es-ES" sz="1050" dirty="0">
                <a:solidFill>
                  <a:srgbClr val="5A5A5A"/>
                </a:solidFill>
                <a:latin typeface="Arial"/>
              </a:rPr>
              <a:t> </a:t>
            </a:r>
            <a:r>
              <a:rPr lang="es-ES" sz="1050" dirty="0" err="1">
                <a:solidFill>
                  <a:srgbClr val="5A5A5A"/>
                </a:solidFill>
                <a:latin typeface="Arial"/>
              </a:rPr>
              <a:t>opened</a:t>
            </a:r>
            <a:r>
              <a:rPr lang="es-ES" sz="1050" dirty="0">
                <a:solidFill>
                  <a:srgbClr val="5A5A5A"/>
                </a:solidFill>
                <a:latin typeface="Arial"/>
              </a:rPr>
              <a:t> </a:t>
            </a:r>
            <a:r>
              <a:rPr lang="es-ES" sz="1050" dirty="0" err="1">
                <a:solidFill>
                  <a:srgbClr val="5A5A5A"/>
                </a:solidFill>
                <a:latin typeface="Arial"/>
              </a:rPr>
              <a:t>during</a:t>
            </a:r>
            <a:r>
              <a:rPr lang="es-ES" sz="1050" dirty="0">
                <a:solidFill>
                  <a:srgbClr val="5A5A5A"/>
                </a:solidFill>
                <a:latin typeface="Arial"/>
              </a:rPr>
              <a:t> bakeout.</a:t>
            </a:r>
          </a:p>
          <a:p>
            <a:pPr marL="471488" lvl="1" indent="-128588" defTabSz="342900">
              <a:buClr>
                <a:srgbClr val="FFC000"/>
              </a:buClr>
              <a:buFont typeface="Wingdings" panose="05000000000000000000" pitchFamily="2" charset="2"/>
              <a:buChar char="§"/>
            </a:pPr>
            <a:endParaRPr lang="en-U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US" sz="1050" dirty="0" err="1">
                <a:solidFill>
                  <a:srgbClr val="FF0000"/>
                </a:solidFill>
                <a:latin typeface="Arial"/>
              </a:rPr>
              <a:t>Deminelised</a:t>
            </a:r>
            <a:r>
              <a:rPr lang="en-US" sz="1050" dirty="0">
                <a:solidFill>
                  <a:srgbClr val="FF0000"/>
                </a:solidFill>
                <a:latin typeface="Arial"/>
              </a:rPr>
              <a:t> water cooling </a:t>
            </a:r>
            <a:r>
              <a:rPr lang="en-US" sz="1050" dirty="0">
                <a:solidFill>
                  <a:srgbClr val="5A5A5A"/>
                </a:solidFill>
                <a:latin typeface="Arial"/>
              </a:rPr>
              <a:t>connection requested to W17.3.</a:t>
            </a:r>
          </a:p>
          <a:p>
            <a:pPr marL="471488" lvl="1" indent="-128588" defTabSz="342900">
              <a:buClr>
                <a:srgbClr val="FFC000"/>
              </a:buClr>
              <a:buFont typeface="Wingdings" panose="05000000000000000000" pitchFamily="2" charset="2"/>
              <a:buChar char="§"/>
            </a:pPr>
            <a:r>
              <a:rPr lang="en-GB" sz="1050" dirty="0">
                <a:solidFill>
                  <a:srgbClr val="5A5A5A"/>
                </a:solidFill>
                <a:latin typeface="Arial"/>
              </a:rPr>
              <a:t>I</a:t>
            </a:r>
            <a:r>
              <a:rPr lang="en-US" sz="1050" dirty="0" err="1">
                <a:solidFill>
                  <a:srgbClr val="5A5A5A"/>
                </a:solidFill>
                <a:latin typeface="Arial"/>
              </a:rPr>
              <a:t>nlet</a:t>
            </a:r>
            <a:r>
              <a:rPr lang="en-US" sz="1050" dirty="0">
                <a:solidFill>
                  <a:srgbClr val="5A5A5A"/>
                </a:solidFill>
                <a:latin typeface="Arial"/>
              </a:rPr>
              <a:t> temperature of the cooling water: 27°C. </a:t>
            </a:r>
          </a:p>
          <a:p>
            <a:pPr marL="471488" lvl="1" indent="-128588" defTabSz="342900">
              <a:buClr>
                <a:srgbClr val="FFC000"/>
              </a:buClr>
              <a:buFont typeface="Wingdings" panose="05000000000000000000" pitchFamily="2" charset="2"/>
              <a:buChar char="§"/>
            </a:pPr>
            <a:r>
              <a:rPr lang="en-US" sz="1050" dirty="0">
                <a:solidFill>
                  <a:srgbClr val="5A5A5A"/>
                </a:solidFill>
                <a:latin typeface="Arial"/>
              </a:rPr>
              <a:t>Minimum water throughput: 0.5 l/s.</a:t>
            </a:r>
            <a:endParaRPr lang="en-GB" sz="1050" dirty="0">
              <a:solidFill>
                <a:srgbClr val="5A5A5A"/>
              </a:solidFill>
              <a:latin typeface="Arial"/>
            </a:endParaRPr>
          </a:p>
          <a:p>
            <a:pPr marL="471488" lvl="1" indent="-128588" defTabSz="342900">
              <a:buClr>
                <a:srgbClr val="FFC000"/>
              </a:buClr>
              <a:buFont typeface="Wingdings" panose="05000000000000000000" pitchFamily="2" charset="2"/>
              <a:buChar char="§"/>
            </a:pPr>
            <a:r>
              <a:rPr lang="en-US" sz="1050" dirty="0">
                <a:solidFill>
                  <a:srgbClr val="5A5A5A"/>
                </a:solidFill>
                <a:latin typeface="Arial"/>
              </a:rPr>
              <a:t>Water pressure: 10bar.</a:t>
            </a:r>
            <a:endParaRPr lang="en-GB" sz="1050" dirty="0">
              <a:solidFill>
                <a:srgbClr val="5A5A5A"/>
              </a:solidFill>
              <a:latin typeface="Arial"/>
            </a:endParaRPr>
          </a:p>
          <a:p>
            <a:pPr marL="471488" lvl="1" indent="-128588" defTabSz="342900">
              <a:buClr>
                <a:srgbClr val="FFC000"/>
              </a:buClr>
              <a:buFont typeface="Wingdings" panose="05000000000000000000" pitchFamily="2" charset="2"/>
              <a:buChar char="§"/>
            </a:pPr>
            <a:r>
              <a:rPr lang="en-US" sz="1050" dirty="0">
                <a:solidFill>
                  <a:srgbClr val="5A5A5A"/>
                </a:solidFill>
                <a:latin typeface="Arial"/>
              </a:rPr>
              <a:t>∆</a:t>
            </a:r>
            <a:r>
              <a:rPr lang="en-US" sz="1050" dirty="0" err="1">
                <a:solidFill>
                  <a:srgbClr val="5A5A5A"/>
                </a:solidFill>
                <a:latin typeface="Arial"/>
              </a:rPr>
              <a:t>T</a:t>
            </a:r>
            <a:r>
              <a:rPr lang="en-US" sz="1050" baseline="-25000" dirty="0" err="1">
                <a:solidFill>
                  <a:srgbClr val="5A5A5A"/>
                </a:solidFill>
                <a:latin typeface="Arial"/>
              </a:rPr>
              <a:t>water.max</a:t>
            </a:r>
            <a:r>
              <a:rPr lang="en-US" sz="1050" dirty="0">
                <a:solidFill>
                  <a:srgbClr val="5A5A5A"/>
                </a:solidFill>
                <a:latin typeface="Arial"/>
              </a:rPr>
              <a:t>: 20°C.</a:t>
            </a:r>
          </a:p>
          <a:p>
            <a:pPr marL="471488" lvl="1" indent="-128588" defTabSz="342900">
              <a:buClr>
                <a:srgbClr val="FFC000"/>
              </a:buClr>
              <a:buFont typeface="Wingdings" panose="05000000000000000000" pitchFamily="2" charset="2"/>
              <a:buChar char="§"/>
            </a:pPr>
            <a:r>
              <a:rPr lang="en-US" sz="1050" dirty="0">
                <a:solidFill>
                  <a:srgbClr val="5A5A5A"/>
                </a:solidFill>
                <a:latin typeface="Arial"/>
              </a:rPr>
              <a:t>Circuit drop pressure: 1.5bar.</a:t>
            </a:r>
            <a:endParaRPr lang="en-GB" sz="1050" dirty="0">
              <a:solidFill>
                <a:srgbClr val="5A5A5A"/>
              </a:solidFill>
              <a:latin typeface="Arial"/>
            </a:endParaRPr>
          </a:p>
          <a:p>
            <a:pPr marL="128588" indent="-128588" defTabSz="342900">
              <a:buClr>
                <a:srgbClr val="FFC000"/>
              </a:buClr>
              <a:buFont typeface="Wingdings" panose="05000000000000000000" pitchFamily="2" charset="2"/>
              <a:buChar char="§"/>
            </a:pPr>
            <a:endParaRPr lang="en-US" sz="1050" dirty="0">
              <a:solidFill>
                <a:srgbClr val="5A5A5A"/>
              </a:solidFill>
              <a:latin typeface="Arial"/>
            </a:endParaRPr>
          </a:p>
        </p:txBody>
      </p:sp>
      <p:sp>
        <p:nvSpPr>
          <p:cNvPr id="15" name="TextBox 14"/>
          <p:cNvSpPr txBox="1"/>
          <p:nvPr/>
        </p:nvSpPr>
        <p:spPr>
          <a:xfrm>
            <a:off x="3005826" y="4482886"/>
            <a:ext cx="1620180" cy="219291"/>
          </a:xfrm>
          <a:prstGeom prst="rect">
            <a:avLst/>
          </a:prstGeom>
          <a:noFill/>
        </p:spPr>
        <p:txBody>
          <a:bodyPr wrap="square" rtlCol="0">
            <a:spAutoFit/>
          </a:bodyPr>
          <a:lstStyle/>
          <a:p>
            <a:pPr algn="ctr" defTabSz="342900"/>
            <a:r>
              <a:rPr lang="fr-CH" sz="825" dirty="0" err="1">
                <a:solidFill>
                  <a:prstClr val="black"/>
                </a:solidFill>
                <a:latin typeface="Arial"/>
              </a:rPr>
              <a:t>Cooling</a:t>
            </a:r>
            <a:r>
              <a:rPr lang="fr-CH" sz="825" dirty="0">
                <a:solidFill>
                  <a:prstClr val="black"/>
                </a:solidFill>
                <a:latin typeface="Arial"/>
              </a:rPr>
              <a:t> </a:t>
            </a:r>
            <a:r>
              <a:rPr lang="fr-CH" sz="825" dirty="0" err="1">
                <a:solidFill>
                  <a:prstClr val="black"/>
                </a:solidFill>
                <a:latin typeface="Arial"/>
              </a:rPr>
              <a:t>scheme</a:t>
            </a:r>
            <a:endParaRPr lang="en-GB" sz="825" dirty="0">
              <a:solidFill>
                <a:prstClr val="black"/>
              </a:solidFill>
              <a:latin typeface="Arial"/>
            </a:endParaRPr>
          </a:p>
        </p:txBody>
      </p:sp>
      <p:sp>
        <p:nvSpPr>
          <p:cNvPr id="10"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2726918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1277634" y="1707654"/>
            <a:ext cx="5284283" cy="1929241"/>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19</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ANSYS cooling model</a:t>
            </a:r>
            <a:endParaRPr lang="en-GB" sz="4500" dirty="0">
              <a:solidFill>
                <a:srgbClr val="0093BE"/>
              </a:solidFill>
              <a:latin typeface="Arial"/>
            </a:endParaRPr>
          </a:p>
        </p:txBody>
      </p:sp>
      <p:sp>
        <p:nvSpPr>
          <p:cNvPr id="6" name="Rectangle 5"/>
          <p:cNvSpPr/>
          <p:nvPr/>
        </p:nvSpPr>
        <p:spPr>
          <a:xfrm>
            <a:off x="1439652" y="584753"/>
            <a:ext cx="6372708" cy="1384995"/>
          </a:xfrm>
          <a:prstGeom prst="rect">
            <a:avLst/>
          </a:prstGeom>
        </p:spPr>
        <p:txBody>
          <a:bodyPr wrap="square">
            <a:spAutoFit/>
          </a:bodyPr>
          <a:lstStyle/>
          <a:p>
            <a:pPr marL="128588" indent="-128588" defTabSz="342900">
              <a:buClr>
                <a:srgbClr val="FFC000"/>
              </a:buClr>
              <a:buFont typeface="Wingdings" panose="05000000000000000000" pitchFamily="2" charset="2"/>
              <a:buChar char="§"/>
            </a:pPr>
            <a:endParaRPr lang="en-U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GB" sz="1050" dirty="0">
                <a:solidFill>
                  <a:srgbClr val="FF0000"/>
                </a:solidFill>
                <a:latin typeface="Arial"/>
              </a:rPr>
              <a:t>Steady thermal analysis</a:t>
            </a:r>
            <a:r>
              <a:rPr lang="en-GB" sz="1050" dirty="0">
                <a:solidFill>
                  <a:srgbClr val="5A5A5A"/>
                </a:solidFill>
                <a:latin typeface="Arial"/>
              </a:rPr>
              <a:t>.</a:t>
            </a:r>
          </a:p>
          <a:p>
            <a:pPr marL="128588" indent="-128588" defTabSz="342900">
              <a:buClr>
                <a:srgbClr val="FFC000"/>
              </a:buClr>
              <a:buFont typeface="Wingdings" panose="05000000000000000000" pitchFamily="2" charset="2"/>
              <a:buChar char="§"/>
            </a:pPr>
            <a:endParaRPr lang="en-GB" sz="1050" dirty="0">
              <a:solidFill>
                <a:srgbClr val="5A5A5A"/>
              </a:solidFill>
              <a:latin typeface="Arial"/>
            </a:endParaRPr>
          </a:p>
          <a:p>
            <a:pPr marL="128588" indent="-128588" defTabSz="342900">
              <a:buClr>
                <a:srgbClr val="FFC000"/>
              </a:buClr>
              <a:buFont typeface="Wingdings" panose="05000000000000000000" pitchFamily="2" charset="2"/>
              <a:buChar char="§"/>
            </a:pPr>
            <a:r>
              <a:rPr lang="en-GB" sz="1050" dirty="0">
                <a:solidFill>
                  <a:srgbClr val="5A5A5A"/>
                </a:solidFill>
                <a:latin typeface="Arial"/>
              </a:rPr>
              <a:t>Heat deposition implemented through the FLUKA data via a heat generation and convection applied on the cooling pipes. </a:t>
            </a:r>
          </a:p>
          <a:p>
            <a:pPr marL="128588" indent="-128588" defTabSz="342900">
              <a:buClr>
                <a:srgbClr val="FFC000"/>
              </a:buClr>
              <a:buFont typeface="Wingdings" panose="05000000000000000000" pitchFamily="2" charset="2"/>
              <a:buChar char="§"/>
            </a:pPr>
            <a:endParaRPr lang="en-GB" sz="1050" dirty="0">
              <a:solidFill>
                <a:srgbClr val="5A5A5A"/>
              </a:solidFill>
              <a:latin typeface="Arial"/>
            </a:endParaRPr>
          </a:p>
          <a:p>
            <a:pPr marL="128588" indent="-128588" defTabSz="342900">
              <a:buClr>
                <a:srgbClr val="FFC000"/>
              </a:buClr>
              <a:buFont typeface="Wingdings" panose="05000000000000000000" pitchFamily="2" charset="2"/>
              <a:buChar char="§"/>
            </a:pPr>
            <a:r>
              <a:rPr lang="es-ES" sz="1050" dirty="0">
                <a:solidFill>
                  <a:srgbClr val="5A5A5A"/>
                </a:solidFill>
                <a:latin typeface="Arial"/>
              </a:rPr>
              <a:t>Geometry</a:t>
            </a:r>
            <a:r>
              <a:rPr lang="en-GB" sz="1050" dirty="0">
                <a:solidFill>
                  <a:srgbClr val="5A5A5A"/>
                </a:solidFill>
                <a:latin typeface="Arial"/>
              </a:rPr>
              <a:t> simplified</a:t>
            </a:r>
            <a:r>
              <a:rPr lang="es-ES" sz="1050" dirty="0">
                <a:solidFill>
                  <a:srgbClr val="5A5A5A"/>
                </a:solidFill>
                <a:latin typeface="Arial"/>
              </a:rPr>
              <a:t> and </a:t>
            </a:r>
            <a:r>
              <a:rPr lang="es-ES" sz="1050" dirty="0" err="1">
                <a:solidFill>
                  <a:srgbClr val="5A5A5A"/>
                </a:solidFill>
                <a:latin typeface="Arial"/>
              </a:rPr>
              <a:t>perfect</a:t>
            </a:r>
            <a:r>
              <a:rPr lang="es-ES" sz="1050" dirty="0">
                <a:solidFill>
                  <a:srgbClr val="5A5A5A"/>
                </a:solidFill>
                <a:latin typeface="Arial"/>
              </a:rPr>
              <a:t> </a:t>
            </a:r>
            <a:r>
              <a:rPr lang="es-ES" sz="1050" dirty="0" err="1">
                <a:solidFill>
                  <a:srgbClr val="5A5A5A"/>
                </a:solidFill>
                <a:latin typeface="Arial"/>
              </a:rPr>
              <a:t>contact</a:t>
            </a:r>
            <a:r>
              <a:rPr lang="es-ES" sz="1050" dirty="0">
                <a:solidFill>
                  <a:srgbClr val="5A5A5A"/>
                </a:solidFill>
                <a:latin typeface="Arial"/>
              </a:rPr>
              <a:t> </a:t>
            </a:r>
            <a:r>
              <a:rPr lang="es-ES" sz="1050" dirty="0" err="1">
                <a:solidFill>
                  <a:srgbClr val="5A5A5A"/>
                </a:solidFill>
                <a:latin typeface="Arial"/>
              </a:rPr>
              <a:t>between</a:t>
            </a:r>
            <a:r>
              <a:rPr lang="es-ES" sz="1050" dirty="0">
                <a:solidFill>
                  <a:srgbClr val="5A5A5A"/>
                </a:solidFill>
                <a:latin typeface="Arial"/>
              </a:rPr>
              <a:t> </a:t>
            </a:r>
            <a:r>
              <a:rPr lang="es-ES" sz="1050" dirty="0" err="1">
                <a:solidFill>
                  <a:srgbClr val="5A5A5A"/>
                </a:solidFill>
                <a:latin typeface="Arial"/>
              </a:rPr>
              <a:t>chamber</a:t>
            </a:r>
            <a:r>
              <a:rPr lang="es-ES" sz="1050" dirty="0">
                <a:solidFill>
                  <a:srgbClr val="5A5A5A"/>
                </a:solidFill>
                <a:latin typeface="Arial"/>
              </a:rPr>
              <a:t> and absorber </a:t>
            </a:r>
            <a:r>
              <a:rPr lang="es-ES" sz="1050" dirty="0" err="1">
                <a:solidFill>
                  <a:srgbClr val="5A5A5A"/>
                </a:solidFill>
                <a:latin typeface="Arial"/>
              </a:rPr>
              <a:t>assumed</a:t>
            </a:r>
            <a:r>
              <a:rPr lang="es-ES" sz="1050" dirty="0">
                <a:solidFill>
                  <a:srgbClr val="5A5A5A"/>
                </a:solidFill>
                <a:latin typeface="Arial"/>
              </a:rPr>
              <a:t>.</a:t>
            </a:r>
            <a:endParaRPr lang="en-GB" sz="1050" dirty="0">
              <a:solidFill>
                <a:srgbClr val="5A5A5A"/>
              </a:solidFill>
              <a:latin typeface="Arial"/>
            </a:endParaRPr>
          </a:p>
          <a:p>
            <a:pPr marL="471488" lvl="1" indent="-128588" defTabSz="342900">
              <a:buClr>
                <a:srgbClr val="FFC000"/>
              </a:buClr>
              <a:buFont typeface="Wingdings" panose="05000000000000000000" pitchFamily="2" charset="2"/>
              <a:buChar char="§"/>
            </a:pPr>
            <a:endParaRPr lang="en-GB" sz="1050" dirty="0">
              <a:solidFill>
                <a:srgbClr val="5A5A5A"/>
              </a:solidFill>
              <a:latin typeface="Arial"/>
            </a:endParaRPr>
          </a:p>
        </p:txBody>
      </p:sp>
      <p:sp>
        <p:nvSpPr>
          <p:cNvPr id="11" name="TextBox 10"/>
          <p:cNvSpPr txBox="1"/>
          <p:nvPr/>
        </p:nvSpPr>
        <p:spPr>
          <a:xfrm>
            <a:off x="1339574" y="3712092"/>
            <a:ext cx="3996444" cy="346249"/>
          </a:xfrm>
          <a:prstGeom prst="rect">
            <a:avLst/>
          </a:prstGeom>
          <a:noFill/>
        </p:spPr>
        <p:txBody>
          <a:bodyPr wrap="square" rtlCol="0">
            <a:spAutoFit/>
          </a:bodyPr>
          <a:lstStyle/>
          <a:p>
            <a:pPr algn="ctr" defTabSz="342900"/>
            <a:r>
              <a:rPr lang="fr-CH" sz="825" dirty="0" err="1">
                <a:solidFill>
                  <a:prstClr val="black"/>
                </a:solidFill>
                <a:latin typeface="Arial"/>
              </a:rPr>
              <a:t>Heat</a:t>
            </a:r>
            <a:r>
              <a:rPr lang="fr-CH" sz="825" dirty="0">
                <a:solidFill>
                  <a:prstClr val="black"/>
                </a:solidFill>
                <a:latin typeface="Arial"/>
              </a:rPr>
              <a:t> </a:t>
            </a:r>
            <a:r>
              <a:rPr lang="fr-CH" sz="825" dirty="0" err="1">
                <a:solidFill>
                  <a:prstClr val="black"/>
                </a:solidFill>
                <a:latin typeface="Arial"/>
              </a:rPr>
              <a:t>deposition</a:t>
            </a:r>
            <a:r>
              <a:rPr lang="fr-CH" sz="825" dirty="0">
                <a:solidFill>
                  <a:prstClr val="black"/>
                </a:solidFill>
                <a:latin typeface="Arial"/>
              </a:rPr>
              <a:t> in W/cm</a:t>
            </a:r>
            <a:r>
              <a:rPr lang="fr-CH" sz="825" baseline="30000" dirty="0">
                <a:solidFill>
                  <a:prstClr val="black"/>
                </a:solidFill>
                <a:latin typeface="Arial"/>
              </a:rPr>
              <a:t>3</a:t>
            </a:r>
            <a:r>
              <a:rPr lang="fr-CH" sz="825" dirty="0">
                <a:solidFill>
                  <a:prstClr val="black"/>
                </a:solidFill>
                <a:latin typeface="Arial"/>
              </a:rPr>
              <a:t> </a:t>
            </a:r>
            <a:r>
              <a:rPr lang="fr-CH" sz="825" dirty="0" err="1">
                <a:solidFill>
                  <a:prstClr val="black"/>
                </a:solidFill>
                <a:latin typeface="Arial"/>
              </a:rPr>
              <a:t>integrated</a:t>
            </a:r>
            <a:r>
              <a:rPr lang="fr-CH" sz="825" dirty="0">
                <a:solidFill>
                  <a:prstClr val="black"/>
                </a:solidFill>
                <a:latin typeface="Arial"/>
              </a:rPr>
              <a:t> in </a:t>
            </a:r>
          </a:p>
          <a:p>
            <a:pPr algn="ctr" defTabSz="342900"/>
            <a:r>
              <a:rPr lang="fr-CH" sz="825" dirty="0">
                <a:solidFill>
                  <a:prstClr val="black"/>
                </a:solidFill>
                <a:latin typeface="Arial"/>
              </a:rPr>
              <a:t>ANSYS </a:t>
            </a:r>
            <a:r>
              <a:rPr lang="fr-CH" sz="825" dirty="0" err="1">
                <a:solidFill>
                  <a:prstClr val="black"/>
                </a:solidFill>
                <a:latin typeface="Arial"/>
              </a:rPr>
              <a:t>from</a:t>
            </a:r>
            <a:r>
              <a:rPr lang="fr-CH" sz="825" dirty="0">
                <a:solidFill>
                  <a:prstClr val="black"/>
                </a:solidFill>
                <a:latin typeface="Arial"/>
              </a:rPr>
              <a:t> the FLUKA data</a:t>
            </a:r>
            <a:endParaRPr lang="en-GB" sz="825" dirty="0">
              <a:solidFill>
                <a:prstClr val="black"/>
              </a:solidFill>
              <a:latin typeface="Arial"/>
            </a:endParaRPr>
          </a:p>
        </p:txBody>
      </p:sp>
      <p:pic>
        <p:nvPicPr>
          <p:cNvPr id="4" name="Picture 3"/>
          <p:cNvPicPr>
            <a:picLocks noChangeAspect="1"/>
          </p:cNvPicPr>
          <p:nvPr/>
        </p:nvPicPr>
        <p:blipFill>
          <a:blip r:embed="rId3"/>
          <a:stretch>
            <a:fillRect/>
          </a:stretch>
        </p:blipFill>
        <p:spPr>
          <a:xfrm>
            <a:off x="5337521" y="2983863"/>
            <a:ext cx="2420980" cy="1787490"/>
          </a:xfrm>
          <a:prstGeom prst="rect">
            <a:avLst/>
          </a:prstGeom>
        </p:spPr>
      </p:pic>
      <p:sp>
        <p:nvSpPr>
          <p:cNvPr id="12"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1078007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67234"/>
            <a:ext cx="7920000" cy="540000"/>
          </a:xfrm>
        </p:spPr>
        <p:txBody>
          <a:bodyPr/>
          <a:lstStyle/>
          <a:p>
            <a:r>
              <a:rPr lang="en-GB" dirty="0"/>
              <a:t>Content overview</a:t>
            </a:r>
          </a:p>
        </p:txBody>
      </p:sp>
      <p:sp>
        <p:nvSpPr>
          <p:cNvPr id="4" name="Espace réservé du pied de page 3"/>
          <p:cNvSpPr>
            <a:spLocks noGrp="1"/>
          </p:cNvSpPr>
          <p:nvPr>
            <p:ph type="ftr" sz="quarter" idx="11"/>
          </p:nvPr>
        </p:nvSpPr>
        <p:spPr/>
        <p:txBody>
          <a:bodyPr/>
          <a:lstStyle/>
          <a:p>
            <a:r>
              <a:rPr lang="en-GB" noProof="0" dirty="0"/>
              <a:t>Oliver Boettcher, 124th HL-LHC WP8 Meeting, 13 December 2022</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3" name="Content Placeholder 8" descr="DSCN4150_TAN.jpg">
            <a:extLst>
              <a:ext uri="{FF2B5EF4-FFF2-40B4-BE49-F238E27FC236}">
                <a16:creationId xmlns:a16="http://schemas.microsoft.com/office/drawing/2014/main" id="{9428F2D9-5D32-C01D-A111-F125CECD0916}"/>
              </a:ext>
            </a:extLst>
          </p:cNvPr>
          <p:cNvPicPr>
            <a:picLocks noChangeAspect="1"/>
          </p:cNvPicPr>
          <p:nvPr/>
        </p:nvPicPr>
        <p:blipFill>
          <a:blip r:embed="rId4">
            <a:extLst>
              <a:ext uri="{28A0092B-C50C-407E-A947-70E740481C1C}">
                <a14:useLocalDpi xmlns:a14="http://schemas.microsoft.com/office/drawing/2010/main"/>
              </a:ext>
            </a:extLst>
          </a:blip>
          <a:srcRect t="1113" b="1113"/>
          <a:stretch>
            <a:fillRect/>
          </a:stretch>
        </p:blipFill>
        <p:spPr>
          <a:xfrm>
            <a:off x="1825352" y="2663456"/>
            <a:ext cx="1954561" cy="1433102"/>
          </a:xfrm>
          <a:prstGeom prst="rect">
            <a:avLst/>
          </a:prstGeom>
        </p:spPr>
      </p:pic>
      <p:sp>
        <p:nvSpPr>
          <p:cNvPr id="6" name="Espace réservé du texte 4">
            <a:extLst>
              <a:ext uri="{FF2B5EF4-FFF2-40B4-BE49-F238E27FC236}">
                <a16:creationId xmlns:a16="http://schemas.microsoft.com/office/drawing/2014/main" id="{5CDFC763-78CE-2E37-C962-C84D3284BA16}"/>
              </a:ext>
            </a:extLst>
          </p:cNvPr>
          <p:cNvSpPr txBox="1">
            <a:spLocks/>
          </p:cNvSpPr>
          <p:nvPr/>
        </p:nvSpPr>
        <p:spPr>
          <a:xfrm>
            <a:off x="1435252" y="4120143"/>
            <a:ext cx="3024336" cy="325303"/>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Target Absorber Neutrals (TAN)</a:t>
            </a:r>
            <a:endParaRPr lang="en-GB" sz="1600" dirty="0"/>
          </a:p>
        </p:txBody>
      </p:sp>
      <p:pic>
        <p:nvPicPr>
          <p:cNvPr id="9" name="Picture 8">
            <a:extLst>
              <a:ext uri="{FF2B5EF4-FFF2-40B4-BE49-F238E27FC236}">
                <a16:creationId xmlns:a16="http://schemas.microsoft.com/office/drawing/2014/main" id="{8FACAE1E-4B12-6E30-F335-D0334B6F6693}"/>
              </a:ext>
            </a:extLst>
          </p:cNvPr>
          <p:cNvPicPr>
            <a:picLocks noChangeAspect="1"/>
          </p:cNvPicPr>
          <p:nvPr/>
        </p:nvPicPr>
        <p:blipFill>
          <a:blip r:embed="rId5"/>
          <a:stretch>
            <a:fillRect/>
          </a:stretch>
        </p:blipFill>
        <p:spPr>
          <a:xfrm>
            <a:off x="5073689" y="1875305"/>
            <a:ext cx="3602767" cy="2518549"/>
          </a:xfrm>
          <a:prstGeom prst="rect">
            <a:avLst/>
          </a:prstGeom>
        </p:spPr>
      </p:pic>
      <p:sp>
        <p:nvSpPr>
          <p:cNvPr id="10" name="Espace réservé du texte 4">
            <a:extLst>
              <a:ext uri="{FF2B5EF4-FFF2-40B4-BE49-F238E27FC236}">
                <a16:creationId xmlns:a16="http://schemas.microsoft.com/office/drawing/2014/main" id="{611B4362-77C5-149C-BB11-00F5755AFF42}"/>
              </a:ext>
            </a:extLst>
          </p:cNvPr>
          <p:cNvSpPr txBox="1">
            <a:spLocks/>
          </p:cNvSpPr>
          <p:nvPr/>
        </p:nvSpPr>
        <p:spPr>
          <a:xfrm>
            <a:off x="5364089" y="4388878"/>
            <a:ext cx="3024336" cy="325303"/>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new TAXN (exploded view)</a:t>
            </a:r>
            <a:endParaRPr lang="en-GB" sz="1600" dirty="0"/>
          </a:p>
        </p:txBody>
      </p:sp>
      <p:sp>
        <p:nvSpPr>
          <p:cNvPr id="2" name="Content Placeholder 1"/>
          <p:cNvSpPr>
            <a:spLocks noGrp="1"/>
          </p:cNvSpPr>
          <p:nvPr>
            <p:ph idx="1"/>
          </p:nvPr>
        </p:nvSpPr>
        <p:spPr>
          <a:xfrm>
            <a:off x="467544" y="973154"/>
            <a:ext cx="8280920" cy="3217376"/>
          </a:xfrm>
        </p:spPr>
        <p:txBody>
          <a:bodyPr>
            <a:normAutofit/>
          </a:bodyPr>
          <a:lstStyle/>
          <a:p>
            <a:pPr algn="l"/>
            <a:r>
              <a:rPr lang="en-GB" sz="2400" dirty="0"/>
              <a:t>Introduction TAN to TAXN conversion </a:t>
            </a:r>
          </a:p>
          <a:p>
            <a:pPr algn="l"/>
            <a:r>
              <a:rPr lang="en-GB" sz="2400" dirty="0"/>
              <a:t>WP8 space request for LS3 worksite</a:t>
            </a:r>
          </a:p>
          <a:p>
            <a:pPr algn="l"/>
            <a:r>
              <a:rPr lang="en-GB" sz="2400" dirty="0"/>
              <a:t>Discussion worksite requirements</a:t>
            </a:r>
            <a:endParaRPr 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441689" y="2866356"/>
            <a:ext cx="3158841" cy="1541598"/>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20</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Bakeout system</a:t>
            </a:r>
            <a:endParaRPr lang="en-GB" sz="4500" dirty="0">
              <a:solidFill>
                <a:srgbClr val="0093BE"/>
              </a:solidFill>
              <a:latin typeface="Arial"/>
            </a:endParaRPr>
          </a:p>
        </p:txBody>
      </p:sp>
      <p:sp>
        <p:nvSpPr>
          <p:cNvPr id="6" name="Rectangle 5"/>
          <p:cNvSpPr/>
          <p:nvPr/>
        </p:nvSpPr>
        <p:spPr>
          <a:xfrm>
            <a:off x="1441690" y="735547"/>
            <a:ext cx="6740741" cy="1384995"/>
          </a:xfrm>
          <a:prstGeom prst="rect">
            <a:avLst/>
          </a:prstGeom>
        </p:spPr>
        <p:txBody>
          <a:bodyPr wrap="square">
            <a:spAutoFit/>
          </a:bodyPr>
          <a:lstStyle/>
          <a:p>
            <a:pPr marL="128588" indent="-128588" defTabSz="342900">
              <a:buClr>
                <a:srgbClr val="FFC000"/>
              </a:buClr>
              <a:buFont typeface="Wingdings" panose="05000000000000000000" pitchFamily="2" charset="2"/>
              <a:buChar char="§"/>
            </a:pPr>
            <a:r>
              <a:rPr lang="en-US" sz="1050" dirty="0">
                <a:solidFill>
                  <a:srgbClr val="5A5A5A"/>
                </a:solidFill>
                <a:latin typeface="Arial"/>
              </a:rPr>
              <a:t>Bakeout performed exclusively by </a:t>
            </a:r>
            <a:r>
              <a:rPr lang="en-US" sz="1050" dirty="0">
                <a:solidFill>
                  <a:srgbClr val="FF0000"/>
                </a:solidFill>
                <a:latin typeface="Arial"/>
              </a:rPr>
              <a:t>bakeout jackets</a:t>
            </a:r>
            <a:r>
              <a:rPr lang="en-US" sz="1050" dirty="0">
                <a:solidFill>
                  <a:srgbClr val="5A5A5A"/>
                </a:solidFill>
                <a:latin typeface="Arial"/>
              </a:rPr>
              <a:t>.</a:t>
            </a:r>
          </a:p>
          <a:p>
            <a:pPr marL="471488" lvl="1" indent="-128588" defTabSz="342900">
              <a:buClr>
                <a:srgbClr val="FFC000"/>
              </a:buClr>
              <a:buFont typeface="Wingdings" panose="05000000000000000000" pitchFamily="2" charset="2"/>
              <a:buChar char="§"/>
            </a:pPr>
            <a:r>
              <a:rPr lang="en-US" sz="1050" dirty="0">
                <a:solidFill>
                  <a:srgbClr val="5A5A5A"/>
                </a:solidFill>
                <a:latin typeface="Arial"/>
              </a:rPr>
              <a:t>30mm around the absorber and chamber are reserved for the bakeout jackets.</a:t>
            </a:r>
          </a:p>
          <a:p>
            <a:pPr marL="471488" lvl="1" indent="-128588" defTabSz="342900">
              <a:buClr>
                <a:srgbClr val="FFC000"/>
              </a:buClr>
              <a:buFont typeface="Wingdings" panose="05000000000000000000" pitchFamily="2" charset="2"/>
              <a:buChar char="§"/>
            </a:pPr>
            <a:endParaRPr lang="en-U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GB" sz="1050" dirty="0">
                <a:solidFill>
                  <a:srgbClr val="5A5A5A"/>
                </a:solidFill>
                <a:latin typeface="Arial"/>
              </a:rPr>
              <a:t>Requirements to reach the vacuum requirements and activate the NEG coating:</a:t>
            </a:r>
          </a:p>
          <a:p>
            <a:pPr marL="471488" lvl="1" indent="-128588" defTabSz="342900">
              <a:buClr>
                <a:srgbClr val="FFC000"/>
              </a:buClr>
              <a:buFont typeface="Wingdings" panose="05000000000000000000" pitchFamily="2" charset="2"/>
              <a:buChar char="§"/>
            </a:pPr>
            <a:r>
              <a:rPr lang="en-GB" sz="1050" dirty="0">
                <a:solidFill>
                  <a:srgbClr val="FF0000"/>
                </a:solidFill>
                <a:latin typeface="Arial"/>
              </a:rPr>
              <a:t>250°C on the</a:t>
            </a:r>
            <a:r>
              <a:rPr lang="en-GB" sz="1050" dirty="0">
                <a:solidFill>
                  <a:srgbClr val="5A5A5A"/>
                </a:solidFill>
                <a:latin typeface="Arial"/>
              </a:rPr>
              <a:t> inner surface of the </a:t>
            </a:r>
            <a:r>
              <a:rPr lang="en-GB" sz="1050" dirty="0">
                <a:solidFill>
                  <a:srgbClr val="FF0000"/>
                </a:solidFill>
                <a:latin typeface="Arial"/>
              </a:rPr>
              <a:t>vacuum chamber</a:t>
            </a:r>
            <a:r>
              <a:rPr lang="en-GB" sz="1050" dirty="0">
                <a:solidFill>
                  <a:srgbClr val="5A5A5A"/>
                </a:solidFill>
                <a:latin typeface="Arial"/>
              </a:rPr>
              <a:t>.</a:t>
            </a:r>
          </a:p>
          <a:p>
            <a:pPr marL="471488" lvl="1" indent="-128588" defTabSz="342900">
              <a:buClr>
                <a:srgbClr val="FFC000"/>
              </a:buClr>
              <a:buFont typeface="Wingdings" panose="05000000000000000000" pitchFamily="2" charset="2"/>
              <a:buChar char="§"/>
            </a:pPr>
            <a:r>
              <a:rPr lang="en-GB" sz="1050" dirty="0">
                <a:solidFill>
                  <a:srgbClr val="FF0000"/>
                </a:solidFill>
                <a:latin typeface="Arial"/>
              </a:rPr>
              <a:t>50°C/hour heating rate</a:t>
            </a:r>
            <a:r>
              <a:rPr lang="en-GB" sz="1050" dirty="0">
                <a:solidFill>
                  <a:srgbClr val="5A5A5A"/>
                </a:solidFill>
                <a:latin typeface="Arial"/>
              </a:rPr>
              <a:t>.</a:t>
            </a:r>
          </a:p>
          <a:p>
            <a:pPr marL="471488" lvl="1" indent="-128588" defTabSz="342900">
              <a:buClr>
                <a:srgbClr val="FFC000"/>
              </a:buClr>
              <a:buFont typeface="Wingdings" panose="05000000000000000000" pitchFamily="2" charset="2"/>
              <a:buChar char="§"/>
            </a:pPr>
            <a:endParaRPr lang="es-ES" sz="1050" dirty="0">
              <a:solidFill>
                <a:srgbClr val="5A5A5A"/>
              </a:solidFill>
              <a:latin typeface="Arial"/>
            </a:endParaRPr>
          </a:p>
          <a:p>
            <a:pPr marL="128588" indent="-128588" defTabSz="342900">
              <a:buClr>
                <a:srgbClr val="FFC000"/>
              </a:buClr>
              <a:buFont typeface="Wingdings" panose="05000000000000000000" pitchFamily="2" charset="2"/>
              <a:buChar char="§"/>
            </a:pPr>
            <a:endParaRPr lang="en-GB" sz="1050" dirty="0">
              <a:solidFill>
                <a:srgbClr val="5A5A5A"/>
              </a:solidFill>
              <a:latin typeface="Arial"/>
            </a:endParaRPr>
          </a:p>
        </p:txBody>
      </p:sp>
      <p:sp>
        <p:nvSpPr>
          <p:cNvPr id="26" name="TextBox 25"/>
          <p:cNvSpPr txBox="1"/>
          <p:nvPr/>
        </p:nvSpPr>
        <p:spPr>
          <a:xfrm>
            <a:off x="1738212" y="4246371"/>
            <a:ext cx="2862318" cy="346249"/>
          </a:xfrm>
          <a:prstGeom prst="rect">
            <a:avLst/>
          </a:prstGeom>
          <a:noFill/>
        </p:spPr>
        <p:txBody>
          <a:bodyPr wrap="square" rtlCol="0">
            <a:spAutoFit/>
          </a:bodyPr>
          <a:lstStyle/>
          <a:p>
            <a:pPr algn="ctr" defTabSz="342900"/>
            <a:r>
              <a:rPr lang="fr-CH" sz="825" dirty="0">
                <a:solidFill>
                  <a:prstClr val="black"/>
                </a:solidFill>
                <a:latin typeface="Arial"/>
              </a:rPr>
              <a:t>Design of the bakeout jackets.</a:t>
            </a:r>
          </a:p>
          <a:p>
            <a:pPr algn="ctr" defTabSz="342900"/>
            <a:r>
              <a:rPr lang="fr-CH" sz="825" dirty="0" err="1">
                <a:solidFill>
                  <a:prstClr val="black"/>
                </a:solidFill>
                <a:latin typeface="Arial"/>
              </a:rPr>
              <a:t>Courtesy</a:t>
            </a:r>
            <a:r>
              <a:rPr lang="fr-CH" sz="825" dirty="0">
                <a:solidFill>
                  <a:prstClr val="black"/>
                </a:solidFill>
                <a:latin typeface="Arial"/>
              </a:rPr>
              <a:t> of WP12</a:t>
            </a:r>
            <a:endParaRPr lang="en-GB" sz="825" dirty="0">
              <a:solidFill>
                <a:prstClr val="black"/>
              </a:solidFill>
              <a:latin typeface="Arial"/>
            </a:endParaRPr>
          </a:p>
        </p:txBody>
      </p:sp>
      <p:pic>
        <p:nvPicPr>
          <p:cNvPr id="5" name="Picture 4"/>
          <p:cNvPicPr>
            <a:picLocks noChangeAspect="1"/>
          </p:cNvPicPr>
          <p:nvPr/>
        </p:nvPicPr>
        <p:blipFill>
          <a:blip r:embed="rId3"/>
          <a:stretch>
            <a:fillRect/>
          </a:stretch>
        </p:blipFill>
        <p:spPr>
          <a:xfrm>
            <a:off x="4895338" y="2016067"/>
            <a:ext cx="2646294" cy="2479019"/>
          </a:xfrm>
          <a:prstGeom prst="rect">
            <a:avLst/>
          </a:prstGeom>
        </p:spPr>
      </p:pic>
      <p:sp>
        <p:nvSpPr>
          <p:cNvPr id="7" name="Rectangle 6"/>
          <p:cNvSpPr/>
          <p:nvPr/>
        </p:nvSpPr>
        <p:spPr>
          <a:xfrm>
            <a:off x="4841332" y="4540887"/>
            <a:ext cx="2807499" cy="346249"/>
          </a:xfrm>
          <a:prstGeom prst="rect">
            <a:avLst/>
          </a:prstGeom>
          <a:noFill/>
        </p:spPr>
        <p:txBody>
          <a:bodyPr wrap="square" rtlCol="0">
            <a:spAutoFit/>
          </a:bodyPr>
          <a:lstStyle/>
          <a:p>
            <a:pPr algn="ctr" defTabSz="342900"/>
            <a:r>
              <a:rPr lang="en-US" sz="825" dirty="0">
                <a:solidFill>
                  <a:prstClr val="black"/>
                </a:solidFill>
                <a:latin typeface="Arial"/>
              </a:rPr>
              <a:t>Integration of the bakeout jackets and the reference plate</a:t>
            </a:r>
          </a:p>
        </p:txBody>
      </p:sp>
      <p:sp>
        <p:nvSpPr>
          <p:cNvPr id="11"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4154910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21</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Jackets &amp; thermocouples (cont.)</a:t>
            </a:r>
            <a:endParaRPr lang="en-GB" sz="4500" dirty="0">
              <a:solidFill>
                <a:srgbClr val="0093BE"/>
              </a:solidFill>
              <a:latin typeface="Arial"/>
            </a:endParaRPr>
          </a:p>
        </p:txBody>
      </p:sp>
      <p:sp>
        <p:nvSpPr>
          <p:cNvPr id="6" name="Rectangle 5"/>
          <p:cNvSpPr/>
          <p:nvPr/>
        </p:nvSpPr>
        <p:spPr>
          <a:xfrm>
            <a:off x="1390787" y="519523"/>
            <a:ext cx="6740741" cy="2516073"/>
          </a:xfrm>
          <a:prstGeom prst="rect">
            <a:avLst/>
          </a:prstGeom>
        </p:spPr>
        <p:txBody>
          <a:bodyPr wrap="square">
            <a:spAutoFit/>
          </a:bodyPr>
          <a:lstStyle/>
          <a:p>
            <a:pPr marL="128588" indent="-128588" defTabSz="342900">
              <a:buClr>
                <a:srgbClr val="FFC000"/>
              </a:buClr>
              <a:buFont typeface="Wingdings" panose="05000000000000000000" pitchFamily="2" charset="2"/>
              <a:buChar char="§"/>
            </a:pPr>
            <a:r>
              <a:rPr lang="en-GB" sz="1050" dirty="0">
                <a:solidFill>
                  <a:srgbClr val="5A5A5A"/>
                </a:solidFill>
                <a:latin typeface="Arial"/>
              </a:rPr>
              <a:t>LHC consolidation &amp; </a:t>
            </a:r>
            <a:r>
              <a:rPr lang="en-GB" sz="1050" dirty="0">
                <a:solidFill>
                  <a:srgbClr val="FF0000"/>
                </a:solidFill>
                <a:latin typeface="Arial"/>
              </a:rPr>
              <a:t>ELENA/TCLD</a:t>
            </a:r>
            <a:r>
              <a:rPr lang="en-GB" sz="1050" dirty="0">
                <a:solidFill>
                  <a:srgbClr val="5A5A5A"/>
                </a:solidFill>
                <a:latin typeface="Arial"/>
              </a:rPr>
              <a:t> [7] </a:t>
            </a:r>
            <a:r>
              <a:rPr lang="en-GB" sz="1050" dirty="0">
                <a:solidFill>
                  <a:srgbClr val="FF0000"/>
                </a:solidFill>
                <a:latin typeface="Arial"/>
              </a:rPr>
              <a:t>bakeout jackets </a:t>
            </a:r>
            <a:r>
              <a:rPr lang="en-GB" sz="1050" dirty="0">
                <a:solidFill>
                  <a:srgbClr val="5A5A5A"/>
                </a:solidFill>
                <a:latin typeface="Arial"/>
              </a:rPr>
              <a:t>taken </a:t>
            </a:r>
            <a:r>
              <a:rPr lang="en-GB" sz="1050" dirty="0">
                <a:solidFill>
                  <a:srgbClr val="FF0000"/>
                </a:solidFill>
                <a:latin typeface="Arial"/>
              </a:rPr>
              <a:t>as reference</a:t>
            </a:r>
            <a:r>
              <a:rPr lang="en-GB" sz="1050" dirty="0">
                <a:solidFill>
                  <a:srgbClr val="5A5A5A"/>
                </a:solidFill>
                <a:latin typeface="Arial"/>
              </a:rPr>
              <a:t>.</a:t>
            </a:r>
          </a:p>
          <a:p>
            <a:pPr marL="471488" lvl="1" indent="-128588" defTabSz="342900">
              <a:buClr>
                <a:srgbClr val="FFC000"/>
              </a:buClr>
              <a:buFont typeface="Wingdings" panose="05000000000000000000" pitchFamily="2" charset="2"/>
              <a:buChar char="§"/>
            </a:pPr>
            <a:r>
              <a:rPr lang="es-ES" sz="1050" dirty="0" err="1">
                <a:solidFill>
                  <a:srgbClr val="5A5A5A"/>
                </a:solidFill>
                <a:latin typeface="Arial"/>
              </a:rPr>
              <a:t>Reduntant</a:t>
            </a:r>
            <a:r>
              <a:rPr lang="es-ES" sz="1050" dirty="0">
                <a:solidFill>
                  <a:srgbClr val="5A5A5A"/>
                </a:solidFill>
                <a:latin typeface="Arial"/>
              </a:rPr>
              <a:t> </a:t>
            </a:r>
            <a:r>
              <a:rPr lang="es-ES" sz="1050" dirty="0" err="1">
                <a:solidFill>
                  <a:srgbClr val="5A5A5A"/>
                </a:solidFill>
                <a:latin typeface="Arial"/>
              </a:rPr>
              <a:t>heating</a:t>
            </a:r>
            <a:r>
              <a:rPr lang="es-ES" sz="1050" dirty="0">
                <a:solidFill>
                  <a:srgbClr val="5A5A5A"/>
                </a:solidFill>
                <a:latin typeface="Arial"/>
              </a:rPr>
              <a:t> </a:t>
            </a:r>
            <a:r>
              <a:rPr lang="es-ES" sz="1050" dirty="0" err="1">
                <a:solidFill>
                  <a:srgbClr val="5A5A5A"/>
                </a:solidFill>
                <a:latin typeface="Arial"/>
              </a:rPr>
              <a:t>element</a:t>
            </a:r>
            <a:r>
              <a:rPr lang="es-ES" sz="1050" dirty="0">
                <a:solidFill>
                  <a:srgbClr val="5A5A5A"/>
                </a:solidFill>
                <a:latin typeface="Arial"/>
              </a:rPr>
              <a:t> per </a:t>
            </a:r>
            <a:r>
              <a:rPr lang="es-ES" sz="1050" dirty="0" err="1">
                <a:solidFill>
                  <a:srgbClr val="5A5A5A"/>
                </a:solidFill>
                <a:latin typeface="Arial"/>
              </a:rPr>
              <a:t>jacket</a:t>
            </a:r>
            <a:r>
              <a:rPr lang="es-ES" sz="1050" dirty="0">
                <a:solidFill>
                  <a:srgbClr val="5A5A5A"/>
                </a:solidFill>
                <a:latin typeface="Arial"/>
              </a:rPr>
              <a:t>.</a:t>
            </a:r>
          </a:p>
          <a:p>
            <a:pPr marL="471488" lvl="1" indent="-128588" defTabSz="342900">
              <a:buClr>
                <a:srgbClr val="FFC000"/>
              </a:buClr>
              <a:buFont typeface="Wingdings" panose="05000000000000000000" pitchFamily="2" charset="2"/>
              <a:buChar char="§"/>
            </a:pPr>
            <a:r>
              <a:rPr lang="es-ES" sz="1050" dirty="0" err="1">
                <a:solidFill>
                  <a:srgbClr val="5A5A5A"/>
                </a:solidFill>
                <a:latin typeface="Arial"/>
              </a:rPr>
              <a:t>Connectors</a:t>
            </a:r>
            <a:r>
              <a:rPr lang="es-ES" sz="1050" dirty="0">
                <a:solidFill>
                  <a:srgbClr val="5A5A5A"/>
                </a:solidFill>
                <a:latin typeface="Arial"/>
              </a:rPr>
              <a:t> to be </a:t>
            </a:r>
            <a:r>
              <a:rPr lang="es-ES" sz="1050" dirty="0" err="1">
                <a:solidFill>
                  <a:srgbClr val="5A5A5A"/>
                </a:solidFill>
                <a:latin typeface="Arial"/>
              </a:rPr>
              <a:t>adapted</a:t>
            </a:r>
            <a:r>
              <a:rPr lang="es-ES" sz="1050" dirty="0">
                <a:solidFill>
                  <a:srgbClr val="5A5A5A"/>
                </a:solidFill>
                <a:latin typeface="Arial"/>
              </a:rPr>
              <a:t> to </a:t>
            </a:r>
            <a:r>
              <a:rPr lang="es-ES" sz="1050" dirty="0" err="1">
                <a:solidFill>
                  <a:srgbClr val="5A5A5A"/>
                </a:solidFill>
                <a:latin typeface="Arial"/>
              </a:rPr>
              <a:t>the</a:t>
            </a:r>
            <a:r>
              <a:rPr lang="es-ES" sz="1050" dirty="0">
                <a:solidFill>
                  <a:srgbClr val="5A5A5A"/>
                </a:solidFill>
                <a:latin typeface="Arial"/>
              </a:rPr>
              <a:t> </a:t>
            </a:r>
            <a:r>
              <a:rPr lang="es-ES" sz="1050" dirty="0" err="1">
                <a:solidFill>
                  <a:srgbClr val="5A5A5A"/>
                </a:solidFill>
                <a:latin typeface="Arial"/>
              </a:rPr>
              <a:t>space</a:t>
            </a:r>
            <a:r>
              <a:rPr lang="es-ES" sz="1050" dirty="0">
                <a:solidFill>
                  <a:srgbClr val="5A5A5A"/>
                </a:solidFill>
                <a:latin typeface="Arial"/>
              </a:rPr>
              <a:t> </a:t>
            </a:r>
            <a:r>
              <a:rPr lang="es-ES" sz="1050" dirty="0" err="1">
                <a:solidFill>
                  <a:srgbClr val="5A5A5A"/>
                </a:solidFill>
                <a:latin typeface="Arial"/>
              </a:rPr>
              <a:t>available</a:t>
            </a:r>
            <a:r>
              <a:rPr lang="es-ES" sz="1050" dirty="0">
                <a:solidFill>
                  <a:srgbClr val="5A5A5A"/>
                </a:solidFill>
                <a:latin typeface="Arial"/>
              </a:rPr>
              <a:t>.</a:t>
            </a:r>
          </a:p>
          <a:p>
            <a:pPr marL="471488" lvl="1" indent="-128588" defTabSz="342900">
              <a:buClr>
                <a:srgbClr val="FFC000"/>
              </a:buClr>
              <a:buFont typeface="Wingdings" panose="05000000000000000000" pitchFamily="2" charset="2"/>
              <a:buChar char="§"/>
            </a:pPr>
            <a:r>
              <a:rPr lang="en-GB" sz="1050" dirty="0">
                <a:solidFill>
                  <a:srgbClr val="5A5A5A"/>
                </a:solidFill>
                <a:latin typeface="Arial"/>
              </a:rPr>
              <a:t>Halogen and sulphur free including the external envelope and all the cables &amp; asbestos free.</a:t>
            </a:r>
          </a:p>
          <a:p>
            <a:pPr marL="471488" lvl="1" indent="-128588" defTabSz="342900">
              <a:buClr>
                <a:srgbClr val="FFC000"/>
              </a:buClr>
              <a:buFont typeface="Wingdings" panose="05000000000000000000" pitchFamily="2" charset="2"/>
              <a:buChar char="§"/>
            </a:pPr>
            <a:r>
              <a:rPr lang="es-ES" sz="1050" dirty="0" err="1">
                <a:solidFill>
                  <a:srgbClr val="5A5A5A"/>
                </a:solidFill>
                <a:latin typeface="Arial"/>
              </a:rPr>
              <a:t>Radiation</a:t>
            </a:r>
            <a:r>
              <a:rPr lang="es-ES" sz="1050" dirty="0">
                <a:solidFill>
                  <a:srgbClr val="5A5A5A"/>
                </a:solidFill>
                <a:latin typeface="Arial"/>
              </a:rPr>
              <a:t> </a:t>
            </a:r>
            <a:r>
              <a:rPr lang="es-ES" sz="1050" dirty="0" err="1">
                <a:solidFill>
                  <a:srgbClr val="5A5A5A"/>
                </a:solidFill>
                <a:latin typeface="Arial"/>
              </a:rPr>
              <a:t>hardness</a:t>
            </a:r>
            <a:r>
              <a:rPr lang="es-ES" sz="1050" dirty="0">
                <a:solidFill>
                  <a:srgbClr val="5A5A5A"/>
                </a:solidFill>
                <a:latin typeface="Arial"/>
              </a:rPr>
              <a:t>: 15MGy.</a:t>
            </a:r>
            <a:endParaRPr lang="en-GB" sz="1050" dirty="0">
              <a:solidFill>
                <a:srgbClr val="5A5A5A"/>
              </a:solidFill>
              <a:latin typeface="Arial"/>
            </a:endParaRPr>
          </a:p>
          <a:p>
            <a:pPr marL="471488" lvl="1" indent="-128588" defTabSz="342900">
              <a:buClr>
                <a:srgbClr val="FFC000"/>
              </a:buClr>
              <a:buFont typeface="Wingdings" panose="05000000000000000000" pitchFamily="2" charset="2"/>
              <a:buChar char="§"/>
            </a:pPr>
            <a:endParaRPr lang="es-E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GB" sz="1050" dirty="0">
                <a:solidFill>
                  <a:srgbClr val="FF0000"/>
                </a:solidFill>
                <a:latin typeface="Arial"/>
              </a:rPr>
              <a:t>Coaxial thermocouples type E </a:t>
            </a:r>
            <a:r>
              <a:rPr lang="es-ES" sz="1050" dirty="0" err="1">
                <a:solidFill>
                  <a:srgbClr val="5A5A5A"/>
                </a:solidFill>
                <a:latin typeface="Arial"/>
              </a:rPr>
              <a:t>without</a:t>
            </a:r>
            <a:r>
              <a:rPr lang="es-ES" sz="1050" dirty="0">
                <a:solidFill>
                  <a:srgbClr val="5A5A5A"/>
                </a:solidFill>
                <a:latin typeface="Arial"/>
              </a:rPr>
              <a:t> </a:t>
            </a:r>
            <a:r>
              <a:rPr lang="es-ES" sz="1050" dirty="0" err="1">
                <a:solidFill>
                  <a:srgbClr val="5A5A5A"/>
                </a:solidFill>
                <a:latin typeface="Arial"/>
              </a:rPr>
              <a:t>end</a:t>
            </a:r>
            <a:r>
              <a:rPr lang="es-ES" sz="1050" dirty="0">
                <a:solidFill>
                  <a:srgbClr val="5A5A5A"/>
                </a:solidFill>
                <a:latin typeface="Arial"/>
              </a:rPr>
              <a:t> </a:t>
            </a:r>
            <a:r>
              <a:rPr lang="es-ES" sz="1050" dirty="0" err="1">
                <a:solidFill>
                  <a:srgbClr val="5A5A5A"/>
                </a:solidFill>
                <a:latin typeface="Arial"/>
              </a:rPr>
              <a:t>welded</a:t>
            </a:r>
            <a:r>
              <a:rPr lang="es-ES" sz="1050" dirty="0">
                <a:solidFill>
                  <a:srgbClr val="5A5A5A"/>
                </a:solidFill>
                <a:latin typeface="Arial"/>
              </a:rPr>
              <a:t> </a:t>
            </a:r>
            <a:r>
              <a:rPr lang="es-ES" sz="1050" dirty="0" err="1">
                <a:solidFill>
                  <a:srgbClr val="5A5A5A"/>
                </a:solidFill>
                <a:latin typeface="Arial"/>
              </a:rPr>
              <a:t>plate</a:t>
            </a:r>
            <a:r>
              <a:rPr lang="es-ES" sz="1050" dirty="0">
                <a:solidFill>
                  <a:srgbClr val="5A5A5A"/>
                </a:solidFill>
                <a:latin typeface="Arial"/>
              </a:rPr>
              <a:t>, </a:t>
            </a:r>
            <a:r>
              <a:rPr lang="en-GB" sz="1050" dirty="0">
                <a:solidFill>
                  <a:srgbClr val="5A5A5A"/>
                </a:solidFill>
                <a:latin typeface="Arial"/>
              </a:rPr>
              <a:t>high </a:t>
            </a:r>
            <a:r>
              <a:rPr lang="en-GB" sz="1050" dirty="0" err="1">
                <a:solidFill>
                  <a:srgbClr val="5A5A5A"/>
                </a:solidFill>
                <a:latin typeface="Arial"/>
              </a:rPr>
              <a:t>radioative</a:t>
            </a:r>
            <a:r>
              <a:rPr lang="en-GB" sz="1050" dirty="0">
                <a:solidFill>
                  <a:srgbClr val="5A5A5A"/>
                </a:solidFill>
                <a:latin typeface="Arial"/>
              </a:rPr>
              <a:t> strength with ceramic insulation and connector and the required length</a:t>
            </a:r>
            <a:r>
              <a:rPr lang="es-ES" sz="1050" dirty="0">
                <a:solidFill>
                  <a:srgbClr val="5A5A5A"/>
                </a:solidFill>
                <a:latin typeface="Arial"/>
              </a:rPr>
              <a:t>.</a:t>
            </a:r>
          </a:p>
          <a:p>
            <a:pPr marL="128588" indent="-128588" defTabSz="342900">
              <a:buClr>
                <a:srgbClr val="FFC000"/>
              </a:buClr>
              <a:buFont typeface="Wingdings" panose="05000000000000000000" pitchFamily="2" charset="2"/>
              <a:buChar char="§"/>
            </a:pPr>
            <a:endParaRPr lang="es-E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GB" sz="1050" dirty="0">
                <a:solidFill>
                  <a:srgbClr val="5A5A5A"/>
                </a:solidFill>
                <a:latin typeface="Arial"/>
              </a:rPr>
              <a:t>Jackets </a:t>
            </a:r>
            <a:r>
              <a:rPr lang="en-GB" sz="1050" dirty="0">
                <a:solidFill>
                  <a:srgbClr val="FF0000"/>
                </a:solidFill>
                <a:latin typeface="Arial"/>
              </a:rPr>
              <a:t>cabling</a:t>
            </a:r>
            <a:r>
              <a:rPr lang="en-GB" sz="1050" dirty="0">
                <a:solidFill>
                  <a:srgbClr val="5A5A5A"/>
                </a:solidFill>
                <a:latin typeface="Arial"/>
              </a:rPr>
              <a:t> </a:t>
            </a:r>
            <a:r>
              <a:rPr lang="en-GB" sz="1050" dirty="0">
                <a:solidFill>
                  <a:srgbClr val="FF0000"/>
                </a:solidFill>
                <a:latin typeface="Arial"/>
              </a:rPr>
              <a:t>and thermocouples layout to be done </a:t>
            </a:r>
            <a:r>
              <a:rPr lang="en-GB" sz="1050" dirty="0">
                <a:solidFill>
                  <a:srgbClr val="5A5A5A"/>
                </a:solidFill>
                <a:latin typeface="Arial"/>
              </a:rPr>
              <a:t>in compliance with the cooling circuit. </a:t>
            </a:r>
          </a:p>
          <a:p>
            <a:pPr marL="471488" lvl="1" indent="-128588" defTabSz="342900">
              <a:buClr>
                <a:srgbClr val="FFC000"/>
              </a:buClr>
              <a:buFont typeface="Wingdings" panose="05000000000000000000" pitchFamily="2" charset="2"/>
              <a:buChar char="§"/>
            </a:pPr>
            <a:r>
              <a:rPr lang="en-GB" sz="1050" dirty="0">
                <a:solidFill>
                  <a:srgbClr val="5A5A5A"/>
                </a:solidFill>
                <a:latin typeface="Arial"/>
              </a:rPr>
              <a:t>Cable exit expected on IP side</a:t>
            </a:r>
            <a:r>
              <a:rPr lang="es-ES" sz="1050" dirty="0">
                <a:solidFill>
                  <a:srgbClr val="5A5A5A"/>
                </a:solidFill>
                <a:latin typeface="Arial"/>
              </a:rPr>
              <a:t>.</a:t>
            </a:r>
          </a:p>
          <a:p>
            <a:pPr marL="128588" indent="-128588" defTabSz="342900">
              <a:buClr>
                <a:srgbClr val="FFC000"/>
              </a:buClr>
              <a:buFont typeface="Wingdings" panose="05000000000000000000" pitchFamily="2" charset="2"/>
              <a:buChar char="§"/>
            </a:pPr>
            <a:endParaRPr lang="es-ES" sz="1050" dirty="0">
              <a:solidFill>
                <a:srgbClr val="5A5A5A"/>
              </a:solidFill>
              <a:latin typeface="Arial"/>
            </a:endParaRPr>
          </a:p>
          <a:p>
            <a:pPr marL="128588" indent="-128588" defTabSz="342900">
              <a:buClr>
                <a:srgbClr val="FFC000"/>
              </a:buClr>
              <a:buFont typeface="Wingdings" panose="05000000000000000000" pitchFamily="2" charset="2"/>
              <a:buChar char="§"/>
            </a:pPr>
            <a:endParaRPr lang="es-ES" sz="1050" dirty="0">
              <a:solidFill>
                <a:srgbClr val="5A5A5A"/>
              </a:solidFill>
              <a:latin typeface="Arial"/>
            </a:endParaRPr>
          </a:p>
          <a:p>
            <a:pPr marL="471488" lvl="1" indent="-128588" defTabSz="342900">
              <a:buClr>
                <a:srgbClr val="FFC000"/>
              </a:buClr>
              <a:buFont typeface="Wingdings" panose="05000000000000000000" pitchFamily="2" charset="2"/>
              <a:buChar char="§"/>
            </a:pPr>
            <a:endParaRPr lang="es-ES" sz="1050" dirty="0">
              <a:solidFill>
                <a:srgbClr val="5A5A5A"/>
              </a:solidFill>
              <a:latin typeface="Arial"/>
            </a:endParaRPr>
          </a:p>
          <a:p>
            <a:pPr marL="128588" indent="-128588" defTabSz="342900">
              <a:buClr>
                <a:srgbClr val="FFC000"/>
              </a:buClr>
              <a:buFont typeface="Wingdings" panose="05000000000000000000" pitchFamily="2" charset="2"/>
              <a:buChar char="§"/>
            </a:pPr>
            <a:endParaRPr lang="en-GB" sz="1050" dirty="0">
              <a:solidFill>
                <a:srgbClr val="5A5A5A"/>
              </a:solidFill>
              <a:latin typeface="Arial"/>
            </a:endParaRPr>
          </a:p>
        </p:txBody>
      </p:sp>
      <p:sp>
        <p:nvSpPr>
          <p:cNvPr id="11"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pic>
        <p:nvPicPr>
          <p:cNvPr id="2" name="Picture 1"/>
          <p:cNvPicPr>
            <a:picLocks noChangeAspect="1"/>
          </p:cNvPicPr>
          <p:nvPr/>
        </p:nvPicPr>
        <p:blipFill>
          <a:blip r:embed="rId2"/>
          <a:stretch>
            <a:fillRect/>
          </a:stretch>
        </p:blipFill>
        <p:spPr>
          <a:xfrm>
            <a:off x="1241357" y="3910800"/>
            <a:ext cx="6704473" cy="736258"/>
          </a:xfrm>
          <a:prstGeom prst="rect">
            <a:avLst/>
          </a:prstGeom>
        </p:spPr>
      </p:pic>
      <p:cxnSp>
        <p:nvCxnSpPr>
          <p:cNvPr id="14" name="Straight Connector 13"/>
          <p:cNvCxnSpPr/>
          <p:nvPr/>
        </p:nvCxnSpPr>
        <p:spPr>
          <a:xfrm>
            <a:off x="2584073" y="4378098"/>
            <a:ext cx="75811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2584073" y="4378099"/>
            <a:ext cx="0" cy="180773"/>
          </a:xfrm>
          <a:prstGeom prst="line">
            <a:avLst/>
          </a:prstGeom>
          <a:ln>
            <a:solidFill>
              <a:srgbClr val="FF0000"/>
            </a:solidFill>
            <a:headEnd type="none"/>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584073" y="4147295"/>
            <a:ext cx="75811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2584073" y="3964806"/>
            <a:ext cx="0" cy="182490"/>
          </a:xfrm>
          <a:prstGeom prst="line">
            <a:avLst/>
          </a:prstGeom>
          <a:ln>
            <a:solidFill>
              <a:srgbClr val="FF0000"/>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7012565" y="4378098"/>
            <a:ext cx="75811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012565" y="4127115"/>
            <a:ext cx="75811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7770677" y="4357918"/>
            <a:ext cx="0" cy="30896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7770677" y="3856794"/>
            <a:ext cx="0" cy="27032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667999" y="4666884"/>
            <a:ext cx="6102678" cy="0"/>
          </a:xfrm>
          <a:prstGeom prst="line">
            <a:avLst/>
          </a:prstGeom>
          <a:ln>
            <a:solidFill>
              <a:srgbClr val="FF0000"/>
            </a:solidFill>
            <a:headEnd type="triangle"/>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1667999" y="3856794"/>
            <a:ext cx="6102678" cy="0"/>
          </a:xfrm>
          <a:prstGeom prst="line">
            <a:avLst/>
          </a:prstGeom>
          <a:ln>
            <a:solidFill>
              <a:srgbClr val="FF0000"/>
            </a:solidFill>
            <a:headEnd type="triangle"/>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070377" y="4459826"/>
            <a:ext cx="0" cy="167052"/>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070377" y="3910800"/>
            <a:ext cx="0" cy="167052"/>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1884023" y="4624310"/>
            <a:ext cx="3186354" cy="0"/>
          </a:xfrm>
          <a:prstGeom prst="line">
            <a:avLst/>
          </a:prstGeom>
          <a:ln>
            <a:solidFill>
              <a:srgbClr val="FF0000"/>
            </a:solidFill>
            <a:headEnd type="triangle"/>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1884023" y="3910800"/>
            <a:ext cx="3186354" cy="0"/>
          </a:xfrm>
          <a:prstGeom prst="line">
            <a:avLst/>
          </a:prstGeom>
          <a:ln>
            <a:solidFill>
              <a:srgbClr val="FF0000"/>
            </a:solidFill>
            <a:headEnd type="triangle"/>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1667999" y="3964806"/>
            <a:ext cx="916074" cy="0"/>
          </a:xfrm>
          <a:prstGeom prst="line">
            <a:avLst/>
          </a:prstGeom>
          <a:ln>
            <a:solidFill>
              <a:srgbClr val="FF0000"/>
            </a:solidFill>
            <a:headEnd type="triangle"/>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1667999" y="4558872"/>
            <a:ext cx="916074" cy="0"/>
          </a:xfrm>
          <a:prstGeom prst="line">
            <a:avLst/>
          </a:prstGeom>
          <a:ln>
            <a:solidFill>
              <a:srgbClr val="FF0000"/>
            </a:solidFill>
            <a:headEnd type="triangle"/>
          </a:ln>
        </p:spPr>
        <p:style>
          <a:lnRef idx="2">
            <a:schemeClr val="accent1"/>
          </a:lnRef>
          <a:fillRef idx="0">
            <a:schemeClr val="accent1"/>
          </a:fillRef>
          <a:effectRef idx="1">
            <a:schemeClr val="accent1"/>
          </a:effectRef>
          <a:fontRef idx="minor">
            <a:schemeClr val="tx1"/>
          </a:fontRef>
        </p:style>
      </p:cxnSp>
      <p:pic>
        <p:nvPicPr>
          <p:cNvPr id="26" name="Picture 25" descr="C:\Users\rnelen\Downloads\IMG_6188.JPG"/>
          <p:cNvPicPr/>
          <p:nvPr/>
        </p:nvPicPr>
        <p:blipFill>
          <a:blip r:embed="rId3">
            <a:extLst>
              <a:ext uri="{28A0092B-C50C-407E-A947-70E740481C1C}">
                <a14:useLocalDpi xmlns:a14="http://schemas.microsoft.com/office/drawing/2010/main" val="0"/>
              </a:ext>
            </a:extLst>
          </a:blip>
          <a:srcRect/>
          <a:stretch>
            <a:fillRect/>
          </a:stretch>
        </p:blipFill>
        <p:spPr bwMode="auto">
          <a:xfrm>
            <a:off x="5419856" y="2448549"/>
            <a:ext cx="1573932" cy="1134127"/>
          </a:xfrm>
          <a:prstGeom prst="rect">
            <a:avLst/>
          </a:prstGeom>
          <a:noFill/>
          <a:ln>
            <a:noFill/>
          </a:ln>
        </p:spPr>
      </p:pic>
      <p:sp>
        <p:nvSpPr>
          <p:cNvPr id="29" name="TextBox 28"/>
          <p:cNvSpPr txBox="1"/>
          <p:nvPr/>
        </p:nvSpPr>
        <p:spPr>
          <a:xfrm>
            <a:off x="4966281" y="3582676"/>
            <a:ext cx="2604611" cy="219291"/>
          </a:xfrm>
          <a:prstGeom prst="rect">
            <a:avLst/>
          </a:prstGeom>
          <a:noFill/>
        </p:spPr>
        <p:txBody>
          <a:bodyPr wrap="square" rtlCol="0">
            <a:spAutoFit/>
          </a:bodyPr>
          <a:lstStyle/>
          <a:p>
            <a:pPr algn="ctr" defTabSz="342900"/>
            <a:r>
              <a:rPr lang="fr-CH" sz="825" dirty="0">
                <a:solidFill>
                  <a:prstClr val="black"/>
                </a:solidFill>
                <a:latin typeface="Arial"/>
              </a:rPr>
              <a:t>Thermocouple type E «</a:t>
            </a:r>
            <a:r>
              <a:rPr lang="fr-CH" sz="825" dirty="0" err="1">
                <a:solidFill>
                  <a:prstClr val="black"/>
                </a:solidFill>
                <a:latin typeface="Arial"/>
              </a:rPr>
              <a:t>stardard</a:t>
            </a:r>
            <a:r>
              <a:rPr lang="fr-CH" sz="825" dirty="0">
                <a:solidFill>
                  <a:prstClr val="black"/>
                </a:solidFill>
                <a:latin typeface="Arial"/>
              </a:rPr>
              <a:t>» [8] for illustration</a:t>
            </a:r>
            <a:endParaRPr lang="en-GB" sz="825" dirty="0">
              <a:solidFill>
                <a:prstClr val="black"/>
              </a:solidFill>
              <a:latin typeface="Arial"/>
            </a:endParaRPr>
          </a:p>
        </p:txBody>
      </p:sp>
      <p:sp>
        <p:nvSpPr>
          <p:cNvPr id="30" name="TextBox 29"/>
          <p:cNvSpPr txBox="1"/>
          <p:nvPr/>
        </p:nvSpPr>
        <p:spPr>
          <a:xfrm>
            <a:off x="3437874" y="4709338"/>
            <a:ext cx="2862318" cy="219291"/>
          </a:xfrm>
          <a:prstGeom prst="rect">
            <a:avLst/>
          </a:prstGeom>
          <a:noFill/>
        </p:spPr>
        <p:txBody>
          <a:bodyPr wrap="square" rtlCol="0">
            <a:spAutoFit/>
          </a:bodyPr>
          <a:lstStyle/>
          <a:p>
            <a:pPr algn="ctr" defTabSz="342900"/>
            <a:r>
              <a:rPr lang="fr-CH" sz="825" dirty="0" err="1">
                <a:solidFill>
                  <a:prstClr val="black"/>
                </a:solidFill>
                <a:latin typeface="Arial"/>
              </a:rPr>
              <a:t>Preliminary</a:t>
            </a:r>
            <a:r>
              <a:rPr lang="fr-CH" sz="825" dirty="0">
                <a:solidFill>
                  <a:prstClr val="black"/>
                </a:solidFill>
                <a:latin typeface="Arial"/>
              </a:rPr>
              <a:t> thermocouples layout configuration</a:t>
            </a:r>
            <a:endParaRPr lang="en-GB" sz="825" dirty="0">
              <a:solidFill>
                <a:prstClr val="black"/>
              </a:solidFill>
              <a:latin typeface="Arial"/>
            </a:endParaRPr>
          </a:p>
        </p:txBody>
      </p:sp>
      <p:pic>
        <p:nvPicPr>
          <p:cNvPr id="5" name="Picture 4"/>
          <p:cNvPicPr>
            <a:picLocks noChangeAspect="1"/>
          </p:cNvPicPr>
          <p:nvPr/>
        </p:nvPicPr>
        <p:blipFill>
          <a:blip r:embed="rId4"/>
          <a:stretch>
            <a:fillRect/>
          </a:stretch>
        </p:blipFill>
        <p:spPr>
          <a:xfrm>
            <a:off x="3443387" y="2448549"/>
            <a:ext cx="1763024" cy="1134127"/>
          </a:xfrm>
          <a:prstGeom prst="rect">
            <a:avLst/>
          </a:prstGeom>
        </p:spPr>
      </p:pic>
      <p:sp>
        <p:nvSpPr>
          <p:cNvPr id="31" name="TextBox 30"/>
          <p:cNvSpPr txBox="1"/>
          <p:nvPr/>
        </p:nvSpPr>
        <p:spPr>
          <a:xfrm>
            <a:off x="3443387" y="3598872"/>
            <a:ext cx="1522894" cy="219291"/>
          </a:xfrm>
          <a:prstGeom prst="rect">
            <a:avLst/>
          </a:prstGeom>
          <a:noFill/>
        </p:spPr>
        <p:txBody>
          <a:bodyPr wrap="square" rtlCol="0">
            <a:spAutoFit/>
          </a:bodyPr>
          <a:lstStyle/>
          <a:p>
            <a:pPr algn="ctr" defTabSz="342900"/>
            <a:r>
              <a:rPr lang="fr-CH" sz="825" dirty="0">
                <a:solidFill>
                  <a:prstClr val="black"/>
                </a:solidFill>
                <a:latin typeface="Arial"/>
              </a:rPr>
              <a:t>TCLD jacket &amp; </a:t>
            </a:r>
            <a:r>
              <a:rPr lang="fr-CH" sz="825" dirty="0" err="1">
                <a:solidFill>
                  <a:prstClr val="black"/>
                </a:solidFill>
                <a:latin typeface="Arial"/>
              </a:rPr>
              <a:t>connectors</a:t>
            </a:r>
            <a:endParaRPr lang="en-GB" sz="825" dirty="0">
              <a:solidFill>
                <a:prstClr val="black"/>
              </a:solidFill>
              <a:latin typeface="Arial"/>
            </a:endParaRPr>
          </a:p>
        </p:txBody>
      </p:sp>
      <p:pic>
        <p:nvPicPr>
          <p:cNvPr id="7" name="Picture 6"/>
          <p:cNvPicPr>
            <a:picLocks noChangeAspect="1"/>
          </p:cNvPicPr>
          <p:nvPr/>
        </p:nvPicPr>
        <p:blipFill>
          <a:blip r:embed="rId5"/>
          <a:stretch>
            <a:fillRect/>
          </a:stretch>
        </p:blipFill>
        <p:spPr>
          <a:xfrm>
            <a:off x="1390787" y="2448633"/>
            <a:ext cx="1661863" cy="1198556"/>
          </a:xfrm>
          <a:prstGeom prst="rect">
            <a:avLst/>
          </a:prstGeom>
        </p:spPr>
      </p:pic>
      <p:sp>
        <p:nvSpPr>
          <p:cNvPr id="32" name="TextBox 31"/>
          <p:cNvSpPr txBox="1"/>
          <p:nvPr/>
        </p:nvSpPr>
        <p:spPr>
          <a:xfrm>
            <a:off x="6550846" y="2275508"/>
            <a:ext cx="1306769" cy="369332"/>
          </a:xfrm>
          <a:prstGeom prst="rect">
            <a:avLst/>
          </a:prstGeom>
          <a:solidFill>
            <a:srgbClr val="FFC000"/>
          </a:solidFill>
          <a:ln w="190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rtlCol="0">
            <a:spAutoFit/>
          </a:bodyPr>
          <a:lstStyle/>
          <a:p>
            <a:pPr algn="ctr" defTabSz="342900"/>
            <a:r>
              <a:rPr lang="en-GB" sz="900" b="1" dirty="0">
                <a:solidFill>
                  <a:srgbClr val="7030A0"/>
                </a:solidFill>
                <a:latin typeface="Arial"/>
              </a:rPr>
              <a:t>Pictures &amp; specs. </a:t>
            </a:r>
          </a:p>
          <a:p>
            <a:pPr algn="ctr" defTabSz="342900"/>
            <a:r>
              <a:rPr lang="en-GB" sz="900" b="1" dirty="0">
                <a:solidFill>
                  <a:srgbClr val="7030A0"/>
                </a:solidFill>
                <a:latin typeface="Arial"/>
              </a:rPr>
              <a:t>Courtesy of N. Zelko</a:t>
            </a:r>
          </a:p>
        </p:txBody>
      </p:sp>
    </p:spTree>
    <p:extLst>
      <p:ext uri="{BB962C8B-B14F-4D97-AF65-F5344CB8AC3E}">
        <p14:creationId xmlns:p14="http://schemas.microsoft.com/office/powerpoint/2010/main" val="1721494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22</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Analytical computation</a:t>
            </a:r>
            <a:endParaRPr lang="en-GB" sz="4500" dirty="0">
              <a:solidFill>
                <a:srgbClr val="0093BE"/>
              </a:solidFill>
              <a:latin typeface="Arial"/>
            </a:endParaRPr>
          </a:p>
        </p:txBody>
      </p:sp>
      <mc:AlternateContent xmlns:mc="http://schemas.openxmlformats.org/markup-compatibility/2006">
        <mc:Choice xmlns:a14="http://schemas.microsoft.com/office/drawing/2010/main" Requires="a14">
          <p:sp>
            <p:nvSpPr>
              <p:cNvPr id="2" name="Rectangle 1"/>
              <p:cNvSpPr/>
              <p:nvPr/>
            </p:nvSpPr>
            <p:spPr>
              <a:xfrm>
                <a:off x="2093869" y="1716496"/>
                <a:ext cx="4900854" cy="316882"/>
              </a:xfrm>
              <a:prstGeom prst="rect">
                <a:avLst/>
              </a:prstGeom>
            </p:spPr>
            <p:txBody>
              <a:bodyPr wrap="square">
                <a:spAutoFit/>
              </a:bodyPr>
              <a:lstStyle/>
              <a:p>
                <a:pPr defTabSz="342900"/>
                <a14:m>
                  <m:oMathPara xmlns:m="http://schemas.openxmlformats.org/officeDocument/2006/math">
                    <m:oMathParaPr>
                      <m:jc m:val="centerGroup"/>
                    </m:oMathParaPr>
                    <m:oMath xmlns:m="http://schemas.openxmlformats.org/officeDocument/2006/math">
                      <m:sSub>
                        <m:sSubPr>
                          <m:ctrlPr>
                            <a:rPr lang="en-GB" sz="1350" i="1">
                              <a:solidFill>
                                <a:prstClr val="black"/>
                              </a:solidFill>
                              <a:latin typeface="Cambria Math" panose="02040503050406030204" pitchFamily="18" charset="0"/>
                            </a:rPr>
                          </m:ctrlPr>
                        </m:sSubPr>
                        <m:e>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n-GB" sz="1350" i="1">
                                  <a:solidFill>
                                    <a:prstClr val="black"/>
                                  </a:solidFill>
                                  <a:latin typeface="Cambria Math" panose="02040503050406030204" pitchFamily="18" charset="0"/>
                                </a:rPr>
                                <m:t>𝑏𝑎𝑘𝑒</m:t>
                              </m:r>
                            </m:sub>
                          </m:sSub>
                          <m:r>
                            <a:rPr lang="en-GB" sz="1350">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𝑄</m:t>
                          </m:r>
                        </m:e>
                        <m:sub>
                          <m:r>
                            <a:rPr lang="es-ES" sz="1350" i="1">
                              <a:solidFill>
                                <a:prstClr val="black"/>
                              </a:solidFill>
                              <a:latin typeface="Cambria Math" panose="02040503050406030204" pitchFamily="18" charset="0"/>
                            </a:rPr>
                            <m:t>𝐶𝑢</m:t>
                          </m:r>
                          <m:r>
                            <a:rPr lang="es-ES" sz="1350" i="1">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h𝑒𝑎𝑡𝑖𝑛𝑔</m:t>
                          </m:r>
                        </m:sub>
                      </m:sSub>
                      <m:r>
                        <a:rPr lang="en-GB" sz="1350">
                          <a:solidFill>
                            <a:prstClr val="black"/>
                          </a:solidFill>
                          <a:latin typeface="Cambria Math" panose="02040503050406030204" pitchFamily="18" charset="0"/>
                        </a:rPr>
                        <m:t>+</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n-GB" sz="1350" i="1">
                              <a:solidFill>
                                <a:prstClr val="black"/>
                              </a:solidFill>
                              <a:latin typeface="Cambria Math" panose="02040503050406030204" pitchFamily="18" charset="0"/>
                            </a:rPr>
                            <m:t>𝐿</m:t>
                          </m:r>
                          <m:r>
                            <a:rPr lang="es-ES" sz="1350">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𝑏</m:t>
                          </m:r>
                          <m:r>
                            <a:rPr lang="es-ES" sz="1350" i="1">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𝑗</m:t>
                          </m:r>
                        </m:sub>
                      </m:sSub>
                      <m:r>
                        <a:rPr lang="en-GB" sz="1350">
                          <a:solidFill>
                            <a:prstClr val="black"/>
                          </a:solidFill>
                          <a:latin typeface="Cambria Math" panose="02040503050406030204" pitchFamily="18" charset="0"/>
                        </a:rPr>
                        <m:t>+</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n-GB" sz="1350" i="1">
                              <a:solidFill>
                                <a:prstClr val="black"/>
                              </a:solidFill>
                              <a:latin typeface="Cambria Math" panose="02040503050406030204" pitchFamily="18" charset="0"/>
                            </a:rPr>
                            <m:t>𝐿</m:t>
                          </m:r>
                          <m:r>
                            <a:rPr lang="es-ES" sz="1350">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𝑠</m:t>
                          </m:r>
                          <m:r>
                            <a:rPr lang="es-ES" sz="1350" i="1">
                              <a:solidFill>
                                <a:prstClr val="black"/>
                              </a:solidFill>
                              <a:latin typeface="Cambria Math" panose="02040503050406030204" pitchFamily="18" charset="0"/>
                            </a:rPr>
                            <m:t>𝑢𝑝</m:t>
                          </m:r>
                          <m:r>
                            <a:rPr lang="es-ES" sz="1350" i="1">
                              <a:solidFill>
                                <a:prstClr val="black"/>
                              </a:solidFill>
                              <a:latin typeface="Cambria Math" panose="02040503050406030204" pitchFamily="18" charset="0"/>
                            </a:rPr>
                            <m:t>.</m:t>
                          </m:r>
                        </m:sub>
                      </m:sSub>
                      <m:r>
                        <a:rPr lang="en-GB" sz="1350">
                          <a:solidFill>
                            <a:prstClr val="black"/>
                          </a:solidFill>
                          <a:latin typeface="Cambria Math" panose="02040503050406030204" pitchFamily="18" charset="0"/>
                        </a:rPr>
                        <m:t>+</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n-GB" sz="1350" i="1">
                              <a:solidFill>
                                <a:prstClr val="black"/>
                              </a:solidFill>
                              <a:latin typeface="Cambria Math" panose="02040503050406030204" pitchFamily="18" charset="0"/>
                            </a:rPr>
                            <m:t>𝐿</m:t>
                          </m:r>
                          <m:r>
                            <a:rPr lang="en-GB" sz="1350">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𝑠𝑙𝑜𝑡𝑠</m:t>
                          </m:r>
                          <m:r>
                            <a:rPr lang="en-GB" sz="1350">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𝑐𝑣</m:t>
                          </m:r>
                        </m:sub>
                      </m:sSub>
                      <m:r>
                        <a:rPr lang="en-GB" sz="1350">
                          <a:solidFill>
                            <a:prstClr val="black"/>
                          </a:solidFill>
                          <a:latin typeface="Cambria Math" panose="02040503050406030204" pitchFamily="18" charset="0"/>
                        </a:rPr>
                        <m:t>+</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n-GB" sz="1350" i="1">
                              <a:solidFill>
                                <a:prstClr val="black"/>
                              </a:solidFill>
                              <a:latin typeface="Cambria Math" panose="02040503050406030204" pitchFamily="18" charset="0"/>
                            </a:rPr>
                            <m:t>𝐿</m:t>
                          </m:r>
                          <m:r>
                            <a:rPr lang="en-GB" sz="1350">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𝑠𝑙𝑜𝑡𝑠</m:t>
                          </m:r>
                          <m:r>
                            <a:rPr lang="en-GB" sz="1350">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𝑟𝑎𝑑</m:t>
                          </m:r>
                        </m:sub>
                      </m:sSub>
                    </m:oMath>
                  </m:oMathPara>
                </a14:m>
                <a:endParaRPr lang="en-GB" sz="1350" dirty="0">
                  <a:solidFill>
                    <a:prstClr val="black"/>
                  </a:solidFill>
                  <a:latin typeface="Arial"/>
                </a:endParaRPr>
              </a:p>
            </p:txBody>
          </p:sp>
        </mc:Choice>
        <mc:Fallback>
          <p:sp>
            <p:nvSpPr>
              <p:cNvPr id="2" name="Rectangle 1"/>
              <p:cNvSpPr>
                <a:spLocks noRot="1" noChangeAspect="1" noMove="1" noResize="1" noEditPoints="1" noAdjustHandles="1" noChangeArrowheads="1" noChangeShapeType="1" noTextEdit="1"/>
              </p:cNvSpPr>
              <p:nvPr/>
            </p:nvSpPr>
            <p:spPr>
              <a:xfrm>
                <a:off x="2093869" y="1716496"/>
                <a:ext cx="4900854" cy="316882"/>
              </a:xfrm>
              <a:prstGeom prst="rect">
                <a:avLst/>
              </a:prstGeom>
              <a:blipFill>
                <a:blip r:embed="rId2"/>
                <a:stretch>
                  <a:fillRect b="-384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Rectangle 2"/>
              <p:cNvSpPr/>
              <p:nvPr/>
            </p:nvSpPr>
            <p:spPr>
              <a:xfrm>
                <a:off x="1266343" y="3213394"/>
                <a:ext cx="1410643" cy="530530"/>
              </a:xfrm>
              <a:prstGeom prst="rect">
                <a:avLst/>
              </a:prstGeom>
            </p:spPr>
            <p:txBody>
              <a:bodyPr wrap="none">
                <a:spAutoFit/>
              </a:bodyPr>
              <a:lstStyle/>
              <a:p>
                <a:pPr defTabSz="342900"/>
                <a14:m>
                  <m:oMathPara xmlns:m="http://schemas.openxmlformats.org/officeDocument/2006/math">
                    <m:oMathParaPr>
                      <m:jc m:val="centerGroup"/>
                    </m:oMathParaPr>
                    <m:oMath xmlns:m="http://schemas.openxmlformats.org/officeDocument/2006/math">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n-GB" sz="1350" i="1">
                              <a:solidFill>
                                <a:prstClr val="black"/>
                              </a:solidFill>
                              <a:latin typeface="Cambria Math" panose="02040503050406030204" pitchFamily="18" charset="0"/>
                            </a:rPr>
                            <m:t>𝐿𝑖</m:t>
                          </m:r>
                        </m:sub>
                      </m:sSub>
                      <m:r>
                        <a:rPr lang="en-GB" sz="1350">
                          <a:solidFill>
                            <a:prstClr val="black"/>
                          </a:solidFill>
                          <a:latin typeface="Cambria Math" panose="02040503050406030204" pitchFamily="18" charset="0"/>
                        </a:rPr>
                        <m:t>=</m:t>
                      </m:r>
                      <m:f>
                        <m:fPr>
                          <m:ctrlPr>
                            <a:rPr lang="en-GB" sz="1350" i="1">
                              <a:solidFill>
                                <a:prstClr val="black"/>
                              </a:solidFill>
                              <a:latin typeface="Cambria Math" panose="02040503050406030204" pitchFamily="18" charset="0"/>
                            </a:rPr>
                          </m:ctrlPr>
                        </m:fPr>
                        <m:num>
                          <m:d>
                            <m:dPr>
                              <m:endChr m:val=""/>
                              <m:ctrlPr>
                                <a:rPr lang="en-GB" sz="1350" i="1">
                                  <a:solidFill>
                                    <a:prstClr val="black"/>
                                  </a:solidFill>
                                  <a:latin typeface="Cambria Math" panose="02040503050406030204" pitchFamily="18" charset="0"/>
                                </a:rPr>
                              </m:ctrlPr>
                            </m:dPr>
                            <m:e>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𝑇</m:t>
                                  </m:r>
                                </m:e>
                                <m:sub>
                                  <m:r>
                                    <a:rPr lang="en-GB" sz="1350">
                                      <a:solidFill>
                                        <a:prstClr val="black"/>
                                      </a:solidFill>
                                      <a:latin typeface="Cambria Math" panose="02040503050406030204" pitchFamily="18" charset="0"/>
                                    </a:rPr>
                                    <m:t>1</m:t>
                                  </m:r>
                                </m:sub>
                              </m:sSub>
                              <m:r>
                                <a:rPr lang="en-GB" sz="1350">
                                  <a:solidFill>
                                    <a:prstClr val="black"/>
                                  </a:solidFill>
                                  <a:latin typeface="Cambria Math" panose="02040503050406030204" pitchFamily="18" charset="0"/>
                                </a:rPr>
                                <m:t>−</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𝑇</m:t>
                                  </m:r>
                                </m:e>
                                <m:sub>
                                  <m:r>
                                    <a:rPr lang="en-GB" sz="1350">
                                      <a:solidFill>
                                        <a:prstClr val="black"/>
                                      </a:solidFill>
                                      <a:latin typeface="Cambria Math" panose="02040503050406030204" pitchFamily="18" charset="0"/>
                                    </a:rPr>
                                    <m:t>2</m:t>
                                  </m:r>
                                </m:sub>
                              </m:sSub>
                              <m:r>
                                <a:rPr lang="en-GB" sz="1350">
                                  <a:solidFill>
                                    <a:prstClr val="black"/>
                                  </a:solidFill>
                                  <a:latin typeface="Cambria Math" panose="02040503050406030204" pitchFamily="18" charset="0"/>
                                </a:rPr>
                                <m:t>)</m:t>
                              </m:r>
                              <m:r>
                                <m:rPr>
                                  <m:nor/>
                                </m:rPr>
                                <a:rPr lang="en-GB" sz="1350" i="1">
                                  <a:solidFill>
                                    <a:prstClr val="black"/>
                                  </a:solidFill>
                                  <a:latin typeface="Cambria Math" panose="02040503050406030204" pitchFamily="18" charset="0"/>
                                </a:rPr>
                                <m:t> </m:t>
                              </m:r>
                            </m:e>
                          </m:d>
                        </m:num>
                        <m:den>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𝑅</m:t>
                              </m:r>
                            </m:e>
                            <m:sub>
                              <m:r>
                                <a:rPr lang="en-GB" sz="1350" i="1">
                                  <a:solidFill>
                                    <a:prstClr val="black"/>
                                  </a:solidFill>
                                  <a:latin typeface="Cambria Math" panose="02040503050406030204" pitchFamily="18" charset="0"/>
                                </a:rPr>
                                <m:t>𝑖</m:t>
                              </m:r>
                            </m:sub>
                          </m:sSub>
                        </m:den>
                      </m:f>
                    </m:oMath>
                  </m:oMathPara>
                </a14:m>
                <a:endParaRPr lang="en-GB" sz="1350" dirty="0">
                  <a:solidFill>
                    <a:prstClr val="black"/>
                  </a:solidFill>
                  <a:latin typeface="Arial"/>
                </a:endParaRPr>
              </a:p>
            </p:txBody>
          </p:sp>
        </mc:Choice>
        <mc:Fallback>
          <p:sp>
            <p:nvSpPr>
              <p:cNvPr id="3" name="Rectangle 2"/>
              <p:cNvSpPr>
                <a:spLocks noRot="1" noChangeAspect="1" noMove="1" noResize="1" noEditPoints="1" noAdjustHandles="1" noChangeArrowheads="1" noChangeShapeType="1" noTextEdit="1"/>
              </p:cNvSpPr>
              <p:nvPr/>
            </p:nvSpPr>
            <p:spPr>
              <a:xfrm>
                <a:off x="1266343" y="3213394"/>
                <a:ext cx="1410643" cy="530530"/>
              </a:xfrm>
              <a:prstGeom prst="rect">
                <a:avLst/>
              </a:prstGeom>
              <a:blipFill>
                <a:blip r:embed="rId3"/>
                <a:stretch>
                  <a:fillRect t="-62069" b="-4827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Rectangle 3"/>
              <p:cNvSpPr/>
              <p:nvPr/>
            </p:nvSpPr>
            <p:spPr>
              <a:xfrm>
                <a:off x="1266343" y="2248579"/>
                <a:ext cx="2949718" cy="493405"/>
              </a:xfrm>
              <a:prstGeom prst="rect">
                <a:avLst/>
              </a:prstGeom>
            </p:spPr>
            <p:txBody>
              <a:bodyPr wrap="none">
                <a:spAutoFit/>
              </a:bodyPr>
              <a:lstStyle/>
              <a:p>
                <a:pPr defTabSz="342900"/>
                <a14:m>
                  <m:oMathPara xmlns:m="http://schemas.openxmlformats.org/officeDocument/2006/math">
                    <m:oMathParaPr>
                      <m:jc m:val="centerGroup"/>
                    </m:oMathParaPr>
                    <m:oMath xmlns:m="http://schemas.openxmlformats.org/officeDocument/2006/math">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s-ES" sz="1350" i="1">
                              <a:solidFill>
                                <a:prstClr val="black"/>
                              </a:solidFill>
                              <a:latin typeface="Cambria Math" panose="02040503050406030204" pitchFamily="18" charset="0"/>
                            </a:rPr>
                            <m:t>𝐶𝑢</m:t>
                          </m:r>
                          <m:r>
                            <a:rPr lang="es-ES" sz="1350" i="1">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h𝑒𝑎𝑡𝑖𝑛𝑔</m:t>
                          </m:r>
                        </m:sub>
                      </m:sSub>
                      <m:r>
                        <a:rPr lang="en-GB" sz="1350">
                          <a:solidFill>
                            <a:prstClr val="black"/>
                          </a:solidFill>
                          <a:latin typeface="Cambria Math" panose="02040503050406030204" pitchFamily="18" charset="0"/>
                        </a:rPr>
                        <m:t>=</m:t>
                      </m:r>
                      <m:f>
                        <m:fPr>
                          <m:ctrlPr>
                            <a:rPr lang="en-GB" sz="1350" i="1">
                              <a:solidFill>
                                <a:prstClr val="black"/>
                              </a:solidFill>
                              <a:latin typeface="Cambria Math" panose="02040503050406030204" pitchFamily="18" charset="0"/>
                            </a:rPr>
                          </m:ctrlPr>
                        </m:fPr>
                        <m:num>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𝑐</m:t>
                              </m:r>
                            </m:e>
                            <m:sub>
                              <m:r>
                                <a:rPr lang="en-GB" sz="1350" i="1">
                                  <a:solidFill>
                                    <a:prstClr val="black"/>
                                  </a:solidFill>
                                  <a:latin typeface="Cambria Math" panose="02040503050406030204" pitchFamily="18" charset="0"/>
                                </a:rPr>
                                <m:t>𝑝</m:t>
                              </m:r>
                              <m:r>
                                <a:rPr lang="en-GB" sz="1350">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𝐶𝑢</m:t>
                              </m:r>
                            </m:sub>
                          </m:sSub>
                          <m:r>
                            <a:rPr lang="en-GB" sz="1350">
                              <a:solidFill>
                                <a:prstClr val="black"/>
                              </a:solidFill>
                              <a:latin typeface="Cambria Math" panose="02040503050406030204" pitchFamily="18" charset="0"/>
                            </a:rPr>
                            <m:t> </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𝑚</m:t>
                              </m:r>
                            </m:e>
                            <m:sub>
                              <m:r>
                                <a:rPr lang="en-GB" sz="1350" i="1">
                                  <a:solidFill>
                                    <a:prstClr val="black"/>
                                  </a:solidFill>
                                  <a:latin typeface="Cambria Math" panose="02040503050406030204" pitchFamily="18" charset="0"/>
                                </a:rPr>
                                <m:t>𝐶𝑢</m:t>
                              </m:r>
                            </m:sub>
                          </m:sSub>
                          <m:r>
                            <a:rPr lang="en-GB" sz="1350">
                              <a:solidFill>
                                <a:prstClr val="black"/>
                              </a:solidFill>
                              <a:latin typeface="Cambria Math" panose="02040503050406030204" pitchFamily="18" charset="0"/>
                            </a:rPr>
                            <m:t> (</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𝑇</m:t>
                              </m:r>
                            </m:e>
                            <m:sub>
                              <m:r>
                                <a:rPr lang="en-GB" sz="1350">
                                  <a:solidFill>
                                    <a:prstClr val="black"/>
                                  </a:solidFill>
                                  <a:latin typeface="Cambria Math" panose="02040503050406030204" pitchFamily="18" charset="0"/>
                                </a:rPr>
                                <m:t>0</m:t>
                              </m:r>
                            </m:sub>
                          </m:sSub>
                          <m:r>
                            <a:rPr lang="en-GB" sz="1350">
                              <a:solidFill>
                                <a:prstClr val="black"/>
                              </a:solidFill>
                              <a:latin typeface="Cambria Math" panose="02040503050406030204" pitchFamily="18" charset="0"/>
                            </a:rPr>
                            <m:t>−</m:t>
                          </m:r>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𝑇</m:t>
                              </m:r>
                            </m:e>
                            <m:sub>
                              <m:r>
                                <a:rPr lang="en-GB" sz="1350" i="1">
                                  <a:solidFill>
                                    <a:prstClr val="black"/>
                                  </a:solidFill>
                                  <a:latin typeface="Cambria Math" panose="02040503050406030204" pitchFamily="18" charset="0"/>
                                </a:rPr>
                                <m:t>𝑏𝑎𝑘𝑒</m:t>
                              </m:r>
                            </m:sub>
                          </m:sSub>
                          <m:r>
                            <a:rPr lang="en-GB" sz="1350">
                              <a:solidFill>
                                <a:prstClr val="black"/>
                              </a:solidFill>
                              <a:latin typeface="Cambria Math" panose="02040503050406030204" pitchFamily="18" charset="0"/>
                            </a:rPr>
                            <m:t>)</m:t>
                          </m:r>
                          <m:r>
                            <m:rPr>
                              <m:nor/>
                            </m:rPr>
                            <a:rPr lang="en-GB" sz="1350" i="1">
                              <a:solidFill>
                                <a:prstClr val="black"/>
                              </a:solidFill>
                              <a:latin typeface="Cambria Math" panose="02040503050406030204" pitchFamily="18" charset="0"/>
                            </a:rPr>
                            <m:t> </m:t>
                          </m:r>
                        </m:num>
                        <m:den>
                          <m:r>
                            <a:rPr lang="en-GB" sz="1350" i="1">
                              <a:solidFill>
                                <a:prstClr val="black"/>
                              </a:solidFill>
                              <a:latin typeface="Cambria Math" panose="02040503050406030204" pitchFamily="18" charset="0"/>
                            </a:rPr>
                            <m:t>𝑏𝑎𝑘𝑒𝑜𝑢𝑡</m:t>
                          </m:r>
                          <m:r>
                            <a:rPr lang="en-GB" sz="1350">
                              <a:solidFill>
                                <a:prstClr val="black"/>
                              </a:solidFill>
                              <a:latin typeface="Cambria Math" panose="02040503050406030204" pitchFamily="18" charset="0"/>
                            </a:rPr>
                            <m:t> </m:t>
                          </m:r>
                          <m:r>
                            <a:rPr lang="en-GB" sz="1350" i="1">
                              <a:solidFill>
                                <a:prstClr val="black"/>
                              </a:solidFill>
                              <a:latin typeface="Cambria Math" panose="02040503050406030204" pitchFamily="18" charset="0"/>
                            </a:rPr>
                            <m:t>𝑡𝑖𝑚𝑒</m:t>
                          </m:r>
                        </m:den>
                      </m:f>
                    </m:oMath>
                  </m:oMathPara>
                </a14:m>
                <a:endParaRPr lang="en-GB" sz="1350" dirty="0">
                  <a:solidFill>
                    <a:prstClr val="black"/>
                  </a:solidFill>
                  <a:latin typeface="Arial"/>
                </a:endParaRPr>
              </a:p>
            </p:txBody>
          </p:sp>
        </mc:Choice>
        <mc:Fallback>
          <p:sp>
            <p:nvSpPr>
              <p:cNvPr id="4" name="Rectangle 3"/>
              <p:cNvSpPr>
                <a:spLocks noRot="1" noChangeAspect="1" noMove="1" noResize="1" noEditPoints="1" noAdjustHandles="1" noChangeArrowheads="1" noChangeShapeType="1" noTextEdit="1"/>
              </p:cNvSpPr>
              <p:nvPr/>
            </p:nvSpPr>
            <p:spPr>
              <a:xfrm>
                <a:off x="1266343" y="2248579"/>
                <a:ext cx="2949718" cy="493405"/>
              </a:xfrm>
              <a:prstGeom prst="rect">
                <a:avLst/>
              </a:prstGeom>
              <a:blipFill>
                <a:blip r:embed="rId4"/>
                <a:stretch>
                  <a:fillRect b="-246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1388280" y="4186641"/>
                <a:ext cx="2484276" cy="331373"/>
              </a:xfrm>
              <a:prstGeom prst="rect">
                <a:avLst/>
              </a:prstGeom>
            </p:spPr>
            <p:txBody>
              <a:bodyPr wrap="square">
                <a:spAutoFit/>
              </a:bodyPr>
              <a:lstStyle/>
              <a:p>
                <a:pPr defTabSz="342900"/>
                <a14:m>
                  <m:oMathPara xmlns:m="http://schemas.openxmlformats.org/officeDocument/2006/math">
                    <m:oMathParaPr>
                      <m:jc m:val="centerGroup"/>
                    </m:oMathParaPr>
                    <m:oMath xmlns:m="http://schemas.openxmlformats.org/officeDocument/2006/math">
                      <m:d>
                        <m:dPr>
                          <m:begChr m:val=""/>
                          <m:ctrlPr>
                            <a:rPr lang="en-GB" sz="1350" i="1">
                              <a:solidFill>
                                <a:prstClr val="black"/>
                              </a:solidFill>
                              <a:latin typeface="Cambria Math" panose="02040503050406030204" pitchFamily="18" charset="0"/>
                            </a:rPr>
                          </m:ctrlPr>
                        </m:dPr>
                        <m:e>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𝑄</m:t>
                              </m:r>
                            </m:e>
                            <m:sub>
                              <m:r>
                                <a:rPr lang="en-GB" sz="1350" i="1">
                                  <a:solidFill>
                                    <a:prstClr val="black"/>
                                  </a:solidFill>
                                  <a:latin typeface="Cambria Math" panose="02040503050406030204" pitchFamily="18" charset="0"/>
                                </a:rPr>
                                <m:t>𝑥</m:t>
                              </m:r>
                              <m:r>
                                <a:rPr lang="en-GB" sz="1350">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𝑦</m:t>
                              </m:r>
                            </m:sub>
                          </m:sSub>
                          <m:r>
                            <a:rPr lang="en-GB" sz="1350">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𝜎</m:t>
                          </m:r>
                          <m:sSub>
                            <m:sSubPr>
                              <m:ctrlPr>
                                <a:rPr lang="en-GB" sz="1350" i="1">
                                  <a:solidFill>
                                    <a:prstClr val="black"/>
                                  </a:solidFill>
                                  <a:latin typeface="Cambria Math" panose="02040503050406030204" pitchFamily="18" charset="0"/>
                                </a:rPr>
                              </m:ctrlPr>
                            </m:sSubPr>
                            <m:e>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𝜀</m:t>
                                  </m:r>
                                </m:e>
                                <m:sub>
                                  <m:r>
                                    <m:rPr>
                                      <m:sty m:val="p"/>
                                    </m:rPr>
                                    <a:rPr lang="es-ES" sz="1350">
                                      <a:solidFill>
                                        <a:prstClr val="black"/>
                                      </a:solidFill>
                                      <a:latin typeface="Cambria Math" panose="02040503050406030204" pitchFamily="18" charset="0"/>
                                    </a:rPr>
                                    <m:t>x</m:t>
                                  </m:r>
                                  <m:r>
                                    <a:rPr lang="en-GB" sz="1350">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𝑦</m:t>
                                  </m:r>
                                </m:sub>
                              </m:sSub>
                              <m:r>
                                <a:rPr lang="en-GB" sz="1350" i="1">
                                  <a:solidFill>
                                    <a:prstClr val="black"/>
                                  </a:solidFill>
                                  <a:latin typeface="Cambria Math" panose="02040503050406030204" pitchFamily="18" charset="0"/>
                                </a:rPr>
                                <m:t>𝐴</m:t>
                              </m:r>
                            </m:e>
                            <m:sub>
                              <m:r>
                                <a:rPr lang="es-ES" sz="1350" i="1">
                                  <a:solidFill>
                                    <a:prstClr val="black"/>
                                  </a:solidFill>
                                  <a:latin typeface="Cambria Math" panose="02040503050406030204" pitchFamily="18" charset="0"/>
                                </a:rPr>
                                <m:t>𝑖</m:t>
                              </m:r>
                            </m:sub>
                          </m:sSub>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𝐹</m:t>
                              </m:r>
                            </m:e>
                            <m:sub>
                              <m:r>
                                <a:rPr lang="en-GB" sz="1350" i="1">
                                  <a:solidFill>
                                    <a:prstClr val="black"/>
                                  </a:solidFill>
                                  <a:latin typeface="Cambria Math" panose="02040503050406030204" pitchFamily="18" charset="0"/>
                                </a:rPr>
                                <m:t>𝑥</m:t>
                              </m:r>
                              <m:r>
                                <a:rPr lang="en-GB" sz="1350">
                                  <a:solidFill>
                                    <a:prstClr val="black"/>
                                  </a:solidFill>
                                  <a:latin typeface="Cambria Math" panose="02040503050406030204" pitchFamily="18" charset="0"/>
                                </a:rPr>
                                <m:t>→</m:t>
                              </m:r>
                              <m:r>
                                <a:rPr lang="en-GB" sz="1350" i="1">
                                  <a:solidFill>
                                    <a:prstClr val="black"/>
                                  </a:solidFill>
                                  <a:latin typeface="Cambria Math" panose="02040503050406030204" pitchFamily="18" charset="0"/>
                                </a:rPr>
                                <m:t>𝑦</m:t>
                              </m:r>
                            </m:sub>
                          </m:sSub>
                          <m:r>
                            <a:rPr lang="en-GB" sz="1350">
                              <a:solidFill>
                                <a:prstClr val="black"/>
                              </a:solidFill>
                              <a:latin typeface="Cambria Math" panose="02040503050406030204" pitchFamily="18" charset="0"/>
                            </a:rPr>
                            <m:t>(</m:t>
                          </m:r>
                          <m:sSubSup>
                            <m:sSubSupPr>
                              <m:ctrlPr>
                                <a:rPr lang="en-GB" sz="1350" i="1">
                                  <a:solidFill>
                                    <a:prstClr val="black"/>
                                  </a:solidFill>
                                  <a:latin typeface="Cambria Math" panose="02040503050406030204" pitchFamily="18" charset="0"/>
                                </a:rPr>
                              </m:ctrlPr>
                            </m:sSubSupPr>
                            <m:e>
                              <m:r>
                                <a:rPr lang="en-GB" sz="1350" i="1">
                                  <a:solidFill>
                                    <a:prstClr val="black"/>
                                  </a:solidFill>
                                  <a:latin typeface="Cambria Math" panose="02040503050406030204" pitchFamily="18" charset="0"/>
                                </a:rPr>
                                <m:t>𝑇</m:t>
                              </m:r>
                            </m:e>
                            <m:sub>
                              <m:r>
                                <a:rPr lang="es-ES" sz="1350" i="1">
                                  <a:solidFill>
                                    <a:prstClr val="black"/>
                                  </a:solidFill>
                                  <a:latin typeface="Cambria Math" panose="02040503050406030204" pitchFamily="18" charset="0"/>
                                </a:rPr>
                                <m:t>1</m:t>
                              </m:r>
                            </m:sub>
                            <m:sup>
                              <m:r>
                                <a:rPr lang="en-GB" sz="1350">
                                  <a:solidFill>
                                    <a:prstClr val="black"/>
                                  </a:solidFill>
                                  <a:latin typeface="Cambria Math" panose="02040503050406030204" pitchFamily="18" charset="0"/>
                                </a:rPr>
                                <m:t>4</m:t>
                              </m:r>
                            </m:sup>
                          </m:sSubSup>
                          <m:r>
                            <a:rPr lang="en-GB" sz="1350">
                              <a:solidFill>
                                <a:prstClr val="black"/>
                              </a:solidFill>
                              <a:latin typeface="Cambria Math" panose="02040503050406030204" pitchFamily="18" charset="0"/>
                            </a:rPr>
                            <m:t>−</m:t>
                          </m:r>
                          <m:sSubSup>
                            <m:sSubSupPr>
                              <m:ctrlPr>
                                <a:rPr lang="en-GB" sz="1350" i="1">
                                  <a:solidFill>
                                    <a:prstClr val="black"/>
                                  </a:solidFill>
                                  <a:latin typeface="Cambria Math" panose="02040503050406030204" pitchFamily="18" charset="0"/>
                                </a:rPr>
                              </m:ctrlPr>
                            </m:sSubSupPr>
                            <m:e>
                              <m:r>
                                <a:rPr lang="en-GB" sz="1350" i="1">
                                  <a:solidFill>
                                    <a:prstClr val="black"/>
                                  </a:solidFill>
                                  <a:latin typeface="Cambria Math" panose="02040503050406030204" pitchFamily="18" charset="0"/>
                                </a:rPr>
                                <m:t>𝑇</m:t>
                              </m:r>
                            </m:e>
                            <m:sub>
                              <m:r>
                                <a:rPr lang="es-ES" sz="1350" i="1">
                                  <a:solidFill>
                                    <a:prstClr val="black"/>
                                  </a:solidFill>
                                  <a:latin typeface="Cambria Math" panose="02040503050406030204" pitchFamily="18" charset="0"/>
                                </a:rPr>
                                <m:t>2</m:t>
                              </m:r>
                            </m:sub>
                            <m:sup>
                              <m:r>
                                <a:rPr lang="en-GB" sz="1350">
                                  <a:solidFill>
                                    <a:prstClr val="black"/>
                                  </a:solidFill>
                                  <a:latin typeface="Cambria Math" panose="02040503050406030204" pitchFamily="18" charset="0"/>
                                </a:rPr>
                                <m:t>4</m:t>
                              </m:r>
                            </m:sup>
                          </m:sSubSup>
                        </m:e>
                      </m:d>
                    </m:oMath>
                  </m:oMathPara>
                </a14:m>
                <a:endParaRPr lang="en-GB" sz="1350" dirty="0">
                  <a:solidFill>
                    <a:prstClr val="black"/>
                  </a:solidFill>
                  <a:latin typeface="Arial"/>
                </a:endParaRPr>
              </a:p>
            </p:txBody>
          </p:sp>
        </mc:Choice>
        <mc:Fallback>
          <p:sp>
            <p:nvSpPr>
              <p:cNvPr id="6" name="Rectangle 5"/>
              <p:cNvSpPr>
                <a:spLocks noRot="1" noChangeAspect="1" noMove="1" noResize="1" noEditPoints="1" noAdjustHandles="1" noChangeArrowheads="1" noChangeShapeType="1" noTextEdit="1"/>
              </p:cNvSpPr>
              <p:nvPr/>
            </p:nvSpPr>
            <p:spPr>
              <a:xfrm>
                <a:off x="1388280" y="4186641"/>
                <a:ext cx="2484276" cy="331373"/>
              </a:xfrm>
              <a:prstGeom prst="rect">
                <a:avLst/>
              </a:prstGeom>
              <a:blipFill>
                <a:blip r:embed="rId5"/>
                <a:stretch>
                  <a:fillRect t="-137037" r="-20885" b="-20555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p:cNvSpPr/>
              <p:nvPr/>
            </p:nvSpPr>
            <p:spPr>
              <a:xfrm>
                <a:off x="2646169" y="3569738"/>
                <a:ext cx="1308628" cy="483209"/>
              </a:xfrm>
              <a:prstGeom prst="rect">
                <a:avLst/>
              </a:prstGeom>
            </p:spPr>
            <p:txBody>
              <a:bodyPr wrap="none">
                <a:spAutoFit/>
              </a:bodyPr>
              <a:lstStyle/>
              <a:p>
                <a:pPr defTabSz="342900"/>
                <a14:m>
                  <m:oMathPara xmlns:m="http://schemas.openxmlformats.org/officeDocument/2006/math">
                    <m:oMathParaPr>
                      <m:jc m:val="centerGroup"/>
                    </m:oMathParaPr>
                    <m:oMath xmlns:m="http://schemas.openxmlformats.org/officeDocument/2006/math">
                      <m:sSub>
                        <m:sSubPr>
                          <m:ctrlPr>
                            <a:rPr lang="en-GB"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𝑅</m:t>
                          </m:r>
                        </m:e>
                        <m:sub>
                          <m:r>
                            <a:rPr lang="es-ES" sz="1350" i="1">
                              <a:solidFill>
                                <a:prstClr val="black"/>
                              </a:solidFill>
                              <a:latin typeface="Cambria Math" panose="02040503050406030204" pitchFamily="18" charset="0"/>
                            </a:rPr>
                            <m:t>𝑖</m:t>
                          </m:r>
                          <m:r>
                            <a:rPr lang="es-ES" sz="1350" i="1">
                              <a:solidFill>
                                <a:prstClr val="black"/>
                              </a:solidFill>
                              <a:latin typeface="Cambria Math" panose="02040503050406030204" pitchFamily="18" charset="0"/>
                            </a:rPr>
                            <m:t>.</m:t>
                          </m:r>
                          <m:r>
                            <a:rPr lang="es-ES" sz="1350" i="1">
                              <a:solidFill>
                                <a:prstClr val="black"/>
                              </a:solidFill>
                              <a:latin typeface="Cambria Math" panose="02040503050406030204" pitchFamily="18" charset="0"/>
                            </a:rPr>
                            <m:t>𝑐𝑜𝑛𝑑</m:t>
                          </m:r>
                        </m:sub>
                      </m:sSub>
                      <m:r>
                        <a:rPr lang="en-US" sz="1350" i="1">
                          <a:solidFill>
                            <a:prstClr val="black"/>
                          </a:solidFill>
                          <a:latin typeface="Cambria Math" panose="02040503050406030204" pitchFamily="18" charset="0"/>
                        </a:rPr>
                        <m:t>=</m:t>
                      </m:r>
                      <m:f>
                        <m:fPr>
                          <m:ctrlPr>
                            <a:rPr lang="en-US" sz="1350" i="1">
                              <a:solidFill>
                                <a:prstClr val="black"/>
                              </a:solidFill>
                              <a:latin typeface="Cambria Math" panose="02040503050406030204" pitchFamily="18" charset="0"/>
                            </a:rPr>
                          </m:ctrlPr>
                        </m:fPr>
                        <m:num>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𝑒</m:t>
                              </m:r>
                            </m:e>
                            <m:sub>
                              <m:r>
                                <a:rPr lang="es-ES" sz="1350" i="1">
                                  <a:solidFill>
                                    <a:prstClr val="black"/>
                                  </a:solidFill>
                                  <a:latin typeface="Cambria Math" panose="02040503050406030204" pitchFamily="18" charset="0"/>
                                </a:rPr>
                                <m:t>𝑖</m:t>
                              </m:r>
                            </m:sub>
                          </m:sSub>
                          <m:r>
                            <a:rPr lang="en-US" sz="1350" i="1">
                              <a:solidFill>
                                <a:prstClr val="black"/>
                              </a:solidFill>
                              <a:latin typeface="Cambria Math" panose="02040503050406030204" pitchFamily="18" charset="0"/>
                            </a:rPr>
                            <m:t> </m:t>
                          </m:r>
                        </m:num>
                        <m:den>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𝑘</m:t>
                              </m:r>
                            </m:e>
                            <m:sub>
                              <m:r>
                                <a:rPr lang="es-ES" sz="1350" i="1">
                                  <a:solidFill>
                                    <a:prstClr val="black"/>
                                  </a:solidFill>
                                  <a:latin typeface="Cambria Math" panose="02040503050406030204" pitchFamily="18" charset="0"/>
                                </a:rPr>
                                <m:t>𝑖</m:t>
                              </m:r>
                            </m:sub>
                          </m:sSub>
                          <m:r>
                            <a:rPr lang="en-US" sz="1350" i="1">
                              <a:solidFill>
                                <a:prstClr val="black"/>
                              </a:solidFill>
                              <a:latin typeface="Cambria Math" panose="02040503050406030204" pitchFamily="18" charset="0"/>
                            </a:rPr>
                            <m:t> </m:t>
                          </m:r>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𝐴</m:t>
                              </m:r>
                            </m:e>
                            <m:sub>
                              <m:r>
                                <a:rPr lang="es-ES" sz="1350" i="1">
                                  <a:solidFill>
                                    <a:prstClr val="black"/>
                                  </a:solidFill>
                                  <a:latin typeface="Cambria Math" panose="02040503050406030204" pitchFamily="18" charset="0"/>
                                </a:rPr>
                                <m:t>𝑖</m:t>
                              </m:r>
                            </m:sub>
                          </m:sSub>
                        </m:den>
                      </m:f>
                    </m:oMath>
                  </m:oMathPara>
                </a14:m>
                <a:endParaRPr lang="en-GB" sz="1350" dirty="0">
                  <a:solidFill>
                    <a:prstClr val="black"/>
                  </a:solidFill>
                  <a:latin typeface="Arial"/>
                </a:endParaRPr>
              </a:p>
            </p:txBody>
          </p:sp>
        </mc:Choice>
        <mc:Fallback>
          <p:sp>
            <p:nvSpPr>
              <p:cNvPr id="10" name="Rectangle 9"/>
              <p:cNvSpPr>
                <a:spLocks noRot="1" noChangeAspect="1" noMove="1" noResize="1" noEditPoints="1" noAdjustHandles="1" noChangeArrowheads="1" noChangeShapeType="1" noTextEdit="1"/>
              </p:cNvSpPr>
              <p:nvPr/>
            </p:nvSpPr>
            <p:spPr>
              <a:xfrm>
                <a:off x="2646169" y="3569738"/>
                <a:ext cx="1308628" cy="48320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Rectangle 10"/>
              <p:cNvSpPr/>
              <p:nvPr/>
            </p:nvSpPr>
            <p:spPr>
              <a:xfrm>
                <a:off x="2713898" y="2858030"/>
                <a:ext cx="1105816" cy="517706"/>
              </a:xfrm>
              <a:prstGeom prst="rect">
                <a:avLst/>
              </a:prstGeom>
            </p:spPr>
            <p:txBody>
              <a:bodyPr wrap="none">
                <a:spAutoFit/>
              </a:bodyPr>
              <a:lstStyle/>
              <a:p>
                <a:pPr defTabSz="342900"/>
                <a14:m>
                  <m:oMathPara xmlns:m="http://schemas.openxmlformats.org/officeDocument/2006/math">
                    <m:oMathParaPr>
                      <m:jc m:val="centerGroup"/>
                    </m:oMathParaPr>
                    <m:oMath xmlns:m="http://schemas.openxmlformats.org/officeDocument/2006/math">
                      <m:sSub>
                        <m:sSubPr>
                          <m:ctrlPr>
                            <a:rPr lang="en-GB"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𝑅</m:t>
                          </m:r>
                        </m:e>
                        <m:sub>
                          <m:r>
                            <a:rPr lang="es-ES" sz="1350" i="1">
                              <a:solidFill>
                                <a:prstClr val="black"/>
                              </a:solidFill>
                              <a:latin typeface="Cambria Math" panose="02040503050406030204" pitchFamily="18" charset="0"/>
                            </a:rPr>
                            <m:t>𝑖</m:t>
                          </m:r>
                          <m:r>
                            <a:rPr lang="en-US" sz="1350" i="1">
                              <a:solidFill>
                                <a:prstClr val="black"/>
                              </a:solidFill>
                              <a:latin typeface="Cambria Math" panose="02040503050406030204" pitchFamily="18" charset="0"/>
                            </a:rPr>
                            <m:t>.</m:t>
                          </m:r>
                          <m:r>
                            <a:rPr lang="en-US" sz="1350" i="1">
                              <a:solidFill>
                                <a:prstClr val="black"/>
                              </a:solidFill>
                              <a:latin typeface="Cambria Math" panose="02040503050406030204" pitchFamily="18" charset="0"/>
                            </a:rPr>
                            <m:t>𝑐𝑣</m:t>
                          </m:r>
                        </m:sub>
                      </m:sSub>
                      <m:r>
                        <a:rPr lang="en-US" sz="1350" i="1">
                          <a:solidFill>
                            <a:prstClr val="black"/>
                          </a:solidFill>
                          <a:latin typeface="Cambria Math" panose="02040503050406030204" pitchFamily="18" charset="0"/>
                        </a:rPr>
                        <m:t>=</m:t>
                      </m:r>
                      <m:f>
                        <m:fPr>
                          <m:ctrlPr>
                            <a:rPr lang="en-US" sz="1350" i="1">
                              <a:solidFill>
                                <a:prstClr val="black"/>
                              </a:solidFill>
                              <a:latin typeface="Cambria Math" panose="02040503050406030204" pitchFamily="18" charset="0"/>
                            </a:rPr>
                          </m:ctrlPr>
                        </m:fPr>
                        <m:num>
                          <m:r>
                            <a:rPr lang="en-US" sz="1350" i="1">
                              <a:solidFill>
                                <a:prstClr val="black"/>
                              </a:solidFill>
                              <a:latin typeface="Cambria Math" panose="02040503050406030204" pitchFamily="18" charset="0"/>
                            </a:rPr>
                            <m:t>1</m:t>
                          </m:r>
                        </m:num>
                        <m:den>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h</m:t>
                              </m:r>
                            </m:e>
                            <m:sub>
                              <m:r>
                                <a:rPr lang="es-ES" sz="1350" i="1">
                                  <a:solidFill>
                                    <a:prstClr val="black"/>
                                  </a:solidFill>
                                  <a:latin typeface="Cambria Math" panose="02040503050406030204" pitchFamily="18" charset="0"/>
                                </a:rPr>
                                <m:t>𝑖</m:t>
                              </m:r>
                            </m:sub>
                          </m:sSub>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𝐴</m:t>
                              </m:r>
                            </m:e>
                            <m:sub>
                              <m:r>
                                <a:rPr lang="es-ES" sz="1350" i="1">
                                  <a:solidFill>
                                    <a:prstClr val="black"/>
                                  </a:solidFill>
                                  <a:latin typeface="Cambria Math" panose="02040503050406030204" pitchFamily="18" charset="0"/>
                                </a:rPr>
                                <m:t>𝑖</m:t>
                              </m:r>
                            </m:sub>
                          </m:sSub>
                        </m:den>
                      </m:f>
                    </m:oMath>
                  </m:oMathPara>
                </a14:m>
                <a:endParaRPr lang="en-GB" sz="1350" dirty="0">
                  <a:solidFill>
                    <a:prstClr val="black"/>
                  </a:solidFill>
                  <a:latin typeface="Arial"/>
                </a:endParaRPr>
              </a:p>
            </p:txBody>
          </p:sp>
        </mc:Choice>
        <mc:Fallback>
          <p:sp>
            <p:nvSpPr>
              <p:cNvPr id="11" name="Rectangle 10"/>
              <p:cNvSpPr>
                <a:spLocks noRot="1" noChangeAspect="1" noMove="1" noResize="1" noEditPoints="1" noAdjustHandles="1" noChangeArrowheads="1" noChangeShapeType="1" noTextEdit="1"/>
              </p:cNvSpPr>
              <p:nvPr/>
            </p:nvSpPr>
            <p:spPr>
              <a:xfrm>
                <a:off x="2713898" y="2858030"/>
                <a:ext cx="1105816" cy="517706"/>
              </a:xfrm>
              <a:prstGeom prst="rect">
                <a:avLst/>
              </a:prstGeom>
              <a:blipFill>
                <a:blip r:embed="rId7"/>
                <a:stretch>
                  <a:fillRect/>
                </a:stretch>
              </a:blipFill>
            </p:spPr>
            <p:txBody>
              <a:bodyPr/>
              <a:lstStyle/>
              <a:p>
                <a:r>
                  <a:rPr lang="en-US">
                    <a:noFill/>
                  </a:rPr>
                  <a:t> </a:t>
                </a:r>
              </a:p>
            </p:txBody>
          </p:sp>
        </mc:Fallback>
      </mc:AlternateContent>
      <p:pic>
        <p:nvPicPr>
          <p:cNvPr id="7" name="Picture 6"/>
          <p:cNvPicPr>
            <a:picLocks noChangeAspect="1"/>
          </p:cNvPicPr>
          <p:nvPr/>
        </p:nvPicPr>
        <p:blipFill>
          <a:blip r:embed="rId8"/>
          <a:stretch>
            <a:fillRect/>
          </a:stretch>
        </p:blipFill>
        <p:spPr>
          <a:xfrm>
            <a:off x="4160742" y="2133230"/>
            <a:ext cx="3490498" cy="2634033"/>
          </a:xfrm>
          <a:prstGeom prst="rect">
            <a:avLst/>
          </a:prstGeom>
        </p:spPr>
      </p:pic>
      <p:sp>
        <p:nvSpPr>
          <p:cNvPr id="12" name="Rectangle 11"/>
          <p:cNvSpPr/>
          <p:nvPr/>
        </p:nvSpPr>
        <p:spPr>
          <a:xfrm>
            <a:off x="1373242" y="627534"/>
            <a:ext cx="6740741" cy="900246"/>
          </a:xfrm>
          <a:prstGeom prst="rect">
            <a:avLst/>
          </a:prstGeom>
        </p:spPr>
        <p:txBody>
          <a:bodyPr wrap="square">
            <a:spAutoFit/>
          </a:bodyPr>
          <a:lstStyle/>
          <a:p>
            <a:pPr marL="128588" indent="-128588" defTabSz="342900">
              <a:buClr>
                <a:srgbClr val="FFC000"/>
              </a:buClr>
              <a:buFont typeface="Wingdings" panose="05000000000000000000" pitchFamily="2" charset="2"/>
              <a:buChar char="§"/>
            </a:pPr>
            <a:r>
              <a:rPr lang="en-GB" sz="1050" dirty="0">
                <a:solidFill>
                  <a:srgbClr val="FF0000"/>
                </a:solidFill>
                <a:latin typeface="Arial"/>
              </a:rPr>
              <a:t>Power required is the addition of </a:t>
            </a:r>
            <a:r>
              <a:rPr lang="en-GB" sz="1050" dirty="0">
                <a:solidFill>
                  <a:srgbClr val="5A5A5A"/>
                </a:solidFill>
                <a:latin typeface="Arial"/>
              </a:rPr>
              <a:t>the </a:t>
            </a:r>
            <a:r>
              <a:rPr lang="en-GB" sz="1050" dirty="0">
                <a:solidFill>
                  <a:srgbClr val="FF0000"/>
                </a:solidFill>
                <a:latin typeface="Arial"/>
              </a:rPr>
              <a:t>copper block heating, and power losses </a:t>
            </a:r>
            <a:r>
              <a:rPr lang="en-GB" sz="1050" dirty="0">
                <a:solidFill>
                  <a:srgbClr val="5A5A5A"/>
                </a:solidFill>
                <a:latin typeface="Arial"/>
              </a:rPr>
              <a:t>through the jacket, absorber supports and slots (convection and radiation). </a:t>
            </a:r>
          </a:p>
          <a:p>
            <a:pPr marL="128588" indent="-128588" defTabSz="342900">
              <a:buClr>
                <a:srgbClr val="FFC000"/>
              </a:buClr>
              <a:buFont typeface="Wingdings" panose="05000000000000000000" pitchFamily="2" charset="2"/>
              <a:buChar char="§"/>
            </a:pPr>
            <a:endParaRPr lang="en-U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US" sz="1050" dirty="0">
                <a:solidFill>
                  <a:srgbClr val="5A5A5A"/>
                </a:solidFill>
                <a:latin typeface="Arial"/>
              </a:rPr>
              <a:t>Baking </a:t>
            </a:r>
            <a:r>
              <a:rPr lang="en-GB" sz="1050" dirty="0">
                <a:solidFill>
                  <a:srgbClr val="5A5A5A"/>
                </a:solidFill>
                <a:latin typeface="Arial"/>
              </a:rPr>
              <a:t>power of the absorber jackets simulated in Python based on bakeout cycle provided by WP12.</a:t>
            </a:r>
          </a:p>
          <a:p>
            <a:pPr marL="128588" indent="-128588" defTabSz="342900">
              <a:buClr>
                <a:srgbClr val="FFC000"/>
              </a:buClr>
              <a:buFont typeface="Wingdings" panose="05000000000000000000" pitchFamily="2" charset="2"/>
              <a:buChar char="§"/>
            </a:pPr>
            <a:endParaRPr lang="en-GB" sz="1050" dirty="0">
              <a:solidFill>
                <a:srgbClr val="5A5A5A"/>
              </a:solidFill>
              <a:latin typeface="Arial"/>
            </a:endParaRPr>
          </a:p>
        </p:txBody>
      </p:sp>
      <p:sp>
        <p:nvSpPr>
          <p:cNvPr id="14"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171221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23</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Thermal circuit</a:t>
            </a:r>
            <a:endParaRPr lang="en-GB" sz="4500" dirty="0">
              <a:solidFill>
                <a:srgbClr val="0093BE"/>
              </a:solidFill>
              <a:latin typeface="Arial"/>
            </a:endParaRPr>
          </a:p>
        </p:txBody>
      </p:sp>
      <p:pic>
        <p:nvPicPr>
          <p:cNvPr id="5" name="Picture 4"/>
          <p:cNvPicPr>
            <a:picLocks noChangeAspect="1"/>
          </p:cNvPicPr>
          <p:nvPr/>
        </p:nvPicPr>
        <p:blipFill>
          <a:blip r:embed="rId2"/>
          <a:stretch>
            <a:fillRect/>
          </a:stretch>
        </p:blipFill>
        <p:spPr>
          <a:xfrm>
            <a:off x="1143000" y="1282128"/>
            <a:ext cx="6858000" cy="2970815"/>
          </a:xfrm>
          <a:prstGeom prst="rect">
            <a:avLst/>
          </a:prstGeom>
        </p:spPr>
      </p:pic>
      <p:cxnSp>
        <p:nvCxnSpPr>
          <p:cNvPr id="3" name="Straight Arrow Connector 2"/>
          <p:cNvCxnSpPr/>
          <p:nvPr/>
        </p:nvCxnSpPr>
        <p:spPr>
          <a:xfrm flipH="1" flipV="1">
            <a:off x="1223628" y="2301720"/>
            <a:ext cx="162018" cy="54006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4" name="TextBox 3"/>
          <p:cNvSpPr txBox="1"/>
          <p:nvPr/>
        </p:nvSpPr>
        <p:spPr>
          <a:xfrm>
            <a:off x="1127942" y="2841780"/>
            <a:ext cx="1186104" cy="577081"/>
          </a:xfrm>
          <a:prstGeom prst="rect">
            <a:avLst/>
          </a:prstGeom>
          <a:noFill/>
        </p:spPr>
        <p:txBody>
          <a:bodyPr wrap="square" rtlCol="0">
            <a:spAutoFit/>
          </a:bodyPr>
          <a:lstStyle/>
          <a:p>
            <a:pPr algn="ctr" defTabSz="342900"/>
            <a:r>
              <a:rPr lang="en-GB" sz="1050" dirty="0">
                <a:solidFill>
                  <a:prstClr val="black"/>
                </a:solidFill>
                <a:latin typeface="Arial"/>
              </a:rPr>
              <a:t>Temperature on the Y-chamber internal surface</a:t>
            </a:r>
          </a:p>
        </p:txBody>
      </p:sp>
      <p:cxnSp>
        <p:nvCxnSpPr>
          <p:cNvPr id="10" name="Straight Arrow Connector 9"/>
          <p:cNvCxnSpPr/>
          <p:nvPr/>
        </p:nvCxnSpPr>
        <p:spPr>
          <a:xfrm>
            <a:off x="7272300" y="1383618"/>
            <a:ext cx="419568" cy="121513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4" name="TextBox 13"/>
          <p:cNvSpPr txBox="1"/>
          <p:nvPr/>
        </p:nvSpPr>
        <p:spPr>
          <a:xfrm>
            <a:off x="6679248" y="990335"/>
            <a:ext cx="1186104" cy="415498"/>
          </a:xfrm>
          <a:prstGeom prst="rect">
            <a:avLst/>
          </a:prstGeom>
          <a:noFill/>
        </p:spPr>
        <p:txBody>
          <a:bodyPr wrap="square" rtlCol="0">
            <a:spAutoFit/>
          </a:bodyPr>
          <a:lstStyle/>
          <a:p>
            <a:pPr algn="ctr" defTabSz="342900"/>
            <a:r>
              <a:rPr lang="en-GB" sz="1050" dirty="0">
                <a:solidFill>
                  <a:prstClr val="black"/>
                </a:solidFill>
                <a:latin typeface="Arial"/>
              </a:rPr>
              <a:t>Tunnel ambient temperature</a:t>
            </a:r>
          </a:p>
        </p:txBody>
      </p:sp>
      <p:sp>
        <p:nvSpPr>
          <p:cNvPr id="11"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2458176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24</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ANSYS bakeout simulation</a:t>
            </a:r>
            <a:endParaRPr lang="en-GB" sz="4500" dirty="0">
              <a:solidFill>
                <a:srgbClr val="0093BE"/>
              </a:solidFill>
              <a:latin typeface="Arial"/>
            </a:endParaRPr>
          </a:p>
        </p:txBody>
      </p:sp>
      <p:sp>
        <p:nvSpPr>
          <p:cNvPr id="6" name="Rectangle 5"/>
          <p:cNvSpPr/>
          <p:nvPr/>
        </p:nvSpPr>
        <p:spPr>
          <a:xfrm>
            <a:off x="1417625" y="465516"/>
            <a:ext cx="6561348" cy="1061829"/>
          </a:xfrm>
          <a:prstGeom prst="rect">
            <a:avLst/>
          </a:prstGeom>
        </p:spPr>
        <p:txBody>
          <a:bodyPr wrap="square">
            <a:spAutoFit/>
          </a:bodyPr>
          <a:lstStyle/>
          <a:p>
            <a:pPr marL="128588" indent="-128588" defTabSz="342900">
              <a:buClr>
                <a:srgbClr val="FFC000"/>
              </a:buClr>
              <a:buFont typeface="Wingdings" panose="05000000000000000000" pitchFamily="2" charset="2"/>
              <a:buChar char="§"/>
            </a:pPr>
            <a:endParaRPr lang="en-US" sz="1050" dirty="0">
              <a:solidFill>
                <a:srgbClr val="5A5A5A"/>
              </a:solidFill>
              <a:latin typeface="Arial"/>
            </a:endParaRPr>
          </a:p>
          <a:p>
            <a:pPr marL="128588" indent="-128588" defTabSz="342900">
              <a:buClr>
                <a:srgbClr val="FFC000"/>
              </a:buClr>
              <a:buFont typeface="Wingdings" panose="05000000000000000000" pitchFamily="2" charset="2"/>
              <a:buChar char="§"/>
            </a:pPr>
            <a:r>
              <a:rPr lang="en-US" sz="1050" dirty="0">
                <a:solidFill>
                  <a:srgbClr val="5A5A5A"/>
                </a:solidFill>
                <a:latin typeface="Arial"/>
              </a:rPr>
              <a:t>Preliminary results -&gt; for </a:t>
            </a:r>
            <a:r>
              <a:rPr lang="es-ES" sz="1050" dirty="0" err="1">
                <a:solidFill>
                  <a:srgbClr val="5A5A5A"/>
                </a:solidFill>
                <a:latin typeface="Arial"/>
              </a:rPr>
              <a:t>the</a:t>
            </a:r>
            <a:r>
              <a:rPr lang="es-ES" sz="1050" dirty="0">
                <a:solidFill>
                  <a:srgbClr val="5A5A5A"/>
                </a:solidFill>
                <a:latin typeface="Arial"/>
              </a:rPr>
              <a:t> </a:t>
            </a:r>
            <a:r>
              <a:rPr lang="es-ES" sz="1050" dirty="0" err="1">
                <a:solidFill>
                  <a:srgbClr val="5A5A5A"/>
                </a:solidFill>
                <a:latin typeface="Arial"/>
              </a:rPr>
              <a:t>heat</a:t>
            </a:r>
            <a:r>
              <a:rPr lang="es-ES" sz="1050" dirty="0">
                <a:solidFill>
                  <a:srgbClr val="5A5A5A"/>
                </a:solidFill>
                <a:latin typeface="Arial"/>
              </a:rPr>
              <a:t> </a:t>
            </a:r>
            <a:r>
              <a:rPr lang="es-ES" sz="1050" dirty="0" err="1">
                <a:solidFill>
                  <a:srgbClr val="5A5A5A"/>
                </a:solidFill>
                <a:latin typeface="Arial"/>
              </a:rPr>
              <a:t>losses</a:t>
            </a:r>
            <a:r>
              <a:rPr lang="es-ES" sz="1050" dirty="0">
                <a:solidFill>
                  <a:srgbClr val="5A5A5A"/>
                </a:solidFill>
                <a:latin typeface="Arial"/>
              </a:rPr>
              <a:t> </a:t>
            </a:r>
            <a:r>
              <a:rPr lang="es-ES" sz="1050" dirty="0" err="1">
                <a:solidFill>
                  <a:srgbClr val="5A5A5A"/>
                </a:solidFill>
                <a:latin typeface="Arial"/>
              </a:rPr>
              <a:t>described</a:t>
            </a:r>
            <a:r>
              <a:rPr lang="es-ES" sz="1050" dirty="0">
                <a:solidFill>
                  <a:srgbClr val="5A5A5A"/>
                </a:solidFill>
                <a:latin typeface="Arial"/>
              </a:rPr>
              <a:t> and bakeout </a:t>
            </a:r>
            <a:r>
              <a:rPr lang="es-ES" sz="1050" dirty="0" err="1">
                <a:solidFill>
                  <a:srgbClr val="5A5A5A"/>
                </a:solidFill>
                <a:latin typeface="Arial"/>
              </a:rPr>
              <a:t>cycle</a:t>
            </a:r>
            <a:r>
              <a:rPr lang="es-ES" sz="1050" dirty="0">
                <a:solidFill>
                  <a:srgbClr val="5A5A5A"/>
                </a:solidFill>
                <a:latin typeface="Arial"/>
              </a:rPr>
              <a:t> </a:t>
            </a:r>
            <a:r>
              <a:rPr lang="es-ES" sz="1050" dirty="0" err="1">
                <a:solidFill>
                  <a:srgbClr val="5A5A5A"/>
                </a:solidFill>
                <a:latin typeface="Arial"/>
              </a:rPr>
              <a:t>specified</a:t>
            </a:r>
            <a:r>
              <a:rPr lang="es-ES" sz="1050" dirty="0">
                <a:solidFill>
                  <a:srgbClr val="5A5A5A"/>
                </a:solidFill>
                <a:latin typeface="Arial"/>
              </a:rPr>
              <a:t> </a:t>
            </a:r>
            <a:r>
              <a:rPr lang="es-ES" sz="1050" dirty="0" err="1">
                <a:solidFill>
                  <a:srgbClr val="5A5A5A"/>
                </a:solidFill>
                <a:latin typeface="Arial"/>
              </a:rPr>
              <a:t>by</a:t>
            </a:r>
            <a:r>
              <a:rPr lang="es-ES" sz="1050" dirty="0">
                <a:solidFill>
                  <a:srgbClr val="5A5A5A"/>
                </a:solidFill>
                <a:latin typeface="Arial"/>
              </a:rPr>
              <a:t> VSC (</a:t>
            </a:r>
            <a:r>
              <a:rPr lang="es-ES" sz="1050" dirty="0" err="1">
                <a:solidFill>
                  <a:srgbClr val="5A5A5A"/>
                </a:solidFill>
                <a:latin typeface="Arial"/>
              </a:rPr>
              <a:t>see</a:t>
            </a:r>
            <a:r>
              <a:rPr lang="es-ES" sz="1050" dirty="0">
                <a:solidFill>
                  <a:srgbClr val="5A5A5A"/>
                </a:solidFill>
                <a:latin typeface="Arial"/>
              </a:rPr>
              <a:t> </a:t>
            </a:r>
            <a:r>
              <a:rPr lang="es-ES" sz="1050" dirty="0" err="1">
                <a:solidFill>
                  <a:srgbClr val="5A5A5A"/>
                </a:solidFill>
                <a:latin typeface="Arial"/>
              </a:rPr>
              <a:t>temperature</a:t>
            </a:r>
            <a:r>
              <a:rPr lang="es-ES" sz="1050" dirty="0">
                <a:solidFill>
                  <a:srgbClr val="5A5A5A"/>
                </a:solidFill>
                <a:latin typeface="Arial"/>
              </a:rPr>
              <a:t> </a:t>
            </a:r>
            <a:r>
              <a:rPr lang="es-ES" sz="1050" dirty="0" err="1">
                <a:solidFill>
                  <a:srgbClr val="5A5A5A"/>
                </a:solidFill>
                <a:latin typeface="Arial"/>
              </a:rPr>
              <a:t>cycle</a:t>
            </a:r>
            <a:r>
              <a:rPr lang="es-ES" sz="1050" dirty="0">
                <a:solidFill>
                  <a:srgbClr val="5A5A5A"/>
                </a:solidFill>
                <a:latin typeface="Arial"/>
              </a:rPr>
              <a:t> in </a:t>
            </a:r>
            <a:r>
              <a:rPr lang="es-ES" sz="1050" dirty="0" err="1">
                <a:solidFill>
                  <a:srgbClr val="5A5A5A"/>
                </a:solidFill>
                <a:latin typeface="Arial"/>
              </a:rPr>
              <a:t>slide</a:t>
            </a:r>
            <a:r>
              <a:rPr lang="es-ES" sz="1050" dirty="0">
                <a:solidFill>
                  <a:srgbClr val="5A5A5A"/>
                </a:solidFill>
                <a:latin typeface="Arial"/>
              </a:rPr>
              <a:t> 11) </a:t>
            </a:r>
            <a:r>
              <a:rPr lang="es-ES" sz="1050" dirty="0" err="1">
                <a:solidFill>
                  <a:srgbClr val="FF0000"/>
                </a:solidFill>
                <a:latin typeface="Arial"/>
              </a:rPr>
              <a:t>the</a:t>
            </a:r>
            <a:r>
              <a:rPr lang="es-ES" sz="1050" dirty="0">
                <a:solidFill>
                  <a:srgbClr val="FF0000"/>
                </a:solidFill>
                <a:latin typeface="Arial"/>
              </a:rPr>
              <a:t> </a:t>
            </a:r>
            <a:r>
              <a:rPr lang="es-ES" sz="1050" dirty="0" err="1">
                <a:solidFill>
                  <a:srgbClr val="FF0000"/>
                </a:solidFill>
                <a:latin typeface="Arial"/>
              </a:rPr>
              <a:t>minimum</a:t>
            </a:r>
            <a:r>
              <a:rPr lang="es-ES" sz="1050" dirty="0">
                <a:solidFill>
                  <a:srgbClr val="FF0000"/>
                </a:solidFill>
                <a:latin typeface="Arial"/>
              </a:rPr>
              <a:t> </a:t>
            </a:r>
            <a:r>
              <a:rPr lang="es-ES" sz="1050" dirty="0" err="1">
                <a:solidFill>
                  <a:srgbClr val="FF0000"/>
                </a:solidFill>
                <a:latin typeface="Arial"/>
              </a:rPr>
              <a:t>temperature</a:t>
            </a:r>
            <a:r>
              <a:rPr lang="es-ES" sz="1050" dirty="0">
                <a:solidFill>
                  <a:srgbClr val="FF0000"/>
                </a:solidFill>
                <a:latin typeface="Arial"/>
              </a:rPr>
              <a:t> </a:t>
            </a:r>
            <a:r>
              <a:rPr lang="es-ES" sz="1050" dirty="0" err="1">
                <a:solidFill>
                  <a:srgbClr val="FF0000"/>
                </a:solidFill>
                <a:latin typeface="Arial"/>
              </a:rPr>
              <a:t>on</a:t>
            </a:r>
            <a:r>
              <a:rPr lang="es-ES" sz="1050" dirty="0">
                <a:solidFill>
                  <a:srgbClr val="FF0000"/>
                </a:solidFill>
                <a:latin typeface="Arial"/>
              </a:rPr>
              <a:t> </a:t>
            </a:r>
            <a:r>
              <a:rPr lang="es-ES" sz="1050" dirty="0" err="1">
                <a:solidFill>
                  <a:srgbClr val="FF0000"/>
                </a:solidFill>
                <a:latin typeface="Arial"/>
              </a:rPr>
              <a:t>the</a:t>
            </a:r>
            <a:r>
              <a:rPr lang="es-ES" sz="1050" dirty="0">
                <a:solidFill>
                  <a:srgbClr val="FF0000"/>
                </a:solidFill>
                <a:latin typeface="Arial"/>
              </a:rPr>
              <a:t> </a:t>
            </a:r>
            <a:r>
              <a:rPr lang="es-ES" sz="1050" dirty="0" err="1">
                <a:solidFill>
                  <a:srgbClr val="FF0000"/>
                </a:solidFill>
                <a:latin typeface="Arial"/>
              </a:rPr>
              <a:t>vacuum</a:t>
            </a:r>
            <a:r>
              <a:rPr lang="es-ES" sz="1050" dirty="0">
                <a:solidFill>
                  <a:srgbClr val="FF0000"/>
                </a:solidFill>
                <a:latin typeface="Arial"/>
              </a:rPr>
              <a:t> </a:t>
            </a:r>
            <a:r>
              <a:rPr lang="es-ES" sz="1050" dirty="0" err="1">
                <a:solidFill>
                  <a:srgbClr val="FF0000"/>
                </a:solidFill>
                <a:latin typeface="Arial"/>
              </a:rPr>
              <a:t>chamber</a:t>
            </a:r>
            <a:r>
              <a:rPr lang="es-ES" sz="1050" dirty="0">
                <a:solidFill>
                  <a:srgbClr val="FF0000"/>
                </a:solidFill>
                <a:latin typeface="Arial"/>
              </a:rPr>
              <a:t> </a:t>
            </a:r>
            <a:r>
              <a:rPr lang="es-ES" sz="1050" dirty="0" err="1">
                <a:solidFill>
                  <a:srgbClr val="FF0000"/>
                </a:solidFill>
                <a:latin typeface="Arial"/>
              </a:rPr>
              <a:t>is</a:t>
            </a:r>
            <a:r>
              <a:rPr lang="es-ES" sz="1050" dirty="0">
                <a:solidFill>
                  <a:srgbClr val="FF0000"/>
                </a:solidFill>
                <a:latin typeface="Arial"/>
              </a:rPr>
              <a:t> </a:t>
            </a:r>
            <a:r>
              <a:rPr lang="es-ES" sz="1050" dirty="0" err="1">
                <a:solidFill>
                  <a:srgbClr val="FF0000"/>
                </a:solidFill>
                <a:latin typeface="Arial"/>
              </a:rPr>
              <a:t>about</a:t>
            </a:r>
            <a:r>
              <a:rPr lang="es-ES" sz="1050" dirty="0">
                <a:solidFill>
                  <a:srgbClr val="FF0000"/>
                </a:solidFill>
                <a:latin typeface="Arial"/>
              </a:rPr>
              <a:t> 245°C</a:t>
            </a:r>
            <a:r>
              <a:rPr lang="en-GB" sz="1050" dirty="0">
                <a:solidFill>
                  <a:srgbClr val="5A5A5A"/>
                </a:solidFill>
                <a:latin typeface="Arial"/>
              </a:rPr>
              <a:t>.</a:t>
            </a:r>
          </a:p>
          <a:p>
            <a:pPr marL="128588" indent="-128588" defTabSz="342900">
              <a:buClr>
                <a:srgbClr val="FFC000"/>
              </a:buClr>
              <a:buFont typeface="Wingdings" panose="05000000000000000000" pitchFamily="2" charset="2"/>
              <a:buChar char="§"/>
            </a:pPr>
            <a:endParaRPr lang="es-ES" sz="1050" dirty="0">
              <a:solidFill>
                <a:srgbClr val="5A5A5A"/>
              </a:solidFill>
              <a:latin typeface="Arial"/>
            </a:endParaRPr>
          </a:p>
          <a:p>
            <a:pPr marL="128588" indent="-128588" defTabSz="342900">
              <a:buClr>
                <a:srgbClr val="FFC000"/>
              </a:buClr>
              <a:buFont typeface="Wingdings" panose="05000000000000000000" pitchFamily="2" charset="2"/>
              <a:buChar char="§"/>
            </a:pPr>
            <a:r>
              <a:rPr lang="es-ES" sz="1050" dirty="0">
                <a:solidFill>
                  <a:srgbClr val="5A5A5A"/>
                </a:solidFill>
                <a:latin typeface="Arial"/>
              </a:rPr>
              <a:t>Full </a:t>
            </a:r>
            <a:r>
              <a:rPr lang="es-ES" sz="1050" dirty="0" err="1">
                <a:solidFill>
                  <a:srgbClr val="5A5A5A"/>
                </a:solidFill>
                <a:latin typeface="Arial"/>
              </a:rPr>
              <a:t>study</a:t>
            </a:r>
            <a:r>
              <a:rPr lang="es-ES" sz="1050" dirty="0">
                <a:solidFill>
                  <a:srgbClr val="5A5A5A"/>
                </a:solidFill>
                <a:latin typeface="Arial"/>
              </a:rPr>
              <a:t> and </a:t>
            </a:r>
            <a:r>
              <a:rPr lang="es-ES" sz="1050" dirty="0" err="1">
                <a:solidFill>
                  <a:srgbClr val="5A5A5A"/>
                </a:solidFill>
                <a:latin typeface="Arial"/>
              </a:rPr>
              <a:t>simulations</a:t>
            </a:r>
            <a:r>
              <a:rPr lang="es-ES" sz="1050" dirty="0">
                <a:solidFill>
                  <a:srgbClr val="5A5A5A"/>
                </a:solidFill>
                <a:latin typeface="Arial"/>
              </a:rPr>
              <a:t> </a:t>
            </a:r>
            <a:r>
              <a:rPr lang="es-ES" sz="1050" dirty="0" err="1">
                <a:solidFill>
                  <a:srgbClr val="5A5A5A"/>
                </a:solidFill>
                <a:latin typeface="Arial"/>
              </a:rPr>
              <a:t>documented</a:t>
            </a:r>
            <a:r>
              <a:rPr lang="es-ES" sz="1050" dirty="0">
                <a:solidFill>
                  <a:srgbClr val="5A5A5A"/>
                </a:solidFill>
                <a:latin typeface="Arial"/>
              </a:rPr>
              <a:t> in EDMS [5]. </a:t>
            </a:r>
            <a:endParaRPr lang="en-GB" sz="1050" dirty="0">
              <a:solidFill>
                <a:srgbClr val="5A5A5A"/>
              </a:solidFill>
              <a:latin typeface="Arial"/>
            </a:endParaRPr>
          </a:p>
          <a:p>
            <a:pPr marL="471488" lvl="1" indent="-128588" defTabSz="342900">
              <a:buClr>
                <a:srgbClr val="FFC000"/>
              </a:buClr>
              <a:buFont typeface="Wingdings" panose="05000000000000000000" pitchFamily="2" charset="2"/>
              <a:buChar char="§"/>
            </a:pPr>
            <a:endParaRPr lang="en-GB" sz="1050" dirty="0">
              <a:solidFill>
                <a:srgbClr val="5A5A5A"/>
              </a:solidFill>
              <a:latin typeface="Arial"/>
            </a:endParaRPr>
          </a:p>
        </p:txBody>
      </p:sp>
      <p:sp>
        <p:nvSpPr>
          <p:cNvPr id="10"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pic>
        <p:nvPicPr>
          <p:cNvPr id="9" name="Picture 8"/>
          <p:cNvPicPr/>
          <p:nvPr/>
        </p:nvPicPr>
        <p:blipFill>
          <a:blip r:embed="rId2"/>
          <a:stretch>
            <a:fillRect/>
          </a:stretch>
        </p:blipFill>
        <p:spPr>
          <a:xfrm>
            <a:off x="1763688" y="1599642"/>
            <a:ext cx="5616624" cy="3065710"/>
          </a:xfrm>
          <a:prstGeom prst="rect">
            <a:avLst/>
          </a:prstGeom>
        </p:spPr>
      </p:pic>
    </p:spTree>
    <p:extLst>
      <p:ext uri="{BB962C8B-B14F-4D97-AF65-F5344CB8AC3E}">
        <p14:creationId xmlns:p14="http://schemas.microsoft.com/office/powerpoint/2010/main" val="18996152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25</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ANSYS bakeout simulation (</a:t>
            </a:r>
            <a:r>
              <a:rPr lang="en-GB" sz="2400" dirty="0" err="1">
                <a:solidFill>
                  <a:srgbClr val="0093BE"/>
                </a:solidFill>
                <a:latin typeface="Arial"/>
              </a:rPr>
              <a:t>cont</a:t>
            </a:r>
            <a:r>
              <a:rPr lang="en-GB" sz="2400" dirty="0">
                <a:solidFill>
                  <a:srgbClr val="0093BE"/>
                </a:solidFill>
                <a:latin typeface="Arial"/>
              </a:rPr>
              <a:t>)</a:t>
            </a:r>
            <a:endParaRPr lang="en-GB" sz="4500" dirty="0">
              <a:solidFill>
                <a:srgbClr val="0093BE"/>
              </a:solidFill>
              <a:latin typeface="Arial"/>
            </a:endParaRPr>
          </a:p>
        </p:txBody>
      </p:sp>
      <p:sp>
        <p:nvSpPr>
          <p:cNvPr id="6" name="Rectangle 5"/>
          <p:cNvSpPr/>
          <p:nvPr/>
        </p:nvSpPr>
        <p:spPr>
          <a:xfrm>
            <a:off x="1439652" y="465516"/>
            <a:ext cx="6561348" cy="692497"/>
          </a:xfrm>
          <a:prstGeom prst="rect">
            <a:avLst/>
          </a:prstGeom>
        </p:spPr>
        <p:txBody>
          <a:bodyPr wrap="square">
            <a:spAutoFit/>
          </a:bodyPr>
          <a:lstStyle/>
          <a:p>
            <a:pPr marL="128588" indent="-128588" defTabSz="342900">
              <a:buClr>
                <a:srgbClr val="FFC000"/>
              </a:buClr>
              <a:buFont typeface="Wingdings" panose="05000000000000000000" pitchFamily="2" charset="2"/>
              <a:buChar char="§"/>
            </a:pPr>
            <a:endParaRPr lang="en-US" sz="1350" dirty="0">
              <a:solidFill>
                <a:srgbClr val="5A5A5A"/>
              </a:solidFill>
              <a:latin typeface="Arial"/>
            </a:endParaRPr>
          </a:p>
          <a:p>
            <a:pPr marL="128588" indent="-128588" defTabSz="342900">
              <a:buClr>
                <a:srgbClr val="FFC000"/>
              </a:buClr>
              <a:buFont typeface="Wingdings" panose="05000000000000000000" pitchFamily="2" charset="2"/>
              <a:buChar char="§"/>
            </a:pPr>
            <a:r>
              <a:rPr lang="en-US" sz="1350" dirty="0">
                <a:solidFill>
                  <a:srgbClr val="5A5A5A"/>
                </a:solidFill>
                <a:latin typeface="Arial"/>
              </a:rPr>
              <a:t>Preliminary results show a </a:t>
            </a:r>
            <a:r>
              <a:rPr lang="en-US" sz="1350" dirty="0">
                <a:solidFill>
                  <a:srgbClr val="FF0000"/>
                </a:solidFill>
                <a:latin typeface="Arial"/>
              </a:rPr>
              <a:t>low temperature on the supports region</a:t>
            </a:r>
            <a:r>
              <a:rPr lang="en-US" sz="1350" dirty="0">
                <a:solidFill>
                  <a:srgbClr val="5A5A5A"/>
                </a:solidFill>
                <a:latin typeface="Arial"/>
              </a:rPr>
              <a:t>.</a:t>
            </a:r>
            <a:endParaRPr lang="en-GB" sz="1350" dirty="0">
              <a:solidFill>
                <a:srgbClr val="5A5A5A"/>
              </a:solidFill>
              <a:latin typeface="Arial"/>
            </a:endParaRPr>
          </a:p>
          <a:p>
            <a:pPr marL="471488" lvl="1" indent="-128588" defTabSz="342900">
              <a:buClr>
                <a:srgbClr val="FFC000"/>
              </a:buClr>
              <a:buFont typeface="Wingdings" panose="05000000000000000000" pitchFamily="2" charset="2"/>
              <a:buChar char="§"/>
            </a:pPr>
            <a:endParaRPr lang="en-GB" sz="1200" dirty="0">
              <a:solidFill>
                <a:srgbClr val="5A5A5A"/>
              </a:solidFill>
              <a:latin typeface="Arial"/>
            </a:endParaRPr>
          </a:p>
        </p:txBody>
      </p:sp>
      <p:pic>
        <p:nvPicPr>
          <p:cNvPr id="4" name="Picture 3"/>
          <p:cNvPicPr>
            <a:picLocks noChangeAspect="1"/>
          </p:cNvPicPr>
          <p:nvPr/>
        </p:nvPicPr>
        <p:blipFill>
          <a:blip r:embed="rId2"/>
          <a:stretch>
            <a:fillRect/>
          </a:stretch>
        </p:blipFill>
        <p:spPr>
          <a:xfrm>
            <a:off x="2406748" y="1113589"/>
            <a:ext cx="4590510" cy="1635773"/>
          </a:xfrm>
          <a:prstGeom prst="rect">
            <a:avLst/>
          </a:prstGeom>
        </p:spPr>
      </p:pic>
      <p:pic>
        <p:nvPicPr>
          <p:cNvPr id="7" name="Picture 6"/>
          <p:cNvPicPr>
            <a:picLocks noChangeAspect="1"/>
          </p:cNvPicPr>
          <p:nvPr/>
        </p:nvPicPr>
        <p:blipFill>
          <a:blip r:embed="rId3"/>
          <a:stretch>
            <a:fillRect/>
          </a:stretch>
        </p:blipFill>
        <p:spPr>
          <a:xfrm>
            <a:off x="2285378" y="2841781"/>
            <a:ext cx="4711880" cy="1666517"/>
          </a:xfrm>
          <a:prstGeom prst="rect">
            <a:avLst/>
          </a:prstGeom>
        </p:spPr>
      </p:pic>
      <p:sp>
        <p:nvSpPr>
          <p:cNvPr id="10"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419557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2"/>
          <a:stretch>
            <a:fillRect/>
          </a:stretch>
        </p:blipFill>
        <p:spPr>
          <a:xfrm>
            <a:off x="1272855" y="2938973"/>
            <a:ext cx="6043016" cy="1656425"/>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26</a:t>
            </a:fld>
            <a:endParaRPr lang="fr-FR" dirty="0">
              <a:solidFill>
                <a:srgbClr val="64BCD9"/>
              </a:solidFill>
              <a:latin typeface="Arial"/>
            </a:endParaRPr>
          </a:p>
        </p:txBody>
      </p:sp>
      <p:sp>
        <p:nvSpPr>
          <p:cNvPr id="56" name="TextBox 55"/>
          <p:cNvSpPr txBox="1"/>
          <p:nvPr/>
        </p:nvSpPr>
        <p:spPr>
          <a:xfrm>
            <a:off x="1442629" y="799757"/>
            <a:ext cx="5292588" cy="1546577"/>
          </a:xfrm>
          <a:prstGeom prst="rect">
            <a:avLst/>
          </a:prstGeom>
          <a:noFill/>
        </p:spPr>
        <p:txBody>
          <a:bodyPr wrap="square" rtlCol="0">
            <a:spAutoFit/>
          </a:bodyPr>
          <a:lstStyle/>
          <a:p>
            <a:pPr marL="214313" indent="-214313" defTabSz="342900">
              <a:buClr>
                <a:srgbClr val="FFC000"/>
              </a:buClr>
              <a:buFont typeface="Wingdings" panose="05000000000000000000" pitchFamily="2" charset="2"/>
              <a:buChar char="§"/>
            </a:pPr>
            <a:r>
              <a:rPr lang="en-GB" sz="1050" dirty="0">
                <a:solidFill>
                  <a:srgbClr val="5A5A5A"/>
                </a:solidFill>
                <a:latin typeface="Arial"/>
              </a:rPr>
              <a:t>Absorber and Y-chamber geometry designed for the </a:t>
            </a:r>
            <a:r>
              <a:rPr lang="en-GB" sz="1050" dirty="0">
                <a:solidFill>
                  <a:srgbClr val="FF0000"/>
                </a:solidFill>
                <a:latin typeface="Arial"/>
              </a:rPr>
              <a:t>beam separation and beam aperture</a:t>
            </a:r>
            <a:r>
              <a:rPr lang="en-GB" sz="1050" dirty="0">
                <a:solidFill>
                  <a:srgbClr val="5A5A5A"/>
                </a:solidFill>
                <a:latin typeface="Arial"/>
              </a:rPr>
              <a:t> inputs provided by WP2.</a:t>
            </a:r>
          </a:p>
          <a:p>
            <a:pPr marL="557213" lvl="1" indent="-214313" defTabSz="342900">
              <a:buClr>
                <a:srgbClr val="FFC000"/>
              </a:buClr>
              <a:buFont typeface="Wingdings" panose="05000000000000000000" pitchFamily="2" charset="2"/>
              <a:buChar char="§"/>
            </a:pPr>
            <a:r>
              <a:rPr lang="en-GB" sz="1050" dirty="0">
                <a:solidFill>
                  <a:srgbClr val="5A5A5A"/>
                </a:solidFill>
                <a:latin typeface="Arial"/>
              </a:rPr>
              <a:t>0.172deg angle between double pipes</a:t>
            </a:r>
            <a:r>
              <a:rPr lang="es-ES" sz="1050" dirty="0">
                <a:solidFill>
                  <a:srgbClr val="5A5A5A"/>
                </a:solidFill>
                <a:latin typeface="Arial"/>
              </a:rPr>
              <a:t>.</a:t>
            </a:r>
          </a:p>
          <a:p>
            <a:pPr marL="214313" indent="-214313" defTabSz="342900">
              <a:buClr>
                <a:srgbClr val="FFC000"/>
              </a:buClr>
              <a:buFont typeface="Wingdings" panose="05000000000000000000" pitchFamily="2" charset="2"/>
              <a:buChar char="§"/>
            </a:pPr>
            <a:endParaRPr lang="es-ES" sz="1050" dirty="0">
              <a:solidFill>
                <a:srgbClr val="5A5A5A"/>
              </a:solidFill>
              <a:latin typeface="Arial"/>
            </a:endParaRPr>
          </a:p>
          <a:p>
            <a:pPr marL="214313" indent="-214313" defTabSz="342900">
              <a:buClr>
                <a:srgbClr val="FFC000"/>
              </a:buClr>
              <a:buFont typeface="Wingdings" panose="05000000000000000000" pitchFamily="2" charset="2"/>
              <a:buChar char="§"/>
            </a:pPr>
            <a:r>
              <a:rPr lang="es-ES" sz="1050" dirty="0" err="1">
                <a:solidFill>
                  <a:srgbClr val="5A5A5A"/>
                </a:solidFill>
                <a:latin typeface="Arial"/>
              </a:rPr>
              <a:t>Mechanical</a:t>
            </a:r>
            <a:r>
              <a:rPr lang="es-ES" sz="1050" dirty="0">
                <a:solidFill>
                  <a:srgbClr val="5A5A5A"/>
                </a:solidFill>
                <a:latin typeface="Arial"/>
              </a:rPr>
              <a:t> and </a:t>
            </a:r>
            <a:r>
              <a:rPr lang="es-ES" sz="1050" dirty="0" err="1">
                <a:solidFill>
                  <a:srgbClr val="5A5A5A"/>
                </a:solidFill>
                <a:latin typeface="Arial"/>
              </a:rPr>
              <a:t>alignment</a:t>
            </a:r>
            <a:r>
              <a:rPr lang="es-ES" sz="1050" dirty="0">
                <a:solidFill>
                  <a:srgbClr val="5A5A5A"/>
                </a:solidFill>
                <a:latin typeface="Arial"/>
              </a:rPr>
              <a:t> </a:t>
            </a:r>
            <a:r>
              <a:rPr lang="es-ES" sz="1050" dirty="0" err="1">
                <a:solidFill>
                  <a:srgbClr val="5A5A5A"/>
                </a:solidFill>
                <a:latin typeface="Arial"/>
              </a:rPr>
              <a:t>tolerances</a:t>
            </a:r>
            <a:r>
              <a:rPr lang="es-ES" sz="1050" dirty="0">
                <a:solidFill>
                  <a:srgbClr val="5A5A5A"/>
                </a:solidFill>
                <a:latin typeface="Arial"/>
              </a:rPr>
              <a:t> </a:t>
            </a:r>
            <a:r>
              <a:rPr lang="es-ES" sz="1050" dirty="0" err="1">
                <a:solidFill>
                  <a:srgbClr val="5A5A5A"/>
                </a:solidFill>
                <a:latin typeface="Arial"/>
              </a:rPr>
              <a:t>approved</a:t>
            </a:r>
            <a:r>
              <a:rPr lang="es-ES" sz="1050" dirty="0">
                <a:solidFill>
                  <a:srgbClr val="5A5A5A"/>
                </a:solidFill>
                <a:latin typeface="Arial"/>
              </a:rPr>
              <a:t> in WGA [9] and </a:t>
            </a:r>
            <a:r>
              <a:rPr lang="es-ES" sz="1050" dirty="0" err="1">
                <a:solidFill>
                  <a:srgbClr val="5A5A5A"/>
                </a:solidFill>
                <a:latin typeface="Arial"/>
              </a:rPr>
              <a:t>being</a:t>
            </a:r>
            <a:r>
              <a:rPr lang="es-ES" sz="1050" dirty="0">
                <a:solidFill>
                  <a:srgbClr val="5A5A5A"/>
                </a:solidFill>
                <a:latin typeface="Arial"/>
              </a:rPr>
              <a:t> </a:t>
            </a:r>
            <a:r>
              <a:rPr lang="es-ES" sz="1050" dirty="0" err="1">
                <a:solidFill>
                  <a:srgbClr val="5A5A5A"/>
                </a:solidFill>
                <a:latin typeface="Arial"/>
              </a:rPr>
              <a:t>collected</a:t>
            </a:r>
            <a:r>
              <a:rPr lang="es-ES" sz="1050" dirty="0">
                <a:solidFill>
                  <a:srgbClr val="5A5A5A"/>
                </a:solidFill>
                <a:latin typeface="Arial"/>
              </a:rPr>
              <a:t> </a:t>
            </a:r>
            <a:r>
              <a:rPr lang="es-ES" sz="1050" dirty="0" err="1">
                <a:solidFill>
                  <a:srgbClr val="5A5A5A"/>
                </a:solidFill>
                <a:latin typeface="Arial"/>
              </a:rPr>
              <a:t>by</a:t>
            </a:r>
            <a:r>
              <a:rPr lang="es-ES" sz="1050" dirty="0">
                <a:solidFill>
                  <a:srgbClr val="5A5A5A"/>
                </a:solidFill>
                <a:latin typeface="Arial"/>
              </a:rPr>
              <a:t> WP2 [10].</a:t>
            </a:r>
          </a:p>
          <a:p>
            <a:pPr defTabSz="342900">
              <a:buClr>
                <a:srgbClr val="FFC000"/>
              </a:buClr>
            </a:pPr>
            <a:endParaRPr lang="es-ES" sz="1050" dirty="0">
              <a:solidFill>
                <a:srgbClr val="5A5A5A"/>
              </a:solidFill>
              <a:latin typeface="Arial"/>
            </a:endParaRPr>
          </a:p>
          <a:p>
            <a:pPr marL="214313" indent="-214313" defTabSz="342900">
              <a:buClr>
                <a:srgbClr val="FFC000"/>
              </a:buClr>
              <a:buFont typeface="Wingdings" panose="05000000000000000000" pitchFamily="2" charset="2"/>
              <a:buChar char="§"/>
            </a:pPr>
            <a:r>
              <a:rPr lang="en-GB" sz="1050" dirty="0">
                <a:solidFill>
                  <a:srgbClr val="5A5A5A"/>
                </a:solidFill>
                <a:latin typeface="Arial"/>
              </a:rPr>
              <a:t>The total </a:t>
            </a:r>
            <a:r>
              <a:rPr lang="en-GB" sz="1050" dirty="0">
                <a:solidFill>
                  <a:srgbClr val="FF0000"/>
                </a:solidFill>
                <a:latin typeface="Arial"/>
              </a:rPr>
              <a:t>recombination chamber </a:t>
            </a:r>
            <a:r>
              <a:rPr lang="en-GB" sz="1050" dirty="0">
                <a:solidFill>
                  <a:srgbClr val="5A5A5A"/>
                </a:solidFill>
                <a:latin typeface="Arial"/>
              </a:rPr>
              <a:t>and </a:t>
            </a:r>
            <a:r>
              <a:rPr lang="en-GB" sz="1050" dirty="0">
                <a:solidFill>
                  <a:srgbClr val="FF0000"/>
                </a:solidFill>
                <a:latin typeface="Arial"/>
              </a:rPr>
              <a:t>absorber lengths are 4.3m </a:t>
            </a:r>
            <a:r>
              <a:rPr lang="en-GB" sz="1050" dirty="0">
                <a:solidFill>
                  <a:srgbClr val="5A5A5A"/>
                </a:solidFill>
                <a:latin typeface="Arial"/>
              </a:rPr>
              <a:t>and </a:t>
            </a:r>
            <a:r>
              <a:rPr lang="en-GB" sz="1050" dirty="0">
                <a:solidFill>
                  <a:srgbClr val="FF0000"/>
                </a:solidFill>
                <a:latin typeface="Arial"/>
              </a:rPr>
              <a:t>3.31m</a:t>
            </a:r>
            <a:r>
              <a:rPr lang="en-GB" sz="1050" dirty="0">
                <a:solidFill>
                  <a:srgbClr val="5A5A5A"/>
                </a:solidFill>
                <a:latin typeface="Arial"/>
              </a:rPr>
              <a:t>, respectively. </a:t>
            </a:r>
          </a:p>
        </p:txBody>
      </p:sp>
      <p:cxnSp>
        <p:nvCxnSpPr>
          <p:cNvPr id="65" name="Straight Connector 64"/>
          <p:cNvCxnSpPr/>
          <p:nvPr/>
        </p:nvCxnSpPr>
        <p:spPr>
          <a:xfrm flipV="1">
            <a:off x="2472337" y="2854195"/>
            <a:ext cx="0" cy="1052280"/>
          </a:xfrm>
          <a:prstGeom prst="line">
            <a:avLst/>
          </a:prstGeom>
          <a:ln w="9525"/>
        </p:spPr>
        <p:style>
          <a:lnRef idx="2">
            <a:schemeClr val="dk1"/>
          </a:lnRef>
          <a:fillRef idx="0">
            <a:schemeClr val="dk1"/>
          </a:fillRef>
          <a:effectRef idx="1">
            <a:schemeClr val="dk1"/>
          </a:effectRef>
          <a:fontRef idx="minor">
            <a:schemeClr val="tx1"/>
          </a:fontRef>
        </p:style>
      </p:cxnSp>
      <p:cxnSp>
        <p:nvCxnSpPr>
          <p:cNvPr id="42" name="Straight Arrow Connector 41"/>
          <p:cNvCxnSpPr/>
          <p:nvPr/>
        </p:nvCxnSpPr>
        <p:spPr>
          <a:xfrm flipV="1">
            <a:off x="7607181" y="3882632"/>
            <a:ext cx="0" cy="305276"/>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sp>
        <p:nvSpPr>
          <p:cNvPr id="35" name="Titre 2"/>
          <p:cNvSpPr txBox="1">
            <a:spLocks/>
          </p:cNvSpPr>
          <p:nvPr/>
        </p:nvSpPr>
        <p:spPr>
          <a:xfrm>
            <a:off x="737574" y="141480"/>
            <a:ext cx="7884876" cy="324036"/>
          </a:xfrm>
          <a:prstGeom prst="rect">
            <a:avLst/>
          </a:prstGeom>
        </p:spPr>
        <p:txBody>
          <a:bodyPr vert="horz" lIns="0" tIns="0" rIns="0" bIns="0" rtlCol="0" anchor="ctr" anchorCtr="1">
            <a:noAutofit/>
          </a:bodyPr>
          <a:lstStyle>
            <a:defPPr>
              <a:defRPr lang="fr-FR"/>
            </a:defPPr>
            <a:lvl1pPr algn="ctr">
              <a:spcBef>
                <a:spcPct val="0"/>
              </a:spcBef>
              <a:buNone/>
              <a:defRPr sz="3200" b="1">
                <a:solidFill>
                  <a:schemeClr val="bg2"/>
                </a:solidFill>
                <a:latin typeface="+mj-lt"/>
                <a:ea typeface="+mj-ea"/>
                <a:cs typeface="+mj-cs"/>
              </a:defRPr>
            </a:lvl1pPr>
          </a:lstStyle>
          <a:p>
            <a:pPr defTabSz="342900"/>
            <a:r>
              <a:rPr lang="en-GB" sz="2400" dirty="0">
                <a:solidFill>
                  <a:srgbClr val="0093BE"/>
                </a:solidFill>
                <a:latin typeface="Arial"/>
              </a:rPr>
              <a:t>Inputs: beam separation &amp; beam aperture</a:t>
            </a:r>
          </a:p>
        </p:txBody>
      </p:sp>
      <p:cxnSp>
        <p:nvCxnSpPr>
          <p:cNvPr id="5" name="Straight Connector 4"/>
          <p:cNvCxnSpPr/>
          <p:nvPr/>
        </p:nvCxnSpPr>
        <p:spPr>
          <a:xfrm flipV="1">
            <a:off x="7128407" y="3630374"/>
            <a:ext cx="0" cy="557534"/>
          </a:xfrm>
          <a:prstGeom prst="line">
            <a:avLst/>
          </a:prstGeom>
          <a:ln w="9525"/>
        </p:spPr>
        <p:style>
          <a:lnRef idx="2">
            <a:schemeClr val="dk1"/>
          </a:lnRef>
          <a:fillRef idx="0">
            <a:schemeClr val="dk1"/>
          </a:fillRef>
          <a:effectRef idx="1">
            <a:schemeClr val="dk1"/>
          </a:effectRef>
          <a:fontRef idx="minor">
            <a:schemeClr val="tx1"/>
          </a:fontRef>
        </p:style>
      </p:cxnSp>
      <p:sp>
        <p:nvSpPr>
          <p:cNvPr id="13" name="Rectangle 12"/>
          <p:cNvSpPr/>
          <p:nvPr/>
        </p:nvSpPr>
        <p:spPr>
          <a:xfrm>
            <a:off x="6983225" y="4187908"/>
            <a:ext cx="843501" cy="207749"/>
          </a:xfrm>
          <a:prstGeom prst="rect">
            <a:avLst/>
          </a:prstGeom>
        </p:spPr>
        <p:txBody>
          <a:bodyPr wrap="none">
            <a:spAutoFit/>
          </a:bodyPr>
          <a:lstStyle/>
          <a:p>
            <a:pPr defTabSz="342900"/>
            <a:r>
              <a:rPr lang="en-US" sz="750" dirty="0">
                <a:solidFill>
                  <a:prstClr val="black"/>
                </a:solidFill>
                <a:latin typeface="Arial"/>
              </a:rPr>
              <a:t>DCUM: 131144</a:t>
            </a:r>
            <a:endParaRPr lang="en-GB" sz="750" dirty="0">
              <a:solidFill>
                <a:prstClr val="black"/>
              </a:solidFill>
              <a:latin typeface="Arial"/>
            </a:endParaRPr>
          </a:p>
        </p:txBody>
      </p:sp>
      <p:cxnSp>
        <p:nvCxnSpPr>
          <p:cNvPr id="40" name="Straight Connector 39"/>
          <p:cNvCxnSpPr/>
          <p:nvPr/>
        </p:nvCxnSpPr>
        <p:spPr>
          <a:xfrm>
            <a:off x="7119664" y="3857075"/>
            <a:ext cx="602810" cy="0"/>
          </a:xfrm>
          <a:prstGeom prst="line">
            <a:avLst/>
          </a:prstGeom>
          <a:ln w="9525"/>
        </p:spPr>
        <p:style>
          <a:lnRef idx="2">
            <a:schemeClr val="dk1"/>
          </a:lnRef>
          <a:fillRef idx="0">
            <a:schemeClr val="dk1"/>
          </a:fillRef>
          <a:effectRef idx="1">
            <a:schemeClr val="dk1"/>
          </a:effectRef>
          <a:fontRef idx="minor">
            <a:schemeClr val="tx1"/>
          </a:fontRef>
        </p:style>
      </p:cxnSp>
      <p:cxnSp>
        <p:nvCxnSpPr>
          <p:cNvPr id="48" name="Straight Connector 47"/>
          <p:cNvCxnSpPr/>
          <p:nvPr/>
        </p:nvCxnSpPr>
        <p:spPr>
          <a:xfrm>
            <a:off x="7119664" y="3641051"/>
            <a:ext cx="602810" cy="0"/>
          </a:xfrm>
          <a:prstGeom prst="line">
            <a:avLst/>
          </a:prstGeom>
          <a:ln w="9525"/>
        </p:spPr>
        <p:style>
          <a:lnRef idx="2">
            <a:schemeClr val="dk1"/>
          </a:lnRef>
          <a:fillRef idx="0">
            <a:schemeClr val="dk1"/>
          </a:fillRef>
          <a:effectRef idx="1">
            <a:schemeClr val="dk1"/>
          </a:effectRef>
          <a:fontRef idx="minor">
            <a:schemeClr val="tx1"/>
          </a:fontRef>
        </p:style>
      </p:cxnSp>
      <p:cxnSp>
        <p:nvCxnSpPr>
          <p:cNvPr id="49" name="Straight Arrow Connector 48"/>
          <p:cNvCxnSpPr/>
          <p:nvPr/>
        </p:nvCxnSpPr>
        <p:spPr>
          <a:xfrm>
            <a:off x="7614461" y="3435846"/>
            <a:ext cx="0" cy="194527"/>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sp>
        <p:nvSpPr>
          <p:cNvPr id="50" name="Rectangle 49"/>
          <p:cNvSpPr/>
          <p:nvPr/>
        </p:nvSpPr>
        <p:spPr>
          <a:xfrm>
            <a:off x="6901174" y="4299942"/>
            <a:ext cx="934872" cy="323165"/>
          </a:xfrm>
          <a:prstGeom prst="rect">
            <a:avLst/>
          </a:prstGeom>
        </p:spPr>
        <p:txBody>
          <a:bodyPr wrap="none">
            <a:spAutoFit/>
          </a:bodyPr>
          <a:lstStyle/>
          <a:p>
            <a:pPr algn="ctr" defTabSz="342900"/>
            <a:r>
              <a:rPr lang="en-US" sz="750" dirty="0">
                <a:solidFill>
                  <a:prstClr val="black"/>
                </a:solidFill>
                <a:latin typeface="Arial"/>
              </a:rPr>
              <a:t>Beam separation:</a:t>
            </a:r>
          </a:p>
          <a:p>
            <a:pPr algn="ctr" defTabSz="342900"/>
            <a:r>
              <a:rPr lang="en-US" sz="750" dirty="0">
                <a:solidFill>
                  <a:prstClr val="black"/>
                </a:solidFill>
                <a:latin typeface="Arial"/>
              </a:rPr>
              <a:t> 161.1mm</a:t>
            </a:r>
            <a:endParaRPr lang="en-GB" sz="750" dirty="0">
              <a:solidFill>
                <a:prstClr val="black"/>
              </a:solidFill>
              <a:latin typeface="Arial"/>
            </a:endParaRPr>
          </a:p>
        </p:txBody>
      </p:sp>
      <p:sp>
        <p:nvSpPr>
          <p:cNvPr id="51" name="Rectangle 50"/>
          <p:cNvSpPr/>
          <p:nvPr/>
        </p:nvSpPr>
        <p:spPr>
          <a:xfrm>
            <a:off x="2270738" y="2622880"/>
            <a:ext cx="843501" cy="207749"/>
          </a:xfrm>
          <a:prstGeom prst="rect">
            <a:avLst/>
          </a:prstGeom>
        </p:spPr>
        <p:txBody>
          <a:bodyPr wrap="none">
            <a:spAutoFit/>
          </a:bodyPr>
          <a:lstStyle/>
          <a:p>
            <a:pPr defTabSz="342900"/>
            <a:r>
              <a:rPr lang="en-US" sz="750" dirty="0">
                <a:solidFill>
                  <a:prstClr val="black"/>
                </a:solidFill>
                <a:latin typeface="Arial"/>
              </a:rPr>
              <a:t>DCUM: 127812</a:t>
            </a:r>
            <a:endParaRPr lang="en-GB" sz="750" dirty="0">
              <a:solidFill>
                <a:prstClr val="black"/>
              </a:solidFill>
              <a:latin typeface="Arial"/>
            </a:endParaRPr>
          </a:p>
        </p:txBody>
      </p:sp>
      <p:cxnSp>
        <p:nvCxnSpPr>
          <p:cNvPr id="52" name="Straight Arrow Connector 51"/>
          <p:cNvCxnSpPr/>
          <p:nvPr/>
        </p:nvCxnSpPr>
        <p:spPr>
          <a:xfrm flipV="1">
            <a:off x="1943832" y="3882632"/>
            <a:ext cx="1" cy="162018"/>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cxnSp>
        <p:nvCxnSpPr>
          <p:cNvPr id="53" name="Straight Connector 52"/>
          <p:cNvCxnSpPr/>
          <p:nvPr/>
        </p:nvCxnSpPr>
        <p:spPr>
          <a:xfrm>
            <a:off x="1869527" y="3857075"/>
            <a:ext cx="602810" cy="0"/>
          </a:xfrm>
          <a:prstGeom prst="line">
            <a:avLst/>
          </a:prstGeom>
          <a:ln w="9525"/>
        </p:spPr>
        <p:style>
          <a:lnRef idx="2">
            <a:schemeClr val="dk1"/>
          </a:lnRef>
          <a:fillRef idx="0">
            <a:schemeClr val="dk1"/>
          </a:fillRef>
          <a:effectRef idx="1">
            <a:schemeClr val="dk1"/>
          </a:effectRef>
          <a:fontRef idx="minor">
            <a:schemeClr val="tx1"/>
          </a:fontRef>
        </p:style>
      </p:cxnSp>
      <p:cxnSp>
        <p:nvCxnSpPr>
          <p:cNvPr id="54" name="Straight Connector 53"/>
          <p:cNvCxnSpPr/>
          <p:nvPr/>
        </p:nvCxnSpPr>
        <p:spPr>
          <a:xfrm>
            <a:off x="1869527" y="3641051"/>
            <a:ext cx="602810" cy="0"/>
          </a:xfrm>
          <a:prstGeom prst="line">
            <a:avLst/>
          </a:prstGeom>
          <a:ln w="9525"/>
        </p:spPr>
        <p:style>
          <a:lnRef idx="2">
            <a:schemeClr val="dk1"/>
          </a:lnRef>
          <a:fillRef idx="0">
            <a:schemeClr val="dk1"/>
          </a:fillRef>
          <a:effectRef idx="1">
            <a:schemeClr val="dk1"/>
          </a:effectRef>
          <a:fontRef idx="minor">
            <a:schemeClr val="tx1"/>
          </a:fontRef>
        </p:style>
      </p:cxnSp>
      <p:cxnSp>
        <p:nvCxnSpPr>
          <p:cNvPr id="55" name="Straight Arrow Connector 54"/>
          <p:cNvCxnSpPr/>
          <p:nvPr/>
        </p:nvCxnSpPr>
        <p:spPr>
          <a:xfrm>
            <a:off x="1951112" y="2884967"/>
            <a:ext cx="0" cy="745406"/>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sp>
        <p:nvSpPr>
          <p:cNvPr id="57" name="Rectangle 56"/>
          <p:cNvSpPr/>
          <p:nvPr/>
        </p:nvSpPr>
        <p:spPr>
          <a:xfrm>
            <a:off x="1359551" y="2624652"/>
            <a:ext cx="934872" cy="323165"/>
          </a:xfrm>
          <a:prstGeom prst="rect">
            <a:avLst/>
          </a:prstGeom>
        </p:spPr>
        <p:txBody>
          <a:bodyPr wrap="none">
            <a:spAutoFit/>
          </a:bodyPr>
          <a:lstStyle/>
          <a:p>
            <a:pPr algn="ctr" defTabSz="342900"/>
            <a:r>
              <a:rPr lang="en-US" sz="750" dirty="0">
                <a:solidFill>
                  <a:prstClr val="black"/>
                </a:solidFill>
                <a:latin typeface="Arial"/>
              </a:rPr>
              <a:t>Beam separation:</a:t>
            </a:r>
          </a:p>
          <a:p>
            <a:pPr algn="ctr" defTabSz="342900"/>
            <a:r>
              <a:rPr lang="en-US" sz="750" dirty="0">
                <a:solidFill>
                  <a:prstClr val="black"/>
                </a:solidFill>
                <a:latin typeface="Arial"/>
              </a:rPr>
              <a:t> 151.1mm</a:t>
            </a:r>
            <a:endParaRPr lang="en-GB" sz="750" dirty="0">
              <a:solidFill>
                <a:prstClr val="black"/>
              </a:solidFill>
              <a:latin typeface="Arial"/>
            </a:endParaRPr>
          </a:p>
        </p:txBody>
      </p:sp>
      <p:pic>
        <p:nvPicPr>
          <p:cNvPr id="2" name="Picture 1"/>
          <p:cNvPicPr>
            <a:picLocks noChangeAspect="1"/>
          </p:cNvPicPr>
          <p:nvPr/>
        </p:nvPicPr>
        <p:blipFill>
          <a:blip r:embed="rId3"/>
          <a:stretch>
            <a:fillRect/>
          </a:stretch>
        </p:blipFill>
        <p:spPr>
          <a:xfrm>
            <a:off x="6721951" y="627534"/>
            <a:ext cx="1144760" cy="2447311"/>
          </a:xfrm>
          <a:prstGeom prst="rect">
            <a:avLst/>
          </a:prstGeom>
        </p:spPr>
      </p:pic>
      <p:sp>
        <p:nvSpPr>
          <p:cNvPr id="22" name="Rectangle 21"/>
          <p:cNvSpPr/>
          <p:nvPr/>
        </p:nvSpPr>
        <p:spPr>
          <a:xfrm>
            <a:off x="6906945" y="3093759"/>
            <a:ext cx="817853" cy="207749"/>
          </a:xfrm>
          <a:prstGeom prst="rect">
            <a:avLst/>
          </a:prstGeom>
        </p:spPr>
        <p:txBody>
          <a:bodyPr wrap="none">
            <a:spAutoFit/>
          </a:bodyPr>
          <a:lstStyle/>
          <a:p>
            <a:pPr algn="ctr" defTabSz="342900"/>
            <a:r>
              <a:rPr lang="en-US" sz="750" dirty="0">
                <a:solidFill>
                  <a:prstClr val="black"/>
                </a:solidFill>
                <a:latin typeface="Arial"/>
              </a:rPr>
              <a:t>Beam aperture</a:t>
            </a:r>
            <a:endParaRPr lang="en-GB" sz="750" dirty="0">
              <a:solidFill>
                <a:prstClr val="black"/>
              </a:solidFill>
              <a:latin typeface="Arial"/>
            </a:endParaRPr>
          </a:p>
        </p:txBody>
      </p:sp>
      <p:sp>
        <p:nvSpPr>
          <p:cNvPr id="24"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&amp; Jan Hansen,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3671009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308913" y="1490759"/>
          <a:ext cx="6600137" cy="2607332"/>
        </p:xfrm>
        <a:graphic>
          <a:graphicData uri="http://schemas.openxmlformats.org/drawingml/2006/table">
            <a:tbl>
              <a:tblPr firstRow="1" firstCol="1" bandRow="1">
                <a:tableStyleId>{5C22544A-7EE6-4342-B048-85BDC9FD1C3A}</a:tableStyleId>
              </a:tblPr>
              <a:tblGrid>
                <a:gridCol w="902475">
                  <a:extLst>
                    <a:ext uri="{9D8B030D-6E8A-4147-A177-3AD203B41FA5}">
                      <a16:colId xmlns:a16="http://schemas.microsoft.com/office/drawing/2014/main" val="3752906060"/>
                    </a:ext>
                  </a:extLst>
                </a:gridCol>
                <a:gridCol w="378042">
                  <a:extLst>
                    <a:ext uri="{9D8B030D-6E8A-4147-A177-3AD203B41FA5}">
                      <a16:colId xmlns:a16="http://schemas.microsoft.com/office/drawing/2014/main" val="321426023"/>
                    </a:ext>
                  </a:extLst>
                </a:gridCol>
                <a:gridCol w="2684648">
                  <a:extLst>
                    <a:ext uri="{9D8B030D-6E8A-4147-A177-3AD203B41FA5}">
                      <a16:colId xmlns:a16="http://schemas.microsoft.com/office/drawing/2014/main" val="65357049"/>
                    </a:ext>
                  </a:extLst>
                </a:gridCol>
                <a:gridCol w="648072">
                  <a:extLst>
                    <a:ext uri="{9D8B030D-6E8A-4147-A177-3AD203B41FA5}">
                      <a16:colId xmlns:a16="http://schemas.microsoft.com/office/drawing/2014/main" val="1731783926"/>
                    </a:ext>
                  </a:extLst>
                </a:gridCol>
                <a:gridCol w="648072">
                  <a:extLst>
                    <a:ext uri="{9D8B030D-6E8A-4147-A177-3AD203B41FA5}">
                      <a16:colId xmlns:a16="http://schemas.microsoft.com/office/drawing/2014/main" val="1181025192"/>
                    </a:ext>
                  </a:extLst>
                </a:gridCol>
                <a:gridCol w="702078">
                  <a:extLst>
                    <a:ext uri="{9D8B030D-6E8A-4147-A177-3AD203B41FA5}">
                      <a16:colId xmlns:a16="http://schemas.microsoft.com/office/drawing/2014/main" val="2744662473"/>
                    </a:ext>
                  </a:extLst>
                </a:gridCol>
                <a:gridCol w="636750">
                  <a:extLst>
                    <a:ext uri="{9D8B030D-6E8A-4147-A177-3AD203B41FA5}">
                      <a16:colId xmlns:a16="http://schemas.microsoft.com/office/drawing/2014/main" val="1802812452"/>
                    </a:ext>
                  </a:extLst>
                </a:gridCol>
              </a:tblGrid>
              <a:tr h="309902">
                <a:tc>
                  <a:txBody>
                    <a:bodyPr/>
                    <a:lstStyle/>
                    <a:p>
                      <a:pPr algn="ctr">
                        <a:spcAft>
                          <a:spcPts val="0"/>
                        </a:spcAft>
                      </a:pPr>
                      <a:r>
                        <a:rPr lang="en-GB" sz="800" dirty="0">
                          <a:effectLst/>
                        </a:rPr>
                        <a:t>Tolerance type </a:t>
                      </a:r>
                      <a:endParaRPr lang="en-GB" sz="8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1100" dirty="0">
                          <a:effectLst/>
                          <a:latin typeface="Calibri" panose="020F0502020204030204" pitchFamily="34" charset="0"/>
                          <a:ea typeface="Calibri" panose="020F0502020204030204" pitchFamily="34" charset="0"/>
                        </a:rPr>
                        <a:t>n</a:t>
                      </a:r>
                      <a:endParaRPr lang="en-GB" sz="11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n-GB" sz="1100" dirty="0">
                          <a:effectLst/>
                        </a:rPr>
                        <a:t>Concept</a:t>
                      </a:r>
                      <a:endParaRPr lang="en-GB" sz="11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1100" dirty="0">
                          <a:effectLst/>
                          <a:latin typeface="Calibri" panose="020F0502020204030204" pitchFamily="34" charset="0"/>
                          <a:ea typeface="Calibri" panose="020F0502020204030204" pitchFamily="34" charset="0"/>
                        </a:rPr>
                        <a:t>OLD</a:t>
                      </a:r>
                      <a:endParaRPr lang="en-GB" sz="11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1100" dirty="0">
                          <a:effectLst/>
                          <a:latin typeface="Calibri" panose="020F0502020204030204" pitchFamily="34" charset="0"/>
                          <a:ea typeface="Calibri" panose="020F0502020204030204" pitchFamily="34" charset="0"/>
                        </a:rPr>
                        <a:t>A</a:t>
                      </a:r>
                      <a:endParaRPr lang="en-GB" sz="11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1100" dirty="0">
                          <a:effectLst/>
                          <a:latin typeface="Calibri" panose="020F0502020204030204" pitchFamily="34" charset="0"/>
                          <a:ea typeface="Calibri" panose="020F0502020204030204" pitchFamily="34" charset="0"/>
                        </a:rPr>
                        <a:t>B</a:t>
                      </a:r>
                      <a:endParaRPr lang="en-GB" sz="11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1100" dirty="0">
                          <a:effectLst/>
                          <a:latin typeface="Calibri" panose="020F0502020204030204" pitchFamily="34" charset="0"/>
                          <a:ea typeface="Calibri" panose="020F0502020204030204" pitchFamily="34" charset="0"/>
                        </a:rPr>
                        <a:t>C</a:t>
                      </a:r>
                      <a:endParaRPr lang="en-GB" sz="1100" dirty="0">
                        <a:effectLst/>
                        <a:latin typeface="Calibri" panose="020F0502020204030204" pitchFamily="34" charset="0"/>
                        <a:ea typeface="Calibri" panose="020F0502020204030204" pitchFamily="34" charset="0"/>
                      </a:endParaRPr>
                    </a:p>
                  </a:txBody>
                  <a:tcPr marL="38160" marR="38160" marT="0" marB="0" anchor="ctr"/>
                </a:tc>
                <a:extLst>
                  <a:ext uri="{0D108BD9-81ED-4DB2-BD59-A6C34878D82A}">
                    <a16:rowId xmlns:a16="http://schemas.microsoft.com/office/drawing/2014/main" val="2104345945"/>
                  </a:ext>
                </a:extLst>
              </a:tr>
              <a:tr h="251460">
                <a:tc rowSpan="3">
                  <a:txBody>
                    <a:bodyPr/>
                    <a:lstStyle/>
                    <a:p>
                      <a:pPr algn="ctr">
                        <a:spcAft>
                          <a:spcPts val="0"/>
                        </a:spcAft>
                      </a:pPr>
                      <a:r>
                        <a:rPr lang="en-GB" sz="800" dirty="0">
                          <a:effectLst/>
                        </a:rPr>
                        <a:t>Alignment</a:t>
                      </a:r>
                      <a:endParaRPr lang="en-GB" sz="8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rPr>
                        <a:t>0.1</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kern="1200" dirty="0">
                          <a:solidFill>
                            <a:schemeClr val="dk1"/>
                          </a:solidFill>
                          <a:effectLst/>
                          <a:latin typeface="+mn-lt"/>
                          <a:ea typeface="+mn-ea"/>
                          <a:cs typeface="+mn-cs"/>
                        </a:rPr>
                        <a:t>Precision of the measurement from the measured reference axis to the fiducials @ 3</a:t>
                      </a:r>
                      <a:r>
                        <a:rPr lang="en-GB" sz="800" kern="1200" dirty="0">
                          <a:solidFill>
                            <a:schemeClr val="dk1"/>
                          </a:solidFill>
                          <a:effectLst/>
                          <a:latin typeface="+mn-lt"/>
                          <a:ea typeface="+mn-ea"/>
                          <a:cs typeface="+mn-cs"/>
                          <a:sym typeface="Symbol" panose="05050102010706020507" pitchFamily="18" charset="2"/>
                        </a:rPr>
                        <a:t></a:t>
                      </a:r>
                      <a:endParaRPr lang="en-GB" sz="800" kern="1200" dirty="0">
                        <a:solidFill>
                          <a:schemeClr val="dk1"/>
                        </a:solidFill>
                        <a:effectLst/>
                        <a:latin typeface="+mn-lt"/>
                        <a:ea typeface="+mn-ea"/>
                        <a:cs typeface="+mn-cs"/>
                      </a:endParaRPr>
                    </a:p>
                  </a:txBody>
                  <a:tcPr marL="50880" marR="5088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0.1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50880" marR="5088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50880" marR="5088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50880" marR="5088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50880" marR="50880" marT="0" marB="0" anchor="ctr"/>
                </a:tc>
                <a:extLst>
                  <a:ext uri="{0D108BD9-81ED-4DB2-BD59-A6C34878D82A}">
                    <a16:rowId xmlns:a16="http://schemas.microsoft.com/office/drawing/2014/main" val="3375691246"/>
                  </a:ext>
                </a:extLst>
              </a:tr>
              <a:tr h="25146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0.2</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kern="1200" dirty="0">
                          <a:solidFill>
                            <a:schemeClr val="dk1"/>
                          </a:solidFill>
                          <a:effectLst/>
                          <a:latin typeface="+mn-lt"/>
                          <a:ea typeface="+mn-ea"/>
                          <a:cs typeface="+mn-cs"/>
                        </a:rPr>
                        <a:t>Precision of the transfer measurement from the fiducials to the permanent monitoring system @ 3</a:t>
                      </a:r>
                      <a:r>
                        <a:rPr lang="en-GB" sz="800" kern="1200" dirty="0">
                          <a:solidFill>
                            <a:schemeClr val="dk1"/>
                          </a:solidFill>
                          <a:effectLst/>
                          <a:latin typeface="+mn-lt"/>
                          <a:ea typeface="+mn-ea"/>
                          <a:cs typeface="+mn-cs"/>
                          <a:sym typeface="Symbol" panose="05050102010706020507" pitchFamily="18" charset="2"/>
                        </a:rPr>
                        <a:t></a:t>
                      </a:r>
                      <a:endParaRPr lang="en-GB" sz="800" kern="1200" dirty="0">
                        <a:solidFill>
                          <a:schemeClr val="dk1"/>
                        </a:solidFill>
                        <a:effectLst/>
                        <a:latin typeface="+mn-lt"/>
                        <a:ea typeface="+mn-ea"/>
                        <a:cs typeface="+mn-cs"/>
                      </a:endParaRPr>
                    </a:p>
                  </a:txBody>
                  <a:tcPr marL="50880" marR="50880" marT="0" marB="0" anchor="b"/>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0.15</a:t>
                      </a:r>
                    </a:p>
                  </a:txBody>
                  <a:tcPr marL="50880" marR="50880" marT="0" marB="0" anchor="ctr"/>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0.15</a:t>
                      </a:r>
                    </a:p>
                  </a:txBody>
                  <a:tcPr marL="50880" marR="50880" marT="0" marB="0" anchor="ctr"/>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0.15</a:t>
                      </a:r>
                    </a:p>
                  </a:txBody>
                  <a:tcPr marL="50880" marR="50880" marT="0" marB="0" anchor="ctr"/>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0.15</a:t>
                      </a:r>
                    </a:p>
                  </a:txBody>
                  <a:tcPr marL="50880" marR="50880" marT="0" marB="0" anchor="ctr"/>
                </a:tc>
                <a:extLst>
                  <a:ext uri="{0D108BD9-81ED-4DB2-BD59-A6C34878D82A}">
                    <a16:rowId xmlns:a16="http://schemas.microsoft.com/office/drawing/2014/main" val="3739222997"/>
                  </a:ext>
                </a:extLst>
              </a:tr>
              <a:tr h="37719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0.3*</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kern="1200" dirty="0">
                          <a:solidFill>
                            <a:schemeClr val="dk1"/>
                          </a:solidFill>
                          <a:effectLst/>
                          <a:latin typeface="+mn-lt"/>
                          <a:ea typeface="+mn-ea"/>
                          <a:cs typeface="+mn-cs"/>
                        </a:rPr>
                        <a:t>The alignment precision with respect to the neighbouring element (via WPS and inclination sensors) @ 3</a:t>
                      </a:r>
                      <a:r>
                        <a:rPr lang="en-GB" sz="800" kern="1200" dirty="0">
                          <a:solidFill>
                            <a:schemeClr val="dk1"/>
                          </a:solidFill>
                          <a:effectLst/>
                          <a:latin typeface="+mn-lt"/>
                          <a:ea typeface="+mn-ea"/>
                          <a:cs typeface="+mn-cs"/>
                          <a:sym typeface="Symbol" panose="05050102010706020507" pitchFamily="18" charset="2"/>
                        </a:rPr>
                        <a:t></a:t>
                      </a:r>
                      <a:endParaRPr lang="en-GB" sz="800" kern="1200" dirty="0">
                        <a:solidFill>
                          <a:schemeClr val="dk1"/>
                        </a:solidFill>
                        <a:effectLst/>
                        <a:latin typeface="+mn-lt"/>
                        <a:ea typeface="+mn-ea"/>
                        <a:cs typeface="+mn-cs"/>
                      </a:endParaRPr>
                    </a:p>
                  </a:txBody>
                  <a:tcPr marL="50880" marR="50880" marT="0" marB="0" anchor="b"/>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0.9 (Q5-Q5)</a:t>
                      </a:r>
                    </a:p>
                  </a:txBody>
                  <a:tcPr marL="50880" marR="50880" marT="0" marB="0" anchor="ctr"/>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0.9 (Q5-Q5)</a:t>
                      </a:r>
                    </a:p>
                  </a:txBody>
                  <a:tcPr marL="50880" marR="50880" marT="0" marB="0" anchor="ctr"/>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0.9 (Q5-Q5)</a:t>
                      </a:r>
                    </a:p>
                  </a:txBody>
                  <a:tcPr marL="50880" marR="50880" marT="0" marB="0" anchor="ctr"/>
                </a:tc>
                <a:tc>
                  <a:txBody>
                    <a:bodyPr/>
                    <a:lstStyle/>
                    <a:p>
                      <a:pPr marL="0" algn="ctr" defTabSz="914400" rtl="0" eaLnBrk="1" latinLnBrk="0" hangingPunct="1">
                        <a:spcAft>
                          <a:spcPts val="0"/>
                        </a:spcAft>
                      </a:pPr>
                      <a:r>
                        <a:rPr lang="en-GB" sz="800" kern="1200" dirty="0">
                          <a:solidFill>
                            <a:schemeClr val="dk1"/>
                          </a:solidFill>
                          <a:effectLst/>
                          <a:latin typeface="Calibri" panose="020F0502020204030204" pitchFamily="34" charset="0"/>
                          <a:ea typeface="+mn-ea"/>
                          <a:cs typeface="Calibri" panose="020F0502020204030204" pitchFamily="34" charset="0"/>
                        </a:rPr>
                        <a:t>0.9 (Q5-Q5)</a:t>
                      </a:r>
                    </a:p>
                  </a:txBody>
                  <a:tcPr marL="50880" marR="50880" marT="0" marB="0" anchor="ctr"/>
                </a:tc>
                <a:extLst>
                  <a:ext uri="{0D108BD9-81ED-4DB2-BD59-A6C34878D82A}">
                    <a16:rowId xmlns:a16="http://schemas.microsoft.com/office/drawing/2014/main" val="305672074"/>
                  </a:ext>
                </a:extLst>
              </a:tr>
              <a:tr h="125730">
                <a:tc rowSpan="9">
                  <a:txBody>
                    <a:bodyPr/>
                    <a:lstStyle/>
                    <a:p>
                      <a:pPr algn="ctr">
                        <a:spcAft>
                          <a:spcPts val="0"/>
                        </a:spcAft>
                      </a:pPr>
                      <a:r>
                        <a:rPr lang="en-GB" sz="800" dirty="0">
                          <a:effectLst/>
                        </a:rPr>
                        <a:t>Mechanical</a:t>
                      </a:r>
                      <a:endParaRPr lang="en-GB" sz="800" dirty="0">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rPr>
                        <a:t>1</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dirty="0">
                          <a:effectLst/>
                        </a:rPr>
                        <a:t>Pipe thickness</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0.2</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0.2</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dirty="0">
                          <a:effectLst/>
                          <a:latin typeface="Calibri" panose="020F0502020204030204" pitchFamily="34" charset="0"/>
                          <a:cs typeface="Calibri" panose="020F0502020204030204" pitchFamily="34" charset="0"/>
                        </a:rPr>
                        <a:t>0.2</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0.2</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1877583344"/>
                  </a:ext>
                </a:extLst>
              </a:tr>
              <a:tr h="12573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2</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dirty="0">
                          <a:effectLst/>
                        </a:rPr>
                        <a:t>Pipe circularity</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1</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4079555535"/>
                  </a:ext>
                </a:extLst>
              </a:tr>
              <a:tr h="12573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3</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dirty="0">
                          <a:effectLst/>
                        </a:rPr>
                        <a:t>Position of the pipes with respect to each other</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2</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2</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800" dirty="0">
                          <a:effectLst/>
                          <a:latin typeface="Calibri" panose="020F0502020204030204" pitchFamily="34" charset="0"/>
                          <a:ea typeface="Calibri" panose="020F0502020204030204" pitchFamily="34" charset="0"/>
                          <a:cs typeface="Calibri" panose="020F0502020204030204" pitchFamily="34" charset="0"/>
                        </a:rPr>
                        <a:t>N/A</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800" dirty="0">
                          <a:effectLst/>
                          <a:latin typeface="Calibri" panose="020F0502020204030204" pitchFamily="34" charset="0"/>
                          <a:ea typeface="Calibri" panose="020F0502020204030204" pitchFamily="34" charset="0"/>
                          <a:cs typeface="Calibri" panose="020F0502020204030204" pitchFamily="34" charset="0"/>
                        </a:rPr>
                        <a:t>N/A</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261593565"/>
                  </a:ext>
                </a:extLst>
              </a:tr>
              <a:tr h="125730">
                <a:tc vMerge="1">
                  <a:txBody>
                    <a:bodyPr/>
                    <a:lstStyle/>
                    <a:p>
                      <a:endParaRPr lang="en-GB"/>
                    </a:p>
                  </a:txBody>
                  <a:tcPr/>
                </a:tc>
                <a:tc>
                  <a:txBody>
                    <a:bodyPr/>
                    <a:lstStyle/>
                    <a:p>
                      <a:pPr indent="139700" algn="ctr">
                        <a:spcAft>
                          <a:spcPts val="0"/>
                        </a:spcAft>
                      </a:pPr>
                      <a:r>
                        <a:rPr lang="es-ES" sz="800" dirty="0">
                          <a:effectLst/>
                          <a:latin typeface="Calibri" panose="020F0502020204030204" pitchFamily="34" charset="0"/>
                          <a:ea typeface="Calibri" panose="020F0502020204030204" pitchFamily="34" charset="0"/>
                        </a:rPr>
                        <a:t>3.1</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indent="139700">
                        <a:spcAft>
                          <a:spcPts val="0"/>
                        </a:spcAft>
                      </a:pPr>
                      <a:r>
                        <a:rPr lang="en-GB" sz="800" dirty="0">
                          <a:effectLst/>
                        </a:rPr>
                        <a:t>Reference plate holes</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         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         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        N/A</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        N/A</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1508077074"/>
                  </a:ext>
                </a:extLst>
              </a:tr>
              <a:tr h="125730">
                <a:tc vMerge="1">
                  <a:txBody>
                    <a:bodyPr/>
                    <a:lstStyle/>
                    <a:p>
                      <a:endParaRPr lang="en-GB"/>
                    </a:p>
                  </a:txBody>
                  <a:tcPr/>
                </a:tc>
                <a:tc>
                  <a:txBody>
                    <a:bodyPr/>
                    <a:lstStyle/>
                    <a:p>
                      <a:pPr indent="139700" algn="ctr">
                        <a:spcAft>
                          <a:spcPts val="0"/>
                        </a:spcAft>
                      </a:pPr>
                      <a:r>
                        <a:rPr lang="es-ES" sz="800" dirty="0">
                          <a:effectLst/>
                          <a:latin typeface="Calibri" panose="020F0502020204030204" pitchFamily="34" charset="0"/>
                          <a:ea typeface="Calibri" panose="020F0502020204030204" pitchFamily="34" charset="0"/>
                        </a:rPr>
                        <a:t>3.2</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indent="139700">
                        <a:spcAft>
                          <a:spcPts val="0"/>
                        </a:spcAft>
                      </a:pPr>
                      <a:r>
                        <a:rPr lang="en-GB" sz="800" dirty="0">
                          <a:effectLst/>
                        </a:rPr>
                        <a:t>Welding of the pipes to the reference plate</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         1.5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         1.5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        N/A</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        N/A</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3938030525"/>
                  </a:ext>
                </a:extLst>
              </a:tr>
              <a:tr h="12573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4</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dirty="0">
                          <a:effectLst/>
                        </a:rPr>
                        <a:t>Absorber groove cilindricity</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1.8</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800" dirty="0">
                          <a:effectLst/>
                          <a:latin typeface="Calibri" panose="020F0502020204030204" pitchFamily="34" charset="0"/>
                          <a:ea typeface="Calibri" panose="020F0502020204030204" pitchFamily="34" charset="0"/>
                          <a:cs typeface="Calibri" panose="020F0502020204030204" pitchFamily="34" charset="0"/>
                        </a:rPr>
                        <a:t>N/A</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1.8</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s-ES" sz="800" dirty="0">
                          <a:effectLst/>
                          <a:latin typeface="Calibri" panose="020F0502020204030204" pitchFamily="34" charset="0"/>
                          <a:ea typeface="Calibri" panose="020F0502020204030204" pitchFamily="34" charset="0"/>
                          <a:cs typeface="Calibri" panose="020F0502020204030204" pitchFamily="34" charset="0"/>
                        </a:rPr>
                        <a:t>1.8</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4189938946"/>
                  </a:ext>
                </a:extLst>
              </a:tr>
              <a:tr h="12573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5</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dirty="0">
                          <a:effectLst/>
                        </a:rPr>
                        <a:t>Bakeout cycle returning position (theoretical)</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1984805958"/>
                  </a:ext>
                </a:extLst>
              </a:tr>
              <a:tr h="25146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6</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dirty="0">
                          <a:effectLst/>
                        </a:rPr>
                        <a:t>Remaining movements of the absorber with respect to the shielding (theoretical)</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0.5</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2001844165"/>
                  </a:ext>
                </a:extLst>
              </a:tr>
              <a:tr h="125730">
                <a:tc vMerge="1">
                  <a:txBody>
                    <a:bodyPr/>
                    <a:lstStyle/>
                    <a:p>
                      <a:endParaRPr lang="en-GB"/>
                    </a:p>
                  </a:txBody>
                  <a:tcPr/>
                </a:tc>
                <a:tc>
                  <a:txBody>
                    <a:bodyPr/>
                    <a:lstStyle/>
                    <a:p>
                      <a:pPr algn="ctr">
                        <a:spcAft>
                          <a:spcPts val="0"/>
                        </a:spcAft>
                      </a:pPr>
                      <a:r>
                        <a:rPr lang="es-ES" sz="800" dirty="0">
                          <a:effectLst/>
                          <a:latin typeface="Calibri" panose="020F0502020204030204" pitchFamily="34" charset="0"/>
                          <a:ea typeface="Calibri" panose="020F0502020204030204" pitchFamily="34" charset="0"/>
                        </a:rPr>
                        <a:t>7</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spcAft>
                          <a:spcPts val="0"/>
                        </a:spcAft>
                      </a:pPr>
                      <a:r>
                        <a:rPr lang="en-GB" sz="800" dirty="0">
                          <a:effectLst/>
                        </a:rPr>
                        <a:t>Maximum shimming adjustment offset</a:t>
                      </a:r>
                      <a:endParaRPr lang="en-GB" sz="800" dirty="0">
                        <a:effectLst/>
                        <a:latin typeface="Calibri" panose="020F0502020204030204" pitchFamily="34" charset="0"/>
                        <a:ea typeface="Calibri" panose="020F0502020204030204" pitchFamily="34" charset="0"/>
                      </a:endParaRPr>
                    </a:p>
                  </a:txBody>
                  <a:tcPr marL="38160" marR="38160" marT="0" marB="0" anchor="b"/>
                </a:tc>
                <a:tc>
                  <a:txBody>
                    <a:bodyPr/>
                    <a:lstStyle/>
                    <a:p>
                      <a:pPr algn="ctr">
                        <a:spcAft>
                          <a:spcPts val="0"/>
                        </a:spcAft>
                      </a:pPr>
                      <a:r>
                        <a:rPr lang="en-GB" sz="800" dirty="0">
                          <a:effectLst/>
                          <a:latin typeface="Calibri" panose="020F0502020204030204" pitchFamily="34" charset="0"/>
                          <a:cs typeface="Calibri" panose="020F0502020204030204" pitchFamily="34" charset="0"/>
                        </a:rPr>
                        <a:t>0.7</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0.7</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0.7</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tc>
                  <a:txBody>
                    <a:bodyPr/>
                    <a:lstStyle/>
                    <a:p>
                      <a:pPr algn="ctr">
                        <a:spcAft>
                          <a:spcPts val="0"/>
                        </a:spcAft>
                      </a:pPr>
                      <a:r>
                        <a:rPr lang="en-GB" sz="800" dirty="0">
                          <a:effectLst/>
                          <a:latin typeface="Calibri" panose="020F0502020204030204" pitchFamily="34" charset="0"/>
                          <a:cs typeface="Calibri" panose="020F0502020204030204" pitchFamily="34" charset="0"/>
                        </a:rPr>
                        <a:t>0.7</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38160" marR="38160" marT="0" marB="0" anchor="ctr"/>
                </a:tc>
                <a:extLst>
                  <a:ext uri="{0D108BD9-81ED-4DB2-BD59-A6C34878D82A}">
                    <a16:rowId xmlns:a16="http://schemas.microsoft.com/office/drawing/2014/main" val="2734248268"/>
                  </a:ext>
                </a:extLst>
              </a:tr>
              <a:tr h="160020">
                <a:tc>
                  <a:txBody>
                    <a:bodyPr/>
                    <a:lstStyle/>
                    <a:p>
                      <a:pPr algn="ctr">
                        <a:spcAft>
                          <a:spcPts val="0"/>
                        </a:spcAft>
                      </a:pPr>
                      <a:endParaRPr lang="en-GB" sz="1100" dirty="0">
                        <a:effectLst/>
                        <a:latin typeface="Calibri" panose="020F0502020204030204" pitchFamily="34" charset="0"/>
                        <a:ea typeface="Calibri" panose="020F0502020204030204" pitchFamily="34" charset="0"/>
                      </a:endParaRPr>
                    </a:p>
                  </a:txBody>
                  <a:tcPr marL="38160" marR="38160" marT="0" marB="0" anchor="ctr">
                    <a:noFill/>
                  </a:tcPr>
                </a:tc>
                <a:tc>
                  <a:txBody>
                    <a:bodyPr/>
                    <a:lstStyle/>
                    <a:p>
                      <a:pPr algn="ctr">
                        <a:spcAft>
                          <a:spcPts val="0"/>
                        </a:spcAft>
                      </a:pPr>
                      <a:endParaRPr lang="en-GB" sz="1100" dirty="0">
                        <a:effectLst/>
                        <a:latin typeface="Calibri" panose="020F0502020204030204" pitchFamily="34" charset="0"/>
                        <a:ea typeface="Calibri" panose="020F0502020204030204" pitchFamily="34" charset="0"/>
                      </a:endParaRPr>
                    </a:p>
                  </a:txBody>
                  <a:tcPr marL="38160" marR="38160" marT="0" marB="0" anchor="b">
                    <a:noFill/>
                  </a:tcPr>
                </a:tc>
                <a:tc>
                  <a:txBody>
                    <a:bodyPr/>
                    <a:lstStyle/>
                    <a:p>
                      <a:pPr>
                        <a:spcAft>
                          <a:spcPts val="0"/>
                        </a:spcAft>
                      </a:pPr>
                      <a:endParaRPr lang="en-GB" sz="1100" dirty="0">
                        <a:effectLst/>
                        <a:latin typeface="Calibri" panose="020F0502020204030204" pitchFamily="34" charset="0"/>
                        <a:ea typeface="Calibri" panose="020F0502020204030204" pitchFamily="34" charset="0"/>
                      </a:endParaRPr>
                    </a:p>
                  </a:txBody>
                  <a:tcPr marL="38160" marR="38160" marT="0" marB="0" anchor="b">
                    <a:noFill/>
                  </a:tcPr>
                </a:tc>
                <a:tc>
                  <a:txBody>
                    <a:bodyPr/>
                    <a:lstStyle/>
                    <a:p>
                      <a:pPr algn="r">
                        <a:spcAft>
                          <a:spcPts val="0"/>
                        </a:spcAft>
                      </a:pPr>
                      <a:r>
                        <a:rPr lang="es-ES" sz="1100" b="1" dirty="0">
                          <a:solidFill>
                            <a:schemeClr val="tx1"/>
                          </a:solidFill>
                          <a:effectLst/>
                          <a:latin typeface="Calibri" panose="020F0502020204030204" pitchFamily="34" charset="0"/>
                          <a:ea typeface="Calibri" panose="020F0502020204030204" pitchFamily="34" charset="0"/>
                        </a:rPr>
                        <a:t>TOTAL</a:t>
                      </a:r>
                      <a:endParaRPr lang="en-GB" sz="1100" b="1" dirty="0">
                        <a:solidFill>
                          <a:schemeClr val="tx1"/>
                        </a:solidFill>
                        <a:effectLst/>
                        <a:latin typeface="Calibri" panose="020F0502020204030204" pitchFamily="34" charset="0"/>
                        <a:ea typeface="Calibri" panose="020F0502020204030204" pitchFamily="34" charset="0"/>
                      </a:endParaRPr>
                    </a:p>
                  </a:txBody>
                  <a:tcPr marL="38160" marR="38160" marT="0" marB="0" anchor="ctr">
                    <a:noFill/>
                  </a:tcPr>
                </a:tc>
                <a:tc>
                  <a:txBody>
                    <a:bodyPr/>
                    <a:lstStyle/>
                    <a:p>
                      <a:pPr algn="ctr">
                        <a:spcAft>
                          <a:spcPts val="0"/>
                        </a:spcAft>
                      </a:pPr>
                      <a:r>
                        <a:rPr lang="es-ES" sz="1100" b="1" dirty="0">
                          <a:solidFill>
                            <a:srgbClr val="FF0000"/>
                          </a:solidFill>
                          <a:effectLst/>
                          <a:latin typeface="Calibri" panose="020F0502020204030204" pitchFamily="34" charset="0"/>
                          <a:ea typeface="Calibri" panose="020F0502020204030204" pitchFamily="34" charset="0"/>
                        </a:rPr>
                        <a:t>6.05</a:t>
                      </a:r>
                      <a:endParaRPr lang="en-GB" sz="1100" b="1" dirty="0">
                        <a:solidFill>
                          <a:srgbClr val="FF0000"/>
                        </a:solidFill>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1100" b="1" dirty="0">
                          <a:solidFill>
                            <a:srgbClr val="FF0000"/>
                          </a:solidFill>
                          <a:effectLst/>
                          <a:latin typeface="Calibri" panose="020F0502020204030204" pitchFamily="34" charset="0"/>
                          <a:ea typeface="Calibri" panose="020F0502020204030204" pitchFamily="34" charset="0"/>
                        </a:rPr>
                        <a:t>5.85</a:t>
                      </a:r>
                      <a:endParaRPr lang="en-GB" sz="1100" b="1" dirty="0">
                        <a:solidFill>
                          <a:srgbClr val="FF0000"/>
                        </a:solidFill>
                        <a:effectLst/>
                        <a:latin typeface="Calibri" panose="020F0502020204030204" pitchFamily="34" charset="0"/>
                        <a:ea typeface="Calibri" panose="020F0502020204030204" pitchFamily="34" charset="0"/>
                      </a:endParaRPr>
                    </a:p>
                  </a:txBody>
                  <a:tcPr marL="38160" marR="38160" marT="0" marB="0" anchor="ctr"/>
                </a:tc>
                <a:tc>
                  <a:txBody>
                    <a:bodyPr/>
                    <a:lstStyle/>
                    <a:p>
                      <a:pPr algn="ctr">
                        <a:spcAft>
                          <a:spcPts val="0"/>
                        </a:spcAft>
                      </a:pPr>
                      <a:r>
                        <a:rPr lang="es-ES" sz="1100" b="1" dirty="0">
                          <a:solidFill>
                            <a:srgbClr val="FF0000"/>
                          </a:solidFill>
                          <a:effectLst/>
                          <a:latin typeface="Calibri" panose="020F0502020204030204" pitchFamily="34" charset="0"/>
                          <a:ea typeface="Calibri" panose="020F0502020204030204" pitchFamily="34" charset="0"/>
                        </a:rPr>
                        <a:t>5.85</a:t>
                      </a:r>
                      <a:endParaRPr lang="en-GB" sz="1100" b="1" dirty="0">
                        <a:solidFill>
                          <a:srgbClr val="FF0000"/>
                        </a:solidFill>
                        <a:effectLst/>
                        <a:latin typeface="Calibri" panose="020F0502020204030204" pitchFamily="34" charset="0"/>
                        <a:ea typeface="Calibri" panose="020F0502020204030204" pitchFamily="34" charset="0"/>
                      </a:endParaRPr>
                    </a:p>
                  </a:txBody>
                  <a:tcPr marL="38160" marR="38160" marT="0" marB="0" anchor="ctr"/>
                </a:tc>
                <a:extLst>
                  <a:ext uri="{0D108BD9-81ED-4DB2-BD59-A6C34878D82A}">
                    <a16:rowId xmlns:a16="http://schemas.microsoft.com/office/drawing/2014/main" val="936077901"/>
                  </a:ext>
                </a:extLst>
              </a:tr>
            </a:tbl>
          </a:graphicData>
        </a:graphic>
      </p:graphicFrame>
      <p:pic>
        <p:nvPicPr>
          <p:cNvPr id="5" name="Picture 4"/>
          <p:cNvPicPr>
            <a:picLocks noChangeAspect="1"/>
          </p:cNvPicPr>
          <p:nvPr/>
        </p:nvPicPr>
        <p:blipFill>
          <a:blip r:embed="rId2"/>
          <a:stretch>
            <a:fillRect/>
          </a:stretch>
        </p:blipFill>
        <p:spPr>
          <a:xfrm>
            <a:off x="2918873" y="4222119"/>
            <a:ext cx="3141464" cy="713510"/>
          </a:xfrm>
          <a:prstGeom prst="rect">
            <a:avLst/>
          </a:prstGeom>
        </p:spPr>
      </p:pic>
      <p:cxnSp>
        <p:nvCxnSpPr>
          <p:cNvPr id="7" name="Straight Connector 6"/>
          <p:cNvCxnSpPr/>
          <p:nvPr/>
        </p:nvCxnSpPr>
        <p:spPr>
          <a:xfrm flipV="1">
            <a:off x="3613602" y="4672591"/>
            <a:ext cx="0" cy="273248"/>
          </a:xfrm>
          <a:prstGeom prst="line">
            <a:avLst/>
          </a:prstGeom>
          <a:ln w="28575">
            <a:solidFill>
              <a:srgbClr val="00B0F0"/>
            </a:solidFill>
            <a:prstDash val="lg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89845" y="4833309"/>
            <a:ext cx="279244" cy="248209"/>
          </a:xfrm>
          <a:prstGeom prst="rect">
            <a:avLst/>
          </a:prstGeom>
          <a:noFill/>
        </p:spPr>
        <p:txBody>
          <a:bodyPr wrap="none" rtlCol="0">
            <a:spAutoFit/>
          </a:bodyPr>
          <a:lstStyle/>
          <a:p>
            <a:pPr defTabSz="342900"/>
            <a:r>
              <a:rPr lang="es-ES" sz="1013" b="1" dirty="0">
                <a:solidFill>
                  <a:prstClr val="black"/>
                </a:solidFill>
                <a:latin typeface="Arial"/>
              </a:rPr>
              <a:t>A</a:t>
            </a:r>
            <a:endParaRPr lang="en-GB" sz="1013" b="1" dirty="0">
              <a:solidFill>
                <a:prstClr val="black"/>
              </a:solidFill>
              <a:latin typeface="Arial"/>
            </a:endParaRPr>
          </a:p>
        </p:txBody>
      </p:sp>
      <p:cxnSp>
        <p:nvCxnSpPr>
          <p:cNvPr id="11" name="Straight Connector 10"/>
          <p:cNvCxnSpPr/>
          <p:nvPr/>
        </p:nvCxnSpPr>
        <p:spPr>
          <a:xfrm flipV="1">
            <a:off x="4883404" y="4511857"/>
            <a:ext cx="0" cy="273248"/>
          </a:xfrm>
          <a:prstGeom prst="line">
            <a:avLst/>
          </a:prstGeom>
          <a:ln w="28575">
            <a:solidFill>
              <a:srgbClr val="00B0F0"/>
            </a:solidFill>
            <a:prstDash val="lg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862090" y="4710567"/>
            <a:ext cx="279244" cy="248209"/>
          </a:xfrm>
          <a:prstGeom prst="rect">
            <a:avLst/>
          </a:prstGeom>
          <a:noFill/>
        </p:spPr>
        <p:txBody>
          <a:bodyPr wrap="none" rtlCol="0">
            <a:spAutoFit/>
          </a:bodyPr>
          <a:lstStyle/>
          <a:p>
            <a:pPr defTabSz="342900"/>
            <a:r>
              <a:rPr lang="es-ES" sz="1013" b="1" dirty="0">
                <a:solidFill>
                  <a:prstClr val="black"/>
                </a:solidFill>
                <a:latin typeface="Arial"/>
              </a:rPr>
              <a:t>B</a:t>
            </a:r>
            <a:endParaRPr lang="en-GB" sz="1013" b="1" dirty="0">
              <a:solidFill>
                <a:prstClr val="black"/>
              </a:solidFill>
              <a:latin typeface="Arial"/>
            </a:endParaRPr>
          </a:p>
        </p:txBody>
      </p:sp>
      <p:cxnSp>
        <p:nvCxnSpPr>
          <p:cNvPr id="13" name="Straight Connector 12"/>
          <p:cNvCxnSpPr/>
          <p:nvPr/>
        </p:nvCxnSpPr>
        <p:spPr>
          <a:xfrm flipV="1">
            <a:off x="5960501" y="4404700"/>
            <a:ext cx="0" cy="273248"/>
          </a:xfrm>
          <a:prstGeom prst="line">
            <a:avLst/>
          </a:prstGeom>
          <a:ln w="28575">
            <a:solidFill>
              <a:srgbClr val="00B0F0"/>
            </a:solidFill>
            <a:prstDash val="lg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922150" y="4598037"/>
            <a:ext cx="279244" cy="248209"/>
          </a:xfrm>
          <a:prstGeom prst="rect">
            <a:avLst/>
          </a:prstGeom>
          <a:noFill/>
        </p:spPr>
        <p:txBody>
          <a:bodyPr wrap="none" rtlCol="0">
            <a:spAutoFit/>
          </a:bodyPr>
          <a:lstStyle/>
          <a:p>
            <a:pPr defTabSz="342900"/>
            <a:r>
              <a:rPr lang="es-ES" sz="1013" b="1" dirty="0">
                <a:solidFill>
                  <a:prstClr val="black"/>
                </a:solidFill>
                <a:latin typeface="Arial"/>
              </a:rPr>
              <a:t>C</a:t>
            </a:r>
            <a:endParaRPr lang="en-GB" sz="1013" b="1" dirty="0">
              <a:solidFill>
                <a:prstClr val="black"/>
              </a:solidFill>
              <a:latin typeface="Arial"/>
            </a:endParaRPr>
          </a:p>
        </p:txBody>
      </p:sp>
      <p:sp>
        <p:nvSpPr>
          <p:cNvPr id="4" name="Title 3"/>
          <p:cNvSpPr>
            <a:spLocks noGrp="1"/>
          </p:cNvSpPr>
          <p:nvPr>
            <p:ph type="title"/>
          </p:nvPr>
        </p:nvSpPr>
        <p:spPr/>
        <p:txBody>
          <a:bodyPr/>
          <a:lstStyle/>
          <a:p>
            <a:r>
              <a:rPr lang="es-ES" dirty="0" err="1"/>
              <a:t>Tolerances</a:t>
            </a:r>
            <a:r>
              <a:rPr lang="es-ES" dirty="0"/>
              <a:t> </a:t>
            </a:r>
            <a:r>
              <a:rPr lang="es-ES" dirty="0" err="1"/>
              <a:t>update</a:t>
            </a:r>
            <a:endParaRPr lang="en-GB" dirty="0"/>
          </a:p>
        </p:txBody>
      </p:sp>
      <p:sp>
        <p:nvSpPr>
          <p:cNvPr id="15" name="TextBox 14"/>
          <p:cNvSpPr txBox="1"/>
          <p:nvPr/>
        </p:nvSpPr>
        <p:spPr>
          <a:xfrm>
            <a:off x="1429988" y="843558"/>
            <a:ext cx="6723366" cy="715581"/>
          </a:xfrm>
          <a:prstGeom prst="rect">
            <a:avLst/>
          </a:prstGeom>
          <a:noFill/>
        </p:spPr>
        <p:txBody>
          <a:bodyPr wrap="square" rtlCol="0">
            <a:spAutoFit/>
          </a:bodyPr>
          <a:lstStyle/>
          <a:p>
            <a:pPr marL="214313" indent="-214313" defTabSz="342900">
              <a:buClr>
                <a:srgbClr val="FFC000"/>
              </a:buClr>
              <a:buFont typeface="Wingdings" panose="05000000000000000000" pitchFamily="2" charset="2"/>
              <a:buChar char="§"/>
            </a:pPr>
            <a:r>
              <a:rPr lang="en-GB" sz="1350" dirty="0">
                <a:solidFill>
                  <a:srgbClr val="5A5A5A"/>
                </a:solidFill>
                <a:latin typeface="Arial"/>
              </a:rPr>
              <a:t>CONCLUSION OF THE STUDY: the tolerance sum-up linearly depends on the </a:t>
            </a:r>
          </a:p>
          <a:p>
            <a:pPr defTabSz="342900">
              <a:buClr>
                <a:srgbClr val="FFC000"/>
              </a:buClr>
            </a:pPr>
            <a:r>
              <a:rPr lang="en-GB" sz="1350" dirty="0">
                <a:solidFill>
                  <a:srgbClr val="5A5A5A"/>
                </a:solidFill>
                <a:latin typeface="Arial"/>
              </a:rPr>
              <a:t>location along the </a:t>
            </a:r>
            <a:r>
              <a:rPr lang="es-ES" sz="1350" dirty="0">
                <a:solidFill>
                  <a:srgbClr val="5A5A5A"/>
                </a:solidFill>
                <a:latin typeface="Arial"/>
              </a:rPr>
              <a:t>absorber.</a:t>
            </a:r>
            <a:endParaRPr lang="en-GB" sz="1350" dirty="0">
              <a:solidFill>
                <a:srgbClr val="5A5A5A"/>
              </a:solidFill>
              <a:latin typeface="Arial"/>
            </a:endParaRPr>
          </a:p>
          <a:p>
            <a:pPr marL="214313" indent="-214313" defTabSz="342900">
              <a:buClr>
                <a:srgbClr val="FFC000"/>
              </a:buClr>
              <a:buFont typeface="Wingdings" panose="05000000000000000000" pitchFamily="2" charset="2"/>
              <a:buChar char="§"/>
            </a:pPr>
            <a:endParaRPr lang="en-GB" sz="1350" dirty="0">
              <a:solidFill>
                <a:srgbClr val="5A5A5A"/>
              </a:solidFill>
              <a:latin typeface="Arial"/>
            </a:endParaRPr>
          </a:p>
        </p:txBody>
      </p:sp>
      <p:sp>
        <p:nvSpPr>
          <p:cNvPr id="2" name="Rectangle 1"/>
          <p:cNvSpPr/>
          <p:nvPr/>
        </p:nvSpPr>
        <p:spPr>
          <a:xfrm>
            <a:off x="5922150" y="1167594"/>
            <a:ext cx="1966930" cy="346249"/>
          </a:xfrm>
          <a:prstGeom prst="rect">
            <a:avLst/>
          </a:prstGeom>
          <a:solidFill>
            <a:schemeClr val="accent1">
              <a:lumMod val="60000"/>
              <a:lumOff val="40000"/>
            </a:schemeClr>
          </a:solidFill>
        </p:spPr>
        <p:txBody>
          <a:bodyPr wrap="square">
            <a:spAutoFit/>
          </a:bodyPr>
          <a:lstStyle/>
          <a:p>
            <a:pPr algn="ctr" defTabSz="342900"/>
            <a:r>
              <a:rPr lang="en-GB" sz="825" b="1" dirty="0">
                <a:solidFill>
                  <a:prstClr val="white"/>
                </a:solidFill>
                <a:latin typeface="Calibri" panose="020F0502020204030204" pitchFamily="34" charset="0"/>
                <a:ea typeface="Calibri" panose="020F0502020204030204" pitchFamily="34" charset="0"/>
              </a:rPr>
              <a:t>Accuracy / </a:t>
            </a:r>
          </a:p>
          <a:p>
            <a:pPr algn="ctr" defTabSz="342900"/>
            <a:r>
              <a:rPr lang="en-GB" sz="825" b="1" dirty="0">
                <a:solidFill>
                  <a:prstClr val="white"/>
                </a:solidFill>
                <a:latin typeface="Calibri" panose="020F0502020204030204" pitchFamily="34" charset="0"/>
                <a:ea typeface="Calibri" panose="020F0502020204030204" pitchFamily="34" charset="0"/>
              </a:rPr>
              <a:t>Standard manufacturing [mm]</a:t>
            </a:r>
          </a:p>
        </p:txBody>
      </p:sp>
      <p:sp>
        <p:nvSpPr>
          <p:cNvPr id="16" name="Rectangle 15"/>
          <p:cNvSpPr/>
          <p:nvPr/>
        </p:nvSpPr>
        <p:spPr>
          <a:xfrm>
            <a:off x="5274078" y="2949792"/>
            <a:ext cx="2615002" cy="486054"/>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GB" sz="1350">
              <a:solidFill>
                <a:prstClr val="white"/>
              </a:solidFill>
              <a:latin typeface="Arial"/>
            </a:endParaRPr>
          </a:p>
        </p:txBody>
      </p:sp>
      <p:sp>
        <p:nvSpPr>
          <p:cNvPr id="8" name="Footer Placeholder 7"/>
          <p:cNvSpPr>
            <a:spLocks noGrp="1"/>
          </p:cNvSpPr>
          <p:nvPr>
            <p:ph type="ftr" sz="quarter" idx="11"/>
          </p:nvPr>
        </p:nvSpPr>
        <p:spPr/>
        <p:txBody>
          <a:bodyPr/>
          <a:lstStyle/>
          <a:p>
            <a:pPr defTabSz="342900"/>
            <a:r>
              <a:rPr lang="fr-FR">
                <a:solidFill>
                  <a:srgbClr val="64BCD9"/>
                </a:solidFill>
                <a:latin typeface="Arial"/>
              </a:rPr>
              <a:t>Pablo Santos Díaz, </a:t>
            </a:r>
            <a:r>
              <a:rPr lang="en-GB">
                <a:solidFill>
                  <a:srgbClr val="64BCD9"/>
                </a:solidFill>
                <a:latin typeface="Arial"/>
              </a:rPr>
              <a:t>EDMS: 2437471 v.1, 11th November 2020</a:t>
            </a:r>
            <a:endParaRPr lang="en-GB" dirty="0">
              <a:solidFill>
                <a:srgbClr val="64BCD9"/>
              </a:solidFill>
              <a:latin typeface="Arial"/>
            </a:endParaRPr>
          </a:p>
        </p:txBody>
      </p:sp>
      <p:sp>
        <p:nvSpPr>
          <p:cNvPr id="17" name="Textfeld 3">
            <a:extLst>
              <a:ext uri="{FF2B5EF4-FFF2-40B4-BE49-F238E27FC236}">
                <a16:creationId xmlns:a16="http://schemas.microsoft.com/office/drawing/2014/main" id="{AFE1BE2D-EBAF-400D-A972-CC19FB617CC8}"/>
              </a:ext>
            </a:extLst>
          </p:cNvPr>
          <p:cNvSpPr txBox="1"/>
          <p:nvPr/>
        </p:nvSpPr>
        <p:spPr>
          <a:xfrm>
            <a:off x="1223629" y="4098091"/>
            <a:ext cx="4128854" cy="253916"/>
          </a:xfrm>
          <a:prstGeom prst="rect">
            <a:avLst/>
          </a:prstGeom>
          <a:noFill/>
        </p:spPr>
        <p:txBody>
          <a:bodyPr wrap="square" rtlCol="0">
            <a:spAutoFit/>
          </a:bodyPr>
          <a:lstStyle/>
          <a:p>
            <a:pPr defTabSz="342900"/>
            <a:r>
              <a:rPr lang="de-DE" sz="525" dirty="0">
                <a:solidFill>
                  <a:prstClr val="black"/>
                </a:solidFill>
                <a:latin typeface="Arial"/>
              </a:rPr>
              <a:t>* </a:t>
            </a:r>
            <a:r>
              <a:rPr lang="de-DE" sz="525" dirty="0">
                <a:solidFill>
                  <a:prstClr val="black"/>
                </a:solidFill>
                <a:latin typeface="Arial"/>
                <a:hlinkClick r:id="rId3"/>
              </a:rPr>
              <a:t>https://indico.cern.ch/event/831552/contributions/3484755/attachments/1895465/3131221/2019-08-27_Simulation_HL_LHC_hmd.pdf</a:t>
            </a:r>
            <a:endParaRPr lang="de-DE" sz="525" dirty="0">
              <a:solidFill>
                <a:prstClr val="black"/>
              </a:solidFill>
              <a:latin typeface="Arial"/>
            </a:endParaRPr>
          </a:p>
          <a:p>
            <a:pPr defTabSz="342900"/>
            <a:endParaRPr lang="de-DE" sz="525" dirty="0">
              <a:solidFill>
                <a:prstClr val="black"/>
              </a:solidFill>
              <a:latin typeface="Arial"/>
            </a:endParaRPr>
          </a:p>
        </p:txBody>
      </p:sp>
      <p:sp>
        <p:nvSpPr>
          <p:cNvPr id="6" name="TextBox 5">
            <a:extLst>
              <a:ext uri="{FF2B5EF4-FFF2-40B4-BE49-F238E27FC236}">
                <a16:creationId xmlns:a16="http://schemas.microsoft.com/office/drawing/2014/main" id="{9D8FF877-EBC0-4751-88FC-9EB37D759F3D}"/>
              </a:ext>
            </a:extLst>
          </p:cNvPr>
          <p:cNvSpPr txBox="1"/>
          <p:nvPr/>
        </p:nvSpPr>
        <p:spPr>
          <a:xfrm>
            <a:off x="1248942" y="4299842"/>
            <a:ext cx="1210588" cy="219291"/>
          </a:xfrm>
          <a:prstGeom prst="rect">
            <a:avLst/>
          </a:prstGeom>
          <a:noFill/>
        </p:spPr>
        <p:txBody>
          <a:bodyPr wrap="none" rtlCol="0">
            <a:spAutoFit/>
          </a:bodyPr>
          <a:lstStyle/>
          <a:p>
            <a:pPr defTabSz="342900"/>
            <a:r>
              <a:rPr lang="es-ES" sz="825" dirty="0">
                <a:solidFill>
                  <a:prstClr val="black"/>
                </a:solidFill>
                <a:latin typeface="Arial"/>
              </a:rPr>
              <a:t>N/A → </a:t>
            </a:r>
            <a:r>
              <a:rPr lang="es-ES" sz="825" dirty="0" err="1">
                <a:solidFill>
                  <a:prstClr val="black"/>
                </a:solidFill>
                <a:latin typeface="Arial"/>
              </a:rPr>
              <a:t>Not</a:t>
            </a:r>
            <a:r>
              <a:rPr lang="es-ES" sz="825" dirty="0">
                <a:solidFill>
                  <a:prstClr val="black"/>
                </a:solidFill>
                <a:latin typeface="Arial"/>
              </a:rPr>
              <a:t> </a:t>
            </a:r>
            <a:r>
              <a:rPr lang="es-ES" sz="825" dirty="0" err="1">
                <a:solidFill>
                  <a:prstClr val="black"/>
                </a:solidFill>
                <a:latin typeface="Arial"/>
              </a:rPr>
              <a:t>Applicable</a:t>
            </a:r>
            <a:endParaRPr lang="es-ES" sz="825" dirty="0">
              <a:solidFill>
                <a:prstClr val="black"/>
              </a:solidFill>
              <a:latin typeface="Arial"/>
            </a:endParaRPr>
          </a:p>
        </p:txBody>
      </p:sp>
    </p:spTree>
    <p:extLst>
      <p:ext uri="{BB962C8B-B14F-4D97-AF65-F5344CB8AC3E}">
        <p14:creationId xmlns:p14="http://schemas.microsoft.com/office/powerpoint/2010/main" val="38438106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72330" y="2571422"/>
            <a:ext cx="6044877" cy="2161235"/>
          </a:xfrm>
          <a:prstGeom prst="rect">
            <a:avLst/>
          </a:prstGeom>
        </p:spPr>
      </p:pic>
      <p:pic>
        <p:nvPicPr>
          <p:cNvPr id="2" name="Picture 1"/>
          <p:cNvPicPr>
            <a:picLocks noChangeAspect="1"/>
          </p:cNvPicPr>
          <p:nvPr/>
        </p:nvPicPr>
        <p:blipFill>
          <a:blip r:embed="rId3"/>
          <a:stretch>
            <a:fillRect/>
          </a:stretch>
        </p:blipFill>
        <p:spPr>
          <a:xfrm>
            <a:off x="5471421" y="1167594"/>
            <a:ext cx="2405347" cy="1920511"/>
          </a:xfrm>
          <a:prstGeom prst="rect">
            <a:avLst/>
          </a:prstGeom>
        </p:spPr>
      </p:pic>
      <p:sp>
        <p:nvSpPr>
          <p:cNvPr id="8" name="Espace réservé du numéro de diapositive 7"/>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28</a:t>
            </a:fld>
            <a:endParaRPr lang="fr-FR" dirty="0">
              <a:solidFill>
                <a:srgbClr val="64BCD9"/>
              </a:solidFill>
              <a:latin typeface="Arial"/>
            </a:endParaRPr>
          </a:p>
        </p:txBody>
      </p:sp>
      <p:sp>
        <p:nvSpPr>
          <p:cNvPr id="13" name="Titre 2"/>
          <p:cNvSpPr txBox="1">
            <a:spLocks/>
          </p:cNvSpPr>
          <p:nvPr/>
        </p:nvSpPr>
        <p:spPr>
          <a:xfrm>
            <a:off x="791580" y="141480"/>
            <a:ext cx="7884876" cy="32403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defTabSz="342900"/>
            <a:r>
              <a:rPr lang="en-GB" sz="2400" dirty="0">
                <a:solidFill>
                  <a:srgbClr val="0093BE"/>
                </a:solidFill>
                <a:latin typeface="Arial"/>
              </a:rPr>
              <a:t>Recombination chamber</a:t>
            </a:r>
            <a:endParaRPr lang="en-GB" sz="4500" dirty="0">
              <a:solidFill>
                <a:srgbClr val="0093BE"/>
              </a:solidFill>
              <a:latin typeface="Arial"/>
            </a:endParaRPr>
          </a:p>
        </p:txBody>
      </p:sp>
      <p:sp>
        <p:nvSpPr>
          <p:cNvPr id="14" name="Text Box 5"/>
          <p:cNvSpPr txBox="1">
            <a:spLocks noChangeArrowheads="1"/>
          </p:cNvSpPr>
          <p:nvPr/>
        </p:nvSpPr>
        <p:spPr bwMode="auto">
          <a:xfrm>
            <a:off x="1223628" y="2325674"/>
            <a:ext cx="671033" cy="438582"/>
          </a:xfrm>
          <a:prstGeom prst="rect">
            <a:avLst/>
          </a:prstGeom>
          <a:noFill/>
          <a:ln w="3175">
            <a:noFill/>
          </a:ln>
        </p:spPr>
        <p:txBody>
          <a:bodyPr wrap="square" rtlCol="0">
            <a:spAutoFit/>
          </a:bodyPr>
          <a:lstStyle>
            <a:defPPr>
              <a:defRPr lang="fr-FR"/>
            </a:defPPr>
            <a:lvl1pPr algn="ctr">
              <a:defRPr sz="800"/>
            </a:lvl1pPr>
          </a:lstStyle>
          <a:p>
            <a:pPr defTabSz="342900"/>
            <a:r>
              <a:rPr lang="en-GB" sz="750" dirty="0">
                <a:solidFill>
                  <a:prstClr val="black"/>
                </a:solidFill>
                <a:latin typeface="Arial"/>
              </a:rPr>
              <a:t>Flange </a:t>
            </a:r>
            <a:r>
              <a:rPr lang="en-GB" sz="750" dirty="0" err="1">
                <a:solidFill>
                  <a:prstClr val="black"/>
                </a:solidFill>
                <a:latin typeface="Arial"/>
              </a:rPr>
              <a:t>Øint</a:t>
            </a:r>
            <a:r>
              <a:rPr lang="en-GB" sz="750" dirty="0">
                <a:solidFill>
                  <a:prstClr val="black"/>
                </a:solidFill>
                <a:latin typeface="Arial"/>
              </a:rPr>
              <a:t> 250mm</a:t>
            </a:r>
          </a:p>
        </p:txBody>
      </p:sp>
      <p:sp>
        <p:nvSpPr>
          <p:cNvPr id="16" name="Text Box 5"/>
          <p:cNvSpPr txBox="1">
            <a:spLocks noChangeArrowheads="1"/>
          </p:cNvSpPr>
          <p:nvPr/>
        </p:nvSpPr>
        <p:spPr bwMode="auto">
          <a:xfrm>
            <a:off x="7139450" y="3963430"/>
            <a:ext cx="606892" cy="438582"/>
          </a:xfrm>
          <a:prstGeom prst="rect">
            <a:avLst/>
          </a:prstGeom>
          <a:noFill/>
          <a:ln w="3175">
            <a:noFill/>
          </a:ln>
        </p:spPr>
        <p:txBody>
          <a:bodyPr wrap="square" rtlCol="0">
            <a:spAutoFit/>
          </a:bodyPr>
          <a:lstStyle>
            <a:defPPr>
              <a:defRPr lang="fr-FR"/>
            </a:defPPr>
            <a:lvl1pPr algn="ctr">
              <a:defRPr sz="800"/>
            </a:lvl1pPr>
          </a:lstStyle>
          <a:p>
            <a:pPr defTabSz="342900"/>
            <a:r>
              <a:rPr lang="en-GB" sz="750" dirty="0">
                <a:solidFill>
                  <a:prstClr val="black"/>
                </a:solidFill>
                <a:latin typeface="Arial"/>
              </a:rPr>
              <a:t>Flange </a:t>
            </a:r>
            <a:r>
              <a:rPr lang="en-GB" sz="750" dirty="0" err="1">
                <a:solidFill>
                  <a:prstClr val="black"/>
                </a:solidFill>
                <a:latin typeface="Arial"/>
              </a:rPr>
              <a:t>Øint</a:t>
            </a:r>
            <a:r>
              <a:rPr lang="en-GB" sz="750" dirty="0">
                <a:solidFill>
                  <a:prstClr val="black"/>
                </a:solidFill>
                <a:latin typeface="Arial"/>
              </a:rPr>
              <a:t> 90mm</a:t>
            </a:r>
          </a:p>
        </p:txBody>
      </p:sp>
      <p:sp>
        <p:nvSpPr>
          <p:cNvPr id="17" name="Text Box 5"/>
          <p:cNvSpPr txBox="1">
            <a:spLocks noChangeArrowheads="1"/>
          </p:cNvSpPr>
          <p:nvPr/>
        </p:nvSpPr>
        <p:spPr bwMode="auto">
          <a:xfrm>
            <a:off x="4147917" y="4137508"/>
            <a:ext cx="732893" cy="230832"/>
          </a:xfrm>
          <a:prstGeom prst="rect">
            <a:avLst/>
          </a:prstGeom>
          <a:noFill/>
          <a:ln w="9525">
            <a:noFill/>
            <a:miter lim="800000"/>
            <a:headEnd/>
            <a:tailEnd/>
          </a:ln>
        </p:spPr>
        <p:txBody>
          <a:bodyPr wrap="none">
            <a:spAutoFit/>
          </a:bodyPr>
          <a:lstStyle/>
          <a:p>
            <a:pPr defTabSz="342900"/>
            <a:r>
              <a:rPr lang="en-GB" sz="900" b="1" dirty="0" err="1">
                <a:solidFill>
                  <a:prstClr val="black"/>
                </a:solidFill>
                <a:latin typeface="Arial"/>
              </a:rPr>
              <a:t>Ø</a:t>
            </a:r>
            <a:r>
              <a:rPr lang="en-GB" sz="900" b="1" baseline="-25000" dirty="0" err="1">
                <a:solidFill>
                  <a:prstClr val="black"/>
                </a:solidFill>
                <a:latin typeface="Arial"/>
              </a:rPr>
              <a:t>int</a:t>
            </a:r>
            <a:r>
              <a:rPr lang="en-GB" sz="900" b="1" dirty="0">
                <a:solidFill>
                  <a:prstClr val="black"/>
                </a:solidFill>
                <a:latin typeface="Arial"/>
              </a:rPr>
              <a:t> 88mm</a:t>
            </a:r>
          </a:p>
        </p:txBody>
      </p:sp>
      <p:cxnSp>
        <p:nvCxnSpPr>
          <p:cNvPr id="18" name="Straight Arrow Connector 17"/>
          <p:cNvCxnSpPr/>
          <p:nvPr/>
        </p:nvCxnSpPr>
        <p:spPr>
          <a:xfrm>
            <a:off x="2610126" y="3531154"/>
            <a:ext cx="4585776" cy="1305378"/>
          </a:xfrm>
          <a:prstGeom prst="straightConnector1">
            <a:avLst/>
          </a:prstGeom>
          <a:ln w="9525">
            <a:headEnd type="triangle"/>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4969018" y="3369745"/>
            <a:ext cx="109019" cy="267791"/>
          </a:xfrm>
          <a:prstGeom prst="straightConnector1">
            <a:avLst/>
          </a:prstGeom>
          <a:ln w="9525">
            <a:tailEnd type="triangle"/>
          </a:ln>
        </p:spPr>
        <p:style>
          <a:lnRef idx="2">
            <a:schemeClr val="dk1"/>
          </a:lnRef>
          <a:fillRef idx="0">
            <a:schemeClr val="dk1"/>
          </a:fillRef>
          <a:effectRef idx="1">
            <a:schemeClr val="dk1"/>
          </a:effectRef>
          <a:fontRef idx="minor">
            <a:schemeClr val="tx1"/>
          </a:fontRef>
        </p:style>
      </p:cxnSp>
      <p:sp>
        <p:nvSpPr>
          <p:cNvPr id="21" name="Text Box 5"/>
          <p:cNvSpPr txBox="1">
            <a:spLocks noChangeArrowheads="1"/>
          </p:cNvSpPr>
          <p:nvPr/>
        </p:nvSpPr>
        <p:spPr bwMode="auto">
          <a:xfrm>
            <a:off x="4562777" y="3180528"/>
            <a:ext cx="909143" cy="323165"/>
          </a:xfrm>
          <a:prstGeom prst="rect">
            <a:avLst/>
          </a:prstGeom>
          <a:noFill/>
          <a:ln w="3175">
            <a:noFill/>
          </a:ln>
        </p:spPr>
        <p:txBody>
          <a:bodyPr wrap="square" rtlCol="0">
            <a:spAutoFit/>
          </a:bodyPr>
          <a:lstStyle>
            <a:defPPr>
              <a:defRPr lang="fr-FR"/>
            </a:defPPr>
            <a:lvl1pPr algn="ctr">
              <a:defRPr sz="1000"/>
            </a:lvl1pPr>
          </a:lstStyle>
          <a:p>
            <a:pPr defTabSz="342900"/>
            <a:r>
              <a:rPr lang="en-GB" sz="750" dirty="0">
                <a:solidFill>
                  <a:prstClr val="black"/>
                </a:solidFill>
                <a:latin typeface="Arial"/>
              </a:rPr>
              <a:t>Non parallel tubes</a:t>
            </a:r>
          </a:p>
        </p:txBody>
      </p:sp>
      <p:sp>
        <p:nvSpPr>
          <p:cNvPr id="24" name="Text Box 5"/>
          <p:cNvSpPr txBox="1">
            <a:spLocks noChangeArrowheads="1"/>
          </p:cNvSpPr>
          <p:nvPr/>
        </p:nvSpPr>
        <p:spPr bwMode="auto">
          <a:xfrm>
            <a:off x="1396997" y="3515136"/>
            <a:ext cx="776895" cy="438582"/>
          </a:xfrm>
          <a:prstGeom prst="rect">
            <a:avLst/>
          </a:prstGeom>
          <a:noFill/>
          <a:ln w="3175">
            <a:noFill/>
          </a:ln>
        </p:spPr>
        <p:txBody>
          <a:bodyPr wrap="square" rtlCol="0">
            <a:spAutoFit/>
          </a:bodyPr>
          <a:lstStyle>
            <a:defPPr>
              <a:defRPr lang="fr-FR"/>
            </a:defPPr>
            <a:lvl1pPr algn="ctr">
              <a:defRPr sz="1000"/>
            </a:lvl1pPr>
          </a:lstStyle>
          <a:p>
            <a:pPr defTabSz="342900"/>
            <a:r>
              <a:rPr lang="en-GB" sz="750" dirty="0">
                <a:solidFill>
                  <a:prstClr val="black"/>
                </a:solidFill>
                <a:latin typeface="Arial"/>
              </a:rPr>
              <a:t>Recombination</a:t>
            </a:r>
          </a:p>
          <a:p>
            <a:pPr defTabSz="342900"/>
            <a:r>
              <a:rPr lang="en-US" sz="750" dirty="0">
                <a:solidFill>
                  <a:prstClr val="black"/>
                </a:solidFill>
                <a:latin typeface="Arial"/>
              </a:rPr>
              <a:t>part</a:t>
            </a:r>
            <a:endParaRPr lang="en-GB" sz="750" dirty="0">
              <a:solidFill>
                <a:prstClr val="black"/>
              </a:solidFill>
              <a:latin typeface="Arial"/>
            </a:endParaRPr>
          </a:p>
        </p:txBody>
      </p:sp>
      <p:cxnSp>
        <p:nvCxnSpPr>
          <p:cNvPr id="28" name="Straight Arrow Connector 27"/>
          <p:cNvCxnSpPr/>
          <p:nvPr/>
        </p:nvCxnSpPr>
        <p:spPr>
          <a:xfrm flipH="1">
            <a:off x="2846428" y="2781221"/>
            <a:ext cx="400736" cy="202779"/>
          </a:xfrm>
          <a:prstGeom prst="straightConnector1">
            <a:avLst/>
          </a:prstGeom>
          <a:ln w="9525">
            <a:tailEnd type="triangle"/>
          </a:ln>
        </p:spPr>
        <p:style>
          <a:lnRef idx="2">
            <a:schemeClr val="dk1"/>
          </a:lnRef>
          <a:fillRef idx="0">
            <a:schemeClr val="dk1"/>
          </a:fillRef>
          <a:effectRef idx="1">
            <a:schemeClr val="dk1"/>
          </a:effectRef>
          <a:fontRef idx="minor">
            <a:schemeClr val="tx1"/>
          </a:fontRef>
        </p:style>
      </p:cxnSp>
      <p:sp>
        <p:nvSpPr>
          <p:cNvPr id="29" name="Text Box 5"/>
          <p:cNvSpPr txBox="1">
            <a:spLocks noChangeArrowheads="1"/>
          </p:cNvSpPr>
          <p:nvPr/>
        </p:nvSpPr>
        <p:spPr bwMode="auto">
          <a:xfrm>
            <a:off x="3113838" y="2610396"/>
            <a:ext cx="1080120" cy="323165"/>
          </a:xfrm>
          <a:prstGeom prst="rect">
            <a:avLst/>
          </a:prstGeom>
          <a:noFill/>
          <a:ln w="3175">
            <a:noFill/>
          </a:ln>
        </p:spPr>
        <p:txBody>
          <a:bodyPr wrap="square" rtlCol="0">
            <a:spAutoFit/>
          </a:bodyPr>
          <a:lstStyle>
            <a:defPPr>
              <a:defRPr lang="fr-FR"/>
            </a:defPPr>
            <a:lvl1pPr algn="ctr">
              <a:defRPr sz="600"/>
            </a:lvl1pPr>
          </a:lstStyle>
          <a:p>
            <a:pPr defTabSz="342900"/>
            <a:r>
              <a:rPr lang="en-GB" sz="750" dirty="0">
                <a:solidFill>
                  <a:prstClr val="black"/>
                </a:solidFill>
                <a:latin typeface="Arial"/>
              </a:rPr>
              <a:t>Reference plate fixed</a:t>
            </a:r>
          </a:p>
          <a:p>
            <a:pPr defTabSz="342900"/>
            <a:r>
              <a:rPr lang="en-GB" sz="750" dirty="0">
                <a:solidFill>
                  <a:prstClr val="black"/>
                </a:solidFill>
                <a:latin typeface="Arial"/>
              </a:rPr>
              <a:t> to the absorber</a:t>
            </a:r>
          </a:p>
        </p:txBody>
      </p:sp>
      <p:cxnSp>
        <p:nvCxnSpPr>
          <p:cNvPr id="26" name="Straight Arrow Connector 25"/>
          <p:cNvCxnSpPr/>
          <p:nvPr/>
        </p:nvCxnSpPr>
        <p:spPr>
          <a:xfrm>
            <a:off x="1472331" y="3211800"/>
            <a:ext cx="1074166" cy="305771"/>
          </a:xfrm>
          <a:prstGeom prst="straightConnector1">
            <a:avLst/>
          </a:prstGeom>
          <a:ln w="9525">
            <a:headEnd type="triangle"/>
            <a:tailEnd type="triangle"/>
          </a:ln>
        </p:spPr>
        <p:style>
          <a:lnRef idx="2">
            <a:schemeClr val="dk1"/>
          </a:lnRef>
          <a:fillRef idx="0">
            <a:schemeClr val="dk1"/>
          </a:fillRef>
          <a:effectRef idx="1">
            <a:schemeClr val="dk1"/>
          </a:effectRef>
          <a:fontRef idx="minor">
            <a:schemeClr val="tx1"/>
          </a:fontRef>
        </p:style>
      </p:cxnSp>
      <p:sp>
        <p:nvSpPr>
          <p:cNvPr id="25" name="Rectangle 24"/>
          <p:cNvSpPr/>
          <p:nvPr/>
        </p:nvSpPr>
        <p:spPr>
          <a:xfrm>
            <a:off x="1386161" y="694487"/>
            <a:ext cx="6572429" cy="1938992"/>
          </a:xfrm>
          <a:prstGeom prst="rect">
            <a:avLst/>
          </a:prstGeom>
        </p:spPr>
        <p:txBody>
          <a:bodyPr wrap="square">
            <a:spAutoFit/>
          </a:bodyPr>
          <a:lstStyle/>
          <a:p>
            <a:pPr marL="128588" indent="-128588" defTabSz="342900">
              <a:buClr>
                <a:srgbClr val="FFC000"/>
              </a:buClr>
              <a:buFont typeface="Wingdings" panose="05000000000000000000" pitchFamily="2" charset="2"/>
              <a:buChar char="§"/>
            </a:pPr>
            <a:r>
              <a:rPr lang="en-GB" sz="1050" dirty="0">
                <a:solidFill>
                  <a:srgbClr val="FF0000"/>
                </a:solidFill>
                <a:latin typeface="Arial"/>
              </a:rPr>
              <a:t>Bolted to the</a:t>
            </a:r>
            <a:r>
              <a:rPr lang="en-GB" sz="1050" dirty="0">
                <a:solidFill>
                  <a:srgbClr val="5A5A5A"/>
                </a:solidFill>
                <a:latin typeface="Arial"/>
              </a:rPr>
              <a:t> IP face of the </a:t>
            </a:r>
            <a:r>
              <a:rPr lang="en-GB" sz="1050" dirty="0">
                <a:solidFill>
                  <a:srgbClr val="FF0000"/>
                </a:solidFill>
                <a:latin typeface="Arial"/>
              </a:rPr>
              <a:t>absorber and clamped between</a:t>
            </a:r>
            <a:r>
              <a:rPr lang="en-GB" sz="1050" dirty="0">
                <a:solidFill>
                  <a:srgbClr val="5A5A5A"/>
                </a:solidFill>
                <a:latin typeface="Arial"/>
              </a:rPr>
              <a:t> </a:t>
            </a:r>
            <a:r>
              <a:rPr lang="en-GB" sz="1050" dirty="0">
                <a:solidFill>
                  <a:srgbClr val="FF0000"/>
                </a:solidFill>
                <a:latin typeface="Arial"/>
              </a:rPr>
              <a:t>the two </a:t>
            </a:r>
            <a:r>
              <a:rPr lang="en-GB" sz="1050" dirty="0">
                <a:solidFill>
                  <a:srgbClr val="5A5A5A"/>
                </a:solidFill>
                <a:latin typeface="Arial"/>
              </a:rPr>
              <a:t>absorber </a:t>
            </a:r>
            <a:r>
              <a:rPr lang="en-GB" sz="1050" dirty="0">
                <a:solidFill>
                  <a:srgbClr val="FF0000"/>
                </a:solidFill>
                <a:latin typeface="Arial"/>
              </a:rPr>
              <a:t>halves</a:t>
            </a:r>
            <a:r>
              <a:rPr lang="es-ES" sz="1050" dirty="0">
                <a:solidFill>
                  <a:srgbClr val="5A5A5A"/>
                </a:solidFill>
                <a:latin typeface="Arial"/>
              </a:rPr>
              <a:t>.</a:t>
            </a:r>
            <a:endParaRPr lang="en-GB" sz="1050" dirty="0">
              <a:solidFill>
                <a:srgbClr val="FF0000"/>
              </a:solidFill>
              <a:latin typeface="Arial"/>
            </a:endParaRPr>
          </a:p>
          <a:p>
            <a:pPr marL="128588" indent="-128588" defTabSz="342900">
              <a:buClr>
                <a:srgbClr val="FFC000"/>
              </a:buClr>
              <a:buFont typeface="Wingdings" panose="05000000000000000000" pitchFamily="2" charset="2"/>
              <a:buChar char="§"/>
            </a:pPr>
            <a:r>
              <a:rPr lang="en-GB" sz="1050" dirty="0">
                <a:solidFill>
                  <a:srgbClr val="5A5A5A"/>
                </a:solidFill>
                <a:latin typeface="Arial"/>
              </a:rPr>
              <a:t>Made of </a:t>
            </a:r>
            <a:r>
              <a:rPr lang="en-GB" sz="1050" dirty="0">
                <a:solidFill>
                  <a:srgbClr val="FF0000"/>
                </a:solidFill>
                <a:latin typeface="Arial"/>
              </a:rPr>
              <a:t>stainless steel, </a:t>
            </a:r>
            <a:r>
              <a:rPr lang="en-GB" sz="1050" dirty="0">
                <a:solidFill>
                  <a:srgbClr val="5A5A5A"/>
                </a:solidFill>
                <a:latin typeface="Arial"/>
              </a:rPr>
              <a:t> </a:t>
            </a:r>
            <a:r>
              <a:rPr lang="en-GB" sz="1050" dirty="0">
                <a:solidFill>
                  <a:srgbClr val="FF0000"/>
                </a:solidFill>
                <a:latin typeface="Arial"/>
              </a:rPr>
              <a:t>NEG coated</a:t>
            </a:r>
            <a:r>
              <a:rPr lang="en-GB" sz="1050" dirty="0">
                <a:solidFill>
                  <a:srgbClr val="5A5A5A"/>
                </a:solidFill>
                <a:latin typeface="Arial"/>
              </a:rPr>
              <a:t> and </a:t>
            </a:r>
            <a:r>
              <a:rPr lang="en-GB" sz="1050" dirty="0">
                <a:solidFill>
                  <a:srgbClr val="FF0000"/>
                </a:solidFill>
                <a:latin typeface="Arial"/>
              </a:rPr>
              <a:t>bakeable</a:t>
            </a:r>
            <a:r>
              <a:rPr lang="en-GB" sz="1050" dirty="0">
                <a:solidFill>
                  <a:srgbClr val="5A5A5A"/>
                </a:solidFill>
                <a:latin typeface="Arial"/>
              </a:rPr>
              <a:t>.</a:t>
            </a:r>
          </a:p>
          <a:p>
            <a:pPr marL="128588" indent="-128588" defTabSz="342900">
              <a:buClr>
                <a:srgbClr val="FFC000"/>
              </a:buClr>
              <a:buFont typeface="Wingdings" panose="05000000000000000000" pitchFamily="2" charset="2"/>
              <a:buChar char="§"/>
            </a:pPr>
            <a:r>
              <a:rPr lang="en-GB" sz="1050" dirty="0">
                <a:solidFill>
                  <a:srgbClr val="5A5A5A"/>
                </a:solidFill>
                <a:latin typeface="Arial"/>
              </a:rPr>
              <a:t>88mm inner diameter in the legs pipes (approved by WP2, WGA &amp; WP5).</a:t>
            </a:r>
          </a:p>
          <a:p>
            <a:pPr marL="471488" lvl="1" indent="-128588" defTabSz="342900">
              <a:buClr>
                <a:srgbClr val="FFC000"/>
              </a:buClr>
              <a:buFont typeface="Wingdings" panose="05000000000000000000" pitchFamily="2" charset="2"/>
              <a:buChar char="§"/>
            </a:pPr>
            <a:r>
              <a:rPr lang="en-GB" sz="900" dirty="0">
                <a:solidFill>
                  <a:srgbClr val="5A5A5A"/>
                </a:solidFill>
                <a:latin typeface="Arial"/>
              </a:rPr>
              <a:t>Tolerances defined together with the absorber </a:t>
            </a:r>
            <a:r>
              <a:rPr lang="es-ES" sz="900" dirty="0">
                <a:solidFill>
                  <a:srgbClr val="5A5A5A"/>
                </a:solidFill>
                <a:latin typeface="Arial"/>
              </a:rPr>
              <a:t>(</a:t>
            </a:r>
            <a:r>
              <a:rPr lang="en-GB" sz="900" dirty="0">
                <a:solidFill>
                  <a:srgbClr val="5A5A5A"/>
                </a:solidFill>
                <a:latin typeface="Arial"/>
                <a:hlinkClick r:id="rId4"/>
              </a:rPr>
              <a:t>Alignment WG meeting #39</a:t>
            </a:r>
            <a:r>
              <a:rPr lang="es-ES" sz="900" dirty="0">
                <a:solidFill>
                  <a:srgbClr val="5A5A5A"/>
                </a:solidFill>
                <a:latin typeface="Arial"/>
              </a:rPr>
              <a:t>).</a:t>
            </a:r>
          </a:p>
          <a:p>
            <a:pPr marL="471488" lvl="1" indent="-128588" defTabSz="342900">
              <a:buClr>
                <a:srgbClr val="FFC000"/>
              </a:buClr>
              <a:buFont typeface="Wingdings" panose="05000000000000000000" pitchFamily="2" charset="2"/>
              <a:buChar char="§"/>
            </a:pPr>
            <a:r>
              <a:rPr lang="en-GB" sz="900" dirty="0">
                <a:solidFill>
                  <a:srgbClr val="5A5A5A"/>
                </a:solidFill>
                <a:latin typeface="Arial"/>
              </a:rPr>
              <a:t>Beam aperture validated by WP2 </a:t>
            </a:r>
            <a:r>
              <a:rPr lang="es-ES" sz="900" dirty="0">
                <a:solidFill>
                  <a:srgbClr val="5A5A5A"/>
                </a:solidFill>
                <a:latin typeface="Arial"/>
              </a:rPr>
              <a:t>(</a:t>
            </a:r>
            <a:r>
              <a:rPr lang="en-GB" sz="900" dirty="0">
                <a:solidFill>
                  <a:srgbClr val="5A5A5A"/>
                </a:solidFill>
                <a:latin typeface="Arial"/>
                <a:hlinkClick r:id="rId5"/>
              </a:rPr>
              <a:t>184th </a:t>
            </a:r>
            <a:r>
              <a:rPr lang="en-GB" sz="900" dirty="0" err="1">
                <a:solidFill>
                  <a:srgbClr val="5A5A5A"/>
                </a:solidFill>
                <a:latin typeface="Arial"/>
                <a:hlinkClick r:id="rId5"/>
              </a:rPr>
              <a:t>HiLumi</a:t>
            </a:r>
            <a:r>
              <a:rPr lang="en-GB" sz="900" dirty="0">
                <a:solidFill>
                  <a:srgbClr val="5A5A5A"/>
                </a:solidFill>
                <a:latin typeface="Arial"/>
                <a:hlinkClick r:id="rId5"/>
              </a:rPr>
              <a:t> WP2 Meeting</a:t>
            </a:r>
            <a:r>
              <a:rPr lang="es-ES" sz="900" dirty="0">
                <a:solidFill>
                  <a:srgbClr val="5A5A5A"/>
                </a:solidFill>
                <a:latin typeface="Arial"/>
              </a:rPr>
              <a:t>).</a:t>
            </a:r>
          </a:p>
          <a:p>
            <a:pPr marL="471488" lvl="1" indent="-128588" defTabSz="342900">
              <a:buClr>
                <a:srgbClr val="FFC000"/>
              </a:buClr>
              <a:buFont typeface="Wingdings" panose="05000000000000000000" pitchFamily="2" charset="2"/>
              <a:buChar char="§"/>
            </a:pPr>
            <a:r>
              <a:rPr lang="en-GB" sz="900" dirty="0">
                <a:solidFill>
                  <a:srgbClr val="5A5A5A"/>
                </a:solidFill>
                <a:latin typeface="Arial"/>
              </a:rPr>
              <a:t>Heat deposition on the downstream collimators and D2 validated by WP10 </a:t>
            </a:r>
          </a:p>
          <a:p>
            <a:pPr marL="342900" lvl="1" defTabSz="342900">
              <a:buClr>
                <a:srgbClr val="FFC000"/>
              </a:buClr>
            </a:pPr>
            <a:r>
              <a:rPr lang="es-ES" sz="900" dirty="0">
                <a:solidFill>
                  <a:srgbClr val="5A5A5A"/>
                </a:solidFill>
                <a:latin typeface="Arial"/>
              </a:rPr>
              <a:t>(</a:t>
            </a:r>
            <a:r>
              <a:rPr lang="en-GB" sz="900" dirty="0">
                <a:solidFill>
                  <a:srgbClr val="5A5A5A"/>
                </a:solidFill>
                <a:latin typeface="Arial"/>
                <a:hlinkClick r:id="rId6"/>
              </a:rPr>
              <a:t>ColUSM #133</a:t>
            </a:r>
            <a:r>
              <a:rPr lang="es-ES" sz="900" dirty="0">
                <a:solidFill>
                  <a:srgbClr val="5A5A5A"/>
                </a:solidFill>
                <a:latin typeface="Arial"/>
              </a:rPr>
              <a:t>). </a:t>
            </a:r>
            <a:endParaRPr lang="en-GB" sz="900" dirty="0">
              <a:solidFill>
                <a:srgbClr val="5A5A5A"/>
              </a:solidFill>
              <a:latin typeface="Arial"/>
            </a:endParaRPr>
          </a:p>
          <a:p>
            <a:pPr marL="214313" indent="-214313" defTabSz="342900">
              <a:buClr>
                <a:srgbClr val="FFC000"/>
              </a:buClr>
              <a:buFont typeface="Wingdings" panose="05000000000000000000" pitchFamily="2" charset="2"/>
              <a:buChar char="§"/>
            </a:pPr>
            <a:r>
              <a:rPr lang="es-ES" sz="1050" dirty="0">
                <a:solidFill>
                  <a:srgbClr val="FF0000"/>
                </a:solidFill>
                <a:latin typeface="Arial"/>
              </a:rPr>
              <a:t>Beam </a:t>
            </a:r>
            <a:r>
              <a:rPr lang="es-ES" sz="1050" dirty="0" err="1">
                <a:solidFill>
                  <a:srgbClr val="FF0000"/>
                </a:solidFill>
                <a:latin typeface="Arial"/>
              </a:rPr>
              <a:t>impedance</a:t>
            </a:r>
            <a:r>
              <a:rPr lang="es-ES" sz="1050" dirty="0">
                <a:solidFill>
                  <a:srgbClr val="FF0000"/>
                </a:solidFill>
                <a:latin typeface="Arial"/>
              </a:rPr>
              <a:t> </a:t>
            </a:r>
            <a:r>
              <a:rPr lang="es-ES" sz="1050" dirty="0" err="1">
                <a:solidFill>
                  <a:srgbClr val="5A5A5A"/>
                </a:solidFill>
                <a:latin typeface="Arial"/>
              </a:rPr>
              <a:t>validated</a:t>
            </a:r>
            <a:r>
              <a:rPr lang="es-ES" sz="1050" dirty="0">
                <a:solidFill>
                  <a:srgbClr val="5A5A5A"/>
                </a:solidFill>
                <a:latin typeface="Arial"/>
              </a:rPr>
              <a:t> </a:t>
            </a:r>
            <a:r>
              <a:rPr lang="es-ES" sz="1050" dirty="0" err="1">
                <a:solidFill>
                  <a:srgbClr val="5A5A5A"/>
                </a:solidFill>
                <a:latin typeface="Arial"/>
              </a:rPr>
              <a:t>by</a:t>
            </a:r>
            <a:r>
              <a:rPr lang="es-ES" sz="1050" dirty="0">
                <a:solidFill>
                  <a:srgbClr val="5A5A5A"/>
                </a:solidFill>
                <a:latin typeface="Arial"/>
              </a:rPr>
              <a:t> </a:t>
            </a:r>
            <a:r>
              <a:rPr lang="es-ES" sz="1050" dirty="0" err="1">
                <a:solidFill>
                  <a:srgbClr val="5A5A5A"/>
                </a:solidFill>
                <a:latin typeface="Arial"/>
              </a:rPr>
              <a:t>the</a:t>
            </a:r>
            <a:r>
              <a:rPr lang="es-ES" sz="1050" dirty="0">
                <a:solidFill>
                  <a:srgbClr val="5A5A5A"/>
                </a:solidFill>
                <a:latin typeface="Arial"/>
              </a:rPr>
              <a:t> </a:t>
            </a:r>
            <a:r>
              <a:rPr lang="es-ES" sz="1050" dirty="0" err="1">
                <a:solidFill>
                  <a:srgbClr val="5A5A5A"/>
                </a:solidFill>
                <a:latin typeface="Arial"/>
              </a:rPr>
              <a:t>Impedance</a:t>
            </a:r>
            <a:r>
              <a:rPr lang="es-ES" sz="1050" dirty="0">
                <a:solidFill>
                  <a:srgbClr val="5A5A5A"/>
                </a:solidFill>
                <a:latin typeface="Arial"/>
              </a:rPr>
              <a:t> </a:t>
            </a:r>
            <a:r>
              <a:rPr lang="es-ES" sz="1050" dirty="0" err="1">
                <a:solidFill>
                  <a:srgbClr val="5A5A5A"/>
                </a:solidFill>
                <a:latin typeface="Arial"/>
              </a:rPr>
              <a:t>Working</a:t>
            </a:r>
            <a:r>
              <a:rPr lang="es-ES" sz="1050" dirty="0">
                <a:solidFill>
                  <a:srgbClr val="5A5A5A"/>
                </a:solidFill>
                <a:latin typeface="Arial"/>
              </a:rPr>
              <a:t> </a:t>
            </a:r>
            <a:r>
              <a:rPr lang="es-ES" sz="1050" dirty="0" err="1">
                <a:solidFill>
                  <a:srgbClr val="5A5A5A"/>
                </a:solidFill>
                <a:latin typeface="Arial"/>
              </a:rPr>
              <a:t>Group</a:t>
            </a:r>
            <a:r>
              <a:rPr lang="es-ES" sz="1050" dirty="0">
                <a:solidFill>
                  <a:srgbClr val="5A5A5A"/>
                </a:solidFill>
                <a:latin typeface="Arial"/>
              </a:rPr>
              <a:t> [11].</a:t>
            </a:r>
          </a:p>
          <a:p>
            <a:pPr marL="128588" indent="-128588" defTabSz="342900">
              <a:buClr>
                <a:srgbClr val="FFC000"/>
              </a:buClr>
              <a:buFont typeface="Wingdings" panose="05000000000000000000" pitchFamily="2" charset="2"/>
              <a:buChar char="§"/>
            </a:pPr>
            <a:endParaRPr lang="en-GB" sz="1050" dirty="0">
              <a:solidFill>
                <a:srgbClr val="5A5A5A"/>
              </a:solidFill>
              <a:latin typeface="Arial"/>
            </a:endParaRPr>
          </a:p>
          <a:p>
            <a:pPr marL="128588" indent="-128588" defTabSz="342900">
              <a:buClr>
                <a:srgbClr val="FFC000"/>
              </a:buClr>
              <a:buFont typeface="Wingdings" panose="05000000000000000000" pitchFamily="2" charset="2"/>
              <a:buChar char="§"/>
            </a:pPr>
            <a:r>
              <a:rPr lang="en-GB" sz="1050" dirty="0">
                <a:solidFill>
                  <a:srgbClr val="5A5A5A"/>
                </a:solidFill>
                <a:latin typeface="Arial"/>
              </a:rPr>
              <a:t>Technical specifications document updated [12].</a:t>
            </a:r>
          </a:p>
          <a:p>
            <a:pPr marL="128588" indent="-128588" defTabSz="342900">
              <a:buClr>
                <a:srgbClr val="FFC000"/>
              </a:buClr>
              <a:buFont typeface="Wingdings" panose="05000000000000000000" pitchFamily="2" charset="2"/>
              <a:buChar char="§"/>
            </a:pPr>
            <a:endParaRPr lang="es-ES" sz="1050" dirty="0">
              <a:solidFill>
                <a:srgbClr val="5A5A5A"/>
              </a:solidFill>
              <a:latin typeface="Arial"/>
            </a:endParaRPr>
          </a:p>
          <a:p>
            <a:pPr marL="128588" indent="-128588" defTabSz="342900">
              <a:buClr>
                <a:srgbClr val="FFC000"/>
              </a:buClr>
              <a:buFont typeface="Wingdings" panose="05000000000000000000" pitchFamily="2" charset="2"/>
              <a:buChar char="§"/>
            </a:pPr>
            <a:endParaRPr lang="en-GB" sz="1050" dirty="0">
              <a:solidFill>
                <a:srgbClr val="5A5A5A"/>
              </a:solidFill>
              <a:latin typeface="Arial"/>
            </a:endParaRPr>
          </a:p>
        </p:txBody>
      </p:sp>
      <p:sp>
        <p:nvSpPr>
          <p:cNvPr id="20" name="Rectangle 19"/>
          <p:cNvSpPr/>
          <p:nvPr/>
        </p:nvSpPr>
        <p:spPr>
          <a:xfrm>
            <a:off x="5789015" y="3088104"/>
            <a:ext cx="1728192" cy="473206"/>
          </a:xfrm>
          <a:prstGeom prst="rect">
            <a:avLst/>
          </a:prstGeom>
          <a:noFill/>
        </p:spPr>
        <p:txBody>
          <a:bodyPr wrap="square" rtlCol="0">
            <a:spAutoFit/>
          </a:bodyPr>
          <a:lstStyle/>
          <a:p>
            <a:pPr algn="ctr" defTabSz="342900"/>
            <a:r>
              <a:rPr lang="en-US" sz="825" dirty="0">
                <a:solidFill>
                  <a:prstClr val="black"/>
                </a:solidFill>
                <a:latin typeface="Arial"/>
              </a:rPr>
              <a:t>Integration of the bakeout jackets </a:t>
            </a:r>
          </a:p>
          <a:p>
            <a:pPr algn="ctr" defTabSz="342900"/>
            <a:r>
              <a:rPr lang="en-US" sz="825" dirty="0">
                <a:solidFill>
                  <a:prstClr val="black"/>
                </a:solidFill>
                <a:latin typeface="Arial"/>
              </a:rPr>
              <a:t>and the reference plate</a:t>
            </a:r>
          </a:p>
        </p:txBody>
      </p:sp>
      <p:sp>
        <p:nvSpPr>
          <p:cNvPr id="22" name="TextBox 21"/>
          <p:cNvSpPr txBox="1"/>
          <p:nvPr/>
        </p:nvSpPr>
        <p:spPr>
          <a:xfrm>
            <a:off x="1607070" y="4293008"/>
            <a:ext cx="1133644" cy="276999"/>
          </a:xfrm>
          <a:prstGeom prst="rect">
            <a:avLst/>
          </a:prstGeom>
          <a:solidFill>
            <a:srgbClr val="FFC000"/>
          </a:solidFill>
          <a:ln w="190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rtlCol="0">
            <a:spAutoFit/>
          </a:bodyPr>
          <a:lstStyle/>
          <a:p>
            <a:pPr algn="ctr" defTabSz="342900"/>
            <a:r>
              <a:rPr lang="en-GB" sz="1200" b="1" dirty="0">
                <a:solidFill>
                  <a:srgbClr val="7030A0"/>
                </a:solidFill>
                <a:latin typeface="Arial"/>
              </a:rPr>
              <a:t>WP12 &amp; WP8</a:t>
            </a:r>
          </a:p>
        </p:txBody>
      </p:sp>
      <p:sp>
        <p:nvSpPr>
          <p:cNvPr id="3" name="Rectangle 2"/>
          <p:cNvSpPr/>
          <p:nvPr/>
        </p:nvSpPr>
        <p:spPr>
          <a:xfrm>
            <a:off x="5228780" y="4634554"/>
            <a:ext cx="981359" cy="219291"/>
          </a:xfrm>
          <a:prstGeom prst="rect">
            <a:avLst/>
          </a:prstGeom>
          <a:noFill/>
        </p:spPr>
        <p:txBody>
          <a:bodyPr wrap="none" rtlCol="0">
            <a:spAutoFit/>
          </a:bodyPr>
          <a:lstStyle/>
          <a:p>
            <a:pPr algn="ctr" defTabSz="342900"/>
            <a:r>
              <a:rPr lang="en-GB" sz="825" dirty="0">
                <a:solidFill>
                  <a:prstClr val="black"/>
                </a:solidFill>
                <a:latin typeface="Arial"/>
              </a:rPr>
              <a:t>LHCVCTYF0001</a:t>
            </a:r>
          </a:p>
        </p:txBody>
      </p:sp>
      <p:sp>
        <p:nvSpPr>
          <p:cNvPr id="27"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&amp; Jan Hansen,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534553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1129A5-68CA-45CE-92E6-B16DACFDCE4A}"/>
              </a:ext>
            </a:extLst>
          </p:cNvPr>
          <p:cNvPicPr>
            <a:picLocks noChangeAspect="1"/>
          </p:cNvPicPr>
          <p:nvPr/>
        </p:nvPicPr>
        <p:blipFill>
          <a:blip r:embed="rId3"/>
          <a:stretch>
            <a:fillRect/>
          </a:stretch>
        </p:blipFill>
        <p:spPr>
          <a:xfrm>
            <a:off x="3996487" y="2122136"/>
            <a:ext cx="2907506" cy="2743200"/>
          </a:xfrm>
          <a:prstGeom prst="rect">
            <a:avLst/>
          </a:prstGeom>
          <a:ln>
            <a:solidFill>
              <a:schemeClr val="tx1"/>
            </a:solidFill>
          </a:ln>
        </p:spPr>
      </p:pic>
      <p:sp>
        <p:nvSpPr>
          <p:cNvPr id="5" name="Slide Number Placeholder 4"/>
          <p:cNvSpPr>
            <a:spLocks noGrp="1"/>
          </p:cNvSpPr>
          <p:nvPr>
            <p:ph type="sldNum" sz="quarter" idx="12"/>
          </p:nvPr>
        </p:nvSpPr>
        <p:spPr>
          <a:xfrm>
            <a:off x="7658100" y="4810625"/>
            <a:ext cx="270000" cy="270000"/>
          </a:xfrm>
        </p:spPr>
        <p:txBody>
          <a:bodyPr/>
          <a:lstStyle/>
          <a:p>
            <a:pPr defTabSz="342900"/>
            <a:fld id="{0FA004B2-1541-5046-B6F2-22AF56585712}" type="slidenum">
              <a:rPr lang="en-US">
                <a:solidFill>
                  <a:srgbClr val="64BCD9"/>
                </a:solidFill>
                <a:latin typeface="Arial"/>
              </a:rPr>
              <a:pPr defTabSz="342900"/>
              <a:t>29</a:t>
            </a:fld>
            <a:endParaRPr lang="en-US" dirty="0">
              <a:solidFill>
                <a:srgbClr val="64BCD9"/>
              </a:solidFill>
              <a:latin typeface="Arial"/>
            </a:endParaRPr>
          </a:p>
        </p:txBody>
      </p:sp>
      <p:pic>
        <p:nvPicPr>
          <p:cNvPr id="3" name="Picture 2"/>
          <p:cNvPicPr>
            <a:picLocks noChangeAspect="1"/>
          </p:cNvPicPr>
          <p:nvPr/>
        </p:nvPicPr>
        <p:blipFill>
          <a:blip r:embed="rId4"/>
          <a:stretch>
            <a:fillRect/>
          </a:stretch>
        </p:blipFill>
        <p:spPr>
          <a:xfrm rot="16200000">
            <a:off x="26134" y="3012877"/>
            <a:ext cx="3053687" cy="335231"/>
          </a:xfrm>
          <a:prstGeom prst="rect">
            <a:avLst/>
          </a:prstGeom>
        </p:spPr>
      </p:pic>
      <p:sp>
        <p:nvSpPr>
          <p:cNvPr id="4" name="Title 3"/>
          <p:cNvSpPr>
            <a:spLocks noGrp="1"/>
          </p:cNvSpPr>
          <p:nvPr>
            <p:ph type="title"/>
          </p:nvPr>
        </p:nvSpPr>
        <p:spPr/>
        <p:txBody>
          <a:bodyPr/>
          <a:lstStyle/>
          <a:p>
            <a:r>
              <a:rPr lang="en-GB" sz="2400" dirty="0"/>
              <a:t>Fitting between the absorber </a:t>
            </a:r>
            <a:br>
              <a:rPr lang="en-GB" sz="2400" dirty="0"/>
            </a:br>
            <a:r>
              <a:rPr lang="en-GB" sz="2400" dirty="0"/>
              <a:t>and the chamber</a:t>
            </a:r>
          </a:p>
        </p:txBody>
      </p:sp>
      <p:cxnSp>
        <p:nvCxnSpPr>
          <p:cNvPr id="9" name="Straight Arrow Connector 8"/>
          <p:cNvCxnSpPr/>
          <p:nvPr/>
        </p:nvCxnSpPr>
        <p:spPr>
          <a:xfrm flipH="1">
            <a:off x="6465090" y="2503110"/>
            <a:ext cx="648072" cy="432048"/>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a:xfrm flipH="1" flipV="1">
            <a:off x="6465090" y="4123290"/>
            <a:ext cx="648072" cy="216024"/>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H="1">
            <a:off x="6462210" y="3529224"/>
            <a:ext cx="650952" cy="0"/>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7167168" y="2364611"/>
            <a:ext cx="473206" cy="230832"/>
          </a:xfrm>
          <a:prstGeom prst="rect">
            <a:avLst/>
          </a:prstGeom>
          <a:noFill/>
        </p:spPr>
        <p:txBody>
          <a:bodyPr wrap="none" rtlCol="0">
            <a:spAutoFit/>
          </a:bodyPr>
          <a:lstStyle/>
          <a:p>
            <a:pPr defTabSz="342900"/>
            <a:r>
              <a:rPr lang="en-GB" sz="900" dirty="0">
                <a:solidFill>
                  <a:prstClr val="black"/>
                </a:solidFill>
                <a:latin typeface="Arial"/>
              </a:rPr>
              <a:t>Leg 1</a:t>
            </a:r>
          </a:p>
        </p:txBody>
      </p:sp>
      <p:sp>
        <p:nvSpPr>
          <p:cNvPr id="16" name="TextBox 15"/>
          <p:cNvSpPr txBox="1"/>
          <p:nvPr/>
        </p:nvSpPr>
        <p:spPr>
          <a:xfrm>
            <a:off x="7113162" y="4200815"/>
            <a:ext cx="473206" cy="230832"/>
          </a:xfrm>
          <a:prstGeom prst="rect">
            <a:avLst/>
          </a:prstGeom>
          <a:noFill/>
        </p:spPr>
        <p:txBody>
          <a:bodyPr wrap="none" rtlCol="0">
            <a:spAutoFit/>
          </a:bodyPr>
          <a:lstStyle/>
          <a:p>
            <a:pPr defTabSz="342900"/>
            <a:r>
              <a:rPr lang="en-GB" sz="900" dirty="0">
                <a:solidFill>
                  <a:prstClr val="black"/>
                </a:solidFill>
                <a:latin typeface="Arial"/>
              </a:rPr>
              <a:t>Leg 2</a:t>
            </a:r>
          </a:p>
        </p:txBody>
      </p:sp>
      <p:sp>
        <p:nvSpPr>
          <p:cNvPr id="17" name="TextBox 16"/>
          <p:cNvSpPr txBox="1"/>
          <p:nvPr/>
        </p:nvSpPr>
        <p:spPr>
          <a:xfrm>
            <a:off x="7113163" y="3390725"/>
            <a:ext cx="800219" cy="230832"/>
          </a:xfrm>
          <a:prstGeom prst="rect">
            <a:avLst/>
          </a:prstGeom>
          <a:noFill/>
        </p:spPr>
        <p:txBody>
          <a:bodyPr wrap="none" rtlCol="0">
            <a:spAutoFit/>
          </a:bodyPr>
          <a:lstStyle/>
          <a:p>
            <a:pPr defTabSz="342900"/>
            <a:r>
              <a:rPr lang="en-GB" sz="900" dirty="0">
                <a:solidFill>
                  <a:prstClr val="black"/>
                </a:solidFill>
                <a:latin typeface="Arial"/>
              </a:rPr>
              <a:t>Absorber/jig</a:t>
            </a:r>
          </a:p>
        </p:txBody>
      </p:sp>
      <p:sp>
        <p:nvSpPr>
          <p:cNvPr id="23" name="TextBox 22"/>
          <p:cNvSpPr txBox="1"/>
          <p:nvPr/>
        </p:nvSpPr>
        <p:spPr>
          <a:xfrm>
            <a:off x="1729012" y="876703"/>
            <a:ext cx="6469524" cy="1269578"/>
          </a:xfrm>
          <a:prstGeom prst="rect">
            <a:avLst/>
          </a:prstGeom>
        </p:spPr>
        <p:txBody>
          <a:bodyPr wrap="square">
            <a:spAutoFit/>
          </a:bodyPr>
          <a:lstStyle>
            <a:defPPr>
              <a:defRPr lang="fr-FR"/>
            </a:defPPr>
            <a:lvl1pPr marL="171450" indent="-171450">
              <a:buClr>
                <a:srgbClr val="FFC000"/>
              </a:buClr>
              <a:buFont typeface="Wingdings" panose="05000000000000000000" pitchFamily="2" charset="2"/>
              <a:buChar char="§"/>
              <a:defRPr>
                <a:solidFill>
                  <a:schemeClr val="accent5"/>
                </a:solidFill>
              </a:defRPr>
            </a:lvl1pPr>
          </a:lstStyle>
          <a:p>
            <a:pPr marL="128588" indent="-128588" defTabSz="342900"/>
            <a:r>
              <a:rPr lang="en-US" sz="1050" dirty="0">
                <a:solidFill>
                  <a:srgbClr val="5A5A5A"/>
                </a:solidFill>
                <a:latin typeface="Arial"/>
              </a:rPr>
              <a:t>The mechanical tolerances definition of the absorber and the pipes are defined in such away that, </a:t>
            </a:r>
          </a:p>
          <a:p>
            <a:pPr marL="0" indent="0" defTabSz="342900">
              <a:buNone/>
            </a:pPr>
            <a:r>
              <a:rPr lang="en-US" sz="1050" dirty="0">
                <a:solidFill>
                  <a:srgbClr val="5A5A5A"/>
                </a:solidFill>
                <a:latin typeface="Arial"/>
              </a:rPr>
              <a:t>in the worst-case scenario, the thermal contact between the absorber and the recombination chamber</a:t>
            </a:r>
          </a:p>
          <a:p>
            <a:pPr marL="0" indent="0" defTabSz="342900">
              <a:buNone/>
            </a:pPr>
            <a:r>
              <a:rPr lang="en-US" sz="1050" dirty="0">
                <a:solidFill>
                  <a:srgbClr val="5A5A5A"/>
                </a:solidFill>
                <a:latin typeface="Arial"/>
              </a:rPr>
              <a:t>is not compromised.</a:t>
            </a:r>
            <a:endParaRPr lang="en-GB" sz="1050" dirty="0">
              <a:solidFill>
                <a:srgbClr val="5A5A5A"/>
              </a:solidFill>
              <a:latin typeface="Arial"/>
            </a:endParaRPr>
          </a:p>
          <a:p>
            <a:pPr marL="128588" indent="-128588" defTabSz="342900"/>
            <a:endParaRPr lang="en-GB" sz="1350" dirty="0">
              <a:solidFill>
                <a:srgbClr val="5A5A5A"/>
              </a:solidFill>
              <a:latin typeface="Calibri" panose="020F0502020204030204" pitchFamily="34" charset="0"/>
            </a:endParaRPr>
          </a:p>
          <a:p>
            <a:pPr marL="128588" indent="-128588" defTabSz="342900"/>
            <a:r>
              <a:rPr lang="en-GB" sz="1050" dirty="0">
                <a:solidFill>
                  <a:srgbClr val="FF0000"/>
                </a:solidFill>
                <a:latin typeface="Arial"/>
              </a:rPr>
              <a:t>Tolerances on the groove and weld positioning have a big influence in the fitting</a:t>
            </a:r>
            <a:r>
              <a:rPr lang="en-GB" sz="1050" dirty="0">
                <a:solidFill>
                  <a:srgbClr val="5A5A5A"/>
                </a:solidFill>
                <a:latin typeface="Arial"/>
              </a:rPr>
              <a:t>.</a:t>
            </a:r>
          </a:p>
          <a:p>
            <a:pPr marL="342900" lvl="1" defTabSz="342900"/>
            <a:r>
              <a:rPr lang="en-GB" sz="1050" dirty="0">
                <a:solidFill>
                  <a:srgbClr val="5A5A5A"/>
                </a:solidFill>
                <a:latin typeface="Arial"/>
              </a:rPr>
              <a:t>→ dummy absorber or jig foreseen for legs welding.</a:t>
            </a:r>
          </a:p>
          <a:p>
            <a:pPr marL="342900" lvl="1" defTabSz="342900"/>
            <a:endParaRPr lang="en-GB" sz="1050" dirty="0">
              <a:solidFill>
                <a:srgbClr val="5A5A5A"/>
              </a:solidFill>
              <a:latin typeface="Arial"/>
            </a:endParaRPr>
          </a:p>
        </p:txBody>
      </p:sp>
      <p:sp>
        <p:nvSpPr>
          <p:cNvPr id="8" name="Rectangle 7"/>
          <p:cNvSpPr/>
          <p:nvPr/>
        </p:nvSpPr>
        <p:spPr>
          <a:xfrm>
            <a:off x="1385646" y="3921900"/>
            <a:ext cx="335232" cy="24170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GB" sz="1350">
              <a:solidFill>
                <a:prstClr val="white"/>
              </a:solidFill>
              <a:latin typeface="Arial"/>
            </a:endParaRPr>
          </a:p>
        </p:txBody>
      </p:sp>
      <p:cxnSp>
        <p:nvCxnSpPr>
          <p:cNvPr id="22" name="Straight Connector 21"/>
          <p:cNvCxnSpPr>
            <a:cxnSpLocks/>
          </p:cNvCxnSpPr>
          <p:nvPr/>
        </p:nvCxnSpPr>
        <p:spPr>
          <a:xfrm flipV="1">
            <a:off x="1720878" y="2122137"/>
            <a:ext cx="2275608" cy="17997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a:cxnSpLocks/>
          </p:cNvCxnSpPr>
          <p:nvPr/>
        </p:nvCxnSpPr>
        <p:spPr>
          <a:xfrm>
            <a:off x="1720594" y="4163605"/>
            <a:ext cx="2275892" cy="70173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&amp; Jan Hansen,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Tree>
    <p:extLst>
      <p:ext uri="{BB962C8B-B14F-4D97-AF65-F5344CB8AC3E}">
        <p14:creationId xmlns:p14="http://schemas.microsoft.com/office/powerpoint/2010/main" val="2629183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sz="2700" dirty="0">
                <a:solidFill>
                  <a:schemeClr val="bg1">
                    <a:lumMod val="75000"/>
                  </a:schemeClr>
                </a:solidFill>
              </a:rPr>
              <a:t>15</a:t>
            </a:r>
            <a:r>
              <a:rPr lang="en-US" sz="2700" baseline="30000" dirty="0">
                <a:solidFill>
                  <a:schemeClr val="bg1">
                    <a:lumMod val="75000"/>
                  </a:schemeClr>
                </a:solidFill>
              </a:rPr>
              <a:t>th</a:t>
            </a:r>
            <a:r>
              <a:rPr lang="en-US" sz="2700" dirty="0">
                <a:solidFill>
                  <a:schemeClr val="bg1">
                    <a:lumMod val="75000"/>
                  </a:schemeClr>
                </a:solidFill>
              </a:rPr>
              <a:t> November 2022</a:t>
            </a:r>
            <a:br>
              <a:rPr lang="en-US" sz="2700" dirty="0"/>
            </a:br>
            <a:r>
              <a:rPr lang="en-US" sz="2700" dirty="0"/>
              <a:t>S</a:t>
            </a:r>
            <a:r>
              <a:rPr lang="en-GB" sz="2700" dirty="0"/>
              <a:t>pace request for TAN storage and conversion to TAXN during LS3</a:t>
            </a:r>
            <a:endParaRPr lang="en-US" sz="27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305991" y="3787487"/>
            <a:ext cx="8532020" cy="1090543"/>
          </a:xfrm>
        </p:spPr>
        <p:txBody>
          <a:bodyPr/>
          <a:lstStyle/>
          <a:p>
            <a:pPr algn="l"/>
            <a:r>
              <a:rPr lang="en-US" sz="1350" dirty="0"/>
              <a:t>Oliver Boettcher, Francisco Sanchez Galan ( BE-EA / HL-LHC WP8 Machine – Collider Interface )</a:t>
            </a:r>
          </a:p>
        </p:txBody>
      </p:sp>
      <p:sp>
        <p:nvSpPr>
          <p:cNvPr id="4" name="Footer Placeholder 52">
            <a:extLst>
              <a:ext uri="{FF2B5EF4-FFF2-40B4-BE49-F238E27FC236}">
                <a16:creationId xmlns:a16="http://schemas.microsoft.com/office/drawing/2014/main" id="{98C6BB0C-8EEB-D753-0093-4E8C96B82C97}"/>
              </a:ext>
            </a:extLst>
          </p:cNvPr>
          <p:cNvSpPr txBox="1">
            <a:spLocks/>
          </p:cNvSpPr>
          <p:nvPr/>
        </p:nvSpPr>
        <p:spPr>
          <a:xfrm>
            <a:off x="397597" y="4840265"/>
            <a:ext cx="1010099" cy="17883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r>
              <a:rPr lang="en-GB" sz="750" dirty="0">
                <a:solidFill>
                  <a:srgbClr val="FFFFFF"/>
                </a:solidFill>
                <a:latin typeface="Arial"/>
                <a:hlinkClick r:id="rId2"/>
              </a:rPr>
              <a:t>EDMS 2795064</a:t>
            </a:r>
            <a:endParaRPr lang="en-US" sz="750" dirty="0">
              <a:solidFill>
                <a:srgbClr val="FFFFFF"/>
              </a:solidFill>
              <a:latin typeface="Arial"/>
            </a:endParaRPr>
          </a:p>
        </p:txBody>
      </p:sp>
    </p:spTree>
    <p:extLst>
      <p:ext uri="{BB962C8B-B14F-4D97-AF65-F5344CB8AC3E}">
        <p14:creationId xmlns:p14="http://schemas.microsoft.com/office/powerpoint/2010/main" val="21599439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E8595-C1B2-4C37-A3D0-9F38C5FFB52A}"/>
              </a:ext>
            </a:extLst>
          </p:cNvPr>
          <p:cNvSpPr>
            <a:spLocks noGrp="1"/>
          </p:cNvSpPr>
          <p:nvPr>
            <p:ph type="title"/>
          </p:nvPr>
        </p:nvSpPr>
        <p:spPr/>
        <p:txBody>
          <a:bodyPr/>
          <a:lstStyle/>
          <a:p>
            <a:r>
              <a:rPr lang="en-GB" sz="2400" dirty="0"/>
              <a:t>Vacuum module on D2 side </a:t>
            </a:r>
            <a:br>
              <a:rPr lang="en-GB" sz="2400" dirty="0"/>
            </a:br>
            <a:r>
              <a:rPr lang="en-GB" sz="2400" dirty="0"/>
              <a:t>&amp; recombination chamber support</a:t>
            </a:r>
            <a:endParaRPr lang="en-US" sz="2400" dirty="0"/>
          </a:p>
        </p:txBody>
      </p:sp>
      <p:sp>
        <p:nvSpPr>
          <p:cNvPr id="8" name="Slide Number Placeholder 7">
            <a:extLst>
              <a:ext uri="{FF2B5EF4-FFF2-40B4-BE49-F238E27FC236}">
                <a16:creationId xmlns:a16="http://schemas.microsoft.com/office/drawing/2014/main" id="{5B4605DA-A1DD-4039-AF6F-6FC60981E2CA}"/>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30</a:t>
            </a:fld>
            <a:endParaRPr lang="fr-FR">
              <a:solidFill>
                <a:srgbClr val="64BCD9"/>
              </a:solidFill>
              <a:latin typeface="Arial"/>
            </a:endParaRPr>
          </a:p>
        </p:txBody>
      </p:sp>
      <p:pic>
        <p:nvPicPr>
          <p:cNvPr id="17" name="Picture 16" descr="Diagram&#10;&#10;Description automatically generated">
            <a:extLst>
              <a:ext uri="{FF2B5EF4-FFF2-40B4-BE49-F238E27FC236}">
                <a16:creationId xmlns:a16="http://schemas.microsoft.com/office/drawing/2014/main" id="{C79DF773-44DD-4D78-A003-E4FB9C506BA8}"/>
              </a:ext>
            </a:extLst>
          </p:cNvPr>
          <p:cNvPicPr>
            <a:picLocks noChangeAspect="1"/>
          </p:cNvPicPr>
          <p:nvPr/>
        </p:nvPicPr>
        <p:blipFill rotWithShape="1">
          <a:blip r:embed="rId2">
            <a:extLst>
              <a:ext uri="{28A0092B-C50C-407E-A947-70E740481C1C}">
                <a14:useLocalDpi xmlns:a14="http://schemas.microsoft.com/office/drawing/2010/main" val="0"/>
              </a:ext>
            </a:extLst>
          </a:blip>
          <a:srcRect l="10241" t="22447" r="4737" b="34411"/>
          <a:stretch/>
        </p:blipFill>
        <p:spPr>
          <a:xfrm>
            <a:off x="1652621" y="2744308"/>
            <a:ext cx="5817870" cy="1664211"/>
          </a:xfrm>
          <a:prstGeom prst="rect">
            <a:avLst/>
          </a:prstGeom>
        </p:spPr>
      </p:pic>
      <p:cxnSp>
        <p:nvCxnSpPr>
          <p:cNvPr id="21" name="Straight Connector 20">
            <a:extLst>
              <a:ext uri="{FF2B5EF4-FFF2-40B4-BE49-F238E27FC236}">
                <a16:creationId xmlns:a16="http://schemas.microsoft.com/office/drawing/2014/main" id="{6FDC7CDE-D659-48E2-A4A9-055BC2E50B45}"/>
              </a:ext>
            </a:extLst>
          </p:cNvPr>
          <p:cNvCxnSpPr/>
          <p:nvPr/>
        </p:nvCxnSpPr>
        <p:spPr>
          <a:xfrm>
            <a:off x="1707971" y="3443551"/>
            <a:ext cx="0" cy="1137285"/>
          </a:xfrm>
          <a:prstGeom prst="line">
            <a:avLst/>
          </a:prstGeom>
          <a:ln w="3175"/>
        </p:spPr>
        <p:style>
          <a:lnRef idx="2">
            <a:schemeClr val="dk1"/>
          </a:lnRef>
          <a:fillRef idx="0">
            <a:schemeClr val="dk1"/>
          </a:fillRef>
          <a:effectRef idx="1">
            <a:schemeClr val="dk1"/>
          </a:effectRef>
          <a:fontRef idx="minor">
            <a:schemeClr val="tx1"/>
          </a:fontRef>
        </p:style>
      </p:cxnSp>
      <p:cxnSp>
        <p:nvCxnSpPr>
          <p:cNvPr id="22" name="Straight Connector 21">
            <a:extLst>
              <a:ext uri="{FF2B5EF4-FFF2-40B4-BE49-F238E27FC236}">
                <a16:creationId xmlns:a16="http://schemas.microsoft.com/office/drawing/2014/main" id="{06F02E21-89B9-4B1F-91B0-94406E4BEA86}"/>
              </a:ext>
            </a:extLst>
          </p:cNvPr>
          <p:cNvCxnSpPr/>
          <p:nvPr/>
        </p:nvCxnSpPr>
        <p:spPr>
          <a:xfrm>
            <a:off x="7342961" y="3460696"/>
            <a:ext cx="0" cy="1137285"/>
          </a:xfrm>
          <a:prstGeom prst="line">
            <a:avLst/>
          </a:prstGeom>
          <a:ln w="3175"/>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CE47F76D-CE58-4696-B17D-13422B679229}"/>
              </a:ext>
            </a:extLst>
          </p:cNvPr>
          <p:cNvCxnSpPr>
            <a:cxnSpLocks/>
          </p:cNvCxnSpPr>
          <p:nvPr/>
        </p:nvCxnSpPr>
        <p:spPr>
          <a:xfrm>
            <a:off x="1707971" y="4578666"/>
            <a:ext cx="5629275" cy="0"/>
          </a:xfrm>
          <a:prstGeom prst="straightConnector1">
            <a:avLst/>
          </a:prstGeom>
          <a:ln w="3175">
            <a:headEnd type="triangle"/>
            <a:tailEnd type="triangle"/>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B0B5E288-2E36-4531-94F1-61B68511EA16}"/>
              </a:ext>
            </a:extLst>
          </p:cNvPr>
          <p:cNvSpPr txBox="1"/>
          <p:nvPr/>
        </p:nvSpPr>
        <p:spPr>
          <a:xfrm>
            <a:off x="4113888" y="4618112"/>
            <a:ext cx="1474463" cy="248209"/>
          </a:xfrm>
          <a:prstGeom prst="rect">
            <a:avLst/>
          </a:prstGeom>
          <a:noFill/>
        </p:spPr>
        <p:txBody>
          <a:bodyPr wrap="square" rtlCol="0">
            <a:spAutoFit/>
          </a:bodyPr>
          <a:lstStyle/>
          <a:p>
            <a:pPr defTabSz="342900"/>
            <a:r>
              <a:rPr lang="en-GB" sz="1013" dirty="0">
                <a:solidFill>
                  <a:prstClr val="black"/>
                </a:solidFill>
                <a:latin typeface="Arial"/>
              </a:rPr>
              <a:t>4766 mm</a:t>
            </a:r>
            <a:endParaRPr lang="en-US" sz="1013" dirty="0">
              <a:solidFill>
                <a:prstClr val="black"/>
              </a:solidFill>
              <a:latin typeface="Arial"/>
            </a:endParaRPr>
          </a:p>
        </p:txBody>
      </p:sp>
      <p:sp>
        <p:nvSpPr>
          <p:cNvPr id="13" name="TextBox 12"/>
          <p:cNvSpPr txBox="1"/>
          <p:nvPr/>
        </p:nvSpPr>
        <p:spPr>
          <a:xfrm>
            <a:off x="1413029" y="897564"/>
            <a:ext cx="6469524" cy="1546577"/>
          </a:xfrm>
          <a:prstGeom prst="rect">
            <a:avLst/>
          </a:prstGeom>
        </p:spPr>
        <p:txBody>
          <a:bodyPr wrap="square">
            <a:spAutoFit/>
          </a:bodyPr>
          <a:lstStyle>
            <a:defPPr>
              <a:defRPr lang="fr-FR"/>
            </a:defPPr>
            <a:lvl1pPr marL="171450" indent="-171450">
              <a:buClr>
                <a:srgbClr val="FFC000"/>
              </a:buClr>
              <a:buFont typeface="Wingdings" panose="05000000000000000000" pitchFamily="2" charset="2"/>
              <a:buChar char="§"/>
              <a:defRPr>
                <a:solidFill>
                  <a:schemeClr val="accent5"/>
                </a:solidFill>
              </a:defRPr>
            </a:lvl1pPr>
          </a:lstStyle>
          <a:p>
            <a:pPr marL="128588" indent="-128588" defTabSz="342900"/>
            <a:r>
              <a:rPr lang="en-GB" sz="1050" u="sng" dirty="0">
                <a:solidFill>
                  <a:srgbClr val="5A5A5A"/>
                </a:solidFill>
                <a:uFill>
                  <a:solidFill>
                    <a:srgbClr val="FFC000"/>
                  </a:solidFill>
                </a:uFill>
                <a:latin typeface="Arial"/>
              </a:rPr>
              <a:t>Vacuum </a:t>
            </a:r>
            <a:r>
              <a:rPr lang="en-GB" sz="1050" u="sng" dirty="0" err="1">
                <a:solidFill>
                  <a:srgbClr val="5A5A5A"/>
                </a:solidFill>
                <a:uFill>
                  <a:solidFill>
                    <a:srgbClr val="FFC000"/>
                  </a:solidFill>
                </a:uFill>
                <a:latin typeface="Arial"/>
              </a:rPr>
              <a:t>assemby</a:t>
            </a:r>
            <a:r>
              <a:rPr lang="en-GB" sz="1050" u="sng" dirty="0">
                <a:solidFill>
                  <a:srgbClr val="5A5A5A"/>
                </a:solidFill>
                <a:uFill>
                  <a:solidFill>
                    <a:srgbClr val="FFC000"/>
                  </a:solidFill>
                </a:uFill>
                <a:latin typeface="Arial"/>
              </a:rPr>
              <a:t> </a:t>
            </a:r>
            <a:r>
              <a:rPr lang="en-GB" sz="1050" dirty="0">
                <a:solidFill>
                  <a:srgbClr val="5A5A5A"/>
                </a:solidFill>
                <a:latin typeface="Arial"/>
              </a:rPr>
              <a:t>(support + modules + coupling tool and connection flange) </a:t>
            </a:r>
            <a:r>
              <a:rPr lang="en-GB" sz="1050" dirty="0" err="1">
                <a:solidFill>
                  <a:srgbClr val="5A5A5A"/>
                </a:solidFill>
                <a:latin typeface="Arial"/>
              </a:rPr>
              <a:t>weigths</a:t>
            </a:r>
            <a:r>
              <a:rPr lang="en-GB" sz="1050" dirty="0">
                <a:solidFill>
                  <a:srgbClr val="5A5A5A"/>
                </a:solidFill>
                <a:latin typeface="Arial"/>
              </a:rPr>
              <a:t> around 160kg.</a:t>
            </a:r>
          </a:p>
          <a:p>
            <a:pPr marL="128588" indent="-128588" defTabSz="342900"/>
            <a:endParaRPr lang="es-ES" sz="1050" dirty="0">
              <a:solidFill>
                <a:srgbClr val="5A5A5A"/>
              </a:solidFill>
              <a:latin typeface="Arial"/>
            </a:endParaRPr>
          </a:p>
          <a:p>
            <a:pPr marL="128588" indent="-128588" defTabSz="342900"/>
            <a:r>
              <a:rPr lang="es-ES" sz="1050" dirty="0" err="1">
                <a:solidFill>
                  <a:srgbClr val="5A5A5A"/>
                </a:solidFill>
                <a:latin typeface="Arial"/>
              </a:rPr>
              <a:t>Both</a:t>
            </a:r>
            <a:r>
              <a:rPr lang="es-ES" sz="1050" dirty="0">
                <a:solidFill>
                  <a:srgbClr val="5A5A5A"/>
                </a:solidFill>
                <a:latin typeface="Arial"/>
              </a:rPr>
              <a:t> </a:t>
            </a:r>
            <a:r>
              <a:rPr lang="es-ES" sz="1050" dirty="0" err="1">
                <a:solidFill>
                  <a:srgbClr val="5A5A5A"/>
                </a:solidFill>
                <a:latin typeface="Arial"/>
              </a:rPr>
              <a:t>supports</a:t>
            </a:r>
            <a:r>
              <a:rPr lang="es-ES" sz="1050" dirty="0">
                <a:solidFill>
                  <a:srgbClr val="5A5A5A"/>
                </a:solidFill>
                <a:latin typeface="Arial"/>
              </a:rPr>
              <a:t> </a:t>
            </a:r>
            <a:r>
              <a:rPr lang="es-ES" sz="1050" dirty="0" err="1">
                <a:solidFill>
                  <a:srgbClr val="5A5A5A"/>
                </a:solidFill>
                <a:latin typeface="Arial"/>
              </a:rPr>
              <a:t>allows</a:t>
            </a:r>
            <a:r>
              <a:rPr lang="es-ES" sz="1050" dirty="0">
                <a:solidFill>
                  <a:srgbClr val="5A5A5A"/>
                </a:solidFill>
                <a:latin typeface="Arial"/>
              </a:rPr>
              <a:t> </a:t>
            </a:r>
            <a:r>
              <a:rPr lang="es-ES" sz="1050" dirty="0" err="1">
                <a:solidFill>
                  <a:srgbClr val="5A5A5A"/>
                </a:solidFill>
                <a:latin typeface="Arial"/>
              </a:rPr>
              <a:t>displacement</a:t>
            </a:r>
            <a:r>
              <a:rPr lang="es-ES" sz="1050" dirty="0">
                <a:solidFill>
                  <a:srgbClr val="5A5A5A"/>
                </a:solidFill>
                <a:latin typeface="Arial"/>
              </a:rPr>
              <a:t> in </a:t>
            </a:r>
            <a:r>
              <a:rPr lang="es-ES" sz="1050" dirty="0" err="1">
                <a:solidFill>
                  <a:srgbClr val="5A5A5A"/>
                </a:solidFill>
                <a:latin typeface="Arial"/>
              </a:rPr>
              <a:t>the</a:t>
            </a:r>
            <a:r>
              <a:rPr lang="es-ES" sz="1050" dirty="0">
                <a:solidFill>
                  <a:srgbClr val="5A5A5A"/>
                </a:solidFill>
                <a:latin typeface="Arial"/>
              </a:rPr>
              <a:t> </a:t>
            </a:r>
            <a:r>
              <a:rPr lang="es-ES" sz="1050" dirty="0" err="1">
                <a:solidFill>
                  <a:srgbClr val="5A5A5A"/>
                </a:solidFill>
                <a:latin typeface="Arial"/>
              </a:rPr>
              <a:t>beamline</a:t>
            </a:r>
            <a:r>
              <a:rPr lang="es-ES" sz="1050" dirty="0">
                <a:solidFill>
                  <a:srgbClr val="5A5A5A"/>
                </a:solidFill>
                <a:latin typeface="Arial"/>
              </a:rPr>
              <a:t> </a:t>
            </a:r>
            <a:r>
              <a:rPr lang="es-ES" sz="1050" dirty="0" err="1">
                <a:solidFill>
                  <a:srgbClr val="5A5A5A"/>
                </a:solidFill>
                <a:latin typeface="Arial"/>
              </a:rPr>
              <a:t>direction</a:t>
            </a:r>
            <a:r>
              <a:rPr lang="es-ES" sz="1050" dirty="0">
                <a:solidFill>
                  <a:srgbClr val="5A5A5A"/>
                </a:solidFill>
                <a:latin typeface="Arial"/>
              </a:rPr>
              <a:t> to</a:t>
            </a:r>
          </a:p>
          <a:p>
            <a:pPr marL="0" indent="0" defTabSz="342900">
              <a:buNone/>
            </a:pPr>
            <a:r>
              <a:rPr lang="es-ES" sz="1050" dirty="0" err="1">
                <a:solidFill>
                  <a:srgbClr val="5A5A5A"/>
                </a:solidFill>
                <a:latin typeface="Arial"/>
              </a:rPr>
              <a:t>avoid</a:t>
            </a:r>
            <a:r>
              <a:rPr lang="es-ES" sz="1050" dirty="0">
                <a:solidFill>
                  <a:srgbClr val="5A5A5A"/>
                </a:solidFill>
                <a:latin typeface="Arial"/>
              </a:rPr>
              <a:t> termal </a:t>
            </a:r>
            <a:r>
              <a:rPr lang="es-ES" sz="1050" dirty="0" err="1">
                <a:solidFill>
                  <a:srgbClr val="5A5A5A"/>
                </a:solidFill>
                <a:latin typeface="Arial"/>
              </a:rPr>
              <a:t>stresses</a:t>
            </a:r>
            <a:r>
              <a:rPr lang="es-ES" sz="1050" dirty="0">
                <a:solidFill>
                  <a:srgbClr val="5A5A5A"/>
                </a:solidFill>
                <a:latin typeface="Arial"/>
              </a:rPr>
              <a:t> </a:t>
            </a:r>
            <a:r>
              <a:rPr lang="es-ES" sz="1050" dirty="0" err="1">
                <a:solidFill>
                  <a:srgbClr val="5A5A5A"/>
                </a:solidFill>
                <a:latin typeface="Arial"/>
              </a:rPr>
              <a:t>during</a:t>
            </a:r>
            <a:r>
              <a:rPr lang="es-ES" sz="1050" dirty="0">
                <a:solidFill>
                  <a:srgbClr val="5A5A5A"/>
                </a:solidFill>
                <a:latin typeface="Arial"/>
              </a:rPr>
              <a:t> bakeout.</a:t>
            </a:r>
            <a:endParaRPr lang="en-GB" sz="1050" dirty="0">
              <a:solidFill>
                <a:srgbClr val="5A5A5A"/>
              </a:solidFill>
              <a:latin typeface="Arial"/>
            </a:endParaRPr>
          </a:p>
          <a:p>
            <a:pPr marL="128588" indent="-128588" defTabSz="342900"/>
            <a:endParaRPr lang="en-US" sz="1050" dirty="0">
              <a:solidFill>
                <a:srgbClr val="5A5A5A"/>
              </a:solidFill>
              <a:latin typeface="Arial"/>
            </a:endParaRPr>
          </a:p>
          <a:p>
            <a:pPr marL="128588" indent="-128588" defTabSz="342900"/>
            <a:r>
              <a:rPr lang="es-ES" sz="1050" dirty="0" err="1">
                <a:solidFill>
                  <a:srgbClr val="5A5A5A"/>
                </a:solidFill>
                <a:latin typeface="Arial"/>
              </a:rPr>
              <a:t>Protection</a:t>
            </a:r>
            <a:r>
              <a:rPr lang="es-ES" sz="1050" dirty="0">
                <a:solidFill>
                  <a:srgbClr val="5A5A5A"/>
                </a:solidFill>
                <a:latin typeface="Arial"/>
              </a:rPr>
              <a:t> </a:t>
            </a:r>
            <a:r>
              <a:rPr lang="es-ES" sz="1050" dirty="0" err="1">
                <a:solidFill>
                  <a:srgbClr val="5A5A5A"/>
                </a:solidFill>
                <a:latin typeface="Arial"/>
              </a:rPr>
              <a:t>foreseen</a:t>
            </a:r>
            <a:r>
              <a:rPr lang="es-ES" sz="1050" dirty="0">
                <a:solidFill>
                  <a:srgbClr val="5A5A5A"/>
                </a:solidFill>
                <a:latin typeface="Arial"/>
              </a:rPr>
              <a:t> </a:t>
            </a:r>
            <a:r>
              <a:rPr lang="es-ES" sz="1050" dirty="0" err="1">
                <a:solidFill>
                  <a:srgbClr val="5A5A5A"/>
                </a:solidFill>
                <a:latin typeface="Arial"/>
              </a:rPr>
              <a:t>on</a:t>
            </a:r>
            <a:r>
              <a:rPr lang="es-ES" sz="1050" dirty="0">
                <a:solidFill>
                  <a:srgbClr val="5A5A5A"/>
                </a:solidFill>
                <a:latin typeface="Arial"/>
              </a:rPr>
              <a:t> </a:t>
            </a:r>
            <a:r>
              <a:rPr lang="es-ES" sz="1050" dirty="0" err="1">
                <a:solidFill>
                  <a:srgbClr val="5A5A5A"/>
                </a:solidFill>
                <a:latin typeface="Arial"/>
              </a:rPr>
              <a:t>the</a:t>
            </a:r>
            <a:r>
              <a:rPr lang="es-ES" sz="1050" dirty="0">
                <a:solidFill>
                  <a:srgbClr val="5A5A5A"/>
                </a:solidFill>
                <a:latin typeface="Arial"/>
              </a:rPr>
              <a:t> IP </a:t>
            </a:r>
            <a:r>
              <a:rPr lang="es-ES" sz="1050" dirty="0" err="1">
                <a:solidFill>
                  <a:srgbClr val="5A5A5A"/>
                </a:solidFill>
                <a:latin typeface="Arial"/>
              </a:rPr>
              <a:t>side</a:t>
            </a:r>
            <a:r>
              <a:rPr lang="es-ES" sz="1050" dirty="0">
                <a:solidFill>
                  <a:srgbClr val="5A5A5A"/>
                </a:solidFill>
                <a:latin typeface="Arial"/>
              </a:rPr>
              <a:t> for </a:t>
            </a:r>
            <a:r>
              <a:rPr lang="es-ES" sz="1050" dirty="0" err="1">
                <a:solidFill>
                  <a:srgbClr val="5A5A5A"/>
                </a:solidFill>
                <a:latin typeface="Arial"/>
              </a:rPr>
              <a:t>the</a:t>
            </a:r>
            <a:r>
              <a:rPr lang="es-ES" sz="1050" dirty="0">
                <a:solidFill>
                  <a:srgbClr val="5A5A5A"/>
                </a:solidFill>
                <a:latin typeface="Arial"/>
              </a:rPr>
              <a:t> </a:t>
            </a:r>
            <a:r>
              <a:rPr lang="es-ES" sz="1050" dirty="0" err="1">
                <a:solidFill>
                  <a:srgbClr val="5A5A5A"/>
                </a:solidFill>
                <a:latin typeface="Arial"/>
              </a:rPr>
              <a:t>recombination</a:t>
            </a:r>
            <a:r>
              <a:rPr lang="es-ES" sz="1050" dirty="0">
                <a:solidFill>
                  <a:srgbClr val="5A5A5A"/>
                </a:solidFill>
                <a:latin typeface="Arial"/>
              </a:rPr>
              <a:t> </a:t>
            </a:r>
            <a:r>
              <a:rPr lang="es-ES" sz="1050" dirty="0" err="1">
                <a:solidFill>
                  <a:srgbClr val="5A5A5A"/>
                </a:solidFill>
                <a:latin typeface="Arial"/>
              </a:rPr>
              <a:t>part</a:t>
            </a:r>
            <a:r>
              <a:rPr lang="es-ES" sz="1050" dirty="0">
                <a:solidFill>
                  <a:srgbClr val="5A5A5A"/>
                </a:solidFill>
                <a:latin typeface="Arial"/>
              </a:rPr>
              <a:t>.</a:t>
            </a:r>
          </a:p>
          <a:p>
            <a:pPr marL="128588" indent="-128588" defTabSz="342900"/>
            <a:endParaRPr lang="es-ES" sz="1050" dirty="0">
              <a:solidFill>
                <a:srgbClr val="5A5A5A"/>
              </a:solidFill>
              <a:latin typeface="Arial"/>
            </a:endParaRPr>
          </a:p>
          <a:p>
            <a:pPr marL="128588" indent="-128588" defTabSz="342900"/>
            <a:r>
              <a:rPr lang="en-GB" sz="1050" dirty="0">
                <a:solidFill>
                  <a:srgbClr val="5A5A5A"/>
                </a:solidFill>
                <a:latin typeface="Arial"/>
              </a:rPr>
              <a:t>Length of the TAXN assembly: 4.766m.</a:t>
            </a:r>
          </a:p>
          <a:p>
            <a:pPr marL="128588" indent="-128588" defTabSz="342900"/>
            <a:endParaRPr lang="en-US" sz="1050" dirty="0">
              <a:solidFill>
                <a:srgbClr val="5A5A5A"/>
              </a:solidFill>
              <a:latin typeface="Arial"/>
            </a:endParaRPr>
          </a:p>
        </p:txBody>
      </p:sp>
      <p:pic>
        <p:nvPicPr>
          <p:cNvPr id="9" name="Picture 8"/>
          <p:cNvPicPr>
            <a:picLocks noChangeAspect="1"/>
          </p:cNvPicPr>
          <p:nvPr/>
        </p:nvPicPr>
        <p:blipFill>
          <a:blip r:embed="rId3"/>
          <a:stretch>
            <a:fillRect/>
          </a:stretch>
        </p:blipFill>
        <p:spPr>
          <a:xfrm>
            <a:off x="6300192" y="1245606"/>
            <a:ext cx="1566174" cy="1498702"/>
          </a:xfrm>
          <a:prstGeom prst="rect">
            <a:avLst/>
          </a:prstGeom>
        </p:spPr>
      </p:pic>
      <p:sp>
        <p:nvSpPr>
          <p:cNvPr id="14" name="Footer Placeholder 3"/>
          <p:cNvSpPr>
            <a:spLocks noGrp="1"/>
          </p:cNvSpPr>
          <p:nvPr>
            <p:ph type="ftr" sz="quarter" idx="11"/>
          </p:nvPr>
        </p:nvSpPr>
        <p:spPr>
          <a:xfrm>
            <a:off x="2571750" y="4894008"/>
            <a:ext cx="4970250" cy="143255"/>
          </a:xfrm>
        </p:spPr>
        <p:txBody>
          <a:bodyPr/>
          <a:lstStyle/>
          <a:p>
            <a:pPr defTabSz="342900"/>
            <a:r>
              <a:rPr lang="fr-FR" dirty="0">
                <a:solidFill>
                  <a:srgbClr val="64BCD9"/>
                </a:solidFill>
                <a:latin typeface="Arial"/>
              </a:rPr>
              <a:t>Pablo Santos Díaz &amp; Jan Hansen, </a:t>
            </a:r>
            <a:r>
              <a:rPr lang="en-GB" dirty="0">
                <a:solidFill>
                  <a:srgbClr val="64BCD9"/>
                </a:solidFill>
                <a:latin typeface="Arial"/>
              </a:rPr>
              <a:t>EDMS: 2467765 v.1, 22</a:t>
            </a:r>
            <a:r>
              <a:rPr lang="en-GB" baseline="30000" dirty="0">
                <a:solidFill>
                  <a:srgbClr val="64BCD9"/>
                </a:solidFill>
                <a:latin typeface="Arial"/>
              </a:rPr>
              <a:t>nd</a:t>
            </a:r>
            <a:r>
              <a:rPr lang="en-GB" dirty="0">
                <a:solidFill>
                  <a:srgbClr val="64BCD9"/>
                </a:solidFill>
                <a:latin typeface="Arial"/>
              </a:rPr>
              <a:t> January 2021</a:t>
            </a:r>
          </a:p>
        </p:txBody>
      </p:sp>
      <p:sp>
        <p:nvSpPr>
          <p:cNvPr id="15" name="TextBox 14"/>
          <p:cNvSpPr txBox="1"/>
          <p:nvPr/>
        </p:nvSpPr>
        <p:spPr>
          <a:xfrm>
            <a:off x="6489547" y="2841780"/>
            <a:ext cx="1454244" cy="230832"/>
          </a:xfrm>
          <a:prstGeom prst="rect">
            <a:avLst/>
          </a:prstGeom>
          <a:solidFill>
            <a:srgbClr val="FFC000"/>
          </a:solidFill>
          <a:ln w="190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rtlCol="0">
            <a:spAutoFit/>
          </a:bodyPr>
          <a:lstStyle/>
          <a:p>
            <a:pPr defTabSz="342900"/>
            <a:r>
              <a:rPr lang="en-GB" sz="900" b="1" dirty="0">
                <a:solidFill>
                  <a:srgbClr val="7030A0"/>
                </a:solidFill>
                <a:latin typeface="Arial"/>
              </a:rPr>
              <a:t>Courtesy of J. Meignan</a:t>
            </a:r>
          </a:p>
        </p:txBody>
      </p:sp>
    </p:spTree>
    <p:extLst>
      <p:ext uri="{BB962C8B-B14F-4D97-AF65-F5344CB8AC3E}">
        <p14:creationId xmlns:p14="http://schemas.microsoft.com/office/powerpoint/2010/main" val="3426823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295535-C361-42C4-9E4E-83B8C3342EF4}"/>
              </a:ext>
            </a:extLst>
          </p:cNvPr>
          <p:cNvSpPr>
            <a:spLocks noGrp="1"/>
          </p:cNvSpPr>
          <p:nvPr>
            <p:ph type="title"/>
          </p:nvPr>
        </p:nvSpPr>
        <p:spPr>
          <a:xfrm>
            <a:off x="150363" y="182096"/>
            <a:ext cx="8747777" cy="525619"/>
          </a:xfrm>
        </p:spPr>
        <p:txBody>
          <a:bodyPr/>
          <a:lstStyle/>
          <a:p>
            <a:r>
              <a:rPr lang="en-US" dirty="0"/>
              <a:t>Space request for preparing the TAXN for the HL-LHC</a:t>
            </a:r>
            <a:endParaRPr lang="en-GB" dirty="0"/>
          </a:p>
        </p:txBody>
      </p:sp>
      <p:sp>
        <p:nvSpPr>
          <p:cNvPr id="4" name="Date Placeholder 3">
            <a:extLst>
              <a:ext uri="{FF2B5EF4-FFF2-40B4-BE49-F238E27FC236}">
                <a16:creationId xmlns:a16="http://schemas.microsoft.com/office/drawing/2014/main" id="{F178D54D-164B-4FC3-B5A5-293F331F6E96}"/>
              </a:ext>
            </a:extLst>
          </p:cNvPr>
          <p:cNvSpPr>
            <a:spLocks noGrp="1"/>
          </p:cNvSpPr>
          <p:nvPr>
            <p:ph type="dt" sz="half" idx="10"/>
          </p:nvPr>
        </p:nvSpPr>
        <p:spPr>
          <a:xfrm>
            <a:off x="1500069" y="4844951"/>
            <a:ext cx="592286" cy="178830"/>
          </a:xfrm>
        </p:spPr>
        <p:txBody>
          <a:bodyPr/>
          <a:lstStyle/>
          <a:p>
            <a:pPr defTabSz="685800"/>
            <a:r>
              <a:rPr lang="en-US">
                <a:solidFill>
                  <a:srgbClr val="0033A0"/>
                </a:solidFill>
                <a:latin typeface="Arial"/>
              </a:rPr>
              <a:t>15-11-2022</a:t>
            </a:r>
            <a:endParaRPr lang="en-US" dirty="0">
              <a:solidFill>
                <a:srgbClr val="0033A0"/>
              </a:solidFill>
              <a:latin typeface="Arial"/>
            </a:endParaRPr>
          </a:p>
        </p:txBody>
      </p:sp>
      <p:sp>
        <p:nvSpPr>
          <p:cNvPr id="5" name="Slide Number Placeholder 4">
            <a:extLst>
              <a:ext uri="{FF2B5EF4-FFF2-40B4-BE49-F238E27FC236}">
                <a16:creationId xmlns:a16="http://schemas.microsoft.com/office/drawing/2014/main" id="{4710776B-F9D4-4D5C-A7DF-F95085A68C4C}"/>
              </a:ext>
            </a:extLst>
          </p:cNvPr>
          <p:cNvSpPr>
            <a:spLocks noGrp="1"/>
          </p:cNvSpPr>
          <p:nvPr>
            <p:ph type="sldNum" sz="quarter" idx="12"/>
          </p:nvPr>
        </p:nvSpPr>
        <p:spPr/>
        <p:txBody>
          <a:bodyPr/>
          <a:lstStyle/>
          <a:p>
            <a:pPr defTabSz="685800"/>
            <a:fld id="{36B5EA5A-BC32-A742-B11B-8E7414D5B535}" type="slidenum">
              <a:rPr lang="en-US">
                <a:solidFill>
                  <a:srgbClr val="0033A0"/>
                </a:solidFill>
                <a:latin typeface="Arial"/>
              </a:rPr>
              <a:pPr defTabSz="685800"/>
              <a:t>4</a:t>
            </a:fld>
            <a:endParaRPr lang="en-US" dirty="0">
              <a:solidFill>
                <a:srgbClr val="0033A0"/>
              </a:solidFill>
              <a:latin typeface="Arial"/>
            </a:endParaRPr>
          </a:p>
        </p:txBody>
      </p:sp>
      <p:sp>
        <p:nvSpPr>
          <p:cNvPr id="22" name="TextBox 21">
            <a:extLst>
              <a:ext uri="{FF2B5EF4-FFF2-40B4-BE49-F238E27FC236}">
                <a16:creationId xmlns:a16="http://schemas.microsoft.com/office/drawing/2014/main" id="{8187FA81-0ECC-BB0F-818F-68065AD7FEB7}"/>
              </a:ext>
            </a:extLst>
          </p:cNvPr>
          <p:cNvSpPr txBox="1"/>
          <p:nvPr/>
        </p:nvSpPr>
        <p:spPr>
          <a:xfrm>
            <a:off x="252743" y="774410"/>
            <a:ext cx="5975063" cy="3949799"/>
          </a:xfrm>
          <a:prstGeom prst="rect">
            <a:avLst/>
          </a:prstGeom>
          <a:noFill/>
        </p:spPr>
        <p:txBody>
          <a:bodyPr wrap="square" lIns="0" tIns="0" rIns="0" bIns="0" rtlCol="0">
            <a:spAutoFit/>
          </a:bodyPr>
          <a:lstStyle/>
          <a:p>
            <a:pPr marL="203597" indent="-203597" defTabSz="685800"/>
            <a:r>
              <a:rPr lang="en-US" sz="1200" b="1" dirty="0">
                <a:solidFill>
                  <a:srgbClr val="0033A0"/>
                </a:solidFill>
                <a:latin typeface="Calibri" panose="020F0502020204030204" pitchFamily="34" charset="0"/>
                <a:ea typeface="Times New Roman" panose="02020603050405020304" pitchFamily="18" charset="0"/>
              </a:rPr>
              <a:t>Motivation: </a:t>
            </a:r>
            <a:r>
              <a:rPr lang="en-US" sz="1200" b="1" dirty="0">
                <a:solidFill>
                  <a:srgbClr val="FF0000"/>
                </a:solidFill>
                <a:latin typeface="Calibri" panose="020F0502020204030204" pitchFamily="34" charset="0"/>
              </a:rPr>
              <a:t>Storage and modification into TAXN of 4 radioactive TANs (</a:t>
            </a:r>
            <a:r>
              <a:rPr lang="el-GR" sz="1200" b="1" dirty="0">
                <a:solidFill>
                  <a:srgbClr val="FF0000"/>
                </a:solidFill>
                <a:latin typeface="Calibri" panose="020F0502020204030204" pitchFamily="34" charset="0"/>
              </a:rPr>
              <a:t>50 μ</a:t>
            </a:r>
            <a:r>
              <a:rPr lang="en-US" sz="1200" b="1" dirty="0">
                <a:solidFill>
                  <a:srgbClr val="FF0000"/>
                </a:solidFill>
                <a:latin typeface="Calibri" panose="020F0502020204030204" pitchFamily="34" charset="0"/>
              </a:rPr>
              <a:t>Sv/h at 40 cm)</a:t>
            </a:r>
            <a:endParaRPr lang="en-US" sz="1200" dirty="0">
              <a:solidFill>
                <a:srgbClr val="0033A0"/>
              </a:solidFill>
              <a:latin typeface="Calibri" panose="020F0502020204030204" pitchFamily="34" charset="0"/>
            </a:endParaRP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Reduction of 72t of radioactive waste and cost savings (re-using existing TAN U-shielding)</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Storage and conversion from TAN to TAXN need 3-6 months activation cool-down</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WP8 is looking for an adequate zone during LS3 becoming a temporary RP controlled area</a:t>
            </a:r>
          </a:p>
          <a:p>
            <a:pPr defTabSz="685800">
              <a:spcBef>
                <a:spcPts val="450"/>
              </a:spcBef>
            </a:pPr>
            <a:r>
              <a:rPr lang="en-US" sz="1200" b="1" dirty="0">
                <a:solidFill>
                  <a:srgbClr val="0033A0"/>
                </a:solidFill>
                <a:latin typeface="Calibri" panose="020F0502020204030204" pitchFamily="34" charset="0"/>
                <a:ea typeface="Times New Roman" panose="02020603050405020304" pitchFamily="18" charset="0"/>
              </a:rPr>
              <a:t>Works to execute:</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Times New Roman" panose="02020603050405020304" pitchFamily="18" charset="0"/>
              </a:rPr>
              <a:t>Storage of 4 TANs </a:t>
            </a:r>
            <a:r>
              <a:rPr lang="en-US" sz="1200" dirty="0">
                <a:solidFill>
                  <a:srgbClr val="0033A0"/>
                </a:solidFill>
                <a:latin typeface="Calibri" panose="020F0502020204030204" pitchFamily="34" charset="0"/>
                <a:ea typeface="Times New Roman" panose="02020603050405020304" pitchFamily="18" charset="0"/>
              </a:rPr>
              <a:t>(</a:t>
            </a:r>
            <a:r>
              <a:rPr lang="en-US" sz="1200" dirty="0">
                <a:solidFill>
                  <a:srgbClr val="FF0000"/>
                </a:solidFill>
                <a:latin typeface="Calibri" panose="020F0502020204030204" pitchFamily="34" charset="0"/>
              </a:rPr>
              <a:t>30t each</a:t>
            </a:r>
            <a:r>
              <a:rPr lang="en-US" sz="1200" dirty="0">
                <a:solidFill>
                  <a:srgbClr val="0033A0"/>
                </a:solidFill>
                <a:latin typeface="Calibri" panose="020F0502020204030204" pitchFamily="34" charset="0"/>
              </a:rPr>
              <a:t>, </a:t>
            </a:r>
            <a:r>
              <a:rPr lang="en-US" sz="1200" dirty="0" err="1">
                <a:solidFill>
                  <a:srgbClr val="0033A0"/>
                </a:solidFill>
                <a:latin typeface="Calibri" panose="020F0502020204030204" pitchFamily="34" charset="0"/>
                <a:ea typeface="Times New Roman" panose="02020603050405020304" pitchFamily="18" charset="0"/>
              </a:rPr>
              <a:t>LxWxH</a:t>
            </a:r>
            <a:r>
              <a:rPr lang="en-US" sz="1200" dirty="0">
                <a:solidFill>
                  <a:srgbClr val="0033A0"/>
                </a:solidFill>
                <a:latin typeface="Calibri" panose="020F0502020204030204" pitchFamily="34" charset="0"/>
                <a:ea typeface="Times New Roman" panose="02020603050405020304" pitchFamily="18" charset="0"/>
              </a:rPr>
              <a:t>: 4,8 x 1,1 x 1,7 m):</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Times New Roman" panose="02020603050405020304" pitchFamily="18" charset="0"/>
              </a:rPr>
              <a:t>Disassembly</a:t>
            </a:r>
            <a:r>
              <a:rPr lang="en-US" sz="1200" dirty="0">
                <a:solidFill>
                  <a:srgbClr val="0033A0"/>
                </a:solidFill>
                <a:latin typeface="Calibri" panose="020F0502020204030204" pitchFamily="34" charset="0"/>
                <a:ea typeface="Times New Roman" panose="02020603050405020304" pitchFamily="18" charset="0"/>
              </a:rPr>
              <a:t> of obsolete absorbers components (</a:t>
            </a:r>
            <a:r>
              <a:rPr lang="en-US" sz="1200" dirty="0">
                <a:solidFill>
                  <a:srgbClr val="FF0000"/>
                </a:solidFill>
                <a:latin typeface="Calibri" panose="020F0502020204030204" pitchFamily="34" charset="0"/>
                <a:ea typeface="Times New Roman" panose="02020603050405020304" pitchFamily="18" charset="0"/>
              </a:rPr>
              <a:t>total 48t</a:t>
            </a:r>
            <a:r>
              <a:rPr lang="en-US" sz="1200" dirty="0">
                <a:solidFill>
                  <a:srgbClr val="0033A0"/>
                </a:solidFill>
                <a:latin typeface="Calibri" panose="020F0502020204030204" pitchFamily="34" charset="0"/>
                <a:ea typeface="Times New Roman" panose="02020603050405020304" pitchFamily="18" charset="0"/>
              </a:rPr>
              <a:t>, storage, transport to RWTC)</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Minor </a:t>
            </a:r>
            <a:r>
              <a:rPr lang="en-US" sz="1200" dirty="0">
                <a:solidFill>
                  <a:srgbClr val="FF0000"/>
                </a:solidFill>
                <a:latin typeface="Calibri" panose="020F0502020204030204" pitchFamily="34" charset="0"/>
                <a:ea typeface="Times New Roman" panose="02020603050405020304" pitchFamily="18" charset="0"/>
              </a:rPr>
              <a:t>modification works </a:t>
            </a:r>
            <a:r>
              <a:rPr lang="en-US" sz="1200" dirty="0">
                <a:solidFill>
                  <a:srgbClr val="0033A0"/>
                </a:solidFill>
                <a:latin typeface="Calibri" panose="020F0502020204030204" pitchFamily="34" charset="0"/>
                <a:ea typeface="Times New Roman" panose="02020603050405020304" pitchFamily="18" charset="0"/>
              </a:rPr>
              <a:t>on TAN U-shielding (ALARA level 3)</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Times New Roman" panose="02020603050405020304" pitchFamily="18" charset="0"/>
              </a:rPr>
              <a:t>TAXN production: </a:t>
            </a:r>
            <a:r>
              <a:rPr lang="en-US" sz="1200" dirty="0">
                <a:solidFill>
                  <a:srgbClr val="0033A0"/>
                </a:solidFill>
                <a:latin typeface="Calibri" panose="020F0502020204030204" pitchFamily="34" charset="0"/>
                <a:ea typeface="Times New Roman" panose="02020603050405020304" pitchFamily="18" charset="0"/>
              </a:rPr>
              <a:t>Reception new absorber components (48t), </a:t>
            </a:r>
            <a:r>
              <a:rPr lang="en-US" sz="1200" dirty="0">
                <a:solidFill>
                  <a:srgbClr val="FF0000"/>
                </a:solidFill>
                <a:latin typeface="Calibri" panose="020F0502020204030204" pitchFamily="34" charset="0"/>
                <a:ea typeface="Times New Roman" panose="02020603050405020304" pitchFamily="18" charset="0"/>
              </a:rPr>
              <a:t>assembly</a:t>
            </a:r>
            <a:r>
              <a:rPr lang="en-US" sz="1200" dirty="0">
                <a:solidFill>
                  <a:srgbClr val="0033A0"/>
                </a:solidFill>
                <a:latin typeface="Calibri" panose="020F0502020204030204" pitchFamily="34" charset="0"/>
                <a:ea typeface="Times New Roman" panose="02020603050405020304" pitchFamily="18" charset="0"/>
              </a:rPr>
              <a:t>, alignment, </a:t>
            </a:r>
            <a:r>
              <a:rPr lang="en-US" sz="1200" dirty="0">
                <a:solidFill>
                  <a:srgbClr val="FF0000"/>
                </a:solidFill>
                <a:latin typeface="Calibri" panose="020F0502020204030204" pitchFamily="34" charset="0"/>
                <a:ea typeface="Times New Roman" panose="02020603050405020304" pitchFamily="18" charset="0"/>
              </a:rPr>
              <a:t>tests</a:t>
            </a:r>
            <a:endParaRPr lang="en-US" sz="1200" dirty="0">
              <a:solidFill>
                <a:srgbClr val="0033A0"/>
              </a:solidFill>
              <a:latin typeface="Calibri" panose="020F0502020204030204" pitchFamily="34" charset="0"/>
              <a:ea typeface="Times New Roman" panose="02020603050405020304" pitchFamily="18" charset="0"/>
            </a:endParaRPr>
          </a:p>
          <a:p>
            <a:pPr defTabSz="685800">
              <a:spcBef>
                <a:spcPts val="450"/>
              </a:spcBef>
            </a:pPr>
            <a:r>
              <a:rPr lang="en-US" sz="1200" b="1" dirty="0">
                <a:solidFill>
                  <a:srgbClr val="0033A0"/>
                </a:solidFill>
                <a:latin typeface="Calibri" panose="020F0502020204030204" pitchFamily="34" charset="0"/>
                <a:ea typeface="Calibri" panose="020F0502020204030204" pitchFamily="34" charset="0"/>
              </a:rPr>
              <a:t>Location specifications and proposal:</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Calibri" panose="020F0502020204030204" pitchFamily="34" charset="0"/>
              </a:rPr>
              <a:t>Total surface needed: </a:t>
            </a:r>
            <a:r>
              <a:rPr lang="en-US" sz="1200" dirty="0">
                <a:solidFill>
                  <a:srgbClr val="FF0000"/>
                </a:solidFill>
                <a:latin typeface="Calibri" panose="020F0502020204030204" pitchFamily="34" charset="0"/>
                <a:ea typeface="Calibri" panose="020F0502020204030204" pitchFamily="34" charset="0"/>
              </a:rPr>
              <a:t>200 m</a:t>
            </a:r>
            <a:r>
              <a:rPr lang="en-US" sz="1200" baseline="30000" dirty="0">
                <a:solidFill>
                  <a:srgbClr val="FF0000"/>
                </a:solidFill>
                <a:latin typeface="Calibri" panose="020F0502020204030204" pitchFamily="34" charset="0"/>
                <a:ea typeface="Calibri" panose="020F0502020204030204" pitchFamily="34" charset="0"/>
              </a:rPr>
              <a:t>2</a:t>
            </a:r>
            <a:r>
              <a:rPr lang="en-US" sz="1200" dirty="0">
                <a:solidFill>
                  <a:srgbClr val="0033A0"/>
                </a:solidFill>
                <a:latin typeface="Calibri" panose="020F0502020204030204" pitchFamily="34" charset="0"/>
              </a:rPr>
              <a:t> (incl. sufficient shielding to create a RP controlled area)</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Calibri" panose="020F0502020204030204" pitchFamily="34" charset="0"/>
              </a:rPr>
              <a:t>30t handling capacity </a:t>
            </a:r>
            <a:r>
              <a:rPr lang="en-US" sz="1200" dirty="0">
                <a:solidFill>
                  <a:srgbClr val="0033A0"/>
                </a:solidFill>
                <a:latin typeface="Calibri" panose="020F0502020204030204" pitchFamily="34" charset="0"/>
                <a:ea typeface="Calibri" panose="020F0502020204030204" pitchFamily="34" charset="0"/>
              </a:rPr>
              <a:t>(arrival/evacuation), permanently 5t (disassembly/assembly)</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rPr>
              <a:t>Shielding: ~40 concrete blocks / Ground load: </a:t>
            </a:r>
            <a:r>
              <a:rPr lang="en-US" sz="1200" dirty="0">
                <a:solidFill>
                  <a:srgbClr val="FF0000"/>
                </a:solidFill>
                <a:latin typeface="Calibri" panose="020F0502020204030204" pitchFamily="34" charset="0"/>
              </a:rPr>
              <a:t>~550</a:t>
            </a:r>
            <a:r>
              <a:rPr lang="en-US" sz="1200" dirty="0">
                <a:solidFill>
                  <a:srgbClr val="FF0000"/>
                </a:solidFill>
                <a:latin typeface="Calibri" panose="020F0502020204030204" pitchFamily="34" charset="0"/>
                <a:ea typeface="Calibri" panose="020F0502020204030204" pitchFamily="34" charset="0"/>
              </a:rPr>
              <a:t> tons </a:t>
            </a:r>
            <a:r>
              <a:rPr lang="en-US" sz="1200" dirty="0">
                <a:solidFill>
                  <a:srgbClr val="0033A0"/>
                </a:solidFill>
                <a:latin typeface="Calibri" panose="020F0502020204030204" pitchFamily="34" charset="0"/>
                <a:ea typeface="Calibri" panose="020F0502020204030204" pitchFamily="34" charset="0"/>
              </a:rPr>
              <a:t>(shielding + TANs)</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rPr>
              <a:t>Duration: </a:t>
            </a:r>
            <a:r>
              <a:rPr lang="en-US" sz="1200" dirty="0">
                <a:solidFill>
                  <a:srgbClr val="FF0000"/>
                </a:solidFill>
                <a:latin typeface="Calibri" panose="020F0502020204030204" pitchFamily="34" charset="0"/>
              </a:rPr>
              <a:t>March 2025 to August 2028 (9 months before LS3 + entire LS3) </a:t>
            </a:r>
            <a:br>
              <a:rPr lang="en-US" sz="1200" dirty="0">
                <a:solidFill>
                  <a:srgbClr val="FF0000"/>
                </a:solidFill>
                <a:latin typeface="Calibri" panose="020F0502020204030204" pitchFamily="34" charset="0"/>
              </a:rPr>
            </a:br>
            <a:r>
              <a:rPr lang="en-US" sz="1200" dirty="0">
                <a:solidFill>
                  <a:srgbClr val="0033A0"/>
                </a:solidFill>
                <a:latin typeface="Calibri" panose="020F0502020204030204" pitchFamily="34" charset="0"/>
              </a:rPr>
              <a:t>(</a:t>
            </a:r>
            <a:r>
              <a:rPr lang="en-GB" sz="1200" dirty="0">
                <a:solidFill>
                  <a:srgbClr val="0033A0"/>
                </a:solidFill>
                <a:latin typeface="Calibri" panose="020F0502020204030204" pitchFamily="34" charset="0"/>
              </a:rPr>
              <a:t>reception of new components as from summer 2025, arrival </a:t>
            </a:r>
            <a:r>
              <a:rPr lang="en-US" sz="1200" dirty="0">
                <a:solidFill>
                  <a:srgbClr val="0033A0"/>
                </a:solidFill>
                <a:latin typeface="Calibri" panose="020F0502020204030204" pitchFamily="34" charset="0"/>
              </a:rPr>
              <a:t>TANs: March 2026)</a:t>
            </a:r>
          </a:p>
          <a:p>
            <a:pPr defTabSz="685800">
              <a:spcBef>
                <a:spcPts val="450"/>
              </a:spcBef>
            </a:pPr>
            <a:r>
              <a:rPr lang="en-US" sz="1200" b="1" dirty="0">
                <a:solidFill>
                  <a:srgbClr val="0033A0"/>
                </a:solidFill>
                <a:latin typeface="Calibri" panose="020F0502020204030204" pitchFamily="34" charset="0"/>
              </a:rPr>
              <a:t>Proposal: </a:t>
            </a:r>
            <a:r>
              <a:rPr lang="en-US" sz="1200" b="1" dirty="0">
                <a:solidFill>
                  <a:srgbClr val="FF0000"/>
                </a:solidFill>
                <a:latin typeface="Calibri" panose="020F0502020204030204" pitchFamily="34" charset="0"/>
              </a:rPr>
              <a:t>Bldg. 2685/R-006 in SX6 </a:t>
            </a:r>
          </a:p>
          <a:p>
            <a:pPr marL="210600" defTabSz="685800"/>
            <a:r>
              <a:rPr lang="en-US" sz="1200" dirty="0">
                <a:solidFill>
                  <a:srgbClr val="0033A0"/>
                </a:solidFill>
                <a:latin typeface="Calibri" panose="020F0502020204030204" pitchFamily="34" charset="0"/>
              </a:rPr>
              <a:t>Remark: A similar operation was conducted in this zone by SY-STI for the beam dump destruction (see worksite picture</a:t>
            </a:r>
            <a:r>
              <a:rPr lang="fr-CH" sz="1200" dirty="0">
                <a:solidFill>
                  <a:srgbClr val="0033A0"/>
                </a:solidFill>
                <a:latin typeface="Calibri" panose="020F0502020204030204" pitchFamily="34" charset="0"/>
              </a:rPr>
              <a:t>).</a:t>
            </a:r>
          </a:p>
          <a:p>
            <a:pPr defTabSz="685800">
              <a:spcBef>
                <a:spcPts val="450"/>
              </a:spcBef>
            </a:pPr>
            <a:r>
              <a:rPr lang="en-GB" sz="1200" b="1" dirty="0">
                <a:solidFill>
                  <a:srgbClr val="0033A0"/>
                </a:solidFill>
                <a:latin typeface="Calibri" panose="020F0502020204030204" pitchFamily="34" charset="0"/>
                <a:cs typeface="Calibri" panose="020F0502020204030204" pitchFamily="34" charset="0"/>
              </a:rPr>
              <a:t>Requested by: </a:t>
            </a:r>
          </a:p>
          <a:p>
            <a:pPr defTabSz="685800"/>
            <a:r>
              <a:rPr lang="en-GB" sz="1200" dirty="0">
                <a:solidFill>
                  <a:srgbClr val="0033A0"/>
                </a:solidFill>
                <a:latin typeface="Calibri" panose="020F0502020204030204" pitchFamily="34" charset="0"/>
                <a:cs typeface="Calibri" panose="020F0502020204030204" pitchFamily="34" charset="0"/>
              </a:rPr>
              <a:t>HL-LHC WP8 - O. Boettcher - F. Sanchez Galan (BE-EA)</a:t>
            </a:r>
          </a:p>
        </p:txBody>
      </p:sp>
      <p:grpSp>
        <p:nvGrpSpPr>
          <p:cNvPr id="23" name="Group 22">
            <a:extLst>
              <a:ext uri="{FF2B5EF4-FFF2-40B4-BE49-F238E27FC236}">
                <a16:creationId xmlns:a16="http://schemas.microsoft.com/office/drawing/2014/main" id="{5CDE0554-7E66-3E47-0CA1-D233F917F0A8}"/>
              </a:ext>
            </a:extLst>
          </p:cNvPr>
          <p:cNvGrpSpPr/>
          <p:nvPr/>
        </p:nvGrpSpPr>
        <p:grpSpPr>
          <a:xfrm>
            <a:off x="4524252" y="4032935"/>
            <a:ext cx="3307556" cy="1007101"/>
            <a:chOff x="7274719" y="5796187"/>
            <a:chExt cx="4410075" cy="1342801"/>
          </a:xfrm>
        </p:grpSpPr>
        <p:pic>
          <p:nvPicPr>
            <p:cNvPr id="6" name="Picture 5">
              <a:extLst>
                <a:ext uri="{FF2B5EF4-FFF2-40B4-BE49-F238E27FC236}">
                  <a16:creationId xmlns:a16="http://schemas.microsoft.com/office/drawing/2014/main" id="{8CDDF8E9-4A29-3185-1F69-62EF5935D2DB}"/>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274719" y="5796187"/>
              <a:ext cx="4410075" cy="1342801"/>
            </a:xfrm>
            <a:prstGeom prst="rect">
              <a:avLst/>
            </a:prstGeom>
          </p:spPr>
        </p:pic>
        <p:sp>
          <p:nvSpPr>
            <p:cNvPr id="13" name="Frame 12">
              <a:extLst>
                <a:ext uri="{FF2B5EF4-FFF2-40B4-BE49-F238E27FC236}">
                  <a16:creationId xmlns:a16="http://schemas.microsoft.com/office/drawing/2014/main" id="{63CB1E39-78CE-2514-F548-CC443CBD52F6}"/>
                </a:ext>
              </a:extLst>
            </p:cNvPr>
            <p:cNvSpPr/>
            <p:nvPr/>
          </p:nvSpPr>
          <p:spPr>
            <a:xfrm>
              <a:off x="9636837" y="6067437"/>
              <a:ext cx="1138922" cy="790563"/>
            </a:xfrm>
            <a:prstGeom prst="frame">
              <a:avLst>
                <a:gd name="adj1" fmla="val 619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685800"/>
              <a:endParaRPr lang="en-GB" sz="1350" dirty="0">
                <a:solidFill>
                  <a:srgbClr val="0033A0"/>
                </a:solidFill>
                <a:latin typeface="Arial"/>
              </a:endParaRPr>
            </a:p>
          </p:txBody>
        </p:sp>
      </p:grpSp>
      <p:cxnSp>
        <p:nvCxnSpPr>
          <p:cNvPr id="17" name="Straight Connector 16">
            <a:extLst>
              <a:ext uri="{FF2B5EF4-FFF2-40B4-BE49-F238E27FC236}">
                <a16:creationId xmlns:a16="http://schemas.microsoft.com/office/drawing/2014/main" id="{B8874621-7DC4-4524-4AC1-6380F17FA4F7}"/>
              </a:ext>
            </a:extLst>
          </p:cNvPr>
          <p:cNvCxnSpPr>
            <a:cxnSpLocks/>
          </p:cNvCxnSpPr>
          <p:nvPr/>
        </p:nvCxnSpPr>
        <p:spPr>
          <a:xfrm flipH="1" flipV="1">
            <a:off x="7119623" y="4819414"/>
            <a:ext cx="462783" cy="148777"/>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24" name="TextBox 23">
            <a:extLst>
              <a:ext uri="{FF2B5EF4-FFF2-40B4-BE49-F238E27FC236}">
                <a16:creationId xmlns:a16="http://schemas.microsoft.com/office/drawing/2014/main" id="{6915E6FA-AD16-8D09-20D7-EF4B572D9301}"/>
              </a:ext>
            </a:extLst>
          </p:cNvPr>
          <p:cNvSpPr txBox="1"/>
          <p:nvPr/>
        </p:nvSpPr>
        <p:spPr>
          <a:xfrm>
            <a:off x="6158949" y="4019237"/>
            <a:ext cx="979190" cy="115416"/>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Proposed area in SX6</a:t>
            </a:r>
            <a:endParaRPr lang="en-GB" sz="750" i="1" dirty="0">
              <a:solidFill>
                <a:srgbClr val="0033A0"/>
              </a:solidFill>
              <a:latin typeface="Arial"/>
            </a:endParaRPr>
          </a:p>
        </p:txBody>
      </p:sp>
      <p:sp>
        <p:nvSpPr>
          <p:cNvPr id="38" name="TextBox 37">
            <a:extLst>
              <a:ext uri="{FF2B5EF4-FFF2-40B4-BE49-F238E27FC236}">
                <a16:creationId xmlns:a16="http://schemas.microsoft.com/office/drawing/2014/main" id="{F05D8702-3FD0-4210-E86A-A973C9692255}"/>
              </a:ext>
            </a:extLst>
          </p:cNvPr>
          <p:cNvSpPr txBox="1"/>
          <p:nvPr/>
        </p:nvSpPr>
        <p:spPr>
          <a:xfrm>
            <a:off x="7708213" y="4703533"/>
            <a:ext cx="1184842" cy="2308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Beam dump destruction worksite in SX6 during LS2</a:t>
            </a:r>
            <a:endParaRPr lang="en-GB" sz="750" i="1" dirty="0">
              <a:solidFill>
                <a:srgbClr val="0033A0"/>
              </a:solidFill>
              <a:latin typeface="Arial"/>
            </a:endParaRPr>
          </a:p>
        </p:txBody>
      </p:sp>
      <p:sp>
        <p:nvSpPr>
          <p:cNvPr id="39" name="TextBox 38">
            <a:extLst>
              <a:ext uri="{FF2B5EF4-FFF2-40B4-BE49-F238E27FC236}">
                <a16:creationId xmlns:a16="http://schemas.microsoft.com/office/drawing/2014/main" id="{663C5984-D237-8282-2776-B0FCF51D6A3E}"/>
              </a:ext>
            </a:extLst>
          </p:cNvPr>
          <p:cNvSpPr txBox="1"/>
          <p:nvPr/>
        </p:nvSpPr>
        <p:spPr>
          <a:xfrm>
            <a:off x="7519087" y="1912660"/>
            <a:ext cx="1509218" cy="2308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TAXN assembly for HL-LHC</a:t>
            </a:r>
          </a:p>
          <a:p>
            <a:pPr algn="ctr" defTabSz="685800"/>
            <a:r>
              <a:rPr lang="en-US" sz="750" i="1" dirty="0">
                <a:solidFill>
                  <a:srgbClr val="0033A0"/>
                </a:solidFill>
                <a:latin typeface="Arial"/>
              </a:rPr>
              <a:t>(EDMS 262361348)</a:t>
            </a:r>
            <a:endParaRPr lang="en-GB" sz="750" i="1" dirty="0">
              <a:solidFill>
                <a:srgbClr val="0033A0"/>
              </a:solidFill>
              <a:latin typeface="Arial"/>
            </a:endParaRPr>
          </a:p>
        </p:txBody>
      </p:sp>
      <p:pic>
        <p:nvPicPr>
          <p:cNvPr id="40" name="Picture 39">
            <a:extLst>
              <a:ext uri="{FF2B5EF4-FFF2-40B4-BE49-F238E27FC236}">
                <a16:creationId xmlns:a16="http://schemas.microsoft.com/office/drawing/2014/main" id="{5D2A5321-7A75-3732-4121-428AFE6C66B5}"/>
              </a:ext>
            </a:extLst>
          </p:cNvPr>
          <p:cNvPicPr>
            <a:picLocks noChangeAspect="1"/>
          </p:cNvPicPr>
          <p:nvPr/>
        </p:nvPicPr>
        <p:blipFill>
          <a:blip r:embed="rId3"/>
          <a:stretch>
            <a:fillRect/>
          </a:stretch>
        </p:blipFill>
        <p:spPr>
          <a:xfrm>
            <a:off x="6140749" y="2320151"/>
            <a:ext cx="2132457" cy="1166967"/>
          </a:xfrm>
          <a:prstGeom prst="rect">
            <a:avLst/>
          </a:prstGeom>
          <a:ln w="12700">
            <a:solidFill>
              <a:schemeClr val="tx1"/>
            </a:solidFill>
          </a:ln>
        </p:spPr>
      </p:pic>
      <p:sp>
        <p:nvSpPr>
          <p:cNvPr id="42" name="TextBox 41">
            <a:extLst>
              <a:ext uri="{FF2B5EF4-FFF2-40B4-BE49-F238E27FC236}">
                <a16:creationId xmlns:a16="http://schemas.microsoft.com/office/drawing/2014/main" id="{8D86BAAF-1CBF-FB94-B1D2-C7F3E435BF12}"/>
              </a:ext>
            </a:extLst>
          </p:cNvPr>
          <p:cNvSpPr txBox="1"/>
          <p:nvPr/>
        </p:nvSpPr>
        <p:spPr>
          <a:xfrm>
            <a:off x="7491367" y="2231608"/>
            <a:ext cx="1543294" cy="2308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RP </a:t>
            </a:r>
            <a:r>
              <a:rPr lang="en-US" sz="750" i="1" dirty="0" err="1">
                <a:solidFill>
                  <a:srgbClr val="0033A0"/>
                </a:solidFill>
                <a:latin typeface="Arial"/>
              </a:rPr>
              <a:t>Fluka</a:t>
            </a:r>
            <a:r>
              <a:rPr lang="en-US" sz="750" i="1" dirty="0">
                <a:solidFill>
                  <a:srgbClr val="0033A0"/>
                </a:solidFill>
                <a:latin typeface="Arial"/>
              </a:rPr>
              <a:t> simulation: TAN storage and disassembly (EDMS 2649832)</a:t>
            </a:r>
            <a:endParaRPr lang="en-GB" sz="750" i="1" dirty="0">
              <a:solidFill>
                <a:srgbClr val="0033A0"/>
              </a:solidFill>
              <a:latin typeface="Arial"/>
            </a:endParaRPr>
          </a:p>
        </p:txBody>
      </p:sp>
      <p:sp>
        <p:nvSpPr>
          <p:cNvPr id="47" name="TextBox 46">
            <a:extLst>
              <a:ext uri="{FF2B5EF4-FFF2-40B4-BE49-F238E27FC236}">
                <a16:creationId xmlns:a16="http://schemas.microsoft.com/office/drawing/2014/main" id="{4E27B9D6-442F-4CEC-3C49-A476437C70A0}"/>
              </a:ext>
            </a:extLst>
          </p:cNvPr>
          <p:cNvSpPr txBox="1"/>
          <p:nvPr/>
        </p:nvSpPr>
        <p:spPr>
          <a:xfrm>
            <a:off x="6134392" y="2010281"/>
            <a:ext cx="1322911" cy="115416"/>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Installed TAN in LSS5</a:t>
            </a:r>
            <a:endParaRPr lang="en-GB" sz="750" i="1" dirty="0">
              <a:solidFill>
                <a:srgbClr val="0033A0"/>
              </a:solidFill>
              <a:latin typeface="Arial"/>
            </a:endParaRPr>
          </a:p>
        </p:txBody>
      </p:sp>
      <p:pic>
        <p:nvPicPr>
          <p:cNvPr id="37" name="Picture 36">
            <a:extLst>
              <a:ext uri="{FF2B5EF4-FFF2-40B4-BE49-F238E27FC236}">
                <a16:creationId xmlns:a16="http://schemas.microsoft.com/office/drawing/2014/main" id="{BCC0362E-9C74-F373-3B01-29C6532A2FB4}"/>
              </a:ext>
            </a:extLst>
          </p:cNvPr>
          <p:cNvPicPr>
            <a:picLocks noChangeAspect="1"/>
          </p:cNvPicPr>
          <p:nvPr/>
        </p:nvPicPr>
        <p:blipFill>
          <a:blip r:embed="rId4"/>
          <a:stretch>
            <a:fillRect/>
          </a:stretch>
        </p:blipFill>
        <p:spPr>
          <a:xfrm>
            <a:off x="7519087" y="774410"/>
            <a:ext cx="1509217" cy="1131912"/>
          </a:xfrm>
          <a:prstGeom prst="rect">
            <a:avLst/>
          </a:prstGeom>
          <a:ln w="12700">
            <a:solidFill>
              <a:schemeClr val="tx1"/>
            </a:solidFill>
          </a:ln>
        </p:spPr>
      </p:pic>
      <p:sp>
        <p:nvSpPr>
          <p:cNvPr id="53" name="Footer Placeholder 52">
            <a:extLst>
              <a:ext uri="{FF2B5EF4-FFF2-40B4-BE49-F238E27FC236}">
                <a16:creationId xmlns:a16="http://schemas.microsoft.com/office/drawing/2014/main" id="{2D3F0D0C-3E7A-7DF2-E037-C96253F2B085}"/>
              </a:ext>
            </a:extLst>
          </p:cNvPr>
          <p:cNvSpPr>
            <a:spLocks noGrp="1"/>
          </p:cNvSpPr>
          <p:nvPr>
            <p:ph type="ftr" sz="quarter" idx="11"/>
          </p:nvPr>
        </p:nvSpPr>
        <p:spPr>
          <a:xfrm>
            <a:off x="2518162" y="4843814"/>
            <a:ext cx="2053837" cy="178830"/>
          </a:xfrm>
        </p:spPr>
        <p:txBody>
          <a:bodyPr/>
          <a:lstStyle/>
          <a:p>
            <a:pPr defTabSz="685800"/>
            <a:r>
              <a:rPr lang="en-GB" sz="750" dirty="0">
                <a:solidFill>
                  <a:srgbClr val="0033A0"/>
                </a:solidFill>
                <a:latin typeface="Arial"/>
              </a:rPr>
              <a:t>EDMS 2795064</a:t>
            </a:r>
            <a:endParaRPr lang="en-US" sz="750" dirty="0">
              <a:solidFill>
                <a:srgbClr val="0033A0"/>
              </a:solidFill>
              <a:latin typeface="Arial"/>
            </a:endParaRPr>
          </a:p>
        </p:txBody>
      </p:sp>
      <p:pic>
        <p:nvPicPr>
          <p:cNvPr id="2" name="Picture 1" descr="A large machine in a factory&#10;&#10;Description automatically generated with low confidence">
            <a:extLst>
              <a:ext uri="{FF2B5EF4-FFF2-40B4-BE49-F238E27FC236}">
                <a16:creationId xmlns:a16="http://schemas.microsoft.com/office/drawing/2014/main" id="{2998CD61-E6C6-8465-E372-7F2A1D42EFC6}"/>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41838" y="784174"/>
            <a:ext cx="1307768" cy="1218697"/>
          </a:xfrm>
          <a:prstGeom prst="rect">
            <a:avLst/>
          </a:prstGeom>
          <a:ln w="12700">
            <a:solidFill>
              <a:schemeClr val="tx1"/>
            </a:solidFill>
          </a:ln>
        </p:spPr>
      </p:pic>
      <p:sp>
        <p:nvSpPr>
          <p:cNvPr id="7" name="Rectangle 6">
            <a:extLst>
              <a:ext uri="{FF2B5EF4-FFF2-40B4-BE49-F238E27FC236}">
                <a16:creationId xmlns:a16="http://schemas.microsoft.com/office/drawing/2014/main" id="{7E7A4FA6-DE00-A475-2ECA-C4B02A8F102D}"/>
              </a:ext>
            </a:extLst>
          </p:cNvPr>
          <p:cNvSpPr/>
          <p:nvPr/>
        </p:nvSpPr>
        <p:spPr>
          <a:xfrm>
            <a:off x="5850414" y="4813825"/>
            <a:ext cx="532329" cy="197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fr-CH" sz="788" dirty="0">
                <a:solidFill>
                  <a:srgbClr val="0033A0"/>
                </a:solidFill>
                <a:latin typeface="Arial"/>
              </a:rPr>
              <a:t>430 m</a:t>
            </a:r>
            <a:r>
              <a:rPr lang="fr-CH" sz="788" baseline="30000" dirty="0">
                <a:solidFill>
                  <a:srgbClr val="0033A0"/>
                </a:solidFill>
                <a:latin typeface="Arial"/>
              </a:rPr>
              <a:t>2</a:t>
            </a:r>
            <a:endParaRPr lang="en-GB" sz="788" baseline="30000" dirty="0">
              <a:solidFill>
                <a:srgbClr val="0033A0"/>
              </a:solidFill>
              <a:latin typeface="Arial"/>
            </a:endParaRPr>
          </a:p>
        </p:txBody>
      </p:sp>
      <p:grpSp>
        <p:nvGrpSpPr>
          <p:cNvPr id="29" name="Group 28">
            <a:extLst>
              <a:ext uri="{FF2B5EF4-FFF2-40B4-BE49-F238E27FC236}">
                <a16:creationId xmlns:a16="http://schemas.microsoft.com/office/drawing/2014/main" id="{62D555FD-9E93-C265-6100-F2D2730F5955}"/>
              </a:ext>
            </a:extLst>
          </p:cNvPr>
          <p:cNvGrpSpPr/>
          <p:nvPr/>
        </p:nvGrpSpPr>
        <p:grpSpPr>
          <a:xfrm>
            <a:off x="7575839" y="3165541"/>
            <a:ext cx="1452466" cy="1823150"/>
            <a:chOff x="9499106" y="2753770"/>
            <a:chExt cx="2101766" cy="2469780"/>
          </a:xfrm>
        </p:grpSpPr>
        <p:sp>
          <p:nvSpPr>
            <p:cNvPr id="14" name="Frame 13">
              <a:extLst>
                <a:ext uri="{FF2B5EF4-FFF2-40B4-BE49-F238E27FC236}">
                  <a16:creationId xmlns:a16="http://schemas.microsoft.com/office/drawing/2014/main" id="{0DB9BEA5-BF87-98BF-4F44-C83919F73B64}"/>
                </a:ext>
              </a:extLst>
            </p:cNvPr>
            <p:cNvSpPr/>
            <p:nvPr/>
          </p:nvSpPr>
          <p:spPr>
            <a:xfrm>
              <a:off x="9499106" y="2753770"/>
              <a:ext cx="2101766" cy="2469780"/>
            </a:xfrm>
            <a:prstGeom prst="frame">
              <a:avLst>
                <a:gd name="adj1" fmla="val 181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685800"/>
              <a:endParaRPr lang="en-GB" sz="1350" dirty="0">
                <a:solidFill>
                  <a:srgbClr val="0033A0"/>
                </a:solidFill>
                <a:latin typeface="Arial"/>
              </a:endParaRPr>
            </a:p>
          </p:txBody>
        </p:sp>
        <p:pic>
          <p:nvPicPr>
            <p:cNvPr id="1026" name="Picture 1">
              <a:extLst>
                <a:ext uri="{FF2B5EF4-FFF2-40B4-BE49-F238E27FC236}">
                  <a16:creationId xmlns:a16="http://schemas.microsoft.com/office/drawing/2014/main" id="{3D275297-2EB2-2D7C-C793-3B966D586EE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9533525" y="2795890"/>
              <a:ext cx="2027444" cy="238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6" name="Straight Connector 15">
            <a:extLst>
              <a:ext uri="{FF2B5EF4-FFF2-40B4-BE49-F238E27FC236}">
                <a16:creationId xmlns:a16="http://schemas.microsoft.com/office/drawing/2014/main" id="{16BE6C7A-4B90-1A1C-6A92-A180CDEB5373}"/>
              </a:ext>
            </a:extLst>
          </p:cNvPr>
          <p:cNvCxnSpPr>
            <a:cxnSpLocks/>
          </p:cNvCxnSpPr>
          <p:nvPr/>
        </p:nvCxnSpPr>
        <p:spPr>
          <a:xfrm flipH="1">
            <a:off x="7150031" y="3196634"/>
            <a:ext cx="437700" cy="106058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8" name="Rectangle 7">
            <a:extLst>
              <a:ext uri="{FF2B5EF4-FFF2-40B4-BE49-F238E27FC236}">
                <a16:creationId xmlns:a16="http://schemas.microsoft.com/office/drawing/2014/main" id="{29A10A15-2CFD-F7BD-FE57-13F9FF92F3D1}"/>
              </a:ext>
            </a:extLst>
          </p:cNvPr>
          <p:cNvSpPr/>
          <p:nvPr/>
        </p:nvSpPr>
        <p:spPr>
          <a:xfrm>
            <a:off x="6514592" y="4350963"/>
            <a:ext cx="532329" cy="197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fr-CH" sz="900" dirty="0">
                <a:solidFill>
                  <a:srgbClr val="FF0000"/>
                </a:solidFill>
                <a:latin typeface="Arial"/>
              </a:rPr>
              <a:t>200 m</a:t>
            </a:r>
            <a:r>
              <a:rPr lang="fr-CH" sz="900" baseline="30000" dirty="0">
                <a:solidFill>
                  <a:srgbClr val="FF0000"/>
                </a:solidFill>
                <a:latin typeface="Arial"/>
              </a:rPr>
              <a:t>2</a:t>
            </a:r>
            <a:endParaRPr lang="en-GB" sz="900" baseline="30000" dirty="0">
              <a:solidFill>
                <a:srgbClr val="FF0000"/>
              </a:solidFill>
              <a:latin typeface="Arial"/>
            </a:endParaRPr>
          </a:p>
        </p:txBody>
      </p:sp>
    </p:spTree>
    <p:extLst>
      <p:ext uri="{BB962C8B-B14F-4D97-AF65-F5344CB8AC3E}">
        <p14:creationId xmlns:p14="http://schemas.microsoft.com/office/powerpoint/2010/main" val="1679627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295535-C361-42C4-9E4E-83B8C3342EF4}"/>
              </a:ext>
            </a:extLst>
          </p:cNvPr>
          <p:cNvSpPr>
            <a:spLocks noGrp="1"/>
          </p:cNvSpPr>
          <p:nvPr>
            <p:ph type="title"/>
          </p:nvPr>
        </p:nvSpPr>
        <p:spPr>
          <a:xfrm>
            <a:off x="150363" y="182096"/>
            <a:ext cx="8747777" cy="525619"/>
          </a:xfrm>
        </p:spPr>
        <p:txBody>
          <a:bodyPr/>
          <a:lstStyle/>
          <a:p>
            <a:r>
              <a:rPr lang="en-US" dirty="0"/>
              <a:t>Spare request for preparing the TAXN for the HL-LHC</a:t>
            </a:r>
            <a:endParaRPr lang="en-GB" dirty="0"/>
          </a:p>
        </p:txBody>
      </p:sp>
      <p:sp>
        <p:nvSpPr>
          <p:cNvPr id="4" name="Date Placeholder 3">
            <a:extLst>
              <a:ext uri="{FF2B5EF4-FFF2-40B4-BE49-F238E27FC236}">
                <a16:creationId xmlns:a16="http://schemas.microsoft.com/office/drawing/2014/main" id="{F178D54D-164B-4FC3-B5A5-293F331F6E96}"/>
              </a:ext>
            </a:extLst>
          </p:cNvPr>
          <p:cNvSpPr>
            <a:spLocks noGrp="1"/>
          </p:cNvSpPr>
          <p:nvPr>
            <p:ph type="dt" sz="half" idx="10"/>
          </p:nvPr>
        </p:nvSpPr>
        <p:spPr>
          <a:xfrm>
            <a:off x="1500069" y="4844951"/>
            <a:ext cx="592286" cy="178830"/>
          </a:xfrm>
        </p:spPr>
        <p:txBody>
          <a:bodyPr/>
          <a:lstStyle/>
          <a:p>
            <a:pPr defTabSz="685800"/>
            <a:r>
              <a:rPr lang="en-US">
                <a:solidFill>
                  <a:srgbClr val="0033A0"/>
                </a:solidFill>
                <a:latin typeface="Arial"/>
              </a:rPr>
              <a:t>15-11-2022</a:t>
            </a:r>
            <a:endParaRPr lang="en-US" dirty="0">
              <a:solidFill>
                <a:srgbClr val="0033A0"/>
              </a:solidFill>
              <a:latin typeface="Arial"/>
            </a:endParaRPr>
          </a:p>
        </p:txBody>
      </p:sp>
      <p:sp>
        <p:nvSpPr>
          <p:cNvPr id="5" name="Slide Number Placeholder 4">
            <a:extLst>
              <a:ext uri="{FF2B5EF4-FFF2-40B4-BE49-F238E27FC236}">
                <a16:creationId xmlns:a16="http://schemas.microsoft.com/office/drawing/2014/main" id="{4710776B-F9D4-4D5C-A7DF-F95085A68C4C}"/>
              </a:ext>
            </a:extLst>
          </p:cNvPr>
          <p:cNvSpPr>
            <a:spLocks noGrp="1"/>
          </p:cNvSpPr>
          <p:nvPr>
            <p:ph type="sldNum" sz="quarter" idx="12"/>
          </p:nvPr>
        </p:nvSpPr>
        <p:spPr/>
        <p:txBody>
          <a:bodyPr/>
          <a:lstStyle/>
          <a:p>
            <a:pPr defTabSz="685800"/>
            <a:fld id="{36B5EA5A-BC32-A742-B11B-8E7414D5B535}" type="slidenum">
              <a:rPr lang="en-US">
                <a:solidFill>
                  <a:srgbClr val="0033A0"/>
                </a:solidFill>
                <a:latin typeface="Arial"/>
              </a:rPr>
              <a:pPr defTabSz="685800"/>
              <a:t>5</a:t>
            </a:fld>
            <a:endParaRPr lang="en-US" dirty="0">
              <a:solidFill>
                <a:srgbClr val="0033A0"/>
              </a:solidFill>
              <a:latin typeface="Arial"/>
            </a:endParaRPr>
          </a:p>
        </p:txBody>
      </p:sp>
      <p:sp>
        <p:nvSpPr>
          <p:cNvPr id="22" name="TextBox 21">
            <a:extLst>
              <a:ext uri="{FF2B5EF4-FFF2-40B4-BE49-F238E27FC236}">
                <a16:creationId xmlns:a16="http://schemas.microsoft.com/office/drawing/2014/main" id="{8187FA81-0ECC-BB0F-818F-68065AD7FEB7}"/>
              </a:ext>
            </a:extLst>
          </p:cNvPr>
          <p:cNvSpPr txBox="1"/>
          <p:nvPr/>
        </p:nvSpPr>
        <p:spPr>
          <a:xfrm>
            <a:off x="252743" y="774410"/>
            <a:ext cx="5975063" cy="3949799"/>
          </a:xfrm>
          <a:prstGeom prst="rect">
            <a:avLst/>
          </a:prstGeom>
          <a:noFill/>
        </p:spPr>
        <p:txBody>
          <a:bodyPr wrap="square" lIns="0" tIns="0" rIns="0" bIns="0" rtlCol="0">
            <a:spAutoFit/>
          </a:bodyPr>
          <a:lstStyle/>
          <a:p>
            <a:pPr marL="203597" indent="-203597" defTabSz="685800"/>
            <a:r>
              <a:rPr lang="en-US" sz="1200" b="1" dirty="0">
                <a:solidFill>
                  <a:srgbClr val="0033A0"/>
                </a:solidFill>
                <a:latin typeface="Calibri" panose="020F0502020204030204" pitchFamily="34" charset="0"/>
                <a:ea typeface="Times New Roman" panose="02020603050405020304" pitchFamily="18" charset="0"/>
              </a:rPr>
              <a:t>Motivation: </a:t>
            </a:r>
            <a:r>
              <a:rPr lang="en-US" sz="1200" b="1" dirty="0">
                <a:solidFill>
                  <a:srgbClr val="FF0000"/>
                </a:solidFill>
                <a:latin typeface="Calibri" panose="020F0502020204030204" pitchFamily="34" charset="0"/>
              </a:rPr>
              <a:t>Storage and modification into TAXN of 4 radioactive TANs (</a:t>
            </a:r>
            <a:r>
              <a:rPr lang="el-GR" sz="1200" b="1" dirty="0">
                <a:solidFill>
                  <a:srgbClr val="FF0000"/>
                </a:solidFill>
                <a:latin typeface="Calibri" panose="020F0502020204030204" pitchFamily="34" charset="0"/>
              </a:rPr>
              <a:t>50 μ</a:t>
            </a:r>
            <a:r>
              <a:rPr lang="en-US" sz="1200" b="1" dirty="0">
                <a:solidFill>
                  <a:srgbClr val="FF0000"/>
                </a:solidFill>
                <a:latin typeface="Calibri" panose="020F0502020204030204" pitchFamily="34" charset="0"/>
              </a:rPr>
              <a:t>Sv/h at 40 cm)</a:t>
            </a:r>
            <a:endParaRPr lang="en-US" sz="1200" dirty="0">
              <a:solidFill>
                <a:srgbClr val="0033A0"/>
              </a:solidFill>
              <a:latin typeface="Calibri" panose="020F0502020204030204" pitchFamily="34" charset="0"/>
            </a:endParaRP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Reduction of 72t of radioactive waste and cost savings (re-using existing TAN U-shielding)</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Storage and conversion from TAN to TAXN need 3-6 months activation cool-down</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WP8 is looking for an adequate zone during LS3 becoming a temporary RP controlled area</a:t>
            </a:r>
          </a:p>
          <a:p>
            <a:pPr defTabSz="685800">
              <a:spcBef>
                <a:spcPts val="450"/>
              </a:spcBef>
            </a:pPr>
            <a:r>
              <a:rPr lang="en-US" sz="1200" b="1" dirty="0">
                <a:solidFill>
                  <a:srgbClr val="0033A0"/>
                </a:solidFill>
                <a:latin typeface="Calibri" panose="020F0502020204030204" pitchFamily="34" charset="0"/>
                <a:ea typeface="Times New Roman" panose="02020603050405020304" pitchFamily="18" charset="0"/>
              </a:rPr>
              <a:t>Works to execute:</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Times New Roman" panose="02020603050405020304" pitchFamily="18" charset="0"/>
              </a:rPr>
              <a:t>Storage of 4 TANs </a:t>
            </a:r>
            <a:r>
              <a:rPr lang="en-US" sz="1200" dirty="0">
                <a:solidFill>
                  <a:srgbClr val="0033A0"/>
                </a:solidFill>
                <a:latin typeface="Calibri" panose="020F0502020204030204" pitchFamily="34" charset="0"/>
                <a:ea typeface="Times New Roman" panose="02020603050405020304" pitchFamily="18" charset="0"/>
              </a:rPr>
              <a:t>(</a:t>
            </a:r>
            <a:r>
              <a:rPr lang="en-US" sz="1200" dirty="0">
                <a:solidFill>
                  <a:srgbClr val="FF0000"/>
                </a:solidFill>
                <a:latin typeface="Calibri" panose="020F0502020204030204" pitchFamily="34" charset="0"/>
              </a:rPr>
              <a:t>30t each</a:t>
            </a:r>
            <a:r>
              <a:rPr lang="en-US" sz="1200" dirty="0">
                <a:solidFill>
                  <a:srgbClr val="0033A0"/>
                </a:solidFill>
                <a:latin typeface="Calibri" panose="020F0502020204030204" pitchFamily="34" charset="0"/>
              </a:rPr>
              <a:t>, </a:t>
            </a:r>
            <a:r>
              <a:rPr lang="en-US" sz="1200" dirty="0" err="1">
                <a:solidFill>
                  <a:srgbClr val="0033A0"/>
                </a:solidFill>
                <a:latin typeface="Calibri" panose="020F0502020204030204" pitchFamily="34" charset="0"/>
                <a:ea typeface="Times New Roman" panose="02020603050405020304" pitchFamily="18" charset="0"/>
              </a:rPr>
              <a:t>LxWxH</a:t>
            </a:r>
            <a:r>
              <a:rPr lang="en-US" sz="1200" dirty="0">
                <a:solidFill>
                  <a:srgbClr val="0033A0"/>
                </a:solidFill>
                <a:latin typeface="Calibri" panose="020F0502020204030204" pitchFamily="34" charset="0"/>
                <a:ea typeface="Times New Roman" panose="02020603050405020304" pitchFamily="18" charset="0"/>
              </a:rPr>
              <a:t>: 4,8 x 1,1 x 1,7 m):</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Times New Roman" panose="02020603050405020304" pitchFamily="18" charset="0"/>
              </a:rPr>
              <a:t>Disassembly</a:t>
            </a:r>
            <a:r>
              <a:rPr lang="en-US" sz="1200" dirty="0">
                <a:solidFill>
                  <a:srgbClr val="0033A0"/>
                </a:solidFill>
                <a:latin typeface="Calibri" panose="020F0502020204030204" pitchFamily="34" charset="0"/>
                <a:ea typeface="Times New Roman" panose="02020603050405020304" pitchFamily="18" charset="0"/>
              </a:rPr>
              <a:t> of obsolete absorbers components (</a:t>
            </a:r>
            <a:r>
              <a:rPr lang="en-US" sz="1200" dirty="0">
                <a:solidFill>
                  <a:srgbClr val="FF0000"/>
                </a:solidFill>
                <a:latin typeface="Calibri" panose="020F0502020204030204" pitchFamily="34" charset="0"/>
                <a:ea typeface="Times New Roman" panose="02020603050405020304" pitchFamily="18" charset="0"/>
              </a:rPr>
              <a:t>total 48t</a:t>
            </a:r>
            <a:r>
              <a:rPr lang="en-US" sz="1200" dirty="0">
                <a:solidFill>
                  <a:srgbClr val="0033A0"/>
                </a:solidFill>
                <a:latin typeface="Calibri" panose="020F0502020204030204" pitchFamily="34" charset="0"/>
                <a:ea typeface="Times New Roman" panose="02020603050405020304" pitchFamily="18" charset="0"/>
              </a:rPr>
              <a:t>, storage, transport to RWTC)</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Times New Roman" panose="02020603050405020304" pitchFamily="18" charset="0"/>
              </a:rPr>
              <a:t>Minor </a:t>
            </a:r>
            <a:r>
              <a:rPr lang="en-US" sz="1200" dirty="0">
                <a:solidFill>
                  <a:srgbClr val="FF0000"/>
                </a:solidFill>
                <a:latin typeface="Calibri" panose="020F0502020204030204" pitchFamily="34" charset="0"/>
                <a:ea typeface="Times New Roman" panose="02020603050405020304" pitchFamily="18" charset="0"/>
              </a:rPr>
              <a:t>modification works </a:t>
            </a:r>
            <a:r>
              <a:rPr lang="en-US" sz="1200" dirty="0">
                <a:solidFill>
                  <a:srgbClr val="0033A0"/>
                </a:solidFill>
                <a:latin typeface="Calibri" panose="020F0502020204030204" pitchFamily="34" charset="0"/>
                <a:ea typeface="Times New Roman" panose="02020603050405020304" pitchFamily="18" charset="0"/>
              </a:rPr>
              <a:t>on TAN U-shielding (ALARA level 3)</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Times New Roman" panose="02020603050405020304" pitchFamily="18" charset="0"/>
              </a:rPr>
              <a:t>TAXN production: </a:t>
            </a:r>
            <a:r>
              <a:rPr lang="en-US" sz="1200" dirty="0">
                <a:solidFill>
                  <a:srgbClr val="0033A0"/>
                </a:solidFill>
                <a:latin typeface="Calibri" panose="020F0502020204030204" pitchFamily="34" charset="0"/>
                <a:ea typeface="Times New Roman" panose="02020603050405020304" pitchFamily="18" charset="0"/>
              </a:rPr>
              <a:t>Reception new absorber components (48t</a:t>
            </a:r>
            <a:r>
              <a:rPr lang="en-US" sz="1200" b="1" dirty="0">
                <a:solidFill>
                  <a:srgbClr val="0033A0"/>
                </a:solidFill>
                <a:highlight>
                  <a:srgbClr val="FFFF00"/>
                </a:highlight>
                <a:latin typeface="Calibri" panose="020F0502020204030204" pitchFamily="34" charset="0"/>
                <a:ea typeface="Times New Roman" panose="02020603050405020304" pitchFamily="18" charset="0"/>
              </a:rPr>
              <a:t>), </a:t>
            </a:r>
            <a:r>
              <a:rPr lang="en-US" sz="1200" b="1" dirty="0">
                <a:solidFill>
                  <a:srgbClr val="FF0000"/>
                </a:solidFill>
                <a:highlight>
                  <a:srgbClr val="FFFF00"/>
                </a:highlight>
                <a:latin typeface="Calibri" panose="020F0502020204030204" pitchFamily="34" charset="0"/>
                <a:ea typeface="Times New Roman" panose="02020603050405020304" pitchFamily="18" charset="0"/>
              </a:rPr>
              <a:t>assembly</a:t>
            </a:r>
            <a:r>
              <a:rPr lang="en-US" sz="1200" b="1" dirty="0">
                <a:solidFill>
                  <a:srgbClr val="0033A0"/>
                </a:solidFill>
                <a:highlight>
                  <a:srgbClr val="FFFF00"/>
                </a:highlight>
                <a:latin typeface="Calibri" panose="020F0502020204030204" pitchFamily="34" charset="0"/>
                <a:ea typeface="Times New Roman" panose="02020603050405020304" pitchFamily="18" charset="0"/>
              </a:rPr>
              <a:t>, alignment, </a:t>
            </a:r>
            <a:r>
              <a:rPr lang="en-US" sz="1200" b="1" dirty="0">
                <a:solidFill>
                  <a:srgbClr val="FF0000"/>
                </a:solidFill>
                <a:highlight>
                  <a:srgbClr val="FFFF00"/>
                </a:highlight>
                <a:latin typeface="Calibri" panose="020F0502020204030204" pitchFamily="34" charset="0"/>
                <a:ea typeface="Times New Roman" panose="02020603050405020304" pitchFamily="18" charset="0"/>
              </a:rPr>
              <a:t>tests</a:t>
            </a:r>
            <a:endParaRPr lang="en-US" sz="1200" b="1" dirty="0">
              <a:solidFill>
                <a:srgbClr val="0033A0"/>
              </a:solidFill>
              <a:highlight>
                <a:srgbClr val="FFFF00"/>
              </a:highlight>
              <a:latin typeface="Calibri" panose="020F0502020204030204" pitchFamily="34" charset="0"/>
              <a:ea typeface="Times New Roman" panose="02020603050405020304" pitchFamily="18" charset="0"/>
            </a:endParaRPr>
          </a:p>
          <a:p>
            <a:pPr defTabSz="685800">
              <a:spcBef>
                <a:spcPts val="450"/>
              </a:spcBef>
            </a:pPr>
            <a:r>
              <a:rPr lang="en-US" sz="1200" b="1" dirty="0">
                <a:solidFill>
                  <a:srgbClr val="0033A0"/>
                </a:solidFill>
                <a:latin typeface="Calibri" panose="020F0502020204030204" pitchFamily="34" charset="0"/>
                <a:ea typeface="Calibri" panose="020F0502020204030204" pitchFamily="34" charset="0"/>
              </a:rPr>
              <a:t>Location specifications and proposal:</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ea typeface="Calibri" panose="020F0502020204030204" pitchFamily="34" charset="0"/>
              </a:rPr>
              <a:t>Total surface needed: </a:t>
            </a:r>
            <a:r>
              <a:rPr lang="en-US" sz="1200" dirty="0">
                <a:solidFill>
                  <a:srgbClr val="FF0000"/>
                </a:solidFill>
                <a:latin typeface="Calibri" panose="020F0502020204030204" pitchFamily="34" charset="0"/>
                <a:ea typeface="Calibri" panose="020F0502020204030204" pitchFamily="34" charset="0"/>
              </a:rPr>
              <a:t>200 m</a:t>
            </a:r>
            <a:r>
              <a:rPr lang="en-US" sz="1200" baseline="30000" dirty="0">
                <a:solidFill>
                  <a:srgbClr val="FF0000"/>
                </a:solidFill>
                <a:latin typeface="Calibri" panose="020F0502020204030204" pitchFamily="34" charset="0"/>
                <a:ea typeface="Calibri" panose="020F0502020204030204" pitchFamily="34" charset="0"/>
              </a:rPr>
              <a:t>2</a:t>
            </a:r>
            <a:r>
              <a:rPr lang="en-US" sz="1200" dirty="0">
                <a:solidFill>
                  <a:srgbClr val="0033A0"/>
                </a:solidFill>
                <a:latin typeface="Calibri" panose="020F0502020204030204" pitchFamily="34" charset="0"/>
              </a:rPr>
              <a:t> (incl. sufficient shielding to create a RP controlled area)</a:t>
            </a:r>
          </a:p>
          <a:p>
            <a:pPr marL="214313" indent="-214313" defTabSz="685800">
              <a:buFont typeface="Arial" panose="020B0604020202020204" pitchFamily="34" charset="0"/>
              <a:buChar char="•"/>
            </a:pPr>
            <a:r>
              <a:rPr lang="en-US" sz="1200" dirty="0">
                <a:solidFill>
                  <a:srgbClr val="FF0000"/>
                </a:solidFill>
                <a:latin typeface="Calibri" panose="020F0502020204030204" pitchFamily="34" charset="0"/>
                <a:ea typeface="Calibri" panose="020F0502020204030204" pitchFamily="34" charset="0"/>
              </a:rPr>
              <a:t>30t handling capacity </a:t>
            </a:r>
            <a:r>
              <a:rPr lang="en-US" sz="1200" dirty="0">
                <a:solidFill>
                  <a:srgbClr val="0033A0"/>
                </a:solidFill>
                <a:latin typeface="Calibri" panose="020F0502020204030204" pitchFamily="34" charset="0"/>
                <a:ea typeface="Calibri" panose="020F0502020204030204" pitchFamily="34" charset="0"/>
              </a:rPr>
              <a:t>(arrival/evacuation), permanently 5t (disassembly/assembly)</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rPr>
              <a:t>Shielding: ~40 concrete blocks / Ground load: </a:t>
            </a:r>
            <a:r>
              <a:rPr lang="en-US" sz="1200" dirty="0">
                <a:solidFill>
                  <a:srgbClr val="FF0000"/>
                </a:solidFill>
                <a:latin typeface="Calibri" panose="020F0502020204030204" pitchFamily="34" charset="0"/>
              </a:rPr>
              <a:t>~550</a:t>
            </a:r>
            <a:r>
              <a:rPr lang="en-US" sz="1200" dirty="0">
                <a:solidFill>
                  <a:srgbClr val="FF0000"/>
                </a:solidFill>
                <a:latin typeface="Calibri" panose="020F0502020204030204" pitchFamily="34" charset="0"/>
                <a:ea typeface="Calibri" panose="020F0502020204030204" pitchFamily="34" charset="0"/>
              </a:rPr>
              <a:t> tons </a:t>
            </a:r>
            <a:r>
              <a:rPr lang="en-US" sz="1200" dirty="0">
                <a:solidFill>
                  <a:srgbClr val="0033A0"/>
                </a:solidFill>
                <a:latin typeface="Calibri" panose="020F0502020204030204" pitchFamily="34" charset="0"/>
                <a:ea typeface="Calibri" panose="020F0502020204030204" pitchFamily="34" charset="0"/>
              </a:rPr>
              <a:t>(shielding + TANs)</a:t>
            </a:r>
          </a:p>
          <a:p>
            <a:pPr marL="214313" indent="-214313" defTabSz="685800">
              <a:buFont typeface="Arial" panose="020B0604020202020204" pitchFamily="34" charset="0"/>
              <a:buChar char="•"/>
            </a:pPr>
            <a:r>
              <a:rPr lang="en-US" sz="1200" dirty="0">
                <a:solidFill>
                  <a:srgbClr val="0033A0"/>
                </a:solidFill>
                <a:latin typeface="Calibri" panose="020F0502020204030204" pitchFamily="34" charset="0"/>
              </a:rPr>
              <a:t>Duration: </a:t>
            </a:r>
            <a:r>
              <a:rPr lang="en-US" sz="1200" dirty="0">
                <a:solidFill>
                  <a:srgbClr val="FF0000"/>
                </a:solidFill>
                <a:latin typeface="Calibri" panose="020F0502020204030204" pitchFamily="34" charset="0"/>
              </a:rPr>
              <a:t>March 2025 to August 2028 (9 months before LS3 + entire LS3) </a:t>
            </a:r>
            <a:br>
              <a:rPr lang="en-US" sz="1200" dirty="0">
                <a:solidFill>
                  <a:srgbClr val="FF0000"/>
                </a:solidFill>
                <a:latin typeface="Calibri" panose="020F0502020204030204" pitchFamily="34" charset="0"/>
              </a:rPr>
            </a:br>
            <a:r>
              <a:rPr lang="en-US" sz="1200" dirty="0">
                <a:solidFill>
                  <a:srgbClr val="0033A0"/>
                </a:solidFill>
                <a:latin typeface="Calibri" panose="020F0502020204030204" pitchFamily="34" charset="0"/>
              </a:rPr>
              <a:t>(</a:t>
            </a:r>
            <a:r>
              <a:rPr lang="en-GB" sz="1200" dirty="0">
                <a:solidFill>
                  <a:srgbClr val="0033A0"/>
                </a:solidFill>
                <a:latin typeface="Calibri" panose="020F0502020204030204" pitchFamily="34" charset="0"/>
              </a:rPr>
              <a:t>reception of new components as from summer 2025, arrival </a:t>
            </a:r>
            <a:r>
              <a:rPr lang="en-US" sz="1200" dirty="0">
                <a:solidFill>
                  <a:srgbClr val="0033A0"/>
                </a:solidFill>
                <a:latin typeface="Calibri" panose="020F0502020204030204" pitchFamily="34" charset="0"/>
              </a:rPr>
              <a:t>TANs: March 2026)</a:t>
            </a:r>
          </a:p>
          <a:p>
            <a:pPr defTabSz="685800">
              <a:spcBef>
                <a:spcPts val="450"/>
              </a:spcBef>
            </a:pPr>
            <a:r>
              <a:rPr lang="en-US" sz="1200" b="1" dirty="0">
                <a:solidFill>
                  <a:srgbClr val="0033A0"/>
                </a:solidFill>
                <a:latin typeface="Calibri" panose="020F0502020204030204" pitchFamily="34" charset="0"/>
              </a:rPr>
              <a:t>Proposal: </a:t>
            </a:r>
            <a:r>
              <a:rPr lang="en-US" sz="1200" b="1" dirty="0">
                <a:solidFill>
                  <a:srgbClr val="FF0000"/>
                </a:solidFill>
                <a:latin typeface="Calibri" panose="020F0502020204030204" pitchFamily="34" charset="0"/>
              </a:rPr>
              <a:t>Bldg. 2685/R-006 in SX6 </a:t>
            </a:r>
          </a:p>
          <a:p>
            <a:pPr marL="210600" defTabSz="685800"/>
            <a:r>
              <a:rPr lang="en-US" sz="1200" dirty="0">
                <a:solidFill>
                  <a:srgbClr val="0033A0"/>
                </a:solidFill>
                <a:latin typeface="Calibri" panose="020F0502020204030204" pitchFamily="34" charset="0"/>
              </a:rPr>
              <a:t>Remark: A similar operation was conducted in this zone by SY-STI for the beam dump destruction (see worksite picture</a:t>
            </a:r>
            <a:r>
              <a:rPr lang="fr-CH" sz="1200" dirty="0">
                <a:solidFill>
                  <a:srgbClr val="0033A0"/>
                </a:solidFill>
                <a:latin typeface="Calibri" panose="020F0502020204030204" pitchFamily="34" charset="0"/>
              </a:rPr>
              <a:t>).</a:t>
            </a:r>
          </a:p>
          <a:p>
            <a:pPr defTabSz="685800">
              <a:spcBef>
                <a:spcPts val="450"/>
              </a:spcBef>
            </a:pPr>
            <a:r>
              <a:rPr lang="en-GB" sz="1200" b="1" dirty="0">
                <a:solidFill>
                  <a:srgbClr val="0033A0"/>
                </a:solidFill>
                <a:latin typeface="Calibri" panose="020F0502020204030204" pitchFamily="34" charset="0"/>
                <a:cs typeface="Calibri" panose="020F0502020204030204" pitchFamily="34" charset="0"/>
              </a:rPr>
              <a:t>Requested by: </a:t>
            </a:r>
          </a:p>
          <a:p>
            <a:pPr defTabSz="685800"/>
            <a:r>
              <a:rPr lang="en-GB" sz="1200" dirty="0">
                <a:solidFill>
                  <a:srgbClr val="0033A0"/>
                </a:solidFill>
                <a:latin typeface="Calibri" panose="020F0502020204030204" pitchFamily="34" charset="0"/>
                <a:cs typeface="Calibri" panose="020F0502020204030204" pitchFamily="34" charset="0"/>
              </a:rPr>
              <a:t>HL-LHC WP8 - O. Boettcher - F. Sanchez Galan (BE-EA)</a:t>
            </a:r>
          </a:p>
        </p:txBody>
      </p:sp>
      <p:grpSp>
        <p:nvGrpSpPr>
          <p:cNvPr id="23" name="Group 22">
            <a:extLst>
              <a:ext uri="{FF2B5EF4-FFF2-40B4-BE49-F238E27FC236}">
                <a16:creationId xmlns:a16="http://schemas.microsoft.com/office/drawing/2014/main" id="{5CDE0554-7E66-3E47-0CA1-D233F917F0A8}"/>
              </a:ext>
            </a:extLst>
          </p:cNvPr>
          <p:cNvGrpSpPr/>
          <p:nvPr/>
        </p:nvGrpSpPr>
        <p:grpSpPr>
          <a:xfrm>
            <a:off x="4524252" y="4032935"/>
            <a:ext cx="3307556" cy="1007101"/>
            <a:chOff x="7274719" y="5796187"/>
            <a:chExt cx="4410075" cy="1342801"/>
          </a:xfrm>
        </p:grpSpPr>
        <p:pic>
          <p:nvPicPr>
            <p:cNvPr id="6" name="Picture 5">
              <a:extLst>
                <a:ext uri="{FF2B5EF4-FFF2-40B4-BE49-F238E27FC236}">
                  <a16:creationId xmlns:a16="http://schemas.microsoft.com/office/drawing/2014/main" id="{8CDDF8E9-4A29-3185-1F69-62EF5935D2DB}"/>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274719" y="5796187"/>
              <a:ext cx="4410075" cy="1342801"/>
            </a:xfrm>
            <a:prstGeom prst="rect">
              <a:avLst/>
            </a:prstGeom>
          </p:spPr>
        </p:pic>
        <p:sp>
          <p:nvSpPr>
            <p:cNvPr id="13" name="Frame 12">
              <a:extLst>
                <a:ext uri="{FF2B5EF4-FFF2-40B4-BE49-F238E27FC236}">
                  <a16:creationId xmlns:a16="http://schemas.microsoft.com/office/drawing/2014/main" id="{63CB1E39-78CE-2514-F548-CC443CBD52F6}"/>
                </a:ext>
              </a:extLst>
            </p:cNvPr>
            <p:cNvSpPr/>
            <p:nvPr/>
          </p:nvSpPr>
          <p:spPr>
            <a:xfrm>
              <a:off x="9636837" y="6067437"/>
              <a:ext cx="1138922" cy="790563"/>
            </a:xfrm>
            <a:prstGeom prst="frame">
              <a:avLst>
                <a:gd name="adj1" fmla="val 619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685800"/>
              <a:endParaRPr lang="en-GB" sz="1350" dirty="0">
                <a:solidFill>
                  <a:srgbClr val="0033A0"/>
                </a:solidFill>
                <a:latin typeface="Arial"/>
              </a:endParaRPr>
            </a:p>
          </p:txBody>
        </p:sp>
      </p:grpSp>
      <p:cxnSp>
        <p:nvCxnSpPr>
          <p:cNvPr id="17" name="Straight Connector 16">
            <a:extLst>
              <a:ext uri="{FF2B5EF4-FFF2-40B4-BE49-F238E27FC236}">
                <a16:creationId xmlns:a16="http://schemas.microsoft.com/office/drawing/2014/main" id="{B8874621-7DC4-4524-4AC1-6380F17FA4F7}"/>
              </a:ext>
            </a:extLst>
          </p:cNvPr>
          <p:cNvCxnSpPr>
            <a:cxnSpLocks/>
          </p:cNvCxnSpPr>
          <p:nvPr/>
        </p:nvCxnSpPr>
        <p:spPr>
          <a:xfrm flipH="1" flipV="1">
            <a:off x="7119623" y="4819414"/>
            <a:ext cx="462783" cy="148777"/>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24" name="TextBox 23">
            <a:extLst>
              <a:ext uri="{FF2B5EF4-FFF2-40B4-BE49-F238E27FC236}">
                <a16:creationId xmlns:a16="http://schemas.microsoft.com/office/drawing/2014/main" id="{6915E6FA-AD16-8D09-20D7-EF4B572D9301}"/>
              </a:ext>
            </a:extLst>
          </p:cNvPr>
          <p:cNvSpPr txBox="1"/>
          <p:nvPr/>
        </p:nvSpPr>
        <p:spPr>
          <a:xfrm>
            <a:off x="6158949" y="4019237"/>
            <a:ext cx="979190" cy="115416"/>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Proposed area in SX6</a:t>
            </a:r>
            <a:endParaRPr lang="en-GB" sz="750" i="1" dirty="0">
              <a:solidFill>
                <a:srgbClr val="0033A0"/>
              </a:solidFill>
              <a:latin typeface="Arial"/>
            </a:endParaRPr>
          </a:p>
        </p:txBody>
      </p:sp>
      <p:sp>
        <p:nvSpPr>
          <p:cNvPr id="38" name="TextBox 37">
            <a:extLst>
              <a:ext uri="{FF2B5EF4-FFF2-40B4-BE49-F238E27FC236}">
                <a16:creationId xmlns:a16="http://schemas.microsoft.com/office/drawing/2014/main" id="{F05D8702-3FD0-4210-E86A-A973C9692255}"/>
              </a:ext>
            </a:extLst>
          </p:cNvPr>
          <p:cNvSpPr txBox="1"/>
          <p:nvPr/>
        </p:nvSpPr>
        <p:spPr>
          <a:xfrm>
            <a:off x="7708213" y="4703533"/>
            <a:ext cx="1184842" cy="2308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Beam dump destruction worksite in SX6 during LS2</a:t>
            </a:r>
            <a:endParaRPr lang="en-GB" sz="750" i="1" dirty="0">
              <a:solidFill>
                <a:srgbClr val="0033A0"/>
              </a:solidFill>
              <a:latin typeface="Arial"/>
            </a:endParaRPr>
          </a:p>
        </p:txBody>
      </p:sp>
      <p:sp>
        <p:nvSpPr>
          <p:cNvPr id="39" name="TextBox 38">
            <a:extLst>
              <a:ext uri="{FF2B5EF4-FFF2-40B4-BE49-F238E27FC236}">
                <a16:creationId xmlns:a16="http://schemas.microsoft.com/office/drawing/2014/main" id="{663C5984-D237-8282-2776-B0FCF51D6A3E}"/>
              </a:ext>
            </a:extLst>
          </p:cNvPr>
          <p:cNvSpPr txBox="1"/>
          <p:nvPr/>
        </p:nvSpPr>
        <p:spPr>
          <a:xfrm>
            <a:off x="7519087" y="1912660"/>
            <a:ext cx="1509218" cy="2308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TAXN assembly for HL-LHC</a:t>
            </a:r>
          </a:p>
          <a:p>
            <a:pPr algn="ctr" defTabSz="685800"/>
            <a:r>
              <a:rPr lang="en-US" sz="750" i="1" dirty="0">
                <a:solidFill>
                  <a:srgbClr val="0033A0"/>
                </a:solidFill>
                <a:latin typeface="Arial"/>
              </a:rPr>
              <a:t>(EDMS 262361348)</a:t>
            </a:r>
            <a:endParaRPr lang="en-GB" sz="750" i="1" dirty="0">
              <a:solidFill>
                <a:srgbClr val="0033A0"/>
              </a:solidFill>
              <a:latin typeface="Arial"/>
            </a:endParaRPr>
          </a:p>
        </p:txBody>
      </p:sp>
      <p:pic>
        <p:nvPicPr>
          <p:cNvPr id="40" name="Picture 39">
            <a:extLst>
              <a:ext uri="{FF2B5EF4-FFF2-40B4-BE49-F238E27FC236}">
                <a16:creationId xmlns:a16="http://schemas.microsoft.com/office/drawing/2014/main" id="{5D2A5321-7A75-3732-4121-428AFE6C66B5}"/>
              </a:ext>
            </a:extLst>
          </p:cNvPr>
          <p:cNvPicPr>
            <a:picLocks noChangeAspect="1"/>
          </p:cNvPicPr>
          <p:nvPr/>
        </p:nvPicPr>
        <p:blipFill>
          <a:blip r:embed="rId3"/>
          <a:stretch>
            <a:fillRect/>
          </a:stretch>
        </p:blipFill>
        <p:spPr>
          <a:xfrm>
            <a:off x="6140749" y="2320151"/>
            <a:ext cx="2132457" cy="1166967"/>
          </a:xfrm>
          <a:prstGeom prst="rect">
            <a:avLst/>
          </a:prstGeom>
          <a:ln w="12700">
            <a:solidFill>
              <a:schemeClr val="tx1"/>
            </a:solidFill>
          </a:ln>
        </p:spPr>
      </p:pic>
      <p:sp>
        <p:nvSpPr>
          <p:cNvPr id="42" name="TextBox 41">
            <a:extLst>
              <a:ext uri="{FF2B5EF4-FFF2-40B4-BE49-F238E27FC236}">
                <a16:creationId xmlns:a16="http://schemas.microsoft.com/office/drawing/2014/main" id="{8D86BAAF-1CBF-FB94-B1D2-C7F3E435BF12}"/>
              </a:ext>
            </a:extLst>
          </p:cNvPr>
          <p:cNvSpPr txBox="1"/>
          <p:nvPr/>
        </p:nvSpPr>
        <p:spPr>
          <a:xfrm>
            <a:off x="7491367" y="2231608"/>
            <a:ext cx="1543294" cy="2308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RP </a:t>
            </a:r>
            <a:r>
              <a:rPr lang="en-US" sz="750" i="1" dirty="0" err="1">
                <a:solidFill>
                  <a:srgbClr val="0033A0"/>
                </a:solidFill>
                <a:latin typeface="Arial"/>
              </a:rPr>
              <a:t>Fluka</a:t>
            </a:r>
            <a:r>
              <a:rPr lang="en-US" sz="750" i="1" dirty="0">
                <a:solidFill>
                  <a:srgbClr val="0033A0"/>
                </a:solidFill>
                <a:latin typeface="Arial"/>
              </a:rPr>
              <a:t> simulation: TAN storage and disassembly (EDMS 2649832)</a:t>
            </a:r>
            <a:endParaRPr lang="en-GB" sz="750" i="1" dirty="0">
              <a:solidFill>
                <a:srgbClr val="0033A0"/>
              </a:solidFill>
              <a:latin typeface="Arial"/>
            </a:endParaRPr>
          </a:p>
        </p:txBody>
      </p:sp>
      <p:sp>
        <p:nvSpPr>
          <p:cNvPr id="47" name="TextBox 46">
            <a:extLst>
              <a:ext uri="{FF2B5EF4-FFF2-40B4-BE49-F238E27FC236}">
                <a16:creationId xmlns:a16="http://schemas.microsoft.com/office/drawing/2014/main" id="{4E27B9D6-442F-4CEC-3C49-A476437C70A0}"/>
              </a:ext>
            </a:extLst>
          </p:cNvPr>
          <p:cNvSpPr txBox="1"/>
          <p:nvPr/>
        </p:nvSpPr>
        <p:spPr>
          <a:xfrm>
            <a:off x="6134392" y="2010281"/>
            <a:ext cx="1322911" cy="115416"/>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defTabSz="685800"/>
            <a:r>
              <a:rPr lang="en-US" sz="750" i="1" dirty="0">
                <a:solidFill>
                  <a:srgbClr val="0033A0"/>
                </a:solidFill>
                <a:latin typeface="Arial"/>
              </a:rPr>
              <a:t>Installed TAN in LSS5</a:t>
            </a:r>
            <a:endParaRPr lang="en-GB" sz="750" i="1" dirty="0">
              <a:solidFill>
                <a:srgbClr val="0033A0"/>
              </a:solidFill>
              <a:latin typeface="Arial"/>
            </a:endParaRPr>
          </a:p>
        </p:txBody>
      </p:sp>
      <p:pic>
        <p:nvPicPr>
          <p:cNvPr id="37" name="Picture 36">
            <a:extLst>
              <a:ext uri="{FF2B5EF4-FFF2-40B4-BE49-F238E27FC236}">
                <a16:creationId xmlns:a16="http://schemas.microsoft.com/office/drawing/2014/main" id="{BCC0362E-9C74-F373-3B01-29C6532A2FB4}"/>
              </a:ext>
            </a:extLst>
          </p:cNvPr>
          <p:cNvPicPr>
            <a:picLocks noChangeAspect="1"/>
          </p:cNvPicPr>
          <p:nvPr/>
        </p:nvPicPr>
        <p:blipFill>
          <a:blip r:embed="rId4"/>
          <a:stretch>
            <a:fillRect/>
          </a:stretch>
        </p:blipFill>
        <p:spPr>
          <a:xfrm>
            <a:off x="7519087" y="774410"/>
            <a:ext cx="1509217" cy="1131912"/>
          </a:xfrm>
          <a:prstGeom prst="rect">
            <a:avLst/>
          </a:prstGeom>
          <a:ln w="12700">
            <a:solidFill>
              <a:schemeClr val="tx1"/>
            </a:solidFill>
          </a:ln>
        </p:spPr>
      </p:pic>
      <p:sp>
        <p:nvSpPr>
          <p:cNvPr id="53" name="Footer Placeholder 52">
            <a:extLst>
              <a:ext uri="{FF2B5EF4-FFF2-40B4-BE49-F238E27FC236}">
                <a16:creationId xmlns:a16="http://schemas.microsoft.com/office/drawing/2014/main" id="{2D3F0D0C-3E7A-7DF2-E037-C96253F2B085}"/>
              </a:ext>
            </a:extLst>
          </p:cNvPr>
          <p:cNvSpPr>
            <a:spLocks noGrp="1"/>
          </p:cNvSpPr>
          <p:nvPr>
            <p:ph type="ftr" sz="quarter" idx="11"/>
          </p:nvPr>
        </p:nvSpPr>
        <p:spPr>
          <a:xfrm>
            <a:off x="2518162" y="4843814"/>
            <a:ext cx="2053837" cy="178830"/>
          </a:xfrm>
        </p:spPr>
        <p:txBody>
          <a:bodyPr/>
          <a:lstStyle/>
          <a:p>
            <a:pPr defTabSz="685800"/>
            <a:r>
              <a:rPr lang="en-GB" sz="750" dirty="0">
                <a:solidFill>
                  <a:srgbClr val="0033A0"/>
                </a:solidFill>
                <a:latin typeface="Arial"/>
              </a:rPr>
              <a:t>EDMS 2795064</a:t>
            </a:r>
            <a:endParaRPr lang="en-US" sz="750" dirty="0">
              <a:solidFill>
                <a:srgbClr val="0033A0"/>
              </a:solidFill>
              <a:latin typeface="Arial"/>
            </a:endParaRPr>
          </a:p>
        </p:txBody>
      </p:sp>
      <p:pic>
        <p:nvPicPr>
          <p:cNvPr id="2" name="Picture 1" descr="A large machine in a factory&#10;&#10;Description automatically generated with low confidence">
            <a:extLst>
              <a:ext uri="{FF2B5EF4-FFF2-40B4-BE49-F238E27FC236}">
                <a16:creationId xmlns:a16="http://schemas.microsoft.com/office/drawing/2014/main" id="{2998CD61-E6C6-8465-E372-7F2A1D42EFC6}"/>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41838" y="784174"/>
            <a:ext cx="1307768" cy="1218697"/>
          </a:xfrm>
          <a:prstGeom prst="rect">
            <a:avLst/>
          </a:prstGeom>
          <a:ln w="12700">
            <a:solidFill>
              <a:schemeClr val="tx1"/>
            </a:solidFill>
          </a:ln>
        </p:spPr>
      </p:pic>
      <p:sp>
        <p:nvSpPr>
          <p:cNvPr id="7" name="Rectangle 6">
            <a:extLst>
              <a:ext uri="{FF2B5EF4-FFF2-40B4-BE49-F238E27FC236}">
                <a16:creationId xmlns:a16="http://schemas.microsoft.com/office/drawing/2014/main" id="{7E7A4FA6-DE00-A475-2ECA-C4B02A8F102D}"/>
              </a:ext>
            </a:extLst>
          </p:cNvPr>
          <p:cNvSpPr/>
          <p:nvPr/>
        </p:nvSpPr>
        <p:spPr>
          <a:xfrm>
            <a:off x="5850414" y="4813825"/>
            <a:ext cx="532329" cy="197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fr-CH" sz="788" dirty="0">
                <a:solidFill>
                  <a:srgbClr val="0033A0"/>
                </a:solidFill>
                <a:latin typeface="Arial"/>
              </a:rPr>
              <a:t>430 m</a:t>
            </a:r>
            <a:r>
              <a:rPr lang="fr-CH" sz="788" baseline="30000" dirty="0">
                <a:solidFill>
                  <a:srgbClr val="0033A0"/>
                </a:solidFill>
                <a:latin typeface="Arial"/>
              </a:rPr>
              <a:t>2</a:t>
            </a:r>
            <a:endParaRPr lang="en-GB" sz="788" baseline="30000" dirty="0">
              <a:solidFill>
                <a:srgbClr val="0033A0"/>
              </a:solidFill>
              <a:latin typeface="Arial"/>
            </a:endParaRPr>
          </a:p>
        </p:txBody>
      </p:sp>
      <p:grpSp>
        <p:nvGrpSpPr>
          <p:cNvPr id="29" name="Group 28">
            <a:extLst>
              <a:ext uri="{FF2B5EF4-FFF2-40B4-BE49-F238E27FC236}">
                <a16:creationId xmlns:a16="http://schemas.microsoft.com/office/drawing/2014/main" id="{62D555FD-9E93-C265-6100-F2D2730F5955}"/>
              </a:ext>
            </a:extLst>
          </p:cNvPr>
          <p:cNvGrpSpPr/>
          <p:nvPr/>
        </p:nvGrpSpPr>
        <p:grpSpPr>
          <a:xfrm>
            <a:off x="7575839" y="3165541"/>
            <a:ext cx="1452466" cy="1823150"/>
            <a:chOff x="9499106" y="2753770"/>
            <a:chExt cx="2101766" cy="2469780"/>
          </a:xfrm>
        </p:grpSpPr>
        <p:sp>
          <p:nvSpPr>
            <p:cNvPr id="14" name="Frame 13">
              <a:extLst>
                <a:ext uri="{FF2B5EF4-FFF2-40B4-BE49-F238E27FC236}">
                  <a16:creationId xmlns:a16="http://schemas.microsoft.com/office/drawing/2014/main" id="{0DB9BEA5-BF87-98BF-4F44-C83919F73B64}"/>
                </a:ext>
              </a:extLst>
            </p:cNvPr>
            <p:cNvSpPr/>
            <p:nvPr/>
          </p:nvSpPr>
          <p:spPr>
            <a:xfrm>
              <a:off x="9499106" y="2753770"/>
              <a:ext cx="2101766" cy="2469780"/>
            </a:xfrm>
            <a:prstGeom prst="frame">
              <a:avLst>
                <a:gd name="adj1" fmla="val 181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685800"/>
              <a:endParaRPr lang="en-GB" sz="1350" dirty="0">
                <a:solidFill>
                  <a:srgbClr val="0033A0"/>
                </a:solidFill>
                <a:latin typeface="Arial"/>
              </a:endParaRPr>
            </a:p>
          </p:txBody>
        </p:sp>
        <p:pic>
          <p:nvPicPr>
            <p:cNvPr id="1026" name="Picture 1">
              <a:extLst>
                <a:ext uri="{FF2B5EF4-FFF2-40B4-BE49-F238E27FC236}">
                  <a16:creationId xmlns:a16="http://schemas.microsoft.com/office/drawing/2014/main" id="{3D275297-2EB2-2D7C-C793-3B966D586EE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9533525" y="2795890"/>
              <a:ext cx="2027444" cy="238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6" name="Straight Connector 15">
            <a:extLst>
              <a:ext uri="{FF2B5EF4-FFF2-40B4-BE49-F238E27FC236}">
                <a16:creationId xmlns:a16="http://schemas.microsoft.com/office/drawing/2014/main" id="{16BE6C7A-4B90-1A1C-6A92-A180CDEB5373}"/>
              </a:ext>
            </a:extLst>
          </p:cNvPr>
          <p:cNvCxnSpPr>
            <a:cxnSpLocks/>
          </p:cNvCxnSpPr>
          <p:nvPr/>
        </p:nvCxnSpPr>
        <p:spPr>
          <a:xfrm flipH="1">
            <a:off x="7150031" y="3196634"/>
            <a:ext cx="437700" cy="1060580"/>
          </a:xfrm>
          <a:prstGeom prst="line">
            <a:avLst/>
          </a:prstGeom>
          <a:ln w="19050"/>
        </p:spPr>
        <p:style>
          <a:lnRef idx="1">
            <a:schemeClr val="accent3"/>
          </a:lnRef>
          <a:fillRef idx="0">
            <a:schemeClr val="accent3"/>
          </a:fillRef>
          <a:effectRef idx="0">
            <a:schemeClr val="accent3"/>
          </a:effectRef>
          <a:fontRef idx="minor">
            <a:schemeClr val="tx1"/>
          </a:fontRef>
        </p:style>
      </p:cxnSp>
      <p:sp>
        <p:nvSpPr>
          <p:cNvPr id="8" name="Rectangle 7">
            <a:extLst>
              <a:ext uri="{FF2B5EF4-FFF2-40B4-BE49-F238E27FC236}">
                <a16:creationId xmlns:a16="http://schemas.microsoft.com/office/drawing/2014/main" id="{29A10A15-2CFD-F7BD-FE57-13F9FF92F3D1}"/>
              </a:ext>
            </a:extLst>
          </p:cNvPr>
          <p:cNvSpPr/>
          <p:nvPr/>
        </p:nvSpPr>
        <p:spPr>
          <a:xfrm>
            <a:off x="6514592" y="4350963"/>
            <a:ext cx="532329" cy="197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fr-CH" sz="900" dirty="0">
                <a:solidFill>
                  <a:srgbClr val="FF0000"/>
                </a:solidFill>
                <a:latin typeface="Arial"/>
              </a:rPr>
              <a:t>200 m</a:t>
            </a:r>
            <a:r>
              <a:rPr lang="fr-CH" sz="900" baseline="30000" dirty="0">
                <a:solidFill>
                  <a:srgbClr val="FF0000"/>
                </a:solidFill>
                <a:latin typeface="Arial"/>
              </a:rPr>
              <a:t>2</a:t>
            </a:r>
            <a:endParaRPr lang="en-GB" sz="900" baseline="30000" dirty="0">
              <a:solidFill>
                <a:srgbClr val="FF0000"/>
              </a:solidFill>
              <a:latin typeface="Arial"/>
            </a:endParaRPr>
          </a:p>
        </p:txBody>
      </p:sp>
      <p:sp>
        <p:nvSpPr>
          <p:cNvPr id="9" name="Rectangle 8">
            <a:extLst>
              <a:ext uri="{FF2B5EF4-FFF2-40B4-BE49-F238E27FC236}">
                <a16:creationId xmlns:a16="http://schemas.microsoft.com/office/drawing/2014/main" id="{CB33A372-CE05-C7AE-A9D9-488FF318F5F9}"/>
              </a:ext>
            </a:extLst>
          </p:cNvPr>
          <p:cNvSpPr/>
          <p:nvPr/>
        </p:nvSpPr>
        <p:spPr>
          <a:xfrm>
            <a:off x="4139952" y="2211710"/>
            <a:ext cx="1944216" cy="40324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1642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Resource coordination and requirements</a:t>
            </a:r>
          </a:p>
        </p:txBody>
      </p:sp>
      <p:sp>
        <p:nvSpPr>
          <p:cNvPr id="4" name="Espace réservé du pied de page 3"/>
          <p:cNvSpPr>
            <a:spLocks noGrp="1"/>
          </p:cNvSpPr>
          <p:nvPr>
            <p:ph type="ftr" sz="quarter" idx="3"/>
          </p:nvPr>
        </p:nvSpPr>
        <p:spPr>
          <a:xfrm>
            <a:off x="2438400" y="4767263"/>
            <a:ext cx="6093600"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Oliver Boettcher, 124th HL-LHC WP8 Meeting, 13 December 2022</a:t>
            </a:r>
            <a:endParaRPr lang="en-GB" noProof="0" dirty="0"/>
          </a:p>
        </p:txBody>
      </p:sp>
      <p:graphicFrame>
        <p:nvGraphicFramePr>
          <p:cNvPr id="3" name="Table 2"/>
          <p:cNvGraphicFramePr>
            <a:graphicFrameLocks noGrp="1"/>
          </p:cNvGraphicFramePr>
          <p:nvPr>
            <p:extLst>
              <p:ext uri="{D42A27DB-BD31-4B8C-83A1-F6EECF244321}">
                <p14:modId xmlns:p14="http://schemas.microsoft.com/office/powerpoint/2010/main" val="1079597727"/>
              </p:ext>
            </p:extLst>
          </p:nvPr>
        </p:nvGraphicFramePr>
        <p:xfrm>
          <a:off x="398057" y="1275606"/>
          <a:ext cx="8057363" cy="706114"/>
        </p:xfrm>
        <a:graphic>
          <a:graphicData uri="http://schemas.openxmlformats.org/drawingml/2006/table">
            <a:tbl>
              <a:tblPr/>
              <a:tblGrid>
                <a:gridCol w="1295655">
                  <a:extLst>
                    <a:ext uri="{9D8B030D-6E8A-4147-A177-3AD203B41FA5}">
                      <a16:colId xmlns:a16="http://schemas.microsoft.com/office/drawing/2014/main" val="20000"/>
                    </a:ext>
                  </a:extLst>
                </a:gridCol>
                <a:gridCol w="377900">
                  <a:extLst>
                    <a:ext uri="{9D8B030D-6E8A-4147-A177-3AD203B41FA5}">
                      <a16:colId xmlns:a16="http://schemas.microsoft.com/office/drawing/2014/main" val="20001"/>
                    </a:ext>
                  </a:extLst>
                </a:gridCol>
                <a:gridCol w="155209">
                  <a:extLst>
                    <a:ext uri="{9D8B030D-6E8A-4147-A177-3AD203B41FA5}">
                      <a16:colId xmlns:a16="http://schemas.microsoft.com/office/drawing/2014/main" val="20002"/>
                    </a:ext>
                  </a:extLst>
                </a:gridCol>
                <a:gridCol w="155209">
                  <a:extLst>
                    <a:ext uri="{9D8B030D-6E8A-4147-A177-3AD203B41FA5}">
                      <a16:colId xmlns:a16="http://schemas.microsoft.com/office/drawing/2014/main" val="20003"/>
                    </a:ext>
                  </a:extLst>
                </a:gridCol>
                <a:gridCol w="155209">
                  <a:extLst>
                    <a:ext uri="{9D8B030D-6E8A-4147-A177-3AD203B41FA5}">
                      <a16:colId xmlns:a16="http://schemas.microsoft.com/office/drawing/2014/main" val="20004"/>
                    </a:ext>
                  </a:extLst>
                </a:gridCol>
                <a:gridCol w="155209">
                  <a:extLst>
                    <a:ext uri="{9D8B030D-6E8A-4147-A177-3AD203B41FA5}">
                      <a16:colId xmlns:a16="http://schemas.microsoft.com/office/drawing/2014/main" val="20005"/>
                    </a:ext>
                  </a:extLst>
                </a:gridCol>
                <a:gridCol w="155209">
                  <a:extLst>
                    <a:ext uri="{9D8B030D-6E8A-4147-A177-3AD203B41FA5}">
                      <a16:colId xmlns:a16="http://schemas.microsoft.com/office/drawing/2014/main" val="20006"/>
                    </a:ext>
                  </a:extLst>
                </a:gridCol>
                <a:gridCol w="155209">
                  <a:extLst>
                    <a:ext uri="{9D8B030D-6E8A-4147-A177-3AD203B41FA5}">
                      <a16:colId xmlns:a16="http://schemas.microsoft.com/office/drawing/2014/main" val="20007"/>
                    </a:ext>
                  </a:extLst>
                </a:gridCol>
                <a:gridCol w="155209">
                  <a:extLst>
                    <a:ext uri="{9D8B030D-6E8A-4147-A177-3AD203B41FA5}">
                      <a16:colId xmlns:a16="http://schemas.microsoft.com/office/drawing/2014/main" val="20008"/>
                    </a:ext>
                  </a:extLst>
                </a:gridCol>
                <a:gridCol w="155209">
                  <a:extLst>
                    <a:ext uri="{9D8B030D-6E8A-4147-A177-3AD203B41FA5}">
                      <a16:colId xmlns:a16="http://schemas.microsoft.com/office/drawing/2014/main" val="20009"/>
                    </a:ext>
                  </a:extLst>
                </a:gridCol>
                <a:gridCol w="155209">
                  <a:extLst>
                    <a:ext uri="{9D8B030D-6E8A-4147-A177-3AD203B41FA5}">
                      <a16:colId xmlns:a16="http://schemas.microsoft.com/office/drawing/2014/main" val="20010"/>
                    </a:ext>
                  </a:extLst>
                </a:gridCol>
                <a:gridCol w="155209">
                  <a:extLst>
                    <a:ext uri="{9D8B030D-6E8A-4147-A177-3AD203B41FA5}">
                      <a16:colId xmlns:a16="http://schemas.microsoft.com/office/drawing/2014/main" val="20011"/>
                    </a:ext>
                  </a:extLst>
                </a:gridCol>
                <a:gridCol w="155209">
                  <a:extLst>
                    <a:ext uri="{9D8B030D-6E8A-4147-A177-3AD203B41FA5}">
                      <a16:colId xmlns:a16="http://schemas.microsoft.com/office/drawing/2014/main" val="20012"/>
                    </a:ext>
                  </a:extLst>
                </a:gridCol>
                <a:gridCol w="155209">
                  <a:extLst>
                    <a:ext uri="{9D8B030D-6E8A-4147-A177-3AD203B41FA5}">
                      <a16:colId xmlns:a16="http://schemas.microsoft.com/office/drawing/2014/main" val="20013"/>
                    </a:ext>
                  </a:extLst>
                </a:gridCol>
                <a:gridCol w="155209">
                  <a:extLst>
                    <a:ext uri="{9D8B030D-6E8A-4147-A177-3AD203B41FA5}">
                      <a16:colId xmlns:a16="http://schemas.microsoft.com/office/drawing/2014/main" val="20014"/>
                    </a:ext>
                  </a:extLst>
                </a:gridCol>
                <a:gridCol w="155209">
                  <a:extLst>
                    <a:ext uri="{9D8B030D-6E8A-4147-A177-3AD203B41FA5}">
                      <a16:colId xmlns:a16="http://schemas.microsoft.com/office/drawing/2014/main" val="20015"/>
                    </a:ext>
                  </a:extLst>
                </a:gridCol>
                <a:gridCol w="155209">
                  <a:extLst>
                    <a:ext uri="{9D8B030D-6E8A-4147-A177-3AD203B41FA5}">
                      <a16:colId xmlns:a16="http://schemas.microsoft.com/office/drawing/2014/main" val="20016"/>
                    </a:ext>
                  </a:extLst>
                </a:gridCol>
                <a:gridCol w="155209">
                  <a:extLst>
                    <a:ext uri="{9D8B030D-6E8A-4147-A177-3AD203B41FA5}">
                      <a16:colId xmlns:a16="http://schemas.microsoft.com/office/drawing/2014/main" val="20017"/>
                    </a:ext>
                  </a:extLst>
                </a:gridCol>
                <a:gridCol w="155209">
                  <a:extLst>
                    <a:ext uri="{9D8B030D-6E8A-4147-A177-3AD203B41FA5}">
                      <a16:colId xmlns:a16="http://schemas.microsoft.com/office/drawing/2014/main" val="20018"/>
                    </a:ext>
                  </a:extLst>
                </a:gridCol>
                <a:gridCol w="155209">
                  <a:extLst>
                    <a:ext uri="{9D8B030D-6E8A-4147-A177-3AD203B41FA5}">
                      <a16:colId xmlns:a16="http://schemas.microsoft.com/office/drawing/2014/main" val="20019"/>
                    </a:ext>
                  </a:extLst>
                </a:gridCol>
                <a:gridCol w="155209">
                  <a:extLst>
                    <a:ext uri="{9D8B030D-6E8A-4147-A177-3AD203B41FA5}">
                      <a16:colId xmlns:a16="http://schemas.microsoft.com/office/drawing/2014/main" val="20020"/>
                    </a:ext>
                  </a:extLst>
                </a:gridCol>
                <a:gridCol w="215943">
                  <a:extLst>
                    <a:ext uri="{9D8B030D-6E8A-4147-A177-3AD203B41FA5}">
                      <a16:colId xmlns:a16="http://schemas.microsoft.com/office/drawing/2014/main" val="20021"/>
                    </a:ext>
                  </a:extLst>
                </a:gridCol>
                <a:gridCol w="209194">
                  <a:extLst>
                    <a:ext uri="{9D8B030D-6E8A-4147-A177-3AD203B41FA5}">
                      <a16:colId xmlns:a16="http://schemas.microsoft.com/office/drawing/2014/main" val="20022"/>
                    </a:ext>
                  </a:extLst>
                </a:gridCol>
                <a:gridCol w="209194">
                  <a:extLst>
                    <a:ext uri="{9D8B030D-6E8A-4147-A177-3AD203B41FA5}">
                      <a16:colId xmlns:a16="http://schemas.microsoft.com/office/drawing/2014/main" val="20023"/>
                    </a:ext>
                  </a:extLst>
                </a:gridCol>
                <a:gridCol w="128216">
                  <a:extLst>
                    <a:ext uri="{9D8B030D-6E8A-4147-A177-3AD203B41FA5}">
                      <a16:colId xmlns:a16="http://schemas.microsoft.com/office/drawing/2014/main" val="20024"/>
                    </a:ext>
                  </a:extLst>
                </a:gridCol>
                <a:gridCol w="215943">
                  <a:extLst>
                    <a:ext uri="{9D8B030D-6E8A-4147-A177-3AD203B41FA5}">
                      <a16:colId xmlns:a16="http://schemas.microsoft.com/office/drawing/2014/main" val="20025"/>
                    </a:ext>
                  </a:extLst>
                </a:gridCol>
                <a:gridCol w="161957">
                  <a:extLst>
                    <a:ext uri="{9D8B030D-6E8A-4147-A177-3AD203B41FA5}">
                      <a16:colId xmlns:a16="http://schemas.microsoft.com/office/drawing/2014/main" val="20026"/>
                    </a:ext>
                  </a:extLst>
                </a:gridCol>
                <a:gridCol w="155209">
                  <a:extLst>
                    <a:ext uri="{9D8B030D-6E8A-4147-A177-3AD203B41FA5}">
                      <a16:colId xmlns:a16="http://schemas.microsoft.com/office/drawing/2014/main" val="20027"/>
                    </a:ext>
                  </a:extLst>
                </a:gridCol>
                <a:gridCol w="134964">
                  <a:extLst>
                    <a:ext uri="{9D8B030D-6E8A-4147-A177-3AD203B41FA5}">
                      <a16:colId xmlns:a16="http://schemas.microsoft.com/office/drawing/2014/main" val="20028"/>
                    </a:ext>
                  </a:extLst>
                </a:gridCol>
                <a:gridCol w="202446">
                  <a:extLst>
                    <a:ext uri="{9D8B030D-6E8A-4147-A177-3AD203B41FA5}">
                      <a16:colId xmlns:a16="http://schemas.microsoft.com/office/drawing/2014/main" val="20029"/>
                    </a:ext>
                  </a:extLst>
                </a:gridCol>
                <a:gridCol w="155209">
                  <a:extLst>
                    <a:ext uri="{9D8B030D-6E8A-4147-A177-3AD203B41FA5}">
                      <a16:colId xmlns:a16="http://schemas.microsoft.com/office/drawing/2014/main" val="20030"/>
                    </a:ext>
                  </a:extLst>
                </a:gridCol>
                <a:gridCol w="175454">
                  <a:extLst>
                    <a:ext uri="{9D8B030D-6E8A-4147-A177-3AD203B41FA5}">
                      <a16:colId xmlns:a16="http://schemas.microsoft.com/office/drawing/2014/main" val="20031"/>
                    </a:ext>
                  </a:extLst>
                </a:gridCol>
                <a:gridCol w="256432">
                  <a:extLst>
                    <a:ext uri="{9D8B030D-6E8A-4147-A177-3AD203B41FA5}">
                      <a16:colId xmlns:a16="http://schemas.microsoft.com/office/drawing/2014/main" val="20032"/>
                    </a:ext>
                  </a:extLst>
                </a:gridCol>
                <a:gridCol w="229439">
                  <a:extLst>
                    <a:ext uri="{9D8B030D-6E8A-4147-A177-3AD203B41FA5}">
                      <a16:colId xmlns:a16="http://schemas.microsoft.com/office/drawing/2014/main" val="20033"/>
                    </a:ext>
                  </a:extLst>
                </a:gridCol>
                <a:gridCol w="229439">
                  <a:extLst>
                    <a:ext uri="{9D8B030D-6E8A-4147-A177-3AD203B41FA5}">
                      <a16:colId xmlns:a16="http://schemas.microsoft.com/office/drawing/2014/main" val="20034"/>
                    </a:ext>
                  </a:extLst>
                </a:gridCol>
                <a:gridCol w="148460">
                  <a:extLst>
                    <a:ext uri="{9D8B030D-6E8A-4147-A177-3AD203B41FA5}">
                      <a16:colId xmlns:a16="http://schemas.microsoft.com/office/drawing/2014/main" val="20035"/>
                    </a:ext>
                  </a:extLst>
                </a:gridCol>
                <a:gridCol w="229439">
                  <a:extLst>
                    <a:ext uri="{9D8B030D-6E8A-4147-A177-3AD203B41FA5}">
                      <a16:colId xmlns:a16="http://schemas.microsoft.com/office/drawing/2014/main" val="20036"/>
                    </a:ext>
                  </a:extLst>
                </a:gridCol>
                <a:gridCol w="168705">
                  <a:extLst>
                    <a:ext uri="{9D8B030D-6E8A-4147-A177-3AD203B41FA5}">
                      <a16:colId xmlns:a16="http://schemas.microsoft.com/office/drawing/2014/main" val="20037"/>
                    </a:ext>
                  </a:extLst>
                </a:gridCol>
                <a:gridCol w="209194">
                  <a:extLst>
                    <a:ext uri="{9D8B030D-6E8A-4147-A177-3AD203B41FA5}">
                      <a16:colId xmlns:a16="http://schemas.microsoft.com/office/drawing/2014/main" val="20038"/>
                    </a:ext>
                  </a:extLst>
                </a:gridCol>
              </a:tblGrid>
              <a:tr h="231137">
                <a:tc rowSpan="2">
                  <a:txBody>
                    <a:bodyPr/>
                    <a:lstStyle/>
                    <a:p>
                      <a:pPr algn="ctr" fontAlgn="ctr"/>
                      <a:r>
                        <a:rPr lang="en-GB" sz="800" b="0" i="0" u="none" strike="noStrike" dirty="0">
                          <a:solidFill>
                            <a:srgbClr val="000000"/>
                          </a:solidFill>
                          <a:effectLst/>
                          <a:latin typeface="Calibri" panose="020F0502020204030204" pitchFamily="34" charset="0"/>
                        </a:rPr>
                        <a:t>HL-LHC installation activities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800" b="0" i="0" u="none" strike="noStrike">
                          <a:solidFill>
                            <a:srgbClr val="000000"/>
                          </a:solidFill>
                          <a:effectLst/>
                          <a:latin typeface="Calibri" panose="020F0502020204030204" pitchFamily="34" charset="0"/>
                        </a:rPr>
                        <a:t>Period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7">
                  <a:txBody>
                    <a:bodyPr/>
                    <a:lstStyle/>
                    <a:p>
                      <a:pPr algn="ctr" fontAlgn="b"/>
                      <a:r>
                        <a:rPr lang="en-GB" sz="800" b="0" i="0" u="none" strike="noStrike">
                          <a:solidFill>
                            <a:srgbClr val="000000"/>
                          </a:solidFill>
                          <a:effectLst/>
                          <a:latin typeface="Calibri" panose="020F0502020204030204" pitchFamily="34" charset="0"/>
                        </a:rPr>
                        <a:t>Location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ctr" fontAlgn="b"/>
                      <a:r>
                        <a:rPr lang="en-GB" sz="800" b="0" i="0" u="none" strike="noStrike">
                          <a:solidFill>
                            <a:srgbClr val="000000"/>
                          </a:solidFill>
                          <a:effectLst/>
                          <a:latin typeface="Calibri" panose="020F0502020204030204" pitchFamily="34" charset="0"/>
                        </a:rPr>
                        <a:t>HL-LHC WP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8">
                  <a:txBody>
                    <a:bodyPr/>
                    <a:lstStyle/>
                    <a:p>
                      <a:pPr algn="ctr" fontAlgn="b"/>
                      <a:r>
                        <a:rPr lang="en-GB" sz="800" b="0" i="0" u="none" strike="noStrike">
                          <a:solidFill>
                            <a:srgbClr val="000000"/>
                          </a:solidFill>
                          <a:effectLst/>
                          <a:latin typeface="Calibri" panose="020F0502020204030204" pitchFamily="34" charset="0"/>
                        </a:rPr>
                        <a:t>Group contribution for installation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42693">
                <a:tc vMerge="1">
                  <a:txBody>
                    <a:bodyPr/>
                    <a:lstStyle/>
                    <a:p>
                      <a:endParaRPr lang="en-GB"/>
                    </a:p>
                  </a:txBody>
                  <a:tcPr/>
                </a:tc>
                <a:tc v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P1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P2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P4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P5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P7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P8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SPS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6B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CH" sz="800" b="0" i="0" u="none" strike="noStrike" dirty="0">
                          <a:solidFill>
                            <a:srgbClr val="000000"/>
                          </a:solidFill>
                          <a:effectLst/>
                          <a:latin typeface="Calibri" panose="020F0502020204030204" pitchFamily="34" charset="0"/>
                        </a:rPr>
                        <a:t>EP-CMX</a:t>
                      </a:r>
                      <a:endParaRPr lang="en-GB" sz="800" b="0" i="0" u="none" strike="noStrike" dirty="0">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CH" sz="800" b="0" i="0" u="none" strike="noStrike" dirty="0">
                          <a:solidFill>
                            <a:srgbClr val="000000"/>
                          </a:solidFill>
                          <a:effectLst/>
                          <a:latin typeface="Calibri" panose="020F0502020204030204" pitchFamily="34" charset="0"/>
                        </a:rPr>
                        <a:t>EP-ADO</a:t>
                      </a:r>
                      <a:endParaRPr lang="en-GB" sz="8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ACE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BI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CRG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CV</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EPC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HE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ICS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MME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MPE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MSC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RF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SMB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STI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VSC</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1137">
                <a:tc>
                  <a:txBody>
                    <a:bodyPr/>
                    <a:lstStyle/>
                    <a:p>
                      <a:pPr algn="l" fontAlgn="ctr"/>
                      <a:r>
                        <a:rPr lang="en-GB" sz="800" b="0" i="0" u="none" strike="noStrike">
                          <a:solidFill>
                            <a:srgbClr val="000000"/>
                          </a:solidFill>
                          <a:effectLst/>
                          <a:latin typeface="Calibri" panose="020F0502020204030204" pitchFamily="34" charset="0"/>
                        </a:rPr>
                        <a:t>TAN/TAXN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LS3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FF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endParaRPr lang="en-GB" sz="800" b="0" i="0" u="none" strike="noStrike" dirty="0">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endParaRPr lang="en-GB" sz="8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dirty="0">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FF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GB" sz="800" b="0" i="0" u="none" strike="noStrike" dirty="0">
                          <a:solidFill>
                            <a:srgbClr val="000000"/>
                          </a:solidFill>
                          <a:effectLst/>
                          <a:latin typeface="Calibri" panose="020F0502020204030204" pitchFamily="34" charset="0"/>
                        </a:rPr>
                        <a:t>X</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2"/>
                  </a:ext>
                </a:extLst>
              </a:tr>
            </a:tbl>
          </a:graphicData>
        </a:graphic>
      </p:graphicFrame>
      <p:sp>
        <p:nvSpPr>
          <p:cNvPr id="9" name="Content Placeholder 2"/>
          <p:cNvSpPr>
            <a:spLocks noGrp="1"/>
          </p:cNvSpPr>
          <p:nvPr>
            <p:ph sz="quarter" idx="4294967295"/>
          </p:nvPr>
        </p:nvSpPr>
        <p:spPr>
          <a:xfrm>
            <a:off x="462432" y="807554"/>
            <a:ext cx="8278500" cy="3528392"/>
          </a:xfrm>
          <a:prstGeom prst="rect">
            <a:avLst/>
          </a:prstGeom>
        </p:spPr>
        <p:txBody>
          <a:bodyPr>
            <a:normAutofit lnSpcReduction="10000"/>
          </a:bodyPr>
          <a:lstStyle/>
          <a:p>
            <a:pPr algn="l"/>
            <a:r>
              <a:rPr lang="en-US" sz="2000" dirty="0"/>
              <a:t>Collaboration is required with many HL-LHC WP’s and CERN groups</a:t>
            </a:r>
          </a:p>
          <a:p>
            <a:pPr algn="l"/>
            <a:endParaRPr lang="en-US" sz="2000" dirty="0"/>
          </a:p>
          <a:p>
            <a:pPr algn="l"/>
            <a:endParaRPr lang="en-US" sz="2000" dirty="0"/>
          </a:p>
          <a:p>
            <a:pPr algn="l"/>
            <a:endParaRPr lang="en-GB" sz="2000" dirty="0"/>
          </a:p>
          <a:p>
            <a:pPr algn="l"/>
            <a:r>
              <a:rPr lang="en-GB" sz="2000" dirty="0"/>
              <a:t>Components integration and acceptance tests include the following</a:t>
            </a:r>
            <a:br>
              <a:rPr lang="en-GB" sz="2000" dirty="0"/>
            </a:br>
            <a:r>
              <a:rPr lang="en-GB" sz="1600" dirty="0"/>
              <a:t>(non exhaustive list, to be completed together with collaborating services)</a:t>
            </a:r>
            <a:r>
              <a:rPr lang="en-GB" sz="2000" dirty="0"/>
              <a:t>:</a:t>
            </a:r>
          </a:p>
          <a:p>
            <a:pPr lvl="1"/>
            <a:r>
              <a:rPr lang="en-GB" sz="1600" dirty="0" err="1"/>
              <a:t>Fiducialization</a:t>
            </a:r>
            <a:r>
              <a:rPr lang="en-GB" sz="1600" dirty="0"/>
              <a:t> and alignment measurements</a:t>
            </a:r>
          </a:p>
          <a:p>
            <a:pPr lvl="1"/>
            <a:r>
              <a:rPr lang="en-GB" sz="1600" dirty="0"/>
              <a:t>Cooling system and water-cooling tests</a:t>
            </a:r>
          </a:p>
          <a:p>
            <a:pPr lvl="1"/>
            <a:r>
              <a:rPr lang="en-GB" sz="1600" dirty="0"/>
              <a:t>Heaters and thermocouples and continuity checks</a:t>
            </a:r>
          </a:p>
          <a:p>
            <a:pPr lvl="1"/>
            <a:r>
              <a:rPr lang="en-GB" sz="1600" dirty="0"/>
              <a:t>Bake-out jacket's installation and performance tests </a:t>
            </a:r>
          </a:p>
          <a:p>
            <a:pPr lvl="1"/>
            <a:r>
              <a:rPr lang="en-GB" sz="1600" dirty="0"/>
              <a:t>Y-chamber vacuum tests</a:t>
            </a:r>
          </a:p>
          <a:p>
            <a:pPr lvl="1"/>
            <a:r>
              <a:rPr lang="en-GB" sz="1600" dirty="0"/>
              <a:t>… </a:t>
            </a:r>
          </a:p>
          <a:p>
            <a:pPr algn="l"/>
            <a:endParaRPr lang="en-US" sz="2000" dirty="0"/>
          </a:p>
          <a:p>
            <a:pPr marL="0" indent="0" algn="l">
              <a:buNone/>
            </a:pPr>
            <a:endParaRPr lang="en-GB" sz="24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2283952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ED53-2405-01B4-3170-F9544A3F4721}"/>
              </a:ext>
            </a:extLst>
          </p:cNvPr>
          <p:cNvSpPr>
            <a:spLocks noGrp="1"/>
          </p:cNvSpPr>
          <p:nvPr>
            <p:ph type="title"/>
          </p:nvPr>
        </p:nvSpPr>
        <p:spPr/>
        <p:txBody>
          <a:bodyPr/>
          <a:lstStyle/>
          <a:p>
            <a:r>
              <a:rPr lang="en-US" dirty="0"/>
              <a:t>Worksite layout based on 200m</a:t>
            </a:r>
            <a:r>
              <a:rPr lang="en-US" baseline="30000" dirty="0"/>
              <a:t>2</a:t>
            </a:r>
            <a:r>
              <a:rPr lang="en-US" dirty="0"/>
              <a:t> </a:t>
            </a:r>
          </a:p>
        </p:txBody>
      </p:sp>
      <p:sp>
        <p:nvSpPr>
          <p:cNvPr id="3" name="Content Placeholder 2">
            <a:extLst>
              <a:ext uri="{FF2B5EF4-FFF2-40B4-BE49-F238E27FC236}">
                <a16:creationId xmlns:a16="http://schemas.microsoft.com/office/drawing/2014/main" id="{90A648D4-12E4-F11D-0E45-82CDC211D23C}"/>
              </a:ext>
            </a:extLst>
          </p:cNvPr>
          <p:cNvSpPr>
            <a:spLocks noGrp="1"/>
          </p:cNvSpPr>
          <p:nvPr>
            <p:ph idx="1"/>
          </p:nvPr>
        </p:nvSpPr>
        <p:spPr>
          <a:xfrm>
            <a:off x="278065" y="675000"/>
            <a:ext cx="8587870" cy="3680222"/>
          </a:xfrm>
        </p:spPr>
        <p:txBody>
          <a:bodyPr>
            <a:normAutofit/>
          </a:bodyPr>
          <a:lstStyle/>
          <a:p>
            <a:pPr marL="271463" indent="-271463"/>
            <a:r>
              <a:rPr lang="en-US" sz="2400" dirty="0"/>
              <a:t>Question: Does this layout comply to requirements of service units?</a:t>
            </a:r>
          </a:p>
        </p:txBody>
      </p:sp>
      <p:sp>
        <p:nvSpPr>
          <p:cNvPr id="4" name="Footer Placeholder 3">
            <a:extLst>
              <a:ext uri="{FF2B5EF4-FFF2-40B4-BE49-F238E27FC236}">
                <a16:creationId xmlns:a16="http://schemas.microsoft.com/office/drawing/2014/main" id="{AFBD89CA-FEA8-2BE1-0182-1ADE9FCF78F1}"/>
              </a:ext>
            </a:extLst>
          </p:cNvPr>
          <p:cNvSpPr>
            <a:spLocks noGrp="1"/>
          </p:cNvSpPr>
          <p:nvPr>
            <p:ph type="ftr" sz="quarter" idx="11"/>
          </p:nvPr>
        </p:nvSpPr>
        <p:spPr/>
        <p:txBody>
          <a:bodyPr/>
          <a:lstStyle/>
          <a:p>
            <a:r>
              <a:rPr lang="en-GB" noProof="0"/>
              <a:t>Oliver Boettcher, 124th HL-LHC WP8 Meeting, 13 December 2022</a:t>
            </a:r>
          </a:p>
        </p:txBody>
      </p:sp>
      <p:sp>
        <p:nvSpPr>
          <p:cNvPr id="5" name="Slide Number Placeholder 4">
            <a:extLst>
              <a:ext uri="{FF2B5EF4-FFF2-40B4-BE49-F238E27FC236}">
                <a16:creationId xmlns:a16="http://schemas.microsoft.com/office/drawing/2014/main" id="{612D5810-50BD-6C25-59C4-E6A532606FAB}"/>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7" name="Picture 6">
            <a:extLst>
              <a:ext uri="{FF2B5EF4-FFF2-40B4-BE49-F238E27FC236}">
                <a16:creationId xmlns:a16="http://schemas.microsoft.com/office/drawing/2014/main" id="{5EBFA3EE-6303-D0D8-6CA3-CB7717A21958}"/>
              </a:ext>
            </a:extLst>
          </p:cNvPr>
          <p:cNvPicPr>
            <a:picLocks noChangeAspect="1"/>
          </p:cNvPicPr>
          <p:nvPr/>
        </p:nvPicPr>
        <p:blipFill rotWithShape="1">
          <a:blip r:embed="rId2"/>
          <a:srcRect l="7140" t="22469" r="14324" b="16288"/>
          <a:stretch/>
        </p:blipFill>
        <p:spPr>
          <a:xfrm>
            <a:off x="1468300" y="1045908"/>
            <a:ext cx="7397635" cy="3812716"/>
          </a:xfrm>
          <a:prstGeom prst="rect">
            <a:avLst/>
          </a:prstGeom>
        </p:spPr>
      </p:pic>
    </p:spTree>
    <p:extLst>
      <p:ext uri="{BB962C8B-B14F-4D97-AF65-F5344CB8AC3E}">
        <p14:creationId xmlns:p14="http://schemas.microsoft.com/office/powerpoint/2010/main" val="3976725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ED53-2405-01B4-3170-F9544A3F4721}"/>
              </a:ext>
            </a:extLst>
          </p:cNvPr>
          <p:cNvSpPr>
            <a:spLocks noGrp="1"/>
          </p:cNvSpPr>
          <p:nvPr>
            <p:ph type="title"/>
          </p:nvPr>
        </p:nvSpPr>
        <p:spPr/>
        <p:txBody>
          <a:bodyPr/>
          <a:lstStyle/>
          <a:p>
            <a:r>
              <a:rPr lang="en-US" dirty="0"/>
              <a:t>Space available in SX6/R-006 compartment</a:t>
            </a:r>
          </a:p>
        </p:txBody>
      </p:sp>
      <p:sp>
        <p:nvSpPr>
          <p:cNvPr id="3" name="Content Placeholder 2">
            <a:extLst>
              <a:ext uri="{FF2B5EF4-FFF2-40B4-BE49-F238E27FC236}">
                <a16:creationId xmlns:a16="http://schemas.microsoft.com/office/drawing/2014/main" id="{90A648D4-12E4-F11D-0E45-82CDC211D23C}"/>
              </a:ext>
            </a:extLst>
          </p:cNvPr>
          <p:cNvSpPr>
            <a:spLocks noGrp="1"/>
          </p:cNvSpPr>
          <p:nvPr>
            <p:ph idx="1"/>
          </p:nvPr>
        </p:nvSpPr>
        <p:spPr>
          <a:xfrm>
            <a:off x="251520" y="898780"/>
            <a:ext cx="2088232" cy="3680222"/>
          </a:xfrm>
        </p:spPr>
        <p:txBody>
          <a:bodyPr>
            <a:normAutofit/>
          </a:bodyPr>
          <a:lstStyle/>
          <a:p>
            <a:pPr marL="182563" indent="-182563"/>
            <a:r>
              <a:rPr lang="en-US" sz="1400" dirty="0"/>
              <a:t>WP8 requested ~200m</a:t>
            </a:r>
            <a:r>
              <a:rPr lang="en-US" sz="1400" baseline="30000" dirty="0"/>
              <a:t>2</a:t>
            </a:r>
            <a:r>
              <a:rPr lang="en-US" sz="1400" dirty="0"/>
              <a:t> of space </a:t>
            </a:r>
          </a:p>
          <a:p>
            <a:pPr marL="182563" indent="-182563"/>
            <a:r>
              <a:rPr lang="en-US" sz="1400" dirty="0"/>
              <a:t>Preferred compartment offers some more space for optimization. </a:t>
            </a:r>
          </a:p>
          <a:p>
            <a:pPr marL="182563" indent="-182563"/>
            <a:r>
              <a:rPr lang="en-US" sz="1400" dirty="0"/>
              <a:t>Worksite layout</a:t>
            </a:r>
            <a:br>
              <a:rPr lang="en-US" sz="1400" dirty="0"/>
            </a:br>
            <a:r>
              <a:rPr lang="en-US" sz="1400" dirty="0"/>
              <a:t>will be adapted to the requirements of service units and collaborators.</a:t>
            </a:r>
          </a:p>
          <a:p>
            <a:pPr marL="182563" indent="-182563"/>
            <a:r>
              <a:rPr lang="en-US" sz="1400" dirty="0"/>
              <a:t>Input will be requested in offline discussions in Q1 2023.   </a:t>
            </a:r>
          </a:p>
        </p:txBody>
      </p:sp>
      <p:sp>
        <p:nvSpPr>
          <p:cNvPr id="4" name="Footer Placeholder 3">
            <a:extLst>
              <a:ext uri="{FF2B5EF4-FFF2-40B4-BE49-F238E27FC236}">
                <a16:creationId xmlns:a16="http://schemas.microsoft.com/office/drawing/2014/main" id="{AFBD89CA-FEA8-2BE1-0182-1ADE9FCF78F1}"/>
              </a:ext>
            </a:extLst>
          </p:cNvPr>
          <p:cNvSpPr>
            <a:spLocks noGrp="1"/>
          </p:cNvSpPr>
          <p:nvPr>
            <p:ph type="ftr" sz="quarter" idx="11"/>
          </p:nvPr>
        </p:nvSpPr>
        <p:spPr/>
        <p:txBody>
          <a:bodyPr/>
          <a:lstStyle/>
          <a:p>
            <a:r>
              <a:rPr lang="en-GB" noProof="0"/>
              <a:t>Oliver Boettcher, 124th HL-LHC WP8 Meeting, 13 December 2022</a:t>
            </a:r>
          </a:p>
        </p:txBody>
      </p:sp>
      <p:sp>
        <p:nvSpPr>
          <p:cNvPr id="5" name="Slide Number Placeholder 4">
            <a:extLst>
              <a:ext uri="{FF2B5EF4-FFF2-40B4-BE49-F238E27FC236}">
                <a16:creationId xmlns:a16="http://schemas.microsoft.com/office/drawing/2014/main" id="{612D5810-50BD-6C25-59C4-E6A532606FAB}"/>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7" name="Picture 6">
            <a:extLst>
              <a:ext uri="{FF2B5EF4-FFF2-40B4-BE49-F238E27FC236}">
                <a16:creationId xmlns:a16="http://schemas.microsoft.com/office/drawing/2014/main" id="{5EBFA3EE-6303-D0D8-6CA3-CB7717A21958}"/>
              </a:ext>
            </a:extLst>
          </p:cNvPr>
          <p:cNvPicPr>
            <a:picLocks noChangeAspect="1"/>
          </p:cNvPicPr>
          <p:nvPr/>
        </p:nvPicPr>
        <p:blipFill>
          <a:blip r:embed="rId2"/>
          <a:stretch>
            <a:fillRect/>
          </a:stretch>
        </p:blipFill>
        <p:spPr>
          <a:xfrm>
            <a:off x="2411760" y="597228"/>
            <a:ext cx="6480720" cy="4283326"/>
          </a:xfrm>
          <a:prstGeom prst="rect">
            <a:avLst/>
          </a:prstGeom>
        </p:spPr>
      </p:pic>
      <p:sp>
        <p:nvSpPr>
          <p:cNvPr id="6" name="Rectangle 5">
            <a:extLst>
              <a:ext uri="{FF2B5EF4-FFF2-40B4-BE49-F238E27FC236}">
                <a16:creationId xmlns:a16="http://schemas.microsoft.com/office/drawing/2014/main" id="{F7825CA3-CB8B-7DD9-F50E-C2CFA7ABC9B3}"/>
              </a:ext>
            </a:extLst>
          </p:cNvPr>
          <p:cNvSpPr/>
          <p:nvPr/>
        </p:nvSpPr>
        <p:spPr>
          <a:xfrm>
            <a:off x="2968395" y="1667238"/>
            <a:ext cx="1296144" cy="1728192"/>
          </a:xfrm>
          <a:prstGeom prst="rect">
            <a:avLst/>
          </a:prstGeom>
          <a:solidFill>
            <a:schemeClr val="bg1">
              <a:lumMod val="65000"/>
              <a:alpha val="68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1050" dirty="0">
                <a:solidFill>
                  <a:srgbClr val="0070C0"/>
                </a:solidFill>
              </a:rPr>
              <a:t>Arrivals, storage, tooling, pre-assemblies</a:t>
            </a:r>
          </a:p>
        </p:txBody>
      </p:sp>
    </p:spTree>
    <p:extLst>
      <p:ext uri="{BB962C8B-B14F-4D97-AF65-F5344CB8AC3E}">
        <p14:creationId xmlns:p14="http://schemas.microsoft.com/office/powerpoint/2010/main" val="3539886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06F20-8056-4D39-8FEB-3D3860458A96}"/>
              </a:ext>
            </a:extLst>
          </p:cNvPr>
          <p:cNvSpPr>
            <a:spLocks noGrp="1"/>
          </p:cNvSpPr>
          <p:nvPr>
            <p:ph type="title"/>
          </p:nvPr>
        </p:nvSpPr>
        <p:spPr/>
        <p:txBody>
          <a:bodyPr/>
          <a:lstStyle/>
          <a:p>
            <a:r>
              <a:rPr lang="en-US" dirty="0"/>
              <a:t>Reference documents</a:t>
            </a:r>
          </a:p>
        </p:txBody>
      </p:sp>
      <p:sp>
        <p:nvSpPr>
          <p:cNvPr id="3" name="Content Placeholder 2">
            <a:extLst>
              <a:ext uri="{FF2B5EF4-FFF2-40B4-BE49-F238E27FC236}">
                <a16:creationId xmlns:a16="http://schemas.microsoft.com/office/drawing/2014/main" id="{4383BB03-7B70-4475-B87A-422C8CFBF743}"/>
              </a:ext>
            </a:extLst>
          </p:cNvPr>
          <p:cNvSpPr>
            <a:spLocks noGrp="1"/>
          </p:cNvSpPr>
          <p:nvPr>
            <p:ph idx="1"/>
          </p:nvPr>
        </p:nvSpPr>
        <p:spPr/>
        <p:txBody>
          <a:bodyPr>
            <a:normAutofit fontScale="92500" lnSpcReduction="20000"/>
          </a:bodyPr>
          <a:lstStyle/>
          <a:p>
            <a:pPr marL="914400" lvl="1" indent="-457200">
              <a:buFont typeface="+mj-lt"/>
              <a:buAutoNum type="arabicPeriod"/>
            </a:pPr>
            <a:r>
              <a:rPr lang="en-GB" sz="1700" dirty="0"/>
              <a:t>LHC to HL-LHC: TAS-TAN de-installation &amp; TAXS-TAXN installation - EDMS 1868778</a:t>
            </a:r>
          </a:p>
          <a:p>
            <a:pPr lvl="2" indent="-285750"/>
            <a:r>
              <a:rPr lang="en-GB" sz="1500" dirty="0"/>
              <a:t>S. Evrard, F. Sanchez Galan (7th HL-LHC Collaboration Meeting – Madrid – 13-16 November 2017) /</a:t>
            </a:r>
          </a:p>
          <a:p>
            <a:pPr marL="914400" lvl="1" indent="-457200">
              <a:buFont typeface="+mj-lt"/>
              <a:buAutoNum type="arabicPeriod"/>
            </a:pPr>
            <a:r>
              <a:rPr lang="en-GB" sz="1700" dirty="0"/>
              <a:t>TAXN mechanical design &amp; Y-chamber - EDMS: 2467765</a:t>
            </a:r>
          </a:p>
          <a:p>
            <a:pPr marL="1163638" lvl="2" indent="-306388"/>
            <a:r>
              <a:rPr lang="en-GB" sz="1500" dirty="0"/>
              <a:t>P. Santos Díaz (EDR HL-LHC TAXN - CERN,  22 Jan. 2021)</a:t>
            </a:r>
          </a:p>
          <a:p>
            <a:pPr marL="914400" lvl="1" indent="-457200">
              <a:buFont typeface="+mj-lt"/>
              <a:buAutoNum type="arabicPeriod"/>
            </a:pPr>
            <a:r>
              <a:rPr lang="en-GB" sz="1700" dirty="0"/>
              <a:t>Preliminary RP considerations on the TAN dismantle, storing and upgrade during LS3 - </a:t>
            </a:r>
            <a:r>
              <a:rPr lang="en-US" sz="1700" dirty="0"/>
              <a:t>EDMS 2596841</a:t>
            </a:r>
          </a:p>
          <a:p>
            <a:pPr lvl="2"/>
            <a:r>
              <a:rPr lang="en-GB" sz="1500" dirty="0"/>
              <a:t>A. Infantino + L. Elie (107th HL-LHC WP8 Meeting /  6 Jul. 2021)</a:t>
            </a:r>
            <a:endParaRPr lang="en-US" sz="1500" dirty="0"/>
          </a:p>
          <a:p>
            <a:pPr marL="914400" lvl="1" indent="-457200">
              <a:buFont typeface="+mj-lt"/>
              <a:buAutoNum type="arabicPeriod"/>
            </a:pPr>
            <a:r>
              <a:rPr lang="en-GB" sz="1700" dirty="0"/>
              <a:t>Radiation protection studies relevant for the LS3 TAN upgrade: usage of the existing shielding and preliminary considerations on the worksite - </a:t>
            </a:r>
            <a:r>
              <a:rPr lang="en-US" sz="1700" dirty="0"/>
              <a:t>EDMS 2649832</a:t>
            </a:r>
          </a:p>
          <a:p>
            <a:pPr lvl="2"/>
            <a:r>
              <a:rPr lang="en-US" sz="1500" dirty="0"/>
              <a:t>A. Infantino + L. Elie </a:t>
            </a:r>
            <a:r>
              <a:rPr lang="en-GB" sz="1500" dirty="0"/>
              <a:t>(</a:t>
            </a:r>
            <a:r>
              <a:rPr lang="en-US" sz="1500" dirty="0"/>
              <a:t>HSE RP Technical Note / 21 Dec. 2021)</a:t>
            </a:r>
          </a:p>
          <a:p>
            <a:pPr marL="914400" lvl="1" indent="-457200">
              <a:buFont typeface="+mj-lt"/>
              <a:buAutoNum type="arabicPeriod"/>
            </a:pPr>
            <a:r>
              <a:rPr lang="en-US" sz="1700" dirty="0"/>
              <a:t>S</a:t>
            </a:r>
            <a:r>
              <a:rPr lang="en-GB" sz="1700" dirty="0"/>
              <a:t>pace request for TAN storage and conversion to TAXN during LS3 – EDMS 2795064</a:t>
            </a:r>
          </a:p>
          <a:p>
            <a:pPr marL="1163638" lvl="2" indent="-306388"/>
            <a:r>
              <a:rPr lang="en-GB" sz="1500" dirty="0"/>
              <a:t>O. Boettcher, F. Sanchez Galan (15 Nov. 2022)</a:t>
            </a:r>
          </a:p>
          <a:p>
            <a:pPr marL="914400" lvl="1" indent="-457200">
              <a:buFont typeface="+mj-lt"/>
              <a:buAutoNum type="arabicPeriod"/>
            </a:pPr>
            <a:endParaRPr lang="en-GB" sz="2000" dirty="0"/>
          </a:p>
        </p:txBody>
      </p:sp>
      <p:sp>
        <p:nvSpPr>
          <p:cNvPr id="4" name="Footer Placeholder 3">
            <a:extLst>
              <a:ext uri="{FF2B5EF4-FFF2-40B4-BE49-F238E27FC236}">
                <a16:creationId xmlns:a16="http://schemas.microsoft.com/office/drawing/2014/main" id="{4395F6F0-FC87-4D82-BDA7-BC798F5EAA13}"/>
              </a:ext>
            </a:extLst>
          </p:cNvPr>
          <p:cNvSpPr>
            <a:spLocks noGrp="1"/>
          </p:cNvSpPr>
          <p:nvPr>
            <p:ph type="ftr" sz="quarter" idx="11"/>
          </p:nvPr>
        </p:nvSpPr>
        <p:spPr/>
        <p:txBody>
          <a:bodyPr/>
          <a:lstStyle/>
          <a:p>
            <a:r>
              <a:rPr lang="en-GB" noProof="0"/>
              <a:t>Oliver Boettcher, 124th HL-LHC WP8 Meeting, 13 December 2022</a:t>
            </a:r>
          </a:p>
        </p:txBody>
      </p:sp>
      <p:sp>
        <p:nvSpPr>
          <p:cNvPr id="5" name="Slide Number Placeholder 4">
            <a:extLst>
              <a:ext uri="{FF2B5EF4-FFF2-40B4-BE49-F238E27FC236}">
                <a16:creationId xmlns:a16="http://schemas.microsoft.com/office/drawing/2014/main" id="{597B74A3-2FC4-B521-D557-158CAB507E3F}"/>
              </a:ext>
            </a:extLst>
          </p:cNvPr>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2837863447"/>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3.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62BF6B036FB246B915C1E337BEB51A" ma:contentTypeVersion="0" ma:contentTypeDescription="Create a new document." ma:contentTypeScope="" ma:versionID="8abce66ba14fd67e6be8791e0fec18a4">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0A9B3E9-643C-4BFB-92EB-A10FBEB5BEE1}">
  <ds:schemaRefs>
    <ds:schemaRef ds:uri="http://schemas.microsoft.com/sharepoint/v3/contenttype/forms"/>
  </ds:schemaRefs>
</ds:datastoreItem>
</file>

<file path=customXml/itemProps2.xml><?xml version="1.0" encoding="utf-8"?>
<ds:datastoreItem xmlns:ds="http://schemas.openxmlformats.org/officeDocument/2006/customXml" ds:itemID="{E73D67BA-FE42-4FAD-A20C-A56A090282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DEFC234-6D02-476D-A9EA-17EF77BB67B6}">
  <ds:schemaRefs>
    <ds:schemaRef ds:uri="http://purl.org/dc/dcmitype/"/>
    <ds:schemaRef ds:uri="http://purl.org/dc/terms/"/>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62004</TotalTime>
  <Words>3847</Words>
  <Application>Microsoft Office PowerPoint</Application>
  <PresentationFormat>On-screen Show (16:9)</PresentationFormat>
  <Paragraphs>578</Paragraphs>
  <Slides>30</Slides>
  <Notes>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30</vt:i4>
      </vt:variant>
    </vt:vector>
  </HeadingPairs>
  <TitlesOfParts>
    <vt:vector size="37" baseType="lpstr">
      <vt:lpstr>Arial</vt:lpstr>
      <vt:lpstr>Calibri</vt:lpstr>
      <vt:lpstr>Cambria Math</vt:lpstr>
      <vt:lpstr>Wingdings</vt:lpstr>
      <vt:lpstr>Thème Office</vt:lpstr>
      <vt:lpstr>Office Theme</vt:lpstr>
      <vt:lpstr>1_Thème Office</vt:lpstr>
      <vt:lpstr>TAN-to-TAXN conversion - Requirements for the LS3 worksite</vt:lpstr>
      <vt:lpstr>Content overview</vt:lpstr>
      <vt:lpstr>15th November 2022 Space request for TAN storage and conversion to TAXN during LS3</vt:lpstr>
      <vt:lpstr>Space request for preparing the TAXN for the HL-LHC</vt:lpstr>
      <vt:lpstr>Spare request for preparing the TAXN for the HL-LHC</vt:lpstr>
      <vt:lpstr>Resource coordination and requirements</vt:lpstr>
      <vt:lpstr>Worksite layout based on 200m2 </vt:lpstr>
      <vt:lpstr>Space available in SX6/R-006 compartment</vt:lpstr>
      <vt:lpstr>Reference documents</vt:lpstr>
      <vt:lpstr>Thanks for your attention!</vt:lpstr>
      <vt:lpstr>Backup slides</vt:lpstr>
      <vt:lpstr>RP Technical Note (EDMS 2596841 – 2649832)</vt:lpstr>
      <vt:lpstr>RP considerations – TAN convertion worksite</vt:lpstr>
      <vt:lpstr>PowerPoint Presentation</vt:lpstr>
      <vt:lpstr>PowerPoint Presentation</vt:lpstr>
      <vt:lpstr>PowerPoint Presentation</vt:lpstr>
      <vt:lpstr>Supporting concept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Tolerances update</vt:lpstr>
      <vt:lpstr>PowerPoint Presentation</vt:lpstr>
      <vt:lpstr>Fitting between the absorber  and the chamber</vt:lpstr>
      <vt:lpstr>Vacuum module on D2 side  &amp; recombination chamber support</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 transport in LS3</dc:title>
  <dc:creator>Oliver.Boettcher@cern.ch</dc:creator>
  <cp:lastModifiedBy>Oliver Boettcher</cp:lastModifiedBy>
  <cp:revision>1491</cp:revision>
  <cp:lastPrinted>2021-06-24T07:59:52Z</cp:lastPrinted>
  <dcterms:created xsi:type="dcterms:W3CDTF">2017-08-01T14:41:34Z</dcterms:created>
  <dcterms:modified xsi:type="dcterms:W3CDTF">2022-12-13T09:42:57Z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0x0101007762BF6B036FB246B915C1E337BEB51A</vt:lpwstr>
  </property>
</Properties>
</file>