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5" r:id="rId4"/>
    <p:sldId id="256" r:id="rId5"/>
    <p:sldId id="260" r:id="rId6"/>
    <p:sldId id="257" r:id="rId7"/>
    <p:sldId id="258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53D87-3F4C-1CA6-FE81-AE545A73DD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23438E-F9DC-F840-A479-A8A57CC427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B7A25-EC1C-BE23-AD1A-6CC54AB04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C102C-A05B-61B5-E44E-397C0923A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A4501-4D01-EA1F-0362-EFD3EAEA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779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A2EF5-24E5-EF55-4588-4332942D4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18E66A-A0A8-EA9B-9BBF-7AD088D7E4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AA841-8A1B-9240-72C2-13E2FFCAF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F74A9-1CD3-BFD5-570D-415193E92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704C2-7CD5-9850-2F44-471FBED5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03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3CBC55-8459-F7A4-93D3-605E87E9BB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601F86-79D8-1076-43E0-6CEA6F8309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24DB2-8596-6308-5CE0-35A4849A9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00641-3DDC-5F71-13CE-B35DDD28B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2647E-3D03-1939-EE16-9CF4B1C0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023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52033-2B4A-77DD-056D-6E9B82D88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80E67-9EA2-8F90-AFC0-A8F3D2651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672B5-21B2-4D03-797A-74336435C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18D66-A7CA-907C-7614-73075D5A8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91AD8-5640-F3F7-35D6-F96D411CA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07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5578-6A72-D049-00DD-466E7D62C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DCCC0B-CDE2-B4AF-BD6D-908F938F64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80A57-E1B9-C940-0638-7A32EB3AD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C3EBC-F6CD-B4A0-376C-48C35E27C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ACF26-B397-5042-A875-3DADD1E09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85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9659B-4571-9310-F16C-2DB1ECBED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39428-6420-4585-ADA0-08AFA1E46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5D1344-DB3B-2528-EDCD-561812DB0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09D83E-305B-1DDF-FF22-306A05AC8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BA707D-C7B1-29DF-0E15-D0F4DC82E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76585-BAF8-D0FF-F7A6-13E761B0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65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B7811-EC15-FF40-D8D7-11D2C92EE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17B49-F42C-E98D-6047-FCA15EAF6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EEE817-E072-488E-37FA-C760EED45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E79ECD-9152-DCCF-2D46-3EE7F61153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B0FDA3-086F-ECFC-CEF2-17EF742151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AF4DB2-5287-66F4-EA39-C8BA65969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CA23C6-B0FD-1CF0-2208-FA51FFCFA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479828-C6A2-1955-DE5E-52A90C91C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285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42D52-D82B-5B88-5C34-88246F23B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65A76F-375E-ADA8-236B-77E27DC59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1628B3-F825-8DFD-AC16-BE3127AC3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EF49B1-F5F8-4EF1-E3B0-3563CBEB6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82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D0FEE3-0636-0EF3-0287-F909670A5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AA6E15-CCA7-9F7D-FD08-426B22986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D888E5-831E-CEBD-5B56-E72FD5465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5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1E3C3-3616-B1EC-A38E-E1A2679FB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138FB-B864-088A-AE51-745936CC1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5689C0-962D-D328-950B-2D9FFB5B64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C8BA24-6E96-FA22-4982-0F7BB6AA5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F1439-9859-B4A1-402F-E3F883733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1A06E-5E6C-3373-FB27-155D70301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55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08C6F-010D-2D61-3B32-A9CC985B9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8E5D1A-E72C-13C6-C2CE-A7F0601CB3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C6CB00-416C-1007-F6FF-34C8808114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BD8691-D951-E3C7-64CD-D9D17FB75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4958F-A1A2-0316-1336-D872FACFE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5DB70-10EE-1689-233E-323F78F26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3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FB1583-5F67-4E20-898A-AD17389FA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7B5855-E1B8-284E-547C-2FB7BE560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CAB64-1830-9139-AD43-C260885511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4972-6778-41AE-8FFC-EE57D5F003D6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42EE8-C5B6-0E4A-78D6-6A9882D3A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ED307-C616-B777-8530-1ECDA8C37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B0838-2C69-4C56-97D0-2A4028FDB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62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98C9E-EAC2-9A69-7933-623F5F09A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services integration in ATLAS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3161F-FA0C-DF73-1F7F-47A39E3F8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Cradle modified</a:t>
            </a:r>
          </a:p>
          <a:p>
            <a:r>
              <a:rPr lang="en-US" dirty="0"/>
              <a:t>Sections (cabling &amp; pumping lines) received 07/11/22</a:t>
            </a:r>
          </a:p>
          <a:p>
            <a:r>
              <a:rPr lang="en-US" dirty="0"/>
              <a:t>M1 3D received 12/12/22</a:t>
            </a:r>
            <a:r>
              <a:rPr lang="en-US" dirty="0">
                <a:sym typeface="Wingdings" panose="05000000000000000000" pitchFamily="2" charset="2"/>
              </a:rPr>
              <a:t> Starting</a:t>
            </a:r>
          </a:p>
          <a:p>
            <a:r>
              <a:rPr lang="en-US" dirty="0">
                <a:sym typeface="Wingdings" panose="05000000000000000000" pitchFamily="2" charset="2"/>
              </a:rPr>
              <a:t>Need to shorten guiding columns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262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DEF01-CA80-9B00-FD67-D533CA36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7501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Information services VAX area - ATLAS</a:t>
            </a:r>
            <a:endParaRPr lang="en-GB" dirty="0"/>
          </a:p>
        </p:txBody>
      </p:sp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971648A5-77B6-1A35-4A6E-D0A70E6E1597}"/>
              </a:ext>
            </a:extLst>
          </p:cNvPr>
          <p:cNvGraphicFramePr>
            <a:graphicFrameLocks noGrp="1"/>
          </p:cNvGraphicFramePr>
          <p:nvPr/>
        </p:nvGraphicFramePr>
        <p:xfrm>
          <a:off x="303149" y="3323498"/>
          <a:ext cx="5520133" cy="12801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373515">
                  <a:extLst>
                    <a:ext uri="{9D8B030D-6E8A-4147-A177-3AD203B41FA5}">
                      <a16:colId xmlns:a16="http://schemas.microsoft.com/office/drawing/2014/main" val="1363555923"/>
                    </a:ext>
                  </a:extLst>
                </a:gridCol>
                <a:gridCol w="3143989">
                  <a:extLst>
                    <a:ext uri="{9D8B030D-6E8A-4147-A177-3AD203B41FA5}">
                      <a16:colId xmlns:a16="http://schemas.microsoft.com/office/drawing/2014/main" val="2055080416"/>
                    </a:ext>
                  </a:extLst>
                </a:gridCol>
                <a:gridCol w="1002629">
                  <a:extLst>
                    <a:ext uri="{9D8B030D-6E8A-4147-A177-3AD203B41FA5}">
                      <a16:colId xmlns:a16="http://schemas.microsoft.com/office/drawing/2014/main" val="3719106425"/>
                    </a:ext>
                  </a:extLst>
                </a:gridCol>
              </a:tblGrid>
              <a:tr h="141481">
                <a:tc>
                  <a:txBody>
                    <a:bodyPr/>
                    <a:lstStyle/>
                    <a:p>
                      <a:r>
                        <a:rPr lang="en-US" sz="1000" dirty="0"/>
                        <a:t>Component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Cabling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Bending radius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793718"/>
                  </a:ext>
                </a:extLst>
              </a:tr>
              <a:tr h="218559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Sector valve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1x Position indicator: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NER4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 – D6.8mm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2x Tube D8 mm. Hose D16mm.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Connecteur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 20mm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R50mm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748769"/>
                  </a:ext>
                </a:extLst>
              </a:tr>
              <a:tr h="141481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Penning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VGPB</a:t>
                      </a:r>
                      <a:endParaRPr lang="en-GB" sz="1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1x TFAR3 – D10mm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R103mm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837927"/>
                  </a:ext>
                </a:extLst>
              </a:tr>
              <a:tr h="218559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Heating jacket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VEJ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Power: 12x </a:t>
                      </a:r>
                      <a:r>
                        <a:rPr lang="en-GB" sz="1000" b="1" dirty="0">
                          <a:solidFill>
                            <a:schemeClr val="tx1"/>
                          </a:solidFill>
                        </a:rPr>
                        <a:t>AXON FHT1619NPC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– D1.73mm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TCK: 12 x </a:t>
                      </a:r>
                      <a:r>
                        <a:rPr lang="en-GB" sz="1000" b="1" dirty="0">
                          <a:solidFill>
                            <a:schemeClr val="tx1"/>
                          </a:solidFill>
                        </a:rPr>
                        <a:t>Horst- ZD 00006 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- D2.6mm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R30mm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26652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8EC23E8-4EAB-A65B-B48C-AD00E1711DDE}"/>
              </a:ext>
            </a:extLst>
          </p:cNvPr>
          <p:cNvGraphicFramePr>
            <a:graphicFrameLocks noGrp="1"/>
          </p:cNvGraphicFramePr>
          <p:nvPr/>
        </p:nvGraphicFramePr>
        <p:xfrm>
          <a:off x="5972309" y="1256085"/>
          <a:ext cx="6067291" cy="266833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50694">
                  <a:extLst>
                    <a:ext uri="{9D8B030D-6E8A-4147-A177-3AD203B41FA5}">
                      <a16:colId xmlns:a16="http://schemas.microsoft.com/office/drawing/2014/main" val="2887618532"/>
                    </a:ext>
                  </a:extLst>
                </a:gridCol>
                <a:gridCol w="3891586">
                  <a:extLst>
                    <a:ext uri="{9D8B030D-6E8A-4147-A177-3AD203B41FA5}">
                      <a16:colId xmlns:a16="http://schemas.microsoft.com/office/drawing/2014/main" val="2055080416"/>
                    </a:ext>
                  </a:extLst>
                </a:gridCol>
                <a:gridCol w="1025011">
                  <a:extLst>
                    <a:ext uri="{9D8B030D-6E8A-4147-A177-3AD203B41FA5}">
                      <a16:colId xmlns:a16="http://schemas.microsoft.com/office/drawing/2014/main" val="3448569170"/>
                    </a:ext>
                  </a:extLst>
                </a:gridCol>
              </a:tblGrid>
              <a:tr h="160254">
                <a:tc>
                  <a:txBody>
                    <a:bodyPr/>
                    <a:lstStyle/>
                    <a:p>
                      <a:r>
                        <a:rPr lang="en-US" sz="1000" dirty="0"/>
                        <a:t>Component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Cabling – Diameter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Bending radius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793718"/>
                  </a:ext>
                </a:extLst>
              </a:tr>
              <a:tr h="360571">
                <a:tc>
                  <a:txBody>
                    <a:bodyPr/>
                    <a:lstStyle/>
                    <a:p>
                      <a:r>
                        <a:rPr lang="en-US" sz="1000" dirty="0"/>
                        <a:t>Angle valve </a:t>
                      </a:r>
                      <a:r>
                        <a:rPr lang="en-US" sz="1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VVFCD</a:t>
                      </a:r>
                      <a:endParaRPr lang="en-GB" sz="10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2x </a:t>
                      </a:r>
                      <a:r>
                        <a:rPr lang="en-US" sz="1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NER4</a:t>
                      </a:r>
                      <a:r>
                        <a:rPr lang="en-US" sz="1000" dirty="0"/>
                        <a:t> – </a:t>
                      </a:r>
                      <a:r>
                        <a:rPr lang="en-US" sz="10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D6.8mm</a:t>
                      </a:r>
                    </a:p>
                    <a:p>
                      <a:r>
                        <a:rPr lang="en-US" sz="1000" dirty="0"/>
                        <a:t>2x Tube D8mm compressed air. Hose: D16mm. Connector: 20mm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R34mm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748769"/>
                  </a:ext>
                </a:extLst>
              </a:tr>
              <a:tr h="160254">
                <a:tc>
                  <a:txBody>
                    <a:bodyPr/>
                    <a:lstStyle/>
                    <a:p>
                      <a:r>
                        <a:rPr lang="en-US" sz="1000" dirty="0"/>
                        <a:t>Penning </a:t>
                      </a:r>
                      <a:r>
                        <a:rPr lang="en-US" sz="10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VGPB</a:t>
                      </a:r>
                      <a:endParaRPr lang="en-GB" sz="1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1x TFAR3</a:t>
                      </a:r>
                      <a:r>
                        <a:rPr lang="en-US" sz="1000" dirty="0"/>
                        <a:t> – </a:t>
                      </a:r>
                      <a:r>
                        <a:rPr 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D10mm</a:t>
                      </a:r>
                      <a:endParaRPr lang="en-GB" sz="1000" b="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1" dirty="0">
                          <a:solidFill>
                            <a:schemeClr val="tx1"/>
                          </a:solidFill>
                        </a:rPr>
                        <a:t>R103mm</a:t>
                      </a:r>
                      <a:endParaRPr lang="en-GB" sz="10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837927"/>
                  </a:ext>
                </a:extLst>
              </a:tr>
              <a:tr h="160254">
                <a:tc>
                  <a:txBody>
                    <a:bodyPr/>
                    <a:lstStyle/>
                    <a:p>
                      <a:r>
                        <a:rPr lang="en-US" sz="1000" dirty="0"/>
                        <a:t>Pirani </a:t>
                      </a:r>
                      <a:r>
                        <a:rPr lang="en-US" sz="10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VGRB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1x NGR4 </a:t>
                      </a:r>
                      <a:r>
                        <a:rPr lang="en-US" sz="1000" dirty="0"/>
                        <a:t>– </a:t>
                      </a:r>
                      <a:r>
                        <a:rPr lang="en-US" sz="10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D7.3mm</a:t>
                      </a:r>
                      <a:endParaRPr lang="en-GB" sz="10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R36mm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576434"/>
                  </a:ext>
                </a:extLst>
              </a:tr>
              <a:tr h="160254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NEG</a:t>
                      </a:r>
                      <a:r>
                        <a:rPr lang="en-US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VPNCA</a:t>
                      </a:r>
                      <a:endParaRPr lang="en-GB" sz="1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1x NGR4</a:t>
                      </a:r>
                      <a:r>
                        <a:rPr lang="en-US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– D7.3mm</a:t>
                      </a:r>
                      <a:endParaRPr lang="en-US" sz="10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R36mm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946952"/>
                  </a:ext>
                </a:extLst>
              </a:tr>
              <a:tr h="260412">
                <a:tc>
                  <a:txBody>
                    <a:bodyPr/>
                    <a:lstStyle/>
                    <a:p>
                      <a:r>
                        <a:rPr lang="en-US" sz="1000" dirty="0"/>
                        <a:t>Bayard-Alpert </a:t>
                      </a:r>
                      <a:r>
                        <a:rPr lang="en-US" sz="10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VGIA</a:t>
                      </a:r>
                      <a:endParaRPr lang="en-GB" sz="1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1x NER8</a:t>
                      </a:r>
                      <a:r>
                        <a:rPr lang="en-US" sz="1000" dirty="0"/>
                        <a:t> – </a:t>
                      </a:r>
                      <a:r>
                        <a:rPr lang="en-US" sz="10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D9.8mm</a:t>
                      </a:r>
                    </a:p>
                    <a:p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1x TCAR3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 – D10mm</a:t>
                      </a:r>
                      <a:endParaRPr lang="en-GB" sz="10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R50mm</a:t>
                      </a:r>
                    </a:p>
                    <a:p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R103mm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0072908"/>
                  </a:ext>
                </a:extLst>
              </a:tr>
              <a:tr h="260412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Ion pump VPIXD</a:t>
                      </a:r>
                      <a:endParaRPr lang="en-GB" sz="1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>
                          <a:solidFill>
                            <a:schemeClr val="tx2"/>
                          </a:solidFill>
                        </a:rPr>
                        <a:t>1x </a:t>
                      </a:r>
                      <a:r>
                        <a:rPr lang="en-US" sz="1000" b="1" dirty="0">
                          <a:solidFill>
                            <a:schemeClr val="tx2"/>
                          </a:solidFill>
                        </a:rPr>
                        <a:t>SDF04_17</a:t>
                      </a:r>
                      <a:r>
                        <a:rPr lang="en-US" sz="1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– D4.5mm</a:t>
                      </a:r>
                      <a:endParaRPr lang="en-GB" sz="10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R45mm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202662"/>
                  </a:ext>
                </a:extLst>
              </a:tr>
              <a:tr h="160254">
                <a:tc>
                  <a:txBody>
                    <a:bodyPr/>
                    <a:lstStyle/>
                    <a:p>
                      <a:r>
                        <a:rPr lang="en-US" sz="1000" dirty="0"/>
                        <a:t>Rupture disk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615401"/>
                  </a:ext>
                </a:extLst>
              </a:tr>
              <a:tr h="2604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Heating jacket </a:t>
                      </a:r>
                      <a:r>
                        <a:rPr lang="en-US" sz="10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VEJ</a:t>
                      </a:r>
                      <a:endParaRPr lang="en-GB" sz="1000" dirty="0"/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Power: 48x </a:t>
                      </a:r>
                      <a:r>
                        <a:rPr lang="en-GB" sz="1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AXON FHT1619NPC </a:t>
                      </a:r>
                      <a:r>
                        <a:rPr lang="en-GB" sz="1000" dirty="0"/>
                        <a:t>– </a:t>
                      </a:r>
                      <a:r>
                        <a:rPr lang="en-GB" sz="10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D1.73mm</a:t>
                      </a:r>
                      <a:endParaRPr lang="en-US" sz="1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en-US" sz="1000" dirty="0"/>
                        <a:t>TCK: 48x </a:t>
                      </a:r>
                      <a:r>
                        <a:rPr lang="en-GB" sz="1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Horst- ZD 00006 </a:t>
                      </a:r>
                      <a:r>
                        <a:rPr lang="en-GB" sz="1000" dirty="0"/>
                        <a:t>- </a:t>
                      </a:r>
                      <a:r>
                        <a:rPr lang="en-GB" sz="10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D2.6mm</a:t>
                      </a:r>
                      <a:endParaRPr lang="en-GB" sz="10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R30mm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26652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5A9692-5BE2-FEA5-C350-F57C2B99A3F7}"/>
              </a:ext>
            </a:extLst>
          </p:cNvPr>
          <p:cNvGraphicFramePr>
            <a:graphicFrameLocks noGrp="1"/>
          </p:cNvGraphicFramePr>
          <p:nvPr/>
        </p:nvGraphicFramePr>
        <p:xfrm>
          <a:off x="303150" y="1245121"/>
          <a:ext cx="5356336" cy="1327983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065075">
                  <a:extLst>
                    <a:ext uri="{9D8B030D-6E8A-4147-A177-3AD203B41FA5}">
                      <a16:colId xmlns:a16="http://schemas.microsoft.com/office/drawing/2014/main" val="2887618532"/>
                    </a:ext>
                  </a:extLst>
                </a:gridCol>
                <a:gridCol w="2803725">
                  <a:extLst>
                    <a:ext uri="{9D8B030D-6E8A-4147-A177-3AD203B41FA5}">
                      <a16:colId xmlns:a16="http://schemas.microsoft.com/office/drawing/2014/main" val="2055080416"/>
                    </a:ext>
                  </a:extLst>
                </a:gridCol>
                <a:gridCol w="1487536">
                  <a:extLst>
                    <a:ext uri="{9D8B030D-6E8A-4147-A177-3AD203B41FA5}">
                      <a16:colId xmlns:a16="http://schemas.microsoft.com/office/drawing/2014/main" val="270329161"/>
                    </a:ext>
                  </a:extLst>
                </a:gridCol>
              </a:tblGrid>
              <a:tr h="235838">
                <a:tc>
                  <a:txBody>
                    <a:bodyPr/>
                    <a:lstStyle/>
                    <a:p>
                      <a:r>
                        <a:rPr lang="en-US" sz="1000" dirty="0"/>
                        <a:t>Component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Cabling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Bending radius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793718"/>
                  </a:ext>
                </a:extLst>
              </a:tr>
              <a:tr h="291663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Sector valve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1x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NER4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 – D6.8mm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2x Tube D8 mm. Hose D16mm. Connector 20mm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R50mm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748769"/>
                  </a:ext>
                </a:extLst>
              </a:tr>
              <a:tr h="291663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Heating jacket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Power: 12x </a:t>
                      </a:r>
                      <a:r>
                        <a:rPr lang="en-GB" sz="1000" b="1" dirty="0">
                          <a:solidFill>
                            <a:schemeClr val="tx1"/>
                          </a:solidFill>
                        </a:rPr>
                        <a:t>AXON FHT1619NPC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– D1.73mm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TCK: 12x </a:t>
                      </a:r>
                      <a:r>
                        <a:rPr lang="en-GB" sz="1000" b="1" dirty="0">
                          <a:solidFill>
                            <a:schemeClr val="tx1"/>
                          </a:solidFill>
                        </a:rPr>
                        <a:t>Horst- ZD 00006 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- D2.6mm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R30mm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266528"/>
                  </a:ext>
                </a:extLst>
              </a:tr>
              <a:tr h="291663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Penning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VGPB</a:t>
                      </a:r>
                      <a:endParaRPr lang="en-GB" sz="1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1x TFAR3 – D10mm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R103mm</a:t>
                      </a:r>
                      <a:endParaRPr lang="en-GB" sz="10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368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4053D0E-44A5-08A1-4E7B-C79BCCD0BA9A}"/>
              </a:ext>
            </a:extLst>
          </p:cNvPr>
          <p:cNvGraphicFramePr>
            <a:graphicFrameLocks noGrp="1"/>
          </p:cNvGraphicFramePr>
          <p:nvPr/>
        </p:nvGraphicFramePr>
        <p:xfrm>
          <a:off x="307986" y="5520660"/>
          <a:ext cx="6319129" cy="136122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98456">
                  <a:extLst>
                    <a:ext uri="{9D8B030D-6E8A-4147-A177-3AD203B41FA5}">
                      <a16:colId xmlns:a16="http://schemas.microsoft.com/office/drawing/2014/main" val="2887618532"/>
                    </a:ext>
                  </a:extLst>
                </a:gridCol>
                <a:gridCol w="3391270">
                  <a:extLst>
                    <a:ext uri="{9D8B030D-6E8A-4147-A177-3AD203B41FA5}">
                      <a16:colId xmlns:a16="http://schemas.microsoft.com/office/drawing/2014/main" val="2055080416"/>
                    </a:ext>
                  </a:extLst>
                </a:gridCol>
                <a:gridCol w="1729403">
                  <a:extLst>
                    <a:ext uri="{9D8B030D-6E8A-4147-A177-3AD203B41FA5}">
                      <a16:colId xmlns:a16="http://schemas.microsoft.com/office/drawing/2014/main" val="3448569170"/>
                    </a:ext>
                  </a:extLst>
                </a:gridCol>
              </a:tblGrid>
              <a:tr h="160254">
                <a:tc>
                  <a:txBody>
                    <a:bodyPr/>
                    <a:lstStyle/>
                    <a:p>
                      <a:r>
                        <a:rPr lang="en-US" sz="1000" dirty="0"/>
                        <a:t>Component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Cabling – Diameter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Bending radius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793718"/>
                  </a:ext>
                </a:extLst>
              </a:tr>
              <a:tr h="36057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Heating components</a:t>
                      </a:r>
                      <a:endParaRPr lang="en-GB" sz="10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Power: 56x 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– D1.73mm</a:t>
                      </a:r>
                      <a:endParaRPr lang="en-US" sz="1000" dirty="0"/>
                    </a:p>
                    <a:p>
                      <a:r>
                        <a:rPr lang="en-US" sz="1000" dirty="0"/>
                        <a:t>TCK: 42x 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- D2.6mm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R30mm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748769"/>
                  </a:ext>
                </a:extLst>
              </a:tr>
              <a:tr h="36057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2x Ion pump VPIXD</a:t>
                      </a:r>
                      <a:endParaRPr lang="en-GB" sz="1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>
                          <a:solidFill>
                            <a:srgbClr val="FF0000"/>
                          </a:solidFill>
                        </a:rPr>
                        <a:t>2x </a:t>
                      </a:r>
                      <a:r>
                        <a:rPr lang="en-US" sz="1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SDF04_17</a:t>
                      </a:r>
                      <a:r>
                        <a:rPr lang="en-US" sz="10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– D4.5mm</a:t>
                      </a:r>
                      <a:endParaRPr lang="en-GB" sz="10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R30mm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901874"/>
                  </a:ext>
                </a:extLst>
              </a:tr>
              <a:tr h="36057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2x VGPB</a:t>
                      </a:r>
                      <a:endParaRPr lang="en-GB" sz="1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2x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TFAR3 – D10mm</a:t>
                      </a:r>
                      <a:endParaRPr lang="en-GB" sz="10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R103mm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706800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06BA1A9-8696-4ADF-9A1B-A029D6E02062}"/>
              </a:ext>
            </a:extLst>
          </p:cNvPr>
          <p:cNvGraphicFramePr>
            <a:graphicFrameLocks noGrp="1"/>
          </p:cNvGraphicFramePr>
          <p:nvPr/>
        </p:nvGraphicFramePr>
        <p:xfrm>
          <a:off x="7204364" y="4473913"/>
          <a:ext cx="4589726" cy="19507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98456">
                  <a:extLst>
                    <a:ext uri="{9D8B030D-6E8A-4147-A177-3AD203B41FA5}">
                      <a16:colId xmlns:a16="http://schemas.microsoft.com/office/drawing/2014/main" val="2887618532"/>
                    </a:ext>
                  </a:extLst>
                </a:gridCol>
                <a:gridCol w="3391270">
                  <a:extLst>
                    <a:ext uri="{9D8B030D-6E8A-4147-A177-3AD203B41FA5}">
                      <a16:colId xmlns:a16="http://schemas.microsoft.com/office/drawing/2014/main" val="2055080416"/>
                    </a:ext>
                  </a:extLst>
                </a:gridCol>
              </a:tblGrid>
              <a:tr h="16025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Pumping lines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793718"/>
                  </a:ext>
                </a:extLst>
              </a:tr>
              <a:tr h="36057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Shielding</a:t>
                      </a:r>
                      <a:endParaRPr lang="en-GB" sz="10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 tube: D63/60. 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 With heating jacket: </a:t>
                      </a:r>
                      <a:r>
                        <a:rPr lang="en-US" sz="1000" b="1" dirty="0">
                          <a:sym typeface="Wingdings" panose="05000000000000000000" pitchFamily="2" charset="2"/>
                        </a:rPr>
                        <a:t>D123mm</a:t>
                      </a:r>
                      <a:endParaRPr lang="en-US" sz="1000" b="1" dirty="0"/>
                    </a:p>
                    <a:p>
                      <a:r>
                        <a:rPr lang="en-US" sz="1000" dirty="0"/>
                        <a:t>D flange: 114mm 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 With collar: </a:t>
                      </a:r>
                      <a:r>
                        <a:rPr lang="en-US" sz="1000" b="1" dirty="0">
                          <a:sym typeface="Wingdings" panose="05000000000000000000" pitchFamily="2" charset="2"/>
                        </a:rPr>
                        <a:t>D122mm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 (connector on one side required: 2cm long)</a:t>
                      </a:r>
                      <a:endParaRPr lang="en-US" sz="1000" dirty="0"/>
                    </a:p>
                    <a:p>
                      <a:r>
                        <a:rPr lang="en-US" sz="1000" dirty="0"/>
                        <a:t>Thickness jacket: 30mm. </a:t>
                      </a:r>
                    </a:p>
                    <a:p>
                      <a:r>
                        <a:rPr lang="en-US" sz="1000" dirty="0"/>
                        <a:t>Collar: 4mm. Ears: 10.5mm. Connector: 20mm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748769"/>
                  </a:ext>
                </a:extLst>
              </a:tr>
              <a:tr h="36057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VAX area</a:t>
                      </a:r>
                      <a:endParaRPr lang="en-GB" sz="1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 tube: D38/34. 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 With heating jacket: </a:t>
                      </a:r>
                      <a:r>
                        <a:rPr lang="en-US" sz="1000" b="1" dirty="0">
                          <a:sym typeface="Wingdings" panose="05000000000000000000" pitchFamily="2" charset="2"/>
                        </a:rPr>
                        <a:t>D98mm</a:t>
                      </a:r>
                      <a:endParaRPr lang="en-US" sz="1000" b="1" dirty="0"/>
                    </a:p>
                    <a:p>
                      <a:r>
                        <a:rPr lang="en-US" sz="1000" dirty="0"/>
                        <a:t>D flange: 70mm 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 With collar: </a:t>
                      </a:r>
                      <a:r>
                        <a:rPr lang="en-US" sz="1000" b="1" dirty="0">
                          <a:sym typeface="Wingdings" panose="05000000000000000000" pitchFamily="2" charset="2"/>
                        </a:rPr>
                        <a:t>D80mm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 (connector on one side required: 2cm long)</a:t>
                      </a:r>
                      <a:endParaRPr lang="en-US" sz="1000" dirty="0"/>
                    </a:p>
                    <a:p>
                      <a:r>
                        <a:rPr lang="en-US" sz="1000" dirty="0"/>
                        <a:t>Thickness jacket: 30mm</a:t>
                      </a:r>
                      <a:endParaRPr lang="en-GB" sz="10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90187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615E067-EA5E-CB46-0DF3-D08A1BB1FCFD}"/>
              </a:ext>
            </a:extLst>
          </p:cNvPr>
          <p:cNvSpPr txBox="1"/>
          <p:nvPr/>
        </p:nvSpPr>
        <p:spPr>
          <a:xfrm>
            <a:off x="307986" y="5183161"/>
            <a:ext cx="1656736" cy="2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Experimental chambers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EC8F51-A8D9-3F23-6866-7E00F35F3F4B}"/>
              </a:ext>
            </a:extLst>
          </p:cNvPr>
          <p:cNvSpPr txBox="1"/>
          <p:nvPr/>
        </p:nvSpPr>
        <p:spPr>
          <a:xfrm>
            <a:off x="303150" y="912024"/>
            <a:ext cx="784189" cy="2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Module 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6896AB-18DA-9D81-39F5-A5DDF6CD08A2}"/>
              </a:ext>
            </a:extLst>
          </p:cNvPr>
          <p:cNvSpPr txBox="1"/>
          <p:nvPr/>
        </p:nvSpPr>
        <p:spPr>
          <a:xfrm>
            <a:off x="6016425" y="912024"/>
            <a:ext cx="784189" cy="2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Module 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ABD98F-589C-0EFA-873A-CEFD61733D4B}"/>
              </a:ext>
            </a:extLst>
          </p:cNvPr>
          <p:cNvSpPr txBox="1"/>
          <p:nvPr/>
        </p:nvSpPr>
        <p:spPr>
          <a:xfrm>
            <a:off x="303149" y="2985999"/>
            <a:ext cx="784189" cy="2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Module 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C00032-55EA-57B9-220D-AC5F2B0783C2}"/>
              </a:ext>
            </a:extLst>
          </p:cNvPr>
          <p:cNvSpPr txBox="1"/>
          <p:nvPr/>
        </p:nvSpPr>
        <p:spPr>
          <a:xfrm>
            <a:off x="7204365" y="4112424"/>
            <a:ext cx="1129510" cy="2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Pumping lines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72B468F-5035-1EB2-3D38-52090C4B8006}"/>
              </a:ext>
            </a:extLst>
          </p:cNvPr>
          <p:cNvSpPr txBox="1"/>
          <p:nvPr/>
        </p:nvSpPr>
        <p:spPr>
          <a:xfrm>
            <a:off x="1042737" y="1010653"/>
            <a:ext cx="77037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 M1 </a:t>
            </a:r>
            <a:r>
              <a:rPr lang="en-US" dirty="0">
                <a:sym typeface="Wingdings" panose="05000000000000000000" pitchFamily="2" charset="2"/>
              </a:rPr>
              <a:t> remove </a:t>
            </a:r>
            <a:r>
              <a:rPr lang="en-US" dirty="0" err="1">
                <a:sym typeface="Wingdings" panose="05000000000000000000" pitchFamily="2" charset="2"/>
              </a:rPr>
              <a:t>Staublis</a:t>
            </a:r>
            <a:r>
              <a:rPr lang="en-US" dirty="0">
                <a:sym typeface="Wingdings" panose="05000000000000000000" pitchFamily="2" charset="2"/>
              </a:rPr>
              <a:t>. Adjust structure to module dimensions.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Include rails that support cradle.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Cradle ?  remove material in VAX area to be sure the area that we can use.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Include metal grill ATLAS (ST0557649)</a:t>
            </a:r>
          </a:p>
          <a:p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B3F68C9-C141-8682-6FF9-EB81E34395A6}"/>
              </a:ext>
            </a:extLst>
          </p:cNvPr>
          <p:cNvSpPr txBox="1">
            <a:spLocks/>
          </p:cNvSpPr>
          <p:nvPr/>
        </p:nvSpPr>
        <p:spPr>
          <a:xfrm>
            <a:off x="838200" y="-4600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Modifications in Integration model</a:t>
            </a:r>
            <a:endParaRPr lang="en-GB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F6FB1-6992-8692-C0B7-962B526B7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6650" y="2828925"/>
            <a:ext cx="191783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47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125F71A-2A13-29B7-ACE9-E6AA7D9271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2577C816-A140-426E-687D-BDA8F973A777}"/>
              </a:ext>
            </a:extLst>
          </p:cNvPr>
          <p:cNvSpPr/>
          <p:nvPr/>
        </p:nvSpPr>
        <p:spPr>
          <a:xfrm>
            <a:off x="4276563" y="4800600"/>
            <a:ext cx="1133638" cy="80554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0C191D34-2287-ED74-1D0B-A1FC0B641D82}"/>
              </a:ext>
            </a:extLst>
          </p:cNvPr>
          <p:cNvSpPr/>
          <p:nvPr/>
        </p:nvSpPr>
        <p:spPr>
          <a:xfrm rot="7489736">
            <a:off x="5192222" y="5612960"/>
            <a:ext cx="437484" cy="8055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EE9C74-97EC-235A-449F-D8D7FB934306}"/>
              </a:ext>
            </a:extLst>
          </p:cNvPr>
          <p:cNvSpPr txBox="1"/>
          <p:nvPr/>
        </p:nvSpPr>
        <p:spPr>
          <a:xfrm>
            <a:off x="5976257" y="5791200"/>
            <a:ext cx="2917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Staublis</a:t>
            </a:r>
            <a:r>
              <a:rPr lang="en-US" b="1" dirty="0"/>
              <a:t> to be removed, support plate width to be shortened</a:t>
            </a: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CAA993-111C-39CA-678B-E10129CA0C76}"/>
              </a:ext>
            </a:extLst>
          </p:cNvPr>
          <p:cNvSpPr txBox="1"/>
          <p:nvPr/>
        </p:nvSpPr>
        <p:spPr>
          <a:xfrm>
            <a:off x="5165969" y="914400"/>
            <a:ext cx="68052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M1- Need of independent removal w. services if failure (no </a:t>
            </a:r>
            <a:r>
              <a:rPr lang="en-US" b="1" dirty="0" err="1"/>
              <a:t>Staublis</a:t>
            </a:r>
            <a:r>
              <a:rPr lang="en-US" b="1" dirty="0"/>
              <a:t>)</a:t>
            </a:r>
          </a:p>
          <a:p>
            <a:r>
              <a:rPr lang="en-US" b="1" dirty="0"/>
              <a:t>M2 &amp; M3 - Need of independent removal if failure</a:t>
            </a:r>
          </a:p>
          <a:p>
            <a:r>
              <a:rPr lang="en-US" b="1" dirty="0"/>
              <a:t>M2 &amp; M3+ Support- Need of removal every LS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3363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410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098" name="Picture 1">
            <a:extLst>
              <a:ext uri="{FF2B5EF4-FFF2-40B4-BE49-F238E27FC236}">
                <a16:creationId xmlns:a16="http://schemas.microsoft.com/office/drawing/2014/main" id="{02FEA429-3359-FB08-8B3A-43EA7D6631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9" r="748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41B9804-D342-51BA-18D9-80AB067AB0C9}"/>
              </a:ext>
            </a:extLst>
          </p:cNvPr>
          <p:cNvSpPr/>
          <p:nvPr/>
        </p:nvSpPr>
        <p:spPr>
          <a:xfrm>
            <a:off x="2625045" y="4618653"/>
            <a:ext cx="1685698" cy="48519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BCA43E-0554-92BF-F60A-30AE8F52CEBF}"/>
              </a:ext>
            </a:extLst>
          </p:cNvPr>
          <p:cNvSpPr txBox="1"/>
          <p:nvPr/>
        </p:nvSpPr>
        <p:spPr>
          <a:xfrm>
            <a:off x="2244012" y="5809861"/>
            <a:ext cx="2917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Staublis</a:t>
            </a:r>
            <a:r>
              <a:rPr lang="en-US" b="1" dirty="0"/>
              <a:t> to be removed, support plate width to be shortened</a:t>
            </a:r>
            <a:endParaRPr lang="en-GB" b="1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C69BE28B-6003-89D9-A0A0-2E8E7A1BEF30}"/>
              </a:ext>
            </a:extLst>
          </p:cNvPr>
          <p:cNvSpPr/>
          <p:nvPr/>
        </p:nvSpPr>
        <p:spPr>
          <a:xfrm rot="10800000">
            <a:off x="3249152" y="5261106"/>
            <a:ext cx="437484" cy="4239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1BD488-B22D-7A65-6D74-8A99C0522A8D}"/>
              </a:ext>
            </a:extLst>
          </p:cNvPr>
          <p:cNvSpPr txBox="1"/>
          <p:nvPr/>
        </p:nvSpPr>
        <p:spPr>
          <a:xfrm>
            <a:off x="5746101" y="419878"/>
            <a:ext cx="5749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M1- Need of independent removal w. services if failure</a:t>
            </a:r>
          </a:p>
          <a:p>
            <a:r>
              <a:rPr lang="en-US" b="1" dirty="0"/>
              <a:t>M2 &amp; M3 - Need of independent removal if failure</a:t>
            </a:r>
          </a:p>
          <a:p>
            <a:r>
              <a:rPr lang="en-US" b="1" dirty="0"/>
              <a:t>M2 &amp; M3+ Support- Need of removal every LS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4647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205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0" name="Picture 3">
            <a:extLst>
              <a:ext uri="{FF2B5EF4-FFF2-40B4-BE49-F238E27FC236}">
                <a16:creationId xmlns:a16="http://schemas.microsoft.com/office/drawing/2014/main" id="{34024905-B614-7A2A-3194-9BC4DB7A1B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7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6775F2FF-A84D-6BA9-45DA-35AF0B97D7F7}"/>
              </a:ext>
            </a:extLst>
          </p:cNvPr>
          <p:cNvSpPr/>
          <p:nvPr/>
        </p:nvSpPr>
        <p:spPr>
          <a:xfrm>
            <a:off x="6094476" y="2340429"/>
            <a:ext cx="1338943" cy="80554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73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074" name="Picture 4">
            <a:extLst>
              <a:ext uri="{FF2B5EF4-FFF2-40B4-BE49-F238E27FC236}">
                <a16:creationId xmlns:a16="http://schemas.microsoft.com/office/drawing/2014/main" id="{6EDEC334-D775-6252-5A41-9B2E43E395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7"/>
          <a:stretch/>
        </p:blipFill>
        <p:spPr bwMode="auto">
          <a:xfrm rot="249973">
            <a:off x="20" y="0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5E13F02-03A9-E555-0708-360A94A502D7}"/>
              </a:ext>
            </a:extLst>
          </p:cNvPr>
          <p:cNvSpPr/>
          <p:nvPr/>
        </p:nvSpPr>
        <p:spPr>
          <a:xfrm>
            <a:off x="7415842" y="2743199"/>
            <a:ext cx="665265" cy="2830605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68E458-6A06-67AE-5037-FAC28AFBDCB7}"/>
              </a:ext>
            </a:extLst>
          </p:cNvPr>
          <p:cNvSpPr/>
          <p:nvPr/>
        </p:nvSpPr>
        <p:spPr>
          <a:xfrm>
            <a:off x="3652734" y="3171092"/>
            <a:ext cx="665265" cy="2830605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42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E209D0-FC8F-115F-AA1C-7B719BE2F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6" y="1104707"/>
            <a:ext cx="6971612" cy="24783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BE5E22-2CE0-2D52-5F02-352AE33B2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0669" y="3429000"/>
            <a:ext cx="6421331" cy="32892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2FB864-4A67-5535-96C8-784E7FF96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7905" y="4188222"/>
            <a:ext cx="2345937" cy="17708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9E29A5-80DB-E6F2-724F-E89942BDE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3859" y="338723"/>
            <a:ext cx="6504080" cy="92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86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D32DA-6C16-613A-835A-5F413338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8D238-9C65-EAEC-069C-D56429235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Ad-hoc meetings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500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487</Words>
  <Application>Microsoft Office PowerPoint</Application>
  <PresentationFormat>Widescreen</PresentationFormat>
  <Paragraphs>108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Status of services integration in ATLAS </vt:lpstr>
      <vt:lpstr>Information services VAX area - ATLAS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services integration </dc:title>
  <dc:creator>Francisco Sanchez Galan</dc:creator>
  <cp:lastModifiedBy>Francisco Sanchez Galan</cp:lastModifiedBy>
  <cp:revision>2</cp:revision>
  <dcterms:created xsi:type="dcterms:W3CDTF">2022-12-13T08:55:02Z</dcterms:created>
  <dcterms:modified xsi:type="dcterms:W3CDTF">2022-12-13T09:22:15Z</dcterms:modified>
</cp:coreProperties>
</file>