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27.png" ContentType="image/png"/>
  <Override PartName="/ppt/media/image33.jpeg" ContentType="image/jpeg"/>
  <Override PartName="/ppt/media/image24.png" ContentType="image/png"/>
  <Override PartName="/ppt/media/image23.png" ContentType="image/png"/>
  <Override PartName="/ppt/media/image22.png" ContentType="image/png"/>
  <Override PartName="/ppt/media/image21.jpeg" ContentType="image/jpeg"/>
  <Override PartName="/ppt/media/image29.png" ContentType="image/png"/>
  <Override PartName="/ppt/media/image19.png" ContentType="image/png"/>
  <Override PartName="/ppt/media/image28.jpeg" ContentType="image/jpeg"/>
  <Override PartName="/ppt/media/image20.png" ContentType="image/png"/>
  <Override PartName="/ppt/media/image18.png" ContentType="image/png"/>
  <Override PartName="/ppt/media/image1.jpeg" ContentType="image/jpeg"/>
  <Override PartName="/ppt/media/image12.png" ContentType="image/png"/>
  <Override PartName="/ppt/media/image7.png" ContentType="image/png"/>
  <Override PartName="/ppt/media/image34.jpeg" ContentType="image/jpeg"/>
  <Override PartName="/ppt/media/image37.png" ContentType="image/png"/>
  <Override PartName="/ppt/media/image14.jpeg" ContentType="image/jpeg"/>
  <Override PartName="/ppt/media/image8.png" ContentType="image/png"/>
  <Override PartName="/ppt/media/image38.png" ContentType="image/png"/>
  <Override PartName="/ppt/media/image10.jpeg" ContentType="image/jpeg"/>
  <Override PartName="/ppt/media/image5.png" ContentType="image/png"/>
  <Override PartName="/ppt/media/image35.png" ContentType="image/png"/>
  <Override PartName="/ppt/media/image30.jpeg" ContentType="image/jpeg"/>
  <Override PartName="/ppt/media/image15.png" ContentType="image/png"/>
  <Override PartName="/ppt/media/image31.jpeg" ContentType="image/jpeg"/>
  <Override PartName="/ppt/media/image40.png" ContentType="image/png"/>
  <Override PartName="/ppt/media/image4.jpeg" ContentType="image/jpeg"/>
  <Override PartName="/ppt/media/image2.png" ContentType="image/png"/>
  <Override PartName="/ppt/media/image25.png" ContentType="image/png"/>
  <Override PartName="/ppt/media/image39.png" ContentType="image/png"/>
  <Override PartName="/ppt/media/image36.png" ContentType="image/png"/>
  <Override PartName="/ppt/media/image6.png" ContentType="image/png"/>
  <Override PartName="/ppt/media/image13.gif" ContentType="image/gif"/>
  <Override PartName="/ppt/media/image16.png" ContentType="image/png"/>
  <Override PartName="/ppt/media/image3.png" ContentType="image/png"/>
  <Override PartName="/ppt/media/image26.png" ContentType="image/png"/>
  <Override PartName="/ppt/media/image9.jpeg" ContentType="image/jpeg"/>
  <Override PartName="/ppt/media/image11.png" ContentType="image/png"/>
  <Override PartName="/ppt/media/image32.jpeg" ContentType="image/jpeg"/>
  <Override PartName="/ppt/media/image17.png" ContentType="image/png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Arial"/>
                <a:ea typeface="Arial"/>
              </a:rPr>
              <a:t>Click to edit Master title style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Secondo livello struttura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Click to edit Master text styles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s://link.springer.com/article/10.1007/JHEP11(2022)072" TargetMode="Externa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image" Target="../media/image35.png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3.gif"/><Relationship Id="rId2" Type="http://schemas.openxmlformats.org/officeDocument/2006/relationships/image" Target="../media/image14.jpeg"/><Relationship Id="rId3" Type="http://schemas.openxmlformats.org/officeDocument/2006/relationships/hyperlink" Target="https://pirsa.org/21100051" TargetMode="External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link.springer.com/article/10.1007/JHEP11(2022)072" TargetMode="Externa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hyperlink" Target="https://link.springer.com/article/10.1007/JHEP11(2022)072" TargetMode="External"/><Relationship Id="rId4" Type="http://schemas.openxmlformats.org/officeDocument/2006/relationships/image" Target="../media/image20.pn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hyperlink" Target="https://link.springer.com/article/10.1007/JHEP11(2022)072" TargetMode="External"/><Relationship Id="rId5" Type="http://schemas.openxmlformats.org/officeDocument/2006/relationships/image" Target="../media/image24.png"/><Relationship Id="rId6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hyperlink" Target="https://link.springer.com/article/10.1007/JHEP11(2022)072" TargetMode="External"/><Relationship Id="rId4" Type="http://schemas.openxmlformats.org/officeDocument/2006/relationships/image" Target="../media/image27.pn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png"/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6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64200" y="129600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4500" spc="-1" strike="noStrike">
                <a:solidFill>
                  <a:srgbClr val="000000"/>
                </a:solidFill>
                <a:latin typeface="Georgia"/>
                <a:ea typeface="Arial"/>
              </a:rPr>
              <a:t>Testing Grand Unified Theories with gravitational waves and proton decay</a:t>
            </a:r>
            <a:endParaRPr b="0" lang="en-US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3309120" y="4623120"/>
            <a:ext cx="5658480" cy="1170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1000"/>
          </a:bodyPr>
          <a:p>
            <a:pPr algn="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8080"/>
                </a:solidFill>
                <a:latin typeface="Arial"/>
                <a:ea typeface="Arial"/>
              </a:rPr>
              <a:t>Luca Marsili (IPPP, University of Durham)</a:t>
            </a:r>
            <a:endParaRPr b="0" lang="it-IT" sz="20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Georgia"/>
                <a:ea typeface="Arial"/>
              </a:rPr>
              <a:t>Based on </a:t>
            </a:r>
            <a:r>
              <a:rPr b="0" lang="en-US" sz="2000" spc="-1" strike="noStrike" u="sng">
                <a:solidFill>
                  <a:srgbClr val="0563c1"/>
                </a:solidFill>
                <a:uFillTx/>
                <a:latin typeface="Georgia"/>
                <a:ea typeface="Arial"/>
                <a:hlinkClick r:id="rId1"/>
              </a:rPr>
              <a:t>2209.00021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Georgia"/>
                <a:ea typeface="Arial"/>
              </a:rPr>
              <a:t>with S. Pascoli, J. Turner, S. King Y. Zhou and B. Fu</a:t>
            </a:r>
            <a:endParaRPr b="0" lang="it-IT" sz="20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en-US" sz="2000" spc="-1" strike="noStrike">
                <a:solidFill>
                  <a:srgbClr val="808080"/>
                </a:solidFill>
                <a:latin typeface="Arial"/>
                <a:ea typeface="Arial"/>
              </a:rPr>
              <a:t>EuCAPT Annual Symposium, May 2023</a:t>
            </a:r>
            <a:r>
              <a:rPr b="0" lang="en-US" sz="2000" spc="-1" strike="noStrike">
                <a:solidFill>
                  <a:srgbClr val="808080"/>
                </a:solidFill>
                <a:latin typeface="Arial"/>
                <a:ea typeface="Arial"/>
              </a:rPr>
              <a:t> </a:t>
            </a:r>
            <a:endParaRPr b="0" lang="it-IT" sz="20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612000" y="3844800"/>
            <a:ext cx="3033720" cy="1143360"/>
          </a:xfrm>
          <a:prstGeom prst="rect">
            <a:avLst/>
          </a:prstGeom>
          <a:ln>
            <a:noFill/>
          </a:ln>
        </p:spPr>
      </p:pic>
      <p:sp>
        <p:nvSpPr>
          <p:cNvPr id="85" name="CustomShape 3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8185680" y="6500520"/>
            <a:ext cx="584496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for Particle Physics Phenomenology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87" name="" descr=""/>
          <p:cNvPicPr/>
          <p:nvPr/>
        </p:nvPicPr>
        <p:blipFill>
          <a:blip r:embed="rId3"/>
          <a:stretch/>
        </p:blipFill>
        <p:spPr>
          <a:xfrm>
            <a:off x="9170640" y="3554640"/>
            <a:ext cx="2249280" cy="723240"/>
          </a:xfrm>
          <a:prstGeom prst="rect">
            <a:avLst/>
          </a:prstGeom>
          <a:ln>
            <a:noFill/>
          </a:ln>
        </p:spPr>
      </p:pic>
      <p:sp>
        <p:nvSpPr>
          <p:cNvPr id="88" name="CustomShape 5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6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4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91" name="CustomShape 7"/>
          <p:cNvSpPr/>
          <p:nvPr/>
        </p:nvSpPr>
        <p:spPr>
          <a:xfrm>
            <a:off x="6089040" y="6500520"/>
            <a:ext cx="51192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8" name="CustomShape 2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9" name="CustomShape 3"/>
          <p:cNvSpPr/>
          <p:nvPr/>
        </p:nvSpPr>
        <p:spPr>
          <a:xfrm>
            <a:off x="1336680" y="8280"/>
            <a:ext cx="908460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Results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260" name="CustomShape 4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61" name="" descr=""/>
          <p:cNvPicPr/>
          <p:nvPr/>
        </p:nvPicPr>
        <p:blipFill>
          <a:blip r:embed="rId1"/>
          <a:stretch/>
        </p:blipFill>
        <p:spPr>
          <a:xfrm>
            <a:off x="5524560" y="1505880"/>
            <a:ext cx="6382440" cy="4164840"/>
          </a:xfrm>
          <a:prstGeom prst="rect">
            <a:avLst/>
          </a:prstGeom>
          <a:ln>
            <a:noFill/>
          </a:ln>
        </p:spPr>
      </p:pic>
      <p:pic>
        <p:nvPicPr>
          <p:cNvPr id="262" name="" descr=""/>
          <p:cNvPicPr/>
          <p:nvPr/>
        </p:nvPicPr>
        <p:blipFill>
          <a:blip r:embed="rId2"/>
          <a:stretch/>
        </p:blipFill>
        <p:spPr>
          <a:xfrm>
            <a:off x="622800" y="1505880"/>
            <a:ext cx="4434840" cy="4165560"/>
          </a:xfrm>
          <a:prstGeom prst="rect">
            <a:avLst/>
          </a:prstGeom>
          <a:ln>
            <a:noFill/>
          </a:ln>
        </p:spPr>
      </p:pic>
      <p:sp>
        <p:nvSpPr>
          <p:cNvPr id="263" name="CustomShape 5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4" name="CustomShape 6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65" name="" descr=""/>
          <p:cNvPicPr/>
          <p:nvPr/>
        </p:nvPicPr>
        <p:blipFill>
          <a:blip r:embed="rId3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266" name="CustomShape 7"/>
          <p:cNvSpPr/>
          <p:nvPr/>
        </p:nvSpPr>
        <p:spPr>
          <a:xfrm>
            <a:off x="6089040" y="6500520"/>
            <a:ext cx="51300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9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8" name="CustomShape 2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9" name="CustomShape 3"/>
          <p:cNvSpPr/>
          <p:nvPr/>
        </p:nvSpPr>
        <p:spPr>
          <a:xfrm>
            <a:off x="1336680" y="8280"/>
            <a:ext cx="909252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Conclusions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71" name="" descr=""/>
          <p:cNvPicPr/>
          <p:nvPr/>
        </p:nvPicPr>
        <p:blipFill>
          <a:blip r:embed="rId1"/>
          <a:stretch/>
        </p:blipFill>
        <p:spPr>
          <a:xfrm>
            <a:off x="2065680" y="1664640"/>
            <a:ext cx="849960" cy="809640"/>
          </a:xfrm>
          <a:prstGeom prst="rect">
            <a:avLst/>
          </a:prstGeom>
          <a:ln>
            <a:noFill/>
          </a:ln>
        </p:spPr>
      </p:pic>
      <p:pic>
        <p:nvPicPr>
          <p:cNvPr id="272" name="" descr=""/>
          <p:cNvPicPr/>
          <p:nvPr/>
        </p:nvPicPr>
        <p:blipFill>
          <a:blip r:embed="rId2"/>
          <a:stretch/>
        </p:blipFill>
        <p:spPr>
          <a:xfrm>
            <a:off x="2065680" y="2604600"/>
            <a:ext cx="849960" cy="809640"/>
          </a:xfrm>
          <a:prstGeom prst="rect">
            <a:avLst/>
          </a:prstGeom>
          <a:ln>
            <a:noFill/>
          </a:ln>
        </p:spPr>
      </p:pic>
      <p:pic>
        <p:nvPicPr>
          <p:cNvPr id="273" name="" descr=""/>
          <p:cNvPicPr/>
          <p:nvPr/>
        </p:nvPicPr>
        <p:blipFill>
          <a:blip r:embed="rId3"/>
          <a:stretch/>
        </p:blipFill>
        <p:spPr>
          <a:xfrm>
            <a:off x="2065680" y="3561840"/>
            <a:ext cx="849960" cy="809640"/>
          </a:xfrm>
          <a:prstGeom prst="rect">
            <a:avLst/>
          </a:prstGeom>
          <a:ln>
            <a:noFill/>
          </a:ln>
        </p:spPr>
      </p:pic>
      <p:pic>
        <p:nvPicPr>
          <p:cNvPr id="274" name="" descr=""/>
          <p:cNvPicPr/>
          <p:nvPr/>
        </p:nvPicPr>
        <p:blipFill>
          <a:blip r:embed="rId4"/>
          <a:stretch/>
        </p:blipFill>
        <p:spPr>
          <a:xfrm>
            <a:off x="2065680" y="4501800"/>
            <a:ext cx="849960" cy="809640"/>
          </a:xfrm>
          <a:prstGeom prst="rect">
            <a:avLst/>
          </a:prstGeom>
          <a:ln>
            <a:noFill/>
          </a:ln>
        </p:spPr>
      </p:pic>
      <p:sp>
        <p:nvSpPr>
          <p:cNvPr id="275" name="CustomShape 5"/>
          <p:cNvSpPr/>
          <p:nvPr/>
        </p:nvSpPr>
        <p:spPr>
          <a:xfrm>
            <a:off x="3005640" y="1855800"/>
            <a:ext cx="635760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808080"/>
                </a:solidFill>
                <a:latin typeface="Georgia"/>
                <a:ea typeface="Arial"/>
              </a:rPr>
              <a:t>Succesful gauge coupling unification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76" name="CustomShape 6"/>
          <p:cNvSpPr/>
          <p:nvPr/>
        </p:nvSpPr>
        <p:spPr>
          <a:xfrm>
            <a:off x="3069720" y="2664000"/>
            <a:ext cx="639540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808080"/>
                </a:solidFill>
                <a:latin typeface="Georgia"/>
                <a:ea typeface="Arial"/>
              </a:rPr>
              <a:t>Prediction of fermion masses and mixing angles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77" name="CustomShape 7"/>
          <p:cNvSpPr/>
          <p:nvPr/>
        </p:nvSpPr>
        <p:spPr>
          <a:xfrm>
            <a:off x="3107160" y="3670200"/>
            <a:ext cx="640908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808080"/>
                </a:solidFill>
                <a:latin typeface="Georgia"/>
                <a:ea typeface="Arial"/>
              </a:rPr>
              <a:t>Testable with next-gen GW and proton decay experiments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78" name="CustomShape 8"/>
          <p:cNvSpPr/>
          <p:nvPr/>
        </p:nvSpPr>
        <p:spPr>
          <a:xfrm>
            <a:off x="3107160" y="4556160"/>
            <a:ext cx="6485040" cy="70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808080"/>
                </a:solidFill>
                <a:latin typeface="Georgia"/>
                <a:ea typeface="Arial"/>
              </a:rPr>
              <a:t>The model is consistent with the current data from Pulsar Time Arrays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79" name="CustomShape 9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0" name="CustomShape 10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81" name="" descr=""/>
          <p:cNvPicPr/>
          <p:nvPr/>
        </p:nvPicPr>
        <p:blipFill>
          <a:blip r:embed="rId5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282" name="CustomShape 11"/>
          <p:cNvSpPr/>
          <p:nvPr/>
        </p:nvSpPr>
        <p:spPr>
          <a:xfrm>
            <a:off x="6089040" y="6500520"/>
            <a:ext cx="51336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10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extShape 1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F2B65CA-DEB5-475D-B33B-B5FB873149C0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284" name="CustomShape 2"/>
          <p:cNvSpPr/>
          <p:nvPr/>
        </p:nvSpPr>
        <p:spPr>
          <a:xfrm>
            <a:off x="-87480" y="-78480"/>
            <a:ext cx="12509640" cy="71287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5" name="CustomShape 3"/>
          <p:cNvSpPr/>
          <p:nvPr/>
        </p:nvSpPr>
        <p:spPr>
          <a:xfrm>
            <a:off x="2133000" y="2592360"/>
            <a:ext cx="9289800" cy="155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9600" spc="-1" strike="noStrike">
                <a:solidFill>
                  <a:srgbClr val="ffffff"/>
                </a:solidFill>
                <a:latin typeface="Georgia"/>
                <a:ea typeface="Arial"/>
              </a:rPr>
              <a:t>Thank you</a:t>
            </a:r>
            <a:endParaRPr b="0" lang="it-IT" sz="9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CustomShape 2"/>
          <p:cNvSpPr/>
          <p:nvPr/>
        </p:nvSpPr>
        <p:spPr>
          <a:xfrm>
            <a:off x="1336680" y="8280"/>
            <a:ext cx="90694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Why GUT?</a:t>
            </a:r>
            <a:r>
              <a:rPr b="1" lang="en-US" sz="3600" spc="-1" strike="noStrike">
                <a:solidFill>
                  <a:srgbClr val="ffffff"/>
                </a:solidFill>
                <a:latin typeface="Arial Black"/>
                <a:ea typeface="Arial"/>
              </a:rPr>
              <a:t> 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95" name="" descr=""/>
          <p:cNvPicPr/>
          <p:nvPr/>
        </p:nvPicPr>
        <p:blipFill>
          <a:blip r:embed="rId1"/>
          <a:srcRect l="4447" t="8901" r="5125" b="0"/>
          <a:stretch/>
        </p:blipFill>
        <p:spPr>
          <a:xfrm>
            <a:off x="8061480" y="1376280"/>
            <a:ext cx="3655440" cy="2335320"/>
          </a:xfrm>
          <a:prstGeom prst="rect">
            <a:avLst/>
          </a:prstGeom>
          <a:ln>
            <a:noFill/>
          </a:ln>
        </p:spPr>
      </p:pic>
      <p:sp>
        <p:nvSpPr>
          <p:cNvPr id="96" name="CustomShape 4"/>
          <p:cNvSpPr/>
          <p:nvPr/>
        </p:nvSpPr>
        <p:spPr>
          <a:xfrm>
            <a:off x="470520" y="1554840"/>
            <a:ext cx="5195520" cy="396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marL="349920" indent="-349560">
              <a:lnSpc>
                <a:spcPct val="100000"/>
              </a:lnSpc>
              <a:buClr>
                <a:srgbClr val="30303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03030"/>
                </a:solidFill>
                <a:latin typeface="Georgia"/>
                <a:ea typeface="Arial"/>
              </a:rPr>
              <a:t>Unification of the gauge couplings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349920" indent="-349560">
              <a:lnSpc>
                <a:spcPct val="100000"/>
              </a:lnSpc>
              <a:buClr>
                <a:srgbClr val="30303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03030"/>
                </a:solidFill>
                <a:latin typeface="Georgia"/>
                <a:ea typeface="Arial"/>
              </a:rPr>
              <a:t>SM may not be a fundamental theory at high scales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349920" indent="-349560">
              <a:lnSpc>
                <a:spcPct val="100000"/>
              </a:lnSpc>
              <a:buClr>
                <a:srgbClr val="30303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03030"/>
                </a:solidFill>
                <a:latin typeface="Georgia"/>
                <a:ea typeface="Arial"/>
              </a:rPr>
              <a:t>Predict fermion masses and mixing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349920" indent="-349560">
              <a:lnSpc>
                <a:spcPct val="100000"/>
              </a:lnSpc>
              <a:buClr>
                <a:srgbClr val="30303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03030"/>
                </a:solidFill>
                <a:latin typeface="Georgia"/>
                <a:ea typeface="Arial"/>
              </a:rPr>
              <a:t>Baryogenesis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349920" indent="-349560">
              <a:lnSpc>
                <a:spcPct val="100000"/>
              </a:lnSpc>
              <a:buClr>
                <a:srgbClr val="30303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303030"/>
                </a:solidFill>
                <a:latin typeface="Georgia"/>
                <a:ea typeface="Arial"/>
              </a:rPr>
              <a:t>Neutrino masses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2"/>
          <a:stretch/>
        </p:blipFill>
        <p:spPr>
          <a:xfrm>
            <a:off x="7859520" y="3830760"/>
            <a:ext cx="4244760" cy="31500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3505320" y="4515840"/>
            <a:ext cx="4754880" cy="413280"/>
          </a:xfrm>
          <a:prstGeom prst="rect">
            <a:avLst/>
          </a:prstGeom>
          <a:ln>
            <a:noFill/>
          </a:ln>
        </p:spPr>
      </p:pic>
      <p:sp>
        <p:nvSpPr>
          <p:cNvPr id="99" name="CustomShape 5"/>
          <p:cNvSpPr/>
          <p:nvPr/>
        </p:nvSpPr>
        <p:spPr>
          <a:xfrm>
            <a:off x="3809880" y="3497040"/>
            <a:ext cx="222480" cy="45360"/>
          </a:xfrm>
          <a:prstGeom prst="ellipse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Line 6"/>
          <p:cNvSpPr/>
          <p:nvPr/>
        </p:nvSpPr>
        <p:spPr>
          <a:xfrm>
            <a:off x="7291440" y="4915440"/>
            <a:ext cx="0" cy="132840"/>
          </a:xfrm>
          <a:prstGeom prst="line">
            <a:avLst/>
          </a:prstGeom>
          <a:ln w="28440">
            <a:solidFill>
              <a:schemeClr val="accent4">
                <a:lumMod val="74901"/>
              </a:schemeClr>
            </a:solidFill>
            <a:tailEnd len="med" type="arrow" w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1" name="" descr=""/>
          <p:cNvPicPr/>
          <p:nvPr/>
        </p:nvPicPr>
        <p:blipFill>
          <a:blip r:embed="rId4"/>
          <a:stretch/>
        </p:blipFill>
        <p:spPr>
          <a:xfrm>
            <a:off x="3914280" y="5099400"/>
            <a:ext cx="4120200" cy="889560"/>
          </a:xfrm>
          <a:prstGeom prst="rect">
            <a:avLst/>
          </a:prstGeom>
          <a:ln>
            <a:noFill/>
          </a:ln>
        </p:spPr>
      </p:pic>
      <p:sp>
        <p:nvSpPr>
          <p:cNvPr id="102" name="CustomShape 7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8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04" name="" descr=""/>
          <p:cNvPicPr/>
          <p:nvPr/>
        </p:nvPicPr>
        <p:blipFill>
          <a:blip r:embed="rId5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105" name="CustomShape 9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1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106" name="CustomShape 10"/>
          <p:cNvSpPr/>
          <p:nvPr/>
        </p:nvSpPr>
        <p:spPr>
          <a:xfrm>
            <a:off x="7120080" y="4497480"/>
            <a:ext cx="402120" cy="42192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-8640" y="-83160"/>
            <a:ext cx="12195720" cy="6366240"/>
          </a:xfrm>
          <a:prstGeom prst="rect">
            <a:avLst/>
          </a:prstGeom>
          <a:solidFill>
            <a:srgbClr val="5b0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8" name="" descr=""/>
          <p:cNvPicPr/>
          <p:nvPr/>
        </p:nvPicPr>
        <p:blipFill>
          <a:blip r:embed="rId1"/>
          <a:srcRect l="33010" t="0" r="0" b="0"/>
          <a:stretch/>
        </p:blipFill>
        <p:spPr>
          <a:xfrm>
            <a:off x="6139080" y="1311120"/>
            <a:ext cx="6047640" cy="489456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2"/>
          <a:stretch/>
        </p:blipFill>
        <p:spPr>
          <a:xfrm>
            <a:off x="-8640" y="1311120"/>
            <a:ext cx="5891400" cy="4894560"/>
          </a:xfrm>
          <a:prstGeom prst="rect">
            <a:avLst/>
          </a:prstGeom>
          <a:ln>
            <a:noFill/>
          </a:ln>
        </p:spPr>
      </p:pic>
      <p:sp>
        <p:nvSpPr>
          <p:cNvPr id="110" name="TextShape 2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429EC05-E242-4B0C-BE29-9CDC159BF8CB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1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69840" y="3633120"/>
            <a:ext cx="4197240" cy="28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Super-Kamiokande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Hyper-Kamiokande (future)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DUNE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JUNO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112" name="CustomShape 4"/>
          <p:cNvSpPr/>
          <p:nvPr/>
        </p:nvSpPr>
        <p:spPr>
          <a:xfrm>
            <a:off x="1843920" y="108000"/>
            <a:ext cx="841572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How to test SO(10)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113" name="CustomShape 5"/>
          <p:cNvSpPr/>
          <p:nvPr/>
        </p:nvSpPr>
        <p:spPr>
          <a:xfrm>
            <a:off x="8496000" y="2562840"/>
            <a:ext cx="2665080" cy="82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latin typeface="Georgia"/>
                <a:ea typeface="Arial"/>
              </a:rPr>
              <a:t>Gravitational waves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114" name="CustomShape 6"/>
          <p:cNvSpPr/>
          <p:nvPr/>
        </p:nvSpPr>
        <p:spPr>
          <a:xfrm>
            <a:off x="92160" y="7178040"/>
            <a:ext cx="12093120" cy="22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a6a6a6"/>
                </a:solidFill>
                <a:latin typeface="Arial"/>
                <a:ea typeface="Arial"/>
              </a:rPr>
              <a:t>Luca Marsili                                                                                                                      Fermion Masses, leptogenesis and gravitational waves in SO(10)</a:t>
            </a:r>
            <a:endParaRPr b="0" lang="it-IT" sz="900" spc="-1" strike="noStrike">
              <a:latin typeface="Arial"/>
            </a:endParaRPr>
          </a:p>
        </p:txBody>
      </p:sp>
      <p:sp>
        <p:nvSpPr>
          <p:cNvPr id="115" name="CustomShape 7"/>
          <p:cNvSpPr/>
          <p:nvPr/>
        </p:nvSpPr>
        <p:spPr>
          <a:xfrm>
            <a:off x="8610480" y="689652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D8B9097-F1E3-44A2-9E7E-7462DCCEB6BF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16" name="CustomShape 8"/>
          <p:cNvSpPr/>
          <p:nvPr/>
        </p:nvSpPr>
        <p:spPr>
          <a:xfrm>
            <a:off x="1807920" y="1031040"/>
            <a:ext cx="18324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9"/>
          <p:cNvSpPr/>
          <p:nvPr/>
        </p:nvSpPr>
        <p:spPr>
          <a:xfrm>
            <a:off x="8610480" y="596340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10"/>
          <p:cNvSpPr/>
          <p:nvPr/>
        </p:nvSpPr>
        <p:spPr>
          <a:xfrm>
            <a:off x="73800" y="6146280"/>
            <a:ext cx="568656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11"/>
          <p:cNvSpPr/>
          <p:nvPr/>
        </p:nvSpPr>
        <p:spPr>
          <a:xfrm>
            <a:off x="8907480" y="3427200"/>
            <a:ext cx="2704320" cy="26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LISA 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NANOGrav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PPTA, EPTA, IPTA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 marL="284040" indent="-28368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ET</a:t>
            </a: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latin typeface="Arial"/>
            </a:endParaRPr>
          </a:p>
        </p:txBody>
      </p:sp>
      <p:sp>
        <p:nvSpPr>
          <p:cNvPr id="120" name="CustomShape 12"/>
          <p:cNvSpPr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F8A169B-D66D-4DE9-BEFD-C318E3200E74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21" name="CustomShape 13"/>
          <p:cNvSpPr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D41284C-6296-4491-8DCF-362D11AD47D8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22" name="CustomShape 14"/>
          <p:cNvSpPr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E653C17-1D76-4764-B5CA-8F4996C2C73A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23" name="CustomShape 15"/>
          <p:cNvSpPr/>
          <p:nvPr/>
        </p:nvSpPr>
        <p:spPr>
          <a:xfrm>
            <a:off x="3260160" y="6539040"/>
            <a:ext cx="56592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Testing GUT with gravitational waves and proton decay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24" name="CustomShape 16"/>
          <p:cNvSpPr/>
          <p:nvPr/>
        </p:nvSpPr>
        <p:spPr>
          <a:xfrm>
            <a:off x="73800" y="6539040"/>
            <a:ext cx="56844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25" name="CustomShape 17"/>
          <p:cNvSpPr/>
          <p:nvPr/>
        </p:nvSpPr>
        <p:spPr>
          <a:xfrm>
            <a:off x="92160" y="6638040"/>
            <a:ext cx="12093840" cy="22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a6a6a6"/>
                </a:solidFill>
                <a:latin typeface="Arial"/>
                <a:ea typeface="Arial"/>
              </a:rPr>
              <a:t>Luca Marsili                                                                                                                      Fermion Masses, leptogenesis and gravitational waves in SO(10)</a:t>
            </a:r>
            <a:endParaRPr b="0" lang="it-IT" sz="900" spc="-1" strike="noStrike">
              <a:latin typeface="Arial"/>
            </a:endParaRPr>
          </a:p>
        </p:txBody>
      </p:sp>
      <p:sp>
        <p:nvSpPr>
          <p:cNvPr id="126" name="CustomShape 18"/>
          <p:cNvSpPr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FDB9A0B-09D6-431C-ABAC-F734A4AE4261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27" name="CustomShape 19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20"/>
          <p:cNvSpPr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E48037A-99EF-47BE-A8A0-0B012CBE67B4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29" name="CustomShape 21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2"/>
          <p:cNvSpPr/>
          <p:nvPr/>
        </p:nvSpPr>
        <p:spPr>
          <a:xfrm>
            <a:off x="73800" y="6440760"/>
            <a:ext cx="569412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31" name="" descr=""/>
          <p:cNvPicPr/>
          <p:nvPr/>
        </p:nvPicPr>
        <p:blipFill>
          <a:blip r:embed="rId3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132" name="CustomShape 23"/>
          <p:cNvSpPr/>
          <p:nvPr/>
        </p:nvSpPr>
        <p:spPr>
          <a:xfrm>
            <a:off x="1376280" y="2638080"/>
            <a:ext cx="246924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Proton decay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133" name="CustomShape 24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25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4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136" name="CustomShape 26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2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137" name="CustomShape 27"/>
          <p:cNvSpPr/>
          <p:nvPr/>
        </p:nvSpPr>
        <p:spPr>
          <a:xfrm>
            <a:off x="4509360" y="1311120"/>
            <a:ext cx="1542240" cy="21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Credit: SuperKamiokande</a:t>
            </a:r>
            <a:endParaRPr b="0" lang="it-IT" sz="800" spc="-1" strike="noStrike">
              <a:latin typeface="Arial"/>
            </a:endParaRPr>
          </a:p>
        </p:txBody>
      </p:sp>
      <p:sp>
        <p:nvSpPr>
          <p:cNvPr id="138" name="CustomShape 28"/>
          <p:cNvSpPr/>
          <p:nvPr/>
        </p:nvSpPr>
        <p:spPr>
          <a:xfrm>
            <a:off x="6204600" y="1356480"/>
            <a:ext cx="1549440" cy="21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ffffff"/>
                </a:solidFill>
                <a:highlight>
                  <a:srgbClr val="000000"/>
                </a:highlight>
                <a:latin typeface="Georgia"/>
                <a:ea typeface="Arial"/>
              </a:rPr>
              <a:t>Credit: LISA</a:t>
            </a:r>
            <a:endParaRPr b="0" lang="it-IT" sz="800" spc="-1" strike="noStrike">
              <a:latin typeface="Arial"/>
            </a:endParaRPr>
          </a:p>
        </p:txBody>
      </p:sp>
      <p:sp>
        <p:nvSpPr>
          <p:cNvPr id="139" name="CustomShape 29"/>
          <p:cNvSpPr/>
          <p:nvPr/>
        </p:nvSpPr>
        <p:spPr>
          <a:xfrm>
            <a:off x="8496000" y="5640840"/>
            <a:ext cx="3744000" cy="33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ffffff"/>
                </a:solidFill>
                <a:latin typeface="Georgia"/>
                <a:ea typeface="Arial"/>
              </a:rPr>
              <a:t>[2005.13549, 2106.15634]</a:t>
            </a:r>
            <a:endParaRPr b="0" lang="it-IT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288000" y="3816000"/>
            <a:ext cx="2520000" cy="2520000"/>
          </a:xfrm>
          <a:prstGeom prst="rect">
            <a:avLst/>
          </a:prstGeom>
          <a:ln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3"/>
          <p:cNvSpPr/>
          <p:nvPr/>
        </p:nvSpPr>
        <p:spPr>
          <a:xfrm>
            <a:off x="1336680" y="8280"/>
            <a:ext cx="9086760" cy="118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Gravitational waves from cosmic strings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144" name="CustomShape 4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45" name="" descr=""/>
          <p:cNvPicPr/>
          <p:nvPr/>
        </p:nvPicPr>
        <p:blipFill>
          <a:blip r:embed="rId2"/>
          <a:stretch/>
        </p:blipFill>
        <p:spPr>
          <a:xfrm>
            <a:off x="6025320" y="3295800"/>
            <a:ext cx="6034680" cy="2434320"/>
          </a:xfrm>
          <a:prstGeom prst="rect">
            <a:avLst/>
          </a:prstGeom>
          <a:ln>
            <a:noFill/>
          </a:ln>
        </p:spPr>
      </p:pic>
      <p:sp>
        <p:nvSpPr>
          <p:cNvPr id="146" name="CustomShape 5"/>
          <p:cNvSpPr/>
          <p:nvPr/>
        </p:nvSpPr>
        <p:spPr>
          <a:xfrm>
            <a:off x="2508120" y="1954080"/>
            <a:ext cx="474480" cy="2746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4901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6"/>
          <p:cNvSpPr/>
          <p:nvPr/>
        </p:nvSpPr>
        <p:spPr>
          <a:xfrm>
            <a:off x="-15480" y="1820520"/>
            <a:ext cx="25830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U(1) breaking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148" name="CustomShape 7"/>
          <p:cNvSpPr/>
          <p:nvPr/>
        </p:nvSpPr>
        <p:spPr>
          <a:xfrm>
            <a:off x="2890440" y="1825560"/>
            <a:ext cx="422424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Cosmic strings network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149" name="CustomShape 8"/>
          <p:cNvSpPr/>
          <p:nvPr/>
        </p:nvSpPr>
        <p:spPr>
          <a:xfrm>
            <a:off x="9691560" y="5730480"/>
            <a:ext cx="1718280" cy="24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0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3"/>
              </a:rPr>
              <a:t>J. Blanco-Pillado, PIRSA</a:t>
            </a:r>
            <a:endParaRPr b="0" lang="it-IT" sz="1000" spc="-1" strike="noStrike">
              <a:latin typeface="Arial"/>
            </a:endParaRPr>
          </a:p>
        </p:txBody>
      </p:sp>
      <p:sp>
        <p:nvSpPr>
          <p:cNvPr id="150" name="CustomShape 9"/>
          <p:cNvSpPr/>
          <p:nvPr/>
        </p:nvSpPr>
        <p:spPr>
          <a:xfrm>
            <a:off x="4153680" y="2728080"/>
            <a:ext cx="474480" cy="2746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4901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10"/>
          <p:cNvSpPr/>
          <p:nvPr/>
        </p:nvSpPr>
        <p:spPr>
          <a:xfrm>
            <a:off x="-9360" y="2594520"/>
            <a:ext cx="4224240" cy="82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Georgia"/>
              </a:rPr>
              <a:t>Cosmic strings network</a:t>
            </a:r>
            <a:endParaRPr b="0" lang="it-I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2400" spc="-1" strike="noStrike">
              <a:latin typeface="Arial"/>
            </a:endParaRPr>
          </a:p>
        </p:txBody>
      </p:sp>
      <p:sp>
        <p:nvSpPr>
          <p:cNvPr id="152" name="CustomShape 11"/>
          <p:cNvSpPr/>
          <p:nvPr/>
        </p:nvSpPr>
        <p:spPr>
          <a:xfrm>
            <a:off x="4592880" y="2599560"/>
            <a:ext cx="129492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 </a:t>
            </a: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Loops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153" name="CustomShape 12"/>
          <p:cNvSpPr/>
          <p:nvPr/>
        </p:nvSpPr>
        <p:spPr>
          <a:xfrm>
            <a:off x="1312560" y="3594240"/>
            <a:ext cx="474480" cy="2746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4901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CustomShape 13"/>
          <p:cNvSpPr/>
          <p:nvPr/>
        </p:nvSpPr>
        <p:spPr>
          <a:xfrm>
            <a:off x="81000" y="3460680"/>
            <a:ext cx="1294920" cy="82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Loops </a:t>
            </a:r>
            <a:endParaRPr b="0" lang="it-I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2400" spc="-1" strike="noStrike">
              <a:latin typeface="Arial"/>
            </a:endParaRPr>
          </a:p>
        </p:txBody>
      </p:sp>
      <p:sp>
        <p:nvSpPr>
          <p:cNvPr id="155" name="CustomShape 14"/>
          <p:cNvSpPr/>
          <p:nvPr/>
        </p:nvSpPr>
        <p:spPr>
          <a:xfrm>
            <a:off x="1827360" y="3502800"/>
            <a:ext cx="4111560" cy="82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Stochastic background</a:t>
            </a:r>
            <a:endParaRPr b="0" lang="it-I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616060"/>
                </a:solidFill>
                <a:latin typeface="Georgia"/>
                <a:ea typeface="Arial"/>
              </a:rPr>
              <a:t>of GW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156" name="CustomShape 15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CustomShape 16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58" name="" descr=""/>
          <p:cNvPicPr/>
          <p:nvPr/>
        </p:nvPicPr>
        <p:blipFill>
          <a:blip r:embed="rId4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159" name="CustomShape 17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3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2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3"/>
          <p:cNvSpPr/>
          <p:nvPr/>
        </p:nvSpPr>
        <p:spPr>
          <a:xfrm>
            <a:off x="1336680" y="8280"/>
            <a:ext cx="907056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The model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163" name="CustomShape 4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64" name="CustomShape 5"/>
          <p:cNvSpPr/>
          <p:nvPr/>
        </p:nvSpPr>
        <p:spPr>
          <a:xfrm>
            <a:off x="1216080" y="5317920"/>
            <a:ext cx="2808000" cy="470880"/>
          </a:xfrm>
          <a:prstGeom prst="ellipse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6"/>
          <p:cNvSpPr/>
          <p:nvPr/>
        </p:nvSpPr>
        <p:spPr>
          <a:xfrm>
            <a:off x="747360" y="2945880"/>
            <a:ext cx="494892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CustomShape 7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8"/>
          <p:cNvSpPr/>
          <p:nvPr/>
        </p:nvSpPr>
        <p:spPr>
          <a:xfrm>
            <a:off x="219600" y="1344600"/>
            <a:ext cx="3714120" cy="51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808080"/>
                </a:solidFill>
                <a:latin typeface="Arial"/>
                <a:ea typeface="Arial"/>
              </a:rPr>
              <a:t>Fu, King, LM, Pascoli, Turner, Zhou </a:t>
            </a:r>
            <a:r>
              <a:rPr b="0" lang="en-US" sz="14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1"/>
              </a:rPr>
              <a:t>2209.00021</a:t>
            </a:r>
            <a:endParaRPr b="0" lang="it-IT" sz="1400" spc="-1" strike="noStrike">
              <a:latin typeface="Arial"/>
            </a:endParaRPr>
          </a:p>
        </p:txBody>
      </p:sp>
      <p:pic>
        <p:nvPicPr>
          <p:cNvPr id="168" name="" descr=""/>
          <p:cNvPicPr/>
          <p:nvPr/>
        </p:nvPicPr>
        <p:blipFill>
          <a:blip r:embed="rId2"/>
          <a:stretch/>
        </p:blipFill>
        <p:spPr>
          <a:xfrm>
            <a:off x="861840" y="2728080"/>
            <a:ext cx="4363920" cy="3303000"/>
          </a:xfrm>
          <a:prstGeom prst="rect">
            <a:avLst/>
          </a:prstGeom>
          <a:ln>
            <a:noFill/>
          </a:ln>
        </p:spPr>
      </p:pic>
      <p:sp>
        <p:nvSpPr>
          <p:cNvPr id="169" name="CustomShape 9"/>
          <p:cNvSpPr/>
          <p:nvPr/>
        </p:nvSpPr>
        <p:spPr>
          <a:xfrm>
            <a:off x="747360" y="2173320"/>
            <a:ext cx="417600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bf9000"/>
                </a:solidFill>
                <a:latin typeface="Arial"/>
                <a:ea typeface="Arial"/>
              </a:rPr>
              <a:t>Type IIIc breaking chain</a:t>
            </a:r>
            <a:r>
              <a:rPr b="1" lang="en-US" sz="2000" spc="-1" strike="noStrike">
                <a:solidFill>
                  <a:srgbClr val="c00000"/>
                </a:solidFill>
                <a:latin typeface="Arial"/>
                <a:ea typeface="Arial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"/>
                <a:ea typeface="Arial"/>
              </a:rPr>
              <a:t>  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170" name="CustomShape 10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11"/>
          <p:cNvSpPr/>
          <p:nvPr/>
        </p:nvSpPr>
        <p:spPr>
          <a:xfrm>
            <a:off x="73800" y="6440760"/>
            <a:ext cx="569448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72" name="" descr=""/>
          <p:cNvPicPr/>
          <p:nvPr/>
        </p:nvPicPr>
        <p:blipFill>
          <a:blip r:embed="rId3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173" name="CustomShape 12"/>
          <p:cNvSpPr/>
          <p:nvPr/>
        </p:nvSpPr>
        <p:spPr>
          <a:xfrm>
            <a:off x="6089040" y="6500520"/>
            <a:ext cx="51120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4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CustomShape 2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CustomShape 3"/>
          <p:cNvSpPr/>
          <p:nvPr/>
        </p:nvSpPr>
        <p:spPr>
          <a:xfrm>
            <a:off x="1336680" y="8280"/>
            <a:ext cx="907020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The model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747360" y="2945880"/>
            <a:ext cx="494892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9" name="" descr=""/>
          <p:cNvPicPr/>
          <p:nvPr/>
        </p:nvPicPr>
        <p:blipFill>
          <a:blip r:embed="rId1"/>
          <a:stretch/>
        </p:blipFill>
        <p:spPr>
          <a:xfrm>
            <a:off x="5795640" y="3809160"/>
            <a:ext cx="4152240" cy="714240"/>
          </a:xfrm>
          <a:prstGeom prst="rect">
            <a:avLst/>
          </a:prstGeom>
          <a:ln>
            <a:noFill/>
          </a:ln>
        </p:spPr>
      </p:pic>
      <p:sp>
        <p:nvSpPr>
          <p:cNvPr id="180" name="CustomShape 6"/>
          <p:cNvSpPr/>
          <p:nvPr/>
        </p:nvSpPr>
        <p:spPr>
          <a:xfrm>
            <a:off x="5226120" y="3312000"/>
            <a:ext cx="208440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808080"/>
                </a:solidFill>
                <a:latin typeface="Georgia"/>
                <a:ea typeface="Arial"/>
              </a:rPr>
              <a:t>String tension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181" name="CustomShape 7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8"/>
          <p:cNvSpPr/>
          <p:nvPr/>
        </p:nvSpPr>
        <p:spPr>
          <a:xfrm>
            <a:off x="747360" y="304416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9"/>
          <p:cNvSpPr/>
          <p:nvPr/>
        </p:nvSpPr>
        <p:spPr>
          <a:xfrm flipV="1">
            <a:off x="3734280" y="4605120"/>
            <a:ext cx="2983680" cy="990720"/>
          </a:xfrm>
          <a:prstGeom prst="curvedConnector2">
            <a:avLst/>
          </a:prstGeom>
          <a:noFill/>
          <a:ln w="28440">
            <a:solidFill>
              <a:schemeClr val="accent4">
                <a:lumMod val="74901"/>
              </a:schemeClr>
            </a:solidFill>
            <a:tailEnd len="med" type="arrow" w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CustomShape 10"/>
          <p:cNvSpPr/>
          <p:nvPr/>
        </p:nvSpPr>
        <p:spPr>
          <a:xfrm>
            <a:off x="747360" y="2173320"/>
            <a:ext cx="417600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bf9000"/>
                </a:solidFill>
                <a:latin typeface="Arial"/>
                <a:ea typeface="Arial"/>
              </a:rPr>
              <a:t>Type IIIc breaking chain</a:t>
            </a:r>
            <a:r>
              <a:rPr b="1" lang="en-US" sz="2000" spc="-1" strike="noStrike">
                <a:solidFill>
                  <a:srgbClr val="c00000"/>
                </a:solidFill>
                <a:latin typeface="Arial"/>
                <a:ea typeface="Arial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"/>
                <a:ea typeface="Arial"/>
              </a:rPr>
              <a:t>  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185" name="CustomShape 11"/>
          <p:cNvSpPr/>
          <p:nvPr/>
        </p:nvSpPr>
        <p:spPr>
          <a:xfrm>
            <a:off x="1216080" y="5317920"/>
            <a:ext cx="2808000" cy="470880"/>
          </a:xfrm>
          <a:prstGeom prst="ellipse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CustomShape 12"/>
          <p:cNvSpPr/>
          <p:nvPr/>
        </p:nvSpPr>
        <p:spPr>
          <a:xfrm>
            <a:off x="3095280" y="5256720"/>
            <a:ext cx="657720" cy="592920"/>
          </a:xfrm>
          <a:prstGeom prst="ellipse">
            <a:avLst/>
          </a:prstGeom>
          <a:solidFill>
            <a:srgbClr val="c00000">
              <a:alpha val="17000"/>
            </a:srgbClr>
          </a:solidFill>
          <a:ln w="381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7" name="" descr=""/>
          <p:cNvPicPr/>
          <p:nvPr/>
        </p:nvPicPr>
        <p:blipFill>
          <a:blip r:embed="rId2"/>
          <a:stretch/>
        </p:blipFill>
        <p:spPr>
          <a:xfrm>
            <a:off x="861840" y="2728080"/>
            <a:ext cx="4363920" cy="3303000"/>
          </a:xfrm>
          <a:prstGeom prst="rect">
            <a:avLst/>
          </a:prstGeom>
          <a:ln>
            <a:noFill/>
          </a:ln>
        </p:spPr>
      </p:pic>
      <p:sp>
        <p:nvSpPr>
          <p:cNvPr id="188" name="Line 13"/>
          <p:cNvSpPr/>
          <p:nvPr/>
        </p:nvSpPr>
        <p:spPr>
          <a:xfrm flipV="1">
            <a:off x="6000480" y="3731400"/>
            <a:ext cx="0" cy="205920"/>
          </a:xfrm>
          <a:prstGeom prst="line">
            <a:avLst/>
          </a:prstGeom>
          <a:ln w="28440">
            <a:solidFill>
              <a:schemeClr val="accent4">
                <a:lumMod val="74901"/>
              </a:schemeClr>
            </a:solidFill>
            <a:tailEnd len="med" type="arrow" w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CustomShape 14"/>
          <p:cNvSpPr/>
          <p:nvPr/>
        </p:nvSpPr>
        <p:spPr>
          <a:xfrm>
            <a:off x="219600" y="1344600"/>
            <a:ext cx="3714480" cy="51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808080"/>
                </a:solidFill>
                <a:latin typeface="Arial"/>
                <a:ea typeface="Arial"/>
              </a:rPr>
              <a:t>Fu, King, LM, Pascoli, Turner, Zhou </a:t>
            </a:r>
            <a:r>
              <a:rPr b="0" lang="en-US" sz="14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3"/>
              </a:rPr>
              <a:t>2209.00021</a:t>
            </a:r>
            <a:endParaRPr b="0" lang="it-IT" sz="1400" spc="-1" strike="noStrike">
              <a:latin typeface="Arial"/>
            </a:endParaRPr>
          </a:p>
        </p:txBody>
      </p:sp>
      <p:sp>
        <p:nvSpPr>
          <p:cNvPr id="190" name="CustomShape 15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16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192" name="" descr=""/>
          <p:cNvPicPr/>
          <p:nvPr/>
        </p:nvPicPr>
        <p:blipFill>
          <a:blip r:embed="rId4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193" name="CustomShape 17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5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TextShape 2"/>
          <p:cNvSpPr txBox="1"/>
          <p:nvPr/>
        </p:nvSpPr>
        <p:spPr>
          <a:xfrm>
            <a:off x="8316000" y="581616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13FD4EE-8888-4BF2-BC6A-7732B523BAE9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1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4"/>
          <p:cNvSpPr/>
          <p:nvPr/>
        </p:nvSpPr>
        <p:spPr>
          <a:xfrm>
            <a:off x="1336680" y="8280"/>
            <a:ext cx="907056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The model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198" name="CustomShape 5"/>
          <p:cNvSpPr/>
          <p:nvPr/>
        </p:nvSpPr>
        <p:spPr>
          <a:xfrm>
            <a:off x="8316000" y="581616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867854F-1D8F-4C6F-AAFC-7E674C1FC151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199" name="CustomShape 6"/>
          <p:cNvSpPr/>
          <p:nvPr/>
        </p:nvSpPr>
        <p:spPr>
          <a:xfrm>
            <a:off x="8316000" y="5816160"/>
            <a:ext cx="274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E4746A2-9664-4C31-8DDA-9277EB131667}" type="slidenum">
              <a:rPr b="0" lang="en-US" sz="1200" spc="-1" strike="noStrike">
                <a:solidFill>
                  <a:srgbClr val="8b8b8b"/>
                </a:solidFill>
                <a:latin typeface="Arial"/>
                <a:ea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200" name="CustomShape 7"/>
          <p:cNvSpPr/>
          <p:nvPr/>
        </p:nvSpPr>
        <p:spPr>
          <a:xfrm>
            <a:off x="7890840" y="596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01" name="" descr=""/>
          <p:cNvPicPr/>
          <p:nvPr/>
        </p:nvPicPr>
        <p:blipFill>
          <a:blip r:embed="rId1"/>
          <a:srcRect l="-2157" t="10451" r="7068" b="0"/>
          <a:stretch/>
        </p:blipFill>
        <p:spPr>
          <a:xfrm>
            <a:off x="7390440" y="1729080"/>
            <a:ext cx="4708080" cy="4302000"/>
          </a:xfrm>
          <a:prstGeom prst="rect">
            <a:avLst/>
          </a:prstGeom>
          <a:ln>
            <a:noFill/>
          </a:ln>
        </p:spPr>
      </p:pic>
      <p:sp>
        <p:nvSpPr>
          <p:cNvPr id="202" name="CustomShape 8"/>
          <p:cNvSpPr/>
          <p:nvPr/>
        </p:nvSpPr>
        <p:spPr>
          <a:xfrm>
            <a:off x="3519360" y="241524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9"/>
          <p:cNvSpPr/>
          <p:nvPr/>
        </p:nvSpPr>
        <p:spPr>
          <a:xfrm>
            <a:off x="3519360" y="241524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10"/>
          <p:cNvSpPr/>
          <p:nvPr/>
        </p:nvSpPr>
        <p:spPr>
          <a:xfrm>
            <a:off x="3519360" y="241524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11"/>
          <p:cNvSpPr/>
          <p:nvPr/>
        </p:nvSpPr>
        <p:spPr>
          <a:xfrm>
            <a:off x="988200" y="4434120"/>
            <a:ext cx="36432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12"/>
          <p:cNvSpPr/>
          <p:nvPr/>
        </p:nvSpPr>
        <p:spPr>
          <a:xfrm>
            <a:off x="3240720" y="2934000"/>
            <a:ext cx="520200" cy="494640"/>
          </a:xfrm>
          <a:prstGeom prst="ellipse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CustomShape 13"/>
          <p:cNvSpPr/>
          <p:nvPr/>
        </p:nvSpPr>
        <p:spPr>
          <a:xfrm flipH="1">
            <a:off x="3830040" y="3258000"/>
            <a:ext cx="351000" cy="2268000"/>
          </a:xfrm>
          <a:prstGeom prst="curvedConnector3">
            <a:avLst>
              <a:gd name="adj1" fmla="val -411536"/>
            </a:avLst>
          </a:prstGeom>
          <a:noFill/>
          <a:ln w="28440">
            <a:solidFill>
              <a:schemeClr val="accent1">
                <a:shade val="50000"/>
              </a:schemeClr>
            </a:solidFill>
            <a:headEnd len="med" type="arrow" w="med"/>
            <a:tailEnd len="med" type="arrow" w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CustomShape 14"/>
          <p:cNvSpPr/>
          <p:nvPr/>
        </p:nvSpPr>
        <p:spPr>
          <a:xfrm>
            <a:off x="3887280" y="2595960"/>
            <a:ext cx="385596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616060"/>
                </a:solidFill>
                <a:latin typeface="Georgia"/>
                <a:ea typeface="Arial"/>
              </a:rPr>
              <a:t>The two scales are linked by gauge unification constraint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209" name="Line 15"/>
          <p:cNvSpPr/>
          <p:nvPr/>
        </p:nvSpPr>
        <p:spPr>
          <a:xfrm flipV="1">
            <a:off x="3638160" y="2371680"/>
            <a:ext cx="608760" cy="456120"/>
          </a:xfrm>
          <a:prstGeom prst="line">
            <a:avLst/>
          </a:prstGeom>
          <a:ln w="28440">
            <a:solidFill>
              <a:schemeClr val="accent4">
                <a:lumMod val="74901"/>
              </a:schemeClr>
            </a:solidFill>
            <a:tailEnd len="med" type="arrow" w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0" name="" descr=""/>
          <p:cNvPicPr/>
          <p:nvPr/>
        </p:nvPicPr>
        <p:blipFill>
          <a:blip r:embed="rId2"/>
          <a:stretch/>
        </p:blipFill>
        <p:spPr>
          <a:xfrm>
            <a:off x="4368600" y="1755360"/>
            <a:ext cx="3096360" cy="568800"/>
          </a:xfrm>
          <a:prstGeom prst="rect">
            <a:avLst/>
          </a:prstGeom>
          <a:ln>
            <a:noFill/>
          </a:ln>
        </p:spPr>
      </p:pic>
      <p:sp>
        <p:nvSpPr>
          <p:cNvPr id="211" name="CustomShape 16"/>
          <p:cNvSpPr/>
          <p:nvPr/>
        </p:nvSpPr>
        <p:spPr>
          <a:xfrm>
            <a:off x="4848840" y="1434600"/>
            <a:ext cx="240912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616060"/>
                </a:solidFill>
                <a:latin typeface="Georgia"/>
                <a:ea typeface="Arial"/>
              </a:rPr>
              <a:t>Proton lifetime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212" name="CustomShape 17"/>
          <p:cNvSpPr/>
          <p:nvPr/>
        </p:nvSpPr>
        <p:spPr>
          <a:xfrm>
            <a:off x="747360" y="2173320"/>
            <a:ext cx="417636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bf9000"/>
                </a:solidFill>
                <a:latin typeface="Arial"/>
                <a:ea typeface="Arial"/>
              </a:rPr>
              <a:t>Type IIIc breaking chain</a:t>
            </a:r>
            <a:r>
              <a:rPr b="1" lang="en-US" sz="2000" spc="-1" strike="noStrike">
                <a:solidFill>
                  <a:srgbClr val="c00000"/>
                </a:solidFill>
                <a:latin typeface="Arial"/>
                <a:ea typeface="Arial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"/>
                <a:ea typeface="Arial"/>
              </a:rPr>
              <a:t>  </a:t>
            </a:r>
            <a:endParaRPr b="0" lang="it-IT" sz="2000" spc="-1" strike="noStrike">
              <a:latin typeface="Arial"/>
            </a:endParaRPr>
          </a:p>
        </p:txBody>
      </p:sp>
      <p:pic>
        <p:nvPicPr>
          <p:cNvPr id="213" name="" descr=""/>
          <p:cNvPicPr/>
          <p:nvPr/>
        </p:nvPicPr>
        <p:blipFill>
          <a:blip r:embed="rId3"/>
          <a:stretch/>
        </p:blipFill>
        <p:spPr>
          <a:xfrm>
            <a:off x="861840" y="2728080"/>
            <a:ext cx="4363920" cy="3303000"/>
          </a:xfrm>
          <a:prstGeom prst="rect">
            <a:avLst/>
          </a:prstGeom>
          <a:ln>
            <a:noFill/>
          </a:ln>
        </p:spPr>
      </p:pic>
      <p:sp>
        <p:nvSpPr>
          <p:cNvPr id="214" name="CustomShape 18"/>
          <p:cNvSpPr/>
          <p:nvPr/>
        </p:nvSpPr>
        <p:spPr>
          <a:xfrm>
            <a:off x="3122640" y="5278680"/>
            <a:ext cx="520200" cy="494640"/>
          </a:xfrm>
          <a:prstGeom prst="ellipse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CustomShape 19"/>
          <p:cNvSpPr/>
          <p:nvPr/>
        </p:nvSpPr>
        <p:spPr>
          <a:xfrm>
            <a:off x="219600" y="1344600"/>
            <a:ext cx="3714480" cy="51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808080"/>
                </a:solidFill>
                <a:latin typeface="Arial"/>
                <a:ea typeface="Arial"/>
              </a:rPr>
              <a:t>Fu, King, LM, Pascoli, Turner, Zhou </a:t>
            </a:r>
            <a:r>
              <a:rPr b="0" lang="en-US" sz="14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4"/>
              </a:rPr>
              <a:t>2209.00021</a:t>
            </a:r>
            <a:endParaRPr b="0" lang="it-IT" sz="1400" spc="-1" strike="noStrike">
              <a:latin typeface="Arial"/>
            </a:endParaRPr>
          </a:p>
        </p:txBody>
      </p:sp>
      <p:sp>
        <p:nvSpPr>
          <p:cNvPr id="216" name="CustomShape 20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21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18" name="" descr=""/>
          <p:cNvPicPr/>
          <p:nvPr/>
        </p:nvPicPr>
        <p:blipFill>
          <a:blip r:embed="rId5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219" name="CustomShape 22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6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2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2" name="CustomShape 3"/>
          <p:cNvSpPr/>
          <p:nvPr/>
        </p:nvSpPr>
        <p:spPr>
          <a:xfrm>
            <a:off x="1336680" y="8280"/>
            <a:ext cx="906804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Our model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223" name="CustomShape 4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224" name="CustomShape 5"/>
          <p:cNvSpPr/>
          <p:nvPr/>
        </p:nvSpPr>
        <p:spPr>
          <a:xfrm>
            <a:off x="1125360" y="5308200"/>
            <a:ext cx="2808000" cy="470880"/>
          </a:xfrm>
          <a:prstGeom prst="ellipse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CustomShape 6"/>
          <p:cNvSpPr/>
          <p:nvPr/>
        </p:nvSpPr>
        <p:spPr>
          <a:xfrm>
            <a:off x="747360" y="2945880"/>
            <a:ext cx="494892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6" name="CustomShape 7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8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8" name="CustomShape 9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CustomShape 10"/>
          <p:cNvSpPr/>
          <p:nvPr/>
        </p:nvSpPr>
        <p:spPr>
          <a:xfrm>
            <a:off x="5039640" y="4251960"/>
            <a:ext cx="36432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11"/>
          <p:cNvSpPr/>
          <p:nvPr/>
        </p:nvSpPr>
        <p:spPr>
          <a:xfrm>
            <a:off x="5696640" y="3547080"/>
            <a:ext cx="254988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808080"/>
                </a:solidFill>
                <a:latin typeface="Georgia"/>
                <a:ea typeface="Arial"/>
              </a:rPr>
              <a:t>Set RHN neutrino mass up to Yukawa couplings</a:t>
            </a:r>
            <a:endParaRPr b="0" lang="it-IT" sz="1800" spc="-1" strike="noStrike">
              <a:latin typeface="Arial"/>
            </a:endParaRPr>
          </a:p>
        </p:txBody>
      </p:sp>
      <p:pic>
        <p:nvPicPr>
          <p:cNvPr id="231" name="" descr=""/>
          <p:cNvPicPr/>
          <p:nvPr/>
        </p:nvPicPr>
        <p:blipFill>
          <a:blip r:embed="rId1"/>
          <a:stretch/>
        </p:blipFill>
        <p:spPr>
          <a:xfrm>
            <a:off x="7236720" y="5184720"/>
            <a:ext cx="3281040" cy="500400"/>
          </a:xfrm>
          <a:prstGeom prst="rect">
            <a:avLst/>
          </a:prstGeom>
          <a:ln>
            <a:noFill/>
          </a:ln>
        </p:spPr>
      </p:pic>
      <p:sp>
        <p:nvSpPr>
          <p:cNvPr id="232" name="CustomShape 12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13"/>
          <p:cNvSpPr/>
          <p:nvPr/>
        </p:nvSpPr>
        <p:spPr>
          <a:xfrm>
            <a:off x="747360" y="2173320"/>
            <a:ext cx="417564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c00000"/>
                </a:solidFill>
                <a:latin typeface="Arial"/>
                <a:ea typeface="Arial"/>
              </a:rPr>
              <a:t>Type IIIc breaking chain </a:t>
            </a:r>
            <a:r>
              <a:rPr b="1" lang="en-US" sz="2000" spc="-1" strike="noStrike">
                <a:solidFill>
                  <a:srgbClr val="002060"/>
                </a:solidFill>
                <a:latin typeface="Arial"/>
                <a:ea typeface="Arial"/>
              </a:rPr>
              <a:t>  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34" name="CustomShape 14"/>
          <p:cNvSpPr/>
          <p:nvPr/>
        </p:nvSpPr>
        <p:spPr>
          <a:xfrm>
            <a:off x="747360" y="2945880"/>
            <a:ext cx="4949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15"/>
          <p:cNvSpPr/>
          <p:nvPr/>
        </p:nvSpPr>
        <p:spPr>
          <a:xfrm>
            <a:off x="747360" y="2173320"/>
            <a:ext cx="417600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bf9000"/>
                </a:solidFill>
                <a:latin typeface="Arial"/>
                <a:ea typeface="Arial"/>
              </a:rPr>
              <a:t>Type IIIc breaking chain  </a:t>
            </a:r>
            <a:r>
              <a:rPr b="1" lang="en-US" sz="2000" spc="-1" strike="noStrike">
                <a:solidFill>
                  <a:srgbClr val="002060"/>
                </a:solidFill>
                <a:latin typeface="Arial"/>
                <a:ea typeface="Arial"/>
              </a:rPr>
              <a:t> 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36" name="CustomShape 16"/>
          <p:cNvSpPr/>
          <p:nvPr/>
        </p:nvSpPr>
        <p:spPr>
          <a:xfrm flipV="1">
            <a:off x="3933720" y="4552560"/>
            <a:ext cx="2983680" cy="990720"/>
          </a:xfrm>
          <a:prstGeom prst="curvedConnector2">
            <a:avLst/>
          </a:prstGeom>
          <a:noFill/>
          <a:ln w="28440">
            <a:solidFill>
              <a:schemeClr val="accent4">
                <a:lumMod val="74901"/>
              </a:schemeClr>
            </a:solidFill>
            <a:tailEnd len="med" type="arrow" w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37" name="" descr=""/>
          <p:cNvPicPr/>
          <p:nvPr/>
        </p:nvPicPr>
        <p:blipFill>
          <a:blip r:embed="rId2"/>
          <a:stretch/>
        </p:blipFill>
        <p:spPr>
          <a:xfrm>
            <a:off x="861840" y="2728080"/>
            <a:ext cx="4363920" cy="3303000"/>
          </a:xfrm>
          <a:prstGeom prst="rect">
            <a:avLst/>
          </a:prstGeom>
          <a:ln>
            <a:noFill/>
          </a:ln>
        </p:spPr>
      </p:pic>
      <p:sp>
        <p:nvSpPr>
          <p:cNvPr id="238" name="CustomShape 17"/>
          <p:cNvSpPr/>
          <p:nvPr/>
        </p:nvSpPr>
        <p:spPr>
          <a:xfrm>
            <a:off x="219600" y="1344600"/>
            <a:ext cx="3714480" cy="51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808080"/>
                </a:solidFill>
                <a:latin typeface="Arial"/>
                <a:ea typeface="Arial"/>
              </a:rPr>
              <a:t>Fu, King, LM, Pascoli, Turner, Zhou </a:t>
            </a:r>
            <a:r>
              <a:rPr b="0" lang="en-US" sz="14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3"/>
              </a:rPr>
              <a:t>2209.00021</a:t>
            </a:r>
            <a:endParaRPr b="0" lang="it-IT" sz="1400" spc="-1" strike="noStrike">
              <a:latin typeface="Arial"/>
            </a:endParaRPr>
          </a:p>
        </p:txBody>
      </p:sp>
      <p:sp>
        <p:nvSpPr>
          <p:cNvPr id="239" name="CustomShape 18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0" name="CustomShape 19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41" name="" descr=""/>
          <p:cNvPicPr/>
          <p:nvPr/>
        </p:nvPicPr>
        <p:blipFill>
          <a:blip r:embed="rId4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242" name="CustomShape 20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7</a:t>
            </a:r>
            <a:endParaRPr b="0" lang="it-I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" descr=""/>
          <p:cNvPicPr/>
          <p:nvPr/>
        </p:nvPicPr>
        <p:blipFill>
          <a:blip r:embed="rId1"/>
          <a:stretch/>
        </p:blipFill>
        <p:spPr>
          <a:xfrm>
            <a:off x="3649680" y="1237320"/>
            <a:ext cx="6771600" cy="4965840"/>
          </a:xfrm>
          <a:prstGeom prst="rect">
            <a:avLst/>
          </a:prstGeom>
          <a:ln>
            <a:noFill/>
          </a:ln>
        </p:spPr>
      </p:pic>
      <p:sp>
        <p:nvSpPr>
          <p:cNvPr id="244" name="CustomShape 1"/>
          <p:cNvSpPr/>
          <p:nvPr/>
        </p:nvSpPr>
        <p:spPr>
          <a:xfrm>
            <a:off x="360000" y="1368000"/>
            <a:ext cx="503496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616060"/>
                </a:solidFill>
                <a:latin typeface="Georgia"/>
                <a:ea typeface="Arial"/>
              </a:rPr>
              <a:t>Flat spectrum at high frequencies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-8640" y="-132480"/>
            <a:ext cx="12195720" cy="1393920"/>
          </a:xfrm>
          <a:prstGeom prst="rect">
            <a:avLst/>
          </a:prstGeom>
          <a:solidFill>
            <a:srgbClr val="5b006b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6" name="CustomShape 3"/>
          <p:cNvSpPr/>
          <p:nvPr/>
        </p:nvSpPr>
        <p:spPr>
          <a:xfrm>
            <a:off x="1336680" y="302760"/>
            <a:ext cx="9064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7" name="CustomShape 4"/>
          <p:cNvSpPr/>
          <p:nvPr/>
        </p:nvSpPr>
        <p:spPr>
          <a:xfrm>
            <a:off x="1336680" y="8280"/>
            <a:ext cx="908460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en-US" sz="3600" spc="-1" strike="noStrike">
                <a:solidFill>
                  <a:srgbClr val="ffffff"/>
                </a:solidFill>
                <a:latin typeface="Georgia"/>
                <a:ea typeface="Arial"/>
              </a:rPr>
              <a:t>Results</a:t>
            </a:r>
            <a:endParaRPr b="0" lang="it-IT" sz="3600" spc="-1" strike="noStrike">
              <a:latin typeface="Arial"/>
            </a:endParaRPr>
          </a:p>
        </p:txBody>
      </p:sp>
      <p:sp>
        <p:nvSpPr>
          <p:cNvPr id="248" name="CustomShape 5"/>
          <p:cNvSpPr/>
          <p:nvPr/>
        </p:nvSpPr>
        <p:spPr>
          <a:xfrm>
            <a:off x="8185680" y="6500520"/>
            <a:ext cx="584280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Arial"/>
              </a:rPr>
              <a:t>Institute of Particle Physics Phenomenology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249" name="CustomShape 6"/>
          <p:cNvSpPr/>
          <p:nvPr/>
        </p:nvSpPr>
        <p:spPr>
          <a:xfrm>
            <a:off x="-8640" y="6206040"/>
            <a:ext cx="12195720" cy="686880"/>
          </a:xfrm>
          <a:prstGeom prst="rect">
            <a:avLst/>
          </a:prstGeom>
          <a:solidFill>
            <a:srgbClr val="5b006b"/>
          </a:solidFill>
          <a:ln>
            <a:solidFill>
              <a:srgbClr val="a00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0" name="CustomShape 7"/>
          <p:cNvSpPr/>
          <p:nvPr/>
        </p:nvSpPr>
        <p:spPr>
          <a:xfrm>
            <a:off x="73800" y="6440760"/>
            <a:ext cx="5694840" cy="27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Georgia"/>
                <a:ea typeface="Arial"/>
              </a:rPr>
              <a:t>Luca Marsili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251" name="" descr=""/>
          <p:cNvPicPr/>
          <p:nvPr/>
        </p:nvPicPr>
        <p:blipFill>
          <a:blip r:embed="rId2"/>
          <a:stretch/>
        </p:blipFill>
        <p:spPr>
          <a:xfrm>
            <a:off x="10606320" y="6302520"/>
            <a:ext cx="1398240" cy="449640"/>
          </a:xfrm>
          <a:prstGeom prst="rect">
            <a:avLst/>
          </a:prstGeom>
          <a:ln>
            <a:noFill/>
          </a:ln>
        </p:spPr>
      </p:pic>
      <p:sp>
        <p:nvSpPr>
          <p:cNvPr id="252" name="CustomShape 8"/>
          <p:cNvSpPr/>
          <p:nvPr/>
        </p:nvSpPr>
        <p:spPr>
          <a:xfrm>
            <a:off x="6089040" y="6500520"/>
            <a:ext cx="512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Georgia"/>
                <a:ea typeface="Arial"/>
              </a:rPr>
              <a:t>8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253" name="CustomShape 9"/>
          <p:cNvSpPr/>
          <p:nvPr/>
        </p:nvSpPr>
        <p:spPr>
          <a:xfrm>
            <a:off x="442800" y="2160360"/>
            <a:ext cx="3230280" cy="36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4" name="" descr=""/>
          <p:cNvPicPr/>
          <p:nvPr/>
        </p:nvPicPr>
        <p:blipFill>
          <a:blip r:embed="rId3"/>
          <a:stretch/>
        </p:blipFill>
        <p:spPr>
          <a:xfrm>
            <a:off x="1857960" y="2526480"/>
            <a:ext cx="1983960" cy="1322640"/>
          </a:xfrm>
          <a:prstGeom prst="rect">
            <a:avLst/>
          </a:prstGeom>
          <a:ln>
            <a:noFill/>
          </a:ln>
        </p:spPr>
      </p:pic>
      <p:pic>
        <p:nvPicPr>
          <p:cNvPr id="255" name="" descr=""/>
          <p:cNvPicPr/>
          <p:nvPr/>
        </p:nvPicPr>
        <p:blipFill>
          <a:blip r:embed="rId4"/>
          <a:stretch/>
        </p:blipFill>
        <p:spPr>
          <a:xfrm>
            <a:off x="9939600" y="1974600"/>
            <a:ext cx="2064600" cy="1261800"/>
          </a:xfrm>
          <a:prstGeom prst="rect">
            <a:avLst/>
          </a:prstGeom>
          <a:ln>
            <a:noFill/>
          </a:ln>
        </p:spPr>
      </p:pic>
      <p:pic>
        <p:nvPicPr>
          <p:cNvPr id="256" name="" descr=""/>
          <p:cNvPicPr/>
          <p:nvPr/>
        </p:nvPicPr>
        <p:blipFill>
          <a:blip r:embed="rId5"/>
          <a:stretch/>
        </p:blipFill>
        <p:spPr>
          <a:xfrm>
            <a:off x="1822320" y="4624920"/>
            <a:ext cx="2197800" cy="1433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Application>LibreOffice/6.4.7.2$Linux_X86_64 LibreOffice_project/40$Build-2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2012-12-03T06:56:55Z</dcterms:created>
  <dc:creator/>
  <dc:description/>
  <dc:language>it-IT</dc:language>
  <cp:lastModifiedBy/>
  <dcterms:modified xsi:type="dcterms:W3CDTF">2023-05-31T17:01:10Z</dcterms:modified>
  <cp:revision>59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Security">
    <vt:i4>0</vt:i4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2</vt:i4>
  </property>
  <property fmtid="{D5CDD505-2E9C-101B-9397-08002B2CF9AE}" pid="7" name="Notes">
    <vt:i4>12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12</vt:i4>
  </property>
</Properties>
</file>