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0080625" cy="567055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265189-25AB-4D20-BD2E-DCCAB89659BA}" v="1" dt="2023-03-21T15:26:42.603"/>
    <p1510:client id="{4AFA5C97-DD0E-433E-9111-F22E3279C38E}" v="3" dt="2023-03-21T14:33:35.201"/>
    <p1510:client id="{C4B57A9F-E857-41BA-B8C7-EB2EB2168955}" v="1" dt="2023-03-21T14:33:56.9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vier Ferrer" userId="XcHCGh3phpNaPYhoMP+4VbaK3cB6Rgvfz31WfZZZjdo=" providerId="None" clId="Web-{3E265189-25AB-4D20-BD2E-DCCAB89659BA}"/>
    <pc:docChg chg="modSld">
      <pc:chgData name="Javier Ferrer" userId="XcHCGh3phpNaPYhoMP+4VbaK3cB6Rgvfz31WfZZZjdo=" providerId="None" clId="Web-{3E265189-25AB-4D20-BD2E-DCCAB89659BA}" dt="2023-03-21T15:26:42.603" v="0"/>
      <pc:docMkLst>
        <pc:docMk/>
      </pc:docMkLst>
      <pc:sldChg chg="addSp modSp">
        <pc:chgData name="Javier Ferrer" userId="XcHCGh3phpNaPYhoMP+4VbaK3cB6Rgvfz31WfZZZjdo=" providerId="None" clId="Web-{3E265189-25AB-4D20-BD2E-DCCAB89659BA}" dt="2023-03-21T15:26:42.603" v="0"/>
        <pc:sldMkLst>
          <pc:docMk/>
          <pc:sldMk cId="0" sldId="267"/>
        </pc:sldMkLst>
        <pc:picChg chg="add mod">
          <ac:chgData name="Javier Ferrer" userId="XcHCGh3phpNaPYhoMP+4VbaK3cB6Rgvfz31WfZZZjdo=" providerId="None" clId="Web-{3E265189-25AB-4D20-BD2E-DCCAB89659BA}" dt="2023-03-21T15:26:42.603" v="0"/>
          <ac:picMkLst>
            <pc:docMk/>
            <pc:sldMk cId="0" sldId="267"/>
            <ac:picMk id="2" creationId="{984A4A3C-B04E-FD05-D7AF-D1F7B9A72A79}"/>
          </ac:picMkLst>
        </pc:picChg>
      </pc:sldChg>
    </pc:docChg>
  </pc:docChgLst>
  <pc:docChgLst>
    <pc:chgData name="Javier Ferrer" userId="XcHCGh3phpNaPYhoMP+4VbaK3cB6Rgvfz31WfZZZjdo=" providerId="None" clId="Web-{4AFA5C97-DD0E-433E-9111-F22E3279C38E}"/>
    <pc:docChg chg="modSld">
      <pc:chgData name="Javier Ferrer" userId="XcHCGh3phpNaPYhoMP+4VbaK3cB6Rgvfz31WfZZZjdo=" providerId="None" clId="Web-{4AFA5C97-DD0E-433E-9111-F22E3279C38E}" dt="2023-03-21T14:33:35.201" v="2" actId="14100"/>
      <pc:docMkLst>
        <pc:docMk/>
      </pc:docMkLst>
      <pc:sldChg chg="addSp modSp">
        <pc:chgData name="Javier Ferrer" userId="XcHCGh3phpNaPYhoMP+4VbaK3cB6Rgvfz31WfZZZjdo=" providerId="None" clId="Web-{4AFA5C97-DD0E-433E-9111-F22E3279C38E}" dt="2023-03-21T14:33:35.201" v="2" actId="14100"/>
        <pc:sldMkLst>
          <pc:docMk/>
          <pc:sldMk cId="0" sldId="267"/>
        </pc:sldMkLst>
        <pc:picChg chg="add mod">
          <ac:chgData name="Javier Ferrer" userId="XcHCGh3phpNaPYhoMP+4VbaK3cB6Rgvfz31WfZZZjdo=" providerId="None" clId="Web-{4AFA5C97-DD0E-433E-9111-F22E3279C38E}" dt="2023-03-21T14:33:35.201" v="2" actId="14100"/>
          <ac:picMkLst>
            <pc:docMk/>
            <pc:sldMk cId="0" sldId="267"/>
            <ac:picMk id="2" creationId="{4EE2DE0C-527B-8F77-B6FC-A1F0D173843B}"/>
          </ac:picMkLst>
        </pc:picChg>
      </pc:sldChg>
    </pc:docChg>
  </pc:docChgLst>
  <pc:docChgLst>
    <pc:chgData name="Javier Ferrer" userId="XcHCGh3phpNaPYhoMP+4VbaK3cB6Rgvfz31WfZZZjdo=" providerId="None" clId="Web-{C4B57A9F-E857-41BA-B8C7-EB2EB2168955}"/>
    <pc:docChg chg="modSld">
      <pc:chgData name="Javier Ferrer" userId="XcHCGh3phpNaPYhoMP+4VbaK3cB6Rgvfz31WfZZZjdo=" providerId="None" clId="Web-{C4B57A9F-E857-41BA-B8C7-EB2EB2168955}" dt="2023-03-21T14:33:56.959" v="0"/>
      <pc:docMkLst>
        <pc:docMk/>
      </pc:docMkLst>
      <pc:sldChg chg="delSp">
        <pc:chgData name="Javier Ferrer" userId="XcHCGh3phpNaPYhoMP+4VbaK3cB6Rgvfz31WfZZZjdo=" providerId="None" clId="Web-{C4B57A9F-E857-41BA-B8C7-EB2EB2168955}" dt="2023-03-21T14:33:56.959" v="0"/>
        <pc:sldMkLst>
          <pc:docMk/>
          <pc:sldMk cId="0" sldId="267"/>
        </pc:sldMkLst>
        <pc:picChg chg="del">
          <ac:chgData name="Javier Ferrer" userId="XcHCGh3phpNaPYhoMP+4VbaK3cB6Rgvfz31WfZZZjdo=" providerId="None" clId="Web-{C4B57A9F-E857-41BA-B8C7-EB2EB2168955}" dt="2023-03-21T14:33:56.959" v="0"/>
          <ac:picMkLst>
            <pc:docMk/>
            <pc:sldMk cId="0" sldId="267"/>
            <ac:picMk id="2" creationId="{4EE2DE0C-527B-8F77-B6FC-A1F0D173843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EDAFA86-E922-43F2-8029-685A5253A996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81DBC3E-A94E-4375-A78A-B99C58386E1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450F32E-1751-424F-A49E-7D43E13A5959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BE8F233-484E-41E2-BDDD-162E316627F1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BDE779C-7784-4561-9BCA-19D364B05556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2D7ABFF-B351-4532-BA89-7F2C8BB6A30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4FAFD62-C23F-419B-8FDD-17A99B8BFD3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F76E7BA-64E9-4DC4-A12D-C79E8427547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885798C-3266-47BB-A151-09D21B1B084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164F4D8-EA8D-4E42-B08D-0685B883AE18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EE85F7D-1E3C-4170-8655-42B0A91C9EF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73AA526-A2DD-4F67-BE22-76D1D5A3375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18A5FC4-4590-42AC-B97E-C9F061F9622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DE68156-62DF-4573-B41F-DE62500A595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783C820-54B6-4E15-ACFE-06F1F30EE749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5685898-E58B-42A1-B57C-EB3CB7539D2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F791E92-5BE3-45FF-B94C-DA59B3F977D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E6F7603-2FF0-4391-AD86-CF03ECEFFC4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CD1AA78-A17A-4B7B-AE60-1CE84763481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2181F3A-E389-49C8-9D8B-41AFC188A50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30D7154-56D1-49F2-BFFA-9AB8F8A228B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1721F20-93EC-421B-BF80-FC499F251D0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33724F5-F45A-4B99-B41C-B67C1D1A638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267A8D5-9D74-4137-9A94-981EDB7C8D7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2"/>
          <p:cNvSpPr/>
          <p:nvPr/>
        </p:nvSpPr>
        <p:spPr>
          <a:xfrm>
            <a:off x="0" y="0"/>
            <a:ext cx="10079640" cy="5669640"/>
          </a:xfrm>
          <a:prstGeom prst="rect">
            <a:avLst/>
          </a:prstGeom>
          <a:solidFill>
            <a:srgbClr val="0033A0"/>
          </a:solidFill>
          <a:ln w="0">
            <a:solidFill>
              <a:srgbClr val="0033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endParaRPr lang="en-GB" sz="2400" b="0" strike="noStrike" spc="-1">
              <a:solidFill>
                <a:srgbClr val="FFFFFF"/>
              </a:solidFill>
              <a:latin typeface="Times New Roman"/>
              <a:ea typeface="DejaVu Sans"/>
            </a:endParaRPr>
          </a:p>
        </p:txBody>
      </p:sp>
      <p:pic>
        <p:nvPicPr>
          <p:cNvPr id="8" name="Picture 48"/>
          <p:cNvPicPr/>
          <p:nvPr/>
        </p:nvPicPr>
        <p:blipFill>
          <a:blip r:embed="rId14"/>
          <a:stretch/>
        </p:blipFill>
        <p:spPr>
          <a:xfrm>
            <a:off x="4140000" y="504000"/>
            <a:ext cx="1774440" cy="176364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360" y="14400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>
          <a:xfrm>
            <a:off x="3636000" y="5237280"/>
            <a:ext cx="4607640" cy="39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GB" sz="1050" b="0" strike="noStrike" spc="-1">
                <a:solidFill>
                  <a:srgbClr val="FFFFFF"/>
                </a:solidFill>
                <a:latin typeface="Source Sans Pro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050" b="0" strike="noStrike" spc="-1">
                <a:solidFill>
                  <a:srgbClr val="FFFFFF"/>
                </a:solidFill>
                <a:latin typeface="Source Sans Pro"/>
                <a:ea typeface="DejaVu Sans"/>
              </a:rPr>
              <a:t>&lt;footer&gt;</a:t>
            </a:r>
            <a:endParaRPr lang="en-US" sz="105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>
          <a:xfrm>
            <a:off x="8496000" y="5237280"/>
            <a:ext cx="1079640" cy="39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GB" sz="1000" b="0" strike="noStrike" spc="-1">
                <a:solidFill>
                  <a:srgbClr val="FFFFFF"/>
                </a:solidFill>
                <a:latin typeface="Source Sans Pro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E5A67D33-B80A-4AA9-8ADB-D417E607E92A}" type="slidenum">
              <a:rPr lang="en-GB" sz="1000" b="0" strike="noStrike" spc="-1">
                <a:solidFill>
                  <a:srgbClr val="FFFFFF"/>
                </a:solidFill>
                <a:latin typeface="Source Sans Pro"/>
                <a:ea typeface="DejaVu Sans"/>
              </a:rPr>
              <a:t>‹#›</a:t>
            </a:fld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>
          <a:xfrm>
            <a:off x="2412000" y="5238000"/>
            <a:ext cx="97992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6"/>
          <p:cNvSpPr/>
          <p:nvPr/>
        </p:nvSpPr>
        <p:spPr>
          <a:xfrm>
            <a:off x="0" y="5220000"/>
            <a:ext cx="10079640" cy="449640"/>
          </a:xfrm>
          <a:prstGeom prst="rect">
            <a:avLst/>
          </a:prstGeom>
          <a:solidFill>
            <a:srgbClr val="0033A0"/>
          </a:solidFill>
          <a:ln w="0">
            <a:solidFill>
              <a:srgbClr val="0033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endParaRPr lang="en-GB" sz="2400" b="0" strike="noStrike" spc="-1">
              <a:solidFill>
                <a:srgbClr val="FFFFFF"/>
              </a:solidFill>
              <a:latin typeface="Times New Roman"/>
              <a:ea typeface="DejaVu Sans"/>
            </a:endParaRPr>
          </a:p>
        </p:txBody>
      </p:sp>
      <p:pic>
        <p:nvPicPr>
          <p:cNvPr id="44" name="Picture 5"/>
          <p:cNvPicPr/>
          <p:nvPr/>
        </p:nvPicPr>
        <p:blipFill>
          <a:blip r:embed="rId14"/>
          <a:stretch/>
        </p:blipFill>
        <p:spPr>
          <a:xfrm>
            <a:off x="342000" y="5238000"/>
            <a:ext cx="431640" cy="417240"/>
          </a:xfrm>
          <a:prstGeom prst="rect">
            <a:avLst/>
          </a:prstGeom>
          <a:ln w="0">
            <a:noFill/>
          </a:ln>
        </p:spPr>
      </p:pic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360" y="14400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7" name="PlaceHolder 3"/>
          <p:cNvSpPr>
            <a:spLocks noGrp="1"/>
          </p:cNvSpPr>
          <p:nvPr>
            <p:ph type="ftr" idx="4"/>
          </p:nvPr>
        </p:nvSpPr>
        <p:spPr>
          <a:xfrm>
            <a:off x="3636000" y="5237280"/>
            <a:ext cx="460764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GB" sz="1000" b="0" strike="noStrike" spc="-1">
                <a:solidFill>
                  <a:srgbClr val="FFFFFF"/>
                </a:solidFill>
                <a:latin typeface="Source Sns pro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000" b="0" strike="noStrike" spc="-1">
                <a:solidFill>
                  <a:srgbClr val="FFFFFF"/>
                </a:solidFill>
                <a:latin typeface="Source Sns pro"/>
                <a:ea typeface="DejaVu Sans"/>
              </a:rPr>
              <a:t>&lt;footer&gt;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sldNum" idx="5"/>
          </p:nvPr>
        </p:nvSpPr>
        <p:spPr>
          <a:xfrm>
            <a:off x="8496000" y="5237280"/>
            <a:ext cx="107928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GB" sz="1000" b="0" strike="noStrike" spc="-1">
                <a:solidFill>
                  <a:srgbClr val="FFFFFF"/>
                </a:solidFill>
                <a:latin typeface="Source Sans Pro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B87ADC75-9AC3-446C-B0F8-676BB8D51A5C}" type="slidenum">
              <a:rPr lang="en-GB" sz="1000" b="0" strike="noStrike" spc="-1">
                <a:solidFill>
                  <a:srgbClr val="FFFFFF"/>
                </a:solidFill>
                <a:latin typeface="Source Sans Pro"/>
                <a:ea typeface="DejaVu Sans"/>
              </a:rPr>
              <a:t>‹#›</a:t>
            </a:fld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dt" idx="6"/>
          </p:nvPr>
        </p:nvSpPr>
        <p:spPr>
          <a:xfrm>
            <a:off x="2412000" y="5237280"/>
            <a:ext cx="100764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 lang="en-GB" sz="1000" b="0" strike="noStrike" spc="-1">
                <a:solidFill>
                  <a:srgbClr val="FFFFFF"/>
                </a:solidFill>
                <a:latin typeface="Source Sans Pro"/>
              </a:defRPr>
            </a:lvl1pPr>
          </a:lstStyle>
          <a:p>
            <a:pPr indent="0">
              <a:buNone/>
            </a:pPr>
            <a:r>
              <a:rPr lang="en-GB" sz="1000" b="0" strike="noStrike" spc="-1">
                <a:solidFill>
                  <a:srgbClr val="FFFFFF"/>
                </a:solidFill>
                <a:latin typeface="Source Sans Pro"/>
              </a:rPr>
              <a:t>&lt;date/time&gt;	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87"/>
          <p:cNvPicPr/>
          <p:nvPr/>
        </p:nvPicPr>
        <p:blipFill>
          <a:blip r:embed="rId14"/>
          <a:stretch/>
        </p:blipFill>
        <p:spPr>
          <a:xfrm>
            <a:off x="4326120" y="2121120"/>
            <a:ext cx="1427760" cy="1427760"/>
          </a:xfrm>
          <a:prstGeom prst="rect">
            <a:avLst/>
          </a:prstGeom>
          <a:ln w="0">
            <a:noFill/>
          </a:ln>
        </p:spPr>
      </p:pic>
      <p:sp>
        <p:nvSpPr>
          <p:cNvPr id="87" name="TextBox 88"/>
          <p:cNvSpPr/>
          <p:nvPr/>
        </p:nvSpPr>
        <p:spPr>
          <a:xfrm>
            <a:off x="504000" y="4968000"/>
            <a:ext cx="9071640" cy="36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1600" b="0" strike="noStrike" spc="-1">
                <a:solidFill>
                  <a:srgbClr val="0033A0"/>
                </a:solidFill>
                <a:latin typeface="Source Sans Pro"/>
                <a:ea typeface="Arial"/>
              </a:rPr>
              <a:t>home.cern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filepicker.cernbox.cern.ch/docs/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icon/clouds-1118839/" TargetMode="External"/><Relationship Id="rId7" Type="http://schemas.openxmlformats.org/officeDocument/2006/relationships/hyperlink" Target="https://creativecommons.org/licenses/by/4.0/" TargetMode="External"/><Relationship Id="rId2" Type="http://schemas.openxmlformats.org/officeDocument/2006/relationships/hyperlink" Target="https://thenounproject.com/icon/hard-drive-2903563/" TargetMode="Externa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thenounproject.com/icon/application-1949815/" TargetMode="External"/><Relationship Id="rId5" Type="http://schemas.openxmlformats.org/officeDocument/2006/relationships/hyperlink" Target="https://thenounproject.com/icon/server-1286209/" TargetMode="External"/><Relationship Id="rId4" Type="http://schemas.openxmlformats.org/officeDocument/2006/relationships/hyperlink" Target="https://thenounproject.com/icon/atom-2823603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github.com/cs3org/cs3apis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484000"/>
            <a:ext cx="9071280" cy="20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4000" b="1" strike="noStrike" spc="-1">
                <a:solidFill>
                  <a:srgbClr val="FFFFFF"/>
                </a:solidFill>
                <a:latin typeface="Source Sans Pro"/>
                <a:ea typeface="DejaVu Sans"/>
              </a:rPr>
              <a:t>Indico + CERNBox:</a:t>
            </a:r>
            <a:br>
              <a:rPr sz="4000"/>
            </a:br>
            <a:r>
              <a:rPr lang="en-GB" sz="4000" b="1" strike="noStrike" spc="-1">
                <a:solidFill>
                  <a:srgbClr val="FFFFFF"/>
                </a:solidFill>
                <a:latin typeface="Source Sans Pro"/>
                <a:ea typeface="DejaVu Sans"/>
              </a:rPr>
              <a:t>CERN services working together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360" y="4626720"/>
            <a:ext cx="9071280" cy="844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927"/>
              </a:spcBef>
              <a:buNone/>
            </a:pPr>
            <a:r>
              <a:rPr lang="en-GB" sz="2100" b="0" strike="noStrike" spc="-1">
                <a:solidFill>
                  <a:srgbClr val="FFFFFF"/>
                </a:solidFill>
                <a:latin typeface="Source Sans Pro"/>
                <a:ea typeface="DejaVu Sans"/>
              </a:rPr>
              <a:t>Javier Ferrer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927"/>
              </a:spcBef>
              <a:buNone/>
            </a:pPr>
            <a:r>
              <a:rPr lang="en-GB" sz="1800" b="0" strike="noStrike" spc="-1">
                <a:solidFill>
                  <a:srgbClr val="FFFFFF"/>
                </a:solidFill>
                <a:latin typeface="Source Sans Pro"/>
                <a:ea typeface="DejaVu Sans"/>
              </a:rPr>
              <a:t>March 2023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103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Uses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504000" y="1112040"/>
            <a:ext cx="9071280" cy="29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Indico 3.2 at CERN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, to attach materials into events and categories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CodiMD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Invenio 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integration in progress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,Sans-Serif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Other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CERN services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 are being evaluated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Other partners of the 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CS3MESH4EOSC 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consortium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Indico + CERNBox | Javier Ferrer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5123EA8-02BB-4DD9-8B01-E78A1D8253EF}" type="slidenum">
              <a:t>10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41BEBAE0-92E7-4909-A759-AE150B9EF2E6}" type="datetime1">
              <a:rPr lang="en-US"/>
              <a:t>3/21/2023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103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We even have </a:t>
            </a:r>
            <a:r>
              <a:rPr lang="en-GB" sz="3000" b="1" u="sng" strike="noStrike" spc="-1">
                <a:solidFill>
                  <a:srgbClr val="0000FF"/>
                </a:solidFill>
                <a:uFillTx/>
                <a:latin typeface="Source Sans Pro"/>
                <a:ea typeface="DejaVu Sans"/>
                <a:hlinkClick r:id="rId2"/>
              </a:rPr>
              <a:t>docs</a:t>
            </a: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!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9" name="Picture 158"/>
          <p:cNvPicPr/>
          <p:nvPr/>
        </p:nvPicPr>
        <p:blipFill>
          <a:blip r:embed="rId3"/>
          <a:stretch/>
        </p:blipFill>
        <p:spPr>
          <a:xfrm>
            <a:off x="3972240" y="228600"/>
            <a:ext cx="5869080" cy="484452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Indico + CERNBox | Javier Ferrer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B280757-2DD9-4750-8593-557E50F63A26}" type="slidenum">
              <a:t>11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16009FAC-264C-4DAB-972C-798C7C381310}" type="datetime1">
              <a:rPr lang="en-US"/>
              <a:t>3/21/2023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103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Flow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Indico + CERNBox | Javier Ferrer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103EED9-5880-4AAA-BE19-0309FBBDA018}" type="slidenum">
              <a:t>12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7150C03B-3438-4514-8FB0-33BA9F3FCBFF}" type="datetime1">
              <a:rPr lang="en-US"/>
              <a:t>3/21/2023</a:t>
            </a:fld>
            <a:endParaRPr lang="en-US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984A4A3C-B04E-FD05-D7AF-D1F7B9A72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997" y="1800701"/>
            <a:ext cx="2743104" cy="206597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7"/>
          <p:cNvSpPr txBox="1"/>
          <p:nvPr/>
        </p:nvSpPr>
        <p:spPr>
          <a:xfrm>
            <a:off x="228600" y="3886200"/>
            <a:ext cx="9071280" cy="914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</a:pPr>
            <a:r>
              <a:rPr lang="en-GB" sz="1600" b="0" strike="noStrike" spc="-1">
                <a:solidFill>
                  <a:srgbClr val="000000"/>
                </a:solidFill>
                <a:latin typeface="Arial"/>
                <a:ea typeface="Arial"/>
              </a:rPr>
              <a:t>Icons</a:t>
            </a:r>
            <a:r>
              <a:rPr lang="en-GB" sz="1600" b="0" strike="noStrike" spc="-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: </a:t>
            </a:r>
            <a:r>
              <a:rPr lang="en-GB" sz="1600" b="0" u="sng" strike="noStrike" spc="-1">
                <a:solidFill>
                  <a:srgbClr val="000000"/>
                </a:solidFill>
                <a:highlight>
                  <a:srgbClr val="FFFFFF"/>
                </a:highlight>
                <a:uFillTx/>
                <a:latin typeface="Arial"/>
                <a:ea typeface="Arial"/>
                <a:hlinkClick r:id="rId2"/>
              </a:rPr>
              <a:t>Hard Drive</a:t>
            </a:r>
            <a:r>
              <a:rPr lang="en-GB" sz="1600" b="0" strike="noStrike" spc="-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 </a:t>
            </a:r>
            <a:r>
              <a:rPr lang="en-GB" sz="1600" b="0" u="sng" strike="noStrike" spc="-1">
                <a:solidFill>
                  <a:srgbClr val="000000"/>
                </a:solidFill>
                <a:highlight>
                  <a:srgbClr val="FFFFFF"/>
                </a:highlight>
                <a:uFillTx/>
                <a:latin typeface="Arial"/>
                <a:ea typeface="Arial"/>
                <a:hlinkClick r:id="rId3"/>
              </a:rPr>
              <a:t>clouds</a:t>
            </a:r>
            <a:r>
              <a:rPr lang="en-GB" sz="1600" b="0" strike="noStrike" spc="-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 </a:t>
            </a:r>
            <a:r>
              <a:rPr lang="en-GB" sz="1600" b="0" u="sng" strike="noStrike" spc="-1">
                <a:solidFill>
                  <a:srgbClr val="000000"/>
                </a:solidFill>
                <a:highlight>
                  <a:srgbClr val="FFFFFF"/>
                </a:highlight>
                <a:uFillTx/>
                <a:latin typeface="Arial"/>
                <a:ea typeface="Arial"/>
                <a:hlinkClick r:id="rId4"/>
              </a:rPr>
              <a:t>atom</a:t>
            </a:r>
            <a:r>
              <a:rPr lang="en-GB" sz="1600" b="0" strike="noStrike" spc="-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 </a:t>
            </a:r>
            <a:r>
              <a:rPr lang="en-GB" sz="1600" b="0" u="sng" strike="noStrike" spc="-1">
                <a:solidFill>
                  <a:srgbClr val="000000"/>
                </a:solidFill>
                <a:highlight>
                  <a:srgbClr val="FFFFFF"/>
                </a:highlight>
                <a:uFillTx/>
                <a:latin typeface="Arial"/>
                <a:ea typeface="Arial"/>
                <a:hlinkClick r:id="rId5"/>
              </a:rPr>
              <a:t>server</a:t>
            </a:r>
            <a:r>
              <a:rPr lang="en-GB" sz="1600" b="0" strike="noStrike" spc="-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 </a:t>
            </a:r>
            <a:r>
              <a:rPr lang="en-GB" sz="1600" b="0" u="sng" strike="noStrike" spc="-1">
                <a:solidFill>
                  <a:srgbClr val="000000"/>
                </a:solidFill>
                <a:highlight>
                  <a:srgbClr val="FFFFFF"/>
                </a:highlight>
                <a:uFillTx/>
                <a:latin typeface="Arial"/>
                <a:ea typeface="Arial"/>
                <a:hlinkClick r:id="rId6"/>
              </a:rPr>
              <a:t>app</a:t>
            </a:r>
            <a:r>
              <a:rPr lang="en-GB" sz="1600" b="0" strike="noStrike" spc="-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lang="en-GB" sz="1600" b="0" strike="noStrike" spc="-1">
                <a:solidFill>
                  <a:srgbClr val="000000"/>
                </a:solidFill>
                <a:latin typeface="Arial"/>
                <a:ea typeface="Arial"/>
              </a:rPr>
              <a:t>by Eucalyp from NounProject.com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431"/>
              </a:spcBef>
            </a:pPr>
            <a:r>
              <a:rPr lang="en-GB" sz="1600" b="0" strike="noStrike" spc="-1">
                <a:solidFill>
                  <a:srgbClr val="000000"/>
                </a:solidFill>
                <a:latin typeface="Arial"/>
                <a:ea typeface="Arial"/>
              </a:rPr>
              <a:t>All logos are property of the respective institutions/projects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431"/>
              </a:spcBef>
            </a:pPr>
            <a:r>
              <a:rPr lang="en-GB" sz="1600" b="0" strike="noStrike" spc="-1">
                <a:solidFill>
                  <a:srgbClr val="000000"/>
                </a:solidFill>
                <a:latin typeface="Arial"/>
                <a:ea typeface="Arial"/>
              </a:rPr>
              <a:t>Remaining content licensed under </a:t>
            </a:r>
            <a:r>
              <a:rPr lang="en-GB" sz="1600" b="0" u="sng" strike="noStrike" spc="-1">
                <a:solidFill>
                  <a:srgbClr val="000000"/>
                </a:solidFill>
                <a:uFillTx/>
                <a:latin typeface="Arial"/>
                <a:ea typeface="Arial"/>
                <a:hlinkClick r:id="rId7"/>
              </a:rPr>
              <a:t>CC-BY-SA 4.0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spcBef>
                <a:spcPts val="1001"/>
              </a:spcBef>
            </a:pP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103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CERNBox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9" name="Picture 128"/>
          <p:cNvPicPr/>
          <p:nvPr/>
        </p:nvPicPr>
        <p:blipFill>
          <a:blip r:embed="rId2"/>
          <a:stretch/>
        </p:blipFill>
        <p:spPr>
          <a:xfrm>
            <a:off x="914400" y="1600200"/>
            <a:ext cx="1828800" cy="2045160"/>
          </a:xfrm>
          <a:prstGeom prst="rect">
            <a:avLst/>
          </a:prstGeom>
          <a:ln w="0">
            <a:noFill/>
          </a:ln>
        </p:spPr>
      </p:pic>
      <p:pic>
        <p:nvPicPr>
          <p:cNvPr id="130" name="Picture 129"/>
          <p:cNvPicPr/>
          <p:nvPr/>
        </p:nvPicPr>
        <p:blipFill>
          <a:blip r:embed="rId3"/>
          <a:stretch/>
        </p:blipFill>
        <p:spPr>
          <a:xfrm>
            <a:off x="4800600" y="457200"/>
            <a:ext cx="4949280" cy="3657600"/>
          </a:xfrm>
          <a:prstGeom prst="rect">
            <a:avLst/>
          </a:prstGeom>
          <a:ln w="0">
            <a:noFill/>
          </a:ln>
        </p:spPr>
      </p:pic>
      <p:pic>
        <p:nvPicPr>
          <p:cNvPr id="131" name="Picture 130"/>
          <p:cNvPicPr/>
          <p:nvPr/>
        </p:nvPicPr>
        <p:blipFill>
          <a:blip r:embed="rId3"/>
          <a:stretch/>
        </p:blipFill>
        <p:spPr>
          <a:xfrm>
            <a:off x="3657600" y="457200"/>
            <a:ext cx="6092280" cy="450216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Indico + CERNBox | Javier Ferrer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601BEB0-EB08-4568-9A91-E397DC69A4FC}" type="slidenum">
              <a:t>2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D6905A11-DAE4-42E1-8E8D-EB55EAD9FED7}" type="datetime1">
              <a:rPr lang="en-US"/>
              <a:t>3/21/2023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103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Vision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Graphic 3"/>
          <p:cNvPicPr/>
          <p:nvPr/>
        </p:nvPicPr>
        <p:blipFill>
          <a:blip r:embed="rId2"/>
          <a:stretch/>
        </p:blipFill>
        <p:spPr>
          <a:xfrm>
            <a:off x="4800600" y="2353320"/>
            <a:ext cx="560880" cy="705600"/>
          </a:xfrm>
          <a:prstGeom prst="rect">
            <a:avLst/>
          </a:prstGeom>
          <a:ln w="0">
            <a:noFill/>
          </a:ln>
        </p:spPr>
      </p:pic>
      <p:cxnSp>
        <p:nvCxnSpPr>
          <p:cNvPr id="134" name="Straight Arrow Connector 1"/>
          <p:cNvCxnSpPr/>
          <p:nvPr/>
        </p:nvCxnSpPr>
        <p:spPr>
          <a:xfrm>
            <a:off x="2753640" y="2725200"/>
            <a:ext cx="1141560" cy="1800"/>
          </a:xfrm>
          <a:prstGeom prst="straightConnector1">
            <a:avLst/>
          </a:prstGeom>
          <a:ln>
            <a:solidFill>
              <a:srgbClr val="444B53"/>
            </a:solidFill>
            <a:tailEnd type="triangle" w="med" len="med"/>
          </a:ln>
        </p:spPr>
      </p:cxnSp>
      <p:cxnSp>
        <p:nvCxnSpPr>
          <p:cNvPr id="135" name="Straight Arrow Connector 2"/>
          <p:cNvCxnSpPr/>
          <p:nvPr/>
        </p:nvCxnSpPr>
        <p:spPr>
          <a:xfrm>
            <a:off x="6279120" y="2725200"/>
            <a:ext cx="1141200" cy="1800"/>
          </a:xfrm>
          <a:prstGeom prst="straightConnector1">
            <a:avLst/>
          </a:prstGeom>
          <a:ln>
            <a:solidFill>
              <a:srgbClr val="444B53"/>
            </a:solidFill>
            <a:tailEnd type="triangle" w="med" len="med"/>
          </a:ln>
        </p:spPr>
      </p:cxnSp>
      <p:pic>
        <p:nvPicPr>
          <p:cNvPr id="136" name="Picture 135"/>
          <p:cNvPicPr/>
          <p:nvPr/>
        </p:nvPicPr>
        <p:blipFill>
          <a:blip r:embed="rId3"/>
          <a:stretch/>
        </p:blipFill>
        <p:spPr>
          <a:xfrm>
            <a:off x="7821720" y="2085480"/>
            <a:ext cx="1393200" cy="1284840"/>
          </a:xfrm>
          <a:prstGeom prst="rect">
            <a:avLst/>
          </a:prstGeom>
          <a:ln w="0">
            <a:noFill/>
          </a:ln>
        </p:spPr>
      </p:pic>
      <p:pic>
        <p:nvPicPr>
          <p:cNvPr id="137" name="Picture 136"/>
          <p:cNvPicPr/>
          <p:nvPr/>
        </p:nvPicPr>
        <p:blipFill>
          <a:blip r:embed="rId4"/>
          <a:stretch/>
        </p:blipFill>
        <p:spPr>
          <a:xfrm>
            <a:off x="914400" y="2071440"/>
            <a:ext cx="1213920" cy="135756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Indico + CERNBox | Javier Ferrer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B9F8246-0497-4188-BCCF-FD28DF5C3B22}" type="slidenum">
              <a:t>3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73A56324-4D4F-42E0-92E4-224B978D02C4}" type="datetime1">
              <a:rPr lang="en-US"/>
              <a:t>3/21/2023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103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Vision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9" name="Straight Arrow Connector 3"/>
          <p:cNvCxnSpPr/>
          <p:nvPr/>
        </p:nvCxnSpPr>
        <p:spPr>
          <a:xfrm>
            <a:off x="4498200" y="2542680"/>
            <a:ext cx="1141200" cy="1800"/>
          </a:xfrm>
          <a:prstGeom prst="straightConnector1">
            <a:avLst/>
          </a:prstGeom>
          <a:ln>
            <a:solidFill>
              <a:srgbClr val="444B53"/>
            </a:solidFill>
            <a:tailEnd type="triangle" w="med" len="med"/>
          </a:ln>
        </p:spPr>
      </p:cxnSp>
      <p:pic>
        <p:nvPicPr>
          <p:cNvPr id="140" name="Picture 139"/>
          <p:cNvPicPr/>
          <p:nvPr/>
        </p:nvPicPr>
        <p:blipFill>
          <a:blip r:embed="rId2"/>
          <a:stretch/>
        </p:blipFill>
        <p:spPr>
          <a:xfrm>
            <a:off x="2700000" y="1845000"/>
            <a:ext cx="1213920" cy="1357560"/>
          </a:xfrm>
          <a:prstGeom prst="rect">
            <a:avLst/>
          </a:prstGeom>
          <a:ln w="0">
            <a:noFill/>
          </a:ln>
        </p:spPr>
      </p:pic>
      <p:pic>
        <p:nvPicPr>
          <p:cNvPr id="141" name="Picture 140"/>
          <p:cNvPicPr/>
          <p:nvPr/>
        </p:nvPicPr>
        <p:blipFill>
          <a:blip r:embed="rId3"/>
          <a:stretch/>
        </p:blipFill>
        <p:spPr>
          <a:xfrm>
            <a:off x="6145200" y="1893960"/>
            <a:ext cx="1393200" cy="12848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Indico + CERNBox | Javier Ferrer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C7E0121-3AF8-4B3A-8CA4-8B60455440C5}" type="slidenum">
              <a:t>4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3ADCBC7E-EFB1-461D-AEA3-E9D7C92D1901}" type="datetime1">
              <a:rPr lang="en-US"/>
              <a:t>3/21/2023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103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Problems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112040"/>
            <a:ext cx="9079920" cy="2923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Application-specific solutions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 are not reusable and hard to integrate with multiple EFSS services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EFSS service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 differences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 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make it difficult for a one-size-fits-all solution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Indico + CERNBox | Javier Ferrer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AFCF116-629C-4969-8E54-1E839558F1E4}" type="slidenum">
              <a:t>5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C35672A2-7E4A-4407-A2C4-BFCCB79C631B}" type="datetime1">
              <a:rPr lang="en-US"/>
              <a:t>3/21/2023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103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Solution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112040"/>
            <a:ext cx="9079920" cy="2923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CERNBox File-picker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 is a standalone implementation which bridges the integration between a cloud storage provider and an app.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At the moment it uses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WebDAV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, so it is compatible with any ownCloud version.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Eventually it would use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  <a:hlinkClick r:id="rId2"/>
              </a:rPr>
              <a:t>CS3 APIs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, so the compatibility list would expand to any of the mesh storage services.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</a:pP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Picture 145"/>
          <p:cNvPicPr/>
          <p:nvPr/>
        </p:nvPicPr>
        <p:blipFill>
          <a:blip r:embed="rId3"/>
          <a:stretch/>
        </p:blipFill>
        <p:spPr>
          <a:xfrm>
            <a:off x="8229600" y="3443040"/>
            <a:ext cx="1357560" cy="13575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Indico + CERNBox | Javier Ferrer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F083CAA-3451-473E-A401-CEC4C643B2C6}" type="slidenum">
              <a:t>6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A3387B8C-8C09-4A76-BACC-40018773A5C0}" type="datetime1">
              <a:rPr lang="en-US"/>
              <a:t>3/21/2023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103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Features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1112040"/>
            <a:ext cx="9071280" cy="29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85840" indent="-2858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Easily integrate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EFSS 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providers into any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web application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Covers different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use cases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8584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File fetching / linking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8584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File upload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Provides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authentication 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and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user interface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, leaving only the handling of the files to the target application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</a:pP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Indico + CERNBox | Javier Ferrer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6883782-507A-48BB-B7D3-0B8F9FCF5299}" type="slidenum">
              <a:t>7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CB193CA2-DD54-4694-9154-49CE94D6F528}" type="datetime1">
              <a:rPr lang="en-US"/>
              <a:t>3/21/2023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103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Features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04000" y="1112040"/>
            <a:ext cx="9071280" cy="29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85840" indent="-2858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Easily integrate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EFSS 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providers into any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web application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Covers different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use cases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8584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File fetching / linking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8584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File upload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Provides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authentication 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and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user interface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, leaving only the handling of the files to the target application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buNone/>
            </a:pP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Explosion: 14 Points 150"/>
          <p:cNvSpPr/>
          <p:nvPr/>
        </p:nvSpPr>
        <p:spPr>
          <a:xfrm>
            <a:off x="6390000" y="3407400"/>
            <a:ext cx="3429000" cy="1828800"/>
          </a:xfrm>
          <a:prstGeom prst="irregularSeal2">
            <a:avLst/>
          </a:prstGeom>
          <a:solidFill>
            <a:srgbClr val="FFFF00"/>
          </a:solidFill>
          <a:ln w="76320">
            <a:solidFill>
              <a:srgbClr val="ACB20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8160" tIns="83160" rIns="128160" bIns="8316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597000" y="3978000"/>
            <a:ext cx="2743200" cy="914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latin typeface="Avenir LT Std 65 Medium"/>
              </a:rPr>
              <a:t>Up to 75% increased Naturwissenschaften output!!!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Indico + CERNBox | Javier Ferrer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12E6C1A-B25F-43EA-92FE-BFA2794D75FD}" type="slidenum">
              <a:t>8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F1BA1983-7778-4B5A-8687-19CF51E0CBEB}" type="datetime1">
              <a:rPr lang="en-US"/>
              <a:t>3/21/2023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103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000" b="1" strike="noStrike" spc="-1">
                <a:solidFill>
                  <a:srgbClr val="0033A0"/>
                </a:solidFill>
                <a:latin typeface="Source Sans Pro"/>
                <a:ea typeface="DejaVu Sans"/>
              </a:rPr>
              <a:t>How does it work?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504000" y="1112040"/>
            <a:ext cx="9071280" cy="29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First version uses a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wrapper 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around a modified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ownCloud File-picker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 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It is embedded via 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iframe 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in the application and talks to the cloud storage provider 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Handles authentication with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OIDC 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or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OAUTH2 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Uses </a:t>
            </a:r>
            <a:r>
              <a:rPr lang="en-US" sz="2100" b="1" strike="noStrike" spc="-1">
                <a:solidFill>
                  <a:srgbClr val="000000"/>
                </a:solidFill>
                <a:latin typeface="Arial"/>
                <a:ea typeface="Arial"/>
              </a:rPr>
              <a:t>postMessage </a:t>
            </a: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to send file links to parent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5" name="Picture 2" descr="A picture containing text, antenna&#10;&#10;Description automatically generated"/>
          <p:cNvPicPr/>
          <p:nvPr/>
        </p:nvPicPr>
        <p:blipFill>
          <a:blip r:embed="rId2"/>
          <a:stretch/>
        </p:blipFill>
        <p:spPr>
          <a:xfrm>
            <a:off x="1798200" y="3540960"/>
            <a:ext cx="6474960" cy="10803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Indico + CERNBox | Javier Ferrer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1B1F0BB-43EC-4BF4-AD0F-B5C0C65FB18E}" type="slidenum">
              <a:t>9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F91817E9-3D71-4728-93AF-320EF72295A4}" type="datetime1">
              <a:rPr lang="en-US"/>
              <a:t>3/21/2023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Custom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Office Theme</vt:lpstr>
      <vt:lpstr>Office Theme</vt:lpstr>
      <vt:lpstr>Indico + CERNBox: CERN services working together</vt:lpstr>
      <vt:lpstr>CERNBox</vt:lpstr>
      <vt:lpstr>Vision</vt:lpstr>
      <vt:lpstr>Vision</vt:lpstr>
      <vt:lpstr>Problems</vt:lpstr>
      <vt:lpstr>Solution</vt:lpstr>
      <vt:lpstr>Features</vt:lpstr>
      <vt:lpstr>Features</vt:lpstr>
      <vt:lpstr>How does it work?</vt:lpstr>
      <vt:lpstr>Uses</vt:lpstr>
      <vt:lpstr>We even have docs!</vt:lpstr>
      <vt:lpstr>Flow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subject/>
  <dc:creator/>
  <dc:description/>
  <cp:lastModifiedBy/>
  <cp:revision>135</cp:revision>
  <dcterms:created xsi:type="dcterms:W3CDTF">2023-03-17T11:21:07Z</dcterms:created>
  <dcterms:modified xsi:type="dcterms:W3CDTF">2023-03-21T15:26:42Z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Custom</vt:lpwstr>
  </property>
  <property fmtid="{D5CDD505-2E9C-101B-9397-08002B2CF9AE}" pid="3" name="Slides">
    <vt:i4>12</vt:i4>
  </property>
</Properties>
</file>