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8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62CF6-33A4-49DC-B56D-5CD20F72F7D1}" type="datetimeFigureOut">
              <a:rPr lang="en-US" smtClean="0"/>
              <a:pPr/>
              <a:t>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84671-6ACD-4F0E-A5AB-2BE0DC1AD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" y="304800"/>
            <a:ext cx="8382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180975" indent="-180975">
              <a:spcBef>
                <a:spcPct val="20000"/>
              </a:spcBef>
            </a:pPr>
            <a:r>
              <a:rPr lang="en-US" sz="1600" dirty="0" smtClean="0">
                <a:solidFill>
                  <a:srgbClr val="00187E"/>
                </a:solidFill>
                <a:latin typeface="+mn-lt"/>
              </a:rPr>
              <a:t>CTF3 in 2010</a:t>
            </a:r>
          </a:p>
          <a:p>
            <a:pPr marL="180975" indent="-180975">
              <a:spcBef>
                <a:spcPct val="20000"/>
              </a:spcBef>
            </a:pPr>
            <a:endParaRPr lang="en-US" sz="800" dirty="0" smtClean="0">
              <a:solidFill>
                <a:srgbClr val="00187E"/>
              </a:solidFill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Late start-up after fire in klystron gallery, </a:t>
            </a:r>
          </a:p>
          <a:p>
            <a:pPr marL="342900" lvl="1" indent="-171450">
              <a:spcBef>
                <a:spcPct val="20000"/>
              </a:spcBef>
            </a:pPr>
            <a:r>
              <a:rPr lang="en-US" sz="1400" dirty="0" smtClean="0">
                <a:latin typeface="+mn-lt"/>
              </a:rPr>
              <a:t>	but fast and efficient recovery</a:t>
            </a: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Lots of operational improvements - optics, beam studies, procedures,  hardware improvements, feed-backs…</a:t>
            </a: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Demonstrated </a:t>
            </a:r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beam current stability (in </a:t>
            </a:r>
            <a:r>
              <a:rPr lang="en-US" sz="1400" dirty="0" err="1" smtClean="0">
                <a:solidFill>
                  <a:srgbClr val="C00000"/>
                </a:solidFill>
                <a:latin typeface="+mn-lt"/>
              </a:rPr>
              <a:t>linac</a:t>
            </a:r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) and klystron phase stability better than CLIC specs</a:t>
            </a: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solidFill>
                <a:srgbClr val="C00000"/>
              </a:solidFill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Fast RF conditioning of PETS</a:t>
            </a:r>
            <a:r>
              <a:rPr lang="en-US" sz="1400" dirty="0" smtClean="0">
                <a:latin typeface="+mn-lt"/>
              </a:rPr>
              <a:t> to power levels (</a:t>
            </a:r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200 MW</a:t>
            </a:r>
            <a:r>
              <a:rPr lang="en-US" sz="1400" dirty="0" smtClean="0">
                <a:latin typeface="+mn-lt"/>
              </a:rPr>
              <a:t>) well above CLIC nominal</a:t>
            </a: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First two-beam acceleration test inCTF3 </a:t>
            </a:r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above nominal CLIC gradient of 100 MV/m</a:t>
            </a: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</a:pPr>
            <a:endParaRPr lang="en-US" sz="1400" dirty="0" smtClean="0">
              <a:latin typeface="+mn-lt"/>
            </a:endParaRPr>
          </a:p>
          <a:p>
            <a:pPr marL="342900" lvl="1" indent="-171450">
              <a:spcBef>
                <a:spcPct val="20000"/>
              </a:spcBef>
            </a:pPr>
            <a:endParaRPr lang="en-US" sz="1400" dirty="0" smtClean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rcRect t="1308"/>
          <a:stretch>
            <a:fillRect/>
          </a:stretch>
        </p:blipFill>
        <p:spPr>
          <a:xfrm>
            <a:off x="1143000" y="2971800"/>
            <a:ext cx="2793214" cy="141006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971800"/>
            <a:ext cx="282388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1006091_06-A4-at-144-d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5181600"/>
            <a:ext cx="2288565" cy="1524000"/>
          </a:xfrm>
          <a:prstGeom prst="rect">
            <a:avLst/>
          </a:prstGeom>
          <a:noFill/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228600"/>
            <a:ext cx="1554622" cy="1945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5181600"/>
            <a:ext cx="2261568" cy="149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381000" y="3352800"/>
            <a:ext cx="68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+mn-lt"/>
              </a:rPr>
              <a:t>current stability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7696200" y="3276600"/>
            <a:ext cx="9905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+mn-lt"/>
              </a:rPr>
              <a:t>Klystron phase stability with feed-back</a:t>
            </a:r>
            <a:endParaRPr lang="en-US" sz="1000" dirty="0"/>
          </a:p>
        </p:txBody>
      </p:sp>
      <p:sp>
        <p:nvSpPr>
          <p:cNvPr id="14" name="Rectangle 13"/>
          <p:cNvSpPr/>
          <p:nvPr/>
        </p:nvSpPr>
        <p:spPr>
          <a:xfrm>
            <a:off x="457200" y="5562600"/>
            <a:ext cx="9905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+mn-lt"/>
              </a:rPr>
              <a:t>12 GHz RF power  in PETS</a:t>
            </a:r>
            <a:endParaRPr lang="en-US" sz="1000" dirty="0"/>
          </a:p>
        </p:txBody>
      </p:sp>
      <p:sp>
        <p:nvSpPr>
          <p:cNvPr id="15" name="Rectangle 14"/>
          <p:cNvSpPr/>
          <p:nvPr/>
        </p:nvSpPr>
        <p:spPr>
          <a:xfrm>
            <a:off x="7696200" y="5486400"/>
            <a:ext cx="9905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+mn-lt"/>
              </a:rPr>
              <a:t>Two-beam test stand in CTF3</a:t>
            </a:r>
            <a:endParaRPr lang="en-US" sz="1000" dirty="0"/>
          </a:p>
        </p:txBody>
      </p:sp>
      <p:sp>
        <p:nvSpPr>
          <p:cNvPr id="16" name="Rectangle 15"/>
          <p:cNvSpPr/>
          <p:nvPr/>
        </p:nvSpPr>
        <p:spPr>
          <a:xfrm>
            <a:off x="5791200" y="685800"/>
            <a:ext cx="1143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+mn-lt"/>
              </a:rPr>
              <a:t>CTF3 pulse-forming network after fire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304800" y="152400"/>
            <a:ext cx="7772400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r>
              <a:rPr lang="en-US" sz="2000" dirty="0" smtClean="0">
                <a:solidFill>
                  <a:srgbClr val="00187E"/>
                </a:solidFill>
              </a:rPr>
              <a:t>Two-Beam Acceleration demonstration in CTF3 Two-Beam Test Stand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 bwMode="auto">
          <a:xfrm>
            <a:off x="3429000" y="762000"/>
            <a:ext cx="50990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91645" marR="0" lvl="0" indent="-293733" algn="l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56000"/>
              <a:tabLst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probe beam acceleration of </a:t>
            </a: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23 </a:t>
            </a:r>
            <a:r>
              <a:rPr kumimoji="0" lang="en-US" sz="140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measured</a:t>
            </a:r>
          </a:p>
          <a:p>
            <a:pPr marL="391645" marR="0" lvl="0" indent="-293733" algn="l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493"/>
              </a:spcAft>
              <a:buClr>
                <a:srgbClr val="000000"/>
              </a:buClr>
              <a:buSzPct val="56000"/>
              <a:tabLst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</a:t>
            </a: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Corresponding to a gradient of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106 MV/m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752600"/>
            <a:ext cx="4191000" cy="382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TD24.JPG"/>
          <p:cNvPicPr>
            <a:picLocks noChangeAspect="1"/>
          </p:cNvPicPr>
          <p:nvPr/>
        </p:nvPicPr>
        <p:blipFill>
          <a:blip r:embed="rId3" cstate="print"/>
          <a:srcRect t="31111" r="41667" b="31111"/>
          <a:stretch>
            <a:fillRect/>
          </a:stretch>
        </p:blipFill>
        <p:spPr>
          <a:xfrm>
            <a:off x="1066800" y="1371600"/>
            <a:ext cx="2134866" cy="103693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752600" y="1143000"/>
            <a:ext cx="685800" cy="27699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TD24</a:t>
            </a:r>
            <a:endParaRPr lang="en-US" sz="1200" dirty="0"/>
          </a:p>
        </p:txBody>
      </p:sp>
      <p:sp>
        <p:nvSpPr>
          <p:cNvPr id="17" name="Content Placeholder 3"/>
          <p:cNvSpPr txBox="1">
            <a:spLocks/>
          </p:cNvSpPr>
          <p:nvPr/>
        </p:nvSpPr>
        <p:spPr bwMode="auto">
          <a:xfrm>
            <a:off x="6400800" y="47244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91645" marR="0" lvl="0" indent="-293733" algn="l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56000"/>
              <a:tabLst/>
              <a:defRPr/>
            </a:pPr>
            <a:r>
              <a:rPr lang="en-US" sz="1000" kern="0" dirty="0">
                <a:solidFill>
                  <a:srgbClr val="00187E"/>
                </a:solidFill>
              </a:rPr>
              <a:t> </a:t>
            </a:r>
            <a:r>
              <a:rPr lang="en-US" sz="1000" kern="0" dirty="0" smtClean="0">
                <a:solidFill>
                  <a:srgbClr val="00187E"/>
                </a:solidFill>
              </a:rPr>
              <a:t> </a:t>
            </a:r>
            <a:r>
              <a:rPr kumimoji="0" lang="en-US" sz="1000" i="0" u="none" strike="noStrike" kern="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expected</a:t>
            </a:r>
          </a:p>
        </p:txBody>
      </p:sp>
      <p:sp>
        <p:nvSpPr>
          <p:cNvPr id="18" name="Content Placeholder 3"/>
          <p:cNvSpPr txBox="1">
            <a:spLocks/>
          </p:cNvSpPr>
          <p:nvPr/>
        </p:nvSpPr>
        <p:spPr bwMode="auto">
          <a:xfrm>
            <a:off x="7239000" y="35052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91645" marR="0" lvl="0" indent="-293733" algn="l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56000"/>
              <a:tabLst/>
              <a:defRPr/>
            </a:pPr>
            <a:r>
              <a:rPr lang="en-US" sz="1000" kern="0" dirty="0">
                <a:solidFill>
                  <a:srgbClr val="FF0000"/>
                </a:solidFill>
              </a:rPr>
              <a:t> </a:t>
            </a:r>
            <a:r>
              <a:rPr lang="en-US" sz="1000" kern="0" dirty="0" smtClean="0">
                <a:solidFill>
                  <a:srgbClr val="FF0000"/>
                </a:solidFill>
              </a:rPr>
              <a:t> </a:t>
            </a:r>
            <a:r>
              <a:rPr kumimoji="0" lang="en-US" sz="10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fit</a:t>
            </a:r>
          </a:p>
        </p:txBody>
      </p:sp>
      <p:sp>
        <p:nvSpPr>
          <p:cNvPr id="19" name="Content Placeholder 3"/>
          <p:cNvSpPr txBox="1">
            <a:spLocks/>
          </p:cNvSpPr>
          <p:nvPr/>
        </p:nvSpPr>
        <p:spPr bwMode="auto">
          <a:xfrm>
            <a:off x="6705600" y="27432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91645" marR="0" lvl="0" indent="-293733" algn="l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56000"/>
              <a:tabLst/>
              <a:defRPr/>
            </a:pPr>
            <a:r>
              <a:rPr lang="en-US" sz="1000" kern="0" dirty="0">
                <a:solidFill>
                  <a:srgbClr val="00187E"/>
                </a:solidFill>
              </a:rPr>
              <a:t> </a:t>
            </a:r>
            <a:r>
              <a:rPr lang="en-US" sz="1000" kern="0" dirty="0" smtClean="0">
                <a:solidFill>
                  <a:srgbClr val="00187E"/>
                </a:solidFill>
              </a:rPr>
              <a:t> </a:t>
            </a:r>
            <a:r>
              <a:rPr kumimoji="0" lang="en-US" sz="1000" i="0" u="none" strike="noStrike" kern="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measurements</a:t>
            </a:r>
          </a:p>
        </p:txBody>
      </p:sp>
      <p:sp>
        <p:nvSpPr>
          <p:cNvPr id="20" name="Content Placeholder 3"/>
          <p:cNvSpPr txBox="1">
            <a:spLocks/>
          </p:cNvSpPr>
          <p:nvPr/>
        </p:nvSpPr>
        <p:spPr bwMode="auto">
          <a:xfrm>
            <a:off x="5181600" y="28956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91645" marR="0" lvl="0" indent="-293733" algn="l" defTabSz="41468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56000"/>
              <a:tabLst/>
              <a:defRPr/>
            </a:pPr>
            <a:r>
              <a:rPr lang="en-US" sz="1400" b="1" kern="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b="1" kern="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kumimoji="0" lang="en-US" sz="14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PRELIMINARY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895600"/>
            <a:ext cx="4343400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260424" y="4282573"/>
            <a:ext cx="1254169" cy="52322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Drive beam </a:t>
            </a:r>
            <a:r>
              <a:rPr lang="en-US" sz="1400" b="1" dirty="0" smtClean="0">
                <a:solidFill>
                  <a:srgbClr val="FF0000"/>
                </a:solidFill>
              </a:rPr>
              <a:t>OFF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156480" y="2834773"/>
            <a:ext cx="1259297" cy="52322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Drive beam </a:t>
            </a:r>
            <a:r>
              <a:rPr lang="en-US" sz="1400" b="1" dirty="0" smtClean="0">
                <a:solidFill>
                  <a:srgbClr val="00B050"/>
                </a:solidFill>
              </a:rPr>
              <a:t>ON</a:t>
            </a:r>
            <a:endParaRPr lang="en-US" sz="1400" b="1" dirty="0" smtClean="0">
              <a:solidFill>
                <a:srgbClr val="C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038600" y="5943600"/>
            <a:ext cx="4572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dirty="0" smtClean="0">
                <a:latin typeface="+mn-lt"/>
              </a:rPr>
              <a:t>Lots of work still to be done, but on-time to complete feasibility benchmarks by mid-2011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153400" cy="650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5329</TotalTime>
  <Words>79</Words>
  <Application>Microsoft Office PowerPoint</Application>
  <PresentationFormat>On-screen Show (4:3)</PresentationFormat>
  <Paragraphs>41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10</cp:revision>
  <dcterms:created xsi:type="dcterms:W3CDTF">2011-01-13T17:08:10Z</dcterms:created>
  <dcterms:modified xsi:type="dcterms:W3CDTF">2011-01-20T12:50:46Z</dcterms:modified>
</cp:coreProperties>
</file>