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73" r:id="rId3"/>
    <p:sldId id="274" r:id="rId4"/>
    <p:sldId id="260" r:id="rId5"/>
    <p:sldId id="265" r:id="rId6"/>
    <p:sldId id="275" r:id="rId7"/>
    <p:sldId id="262" r:id="rId8"/>
    <p:sldId id="263" r:id="rId9"/>
    <p:sldId id="268" r:id="rId10"/>
    <p:sldId id="267" r:id="rId11"/>
    <p:sldId id="266" r:id="rId12"/>
    <p:sldId id="276" r:id="rId13"/>
    <p:sldId id="264" r:id="rId14"/>
    <p:sldId id="278" r:id="rId15"/>
    <p:sldId id="261" r:id="rId16"/>
    <p:sldId id="258" r:id="rId17"/>
    <p:sldId id="270" r:id="rId18"/>
    <p:sldId id="269" r:id="rId19"/>
  </p:sldIdLst>
  <p:sldSz cx="9144000" cy="6858000" type="screen4x3"/>
  <p:notesSz cx="6784975" cy="9856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156" cy="492839"/>
          </a:xfrm>
          <a:prstGeom prst="rect">
            <a:avLst/>
          </a:prstGeom>
        </p:spPr>
        <p:txBody>
          <a:bodyPr vert="horz" lIns="91428" tIns="45715" rIns="91428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3250" y="1"/>
            <a:ext cx="2940156" cy="492839"/>
          </a:xfrm>
          <a:prstGeom prst="rect">
            <a:avLst/>
          </a:prstGeom>
        </p:spPr>
        <p:txBody>
          <a:bodyPr vert="horz" lIns="91428" tIns="45715" rIns="91428" bIns="45715" rtlCol="0"/>
          <a:lstStyle>
            <a:lvl1pPr algn="r">
              <a:defRPr sz="1200"/>
            </a:lvl1pPr>
          </a:lstStyle>
          <a:p>
            <a:fld id="{954B9EC6-9BCF-426B-8F59-70233B8304E3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5" rIns="91428" bIns="457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498" y="4681975"/>
            <a:ext cx="5427980" cy="4435555"/>
          </a:xfrm>
          <a:prstGeom prst="rect">
            <a:avLst/>
          </a:prstGeom>
        </p:spPr>
        <p:txBody>
          <a:bodyPr vert="horz" lIns="91428" tIns="45715" rIns="91428" bIns="457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2239"/>
            <a:ext cx="2940156" cy="492839"/>
          </a:xfrm>
          <a:prstGeom prst="rect">
            <a:avLst/>
          </a:prstGeom>
        </p:spPr>
        <p:txBody>
          <a:bodyPr vert="horz" lIns="91428" tIns="45715" rIns="91428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3250" y="9362239"/>
            <a:ext cx="2940156" cy="492839"/>
          </a:xfrm>
          <a:prstGeom prst="rect">
            <a:avLst/>
          </a:prstGeom>
        </p:spPr>
        <p:txBody>
          <a:bodyPr vert="horz" lIns="91428" tIns="45715" rIns="91428" bIns="45715" rtlCol="0" anchor="b"/>
          <a:lstStyle>
            <a:lvl1pPr algn="r">
              <a:defRPr sz="1200"/>
            </a:lvl1pPr>
          </a:lstStyle>
          <a:p>
            <a:fld id="{B92D5504-DE67-4A34-B2C5-ED71A3B3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695DBF-A0ED-428B-A719-D618438512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695DBF-A0ED-428B-A719-D618438512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695DBF-A0ED-428B-A719-D618438512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edms.cern.ch/document/1108714/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TBTS  Phase 2.1 </a:t>
            </a:r>
            <a:br>
              <a:rPr lang="en-US" dirty="0" smtClean="0"/>
            </a:br>
            <a:r>
              <a:rPr lang="en-US" dirty="0" smtClean="0"/>
              <a:t>TD24 and T24 </a:t>
            </a:r>
            <a:r>
              <a:rPr lang="en-US" dirty="0" smtClean="0">
                <a:latin typeface="Calibri"/>
              </a:rPr>
              <a:t>Ø</a:t>
            </a:r>
            <a:r>
              <a:rPr lang="en-US" dirty="0" smtClean="0"/>
              <a:t>45mm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G. Riddone, </a:t>
            </a:r>
            <a:r>
              <a:rPr lang="en-US" dirty="0" smtClean="0"/>
              <a:t>with the great collaboration of A</a:t>
            </a:r>
            <a:r>
              <a:rPr lang="en-US" dirty="0" smtClean="0"/>
              <a:t>. SOLODKO – </a:t>
            </a:r>
            <a:r>
              <a:rPr lang="en-US" dirty="0" smtClean="0"/>
              <a:t>20.01.2011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TD24 tank in CLEX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050" name="Picture 2" descr="G:\Departments\AB\Projects\CLIC Structures\RF structure development\photos\20100128 AS TBTS\DSC018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6696744" cy="5022558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activities for TD24 tank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Tank with TD24 (existing)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Dismounting from </a:t>
            </a:r>
            <a:r>
              <a:rPr lang="en-US" dirty="0" smtClean="0"/>
              <a:t>CLEX:</a:t>
            </a:r>
          </a:p>
          <a:p>
            <a:pPr marL="1062990" lvl="2" indent="-514350">
              <a:buFont typeface="+mj-lt"/>
              <a:buAutoNum type="arabicPeriod"/>
            </a:pPr>
            <a:r>
              <a:rPr lang="en-US" dirty="0" smtClean="0"/>
              <a:t>vacuum broken, </a:t>
            </a:r>
          </a:p>
          <a:p>
            <a:pPr marL="1062990" lvl="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contacted RP measurement done, to be sure </a:t>
            </a:r>
            <a:r>
              <a:rPr lang="en-US" dirty="0" smtClean="0">
                <a:solidFill>
                  <a:srgbClr val="FF0000"/>
                </a:solidFill>
              </a:rPr>
              <a:t>it has to be </a:t>
            </a:r>
            <a:r>
              <a:rPr lang="en-US" dirty="0" smtClean="0">
                <a:solidFill>
                  <a:srgbClr val="FF0000"/>
                </a:solidFill>
              </a:rPr>
              <a:t>repeated far from PETS , </a:t>
            </a:r>
          </a:p>
          <a:p>
            <a:pPr marL="1062990" lvl="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tank disconnected on 19.01,</a:t>
            </a:r>
          </a:p>
          <a:p>
            <a:pPr marL="1062990" lvl="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RF measurements on 19.01 </a:t>
            </a:r>
          </a:p>
          <a:p>
            <a:pPr marL="1062990" lvl="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Contacted Gerry for big door </a:t>
            </a:r>
            <a:r>
              <a:rPr lang="en-US" dirty="0" smtClean="0">
                <a:solidFill>
                  <a:srgbClr val="FF0000"/>
                </a:solidFill>
              </a:rPr>
              <a:t>opening to introduce the transport device</a:t>
            </a:r>
            <a:endParaRPr lang="en-US" dirty="0" smtClean="0">
              <a:solidFill>
                <a:srgbClr val="FF0000"/>
              </a:solidFill>
            </a:endParaRPr>
          </a:p>
          <a:p>
            <a:pPr marL="1062990" lvl="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 RP measurement 20.01</a:t>
            </a:r>
          </a:p>
          <a:p>
            <a:pPr marL="1062990" lvl="2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Then Transport to 169 if allowed</a:t>
            </a: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Brazing of tuning studs to allow for tuning by pulling + brazing of cooling circuits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Tuning 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Short baking, </a:t>
            </a:r>
            <a:r>
              <a:rPr lang="en-US" dirty="0" smtClean="0"/>
              <a:t>2 days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Assembly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RF </a:t>
            </a:r>
            <a:r>
              <a:rPr lang="en-US" dirty="0" smtClean="0"/>
              <a:t>measurements</a:t>
            </a: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T24, new 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TBTS Phase 2.1 T24 </a:t>
            </a:r>
            <a:r>
              <a:rPr lang="en-US" dirty="0" smtClean="0">
                <a:latin typeface="Calibri"/>
              </a:rPr>
              <a:t>Ø</a:t>
            </a:r>
            <a:r>
              <a:rPr lang="en-US" dirty="0" smtClean="0"/>
              <a:t>45mm (new conf.)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7" name="Group 14"/>
          <p:cNvGrpSpPr/>
          <p:nvPr/>
        </p:nvGrpSpPr>
        <p:grpSpPr>
          <a:xfrm>
            <a:off x="1187624" y="1412776"/>
            <a:ext cx="6680127" cy="4824536"/>
            <a:chOff x="1187624" y="1412776"/>
            <a:chExt cx="6680127" cy="4824536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 l="17079" t="11494" r="22914" b="19165"/>
            <a:stretch>
              <a:fillRect/>
            </a:stretch>
          </p:blipFill>
          <p:spPr bwMode="auto">
            <a:xfrm>
              <a:off x="1187624" y="1412776"/>
              <a:ext cx="6680127" cy="4824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2126001" y="5199003"/>
              <a:ext cx="717807" cy="24622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Trebuchet MS" pitchFamily="34" charset="0"/>
                </a:rPr>
                <a:t>362 mm</a:t>
              </a:r>
              <a:endParaRPr lang="en-US" sz="1000" dirty="0">
                <a:latin typeface="Trebuchet MS" pitchFamily="34" charset="0"/>
              </a:endParaRPr>
            </a:p>
          </p:txBody>
        </p:sp>
        <p:cxnSp>
          <p:nvCxnSpPr>
            <p:cNvPr id="10" name="Straight Connector 9"/>
            <p:cNvCxnSpPr>
              <a:endCxn id="9" idx="0"/>
            </p:cNvCxnSpPr>
            <p:nvPr/>
          </p:nvCxnSpPr>
          <p:spPr>
            <a:xfrm rot="10800000" flipV="1">
              <a:off x="2484906" y="4869159"/>
              <a:ext cx="430911" cy="329843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TBTS Phase 2.1 T24 </a:t>
            </a:r>
            <a:r>
              <a:rPr lang="en-US" dirty="0" smtClean="0">
                <a:latin typeface="Calibri"/>
              </a:rPr>
              <a:t>Ø</a:t>
            </a:r>
            <a:r>
              <a:rPr lang="en-US" dirty="0" smtClean="0"/>
              <a:t>45mm</a:t>
            </a:r>
            <a:endParaRPr lang="en-US" dirty="0"/>
          </a:p>
        </p:txBody>
      </p:sp>
      <p:grpSp>
        <p:nvGrpSpPr>
          <p:cNvPr id="2" name="Group 22"/>
          <p:cNvGrpSpPr/>
          <p:nvPr/>
        </p:nvGrpSpPr>
        <p:grpSpPr>
          <a:xfrm>
            <a:off x="539552" y="1340768"/>
            <a:ext cx="4968552" cy="4702379"/>
            <a:chOff x="1691680" y="1208325"/>
            <a:chExt cx="4968552" cy="470237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7914" t="12828" r="25414" b="16498"/>
            <a:stretch>
              <a:fillRect/>
            </a:stretch>
          </p:blipFill>
          <p:spPr bwMode="auto">
            <a:xfrm>
              <a:off x="1691680" y="1208325"/>
              <a:ext cx="4968552" cy="4702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1729290" y="5517232"/>
              <a:ext cx="2338654" cy="27699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Existing straight section waveguide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 flipH="1" flipV="1">
              <a:off x="2697243" y="5009887"/>
              <a:ext cx="647331" cy="365879"/>
            </a:xfrm>
            <a:prstGeom prst="line">
              <a:avLst/>
            </a:prstGeom>
            <a:ln w="12700">
              <a:solidFill>
                <a:srgbClr val="0070C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5548398" y="2204864"/>
            <a:ext cx="29120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We will try to fit the </a:t>
            </a:r>
            <a:r>
              <a:rPr lang="en-US" sz="2400" b="1" dirty="0" smtClean="0">
                <a:solidFill>
                  <a:srgbClr val="FF0000"/>
                </a:solidFill>
              </a:rPr>
              <a:t>pumping port (from Karl) </a:t>
            </a:r>
            <a:r>
              <a:rPr lang="en-US" sz="2400" dirty="0" smtClean="0">
                <a:solidFill>
                  <a:srgbClr val="FF0000"/>
                </a:solidFill>
              </a:rPr>
              <a:t>here and to adapt the straight waveguide 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rot="10800000" flipV="1">
            <a:off x="2339752" y="3174360"/>
            <a:ext cx="3208646" cy="147877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 rot="18304489">
            <a:off x="1671783" y="4462311"/>
            <a:ext cx="792088" cy="10669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20413" t="39497" r="27081" b="11164"/>
          <a:stretch>
            <a:fillRect/>
          </a:stretch>
        </p:blipFill>
        <p:spPr bwMode="auto">
          <a:xfrm>
            <a:off x="3419872" y="2637272"/>
            <a:ext cx="5516757" cy="32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TBTS Phase 2.1  T24 </a:t>
            </a:r>
            <a:r>
              <a:rPr lang="en-US" dirty="0" smtClean="0">
                <a:latin typeface="Calibri"/>
              </a:rPr>
              <a:t>Ø</a:t>
            </a:r>
            <a:r>
              <a:rPr lang="en-US" dirty="0" smtClean="0"/>
              <a:t>45mm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9581" t="14161" r="28748" b="17831"/>
          <a:stretch>
            <a:fillRect/>
          </a:stretch>
        </p:blipFill>
        <p:spPr bwMode="auto">
          <a:xfrm>
            <a:off x="395536" y="2925264"/>
            <a:ext cx="2823530" cy="2880000"/>
          </a:xfrm>
          <a:prstGeom prst="rect">
            <a:avLst/>
          </a:prstGeom>
          <a:ln w="19050" cap="sq">
            <a:solidFill>
              <a:srgbClr val="0070C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 l="23747" t="24829" r="32082" b="23165"/>
          <a:stretch>
            <a:fillRect/>
          </a:stretch>
        </p:blipFill>
        <p:spPr bwMode="auto">
          <a:xfrm>
            <a:off x="1012186" y="1592071"/>
            <a:ext cx="1615598" cy="118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95536" y="1268760"/>
            <a:ext cx="2882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STANDARD </a:t>
            </a:r>
            <a:r>
              <a:rPr lang="en-GB" sz="1400" b="1" dirty="0" smtClean="0"/>
              <a:t>UNDAMPED DISK</a:t>
            </a:r>
            <a:endParaRPr lang="en-GB" sz="1400" b="1" dirty="0"/>
          </a:p>
        </p:txBody>
      </p:sp>
      <p:cxnSp>
        <p:nvCxnSpPr>
          <p:cNvPr id="14" name="Straight Connector 13"/>
          <p:cNvCxnSpPr/>
          <p:nvPr/>
        </p:nvCxnSpPr>
        <p:spPr>
          <a:xfrm rot="16200000" flipH="1">
            <a:off x="1549190" y="6055255"/>
            <a:ext cx="504056" cy="4073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798268" y="6304973"/>
            <a:ext cx="5294012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5723333" y="4940027"/>
            <a:ext cx="2736304" cy="1588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85128" y="2132855"/>
            <a:ext cx="1411008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 smtClean="0">
                <a:latin typeface="Trebuchet MS" pitchFamily="34" charset="0"/>
              </a:rPr>
              <a:t>Missing component</a:t>
            </a:r>
            <a:endParaRPr lang="en-US" sz="1000" dirty="0">
              <a:latin typeface="Trebuchet MS" pitchFamily="34" charset="0"/>
            </a:endParaRPr>
          </a:p>
        </p:txBody>
      </p:sp>
      <p:cxnSp>
        <p:nvCxnSpPr>
          <p:cNvPr id="21" name="Straight Connector 20"/>
          <p:cNvCxnSpPr>
            <a:stCxn id="20" idx="2"/>
          </p:cNvCxnSpPr>
          <p:nvPr/>
        </p:nvCxnSpPr>
        <p:spPr>
          <a:xfrm rot="16200000" flipH="1">
            <a:off x="4495606" y="2974102"/>
            <a:ext cx="1383453" cy="193400"/>
          </a:xfrm>
          <a:prstGeom prst="line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75856" y="1268760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Smaller disk diameter,  but 80 mm coupler </a:t>
            </a:r>
          </a:p>
          <a:p>
            <a:r>
              <a:rPr lang="en-US" dirty="0" smtClean="0"/>
              <a:t>(the same as TD24)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949" t="6662" r="14292" b="8810"/>
          <a:stretch>
            <a:fillRect/>
          </a:stretch>
        </p:blipFill>
        <p:spPr bwMode="auto">
          <a:xfrm>
            <a:off x="1043608" y="1701288"/>
            <a:ext cx="6767291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9083352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TBTS Phase 2.1 T24 </a:t>
            </a:r>
            <a:r>
              <a:rPr lang="en-US" dirty="0" smtClean="0">
                <a:latin typeface="Calibri"/>
              </a:rPr>
              <a:t>Ø</a:t>
            </a:r>
            <a:r>
              <a:rPr lang="en-US" dirty="0" smtClean="0"/>
              <a:t>45mm (new components)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923928" y="5660728"/>
            <a:ext cx="1237839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00" dirty="0" smtClean="0">
                <a:latin typeface="Trebuchet MS" pitchFamily="34" charset="0"/>
              </a:rPr>
              <a:t>New cooling tubes</a:t>
            </a:r>
            <a:endParaRPr lang="en-US" sz="1000" dirty="0">
              <a:latin typeface="Trebuchet MS" pitchFamily="34" charset="0"/>
            </a:endParaRPr>
          </a:p>
        </p:txBody>
      </p:sp>
      <p:cxnSp>
        <p:nvCxnSpPr>
          <p:cNvPr id="40" name="Straight Connector 39"/>
          <p:cNvCxnSpPr>
            <a:stCxn id="32" idx="0"/>
          </p:cNvCxnSpPr>
          <p:nvPr/>
        </p:nvCxnSpPr>
        <p:spPr>
          <a:xfrm rot="5400000" flipH="1" flipV="1">
            <a:off x="4377404" y="3881956"/>
            <a:ext cx="1944216" cy="1613328"/>
          </a:xfrm>
          <a:prstGeom prst="line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activities for T24 tank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Tank with T24 (new / tuned on 17.07)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Brazing cooling blocks </a:t>
            </a:r>
            <a:r>
              <a:rPr lang="en-US" dirty="0" smtClean="0"/>
              <a:t>(done)</a:t>
            </a: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Baking, 10 days (needed ad-hoc </a:t>
            </a:r>
            <a:r>
              <a:rPr lang="en-US" dirty="0" smtClean="0"/>
              <a:t>support under preparation)</a:t>
            </a: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RF </a:t>
            </a:r>
            <a:r>
              <a:rPr lang="en-US" dirty="0" smtClean="0"/>
              <a:t>measurements</a:t>
            </a: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Procurement of missing components</a:t>
            </a:r>
          </a:p>
          <a:p>
            <a:pPr lvl="2"/>
            <a:r>
              <a:rPr lang="en-GB" dirty="0" smtClean="0">
                <a:solidFill>
                  <a:schemeClr val="tx2"/>
                </a:solidFill>
              </a:rPr>
              <a:t>2 cooling tubes 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1 new straight waveguide</a:t>
            </a:r>
            <a:endParaRPr lang="en-US" dirty="0" smtClean="0">
              <a:solidFill>
                <a:schemeClr val="tx2"/>
              </a:solidFill>
            </a:endParaRP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Assembly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RF </a:t>
            </a:r>
            <a:r>
              <a:rPr lang="en-US" dirty="0" smtClean="0"/>
              <a:t>measurements</a:t>
            </a: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849760"/>
          </a:xfrm>
        </p:spPr>
        <p:txBody>
          <a:bodyPr/>
          <a:lstStyle/>
          <a:p>
            <a:r>
              <a:rPr lang="en-US" dirty="0" smtClean="0"/>
              <a:t>A lot of work during CLEX shutdown!</a:t>
            </a:r>
          </a:p>
          <a:p>
            <a:r>
              <a:rPr lang="en-US" dirty="0" smtClean="0"/>
              <a:t>Aim: to be ready for installation on 18.02.2011 </a:t>
            </a:r>
            <a:r>
              <a:rPr lang="en-US" dirty="0" smtClean="0">
                <a:hlinkClick r:id="rId2"/>
              </a:rPr>
              <a:t>–</a:t>
            </a:r>
            <a:r>
              <a:rPr lang="en-US" dirty="0" smtClean="0"/>
              <a:t> end of installation 04.03.2011</a:t>
            </a:r>
          </a:p>
          <a:p>
            <a:pPr>
              <a:buNone/>
            </a:pPr>
            <a:r>
              <a:rPr lang="fr-CH" u="sng" dirty="0" smtClean="0">
                <a:hlinkClick r:id="rId2"/>
              </a:rPr>
              <a:t>https://edms.cern.ch/document/1108714/1</a:t>
            </a:r>
            <a:endParaRPr lang="fr-CH" u="sng" dirty="0" smtClean="0"/>
          </a:p>
          <a:p>
            <a:endParaRPr lang="fr-CH" u="sng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7014" t="29156" r="55704" b="24578"/>
          <a:stretch>
            <a:fillRect/>
          </a:stretch>
        </p:blipFill>
        <p:spPr bwMode="auto">
          <a:xfrm>
            <a:off x="827584" y="2996952"/>
            <a:ext cx="727280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46104"/>
          </a:xfrm>
        </p:spPr>
        <p:txBody>
          <a:bodyPr/>
          <a:lstStyle/>
          <a:p>
            <a:r>
              <a:rPr lang="en-US" dirty="0" smtClean="0"/>
              <a:t>This presentation was already given at the RF structure meeting on 12.01.2011, and the remarks raised during the meeting were taken into account</a:t>
            </a:r>
          </a:p>
          <a:p>
            <a:r>
              <a:rPr lang="en-US" dirty="0" smtClean="0"/>
              <a:t>For example the configuration for phase 2.1 was discussed and it was agreed to suppress the VPA on the accelerating structure side.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2.1 - 2010 configuration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501" y="1484784"/>
            <a:ext cx="8890995" cy="451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63888" y="3501008"/>
            <a:ext cx="1080120" cy="64807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88024" y="1353542"/>
            <a:ext cx="3161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Problem!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8" name="Straight Arrow Connector 7"/>
          <p:cNvCxnSpPr>
            <a:stCxn id="6" idx="2"/>
            <a:endCxn id="5" idx="0"/>
          </p:cNvCxnSpPr>
          <p:nvPr/>
        </p:nvCxnSpPr>
        <p:spPr>
          <a:xfrm rot="5400000">
            <a:off x="4624295" y="1756525"/>
            <a:ext cx="1224136" cy="226483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2.1 - </a:t>
            </a:r>
            <a:r>
              <a:rPr lang="en-US" b="1" dirty="0" smtClean="0"/>
              <a:t>NEW</a:t>
            </a:r>
            <a:r>
              <a:rPr lang="en-US" dirty="0" smtClean="0"/>
              <a:t> </a:t>
            </a:r>
            <a:r>
              <a:rPr lang="en-US" dirty="0" smtClean="0"/>
              <a:t>configuration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484784"/>
            <a:ext cx="905018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691703" y="1353542"/>
            <a:ext cx="5354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VPA suppressed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 during shut-down for AS tanks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788670" lvl="1" indent="-514350">
              <a:buNone/>
            </a:pPr>
            <a:r>
              <a:rPr lang="en-US" dirty="0" smtClean="0"/>
              <a:t>Preparation of </a:t>
            </a:r>
            <a:r>
              <a:rPr lang="en-US" b="1" u="sng" dirty="0" smtClean="0"/>
              <a:t>two</a:t>
            </a:r>
            <a:r>
              <a:rPr lang="en-US" dirty="0" smtClean="0"/>
              <a:t> AS tanks and </a:t>
            </a:r>
            <a:r>
              <a:rPr lang="en-US" b="1" u="sng" dirty="0" smtClean="0"/>
              <a:t>one</a:t>
            </a:r>
            <a:r>
              <a:rPr lang="en-US" dirty="0" smtClean="0"/>
              <a:t> waveguide network</a:t>
            </a:r>
          </a:p>
          <a:p>
            <a:pPr marL="788670" lvl="1" indent="-514350"/>
            <a:r>
              <a:rPr lang="en-US" dirty="0" smtClean="0"/>
              <a:t>Tank with the existing structure (</a:t>
            </a:r>
            <a:r>
              <a:rPr lang="en-US" dirty="0" smtClean="0">
                <a:solidFill>
                  <a:srgbClr val="FF0000"/>
                </a:solidFill>
              </a:rPr>
              <a:t>problem: 15 MHz out of frequency – 2 MHz only before beam test</a:t>
            </a:r>
            <a:r>
              <a:rPr lang="en-US" dirty="0" smtClean="0"/>
              <a:t>)</a:t>
            </a:r>
          </a:p>
          <a:p>
            <a:pPr marL="788670" lvl="1" indent="-514350"/>
            <a:r>
              <a:rPr lang="en-US" dirty="0" smtClean="0"/>
              <a:t>Tank with a new </a:t>
            </a:r>
            <a:r>
              <a:rPr lang="en-US" dirty="0" smtClean="0"/>
              <a:t>structure </a:t>
            </a:r>
            <a:endParaRPr lang="en-US" dirty="0" smtClean="0"/>
          </a:p>
          <a:p>
            <a:pPr marL="788670" lvl="1" indent="-514350"/>
            <a:endParaRPr lang="en-US" dirty="0" smtClean="0"/>
          </a:p>
          <a:p>
            <a:pPr marL="290513" lvl="1" indent="-17463">
              <a:buNone/>
            </a:pPr>
            <a:r>
              <a:rPr lang="en-US" dirty="0" smtClean="0"/>
              <a:t>The aim is:</a:t>
            </a:r>
          </a:p>
          <a:p>
            <a:pPr marL="290513" lvl="1" indent="-17463">
              <a:buNone/>
            </a:pPr>
            <a:r>
              <a:rPr lang="en-US" dirty="0" smtClean="0"/>
              <a:t>- to progress with th</a:t>
            </a:r>
            <a:r>
              <a:rPr lang="en-US" dirty="0" smtClean="0"/>
              <a:t>e two tanks in parallel and</a:t>
            </a:r>
            <a:r>
              <a:rPr lang="en-US" dirty="0" smtClean="0"/>
              <a:t> to decide which </a:t>
            </a:r>
            <a:r>
              <a:rPr lang="en-US" dirty="0" smtClean="0"/>
              <a:t>tank to install in </a:t>
            </a:r>
            <a:r>
              <a:rPr lang="en-US" dirty="0" smtClean="0"/>
              <a:t>CLEX at </a:t>
            </a:r>
            <a:r>
              <a:rPr lang="en-US" dirty="0" smtClean="0"/>
              <a:t>the end of the shut down </a:t>
            </a:r>
            <a:r>
              <a:rPr lang="en-US" dirty="0" smtClean="0"/>
              <a:t>period </a:t>
            </a: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TD24, existing 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854" t="11926" r="20715" b="16105"/>
          <a:stretch>
            <a:fillRect/>
          </a:stretch>
        </p:blipFill>
        <p:spPr bwMode="auto">
          <a:xfrm>
            <a:off x="1115616" y="1269320"/>
            <a:ext cx="6883237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TBTS Phase 2.1 TD24 </a:t>
            </a:r>
            <a:r>
              <a:rPr lang="en-US" dirty="0" smtClean="0">
                <a:latin typeface="Calibri"/>
              </a:rPr>
              <a:t>Ø</a:t>
            </a:r>
            <a:r>
              <a:rPr lang="en-US" dirty="0" smtClean="0"/>
              <a:t>80mm (2010 conf.)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3747" t="36830" r="27081" b="7163"/>
          <a:stretch>
            <a:fillRect/>
          </a:stretch>
        </p:blipFill>
        <p:spPr bwMode="auto">
          <a:xfrm>
            <a:off x="3763329" y="2205264"/>
            <a:ext cx="5057143" cy="36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28119" t="11241" r="29376" b="10751"/>
          <a:stretch>
            <a:fillRect/>
          </a:stretch>
        </p:blipFill>
        <p:spPr bwMode="auto">
          <a:xfrm>
            <a:off x="611560" y="2925264"/>
            <a:ext cx="2510770" cy="2880000"/>
          </a:xfrm>
          <a:prstGeom prst="rect">
            <a:avLst/>
          </a:prstGeom>
          <a:ln w="19050" cap="sq">
            <a:solidFill>
              <a:srgbClr val="0070C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cxnSp>
        <p:nvCxnSpPr>
          <p:cNvPr id="8" name="Straight Connector 7"/>
          <p:cNvCxnSpPr/>
          <p:nvPr/>
        </p:nvCxnSpPr>
        <p:spPr>
          <a:xfrm rot="16200000" flipH="1">
            <a:off x="1621198" y="6055255"/>
            <a:ext cx="504056" cy="4073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870276" y="6304973"/>
            <a:ext cx="5184576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5681142" y="4940027"/>
            <a:ext cx="2736304" cy="1588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TBTS Phase 2.1 TD24 </a:t>
            </a:r>
            <a:r>
              <a:rPr lang="en-US" dirty="0" smtClean="0">
                <a:latin typeface="Calibri"/>
              </a:rPr>
              <a:t>Ø</a:t>
            </a:r>
            <a:r>
              <a:rPr lang="en-US" dirty="0" smtClean="0"/>
              <a:t>80mm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18746" t="16828" r="21247" b="20498"/>
          <a:stretch>
            <a:fillRect/>
          </a:stretch>
        </p:blipFill>
        <p:spPr bwMode="auto">
          <a:xfrm>
            <a:off x="781866" y="1412776"/>
            <a:ext cx="2205958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695533" y="1124744"/>
            <a:ext cx="25083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STANDARD </a:t>
            </a:r>
            <a:r>
              <a:rPr lang="en-GB" sz="1600" b="1" dirty="0" smtClean="0"/>
              <a:t>DAMPED</a:t>
            </a:r>
            <a:r>
              <a:rPr lang="en-GB" sz="1400" dirty="0" smtClean="0"/>
              <a:t> </a:t>
            </a:r>
            <a:r>
              <a:rPr lang="en-GB" sz="1400" dirty="0" smtClean="0"/>
              <a:t>DISK</a:t>
            </a:r>
            <a:endParaRPr lang="en-GB" sz="14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TD24 in tank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DBF-A0ED-428B-A719-D618438512D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074" name="Picture 2" descr="G:\Departments\AB\Projects\CLIC Structures\RF structure development\photos\20100128 AS TBTS\DSC017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636912"/>
            <a:ext cx="4350759" cy="3263069"/>
          </a:xfrm>
          <a:prstGeom prst="rect">
            <a:avLst/>
          </a:prstGeom>
          <a:noFill/>
        </p:spPr>
      </p:pic>
      <p:pic>
        <p:nvPicPr>
          <p:cNvPr id="3075" name="Picture 3" descr="G:\Departments\AB\Projects\CLIC Structures\RF structure development\photos\20100128 AS TBTS\DSC017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4320480" cy="3240360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G. Riddone 20/01/2011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1071</TotalTime>
  <Words>503</Words>
  <Application>Microsoft Office PowerPoint</Application>
  <PresentationFormat>On-screen Show (4:3)</PresentationFormat>
  <Paragraphs>102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Origin</vt:lpstr>
      <vt:lpstr>TBTS  Phase 2.1  TD24 and T24 Ø45mm</vt:lpstr>
      <vt:lpstr>Introduction </vt:lpstr>
      <vt:lpstr>PHASE 2.1 - 2010 configuration </vt:lpstr>
      <vt:lpstr>PHASE 2.1 - NEW configuration </vt:lpstr>
      <vt:lpstr>Objective during shut-down for AS tanks</vt:lpstr>
      <vt:lpstr>TD24, existing </vt:lpstr>
      <vt:lpstr>TBTS Phase 2.1 TD24 Ø80mm (2010 conf.)</vt:lpstr>
      <vt:lpstr>TBTS Phase 2.1 TD24 Ø80mm</vt:lpstr>
      <vt:lpstr>TD24 in tank</vt:lpstr>
      <vt:lpstr>TD24 tank in CLEX</vt:lpstr>
      <vt:lpstr>Main activities for TD24 tank</vt:lpstr>
      <vt:lpstr>T24, new </vt:lpstr>
      <vt:lpstr>TBTS Phase 2.1 T24 Ø45mm (new conf.)</vt:lpstr>
      <vt:lpstr>TBTS Phase 2.1 T24 Ø45mm</vt:lpstr>
      <vt:lpstr>TBTS Phase 2.1  T24 Ø45mm</vt:lpstr>
      <vt:lpstr>TBTS Phase 2.1 T24 Ø45mm (new components)</vt:lpstr>
      <vt:lpstr>Main activities for T24 tank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TBTS  Phase 2.1  2nd option</dc:title>
  <dc:creator>solodko</dc:creator>
  <cp:lastModifiedBy>riddone</cp:lastModifiedBy>
  <cp:revision>112</cp:revision>
  <dcterms:created xsi:type="dcterms:W3CDTF">2009-12-01T15:06:42Z</dcterms:created>
  <dcterms:modified xsi:type="dcterms:W3CDTF">2011-01-19T16:26:22Z</dcterms:modified>
</cp:coreProperties>
</file>