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74" r:id="rId3"/>
    <p:sldId id="293" r:id="rId4"/>
    <p:sldId id="294" r:id="rId5"/>
    <p:sldId id="279" r:id="rId6"/>
    <p:sldId id="280" r:id="rId7"/>
    <p:sldId id="290" r:id="rId8"/>
    <p:sldId id="282" r:id="rId9"/>
    <p:sldId id="292" r:id="rId10"/>
    <p:sldId id="287" r:id="rId11"/>
    <p:sldId id="283" r:id="rId12"/>
    <p:sldId id="285" r:id="rId13"/>
    <p:sldId id="295" r:id="rId14"/>
    <p:sldId id="281" r:id="rId15"/>
    <p:sldId id="284" r:id="rId16"/>
    <p:sldId id="261" r:id="rId17"/>
    <p:sldId id="277" r:id="rId18"/>
    <p:sldId id="297" r:id="rId19"/>
    <p:sldId id="298" r:id="rId20"/>
    <p:sldId id="299" r:id="rId21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Világos stíl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Világos stílus 1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619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A9C84-FB74-4D2B-A3CE-6FEBF662C53A}" type="datetimeFigureOut">
              <a:rPr lang="hu-HU" smtClean="0"/>
              <a:t>2022. 11. 15.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3F215-E5D3-4A6D-99BC-F5AC734E0A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7308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AE74-AB5A-4B04-83C8-592F714ABB58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381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F024-5611-4D63-BD92-7A944A8AD470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1935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0F16-1CDC-4557-8921-24BDF88CFCFF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1800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488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A19A7-E5F9-401A-A463-ED02FB39C142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0106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D1B7-FD40-48DB-B841-AAAC8C7A36AF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717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3A54-EC5C-498D-8A79-920207A89AA0}" type="datetime1">
              <a:rPr lang="en-US" smtClean="0"/>
              <a:t>11/15/2022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504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3D87-7FFF-468C-B70E-FE1575D49E5C}" type="datetime1">
              <a:rPr lang="en-US" smtClean="0"/>
              <a:t>11/15/2022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1910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ED42-CBF6-4CB4-ADD0-94C2351FEFC1}" type="datetime1">
              <a:rPr lang="en-US" smtClean="0"/>
              <a:t>11/15/2022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7788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A375-DC91-4199-AA7E-5A9636DBC597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739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D164-3A55-48A8-BA9B-451ADA4F5D48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0116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37DF5-DA5D-4ADC-9A5E-F46CD51BD486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6093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97625" y="79501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Centrality</a:t>
            </a: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Dependent</a:t>
            </a: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Lévy </a:t>
            </a:r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two-pion</a:t>
            </a: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BEC </a:t>
            </a:r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</a:t>
            </a: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PHENIX</a:t>
            </a:r>
            <a:endParaRPr lang="hu-H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3855033" y="3875072"/>
            <a:ext cx="7665720" cy="2558304"/>
          </a:xfrm>
        </p:spPr>
        <p:txBody>
          <a:bodyPr/>
          <a:lstStyle/>
          <a:p>
            <a:pPr algn="l"/>
            <a:r>
              <a:rPr lang="hu-HU" sz="2600" b="1" dirty="0">
                <a:latin typeface="CenturyGothic-Bold"/>
              </a:rPr>
              <a:t>T. Novák (</a:t>
            </a:r>
            <a:r>
              <a:rPr lang="hu-HU" sz="2600" b="1" dirty="0" err="1">
                <a:latin typeface="CenturyGothic-Bold"/>
              </a:rPr>
              <a:t>for</a:t>
            </a:r>
            <a:r>
              <a:rPr lang="hu-HU" sz="2600" b="1" dirty="0">
                <a:latin typeface="CenturyGothic-Bold"/>
              </a:rPr>
              <a:t> </a:t>
            </a:r>
            <a:r>
              <a:rPr lang="hu-HU" sz="2600" b="1" dirty="0" err="1">
                <a:latin typeface="CenturyGothic-Bold"/>
              </a:rPr>
              <a:t>the</a:t>
            </a:r>
            <a:r>
              <a:rPr lang="hu-HU" sz="2600" b="1" dirty="0">
                <a:latin typeface="CenturyGothic-Bold"/>
              </a:rPr>
              <a:t> PHENIX </a:t>
            </a:r>
            <a:r>
              <a:rPr lang="hu-HU" sz="2600" b="1" dirty="0" err="1">
                <a:latin typeface="CenturyGothic-Bold"/>
              </a:rPr>
              <a:t>Collaboration</a:t>
            </a:r>
            <a:r>
              <a:rPr lang="hu-HU" sz="2600" b="1" dirty="0">
                <a:latin typeface="CenturyGothic-Bold"/>
              </a:rPr>
              <a:t>)</a:t>
            </a:r>
          </a:p>
          <a:p>
            <a:pPr algn="l"/>
            <a:r>
              <a:rPr lang="hu-HU" sz="1800" b="1" dirty="0">
                <a:latin typeface="CenturyGothic-Bold"/>
                <a:sym typeface="Arial"/>
              </a:rPr>
              <a:t>MATE KRC, Gyöngyös, Hungary</a:t>
            </a:r>
          </a:p>
          <a:p>
            <a:pPr algn="l"/>
            <a:r>
              <a:rPr lang="hu-HU" sz="1800" b="1" dirty="0">
                <a:latin typeface="CenturyGothic-Bold"/>
                <a:sym typeface="Arial"/>
              </a:rPr>
              <a:t>15 Nov 2022</a:t>
            </a:r>
          </a:p>
          <a:p>
            <a:pPr algn="l"/>
            <a:endParaRPr lang="hu-HU" sz="1800" dirty="0">
              <a:sym typeface="Arial"/>
            </a:endParaRPr>
          </a:p>
          <a:p>
            <a:pPr algn="l"/>
            <a:endParaRPr lang="hu-HU" sz="1800" dirty="0">
              <a:sym typeface="Arial"/>
            </a:endParaRPr>
          </a:p>
        </p:txBody>
      </p:sp>
      <p:sp>
        <p:nvSpPr>
          <p:cNvPr id="9" name="AutoShape 2" descr="SZ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SZI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 descr="Magyar Agrár- és Élettudományi Egyetem (MATE) logók | Magyar Agrár- és  Élettudományi Egyetem">
            <a:extLst>
              <a:ext uri="{FF2B5EF4-FFF2-40B4-BE49-F238E27FC236}">
                <a16:creationId xmlns:a16="http://schemas.microsoft.com/office/drawing/2014/main" id="{7B866584-192E-6AA1-CF3B-A944269DB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593" y="4700730"/>
            <a:ext cx="5006209" cy="2558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Study of Charged Particle Ratio at RHIC-PHENIX Experiment">
            <a:extLst>
              <a:ext uri="{FF2B5EF4-FFF2-40B4-BE49-F238E27FC236}">
                <a16:creationId xmlns:a16="http://schemas.microsoft.com/office/drawing/2014/main" id="{9C7D11E5-3D98-7ADC-1A1C-0BE08A813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209555"/>
            <a:ext cx="3482314" cy="126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AA9253-575A-7473-7941-84E080D22B18}"/>
              </a:ext>
            </a:extLst>
          </p:cNvPr>
          <p:cNvSpPr txBox="1"/>
          <p:nvPr/>
        </p:nvSpPr>
        <p:spPr>
          <a:xfrm>
            <a:off x="3652033" y="3078956"/>
            <a:ext cx="63484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Based on a recent talk at the </a:t>
            </a:r>
            <a:r>
              <a:rPr lang="en-US" b="0" i="0" dirty="0" err="1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EuNPC</a:t>
            </a:r>
            <a:r>
              <a:rPr lang="en-US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9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FAE1B48-DDC7-AB02-1B9A-8CBB6D2FC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Kaon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Lévy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90F9734-E8C2-0668-43D6-A05C37971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53D59-ACF7-437C-92D3-A76E2254EAE6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A7B1883-B7B8-973F-86BA-90C88E66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10</a:t>
            </a:fld>
            <a:endParaRPr lang="hu-HU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9CD6DB29-FD18-FB86-AB6C-0A0E5E609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770" y="1419702"/>
            <a:ext cx="7042993" cy="5438298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757A6376-9AC8-FDDB-8DA3-0AD4E845B1C0}"/>
              </a:ext>
            </a:extLst>
          </p:cNvPr>
          <p:cNvSpPr txBox="1"/>
          <p:nvPr/>
        </p:nvSpPr>
        <p:spPr>
          <a:xfrm>
            <a:off x="8970133" y="913845"/>
            <a:ext cx="3192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hu-HU" b="0" i="0" dirty="0" err="1">
                <a:solidFill>
                  <a:srgbClr val="555555"/>
                </a:solidFill>
                <a:effectLst/>
                <a:latin typeface="Proxima Nova"/>
              </a:rPr>
              <a:t>Talk</a:t>
            </a:r>
            <a:r>
              <a:rPr lang="hu-HU" b="0" i="0" dirty="0">
                <a:solidFill>
                  <a:srgbClr val="555555"/>
                </a:solidFill>
                <a:effectLst/>
                <a:latin typeface="Proxima Nova"/>
              </a:rPr>
              <a:t> of L. Kovács, WPCF 2022</a:t>
            </a:r>
          </a:p>
        </p:txBody>
      </p:sp>
    </p:spTree>
    <p:extLst>
      <p:ext uri="{BB962C8B-B14F-4D97-AF65-F5344CB8AC3E}">
        <p14:creationId xmlns:p14="http://schemas.microsoft.com/office/powerpoint/2010/main" val="361643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A21362F-8FB0-FF8D-8770-2C7201C1E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 –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Centrality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hu-HU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dependence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B2BA2F6-FCF0-4D3D-C3F8-4B7D7FAA2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F004-5B70-4DCF-B9F9-B77FC1272770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45E194C-9A0A-F287-447E-D7223A6A6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11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EEAF8519-E4E3-9E85-77A4-B94514C85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4132"/>
            <a:ext cx="12192000" cy="3195335"/>
          </a:xfrm>
          <a:prstGeom prst="rect">
            <a:avLst/>
          </a:prstGeom>
        </p:spPr>
      </p:pic>
      <p:sp>
        <p:nvSpPr>
          <p:cNvPr id="3" name="Tartalom helye 2">
            <a:extLst>
              <a:ext uri="{FF2B5EF4-FFF2-40B4-BE49-F238E27FC236}">
                <a16:creationId xmlns:a16="http://schemas.microsoft.com/office/drawing/2014/main" id="{8996C859-7E43-B583-C5D1-D71668F6A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675" y="4884944"/>
            <a:ext cx="11296650" cy="1664834"/>
          </a:xfrm>
        </p:spPr>
        <p:txBody>
          <a:bodyPr/>
          <a:lstStyle/>
          <a:p>
            <a:pPr algn="l"/>
            <a:r>
              <a:rPr lang="en-US" b="1" i="0" u="none" strike="noStrike" baseline="0" dirty="0">
                <a:solidFill>
                  <a:srgbClr val="002060"/>
                </a:solidFill>
                <a:latin typeface="CenturyGothic-Bold"/>
              </a:rPr>
              <a:t>Measured value far from Gaussian (α = 2), inconsistent with expo. </a:t>
            </a:r>
            <a:r>
              <a:rPr lang="hu-HU" b="1" i="0" u="none" strike="noStrike" baseline="0" dirty="0">
                <a:solidFill>
                  <a:srgbClr val="002060"/>
                </a:solidFill>
                <a:latin typeface="CenturyGothic-Bold"/>
              </a:rPr>
              <a:t>(</a:t>
            </a:r>
            <a:r>
              <a:rPr lang="en-US" b="1" i="0" u="none" strike="noStrike" baseline="0" dirty="0">
                <a:solidFill>
                  <a:srgbClr val="002060"/>
                </a:solidFill>
                <a:latin typeface="CenturyGothic-Bold"/>
              </a:rPr>
              <a:t>α =</a:t>
            </a:r>
            <a:r>
              <a:rPr lang="hu-HU" b="1" i="0" u="none" strike="noStrike" baseline="0" dirty="0">
                <a:solidFill>
                  <a:srgbClr val="002060"/>
                </a:solidFill>
                <a:latin typeface="CenturyGothic-Bold"/>
              </a:rPr>
              <a:t>1)</a:t>
            </a:r>
            <a:endParaRPr lang="en-US" b="1" i="0" u="none" strike="noStrike" baseline="0" dirty="0">
              <a:solidFill>
                <a:srgbClr val="002060"/>
              </a:solidFill>
              <a:latin typeface="CenturyGothic-Bold"/>
            </a:endParaRPr>
          </a:p>
          <a:p>
            <a:pPr algn="l"/>
            <a:r>
              <a:rPr lang="en-US" b="1" i="0" u="none" strike="noStrike" baseline="0" dirty="0">
                <a:solidFill>
                  <a:srgbClr val="002060"/>
                </a:solidFill>
                <a:latin typeface="CenturyGothic-Bold"/>
              </a:rPr>
              <a:t>Far from random field 3D </a:t>
            </a:r>
            <a:r>
              <a:rPr lang="en-US" b="1" i="0" u="none" strike="noStrike" baseline="0" dirty="0" err="1">
                <a:solidFill>
                  <a:srgbClr val="002060"/>
                </a:solidFill>
                <a:latin typeface="CenturyGothic-Bold"/>
              </a:rPr>
              <a:t>Ising</a:t>
            </a:r>
            <a:r>
              <a:rPr lang="en-US" b="1" i="0" u="none" strike="noStrike" baseline="0" dirty="0">
                <a:solidFill>
                  <a:srgbClr val="002060"/>
                </a:solidFill>
                <a:latin typeface="CenturyGothic-Bold"/>
              </a:rPr>
              <a:t> value at CEP (α =</a:t>
            </a:r>
            <a:r>
              <a:rPr lang="hu-HU" b="1" i="0" u="none" strike="noStrike" baseline="0" dirty="0">
                <a:solidFill>
                  <a:srgbClr val="002060"/>
                </a:solidFill>
                <a:latin typeface="CenturyGothic-Bold"/>
              </a:rPr>
              <a:t> 0.5)</a:t>
            </a:r>
            <a:endParaRPr lang="en-US" b="1" i="0" u="none" strike="noStrike" baseline="0" dirty="0">
              <a:solidFill>
                <a:srgbClr val="002060"/>
              </a:solidFill>
              <a:latin typeface="CenturyGothic-Bold"/>
            </a:endParaRPr>
          </a:p>
          <a:p>
            <a:pPr algn="l"/>
            <a:r>
              <a:rPr lang="en-US" b="1" i="0" u="none" strike="noStrike" baseline="0" dirty="0">
                <a:solidFill>
                  <a:srgbClr val="002060"/>
                </a:solidFill>
                <a:latin typeface="CenturyGothic-Bold"/>
              </a:rPr>
              <a:t>Approximately constant (at least within systematic uncertainties)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441F2A6C-7FB1-6405-66EE-CFA0297D4A34}"/>
              </a:ext>
            </a:extLst>
          </p:cNvPr>
          <p:cNvSpPr txBox="1"/>
          <p:nvPr/>
        </p:nvSpPr>
        <p:spPr>
          <a:xfrm>
            <a:off x="9020175" y="1004800"/>
            <a:ext cx="3248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800" dirty="0"/>
              <a:t>D. Kincses, </a:t>
            </a:r>
            <a:r>
              <a:rPr lang="en-US" sz="1800" dirty="0"/>
              <a:t>Universe 4 (2018) </a:t>
            </a:r>
            <a:r>
              <a:rPr lang="hu-HU" sz="1800" dirty="0"/>
              <a:t>1</a:t>
            </a:r>
            <a:r>
              <a:rPr lang="en-US" sz="18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17362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6DE0AB7-8636-935B-F152-8798F734B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Kaon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Lévy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α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6F41C9A-6973-0F93-32F6-D6F8437D6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C9C-4F77-4F50-9D47-A1E611D31EA9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3FD2DED-A11B-360A-892D-239C483AE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12</a:t>
            </a:fld>
            <a:endParaRPr lang="hu-HU" dirty="0"/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40F578A9-D46C-44C7-F3EA-84272623A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731"/>
            <a:ext cx="12192000" cy="448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176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CC83FF1-D53C-51B3-E373-F8063E332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Dependence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D9BBBDF-BE77-C2D9-C599-65D3492DB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1847850"/>
            <a:ext cx="4905375" cy="4351338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CenturyGothic-Bold"/>
              </a:rPr>
              <a:t>𝛼 approximately monotonic versus </a:t>
            </a: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√</a:t>
            </a:r>
            <a:r>
              <a:rPr lang="en-US" b="1" dirty="0">
                <a:solidFill>
                  <a:srgbClr val="002060"/>
                </a:solidFill>
                <a:latin typeface="CenturyGothic-Bold"/>
              </a:rPr>
              <a:t>𝑠</a:t>
            </a:r>
            <a:r>
              <a:rPr lang="en-US" b="1" baseline="-25000" dirty="0">
                <a:solidFill>
                  <a:srgbClr val="002060"/>
                </a:solidFill>
                <a:latin typeface="CenturyGothic-Bold"/>
              </a:rPr>
              <a:t>𝑁𝑁</a:t>
            </a:r>
            <a:r>
              <a:rPr lang="en-US" b="1" dirty="0">
                <a:solidFill>
                  <a:srgbClr val="002060"/>
                </a:solidFill>
                <a:latin typeface="CenturyGothic-Bold"/>
              </a:rPr>
              <a:t> 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marL="685800" lvl="2">
              <a:spcBef>
                <a:spcPts val="1000"/>
              </a:spcBef>
            </a:pPr>
            <a:r>
              <a:rPr lang="en-US" b="1" dirty="0">
                <a:solidFill>
                  <a:srgbClr val="002060"/>
                </a:solidFill>
                <a:latin typeface="CenturyGothic-Bold"/>
              </a:rPr>
              <a:t>No clear interpretation or understanding of this trend 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marL="685800" lvl="2">
              <a:spcBef>
                <a:spcPts val="1000"/>
              </a:spcBef>
            </a:pPr>
            <a:r>
              <a:rPr lang="en-US" b="1" dirty="0">
                <a:solidFill>
                  <a:srgbClr val="002060"/>
                </a:solidFill>
                <a:latin typeface="CenturyGothic-Bold"/>
              </a:rPr>
              <a:t>Important </a:t>
            </a:r>
            <a:r>
              <a:rPr lang="en-US" b="1" dirty="0" err="1">
                <a:solidFill>
                  <a:srgbClr val="002060"/>
                </a:solidFill>
                <a:latin typeface="CenturyGothic-Bold"/>
              </a:rPr>
              <a:t>w.r.t.</a:t>
            </a:r>
            <a:r>
              <a:rPr lang="en-US" b="1" dirty="0">
                <a:solidFill>
                  <a:srgbClr val="002060"/>
                </a:solidFill>
                <a:latin typeface="CenturyGothic-Bold"/>
              </a:rPr>
              <a:t> shape averaging interpretation of 𝛼 ≠ 2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r>
              <a:rPr lang="en-US" b="1" dirty="0">
                <a:solidFill>
                  <a:srgbClr val="002060"/>
                </a:solidFill>
                <a:latin typeface="CenturyGothic-Bold"/>
              </a:rPr>
              <a:t>Lévy exponent 𝛼 still far from conjectured CEP limit of 0.5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56EABDD-D419-73A4-85E1-E23C396ED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E137E5-3C0B-F39B-64FA-6AA896810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13</a:t>
            </a:fld>
            <a:endParaRPr lang="hu-HU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49993DA0-8835-5302-D02C-4952E7513FF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8491" y="1626179"/>
            <a:ext cx="6255719" cy="4573009"/>
          </a:xfrm>
          <a:prstGeom prst="rect">
            <a:avLst/>
          </a:prstGeom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63D65EA1-E7C6-3B54-47E2-280E3D31C449}"/>
              </a:ext>
            </a:extLst>
          </p:cNvPr>
          <p:cNvSpPr txBox="1"/>
          <p:nvPr/>
        </p:nvSpPr>
        <p:spPr>
          <a:xfrm>
            <a:off x="9105900" y="1215271"/>
            <a:ext cx="3248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800" dirty="0"/>
              <a:t>S. Lökös, </a:t>
            </a:r>
            <a:r>
              <a:rPr lang="en-US" sz="1800" dirty="0"/>
              <a:t>Universe 4 (2018) </a:t>
            </a:r>
            <a:r>
              <a:rPr lang="hu-HU" sz="1800" dirty="0"/>
              <a:t>3</a:t>
            </a:r>
            <a:r>
              <a:rPr lang="en-US" sz="18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34455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22EFCF-73AC-AC01-76B2-61420E62A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Centrality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hu-H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hu-HU" i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dependence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1481491-32FE-1F85-A1C7-34786A0EA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4D95-EC47-48CB-8FB8-A6E667E26D8A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7D85554-990C-14E4-9524-A27C81824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14</a:t>
            </a:fld>
            <a:endParaRPr lang="hu-HU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64CBD884-2F32-E1DE-4983-781C2BFBE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3715"/>
            <a:ext cx="12192000" cy="3167620"/>
          </a:xfrm>
          <a:prstGeom prst="rect">
            <a:avLst/>
          </a:prstGeom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C8B71D0E-9CAC-31F2-5FF2-E51A8E187C46}"/>
              </a:ext>
            </a:extLst>
          </p:cNvPr>
          <p:cNvSpPr txBox="1"/>
          <p:nvPr/>
        </p:nvSpPr>
        <p:spPr>
          <a:xfrm>
            <a:off x="9105900" y="1104383"/>
            <a:ext cx="3248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800" dirty="0"/>
              <a:t>S. Lökös, </a:t>
            </a:r>
            <a:r>
              <a:rPr lang="en-US" sz="1800" dirty="0"/>
              <a:t>Universe 4 (2018) </a:t>
            </a:r>
            <a:r>
              <a:rPr lang="hu-HU" sz="1800" dirty="0"/>
              <a:t>3</a:t>
            </a:r>
            <a:r>
              <a:rPr lang="en-US" sz="1800" dirty="0"/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artalom helye 2">
                <a:extLst>
                  <a:ext uri="{FF2B5EF4-FFF2-40B4-BE49-F238E27FC236}">
                    <a16:creationId xmlns:a16="http://schemas.microsoft.com/office/drawing/2014/main" id="{2C5A72F0-58C7-E45B-FE11-5C9CC2F542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7674" y="4884944"/>
                <a:ext cx="11630025" cy="1664834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>
                    <a:solidFill>
                      <a:srgbClr val="002060"/>
                    </a:solidFill>
                    <a:latin typeface="CenturyGothic-Bold"/>
                  </a:rPr>
                  <a:t>From the Core-Halo model, measure the core-halo fraction:</a:t>
                </a:r>
                <a:r>
                  <a:rPr lang="hu-HU" b="1" dirty="0">
                    <a:solidFill>
                      <a:srgbClr val="002060"/>
                    </a:solidFill>
                    <a:latin typeface="CenturyGothic-Bold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b="1" dirty="0">
                        <a:solidFill>
                          <a:srgbClr val="002060"/>
                        </a:solidFill>
                        <a:latin typeface="CenturyGothic-Bold"/>
                      </a:rPr>
                      <m:t>λ</m:t>
                    </m:r>
                    <m:r>
                      <a:rPr lang="hu-HU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hu-HU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u-HU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hu-HU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hu-HU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hu-HU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hu-HU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sub>
                                </m:sSub>
                                <m:r>
                                  <a:rPr lang="hu-HU" b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hu-HU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hu-HU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𝑯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hu-HU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hu-HU" b="1" dirty="0">
                  <a:solidFill>
                    <a:srgbClr val="002060"/>
                  </a:solidFill>
                  <a:latin typeface="CenturyGothic-Bold"/>
                </a:endParaRPr>
              </a:p>
              <a:p>
                <a:pPr algn="l"/>
                <a:r>
                  <a:rPr lang="en-US" b="1" dirty="0">
                    <a:solidFill>
                      <a:srgbClr val="002060"/>
                    </a:solidFill>
                    <a:latin typeface="CenturyGothic-Bold"/>
                  </a:rPr>
                  <a:t>Observed suppression at small </a:t>
                </a:r>
                <a:r>
                  <a:rPr lang="en-US" b="1" i="1" dirty="0" err="1">
                    <a:solidFill>
                      <a:srgbClr val="002060"/>
                    </a:solidFill>
                    <a:latin typeface="CenturyGothic-Bold"/>
                  </a:rPr>
                  <a:t>m</a:t>
                </a:r>
                <a:r>
                  <a:rPr lang="en-US" b="1" i="1" baseline="-25000" dirty="0" err="1">
                    <a:solidFill>
                      <a:srgbClr val="002060"/>
                    </a:solidFill>
                    <a:latin typeface="CenturyGothic-Bold"/>
                  </a:rPr>
                  <a:t>T</a:t>
                </a:r>
                <a:r>
                  <a:rPr lang="en-US" b="1" dirty="0">
                    <a:solidFill>
                      <a:srgbClr val="002060"/>
                    </a:solidFill>
                    <a:latin typeface="CenturyGothic-Bold"/>
                  </a:rPr>
                  <a:t>  increase of halo fraction</a:t>
                </a:r>
                <a:endParaRPr lang="hu-HU" b="1" dirty="0">
                  <a:solidFill>
                    <a:srgbClr val="002060"/>
                  </a:solidFill>
                  <a:latin typeface="CenturyGothic-Bold"/>
                </a:endParaRPr>
              </a:p>
            </p:txBody>
          </p:sp>
        </mc:Choice>
        <mc:Fallback xmlns="">
          <p:sp>
            <p:nvSpPr>
              <p:cNvPr id="9" name="Tartalom helye 2">
                <a:extLst>
                  <a:ext uri="{FF2B5EF4-FFF2-40B4-BE49-F238E27FC236}">
                    <a16:creationId xmlns:a16="http://schemas.microsoft.com/office/drawing/2014/main" id="{2C5A72F0-58C7-E45B-FE11-5C9CC2F542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7674" y="4884944"/>
                <a:ext cx="11630025" cy="1664834"/>
              </a:xfrm>
              <a:blipFill>
                <a:blip r:embed="rId3"/>
                <a:stretch>
                  <a:fillRect l="-94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6116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7231189-9477-F856-53AF-7CFA9CA8F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Hole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hu-H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hu-HU" i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 </a:t>
            </a:r>
            <a: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</a:t>
            </a:r>
            <a:r>
              <a:rPr lang="hu-HU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endParaRPr lang="hu-HU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A1EB272-3253-1AE1-4C24-3C9A9F4D2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0AF2B-02A4-447C-B83F-4F88A2349266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82B1F8B-B40C-FD14-0E76-0AE688BFE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15</a:t>
            </a:fld>
            <a:endParaRPr lang="hu-HU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558A022E-9F58-CBC8-9430-709108D9E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251"/>
            <a:ext cx="7328456" cy="5354537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C7DC76D2-F157-6FD0-FCF6-4BE2636EA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2113" y="125629"/>
            <a:ext cx="4569887" cy="3130118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136D3E24-1021-8DEB-1B57-66D23AED9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9004" y="3314635"/>
            <a:ext cx="4276104" cy="3386153"/>
          </a:xfrm>
          <a:prstGeom prst="rect">
            <a:avLst/>
          </a:prstGeom>
        </p:spPr>
      </p:pic>
      <p:sp>
        <p:nvSpPr>
          <p:cNvPr id="15" name="Szövegdoboz 14">
            <a:extLst>
              <a:ext uri="{FF2B5EF4-FFF2-40B4-BE49-F238E27FC236}">
                <a16:creationId xmlns:a16="http://schemas.microsoft.com/office/drawing/2014/main" id="{BCC4DE35-A70C-93FD-9374-42591D01E826}"/>
              </a:ext>
            </a:extLst>
          </p:cNvPr>
          <p:cNvSpPr txBox="1"/>
          <p:nvPr/>
        </p:nvSpPr>
        <p:spPr>
          <a:xfrm>
            <a:off x="8153400" y="3394841"/>
            <a:ext cx="1286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solidFill>
                  <a:srgbClr val="0000FF"/>
                </a:solidFill>
              </a:rPr>
              <a:t>No </a:t>
            </a:r>
            <a:r>
              <a:rPr lang="hu-HU" b="1" dirty="0" err="1">
                <a:solidFill>
                  <a:srgbClr val="0000FF"/>
                </a:solidFill>
              </a:rPr>
              <a:t>effect</a:t>
            </a:r>
            <a:endParaRPr lang="hu-HU" b="1" dirty="0">
              <a:solidFill>
                <a:srgbClr val="0000FF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8355724" y="3735726"/>
            <a:ext cx="2764221" cy="6051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913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Summary</a:t>
            </a:r>
            <a:r>
              <a:rPr lang="hu-HU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and </a:t>
            </a:r>
            <a:r>
              <a:rPr lang="hu-HU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outlook</a:t>
            </a:r>
            <a:endParaRPr lang="hu-H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581150"/>
            <a:ext cx="10238509" cy="45958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HBT in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Femtoscopy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>
              <a:lnSpc>
                <a:spcPct val="150000"/>
              </a:lnSpc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Lévy in HBT</a:t>
            </a:r>
          </a:p>
          <a:p>
            <a:pPr>
              <a:lnSpc>
                <a:spcPct val="150000"/>
              </a:lnSpc>
            </a:pP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Centrality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and </a:t>
            </a:r>
            <a:r>
              <a:rPr lang="hu-HU" b="1" i="1" dirty="0" err="1">
                <a:solidFill>
                  <a:srgbClr val="002060"/>
                </a:solidFill>
                <a:latin typeface="CenturyGothic-Bold"/>
              </a:rPr>
              <a:t>m</a:t>
            </a:r>
            <a:r>
              <a:rPr lang="hu-HU" b="1" i="1" baseline="-25000" dirty="0" err="1">
                <a:solidFill>
                  <a:srgbClr val="002060"/>
                </a:solidFill>
                <a:latin typeface="CenturyGothic-Bold"/>
              </a:rPr>
              <a:t>T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dependence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of Lévy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p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hysical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parameters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: </a:t>
            </a:r>
            <a:r>
              <a:rPr lang="hu-HU" sz="2800" b="1" i="1" dirty="0">
                <a:solidFill>
                  <a:srgbClr val="0000FF"/>
                </a:solidFill>
                <a:latin typeface="CambriaMath"/>
              </a:rPr>
              <a:t>R, </a:t>
            </a:r>
            <a:r>
              <a:rPr lang="el-GR" sz="2800" b="1" i="1" dirty="0">
                <a:solidFill>
                  <a:srgbClr val="0000FF"/>
                </a:solidFill>
                <a:latin typeface="CambriaMath"/>
              </a:rPr>
              <a:t>α</a:t>
            </a:r>
            <a:r>
              <a:rPr lang="hu-HU" sz="2800" b="1" i="1" dirty="0">
                <a:solidFill>
                  <a:srgbClr val="0000FF"/>
                </a:solidFill>
                <a:latin typeface="CambriaMath"/>
              </a:rPr>
              <a:t>, </a:t>
            </a:r>
            <a:r>
              <a:rPr lang="el-GR" sz="2800" b="1" i="1" dirty="0">
                <a:solidFill>
                  <a:srgbClr val="0000FF"/>
                </a:solidFill>
                <a:latin typeface="CambriaMath"/>
              </a:rPr>
              <a:t>λ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>
              <a:lnSpc>
                <a:spcPct val="150000"/>
              </a:lnSpc>
            </a:pP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Comparison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with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Kaon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data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>
              <a:lnSpc>
                <a:spcPct val="150000"/>
              </a:lnSpc>
            </a:pP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Detailed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Lévy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analysis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at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Phenix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coming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soon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marL="0" indent="0">
              <a:buNone/>
            </a:pPr>
            <a:endParaRPr lang="hu-HU" dirty="0"/>
          </a:p>
          <a:p>
            <a:pPr marL="0" indent="0" algn="ctr">
              <a:buNone/>
            </a:pP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</a:t>
            </a:r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C60D-769D-4DF5-89FF-7DA61695BFA4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1400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9372D62-8828-55DA-D321-68419F2D4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800"/>
            <a:ext cx="10515600" cy="1325563"/>
          </a:xfrm>
        </p:spPr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Earlier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Lévy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EA97571-3989-8F28-7DDD-00023297F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41A0-ABFD-456C-AD3B-C90E0C115053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07D9E20-8D04-5755-650A-0EE288030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17</a:t>
            </a:fld>
            <a:endParaRPr lang="hu-H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1" y="1306774"/>
            <a:ext cx="4269878" cy="541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5"/>
          <a:stretch/>
        </p:blipFill>
        <p:spPr bwMode="auto">
          <a:xfrm>
            <a:off x="4344739" y="1359782"/>
            <a:ext cx="6163928" cy="307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7325" y="3637120"/>
            <a:ext cx="3723054" cy="3084355"/>
          </a:xfrm>
          <a:prstGeom prst="rect">
            <a:avLst/>
          </a:prstGeom>
        </p:spPr>
      </p:pic>
      <p:sp>
        <p:nvSpPr>
          <p:cNvPr id="12" name="Tartalom helye 2">
            <a:extLst>
              <a:ext uri="{FF2B5EF4-FFF2-40B4-BE49-F238E27FC236}">
                <a16:creationId xmlns:a16="http://schemas.microsoft.com/office/drawing/2014/main" id="{6E75F2C9-4FE4-15B3-5563-F16E65499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3031" y="4545806"/>
            <a:ext cx="4596002" cy="1947069"/>
          </a:xfrm>
        </p:spPr>
        <p:txBody>
          <a:bodyPr/>
          <a:lstStyle/>
          <a:p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Three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experimental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results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:</a:t>
            </a:r>
          </a:p>
          <a:p>
            <a:pPr lvl="1"/>
            <a:r>
              <a:rPr lang="hu-HU" b="1" dirty="0">
                <a:solidFill>
                  <a:srgbClr val="002060"/>
                </a:solidFill>
                <a:latin typeface="CenturyGothic-Bold"/>
              </a:rPr>
              <a:t>L3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e+e-at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LEP</a:t>
            </a:r>
          </a:p>
          <a:p>
            <a:pPr lvl="1"/>
            <a:r>
              <a:rPr lang="hu-HU" b="1" dirty="0">
                <a:solidFill>
                  <a:srgbClr val="002060"/>
                </a:solidFill>
                <a:latin typeface="CenturyGothic-Bold"/>
              </a:rPr>
              <a:t>CMS pp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at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LHC</a:t>
            </a:r>
          </a:p>
          <a:p>
            <a:pPr lvl="1"/>
            <a:r>
              <a:rPr lang="hu-HU" b="1" dirty="0">
                <a:solidFill>
                  <a:srgbClr val="002060"/>
                </a:solidFill>
                <a:latin typeface="CenturyGothic-Bold"/>
              </a:rPr>
              <a:t>TOTEM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at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LHC</a:t>
            </a:r>
          </a:p>
        </p:txBody>
      </p:sp>
    </p:spTree>
    <p:extLst>
      <p:ext uri="{BB962C8B-B14F-4D97-AF65-F5344CB8AC3E}">
        <p14:creationId xmlns:p14="http://schemas.microsoft.com/office/powerpoint/2010/main" val="3532784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603126-D8FB-20A8-8D5C-D9A56FA09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Cross-check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3D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7DA92B7-53B5-C6BE-0750-9B4097971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CEB76F8-B328-5342-1F3D-027BAF8FE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18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artalom helye 2">
                <a:extLst>
                  <a:ext uri="{FF2B5EF4-FFF2-40B4-BE49-F238E27FC236}">
                    <a16:creationId xmlns:a16="http://schemas.microsoft.com/office/drawing/2014/main" id="{BD99EBCF-C825-6E3F-5C4F-A9DFCC8070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3636" y="1462573"/>
                <a:ext cx="9004663" cy="5044590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35000"/>
                  </a:lnSpc>
                </a:pPr>
                <a:r>
                  <a:rPr lang="en-US" dirty="0"/>
                  <a:t>Lévy exponent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in 3D analysis similar to 1D result</a:t>
                </a:r>
              </a:p>
              <a:p>
                <a:pPr>
                  <a:lnSpc>
                    <a:spcPct val="135000"/>
                  </a:lnSpc>
                </a:pPr>
                <a:r>
                  <a:rPr lang="en-US" dirty="0"/>
                  <a:t>On average still far from 2</a:t>
                </a:r>
              </a:p>
              <a:p>
                <a:pPr>
                  <a:lnSpc>
                    <a:spcPct val="135000"/>
                  </a:lnSpc>
                </a:pPr>
                <a:r>
                  <a:rPr lang="en-US" dirty="0"/>
                  <a:t>Observable differences</a:t>
                </a:r>
                <a:br>
                  <a:rPr lang="en-US" dirty="0"/>
                </a:br>
                <a:r>
                  <a:rPr lang="en-US" dirty="0"/>
                  <a:t>at low </a:t>
                </a:r>
                <a:r>
                  <a:rPr lang="en-US" dirty="0" err="1"/>
                  <a:t>m</a:t>
                </a:r>
                <a:r>
                  <a:rPr lang="en-US" baseline="-25000" dirty="0" err="1"/>
                  <a:t>T</a:t>
                </a:r>
                <a:endParaRPr lang="en-US" baseline="-25000" dirty="0"/>
              </a:p>
              <a:p>
                <a:pPr>
                  <a:lnSpc>
                    <a:spcPct val="135000"/>
                  </a:lnSpc>
                </a:pPr>
                <a:r>
                  <a:rPr lang="en-US" dirty="0"/>
                  <a:t>Maybe due to lack of</a:t>
                </a:r>
                <a:br>
                  <a:rPr lang="en-US" dirty="0"/>
                </a:br>
                <a:r>
                  <a:rPr lang="en-US" dirty="0"/>
                  <a:t>spherical symmetry?</a:t>
                </a:r>
              </a:p>
              <a:p>
                <a:pPr>
                  <a:lnSpc>
                    <a:spcPct val="135000"/>
                  </a:lnSpc>
                </a:pPr>
                <a:r>
                  <a:rPr lang="en-US" dirty="0"/>
                  <a:t>Coulomb effect for</a:t>
                </a:r>
                <a:br>
                  <a:rPr lang="en-US" dirty="0"/>
                </a:br>
                <a:r>
                  <a:rPr lang="en-US" dirty="0"/>
                  <a:t>non-spherical sources?</a:t>
                </a:r>
              </a:p>
              <a:p>
                <a:pPr lvl="1">
                  <a:lnSpc>
                    <a:spcPct val="135000"/>
                  </a:lnSpc>
                </a:pPr>
                <a:r>
                  <a:rPr lang="en-US" dirty="0"/>
                  <a:t>Approximation possible</a:t>
                </a:r>
                <a:br>
                  <a:rPr lang="en-US" dirty="0"/>
                </a:br>
                <a:r>
                  <a:rPr lang="en-US" dirty="0"/>
                  <a:t>B. </a:t>
                </a:r>
                <a:r>
                  <a:rPr lang="en-US" dirty="0" err="1"/>
                  <a:t>Kurgyis</a:t>
                </a:r>
                <a:r>
                  <a:rPr lang="en-US" dirty="0"/>
                  <a:t>, arXiv:2007.10173</a:t>
                </a:r>
              </a:p>
              <a:p>
                <a:pPr>
                  <a:lnSpc>
                    <a:spcPct val="135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6" name="Tartalom helye 2">
                <a:extLst>
                  <a:ext uri="{FF2B5EF4-FFF2-40B4-BE49-F238E27FC236}">
                    <a16:creationId xmlns:a16="http://schemas.microsoft.com/office/drawing/2014/main" id="{BD99EBCF-C825-6E3F-5C4F-A9DFCC8070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636" y="1462573"/>
                <a:ext cx="9004663" cy="5044590"/>
              </a:xfrm>
              <a:blipFill>
                <a:blip r:embed="rId2"/>
                <a:stretch>
                  <a:fillRect l="-948" t="-36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Kép 6">
            <a:extLst>
              <a:ext uri="{FF2B5EF4-FFF2-40B4-BE49-F238E27FC236}">
                <a16:creationId xmlns:a16="http://schemas.microsoft.com/office/drawing/2014/main" id="{B2782E64-E5D1-D051-D5A8-A223066E24C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8750" y="2000911"/>
            <a:ext cx="6534149" cy="485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591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BD9FBE5-FAF6-7344-4EA1-B05F2DD88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Coherence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three-pion</a:t>
            </a:r>
            <a:r>
              <a:rPr lang="hu-HU" dirty="0"/>
              <a:t> Lévy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BDD2A50-2DB6-EE0A-BCA7-2A9C7431B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923E2C33-5C86-E61D-D336-90F395996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19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6EE570BB-86D6-AB93-5FC8-26DF3241EC68}"/>
                  </a:ext>
                </a:extLst>
              </p:cNvPr>
              <p:cNvSpPr txBox="1"/>
              <p:nvPr/>
            </p:nvSpPr>
            <p:spPr>
              <a:xfrm>
                <a:off x="1704975" y="1780546"/>
                <a:ext cx="9372600" cy="4575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dirty="0"/>
                  <a:t>Recall: two particle correlation strength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b="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core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total</m:t>
                        </m:r>
                      </m:sub>
                    </m:sSub>
                  </m:oMath>
                </a14:m>
                <a:endParaRPr lang="en-US" b="0" dirty="0"/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Generalization for higher order correlations: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If there is partial coherence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dirty="0"/>
                  <a:t>):</a:t>
                </a:r>
              </a:p>
              <a:p>
                <a:pPr marL="457200" lvl="1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  <a:p>
                <a:pPr marL="457200" lvl="1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Introduce core-halo independent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ra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does not depend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if no coherence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Finite meson sizes?</a:t>
                </a:r>
                <a:endParaRPr lang="hu-HU" dirty="0"/>
              </a:p>
              <a:p>
                <a:pPr lvl="1">
                  <a:spcBef>
                    <a:spcPts val="600"/>
                  </a:spcBef>
                </a:pPr>
                <a:r>
                  <a:rPr lang="en-US" dirty="0" err="1"/>
                  <a:t>Gavrilik</a:t>
                </a:r>
                <a:r>
                  <a:rPr lang="en-US" dirty="0"/>
                  <a:t>, SIGMA 2 (2006) 074 [hep-</a:t>
                </a:r>
                <a:r>
                  <a:rPr lang="en-US" dirty="0" err="1"/>
                  <a:t>ph</a:t>
                </a:r>
                <a:r>
                  <a:rPr lang="en-US" dirty="0"/>
                  <a:t>/0512357]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Phase shift (a la </a:t>
                </a:r>
                <a:r>
                  <a:rPr lang="en-US" dirty="0" err="1"/>
                  <a:t>Aharonov</a:t>
                </a:r>
                <a:r>
                  <a:rPr lang="en-US" dirty="0"/>
                  <a:t>-Bohm) in hadron gas?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dirty="0"/>
                  <a:t>Random fields create random phase shift, on average distorts Bose-Einstein correlations</a:t>
                </a:r>
                <a:br>
                  <a:rPr lang="hu-HU" dirty="0"/>
                </a:br>
                <a:r>
                  <a:rPr lang="hu-HU" dirty="0"/>
                  <a:t>Csanád </a:t>
                </a:r>
                <a:r>
                  <a:rPr lang="hu-HU" dirty="0" err="1"/>
                  <a:t>et</a:t>
                </a:r>
                <a:r>
                  <a:rPr lang="hu-HU" dirty="0"/>
                  <a:t> </a:t>
                </a:r>
                <a:r>
                  <a:rPr lang="hu-HU" dirty="0" err="1"/>
                  <a:t>al</a:t>
                </a:r>
                <a:r>
                  <a:rPr lang="hu-HU" dirty="0"/>
                  <a:t>., Gribov-90 (2021) 261-273 [arXiv:2007.07167]</a:t>
                </a:r>
              </a:p>
            </p:txBody>
          </p:sp>
        </mc:Choice>
        <mc:Fallback xmlns="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6EE570BB-86D6-AB93-5FC8-26DF3241EC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4975" y="1780546"/>
                <a:ext cx="9372600" cy="4575804"/>
              </a:xfrm>
              <a:prstGeom prst="rect">
                <a:avLst/>
              </a:prstGeom>
              <a:blipFill>
                <a:blip r:embed="rId2"/>
                <a:stretch>
                  <a:fillRect l="-586" t="-399" b="-106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6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185B94F-38C2-C4D2-B596-C948516B9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HBT-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Femtoscopy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1A8FFDA-E6A7-A2D5-7139-7778B5DDAD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7176" y="1543466"/>
                <a:ext cx="11391900" cy="4351338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n-US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R. </a:t>
                </a:r>
                <a:r>
                  <a:rPr lang="en-US" sz="2400" b="1" i="0" u="none" strike="noStrike" baseline="0" dirty="0">
                    <a:solidFill>
                      <a:srgbClr val="0000FF"/>
                    </a:solidFill>
                    <a:latin typeface="CenturyGothic-Bold"/>
                  </a:rPr>
                  <a:t>H</a:t>
                </a:r>
                <a:r>
                  <a:rPr lang="en-US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anbury </a:t>
                </a:r>
                <a:r>
                  <a:rPr lang="en-US" sz="2400" b="1" i="0" u="none" strike="noStrike" baseline="0" dirty="0">
                    <a:solidFill>
                      <a:srgbClr val="0000FF"/>
                    </a:solidFill>
                    <a:latin typeface="CenturyGothic-Bold"/>
                  </a:rPr>
                  <a:t>B</a:t>
                </a:r>
                <a:r>
                  <a:rPr lang="en-US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rown, </a:t>
                </a:r>
                <a:r>
                  <a:rPr lang="en-US" sz="2400" b="1" i="0" u="none" strike="noStrike" baseline="0" dirty="0" err="1">
                    <a:solidFill>
                      <a:srgbClr val="002060"/>
                    </a:solidFill>
                    <a:latin typeface="CenturyGothic-Bold"/>
                  </a:rPr>
                  <a:t>R.Q.</a:t>
                </a:r>
                <a:r>
                  <a:rPr lang="en-US" sz="2400" b="1" i="0" u="none" strike="noStrike" baseline="0" dirty="0" err="1">
                    <a:solidFill>
                      <a:srgbClr val="0000FF"/>
                    </a:solidFill>
                    <a:latin typeface="CenturyGothic-Bold"/>
                  </a:rPr>
                  <a:t>T</a:t>
                </a:r>
                <a:r>
                  <a:rPr lang="en-US" sz="2400" b="1" i="0" u="none" strike="noStrike" baseline="0" dirty="0" err="1">
                    <a:solidFill>
                      <a:srgbClr val="002060"/>
                    </a:solidFill>
                    <a:latin typeface="CenturyGothic-Bold"/>
                  </a:rPr>
                  <a:t>wiss</a:t>
                </a:r>
                <a:r>
                  <a:rPr lang="en-US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 observed Sirius with </a:t>
                </a:r>
                <a:r>
                  <a:rPr lang="hu-HU" sz="2400" b="1" dirty="0" err="1">
                    <a:solidFill>
                      <a:srgbClr val="002060"/>
                    </a:solidFill>
                    <a:latin typeface="CenturyGothic-Bold"/>
                  </a:rPr>
                  <a:t>radio</a:t>
                </a:r>
                <a:r>
                  <a:rPr lang="hu-HU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 </a:t>
                </a:r>
                <a:r>
                  <a:rPr lang="hu-HU" sz="2400" b="1" i="0" u="none" strike="noStrike" baseline="0" dirty="0" err="1">
                    <a:solidFill>
                      <a:srgbClr val="002060"/>
                    </a:solidFill>
                    <a:latin typeface="CenturyGothic-Bold"/>
                  </a:rPr>
                  <a:t>telescopes</a:t>
                </a:r>
                <a:endParaRPr lang="hu-HU" sz="2400" b="1" i="0" u="none" strike="noStrike" baseline="0" dirty="0">
                  <a:solidFill>
                    <a:srgbClr val="002060"/>
                  </a:solidFill>
                  <a:latin typeface="CenturyGothic-Bold"/>
                </a:endParaRPr>
              </a:p>
              <a:p>
                <a:pPr algn="l"/>
                <a:r>
                  <a:rPr lang="en-US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R. Hanbury Brown and R. Q. Twiss 1956 Nature 178</a:t>
                </a:r>
              </a:p>
              <a:p>
                <a:pPr lvl="1"/>
                <a:r>
                  <a:rPr lang="en-US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Intensity correlations as a function of detector distance</a:t>
                </a:r>
              </a:p>
              <a:p>
                <a:pPr lvl="1"/>
                <a:r>
                  <a:rPr lang="en-US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Measuring size of point-like sources</a:t>
                </a:r>
              </a:p>
              <a:p>
                <a:pPr algn="l"/>
                <a:r>
                  <a:rPr lang="en-US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Goldhaber et al: applicable in high energy physics:</a:t>
                </a:r>
                <a:r>
                  <a:rPr lang="hu-HU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 (</a:t>
                </a:r>
                <a:r>
                  <a:rPr lang="hu-HU" sz="2400" b="1" i="0" u="none" strike="noStrike" baseline="0" dirty="0" err="1">
                    <a:solidFill>
                      <a:srgbClr val="002060"/>
                    </a:solidFill>
                    <a:latin typeface="CenturyGothic-Bold"/>
                  </a:rPr>
                  <a:t>for</a:t>
                </a:r>
                <a:r>
                  <a:rPr lang="hu-HU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 </a:t>
                </a:r>
                <a:r>
                  <a:rPr lang="hu-HU" sz="2400" b="1" i="0" u="none" strike="noStrike" baseline="0" dirty="0" err="1">
                    <a:solidFill>
                      <a:srgbClr val="002060"/>
                    </a:solidFill>
                    <a:latin typeface="CenturyGothic-Bold"/>
                  </a:rPr>
                  <a:t>identical</a:t>
                </a:r>
                <a:r>
                  <a:rPr lang="hu-HU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 </a:t>
                </a:r>
                <a:r>
                  <a:rPr lang="hu-HU" sz="2400" b="1" i="0" u="none" strike="noStrike" baseline="0" dirty="0" err="1">
                    <a:solidFill>
                      <a:srgbClr val="002060"/>
                    </a:solidFill>
                    <a:latin typeface="CenturyGothic-Bold"/>
                  </a:rPr>
                  <a:t>pions</a:t>
                </a:r>
                <a:r>
                  <a:rPr lang="hu-HU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)</a:t>
                </a:r>
              </a:p>
              <a:p>
                <a:pPr algn="l"/>
                <a:r>
                  <a:rPr lang="de-DE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G. </a:t>
                </a:r>
                <a:r>
                  <a:rPr lang="de-DE" sz="2400" b="1" i="0" u="none" strike="noStrike" baseline="0" dirty="0" err="1">
                    <a:solidFill>
                      <a:srgbClr val="002060"/>
                    </a:solidFill>
                    <a:latin typeface="CenturyGothic-Bold"/>
                  </a:rPr>
                  <a:t>Goldhaber</a:t>
                </a:r>
                <a:r>
                  <a:rPr lang="de-DE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 et al 1959 </a:t>
                </a:r>
                <a:r>
                  <a:rPr lang="de-DE" sz="2400" b="1" i="0" u="none" strike="noStrike" baseline="0" dirty="0" err="1">
                    <a:solidFill>
                      <a:srgbClr val="002060"/>
                    </a:solidFill>
                    <a:latin typeface="CenturyGothic-Bold"/>
                  </a:rPr>
                  <a:t>Phys.Rev.Lett</a:t>
                </a:r>
                <a:r>
                  <a:rPr lang="de-DE" sz="24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. 3 181</a:t>
                </a:r>
              </a:p>
              <a:p>
                <a:pPr lvl="1"/>
                <a:r>
                  <a:rPr lang="en-US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Momentum correlation </a:t>
                </a:r>
                <a:r>
                  <a:rPr lang="en-US" sz="1800" b="1" i="1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C</a:t>
                </a:r>
                <a:r>
                  <a:rPr lang="en-US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(</a:t>
                </a:r>
                <a:r>
                  <a:rPr lang="en-US" sz="1800" b="1" i="1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q</a:t>
                </a:r>
                <a:r>
                  <a:rPr lang="en-US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) is related to the source </a:t>
                </a:r>
                <a:r>
                  <a:rPr lang="en-US" sz="1800" b="1" i="1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S</a:t>
                </a:r>
                <a:r>
                  <a:rPr lang="en-US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(</a:t>
                </a:r>
                <a:r>
                  <a:rPr lang="en-US" sz="1800" b="1" i="1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x</a:t>
                </a:r>
                <a:r>
                  <a:rPr lang="en-US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)</a:t>
                </a:r>
                <a:r>
                  <a:rPr lang="hu-HU" sz="1800" b="1" dirty="0">
                    <a:solidFill>
                      <a:srgbClr val="002060"/>
                    </a:solidFill>
                    <a:latin typeface="CenturyGothic-Bold"/>
                  </a:rPr>
                  <a:t>: 						</a:t>
                </a:r>
                <a14:m>
                  <m:oMath xmlns:m="http://schemas.openxmlformats.org/officeDocument/2006/math">
                    <m:r>
                      <a:rPr lang="hu-HU" sz="1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d>
                      <m:dPr>
                        <m:ctrlPr>
                          <a:rPr lang="hu-HU" sz="1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1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d>
                    <m:r>
                      <a:rPr lang="hu-HU" sz="1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hu-HU" sz="1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hu-HU" sz="18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u-HU" sz="1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hu-HU" sz="18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̃"/>
                                <m:ctrlPr>
                                  <a:rPr lang="hu-HU" sz="18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hu-HU" sz="18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</m:acc>
                            <m:r>
                              <a:rPr lang="hu-HU" sz="18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hu-HU" sz="18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  <m:r>
                              <a:rPr lang="hu-HU" sz="18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hu-HU" sz="1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hu-HU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, </a:t>
                </a:r>
                <a:r>
                  <a:rPr lang="hu-HU" sz="1800" b="1" i="0" u="none" strike="noStrike" baseline="0" dirty="0" err="1">
                    <a:solidFill>
                      <a:srgbClr val="002060"/>
                    </a:solidFill>
                    <a:latin typeface="CenturyGothic-Bold"/>
                  </a:rPr>
                  <a:t>where</a:t>
                </a:r>
                <a:r>
                  <a:rPr lang="hu-HU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hu-HU" sz="1800" b="1" i="1" u="none" strike="noStrike" baseline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sz="1800" b="1" i="1" u="none" strike="noStrike" baseline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</m:acc>
                    <m:r>
                      <a:rPr lang="hu-HU" sz="1800" b="1" i="1" u="none" strike="noStrike" baseline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1800" b="1" i="1" u="none" strike="noStrike" baseline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sz="1800" b="1" i="1" u="none" strike="noStrike" baseline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 is Fourier </a:t>
                </a:r>
                <a:r>
                  <a:rPr lang="hu-HU" sz="1800" b="1" i="0" u="none" strike="noStrike" baseline="0" dirty="0" err="1">
                    <a:solidFill>
                      <a:srgbClr val="002060"/>
                    </a:solidFill>
                    <a:latin typeface="CenturyGothic-Bold"/>
                  </a:rPr>
                  <a:t>transform</a:t>
                </a:r>
                <a:r>
                  <a:rPr lang="hu-HU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 of </a:t>
                </a:r>
                <a:r>
                  <a:rPr lang="hu-HU" sz="1800" b="1" i="1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S</a:t>
                </a:r>
                <a:r>
                  <a:rPr lang="hu-HU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(</a:t>
                </a:r>
                <a:r>
                  <a:rPr lang="hu-HU" sz="1800" b="1" i="1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q</a:t>
                </a:r>
                <a:r>
                  <a:rPr lang="hu-HU" sz="1800" b="1" i="0" u="none" strike="noStrike" baseline="0" dirty="0">
                    <a:solidFill>
                      <a:srgbClr val="002060"/>
                    </a:solidFill>
                    <a:latin typeface="CenturyGothic-Bold"/>
                  </a:rPr>
                  <a:t>).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1A8FFDA-E6A7-A2D5-7139-7778B5DDAD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7176" y="1543466"/>
                <a:ext cx="11391900" cy="4351338"/>
              </a:xfrm>
              <a:blipFill>
                <a:blip r:embed="rId2"/>
                <a:stretch>
                  <a:fillRect l="-696" t="-196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D95FF6B3-45F5-86DD-7D56-C66AC16A0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C9927-0E14-49C7-8C71-B7A3253F4157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32D4EDE-E45A-E23D-327E-61D9D4FA4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2</a:t>
            </a:fld>
            <a:endParaRPr lang="hu-H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656" y="4690773"/>
            <a:ext cx="9808676" cy="2030702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C98AE194-5F48-468D-69FD-0EBF78934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5342" y="1543466"/>
            <a:ext cx="2445146" cy="154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93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3147AB0-BB6E-259E-FC88-67BE4862C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of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core-halo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coherence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209B599-DE48-4E4F-E172-7D80D166B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073FC71-5273-9F0F-E56E-6E02253DB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20</a:t>
            </a:fld>
            <a:endParaRPr lang="hu-HU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71DD32AD-EEC5-6118-EAC2-A1CD1A476A2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0650" y="2113092"/>
            <a:ext cx="8850701" cy="4379783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id="{BC1F09E3-54E8-D5AC-849E-7E12453D6947}"/>
              </a:ext>
            </a:extLst>
          </p:cNvPr>
          <p:cNvSpPr/>
          <p:nvPr/>
        </p:nvSpPr>
        <p:spPr>
          <a:xfrm>
            <a:off x="3294175" y="6308209"/>
            <a:ext cx="5603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WPCF 19, B. </a:t>
            </a:r>
            <a:r>
              <a:rPr lang="hu-HU" dirty="0" err="1"/>
              <a:t>Kurgyis</a:t>
            </a:r>
            <a:r>
              <a:rPr lang="hu-HU" dirty="0"/>
              <a:t>, </a:t>
            </a:r>
            <a:r>
              <a:rPr lang="en-US" dirty="0"/>
              <a:t>Phys. Part. Nuclei 51</a:t>
            </a:r>
            <a:r>
              <a:rPr lang="hu-HU" dirty="0"/>
              <a:t> (2020)</a:t>
            </a:r>
            <a:r>
              <a:rPr lang="en-US" dirty="0"/>
              <a:t> 263-266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zövegdoboz 8">
                <a:extLst>
                  <a:ext uri="{FF2B5EF4-FFF2-40B4-BE49-F238E27FC236}">
                    <a16:creationId xmlns:a16="http://schemas.microsoft.com/office/drawing/2014/main" id="{EF011831-40FC-0B97-C112-6313F43E01C9}"/>
                  </a:ext>
                </a:extLst>
              </p:cNvPr>
              <p:cNvSpPr txBox="1"/>
              <p:nvPr/>
            </p:nvSpPr>
            <p:spPr>
              <a:xfrm>
                <a:off x="1670650" y="1501780"/>
                <a:ext cx="71247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hu-HU" sz="2000" dirty="0"/>
                  <a:t>Recall: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000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hu-HU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u-HU" sz="2000" b="0" i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hu-HU" sz="2000" dirty="0"/>
                  <a:t> in </a:t>
                </a:r>
                <a:r>
                  <a:rPr lang="hu-HU" sz="2000" dirty="0" err="1"/>
                  <a:t>pure</a:t>
                </a:r>
                <a:r>
                  <a:rPr lang="hu-HU" sz="2000" dirty="0"/>
                  <a:t> </a:t>
                </a:r>
                <a:r>
                  <a:rPr lang="hu-HU" sz="2000" dirty="0" err="1"/>
                  <a:t>core-halo</a:t>
                </a:r>
                <a:r>
                  <a:rPr lang="hu-HU" sz="2000" dirty="0"/>
                  <a:t> </a:t>
                </a:r>
                <a:r>
                  <a:rPr lang="hu-HU" sz="2000" dirty="0" err="1"/>
                  <a:t>model</a:t>
                </a:r>
                <a:r>
                  <a:rPr lang="hu-HU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000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hu-HU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u-HU" sz="2000" b="0" i="1" smtClean="0">
                        <a:latin typeface="Cambria Math" panose="02040503050406030204" pitchFamily="18" charset="0"/>
                      </a:rPr>
                      <m:t>≠1</m:t>
                    </m:r>
                  </m:oMath>
                </a14:m>
                <a:r>
                  <a:rPr lang="hu-HU" sz="2000" dirty="0"/>
                  <a:t> </a:t>
                </a:r>
                <a:r>
                  <a:rPr lang="hu-HU" sz="2000" dirty="0" err="1"/>
                  <a:t>if</a:t>
                </a:r>
                <a:r>
                  <a:rPr lang="hu-HU" sz="2000" dirty="0"/>
                  <a:t> </a:t>
                </a:r>
                <a:r>
                  <a:rPr lang="hu-HU" sz="2000" dirty="0" err="1"/>
                  <a:t>coherence</a:t>
                </a:r>
                <a:endParaRPr lang="hu-HU" sz="2000" dirty="0"/>
              </a:p>
            </p:txBody>
          </p:sp>
        </mc:Choice>
        <mc:Fallback xmlns="">
          <p:sp>
            <p:nvSpPr>
              <p:cNvPr id="9" name="Szövegdoboz 8">
                <a:extLst>
                  <a:ext uri="{FF2B5EF4-FFF2-40B4-BE49-F238E27FC236}">
                    <a16:creationId xmlns:a16="http://schemas.microsoft.com/office/drawing/2014/main" id="{EF011831-40FC-0B97-C112-6313F43E01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650" y="1501780"/>
                <a:ext cx="7124700" cy="400110"/>
              </a:xfrm>
              <a:prstGeom prst="rect">
                <a:avLst/>
              </a:prstGeom>
              <a:blipFill>
                <a:blip r:embed="rId3"/>
                <a:stretch>
                  <a:fillRect l="-855" t="-7576" b="-2575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3651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BD65595-85A1-B339-762F-8D8FE784C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Lévy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Distributions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Heavy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Ion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977C279-4C9B-C489-8470-3CB20C6E7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09725"/>
            <a:ext cx="10972800" cy="4883150"/>
          </a:xfrm>
        </p:spPr>
        <p:txBody>
          <a:bodyPr>
            <a:normAutofit fontScale="92500" lnSpcReduction="20000"/>
          </a:bodyPr>
          <a:lstStyle/>
          <a:p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Usual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assumption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that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i="1" dirty="0">
                <a:solidFill>
                  <a:srgbClr val="002060"/>
                </a:solidFill>
                <a:latin typeface="CenturyGothic-Bold"/>
              </a:rPr>
              <a:t>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(</a:t>
            </a:r>
            <a:r>
              <a:rPr lang="hu-HU" b="1" i="1" dirty="0">
                <a:solidFill>
                  <a:srgbClr val="002060"/>
                </a:solidFill>
                <a:latin typeface="CenturyGothic-Bold"/>
              </a:rPr>
              <a:t>r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) is Gaussian </a:t>
            </a:r>
            <a:r>
              <a:rPr lang="en-US" sz="2800" b="1" dirty="0">
                <a:solidFill>
                  <a:srgbClr val="002060"/>
                </a:solidFill>
                <a:latin typeface="CenturyGothic-Bold"/>
              </a:rPr>
              <a:t>→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Gaussian </a:t>
            </a:r>
            <a:r>
              <a:rPr lang="hu-HU" sz="2800" b="1" i="1" dirty="0">
                <a:solidFill>
                  <a:srgbClr val="002060"/>
                </a:solidFill>
                <a:latin typeface="CenturyGothic-Bold"/>
              </a:rPr>
              <a:t>C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(</a:t>
            </a:r>
            <a:r>
              <a:rPr lang="hu-HU" sz="2800" b="1" i="1" dirty="0">
                <a:solidFill>
                  <a:srgbClr val="002060"/>
                </a:solidFill>
                <a:latin typeface="CenturyGothic-Bold"/>
              </a:rPr>
              <a:t>q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)</a:t>
            </a:r>
            <a:r>
              <a:rPr lang="hu-HU" dirty="0"/>
              <a:t> </a:t>
            </a:r>
          </a:p>
          <a:p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Measurements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suggest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phenomena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beyond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Gaussian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distribution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b="1" dirty="0">
                <a:solidFill>
                  <a:srgbClr val="002060"/>
                </a:solidFill>
                <a:latin typeface="CenturyGothic-Bold"/>
              </a:rPr>
              <a:t>Lévy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stable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distribution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: </a:t>
            </a:r>
            <a:r>
              <a:rPr lang="si-LK" sz="2600" b="1" i="0" u="none" strike="noStrike" baseline="0" dirty="0">
                <a:solidFill>
                  <a:srgbClr val="002060"/>
                </a:solidFill>
                <a:latin typeface="CambriaMath"/>
              </a:rPr>
              <a:t>ℒ</a:t>
            </a:r>
            <a:r>
              <a:rPr lang="hu-HU" sz="2600" b="1" i="0" u="none" strike="noStrike" baseline="0" dirty="0">
                <a:solidFill>
                  <a:srgbClr val="002060"/>
                </a:solidFill>
                <a:latin typeface="CambriaMath"/>
              </a:rPr>
              <a:t>(</a:t>
            </a:r>
            <a:r>
              <a:rPr lang="si-LK" sz="2600" b="1" i="0" u="none" strike="noStrike" baseline="0" dirty="0">
                <a:solidFill>
                  <a:srgbClr val="002060"/>
                </a:solidFill>
                <a:latin typeface="CambriaMath"/>
              </a:rPr>
              <a:t>𝛼,𝑅;𝑟</a:t>
            </a:r>
            <a:r>
              <a:rPr lang="hu-HU" sz="2600" b="1" i="0" u="none" strike="noStrike" baseline="0" dirty="0">
                <a:solidFill>
                  <a:srgbClr val="002060"/>
                </a:solidFill>
                <a:latin typeface="CambriaMath"/>
              </a:rPr>
              <a:t>)</a:t>
            </a:r>
            <a:r>
              <a:rPr lang="si-LK" sz="2600" b="1" i="0" u="none" strike="noStrike" baseline="0" dirty="0">
                <a:solidFill>
                  <a:srgbClr val="002060"/>
                </a:solidFill>
                <a:latin typeface="CambriaMath"/>
              </a:rPr>
              <a:t>=</a:t>
            </a:r>
            <a:r>
              <a:rPr lang="hu-HU" sz="2600" b="1" i="0" u="none" strike="noStrike" baseline="0" dirty="0">
                <a:solidFill>
                  <a:srgbClr val="002060"/>
                </a:solidFill>
                <a:latin typeface="CambriaMath"/>
              </a:rPr>
              <a:t>(</a:t>
            </a:r>
            <a:r>
              <a:rPr lang="si-LK" sz="2600" b="1" i="0" u="none" strike="noStrike" baseline="0" dirty="0">
                <a:solidFill>
                  <a:srgbClr val="002060"/>
                </a:solidFill>
                <a:latin typeface="CambriaMath"/>
              </a:rPr>
              <a:t>2𝜋</a:t>
            </a:r>
            <a:r>
              <a:rPr lang="hu-HU" sz="2600" b="1" i="0" u="none" strike="noStrike" baseline="0" dirty="0">
                <a:solidFill>
                  <a:srgbClr val="002060"/>
                </a:solidFill>
                <a:latin typeface="CambriaMath"/>
              </a:rPr>
              <a:t>)</a:t>
            </a:r>
            <a:r>
              <a:rPr lang="si-LK" sz="2600" b="1" i="0" u="none" strike="noStrike" baseline="30000" dirty="0">
                <a:solidFill>
                  <a:srgbClr val="002060"/>
                </a:solidFill>
                <a:latin typeface="CambriaMath"/>
              </a:rPr>
              <a:t>−3</a:t>
            </a:r>
            <a:r>
              <a:rPr lang="hu-HU" sz="2600" b="1" i="0" u="none" strike="noStrike" baseline="0" dirty="0">
                <a:solidFill>
                  <a:srgbClr val="002060"/>
                </a:solidFill>
                <a:latin typeface="CambriaMath"/>
              </a:rPr>
              <a:t> </a:t>
            </a:r>
            <a:r>
              <a:rPr lang="si-LK" sz="3500" b="1" dirty="0">
                <a:solidFill>
                  <a:srgbClr val="002060"/>
                </a:solidFill>
                <a:latin typeface="GillSansMT"/>
              </a:rPr>
              <a:t>∫</a:t>
            </a:r>
            <a:r>
              <a:rPr lang="si-LK" sz="2600" b="1" i="0" u="none" strike="noStrike" baseline="0" dirty="0">
                <a:solidFill>
                  <a:srgbClr val="002060"/>
                </a:solidFill>
                <a:latin typeface="GillSansMT"/>
              </a:rPr>
              <a:t> </a:t>
            </a:r>
            <a:r>
              <a:rPr lang="si-LK" sz="2600" b="1" i="0" u="none" strike="noStrike" baseline="0" dirty="0">
                <a:solidFill>
                  <a:srgbClr val="002060"/>
                </a:solidFill>
                <a:latin typeface="CambriaMath"/>
              </a:rPr>
              <a:t>𝑑</a:t>
            </a:r>
            <a:r>
              <a:rPr lang="si-LK" sz="2600" b="1" i="0" u="none" strike="noStrike" baseline="30000" dirty="0">
                <a:solidFill>
                  <a:srgbClr val="002060"/>
                </a:solidFill>
                <a:latin typeface="CambriaMath"/>
              </a:rPr>
              <a:t>3</a:t>
            </a:r>
            <a:r>
              <a:rPr lang="si-LK" sz="2600" b="1" i="0" u="none" strike="noStrike" baseline="0" dirty="0">
                <a:solidFill>
                  <a:srgbClr val="002060"/>
                </a:solidFill>
                <a:latin typeface="CambriaMath"/>
              </a:rPr>
              <a:t>𝑞𝑒</a:t>
            </a:r>
            <a:r>
              <a:rPr lang="si-LK" sz="2600" b="1" i="0" u="none" strike="noStrike" baseline="30000" dirty="0">
                <a:solidFill>
                  <a:srgbClr val="002060"/>
                </a:solidFill>
                <a:latin typeface="CambriaMath"/>
              </a:rPr>
              <a:t>𝑖𝑞𝑟</a:t>
            </a:r>
            <a:r>
              <a:rPr lang="si-LK" sz="2600" b="1" i="0" u="none" strike="noStrike" baseline="0" dirty="0">
                <a:solidFill>
                  <a:srgbClr val="002060"/>
                </a:solidFill>
                <a:latin typeface="CambriaMath"/>
              </a:rPr>
              <a:t>𝑒</a:t>
            </a:r>
            <a:r>
              <a:rPr lang="si-LK" sz="2600" b="1" i="0" u="none" strike="noStrike" baseline="30000" dirty="0">
                <a:solidFill>
                  <a:srgbClr val="002060"/>
                </a:solidFill>
                <a:latin typeface="CambriaMath"/>
              </a:rPr>
              <a:t>−1</a:t>
            </a:r>
            <a:r>
              <a:rPr lang="hu-HU" sz="2600" b="1" i="0" u="none" strike="noStrike" baseline="30000" dirty="0">
                <a:solidFill>
                  <a:srgbClr val="002060"/>
                </a:solidFill>
                <a:latin typeface="CambriaMath"/>
              </a:rPr>
              <a:t>/</a:t>
            </a:r>
            <a:r>
              <a:rPr lang="si-LK" sz="2600" b="1" i="0" u="none" strike="noStrike" baseline="30000" dirty="0">
                <a:solidFill>
                  <a:srgbClr val="002060"/>
                </a:solidFill>
                <a:latin typeface="CambriaMath"/>
              </a:rPr>
              <a:t>2</a:t>
            </a:r>
            <a:r>
              <a:rPr lang="hu-HU" sz="2600" b="1" i="0" u="none" strike="noStrike" baseline="30000" dirty="0">
                <a:solidFill>
                  <a:srgbClr val="002060"/>
                </a:solidFill>
                <a:latin typeface="CambriaMath"/>
              </a:rPr>
              <a:t>|</a:t>
            </a:r>
            <a:r>
              <a:rPr lang="si-LK" sz="2600" b="1" i="0" u="none" strike="noStrike" baseline="30000" dirty="0">
                <a:solidFill>
                  <a:srgbClr val="002060"/>
                </a:solidFill>
                <a:latin typeface="CambriaMath"/>
              </a:rPr>
              <a:t>𝑞𝑅</a:t>
            </a:r>
            <a:r>
              <a:rPr lang="hu-HU" sz="2600" b="1" i="0" u="none" strike="noStrike" baseline="30000" dirty="0">
                <a:solidFill>
                  <a:srgbClr val="002060"/>
                </a:solidFill>
                <a:latin typeface="CambriaMath"/>
              </a:rPr>
              <a:t>|</a:t>
            </a:r>
            <a:r>
              <a:rPr lang="si-LK" sz="2600" b="1" i="0" u="none" strike="noStrike" baseline="60000" dirty="0">
                <a:solidFill>
                  <a:srgbClr val="002060"/>
                </a:solidFill>
                <a:latin typeface="CambriaMath"/>
              </a:rPr>
              <a:t>𝛼</a:t>
            </a:r>
            <a:endParaRPr lang="hu-HU" sz="2600" b="1" i="0" u="none" strike="noStrike" baseline="60000" dirty="0">
              <a:solidFill>
                <a:srgbClr val="002060"/>
              </a:solidFill>
              <a:latin typeface="CambriaMath"/>
            </a:endParaRPr>
          </a:p>
          <a:p>
            <a:pPr lvl="1"/>
            <a:r>
              <a:rPr lang="en-US" b="1" dirty="0">
                <a:solidFill>
                  <a:srgbClr val="002060"/>
                </a:solidFill>
                <a:latin typeface="CenturyGothic-Bold"/>
              </a:rPr>
              <a:t>From generalized central limit theorem, power law tail ~ r </a:t>
            </a:r>
            <a:r>
              <a:rPr lang="hu-HU" b="1" baseline="30000" dirty="0">
                <a:solidFill>
                  <a:srgbClr val="002060"/>
                </a:solidFill>
                <a:latin typeface="CenturyGothic-Bold"/>
              </a:rPr>
              <a:t>–(1+</a:t>
            </a:r>
            <a:r>
              <a:rPr lang="en-US" b="1" baseline="30000" dirty="0">
                <a:solidFill>
                  <a:srgbClr val="002060"/>
                </a:solidFill>
                <a:latin typeface="CenturyGothic-Bold"/>
              </a:rPr>
              <a:t>α</a:t>
            </a:r>
            <a:r>
              <a:rPr lang="hu-HU" b="1" baseline="30000" dirty="0">
                <a:solidFill>
                  <a:srgbClr val="002060"/>
                </a:solidFill>
                <a:latin typeface="CenturyGothic-Bold"/>
              </a:rPr>
              <a:t>)</a:t>
            </a:r>
          </a:p>
          <a:p>
            <a:pPr lvl="1"/>
            <a:r>
              <a:rPr lang="en-US" b="1" dirty="0">
                <a:solidFill>
                  <a:srgbClr val="002060"/>
                </a:solidFill>
                <a:latin typeface="CenturyGothic-Bold"/>
              </a:rPr>
              <a:t>Special cases: α = 2 Gaussian, α = 1 Cauchy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lvl="1"/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lvl="1"/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lvl="1"/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lvl="1"/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algn="l"/>
            <a:r>
              <a:rPr lang="en-US" b="1" dirty="0">
                <a:solidFill>
                  <a:srgbClr val="002060"/>
                </a:solidFill>
                <a:latin typeface="CenturyGothic-Bold"/>
              </a:rPr>
              <a:t>Shape of the correlation functions with L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é</a:t>
            </a:r>
            <a:r>
              <a:rPr lang="en-US" b="1" dirty="0" err="1">
                <a:solidFill>
                  <a:srgbClr val="002060"/>
                </a:solidFill>
                <a:latin typeface="CenturyGothic-Bold"/>
              </a:rPr>
              <a:t>vy</a:t>
            </a:r>
            <a:r>
              <a:rPr lang="en-US" b="1" dirty="0">
                <a:solidFill>
                  <a:srgbClr val="002060"/>
                </a:solidFill>
                <a:latin typeface="CenturyGothic-Bold"/>
              </a:rPr>
              <a:t> source: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marL="0" indent="0" algn="l">
              <a:buNone/>
            </a:pPr>
            <a:r>
              <a:rPr lang="hu-HU" b="1" dirty="0">
                <a:solidFill>
                  <a:srgbClr val="002060"/>
                </a:solidFill>
                <a:latin typeface="CenturyGothic-Bold"/>
              </a:rPr>
              <a:t>	𝐶</a:t>
            </a:r>
            <a:r>
              <a:rPr lang="hu-HU" b="1" baseline="-25000" dirty="0">
                <a:solidFill>
                  <a:srgbClr val="002060"/>
                </a:solidFill>
                <a:latin typeface="CenturyGothic-Bold"/>
              </a:rPr>
              <a:t>2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(q)=1+𝜆⋅𝑒</a:t>
            </a:r>
            <a:r>
              <a:rPr lang="hu-HU" b="1" baseline="30000" dirty="0">
                <a:solidFill>
                  <a:srgbClr val="002060"/>
                </a:solidFill>
                <a:latin typeface="CenturyGothic-Bold"/>
              </a:rPr>
              <a:t>−|𝑞𝑅|</a:t>
            </a:r>
            <a:r>
              <a:rPr lang="hu-HU" b="1" baseline="60000" dirty="0">
                <a:solidFill>
                  <a:srgbClr val="002060"/>
                </a:solidFill>
                <a:latin typeface="CenturyGothic-Bold"/>
              </a:rPr>
              <a:t>𝛼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; 𝛼=2:Gaussian; 𝛼=1:exponential</a:t>
            </a:r>
          </a:p>
          <a:p>
            <a:r>
              <a:rPr lang="en-US" b="1" dirty="0">
                <a:solidFill>
                  <a:srgbClr val="002060"/>
                </a:solidFill>
                <a:latin typeface="CenturyGothic-Bold"/>
              </a:rPr>
              <a:t>A possible reason for Levy source: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criticality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en-US" b="1" dirty="0">
                <a:solidFill>
                  <a:srgbClr val="002060"/>
                </a:solidFill>
                <a:latin typeface="CenturyGothic-Bold"/>
              </a:rPr>
              <a:t>anomalous diffusion, many others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marL="0" indent="0">
              <a:buNone/>
            </a:pP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marL="0" indent="0">
              <a:buNone/>
            </a:pP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0F66E48-C111-39B3-777A-8F54261F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3C36D56E-C581-42D3-44AB-BD8DD56C6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3</a:t>
            </a:fld>
            <a:endParaRPr lang="hu-HU" dirty="0"/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86159AFE-6EBE-655F-F5A1-4F9D8BD5B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3087" y="3114756"/>
            <a:ext cx="3757813" cy="1557176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5141D247-AE0F-1A7E-B8AA-3B46CF4CBE2A}"/>
              </a:ext>
            </a:extLst>
          </p:cNvPr>
          <p:cNvSpPr txBox="1"/>
          <p:nvPr/>
        </p:nvSpPr>
        <p:spPr>
          <a:xfrm>
            <a:off x="8139112" y="5055273"/>
            <a:ext cx="4619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0" i="0" u="none" strike="noStrike" baseline="0" dirty="0">
                <a:latin typeface="GillSansMT"/>
              </a:rPr>
              <a:t>Csörgő, Hegyi, </a:t>
            </a:r>
            <a:r>
              <a:rPr lang="hu-HU" sz="1600" b="0" i="0" u="none" strike="noStrike" baseline="0" dirty="0" err="1">
                <a:latin typeface="GillSansMT"/>
              </a:rPr>
              <a:t>Zajc</a:t>
            </a:r>
            <a:r>
              <a:rPr lang="hu-HU" sz="1600" b="0" i="0" u="none" strike="noStrike" baseline="0" dirty="0">
                <a:latin typeface="GillSansMT"/>
              </a:rPr>
              <a:t>, </a:t>
            </a:r>
            <a:r>
              <a:rPr lang="hu-HU" sz="1600" b="0" i="0" u="none" strike="noStrike" baseline="0" dirty="0" err="1">
                <a:latin typeface="GillSansMT"/>
              </a:rPr>
              <a:t>Eur.Phys.J</a:t>
            </a:r>
            <a:r>
              <a:rPr lang="hu-HU" sz="1600" b="0" i="0" u="none" strike="noStrike" baseline="0" dirty="0">
                <a:latin typeface="GillSansMT"/>
              </a:rPr>
              <a:t>. C36 (2004) 67 78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214640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319B462-B485-067D-4690-F6B977CD5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Lévy </a:t>
            </a:r>
            <a:r>
              <a:rPr lang="hu-HU" dirty="0" err="1"/>
              <a:t>vs</a:t>
            </a:r>
            <a:r>
              <a:rPr lang="hu-HU" dirty="0"/>
              <a:t>. Gaussian </a:t>
            </a:r>
            <a:r>
              <a:rPr lang="hu-HU" dirty="0" err="1"/>
              <a:t>vs</a:t>
            </a:r>
            <a:r>
              <a:rPr lang="hu-HU" dirty="0"/>
              <a:t>. </a:t>
            </a:r>
            <a:r>
              <a:rPr lang="hu-HU" dirty="0" err="1"/>
              <a:t>Exponential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589D026-10DB-0C25-7147-495ADE6D9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802" y="1485900"/>
            <a:ext cx="4991100" cy="4562475"/>
          </a:xfrm>
        </p:spPr>
        <p:txBody>
          <a:bodyPr>
            <a:normAutofit lnSpcReduction="10000"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CenturyGothic-Bold"/>
              </a:rPr>
              <a:t>No tail if 𝛼=2, power law if 𝛼&lt;2; tail strength depends on 𝛼</a:t>
            </a:r>
            <a:endParaRPr lang="hu-HU" sz="26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If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S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(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r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) Lévy,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the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distance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distribution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D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(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r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)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also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Lévy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with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same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en-US" sz="2600" b="1" dirty="0">
                <a:solidFill>
                  <a:srgbClr val="002060"/>
                </a:solidFill>
                <a:latin typeface="CenturyGothic-Bold"/>
              </a:rPr>
              <a:t>𝛼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and 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R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CenturyGothic-Bold"/>
              </a:rPr>
              <a:t>→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2</a:t>
            </a:r>
            <a:r>
              <a:rPr lang="hu-HU" sz="2400" b="1" baseline="30000" dirty="0">
                <a:solidFill>
                  <a:srgbClr val="002060"/>
                </a:solidFill>
                <a:latin typeface="CenturyGothic-Bold"/>
              </a:rPr>
              <a:t>1/</a:t>
            </a:r>
            <a:r>
              <a:rPr lang="en-US" sz="2600" b="1" baseline="30000" dirty="0">
                <a:solidFill>
                  <a:srgbClr val="002060"/>
                </a:solidFill>
                <a:latin typeface="CenturyGothic-Bold"/>
              </a:rPr>
              <a:t> 𝛼</a:t>
            </a:r>
            <a:r>
              <a:rPr lang="hu-HU" sz="2600" b="1" baseline="30000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i="1" dirty="0">
                <a:solidFill>
                  <a:srgbClr val="002060"/>
                </a:solidFill>
                <a:latin typeface="CenturyGothic-Bold"/>
              </a:rPr>
              <a:t>R</a:t>
            </a:r>
          </a:p>
          <a:p>
            <a:pPr algn="l"/>
            <a:r>
              <a:rPr lang="en-US" sz="2600" b="1" dirty="0">
                <a:solidFill>
                  <a:srgbClr val="002060"/>
                </a:solidFill>
                <a:latin typeface="CenturyGothic-Bold"/>
              </a:rPr>
              <a:t>Critical spatial correlation: 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  	        		   </a:t>
            </a:r>
            <a:r>
              <a:rPr lang="en-US" sz="2600" b="1" dirty="0">
                <a:solidFill>
                  <a:srgbClr val="002060"/>
                </a:solidFill>
                <a:latin typeface="CenturyGothic-Bold"/>
              </a:rPr>
              <a:t>~𝑟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en-US" sz="2600" b="1" baseline="30000" dirty="0">
                <a:solidFill>
                  <a:srgbClr val="002060"/>
                </a:solidFill>
                <a:latin typeface="CenturyGothic-Bold"/>
              </a:rPr>
              <a:t>−</a:t>
            </a:r>
            <a:r>
              <a:rPr lang="hu-HU" sz="2600" b="1" baseline="30000" dirty="0">
                <a:solidFill>
                  <a:srgbClr val="002060"/>
                </a:solidFill>
                <a:latin typeface="CenturyGothic-Bold"/>
              </a:rPr>
              <a:t>(</a:t>
            </a:r>
            <a:r>
              <a:rPr lang="en-US" sz="2600" b="1" baseline="30000" dirty="0">
                <a:solidFill>
                  <a:srgbClr val="002060"/>
                </a:solidFill>
                <a:latin typeface="CenturyGothic-Bold"/>
              </a:rPr>
              <a:t>𝑑−2+𝜂</a:t>
            </a:r>
            <a:r>
              <a:rPr lang="hu-HU" sz="2600" b="1" baseline="30000" dirty="0">
                <a:solidFill>
                  <a:srgbClr val="002060"/>
                </a:solidFill>
                <a:latin typeface="CenturyGothic-Bold"/>
              </a:rPr>
              <a:t>)</a:t>
            </a:r>
            <a:endParaRPr lang="en-US" sz="2600" b="1" baseline="30000" dirty="0">
              <a:solidFill>
                <a:srgbClr val="002060"/>
              </a:solidFill>
              <a:latin typeface="CenturyGothic-Bold"/>
            </a:endParaRPr>
          </a:p>
          <a:p>
            <a:pPr marL="0" indent="0" algn="l">
              <a:buNone/>
            </a:pP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   Lévy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source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: ~𝑟 </a:t>
            </a:r>
            <a:r>
              <a:rPr lang="hu-HU" sz="2600" b="1" baseline="30000" dirty="0">
                <a:solidFill>
                  <a:srgbClr val="002060"/>
                </a:solidFill>
                <a:latin typeface="CenturyGothic-Bold"/>
              </a:rPr>
              <a:t>−(1+𝛼)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;</a:t>
            </a:r>
            <a:r>
              <a:rPr lang="hu-HU" sz="2600" b="1" baseline="30000" dirty="0">
                <a:solidFill>
                  <a:srgbClr val="002060"/>
                </a:solidFill>
                <a:latin typeface="CenturyGothic-Bold"/>
              </a:rPr>
              <a:t>    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𝛼⇔𝜂 ? </a:t>
            </a:r>
          </a:p>
          <a:p>
            <a:pPr marL="0" indent="0" algn="l">
              <a:buNone/>
            </a:pPr>
            <a:r>
              <a:rPr lang="hu-HU" sz="1800" b="0" i="0" u="none" strike="noStrike" baseline="0" dirty="0">
                <a:latin typeface="GillSansMT"/>
              </a:rPr>
              <a:t>     Csörgő, Hegyi , </a:t>
            </a:r>
            <a:r>
              <a:rPr lang="hu-HU" sz="1800" b="0" i="0" u="none" strike="noStrike" baseline="0" dirty="0" err="1">
                <a:latin typeface="GillSansMT"/>
              </a:rPr>
              <a:t>Zajc</a:t>
            </a:r>
            <a:r>
              <a:rPr lang="hu-HU" sz="1800" b="0" i="0" u="none" strike="noStrike" baseline="0" dirty="0">
                <a:latin typeface="GillSansMT"/>
              </a:rPr>
              <a:t> , </a:t>
            </a:r>
            <a:r>
              <a:rPr lang="hu-HU" sz="1800" b="0" i="0" u="none" strike="noStrike" baseline="0" dirty="0" err="1">
                <a:latin typeface="GillSansMT"/>
              </a:rPr>
              <a:t>Eur.Phys.J</a:t>
            </a:r>
            <a:r>
              <a:rPr lang="hu-HU" sz="1800" b="0" i="0" u="none" strike="noStrike" baseline="0" dirty="0">
                <a:latin typeface="GillSansMT"/>
              </a:rPr>
              <a:t> . C36 (2004)</a:t>
            </a:r>
          </a:p>
          <a:p>
            <a:pPr marL="0" indent="0" algn="l">
              <a:buNone/>
            </a:pPr>
            <a:endParaRPr lang="hu-HU" sz="2600" b="1" dirty="0">
              <a:solidFill>
                <a:srgbClr val="002060"/>
              </a:solidFill>
              <a:latin typeface="CenturyGothic-Bold"/>
            </a:endParaRPr>
          </a:p>
          <a:p>
            <a:pPr marL="0" indent="0" algn="l">
              <a:buNone/>
            </a:pP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Motivation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for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600" b="1" dirty="0" err="1">
                <a:solidFill>
                  <a:srgbClr val="002060"/>
                </a:solidFill>
                <a:latin typeface="CenturyGothic-Bold"/>
              </a:rPr>
              <a:t>precise</a:t>
            </a:r>
            <a:r>
              <a:rPr lang="hu-HU" sz="2600" b="1" dirty="0">
                <a:solidFill>
                  <a:srgbClr val="002060"/>
                </a:solidFill>
                <a:latin typeface="CenturyGothic-Bold"/>
              </a:rPr>
              <a:t> Lévy HBT!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41F136B-701A-089F-4C63-EF5398437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11/15/2022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1BBD420-21F2-123F-9F28-ADA3D0B8D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4</a:t>
            </a:fld>
            <a:endParaRPr lang="hu-HU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11AC2CF4-A38A-92D2-5AB1-7A25B70E64E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9300" y="1485900"/>
            <a:ext cx="6118741" cy="478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888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8D4D2FD-24B8-B61A-6A9A-A78996FBF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PHENIX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E20D427-3D03-367E-9588-F97649458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284" y="1690688"/>
            <a:ext cx="10515600" cy="5030786"/>
          </a:xfrm>
        </p:spPr>
        <p:txBody>
          <a:bodyPr/>
          <a:lstStyle/>
          <a:p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Experiments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of RHIC (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Brookhaven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): </a:t>
            </a:r>
          </a:p>
          <a:p>
            <a:pPr marL="685800" lvl="2">
              <a:spcBef>
                <a:spcPts val="1000"/>
              </a:spcBef>
            </a:pPr>
            <a:r>
              <a:rPr lang="hu-HU" sz="2400" b="1" u="sng" dirty="0">
                <a:solidFill>
                  <a:srgbClr val="0000FF"/>
                </a:solidFill>
                <a:latin typeface="CenturyGothic-Bold"/>
              </a:rPr>
              <a:t>PHENIX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, STAR, BRAHMS, PHOBOS </a:t>
            </a:r>
          </a:p>
          <a:p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Tracking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system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: </a:t>
            </a:r>
          </a:p>
          <a:p>
            <a:pPr marL="685800" lvl="2">
              <a:spcBef>
                <a:spcPts val="1000"/>
              </a:spcBef>
            </a:pP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Drift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Chamber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(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trajectories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of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charged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particles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) </a:t>
            </a:r>
          </a:p>
          <a:p>
            <a:pPr marL="685800" lvl="2">
              <a:spcBef>
                <a:spcPts val="1000"/>
              </a:spcBef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Pad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Chamber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(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track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coordinates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) </a:t>
            </a:r>
          </a:p>
          <a:p>
            <a:pPr marL="685800" lvl="2">
              <a:spcBef>
                <a:spcPts val="1000"/>
              </a:spcBef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Time of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Fligth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detector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</a:p>
          <a:p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Observing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 collision of </a:t>
            </a:r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p+p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p+Al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p+Au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d+Au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h+Au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Cu+Cu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Cu+Au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			         </a:t>
            </a:r>
            <a:r>
              <a:rPr lang="fr-FR" b="1" u="sng" dirty="0" err="1">
                <a:solidFill>
                  <a:srgbClr val="0000FF"/>
                </a:solidFill>
                <a:latin typeface="CenturyGothic-Bold"/>
              </a:rPr>
              <a:t>Au+Au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, U+U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r>
              <a:rPr lang="en-US" b="1" dirty="0">
                <a:solidFill>
                  <a:srgbClr val="002060"/>
                </a:solidFill>
                <a:latin typeface="CenturyGothic-Bold"/>
              </a:rPr>
              <a:t>Charged pion ID from ∼ 0.2 to 2 GeV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Typical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Au+Au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: √</a:t>
            </a:r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sNN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 = 130 </a:t>
            </a:r>
            <a:r>
              <a:rPr lang="fr-FR" b="1" dirty="0" err="1">
                <a:solidFill>
                  <a:srgbClr val="002060"/>
                </a:solidFill>
                <a:latin typeface="CenturyGothic-Bold"/>
              </a:rPr>
              <a:t>GeV</a:t>
            </a:r>
            <a:r>
              <a:rPr lang="fr-FR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fr-FR" b="1" u="sng" dirty="0">
                <a:solidFill>
                  <a:srgbClr val="0000FF"/>
                </a:solidFill>
                <a:latin typeface="CenturyGothic-Bold"/>
              </a:rPr>
              <a:t>200 </a:t>
            </a:r>
            <a:r>
              <a:rPr lang="fr-FR" b="1" u="sng" dirty="0" err="1">
                <a:solidFill>
                  <a:srgbClr val="0000FF"/>
                </a:solidFill>
                <a:latin typeface="CenturyGothic-Bold"/>
              </a:rPr>
              <a:t>GeV</a:t>
            </a:r>
            <a:endParaRPr lang="hu-HU" b="1" u="sng" dirty="0">
              <a:solidFill>
                <a:srgbClr val="0000FF"/>
              </a:solidFill>
              <a:latin typeface="CenturyGothic-Bold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E66048B-8DAD-6EFC-F393-2738C1051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9EE5-A6AB-43D2-8383-C22C98649948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95EA60A-1814-6A91-6040-9BF75F320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5</a:t>
            </a:fld>
            <a:endParaRPr lang="hu-HU"/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9ABF2BD1-6C19-BD7E-2C94-98DCE42270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991" y="0"/>
            <a:ext cx="5200650" cy="67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00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1CCAFE5-AC58-08B1-0659-BE21757D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PHENIX Lévy-HBT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0AC5546-ECB5-05D0-BEC7-A8CB4076A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825625"/>
            <a:ext cx="11868150" cy="4351338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3200" b="1" i="0" u="sng" strike="noStrike" baseline="0" dirty="0">
                <a:solidFill>
                  <a:srgbClr val="002060"/>
                </a:solidFill>
                <a:latin typeface="CenturyGothic-Bold"/>
              </a:rPr>
              <a:t>Data set:</a:t>
            </a:r>
            <a:r>
              <a:rPr lang="fr-FR" sz="3200" b="1" i="0" strike="noStrike" baseline="0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fr-FR" sz="3200" dirty="0">
                <a:solidFill>
                  <a:srgbClr val="C10000"/>
                </a:solidFill>
                <a:latin typeface="CambriaMath"/>
              </a:rPr>
              <a:t>√</a:t>
            </a:r>
            <a:r>
              <a:rPr lang="fr-FR" sz="3200" b="0" i="0" u="none" strike="noStrike" baseline="0" dirty="0">
                <a:solidFill>
                  <a:srgbClr val="C10000"/>
                </a:solidFill>
                <a:latin typeface="CambriaMath"/>
              </a:rPr>
              <a:t>𝒔</a:t>
            </a:r>
            <a:r>
              <a:rPr lang="fr-FR" sz="3200" b="0" i="0" u="none" strike="noStrike" baseline="-25000" dirty="0">
                <a:solidFill>
                  <a:srgbClr val="C10000"/>
                </a:solidFill>
                <a:latin typeface="CambriaMath"/>
              </a:rPr>
              <a:t>𝑵𝑵</a:t>
            </a:r>
            <a:r>
              <a:rPr lang="fr-FR" sz="3200" b="1" dirty="0">
                <a:solidFill>
                  <a:srgbClr val="C10000"/>
                </a:solidFill>
                <a:latin typeface="CambriaMath"/>
              </a:rPr>
              <a:t>= 200, 62, 39</a:t>
            </a:r>
            <a:r>
              <a:rPr lang="hu-HU" sz="3200" b="1" dirty="0">
                <a:solidFill>
                  <a:srgbClr val="C10000"/>
                </a:solidFill>
                <a:latin typeface="CambriaMath"/>
              </a:rPr>
              <a:t> </a:t>
            </a:r>
            <a:r>
              <a:rPr lang="fr-FR" sz="3200" b="1" dirty="0" err="1">
                <a:solidFill>
                  <a:srgbClr val="C10000"/>
                </a:solidFill>
                <a:latin typeface="CambriaMath"/>
              </a:rPr>
              <a:t>GeV</a:t>
            </a:r>
            <a:r>
              <a:rPr lang="fr-FR" sz="3200" b="1" dirty="0">
                <a:solidFill>
                  <a:srgbClr val="C10000"/>
                </a:solidFill>
                <a:latin typeface="CambriaMath"/>
              </a:rPr>
              <a:t> </a:t>
            </a:r>
            <a:r>
              <a:rPr lang="fr-FR" sz="3200" b="1" dirty="0" err="1">
                <a:solidFill>
                  <a:srgbClr val="C10000"/>
                </a:solidFill>
                <a:latin typeface="CambriaMath"/>
              </a:rPr>
              <a:t>Au+Au</a:t>
            </a:r>
            <a:r>
              <a:rPr lang="fr-FR" sz="3200" b="1" dirty="0">
                <a:solidFill>
                  <a:srgbClr val="C10000"/>
                </a:solidFill>
                <a:latin typeface="CambriaMath"/>
              </a:rPr>
              <a:t> , </a:t>
            </a:r>
            <a:r>
              <a:rPr lang="fr-FR" sz="3200" b="1" dirty="0" err="1">
                <a:solidFill>
                  <a:srgbClr val="C10000"/>
                </a:solidFill>
                <a:latin typeface="CambriaMath"/>
              </a:rPr>
              <a:t>identified</a:t>
            </a:r>
            <a:r>
              <a:rPr lang="fr-FR" sz="3200" b="1" dirty="0">
                <a:solidFill>
                  <a:srgbClr val="C10000"/>
                </a:solidFill>
                <a:latin typeface="CambriaMath"/>
              </a:rPr>
              <a:t> pions</a:t>
            </a:r>
            <a:endParaRPr lang="hu-HU" sz="3200" b="1" dirty="0">
              <a:solidFill>
                <a:srgbClr val="C10000"/>
              </a:solidFill>
              <a:latin typeface="CambriaMath"/>
            </a:endParaRPr>
          </a:p>
          <a:p>
            <a:pPr algn="l">
              <a:spcAft>
                <a:spcPts val="600"/>
              </a:spcAft>
            </a:pPr>
            <a:r>
              <a:rPr lang="en-US" sz="3200" b="1" i="0" u="sng" strike="noStrike" baseline="0" dirty="0">
                <a:solidFill>
                  <a:srgbClr val="002060"/>
                </a:solidFill>
                <a:latin typeface="CenturyGothic-Bold"/>
              </a:rPr>
              <a:t>Some details of the analysis:</a:t>
            </a:r>
            <a:endParaRPr lang="hu-HU" sz="3200" b="1" i="0" u="sng" strike="noStrike" baseline="0" dirty="0">
              <a:solidFill>
                <a:srgbClr val="002060"/>
              </a:solidFill>
              <a:latin typeface="CenturyGothic-Bold"/>
            </a:endParaRPr>
          </a:p>
          <a:p>
            <a:pPr lvl="1">
              <a:spcAft>
                <a:spcPts val="600"/>
              </a:spcAft>
            </a:pPr>
            <a:r>
              <a:rPr lang="en-US" sz="2800" b="1" i="0" u="none" strike="noStrike" baseline="0" dirty="0">
                <a:solidFill>
                  <a:srgbClr val="002060"/>
                </a:solidFill>
                <a:latin typeface="CenturyGothic-Bold"/>
              </a:rPr>
              <a:t>1D </a:t>
            </a:r>
            <a:r>
              <a:rPr lang="en-US" sz="2800" b="0" i="0" u="none" strike="noStrike" baseline="0" dirty="0">
                <a:solidFill>
                  <a:srgbClr val="C10000"/>
                </a:solidFill>
                <a:latin typeface="CambriaMath"/>
              </a:rPr>
              <a:t>𝝅</a:t>
            </a:r>
            <a:r>
              <a:rPr lang="en-US" sz="2800" b="0" i="0" u="none" strike="noStrike" baseline="30000" dirty="0">
                <a:solidFill>
                  <a:srgbClr val="C10000"/>
                </a:solidFill>
                <a:latin typeface="CambriaMath"/>
              </a:rPr>
              <a:t>±</a:t>
            </a:r>
            <a:r>
              <a:rPr lang="en-US" sz="2800" b="0" i="0" u="none" strike="noStrike" baseline="0" dirty="0">
                <a:solidFill>
                  <a:srgbClr val="C10000"/>
                </a:solidFill>
                <a:latin typeface="CambriaMath"/>
              </a:rPr>
              <a:t>𝝅</a:t>
            </a:r>
            <a:r>
              <a:rPr lang="en-US" sz="2800" b="0" i="0" u="none" strike="noStrike" baseline="30000" dirty="0">
                <a:solidFill>
                  <a:srgbClr val="C10000"/>
                </a:solidFill>
                <a:latin typeface="CambriaMath"/>
              </a:rPr>
              <a:t>±</a:t>
            </a:r>
            <a:r>
              <a:rPr lang="en-US" sz="2800" b="1" i="0" u="none" strike="noStrike" baseline="0" dirty="0">
                <a:solidFill>
                  <a:srgbClr val="002060"/>
                </a:solidFill>
                <a:latin typeface="CenturyGothic-Bold"/>
              </a:rPr>
              <a:t>corr. </a:t>
            </a:r>
            <a:r>
              <a:rPr lang="en-US" sz="2800" b="1" i="0" u="none" strike="noStrike" baseline="0" dirty="0" err="1">
                <a:solidFill>
                  <a:srgbClr val="002060"/>
                </a:solidFill>
                <a:latin typeface="CenturyGothic-Bold"/>
              </a:rPr>
              <a:t>func</a:t>
            </a:r>
            <a:r>
              <a:rPr lang="en-US" sz="2800" b="1" i="0" u="none" strike="noStrike" baseline="0" dirty="0">
                <a:solidFill>
                  <a:srgbClr val="002060"/>
                </a:solidFill>
                <a:latin typeface="CenturyGothic-Bold"/>
              </a:rPr>
              <a:t> . as a function of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CambriaMath"/>
              </a:rPr>
              <a:t>𝑚</a:t>
            </a:r>
            <a:r>
              <a:rPr lang="en-US" sz="2800" b="0" i="0" u="none" strike="noStrike" baseline="-25000" dirty="0">
                <a:solidFill>
                  <a:srgbClr val="000000"/>
                </a:solidFill>
                <a:latin typeface="CambriaMath"/>
              </a:rPr>
              <a:t>𝑇</a:t>
            </a:r>
            <a:r>
              <a:rPr lang="hu-HU" sz="2800" b="0" i="0" u="none" strike="noStrike" baseline="-25000" dirty="0">
                <a:solidFill>
                  <a:srgbClr val="000000"/>
                </a:solidFill>
                <a:latin typeface="CambriaMath"/>
              </a:rPr>
              <a:t> </a:t>
            </a:r>
            <a:r>
              <a:rPr lang="en-US" sz="2800" b="1" i="0" u="none" strike="noStrike" baseline="0" dirty="0">
                <a:solidFill>
                  <a:srgbClr val="002060"/>
                </a:solidFill>
                <a:latin typeface="CenturyGothic-Bold"/>
              </a:rPr>
              <a:t>and centrality</a:t>
            </a:r>
            <a:endParaRPr lang="hu-HU" sz="3600" b="1" i="0" u="none" strike="noStrike" baseline="0" dirty="0">
              <a:solidFill>
                <a:srgbClr val="002060"/>
              </a:solidFill>
              <a:latin typeface="CenturyGothic-Bold"/>
            </a:endParaRPr>
          </a:p>
          <a:p>
            <a:pPr lvl="1"/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I</a:t>
            </a:r>
            <a:r>
              <a:rPr lang="hu-HU" sz="2800" b="1" i="0" u="none" strike="noStrike" baseline="0" dirty="0" err="1">
                <a:solidFill>
                  <a:srgbClr val="002060"/>
                </a:solidFill>
                <a:latin typeface="CenturyGothic-Bold"/>
              </a:rPr>
              <a:t>nvestigation</a:t>
            </a:r>
            <a:r>
              <a:rPr lang="hu-HU" sz="2800" b="1" i="0" u="none" strike="noStrike" baseline="0" dirty="0">
                <a:solidFill>
                  <a:srgbClr val="002060"/>
                </a:solidFill>
                <a:latin typeface="CenturyGothic-Bold"/>
              </a:rPr>
              <a:t> of </a:t>
            </a:r>
            <a:r>
              <a:rPr lang="hu-HU" sz="2800" b="1" i="0" u="none" strike="noStrike" baseline="0" dirty="0" err="1">
                <a:solidFill>
                  <a:srgbClr val="002060"/>
                </a:solidFill>
                <a:latin typeface="CenturyGothic-Bold"/>
              </a:rPr>
              <a:t>systematic</a:t>
            </a:r>
            <a:r>
              <a:rPr lang="hu-HU" sz="2800" b="1" i="0" u="none" strike="noStrike" baseline="0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800" b="1" i="0" u="none" strike="noStrike" baseline="0" dirty="0" err="1">
                <a:solidFill>
                  <a:srgbClr val="002060"/>
                </a:solidFill>
                <a:latin typeface="CenturyGothic-Bold"/>
              </a:rPr>
              <a:t>uncertainties</a:t>
            </a:r>
            <a:r>
              <a:rPr lang="hu-HU" sz="2800" b="1" i="0" u="none" strike="noStrike" baseline="0" dirty="0">
                <a:solidFill>
                  <a:srgbClr val="002060"/>
                </a:solidFill>
                <a:latin typeface="CenturyGothic-Bold"/>
              </a:rPr>
              <a:t>:</a:t>
            </a:r>
          </a:p>
          <a:p>
            <a:pPr lvl="2"/>
            <a:r>
              <a:rPr lang="en-US" b="1" i="0" u="none" strike="noStrike" baseline="0" dirty="0">
                <a:solidFill>
                  <a:srgbClr val="002060"/>
                </a:solidFill>
                <a:latin typeface="CenturyGothic-Bold"/>
              </a:rPr>
              <a:t>One and two particle criteria (PID, matching, </a:t>
            </a:r>
            <a:r>
              <a:rPr lang="en-US" b="1" i="0" u="none" strike="noStrike" baseline="0" dirty="0" err="1">
                <a:solidFill>
                  <a:srgbClr val="002060"/>
                </a:solidFill>
                <a:latin typeface="CenturyGothic-Bold"/>
              </a:rPr>
              <a:t>paircuts</a:t>
            </a:r>
            <a:r>
              <a:rPr lang="hu-HU" b="1" i="0" u="none" strike="noStrike" baseline="0" dirty="0">
                <a:solidFill>
                  <a:srgbClr val="002060"/>
                </a:solidFill>
                <a:latin typeface="CenturyGothic-Bold"/>
              </a:rPr>
              <a:t>)</a:t>
            </a:r>
          </a:p>
          <a:p>
            <a:pPr lvl="2"/>
            <a:r>
              <a:rPr lang="en-US" b="1" i="0" u="none" strike="noStrike" baseline="0" dirty="0">
                <a:solidFill>
                  <a:srgbClr val="002060"/>
                </a:solidFill>
                <a:latin typeface="CenturyGothic-Bold"/>
              </a:rPr>
              <a:t>Other sources of syst. Uncertainties</a:t>
            </a:r>
            <a:r>
              <a:rPr lang="hu-HU" b="1" i="0" u="none" strike="noStrike" baseline="0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en-US" b="1" i="0" u="none" strike="noStrike" baseline="0" dirty="0">
                <a:solidFill>
                  <a:srgbClr val="002060"/>
                </a:solidFill>
                <a:latin typeface="CenturyGothic-Bold"/>
              </a:rPr>
              <a:t>(e. g. fit stability , Coulomb effect</a:t>
            </a:r>
            <a:r>
              <a:rPr lang="hu-HU" b="1" i="0" u="none" strike="noStrike" baseline="0" dirty="0">
                <a:solidFill>
                  <a:srgbClr val="002060"/>
                </a:solidFill>
                <a:latin typeface="CenturyGothic-Bold"/>
              </a:rPr>
              <a:t>)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800" b="1" i="0" u="none" strike="noStrike" baseline="0" dirty="0">
                <a:solidFill>
                  <a:srgbClr val="002060"/>
                </a:solidFill>
                <a:latin typeface="CenturyGothic-Bold"/>
              </a:rPr>
              <a:t>Fitting the measured </a:t>
            </a:r>
            <a:r>
              <a:rPr lang="en-US" sz="2800" b="1" i="0" u="none" strike="noStrike" baseline="0" dirty="0" err="1">
                <a:solidFill>
                  <a:srgbClr val="002060"/>
                </a:solidFill>
                <a:latin typeface="CenturyGothic-Bold"/>
              </a:rPr>
              <a:t>corr</a:t>
            </a:r>
            <a:r>
              <a:rPr lang="hu-HU" sz="2800" b="1" i="0" u="none" strike="noStrike" baseline="0" dirty="0" err="1">
                <a:solidFill>
                  <a:srgbClr val="002060"/>
                </a:solidFill>
                <a:latin typeface="CenturyGothic-Bold"/>
              </a:rPr>
              <a:t>elation</a:t>
            </a:r>
            <a:r>
              <a:rPr lang="en-US" sz="2800" b="1" i="0" u="none" strike="noStrike" baseline="0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en-US" sz="2800" b="1" i="0" u="none" strike="noStrike" baseline="0" dirty="0" err="1">
                <a:solidFill>
                  <a:srgbClr val="002060"/>
                </a:solidFill>
                <a:latin typeface="CenturyGothic-Bold"/>
              </a:rPr>
              <a:t>func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tion</a:t>
            </a:r>
            <a:r>
              <a:rPr lang="en-US" sz="2800" b="1" i="0" u="none" strike="noStrike" baseline="0" dirty="0">
                <a:solidFill>
                  <a:srgbClr val="002060"/>
                </a:solidFill>
                <a:latin typeface="CenturyGothic-Bold"/>
              </a:rPr>
              <a:t> with Lévy shape</a:t>
            </a:r>
            <a:endParaRPr lang="hu-HU" sz="2800" b="1" i="0" u="none" strike="noStrike" baseline="0" dirty="0">
              <a:solidFill>
                <a:srgbClr val="002060"/>
              </a:solidFill>
              <a:latin typeface="CenturyGothic-Bold"/>
            </a:endParaRPr>
          </a:p>
          <a:p>
            <a:pPr lvl="1">
              <a:spcAft>
                <a:spcPts val="600"/>
              </a:spcAft>
            </a:pPr>
            <a:r>
              <a:rPr lang="en-US" sz="2800" b="1" i="0" u="none" strike="noStrike" baseline="0" dirty="0">
                <a:solidFill>
                  <a:srgbClr val="002060"/>
                </a:solidFill>
                <a:latin typeface="CenturyGothic-Bold"/>
              </a:rPr>
              <a:t>Investigation of the source parameters </a:t>
            </a:r>
            <a:r>
              <a:rPr lang="hu-HU" sz="2800" b="1" i="0" u="none" strike="noStrike" baseline="0" dirty="0">
                <a:solidFill>
                  <a:srgbClr val="002060"/>
                </a:solidFill>
                <a:latin typeface="CenturyGothic-Bold"/>
              </a:rPr>
              <a:t>(</a:t>
            </a:r>
            <a:r>
              <a:rPr lang="en-US" sz="2800" b="0" i="0" u="none" strike="noStrike" baseline="0" dirty="0">
                <a:solidFill>
                  <a:srgbClr val="0000FF"/>
                </a:solidFill>
                <a:latin typeface="CambriaMath"/>
              </a:rPr>
              <a:t>𝝀</a:t>
            </a:r>
            <a:r>
              <a:rPr lang="hu-HU" sz="2800" b="0" i="0" u="none" strike="noStrike" baseline="0" dirty="0">
                <a:solidFill>
                  <a:srgbClr val="0000FF"/>
                </a:solidFill>
                <a:latin typeface="CambriaMath"/>
              </a:rPr>
              <a:t>,</a:t>
            </a:r>
            <a:r>
              <a:rPr lang="en-US" sz="2800" b="0" i="0" u="none" strike="noStrike" baseline="0" dirty="0">
                <a:solidFill>
                  <a:srgbClr val="0000FF"/>
                </a:solidFill>
                <a:latin typeface="CambriaMath"/>
              </a:rPr>
              <a:t> 𝑹</a:t>
            </a:r>
            <a:r>
              <a:rPr lang="hu-HU" sz="2800" b="0" i="0" u="none" strike="noStrike" baseline="0" dirty="0">
                <a:solidFill>
                  <a:srgbClr val="0000FF"/>
                </a:solidFill>
                <a:latin typeface="CambriaMath"/>
              </a:rPr>
              <a:t>,</a:t>
            </a:r>
            <a:r>
              <a:rPr lang="en-US" sz="2800" b="0" i="0" u="none" strike="noStrike" baseline="0" dirty="0">
                <a:solidFill>
                  <a:srgbClr val="0000FF"/>
                </a:solidFill>
                <a:latin typeface="CambriaMath"/>
              </a:rPr>
              <a:t> 𝜶</a:t>
            </a:r>
            <a:r>
              <a:rPr lang="hu-HU" sz="2800" b="0" i="0" u="none" strike="noStrike" baseline="0" dirty="0">
                <a:solidFill>
                  <a:srgbClr val="C10000"/>
                </a:solidFill>
                <a:latin typeface="CambriaMath"/>
              </a:rPr>
              <a:t>)</a:t>
            </a:r>
            <a:endParaRPr lang="hu-HU" sz="54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CB82DA4-30F5-657C-5AA1-62E5B47D0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0A46F-9362-4596-AA1A-9CAFB6617299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E72CCF8-85D0-8BF5-9AC7-54DCA0331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4220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3792981-F88B-9207-BC89-36FE8B2AF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725"/>
            <a:ext cx="10515600" cy="1325563"/>
          </a:xfrm>
        </p:spPr>
        <p:txBody>
          <a:bodyPr/>
          <a:lstStyle/>
          <a:p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Correlation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880D06B-7BC6-5B15-AF9A-3EBD98EB0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6" y="1325563"/>
            <a:ext cx="5367054" cy="5206999"/>
          </a:xfrm>
        </p:spPr>
        <p:txBody>
          <a:bodyPr>
            <a:normAutofit lnSpcReduction="10000"/>
          </a:bodyPr>
          <a:lstStyle/>
          <a:p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Fit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with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calculation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based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on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Lévy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distribution</a:t>
            </a:r>
            <a:endParaRPr lang="hu-HU" sz="28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Physical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parameters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: </a:t>
            </a:r>
            <a:r>
              <a:rPr lang="hu-HU" sz="2800" b="1" i="1" dirty="0">
                <a:solidFill>
                  <a:srgbClr val="0000FF"/>
                </a:solidFill>
                <a:latin typeface="CambriaMath"/>
              </a:rPr>
              <a:t>R, </a:t>
            </a:r>
            <a:r>
              <a:rPr lang="el-GR" sz="2800" b="1" i="1" dirty="0">
                <a:solidFill>
                  <a:srgbClr val="0000FF"/>
                </a:solidFill>
                <a:latin typeface="CambriaMath"/>
              </a:rPr>
              <a:t>α</a:t>
            </a:r>
            <a:r>
              <a:rPr lang="hu-HU" sz="2800" b="1" i="1" dirty="0">
                <a:solidFill>
                  <a:srgbClr val="0000FF"/>
                </a:solidFill>
                <a:latin typeface="CambriaMath"/>
              </a:rPr>
              <a:t>, </a:t>
            </a:r>
            <a:r>
              <a:rPr lang="el-GR" sz="2800" b="1" i="1" dirty="0">
                <a:solidFill>
                  <a:srgbClr val="0000FF"/>
                </a:solidFill>
                <a:latin typeface="CambriaMath"/>
              </a:rPr>
              <a:t>λ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measured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versus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pair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𝑚</a:t>
            </a:r>
            <a:r>
              <a:rPr lang="hu-HU" sz="2800" b="1" baseline="-25000" dirty="0">
                <a:solidFill>
                  <a:srgbClr val="002060"/>
                </a:solidFill>
                <a:latin typeface="CenturyGothic-Bold"/>
              </a:rPr>
              <a:t>T</a:t>
            </a:r>
            <a:endParaRPr lang="hu-HU" sz="2800" b="1" dirty="0">
              <a:solidFill>
                <a:srgbClr val="002060"/>
              </a:solidFill>
              <a:latin typeface="CenturyGothic-Bold"/>
            </a:endParaRPr>
          </a:p>
          <a:p>
            <a:pPr>
              <a:lnSpc>
                <a:spcPct val="100000"/>
              </a:lnSpc>
            </a:pPr>
            <a:r>
              <a:rPr lang="hu-HU" b="1" i="1" dirty="0">
                <a:solidFill>
                  <a:srgbClr val="0000FF"/>
                </a:solidFill>
                <a:latin typeface="CenturyGothic-Bold"/>
              </a:rPr>
              <a:t>R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: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homogeneity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length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dynamics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sizes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>
              <a:lnSpc>
                <a:spcPct val="100000"/>
              </a:lnSpc>
            </a:pPr>
            <a:r>
              <a:rPr lang="el-GR" sz="2800" b="1" i="1" dirty="0">
                <a:solidFill>
                  <a:srgbClr val="0000FF"/>
                </a:solidFill>
                <a:latin typeface="CambriaMath"/>
              </a:rPr>
              <a:t>α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: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shape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criticality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,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anomalous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diffusion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>
              <a:lnSpc>
                <a:spcPct val="100000"/>
              </a:lnSpc>
            </a:pPr>
            <a:r>
              <a:rPr lang="el-GR" sz="2800" b="1" i="1" dirty="0">
                <a:solidFill>
                  <a:srgbClr val="0000FF"/>
                </a:solidFill>
                <a:latin typeface="CambriaMath"/>
              </a:rPr>
              <a:t>λ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: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particle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creation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mechanisms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, in-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medium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mass</a:t>
            </a:r>
            <a:r>
              <a:rPr lang="hu-HU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b="1" dirty="0" err="1">
                <a:solidFill>
                  <a:srgbClr val="002060"/>
                </a:solidFill>
                <a:latin typeface="CenturyGothic-Bold"/>
              </a:rPr>
              <a:t>modification</a:t>
            </a:r>
            <a:endParaRPr lang="hu-HU" b="1" dirty="0">
              <a:solidFill>
                <a:srgbClr val="002060"/>
              </a:solidFill>
              <a:latin typeface="CenturyGothic-Bold"/>
            </a:endParaRPr>
          </a:p>
          <a:p>
            <a:pPr marL="0" indent="0">
              <a:buNone/>
            </a:pP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	Lévy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works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well</a:t>
            </a:r>
            <a:endParaRPr lang="hu-HU" sz="3000" b="1" dirty="0">
              <a:solidFill>
                <a:srgbClr val="002060"/>
              </a:solidFill>
              <a:latin typeface="CenturyGothic-Bold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5DA3821-F986-FF02-5ECE-289168838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DBB2131-6F5D-0E9F-E3BC-F9627F72F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7</a:t>
            </a:fld>
            <a:endParaRPr lang="hu-HU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70FA3518-2E8D-3C5F-792D-EAD29024043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7080" y="1325563"/>
            <a:ext cx="6526435" cy="5049837"/>
          </a:xfrm>
          <a:prstGeom prst="rect">
            <a:avLst/>
          </a:prstGeom>
        </p:spPr>
      </p:pic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7B16F418-E9E2-7CC9-C54A-632744BA8E73}"/>
              </a:ext>
            </a:extLst>
          </p:cNvPr>
          <p:cNvGrpSpPr/>
          <p:nvPr/>
        </p:nvGrpSpPr>
        <p:grpSpPr>
          <a:xfrm>
            <a:off x="6096000" y="1828800"/>
            <a:ext cx="3107664" cy="2941443"/>
            <a:chOff x="3864636" y="1715090"/>
            <a:chExt cx="2648307" cy="2683678"/>
          </a:xfrm>
        </p:grpSpPr>
        <p:sp>
          <p:nvSpPr>
            <p:cNvPr id="13" name="Téglalap 12">
              <a:extLst>
                <a:ext uri="{FF2B5EF4-FFF2-40B4-BE49-F238E27FC236}">
                  <a16:creationId xmlns:a16="http://schemas.microsoft.com/office/drawing/2014/main" id="{44A4B908-BEFE-793F-BEF7-774D64CCCC93}"/>
                </a:ext>
              </a:extLst>
            </p:cNvPr>
            <p:cNvSpPr/>
            <p:nvPr/>
          </p:nvSpPr>
          <p:spPr>
            <a:xfrm>
              <a:off x="4934309" y="1715090"/>
              <a:ext cx="1578634" cy="638354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Nyíl: felfelé-lefelé mutató 13">
                  <a:extLst>
                    <a:ext uri="{FF2B5EF4-FFF2-40B4-BE49-F238E27FC236}">
                      <a16:creationId xmlns:a16="http://schemas.microsoft.com/office/drawing/2014/main" id="{68394930-D7A8-E656-CDDF-B2A6D4A9F594}"/>
                    </a:ext>
                  </a:extLst>
                </p:cNvPr>
                <p:cNvSpPr/>
                <p:nvPr/>
              </p:nvSpPr>
              <p:spPr>
                <a:xfrm>
                  <a:off x="3864636" y="2344815"/>
                  <a:ext cx="491705" cy="1811547"/>
                </a:xfrm>
                <a:prstGeom prst="upDownArrow">
                  <a:avLst/>
                </a:prstGeom>
                <a:solidFill>
                  <a:srgbClr val="B71E42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Nyíl: felfelé-lefelé mutató 13">
                  <a:extLst>
                    <a:ext uri="{FF2B5EF4-FFF2-40B4-BE49-F238E27FC236}">
                      <a16:creationId xmlns:a16="http://schemas.microsoft.com/office/drawing/2014/main" id="{68394930-D7A8-E656-CDDF-B2A6D4A9F59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4636" y="2344815"/>
                  <a:ext cx="491705" cy="1811547"/>
                </a:xfrm>
                <a:prstGeom prst="upDownArrow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hu-H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Nyíl: felfelé-lefelé mutató 14">
                  <a:extLst>
                    <a:ext uri="{FF2B5EF4-FFF2-40B4-BE49-F238E27FC236}">
                      <a16:creationId xmlns:a16="http://schemas.microsoft.com/office/drawing/2014/main" id="{80DF9BBD-E844-80C0-9959-2CA042D6D9EE}"/>
                    </a:ext>
                  </a:extLst>
                </p:cNvPr>
                <p:cNvSpPr/>
                <p:nvPr/>
              </p:nvSpPr>
              <p:spPr>
                <a:xfrm rot="2732165">
                  <a:off x="4464068" y="2885383"/>
                  <a:ext cx="524849" cy="1166876"/>
                </a:xfrm>
                <a:prstGeom prst="upDownArrow">
                  <a:avLst/>
                </a:prstGeom>
                <a:solidFill>
                  <a:srgbClr val="B71E42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Nyíl: felfelé-lefelé mutató 14">
                  <a:extLst>
                    <a:ext uri="{FF2B5EF4-FFF2-40B4-BE49-F238E27FC236}">
                      <a16:creationId xmlns:a16="http://schemas.microsoft.com/office/drawing/2014/main" id="{80DF9BBD-E844-80C0-9959-2CA042D6D9E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732165">
                  <a:off x="4464068" y="2885383"/>
                  <a:ext cx="524849" cy="1166876"/>
                </a:xfrm>
                <a:prstGeom prst="upDownArrow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hu-H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Nyíl: felfelé-lefelé mutató 15">
                  <a:extLst>
                    <a:ext uri="{FF2B5EF4-FFF2-40B4-BE49-F238E27FC236}">
                      <a16:creationId xmlns:a16="http://schemas.microsoft.com/office/drawing/2014/main" id="{8CB8AC0A-6959-5527-2349-C74A711BBD64}"/>
                    </a:ext>
                  </a:extLst>
                </p:cNvPr>
                <p:cNvSpPr/>
                <p:nvPr/>
              </p:nvSpPr>
              <p:spPr>
                <a:xfrm rot="5400000">
                  <a:off x="4692335" y="3370856"/>
                  <a:ext cx="466696" cy="1589128"/>
                </a:xfrm>
                <a:prstGeom prst="upDownArrow">
                  <a:avLst/>
                </a:prstGeom>
                <a:solidFill>
                  <a:srgbClr val="B71E42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oMath>
                    </m:oMathPara>
                  </a14:m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Nyíl: felfelé-lefelé mutató 15">
                  <a:extLst>
                    <a:ext uri="{FF2B5EF4-FFF2-40B4-BE49-F238E27FC236}">
                      <a16:creationId xmlns:a16="http://schemas.microsoft.com/office/drawing/2014/main" id="{8CB8AC0A-6959-5527-2349-C74A711BBD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4692335" y="3370856"/>
                  <a:ext cx="466696" cy="1589128"/>
                </a:xfrm>
                <a:prstGeom prst="upDownArrow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hu-H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1349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A21362F-8FB0-FF8D-8770-2C7201C1E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Centrality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hu-HU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dependence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B2BA2F6-FCF0-4D3D-C3F8-4B7D7FAA2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44CA-F347-4F8E-8F50-B0D4B8E6E4CC}" type="datetime1">
              <a:rPr lang="en-US" smtClean="0"/>
              <a:t>11/15/2022</a:t>
            </a:fld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45E194C-9A0A-F287-447E-D7223A6A6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8</a:t>
            </a:fld>
            <a:endParaRPr lang="hu-HU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767BF630-08CC-FAFC-80C3-7CEFA361A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5039"/>
            <a:ext cx="12192000" cy="3179221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22190093-625B-023C-82B4-240F75397B7D}"/>
              </a:ext>
            </a:extLst>
          </p:cNvPr>
          <p:cNvSpPr txBox="1"/>
          <p:nvPr/>
        </p:nvSpPr>
        <p:spPr>
          <a:xfrm>
            <a:off x="9010650" y="1395707"/>
            <a:ext cx="3248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800" dirty="0"/>
              <a:t>D. Kincses, </a:t>
            </a:r>
            <a:r>
              <a:rPr lang="en-US" sz="1800" dirty="0"/>
              <a:t>Universe 4 (2018) </a:t>
            </a:r>
            <a:r>
              <a:rPr lang="hu-HU" sz="1800" dirty="0"/>
              <a:t>1</a:t>
            </a:r>
            <a:r>
              <a:rPr lang="en-US" sz="1800" dirty="0"/>
              <a:t>1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2A2546C-975D-CB61-538B-997C19B54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1157" y="5245100"/>
            <a:ext cx="8389643" cy="1293812"/>
          </a:xfrm>
        </p:spPr>
        <p:txBody>
          <a:bodyPr>
            <a:normAutofit/>
          </a:bodyPr>
          <a:lstStyle/>
          <a:p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Geometrical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centrality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dependence</a:t>
            </a:r>
            <a:endParaRPr lang="hu-HU" sz="30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Usual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decrease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with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i="1" dirty="0" err="1">
                <a:solidFill>
                  <a:srgbClr val="002060"/>
                </a:solidFill>
                <a:latin typeface="CenturyGothic-Bold"/>
              </a:rPr>
              <a:t>m</a:t>
            </a:r>
            <a:r>
              <a:rPr lang="hu-HU" sz="3000" b="1" i="1" baseline="-25000" dirty="0" err="1">
                <a:solidFill>
                  <a:srgbClr val="002060"/>
                </a:solidFill>
                <a:latin typeface="CenturyGothic-Bold"/>
              </a:rPr>
              <a:t>T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is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present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465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E66C4DC-E6D1-6A9E-419D-A4426C24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Lévy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53B0880-B695-0B8C-7D6C-9B0FA60A7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11/15/2022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6B92FBA5-F826-F7CB-15E5-8149BC550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9</a:t>
            </a:fld>
            <a:endParaRPr lang="hu-HU"/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074B0BFE-9EA8-380B-58C4-781D5234F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877" y="1339392"/>
            <a:ext cx="11392246" cy="4014809"/>
          </a:xfrm>
          <a:prstGeom prst="rect">
            <a:avLst/>
          </a:prstGeom>
        </p:spPr>
      </p:pic>
      <p:sp>
        <p:nvSpPr>
          <p:cNvPr id="6" name="Tartalom helye 2">
            <a:extLst>
              <a:ext uri="{FF2B5EF4-FFF2-40B4-BE49-F238E27FC236}">
                <a16:creationId xmlns:a16="http://schemas.microsoft.com/office/drawing/2014/main" id="{098F277A-02B6-11B7-7E18-D7844E56568B}"/>
              </a:ext>
            </a:extLst>
          </p:cNvPr>
          <p:cNvSpPr txBox="1">
            <a:spLocks/>
          </p:cNvSpPr>
          <p:nvPr/>
        </p:nvSpPr>
        <p:spPr>
          <a:xfrm>
            <a:off x="677216" y="5354201"/>
            <a:ext cx="10837567" cy="1078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Hydro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calculations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for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Gaussian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radii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en-US" sz="3200" b="1" dirty="0">
                <a:solidFill>
                  <a:srgbClr val="002060"/>
                </a:solidFill>
                <a:latin typeface="CenturyGothic-Bold"/>
              </a:rPr>
              <a:t>→ 1/𝑅</a:t>
            </a:r>
            <a:r>
              <a:rPr lang="en-US" sz="3200" b="1" baseline="30000" dirty="0">
                <a:solidFill>
                  <a:srgbClr val="002060"/>
                </a:solidFill>
                <a:latin typeface="CenturyGothic-Bold"/>
              </a:rPr>
              <a:t>2</a:t>
            </a:r>
            <a:r>
              <a:rPr lang="hu-HU" sz="32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en-US" sz="3200" b="1" dirty="0">
                <a:solidFill>
                  <a:srgbClr val="002060"/>
                </a:solidFill>
                <a:latin typeface="CenturyGothic-Bold"/>
              </a:rPr>
              <a:t>~</a:t>
            </a:r>
            <a:r>
              <a:rPr lang="hu-HU" sz="32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en-US" sz="3200" b="1" dirty="0">
                <a:solidFill>
                  <a:srgbClr val="002060"/>
                </a:solidFill>
                <a:latin typeface="CenturyGothic-Bold"/>
              </a:rPr>
              <a:t>𝑚</a:t>
            </a:r>
            <a:r>
              <a:rPr lang="hu-HU" sz="3200" b="1" baseline="-25000" dirty="0">
                <a:solidFill>
                  <a:srgbClr val="002060"/>
                </a:solidFill>
                <a:latin typeface="CenturyGothic-Bold"/>
              </a:rPr>
              <a:t>T </a:t>
            </a:r>
            <a:endParaRPr lang="hu-HU" sz="30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In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case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of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low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i="1" dirty="0" err="1">
                <a:solidFill>
                  <a:srgbClr val="002060"/>
                </a:solidFill>
                <a:latin typeface="CenturyGothic-Bold"/>
              </a:rPr>
              <a:t>m</a:t>
            </a:r>
            <a:r>
              <a:rPr lang="hu-HU" sz="3000" b="1" i="1" baseline="-25000" dirty="0" err="1">
                <a:solidFill>
                  <a:srgbClr val="002060"/>
                </a:solidFill>
                <a:latin typeface="CenturyGothic-Bold"/>
              </a:rPr>
              <a:t>T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,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the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linear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3000" b="1" dirty="0" err="1">
                <a:solidFill>
                  <a:srgbClr val="002060"/>
                </a:solidFill>
                <a:latin typeface="CenturyGothic-Bold"/>
              </a:rPr>
              <a:t>scaling</a:t>
            </a:r>
            <a:r>
              <a:rPr lang="hu-HU" sz="3000" b="1" dirty="0">
                <a:solidFill>
                  <a:srgbClr val="002060"/>
                </a:solidFill>
                <a:latin typeface="CenturyGothic-Bold"/>
              </a:rPr>
              <a:t> of </a:t>
            </a:r>
            <a:r>
              <a:rPr lang="en-US" sz="2800" b="1" dirty="0">
                <a:solidFill>
                  <a:srgbClr val="002060"/>
                </a:solidFill>
                <a:latin typeface="CenturyGothic-Bold"/>
              </a:rPr>
              <a:t>1/𝑅</a:t>
            </a:r>
            <a:r>
              <a:rPr lang="en-US" sz="2800" b="1" baseline="30000" dirty="0">
                <a:solidFill>
                  <a:srgbClr val="002060"/>
                </a:solidFill>
                <a:latin typeface="CenturyGothic-Bold"/>
              </a:rPr>
              <a:t>2</a:t>
            </a:r>
            <a:r>
              <a:rPr lang="hu-HU" sz="28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800" b="1" dirty="0" err="1">
                <a:solidFill>
                  <a:srgbClr val="002060"/>
                </a:solidFill>
                <a:latin typeface="CenturyGothic-Bold"/>
              </a:rPr>
              <a:t>holds</a:t>
            </a:r>
            <a:endParaRPr lang="hu-HU" sz="3000" b="1" dirty="0">
              <a:solidFill>
                <a:srgbClr val="002060"/>
              </a:solidFill>
              <a:latin typeface="CenturyGothic-Bold"/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415A337C-95B6-A9AB-FA47-6C3485D939C7}"/>
              </a:ext>
            </a:extLst>
          </p:cNvPr>
          <p:cNvSpPr txBox="1"/>
          <p:nvPr/>
        </p:nvSpPr>
        <p:spPr>
          <a:xfrm>
            <a:off x="9467851" y="970060"/>
            <a:ext cx="2848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hu-HU" b="0" i="0" dirty="0" err="1">
                <a:solidFill>
                  <a:srgbClr val="555555"/>
                </a:solidFill>
                <a:effectLst/>
                <a:latin typeface="Proxima Nova"/>
              </a:rPr>
              <a:t>Phys</a:t>
            </a:r>
            <a:r>
              <a:rPr lang="hu-HU" b="0" i="0" dirty="0">
                <a:solidFill>
                  <a:srgbClr val="555555"/>
                </a:solidFill>
                <a:effectLst/>
                <a:latin typeface="Proxima Nova"/>
              </a:rPr>
              <a:t>. </a:t>
            </a:r>
            <a:r>
              <a:rPr lang="hu-HU" b="0" i="0" dirty="0" err="1">
                <a:solidFill>
                  <a:srgbClr val="555555"/>
                </a:solidFill>
                <a:effectLst/>
                <a:latin typeface="Proxima Nova"/>
              </a:rPr>
              <a:t>Rev</a:t>
            </a:r>
            <a:r>
              <a:rPr lang="hu-HU" b="0" i="0" dirty="0">
                <a:solidFill>
                  <a:srgbClr val="555555"/>
                </a:solidFill>
                <a:effectLst/>
                <a:latin typeface="Proxima Nova"/>
              </a:rPr>
              <a:t>. C </a:t>
            </a:r>
            <a:r>
              <a:rPr lang="hu-HU" b="1" i="0" dirty="0">
                <a:solidFill>
                  <a:srgbClr val="555555"/>
                </a:solidFill>
                <a:effectLst/>
                <a:latin typeface="Proxima Nova"/>
              </a:rPr>
              <a:t>97</a:t>
            </a:r>
            <a:r>
              <a:rPr lang="hu-HU" b="0" i="0" dirty="0">
                <a:solidFill>
                  <a:srgbClr val="555555"/>
                </a:solidFill>
                <a:effectLst/>
                <a:latin typeface="Proxima Nova"/>
              </a:rPr>
              <a:t>, 064911</a:t>
            </a:r>
          </a:p>
        </p:txBody>
      </p:sp>
    </p:spTree>
    <p:extLst>
      <p:ext uri="{BB962C8B-B14F-4D97-AF65-F5344CB8AC3E}">
        <p14:creationId xmlns:p14="http://schemas.microsoft.com/office/powerpoint/2010/main" val="12367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1247</Words>
  <Application>Microsoft Office PowerPoint</Application>
  <PresentationFormat>Widescreen</PresentationFormat>
  <Paragraphs>167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CambriaMath</vt:lpstr>
      <vt:lpstr>CenturyGothic-Bold</vt:lpstr>
      <vt:lpstr>GillSansMT</vt:lpstr>
      <vt:lpstr>Proxima Nova</vt:lpstr>
      <vt:lpstr>Roboto</vt:lpstr>
      <vt:lpstr>Office-téma</vt:lpstr>
      <vt:lpstr>Centrality Dependent Lévy Analysis of two-pion BEC Functions at PHENIX</vt:lpstr>
      <vt:lpstr>The HBT-effect in Femtoscopy</vt:lpstr>
      <vt:lpstr>Lévy Distributions in Heavy Ion Physics</vt:lpstr>
      <vt:lpstr>Lévy vs. Gaussian vs. Exponential</vt:lpstr>
      <vt:lpstr>The PHENIX Experiment</vt:lpstr>
      <vt:lpstr>PHENIX Lévy-HBT Analysis Overview</vt:lpstr>
      <vt:lpstr>Example Correlation Function</vt:lpstr>
      <vt:lpstr>R – Centrality and mT dependence</vt:lpstr>
      <vt:lpstr>Lévy scale parameter - R</vt:lpstr>
      <vt:lpstr>Kaon Lévy Scale - R</vt:lpstr>
      <vt:lpstr>α – Centrality and mT dependence</vt:lpstr>
      <vt:lpstr>Kaon Lévy shape - α</vt:lpstr>
      <vt:lpstr>Collision Energy Dependence</vt:lpstr>
      <vt:lpstr>λ – Centrality and mT dependence</vt:lpstr>
      <vt:lpstr>Hole in λ (mT): λ/ λmax</vt:lpstr>
      <vt:lpstr>Summary and outlook</vt:lpstr>
      <vt:lpstr>Earlier Experimental Applications of Lévy</vt:lpstr>
      <vt:lpstr>Cross-check with a 3D analysis</vt:lpstr>
      <vt:lpstr>Coherence with three-pion Lévy</vt:lpstr>
      <vt:lpstr>Test of core-halo model / coherence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Cross-checking the  Odderon-effect</dc:title>
  <dc:creator>Dr. Novák Tamás</dc:creator>
  <cp:lastModifiedBy>Dr. Novák Tamás</cp:lastModifiedBy>
  <cp:revision>116</cp:revision>
  <dcterms:created xsi:type="dcterms:W3CDTF">2019-10-30T09:41:11Z</dcterms:created>
  <dcterms:modified xsi:type="dcterms:W3CDTF">2022-11-15T09:12:27Z</dcterms:modified>
</cp:coreProperties>
</file>