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29"/>
  </p:notesMasterIdLst>
  <p:handoutMasterIdLst>
    <p:handoutMasterId r:id="rId30"/>
  </p:handoutMasterIdLst>
  <p:sldIdLst>
    <p:sldId id="903" r:id="rId2"/>
    <p:sldId id="258" r:id="rId3"/>
    <p:sldId id="332" r:id="rId4"/>
    <p:sldId id="1241" r:id="rId5"/>
    <p:sldId id="1252" r:id="rId6"/>
    <p:sldId id="1242" r:id="rId7"/>
    <p:sldId id="350" r:id="rId8"/>
    <p:sldId id="317" r:id="rId9"/>
    <p:sldId id="318" r:id="rId10"/>
    <p:sldId id="303" r:id="rId11"/>
    <p:sldId id="1253" r:id="rId12"/>
    <p:sldId id="269" r:id="rId13"/>
    <p:sldId id="284" r:id="rId14"/>
    <p:sldId id="278" r:id="rId15"/>
    <p:sldId id="281" r:id="rId16"/>
    <p:sldId id="286" r:id="rId17"/>
    <p:sldId id="288" r:id="rId18"/>
    <p:sldId id="283" r:id="rId19"/>
    <p:sldId id="1248" r:id="rId20"/>
    <p:sldId id="1247" r:id="rId21"/>
    <p:sldId id="978" r:id="rId22"/>
    <p:sldId id="1254" r:id="rId23"/>
    <p:sldId id="1246" r:id="rId24"/>
    <p:sldId id="1249" r:id="rId25"/>
    <p:sldId id="1251" r:id="rId26"/>
    <p:sldId id="828" r:id="rId27"/>
    <p:sldId id="1084" r:id="rId28"/>
  </p:sldIdLst>
  <p:sldSz cx="12192000" cy="685800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nia Martinez" initials="AM" lastIdx="11" clrIdx="0">
    <p:extLst>
      <p:ext uri="{19B8F6BF-5375-455C-9EA6-DF929625EA0E}">
        <p15:presenceInfo xmlns:p15="http://schemas.microsoft.com/office/powerpoint/2012/main" userId="S-1-5-21-1801674531-1343024091-854245398-10109" providerId="AD"/>
      </p:ext>
    </p:extLst>
  </p:cmAuthor>
  <p:cmAuthor id="2" name="Saar Nehemia" initials="SN" lastIdx="3" clrIdx="1">
    <p:extLst>
      <p:ext uri="{19B8F6BF-5375-455C-9EA6-DF929625EA0E}">
        <p15:presenceInfo xmlns:p15="http://schemas.microsoft.com/office/powerpoint/2012/main" userId="S-1-5-21-3110323798-3653107193-991117122-3578" providerId="AD"/>
      </p:ext>
    </p:extLst>
  </p:cmAuthor>
  <p:cmAuthor id="3" name="Ido Kaminer" initials="IK" lastIdx="4" clrIdx="2">
    <p:extLst>
      <p:ext uri="{19B8F6BF-5375-455C-9EA6-DF929625EA0E}">
        <p15:presenceInfo xmlns:p15="http://schemas.microsoft.com/office/powerpoint/2012/main" userId="S-1-5-21-3110323798-3653107193-991117122-2200" providerId="AD"/>
      </p:ext>
    </p:extLst>
  </p:cmAuthor>
  <p:cmAuthor id="4" name="Ido Kaminer" initials="IK [2]" lastIdx="1" clrIdx="3">
    <p:extLst>
      <p:ext uri="{19B8F6BF-5375-455C-9EA6-DF929625EA0E}">
        <p15:presenceInfo xmlns:p15="http://schemas.microsoft.com/office/powerpoint/2012/main" userId="S::kaminer@technion.ac.il::e60194fd-fe42-4733-b56f-5c1a83ea1f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73BD"/>
    <a:srgbClr val="FF0000"/>
    <a:srgbClr val="589690"/>
    <a:srgbClr val="74C5BE"/>
    <a:srgbClr val="151516"/>
    <a:srgbClr val="2C55A0"/>
    <a:srgbClr val="F3F3F4"/>
    <a:srgbClr val="4D70AF"/>
    <a:srgbClr val="0076C3"/>
    <a:srgbClr val="0072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37" autoAdjust="0"/>
    <p:restoredTop sz="94254" autoAdjust="0"/>
  </p:normalViewPr>
  <p:slideViewPr>
    <p:cSldViewPr snapToGrid="0" snapToObjects="1">
      <p:cViewPr varScale="1">
        <p:scale>
          <a:sx n="79" d="100"/>
          <a:sy n="79" d="100"/>
        </p:scale>
        <p:origin x="48" y="441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 snapToObjects="1">
      <p:cViewPr varScale="1">
        <p:scale>
          <a:sx n="154" d="100"/>
          <a:sy n="154" d="100"/>
        </p:scale>
        <p:origin x="1243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7890" y="0"/>
            <a:ext cx="2945024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D2798-C2AA-487B-BE99-C065CC2D4887}" type="datetimeFigureOut">
              <a:rPr lang="en-US" smtClean="0"/>
              <a:t>12/15/2022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4274"/>
            <a:ext cx="2945024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7890" y="9434274"/>
            <a:ext cx="2945024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F7EFA-74AE-468D-BDB4-19B5F7576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26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B4DD6-45E8-6C40-877E-458CCED4BD5C}" type="datetimeFigureOut">
              <a:rPr lang="en-US" smtClean="0"/>
              <a:t>12/15/2022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9486"/>
            <a:ext cx="543560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3108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8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684DE-3E39-654C-A2D9-D43426828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4161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684DE-3E39-654C-A2D9-D43426828C3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91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684DE-3E39-654C-A2D9-D43426828C3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34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684DE-3E39-654C-A2D9-D43426828C3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958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strike="no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684DE-3E39-654C-A2D9-D43426828C3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899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59BC2-A8A8-2849-B414-E045CFCCF4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13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27AC40-F149-4580-AEDE-9FFA10A0E4E0}" type="slidenum">
              <a:rPr lang="en-IL" smtClean="0"/>
              <a:t>12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97549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27AC40-F149-4580-AEDE-9FFA10A0E4E0}" type="slidenum">
              <a:rPr lang="en-IL" smtClean="0"/>
              <a:t>13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83702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27AC40-F149-4580-AEDE-9FFA10A0E4E0}" type="slidenum">
              <a:rPr lang="en-IL" smtClean="0"/>
              <a:t>14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007957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27AC40-F149-4580-AEDE-9FFA10A0E4E0}" type="slidenum">
              <a:rPr lang="en-IL" smtClean="0"/>
              <a:t>15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277178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27AC40-F149-4580-AEDE-9FFA10A0E4E0}" type="slidenum">
              <a:rPr lang="en-IL" smtClean="0"/>
              <a:t>16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385698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27AC40-F149-4580-AEDE-9FFA10A0E4E0}" type="slidenum">
              <a:rPr lang="en-IL" smtClean="0"/>
              <a:t>18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1887747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684DE-3E39-654C-A2D9-D43426828C3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11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F3437-E80A-9B4C-8BA6-366DE9A66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5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F3437-E80A-9B4C-8BA6-366DE9A66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400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F3437-E80A-9B4C-8BA6-366DE9A66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77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8467" y="704193"/>
            <a:ext cx="12200467" cy="70426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accent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584" y="146010"/>
            <a:ext cx="11902016" cy="482599"/>
          </a:xfrm>
        </p:spPr>
        <p:txBody>
          <a:bodyPr>
            <a:noAutofit/>
          </a:bodyPr>
          <a:lstStyle>
            <a:lvl1pPr>
              <a:defRPr sz="3000" b="1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137584" y="1066800"/>
            <a:ext cx="11902016" cy="5676900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5496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F3437-E80A-9B4C-8BA6-366DE9A66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17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F3437-E80A-9B4C-8BA6-366DE9A66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725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F3437-E80A-9B4C-8BA6-366DE9A66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42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F3437-E80A-9B4C-8BA6-366DE9A66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43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F3437-E80A-9B4C-8BA6-366DE9A66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480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F3437-E80A-9B4C-8BA6-366DE9A66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085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F3437-E80A-9B4C-8BA6-366DE9A66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7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F3437-E80A-9B4C-8BA6-366DE9A66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023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F3437-E80A-9B4C-8BA6-366DE9A66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9.png"/><Relationship Id="rId5" Type="http://schemas.openxmlformats.org/officeDocument/2006/relationships/image" Target="../media/image3.sv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30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4.jpg"/><Relationship Id="rId7" Type="http://schemas.openxmlformats.org/officeDocument/2006/relationships/image" Target="../media/image76.jpeg"/><Relationship Id="rId12" Type="http://schemas.openxmlformats.org/officeDocument/2006/relationships/hyperlink" Target="https://kaminer.technion.ac.il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11" Type="http://schemas.openxmlformats.org/officeDocument/2006/relationships/image" Target="../media/image77.png"/><Relationship Id="rId5" Type="http://schemas.openxmlformats.org/officeDocument/2006/relationships/image" Target="../media/image3.svg"/><Relationship Id="rId10" Type="http://schemas.openxmlformats.org/officeDocument/2006/relationships/image" Target="../media/image63.png"/><Relationship Id="rId4" Type="http://schemas.openxmlformats.org/officeDocument/2006/relationships/image" Target="../media/image2.png"/><Relationship Id="rId9" Type="http://schemas.openxmlformats.org/officeDocument/2006/relationships/image" Target="../media/image7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1.jp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1BEBF4CC-B43B-4241-BC5B-42E3F9D71072}"/>
              </a:ext>
            </a:extLst>
          </p:cNvPr>
          <p:cNvGrpSpPr/>
          <p:nvPr/>
        </p:nvGrpSpPr>
        <p:grpSpPr>
          <a:xfrm>
            <a:off x="302533" y="2797216"/>
            <a:ext cx="5126046" cy="3354889"/>
            <a:chOff x="-2968935" y="1672442"/>
            <a:chExt cx="5126046" cy="3354889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61515A6C-0FCB-4977-BA28-4D265D6F75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828"/>
            <a:stretch/>
          </p:blipFill>
          <p:spPr>
            <a:xfrm>
              <a:off x="-2968935" y="1672442"/>
              <a:ext cx="5126046" cy="3354889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FF8D7804-2FC5-49BC-85CE-209D7EA17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2882771" y="1743948"/>
              <a:ext cx="2735422" cy="573136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1883626" y="2389975"/>
            <a:ext cx="212641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latin typeface="Times New Roman" panose="02020603050405020304" pitchFamily="18" charset="0"/>
              <a:ea typeface="Helvetica" charset="0"/>
              <a:cs typeface="Times New Roman" panose="02020603050405020304" pitchFamily="18" charset="0"/>
            </a:endParaRPr>
          </a:p>
          <a:p>
            <a:endParaRPr lang="en-US" sz="900" b="1" dirty="0">
              <a:solidFill>
                <a:srgbClr val="FF0000"/>
              </a:solidFill>
              <a:latin typeface="Times New Roman" panose="02020603050405020304" pitchFamily="18" charset="0"/>
              <a:ea typeface="Helvetica" charset="0"/>
              <a:cs typeface="Times New Roman" panose="02020603050405020304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 flipV="1">
            <a:off x="0" y="1572514"/>
            <a:ext cx="12192000" cy="1150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rgbClr val="2F5597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" b="5525"/>
          <a:stretch/>
        </p:blipFill>
        <p:spPr>
          <a:xfrm>
            <a:off x="8885208" y="79057"/>
            <a:ext cx="3306792" cy="1201219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B673B98-D705-4500-93A0-329B701BBA91}"/>
              </a:ext>
            </a:extLst>
          </p:cNvPr>
          <p:cNvSpPr/>
          <p:nvPr/>
        </p:nvSpPr>
        <p:spPr>
          <a:xfrm>
            <a:off x="-88212" y="2155425"/>
            <a:ext cx="9330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a typeface="Calibri" panose="020F0502020204030204" pitchFamily="34" charset="0"/>
              </a:rPr>
              <a:t>Our group: 	</a:t>
            </a:r>
            <a:r>
              <a:rPr lang="en-US" sz="2400" dirty="0">
                <a:ea typeface="Calibri" panose="020F0502020204030204" pitchFamily="34" charset="0"/>
              </a:rPr>
              <a:t>photonics and quantum tech		</a:t>
            </a:r>
            <a:r>
              <a:rPr lang="en-US" sz="2400" i="1" dirty="0">
                <a:ea typeface="Calibri" panose="020F0502020204030204" pitchFamily="34" charset="0"/>
              </a:rPr>
              <a:t> experiment &amp; theory</a:t>
            </a:r>
            <a:endParaRPr lang="he-IL" sz="2400" dirty="0">
              <a:ea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991BF4-A98F-484B-AEEB-F69AF9B518FD}"/>
              </a:ext>
            </a:extLst>
          </p:cNvPr>
          <p:cNvSpPr/>
          <p:nvPr/>
        </p:nvSpPr>
        <p:spPr>
          <a:xfrm>
            <a:off x="148093" y="1622876"/>
            <a:ext cx="18506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b="1" dirty="0"/>
              <a:t>Ido Kaminer</a:t>
            </a:r>
            <a:endParaRPr lang="en-IL" sz="2400" b="1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3FE1B52-0591-4EE6-9308-003CE44DAA83}"/>
              </a:ext>
            </a:extLst>
          </p:cNvPr>
          <p:cNvGrpSpPr/>
          <p:nvPr/>
        </p:nvGrpSpPr>
        <p:grpSpPr>
          <a:xfrm>
            <a:off x="3795424" y="2718887"/>
            <a:ext cx="5225782" cy="3712656"/>
            <a:chOff x="3795424" y="2718887"/>
            <a:chExt cx="5225782" cy="3712656"/>
          </a:xfrm>
        </p:grpSpPr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4E7FC7A6-1B80-4ACA-A495-8D700AC95629}"/>
                </a:ext>
              </a:extLst>
            </p:cNvPr>
            <p:cNvSpPr/>
            <p:nvPr/>
          </p:nvSpPr>
          <p:spPr>
            <a:xfrm rot="15211835">
              <a:off x="3934591" y="3304634"/>
              <a:ext cx="2987742" cy="3266076"/>
            </a:xfrm>
            <a:custGeom>
              <a:avLst/>
              <a:gdLst>
                <a:gd name="connsiteX0" fmla="*/ 0 w 2099125"/>
                <a:gd name="connsiteY0" fmla="*/ 2943220 h 2943220"/>
                <a:gd name="connsiteX1" fmla="*/ 1321399 w 2099125"/>
                <a:gd name="connsiteY1" fmla="*/ 0 h 2943220"/>
                <a:gd name="connsiteX2" fmla="*/ 2099125 w 2099125"/>
                <a:gd name="connsiteY2" fmla="*/ 2943220 h 2943220"/>
                <a:gd name="connsiteX3" fmla="*/ 0 w 2099125"/>
                <a:gd name="connsiteY3" fmla="*/ 2943220 h 2943220"/>
                <a:gd name="connsiteX0" fmla="*/ 0 w 1509066"/>
                <a:gd name="connsiteY0" fmla="*/ 2272333 h 2943220"/>
                <a:gd name="connsiteX1" fmla="*/ 731340 w 1509066"/>
                <a:gd name="connsiteY1" fmla="*/ 0 h 2943220"/>
                <a:gd name="connsiteX2" fmla="*/ 1509066 w 1509066"/>
                <a:gd name="connsiteY2" fmla="*/ 2943220 h 2943220"/>
                <a:gd name="connsiteX3" fmla="*/ 0 w 1509066"/>
                <a:gd name="connsiteY3" fmla="*/ 2272333 h 2943220"/>
                <a:gd name="connsiteX0" fmla="*/ 0 w 1509066"/>
                <a:gd name="connsiteY0" fmla="*/ 2272333 h 2943220"/>
                <a:gd name="connsiteX1" fmla="*/ 731340 w 1509066"/>
                <a:gd name="connsiteY1" fmla="*/ 0 h 2943220"/>
                <a:gd name="connsiteX2" fmla="*/ 1509066 w 1509066"/>
                <a:gd name="connsiteY2" fmla="*/ 2943220 h 2943220"/>
                <a:gd name="connsiteX3" fmla="*/ 91440 w 1509066"/>
                <a:gd name="connsiteY3" fmla="*/ 2363773 h 2943220"/>
                <a:gd name="connsiteX0" fmla="*/ 0 w 1509066"/>
                <a:gd name="connsiteY0" fmla="*/ 2272333 h 3300114"/>
                <a:gd name="connsiteX1" fmla="*/ 731340 w 1509066"/>
                <a:gd name="connsiteY1" fmla="*/ 0 h 3300114"/>
                <a:gd name="connsiteX2" fmla="*/ 1509066 w 1509066"/>
                <a:gd name="connsiteY2" fmla="*/ 2943220 h 3300114"/>
                <a:gd name="connsiteX3" fmla="*/ 1232971 w 1509066"/>
                <a:gd name="connsiteY3" fmla="*/ 3300114 h 3300114"/>
                <a:gd name="connsiteX0" fmla="*/ 0 w 1509066"/>
                <a:gd name="connsiteY0" fmla="*/ 2272333 h 2943220"/>
                <a:gd name="connsiteX1" fmla="*/ 731340 w 1509066"/>
                <a:gd name="connsiteY1" fmla="*/ 0 h 2943220"/>
                <a:gd name="connsiteX2" fmla="*/ 1509066 w 1509066"/>
                <a:gd name="connsiteY2" fmla="*/ 2943220 h 2943220"/>
                <a:gd name="connsiteX0" fmla="*/ 0 w 1791235"/>
                <a:gd name="connsiteY0" fmla="*/ 2272333 h 2942459"/>
                <a:gd name="connsiteX1" fmla="*/ 731340 w 1791235"/>
                <a:gd name="connsiteY1" fmla="*/ 0 h 2942459"/>
                <a:gd name="connsiteX2" fmla="*/ 1791235 w 1791235"/>
                <a:gd name="connsiteY2" fmla="*/ 2942459 h 2942459"/>
                <a:gd name="connsiteX0" fmla="*/ 0 w 1802241"/>
                <a:gd name="connsiteY0" fmla="*/ 2975932 h 2975933"/>
                <a:gd name="connsiteX1" fmla="*/ 742346 w 1802241"/>
                <a:gd name="connsiteY1" fmla="*/ 0 h 2975933"/>
                <a:gd name="connsiteX2" fmla="*/ 1802241 w 1802241"/>
                <a:gd name="connsiteY2" fmla="*/ 2942459 h 2975933"/>
                <a:gd name="connsiteX0" fmla="*/ 0 w 1802241"/>
                <a:gd name="connsiteY0" fmla="*/ 2993690 h 2993690"/>
                <a:gd name="connsiteX1" fmla="*/ 895613 w 1802241"/>
                <a:gd name="connsiteY1" fmla="*/ -1 h 2993690"/>
                <a:gd name="connsiteX2" fmla="*/ 1802241 w 1802241"/>
                <a:gd name="connsiteY2" fmla="*/ 2960217 h 2993690"/>
                <a:gd name="connsiteX0" fmla="*/ 0 w 1663020"/>
                <a:gd name="connsiteY0" fmla="*/ 2695853 h 2960218"/>
                <a:gd name="connsiteX1" fmla="*/ 756392 w 1663020"/>
                <a:gd name="connsiteY1" fmla="*/ 0 h 2960218"/>
                <a:gd name="connsiteX2" fmla="*/ 1663020 w 1663020"/>
                <a:gd name="connsiteY2" fmla="*/ 2960218 h 2960218"/>
                <a:gd name="connsiteX0" fmla="*/ 0 w 1565074"/>
                <a:gd name="connsiteY0" fmla="*/ 2695853 h 2802388"/>
                <a:gd name="connsiteX1" fmla="*/ 756392 w 1565074"/>
                <a:gd name="connsiteY1" fmla="*/ 0 h 2802388"/>
                <a:gd name="connsiteX2" fmla="*/ 1565074 w 1565074"/>
                <a:gd name="connsiteY2" fmla="*/ 2802389 h 280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5074" h="2802388">
                  <a:moveTo>
                    <a:pt x="0" y="2695853"/>
                  </a:moveTo>
                  <a:lnTo>
                    <a:pt x="756392" y="0"/>
                  </a:lnTo>
                  <a:lnTo>
                    <a:pt x="1565074" y="2802389"/>
                  </a:lnTo>
                </a:path>
              </a:pathLst>
            </a:custGeom>
            <a:solidFill>
              <a:srgbClr val="2F5597">
                <a:alpha val="25000"/>
              </a:srgbClr>
            </a:solidFill>
            <a:ln w="28575">
              <a:solidFill>
                <a:srgbClr val="2F5597">
                  <a:alpha val="25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A01D92C-5444-4FAF-9A93-1FE1D626EEE9}"/>
                </a:ext>
              </a:extLst>
            </p:cNvPr>
            <p:cNvSpPr/>
            <p:nvPr/>
          </p:nvSpPr>
          <p:spPr>
            <a:xfrm>
              <a:off x="5991031" y="2718887"/>
              <a:ext cx="3030175" cy="322597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2F55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 dirty="0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DEE8651-B9F7-4360-86A2-717267458F27}"/>
              </a:ext>
            </a:extLst>
          </p:cNvPr>
          <p:cNvSpPr/>
          <p:nvPr/>
        </p:nvSpPr>
        <p:spPr>
          <a:xfrm>
            <a:off x="9398284" y="1675216"/>
            <a:ext cx="2793716" cy="51827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5E9A877-BB1A-4213-947A-8C648C3C9957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198" y="5483720"/>
            <a:ext cx="2367488" cy="1334023"/>
          </a:xfrm>
          <a:prstGeom prst="rect">
            <a:avLst/>
          </a:prstGeom>
        </p:spPr>
      </p:pic>
      <p:sp>
        <p:nvSpPr>
          <p:cNvPr id="40" name="Rectangle 1">
            <a:extLst>
              <a:ext uri="{FF2B5EF4-FFF2-40B4-BE49-F238E27FC236}">
                <a16:creationId xmlns:a16="http://schemas.microsoft.com/office/drawing/2014/main" id="{4782D758-09A1-4A66-A4A6-F7B229D724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8510" y="345986"/>
            <a:ext cx="8140102" cy="593134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+mn-lt"/>
              </a:rPr>
              <a:t>Nanophotonic particle detectors</a:t>
            </a:r>
          </a:p>
        </p:txBody>
      </p:sp>
      <p:pic>
        <p:nvPicPr>
          <p:cNvPr id="1026" name="Picture 2" descr="Israel Innovation Authority - Wikipedia">
            <a:extLst>
              <a:ext uri="{FF2B5EF4-FFF2-40B4-BE49-F238E27FC236}">
                <a16:creationId xmlns:a16="http://schemas.microsoft.com/office/drawing/2014/main" id="{2A318A65-6FE1-4282-B606-5DFC4A6B82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2203" y="5527034"/>
            <a:ext cx="2055522" cy="82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959F65F-8E39-42B7-8CA3-8CC0E97E4AC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178" t="2274" r="4374" b="1547"/>
          <a:stretch/>
        </p:blipFill>
        <p:spPr>
          <a:xfrm>
            <a:off x="6445250" y="2710022"/>
            <a:ext cx="2228130" cy="2847036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C82D273-1DA2-422F-8A66-7B78126D883F}"/>
              </a:ext>
            </a:extLst>
          </p:cNvPr>
          <p:cNvGrpSpPr>
            <a:grpSpLocks noChangeAspect="1"/>
          </p:cNvGrpSpPr>
          <p:nvPr/>
        </p:nvGrpSpPr>
        <p:grpSpPr>
          <a:xfrm>
            <a:off x="9397854" y="1675216"/>
            <a:ext cx="2754478" cy="1202443"/>
            <a:chOff x="3299525" y="5289331"/>
            <a:chExt cx="3664477" cy="1599696"/>
          </a:xfrm>
        </p:grpSpPr>
        <p:pic>
          <p:nvPicPr>
            <p:cNvPr id="29" name="Picture 6" descr="InnoSec Wins EU Commission H2020 Grant for Innovation | Israel Defense">
              <a:extLst>
                <a:ext uri="{FF2B5EF4-FFF2-40B4-BE49-F238E27FC236}">
                  <a16:creationId xmlns:a16="http://schemas.microsoft.com/office/drawing/2014/main" id="{D91829F6-F093-4F92-82E1-3F3AEB9528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707" y="5289331"/>
              <a:ext cx="3534295" cy="1599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8544D93-76D4-443D-90BA-F5DFEA555D03}"/>
                </a:ext>
              </a:extLst>
            </p:cNvPr>
            <p:cNvSpPr/>
            <p:nvPr/>
          </p:nvSpPr>
          <p:spPr>
            <a:xfrm>
              <a:off x="3299525" y="5885314"/>
              <a:ext cx="1746001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ea typeface="Calibri" panose="020F0502020204030204" pitchFamily="34" charset="0"/>
                </a:rPr>
                <a:t>FET OPEN</a:t>
              </a:r>
              <a:endParaRPr lang="he-IL" dirty="0">
                <a:solidFill>
                  <a:schemeClr val="bg1"/>
                </a:solidFill>
                <a:ea typeface="Calibri" panose="020F0502020204030204" pitchFamily="34" charset="0"/>
              </a:endParaRPr>
            </a:p>
          </p:txBody>
        </p:sp>
      </p:grpSp>
      <p:pic>
        <p:nvPicPr>
          <p:cNvPr id="24582" name="Picture 6" descr="Image result for bsf israel">
            <a:extLst>
              <a:ext uri="{FF2B5EF4-FFF2-40B4-BE49-F238E27FC236}">
                <a16:creationId xmlns:a16="http://schemas.microsoft.com/office/drawing/2014/main" id="{4B6903D4-B440-4D8E-A081-F3BD93C13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774" y="4510537"/>
            <a:ext cx="826111" cy="57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7E3FC5C7-9F63-4D98-AFDB-ED67410C0672}"/>
              </a:ext>
            </a:extLst>
          </p:cNvPr>
          <p:cNvSpPr/>
          <p:nvPr/>
        </p:nvSpPr>
        <p:spPr>
          <a:xfrm>
            <a:off x="105910" y="6307387"/>
            <a:ext cx="7613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</a:rPr>
              <a:t>available ERC-funded positions for experienced postdocs</a:t>
            </a:r>
            <a:endParaRPr lang="he-IL" sz="2400" b="1" dirty="0">
              <a:solidFill>
                <a:schemeClr val="accent2">
                  <a:lumMod val="75000"/>
                </a:schemeClr>
              </a:solidFill>
              <a:ea typeface="Calibri" panose="020F0502020204030204" pitchFamily="34" charset="0"/>
            </a:endParaRPr>
          </a:p>
        </p:txBody>
      </p:sp>
      <p:pic>
        <p:nvPicPr>
          <p:cNvPr id="2" name="Picture 2" descr="קול קורא להגשת הצעות מחקר וציוד">
            <a:extLst>
              <a:ext uri="{FF2B5EF4-FFF2-40B4-BE49-F238E27FC236}">
                <a16:creationId xmlns:a16="http://schemas.microsoft.com/office/drawing/2014/main" id="{7B3785A1-8097-4786-BCF1-F00813710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3741" y="2997853"/>
            <a:ext cx="1401029" cy="133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Image result for isf israel">
            <a:extLst>
              <a:ext uri="{FF2B5EF4-FFF2-40B4-BE49-F238E27FC236}">
                <a16:creationId xmlns:a16="http://schemas.microsoft.com/office/drawing/2014/main" id="{25B99D75-5E43-476A-9F49-B91981685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425" y="4737224"/>
            <a:ext cx="2405348" cy="86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Image result for erc starting grant">
            <a:extLst>
              <a:ext uri="{FF2B5EF4-FFF2-40B4-BE49-F238E27FC236}">
                <a16:creationId xmlns:a16="http://schemas.microsoft.com/office/drawing/2014/main" id="{D226AA27-57BE-4A55-B46C-5D073BB732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74"/>
          <a:stretch/>
        </p:blipFill>
        <p:spPr bwMode="auto">
          <a:xfrm>
            <a:off x="9825364" y="2924338"/>
            <a:ext cx="1929166" cy="183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02075C5-2252-6032-D9E8-B0C688A42BAC}"/>
              </a:ext>
            </a:extLst>
          </p:cNvPr>
          <p:cNvSpPr txBox="1"/>
          <p:nvPr/>
        </p:nvSpPr>
        <p:spPr>
          <a:xfrm>
            <a:off x="210367" y="958531"/>
            <a:ext cx="85689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+mn-lt"/>
              </a:rPr>
              <a:t>+ how quantum optics can contribute to scintillators and Cherenkov detectors</a:t>
            </a:r>
            <a:endParaRPr lang="en-IL" sz="2000" b="1" dirty="0"/>
          </a:p>
        </p:txBody>
      </p:sp>
      <p:pic>
        <p:nvPicPr>
          <p:cNvPr id="6" name="Picture 2" descr="Home - Smart Electron will introduce a new paradigm">
            <a:extLst>
              <a:ext uri="{FF2B5EF4-FFF2-40B4-BE49-F238E27FC236}">
                <a16:creationId xmlns:a16="http://schemas.microsoft.com/office/drawing/2014/main" id="{31D17746-19FF-AF11-1A1F-F8D376F5F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8742" y="1639706"/>
            <a:ext cx="803590" cy="80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mart Electron Logo">
            <a:extLst>
              <a:ext uri="{FF2B5EF4-FFF2-40B4-BE49-F238E27FC236}">
                <a16:creationId xmlns:a16="http://schemas.microsoft.com/office/drawing/2014/main" id="{67AA2300-F44F-F4DB-00E4-97A126D87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9200" y="1471592"/>
            <a:ext cx="923925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99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54D76-06A4-E04E-ACDE-8BD4A6039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Other x-ray scans</a:t>
            </a:r>
            <a:endParaRPr lang="en-US" dirty="0"/>
          </a:p>
        </p:txBody>
      </p:sp>
      <p:pic>
        <p:nvPicPr>
          <p:cNvPr id="5" name="Content Placeholder 4" descr="A picture containing red, orange, decorated, colorful&#10;&#10;Description automatically generated">
            <a:extLst>
              <a:ext uri="{FF2B5EF4-FFF2-40B4-BE49-F238E27FC236}">
                <a16:creationId xmlns:a16="http://schemas.microsoft.com/office/drawing/2014/main" id="{A2F156A5-594A-2D40-B257-7E4A7B675C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3439" y="4078416"/>
            <a:ext cx="1835523" cy="1828800"/>
          </a:xfr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60AFC868-D10B-3245-8AAF-77A111CF4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932502" y="3818521"/>
            <a:ext cx="1828800" cy="2348590"/>
          </a:xfrm>
          <a:prstGeom prst="rect">
            <a:avLst/>
          </a:prstGeom>
        </p:spPr>
      </p:pic>
      <p:pic>
        <p:nvPicPr>
          <p:cNvPr id="9" name="Picture 8" descr="A picture containing text, outdoor, painted, graffiti&#10;&#10;Description automatically generated">
            <a:extLst>
              <a:ext uri="{FF2B5EF4-FFF2-40B4-BE49-F238E27FC236}">
                <a16:creationId xmlns:a16="http://schemas.microsoft.com/office/drawing/2014/main" id="{B5A025EB-AF5D-A844-9B8E-F49D34A5D7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9607" y="1803515"/>
            <a:ext cx="1795058" cy="1828800"/>
          </a:xfrm>
          <a:prstGeom prst="rect">
            <a:avLst/>
          </a:prstGeom>
        </p:spPr>
      </p:pic>
      <p:pic>
        <p:nvPicPr>
          <p:cNvPr id="11" name="Picture 10" descr="A picture containing text, outdoor, sign, painted&#10;&#10;Description automatically generated">
            <a:extLst>
              <a:ext uri="{FF2B5EF4-FFF2-40B4-BE49-F238E27FC236}">
                <a16:creationId xmlns:a16="http://schemas.microsoft.com/office/drawing/2014/main" id="{BB3B4CB5-7289-634B-AA00-325682CD55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6549" y="4078416"/>
            <a:ext cx="1859536" cy="1828800"/>
          </a:xfrm>
          <a:prstGeom prst="rect">
            <a:avLst/>
          </a:prstGeom>
        </p:spPr>
      </p:pic>
      <p:pic>
        <p:nvPicPr>
          <p:cNvPr id="13" name="Picture 12" descr="A picture containing red, plant, flower&#10;&#10;Description automatically generated">
            <a:extLst>
              <a:ext uri="{FF2B5EF4-FFF2-40B4-BE49-F238E27FC236}">
                <a16:creationId xmlns:a16="http://schemas.microsoft.com/office/drawing/2014/main" id="{FDD65821-FE68-2E45-83E2-4794581C4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7936694" y="1539429"/>
            <a:ext cx="1828800" cy="2356973"/>
          </a:xfrm>
          <a:prstGeom prst="rect">
            <a:avLst/>
          </a:prstGeom>
        </p:spPr>
      </p:pic>
      <p:pic>
        <p:nvPicPr>
          <p:cNvPr id="15" name="Picture 14" descr="A piece of paper on a red surface&#10;&#10;Description automatically generated with low confidence">
            <a:extLst>
              <a:ext uri="{FF2B5EF4-FFF2-40B4-BE49-F238E27FC236}">
                <a16:creationId xmlns:a16="http://schemas.microsoft.com/office/drawing/2014/main" id="{E5E0EA34-985E-F642-BCC2-80027737CA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62736" y="4078416"/>
            <a:ext cx="1828800" cy="1828800"/>
          </a:xfrm>
          <a:prstGeom prst="rect">
            <a:avLst/>
          </a:prstGeom>
        </p:spPr>
      </p:pic>
      <p:pic>
        <p:nvPicPr>
          <p:cNvPr id="17" name="Picture 16" descr="A piece of paper on a surface&#10;&#10;Description automatically generated with medium confidence">
            <a:extLst>
              <a:ext uri="{FF2B5EF4-FFF2-40B4-BE49-F238E27FC236}">
                <a16:creationId xmlns:a16="http://schemas.microsoft.com/office/drawing/2014/main" id="{A24D5202-2B5F-FB49-9269-32ECD8254B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80737" y="1803515"/>
            <a:ext cx="1900928" cy="1828800"/>
          </a:xfrm>
          <a:prstGeom prst="rect">
            <a:avLst/>
          </a:prstGeom>
        </p:spPr>
      </p:pic>
      <p:pic>
        <p:nvPicPr>
          <p:cNvPr id="19" name="Picture 18" descr="A picture containing envelope, painted&#10;&#10;Description automatically generated">
            <a:extLst>
              <a:ext uri="{FF2B5EF4-FFF2-40B4-BE49-F238E27FC236}">
                <a16:creationId xmlns:a16="http://schemas.microsoft.com/office/drawing/2014/main" id="{52BEA7B6-B0F4-3E47-96F9-3278F18E193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66549" y="1803515"/>
            <a:ext cx="1816246" cy="18288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76BD6DF-A575-C849-83AC-923A453E28D2}"/>
              </a:ext>
            </a:extLst>
          </p:cNvPr>
          <p:cNvSpPr txBox="1"/>
          <p:nvPr/>
        </p:nvSpPr>
        <p:spPr>
          <a:xfrm>
            <a:off x="3807156" y="5907216"/>
            <a:ext cx="1656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Myriad Pro" panose="020B0503030403020204" pitchFamily="34" charset="0"/>
              </a:rPr>
              <a:t>TEM Metallic grid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E48D1B-99BE-7746-B52F-1B45B6EA4258}"/>
              </a:ext>
            </a:extLst>
          </p:cNvPr>
          <p:cNvSpPr txBox="1"/>
          <p:nvPr/>
        </p:nvSpPr>
        <p:spPr>
          <a:xfrm>
            <a:off x="8018790" y="5907216"/>
            <a:ext cx="1656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Myriad Pro" panose="020B0503030403020204" pitchFamily="34" charset="0"/>
              </a:rPr>
              <a:t>TEM Metallic grid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5924DD-DDB3-4341-B2E4-BE2B1B0870CA}"/>
              </a:ext>
            </a:extLst>
          </p:cNvPr>
          <p:cNvSpPr txBox="1"/>
          <p:nvPr/>
        </p:nvSpPr>
        <p:spPr>
          <a:xfrm>
            <a:off x="6059244" y="3632315"/>
            <a:ext cx="1188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Myriad Pro" panose="020B0503030403020204" pitchFamily="34" charset="0"/>
              </a:rPr>
              <a:t>Human hair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40DE52-F415-6349-9C63-BE26FF87CBC2}"/>
              </a:ext>
            </a:extLst>
          </p:cNvPr>
          <p:cNvSpPr txBox="1"/>
          <p:nvPr/>
        </p:nvSpPr>
        <p:spPr>
          <a:xfrm>
            <a:off x="8252828" y="3633527"/>
            <a:ext cx="1188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Myriad Pro" panose="020B0503030403020204" pitchFamily="34" charset="0"/>
              </a:rPr>
              <a:t>Human hair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142F3B-C3C5-2D4F-B00B-FE93818BA172}"/>
              </a:ext>
            </a:extLst>
          </p:cNvPr>
          <p:cNvSpPr txBox="1"/>
          <p:nvPr/>
        </p:nvSpPr>
        <p:spPr>
          <a:xfrm>
            <a:off x="6076075" y="5926357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Myriad Pro" panose="020B0503030403020204" pitchFamily="34" charset="0"/>
              </a:rPr>
              <a:t>Flower bud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DDBF5B-9AA7-F645-832C-A3C205B564C9}"/>
              </a:ext>
            </a:extLst>
          </p:cNvPr>
          <p:cNvSpPr txBox="1"/>
          <p:nvPr/>
        </p:nvSpPr>
        <p:spPr>
          <a:xfrm>
            <a:off x="4455350" y="3622202"/>
            <a:ext cx="5421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Myriad Pro" panose="020B0503030403020204" pitchFamily="34" charset="0"/>
              </a:rPr>
              <a:t>Leaf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A7CEEED-267A-4445-9EBC-2DC2C4D417A2}"/>
              </a:ext>
            </a:extLst>
          </p:cNvPr>
          <p:cNvSpPr txBox="1"/>
          <p:nvPr/>
        </p:nvSpPr>
        <p:spPr>
          <a:xfrm>
            <a:off x="2503604" y="3622202"/>
            <a:ext cx="5421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Myriad Pro" panose="020B0503030403020204" pitchFamily="34" charset="0"/>
              </a:rPr>
              <a:t>Leaf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D96CC63-6B6B-0044-A870-5C5E59850E98}"/>
              </a:ext>
            </a:extLst>
          </p:cNvPr>
          <p:cNvSpPr txBox="1"/>
          <p:nvPr/>
        </p:nvSpPr>
        <p:spPr>
          <a:xfrm>
            <a:off x="2219075" y="5907216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Myriad Pro" panose="020B0503030403020204" pitchFamily="34" charset="0"/>
              </a:rPr>
              <a:t>Flower bud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D4FC73-82CC-5447-99B0-C252DBBA75D7}"/>
              </a:ext>
            </a:extLst>
          </p:cNvPr>
          <p:cNvSpPr txBox="1"/>
          <p:nvPr/>
        </p:nvSpPr>
        <p:spPr>
          <a:xfrm>
            <a:off x="1479090" y="6400371"/>
            <a:ext cx="4628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Roques-</a:t>
            </a:r>
            <a:r>
              <a:rPr lang="en-US" dirty="0" err="1"/>
              <a:t>Carmes</a:t>
            </a:r>
            <a:r>
              <a:rPr lang="en-US" dirty="0"/>
              <a:t>*, Rivera*, et al., </a:t>
            </a:r>
            <a:r>
              <a:rPr lang="en-US" b="1" dirty="0"/>
              <a:t>Science</a:t>
            </a:r>
            <a:r>
              <a:rPr lang="en-US" dirty="0"/>
              <a:t> (2022)</a:t>
            </a:r>
          </a:p>
        </p:txBody>
      </p:sp>
    </p:spTree>
    <p:extLst>
      <p:ext uri="{BB962C8B-B14F-4D97-AF65-F5344CB8AC3E}">
        <p14:creationId xmlns:p14="http://schemas.microsoft.com/office/powerpoint/2010/main" val="772122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424AF-8D46-157B-7A98-416DFC845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6140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Apply nanophotonics to scintillator science?</a:t>
            </a:r>
            <a:endParaRPr lang="en-IL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CC158-719E-235F-6633-647320E7C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2999"/>
            <a:ext cx="10515600" cy="4351338"/>
          </a:xfrm>
        </p:spPr>
        <p:txBody>
          <a:bodyPr/>
          <a:lstStyle/>
          <a:p>
            <a:r>
              <a:rPr lang="en-US" dirty="0"/>
              <a:t>Control light-outcoupling</a:t>
            </a:r>
          </a:p>
          <a:p>
            <a:pPr lvl="1"/>
            <a:r>
              <a:rPr lang="en-US" i="1" dirty="0"/>
              <a:t>Nanophotonic scintillators</a:t>
            </a:r>
          </a:p>
          <a:p>
            <a:endParaRPr lang="en-US" dirty="0"/>
          </a:p>
          <a:p>
            <a:r>
              <a:rPr lang="en-US" b="1" dirty="0"/>
              <a:t>Enhance light-emission</a:t>
            </a:r>
          </a:p>
          <a:p>
            <a:pPr lvl="1"/>
            <a:r>
              <a:rPr lang="en-US" dirty="0"/>
              <a:t>Purcell scintillators</a:t>
            </a:r>
          </a:p>
          <a:p>
            <a:endParaRPr lang="en-US" dirty="0"/>
          </a:p>
          <a:p>
            <a:r>
              <a:rPr lang="en-US" dirty="0"/>
              <a:t>Inspiration from quantum optics?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49F7D3-F3D3-4388-B0E6-34F43B4BB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0056" y="1350547"/>
            <a:ext cx="2073348" cy="5463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524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5B4FD-FFC7-4559-B314-816E4CEE9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26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The Purcell effect</a:t>
            </a:r>
            <a:endParaRPr lang="en-IL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D45E2E1-9916-4568-B889-7F1B19F6DA7E}"/>
                  </a:ext>
                </a:extLst>
              </p:cNvPr>
              <p:cNvSpPr/>
              <p:nvPr/>
            </p:nvSpPr>
            <p:spPr>
              <a:xfrm>
                <a:off x="3873076" y="1862955"/>
                <a:ext cx="2628073" cy="10110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borderBox>
                    </m:oMath>
                  </m:oMathPara>
                </a14:m>
                <a:endParaRPr 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D45E2E1-9916-4568-B889-7F1B19F6DA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3076" y="1862955"/>
                <a:ext cx="2628073" cy="10110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D1D27A5E-5AE7-4B04-BEA4-4FCC9C7BDB86}"/>
              </a:ext>
            </a:extLst>
          </p:cNvPr>
          <p:cNvSpPr txBox="1"/>
          <p:nvPr/>
        </p:nvSpPr>
        <p:spPr>
          <a:xfrm>
            <a:off x="287552" y="1342844"/>
            <a:ext cx="8323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The spontaneous emission rate depends on the EM environment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E72322-E825-4CB6-A154-79A2DCEF3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2750" y="917773"/>
            <a:ext cx="1368571" cy="1611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113C156-7F21-4859-B752-98E4331B48C1}"/>
              </a:ext>
            </a:extLst>
          </p:cNvPr>
          <p:cNvSpPr/>
          <p:nvPr/>
        </p:nvSpPr>
        <p:spPr>
          <a:xfrm>
            <a:off x="8669934" y="6333915"/>
            <a:ext cx="28881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E. M. Purcell  </a:t>
            </a: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Phys. Rev.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(1946)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9B6CB-E93A-4EC0-8138-314171D17696}"/>
              </a:ext>
            </a:extLst>
          </p:cNvPr>
          <p:cNvSpPr txBox="1"/>
          <p:nvPr/>
        </p:nvSpPr>
        <p:spPr>
          <a:xfrm>
            <a:off x="2021293" y="2094690"/>
            <a:ext cx="2372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The Purcell factor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5E476DD-F362-42AE-831D-56BCC89D311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618147" y="2743136"/>
            <a:ext cx="3371787" cy="35154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14C202A-6C5D-44A3-AC0F-046B2A9FA9C9}"/>
                  </a:ext>
                </a:extLst>
              </p:cNvPr>
              <p:cNvSpPr/>
              <p:nvPr/>
            </p:nvSpPr>
            <p:spPr>
              <a:xfrm>
                <a:off x="3253809" y="3018134"/>
                <a:ext cx="1744195" cy="8334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14C202A-6C5D-44A3-AC0F-046B2A9FA9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3809" y="3018134"/>
                <a:ext cx="1744195" cy="8334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45536977-7545-4747-B4E4-8B843AD6F5F1}"/>
              </a:ext>
            </a:extLst>
          </p:cNvPr>
          <p:cNvSpPr/>
          <p:nvPr/>
        </p:nvSpPr>
        <p:spPr>
          <a:xfrm>
            <a:off x="334038" y="3228135"/>
            <a:ext cx="3046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/>
              <a:t>For a dipole in a cavity: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9047032-542D-42BD-BA1A-4750084AE0B9}"/>
              </a:ext>
            </a:extLst>
          </p:cNvPr>
          <p:cNvSpPr/>
          <p:nvPr/>
        </p:nvSpPr>
        <p:spPr>
          <a:xfrm>
            <a:off x="338780" y="3858230"/>
            <a:ext cx="5830058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General design rule: highest Q and smallest V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7E59A24-8BB2-4856-A04D-1208D741CB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4917" y="4584842"/>
            <a:ext cx="2008937" cy="190296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E264C9E-AE09-4501-B0C9-AA53A4F1C2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4871" y="4724502"/>
            <a:ext cx="2181058" cy="171070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9A708EB-EFA2-4AC7-868E-0395D3698C8A}"/>
              </a:ext>
            </a:extLst>
          </p:cNvPr>
          <p:cNvSpPr txBox="1"/>
          <p:nvPr/>
        </p:nvSpPr>
        <p:spPr>
          <a:xfrm>
            <a:off x="1807724" y="4553707"/>
            <a:ext cx="1540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C00000"/>
                </a:solidFill>
              </a:rPr>
              <a:t>Micropillar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96C17B4-DF70-4148-BAC6-2F3BDA13EF26}"/>
              </a:ext>
            </a:extLst>
          </p:cNvPr>
          <p:cNvSpPr txBox="1"/>
          <p:nvPr/>
        </p:nvSpPr>
        <p:spPr>
          <a:xfrm>
            <a:off x="4763188" y="4625027"/>
            <a:ext cx="140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err="1">
                <a:solidFill>
                  <a:srgbClr val="C00000"/>
                </a:solidFill>
              </a:rPr>
              <a:t>Microdisk</a:t>
            </a:r>
            <a:endParaRPr lang="en-US" sz="2400">
              <a:solidFill>
                <a:srgbClr val="C0000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9939419-AB36-46C9-9F84-BDA03AC0C1A1}"/>
              </a:ext>
            </a:extLst>
          </p:cNvPr>
          <p:cNvSpPr/>
          <p:nvPr/>
        </p:nvSpPr>
        <p:spPr>
          <a:xfrm>
            <a:off x="449909" y="6471455"/>
            <a:ext cx="35882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P. Lodahl et al. </a:t>
            </a: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Rev. Mod. Phys.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(2015)</a:t>
            </a:r>
          </a:p>
        </p:txBody>
      </p:sp>
    </p:spTree>
    <p:extLst>
      <p:ext uri="{BB962C8B-B14F-4D97-AF65-F5344CB8AC3E}">
        <p14:creationId xmlns:p14="http://schemas.microsoft.com/office/powerpoint/2010/main" val="4008643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4" grpId="0"/>
      <p:bldP spid="15" grpId="0"/>
      <p:bldP spid="16" grpId="0"/>
      <p:bldP spid="26" grpId="0"/>
      <p:bldP spid="29" grpId="0"/>
      <p:bldP spid="34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5B4FD-FFC7-4559-B314-816E4CEE9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639" y="365125"/>
            <a:ext cx="10515600" cy="76495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Purcell effect for scintillation applications</a:t>
            </a:r>
            <a:endParaRPr lang="en-IL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4BB34A-57B5-4A35-B56F-EF06730B0AC5}"/>
              </a:ext>
            </a:extLst>
          </p:cNvPr>
          <p:cNvSpPr/>
          <p:nvPr/>
        </p:nvSpPr>
        <p:spPr>
          <a:xfrm>
            <a:off x="559036" y="3755124"/>
            <a:ext cx="491275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Large V for the optical modes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Low Q for good extraction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29CD44-C2D2-49BE-9509-91F39256A195}"/>
              </a:ext>
            </a:extLst>
          </p:cNvPr>
          <p:cNvSpPr/>
          <p:nvPr/>
        </p:nvSpPr>
        <p:spPr>
          <a:xfrm>
            <a:off x="559639" y="2279976"/>
            <a:ext cx="5233292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But we cannot use the Q/V design rule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55E9BB1-3D1D-4C3B-B72B-9BEB75251D04}"/>
              </a:ext>
            </a:extLst>
          </p:cNvPr>
          <p:cNvSpPr/>
          <p:nvPr/>
        </p:nvSpPr>
        <p:spPr>
          <a:xfrm>
            <a:off x="569730" y="3233397"/>
            <a:ext cx="2929841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The scintillator needs: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5B0BD4B-D9E2-4A06-B2BE-19C46D160FFE}"/>
              </a:ext>
            </a:extLst>
          </p:cNvPr>
          <p:cNvSpPr/>
          <p:nvPr/>
        </p:nvSpPr>
        <p:spPr>
          <a:xfrm>
            <a:off x="569730" y="4841452"/>
            <a:ext cx="7653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Use of the Purcell effect in an untraditional manner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9C09BC-686D-48B1-BE99-97D308302860}"/>
              </a:ext>
            </a:extLst>
          </p:cNvPr>
          <p:cNvSpPr/>
          <p:nvPr/>
        </p:nvSpPr>
        <p:spPr>
          <a:xfrm>
            <a:off x="559639" y="1467463"/>
            <a:ext cx="86900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ea typeface="Times New Roman" panose="02020603050405020304" pitchFamily="18" charset="0"/>
              </a:rPr>
              <a:t>We proposed the concept of Purcell-enhanced scintillators</a:t>
            </a:r>
            <a:endParaRPr lang="en-IL" sz="28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07F2CF-3996-1C76-DDFD-5437236041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12"/>
          <a:stretch/>
        </p:blipFill>
        <p:spPr>
          <a:xfrm>
            <a:off x="8327134" y="2047077"/>
            <a:ext cx="3493698" cy="4393640"/>
          </a:xfrm>
          <a:prstGeom prst="rect">
            <a:avLst/>
          </a:prstGeom>
        </p:spPr>
      </p:pic>
      <p:pic>
        <p:nvPicPr>
          <p:cNvPr id="1026" name="Picture 2" descr="Yaniv Kurman &#10;skurman@campus.technion.ac.il">
            <a:extLst>
              <a:ext uri="{FF2B5EF4-FFF2-40B4-BE49-F238E27FC236}">
                <a16:creationId xmlns:a16="http://schemas.microsoft.com/office/drawing/2014/main" id="{7EA04C9A-23C2-F5CA-10C6-EAAB05486B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1" r="20221" b="41009"/>
          <a:stretch/>
        </p:blipFill>
        <p:spPr bwMode="auto">
          <a:xfrm>
            <a:off x="10570940" y="54686"/>
            <a:ext cx="1271995" cy="1705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91E3B91-59DC-331E-2AE5-F0E7B3445594}"/>
              </a:ext>
            </a:extLst>
          </p:cNvPr>
          <p:cNvSpPr txBox="1"/>
          <p:nvPr/>
        </p:nvSpPr>
        <p:spPr>
          <a:xfrm>
            <a:off x="10471099" y="1678941"/>
            <a:ext cx="1459566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Yaniv </a:t>
            </a:r>
            <a:r>
              <a:rPr lang="en-US" dirty="0" err="1"/>
              <a:t>Kurman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978BCF-9E30-1CFA-B92D-A61D1F1EF89B}"/>
              </a:ext>
            </a:extLst>
          </p:cNvPr>
          <p:cNvSpPr txBox="1"/>
          <p:nvPr/>
        </p:nvSpPr>
        <p:spPr>
          <a:xfrm>
            <a:off x="875070" y="6144680"/>
            <a:ext cx="6661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err="1"/>
              <a:t>Kurman</a:t>
            </a:r>
            <a:r>
              <a:rPr lang="en-US" dirty="0"/>
              <a:t>, et al. "Photonic-crystal scintillators: Molding the flow of light to enhance X-ray and γ-ray detection." </a:t>
            </a:r>
            <a:r>
              <a:rPr lang="en-US" b="1" dirty="0"/>
              <a:t>PRL</a:t>
            </a:r>
            <a:r>
              <a:rPr lang="en-US" dirty="0"/>
              <a:t> 125, 040801 (2020).</a:t>
            </a:r>
          </a:p>
        </p:txBody>
      </p:sp>
    </p:spTree>
    <p:extLst>
      <p:ext uri="{BB962C8B-B14F-4D97-AF65-F5344CB8AC3E}">
        <p14:creationId xmlns:p14="http://schemas.microsoft.com/office/powerpoint/2010/main" val="44394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7" grpId="0"/>
      <p:bldP spid="30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E9077-6BB2-483D-8BA4-ED41151D9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366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The Photonic-crystal scintillator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6C0275E-DD5B-4727-A12E-4B2DF23A9A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626"/>
          <a:stretch/>
        </p:blipFill>
        <p:spPr>
          <a:xfrm>
            <a:off x="127209" y="2790175"/>
            <a:ext cx="3393311" cy="15098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C1BE914-CD46-4CE5-A87E-BAB83EAA89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514"/>
          <a:stretch/>
        </p:blipFill>
        <p:spPr>
          <a:xfrm>
            <a:off x="309912" y="4343337"/>
            <a:ext cx="3210608" cy="1057901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CFCACA6-C418-4FCE-9690-B43CFF0936F3}"/>
              </a:ext>
            </a:extLst>
          </p:cNvPr>
          <p:cNvSpPr/>
          <p:nvPr/>
        </p:nvSpPr>
        <p:spPr>
          <a:xfrm>
            <a:off x="2461250" y="3338610"/>
            <a:ext cx="401815" cy="18807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5F0E23-4EE4-4A34-B2B1-B341BA00ACC5}"/>
              </a:ext>
            </a:extLst>
          </p:cNvPr>
          <p:cNvCxnSpPr>
            <a:cxnSpLocks/>
          </p:cNvCxnSpPr>
          <p:nvPr/>
        </p:nvCxnSpPr>
        <p:spPr>
          <a:xfrm>
            <a:off x="2657957" y="3526680"/>
            <a:ext cx="0" cy="84631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3BA9F1A9-BACA-4D34-ABBF-E9E750ECFC0A}"/>
              </a:ext>
            </a:extLst>
          </p:cNvPr>
          <p:cNvSpPr/>
          <p:nvPr/>
        </p:nvSpPr>
        <p:spPr>
          <a:xfrm>
            <a:off x="2082699" y="4367561"/>
            <a:ext cx="1250093" cy="24731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1FC6A24-EEAB-47D2-B828-6D5B69E8DE48}"/>
              </a:ext>
            </a:extLst>
          </p:cNvPr>
          <p:cNvSpPr/>
          <p:nvPr/>
        </p:nvSpPr>
        <p:spPr>
          <a:xfrm>
            <a:off x="202331" y="1085142"/>
            <a:ext cx="91967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Use of the </a:t>
            </a:r>
            <a:r>
              <a:rPr lang="en-US" sz="2800" b="1" dirty="0"/>
              <a:t>photonic band gap </a:t>
            </a:r>
            <a:r>
              <a:rPr lang="en-US" sz="2800" dirty="0"/>
              <a:t>to increase emission in desired angles while reducing emission into undetectable directions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6AEECF-DA2E-4A79-9FDC-2CC80B2B906B}"/>
              </a:ext>
            </a:extLst>
          </p:cNvPr>
          <p:cNvSpPr/>
          <p:nvPr/>
        </p:nvSpPr>
        <p:spPr>
          <a:xfrm>
            <a:off x="202331" y="5265879"/>
            <a:ext cx="34775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Joannopoulos</a:t>
            </a:r>
            <a:r>
              <a:rPr lang="en-US" dirty="0"/>
              <a:t>, et al., </a:t>
            </a:r>
            <a:br>
              <a:rPr lang="en-US" dirty="0"/>
            </a:br>
            <a:r>
              <a:rPr lang="en-US" i="1" dirty="0"/>
              <a:t>Molding the flow of light</a:t>
            </a:r>
            <a:r>
              <a:rPr lang="en-US" dirty="0"/>
              <a:t> (2008)</a:t>
            </a:r>
            <a:endParaRPr lang="en-IL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4E723C-3D63-4ACD-907B-CAEDCAD302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3774" y="2765413"/>
            <a:ext cx="4652535" cy="283155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8A3577A-7DA7-8825-A5C1-71588A532035}"/>
              </a:ext>
            </a:extLst>
          </p:cNvPr>
          <p:cNvSpPr txBox="1"/>
          <p:nvPr/>
        </p:nvSpPr>
        <p:spPr>
          <a:xfrm>
            <a:off x="875070" y="6144680"/>
            <a:ext cx="6661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err="1"/>
              <a:t>Kurman</a:t>
            </a:r>
            <a:r>
              <a:rPr lang="en-US" dirty="0"/>
              <a:t>, et al. "Photonic-crystal scintillators: Molding the flow of light to enhance X-ray and γ-ray detection." </a:t>
            </a:r>
            <a:r>
              <a:rPr lang="en-US" b="1" dirty="0"/>
              <a:t>PRL</a:t>
            </a:r>
            <a:r>
              <a:rPr lang="en-US" dirty="0"/>
              <a:t> 125, 040801 (2020).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4033922-D4E6-3988-01B3-8F0B0057A89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812"/>
          <a:stretch/>
        </p:blipFill>
        <p:spPr>
          <a:xfrm>
            <a:off x="8327134" y="2047077"/>
            <a:ext cx="3493698" cy="4393640"/>
          </a:xfrm>
          <a:prstGeom prst="rect">
            <a:avLst/>
          </a:prstGeom>
        </p:spPr>
      </p:pic>
      <p:pic>
        <p:nvPicPr>
          <p:cNvPr id="27" name="Picture 2" descr="Yaniv Kurman &#10;skurman@campus.technion.ac.il">
            <a:extLst>
              <a:ext uri="{FF2B5EF4-FFF2-40B4-BE49-F238E27FC236}">
                <a16:creationId xmlns:a16="http://schemas.microsoft.com/office/drawing/2014/main" id="{9A6555B6-9E5C-8A98-3FA8-32464A1317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1" r="20221" b="41009"/>
          <a:stretch/>
        </p:blipFill>
        <p:spPr bwMode="auto">
          <a:xfrm>
            <a:off x="10570940" y="54686"/>
            <a:ext cx="1271995" cy="1705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F9932F4-94AF-6790-0FE0-93C525D32B49}"/>
              </a:ext>
            </a:extLst>
          </p:cNvPr>
          <p:cNvSpPr txBox="1"/>
          <p:nvPr/>
        </p:nvSpPr>
        <p:spPr>
          <a:xfrm>
            <a:off x="10471099" y="1678941"/>
            <a:ext cx="1459566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Yaniv </a:t>
            </a:r>
            <a:r>
              <a:rPr lang="en-US" dirty="0" err="1"/>
              <a:t>Kurman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5E407B-5C5F-0F98-B271-4FECF9A74E99}"/>
              </a:ext>
            </a:extLst>
          </p:cNvPr>
          <p:cNvSpPr/>
          <p:nvPr/>
        </p:nvSpPr>
        <p:spPr>
          <a:xfrm>
            <a:off x="202331" y="2021561"/>
            <a:ext cx="48332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/>
              <a:t>Angular Purcell Enhancement</a:t>
            </a:r>
          </a:p>
        </p:txBody>
      </p:sp>
    </p:spTree>
    <p:extLst>
      <p:ext uri="{BB962C8B-B14F-4D97-AF65-F5344CB8AC3E}">
        <p14:creationId xmlns:p14="http://schemas.microsoft.com/office/powerpoint/2010/main" val="392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1D1ECD40-52D0-EE94-5782-43E296A8BDC0}"/>
              </a:ext>
            </a:extLst>
          </p:cNvPr>
          <p:cNvGrpSpPr/>
          <p:nvPr/>
        </p:nvGrpSpPr>
        <p:grpSpPr>
          <a:xfrm>
            <a:off x="65831" y="3541965"/>
            <a:ext cx="4340963" cy="3002630"/>
            <a:chOff x="13322" y="2353876"/>
            <a:chExt cx="3953866" cy="266255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047BDEA-6DD7-4A3A-9FFF-88C9354964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22" y="2353876"/>
              <a:ext cx="3953866" cy="234269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CE5E264-3488-062C-855F-A138FC5B147B}"/>
                </a:ext>
              </a:extLst>
            </p:cNvPr>
            <p:cNvSpPr txBox="1"/>
            <p:nvPr/>
          </p:nvSpPr>
          <p:spPr>
            <a:xfrm>
              <a:off x="864497" y="4647096"/>
              <a:ext cx="2486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Co-dopant sensitizer</a:t>
              </a:r>
            </a:p>
          </p:txBody>
        </p:sp>
      </p:grpSp>
      <p:sp>
        <p:nvSpPr>
          <p:cNvPr id="50" name="Title 1">
            <a:extLst>
              <a:ext uri="{FF2B5EF4-FFF2-40B4-BE49-F238E27FC236}">
                <a16:creationId xmlns:a16="http://schemas.microsoft.com/office/drawing/2014/main" id="{E28F2DFA-09BC-4D98-96D7-FB746BEAD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829" y="309235"/>
            <a:ext cx="6868366" cy="81399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Experimental realization</a:t>
            </a:r>
            <a:endParaRPr lang="en-IL" b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7211514-12A2-44E8-9EA3-7B891EE493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17"/>
          <a:stretch/>
        </p:blipFill>
        <p:spPr>
          <a:xfrm>
            <a:off x="9658040" y="102062"/>
            <a:ext cx="1882142" cy="168979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E09CAB9-D659-4B62-B216-80520EBEF1BF}"/>
              </a:ext>
            </a:extLst>
          </p:cNvPr>
          <p:cNvSpPr/>
          <p:nvPr/>
        </p:nvSpPr>
        <p:spPr>
          <a:xfrm>
            <a:off x="9985738" y="1791859"/>
            <a:ext cx="1226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/>
              <a:t>Neta Lahav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F87571A-ABD1-939C-7398-470DEF3545D4}"/>
              </a:ext>
            </a:extLst>
          </p:cNvPr>
          <p:cNvGrpSpPr/>
          <p:nvPr/>
        </p:nvGrpSpPr>
        <p:grpSpPr>
          <a:xfrm>
            <a:off x="9750902" y="2707406"/>
            <a:ext cx="2427776" cy="2561662"/>
            <a:chOff x="9750902" y="2707406"/>
            <a:chExt cx="2427776" cy="256166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4BDE69A-901A-2A72-CB3E-CFBBFA5F3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750902" y="3037471"/>
              <a:ext cx="1208028" cy="2231597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36F16FD-4C78-5A93-25D3-7F11703B1145}"/>
                </a:ext>
              </a:extLst>
            </p:cNvPr>
            <p:cNvSpPr/>
            <p:nvPr/>
          </p:nvSpPr>
          <p:spPr>
            <a:xfrm>
              <a:off x="10801378" y="2707406"/>
              <a:ext cx="13773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Lu</a:t>
              </a:r>
              <a:r>
                <a:rPr lang="en-US" baseline="-250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r>
                <a:rPr lang="en-US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O</a:t>
              </a:r>
              <a:r>
                <a:rPr lang="en-US" baseline="-250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3</a:t>
              </a:r>
              <a:r>
                <a:rPr lang="en-US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:Eu-Bi</a:t>
              </a:r>
              <a:endParaRPr lang="en-IL" dirty="0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8F3C47F-B968-C37D-AC00-594D7A2F65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58930" y="3076738"/>
              <a:ext cx="563087" cy="4484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E948D97-AC85-B068-C18C-6DD00D9C87FE}"/>
                </a:ext>
              </a:extLst>
            </p:cNvPr>
            <p:cNvSpPr/>
            <p:nvPr/>
          </p:nvSpPr>
          <p:spPr>
            <a:xfrm>
              <a:off x="11258462" y="4756494"/>
              <a:ext cx="62068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SiO</a:t>
              </a:r>
              <a:r>
                <a:rPr lang="en-US" baseline="-250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en-IL" dirty="0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416BAB16-33E4-B1AF-0CC9-7E3EE533114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958930" y="4874293"/>
              <a:ext cx="368573" cy="668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4CC55EA5-DF7D-6025-D7E1-1B95BFDC0F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8456" y="7183316"/>
            <a:ext cx="3571739" cy="2929084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5AFCFB82-1822-357B-0AFC-47A5C413F17F}"/>
              </a:ext>
            </a:extLst>
          </p:cNvPr>
          <p:cNvGrpSpPr/>
          <p:nvPr/>
        </p:nvGrpSpPr>
        <p:grpSpPr>
          <a:xfrm>
            <a:off x="3246096" y="611680"/>
            <a:ext cx="6504806" cy="4861431"/>
            <a:chOff x="3153234" y="1252200"/>
            <a:chExt cx="6504806" cy="4861431"/>
          </a:xfrm>
        </p:grpSpPr>
        <p:pic>
          <p:nvPicPr>
            <p:cNvPr id="32" name="Picture 31" descr="Diagram&#10;&#10;Description automatically generated">
              <a:extLst>
                <a:ext uri="{FF2B5EF4-FFF2-40B4-BE49-F238E27FC236}">
                  <a16:creationId xmlns:a16="http://schemas.microsoft.com/office/drawing/2014/main" id="{AC222640-1DD3-0C67-B4D1-F35C9FD8B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53234" y="1252200"/>
              <a:ext cx="6504806" cy="4550227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68F02C5-8172-4CB5-B3B1-5F9B55BD108C}"/>
                </a:ext>
              </a:extLst>
            </p:cNvPr>
            <p:cNvSpPr txBox="1"/>
            <p:nvPr/>
          </p:nvSpPr>
          <p:spPr>
            <a:xfrm>
              <a:off x="5415444" y="5405745"/>
              <a:ext cx="304682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Growth method: sol-gel,</a:t>
              </a:r>
            </a:p>
            <a:p>
              <a:r>
                <a:rPr lang="en-US" sz="2000" dirty="0"/>
                <a:t>layer by layer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D404C449-2479-41D2-8A93-4555487B6262}"/>
              </a:ext>
            </a:extLst>
          </p:cNvPr>
          <p:cNvSpPr txBox="1"/>
          <p:nvPr/>
        </p:nvSpPr>
        <p:spPr>
          <a:xfrm>
            <a:off x="1545771" y="6514680"/>
            <a:ext cx="1076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err="1"/>
              <a:t>Kurman</a:t>
            </a:r>
            <a:r>
              <a:rPr lang="en-US" dirty="0"/>
              <a:t>*, Lahav*, Schuetz*, et al.  </a:t>
            </a:r>
            <a:r>
              <a:rPr lang="en-US" i="1" dirty="0"/>
              <a:t>Purcell enhancement of X-ray scintillation</a:t>
            </a:r>
            <a:r>
              <a:rPr lang="en-US" dirty="0"/>
              <a:t>, </a:t>
            </a:r>
            <a:r>
              <a:rPr lang="en-US" b="1" dirty="0"/>
              <a:t>in preparation </a:t>
            </a:r>
            <a:r>
              <a:rPr lang="en-US" dirty="0"/>
              <a:t>(2022)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834BD3B-9C47-48F6-48FF-2DCE0B5F50DE}"/>
              </a:ext>
            </a:extLst>
          </p:cNvPr>
          <p:cNvSpPr txBox="1"/>
          <p:nvPr/>
        </p:nvSpPr>
        <p:spPr>
          <a:xfrm>
            <a:off x="4710295" y="5526296"/>
            <a:ext cx="75039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Morales Ramírez et al., J. Mater. Res. 28, 1365 (2013)</a:t>
            </a:r>
            <a:endParaRPr lang="en-I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Nedelec</a:t>
            </a:r>
            <a:r>
              <a:rPr lang="en-US" dirty="0"/>
              <a:t>, J. Nanomaterials 2007, 036392 (2007)</a:t>
            </a:r>
          </a:p>
          <a:p>
            <a:r>
              <a:rPr lang="en-US" dirty="0"/>
              <a:t>Review: Sol-Gel Processing of Nanostructured Inorganic Scintillating Materials </a:t>
            </a:r>
          </a:p>
        </p:txBody>
      </p:sp>
    </p:spTree>
    <p:extLst>
      <p:ext uri="{BB962C8B-B14F-4D97-AF65-F5344CB8AC3E}">
        <p14:creationId xmlns:p14="http://schemas.microsoft.com/office/powerpoint/2010/main" val="136593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47B37-1CA6-4E57-A531-E601C3EC8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234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Building a new scintillation lab</a:t>
            </a:r>
            <a:endParaRPr lang="en-IL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A1A585-FDFF-4AB4-A9D5-6603B41949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122" y="2537353"/>
            <a:ext cx="4015138" cy="34361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16C685-B874-4A45-8F4F-3C43B76B1FF9}"/>
              </a:ext>
            </a:extLst>
          </p:cNvPr>
          <p:cNvSpPr txBox="1"/>
          <p:nvPr/>
        </p:nvSpPr>
        <p:spPr>
          <a:xfrm>
            <a:off x="8835981" y="2929737"/>
            <a:ext cx="661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X-ray</a:t>
            </a:r>
            <a:endParaRPr lang="en-IL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C69553-E2C0-436C-BCE0-9186609426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181" y="162406"/>
            <a:ext cx="994110" cy="142157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183A7C6-97C8-42A5-826D-EE7793226A4D}"/>
              </a:ext>
            </a:extLst>
          </p:cNvPr>
          <p:cNvSpPr/>
          <p:nvPr/>
        </p:nvSpPr>
        <p:spPr>
          <a:xfrm>
            <a:off x="10591861" y="1583983"/>
            <a:ext cx="1535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Roman </a:t>
            </a:r>
            <a:r>
              <a:rPr lang="en-US" dirty="0" err="1"/>
              <a:t>Schütz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649700-9949-4B44-A331-885C1C6BC963}"/>
              </a:ext>
            </a:extLst>
          </p:cNvPr>
          <p:cNvSpPr txBox="1"/>
          <p:nvPr/>
        </p:nvSpPr>
        <p:spPr>
          <a:xfrm>
            <a:off x="8386050" y="5734069"/>
            <a:ext cx="899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optical </a:t>
            </a:r>
          </a:p>
          <a:p>
            <a:pPr algn="ctr"/>
            <a:r>
              <a:rPr lang="en-US" dirty="0"/>
              <a:t>fiber</a:t>
            </a:r>
            <a:endParaRPr lang="en-IL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202C1C-0B03-FCD8-545E-169C141E702D}"/>
              </a:ext>
            </a:extLst>
          </p:cNvPr>
          <p:cNvSpPr txBox="1"/>
          <p:nvPr/>
        </p:nvSpPr>
        <p:spPr>
          <a:xfrm>
            <a:off x="6615039" y="5153454"/>
            <a:ext cx="1702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to spectrometer</a:t>
            </a:r>
            <a:endParaRPr lang="en-IL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CCA2C8A-DC72-C8D1-4D33-2C414A73EB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613" y="1464639"/>
            <a:ext cx="6131873" cy="5124813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15F495A-1B22-0E57-3DFE-B450F24F3C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34870" y="2986165"/>
            <a:ext cx="2113530" cy="4428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A80CA7-059F-616B-FA43-98E0E0EA5454}"/>
              </a:ext>
            </a:extLst>
          </p:cNvPr>
          <p:cNvSpPr txBox="1"/>
          <p:nvPr/>
        </p:nvSpPr>
        <p:spPr>
          <a:xfrm>
            <a:off x="4184910" y="2317623"/>
            <a:ext cx="20195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@ Technion</a:t>
            </a:r>
            <a:endParaRPr lang="en-IL" sz="30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11F678-C219-D87D-0B27-07B888E4A9C4}"/>
              </a:ext>
            </a:extLst>
          </p:cNvPr>
          <p:cNvSpPr txBox="1"/>
          <p:nvPr/>
        </p:nvSpPr>
        <p:spPr>
          <a:xfrm>
            <a:off x="9863053" y="4013621"/>
            <a:ext cx="1165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scintillator</a:t>
            </a:r>
            <a:endParaRPr lang="en-IL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6752E4-D236-0ADB-4873-0A5F8183BB2B}"/>
              </a:ext>
            </a:extLst>
          </p:cNvPr>
          <p:cNvSpPr txBox="1"/>
          <p:nvPr/>
        </p:nvSpPr>
        <p:spPr>
          <a:xfrm>
            <a:off x="10325686" y="2719091"/>
            <a:ext cx="1781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rotating to extract lifetime</a:t>
            </a:r>
            <a:endParaRPr lang="en-IL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001803-B214-37DE-5761-BEA5690C9424}"/>
              </a:ext>
            </a:extLst>
          </p:cNvPr>
          <p:cNvSpPr txBox="1"/>
          <p:nvPr/>
        </p:nvSpPr>
        <p:spPr>
          <a:xfrm>
            <a:off x="9581113" y="5530596"/>
            <a:ext cx="1781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analyze angle-</a:t>
            </a:r>
            <a:r>
              <a:rPr lang="en-US" dirty="0" err="1"/>
              <a:t>depedence</a:t>
            </a:r>
            <a:endParaRPr lang="en-IL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D422C-FCC6-2D40-22C3-6D7DD0970F63}"/>
              </a:ext>
            </a:extLst>
          </p:cNvPr>
          <p:cNvSpPr txBox="1"/>
          <p:nvPr/>
        </p:nvSpPr>
        <p:spPr>
          <a:xfrm>
            <a:off x="1545771" y="6514680"/>
            <a:ext cx="1076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err="1"/>
              <a:t>Kurman</a:t>
            </a:r>
            <a:r>
              <a:rPr lang="en-US" dirty="0"/>
              <a:t>*, Lahav*, Schuetz*, et al.  </a:t>
            </a:r>
            <a:r>
              <a:rPr lang="en-US" i="1" dirty="0"/>
              <a:t>Purcell enhancement of X-ray scintillation</a:t>
            </a:r>
            <a:r>
              <a:rPr lang="en-US" dirty="0"/>
              <a:t>, </a:t>
            </a:r>
            <a:r>
              <a:rPr lang="en-US" b="1" dirty="0"/>
              <a:t>in preparation </a:t>
            </a:r>
            <a:r>
              <a:rPr lang="en-US" dirty="0"/>
              <a:t>(2022)</a:t>
            </a:r>
          </a:p>
        </p:txBody>
      </p:sp>
    </p:spTree>
    <p:extLst>
      <p:ext uri="{BB962C8B-B14F-4D97-AF65-F5344CB8AC3E}">
        <p14:creationId xmlns:p14="http://schemas.microsoft.com/office/powerpoint/2010/main" val="197690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47B37-1CA6-4E57-A531-E601C3EC8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555" y="163593"/>
            <a:ext cx="10515600" cy="81778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Proof-of-concept measurements</a:t>
            </a:r>
            <a:endParaRPr lang="en-IL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A7028E-CBC7-417B-9607-349D5BECBFF7}"/>
              </a:ext>
            </a:extLst>
          </p:cNvPr>
          <p:cNvSpPr txBox="1"/>
          <p:nvPr/>
        </p:nvSpPr>
        <p:spPr>
          <a:xfrm>
            <a:off x="8823716" y="1174004"/>
            <a:ext cx="2159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Faster emission</a:t>
            </a:r>
            <a:endParaRPr lang="en-IL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BB6392-9D24-4CC7-BF5A-355A9F0CF7DF}"/>
                  </a:ext>
                </a:extLst>
              </p:cNvPr>
              <p:cNvSpPr/>
              <p:nvPr/>
            </p:nvSpPr>
            <p:spPr>
              <a:xfrm>
                <a:off x="8409276" y="4975071"/>
                <a:ext cx="29445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From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635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ms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to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107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ms</m:t>
                    </m:r>
                  </m:oMath>
                </a14:m>
                <a:endParaRPr lang="en-IL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4BB6392-9D24-4CC7-BF5A-355A9F0CF7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9276" y="4975071"/>
                <a:ext cx="2944524" cy="369332"/>
              </a:xfrm>
              <a:prstGeom prst="rect">
                <a:avLst/>
              </a:prstGeom>
              <a:blipFill>
                <a:blip r:embed="rId2"/>
                <a:stretch>
                  <a:fillRect l="-1653" t="-9836" b="-24590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1F6A0590-D849-ADEC-2A2E-655E582C1FA2}"/>
              </a:ext>
            </a:extLst>
          </p:cNvPr>
          <p:cNvSpPr txBox="1"/>
          <p:nvPr/>
        </p:nvSpPr>
        <p:spPr>
          <a:xfrm>
            <a:off x="1627043" y="1185641"/>
            <a:ext cx="2002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More photons</a:t>
            </a:r>
            <a:endParaRPr lang="en-IL" sz="24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D3AC3F1-1C6C-4591-740C-574A8B525166}"/>
              </a:ext>
            </a:extLst>
          </p:cNvPr>
          <p:cNvSpPr txBox="1"/>
          <p:nvPr/>
        </p:nvSpPr>
        <p:spPr>
          <a:xfrm>
            <a:off x="4996226" y="1174004"/>
            <a:ext cx="2385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Angular emission</a:t>
            </a:r>
            <a:endParaRPr lang="en-IL" sz="24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95927B-98BD-AE8E-ED67-0779634B34D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214" y="1635669"/>
            <a:ext cx="3685297" cy="20954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BDD8E5-6175-BAE4-EF0D-BDD2530A65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6712"/>
          <a:stretch/>
        </p:blipFill>
        <p:spPr>
          <a:xfrm>
            <a:off x="8301198" y="1942615"/>
            <a:ext cx="2741386" cy="29101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78A6053-C945-1916-997C-064F9287014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6022" y="1742765"/>
            <a:ext cx="2419688" cy="22767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B290992-2AB9-1317-DFCD-3A9F9DCA0F3B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6022" y="4243647"/>
            <a:ext cx="2372056" cy="217200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D82BDAB-92C0-13EB-B765-E5BAB9B59B0E}"/>
              </a:ext>
            </a:extLst>
          </p:cNvPr>
          <p:cNvSpPr txBox="1"/>
          <p:nvPr/>
        </p:nvSpPr>
        <p:spPr>
          <a:xfrm>
            <a:off x="1545771" y="6514680"/>
            <a:ext cx="1076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err="1"/>
              <a:t>Kurman</a:t>
            </a:r>
            <a:r>
              <a:rPr lang="en-US" dirty="0"/>
              <a:t>*, Lahav*, Schuetz*, et al.  </a:t>
            </a:r>
            <a:r>
              <a:rPr lang="en-US" i="1" dirty="0"/>
              <a:t>Purcell enhancement of X-ray scintillation</a:t>
            </a:r>
            <a:r>
              <a:rPr lang="en-US" dirty="0"/>
              <a:t>, </a:t>
            </a:r>
            <a:r>
              <a:rPr lang="en-US" b="1" dirty="0"/>
              <a:t>in preparation </a:t>
            </a:r>
            <a:r>
              <a:rPr lang="en-US" dirty="0"/>
              <a:t>(2022)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AC7823-5F17-BE9A-9021-EEC6BBF60247}"/>
              </a:ext>
            </a:extLst>
          </p:cNvPr>
          <p:cNvSpPr txBox="1"/>
          <p:nvPr/>
        </p:nvSpPr>
        <p:spPr>
          <a:xfrm>
            <a:off x="163101" y="4654366"/>
            <a:ext cx="474292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L</a:t>
            </a:r>
            <a:r>
              <a:rPr lang="en-IL" b="1" dirty="0" err="1"/>
              <a:t>ight</a:t>
            </a:r>
            <a:r>
              <a:rPr lang="en-IL" b="1" dirty="0"/>
              <a:t> yield</a:t>
            </a:r>
            <a:endParaRPr lang="en-US" dirty="0"/>
          </a:p>
          <a:p>
            <a:r>
              <a:rPr lang="en-IL" dirty="0"/>
              <a:t>LYSO</a:t>
            </a:r>
            <a:r>
              <a:rPr lang="en-US" dirty="0"/>
              <a:t> (literature):</a:t>
            </a:r>
            <a:r>
              <a:rPr lang="en-IL" dirty="0"/>
              <a:t> </a:t>
            </a:r>
            <a:r>
              <a:rPr lang="en-US" dirty="0"/>
              <a:t>			</a:t>
            </a:r>
            <a:r>
              <a:rPr lang="en-IL" dirty="0"/>
              <a:t>22000 </a:t>
            </a:r>
            <a:r>
              <a:rPr lang="en-IL" dirty="0" err="1"/>
              <a:t>ph</a:t>
            </a:r>
            <a:r>
              <a:rPr lang="en-IL" dirty="0"/>
              <a:t>/MeV</a:t>
            </a:r>
          </a:p>
          <a:p>
            <a:r>
              <a:rPr lang="en-IL" dirty="0"/>
              <a:t>Lu2O3 bulk</a:t>
            </a:r>
            <a:r>
              <a:rPr lang="en-US" dirty="0"/>
              <a:t> (literature):</a:t>
            </a:r>
            <a:r>
              <a:rPr lang="en-IL" dirty="0"/>
              <a:t> </a:t>
            </a:r>
            <a:r>
              <a:rPr lang="en-US" dirty="0"/>
              <a:t>		</a:t>
            </a:r>
            <a:r>
              <a:rPr lang="en-IL" dirty="0"/>
              <a:t>19750 </a:t>
            </a:r>
            <a:r>
              <a:rPr lang="en-IL" dirty="0" err="1"/>
              <a:t>ph</a:t>
            </a:r>
            <a:r>
              <a:rPr lang="en-IL" dirty="0"/>
              <a:t>/MeV</a:t>
            </a:r>
            <a:endParaRPr lang="en-US" dirty="0"/>
          </a:p>
          <a:p>
            <a:r>
              <a:rPr lang="en-US" dirty="0"/>
              <a:t>Our </a:t>
            </a:r>
            <a:r>
              <a:rPr lang="en-IL" dirty="0"/>
              <a:t>thin film</a:t>
            </a:r>
            <a:r>
              <a:rPr lang="en-US" dirty="0"/>
              <a:t>:</a:t>
            </a:r>
            <a:r>
              <a:rPr lang="en-IL" dirty="0"/>
              <a:t> </a:t>
            </a:r>
            <a:r>
              <a:rPr lang="en-US" dirty="0"/>
              <a:t>				</a:t>
            </a:r>
            <a:r>
              <a:rPr lang="en-IL" dirty="0"/>
              <a:t>14550 </a:t>
            </a:r>
            <a:r>
              <a:rPr lang="en-IL" dirty="0" err="1"/>
              <a:t>ph</a:t>
            </a:r>
            <a:r>
              <a:rPr lang="en-IL" dirty="0"/>
              <a:t>/Me</a:t>
            </a:r>
            <a:r>
              <a:rPr lang="en-US" dirty="0"/>
              <a:t>V</a:t>
            </a:r>
          </a:p>
          <a:p>
            <a:r>
              <a:rPr lang="en-US" dirty="0"/>
              <a:t>W</a:t>
            </a:r>
            <a:r>
              <a:rPr lang="en-IL" dirty="0" err="1"/>
              <a:t>ith</a:t>
            </a:r>
            <a:r>
              <a:rPr lang="en-IL" dirty="0"/>
              <a:t> </a:t>
            </a:r>
            <a:r>
              <a:rPr lang="en-US" dirty="0"/>
              <a:t>our</a:t>
            </a:r>
            <a:r>
              <a:rPr lang="en-IL" dirty="0"/>
              <a:t> </a:t>
            </a:r>
            <a:r>
              <a:rPr lang="en-IL" dirty="0" err="1"/>
              <a:t>PhC</a:t>
            </a:r>
            <a:r>
              <a:rPr lang="en-IL" dirty="0"/>
              <a:t> structure</a:t>
            </a:r>
            <a:r>
              <a:rPr lang="en-US" dirty="0"/>
              <a:t>: 		</a:t>
            </a:r>
            <a:r>
              <a:rPr lang="en-IL" dirty="0"/>
              <a:t>26000 </a:t>
            </a:r>
            <a:r>
              <a:rPr lang="en-IL" dirty="0" err="1"/>
              <a:t>ph</a:t>
            </a:r>
            <a:r>
              <a:rPr lang="en-IL" dirty="0"/>
              <a:t>/MeV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25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1">
            <a:extLst>
              <a:ext uri="{FF2B5EF4-FFF2-40B4-BE49-F238E27FC236}">
                <a16:creationId xmlns:a16="http://schemas.microsoft.com/office/drawing/2014/main" id="{E28F2DFA-09BC-4D98-96D7-FB746BEAD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919" y="145710"/>
            <a:ext cx="10842172" cy="81399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/>
              <a:t>Robustness </a:t>
            </a:r>
            <a:r>
              <a:rPr lang="en-US" b="1" dirty="0"/>
              <a:t>to fabrication errors</a:t>
            </a:r>
            <a:endParaRPr lang="en-IL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B5F8E5-1F15-4AE2-9483-BB3481994305}"/>
              </a:ext>
            </a:extLst>
          </p:cNvPr>
          <p:cNvSpPr txBox="1"/>
          <p:nvPr/>
        </p:nvSpPr>
        <p:spPr>
          <a:xfrm>
            <a:off x="5523166" y="1598704"/>
            <a:ext cx="1897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Specific structures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2B2278-C69E-474C-9FA5-E190E27D56EC}"/>
              </a:ext>
            </a:extLst>
          </p:cNvPr>
          <p:cNvSpPr txBox="1"/>
          <p:nvPr/>
        </p:nvSpPr>
        <p:spPr>
          <a:xfrm>
            <a:off x="8052535" y="1583497"/>
            <a:ext cx="3328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Ensemble average with scattering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0D3765-71A8-0898-89CA-941940362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03" y="1517691"/>
            <a:ext cx="4549847" cy="40777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E5F214-56FE-733C-2310-6D929782F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7813" y="2036518"/>
            <a:ext cx="2248214" cy="34961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E5C0F9-6D07-AC99-2657-39F450D05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8125" y="2136860"/>
            <a:ext cx="2476846" cy="3400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9C29EB-0D7C-5609-D937-51579C61ED1B}"/>
              </a:ext>
            </a:extLst>
          </p:cNvPr>
          <p:cNvSpPr txBox="1"/>
          <p:nvPr/>
        </p:nvSpPr>
        <p:spPr>
          <a:xfrm>
            <a:off x="1545771" y="6514680"/>
            <a:ext cx="1076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err="1"/>
              <a:t>Kurman</a:t>
            </a:r>
            <a:r>
              <a:rPr lang="en-US" dirty="0"/>
              <a:t>*, Lahav*, Schuetz*, et al.  </a:t>
            </a:r>
            <a:r>
              <a:rPr lang="en-US" i="1" dirty="0"/>
              <a:t>Purcell enhancement of X-ray scintillation</a:t>
            </a:r>
            <a:r>
              <a:rPr lang="en-US" dirty="0"/>
              <a:t>, </a:t>
            </a:r>
            <a:r>
              <a:rPr lang="en-US" b="1" dirty="0"/>
              <a:t>in preparation </a:t>
            </a:r>
            <a:r>
              <a:rPr lang="en-US" dirty="0"/>
              <a:t>(2022)</a:t>
            </a:r>
          </a:p>
        </p:txBody>
      </p:sp>
    </p:spTree>
    <p:extLst>
      <p:ext uri="{BB962C8B-B14F-4D97-AF65-F5344CB8AC3E}">
        <p14:creationId xmlns:p14="http://schemas.microsoft.com/office/powerpoint/2010/main" val="318958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3.png">
            <a:extLst>
              <a:ext uri="{FF2B5EF4-FFF2-40B4-BE49-F238E27FC236}">
                <a16:creationId xmlns:a16="http://schemas.microsoft.com/office/drawing/2014/main" id="{007754AA-0805-4EC4-B71E-84E2F4797D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948243" y="796099"/>
            <a:ext cx="8739560" cy="5807699"/>
          </a:xfrm>
          <a:prstGeom prst="rect">
            <a:avLst/>
          </a:prstGeom>
          <a:ln/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B5F1C5D-AA80-4788-BBB7-5E0F7A1636A3}"/>
              </a:ext>
            </a:extLst>
          </p:cNvPr>
          <p:cNvSpPr txBox="1">
            <a:spLocks/>
          </p:cNvSpPr>
          <p:nvPr/>
        </p:nvSpPr>
        <p:spPr>
          <a:xfrm>
            <a:off x="489098" y="56779"/>
            <a:ext cx="11213804" cy="1080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Enhanced X-ray imaging</a:t>
            </a:r>
            <a:endParaRPr lang="en-IL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67BB00-5BE4-11CC-64B4-CCB4240B2F6E}"/>
              </a:ext>
            </a:extLst>
          </p:cNvPr>
          <p:cNvSpPr txBox="1"/>
          <p:nvPr/>
        </p:nvSpPr>
        <p:spPr>
          <a:xfrm>
            <a:off x="1545771" y="6514680"/>
            <a:ext cx="1076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err="1"/>
              <a:t>Kurman</a:t>
            </a:r>
            <a:r>
              <a:rPr lang="en-US" dirty="0"/>
              <a:t>*, Lahav*, Schuetz*, et al.  </a:t>
            </a:r>
            <a:r>
              <a:rPr lang="en-US" i="1" dirty="0"/>
              <a:t>Purcell enhancement of X-ray scintillation</a:t>
            </a:r>
            <a:r>
              <a:rPr lang="en-US" dirty="0"/>
              <a:t>, </a:t>
            </a:r>
            <a:r>
              <a:rPr lang="en-US" b="1" dirty="0"/>
              <a:t>in preparation </a:t>
            </a:r>
            <a:r>
              <a:rPr lang="en-US" dirty="0"/>
              <a:t>(2022)</a:t>
            </a:r>
          </a:p>
        </p:txBody>
      </p:sp>
    </p:spTree>
    <p:extLst>
      <p:ext uri="{BB962C8B-B14F-4D97-AF65-F5344CB8AC3E}">
        <p14:creationId xmlns:p14="http://schemas.microsoft.com/office/powerpoint/2010/main" val="173214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441D139-634F-684A-84D2-C7E792D9DD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851" t="3586" r="29831" b="86855"/>
          <a:stretch/>
        </p:blipFill>
        <p:spPr>
          <a:xfrm rot="5400000">
            <a:off x="5951147" y="1872743"/>
            <a:ext cx="3594639" cy="21761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81F008-8F82-9149-809F-7A2E69FB91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747788"/>
            <a:ext cx="2416052" cy="19023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669F22-120D-5940-923C-8C1AAAE57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0916" y="4758115"/>
            <a:ext cx="2355102" cy="17928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8A0231-65DB-E84E-9E7B-9B2668CF31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423" r="18028" b="70083"/>
          <a:stretch/>
        </p:blipFill>
        <p:spPr>
          <a:xfrm>
            <a:off x="3320230" y="3187111"/>
            <a:ext cx="3107324" cy="128114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736FB3F-B397-0643-9974-408106F15D9F}"/>
              </a:ext>
            </a:extLst>
          </p:cNvPr>
          <p:cNvSpPr txBox="1"/>
          <p:nvPr/>
        </p:nvSpPr>
        <p:spPr>
          <a:xfrm>
            <a:off x="173822" y="4250283"/>
            <a:ext cx="2501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Myriad Pro" panose="020B0503030403020204" pitchFamily="34" charset="0"/>
              </a:rPr>
              <a:t>Image sources: </a:t>
            </a:r>
            <a:r>
              <a:rPr lang="en-US" sz="1200" dirty="0" err="1">
                <a:latin typeface="Myriad Pro" panose="020B0503030403020204" pitchFamily="34" charset="0"/>
              </a:rPr>
              <a:t>Capasso</a:t>
            </a:r>
            <a:r>
              <a:rPr lang="en-US" sz="1200" dirty="0">
                <a:latin typeface="Myriad Pro" panose="020B0503030403020204" pitchFamily="34" charset="0"/>
              </a:rPr>
              <a:t> (Harvard), </a:t>
            </a:r>
            <a:r>
              <a:rPr lang="en-US" sz="1200" dirty="0" err="1">
                <a:latin typeface="Myriad Pro" panose="020B0503030403020204" pitchFamily="34" charset="0"/>
              </a:rPr>
              <a:t>Soljačić</a:t>
            </a:r>
            <a:r>
              <a:rPr lang="en-US" sz="1200" dirty="0">
                <a:latin typeface="Myriad Pro" panose="020B0503030403020204" pitchFamily="34" charset="0"/>
              </a:rPr>
              <a:t> (MIT), </a:t>
            </a:r>
            <a:r>
              <a:rPr lang="en-US" sz="1200" dirty="0" err="1">
                <a:latin typeface="Myriad Pro" panose="020B0503030403020204" pitchFamily="34" charset="0"/>
              </a:rPr>
              <a:t>Joannopoulos</a:t>
            </a:r>
            <a:r>
              <a:rPr lang="en-US" sz="1200" dirty="0">
                <a:latin typeface="Myriad Pro" panose="020B0503030403020204" pitchFamily="34" charset="0"/>
              </a:rPr>
              <a:t> (MIT), Johnson (MIT), Polman (AMOLF), </a:t>
            </a:r>
            <a:r>
              <a:rPr lang="en-US" sz="1200" dirty="0" err="1">
                <a:latin typeface="Myriad Pro" panose="020B0503030403020204" pitchFamily="34" charset="0"/>
              </a:rPr>
              <a:t>Vuckovic</a:t>
            </a:r>
            <a:r>
              <a:rPr lang="en-US" sz="1200" dirty="0">
                <a:latin typeface="Myriad Pro" panose="020B0503030403020204" pitchFamily="34" charset="0"/>
              </a:rPr>
              <a:t> (Stanford), </a:t>
            </a:r>
            <a:r>
              <a:rPr lang="en-US" sz="1200" dirty="0" err="1">
                <a:latin typeface="Myriad Pro" panose="020B0503030403020204" pitchFamily="34" charset="0"/>
              </a:rPr>
              <a:t>Vahala</a:t>
            </a:r>
            <a:r>
              <a:rPr lang="en-US" sz="1200" dirty="0">
                <a:latin typeface="Myriad Pro" panose="020B0503030403020204" pitchFamily="34" charset="0"/>
              </a:rPr>
              <a:t> (Caltech), Englund (MIT) research groups.</a:t>
            </a:r>
          </a:p>
        </p:txBody>
      </p:sp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C4FEA8EE-5E8D-394B-9790-BFB6BCEFEA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2250" y="4468258"/>
            <a:ext cx="3619065" cy="21864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F051015-E4CC-BE41-BCB0-BAC018952E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1945" y="1747788"/>
            <a:ext cx="3042838" cy="1323298"/>
          </a:xfrm>
          <a:prstGeom prst="rect">
            <a:avLst/>
          </a:prstGeom>
        </p:spPr>
      </p:pic>
      <p:pic>
        <p:nvPicPr>
          <p:cNvPr id="18" name="Picture 17" descr="A picture containing text, thread&#10;&#10;Description automatically generated">
            <a:extLst>
              <a:ext uri="{FF2B5EF4-FFF2-40B4-BE49-F238E27FC236}">
                <a16:creationId xmlns:a16="http://schemas.microsoft.com/office/drawing/2014/main" id="{BBA0569A-FA15-2F4C-93B7-2CE99B98B3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19796" y="1172368"/>
            <a:ext cx="2475479" cy="2014743"/>
          </a:xfrm>
          <a:prstGeom prst="rect">
            <a:avLst/>
          </a:prstGeom>
        </p:spPr>
      </p:pic>
      <p:pic>
        <p:nvPicPr>
          <p:cNvPr id="22" name="Picture 21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2B5F3962-BA05-A842-852A-AAE6DE199C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85117" y="3328061"/>
            <a:ext cx="2544838" cy="35269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5EDEEA-30A5-A94D-BCF9-AB65D224B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121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/>
              <a:t>Nanophotonics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9674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4.png">
            <a:extLst>
              <a:ext uri="{FF2B5EF4-FFF2-40B4-BE49-F238E27FC236}">
                <a16:creationId xmlns:a16="http://schemas.microsoft.com/office/drawing/2014/main" id="{735B13BE-B20F-4F2A-9083-9179DB1353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48" y="847113"/>
            <a:ext cx="10615904" cy="5728496"/>
          </a:xfrm>
          <a:prstGeom prst="rect">
            <a:avLst/>
          </a:prstGeom>
          <a:ln/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EBCCD28-6881-4822-AA34-4BFD9D86E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098" y="56779"/>
            <a:ext cx="11213804" cy="1080902"/>
          </a:xfrm>
        </p:spPr>
        <p:txBody>
          <a:bodyPr/>
          <a:lstStyle/>
          <a:p>
            <a:pPr algn="ctr"/>
            <a:r>
              <a:rPr lang="en-US" dirty="0"/>
              <a:t>Purcell nanophotonic scintillators</a:t>
            </a:r>
            <a:endParaRPr lang="en-IL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057D01-5ABE-B021-1379-14696372D470}"/>
              </a:ext>
            </a:extLst>
          </p:cNvPr>
          <p:cNvSpPr txBox="1"/>
          <p:nvPr/>
        </p:nvSpPr>
        <p:spPr>
          <a:xfrm>
            <a:off x="1545771" y="6514680"/>
            <a:ext cx="1076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err="1"/>
              <a:t>Kurman</a:t>
            </a:r>
            <a:r>
              <a:rPr lang="en-US" dirty="0"/>
              <a:t>*, Lahav*, Schuetz*, et al.  </a:t>
            </a:r>
            <a:r>
              <a:rPr lang="en-US" i="1" dirty="0"/>
              <a:t>Purcell enhancement of X-ray scintillation</a:t>
            </a:r>
            <a:r>
              <a:rPr lang="en-US" dirty="0"/>
              <a:t>, </a:t>
            </a:r>
            <a:r>
              <a:rPr lang="en-US" b="1" dirty="0"/>
              <a:t>in preparation </a:t>
            </a:r>
            <a:r>
              <a:rPr lang="en-US" dirty="0"/>
              <a:t>(2022)</a:t>
            </a:r>
          </a:p>
        </p:txBody>
      </p:sp>
    </p:spTree>
    <p:extLst>
      <p:ext uri="{BB962C8B-B14F-4D97-AF65-F5344CB8AC3E}">
        <p14:creationId xmlns:p14="http://schemas.microsoft.com/office/powerpoint/2010/main" val="37430748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4C5A3-1A94-40C6-A6A9-285C3ABF8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X-ray detectors: </a:t>
            </a:r>
            <a:r>
              <a:rPr lang="en-US"/>
              <a:t>breaking their </a:t>
            </a:r>
            <a:r>
              <a:rPr lang="en-US" dirty="0"/>
              <a:t>intrinsic trade-off</a:t>
            </a:r>
            <a:endParaRPr lang="en-IL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14A195-6B13-409D-A308-642EF690EE2E}"/>
              </a:ext>
            </a:extLst>
          </p:cNvPr>
          <p:cNvSpPr/>
          <p:nvPr/>
        </p:nvSpPr>
        <p:spPr>
          <a:xfrm>
            <a:off x="4505079" y="1000869"/>
            <a:ext cx="28339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regular scintillator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0800C9-AE9F-415A-AAA7-DE6DF5985D04}"/>
              </a:ext>
            </a:extLst>
          </p:cNvPr>
          <p:cNvSpPr/>
          <p:nvPr/>
        </p:nvSpPr>
        <p:spPr>
          <a:xfrm>
            <a:off x="7339068" y="997051"/>
            <a:ext cx="48529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 vs    photonic-crystal scintillator</a:t>
            </a:r>
            <a:endParaRPr lang="en-IL" sz="28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2E87D05-982B-4A1C-B2E2-72E4CBE03C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18" t="10717" r="1167" b="49572"/>
          <a:stretch/>
        </p:blipFill>
        <p:spPr bwMode="auto">
          <a:xfrm>
            <a:off x="5424321" y="1778422"/>
            <a:ext cx="5417227" cy="42901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3DECE96-1999-4F5B-AEFE-3324DC9CF8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6" t="10717" r="1168"/>
          <a:stretch/>
        </p:blipFill>
        <p:spPr bwMode="auto">
          <a:xfrm>
            <a:off x="12511167" y="1258661"/>
            <a:ext cx="5707380" cy="47368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80BC54-3A17-C06D-B874-DFF3A4D4EE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9" t="53430" r="21326"/>
          <a:stretch/>
        </p:blipFill>
        <p:spPr bwMode="auto">
          <a:xfrm>
            <a:off x="137584" y="2051173"/>
            <a:ext cx="5362051" cy="40174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9B5050E-8596-0855-B9B1-2A62AA206369}"/>
              </a:ext>
            </a:extLst>
          </p:cNvPr>
          <p:cNvSpPr txBox="1"/>
          <p:nvPr/>
        </p:nvSpPr>
        <p:spPr>
          <a:xfrm>
            <a:off x="664193" y="6342658"/>
            <a:ext cx="110415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Shultzman</a:t>
            </a:r>
            <a:r>
              <a:rPr lang="en-US" dirty="0"/>
              <a:t>*, Segal*, et al., </a:t>
            </a:r>
            <a:r>
              <a:rPr lang="en-US" i="1" dirty="0"/>
              <a:t>Purcell-Enhancement of X-ray Imaging and Phosphor-Screens</a:t>
            </a:r>
            <a:r>
              <a:rPr lang="en-US" dirty="0"/>
              <a:t>, </a:t>
            </a:r>
            <a:r>
              <a:rPr lang="en-US" b="1" dirty="0"/>
              <a:t>under review</a:t>
            </a:r>
            <a:r>
              <a:rPr lang="en-US" dirty="0"/>
              <a:t> (2022)</a:t>
            </a:r>
          </a:p>
        </p:txBody>
      </p:sp>
    </p:spTree>
    <p:extLst>
      <p:ext uri="{BB962C8B-B14F-4D97-AF65-F5344CB8AC3E}">
        <p14:creationId xmlns:p14="http://schemas.microsoft.com/office/powerpoint/2010/main" val="42923370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424AF-8D46-157B-7A98-416DFC845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6140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Apply nanophotonics to scintillator science?</a:t>
            </a:r>
            <a:endParaRPr lang="en-IL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CC158-719E-235F-6633-647320E7C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2999"/>
            <a:ext cx="10515600" cy="4351338"/>
          </a:xfrm>
        </p:spPr>
        <p:txBody>
          <a:bodyPr/>
          <a:lstStyle/>
          <a:p>
            <a:r>
              <a:rPr lang="en-US" dirty="0"/>
              <a:t>Control light-outcoupling</a:t>
            </a:r>
          </a:p>
          <a:p>
            <a:pPr lvl="1"/>
            <a:r>
              <a:rPr lang="en-US" i="1" dirty="0"/>
              <a:t>Nanophotonic scintillators</a:t>
            </a:r>
          </a:p>
          <a:p>
            <a:endParaRPr lang="en-US" dirty="0"/>
          </a:p>
          <a:p>
            <a:r>
              <a:rPr lang="en-US" dirty="0"/>
              <a:t>Enhance light-emission</a:t>
            </a:r>
          </a:p>
          <a:p>
            <a:pPr lvl="1"/>
            <a:r>
              <a:rPr lang="en-US" dirty="0"/>
              <a:t>Purcell scintillators</a:t>
            </a:r>
          </a:p>
          <a:p>
            <a:endParaRPr lang="en-US" dirty="0"/>
          </a:p>
          <a:p>
            <a:r>
              <a:rPr lang="en-US" b="1" dirty="0"/>
              <a:t>Inspiration from quantum optics?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656EB03-B70D-4CA6-8891-4C8F83DE5B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905"/>
          <a:stretch/>
        </p:blipFill>
        <p:spPr>
          <a:xfrm>
            <a:off x="6306968" y="3902151"/>
            <a:ext cx="3027407" cy="276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738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424AF-8D46-157B-7A98-416DFC845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61406" cy="9048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Inspiration from quantum optics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B5B5C36-40B3-3761-F15F-CE1FE3582C04}"/>
              </a:ext>
            </a:extLst>
          </p:cNvPr>
          <p:cNvSpPr txBox="1">
            <a:spLocks/>
          </p:cNvSpPr>
          <p:nvPr/>
        </p:nvSpPr>
        <p:spPr>
          <a:xfrm>
            <a:off x="760289" y="1270000"/>
            <a:ext cx="10489914" cy="51087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Sensitive light detectors: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number-resolved single-photon detectors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Ultrafast light detectors: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tens of </a:t>
            </a:r>
            <a:r>
              <a:rPr lang="en-US" sz="1800" dirty="0" err="1"/>
              <a:t>ps</a:t>
            </a:r>
            <a:r>
              <a:rPr lang="en-US" sz="1800" dirty="0"/>
              <a:t> time res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But it’s not just about counting the photons!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More information in photon correlations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Can we use this information to improve the bottom line? image quality?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The duration of Cherenkov pulses (</a:t>
            </a:r>
            <a:r>
              <a:rPr lang="en-US" sz="2400" i="1" dirty="0"/>
              <a:t>entanglement!</a:t>
            </a:r>
            <a:r>
              <a:rPr lang="en-US" sz="2400" dirty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err="1"/>
              <a:t>Karnieli</a:t>
            </a:r>
            <a:r>
              <a:rPr lang="en-US" sz="1800" dirty="0"/>
              <a:t> et al., </a:t>
            </a:r>
            <a:r>
              <a:rPr lang="en-US" sz="1800" b="1" dirty="0"/>
              <a:t>Science Advances</a:t>
            </a:r>
            <a:r>
              <a:rPr lang="en-US" sz="1800" dirty="0"/>
              <a:t> (2021)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Photon bunching in scintillators</a:t>
            </a:r>
          </a:p>
        </p:txBody>
      </p:sp>
    </p:spTree>
    <p:extLst>
      <p:ext uri="{BB962C8B-B14F-4D97-AF65-F5344CB8AC3E}">
        <p14:creationId xmlns:p14="http://schemas.microsoft.com/office/powerpoint/2010/main" val="374203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4829FD-9272-4D7B-A58F-7D01E2EAFC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17" y="1371597"/>
            <a:ext cx="11443166" cy="512127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CC2D50F-BB08-4161-96D1-CD26CE0F562F}"/>
              </a:ext>
            </a:extLst>
          </p:cNvPr>
          <p:cNvSpPr txBox="1">
            <a:spLocks/>
          </p:cNvSpPr>
          <p:nvPr/>
        </p:nvSpPr>
        <p:spPr>
          <a:xfrm>
            <a:off x="489098" y="56779"/>
            <a:ext cx="11213804" cy="1080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Quantum optical characterization of scintillators</a:t>
            </a:r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92348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D99D4-246E-49BE-9C54-3C28E7B6C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098" y="56779"/>
            <a:ext cx="11213804" cy="1080902"/>
          </a:xfrm>
        </p:spPr>
        <p:txBody>
          <a:bodyPr/>
          <a:lstStyle/>
          <a:p>
            <a:pPr algn="ctr"/>
            <a:r>
              <a:rPr lang="en-US" dirty="0"/>
              <a:t>Quantum optical characterization of scintillators</a:t>
            </a:r>
            <a:endParaRPr lang="en-I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74D7F8-0ACA-4835-B9BF-702A75A8D9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818" y="1265273"/>
            <a:ext cx="9900364" cy="5497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539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1ECF3658-2DD1-4210-BEFE-9592BA466E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" b="5525"/>
          <a:stretch/>
        </p:blipFill>
        <p:spPr>
          <a:xfrm>
            <a:off x="9542560" y="-1533"/>
            <a:ext cx="2479955" cy="90086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CD23A3E3-F295-F174-40D0-0C32FB674A31}"/>
              </a:ext>
            </a:extLst>
          </p:cNvPr>
          <p:cNvGrpSpPr/>
          <p:nvPr/>
        </p:nvGrpSpPr>
        <p:grpSpPr>
          <a:xfrm>
            <a:off x="170071" y="116112"/>
            <a:ext cx="3817203" cy="1264066"/>
            <a:chOff x="170071" y="0"/>
            <a:chExt cx="3817203" cy="1264066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79AF584-69F3-4D7E-83A6-2BB03006015B}"/>
                </a:ext>
              </a:extLst>
            </p:cNvPr>
            <p:cNvSpPr/>
            <p:nvPr/>
          </p:nvSpPr>
          <p:spPr>
            <a:xfrm>
              <a:off x="170071" y="556180"/>
              <a:ext cx="381720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ea typeface="Calibri" panose="020F0502020204030204" pitchFamily="34" charset="0"/>
                </a:rPr>
                <a:t>available ERC-funded positions </a:t>
              </a:r>
              <a:b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ea typeface="Calibri" panose="020F0502020204030204" pitchFamily="34" charset="0"/>
                </a:rPr>
              </a:b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ea typeface="Calibri" panose="020F0502020204030204" pitchFamily="34" charset="0"/>
                </a:rPr>
                <a:t>for students and postdocs</a:t>
              </a:r>
              <a:endParaRPr lang="he-IL" sz="2000" b="1" dirty="0"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</a:endParaRPr>
            </a:p>
          </p:txBody>
        </p:sp>
        <p:pic>
          <p:nvPicPr>
            <p:cNvPr id="72" name="Graphic 71">
              <a:extLst>
                <a:ext uri="{FF2B5EF4-FFF2-40B4-BE49-F238E27FC236}">
                  <a16:creationId xmlns:a16="http://schemas.microsoft.com/office/drawing/2014/main" id="{E95AF1A0-7BA8-4CB9-84C2-EBC92EEBFD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49989" y="0"/>
              <a:ext cx="2735422" cy="573136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EA3C7E2-A03A-FE48-F6DE-6A8C6F0666E9}"/>
              </a:ext>
            </a:extLst>
          </p:cNvPr>
          <p:cNvGrpSpPr/>
          <p:nvPr/>
        </p:nvGrpSpPr>
        <p:grpSpPr>
          <a:xfrm>
            <a:off x="336487" y="1477928"/>
            <a:ext cx="4007149" cy="5167254"/>
            <a:chOff x="44400" y="127106"/>
            <a:chExt cx="4007149" cy="516725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1CAEB3F-8AB7-42AA-A6E2-83DC5B5EA2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00" y="2414677"/>
              <a:ext cx="3981498" cy="245679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0C6A0FF-44D2-4C12-992B-4ACDAB5DC0E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51" y="127106"/>
              <a:ext cx="3981498" cy="245679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0AFEE9F-C8F1-9841-CD37-A9EF5331987B}"/>
                </a:ext>
              </a:extLst>
            </p:cNvPr>
            <p:cNvSpPr txBox="1"/>
            <p:nvPr/>
          </p:nvSpPr>
          <p:spPr>
            <a:xfrm>
              <a:off x="54672" y="4648029"/>
              <a:ext cx="21313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US" dirty="0" err="1"/>
                <a:t>Kurman</a:t>
              </a:r>
              <a:r>
                <a:rPr lang="en-US" dirty="0"/>
                <a:t>, et al.  </a:t>
              </a:r>
              <a:r>
                <a:rPr lang="en-US" b="1" dirty="0"/>
                <a:t>PRL</a:t>
              </a:r>
              <a:r>
                <a:rPr lang="en-US" dirty="0"/>
                <a:t> 125, 040801 (2020)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31B9AAA-3F8A-38DC-B187-CB8D56CC3C3C}"/>
              </a:ext>
            </a:extLst>
          </p:cNvPr>
          <p:cNvGrpSpPr/>
          <p:nvPr/>
        </p:nvGrpSpPr>
        <p:grpSpPr>
          <a:xfrm>
            <a:off x="4167858" y="196700"/>
            <a:ext cx="3100586" cy="3152204"/>
            <a:chOff x="2365970" y="2257083"/>
            <a:chExt cx="3100586" cy="3152204"/>
          </a:xfrm>
        </p:grpSpPr>
        <p:pic>
          <p:nvPicPr>
            <p:cNvPr id="11" name="Picture 10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FDA66321-546E-A5E4-DA56-45EAFBB354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5400000">
              <a:off x="2709081" y="1913972"/>
              <a:ext cx="2414364" cy="3100586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2C5F49A-82F8-9559-3C35-5F44BDA90161}"/>
                </a:ext>
              </a:extLst>
            </p:cNvPr>
            <p:cNvSpPr txBox="1"/>
            <p:nvPr/>
          </p:nvSpPr>
          <p:spPr>
            <a:xfrm>
              <a:off x="2582349" y="4762956"/>
              <a:ext cx="26678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Roques-</a:t>
              </a:r>
              <a:r>
                <a:rPr lang="en-US" dirty="0" err="1"/>
                <a:t>Carmes</a:t>
              </a:r>
              <a:r>
                <a:rPr lang="en-US" dirty="0"/>
                <a:t>*, Rivera*, et al., </a:t>
              </a:r>
              <a:r>
                <a:rPr lang="en-US" b="1" dirty="0"/>
                <a:t>Science</a:t>
              </a:r>
              <a:r>
                <a:rPr lang="en-US" dirty="0"/>
                <a:t> (2022)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B38ADC0-C9A3-035D-E7EC-1289E94FFF0C}"/>
              </a:ext>
            </a:extLst>
          </p:cNvPr>
          <p:cNvSpPr txBox="1"/>
          <p:nvPr/>
        </p:nvSpPr>
        <p:spPr>
          <a:xfrm>
            <a:off x="7913977" y="6007653"/>
            <a:ext cx="39402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/>
              <a:t>Karnieli</a:t>
            </a:r>
            <a:r>
              <a:rPr lang="en-US" sz="1800" dirty="0"/>
              <a:t> et al., </a:t>
            </a:r>
            <a:r>
              <a:rPr lang="en-US" sz="1800" b="1" dirty="0"/>
              <a:t>Science Advances</a:t>
            </a:r>
            <a:r>
              <a:rPr lang="en-US" sz="1800" dirty="0"/>
              <a:t> (2021)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892D0FC-07C4-3B7B-D4DB-D4AEF845D961}"/>
              </a:ext>
            </a:extLst>
          </p:cNvPr>
          <p:cNvGrpSpPr/>
          <p:nvPr/>
        </p:nvGrpSpPr>
        <p:grpSpPr>
          <a:xfrm>
            <a:off x="7618184" y="1165476"/>
            <a:ext cx="4720607" cy="3792061"/>
            <a:chOff x="4834946" y="1335462"/>
            <a:chExt cx="4720607" cy="379206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38B1004-CC58-DC94-F615-3324E73B95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418" t="10717" r="1167" b="49572"/>
            <a:stretch/>
          </p:blipFill>
          <p:spPr bwMode="auto">
            <a:xfrm>
              <a:off x="4951273" y="1335462"/>
              <a:ext cx="4299145" cy="340471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55F72E0-3579-AC90-B840-314C2DB80905}"/>
                </a:ext>
              </a:extLst>
            </p:cNvPr>
            <p:cNvSpPr txBox="1"/>
            <p:nvPr/>
          </p:nvSpPr>
          <p:spPr>
            <a:xfrm>
              <a:off x="4834946" y="4758191"/>
              <a:ext cx="47206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 err="1"/>
                <a:t>Shultzman</a:t>
              </a:r>
              <a:r>
                <a:rPr lang="en-US" dirty="0"/>
                <a:t>*, Segal*, et al., </a:t>
              </a:r>
              <a:r>
                <a:rPr lang="en-US" b="1" dirty="0"/>
                <a:t>under review</a:t>
              </a:r>
              <a:r>
                <a:rPr lang="en-US" dirty="0"/>
                <a:t> (2022)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CC2AE3B-A024-3A70-4357-BB7B6DFD864E}"/>
              </a:ext>
            </a:extLst>
          </p:cNvPr>
          <p:cNvGrpSpPr/>
          <p:nvPr/>
        </p:nvGrpSpPr>
        <p:grpSpPr>
          <a:xfrm>
            <a:off x="3684571" y="3640105"/>
            <a:ext cx="4163795" cy="3021195"/>
            <a:chOff x="3709860" y="134856"/>
            <a:chExt cx="4163795" cy="302119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5F1B4AE-B171-4A18-7920-201DE32309E6}"/>
                </a:ext>
              </a:extLst>
            </p:cNvPr>
            <p:cNvSpPr txBox="1"/>
            <p:nvPr/>
          </p:nvSpPr>
          <p:spPr>
            <a:xfrm>
              <a:off x="4477296" y="2509720"/>
              <a:ext cx="29768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US" dirty="0" err="1"/>
                <a:t>Kurman</a:t>
              </a:r>
              <a:r>
                <a:rPr lang="en-US" dirty="0"/>
                <a:t>*, Lahav*, Schuetz*, et al., </a:t>
              </a:r>
              <a:r>
                <a:rPr lang="en-US" b="1" dirty="0"/>
                <a:t>in preparation </a:t>
              </a:r>
              <a:r>
                <a:rPr lang="en-US" dirty="0"/>
                <a:t>(2022)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A610AE2E-BF17-0123-0A76-A3422C7101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09860" y="134856"/>
              <a:ext cx="4163795" cy="2367548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315639C4-E513-35C6-069E-E3035F5830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555171" y="738249"/>
            <a:ext cx="2749534" cy="582828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25BAC29-44FA-5299-B68A-E1F451045B06}"/>
              </a:ext>
            </a:extLst>
          </p:cNvPr>
          <p:cNvSpPr txBox="1"/>
          <p:nvPr/>
        </p:nvSpPr>
        <p:spPr>
          <a:xfrm>
            <a:off x="7913978" y="5297929"/>
            <a:ext cx="3392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More on Cherenkov detectors, quantum optics, and other ideas:</a:t>
            </a:r>
            <a:endParaRPr lang="en-IL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ED6B4-E374-D037-9820-3C2AD684BF8F}"/>
              </a:ext>
            </a:extLst>
          </p:cNvPr>
          <p:cNvSpPr txBox="1"/>
          <p:nvPr/>
        </p:nvSpPr>
        <p:spPr>
          <a:xfrm>
            <a:off x="9742839" y="6350938"/>
            <a:ext cx="2371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hlinkClick r:id="rId12"/>
              </a:rPr>
              <a:t>kami</a:t>
            </a:r>
            <a:r>
              <a:rPr lang="en-US" dirty="0">
                <a:hlinkClick r:id="rId12"/>
              </a:rPr>
              <a:t>ner.technion.ac.il</a:t>
            </a:r>
            <a:r>
              <a:rPr lang="en-US" dirty="0"/>
              <a:t>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4E39BA4-2BC8-6005-4DF3-BFA7EBB158CD}"/>
              </a:ext>
            </a:extLst>
          </p:cNvPr>
          <p:cNvSpPr/>
          <p:nvPr/>
        </p:nvSpPr>
        <p:spPr>
          <a:xfrm>
            <a:off x="7848366" y="5217886"/>
            <a:ext cx="4185290" cy="15314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8798638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27FF1B-14DB-4463-901E-0B3A41C6EE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94" t="17725" r="2196" b="23456"/>
          <a:stretch/>
        </p:blipFill>
        <p:spPr>
          <a:xfrm>
            <a:off x="5509725" y="3285056"/>
            <a:ext cx="5440981" cy="11456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1A6155-3161-4F2C-8086-15375853F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like doing physics with free electrons</a:t>
            </a:r>
            <a:endParaRPr lang="en-IL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F4E9D81-25DF-40D7-8FBB-DBAABB6153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827" t="79358" r="3437" b="3385"/>
          <a:stretch/>
        </p:blipFill>
        <p:spPr>
          <a:xfrm>
            <a:off x="5515214" y="1223078"/>
            <a:ext cx="5403754" cy="99924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6F40E27-6D33-4B12-95D8-17814CAFB0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827" t="59352" r="3437" b="23533"/>
          <a:stretch/>
        </p:blipFill>
        <p:spPr>
          <a:xfrm>
            <a:off x="5515212" y="2228714"/>
            <a:ext cx="5403756" cy="991055"/>
          </a:xfrm>
          <a:prstGeom prst="rect">
            <a:avLst/>
          </a:prstGeom>
        </p:spPr>
      </p:pic>
      <p:pic>
        <p:nvPicPr>
          <p:cNvPr id="1026" name="Picture 2" descr="https://lh4.googleusercontent.com/r3YYt_WV3SQFJHF9w2xeObfECn8Cq5Xw2-Sc9nQG7sKidA-z3qWbbM9LuIOSjfoutfyFHtx6iErKONlyCG044YRBl_dd77w_lNh7QnzWdpKRA4aCP-kCqnKAB__r6YqgHEqE2B-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95" y="5155792"/>
            <a:ext cx="9319295" cy="137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A99CB35-973A-46A8-BD0F-552193B0FF4B}"/>
              </a:ext>
            </a:extLst>
          </p:cNvPr>
          <p:cNvSpPr txBox="1">
            <a:spLocks/>
          </p:cNvSpPr>
          <p:nvPr/>
        </p:nvSpPr>
        <p:spPr>
          <a:xfrm>
            <a:off x="544209" y="735975"/>
            <a:ext cx="2762458" cy="4967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Radiation sources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FA99CB35-973A-46A8-BD0F-552193B0FF4B}"/>
              </a:ext>
            </a:extLst>
          </p:cNvPr>
          <p:cNvSpPr txBox="1">
            <a:spLocks/>
          </p:cNvSpPr>
          <p:nvPr/>
        </p:nvSpPr>
        <p:spPr>
          <a:xfrm>
            <a:off x="6042413" y="732740"/>
            <a:ext cx="4486473" cy="496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Nearfield optical microscopy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A99CB35-973A-46A8-BD0F-552193B0FF4B}"/>
              </a:ext>
            </a:extLst>
          </p:cNvPr>
          <p:cNvSpPr txBox="1">
            <a:spLocks/>
          </p:cNvSpPr>
          <p:nvPr/>
        </p:nvSpPr>
        <p:spPr>
          <a:xfrm>
            <a:off x="2071263" y="4664121"/>
            <a:ext cx="5688520" cy="496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Shaping single-electron wavepackets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72DDB7-6D56-4FC9-859C-8BE51FD0068A}"/>
              </a:ext>
            </a:extLst>
          </p:cNvPr>
          <p:cNvSpPr/>
          <p:nvPr/>
        </p:nvSpPr>
        <p:spPr>
          <a:xfrm>
            <a:off x="119944" y="4194744"/>
            <a:ext cx="4003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4472C4"/>
                </a:solidFill>
              </a:rPr>
              <a:t>Shentcis</a:t>
            </a:r>
            <a:r>
              <a:rPr lang="en-US" dirty="0">
                <a:solidFill>
                  <a:srgbClr val="4472C4"/>
                </a:solidFill>
              </a:rPr>
              <a:t> et al. </a:t>
            </a:r>
            <a:r>
              <a:rPr lang="en-US" b="1" dirty="0">
                <a:solidFill>
                  <a:srgbClr val="4472C4"/>
                </a:solidFill>
              </a:rPr>
              <a:t>Nature Photonics</a:t>
            </a:r>
            <a:r>
              <a:rPr lang="en-US" i="1" dirty="0">
                <a:solidFill>
                  <a:srgbClr val="4472C4"/>
                </a:solidFill>
              </a:rPr>
              <a:t> </a:t>
            </a:r>
            <a:r>
              <a:rPr lang="en-US" dirty="0">
                <a:solidFill>
                  <a:srgbClr val="4472C4"/>
                </a:solidFill>
              </a:rPr>
              <a:t>(2020)</a:t>
            </a:r>
            <a:endParaRPr lang="en-IL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561A7EC-0108-4348-931B-84116CBDD410}"/>
              </a:ext>
            </a:extLst>
          </p:cNvPr>
          <p:cNvSpPr/>
          <p:nvPr/>
        </p:nvSpPr>
        <p:spPr>
          <a:xfrm>
            <a:off x="69333" y="6461258"/>
            <a:ext cx="48018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4472C4"/>
                </a:solidFill>
              </a:rPr>
              <a:t>Dahan</a:t>
            </a:r>
            <a:r>
              <a:rPr lang="en-US" dirty="0">
                <a:solidFill>
                  <a:srgbClr val="4472C4"/>
                </a:solidFill>
              </a:rPr>
              <a:t>*, </a:t>
            </a:r>
            <a:r>
              <a:rPr lang="en-US" dirty="0" err="1">
                <a:solidFill>
                  <a:srgbClr val="4472C4"/>
                </a:solidFill>
              </a:rPr>
              <a:t>Nehemia</a:t>
            </a:r>
            <a:r>
              <a:rPr lang="en-US" dirty="0">
                <a:solidFill>
                  <a:srgbClr val="4472C4"/>
                </a:solidFill>
              </a:rPr>
              <a:t>* et al. </a:t>
            </a:r>
            <a:r>
              <a:rPr lang="en-US" b="1" dirty="0">
                <a:solidFill>
                  <a:srgbClr val="4472C4"/>
                </a:solidFill>
              </a:rPr>
              <a:t>Nature Physics </a:t>
            </a:r>
            <a:r>
              <a:rPr lang="en-US" dirty="0">
                <a:solidFill>
                  <a:srgbClr val="4472C4"/>
                </a:solidFill>
              </a:rPr>
              <a:t>(2020)</a:t>
            </a:r>
            <a:endParaRPr lang="en-IL" dirty="0"/>
          </a:p>
        </p:txBody>
      </p:sp>
      <p:pic>
        <p:nvPicPr>
          <p:cNvPr id="14" name="Content Placeholder 4" descr="A picture containing light&#10;&#10;Description automatically generated">
            <a:extLst>
              <a:ext uri="{FF2B5EF4-FFF2-40B4-BE49-F238E27FC236}">
                <a16:creationId xmlns:a16="http://schemas.microsoft.com/office/drawing/2014/main" id="{82AB6B12-A014-45A7-B0C1-EA6747D02AA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6"/>
          <a:stretch>
            <a:fillRect/>
          </a:stretch>
        </p:blipFill>
        <p:spPr>
          <a:xfrm flipH="1">
            <a:off x="571816" y="1232697"/>
            <a:ext cx="2415046" cy="2943006"/>
          </a:xfr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175FB91-AC63-480D-B3EB-EEC4050C2CF6}"/>
              </a:ext>
            </a:extLst>
          </p:cNvPr>
          <p:cNvSpPr/>
          <p:nvPr/>
        </p:nvSpPr>
        <p:spPr>
          <a:xfrm>
            <a:off x="2889402" y="2538163"/>
            <a:ext cx="20792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tunable X-rays</a:t>
            </a:r>
            <a:endParaRPr lang="en-IL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3C3D6A-C4B6-4BE8-9CCD-040DF84E3C26}"/>
              </a:ext>
            </a:extLst>
          </p:cNvPr>
          <p:cNvSpPr/>
          <p:nvPr/>
        </p:nvSpPr>
        <p:spPr>
          <a:xfrm>
            <a:off x="8439118" y="3155854"/>
            <a:ext cx="28581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4472C4"/>
                </a:solidFill>
              </a:rPr>
              <a:t>Wang et al. </a:t>
            </a:r>
            <a:r>
              <a:rPr lang="en-US" b="1" dirty="0">
                <a:solidFill>
                  <a:srgbClr val="4472C4"/>
                </a:solidFill>
              </a:rPr>
              <a:t>Nature</a:t>
            </a:r>
            <a:r>
              <a:rPr lang="en-US" i="1" dirty="0">
                <a:solidFill>
                  <a:srgbClr val="4472C4"/>
                </a:solidFill>
              </a:rPr>
              <a:t> </a:t>
            </a:r>
            <a:r>
              <a:rPr lang="en-US" dirty="0">
                <a:solidFill>
                  <a:srgbClr val="4472C4"/>
                </a:solidFill>
              </a:rPr>
              <a:t>(2020)</a:t>
            </a:r>
            <a:endParaRPr lang="en-IL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5C0C877-3C0F-4D31-8237-C4909EBB2166}"/>
              </a:ext>
            </a:extLst>
          </p:cNvPr>
          <p:cNvSpPr/>
          <p:nvPr/>
        </p:nvSpPr>
        <p:spPr>
          <a:xfrm>
            <a:off x="5518948" y="4203297"/>
            <a:ext cx="28581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4472C4"/>
                </a:solidFill>
              </a:rPr>
              <a:t>Kurman</a:t>
            </a:r>
            <a:r>
              <a:rPr lang="en-US" dirty="0">
                <a:solidFill>
                  <a:srgbClr val="4472C4"/>
                </a:solidFill>
              </a:rPr>
              <a:t> et al. </a:t>
            </a:r>
            <a:r>
              <a:rPr lang="en-US" b="1" dirty="0">
                <a:solidFill>
                  <a:srgbClr val="4472C4"/>
                </a:solidFill>
              </a:rPr>
              <a:t>Science</a:t>
            </a:r>
            <a:r>
              <a:rPr lang="en-US" i="1" dirty="0">
                <a:solidFill>
                  <a:srgbClr val="4472C4"/>
                </a:solidFill>
              </a:rPr>
              <a:t> </a:t>
            </a:r>
            <a:r>
              <a:rPr lang="en-US" dirty="0">
                <a:solidFill>
                  <a:srgbClr val="4472C4"/>
                </a:solidFill>
              </a:rPr>
              <a:t>(2021)</a:t>
            </a:r>
            <a:endParaRPr lang="en-IL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4A7D2BC-B709-43B2-897A-73844DF797C2}"/>
              </a:ext>
            </a:extLst>
          </p:cNvPr>
          <p:cNvSpPr/>
          <p:nvPr/>
        </p:nvSpPr>
        <p:spPr>
          <a:xfrm>
            <a:off x="9518417" y="6457061"/>
            <a:ext cx="27425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4472C4"/>
                </a:solidFill>
              </a:rPr>
              <a:t>Dahan</a:t>
            </a:r>
            <a:r>
              <a:rPr lang="en-US" dirty="0">
                <a:solidFill>
                  <a:srgbClr val="4472C4"/>
                </a:solidFill>
              </a:rPr>
              <a:t> et al. </a:t>
            </a:r>
            <a:r>
              <a:rPr lang="en-US" b="1" dirty="0">
                <a:solidFill>
                  <a:srgbClr val="4472C4"/>
                </a:solidFill>
              </a:rPr>
              <a:t>Science </a:t>
            </a:r>
            <a:r>
              <a:rPr lang="en-US" dirty="0">
                <a:solidFill>
                  <a:srgbClr val="4472C4"/>
                </a:solidFill>
              </a:rPr>
              <a:t>(2021)</a:t>
            </a:r>
            <a:endParaRPr lang="en-IL" dirty="0"/>
          </a:p>
        </p:txBody>
      </p:sp>
      <p:pic>
        <p:nvPicPr>
          <p:cNvPr id="7" name="Picture 6" descr="A picture containing text, light&#10;&#10;Description automatically generated">
            <a:extLst>
              <a:ext uri="{FF2B5EF4-FFF2-40B4-BE49-F238E27FC236}">
                <a16:creationId xmlns:a16="http://schemas.microsoft.com/office/drawing/2014/main" id="{0C9D8B96-A28F-49E7-861D-9A31AB9E5F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9976707" y="4397811"/>
            <a:ext cx="1775190" cy="235059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06F8B7-5DB4-4FCB-A950-931C1C93CF83}"/>
              </a:ext>
            </a:extLst>
          </p:cNvPr>
          <p:cNvCxnSpPr>
            <a:cxnSpLocks/>
          </p:cNvCxnSpPr>
          <p:nvPr/>
        </p:nvCxnSpPr>
        <p:spPr>
          <a:xfrm>
            <a:off x="4871182" y="735975"/>
            <a:ext cx="0" cy="38560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747FD33-A250-4B7C-AD19-BAE7E27241D1}"/>
              </a:ext>
            </a:extLst>
          </p:cNvPr>
          <p:cNvCxnSpPr>
            <a:cxnSpLocks/>
          </p:cNvCxnSpPr>
          <p:nvPr/>
        </p:nvCxnSpPr>
        <p:spPr>
          <a:xfrm flipH="1" flipV="1">
            <a:off x="-10195" y="4584700"/>
            <a:ext cx="4881377" cy="7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436F15C-DC81-47A5-BE6F-0E053C990465}"/>
              </a:ext>
            </a:extLst>
          </p:cNvPr>
          <p:cNvCxnSpPr>
            <a:cxnSpLocks/>
          </p:cNvCxnSpPr>
          <p:nvPr/>
        </p:nvCxnSpPr>
        <p:spPr>
          <a:xfrm>
            <a:off x="4871182" y="4594748"/>
            <a:ext cx="73208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7431EF65-5D3F-46B0-9AD0-111D341B63F5}"/>
              </a:ext>
            </a:extLst>
          </p:cNvPr>
          <p:cNvSpPr txBox="1">
            <a:spLocks/>
          </p:cNvSpPr>
          <p:nvPr/>
        </p:nvSpPr>
        <p:spPr>
          <a:xfrm>
            <a:off x="10864302" y="3633995"/>
            <a:ext cx="1360470" cy="3693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buNone/>
            </a:pPr>
            <a:r>
              <a:rPr lang="en-US" sz="1800" b="1" dirty="0"/>
              <a:t>4D imaging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42DBF448-A853-4833-9B9D-7259A704EA85}"/>
              </a:ext>
            </a:extLst>
          </p:cNvPr>
          <p:cNvSpPr txBox="1">
            <a:spLocks/>
          </p:cNvSpPr>
          <p:nvPr/>
        </p:nvSpPr>
        <p:spPr>
          <a:xfrm>
            <a:off x="6563485" y="5168256"/>
            <a:ext cx="2701450" cy="3508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lnSpc>
                <a:spcPct val="100000"/>
              </a:lnSpc>
              <a:buNone/>
            </a:pPr>
            <a:r>
              <a:rPr lang="en-US" sz="1800" b="1" dirty="0"/>
              <a:t>the free-electron comb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D1DEB6-A7B7-4814-8370-A60DB682634F}"/>
              </a:ext>
            </a:extLst>
          </p:cNvPr>
          <p:cNvSpPr/>
          <p:nvPr/>
        </p:nvSpPr>
        <p:spPr>
          <a:xfrm>
            <a:off x="544209" y="806329"/>
            <a:ext cx="2587952" cy="3059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A01BEA8-98E1-4547-AA61-35ACAD5683BF}"/>
              </a:ext>
            </a:extLst>
          </p:cNvPr>
          <p:cNvSpPr/>
          <p:nvPr/>
        </p:nvSpPr>
        <p:spPr>
          <a:xfrm>
            <a:off x="2121794" y="4785183"/>
            <a:ext cx="5514128" cy="3495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87162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" grpId="0"/>
      <p:bldP spid="25" grpId="0"/>
      <p:bldP spid="15" grpId="0"/>
      <p:bldP spid="20" grpId="0"/>
      <p:bldP spid="19" grpId="0"/>
      <p:bldP spid="29" grpId="0"/>
      <p:bldP spid="40" grpId="0"/>
      <p:bldP spid="45" grpId="0"/>
      <p:bldP spid="6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0DD00A7-3C8F-74E6-6CDB-B4D4C849E7BA}"/>
              </a:ext>
            </a:extLst>
          </p:cNvPr>
          <p:cNvSpPr/>
          <p:nvPr/>
        </p:nvSpPr>
        <p:spPr>
          <a:xfrm>
            <a:off x="8323943" y="3744812"/>
            <a:ext cx="3788228" cy="298981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4DC44-B958-1A4E-84B0-763018CA9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498"/>
            <a:ext cx="10515600" cy="7946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Applications of nanophotonics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59EC2F0D-781D-614A-8885-FF2CE1B69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01" y="1690688"/>
            <a:ext cx="3383956" cy="2001143"/>
          </a:xfrm>
          <a:prstGeom prst="rect">
            <a:avLst/>
          </a:prstGeom>
        </p:spPr>
      </p:pic>
      <p:pic>
        <p:nvPicPr>
          <p:cNvPr id="12" name="Picture 11" descr="Chart, radar chart&#10;&#10;Description automatically generated">
            <a:extLst>
              <a:ext uri="{FF2B5EF4-FFF2-40B4-BE49-F238E27FC236}">
                <a16:creationId xmlns:a16="http://schemas.microsoft.com/office/drawing/2014/main" id="{E10F59FD-ED74-CC44-8942-9E095D1E5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7888" y="1602189"/>
            <a:ext cx="4052500" cy="2185750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0B086FB2-EC51-D149-931A-D3D4666F93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9130" y="1689263"/>
            <a:ext cx="2366099" cy="205554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08FE504-3A28-E440-9527-30AB4A4996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6427" y="4253379"/>
            <a:ext cx="1928454" cy="25332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601DC5D-2CBF-1440-B068-B26C0C87D4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8971" y="4253379"/>
            <a:ext cx="1992473" cy="253328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30F8E10-9A72-D94C-A704-F6A78EDDC61A}"/>
              </a:ext>
            </a:extLst>
          </p:cNvPr>
          <p:cNvSpPr txBox="1"/>
          <p:nvPr/>
        </p:nvSpPr>
        <p:spPr>
          <a:xfrm>
            <a:off x="1912287" y="1225248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" panose="020B0503030403020204" pitchFamily="34" charset="0"/>
              </a:rPr>
              <a:t>LED and lasers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A4BBEE-566A-2B4A-8AA8-7101AEDB9725}"/>
              </a:ext>
            </a:extLst>
          </p:cNvPr>
          <p:cNvSpPr txBox="1"/>
          <p:nvPr/>
        </p:nvSpPr>
        <p:spPr>
          <a:xfrm>
            <a:off x="8998181" y="1225248"/>
            <a:ext cx="2266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" panose="020B0503030403020204" pitchFamily="34" charset="0"/>
              </a:rPr>
              <a:t>Particle accelerators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D56C96E-53FB-A143-8B38-BE9A4AAD9FA2}"/>
              </a:ext>
            </a:extLst>
          </p:cNvPr>
          <p:cNvSpPr txBox="1"/>
          <p:nvPr/>
        </p:nvSpPr>
        <p:spPr>
          <a:xfrm>
            <a:off x="2066509" y="3787939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" panose="020B0503030403020204" pitchFamily="34" charset="0"/>
              </a:rPr>
              <a:t>Flat optics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ABEC5A-D4AE-D643-908F-ADF9399E2184}"/>
              </a:ext>
            </a:extLst>
          </p:cNvPr>
          <p:cNvSpPr txBox="1"/>
          <p:nvPr/>
        </p:nvSpPr>
        <p:spPr>
          <a:xfrm>
            <a:off x="5249352" y="1225248"/>
            <a:ext cx="1949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" panose="020B0503030403020204" pitchFamily="34" charset="0"/>
              </a:rPr>
              <a:t>Thermal emitters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045F0B-F419-0946-A84F-9150A1AFBC1A}"/>
              </a:ext>
            </a:extLst>
          </p:cNvPr>
          <p:cNvSpPr txBox="1"/>
          <p:nvPr/>
        </p:nvSpPr>
        <p:spPr>
          <a:xfrm>
            <a:off x="5192611" y="3787939"/>
            <a:ext cx="2278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" panose="020B0503030403020204" pitchFamily="34" charset="0"/>
              </a:rPr>
              <a:t>Photonic computing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762934-DAA0-3064-D149-2AE10FA4B9C9}"/>
              </a:ext>
            </a:extLst>
          </p:cNvPr>
          <p:cNvSpPr txBox="1"/>
          <p:nvPr/>
        </p:nvSpPr>
        <p:spPr>
          <a:xfrm>
            <a:off x="8766101" y="3787939"/>
            <a:ext cx="3112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" panose="020B0503030403020204" pitchFamily="34" charset="0"/>
              </a:rPr>
              <a:t>nanophotonic scintillators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2C7DCA2-189C-045A-AA24-77B02E83631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983" b="-1"/>
          <a:stretch/>
        </p:blipFill>
        <p:spPr>
          <a:xfrm>
            <a:off x="8485330" y="4344264"/>
            <a:ext cx="3493698" cy="219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27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424AF-8D46-157B-7A98-416DFC845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6140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Apply nanophotonics to scintillator science?</a:t>
            </a:r>
            <a:endParaRPr lang="en-IL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CC158-719E-235F-6633-647320E7C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2999"/>
            <a:ext cx="10515600" cy="4351338"/>
          </a:xfrm>
        </p:spPr>
        <p:txBody>
          <a:bodyPr/>
          <a:lstStyle/>
          <a:p>
            <a:r>
              <a:rPr lang="en-US" dirty="0"/>
              <a:t>Control light-outcoupling</a:t>
            </a:r>
          </a:p>
          <a:p>
            <a:pPr lvl="1"/>
            <a:r>
              <a:rPr lang="en-US" i="1" dirty="0"/>
              <a:t>Nanophotonic scintillators</a:t>
            </a:r>
          </a:p>
          <a:p>
            <a:endParaRPr lang="en-US" dirty="0"/>
          </a:p>
          <a:p>
            <a:r>
              <a:rPr lang="en-US" dirty="0"/>
              <a:t>Enhance light-emission</a:t>
            </a:r>
          </a:p>
          <a:p>
            <a:pPr lvl="1"/>
            <a:r>
              <a:rPr lang="en-US" dirty="0"/>
              <a:t>Purcell scintillators</a:t>
            </a:r>
          </a:p>
          <a:p>
            <a:endParaRPr lang="en-US" dirty="0"/>
          </a:p>
          <a:p>
            <a:r>
              <a:rPr lang="en-US" dirty="0"/>
              <a:t>Inspiration from quantum optics?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2CDBD0-D490-484A-8175-CAB765CA2A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2"/>
          <a:stretch/>
        </p:blipFill>
        <p:spPr>
          <a:xfrm>
            <a:off x="6096000" y="1350547"/>
            <a:ext cx="3125759" cy="24411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49F7D3-F3D3-4388-B0E6-34F43B4BB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0056" y="1350547"/>
            <a:ext cx="2073348" cy="54631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56EB03-B70D-4CA6-8891-4C8F83DE5B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905"/>
          <a:stretch/>
        </p:blipFill>
        <p:spPr>
          <a:xfrm>
            <a:off x="6306968" y="3902151"/>
            <a:ext cx="3027407" cy="27626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7214AC-D7BD-BDD8-DB3F-16682F7E0CCD}"/>
              </a:ext>
            </a:extLst>
          </p:cNvPr>
          <p:cNvSpPr txBox="1"/>
          <p:nvPr/>
        </p:nvSpPr>
        <p:spPr>
          <a:xfrm>
            <a:off x="72736" y="2625510"/>
            <a:ext cx="61721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i="1" dirty="0"/>
              <a:t>Nanophotonic Cherenkov detectors</a:t>
            </a:r>
            <a:r>
              <a:rPr lang="en-US" dirty="0"/>
              <a:t>, with S. </a:t>
            </a:r>
            <a:r>
              <a:rPr lang="en-US" dirty="0" err="1"/>
              <a:t>Easo</a:t>
            </a:r>
            <a:r>
              <a:rPr lang="en-US" dirty="0"/>
              <a:t> @ </a:t>
            </a:r>
            <a:r>
              <a:rPr lang="en-US" dirty="0" err="1"/>
              <a:t>LHCb</a:t>
            </a:r>
            <a:br>
              <a:rPr lang="en-US" dirty="0"/>
            </a:br>
            <a:r>
              <a:rPr lang="en-US" dirty="0"/>
              <a:t>X. Lin, </a:t>
            </a:r>
            <a:r>
              <a:rPr lang="en-US" b="1" dirty="0"/>
              <a:t>Nature Physics </a:t>
            </a:r>
            <a:r>
              <a:rPr lang="en-US" dirty="0"/>
              <a:t>(2018), </a:t>
            </a:r>
            <a:r>
              <a:rPr lang="en-US" b="1" dirty="0"/>
              <a:t>Nature Comm </a:t>
            </a:r>
            <a:r>
              <a:rPr lang="en-US" dirty="0"/>
              <a:t>(2021)</a:t>
            </a:r>
          </a:p>
        </p:txBody>
      </p:sp>
    </p:spTree>
    <p:extLst>
      <p:ext uri="{BB962C8B-B14F-4D97-AF65-F5344CB8AC3E}">
        <p14:creationId xmlns:p14="http://schemas.microsoft.com/office/powerpoint/2010/main" val="235872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424AF-8D46-157B-7A98-416DFC845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6140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Apply nanophotonics to scintillator science?</a:t>
            </a:r>
            <a:endParaRPr lang="en-IL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CC158-719E-235F-6633-647320E7C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2999"/>
            <a:ext cx="10515600" cy="4351338"/>
          </a:xfrm>
        </p:spPr>
        <p:txBody>
          <a:bodyPr/>
          <a:lstStyle/>
          <a:p>
            <a:r>
              <a:rPr lang="en-US" b="1" dirty="0"/>
              <a:t>Control light-outcoupling</a:t>
            </a:r>
          </a:p>
          <a:p>
            <a:pPr lvl="1"/>
            <a:r>
              <a:rPr lang="en-US" i="1" dirty="0"/>
              <a:t>Nanophotonic scintillators</a:t>
            </a:r>
          </a:p>
          <a:p>
            <a:endParaRPr lang="en-US" dirty="0"/>
          </a:p>
          <a:p>
            <a:r>
              <a:rPr lang="en-US" dirty="0"/>
              <a:t>Enhance light-emission</a:t>
            </a:r>
          </a:p>
          <a:p>
            <a:pPr lvl="1"/>
            <a:r>
              <a:rPr lang="en-US" dirty="0"/>
              <a:t>Purcell scintillators</a:t>
            </a:r>
          </a:p>
          <a:p>
            <a:endParaRPr lang="en-US" dirty="0"/>
          </a:p>
          <a:p>
            <a:r>
              <a:rPr lang="en-US" dirty="0"/>
              <a:t>Inspiration from quantum optics?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2CDBD0-D490-484A-8175-CAB765CA2A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2"/>
          <a:stretch/>
        </p:blipFill>
        <p:spPr>
          <a:xfrm>
            <a:off x="6096000" y="1350547"/>
            <a:ext cx="3125759" cy="244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138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ABA55-3147-1443-9BD6-DCEE24252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X-ray scintillation enhancement</a:t>
            </a:r>
            <a:endParaRPr lang="en-US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75376F35-B2AB-E94C-A172-E53DB5D15A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35" b="64299"/>
          <a:stretch/>
        </p:blipFill>
        <p:spPr>
          <a:xfrm>
            <a:off x="0" y="2003477"/>
            <a:ext cx="9602274" cy="317933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112F1CE-4370-4C4F-BDFA-68065098C8E6}"/>
              </a:ext>
            </a:extLst>
          </p:cNvPr>
          <p:cNvSpPr/>
          <p:nvPr/>
        </p:nvSpPr>
        <p:spPr>
          <a:xfrm>
            <a:off x="0" y="1690688"/>
            <a:ext cx="346553" cy="2442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5D4F05-34C6-BA4A-9DB9-F53E909C2F26}"/>
              </a:ext>
            </a:extLst>
          </p:cNvPr>
          <p:cNvSpPr/>
          <p:nvPr/>
        </p:nvSpPr>
        <p:spPr>
          <a:xfrm>
            <a:off x="612732" y="2185697"/>
            <a:ext cx="601657" cy="5219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7A0C03-21D6-3844-A840-2D54CF338527}"/>
              </a:ext>
            </a:extLst>
          </p:cNvPr>
          <p:cNvSpPr txBox="1"/>
          <p:nvPr/>
        </p:nvSpPr>
        <p:spPr>
          <a:xfrm>
            <a:off x="4801137" y="4851237"/>
            <a:ext cx="4333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Myriad Pro" panose="020B0503030403020204" pitchFamily="34" charset="0"/>
              </a:rPr>
              <a:t>Large scale patterns (430x430 microns)</a:t>
            </a:r>
          </a:p>
        </p:txBody>
      </p:sp>
      <p:pic>
        <p:nvPicPr>
          <p:cNvPr id="17" name="Picture 16" descr="Background pattern&#10;&#10;Description automatically generated">
            <a:extLst>
              <a:ext uri="{FF2B5EF4-FFF2-40B4-BE49-F238E27FC236}">
                <a16:creationId xmlns:a16="http://schemas.microsoft.com/office/drawing/2014/main" id="{5C74BC07-9BA6-BA67-0296-71BFCE200D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431853" y="965127"/>
            <a:ext cx="2284955" cy="228495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34D946E-FE6F-27F1-7A3F-E0C8EBD77F9A}"/>
              </a:ext>
            </a:extLst>
          </p:cNvPr>
          <p:cNvSpPr txBox="1"/>
          <p:nvPr/>
        </p:nvSpPr>
        <p:spPr>
          <a:xfrm>
            <a:off x="10274408" y="3254474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 panose="020B0503030403020204" pitchFamily="34" charset="0"/>
              </a:rPr>
              <a:t>SEM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C51FB2-F7AF-0E63-4858-9BA8295CB12A}"/>
              </a:ext>
            </a:extLst>
          </p:cNvPr>
          <p:cNvSpPr txBox="1"/>
          <p:nvPr/>
        </p:nvSpPr>
        <p:spPr>
          <a:xfrm>
            <a:off x="1479090" y="6400371"/>
            <a:ext cx="4628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Roques-</a:t>
            </a:r>
            <a:r>
              <a:rPr lang="en-US" dirty="0" err="1"/>
              <a:t>Carmes</a:t>
            </a:r>
            <a:r>
              <a:rPr lang="en-US" dirty="0"/>
              <a:t>*, Rivera*, et al., </a:t>
            </a:r>
            <a:r>
              <a:rPr lang="en-US" b="1" dirty="0"/>
              <a:t>Science</a:t>
            </a:r>
            <a:r>
              <a:rPr lang="en-US" dirty="0"/>
              <a:t> (2022)</a:t>
            </a:r>
          </a:p>
        </p:txBody>
      </p:sp>
    </p:spTree>
    <p:extLst>
      <p:ext uri="{BB962C8B-B14F-4D97-AF65-F5344CB8AC3E}">
        <p14:creationId xmlns:p14="http://schemas.microsoft.com/office/powerpoint/2010/main" val="2110949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amera&#10;&#10;Description automatically generated with low confidence">
            <a:extLst>
              <a:ext uri="{FF2B5EF4-FFF2-40B4-BE49-F238E27FC236}">
                <a16:creationId xmlns:a16="http://schemas.microsoft.com/office/drawing/2014/main" id="{EE976A73-1FF9-0742-A8E7-87621D4FC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1423" y="1512369"/>
            <a:ext cx="8248367" cy="484777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E3C7839-10DE-2B46-AC42-71EF2590A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8994" y="365125"/>
            <a:ext cx="8058150" cy="1325563"/>
          </a:xfrm>
        </p:spPr>
        <p:txBody>
          <a:bodyPr/>
          <a:lstStyle/>
          <a:p>
            <a:r>
              <a:rPr lang="en-US" b="1" dirty="0"/>
              <a:t>Setup at MIT (based on a micro-CT)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B33C92-ACF5-B347-9F4E-12726F3689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0001"/>
          <a:stretch/>
        </p:blipFill>
        <p:spPr>
          <a:xfrm>
            <a:off x="5332051" y="1726909"/>
            <a:ext cx="1247109" cy="8908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1D4175-05DF-E9A8-7D5B-485F9C2CF2B1}"/>
              </a:ext>
            </a:extLst>
          </p:cNvPr>
          <p:cNvSpPr txBox="1"/>
          <p:nvPr/>
        </p:nvSpPr>
        <p:spPr>
          <a:xfrm>
            <a:off x="3925339" y="3111599"/>
            <a:ext cx="915635" cy="369332"/>
          </a:xfrm>
          <a:prstGeom prst="rect">
            <a:avLst/>
          </a:prstGeom>
          <a:solidFill>
            <a:srgbClr val="FFFFFF">
              <a:alpha val="80784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Source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2D56C3-8333-B17E-2640-D3658D0DF7A9}"/>
              </a:ext>
            </a:extLst>
          </p:cNvPr>
          <p:cNvSpPr txBox="1"/>
          <p:nvPr/>
        </p:nvSpPr>
        <p:spPr>
          <a:xfrm>
            <a:off x="5138530" y="4119599"/>
            <a:ext cx="1210588" cy="369332"/>
          </a:xfrm>
          <a:prstGeom prst="rect">
            <a:avLst/>
          </a:prstGeom>
          <a:solidFill>
            <a:srgbClr val="FFFFFF">
              <a:alpha val="80784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Specimen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4350E9-B36E-1A0F-3440-3C692BA08784}"/>
              </a:ext>
            </a:extLst>
          </p:cNvPr>
          <p:cNvSpPr txBox="1"/>
          <p:nvPr/>
        </p:nvSpPr>
        <p:spPr>
          <a:xfrm>
            <a:off x="6221895" y="5436810"/>
            <a:ext cx="1364476" cy="923330"/>
          </a:xfrm>
          <a:prstGeom prst="rect">
            <a:avLst/>
          </a:prstGeom>
          <a:solidFill>
            <a:srgbClr val="FFFFFF">
              <a:alpha val="80784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Scintillator </a:t>
            </a:r>
          </a:p>
          <a:p>
            <a:pPr algn="ctr"/>
            <a:r>
              <a:rPr lang="en-US" dirty="0"/>
              <a:t>+</a:t>
            </a:r>
          </a:p>
          <a:p>
            <a:pPr algn="ctr"/>
            <a:r>
              <a:rPr lang="en-US" dirty="0"/>
              <a:t>Objective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15130C-70AE-07DE-9CF2-ADA2D5F0AEFF}"/>
              </a:ext>
            </a:extLst>
          </p:cNvPr>
          <p:cNvSpPr txBox="1"/>
          <p:nvPr/>
        </p:nvSpPr>
        <p:spPr>
          <a:xfrm>
            <a:off x="9252173" y="2284778"/>
            <a:ext cx="684803" cy="369332"/>
          </a:xfrm>
          <a:prstGeom prst="rect">
            <a:avLst/>
          </a:prstGeom>
          <a:solidFill>
            <a:srgbClr val="FFFFFF">
              <a:alpha val="80784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CCD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5F567B0-7E0D-81F8-0AF0-16480511C991}"/>
              </a:ext>
            </a:extLst>
          </p:cNvPr>
          <p:cNvCxnSpPr/>
          <p:nvPr/>
        </p:nvCxnSpPr>
        <p:spPr>
          <a:xfrm>
            <a:off x="4383157" y="3513831"/>
            <a:ext cx="0" cy="133944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0BC2CCC-2B40-3394-B1D0-CC98FCF1299F}"/>
              </a:ext>
            </a:extLst>
          </p:cNvPr>
          <p:cNvCxnSpPr>
            <a:cxnSpLocks/>
          </p:cNvCxnSpPr>
          <p:nvPr/>
        </p:nvCxnSpPr>
        <p:spPr>
          <a:xfrm>
            <a:off x="5698436" y="4488931"/>
            <a:ext cx="0" cy="4373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7CF12B-91C3-BC04-0B58-CFD89E153466}"/>
              </a:ext>
            </a:extLst>
          </p:cNvPr>
          <p:cNvCxnSpPr>
            <a:cxnSpLocks/>
          </p:cNvCxnSpPr>
          <p:nvPr/>
        </p:nvCxnSpPr>
        <p:spPr>
          <a:xfrm flipV="1">
            <a:off x="6901071" y="5095248"/>
            <a:ext cx="0" cy="34156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E3D5E9B-689E-593A-385E-2A00DAACE2E2}"/>
              </a:ext>
            </a:extLst>
          </p:cNvPr>
          <p:cNvCxnSpPr>
            <a:cxnSpLocks/>
          </p:cNvCxnSpPr>
          <p:nvPr/>
        </p:nvCxnSpPr>
        <p:spPr>
          <a:xfrm>
            <a:off x="9594575" y="2749067"/>
            <a:ext cx="0" cy="7318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CD317D9-BB1A-DD99-9E2A-06AC6B89C63C}"/>
              </a:ext>
            </a:extLst>
          </p:cNvPr>
          <p:cNvSpPr txBox="1"/>
          <p:nvPr/>
        </p:nvSpPr>
        <p:spPr>
          <a:xfrm>
            <a:off x="1763486" y="6400371"/>
            <a:ext cx="4628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Roques-</a:t>
            </a:r>
            <a:r>
              <a:rPr lang="en-US" dirty="0" err="1"/>
              <a:t>Carmes</a:t>
            </a:r>
            <a:r>
              <a:rPr lang="en-US" dirty="0"/>
              <a:t>*, Rivera*, et al., </a:t>
            </a:r>
            <a:r>
              <a:rPr lang="en-US" b="1" dirty="0"/>
              <a:t>Science</a:t>
            </a:r>
            <a:r>
              <a:rPr lang="en-US" dirty="0"/>
              <a:t> (2022)</a:t>
            </a:r>
          </a:p>
        </p:txBody>
      </p:sp>
    </p:spTree>
    <p:extLst>
      <p:ext uri="{BB962C8B-B14F-4D97-AF65-F5344CB8AC3E}">
        <p14:creationId xmlns:p14="http://schemas.microsoft.com/office/powerpoint/2010/main" val="22506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ABA55-3147-1443-9BD6-DCEE24252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X-ray scintillation enhancement</a:t>
            </a:r>
            <a:endParaRPr lang="en-US" dirty="0"/>
          </a:p>
        </p:txBody>
      </p:sp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48FF24FB-CA7F-1C41-B3E5-9E9E004ECD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818"/>
          <a:stretch/>
        </p:blipFill>
        <p:spPr>
          <a:xfrm>
            <a:off x="3079523" y="1751860"/>
            <a:ext cx="6198348" cy="403241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112F1CE-4370-4C4F-BDFA-68065098C8E6}"/>
              </a:ext>
            </a:extLst>
          </p:cNvPr>
          <p:cNvSpPr/>
          <p:nvPr/>
        </p:nvSpPr>
        <p:spPr>
          <a:xfrm>
            <a:off x="1250515" y="1507602"/>
            <a:ext cx="346553" cy="2442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EB992CA-3724-2840-8645-CB38F4690D7A}"/>
              </a:ext>
            </a:extLst>
          </p:cNvPr>
          <p:cNvSpPr/>
          <p:nvPr/>
        </p:nvSpPr>
        <p:spPr>
          <a:xfrm>
            <a:off x="3383147" y="1765733"/>
            <a:ext cx="409963" cy="2889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5D4F05-34C6-BA4A-9DB9-F53E909C2F26}"/>
              </a:ext>
            </a:extLst>
          </p:cNvPr>
          <p:cNvSpPr/>
          <p:nvPr/>
        </p:nvSpPr>
        <p:spPr>
          <a:xfrm>
            <a:off x="6330509" y="1773166"/>
            <a:ext cx="409963" cy="2889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12DA8B-43E3-EB74-96E6-AFF14D300B62}"/>
              </a:ext>
            </a:extLst>
          </p:cNvPr>
          <p:cNvSpPr txBox="1"/>
          <p:nvPr/>
        </p:nvSpPr>
        <p:spPr>
          <a:xfrm>
            <a:off x="1479090" y="6400371"/>
            <a:ext cx="4628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Roques-</a:t>
            </a:r>
            <a:r>
              <a:rPr lang="en-US" dirty="0" err="1"/>
              <a:t>Carmes</a:t>
            </a:r>
            <a:r>
              <a:rPr lang="en-US" dirty="0"/>
              <a:t>*, Rivera*, et al., </a:t>
            </a:r>
            <a:r>
              <a:rPr lang="en-US" b="1" dirty="0"/>
              <a:t>Science</a:t>
            </a:r>
            <a:r>
              <a:rPr lang="en-US" dirty="0"/>
              <a:t> (2022)</a:t>
            </a:r>
          </a:p>
        </p:txBody>
      </p:sp>
    </p:spTree>
    <p:extLst>
      <p:ext uri="{BB962C8B-B14F-4D97-AF65-F5344CB8AC3E}">
        <p14:creationId xmlns:p14="http://schemas.microsoft.com/office/powerpoint/2010/main" val="1955435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1D8EF-3C63-2A45-86E7-E9442FAB4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X-ray scintillation imaging</a:t>
            </a:r>
            <a:endParaRPr lang="en-US" dirty="0"/>
          </a:p>
        </p:txBody>
      </p:sp>
      <p:pic>
        <p:nvPicPr>
          <p:cNvPr id="4" name="Content Placeholder 4" descr="A picture containing shape&#10;&#10;Description automatically generated">
            <a:extLst>
              <a:ext uri="{FF2B5EF4-FFF2-40B4-BE49-F238E27FC236}">
                <a16:creationId xmlns:a16="http://schemas.microsoft.com/office/drawing/2014/main" id="{DBA1D14E-26CB-0A43-8591-DC723D001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0664" y="1281785"/>
            <a:ext cx="6727226" cy="5211090"/>
          </a:xfrm>
          <a:prstGeom prst="rect">
            <a:avLst/>
          </a:prstGeom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3C4469F-A801-0D43-A4FB-5531E4E49A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35" b="64299"/>
          <a:stretch/>
        </p:blipFill>
        <p:spPr>
          <a:xfrm>
            <a:off x="325677" y="1737037"/>
            <a:ext cx="4427951" cy="146610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7C7733-A458-694C-948A-1D6E3A5403FE}"/>
              </a:ext>
            </a:extLst>
          </p:cNvPr>
          <p:cNvSpPr/>
          <p:nvPr/>
        </p:nvSpPr>
        <p:spPr>
          <a:xfrm>
            <a:off x="574110" y="1828800"/>
            <a:ext cx="346553" cy="2442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0BA623-F2A2-2532-EED1-5C9FAB73BC98}"/>
              </a:ext>
            </a:extLst>
          </p:cNvPr>
          <p:cNvSpPr txBox="1"/>
          <p:nvPr/>
        </p:nvSpPr>
        <p:spPr>
          <a:xfrm>
            <a:off x="1479090" y="6400371"/>
            <a:ext cx="4628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Roques-</a:t>
            </a:r>
            <a:r>
              <a:rPr lang="en-US" dirty="0" err="1"/>
              <a:t>Carmes</a:t>
            </a:r>
            <a:r>
              <a:rPr lang="en-US" dirty="0"/>
              <a:t>*, Rivera*, et al., </a:t>
            </a:r>
            <a:r>
              <a:rPr lang="en-US" b="1" dirty="0"/>
              <a:t>Science</a:t>
            </a:r>
            <a:r>
              <a:rPr lang="en-US" dirty="0"/>
              <a:t> (2022)</a:t>
            </a:r>
          </a:p>
        </p:txBody>
      </p:sp>
    </p:spTree>
    <p:extLst>
      <p:ext uri="{BB962C8B-B14F-4D97-AF65-F5344CB8AC3E}">
        <p14:creationId xmlns:p14="http://schemas.microsoft.com/office/powerpoint/2010/main" val="2717660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65518</TotalTime>
  <Words>1063</Words>
  <Application>Microsoft Office PowerPoint</Application>
  <PresentationFormat>Widescreen</PresentationFormat>
  <Paragraphs>192</Paragraphs>
  <Slides>27</Slides>
  <Notes>12</Notes>
  <HiddenSlides>2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Arial Narrow</vt:lpstr>
      <vt:lpstr>Calibri</vt:lpstr>
      <vt:lpstr>Calibri Light</vt:lpstr>
      <vt:lpstr>Cambria Math</vt:lpstr>
      <vt:lpstr>Myriad Pro</vt:lpstr>
      <vt:lpstr>Times New Roman</vt:lpstr>
      <vt:lpstr>Wingdings</vt:lpstr>
      <vt:lpstr>Office Theme</vt:lpstr>
      <vt:lpstr>Nanophotonic particle detectors</vt:lpstr>
      <vt:lpstr>Nanophotonics</vt:lpstr>
      <vt:lpstr>Applications of nanophotonics</vt:lpstr>
      <vt:lpstr>Apply nanophotonics to scintillator science?</vt:lpstr>
      <vt:lpstr>Apply nanophotonics to scintillator science?</vt:lpstr>
      <vt:lpstr>X-ray scintillation enhancement</vt:lpstr>
      <vt:lpstr>Setup at MIT (based on a micro-CT)</vt:lpstr>
      <vt:lpstr>X-ray scintillation enhancement</vt:lpstr>
      <vt:lpstr>X-ray scintillation imaging</vt:lpstr>
      <vt:lpstr>Other x-ray scans</vt:lpstr>
      <vt:lpstr>Apply nanophotonics to scintillator science?</vt:lpstr>
      <vt:lpstr>The Purcell effect</vt:lpstr>
      <vt:lpstr>Purcell effect for scintillation applications</vt:lpstr>
      <vt:lpstr>The Photonic-crystal scintillator</vt:lpstr>
      <vt:lpstr>Experimental realization</vt:lpstr>
      <vt:lpstr>Building a new scintillation lab</vt:lpstr>
      <vt:lpstr>Proof-of-concept measurements</vt:lpstr>
      <vt:lpstr>Robustness to fabrication errors</vt:lpstr>
      <vt:lpstr>PowerPoint Presentation</vt:lpstr>
      <vt:lpstr>Purcell nanophotonic scintillators</vt:lpstr>
      <vt:lpstr>High resolution X-ray detectors: breaking their intrinsic trade-off</vt:lpstr>
      <vt:lpstr>Apply nanophotonics to scintillator science?</vt:lpstr>
      <vt:lpstr>Inspiration from quantum optics</vt:lpstr>
      <vt:lpstr>PowerPoint Presentation</vt:lpstr>
      <vt:lpstr>Quantum optical characterization of scintillators</vt:lpstr>
      <vt:lpstr>PowerPoint Presentation</vt:lpstr>
      <vt:lpstr>Why we like doing physics with free electrons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NanoEP</dc:title>
  <dc:creator>Ido Kaminer</dc:creator>
  <cp:lastModifiedBy>Ido Kaminer</cp:lastModifiedBy>
  <cp:revision>2314</cp:revision>
  <cp:lastPrinted>2019-05-15T11:58:13Z</cp:lastPrinted>
  <dcterms:created xsi:type="dcterms:W3CDTF">2016-07-15T13:45:28Z</dcterms:created>
  <dcterms:modified xsi:type="dcterms:W3CDTF">2022-12-15T10:36:20Z</dcterms:modified>
</cp:coreProperties>
</file>