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0" r:id="rId4"/>
    <p:sldId id="321" r:id="rId5"/>
    <p:sldId id="258" r:id="rId6"/>
    <p:sldId id="259" r:id="rId7"/>
    <p:sldId id="261" r:id="rId8"/>
    <p:sldId id="262" r:id="rId9"/>
    <p:sldId id="323" r:id="rId10"/>
    <p:sldId id="303" r:id="rId11"/>
    <p:sldId id="264" r:id="rId12"/>
    <p:sldId id="312" r:id="rId13"/>
    <p:sldId id="322" r:id="rId14"/>
    <p:sldId id="271" r:id="rId15"/>
    <p:sldId id="284" r:id="rId16"/>
    <p:sldId id="324" r:id="rId17"/>
    <p:sldId id="315" r:id="rId18"/>
    <p:sldId id="302" r:id="rId19"/>
    <p:sldId id="268" r:id="rId20"/>
    <p:sldId id="272" r:id="rId21"/>
    <p:sldId id="316" r:id="rId22"/>
    <p:sldId id="317" r:id="rId23"/>
    <p:sldId id="318" r:id="rId24"/>
    <p:sldId id="319" r:id="rId25"/>
    <p:sldId id="282" r:id="rId26"/>
    <p:sldId id="299" r:id="rId27"/>
    <p:sldId id="292" r:id="rId28"/>
    <p:sldId id="277" r:id="rId29"/>
    <p:sldId id="320" r:id="rId30"/>
    <p:sldId id="281" r:id="rId31"/>
    <p:sldId id="266" r:id="rId32"/>
    <p:sldId id="304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hysics\Desktop\QL1%20process\13%20Quad's%20parameters\13%20Quad's%20paramete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Alignment!$B$1</c:f>
              <c:strCache>
                <c:ptCount val="1"/>
                <c:pt idx="0">
                  <c:v>Quad no' 1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Alignment!$B$2:$B$5</c:f>
              <c:numCache>
                <c:formatCode>General</c:formatCode>
                <c:ptCount val="4"/>
                <c:pt idx="0">
                  <c:v>-3.0000000000000001E-3</c:v>
                </c:pt>
                <c:pt idx="1">
                  <c:v>-8.0000000000000002E-3</c:v>
                </c:pt>
                <c:pt idx="2">
                  <c:v>6.0000000000000001E-3</c:v>
                </c:pt>
                <c:pt idx="3">
                  <c:v>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E7C-4772-A479-9E015D2EE9C9}"/>
            </c:ext>
          </c:extLst>
        </c:ser>
        <c:ser>
          <c:idx val="1"/>
          <c:order val="1"/>
          <c:tx>
            <c:strRef>
              <c:f>Alignment!$C$1</c:f>
              <c:strCache>
                <c:ptCount val="1"/>
                <c:pt idx="0">
                  <c:v>Quad no' 2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Alignment!$C$2:$C$5</c:f>
              <c:numCache>
                <c:formatCode>General</c:formatCode>
                <c:ptCount val="4"/>
                <c:pt idx="0">
                  <c:v>1.2E-2</c:v>
                </c:pt>
                <c:pt idx="1">
                  <c:v>1.2999999999999999E-2</c:v>
                </c:pt>
                <c:pt idx="2">
                  <c:v>1.6E-2</c:v>
                </c:pt>
                <c:pt idx="3">
                  <c:v>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E7C-4772-A479-9E015D2EE9C9}"/>
            </c:ext>
          </c:extLst>
        </c:ser>
        <c:ser>
          <c:idx val="2"/>
          <c:order val="2"/>
          <c:tx>
            <c:strRef>
              <c:f>Alignment!$D$1</c:f>
              <c:strCache>
                <c:ptCount val="1"/>
                <c:pt idx="0">
                  <c:v>Quad no' 3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Alignment!$D$2:$D$5</c:f>
              <c:numCache>
                <c:formatCode>General</c:formatCode>
                <c:ptCount val="4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E7C-4772-A479-9E015D2EE9C9}"/>
            </c:ext>
          </c:extLst>
        </c:ser>
        <c:ser>
          <c:idx val="3"/>
          <c:order val="3"/>
          <c:tx>
            <c:strRef>
              <c:f>Alignment!$E$1</c:f>
              <c:strCache>
                <c:ptCount val="1"/>
                <c:pt idx="0">
                  <c:v>Quad no' 4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Alignment!$E$2:$E$5</c:f>
              <c:numCache>
                <c:formatCode>General</c:formatCode>
                <c:ptCount val="4"/>
                <c:pt idx="0">
                  <c:v>-5.0000000000000001E-3</c:v>
                </c:pt>
                <c:pt idx="1">
                  <c:v>-5.0000000000000001E-3</c:v>
                </c:pt>
                <c:pt idx="2">
                  <c:v>4.0000000000000001E-3</c:v>
                </c:pt>
                <c:pt idx="3">
                  <c:v>4.0000000000000001E-3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E7C-4772-A479-9E015D2EE9C9}"/>
            </c:ext>
          </c:extLst>
        </c:ser>
        <c:ser>
          <c:idx val="4"/>
          <c:order val="4"/>
          <c:tx>
            <c:strRef>
              <c:f>Alignment!$F$1</c:f>
              <c:strCache>
                <c:ptCount val="1"/>
                <c:pt idx="0">
                  <c:v>Quad no' 5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Alignment!$F$2:$F$5</c:f>
              <c:numCache>
                <c:formatCode>General</c:formatCode>
                <c:ptCount val="4"/>
                <c:pt idx="0">
                  <c:v>-6.0000000000000001E-3</c:v>
                </c:pt>
                <c:pt idx="1">
                  <c:v>5.0000000000000001E-3</c:v>
                </c:pt>
                <c:pt idx="2">
                  <c:v>7.0000000000000001E-3</c:v>
                </c:pt>
                <c:pt idx="3">
                  <c:v>6.0000000000000001E-3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E7C-4772-A479-9E015D2EE9C9}"/>
            </c:ext>
          </c:extLst>
        </c:ser>
        <c:ser>
          <c:idx val="5"/>
          <c:order val="5"/>
          <c:tx>
            <c:strRef>
              <c:f>Alignment!$G$1</c:f>
              <c:strCache>
                <c:ptCount val="1"/>
                <c:pt idx="0">
                  <c:v>Quad no' 6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Alignment!$G$2:$G$5</c:f>
              <c:numCache>
                <c:formatCode>General</c:formatCode>
                <c:ptCount val="4"/>
                <c:pt idx="0">
                  <c:v>-4.0000000000000001E-3</c:v>
                </c:pt>
                <c:pt idx="1">
                  <c:v>6.0000000000000001E-3</c:v>
                </c:pt>
                <c:pt idx="2">
                  <c:v>8.0000000000000002E-3</c:v>
                </c:pt>
                <c:pt idx="3">
                  <c:v>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E7C-4772-A479-9E015D2EE9C9}"/>
            </c:ext>
          </c:extLst>
        </c:ser>
        <c:ser>
          <c:idx val="6"/>
          <c:order val="6"/>
          <c:tx>
            <c:strRef>
              <c:f>Alignment!$H$1</c:f>
              <c:strCache>
                <c:ptCount val="1"/>
                <c:pt idx="0">
                  <c:v>Quad no' 7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Alignment!$H$2:$H$5</c:f>
              <c:numCache>
                <c:formatCode>General</c:formatCode>
                <c:ptCount val="4"/>
                <c:pt idx="0">
                  <c:v>3.0000000000000001E-3</c:v>
                </c:pt>
                <c:pt idx="1">
                  <c:v>8.9999999999999993E-3</c:v>
                </c:pt>
                <c:pt idx="2">
                  <c:v>4.0000000000000001E-3</c:v>
                </c:pt>
                <c:pt idx="3">
                  <c:v>-1.0999999999999999E-2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E7C-4772-A479-9E015D2EE9C9}"/>
            </c:ext>
          </c:extLst>
        </c:ser>
        <c:ser>
          <c:idx val="7"/>
          <c:order val="7"/>
          <c:tx>
            <c:strRef>
              <c:f>Alignment!$I$1</c:f>
              <c:strCache>
                <c:ptCount val="1"/>
                <c:pt idx="0">
                  <c:v>Quad no' 8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Alignment!$I$2:$I$5</c:f>
              <c:numCache>
                <c:formatCode>General</c:formatCode>
                <c:ptCount val="4"/>
                <c:pt idx="0">
                  <c:v>7.0000000000000001E-3</c:v>
                </c:pt>
                <c:pt idx="1">
                  <c:v>0.01</c:v>
                </c:pt>
                <c:pt idx="2">
                  <c:v>1E-3</c:v>
                </c:pt>
                <c:pt idx="3">
                  <c:v>5.0000000000000001E-3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6E7C-4772-A479-9E015D2EE9C9}"/>
            </c:ext>
          </c:extLst>
        </c:ser>
        <c:ser>
          <c:idx val="8"/>
          <c:order val="8"/>
          <c:tx>
            <c:strRef>
              <c:f>Alignment!$J$1</c:f>
              <c:strCache>
                <c:ptCount val="1"/>
                <c:pt idx="0">
                  <c:v>Quad no' 9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Alignment!$J$2:$J$5</c:f>
              <c:numCache>
                <c:formatCode>General</c:formatCode>
                <c:ptCount val="4"/>
                <c:pt idx="0">
                  <c:v>1E-3</c:v>
                </c:pt>
                <c:pt idx="1">
                  <c:v>4.0000000000000001E-3</c:v>
                </c:pt>
                <c:pt idx="2">
                  <c:v>7.0000000000000001E-3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6E7C-4772-A479-9E015D2EE9C9}"/>
            </c:ext>
          </c:extLst>
        </c:ser>
        <c:ser>
          <c:idx val="9"/>
          <c:order val="9"/>
          <c:tx>
            <c:strRef>
              <c:f>Alignment!$K$1</c:f>
              <c:strCache>
                <c:ptCount val="1"/>
                <c:pt idx="0">
                  <c:v>Quad no' 10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Alignment!$K$2:$K$5</c:f>
              <c:numCache>
                <c:formatCode>General</c:formatCode>
                <c:ptCount val="4"/>
                <c:pt idx="0">
                  <c:v>4.0000000000000001E-3</c:v>
                </c:pt>
                <c:pt idx="1">
                  <c:v>1E-3</c:v>
                </c:pt>
                <c:pt idx="2">
                  <c:v>0.01</c:v>
                </c:pt>
                <c:pt idx="3">
                  <c:v>-7.0000000000000001E-3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6E7C-4772-A479-9E015D2EE9C9}"/>
            </c:ext>
          </c:extLst>
        </c:ser>
        <c:ser>
          <c:idx val="10"/>
          <c:order val="10"/>
          <c:tx>
            <c:strRef>
              <c:f>Alignment!$L$1</c:f>
              <c:strCache>
                <c:ptCount val="1"/>
                <c:pt idx="0">
                  <c:v>Quad no' 11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Alignment!$L$2:$L$5</c:f>
              <c:numCache>
                <c:formatCode>General</c:formatCode>
                <c:ptCount val="4"/>
                <c:pt idx="0">
                  <c:v>0.01</c:v>
                </c:pt>
                <c:pt idx="1">
                  <c:v>6.0000000000000001E-3</c:v>
                </c:pt>
                <c:pt idx="2">
                  <c:v>4.0000000000000001E-3</c:v>
                </c:pt>
                <c:pt idx="3">
                  <c:v>5.0000000000000001E-3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6E7C-4772-A479-9E015D2EE9C9}"/>
            </c:ext>
          </c:extLst>
        </c:ser>
        <c:ser>
          <c:idx val="11"/>
          <c:order val="11"/>
          <c:tx>
            <c:strRef>
              <c:f>Alignment!$M$1</c:f>
              <c:strCache>
                <c:ptCount val="1"/>
                <c:pt idx="0">
                  <c:v>Quad no' 12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Alignment!$M$2:$M$5</c:f>
              <c:numCache>
                <c:formatCode>General</c:formatCode>
                <c:ptCount val="4"/>
                <c:pt idx="0">
                  <c:v>0.01</c:v>
                </c:pt>
                <c:pt idx="1">
                  <c:v>4.0000000000000001E-3</c:v>
                </c:pt>
                <c:pt idx="2">
                  <c:v>-5.0000000000000001E-3</c:v>
                </c:pt>
                <c:pt idx="3">
                  <c:v>0.01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6E7C-4772-A479-9E015D2EE9C9}"/>
            </c:ext>
          </c:extLst>
        </c:ser>
        <c:ser>
          <c:idx val="12"/>
          <c:order val="12"/>
          <c:tx>
            <c:strRef>
              <c:f>Alignment!$N$1</c:f>
              <c:strCache>
                <c:ptCount val="1"/>
                <c:pt idx="0">
                  <c:v>Quad no' 13</c:v>
                </c:pt>
              </c:strCache>
            </c:strRef>
          </c:tx>
          <c:marker>
            <c:symbol val="none"/>
          </c:marker>
          <c:cat>
            <c:strRef>
              <c:f>Alignment!$A$2:$A$5</c:f>
              <c:strCache>
                <c:ptCount val="4"/>
                <c:pt idx="0">
                  <c:v>1st layer angle (º)</c:v>
                </c:pt>
                <c:pt idx="1">
                  <c:v>2nd layer angle (º)</c:v>
                </c:pt>
                <c:pt idx="2">
                  <c:v>3rd layer angle (º)</c:v>
                </c:pt>
                <c:pt idx="3">
                  <c:v>4th layer angle (º)</c:v>
                </c:pt>
              </c:strCache>
            </c:strRef>
          </c:cat>
          <c:val>
            <c:numRef>
              <c:f>Alignment!$N$2:$N$5</c:f>
              <c:numCache>
                <c:formatCode>General</c:formatCode>
                <c:ptCount val="4"/>
                <c:pt idx="0">
                  <c:v>8.9999999999999993E-3</c:v>
                </c:pt>
                <c:pt idx="1">
                  <c:v>-8.0000000000000002E-3</c:v>
                </c:pt>
                <c:pt idx="2">
                  <c:v>0.01</c:v>
                </c:pt>
                <c:pt idx="3">
                  <c:v>8.0000000000000002E-3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6E7C-4772-A479-9E015D2EE9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4897536"/>
        <c:axId val="85067456"/>
      </c:lineChart>
      <c:catAx>
        <c:axId val="184897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5067456"/>
        <c:crosses val="autoZero"/>
        <c:auto val="1"/>
        <c:lblAlgn val="ctr"/>
        <c:lblOffset val="100"/>
        <c:noMultiLvlLbl val="0"/>
      </c:catAx>
      <c:valAx>
        <c:axId val="85067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48975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C2185-65A3-4E9C-BD77-F5A01C9D1120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2B510-320F-48E4-ACB1-05FB285BB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50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2FA90-E551-42A8-9E13-3A65FDD5A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EA3863-149F-4E9F-8C85-A51E4D3FF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3A3BA-AA2F-4DB5-90DF-DB163E7FA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FF277-FD5C-4E16-9E09-C88C92A81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2303C-E9AB-44E6-AD7F-B15858875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9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8845-C771-4E86-A5B1-3BAF7712C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6F0B8B-CC0B-4933-9D3C-05269FF692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17E1C-764B-4AAC-B67E-B274E296E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1E4D8-5128-466A-AA9F-95112C66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EE489-E55E-4C39-878B-3EE45B62C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1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DA9F7F-88A2-4063-9C10-3DEDB3C868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CC0533-5F89-4C72-BF80-C17E24D05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9574D-EE20-41C1-81A5-19620789D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A3C84-5432-4123-B65C-848C11F5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03C35-EF0C-4D6A-B9D6-867CBFA96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1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5797F-DE65-441E-BB2C-92990CDC7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977E1-BD8C-4967-BFA4-08DA0D310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AD810-6245-434F-96BC-8BC63074B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3355E-52D6-4205-9722-C4083B63A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AC27E-1A48-4A68-9974-846C4B3DF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4349-498E-499D-A594-3A318941D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9D898-6F9B-402A-BEF4-3638D66E6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AEC2D-942F-4929-BFAD-DF456E5E4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E2717-2E8B-475F-BB4B-707863CBE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9202C-34DE-416D-B0C9-66FC48508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2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C5717-1256-4149-90D3-F2C79C3AA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7127B-CA50-419F-9BD0-66F8457B1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4C6D19-085B-465A-8E38-938B982A8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A1FAF-B9C6-463A-B65F-2103E0E46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5FA096-C89B-4716-BB90-B417D7C7D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C0F60B-8BC5-4759-A2F3-A57A9523A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94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6942F-A8B9-4E15-A261-C768BE0D1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1CC83-B49C-4D3A-BD59-4044AF9CB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814D64-DC74-448A-8A43-7093FC4AB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DFE0A8-2F20-4ED4-BBFF-5FED77E580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F67E11-10D1-4A59-9312-9F92DE270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43E1FC-968B-4512-80E6-320B951E2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147D14-CA1A-4ADC-9727-9E92176AF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953305-1ADE-4C78-ABBC-F4DF52D3A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3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9A5D4-8082-4C0F-8773-7CBA37797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5A7D29-EF66-4E63-A4E5-E07854EA8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D07DB-ADD7-4BC2-BAEF-D25179551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04A00C-0AEE-4EA5-8544-61192FB49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86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ABE333-EB29-4FC9-B1E2-3E658B727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C9494F-91BB-405E-BE26-B1AD259BC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A535C-ED69-4A90-AD83-93C9609BA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65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3BBA6-5D81-4C09-BF31-4B42C3220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B1290-F178-4FF7-AB43-097BA5FE9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3624D-830F-4B1E-9EE3-257514F4B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3E5BC-24DE-4F57-93BD-4275EBD4C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598167-0DC2-4255-B906-43E9021FB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26D21-8871-4B41-A662-717A6F8A4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2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22AAB-6E38-42C8-8D94-666A2EF5C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5C1861-88A2-4207-9E9D-CDF964F828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0ACD2-7496-4740-9278-980A5E10BB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BE64EE-B878-4760-9BA2-729BAEC1B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BCD10-B33B-40F7-A89B-9968A3E84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C7605-3918-418F-967E-847A26AFD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57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B4B8A0-2D13-4E24-BFF2-B6853AFC4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07FF1-4105-4CF4-B36C-FFAAE480A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E1421-A24E-4250-88AB-7F68618B05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F2EDE-EEA3-4F93-A440-739B9F361AAC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77FE0-0D00-4DBA-92DD-892C4B2B0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5B4A9-B6D1-414B-8629-B4855A745E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22FFC-D7F2-4DFD-B153-C6496A907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7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about/accelerators/large-hadron-collider" TargetMode="External"/><Relationship Id="rId2" Type="http://schemas.openxmlformats.org/officeDocument/2006/relationships/hyperlink" Target="https://home.cern/about/accelerators/large-electron-positron-collider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7A922-2154-41F7-9D38-B14E7A2D55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/>
              <a:t>Mexico laboratory </a:t>
            </a:r>
            <a:br>
              <a:rPr lang="en-US" i="1" dirty="0"/>
            </a:br>
            <a:r>
              <a:rPr lang="en-US" i="1" dirty="0"/>
              <a:t>Weizmann Institute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486EE2-0652-42A1-905E-B5BA2465A9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Meir Shoa</a:t>
            </a:r>
          </a:p>
        </p:txBody>
      </p:sp>
    </p:spTree>
    <p:extLst>
      <p:ext uri="{BB962C8B-B14F-4D97-AF65-F5344CB8AC3E}">
        <p14:creationId xmlns:p14="http://schemas.microsoft.com/office/powerpoint/2010/main" val="4087526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67EE-49B8-4FE4-B7B9-DB870CB83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144857"/>
            <a:ext cx="9603275" cy="1049235"/>
          </a:xfrm>
        </p:spPr>
        <p:txBody>
          <a:bodyPr/>
          <a:lstStyle/>
          <a:p>
            <a:pPr algn="ctr"/>
            <a:r>
              <a:rPr lang="en-US" dirty="0"/>
              <a:t>New small wheels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9EDB4F-F926-4580-8971-DC1FBCBC67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256" y="2244443"/>
            <a:ext cx="3216729" cy="428897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A2A1E9-3C64-4C34-9FEF-22EFFF609061}"/>
              </a:ext>
            </a:extLst>
          </p:cNvPr>
          <p:cNvSpPr txBox="1"/>
          <p:nvPr/>
        </p:nvSpPr>
        <p:spPr>
          <a:xfrm>
            <a:off x="-230891" y="1289778"/>
            <a:ext cx="7448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2 NSW are operating underground in the ATLAS pit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2D903ABE-552C-47C1-906F-EBE69A3E9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356" y="3086472"/>
            <a:ext cx="4389120" cy="351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559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3914D-0D77-471B-A51A-C957A1C6A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341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/>
              <a:t>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87010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B038B-B0EA-4BA9-8965-122CE027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Mexico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821BC-DA59-43B7-A9E8-EB1DA94DB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Maintenance for the big wheels in ATLAS</a:t>
            </a:r>
          </a:p>
          <a:p>
            <a:pPr lvl="1"/>
            <a:r>
              <a:rPr lang="en-US" dirty="0"/>
              <a:t>DCS, Spare production and replacement</a:t>
            </a:r>
          </a:p>
          <a:p>
            <a:endParaRPr lang="en-US" dirty="0"/>
          </a:p>
          <a:p>
            <a:r>
              <a:rPr lang="en-US" dirty="0"/>
              <a:t>R&amp;D projects</a:t>
            </a:r>
          </a:p>
          <a:p>
            <a:pPr lvl="1"/>
            <a:r>
              <a:rPr lang="en-US" dirty="0"/>
              <a:t> Muon spectrometer NA60+</a:t>
            </a:r>
          </a:p>
          <a:p>
            <a:pPr lvl="1"/>
            <a:r>
              <a:rPr lang="en-US" dirty="0"/>
              <a:t>EIL4  TGC - to replace on 2026</a:t>
            </a:r>
          </a:p>
          <a:p>
            <a:endParaRPr lang="en-US" dirty="0"/>
          </a:p>
          <a:p>
            <a:r>
              <a:rPr lang="en-US" dirty="0"/>
              <a:t>Production of the new EIL4 will start soon</a:t>
            </a:r>
          </a:p>
          <a:p>
            <a:r>
              <a:rPr lang="en-US" dirty="0"/>
              <a:t>Design and planning the new lab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70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55614-896C-40AD-914C-16F1B22C7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417"/>
            <a:ext cx="10515600" cy="1325563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Spare TGC’s units</a:t>
            </a:r>
            <a:endParaRPr lang="en-I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3CE31-CEF3-45D1-8853-0480D8374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u="sng" dirty="0"/>
              <a:t>22-23</a:t>
            </a:r>
            <a:r>
              <a:rPr lang="en-US" dirty="0"/>
              <a:t> – 7 units will be replaced next EYETS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Production is taking place these days</a:t>
            </a:r>
          </a:p>
          <a:p>
            <a:pPr>
              <a:lnSpc>
                <a:spcPct val="100000"/>
              </a:lnSpc>
            </a:pPr>
            <a:r>
              <a:rPr lang="en-US" u="sng" dirty="0"/>
              <a:t>LS3</a:t>
            </a:r>
            <a:r>
              <a:rPr lang="en-US" dirty="0"/>
              <a:t> – 23 units are needed to be replaced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Production (ongoing) and spares.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endParaRPr lang="en-IL" dirty="0"/>
          </a:p>
        </p:txBody>
      </p:sp>
    </p:spTree>
    <p:extLst>
      <p:ext uri="{BB962C8B-B14F-4D97-AF65-F5344CB8AC3E}">
        <p14:creationId xmlns:p14="http://schemas.microsoft.com/office/powerpoint/2010/main" val="3913019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927" y="87085"/>
            <a:ext cx="10372725" cy="1839685"/>
          </a:xfrm>
        </p:spPr>
        <p:txBody>
          <a:bodyPr>
            <a:noAutofit/>
          </a:bodyPr>
          <a:lstStyle/>
          <a:p>
            <a:pPr rtl="1"/>
            <a:r>
              <a:rPr lang="en-US" sz="8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TGC-EIL4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044" y="5699820"/>
            <a:ext cx="8954490" cy="1071095"/>
          </a:xfrm>
        </p:spPr>
        <p:txBody>
          <a:bodyPr>
            <a:normAutofit/>
          </a:bodyPr>
          <a:lstStyle/>
          <a:p>
            <a:pPr algn="ctr" rtl="1"/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42 triplets will be produced and installed at ATLAS during LS3</a:t>
            </a:r>
            <a:endParaRPr lang="he-IL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748" y="2396954"/>
            <a:ext cx="3418293" cy="27280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082" y="2396954"/>
            <a:ext cx="4642012" cy="292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84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Laboratory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Part of the physics core facility unit at WIS</a:t>
            </a:r>
          </a:p>
          <a:p>
            <a:r>
              <a:rPr lang="en-US" dirty="0"/>
              <a:t>Scientific Personnel</a:t>
            </a:r>
          </a:p>
          <a:p>
            <a:pPr lvl="1"/>
            <a:r>
              <a:rPr lang="en-US" dirty="0"/>
              <a:t>Overall scientific leadership – SB</a:t>
            </a:r>
          </a:p>
          <a:p>
            <a:pPr lvl="1"/>
            <a:r>
              <a:rPr lang="en-US" dirty="0"/>
              <a:t>Two permanent physicists – IR, LM</a:t>
            </a:r>
          </a:p>
          <a:p>
            <a:pPr lvl="1"/>
            <a:r>
              <a:rPr lang="en-US" dirty="0"/>
              <a:t>Physicist consultant – VS</a:t>
            </a:r>
          </a:p>
          <a:p>
            <a:pPr lvl="1"/>
            <a:r>
              <a:rPr lang="en-US" dirty="0"/>
              <a:t>Per project leadership – SB, SM, NT</a:t>
            </a:r>
          </a:p>
          <a:p>
            <a:r>
              <a:rPr lang="en-US" dirty="0"/>
              <a:t>Technical team – 5 full time employees </a:t>
            </a:r>
          </a:p>
          <a:p>
            <a:pPr lvl="1"/>
            <a:r>
              <a:rPr lang="en-US" dirty="0"/>
              <a:t>Management - MS</a:t>
            </a:r>
          </a:p>
          <a:p>
            <a:pPr lvl="1"/>
            <a:r>
              <a:rPr lang="en-US" dirty="0"/>
              <a:t>Two project leaders – GC, FB</a:t>
            </a:r>
          </a:p>
          <a:p>
            <a:pPr lvl="1"/>
            <a:r>
              <a:rPr lang="en-US" dirty="0"/>
              <a:t>Two engineers – BY, ZF</a:t>
            </a:r>
          </a:p>
          <a:p>
            <a:r>
              <a:rPr lang="en-US" dirty="0"/>
              <a:t>Temporary team – hired per project</a:t>
            </a:r>
          </a:p>
          <a:p>
            <a:pPr lvl="1"/>
            <a:r>
              <a:rPr lang="en-US" dirty="0"/>
              <a:t>Currently 2 and up to 20 in intense mass production periods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26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Laboratory expertise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 wire proportional chambers </a:t>
            </a:r>
          </a:p>
          <a:p>
            <a:r>
              <a:rPr lang="en-US" dirty="0"/>
              <a:t>Transition for MPGD structure is straight forward</a:t>
            </a:r>
          </a:p>
          <a:p>
            <a:r>
              <a:rPr lang="en-US" dirty="0"/>
              <a:t>Transition to other technologies is doable</a:t>
            </a:r>
          </a:p>
          <a:p>
            <a:endParaRPr lang="en-US" dirty="0"/>
          </a:p>
          <a:p>
            <a:r>
              <a:rPr lang="en-US" dirty="0"/>
              <a:t>Fully equipped with necessary instrumentations</a:t>
            </a:r>
          </a:p>
          <a:p>
            <a:pPr lvl="1"/>
            <a:r>
              <a:rPr lang="en-US" dirty="0"/>
              <a:t>Flat granite tables, PS, measurement equipment and raw material to produce detectors</a:t>
            </a:r>
          </a:p>
          <a:p>
            <a:r>
              <a:rPr lang="en-US" dirty="0"/>
              <a:t>Procurement of new instrumentation supported by the institute </a:t>
            </a:r>
          </a:p>
          <a:p>
            <a:pPr lvl="1"/>
            <a:r>
              <a:rPr lang="en-US" dirty="0"/>
              <a:t>Provided decent scientific justification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746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66" y="2205867"/>
            <a:ext cx="5151564" cy="386367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0BE5A59-2FF1-4023-9354-36BD4DC07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0" y="788459"/>
            <a:ext cx="9603275" cy="1049235"/>
          </a:xfrm>
        </p:spPr>
        <p:txBody>
          <a:bodyPr/>
          <a:lstStyle/>
          <a:p>
            <a:pPr algn="ctr"/>
            <a:r>
              <a:rPr lang="en-US" dirty="0"/>
              <a:t>Example equipment – Faro arm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4955F8-3FBA-49EE-A266-32B8CF88E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826" y="2205867"/>
            <a:ext cx="3901129" cy="3863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7C310D-3BD1-4D89-A35E-CCE9875C046F}"/>
              </a:ext>
            </a:extLst>
          </p:cNvPr>
          <p:cNvSpPr txBox="1"/>
          <p:nvPr/>
        </p:nvSpPr>
        <p:spPr>
          <a:xfrm>
            <a:off x="9870551" y="2205867"/>
            <a:ext cx="2227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3D measurement to the 20 um level</a:t>
            </a:r>
          </a:p>
        </p:txBody>
      </p:sp>
    </p:spTree>
    <p:extLst>
      <p:ext uri="{BB962C8B-B14F-4D97-AF65-F5344CB8AC3E}">
        <p14:creationId xmlns:p14="http://schemas.microsoft.com/office/powerpoint/2010/main" val="1280522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42533-FE3C-438D-986B-66230EABE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270" y="2171769"/>
            <a:ext cx="4568401" cy="3294576"/>
          </a:xfrm>
        </p:spPr>
        <p:txBody>
          <a:bodyPr/>
          <a:lstStyle/>
          <a:p>
            <a:r>
              <a:rPr lang="en-US" dirty="0"/>
              <a:t>Capacity &gt; 40 large area PCBs (TGC CB are 3 m</a:t>
            </a:r>
            <a:r>
              <a:rPr lang="en-US" baseline="30000" dirty="0"/>
              <a:t>2</a:t>
            </a:r>
            <a:r>
              <a:rPr lang="en-US" dirty="0"/>
              <a:t>) per day</a:t>
            </a:r>
          </a:p>
          <a:p>
            <a:r>
              <a:rPr lang="en-US" dirty="0"/>
              <a:t>Good accuracy </a:t>
            </a:r>
          </a:p>
        </p:txBody>
      </p:sp>
      <p:pic>
        <p:nvPicPr>
          <p:cNvPr id="5" name="Picture 2" descr="C:\Users\Physics\Desktop\prima cefla.jpg">
            <a:extLst>
              <a:ext uri="{FF2B5EF4-FFF2-40B4-BE49-F238E27FC236}">
                <a16:creationId xmlns:a16="http://schemas.microsoft.com/office/drawing/2014/main" id="{A52F781B-9ED0-4E1F-A590-A77469289B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4" t="14970" r="10782" b="10926"/>
          <a:stretch/>
        </p:blipFill>
        <p:spPr bwMode="auto">
          <a:xfrm>
            <a:off x="5931694" y="2171769"/>
            <a:ext cx="5808844" cy="290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8D19D-13C9-C81D-D80F-AB66BB97E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961" y="788459"/>
            <a:ext cx="10443991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Example equipment – Graphite spraying machine</a:t>
            </a:r>
          </a:p>
        </p:txBody>
      </p:sp>
    </p:spTree>
    <p:extLst>
      <p:ext uri="{BB962C8B-B14F-4D97-AF65-F5344CB8AC3E}">
        <p14:creationId xmlns:p14="http://schemas.microsoft.com/office/powerpoint/2010/main" val="2428770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0489" y="1851101"/>
            <a:ext cx="5934511" cy="266910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/>
              <a:t>Custom made based on in house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/>
              <a:t>Adjustable table size – to cope with the different dimensions of the TGC types</a:t>
            </a:r>
            <a:endParaRPr lang="en-GB" sz="2400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7380721" y="1218942"/>
            <a:ext cx="4329498" cy="5181599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A571D36-0C33-D8C6-3BA5-200BC3A0129F}"/>
              </a:ext>
            </a:extLst>
          </p:cNvPr>
          <p:cNvSpPr txBox="1">
            <a:spLocks/>
          </p:cNvSpPr>
          <p:nvPr/>
        </p:nvSpPr>
        <p:spPr>
          <a:xfrm>
            <a:off x="705079" y="0"/>
            <a:ext cx="10443991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Example equipment – Adjustable winding machine</a:t>
            </a:r>
          </a:p>
        </p:txBody>
      </p:sp>
    </p:spTree>
    <p:extLst>
      <p:ext uri="{BB962C8B-B14F-4D97-AF65-F5344CB8AC3E}">
        <p14:creationId xmlns:p14="http://schemas.microsoft.com/office/powerpoint/2010/main" val="2137385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000B3-17F5-43BA-ABC9-86F6E4F5A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Some History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OPAL DETECTOR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8E810-B709-4ACD-BAD8-17EAD8FDB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1" indent="0">
              <a:buNone/>
            </a:pPr>
            <a:endParaRPr lang="en-US" sz="2600" dirty="0"/>
          </a:p>
          <a:p>
            <a:r>
              <a:rPr lang="en-US" sz="2600" dirty="0"/>
              <a:t>OPAL (Omni-Purpose Apparatus at LEP) - one of four large detectors at the </a:t>
            </a:r>
            <a:r>
              <a:rPr lang="en-US" sz="2600" dirty="0">
                <a:hlinkClick r:id="rId2"/>
              </a:rPr>
              <a:t>Large Electron-Positron collider</a:t>
            </a:r>
            <a:r>
              <a:rPr lang="en-US" sz="2600" dirty="0"/>
              <a:t> (LEP) </a:t>
            </a:r>
          </a:p>
          <a:p>
            <a:pPr lvl="1"/>
            <a:r>
              <a:rPr lang="en-US" sz="2200" dirty="0"/>
              <a:t>Started operation with the collider in August 1989 </a:t>
            </a:r>
          </a:p>
          <a:p>
            <a:pPr lvl="1"/>
            <a:r>
              <a:rPr lang="en-US" sz="2200" dirty="0"/>
              <a:t>Data taking ended - 2 November 2000 </a:t>
            </a:r>
          </a:p>
          <a:p>
            <a:pPr lvl="1"/>
            <a:r>
              <a:rPr lang="en-US" sz="2200" dirty="0"/>
              <a:t>Detectors dismantled the following year to – </a:t>
            </a:r>
            <a:br>
              <a:rPr lang="en-US" sz="2200" dirty="0"/>
            </a:br>
            <a:r>
              <a:rPr lang="en-US" sz="2200" dirty="0"/>
              <a:t>make room for construction of the </a:t>
            </a:r>
            <a:r>
              <a:rPr lang="en-US" sz="2200" dirty="0">
                <a:hlinkClick r:id="rId3"/>
              </a:rPr>
              <a:t>Large Hadron Collider</a:t>
            </a:r>
            <a:r>
              <a:rPr lang="en-US" sz="2200" dirty="0"/>
              <a:t> (LHC).</a:t>
            </a:r>
            <a:endParaRPr lang="en-US" sz="2600" dirty="0"/>
          </a:p>
          <a:p>
            <a:r>
              <a:rPr lang="en-US" sz="2600" dirty="0"/>
              <a:t>1980-1990 -  Lab activity -  TGC for the Hadron calorimeter </a:t>
            </a:r>
          </a:p>
          <a:p>
            <a:pPr lvl="1"/>
            <a:r>
              <a:rPr lang="en-US" sz="2200" dirty="0"/>
              <a:t>R&amp;D – TGC taken from prototype level to mass production</a:t>
            </a:r>
          </a:p>
          <a:p>
            <a:pPr lvl="1"/>
            <a:r>
              <a:rPr lang="en-US" sz="2200" dirty="0"/>
              <a:t>Production of 500 units</a:t>
            </a:r>
          </a:p>
          <a:p>
            <a:pPr lvl="1"/>
            <a:r>
              <a:rPr lang="en-US" sz="2200" dirty="0"/>
              <a:t>Installation</a:t>
            </a:r>
            <a:endParaRPr lang="en-US" sz="2600" dirty="0"/>
          </a:p>
          <a:p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84547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9" b="10279"/>
          <a:stretch>
            <a:fillRect/>
          </a:stretch>
        </p:blipFill>
        <p:spPr>
          <a:xfrm>
            <a:off x="7809946" y="1187396"/>
            <a:ext cx="3667125" cy="5181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705" y="2256465"/>
            <a:ext cx="6119056" cy="3703660"/>
          </a:xfrm>
        </p:spPr>
        <p:txBody>
          <a:bodyPr>
            <a:no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Designed for the QA/QC of the </a:t>
            </a:r>
            <a:r>
              <a:rPr lang="en-US" sz="2400" dirty="0" err="1"/>
              <a:t>sTGC</a:t>
            </a:r>
            <a:endParaRPr lang="en-US" sz="2400" dirty="0"/>
          </a:p>
          <a:p>
            <a:pPr marL="742950" lvl="1" indent="-285750">
              <a:buFont typeface="Arial" charset="0"/>
              <a:buChar char="•"/>
            </a:pPr>
            <a:r>
              <a:rPr lang="en-US" sz="2200" dirty="0"/>
              <a:t>By the Russian team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X-Y portable table synchronized with X-Ray tube and PS</a:t>
            </a:r>
          </a:p>
          <a:p>
            <a:pPr marL="285750" indent="-285750">
              <a:buFont typeface="Arial" charset="0"/>
              <a:buChar char="•"/>
            </a:pPr>
            <a:endParaRPr lang="en-US" sz="2400" dirty="0"/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Used for gain uniformity test and identification of hotspots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F897D9-B99F-6A8E-1306-BABE89E96CBF}"/>
              </a:ext>
            </a:extLst>
          </p:cNvPr>
          <p:cNvSpPr txBox="1">
            <a:spLocks/>
          </p:cNvSpPr>
          <p:nvPr/>
        </p:nvSpPr>
        <p:spPr>
          <a:xfrm>
            <a:off x="705079" y="0"/>
            <a:ext cx="10443991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Example equipment – XY X-ray </a:t>
            </a:r>
            <a:r>
              <a:rPr lang="en-US" dirty="0" err="1"/>
              <a:t>mahcine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921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6756F-582D-45DF-8D2E-0F3F894BF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to the new DPPA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CF666-5094-421E-82AB-56579C622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building for the department of particle physics and Astrophysics</a:t>
            </a:r>
          </a:p>
          <a:p>
            <a:pPr lvl="1"/>
            <a:r>
              <a:rPr lang="en-US" dirty="0"/>
              <a:t>Construction start next year and will take ~3 years </a:t>
            </a:r>
          </a:p>
          <a:p>
            <a:r>
              <a:rPr lang="en-US" dirty="0"/>
              <a:t>We are going to get a 850m² laboratory</a:t>
            </a:r>
          </a:p>
          <a:p>
            <a:pPr lvl="1"/>
            <a:r>
              <a:rPr lang="en-US" dirty="0"/>
              <a:t>Double than what we have today</a:t>
            </a:r>
          </a:p>
          <a:p>
            <a:endParaRPr lang="en-US" dirty="0"/>
          </a:p>
          <a:p>
            <a:r>
              <a:rPr lang="en-US" dirty="0"/>
              <a:t>We will have all the facilities that we have today, but bigger and better</a:t>
            </a:r>
          </a:p>
        </p:txBody>
      </p:sp>
    </p:spTree>
    <p:extLst>
      <p:ext uri="{BB962C8B-B14F-4D97-AF65-F5344CB8AC3E}">
        <p14:creationId xmlns:p14="http://schemas.microsoft.com/office/powerpoint/2010/main" val="26092615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711A5-CFC1-4D20-935A-000BC4655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new building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8A2FDB7-4693-47C5-873C-AE6EE287BE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7358" y="2002559"/>
            <a:ext cx="7081215" cy="397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55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CE03A-C739-4D45-BF84-BAD342318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4204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The new lab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348F00-0A1E-4D58-AD02-EA86A96C1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086" y="983522"/>
            <a:ext cx="10250714" cy="555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66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E5049-86E0-4F84-954E-4230516F6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New lab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9B31FF-438D-46CB-8B47-1CEA50C9DB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910" y="1477941"/>
            <a:ext cx="11237205" cy="434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13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1EE36F-58D2-477B-B47C-3DAB6EAD137A}"/>
              </a:ext>
            </a:extLst>
          </p:cNvPr>
          <p:cNvSpPr txBox="1"/>
          <p:nvPr/>
        </p:nvSpPr>
        <p:spPr>
          <a:xfrm>
            <a:off x="4695091" y="3429000"/>
            <a:ext cx="73309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END</a:t>
            </a:r>
            <a:endParaRPr lang="he-IL" sz="4000" dirty="0"/>
          </a:p>
          <a:p>
            <a:endParaRPr lang="he-IL" sz="4000" dirty="0"/>
          </a:p>
          <a:p>
            <a:endParaRPr lang="he-IL" sz="4000" dirty="0"/>
          </a:p>
          <a:p>
            <a:endParaRPr lang="he-IL" sz="4000" dirty="0"/>
          </a:p>
          <a:p>
            <a:r>
              <a:rPr lang="he-IL" sz="4000" dirty="0"/>
              <a:t> </a:t>
            </a:r>
            <a:r>
              <a:rPr lang="en-US" sz="4000" dirty="0"/>
              <a:t>                      </a:t>
            </a:r>
            <a:r>
              <a:rPr lang="he-IL" sz="4000" dirty="0"/>
              <a:t>               </a:t>
            </a:r>
            <a:r>
              <a:rPr lang="en-US" sz="4000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32788439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Angle (Using the Faro arm)</a:t>
            </a:r>
            <a:endParaRPr lang="en-CA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135560" y="3717032"/>
          <a:ext cx="8002800" cy="298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991545" y="1916832"/>
          <a:ext cx="8424935" cy="1584176"/>
        </p:xfrm>
        <a:graphic>
          <a:graphicData uri="http://schemas.openxmlformats.org/drawingml/2006/table">
            <a:tbl>
              <a:tblPr/>
              <a:tblGrid>
                <a:gridCol w="1356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89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70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70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70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770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521488"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1</a:t>
                      </a:r>
                    </a:p>
                  </a:txBody>
                  <a:tcPr marL="7046" marR="7046" marT="7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2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3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5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6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7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8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9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10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11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12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 no' 13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672"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1st layer angle (º)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-0.003</a:t>
                      </a:r>
                    </a:p>
                  </a:txBody>
                  <a:tcPr marL="7046" marR="7046" marT="7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0.012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-0.005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-0.006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672"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2nd layer angle (º)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-0.008</a:t>
                      </a:r>
                    </a:p>
                  </a:txBody>
                  <a:tcPr marL="7046" marR="7046" marT="7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-0.005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0.009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-0.008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72"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3rd layer angle (º)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7046" marR="7046" marT="7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0.016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0.007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-0.005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72"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4th layer angle (º)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7046" marR="7046" marT="70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0.006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-0.011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-0.007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0.008</a:t>
                      </a:r>
                    </a:p>
                  </a:txBody>
                  <a:tcPr marL="7046" marR="7046" marT="70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619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188" y="2357753"/>
            <a:ext cx="9905998" cy="1478570"/>
          </a:xfrm>
        </p:spPr>
        <p:txBody>
          <a:bodyPr>
            <a:normAutofit/>
          </a:bodyPr>
          <a:lstStyle/>
          <a:p>
            <a:pPr algn="ctr" rtl="0"/>
            <a:endParaRPr lang="en-CA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27</a:t>
            </a:fld>
            <a:endParaRPr lang="he-IL" dirty="0"/>
          </a:p>
        </p:txBody>
      </p:sp>
      <p:pic>
        <p:nvPicPr>
          <p:cNvPr id="5" name="Picture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8067369" y="259782"/>
            <a:ext cx="3561734" cy="3338824"/>
          </a:xfrm>
          <a:prstGeom prst="rect">
            <a:avLst/>
          </a:prstGeom>
        </p:spPr>
      </p:pic>
      <p:pic>
        <p:nvPicPr>
          <p:cNvPr id="6" name="Picture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98207" y="3836323"/>
            <a:ext cx="3736628" cy="281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07" y="333524"/>
            <a:ext cx="3736628" cy="32650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368" y="3836323"/>
            <a:ext cx="3602305" cy="285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024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FARO 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788" y="1740668"/>
            <a:ext cx="8835872" cy="261748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CA" dirty="0"/>
              <a:t>This arm can move 2.7m around the connection point and measure any object by either touching points or scan it with laser.</a:t>
            </a:r>
          </a:p>
          <a:p>
            <a:pPr algn="l" rtl="0"/>
            <a:r>
              <a:rPr lang="en-CA" dirty="0"/>
              <a:t>Precision of the Faro is 27 Micron max.</a:t>
            </a:r>
          </a:p>
          <a:p>
            <a:pPr algn="l" rtl="0"/>
            <a:r>
              <a:rPr lang="en-CA" dirty="0"/>
              <a:t>We use the Faro for measuring cathode boards and also for final alignment test of quads.</a:t>
            </a:r>
          </a:p>
          <a:p>
            <a:pPr algn="l" rtl="0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28</a:t>
            </a:fld>
            <a:endParaRPr lang="he-I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037" y="390833"/>
            <a:ext cx="1646749" cy="2927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8" t="-1" r="25184" b="2282"/>
          <a:stretch/>
        </p:blipFill>
        <p:spPr>
          <a:xfrm>
            <a:off x="4478073" y="4352268"/>
            <a:ext cx="3024336" cy="2256062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29" y="4374170"/>
            <a:ext cx="3724275" cy="2256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092" y="4352268"/>
            <a:ext cx="3736628" cy="225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666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2505" y="902948"/>
            <a:ext cx="4148492" cy="51544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06628" y="66656"/>
            <a:ext cx="470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Isometric view actual measurement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72834" y="66656"/>
            <a:ext cx="5407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The nominal distance between Vbrass to strip at  90°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87" y="911044"/>
            <a:ext cx="3583354" cy="51467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7" name="Straight Connector 6"/>
          <p:cNvCxnSpPr/>
          <p:nvPr/>
        </p:nvCxnSpPr>
        <p:spPr>
          <a:xfrm flipH="1">
            <a:off x="7668946" y="5943600"/>
            <a:ext cx="1035208" cy="3337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862505" y="5392958"/>
            <a:ext cx="60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90°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7668946" y="5139328"/>
            <a:ext cx="103520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09044" y="5139328"/>
            <a:ext cx="14461" cy="8042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48064" y="1133545"/>
            <a:ext cx="1549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Brasses line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88987" y="5577624"/>
            <a:ext cx="871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Vbrass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6628" y="3914567"/>
            <a:ext cx="754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Strips</a:t>
            </a:r>
          </a:p>
        </p:txBody>
      </p:sp>
    </p:spTree>
    <p:extLst>
      <p:ext uri="{BB962C8B-B14F-4D97-AF65-F5344CB8AC3E}">
        <p14:creationId xmlns:p14="http://schemas.microsoft.com/office/powerpoint/2010/main" val="4075588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FEB9E-3D90-43DC-B82C-2AC61E288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OPAL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63C55C-2517-48D4-AF7E-E1AB2C6DF6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94" y="1794803"/>
            <a:ext cx="6194075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F54FF8-6B0D-4B8A-853E-5AE062A12C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589" y="1794803"/>
            <a:ext cx="4867617" cy="435133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52E1BC-7C3D-40B1-8E21-286D1513E3D7}"/>
              </a:ext>
            </a:extLst>
          </p:cNvPr>
          <p:cNvCxnSpPr/>
          <p:nvPr/>
        </p:nvCxnSpPr>
        <p:spPr>
          <a:xfrm flipH="1" flipV="1">
            <a:off x="1109609" y="3708971"/>
            <a:ext cx="976045" cy="2589087"/>
          </a:xfrm>
          <a:prstGeom prst="straightConnector1">
            <a:avLst/>
          </a:prstGeom>
          <a:ln w="476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67BA5E5-80CD-4A90-AB70-6FAA75588BFC}"/>
              </a:ext>
            </a:extLst>
          </p:cNvPr>
          <p:cNvSpPr txBox="1"/>
          <p:nvPr/>
        </p:nvSpPr>
        <p:spPr>
          <a:xfrm>
            <a:off x="1436914" y="6298058"/>
            <a:ext cx="2044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Hadron Calorimeter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F764CE-947A-4E29-9ED3-1E1DB373A74A}"/>
              </a:ext>
            </a:extLst>
          </p:cNvPr>
          <p:cNvSpPr txBox="1"/>
          <p:nvPr/>
        </p:nvSpPr>
        <p:spPr>
          <a:xfrm>
            <a:off x="9013371" y="6346590"/>
            <a:ext cx="214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Presample</a:t>
            </a:r>
            <a:r>
              <a:rPr lang="en-US" dirty="0"/>
              <a:t> chambers</a:t>
            </a:r>
          </a:p>
        </p:txBody>
      </p:sp>
    </p:spTree>
    <p:extLst>
      <p:ext uri="{BB962C8B-B14F-4D97-AF65-F5344CB8AC3E}">
        <p14:creationId xmlns:p14="http://schemas.microsoft.com/office/powerpoint/2010/main" val="283461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270" y="832067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/>
              <a:t>NSW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586" y="1688866"/>
            <a:ext cx="2972450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8676" y="1291550"/>
            <a:ext cx="2649738" cy="4823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7521" y="2722880"/>
            <a:ext cx="39217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Our major responsibility was to produce 60 quads.</a:t>
            </a:r>
          </a:p>
          <a:p>
            <a:pPr algn="ctr"/>
            <a:r>
              <a:rPr lang="en-US" sz="2800" dirty="0"/>
              <a:t>40 of type QL1 </a:t>
            </a:r>
          </a:p>
          <a:p>
            <a:pPr algn="ctr"/>
            <a:r>
              <a:rPr lang="en-US" sz="2800" dirty="0"/>
              <a:t>20 of type QS3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2481" y="4813762"/>
            <a:ext cx="6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QL1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37839" y="1896723"/>
            <a:ext cx="6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03987F-9283-4C12-BB9A-616E95ACAAF2}"/>
              </a:ext>
            </a:extLst>
          </p:cNvPr>
          <p:cNvSpPr txBox="1"/>
          <p:nvPr/>
        </p:nvSpPr>
        <p:spPr>
          <a:xfrm>
            <a:off x="10315841" y="4454216"/>
            <a:ext cx="66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QS1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6A1A5A-47EE-4150-BE7C-D221D82CBD82}"/>
              </a:ext>
            </a:extLst>
          </p:cNvPr>
          <p:cNvCxnSpPr>
            <a:cxnSpLocks/>
          </p:cNvCxnSpPr>
          <p:nvPr/>
        </p:nvCxnSpPr>
        <p:spPr>
          <a:xfrm flipH="1">
            <a:off x="2580640" y="4246880"/>
            <a:ext cx="2377440" cy="729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0346CE9-2402-4755-BBAC-2AD71CFFDD29}"/>
              </a:ext>
            </a:extLst>
          </p:cNvPr>
          <p:cNvCxnSpPr>
            <a:cxnSpLocks/>
          </p:cNvCxnSpPr>
          <p:nvPr/>
        </p:nvCxnSpPr>
        <p:spPr>
          <a:xfrm flipV="1">
            <a:off x="7813040" y="2357120"/>
            <a:ext cx="2424799" cy="2286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015207F-14DE-479F-A5D1-AAAAF63DEE64}"/>
              </a:ext>
            </a:extLst>
          </p:cNvPr>
          <p:cNvSpPr txBox="1"/>
          <p:nvPr/>
        </p:nvSpPr>
        <p:spPr>
          <a:xfrm>
            <a:off x="7556632" y="5407651"/>
            <a:ext cx="29017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 QS1 added in</a:t>
            </a:r>
          </a:p>
          <a:p>
            <a:r>
              <a:rPr lang="en-US" sz="2000" b="1" dirty="0"/>
              <a:t>the end of the project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F4F278D-A0D9-4134-97C5-3BA3138FCC98}"/>
              </a:ext>
            </a:extLst>
          </p:cNvPr>
          <p:cNvCxnSpPr>
            <a:cxnSpLocks/>
          </p:cNvCxnSpPr>
          <p:nvPr/>
        </p:nvCxnSpPr>
        <p:spPr>
          <a:xfrm flipV="1">
            <a:off x="9665084" y="4823548"/>
            <a:ext cx="982596" cy="891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503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7067" y="846206"/>
            <a:ext cx="9869680" cy="1325563"/>
          </a:xfrm>
        </p:spPr>
        <p:txBody>
          <a:bodyPr/>
          <a:lstStyle/>
          <a:p>
            <a:pPr algn="ctr"/>
            <a:r>
              <a:rPr lang="en-US" dirty="0"/>
              <a:t>IRRADIATION OF X-RAY MACHINE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6943410" y="1742870"/>
          <a:ext cx="4586398" cy="4060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Acrobat Document" r:id="rId3" imgW="2699995" imgH="2390447" progId="AcroExch.Document.11">
                  <p:embed/>
                </p:oleObj>
              </mc:Choice>
              <mc:Fallback>
                <p:oleObj name="Acrobat Document" r:id="rId3" imgW="2699995" imgH="2390447" progId="AcroExch.Document.11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43410" y="1742870"/>
                        <a:ext cx="4586398" cy="4060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1986B2-D3D0-4430-975C-5834A7B2F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271" y="2171769"/>
            <a:ext cx="5412770" cy="3294576"/>
          </a:xfrm>
        </p:spPr>
        <p:txBody>
          <a:bodyPr/>
          <a:lstStyle/>
          <a:p>
            <a:r>
              <a:rPr lang="en-US" dirty="0"/>
              <a:t>All the detectors and material  pass       x-ray irradiation to check long term stability and week points </a:t>
            </a:r>
          </a:p>
        </p:txBody>
      </p:sp>
    </p:spTree>
    <p:extLst>
      <p:ext uri="{BB962C8B-B14F-4D97-AF65-F5344CB8AC3E}">
        <p14:creationId xmlns:p14="http://schemas.microsoft.com/office/powerpoint/2010/main" val="3449265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79470-CA93-493F-9853-A0B95F5D0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contribution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6D25A-613C-412A-97A1-36D5F5B62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812" y="2610100"/>
            <a:ext cx="5254660" cy="3294576"/>
          </a:xfrm>
        </p:spPr>
        <p:txBody>
          <a:bodyPr/>
          <a:lstStyle/>
          <a:p>
            <a:r>
              <a:rPr lang="en-US" dirty="0"/>
              <a:t>Replacement and maintenance of TGC’s on the big wheels</a:t>
            </a:r>
          </a:p>
          <a:p>
            <a:r>
              <a:rPr lang="en-US" dirty="0"/>
              <a:t>Testing detectors at CERN including Beam test and GIF </a:t>
            </a:r>
          </a:p>
          <a:p>
            <a:r>
              <a:rPr lang="en-US" dirty="0"/>
              <a:t>Experts technician with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9D0D74-A7B7-4D29-A883-FA9BE42AD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9060" y="1853344"/>
            <a:ext cx="3167313" cy="42230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9C65E0-4068-4E30-9A40-B3C776EAF3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73"/>
          <a:stretch/>
        </p:blipFill>
        <p:spPr>
          <a:xfrm>
            <a:off x="5468472" y="2154959"/>
            <a:ext cx="3188640" cy="310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720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99F5A-E04B-458A-BFC5-8879833C1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Hadron calorimeter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AFEB831-0281-4AAC-8508-C7F84330E9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316" y="1690688"/>
            <a:ext cx="6858798" cy="4857740"/>
          </a:xfrm>
        </p:spPr>
      </p:pic>
    </p:spTree>
    <p:extLst>
      <p:ext uri="{BB962C8B-B14F-4D97-AF65-F5344CB8AC3E}">
        <p14:creationId xmlns:p14="http://schemas.microsoft.com/office/powerpoint/2010/main" val="1310621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E8B85-2E47-4480-ABEB-15BD15681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1990-2000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5D257-061D-4A49-A3F5-2C9CDB493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Maintenance of OPAL detectors</a:t>
            </a:r>
          </a:p>
          <a:p>
            <a:endParaRPr lang="en-US" dirty="0"/>
          </a:p>
          <a:p>
            <a:r>
              <a:rPr lang="en-US" dirty="0"/>
              <a:t>R&amp;D of special pre chambers and installation in OPAL</a:t>
            </a:r>
          </a:p>
          <a:p>
            <a:r>
              <a:rPr lang="en-US" dirty="0"/>
              <a:t>Spaghetti project muon TGC chambers </a:t>
            </a:r>
          </a:p>
          <a:p>
            <a:pPr lvl="1"/>
            <a:r>
              <a:rPr lang="en-US" dirty="0"/>
              <a:t>Planned and constructed at Weizmann</a:t>
            </a:r>
          </a:p>
          <a:p>
            <a:pPr lvl="1"/>
            <a:endParaRPr lang="en-US" dirty="0"/>
          </a:p>
          <a:p>
            <a:r>
              <a:rPr lang="en-US" dirty="0"/>
              <a:t>Start of R&amp;D of TGC’s units for Atlas</a:t>
            </a:r>
          </a:p>
          <a:p>
            <a:r>
              <a:rPr lang="en-US" dirty="0"/>
              <a:t>End of decade – start production of TGC’s for the Atlas big wheels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051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47F2F-39D7-4A72-9F2B-B9BC381D8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2000-2008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94C86-0A18-4F05-A8E3-AC05250B3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Construction of about 2100 TGC’s</a:t>
            </a:r>
          </a:p>
          <a:p>
            <a:r>
              <a:rPr lang="en-US" dirty="0"/>
              <a:t>Transport to CERN</a:t>
            </a:r>
          </a:p>
          <a:p>
            <a:r>
              <a:rPr lang="en-US" dirty="0"/>
              <a:t>Mounting of TGC’s on separated sectors</a:t>
            </a:r>
          </a:p>
          <a:p>
            <a:r>
              <a:rPr lang="en-US" dirty="0"/>
              <a:t>Assembling of 6 big wheels and 2 small wheels</a:t>
            </a:r>
          </a:p>
          <a:p>
            <a:r>
              <a:rPr lang="en-US" dirty="0"/>
              <a:t>Placing the wheels on Atlas pit (include services)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01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42AE6-21CE-46F5-B442-7A4AEC59E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>
                <a:solidFill>
                  <a:srgbClr val="FF0000"/>
                </a:solidFill>
              </a:rPr>
              <a:t>             </a:t>
            </a:r>
            <a:r>
              <a:rPr lang="en-US" dirty="0">
                <a:solidFill>
                  <a:srgbClr val="FF0000"/>
                </a:solidFill>
              </a:rPr>
              <a:t>Big wheels                 </a:t>
            </a:r>
            <a:r>
              <a:rPr lang="he-IL" dirty="0">
                <a:solidFill>
                  <a:srgbClr val="FF0000"/>
                </a:solidFill>
              </a:rPr>
              <a:t>        </a:t>
            </a:r>
            <a:r>
              <a:rPr lang="en-US" dirty="0">
                <a:solidFill>
                  <a:srgbClr val="FF0000"/>
                </a:solidFill>
              </a:rPr>
              <a:t> Small wheel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C1FF7CF-CFAD-447D-BCF1-5D4E4D7093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16" y="1409852"/>
            <a:ext cx="3966029" cy="5294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4FA2DA-F03F-40C1-970B-54B3608BF3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66" y="1409852"/>
            <a:ext cx="3498624" cy="52574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7C668C-5767-457D-8125-CE999B4EE0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860"/>
          <a:stretch/>
        </p:blipFill>
        <p:spPr>
          <a:xfrm>
            <a:off x="8421111" y="1409851"/>
            <a:ext cx="3099366" cy="525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0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AFCC3-4BA6-4ADC-A103-69F651320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2008- 2014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B2BC6-C7B8-4EBD-B39A-A644A7909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Maintenance of TGC’s (big wheels)</a:t>
            </a:r>
          </a:p>
          <a:p>
            <a:r>
              <a:rPr lang="en-US" dirty="0"/>
              <a:t>R&amp;D and full design for New Small Wheels small-strip TGC (</a:t>
            </a:r>
            <a:r>
              <a:rPr lang="en-US" dirty="0" err="1"/>
              <a:t>sTGC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4" name="מציין מיקום תוכן 3" descr="DSCN1160.JPG">
            <a:extLst>
              <a:ext uri="{FF2B5EF4-FFF2-40B4-BE49-F238E27FC236}">
                <a16:creationId xmlns:a16="http://schemas.microsoft.com/office/drawing/2014/main" id="{D19804D0-77BC-4B36-B013-0917AB247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82484" y="3235486"/>
            <a:ext cx="4470400" cy="33448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CAAD22-FB52-4CC3-86A5-82EE79D0A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02" y="3612990"/>
            <a:ext cx="2311143" cy="240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6B5CA1-93EB-4637-B959-010E9639E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999" y="3235485"/>
            <a:ext cx="4515131" cy="334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78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ECACF-DB45-4B48-9B41-638184E67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2014-2021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2502-59E6-4DD8-B212-5FCC7DE0F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Production of 64 </a:t>
            </a:r>
            <a:r>
              <a:rPr lang="en-US" dirty="0" err="1"/>
              <a:t>sTGC’s</a:t>
            </a:r>
            <a:r>
              <a:rPr lang="en-US" dirty="0"/>
              <a:t> quadruplets for the new small wheels</a:t>
            </a:r>
          </a:p>
          <a:p>
            <a:r>
              <a:rPr lang="en-US" dirty="0"/>
              <a:t>Support involved sites for production</a:t>
            </a:r>
          </a:p>
          <a:p>
            <a:r>
              <a:rPr lang="en-US" dirty="0"/>
              <a:t>Transport to CERN</a:t>
            </a:r>
          </a:p>
          <a:p>
            <a:r>
              <a:rPr lang="en-US" dirty="0"/>
              <a:t>Testing detectors at CERN including Beam test and GIF </a:t>
            </a:r>
          </a:p>
          <a:p>
            <a:r>
              <a:rPr lang="en-US" dirty="0"/>
              <a:t>Expert team for electronics and units assembly at CERN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550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5498</TotalTime>
  <Words>953</Words>
  <Application>Microsoft Office PowerPoint</Application>
  <PresentationFormat>Widescreen</PresentationFormat>
  <Paragraphs>217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Office Theme</vt:lpstr>
      <vt:lpstr>Acrobat Document</vt:lpstr>
      <vt:lpstr>Mexico laboratory  Weizmann Institute</vt:lpstr>
      <vt:lpstr>Some History OPAL DETECTOR </vt:lpstr>
      <vt:lpstr>OPAL</vt:lpstr>
      <vt:lpstr>Hadron calorimeter</vt:lpstr>
      <vt:lpstr>1990-2000 Activities</vt:lpstr>
      <vt:lpstr>2000-2008 Activities</vt:lpstr>
      <vt:lpstr>             Big wheels                          Small wheel</vt:lpstr>
      <vt:lpstr>2008- 2014 Activities</vt:lpstr>
      <vt:lpstr>2014-2021 Activities</vt:lpstr>
      <vt:lpstr>New small wheels</vt:lpstr>
      <vt:lpstr>Current activities</vt:lpstr>
      <vt:lpstr>Mexico lab</vt:lpstr>
      <vt:lpstr> Spare TGC’s units</vt:lpstr>
      <vt:lpstr>TGC-EIL4 Project</vt:lpstr>
      <vt:lpstr>Laboratory team</vt:lpstr>
      <vt:lpstr>Laboratory expertise</vt:lpstr>
      <vt:lpstr>Example equipment – Faro arm</vt:lpstr>
      <vt:lpstr>Example equipment – Graphite spraying machine</vt:lpstr>
      <vt:lpstr>PowerPoint Presentation</vt:lpstr>
      <vt:lpstr>PowerPoint Presentation</vt:lpstr>
      <vt:lpstr>Transition to the new DPPA building</vt:lpstr>
      <vt:lpstr>The new building</vt:lpstr>
      <vt:lpstr>The new lab</vt:lpstr>
      <vt:lpstr>New lab</vt:lpstr>
      <vt:lpstr>PowerPoint Presentation</vt:lpstr>
      <vt:lpstr>Angle (Using the Faro arm)</vt:lpstr>
      <vt:lpstr>PowerPoint Presentation</vt:lpstr>
      <vt:lpstr>FARO ARM</vt:lpstr>
      <vt:lpstr>PowerPoint Presentation</vt:lpstr>
      <vt:lpstr>NSW </vt:lpstr>
      <vt:lpstr>IRRADIATION OF X-RAY MACHINE</vt:lpstr>
      <vt:lpstr>LAB contribution at CERN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Mexico laboratory at Weizmann</dc:title>
  <dc:creator>Meir Shoa</dc:creator>
  <cp:lastModifiedBy>Meir Shoa</cp:lastModifiedBy>
  <cp:revision>41</cp:revision>
  <dcterms:created xsi:type="dcterms:W3CDTF">2022-11-27T11:17:20Z</dcterms:created>
  <dcterms:modified xsi:type="dcterms:W3CDTF">2022-12-12T06:55:48Z</dcterms:modified>
</cp:coreProperties>
</file>