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71" r:id="rId2"/>
    <p:sldId id="360" r:id="rId3"/>
    <p:sldId id="354" r:id="rId4"/>
    <p:sldId id="355" r:id="rId5"/>
    <p:sldId id="356" r:id="rId6"/>
    <p:sldId id="357" r:id="rId7"/>
    <p:sldId id="362" r:id="rId8"/>
    <p:sldId id="270" r:id="rId9"/>
    <p:sldId id="288" r:id="rId10"/>
    <p:sldId id="277" r:id="rId11"/>
    <p:sldId id="275" r:id="rId12"/>
    <p:sldId id="272" r:id="rId13"/>
    <p:sldId id="287" r:id="rId14"/>
    <p:sldId id="280" r:id="rId15"/>
    <p:sldId id="283" r:id="rId16"/>
    <p:sldId id="292" r:id="rId17"/>
    <p:sldId id="284" r:id="rId18"/>
    <p:sldId id="281" r:id="rId19"/>
    <p:sldId id="293" r:id="rId20"/>
    <p:sldId id="286" r:id="rId21"/>
    <p:sldId id="285" r:id="rId22"/>
    <p:sldId id="273" r:id="rId23"/>
    <p:sldId id="289" r:id="rId24"/>
    <p:sldId id="278" r:id="rId25"/>
    <p:sldId id="279" r:id="rId26"/>
    <p:sldId id="290" r:id="rId27"/>
    <p:sldId id="260" r:id="rId28"/>
    <p:sldId id="262" r:id="rId29"/>
    <p:sldId id="261" r:id="rId30"/>
    <p:sldId id="256" r:id="rId31"/>
    <p:sldId id="268" r:id="rId32"/>
    <p:sldId id="291" r:id="rId3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3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865C0-CDC7-429E-A50D-E9190F3E68E0}" type="datetimeFigureOut">
              <a:rPr lang="fr-FR" smtClean="0"/>
              <a:t>12/12/2022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17314-42B7-4044-AF8A-9F8EC4BFD5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1655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77A924-5D5A-4032-8D39-330922D1864F}" type="slidenum">
              <a:rPr lang="en-US" altLang="fr-FR"/>
              <a:pPr/>
              <a:t>7</a:t>
            </a:fld>
            <a:endParaRPr lang="en-US" altLang="fr-FR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37946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16095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6509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728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4650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160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54144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83347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9072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72021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03866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73453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C20AB-54D2-4E87-8380-A88F672334B9}" type="datetimeFigureOut">
              <a:rPr lang="fr-CH" smtClean="0"/>
              <a:t>12.12.2022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E210C-F392-4E09-BB0C-9B7B2A251AF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609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3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993491"/>
            <a:ext cx="6201031" cy="420722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322192" y="4023068"/>
            <a:ext cx="5829300" cy="1102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CERN MPT workshop</a:t>
            </a:r>
            <a:br>
              <a:rPr lang="en-GB" sz="2400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chemeClr val="bg1"/>
                </a:solidFill>
                <a:latin typeface="Comic Sans MS" panose="030F0702030302020204" pitchFamily="66" charset="0"/>
              </a:rPr>
              <a:t> (Micro Pattern Technologies)</a:t>
            </a:r>
            <a:endParaRPr lang="fr-FR" sz="24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143672" y="5517232"/>
            <a:ext cx="582930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latin typeface="Comic Sans MS" panose="030F0702030302020204" pitchFamily="66" charset="0"/>
            </a:endParaRPr>
          </a:p>
          <a:p>
            <a:endParaRPr lang="en-US" sz="2400" dirty="0">
              <a:latin typeface="Comic Sans MS" panose="030F0702030302020204" pitchFamily="66" charset="0"/>
            </a:endParaRPr>
          </a:p>
          <a:p>
            <a:r>
              <a:rPr lang="en-US" sz="2400" dirty="0">
                <a:latin typeface="Comic Sans MS" panose="030F0702030302020204" pitchFamily="66" charset="0"/>
              </a:rPr>
              <a:t>Rui De Oliveira December/11/2022</a:t>
            </a:r>
            <a:endParaRPr lang="fr-FR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310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Titre 1">
            <a:extLst>
              <a:ext uri="{FF2B5EF4-FFF2-40B4-BE49-F238E27FC236}">
                <a16:creationId xmlns:a16="http://schemas.microsoft.com/office/drawing/2014/main" id="{9DCC7A91-4CF0-4389-8F9F-A7AF6387A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4204" y="588287"/>
            <a:ext cx="8780905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US" sz="3200" dirty="0">
                <a:solidFill>
                  <a:srgbClr val="00B0F0"/>
                </a:solidFill>
                <a:latin typeface="Comic Sans MS" panose="030F0702030302020204" pitchFamily="66" charset="0"/>
              </a:rPr>
              <a:t> structure (reminder) </a:t>
            </a:r>
            <a:br>
              <a:rPr lang="en-US" sz="3200" dirty="0">
                <a:latin typeface="Comic Sans MS" pitchFamily="66" charset="0"/>
              </a:rPr>
            </a:br>
            <a:endParaRPr lang="fr-FR" sz="1200" dirty="0">
              <a:latin typeface="Comic Sans MS" pitchFamily="66" charset="0"/>
            </a:endParaRP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70CAA038-66DC-431C-9A6D-30FDE822406E}"/>
              </a:ext>
            </a:extLst>
          </p:cNvPr>
          <p:cNvSpPr/>
          <p:nvPr/>
        </p:nvSpPr>
        <p:spPr>
          <a:xfrm>
            <a:off x="-72812" y="4791172"/>
            <a:ext cx="136009" cy="18901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6482875" y="1714340"/>
            <a:ext cx="4748898" cy="1329918"/>
            <a:chOff x="6525246" y="2959462"/>
            <a:chExt cx="4748898" cy="1329918"/>
          </a:xfrm>
        </p:grpSpPr>
        <p:grpSp>
          <p:nvGrpSpPr>
            <p:cNvPr id="2" name="Group 1"/>
            <p:cNvGrpSpPr/>
            <p:nvPr/>
          </p:nvGrpSpPr>
          <p:grpSpPr>
            <a:xfrm>
              <a:off x="6525246" y="3500997"/>
              <a:ext cx="4748898" cy="788383"/>
              <a:chOff x="1257074" y="4104220"/>
              <a:chExt cx="4748898" cy="788383"/>
            </a:xfrm>
          </p:grpSpPr>
          <p:sp>
            <p:nvSpPr>
              <p:cNvPr id="117" name="Rectangle 116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258544" y="4410003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40942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98339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55735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13132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70528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27925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853219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Rectangle 124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427184" y="4410003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4297975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0405" y="4149938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8" name="Rectangle 127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4104220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9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4287919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TextBox 86"/>
            <p:cNvSpPr txBox="1"/>
            <p:nvPr/>
          </p:nvSpPr>
          <p:spPr>
            <a:xfrm>
              <a:off x="7687582" y="2959462"/>
              <a:ext cx="2372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After Vacuum gluing</a:t>
              </a:r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10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482875" y="4295312"/>
            <a:ext cx="4753074" cy="1367016"/>
            <a:chOff x="6528577" y="4848625"/>
            <a:chExt cx="4753074" cy="1367016"/>
          </a:xfrm>
        </p:grpSpPr>
        <p:sp>
          <p:nvSpPr>
            <p:cNvPr id="91" name="TextBox 90"/>
            <p:cNvSpPr txBox="1"/>
            <p:nvPr/>
          </p:nvSpPr>
          <p:spPr>
            <a:xfrm>
              <a:off x="7396231" y="4848625"/>
              <a:ext cx="28504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702030302020204" pitchFamily="66" charset="0"/>
                </a:rPr>
                <a:t>‘</a:t>
              </a:r>
              <a:r>
                <a:rPr lang="en-US" dirty="0" err="1">
                  <a:latin typeface="Comic Sans MS" panose="030F0702030302020204" pitchFamily="66" charset="0"/>
                </a:rPr>
                <a:t>Wellize</a:t>
              </a:r>
              <a:r>
                <a:rPr lang="en-US" dirty="0">
                  <a:latin typeface="Comic Sans MS" panose="030F0702030302020204" pitchFamily="66" charset="0"/>
                </a:rPr>
                <a:t>’  (GEM process)</a:t>
              </a:r>
              <a:endParaRPr lang="en-GB" dirty="0">
                <a:latin typeface="Comic Sans MS" panose="030F0702030302020204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6528577" y="5398916"/>
              <a:ext cx="4753074" cy="816725"/>
              <a:chOff x="1257074" y="5422882"/>
              <a:chExt cx="4753074" cy="816725"/>
            </a:xfrm>
          </p:grpSpPr>
          <p:grpSp>
            <p:nvGrpSpPr>
              <p:cNvPr id="132" name="Groupe 12">
                <a:extLst>
                  <a:ext uri="{FF2B5EF4-FFF2-40B4-BE49-F238E27FC236}">
                    <a16:creationId xmlns:a16="http://schemas.microsoft.com/office/drawing/2014/main" id="{D228CBD1-A1EE-4AF3-B272-05D2B53489C9}"/>
                  </a:ext>
                </a:extLst>
              </p:cNvPr>
              <p:cNvGrpSpPr/>
              <p:nvPr/>
            </p:nvGrpSpPr>
            <p:grpSpPr>
              <a:xfrm>
                <a:off x="1258544" y="5757007"/>
                <a:ext cx="4745567" cy="482600"/>
                <a:chOff x="1168399" y="1295400"/>
                <a:chExt cx="4745567" cy="482600"/>
              </a:xfrm>
            </p:grpSpPr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2A43F41C-7888-4164-9DBB-E26269BB6231}"/>
                    </a:ext>
                  </a:extLst>
                </p:cNvPr>
                <p:cNvSpPr/>
                <p:nvPr/>
              </p:nvSpPr>
              <p:spPr>
                <a:xfrm>
                  <a:off x="1168399" y="1295400"/>
                  <a:ext cx="4745567" cy="482600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Rectangle 133">
                  <a:extLst>
                    <a:ext uri="{FF2B5EF4-FFF2-40B4-BE49-F238E27FC236}">
                      <a16:creationId xmlns:a16="http://schemas.microsoft.com/office/drawing/2014/main" id="{ED0B14B1-9485-4FA9-B1A0-796302BB23F7}"/>
                    </a:ext>
                  </a:extLst>
                </p:cNvPr>
                <p:cNvSpPr/>
                <p:nvPr/>
              </p:nvSpPr>
              <p:spPr>
                <a:xfrm>
                  <a:off x="131928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Rectangle 134">
                  <a:extLst>
                    <a:ext uri="{FF2B5EF4-FFF2-40B4-BE49-F238E27FC236}">
                      <a16:creationId xmlns:a16="http://schemas.microsoft.com/office/drawing/2014/main" id="{E80B86EE-6C01-4226-83DD-E29263C5DCD8}"/>
                    </a:ext>
                  </a:extLst>
                </p:cNvPr>
                <p:cNvSpPr/>
                <p:nvPr/>
              </p:nvSpPr>
              <p:spPr>
                <a:xfrm>
                  <a:off x="189324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083EC17B-D788-4363-BD12-AC866B6D9EB7}"/>
                    </a:ext>
                  </a:extLst>
                </p:cNvPr>
                <p:cNvSpPr/>
                <p:nvPr/>
              </p:nvSpPr>
              <p:spPr>
                <a:xfrm>
                  <a:off x="246721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191AA565-98AD-4A4C-881B-CC5C269F44E6}"/>
                    </a:ext>
                  </a:extLst>
                </p:cNvPr>
                <p:cNvSpPr/>
                <p:nvPr/>
              </p:nvSpPr>
              <p:spPr>
                <a:xfrm>
                  <a:off x="304117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BE408A2B-5B11-482A-B86F-E50F777BB804}"/>
                    </a:ext>
                  </a:extLst>
                </p:cNvPr>
                <p:cNvSpPr/>
                <p:nvPr/>
              </p:nvSpPr>
              <p:spPr>
                <a:xfrm>
                  <a:off x="361514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9" name="Rectangle 138">
                  <a:extLst>
                    <a:ext uri="{FF2B5EF4-FFF2-40B4-BE49-F238E27FC236}">
                      <a16:creationId xmlns:a16="http://schemas.microsoft.com/office/drawing/2014/main" id="{AE30E940-E154-4341-B7F3-88BFA94F5F33}"/>
                    </a:ext>
                  </a:extLst>
                </p:cNvPr>
                <p:cNvSpPr/>
                <p:nvPr/>
              </p:nvSpPr>
              <p:spPr>
                <a:xfrm>
                  <a:off x="418910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0" name="Rectangle 139">
                  <a:extLst>
                    <a:ext uri="{FF2B5EF4-FFF2-40B4-BE49-F238E27FC236}">
                      <a16:creationId xmlns:a16="http://schemas.microsoft.com/office/drawing/2014/main" id="{81FB127E-1EB0-4A50-AE6E-A14F19D71A7C}"/>
                    </a:ext>
                  </a:extLst>
                </p:cNvPr>
                <p:cNvSpPr/>
                <p:nvPr/>
              </p:nvSpPr>
              <p:spPr>
                <a:xfrm>
                  <a:off x="4763074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1" name="Rectangle 140">
                  <a:extLst>
                    <a:ext uri="{FF2B5EF4-FFF2-40B4-BE49-F238E27FC236}">
                      <a16:creationId xmlns:a16="http://schemas.microsoft.com/office/drawing/2014/main" id="{10DC8B31-2D56-4C11-8F3A-3BC38F9C457E}"/>
                    </a:ext>
                  </a:extLst>
                </p:cNvPr>
                <p:cNvSpPr/>
                <p:nvPr/>
              </p:nvSpPr>
              <p:spPr>
                <a:xfrm>
                  <a:off x="5337039" y="1295400"/>
                  <a:ext cx="432179" cy="55728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42" name="Rectangle 141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1257074" y="5644979"/>
                <a:ext cx="4745567" cy="104345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64581" y="5496943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60405" y="5451224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8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57074" y="5634923"/>
                <a:ext cx="4745567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822190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id="{0932D361-BE32-423B-B3C6-9F920105B440}"/>
                  </a:ext>
                </a:extLst>
              </p:cNvPr>
              <p:cNvSpPr/>
              <p:nvPr/>
            </p:nvSpPr>
            <p:spPr>
              <a:xfrm>
                <a:off x="5140748" y="542362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455395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>
                <a:extLst>
                  <a:ext uri="{FF2B5EF4-FFF2-40B4-BE49-F238E27FC236}">
                    <a16:creationId xmlns:a16="http://schemas.microsoft.com/office/drawing/2014/main" id="{DEC60338-D716-4AC8-A3E9-9A8393C562C6}"/>
                  </a:ext>
                </a:extLst>
              </p:cNvPr>
              <p:cNvSpPr/>
              <p:nvPr/>
            </p:nvSpPr>
            <p:spPr>
              <a:xfrm>
                <a:off x="1388951" y="5424390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95CA53EB-8503-4DEB-A1F8-8D4F16D94A91}"/>
                  </a:ext>
                </a:extLst>
              </p:cNvPr>
              <p:cNvSpPr/>
              <p:nvPr/>
            </p:nvSpPr>
            <p:spPr>
              <a:xfrm>
                <a:off x="1687314" y="542975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0C7FB2DF-2F92-4648-8298-F387B296144C}"/>
                  </a:ext>
                </a:extLst>
              </p:cNvPr>
              <p:cNvSpPr/>
              <p:nvPr/>
            </p:nvSpPr>
            <p:spPr>
              <a:xfrm>
                <a:off x="1970432" y="542680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59F55587-2F3E-4D2C-9353-EDCE6F4F52CC}"/>
                  </a:ext>
                </a:extLst>
              </p:cNvPr>
              <p:cNvSpPr/>
              <p:nvPr/>
            </p:nvSpPr>
            <p:spPr>
              <a:xfrm>
                <a:off x="2495797" y="5426014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>
                <a:extLst>
                  <a:ext uri="{FF2B5EF4-FFF2-40B4-BE49-F238E27FC236}">
                    <a16:creationId xmlns:a16="http://schemas.microsoft.com/office/drawing/2014/main" id="{9D1DC9C0-F1C4-4F01-9CE8-693DBD81B4B7}"/>
                  </a:ext>
                </a:extLst>
              </p:cNvPr>
              <p:cNvSpPr/>
              <p:nvPr/>
            </p:nvSpPr>
            <p:spPr>
              <a:xfrm>
                <a:off x="2774174" y="542444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2122DCF9-1F11-4762-ADD0-A5FD98519CAF}"/>
                  </a:ext>
                </a:extLst>
              </p:cNvPr>
              <p:cNvSpPr/>
              <p:nvPr/>
            </p:nvSpPr>
            <p:spPr>
              <a:xfrm>
                <a:off x="3070020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364727" y="542846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>
                <a:extLst>
                  <a:ext uri="{FF2B5EF4-FFF2-40B4-BE49-F238E27FC236}">
                    <a16:creationId xmlns:a16="http://schemas.microsoft.com/office/drawing/2014/main" id="{8D75C363-6D3A-41CB-85EF-5F109A4EA1CB}"/>
                  </a:ext>
                </a:extLst>
              </p:cNvPr>
              <p:cNvSpPr/>
              <p:nvPr/>
            </p:nvSpPr>
            <p:spPr>
              <a:xfrm>
                <a:off x="4268655" y="542607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>
                <a:extLst>
                  <a:ext uri="{FF2B5EF4-FFF2-40B4-BE49-F238E27FC236}">
                    <a16:creationId xmlns:a16="http://schemas.microsoft.com/office/drawing/2014/main" id="{DD369D2C-661F-4D42-BCB3-76372C0BF4B3}"/>
                  </a:ext>
                </a:extLst>
              </p:cNvPr>
              <p:cNvSpPr/>
              <p:nvPr/>
            </p:nvSpPr>
            <p:spPr>
              <a:xfrm>
                <a:off x="5764787" y="5423625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663094" y="5427506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>
                <a:extLst>
                  <a:ext uri="{FF2B5EF4-FFF2-40B4-BE49-F238E27FC236}">
                    <a16:creationId xmlns:a16="http://schemas.microsoft.com/office/drawing/2014/main" id="{41C7EE67-8768-4B56-96D0-9BB8AC6229CD}"/>
                  </a:ext>
                </a:extLst>
              </p:cNvPr>
              <p:cNvSpPr/>
              <p:nvPr/>
            </p:nvSpPr>
            <p:spPr>
              <a:xfrm>
                <a:off x="3959245" y="5428563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Rectangle 164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4551517" y="5422882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4B1AA967-F1C3-4A43-ADA3-92EBB0000E73}"/>
                  </a:ext>
                </a:extLst>
              </p:cNvPr>
              <p:cNvSpPr/>
              <p:nvPr/>
            </p:nvSpPr>
            <p:spPr>
              <a:xfrm>
                <a:off x="2238965" y="5426238"/>
                <a:ext cx="136009" cy="1890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D228CBD1-A1EE-4AF3-B272-05D2B53489C9}"/>
              </a:ext>
            </a:extLst>
          </p:cNvPr>
          <p:cNvGrpSpPr/>
          <p:nvPr/>
        </p:nvGrpSpPr>
        <p:grpSpPr>
          <a:xfrm>
            <a:off x="565670" y="5172045"/>
            <a:ext cx="4745567" cy="482600"/>
            <a:chOff x="1168399" y="1295400"/>
            <a:chExt cx="4745567" cy="4826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A43F41C-7888-4164-9DBB-E26269BB6231}"/>
                </a:ext>
              </a:extLst>
            </p:cNvPr>
            <p:cNvSpPr/>
            <p:nvPr/>
          </p:nvSpPr>
          <p:spPr>
            <a:xfrm>
              <a:off x="1168399" y="1295400"/>
              <a:ext cx="4745567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D0B14B1-9485-4FA9-B1A0-796302BB23F7}"/>
                </a:ext>
              </a:extLst>
            </p:cNvPr>
            <p:cNvSpPr/>
            <p:nvPr/>
          </p:nvSpPr>
          <p:spPr>
            <a:xfrm>
              <a:off x="131928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80B86EE-6C01-4226-83DD-E29263C5DCD8}"/>
                </a:ext>
              </a:extLst>
            </p:cNvPr>
            <p:cNvSpPr/>
            <p:nvPr/>
          </p:nvSpPr>
          <p:spPr>
            <a:xfrm>
              <a:off x="189324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3EC17B-D788-4363-BD12-AC866B6D9EB7}"/>
                </a:ext>
              </a:extLst>
            </p:cNvPr>
            <p:cNvSpPr/>
            <p:nvPr/>
          </p:nvSpPr>
          <p:spPr>
            <a:xfrm>
              <a:off x="246721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91AA565-98AD-4A4C-881B-CC5C269F44E6}"/>
                </a:ext>
              </a:extLst>
            </p:cNvPr>
            <p:cNvSpPr/>
            <p:nvPr/>
          </p:nvSpPr>
          <p:spPr>
            <a:xfrm>
              <a:off x="304117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E408A2B-5B11-482A-B86F-E50F777BB804}"/>
                </a:ext>
              </a:extLst>
            </p:cNvPr>
            <p:cNvSpPr/>
            <p:nvPr/>
          </p:nvSpPr>
          <p:spPr>
            <a:xfrm>
              <a:off x="361514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E30E940-E154-4341-B7F3-88BFA94F5F33}"/>
                </a:ext>
              </a:extLst>
            </p:cNvPr>
            <p:cNvSpPr/>
            <p:nvPr/>
          </p:nvSpPr>
          <p:spPr>
            <a:xfrm>
              <a:off x="418910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1FB127E-1EB0-4A50-AE6E-A14F19D71A7C}"/>
                </a:ext>
              </a:extLst>
            </p:cNvPr>
            <p:cNvSpPr/>
            <p:nvPr/>
          </p:nvSpPr>
          <p:spPr>
            <a:xfrm>
              <a:off x="4763074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DC8B31-2D56-4C11-8F3A-3BC38F9C457E}"/>
                </a:ext>
              </a:extLst>
            </p:cNvPr>
            <p:cNvSpPr/>
            <p:nvPr/>
          </p:nvSpPr>
          <p:spPr>
            <a:xfrm>
              <a:off x="5337039" y="1295400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575037" y="2337858"/>
            <a:ext cx="4745567" cy="1379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575037" y="2292140"/>
            <a:ext cx="4745567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8" name="Connecteur droit 28">
            <a:extLst>
              <a:ext uri="{FF2B5EF4-FFF2-40B4-BE49-F238E27FC236}">
                <a16:creationId xmlns:a16="http://schemas.microsoft.com/office/drawing/2014/main" id="{9525B561-27FF-4970-9223-E4F0031EF8BC}"/>
              </a:ext>
            </a:extLst>
          </p:cNvPr>
          <p:cNvCxnSpPr>
            <a:cxnSpLocks/>
          </p:cNvCxnSpPr>
          <p:nvPr/>
        </p:nvCxnSpPr>
        <p:spPr>
          <a:xfrm>
            <a:off x="573176" y="2475839"/>
            <a:ext cx="474556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83420" y="5780782"/>
            <a:ext cx="40318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702030302020204" pitchFamily="66" charset="0"/>
              </a:rPr>
              <a:t>Any R/O structure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    -X/Y , UVW , Pads, Capacitive sharing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    -Rigid , flex, ultra thin flex</a:t>
            </a:r>
          </a:p>
          <a:p>
            <a:r>
              <a:rPr lang="en-US" sz="1600" dirty="0">
                <a:latin typeface="Comic Sans MS" panose="030F0702030302020204" pitchFamily="66" charset="0"/>
              </a:rPr>
              <a:t>    -Copper, Chromium, Aluminum etc..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23905" y="2475839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DLC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6303" y="3822337"/>
            <a:ext cx="4754934" cy="14401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7" name="TextBox 166"/>
          <p:cNvSpPr txBox="1"/>
          <p:nvPr/>
        </p:nvSpPr>
        <p:spPr>
          <a:xfrm>
            <a:off x="563809" y="3405166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Prepreg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70" name="Down Arrow 69"/>
          <p:cNvSpPr/>
          <p:nvPr/>
        </p:nvSpPr>
        <p:spPr>
          <a:xfrm>
            <a:off x="8622938" y="3424964"/>
            <a:ext cx="417312" cy="68379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2739530" y="2833299"/>
            <a:ext cx="308592" cy="586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4" name="Down Arrow 73"/>
          <p:cNvSpPr/>
          <p:nvPr/>
        </p:nvSpPr>
        <p:spPr>
          <a:xfrm>
            <a:off x="2739530" y="4236501"/>
            <a:ext cx="308592" cy="586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Right Brace 2"/>
          <p:cNvSpPr/>
          <p:nvPr/>
        </p:nvSpPr>
        <p:spPr>
          <a:xfrm>
            <a:off x="5467111" y="2083672"/>
            <a:ext cx="316598" cy="3864486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75" name="Straight Arrow Connector 74"/>
          <p:cNvCxnSpPr/>
          <p:nvPr/>
        </p:nvCxnSpPr>
        <p:spPr>
          <a:xfrm flipV="1">
            <a:off x="6040192" y="3193961"/>
            <a:ext cx="450190" cy="772392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23905" y="193292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</a:t>
            </a:r>
          </a:p>
        </p:txBody>
      </p:sp>
    </p:spTree>
    <p:extLst>
      <p:ext uri="{BB962C8B-B14F-4D97-AF65-F5344CB8AC3E}">
        <p14:creationId xmlns:p14="http://schemas.microsoft.com/office/powerpoint/2010/main" val="10172727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91553" y="548680"/>
            <a:ext cx="184731" cy="215444"/>
          </a:xfrm>
          <a:prstGeom prst="rect">
            <a:avLst/>
          </a:prstGeom>
          <a:noFill/>
        </p:spPr>
        <p:txBody>
          <a:bodyPr wrap="none" lIns="91352" tIns="45680" rIns="91352" bIns="45680" rtlCol="0">
            <a:spAutoFit/>
          </a:bodyPr>
          <a:lstStyle/>
          <a:p>
            <a:endParaRPr lang="en-GB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581124" y="83858"/>
            <a:ext cx="11000968" cy="523139"/>
          </a:xfrm>
          <a:prstGeom prst="rect">
            <a:avLst/>
          </a:prstGeom>
          <a:noFill/>
        </p:spPr>
        <p:txBody>
          <a:bodyPr wrap="square" lIns="91352" tIns="45680" rIns="91352" bIns="45680" rtlCol="0">
            <a:spAutoFit/>
          </a:bodyPr>
          <a:lstStyle/>
          <a:p>
            <a:pPr algn="ctr"/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Many different ways to improve the rate capability 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733751" y="2668302"/>
            <a:ext cx="3964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omic Sans MS" panose="030F0702030302020204" pitchFamily="66" charset="0"/>
              </a:rPr>
              <a:t>DLC connected with Cu strips on the DLC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5763138" y="4378072"/>
            <a:ext cx="3748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omic Sans MS" panose="030F0702030302020204" pitchFamily="66" charset="0"/>
              </a:rPr>
              <a:t>DLC connected by plated strips </a:t>
            </a:r>
            <a:endParaRPr lang="en-GB" sz="1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7600670" y="6362493"/>
            <a:ext cx="2743200" cy="365125"/>
          </a:xfrm>
        </p:spPr>
        <p:txBody>
          <a:bodyPr/>
          <a:lstStyle/>
          <a:p>
            <a:fld id="{61888546-7AC5-46E9-927F-045826FB854A}" type="slidenum">
              <a:rPr lang="en-GB" smtClean="0"/>
              <a:pPr/>
              <a:t>11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30217" y="1726226"/>
            <a:ext cx="3905026" cy="1643554"/>
            <a:chOff x="535686" y="3343677"/>
            <a:chExt cx="3905026" cy="1643554"/>
          </a:xfrm>
        </p:grpSpPr>
        <p:sp>
          <p:nvSpPr>
            <p:cNvPr id="90" name="TextBox 89"/>
            <p:cNvSpPr txBox="1"/>
            <p:nvPr/>
          </p:nvSpPr>
          <p:spPr>
            <a:xfrm>
              <a:off x="866818" y="4464011"/>
              <a:ext cx="34161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Medium rate capability 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29" name="Group 128"/>
            <p:cNvGrpSpPr/>
            <p:nvPr/>
          </p:nvGrpSpPr>
          <p:grpSpPr>
            <a:xfrm>
              <a:off x="818949" y="3664813"/>
              <a:ext cx="3324707" cy="641737"/>
              <a:chOff x="883616" y="2846691"/>
              <a:chExt cx="7056786" cy="1374910"/>
            </a:xfrm>
          </p:grpSpPr>
          <p:sp>
            <p:nvSpPr>
              <p:cNvPr id="133" name="Rectangle 132"/>
              <p:cNvSpPr/>
              <p:nvPr/>
            </p:nvSpPr>
            <p:spPr>
              <a:xfrm>
                <a:off x="883618" y="3278740"/>
                <a:ext cx="7056784" cy="942861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1169758" y="3710787"/>
                <a:ext cx="1281994" cy="7200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799570" y="3710787"/>
                <a:ext cx="136815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4610658" y="3710787"/>
                <a:ext cx="1343114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6326628" y="3710787"/>
                <a:ext cx="1343114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88361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88361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45968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145968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203574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203574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261180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261180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318787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318787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376393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376393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434000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434000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916064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916064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492128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492128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6068192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6068192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6644256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644256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7220320" y="2846691"/>
                <a:ext cx="288032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7220320" y="2918699"/>
                <a:ext cx="288032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7796384" y="2846691"/>
                <a:ext cx="144016" cy="7200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7796384" y="2918699"/>
                <a:ext cx="144016" cy="36004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883616" y="3278741"/>
                <a:ext cx="7056784" cy="7200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35686" y="334367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1" name="Rectangle 250"/>
          <p:cNvSpPr/>
          <p:nvPr/>
        </p:nvSpPr>
        <p:spPr>
          <a:xfrm>
            <a:off x="5733751" y="1536532"/>
            <a:ext cx="3905026" cy="1486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89" name="Group 288"/>
          <p:cNvGrpSpPr/>
          <p:nvPr/>
        </p:nvGrpSpPr>
        <p:grpSpPr>
          <a:xfrm>
            <a:off x="5989014" y="1914170"/>
            <a:ext cx="3334316" cy="707886"/>
            <a:chOff x="1223459" y="4502115"/>
            <a:chExt cx="4748898" cy="815982"/>
          </a:xfrm>
        </p:grpSpPr>
        <p:grpSp>
          <p:nvGrpSpPr>
            <p:cNvPr id="290" name="Groupe 12">
              <a:extLst>
                <a:ext uri="{FF2B5EF4-FFF2-40B4-BE49-F238E27FC236}">
                  <a16:creationId xmlns:a16="http://schemas.microsoft.com/office/drawing/2014/main" id="{D228CBD1-A1EE-4AF3-B272-05D2B53489C9}"/>
                </a:ext>
              </a:extLst>
            </p:cNvPr>
            <p:cNvGrpSpPr/>
            <p:nvPr/>
          </p:nvGrpSpPr>
          <p:grpSpPr>
            <a:xfrm>
              <a:off x="1224929" y="4835497"/>
              <a:ext cx="4745567" cy="482600"/>
              <a:chOff x="1168399" y="1295400"/>
              <a:chExt cx="4745567" cy="482600"/>
            </a:xfrm>
          </p:grpSpPr>
          <p:sp>
            <p:nvSpPr>
              <p:cNvPr id="312" name="Rectangle 311">
                <a:extLst>
                  <a:ext uri="{FF2B5EF4-FFF2-40B4-BE49-F238E27FC236}">
                    <a16:creationId xmlns:a16="http://schemas.microsoft.com/office/drawing/2014/main" id="{2A43F41C-7888-4164-9DBB-E26269BB6231}"/>
                  </a:ext>
                </a:extLst>
              </p:cNvPr>
              <p:cNvSpPr/>
              <p:nvPr/>
            </p:nvSpPr>
            <p:spPr>
              <a:xfrm>
                <a:off x="1168399" y="1295400"/>
                <a:ext cx="4745567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Rectangle 312">
                <a:extLst>
                  <a:ext uri="{FF2B5EF4-FFF2-40B4-BE49-F238E27FC236}">
                    <a16:creationId xmlns:a16="http://schemas.microsoft.com/office/drawing/2014/main" id="{ED0B14B1-9485-4FA9-B1A0-796302BB23F7}"/>
                  </a:ext>
                </a:extLst>
              </p:cNvPr>
              <p:cNvSpPr/>
              <p:nvPr/>
            </p:nvSpPr>
            <p:spPr>
              <a:xfrm>
                <a:off x="131928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E80B86EE-6C01-4226-83DD-E29263C5DCD8}"/>
                  </a:ext>
                </a:extLst>
              </p:cNvPr>
              <p:cNvSpPr/>
              <p:nvPr/>
            </p:nvSpPr>
            <p:spPr>
              <a:xfrm>
                <a:off x="189324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5" name="Rectangle 314">
                <a:extLst>
                  <a:ext uri="{FF2B5EF4-FFF2-40B4-BE49-F238E27FC236}">
                    <a16:creationId xmlns:a16="http://schemas.microsoft.com/office/drawing/2014/main" id="{083EC17B-D788-4363-BD12-AC866B6D9EB7}"/>
                  </a:ext>
                </a:extLst>
              </p:cNvPr>
              <p:cNvSpPr/>
              <p:nvPr/>
            </p:nvSpPr>
            <p:spPr>
              <a:xfrm>
                <a:off x="246721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6" name="Rectangle 315">
                <a:extLst>
                  <a:ext uri="{FF2B5EF4-FFF2-40B4-BE49-F238E27FC236}">
                    <a16:creationId xmlns:a16="http://schemas.microsoft.com/office/drawing/2014/main" id="{191AA565-98AD-4A4C-881B-CC5C269F44E6}"/>
                  </a:ext>
                </a:extLst>
              </p:cNvPr>
              <p:cNvSpPr/>
              <p:nvPr/>
            </p:nvSpPr>
            <p:spPr>
              <a:xfrm>
                <a:off x="304117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7" name="Rectangle 316">
                <a:extLst>
                  <a:ext uri="{FF2B5EF4-FFF2-40B4-BE49-F238E27FC236}">
                    <a16:creationId xmlns:a16="http://schemas.microsoft.com/office/drawing/2014/main" id="{BE408A2B-5B11-482A-B86F-E50F777BB804}"/>
                  </a:ext>
                </a:extLst>
              </p:cNvPr>
              <p:cNvSpPr/>
              <p:nvPr/>
            </p:nvSpPr>
            <p:spPr>
              <a:xfrm>
                <a:off x="361514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8" name="Rectangle 317">
                <a:extLst>
                  <a:ext uri="{FF2B5EF4-FFF2-40B4-BE49-F238E27FC236}">
                    <a16:creationId xmlns:a16="http://schemas.microsoft.com/office/drawing/2014/main" id="{AE30E940-E154-4341-B7F3-88BFA94F5F33}"/>
                  </a:ext>
                </a:extLst>
              </p:cNvPr>
              <p:cNvSpPr/>
              <p:nvPr/>
            </p:nvSpPr>
            <p:spPr>
              <a:xfrm>
                <a:off x="418910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81FB127E-1EB0-4A50-AE6E-A14F19D71A7C}"/>
                  </a:ext>
                </a:extLst>
              </p:cNvPr>
              <p:cNvSpPr/>
              <p:nvPr/>
            </p:nvSpPr>
            <p:spPr>
              <a:xfrm>
                <a:off x="4763074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0" name="Rectangle 319">
                <a:extLst>
                  <a:ext uri="{FF2B5EF4-FFF2-40B4-BE49-F238E27FC236}">
                    <a16:creationId xmlns:a16="http://schemas.microsoft.com/office/drawing/2014/main" id="{10DC8B31-2D56-4C11-8F3A-3BC38F9C457E}"/>
                  </a:ext>
                </a:extLst>
              </p:cNvPr>
              <p:cNvSpPr/>
              <p:nvPr/>
            </p:nvSpPr>
            <p:spPr>
              <a:xfrm>
                <a:off x="5337039" y="1295400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>
              <a:off x="1223459" y="4723469"/>
              <a:ext cx="4745567" cy="10434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92" name="Group 291"/>
            <p:cNvGrpSpPr/>
            <p:nvPr/>
          </p:nvGrpSpPr>
          <p:grpSpPr>
            <a:xfrm>
              <a:off x="1223459" y="4529714"/>
              <a:ext cx="4748898" cy="232750"/>
              <a:chOff x="1213007" y="3044329"/>
              <a:chExt cx="4748898" cy="232750"/>
            </a:xfrm>
          </p:grpSpPr>
          <p:sp>
            <p:nvSpPr>
              <p:cNvPr id="307" name="Rectangle 306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4529650" y="3230664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Rectangle 307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>
                <a:off x="2192896" y="3231360"/>
                <a:ext cx="94943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6338" y="3090047"/>
                <a:ext cx="4745567" cy="137981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0" name="Rectangle 30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6338" y="3044329"/>
                <a:ext cx="4745567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1" name="Connecteur droit 28">
                <a:extLst>
                  <a:ext uri="{FF2B5EF4-FFF2-40B4-BE49-F238E27FC236}">
                    <a16:creationId xmlns:a16="http://schemas.microsoft.com/office/drawing/2014/main" id="{9525B561-27FF-4970-9223-E4F0031EF8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13007" y="3228028"/>
                <a:ext cx="4745567" cy="0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4B1AA967-F1C3-4A43-ADA3-92EBB0000E73}"/>
                </a:ext>
              </a:extLst>
            </p:cNvPr>
            <p:cNvSpPr/>
            <p:nvPr/>
          </p:nvSpPr>
          <p:spPr>
            <a:xfrm>
              <a:off x="4788575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>
              <a:extLst>
                <a:ext uri="{FF2B5EF4-FFF2-40B4-BE49-F238E27FC236}">
                  <a16:creationId xmlns:a16="http://schemas.microsoft.com/office/drawing/2014/main" id="{0932D361-BE32-423B-B3C6-9F920105B440}"/>
                </a:ext>
              </a:extLst>
            </p:cNvPr>
            <p:cNvSpPr/>
            <p:nvPr/>
          </p:nvSpPr>
          <p:spPr>
            <a:xfrm>
              <a:off x="5107133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421780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DEC60338-D716-4AC8-A3E9-9A8393C562C6}"/>
                </a:ext>
              </a:extLst>
            </p:cNvPr>
            <p:cNvSpPr/>
            <p:nvPr/>
          </p:nvSpPr>
          <p:spPr>
            <a:xfrm>
              <a:off x="1355336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95CA53EB-8503-4DEB-A1F8-8D4F16D94A91}"/>
                </a:ext>
              </a:extLst>
            </p:cNvPr>
            <p:cNvSpPr/>
            <p:nvPr/>
          </p:nvSpPr>
          <p:spPr>
            <a:xfrm>
              <a:off x="1653699" y="450824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C7FB2DF-2F92-4648-8298-F387B296144C}"/>
                </a:ext>
              </a:extLst>
            </p:cNvPr>
            <p:cNvSpPr/>
            <p:nvPr/>
          </p:nvSpPr>
          <p:spPr>
            <a:xfrm>
              <a:off x="1946124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59F55587-2F3E-4D2C-9353-EDCE6F4F52CC}"/>
                </a:ext>
              </a:extLst>
            </p:cNvPr>
            <p:cNvSpPr/>
            <p:nvPr/>
          </p:nvSpPr>
          <p:spPr>
            <a:xfrm>
              <a:off x="2422348" y="45037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>
              <a:extLst>
                <a:ext uri="{FF2B5EF4-FFF2-40B4-BE49-F238E27FC236}">
                  <a16:creationId xmlns:a16="http://schemas.microsoft.com/office/drawing/2014/main" id="{9D1DC9C0-F1C4-4F01-9CE8-693DBD81B4B7}"/>
                </a:ext>
              </a:extLst>
            </p:cNvPr>
            <p:cNvSpPr/>
            <p:nvPr/>
          </p:nvSpPr>
          <p:spPr>
            <a:xfrm>
              <a:off x="2719664" y="4502880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ectangle 300">
              <a:extLst>
                <a:ext uri="{FF2B5EF4-FFF2-40B4-BE49-F238E27FC236}">
                  <a16:creationId xmlns:a16="http://schemas.microsoft.com/office/drawing/2014/main" id="{2122DCF9-1F11-4762-ADD0-A5FD98519CAF}"/>
                </a:ext>
              </a:extLst>
            </p:cNvPr>
            <p:cNvSpPr/>
            <p:nvPr/>
          </p:nvSpPr>
          <p:spPr>
            <a:xfrm>
              <a:off x="3022460" y="450211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331112" y="4506952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>
              <a:extLst>
                <a:ext uri="{FF2B5EF4-FFF2-40B4-BE49-F238E27FC236}">
                  <a16:creationId xmlns:a16="http://schemas.microsoft.com/office/drawing/2014/main" id="{8D75C363-6D3A-41CB-85EF-5F109A4EA1CB}"/>
                </a:ext>
              </a:extLst>
            </p:cNvPr>
            <p:cNvSpPr/>
            <p:nvPr/>
          </p:nvSpPr>
          <p:spPr>
            <a:xfrm>
              <a:off x="4235040" y="4504568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ectangle 303">
              <a:extLst>
                <a:ext uri="{FF2B5EF4-FFF2-40B4-BE49-F238E27FC236}">
                  <a16:creationId xmlns:a16="http://schemas.microsoft.com/office/drawing/2014/main" id="{DD369D2C-661F-4D42-BCB3-76372C0BF4B3}"/>
                </a:ext>
              </a:extLst>
            </p:cNvPr>
            <p:cNvSpPr/>
            <p:nvPr/>
          </p:nvSpPr>
          <p:spPr>
            <a:xfrm>
              <a:off x="5731172" y="4502115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Rectangle 304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629479" y="4505996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Rectangle 305">
              <a:extLst>
                <a:ext uri="{FF2B5EF4-FFF2-40B4-BE49-F238E27FC236}">
                  <a16:creationId xmlns:a16="http://schemas.microsoft.com/office/drawing/2014/main" id="{41C7EE67-8768-4B56-96D0-9BB8AC6229CD}"/>
                </a:ext>
              </a:extLst>
            </p:cNvPr>
            <p:cNvSpPr/>
            <p:nvPr/>
          </p:nvSpPr>
          <p:spPr>
            <a:xfrm>
              <a:off x="3925630" y="4507053"/>
              <a:ext cx="136009" cy="1890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165274" y="1264018"/>
            <a:ext cx="30532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DLC connected in the active area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76257" y="1057827"/>
            <a:ext cx="1276311" cy="338554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STD µ</a:t>
            </a:r>
            <a:r>
              <a:rPr lang="en-US" sz="1600" dirty="0" err="1">
                <a:latin typeface="Comic Sans MS" pitchFamily="66" charset="0"/>
              </a:rPr>
              <a:t>Rwell</a:t>
            </a:r>
            <a:endParaRPr lang="en-GB" sz="1600" dirty="0"/>
          </a:p>
        </p:txBody>
      </p:sp>
      <p:grpSp>
        <p:nvGrpSpPr>
          <p:cNvPr id="169" name="Group 168"/>
          <p:cNvGrpSpPr/>
          <p:nvPr/>
        </p:nvGrpSpPr>
        <p:grpSpPr>
          <a:xfrm>
            <a:off x="226151" y="3624500"/>
            <a:ext cx="4532265" cy="2553583"/>
            <a:chOff x="667002" y="1222332"/>
            <a:chExt cx="4532265" cy="2553583"/>
          </a:xfrm>
        </p:grpSpPr>
        <p:pic>
          <p:nvPicPr>
            <p:cNvPr id="170" name="Picture 16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04" t="9492" r="12403" b="2737"/>
            <a:stretch/>
          </p:blipFill>
          <p:spPr>
            <a:xfrm>
              <a:off x="3200134" y="1222332"/>
              <a:ext cx="1999133" cy="1636774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171" name="ZoneTexte 62">
              <a:extLst>
                <a:ext uri="{FF2B5EF4-FFF2-40B4-BE49-F238E27FC236}">
                  <a16:creationId xmlns:a16="http://schemas.microsoft.com/office/drawing/2014/main" id="{1E41DB74-7AB8-4BCE-85DC-3EE1D9B26138}"/>
                </a:ext>
              </a:extLst>
            </p:cNvPr>
            <p:cNvSpPr txBox="1"/>
            <p:nvPr/>
          </p:nvSpPr>
          <p:spPr>
            <a:xfrm>
              <a:off x="1806037" y="3037251"/>
              <a:ext cx="227509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omic Sans MS" pitchFamily="66" charset="0"/>
                </a:rPr>
                <a:t>10cm x 10cm </a:t>
              </a:r>
            </a:p>
            <a:p>
              <a:pPr algn="ctr"/>
              <a:r>
                <a:rPr lang="en-US" sz="1400" dirty="0">
                  <a:latin typeface="Comic Sans MS" pitchFamily="66" charset="0"/>
                </a:rPr>
                <a:t>µ</a:t>
              </a:r>
              <a:r>
                <a:rPr lang="en-US" sz="1400" dirty="0" err="1">
                  <a:latin typeface="Comic Sans MS" pitchFamily="66" charset="0"/>
                </a:rPr>
                <a:t>Rwell</a:t>
              </a:r>
              <a:r>
                <a:rPr lang="en-US" sz="1400" dirty="0">
                  <a:latin typeface="Comic Sans MS" pitchFamily="66" charset="0"/>
                </a:rPr>
                <a:t> detector</a:t>
              </a:r>
            </a:p>
            <a:p>
              <a:pPr algn="ctr"/>
              <a:r>
                <a:rPr lang="en-US" sz="1400" dirty="0">
                  <a:latin typeface="Comic Sans MS" pitchFamily="66" charset="0"/>
                </a:rPr>
                <a:t> “study kit”</a:t>
              </a:r>
              <a:endParaRPr lang="en-US" sz="1200" dirty="0">
                <a:latin typeface="Comic Sans MS" pitchFamily="66" charset="0"/>
              </a:endParaRPr>
            </a:p>
          </p:txBody>
        </p:sp>
        <p:pic>
          <p:nvPicPr>
            <p:cNvPr id="172" name="Picture 171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002" y="1222332"/>
              <a:ext cx="2400603" cy="1636774"/>
            </a:xfrm>
            <a:prstGeom prst="rect">
              <a:avLst/>
            </a:prstGeom>
          </p:spPr>
        </p:pic>
      </p:grpSp>
      <p:cxnSp>
        <p:nvCxnSpPr>
          <p:cNvPr id="7" name="Straight Arrow Connector 6"/>
          <p:cNvCxnSpPr/>
          <p:nvPr/>
        </p:nvCxnSpPr>
        <p:spPr>
          <a:xfrm flipV="1">
            <a:off x="6522504" y="2149311"/>
            <a:ext cx="163668" cy="5533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5733751" y="3212071"/>
            <a:ext cx="3905026" cy="1486093"/>
            <a:chOff x="5733751" y="3247136"/>
            <a:chExt cx="3905026" cy="1486093"/>
          </a:xfrm>
        </p:grpSpPr>
        <p:sp>
          <p:nvSpPr>
            <p:cNvPr id="254" name="Rectangle 253"/>
            <p:cNvSpPr/>
            <p:nvPr/>
          </p:nvSpPr>
          <p:spPr>
            <a:xfrm>
              <a:off x="5733751" y="3247136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3" name="Group 172"/>
            <p:cNvGrpSpPr/>
            <p:nvPr/>
          </p:nvGrpSpPr>
          <p:grpSpPr>
            <a:xfrm>
              <a:off x="6022332" y="3603648"/>
              <a:ext cx="3298659" cy="647173"/>
              <a:chOff x="1218389" y="4479902"/>
              <a:chExt cx="4702218" cy="945579"/>
            </a:xfrm>
          </p:grpSpPr>
          <p:sp>
            <p:nvSpPr>
              <p:cNvPr id="174" name="Rectangle 173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>
                <a:off x="1218389" y="4942881"/>
                <a:ext cx="2356379" cy="482600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5" name="Rectangle 174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>
                <a:off x="136927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>
                <a:off x="194323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>
                <a:off x="2517204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8" name="Rectangle 177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>
                <a:off x="3091169" y="4942881"/>
                <a:ext cx="432179" cy="5572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9" name="Rectangle 178">
                <a:extLst>
                  <a:ext uri="{FF2B5EF4-FFF2-40B4-BE49-F238E27FC236}">
                    <a16:creationId xmlns:a16="http://schemas.microsoft.com/office/drawing/2014/main" id="{700C5D53-6B91-4098-A47A-282B9AA47B80}"/>
                  </a:ext>
                </a:extLst>
              </p:cNvPr>
              <p:cNvSpPr/>
              <p:nvPr/>
            </p:nvSpPr>
            <p:spPr>
              <a:xfrm>
                <a:off x="1218389" y="4681855"/>
                <a:ext cx="4693931" cy="15131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0" name="Rectangle 179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604594"/>
                <a:ext cx="4693931" cy="7726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EAB62B83-7783-48E9-BE14-F2ABE087C042}"/>
                  </a:ext>
                </a:extLst>
              </p:cNvPr>
              <p:cNvSpPr/>
              <p:nvPr/>
            </p:nvSpPr>
            <p:spPr>
              <a:xfrm flipH="1">
                <a:off x="3574768" y="4944864"/>
                <a:ext cx="2345839" cy="48061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2" name="Rectangle 181">
                <a:extLst>
                  <a:ext uri="{FF2B5EF4-FFF2-40B4-BE49-F238E27FC236}">
                    <a16:creationId xmlns:a16="http://schemas.microsoft.com/office/drawing/2014/main" id="{A5B873F9-BDDA-4D33-9AA2-2785B722A4EA}"/>
                  </a:ext>
                </a:extLst>
              </p:cNvPr>
              <p:cNvSpPr/>
              <p:nvPr/>
            </p:nvSpPr>
            <p:spPr>
              <a:xfrm flipH="1">
                <a:off x="5340151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3" name="Rectangle 182">
                <a:extLst>
                  <a:ext uri="{FF2B5EF4-FFF2-40B4-BE49-F238E27FC236}">
                    <a16:creationId xmlns:a16="http://schemas.microsoft.com/office/drawing/2014/main" id="{3158B424-DDF5-415F-81AB-A54D8DF8FE56}"/>
                  </a:ext>
                </a:extLst>
              </p:cNvPr>
              <p:cNvSpPr/>
              <p:nvPr/>
            </p:nvSpPr>
            <p:spPr>
              <a:xfrm flipH="1">
                <a:off x="4768754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4" name="Rectangle 183">
                <a:extLst>
                  <a:ext uri="{FF2B5EF4-FFF2-40B4-BE49-F238E27FC236}">
                    <a16:creationId xmlns:a16="http://schemas.microsoft.com/office/drawing/2014/main" id="{5C85B378-C857-4415-A9AC-1DFB5AD7928F}"/>
                  </a:ext>
                </a:extLst>
              </p:cNvPr>
              <p:cNvSpPr/>
              <p:nvPr/>
            </p:nvSpPr>
            <p:spPr>
              <a:xfrm flipH="1">
                <a:off x="4197356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5" name="Rectangle 184">
                <a:extLst>
                  <a:ext uri="{FF2B5EF4-FFF2-40B4-BE49-F238E27FC236}">
                    <a16:creationId xmlns:a16="http://schemas.microsoft.com/office/drawing/2014/main" id="{E509B7B4-50F4-4399-BAD4-F79324D2AD05}"/>
                  </a:ext>
                </a:extLst>
              </p:cNvPr>
              <p:cNvSpPr/>
              <p:nvPr/>
            </p:nvSpPr>
            <p:spPr>
              <a:xfrm flipH="1">
                <a:off x="3625958" y="4944864"/>
                <a:ext cx="430246" cy="5549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6" name="Rectangle 185">
                <a:extLst>
                  <a:ext uri="{FF2B5EF4-FFF2-40B4-BE49-F238E27FC236}">
                    <a16:creationId xmlns:a16="http://schemas.microsoft.com/office/drawing/2014/main" id="{CB4CE821-B086-49D0-BFAE-39C31A36764C}"/>
                  </a:ext>
                </a:extLst>
              </p:cNvPr>
              <p:cNvSpPr/>
              <p:nvPr/>
            </p:nvSpPr>
            <p:spPr>
              <a:xfrm flipH="1">
                <a:off x="1218389" y="4836346"/>
                <a:ext cx="4693931" cy="99777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4869305" y="4630317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Rectangle 187"/>
              <p:cNvSpPr/>
              <p:nvPr/>
            </p:nvSpPr>
            <p:spPr>
              <a:xfrm>
                <a:off x="2054690" y="4637698"/>
                <a:ext cx="209275" cy="1638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Rectangle 188"/>
              <p:cNvSpPr/>
              <p:nvPr/>
            </p:nvSpPr>
            <p:spPr>
              <a:xfrm>
                <a:off x="2054689" y="460612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Rectangle 189"/>
              <p:cNvSpPr/>
              <p:nvPr/>
            </p:nvSpPr>
            <p:spPr>
              <a:xfrm>
                <a:off x="4869305" y="4602902"/>
                <a:ext cx="209275" cy="192385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Rectangle 190"/>
              <p:cNvSpPr/>
              <p:nvPr/>
            </p:nvSpPr>
            <p:spPr>
              <a:xfrm>
                <a:off x="2117418" y="4547849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 191"/>
              <p:cNvSpPr/>
              <p:nvPr/>
            </p:nvSpPr>
            <p:spPr>
              <a:xfrm>
                <a:off x="4920484" y="4544413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Rectangle 192"/>
              <p:cNvSpPr/>
              <p:nvPr/>
            </p:nvSpPr>
            <p:spPr>
              <a:xfrm>
                <a:off x="2348894" y="4479902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Rectangle 193"/>
              <p:cNvSpPr/>
              <p:nvPr/>
            </p:nvSpPr>
            <p:spPr>
              <a:xfrm>
                <a:off x="1883699" y="4481617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693236" y="4486640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6" name="Rectangle 195"/>
              <p:cNvSpPr/>
              <p:nvPr/>
            </p:nvSpPr>
            <p:spPr>
              <a:xfrm>
                <a:off x="5162777" y="4487226"/>
                <a:ext cx="95367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7" name="Rectangle 196"/>
              <p:cNvSpPr/>
              <p:nvPr/>
            </p:nvSpPr>
            <p:spPr>
              <a:xfrm>
                <a:off x="259118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8" name="Rectangle 197"/>
              <p:cNvSpPr/>
              <p:nvPr/>
            </p:nvSpPr>
            <p:spPr>
              <a:xfrm>
                <a:off x="2895547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3" name="Rectangle 252"/>
              <p:cNvSpPr/>
              <p:nvPr/>
            </p:nvSpPr>
            <p:spPr>
              <a:xfrm>
                <a:off x="3191352" y="459333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5" name="Rectangle 254"/>
              <p:cNvSpPr/>
              <p:nvPr/>
            </p:nvSpPr>
            <p:spPr>
              <a:xfrm>
                <a:off x="3495281" y="4595164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1" name="Rectangle 320"/>
              <p:cNvSpPr/>
              <p:nvPr/>
            </p:nvSpPr>
            <p:spPr>
              <a:xfrm>
                <a:off x="3795729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2" name="Rectangle 321"/>
              <p:cNvSpPr/>
              <p:nvPr/>
            </p:nvSpPr>
            <p:spPr>
              <a:xfrm>
                <a:off x="4097126" y="4557016"/>
                <a:ext cx="128097" cy="25132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3" name="Rectangle 322"/>
              <p:cNvSpPr/>
              <p:nvPr/>
            </p:nvSpPr>
            <p:spPr>
              <a:xfrm>
                <a:off x="4395463" y="4601337"/>
                <a:ext cx="127534" cy="20195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6401ACF5-8DBA-42FF-984F-1E97E7FF7D94}"/>
                  </a:ext>
                </a:extLst>
              </p:cNvPr>
              <p:cNvSpPr/>
              <p:nvPr/>
            </p:nvSpPr>
            <p:spPr>
              <a:xfrm>
                <a:off x="1218389" y="4800036"/>
                <a:ext cx="4693931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9" name="Rectangle 328"/>
            <p:cNvSpPr/>
            <p:nvPr/>
          </p:nvSpPr>
          <p:spPr>
            <a:xfrm>
              <a:off x="897572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9180978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6318116" y="3674096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6104604" y="3671674"/>
              <a:ext cx="89467" cy="138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3" name="Straight Arrow Connector 332"/>
            <p:cNvCxnSpPr/>
            <p:nvPr/>
          </p:nvCxnSpPr>
          <p:spPr>
            <a:xfrm flipV="1">
              <a:off x="6508417" y="3844911"/>
              <a:ext cx="163668" cy="55339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5733751" y="4893807"/>
            <a:ext cx="3923449" cy="1639960"/>
            <a:chOff x="5733751" y="4893807"/>
            <a:chExt cx="3923449" cy="1639960"/>
          </a:xfrm>
        </p:grpSpPr>
        <p:sp>
          <p:nvSpPr>
            <p:cNvPr id="128" name="TextBox 127"/>
            <p:cNvSpPr txBox="1"/>
            <p:nvPr/>
          </p:nvSpPr>
          <p:spPr>
            <a:xfrm>
              <a:off x="5758730" y="6010547"/>
              <a:ext cx="38984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Comic Sans MS" panose="030F0702030302020204" pitchFamily="66" charset="0"/>
                </a:rPr>
                <a:t>2 DLC layers connected by plated </a:t>
              </a:r>
              <a:r>
                <a:rPr lang="en-US" sz="1400" dirty="0" err="1">
                  <a:latin typeface="Comic Sans MS" panose="030F0702030302020204" pitchFamily="66" charset="0"/>
                </a:rPr>
                <a:t>vias</a:t>
              </a:r>
              <a:endParaRPr lang="en-GB" sz="1400" dirty="0">
                <a:latin typeface="Comic Sans MS" panose="030F0702030302020204" pitchFamily="66" charset="0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99" name="Groupe 273">
              <a:extLst>
                <a:ext uri="{FF2B5EF4-FFF2-40B4-BE49-F238E27FC236}">
                  <a16:creationId xmlns:a16="http://schemas.microsoft.com/office/drawing/2014/main" id="{11FA7EB2-2F33-4C7E-8998-A31CA90D838D}"/>
                </a:ext>
              </a:extLst>
            </p:cNvPr>
            <p:cNvGrpSpPr/>
            <p:nvPr/>
          </p:nvGrpSpPr>
          <p:grpSpPr>
            <a:xfrm>
              <a:off x="6022332" y="5122839"/>
              <a:ext cx="3303176" cy="856872"/>
              <a:chOff x="6797484" y="4981590"/>
              <a:chExt cx="4748698" cy="1085110"/>
            </a:xfrm>
          </p:grpSpPr>
          <p:grpSp>
            <p:nvGrpSpPr>
              <p:cNvPr id="200" name="Groupe 261">
                <a:extLst>
                  <a:ext uri="{FF2B5EF4-FFF2-40B4-BE49-F238E27FC236}">
                    <a16:creationId xmlns:a16="http://schemas.microsoft.com/office/drawing/2014/main" id="{03BCB5E8-E14B-44D9-BBF2-CD83F91F4FE4}"/>
                  </a:ext>
                </a:extLst>
              </p:cNvPr>
              <p:cNvGrpSpPr/>
              <p:nvPr/>
            </p:nvGrpSpPr>
            <p:grpSpPr>
              <a:xfrm>
                <a:off x="6797484" y="4981590"/>
                <a:ext cx="4748698" cy="1085110"/>
                <a:chOff x="6776472" y="2910499"/>
                <a:chExt cx="4748698" cy="1085110"/>
              </a:xfrm>
            </p:grpSpPr>
            <p:grpSp>
              <p:nvGrpSpPr>
                <p:cNvPr id="203" name="Groupe 211">
                  <a:extLst>
                    <a:ext uri="{FF2B5EF4-FFF2-40B4-BE49-F238E27FC236}">
                      <a16:creationId xmlns:a16="http://schemas.microsoft.com/office/drawing/2014/main" id="{20412B4C-8809-4F1A-B8B2-F04A2F61A7B4}"/>
                    </a:ext>
                  </a:extLst>
                </p:cNvPr>
                <p:cNvGrpSpPr/>
                <p:nvPr/>
              </p:nvGrpSpPr>
              <p:grpSpPr>
                <a:xfrm>
                  <a:off x="6776472" y="2910499"/>
                  <a:ext cx="4748698" cy="1085110"/>
                  <a:chOff x="6776472" y="1244184"/>
                  <a:chExt cx="4748698" cy="1085110"/>
                </a:xfrm>
              </p:grpSpPr>
              <p:grpSp>
                <p:nvGrpSpPr>
                  <p:cNvPr id="219" name="Groupe 212">
                    <a:extLst>
                      <a:ext uri="{FF2B5EF4-FFF2-40B4-BE49-F238E27FC236}">
                        <a16:creationId xmlns:a16="http://schemas.microsoft.com/office/drawing/2014/main" id="{2F85D353-0BAC-46BC-B812-0FDC91493E2A}"/>
                      </a:ext>
                    </a:extLst>
                  </p:cNvPr>
                  <p:cNvGrpSpPr/>
                  <p:nvPr/>
                </p:nvGrpSpPr>
                <p:grpSpPr>
                  <a:xfrm>
                    <a:off x="6776472" y="1288137"/>
                    <a:ext cx="4748698" cy="1041157"/>
                    <a:chOff x="1168397" y="5457777"/>
                    <a:chExt cx="4748698" cy="1041157"/>
                  </a:xfrm>
                </p:grpSpPr>
                <p:sp>
                  <p:nvSpPr>
                    <p:cNvPr id="223" name="Rectangle 222">
                      <a:extLst>
                        <a:ext uri="{FF2B5EF4-FFF2-40B4-BE49-F238E27FC236}">
                          <a16:creationId xmlns:a16="http://schemas.microsoft.com/office/drawing/2014/main" id="{97F4A48F-655C-45B4-A66B-666000D651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1528" y="6016334"/>
                      <a:ext cx="4745567" cy="482600"/>
                    </a:xfrm>
                    <a:prstGeom prst="rect">
                      <a:avLst/>
                    </a:prstGeom>
                    <a:solidFill>
                      <a:schemeClr val="accent4">
                        <a:lumMod val="40000"/>
                        <a:lumOff val="60000"/>
                      </a:schemeClr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Rectangle 223">
                      <a:extLst>
                        <a:ext uri="{FF2B5EF4-FFF2-40B4-BE49-F238E27FC236}">
                          <a16:creationId xmlns:a16="http://schemas.microsoft.com/office/drawing/2014/main" id="{59D7734B-3A2D-40AB-8C48-F32AFBA30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9324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5" name="Rectangle 224">
                      <a:extLst>
                        <a:ext uri="{FF2B5EF4-FFF2-40B4-BE49-F238E27FC236}">
                          <a16:creationId xmlns:a16="http://schemas.microsoft.com/office/drawing/2014/main" id="{193AD837-7BB4-46A7-AAAB-21CA10DFB0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6721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6" name="Rectangle 225">
                      <a:extLst>
                        <a:ext uri="{FF2B5EF4-FFF2-40B4-BE49-F238E27FC236}">
                          <a16:creationId xmlns:a16="http://schemas.microsoft.com/office/drawing/2014/main" id="{8DAE5B3C-9E69-412D-BE01-02D1826928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4117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7" name="Rectangle 226">
                      <a:extLst>
                        <a:ext uri="{FF2B5EF4-FFF2-40B4-BE49-F238E27FC236}">
                          <a16:creationId xmlns:a16="http://schemas.microsoft.com/office/drawing/2014/main" id="{1841E018-6131-4A64-9326-1AB7459663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1514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8" name="Rectangle 227">
                      <a:extLst>
                        <a:ext uri="{FF2B5EF4-FFF2-40B4-BE49-F238E27FC236}">
                          <a16:creationId xmlns:a16="http://schemas.microsoft.com/office/drawing/2014/main" id="{62037F8A-A94A-4691-8146-BE8F8ACE20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8910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9" name="Rectangle 228">
                      <a:extLst>
                        <a:ext uri="{FF2B5EF4-FFF2-40B4-BE49-F238E27FC236}">
                          <a16:creationId xmlns:a16="http://schemas.microsoft.com/office/drawing/2014/main" id="{A158BBBA-C056-4D33-A1B6-3CF92750E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6307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0" name="Rectangle 229">
                      <a:extLst>
                        <a:ext uri="{FF2B5EF4-FFF2-40B4-BE49-F238E27FC236}">
                          <a16:creationId xmlns:a16="http://schemas.microsoft.com/office/drawing/2014/main" id="{893336FF-37E4-4A64-90BE-FBAB8EB3A6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8" y="5900984"/>
                      <a:ext cx="4745567" cy="115352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1" name="Rectangle 230">
                      <a:extLst>
                        <a:ext uri="{FF2B5EF4-FFF2-40B4-BE49-F238E27FC236}">
                          <a16:creationId xmlns:a16="http://schemas.microsoft.com/office/drawing/2014/main" id="{7EF73ECD-90AA-44B0-85F5-1912DC98E8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755358"/>
                      <a:ext cx="4745567" cy="122766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>
                      <a:solidFill>
                        <a:srgbClr val="FFC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2" name="Rectangle 231">
                      <a:extLst>
                        <a:ext uri="{FF2B5EF4-FFF2-40B4-BE49-F238E27FC236}">
                          <a16:creationId xmlns:a16="http://schemas.microsoft.com/office/drawing/2014/main" id="{F3459476-6AC6-474B-B362-653CA143A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9835" y="590870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3" name="Rectangle 232">
                      <a:extLst>
                        <a:ext uri="{FF2B5EF4-FFF2-40B4-BE49-F238E27FC236}">
                          <a16:creationId xmlns:a16="http://schemas.microsoft.com/office/drawing/2014/main" id="{60572E3F-9B67-453B-A1D0-68F2FAE354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2489" y="5903049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234" name="Connecteur droit 227">
                      <a:extLst>
                        <a:ext uri="{FF2B5EF4-FFF2-40B4-BE49-F238E27FC236}">
                          <a16:creationId xmlns:a16="http://schemas.microsoft.com/office/drawing/2014/main" id="{E3706747-DBFC-4BCC-B49B-CD49C3866BB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1168397" y="5885846"/>
                      <a:ext cx="4745567" cy="0"/>
                    </a:xfrm>
                    <a:prstGeom prst="line">
                      <a:avLst/>
                    </a:prstGeom>
                    <a:ln w="317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235" name="Rectangle 234">
                      <a:extLst>
                        <a:ext uri="{FF2B5EF4-FFF2-40B4-BE49-F238E27FC236}">
                          <a16:creationId xmlns:a16="http://schemas.microsoft.com/office/drawing/2014/main" id="{A64E8E40-A8C4-472D-9735-A73E56904B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6783" y="5755358"/>
                      <a:ext cx="49614" cy="290504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6" name="Rectangle 235">
                      <a:extLst>
                        <a:ext uri="{FF2B5EF4-FFF2-40B4-BE49-F238E27FC236}">
                          <a16:creationId xmlns:a16="http://schemas.microsoft.com/office/drawing/2014/main" id="{7E5E8D19-BFD7-467A-A77C-1BC3C28890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0484" y="5755358"/>
                      <a:ext cx="51721" cy="2994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7" name="Rectangle 236">
                      <a:extLst>
                        <a:ext uri="{FF2B5EF4-FFF2-40B4-BE49-F238E27FC236}">
                          <a16:creationId xmlns:a16="http://schemas.microsoft.com/office/drawing/2014/main" id="{793F6024-3C76-4453-9F1F-8F26C38B85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74073"/>
                      <a:ext cx="136009" cy="380841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8" name="Rectangle 237">
                      <a:extLst>
                        <a:ext uri="{FF2B5EF4-FFF2-40B4-BE49-F238E27FC236}">
                          <a16:creationId xmlns:a16="http://schemas.microsoft.com/office/drawing/2014/main" id="{520A1DDC-CEA5-4CE9-BF2A-C6E047EA0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4128" y="5755358"/>
                      <a:ext cx="51551" cy="281737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9" name="Rectangle 238">
                      <a:extLst>
                        <a:ext uri="{FF2B5EF4-FFF2-40B4-BE49-F238E27FC236}">
                          <a16:creationId xmlns:a16="http://schemas.microsoft.com/office/drawing/2014/main" id="{9BD78313-3306-4880-AEA8-9CA9617BE4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03928" y="5755358"/>
                      <a:ext cx="55624" cy="29023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0" name="Rectangle 239">
                      <a:extLst>
                        <a:ext uri="{FF2B5EF4-FFF2-40B4-BE49-F238E27FC236}">
                          <a16:creationId xmlns:a16="http://schemas.microsoft.com/office/drawing/2014/main" id="{B1084E4E-9F22-4747-8C0A-6D60339775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9381" y="5683280"/>
                      <a:ext cx="144747" cy="36242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1" name="Rectangle 240">
                      <a:extLst>
                        <a:ext uri="{FF2B5EF4-FFF2-40B4-BE49-F238E27FC236}">
                          <a16:creationId xmlns:a16="http://schemas.microsoft.com/office/drawing/2014/main" id="{30A2BA77-6334-497C-90B7-360D30868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37038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2" name="Rectangle 241">
                      <a:extLst>
                        <a:ext uri="{FF2B5EF4-FFF2-40B4-BE49-F238E27FC236}">
                          <a16:creationId xmlns:a16="http://schemas.microsoft.com/office/drawing/2014/main" id="{4978CEF6-5F50-4ACF-8504-44B2D4BD7D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19283" y="6016335"/>
                      <a:ext cx="432179" cy="55728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3" name="Rectangle 242">
                      <a:extLst>
                        <a:ext uri="{FF2B5EF4-FFF2-40B4-BE49-F238E27FC236}">
                          <a16:creationId xmlns:a16="http://schemas.microsoft.com/office/drawing/2014/main" id="{3A7CFFC6-518C-4E94-9400-7FD8E213C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68397" y="5671548"/>
                      <a:ext cx="4745567" cy="79459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4" name="Rectangle 243">
                      <a:extLst>
                        <a:ext uri="{FF2B5EF4-FFF2-40B4-BE49-F238E27FC236}">
                          <a16:creationId xmlns:a16="http://schemas.microsoft.com/office/drawing/2014/main" id="{B77CB0FD-9604-46F0-A492-74C4A82722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2035" y="5683280"/>
                      <a:ext cx="136009" cy="332934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5" name="Rectangle 244">
                      <a:extLst>
                        <a:ext uri="{FF2B5EF4-FFF2-40B4-BE49-F238E27FC236}">
                          <a16:creationId xmlns:a16="http://schemas.microsoft.com/office/drawing/2014/main" id="{A16EB146-E7F3-499D-BF1D-0CEEE58D56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642" y="5725710"/>
                      <a:ext cx="153486" cy="299436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>
                      <a:solidFill>
                        <a:srgbClr val="00B05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246" name="Groupe 239">
                      <a:extLst>
                        <a:ext uri="{FF2B5EF4-FFF2-40B4-BE49-F238E27FC236}">
                          <a16:creationId xmlns:a16="http://schemas.microsoft.com/office/drawing/2014/main" id="{77CD9C67-7CA4-4B7E-9272-05C2612F48D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168397" y="5457777"/>
                      <a:ext cx="4745568" cy="202341"/>
                      <a:chOff x="1168397" y="2059737"/>
                      <a:chExt cx="4745568" cy="202341"/>
                    </a:xfrm>
                  </p:grpSpPr>
                  <p:sp>
                    <p:nvSpPr>
                      <p:cNvPr id="248" name="Rectangle 247">
                        <a:extLst>
                          <a:ext uri="{FF2B5EF4-FFF2-40B4-BE49-F238E27FC236}">
                            <a16:creationId xmlns:a16="http://schemas.microsoft.com/office/drawing/2014/main" id="{5F1AB0DD-F1DC-440A-A5D6-F71E306E64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105455"/>
                        <a:ext cx="4745567" cy="137981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dirty="0"/>
                      </a:p>
                    </p:txBody>
                  </p:sp>
                  <p:sp>
                    <p:nvSpPr>
                      <p:cNvPr id="249" name="Rectangle 248">
                        <a:extLst>
                          <a:ext uri="{FF2B5EF4-FFF2-40B4-BE49-F238E27FC236}">
                            <a16:creationId xmlns:a16="http://schemas.microsoft.com/office/drawing/2014/main" id="{8BCE26AB-4AF5-4D4F-B5E1-81DCCE91AF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68398" y="2059737"/>
                        <a:ext cx="4745567" cy="45719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cxnSp>
                    <p:nvCxnSpPr>
                      <p:cNvPr id="250" name="Connecteur droit 243">
                        <a:extLst>
                          <a:ext uri="{FF2B5EF4-FFF2-40B4-BE49-F238E27FC236}">
                            <a16:creationId xmlns:a16="http://schemas.microsoft.com/office/drawing/2014/main" id="{E7FCBA5E-5599-4789-A674-3B566A34487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168397" y="2262078"/>
                        <a:ext cx="4745567" cy="0"/>
                      </a:xfrm>
                      <a:prstGeom prst="line">
                        <a:avLst/>
                      </a:prstGeom>
                      <a:ln w="317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47" name="Rectangle 246">
                      <a:extLst>
                        <a:ext uri="{FF2B5EF4-FFF2-40B4-BE49-F238E27FC236}">
                          <a16:creationId xmlns:a16="http://schemas.microsoft.com/office/drawing/2014/main" id="{7F498F55-71DD-420F-8F3F-0C80265D4C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71152" y="5900476"/>
                      <a:ext cx="321275" cy="45719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220" name="Rectangle 219">
                    <a:extLst>
                      <a:ext uri="{FF2B5EF4-FFF2-40B4-BE49-F238E27FC236}">
                        <a16:creationId xmlns:a16="http://schemas.microsoft.com/office/drawing/2014/main" id="{2350CB8C-A386-405B-BF18-B1E1A24FC21B}"/>
                      </a:ext>
                    </a:extLst>
                  </p:cNvPr>
                  <p:cNvSpPr/>
                  <p:nvPr/>
                </p:nvSpPr>
                <p:spPr>
                  <a:xfrm>
                    <a:off x="9046564" y="1244184"/>
                    <a:ext cx="209748" cy="48921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1" name="Rectangle 220">
                    <a:extLst>
                      <a:ext uri="{FF2B5EF4-FFF2-40B4-BE49-F238E27FC236}">
                        <a16:creationId xmlns:a16="http://schemas.microsoft.com/office/drawing/2014/main" id="{5E4DB7FD-02EC-47D7-BE12-B939E2DF0768}"/>
                      </a:ext>
                    </a:extLst>
                  </p:cNvPr>
                  <p:cNvSpPr/>
                  <p:nvPr/>
                </p:nvSpPr>
                <p:spPr>
                  <a:xfrm>
                    <a:off x="9219827" y="1287171"/>
                    <a:ext cx="45719" cy="460853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22" name="Rectangle 221">
                    <a:extLst>
                      <a:ext uri="{FF2B5EF4-FFF2-40B4-BE49-F238E27FC236}">
                        <a16:creationId xmlns:a16="http://schemas.microsoft.com/office/drawing/2014/main" id="{79862D0C-F9B2-4D1E-8F9C-DFACF6B9A219}"/>
                      </a:ext>
                    </a:extLst>
                  </p:cNvPr>
                  <p:cNvSpPr/>
                  <p:nvPr/>
                </p:nvSpPr>
                <p:spPr>
                  <a:xfrm>
                    <a:off x="9023704" y="1287171"/>
                    <a:ext cx="45719" cy="460852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04" name="Rectangle 203">
                  <a:extLst>
                    <a:ext uri="{FF2B5EF4-FFF2-40B4-BE49-F238E27FC236}">
                      <a16:creationId xmlns:a16="http://schemas.microsoft.com/office/drawing/2014/main" id="{70CAA038-66DC-431C-9A6D-30FDE822406E}"/>
                    </a:ext>
                  </a:extLst>
                </p:cNvPr>
                <p:cNvSpPr/>
                <p:nvPr/>
              </p:nvSpPr>
              <p:spPr>
                <a:xfrm>
                  <a:off x="6977910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Rectangle 204">
                  <a:extLst>
                    <a:ext uri="{FF2B5EF4-FFF2-40B4-BE49-F238E27FC236}">
                      <a16:creationId xmlns:a16="http://schemas.microsoft.com/office/drawing/2014/main" id="{4B1AA967-F1C3-4A43-ADA3-92EBB0000E73}"/>
                    </a:ext>
                  </a:extLst>
                </p:cNvPr>
                <p:cNvSpPr/>
                <p:nvPr/>
              </p:nvSpPr>
              <p:spPr>
                <a:xfrm>
                  <a:off x="726375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6" name="Rectangle 205">
                  <a:extLst>
                    <a:ext uri="{FF2B5EF4-FFF2-40B4-BE49-F238E27FC236}">
                      <a16:creationId xmlns:a16="http://schemas.microsoft.com/office/drawing/2014/main" id="{0932D361-BE32-423B-B3C6-9F920105B440}"/>
                    </a:ext>
                  </a:extLst>
                </p:cNvPr>
                <p:cNvSpPr/>
                <p:nvPr/>
              </p:nvSpPr>
              <p:spPr>
                <a:xfrm>
                  <a:off x="7553178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7" name="Rectangle 206">
                  <a:extLst>
                    <a:ext uri="{FF2B5EF4-FFF2-40B4-BE49-F238E27FC236}">
                      <a16:creationId xmlns:a16="http://schemas.microsoft.com/office/drawing/2014/main" id="{DD369D2C-661F-4D42-BCB3-76372C0BF4B3}"/>
                    </a:ext>
                  </a:extLst>
                </p:cNvPr>
                <p:cNvSpPr/>
                <p:nvPr/>
              </p:nvSpPr>
              <p:spPr>
                <a:xfrm>
                  <a:off x="7839022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8" name="Rectangle 207">
                  <a:extLst>
                    <a:ext uri="{FF2B5EF4-FFF2-40B4-BE49-F238E27FC236}">
                      <a16:creationId xmlns:a16="http://schemas.microsoft.com/office/drawing/2014/main" id="{DEC60338-D716-4AC8-A3E9-9A8393C562C6}"/>
                    </a:ext>
                  </a:extLst>
                </p:cNvPr>
                <p:cNvSpPr/>
                <p:nvPr/>
              </p:nvSpPr>
              <p:spPr>
                <a:xfrm>
                  <a:off x="8129943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9" name="Rectangle 208">
                  <a:extLst>
                    <a:ext uri="{FF2B5EF4-FFF2-40B4-BE49-F238E27FC236}">
                      <a16:creationId xmlns:a16="http://schemas.microsoft.com/office/drawing/2014/main" id="{95CA53EB-8503-4DEB-A1F8-8D4F16D94A91}"/>
                    </a:ext>
                  </a:extLst>
                </p:cNvPr>
                <p:cNvSpPr/>
                <p:nvPr/>
              </p:nvSpPr>
              <p:spPr>
                <a:xfrm>
                  <a:off x="8415787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0" name="Rectangle 209">
                  <a:extLst>
                    <a:ext uri="{FF2B5EF4-FFF2-40B4-BE49-F238E27FC236}">
                      <a16:creationId xmlns:a16="http://schemas.microsoft.com/office/drawing/2014/main" id="{0C7FB2DF-2F92-4648-8298-F387B296144C}"/>
                    </a:ext>
                  </a:extLst>
                </p:cNvPr>
                <p:cNvSpPr/>
                <p:nvPr/>
              </p:nvSpPr>
              <p:spPr>
                <a:xfrm>
                  <a:off x="8700134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1" name="Rectangle 210">
                  <a:extLst>
                    <a:ext uri="{FF2B5EF4-FFF2-40B4-BE49-F238E27FC236}">
                      <a16:creationId xmlns:a16="http://schemas.microsoft.com/office/drawing/2014/main" id="{DAF9E1FC-2FDB-45DF-B755-85A25A18EEA2}"/>
                    </a:ext>
                  </a:extLst>
                </p:cNvPr>
                <p:cNvSpPr/>
                <p:nvPr/>
              </p:nvSpPr>
              <p:spPr>
                <a:xfrm>
                  <a:off x="8937523" y="2941964"/>
                  <a:ext cx="410685" cy="603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2" name="Rectangle 211">
                  <a:extLst>
                    <a:ext uri="{FF2B5EF4-FFF2-40B4-BE49-F238E27FC236}">
                      <a16:creationId xmlns:a16="http://schemas.microsoft.com/office/drawing/2014/main" id="{59F55587-2F3E-4D2C-9353-EDCE6F4F52CC}"/>
                    </a:ext>
                  </a:extLst>
                </p:cNvPr>
                <p:cNvSpPr/>
                <p:nvPr/>
              </p:nvSpPr>
              <p:spPr>
                <a:xfrm>
                  <a:off x="9463916" y="295348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3" name="Rectangle 212">
                  <a:extLst>
                    <a:ext uri="{FF2B5EF4-FFF2-40B4-BE49-F238E27FC236}">
                      <a16:creationId xmlns:a16="http://schemas.microsoft.com/office/drawing/2014/main" id="{9D1DC9C0-F1C4-4F01-9CE8-693DBD81B4B7}"/>
                    </a:ext>
                  </a:extLst>
                </p:cNvPr>
                <p:cNvSpPr/>
                <p:nvPr/>
              </p:nvSpPr>
              <p:spPr>
                <a:xfrm>
                  <a:off x="974976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4" name="Rectangle 213">
                  <a:extLst>
                    <a:ext uri="{FF2B5EF4-FFF2-40B4-BE49-F238E27FC236}">
                      <a16:creationId xmlns:a16="http://schemas.microsoft.com/office/drawing/2014/main" id="{2122DCF9-1F11-4762-ADD0-A5FD98519CAF}"/>
                    </a:ext>
                  </a:extLst>
                </p:cNvPr>
                <p:cNvSpPr/>
                <p:nvPr/>
              </p:nvSpPr>
              <p:spPr>
                <a:xfrm>
                  <a:off x="10039184" y="2952321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5" name="Rectangle 214">
                  <a:extLst>
                    <a:ext uri="{FF2B5EF4-FFF2-40B4-BE49-F238E27FC236}">
                      <a16:creationId xmlns:a16="http://schemas.microsoft.com/office/drawing/2014/main" id="{41C7EE67-8768-4B56-96D0-9BB8AC6229CD}"/>
                    </a:ext>
                  </a:extLst>
                </p:cNvPr>
                <p:cNvSpPr/>
                <p:nvPr/>
              </p:nvSpPr>
              <p:spPr>
                <a:xfrm>
                  <a:off x="10325028" y="2947019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6" name="Rectangle 215">
                  <a:extLst>
                    <a:ext uri="{FF2B5EF4-FFF2-40B4-BE49-F238E27FC236}">
                      <a16:creationId xmlns:a16="http://schemas.microsoft.com/office/drawing/2014/main" id="{40B83E81-F354-4A73-9FE9-A07D32B4B844}"/>
                    </a:ext>
                  </a:extLst>
                </p:cNvPr>
                <p:cNvSpPr/>
                <p:nvPr/>
              </p:nvSpPr>
              <p:spPr>
                <a:xfrm>
                  <a:off x="10615949" y="2947266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7" name="Rectangle 216">
                  <a:extLst>
                    <a:ext uri="{FF2B5EF4-FFF2-40B4-BE49-F238E27FC236}">
                      <a16:creationId xmlns:a16="http://schemas.microsoft.com/office/drawing/2014/main" id="{8D75C363-6D3A-41CB-85EF-5F109A4EA1CB}"/>
                    </a:ext>
                  </a:extLst>
                </p:cNvPr>
                <p:cNvSpPr/>
                <p:nvPr/>
              </p:nvSpPr>
              <p:spPr>
                <a:xfrm>
                  <a:off x="10901793" y="294196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8" name="Rectangle 217">
                  <a:extLst>
                    <a:ext uri="{FF2B5EF4-FFF2-40B4-BE49-F238E27FC236}">
                      <a16:creationId xmlns:a16="http://schemas.microsoft.com/office/drawing/2014/main" id="{D9FC291E-59C6-4874-8855-0C6D4ED2077E}"/>
                    </a:ext>
                  </a:extLst>
                </p:cNvPr>
                <p:cNvSpPr/>
                <p:nvPr/>
              </p:nvSpPr>
              <p:spPr>
                <a:xfrm>
                  <a:off x="11186140" y="2948184"/>
                  <a:ext cx="136009" cy="18901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1" name="Rectangle 200">
                <a:extLst>
                  <a:ext uri="{FF2B5EF4-FFF2-40B4-BE49-F238E27FC236}">
                    <a16:creationId xmlns:a16="http://schemas.microsoft.com/office/drawing/2014/main" id="{E43C1F78-A34D-4D31-84CC-E4FEF707C215}"/>
                  </a:ext>
                </a:extLst>
              </p:cNvPr>
              <p:cNvSpPr/>
              <p:nvPr/>
            </p:nvSpPr>
            <p:spPr>
              <a:xfrm>
                <a:off x="9248123" y="5243410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2" name="Rectangle 201">
                <a:extLst>
                  <a:ext uri="{FF2B5EF4-FFF2-40B4-BE49-F238E27FC236}">
                    <a16:creationId xmlns:a16="http://schemas.microsoft.com/office/drawing/2014/main" id="{D627213A-F72D-4DED-9305-5A4B94455C89}"/>
                  </a:ext>
                </a:extLst>
              </p:cNvPr>
              <p:cNvSpPr/>
              <p:nvPr/>
            </p:nvSpPr>
            <p:spPr>
              <a:xfrm>
                <a:off x="8998347" y="5246527"/>
                <a:ext cx="82662" cy="4571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52" name="Rectangle 251"/>
            <p:cNvSpPr/>
            <p:nvPr/>
          </p:nvSpPr>
          <p:spPr>
            <a:xfrm>
              <a:off x="5733751" y="4893807"/>
              <a:ext cx="3905026" cy="148609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4" name="Straight Arrow Connector 333"/>
            <p:cNvCxnSpPr/>
            <p:nvPr/>
          </p:nvCxnSpPr>
          <p:spPr>
            <a:xfrm flipH="1" flipV="1">
              <a:off x="6325424" y="5650058"/>
              <a:ext cx="192326" cy="392518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" name="Picture 33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3" t="23709" r="32860" b="13794"/>
          <a:stretch/>
        </p:blipFill>
        <p:spPr>
          <a:xfrm>
            <a:off x="10109615" y="4901292"/>
            <a:ext cx="1714123" cy="1461201"/>
          </a:xfrm>
          <a:prstGeom prst="rect">
            <a:avLst/>
          </a:prstGeom>
        </p:spPr>
      </p:pic>
      <p:pic>
        <p:nvPicPr>
          <p:cNvPr id="336" name="Picture 33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31" r="13931"/>
          <a:stretch/>
        </p:blipFill>
        <p:spPr>
          <a:xfrm>
            <a:off x="10099949" y="1536532"/>
            <a:ext cx="1717435" cy="148609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18804" y="2290156"/>
            <a:ext cx="3320934" cy="748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58" t="24377" r="41973" b="47085"/>
          <a:stretch/>
        </p:blipFill>
        <p:spPr>
          <a:xfrm rot="10800000">
            <a:off x="10116062" y="3212070"/>
            <a:ext cx="1701322" cy="1539179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0563019" y="3334454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6" name="Straight Arrow Connector 255"/>
          <p:cNvCxnSpPr/>
          <p:nvPr/>
        </p:nvCxnSpPr>
        <p:spPr>
          <a:xfrm flipH="1">
            <a:off x="8789164" y="3558678"/>
            <a:ext cx="1816579" cy="613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Oval 256"/>
          <p:cNvSpPr/>
          <p:nvPr/>
        </p:nvSpPr>
        <p:spPr>
          <a:xfrm>
            <a:off x="10544351" y="5240900"/>
            <a:ext cx="748531" cy="7616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258" name="Straight Arrow Connector 257"/>
          <p:cNvCxnSpPr>
            <a:stCxn id="257" idx="2"/>
            <a:endCxn id="220" idx="3"/>
          </p:cNvCxnSpPr>
          <p:nvPr/>
        </p:nvCxnSpPr>
        <p:spPr>
          <a:xfrm flipH="1" flipV="1">
            <a:off x="7747299" y="5315995"/>
            <a:ext cx="2797052" cy="30573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25302" y="2008758"/>
            <a:ext cx="70643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SG</a:t>
            </a:r>
            <a:endParaRPr lang="fr-CH" sz="3200" b="1" dirty="0"/>
          </a:p>
        </p:txBody>
      </p:sp>
      <p:sp>
        <p:nvSpPr>
          <p:cNvPr id="259" name="TextBox 258"/>
          <p:cNvSpPr txBox="1"/>
          <p:nvPr/>
        </p:nvSpPr>
        <p:spPr>
          <a:xfrm>
            <a:off x="4907576" y="3689271"/>
            <a:ext cx="821847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PEP</a:t>
            </a:r>
            <a:endParaRPr lang="fr-CH" sz="3200" b="1" dirty="0"/>
          </a:p>
        </p:txBody>
      </p:sp>
      <p:sp>
        <p:nvSpPr>
          <p:cNvPr id="260" name="TextBox 259"/>
          <p:cNvSpPr txBox="1"/>
          <p:nvPr/>
        </p:nvSpPr>
        <p:spPr>
          <a:xfrm>
            <a:off x="4867160" y="5302122"/>
            <a:ext cx="881462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SBU</a:t>
            </a:r>
            <a:endParaRPr lang="fr-CH" sz="3200" b="1" dirty="0"/>
          </a:p>
        </p:txBody>
      </p:sp>
      <p:sp>
        <p:nvSpPr>
          <p:cNvPr id="261" name="Rectangle 260"/>
          <p:cNvSpPr/>
          <p:nvPr/>
        </p:nvSpPr>
        <p:spPr>
          <a:xfrm>
            <a:off x="6699144" y="928428"/>
            <a:ext cx="1763624" cy="338554"/>
          </a:xfrm>
          <a:prstGeom prst="rect">
            <a:avLst/>
          </a:prstGeom>
          <a:solidFill>
            <a:srgbClr val="00B0F0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Comic Sans MS" pitchFamily="66" charset="0"/>
              </a:rPr>
              <a:t>High rate µ</a:t>
            </a:r>
            <a:r>
              <a:rPr lang="en-US" sz="1600" dirty="0" err="1">
                <a:latin typeface="Comic Sans MS" pitchFamily="66" charset="0"/>
              </a:rPr>
              <a:t>Rwell</a:t>
            </a:r>
            <a:endParaRPr lang="en-GB" sz="1600" dirty="0"/>
          </a:p>
        </p:txBody>
      </p:sp>
      <p:sp>
        <p:nvSpPr>
          <p:cNvPr id="262" name="TextBox 261"/>
          <p:cNvSpPr txBox="1"/>
          <p:nvPr/>
        </p:nvSpPr>
        <p:spPr>
          <a:xfrm>
            <a:off x="808562" y="1417747"/>
            <a:ext cx="33883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 panose="030F0702030302020204" pitchFamily="66" charset="0"/>
              </a:rPr>
              <a:t>DLC connected outside the active area</a:t>
            </a:r>
            <a:endParaRPr lang="en-GB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17081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TextBox 143"/>
          <p:cNvSpPr txBox="1"/>
          <p:nvPr/>
        </p:nvSpPr>
        <p:spPr>
          <a:xfrm>
            <a:off x="2584880" y="45937"/>
            <a:ext cx="7572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PEP </a:t>
            </a:r>
            <a:r>
              <a:rPr lang="en-GB" sz="28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is for the time being our target  </a:t>
            </a:r>
            <a:endParaRPr lang="en-US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228913" y="5708125"/>
            <a:ext cx="522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Wellization</a:t>
            </a:r>
            <a:r>
              <a:rPr lang="en-US" dirty="0">
                <a:latin typeface="Comic Sans MS" panose="030F0702030302020204" pitchFamily="66" charset="0"/>
              </a:rPr>
              <a:t> , easy alignment on visible patterns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12</a:t>
            </a:fld>
            <a:endParaRPr lang="en-GB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8315" y="2524087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9200" y="252408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73165" y="252408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47130" y="252408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21095" y="252408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8315" y="2263061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2170004"/>
            <a:ext cx="4702218" cy="9305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04694" y="2526070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70077" y="252607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8680" y="252607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27282" y="252607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55884" y="252607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8315" y="2417552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2381242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8315" y="3675317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9200" y="367531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73165" y="367531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47130" y="367531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21095" y="3675317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8315" y="3414291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3314014"/>
            <a:ext cx="4702218" cy="1002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04694" y="3677300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70077" y="367730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8680" y="367730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27282" y="367730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55884" y="3677300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8315" y="3568782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799231" y="3245446"/>
            <a:ext cx="209275" cy="2812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>
            <a:off x="1984615" y="3228399"/>
            <a:ext cx="209275" cy="298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0188" y="4742279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1073" y="4742279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65038" y="4742279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39003" y="4742279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12968" y="4742279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0188" y="4481253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0188" y="4403992"/>
            <a:ext cx="4693931" cy="77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496567" y="4744262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61950" y="4744262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0553" y="4744262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19155" y="4744262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47757" y="4744262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0188" y="4635744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ectangle 218"/>
          <p:cNvSpPr/>
          <p:nvPr/>
        </p:nvSpPr>
        <p:spPr>
          <a:xfrm>
            <a:off x="4791104" y="4429715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Rectangle 219"/>
          <p:cNvSpPr/>
          <p:nvPr/>
        </p:nvSpPr>
        <p:spPr>
          <a:xfrm>
            <a:off x="1976489" y="4437096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1976488" y="4405520"/>
            <a:ext cx="209275" cy="19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Rectangle 220"/>
          <p:cNvSpPr/>
          <p:nvPr/>
        </p:nvSpPr>
        <p:spPr>
          <a:xfrm>
            <a:off x="4791104" y="4402300"/>
            <a:ext cx="209275" cy="19238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2039217" y="4347247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Rectangle 221"/>
          <p:cNvSpPr/>
          <p:nvPr/>
        </p:nvSpPr>
        <p:spPr>
          <a:xfrm>
            <a:off x="4842283" y="4343811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/>
          <p:cNvSpPr txBox="1"/>
          <p:nvPr/>
        </p:nvSpPr>
        <p:spPr>
          <a:xfrm>
            <a:off x="6228913" y="2008370"/>
            <a:ext cx="25010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copper 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lating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To hide the pin holes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6210584" y="3228399"/>
            <a:ext cx="343074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tch copper and APICAL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No need for precise alignment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6252814" y="4311392"/>
            <a:ext cx="349486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late the holes or grooves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For DLC charge evacuation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48315" y="5410771"/>
            <a:ext cx="4702218" cy="945579"/>
            <a:chOff x="1218389" y="4479902"/>
            <a:chExt cx="4702218" cy="945579"/>
          </a:xfrm>
        </p:grpSpPr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218389" y="4942881"/>
              <a:ext cx="2356379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6927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94323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51720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9116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18389" y="4681855"/>
              <a:ext cx="4693931" cy="15131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604594"/>
              <a:ext cx="4693931" cy="77264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 flipH="1">
              <a:off x="3574768" y="4944864"/>
              <a:ext cx="2345839" cy="48061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 flipH="1">
              <a:off x="5340151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 flipH="1">
              <a:off x="4768754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 flipH="1">
              <a:off x="4197356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 flipH="1">
              <a:off x="3625958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 flipH="1">
              <a:off x="1218389" y="4836346"/>
              <a:ext cx="4693931" cy="997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4869305" y="4630317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2054690" y="4637698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2054689" y="460612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869305" y="4602902"/>
              <a:ext cx="209275" cy="19238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2117418" y="4547849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4920484" y="4544413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2348894" y="4479902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883699" y="4481617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4693236" y="4486640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5162777" y="4487226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59118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89554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3191352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495281" y="459516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795729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4097126" y="4557016"/>
              <a:ext cx="128097" cy="2513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4395463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800036"/>
              <a:ext cx="4693931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8315" y="1392494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9200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73165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47130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21095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8315" y="1131468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1085751"/>
            <a:ext cx="469393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04694" y="1394477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70077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8680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27282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55884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8315" y="1285959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1249649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0188" y="4599434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3532472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6210584" y="1307457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Basic structure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381319" y="1053077"/>
            <a:ext cx="71604" cy="7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Rectangle 106"/>
          <p:cNvSpPr/>
          <p:nvPr/>
        </p:nvSpPr>
        <p:spPr>
          <a:xfrm>
            <a:off x="4381319" y="2121686"/>
            <a:ext cx="71604" cy="7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Rectangle 107"/>
          <p:cNvSpPr/>
          <p:nvPr/>
        </p:nvSpPr>
        <p:spPr>
          <a:xfrm>
            <a:off x="4381914" y="3268090"/>
            <a:ext cx="71604" cy="7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Rectangle 108"/>
          <p:cNvSpPr/>
          <p:nvPr/>
        </p:nvSpPr>
        <p:spPr>
          <a:xfrm>
            <a:off x="4387786" y="4354221"/>
            <a:ext cx="71604" cy="7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TextBox 110"/>
          <p:cNvSpPr txBox="1"/>
          <p:nvPr/>
        </p:nvSpPr>
        <p:spPr>
          <a:xfrm>
            <a:off x="2871182" y="575658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Pin hole</a:t>
            </a: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3842676" y="790442"/>
            <a:ext cx="482713" cy="23251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9467487" y="1025453"/>
            <a:ext cx="2149948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Around 95% yield</a:t>
            </a:r>
            <a:endParaRPr lang="fr-CH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985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186307" y="5548603"/>
            <a:ext cx="659952" cy="7967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Rectangle 11"/>
          <p:cNvSpPr/>
          <p:nvPr/>
        </p:nvSpPr>
        <p:spPr>
          <a:xfrm>
            <a:off x="4718530" y="5548603"/>
            <a:ext cx="363444" cy="7967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35914" y="3853700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Rectangle 109"/>
          <p:cNvSpPr/>
          <p:nvPr/>
        </p:nvSpPr>
        <p:spPr>
          <a:xfrm>
            <a:off x="4368134" y="3809382"/>
            <a:ext cx="122255" cy="1602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TextBox 143"/>
          <p:cNvSpPr txBox="1"/>
          <p:nvPr/>
        </p:nvSpPr>
        <p:spPr>
          <a:xfrm>
            <a:off x="2963987" y="137568"/>
            <a:ext cx="6779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PEP </a:t>
            </a:r>
            <a:r>
              <a:rPr lang="en-GB" sz="2800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 without pin hole protection  </a:t>
            </a:r>
            <a:endParaRPr lang="en-US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228913" y="5708125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omic Sans MS" panose="030F0702030302020204" pitchFamily="66" charset="0"/>
              </a:rPr>
              <a:t>Wellization</a:t>
            </a:r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13</a:t>
            </a:fld>
            <a:endParaRPr lang="en-GB" dirty="0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4041" y="3047764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Rectangle 190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4926" y="304776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68891" y="304776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42856" y="304776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16821" y="304776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5" name="Rectangle 194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4041" y="2786738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4041" y="2737180"/>
            <a:ext cx="4685804" cy="4956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Rectangle 196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00420" y="3049747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Rectangle 197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65803" y="304974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4406" y="304974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23008" y="304974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51610" y="304974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4041" y="2941229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4794957" y="2617893"/>
            <a:ext cx="209275" cy="2812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" name="Rectangle 203"/>
          <p:cNvSpPr/>
          <p:nvPr/>
        </p:nvSpPr>
        <p:spPr>
          <a:xfrm>
            <a:off x="1980341" y="2600846"/>
            <a:ext cx="209275" cy="2982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5" name="Rectangle 204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35914" y="4114726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86799" y="4114726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60764" y="4114726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34729" y="4114726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08694" y="4114726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Rectangle 210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35914" y="3807983"/>
            <a:ext cx="469393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492293" y="4116709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57676" y="4116709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86279" y="4116709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14881" y="4116709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43483" y="4116709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35914" y="4008191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9" name="Rectangle 218"/>
          <p:cNvSpPr/>
          <p:nvPr/>
        </p:nvSpPr>
        <p:spPr>
          <a:xfrm>
            <a:off x="4786830" y="3802162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0" name="Rectangle 219"/>
          <p:cNvSpPr/>
          <p:nvPr/>
        </p:nvSpPr>
        <p:spPr>
          <a:xfrm>
            <a:off x="1972215" y="3809543"/>
            <a:ext cx="209275" cy="1638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1972214" y="3809382"/>
            <a:ext cx="209275" cy="16097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Rectangle 220"/>
          <p:cNvSpPr/>
          <p:nvPr/>
        </p:nvSpPr>
        <p:spPr>
          <a:xfrm>
            <a:off x="4786830" y="3806911"/>
            <a:ext cx="209275" cy="1602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2034943" y="3719694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Rectangle 221"/>
          <p:cNvSpPr/>
          <p:nvPr/>
        </p:nvSpPr>
        <p:spPr>
          <a:xfrm>
            <a:off x="4838009" y="3716258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6" name="TextBox 255"/>
          <p:cNvSpPr txBox="1"/>
          <p:nvPr/>
        </p:nvSpPr>
        <p:spPr>
          <a:xfrm>
            <a:off x="6206310" y="2600846"/>
            <a:ext cx="3397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Etch copper and APICAL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6248540" y="3683839"/>
            <a:ext cx="3494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P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Plate the holes or grooves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148315" y="5475282"/>
            <a:ext cx="4702218" cy="881068"/>
            <a:chOff x="1218389" y="4544413"/>
            <a:chExt cx="4702218" cy="881068"/>
          </a:xfrm>
        </p:grpSpPr>
        <p:sp>
          <p:nvSpPr>
            <p:cNvPr id="223" name="Rectangle 222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>
              <a:off x="1218389" y="4942881"/>
              <a:ext cx="2356379" cy="48260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>
              <a:off x="136927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>
              <a:off x="194323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>
              <a:off x="2517204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>
              <a:off x="3091169" y="4942881"/>
              <a:ext cx="432179" cy="5572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700C5D53-6B91-4098-A47A-282B9AA47B80}"/>
                </a:ext>
              </a:extLst>
            </p:cNvPr>
            <p:cNvSpPr/>
            <p:nvPr/>
          </p:nvSpPr>
          <p:spPr>
            <a:xfrm>
              <a:off x="1218389" y="4688319"/>
              <a:ext cx="4697944" cy="144853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29" name="Rectangle 228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2458215" y="4622752"/>
              <a:ext cx="2235021" cy="59106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EAB62B83-7783-48E9-BE14-F2ABE087C042}"/>
                </a:ext>
              </a:extLst>
            </p:cNvPr>
            <p:cNvSpPr/>
            <p:nvPr/>
          </p:nvSpPr>
          <p:spPr>
            <a:xfrm flipH="1">
              <a:off x="3574768" y="4944864"/>
              <a:ext cx="2345839" cy="48061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A5B873F9-BDDA-4D33-9AA2-2785B722A4EA}"/>
                </a:ext>
              </a:extLst>
            </p:cNvPr>
            <p:cNvSpPr/>
            <p:nvPr/>
          </p:nvSpPr>
          <p:spPr>
            <a:xfrm flipH="1">
              <a:off x="5340151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Rectangle 231">
              <a:extLst>
                <a:ext uri="{FF2B5EF4-FFF2-40B4-BE49-F238E27FC236}">
                  <a16:creationId xmlns:a16="http://schemas.microsoft.com/office/drawing/2014/main" id="{3158B424-DDF5-415F-81AB-A54D8DF8FE56}"/>
                </a:ext>
              </a:extLst>
            </p:cNvPr>
            <p:cNvSpPr/>
            <p:nvPr/>
          </p:nvSpPr>
          <p:spPr>
            <a:xfrm flipH="1">
              <a:off x="4768754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Rectangle 232">
              <a:extLst>
                <a:ext uri="{FF2B5EF4-FFF2-40B4-BE49-F238E27FC236}">
                  <a16:creationId xmlns:a16="http://schemas.microsoft.com/office/drawing/2014/main" id="{5C85B378-C857-4415-A9AC-1DFB5AD7928F}"/>
                </a:ext>
              </a:extLst>
            </p:cNvPr>
            <p:cNvSpPr/>
            <p:nvPr/>
          </p:nvSpPr>
          <p:spPr>
            <a:xfrm flipH="1">
              <a:off x="4197356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E509B7B4-50F4-4399-BAD4-F79324D2AD05}"/>
                </a:ext>
              </a:extLst>
            </p:cNvPr>
            <p:cNvSpPr/>
            <p:nvPr/>
          </p:nvSpPr>
          <p:spPr>
            <a:xfrm flipH="1">
              <a:off x="3625958" y="4944864"/>
              <a:ext cx="430246" cy="5549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CB4CE821-B086-49D0-BFAE-39C31A36764C}"/>
                </a:ext>
              </a:extLst>
            </p:cNvPr>
            <p:cNvSpPr/>
            <p:nvPr/>
          </p:nvSpPr>
          <p:spPr>
            <a:xfrm flipH="1">
              <a:off x="1218389" y="4836346"/>
              <a:ext cx="4693931" cy="99777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4869305" y="4630317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2054690" y="4637698"/>
              <a:ext cx="209275" cy="1638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4869305" y="4617734"/>
              <a:ext cx="209275" cy="177553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2117418" y="4547849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4920491" y="4544413"/>
              <a:ext cx="95367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59118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895547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3191352" y="459333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3495281" y="4595164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3795729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4097126" y="4557016"/>
              <a:ext cx="128097" cy="2513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4395463" y="4601337"/>
              <a:ext cx="127534" cy="2019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6401ACF5-8DBA-42FF-984F-1E97E7FF7D94}"/>
                </a:ext>
              </a:extLst>
            </p:cNvPr>
            <p:cNvSpPr/>
            <p:nvPr/>
          </p:nvSpPr>
          <p:spPr>
            <a:xfrm>
              <a:off x="1218389" y="4800036"/>
              <a:ext cx="4693931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2" name="Rectangle 91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>
            <a:off x="1148315" y="1392494"/>
            <a:ext cx="2356379" cy="482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>
            <a:off x="1299200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>
            <a:off x="1873165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>
            <a:off x="2447130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>
            <a:off x="3021095" y="1392494"/>
            <a:ext cx="432179" cy="557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700C5D53-6B91-4098-A47A-282B9AA47B80}"/>
              </a:ext>
            </a:extLst>
          </p:cNvPr>
          <p:cNvSpPr/>
          <p:nvPr/>
        </p:nvSpPr>
        <p:spPr>
          <a:xfrm>
            <a:off x="1148315" y="1131468"/>
            <a:ext cx="4693931" cy="151317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1085751"/>
            <a:ext cx="4693931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AB62B83-7783-48E9-BE14-F2ABE087C042}"/>
              </a:ext>
            </a:extLst>
          </p:cNvPr>
          <p:cNvSpPr/>
          <p:nvPr/>
        </p:nvSpPr>
        <p:spPr>
          <a:xfrm flipH="1">
            <a:off x="3504694" y="1394477"/>
            <a:ext cx="2345839" cy="48061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5B873F9-BDDA-4D33-9AA2-2785B722A4EA}"/>
              </a:ext>
            </a:extLst>
          </p:cNvPr>
          <p:cNvSpPr/>
          <p:nvPr/>
        </p:nvSpPr>
        <p:spPr>
          <a:xfrm flipH="1">
            <a:off x="5270077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158B424-DDF5-415F-81AB-A54D8DF8FE56}"/>
              </a:ext>
            </a:extLst>
          </p:cNvPr>
          <p:cNvSpPr/>
          <p:nvPr/>
        </p:nvSpPr>
        <p:spPr>
          <a:xfrm flipH="1">
            <a:off x="4698680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C85B378-C857-4415-A9AC-1DFB5AD7928F}"/>
              </a:ext>
            </a:extLst>
          </p:cNvPr>
          <p:cNvSpPr/>
          <p:nvPr/>
        </p:nvSpPr>
        <p:spPr>
          <a:xfrm flipH="1">
            <a:off x="4127282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E509B7B4-50F4-4399-BAD4-F79324D2AD05}"/>
              </a:ext>
            </a:extLst>
          </p:cNvPr>
          <p:cNvSpPr/>
          <p:nvPr/>
        </p:nvSpPr>
        <p:spPr>
          <a:xfrm flipH="1">
            <a:off x="3555884" y="1394477"/>
            <a:ext cx="430246" cy="5549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B4CE821-B086-49D0-BFAE-39C31A36764C}"/>
              </a:ext>
            </a:extLst>
          </p:cNvPr>
          <p:cNvSpPr/>
          <p:nvPr/>
        </p:nvSpPr>
        <p:spPr>
          <a:xfrm flipH="1">
            <a:off x="1148315" y="1285959"/>
            <a:ext cx="4693931" cy="9977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8315" y="1249649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35914" y="3971881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6401ACF5-8DBA-42FF-984F-1E97E7FF7D94}"/>
              </a:ext>
            </a:extLst>
          </p:cNvPr>
          <p:cNvSpPr/>
          <p:nvPr/>
        </p:nvSpPr>
        <p:spPr>
          <a:xfrm>
            <a:off x="1144041" y="2904919"/>
            <a:ext cx="4693931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6210584" y="1307457"/>
            <a:ext cx="1850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Basic structure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4381319" y="1053077"/>
            <a:ext cx="71604" cy="783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Rectangle 107"/>
          <p:cNvSpPr/>
          <p:nvPr/>
        </p:nvSpPr>
        <p:spPr>
          <a:xfrm>
            <a:off x="4377045" y="2713099"/>
            <a:ext cx="71604" cy="1794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Rectangle 110"/>
          <p:cNvSpPr/>
          <p:nvPr/>
        </p:nvSpPr>
        <p:spPr>
          <a:xfrm flipH="1">
            <a:off x="4400094" y="3714165"/>
            <a:ext cx="45719" cy="2101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4380057" y="5558708"/>
            <a:ext cx="122255" cy="16022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 flipH="1">
            <a:off x="4372408" y="5463491"/>
            <a:ext cx="85328" cy="255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2349933" y="2049762"/>
            <a:ext cx="100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Pin hole</a:t>
            </a:r>
          </a:p>
        </p:txBody>
      </p:sp>
      <p:cxnSp>
        <p:nvCxnSpPr>
          <p:cNvPr id="6" name="Straight Arrow Connector 5"/>
          <p:cNvCxnSpPr>
            <a:stCxn id="114" idx="3"/>
          </p:cNvCxnSpPr>
          <p:nvPr/>
        </p:nvCxnSpPr>
        <p:spPr>
          <a:xfrm>
            <a:off x="3352130" y="2234428"/>
            <a:ext cx="983203" cy="475626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114" idx="3"/>
          </p:cNvCxnSpPr>
          <p:nvPr/>
        </p:nvCxnSpPr>
        <p:spPr>
          <a:xfrm flipV="1">
            <a:off x="3352130" y="1119975"/>
            <a:ext cx="1060717" cy="111445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2595620" y="4747691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Direct HV to GND </a:t>
            </a:r>
          </a:p>
          <a:p>
            <a:r>
              <a:rPr lang="en-US" dirty="0">
                <a:latin typeface="Comic Sans MS" panose="030F0702030302020204" pitchFamily="66" charset="0"/>
              </a:rPr>
              <a:t>connection</a:t>
            </a:r>
          </a:p>
        </p:txBody>
      </p:sp>
      <p:cxnSp>
        <p:nvCxnSpPr>
          <p:cNvPr id="122" name="Straight Arrow Connector 121"/>
          <p:cNvCxnSpPr>
            <a:endCxn id="113" idx="0"/>
          </p:cNvCxnSpPr>
          <p:nvPr/>
        </p:nvCxnSpPr>
        <p:spPr>
          <a:xfrm>
            <a:off x="4114270" y="5105966"/>
            <a:ext cx="300802" cy="357525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1908571" y="5548603"/>
            <a:ext cx="358719" cy="57199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6" name="Rectangle 125"/>
          <p:cNvSpPr/>
          <p:nvPr/>
        </p:nvSpPr>
        <p:spPr>
          <a:xfrm>
            <a:off x="1987017" y="5548603"/>
            <a:ext cx="209275" cy="16891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2044943" y="5481637"/>
            <a:ext cx="95367" cy="2019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1144287" y="5548603"/>
            <a:ext cx="659952" cy="649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9" name="TextBox 128"/>
          <p:cNvSpPr txBox="1"/>
          <p:nvPr/>
        </p:nvSpPr>
        <p:spPr>
          <a:xfrm>
            <a:off x="4819306" y="4891499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GND</a:t>
            </a:r>
          </a:p>
        </p:txBody>
      </p:sp>
      <p:sp>
        <p:nvSpPr>
          <p:cNvPr id="130" name="TextBox 129"/>
          <p:cNvSpPr txBox="1"/>
          <p:nvPr/>
        </p:nvSpPr>
        <p:spPr>
          <a:xfrm>
            <a:off x="1474420" y="4930659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HV</a:t>
            </a:r>
          </a:p>
        </p:txBody>
      </p:sp>
      <p:cxnSp>
        <p:nvCxnSpPr>
          <p:cNvPr id="131" name="Straight Arrow Connector 130"/>
          <p:cNvCxnSpPr>
            <a:stCxn id="129" idx="2"/>
            <a:endCxn id="242" idx="3"/>
          </p:cNvCxnSpPr>
          <p:nvPr/>
        </p:nvCxnSpPr>
        <p:spPr>
          <a:xfrm flipH="1">
            <a:off x="4945784" y="5260831"/>
            <a:ext cx="219931" cy="31542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>
            <a:off x="1951029" y="5115325"/>
            <a:ext cx="491827" cy="377947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9603394" y="1023162"/>
            <a:ext cx="2081019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Around 60% yield</a:t>
            </a:r>
            <a:endParaRPr lang="fr-CH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366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332" y="187586"/>
            <a:ext cx="2228543" cy="83897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E-cleaning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46" y="1259185"/>
            <a:ext cx="3494281" cy="196553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477" y="1279534"/>
            <a:ext cx="3494281" cy="1965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1920" y="3265442"/>
            <a:ext cx="2238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Oven et at 100 </a:t>
            </a:r>
            <a:r>
              <a:rPr lang="en-US" dirty="0" err="1">
                <a:latin typeface="Comic Sans MS" panose="030F0702030302020204" pitchFamily="66" charset="0"/>
              </a:rPr>
              <a:t>deg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9623" y="3265442"/>
            <a:ext cx="3773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Detector with </a:t>
            </a:r>
            <a:r>
              <a:rPr lang="en-US" dirty="0" err="1">
                <a:latin typeface="Comic Sans MS" panose="030F0702030302020204" pitchFamily="66" charset="0"/>
              </a:rPr>
              <a:t>Kapton</a:t>
            </a:r>
            <a:r>
              <a:rPr lang="en-US" dirty="0">
                <a:latin typeface="Comic Sans MS" panose="030F0702030302020204" pitchFamily="66" charset="0"/>
              </a:rPr>
              <a:t> protection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HV connections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688250" y="3266634"/>
            <a:ext cx="24513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HV Power supply</a:t>
            </a:r>
          </a:p>
          <a:p>
            <a:r>
              <a:rPr lang="en-US" dirty="0">
                <a:latin typeface="Comic Sans MS" panose="030F0702030302020204" pitchFamily="66" charset="0"/>
              </a:rPr>
              <a:t>10 to 20uA limitation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378" y="1259185"/>
            <a:ext cx="3494281" cy="19655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8495" y="4136152"/>
            <a:ext cx="99838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1/Minimum requirement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the detector should hold 250V in open air, leakage current &lt;5nA.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2/We put a </a:t>
            </a:r>
            <a:r>
              <a:rPr lang="en-US" dirty="0" err="1">
                <a:latin typeface="Comic Sans MS" panose="030F0702030302020204" pitchFamily="66" charset="0"/>
                <a:sym typeface="Wingdings" panose="05000000000000000000" pitchFamily="2" charset="2"/>
              </a:rPr>
              <a:t>kapton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protection on the detector.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3/We then put the detector in oven @100 </a:t>
            </a:r>
            <a:r>
              <a:rPr lang="en-US" dirty="0" err="1">
                <a:latin typeface="Comic Sans MS" panose="030F0702030302020204" pitchFamily="66" charset="0"/>
                <a:sym typeface="Wingdings" panose="05000000000000000000" pitchFamily="2" charset="2"/>
              </a:rPr>
              <a:t>deg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 for 8 hours.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4/We apply 250V , 10 to 20uA limitation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5/We wait to reach a leakage current &lt;1 to 2nA and stay 2 hours with this current.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6/We then raise the voltage by 50V steps below 550V and then 20V steps.</a:t>
            </a: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7/We repeat step 3 and 4 till we reach 640V.</a:t>
            </a:r>
          </a:p>
          <a:p>
            <a:endParaRPr lang="en-US" dirty="0">
              <a:latin typeface="Comic Sans MS" panose="030F0702030302020204" pitchFamily="66" charset="0"/>
              <a:sym typeface="Wingdings" panose="05000000000000000000" pitchFamily="2" charset="2"/>
            </a:endParaRPr>
          </a:p>
          <a:p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Depending on the detector size and the type of defect the E-cleaning can take a full week</a:t>
            </a:r>
          </a:p>
        </p:txBody>
      </p:sp>
    </p:spTree>
    <p:extLst>
      <p:ext uri="{BB962C8B-B14F-4D97-AF65-F5344CB8AC3E}">
        <p14:creationId xmlns:p14="http://schemas.microsoft.com/office/powerpoint/2010/main" val="1433310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loud 70"/>
          <p:cNvSpPr/>
          <p:nvPr/>
        </p:nvSpPr>
        <p:spPr>
          <a:xfrm>
            <a:off x="8668074" y="2965978"/>
            <a:ext cx="540992" cy="50998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Explanation tentative  presented at RD51 February/09/2022</a:t>
            </a:r>
            <a:endParaRPr lang="en-GB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1928684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85198" y="2371656"/>
            <a:ext cx="925018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58809" y="2627870"/>
            <a:ext cx="470073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197348" y="2217148"/>
            <a:ext cx="314738" cy="32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64729" y="2339005"/>
            <a:ext cx="639358" cy="229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321979" y="1990714"/>
            <a:ext cx="206822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981567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284042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>
            <a:off x="9004985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Isosceles Triangle 26"/>
          <p:cNvSpPr/>
          <p:nvPr/>
        </p:nvSpPr>
        <p:spPr>
          <a:xfrm>
            <a:off x="7559246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981567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981567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9185188" y="2371656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962387" y="2627870"/>
            <a:ext cx="464919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513030" y="3538408"/>
            <a:ext cx="212898" cy="407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472100" y="3270422"/>
            <a:ext cx="64872" cy="675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544696" y="3630828"/>
            <a:ext cx="460289" cy="338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078098" y="2577602"/>
            <a:ext cx="205944" cy="10305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431168" y="3930993"/>
            <a:ext cx="109666" cy="1066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200810" y="4234604"/>
            <a:ext cx="3459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Cu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are pulled out from the hole </a:t>
            </a:r>
          </a:p>
          <a:p>
            <a:pPr algn="ctr"/>
            <a:endParaRPr lang="en-US" dirty="0"/>
          </a:p>
          <a:p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878308" y="4227351"/>
            <a:ext cx="3695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DLC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can condense on the walls  </a:t>
            </a:r>
          </a:p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80849" y="1026164"/>
            <a:ext cx="408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Correct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improvement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14792" y="1050363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Wrong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degradation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6618" y="306582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197681" y="2263054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6453957" y="38003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70" name="Cloud 69"/>
          <p:cNvSpPr/>
          <p:nvPr/>
        </p:nvSpPr>
        <p:spPr>
          <a:xfrm>
            <a:off x="2673897" y="1738410"/>
            <a:ext cx="540992" cy="50998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30096" y="2513863"/>
            <a:ext cx="109666" cy="10668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9185188" y="2577602"/>
            <a:ext cx="9885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185188" y="2364259"/>
            <a:ext cx="0" cy="21334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55795" y="163601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53480" y="1990714"/>
            <a:ext cx="279057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69804" y="322096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DLC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6" name="Straight Arrow Connector 15"/>
          <p:cNvCxnSpPr>
            <a:stCxn id="47" idx="1"/>
          </p:cNvCxnSpPr>
          <p:nvPr/>
        </p:nvCxnSpPr>
        <p:spPr>
          <a:xfrm flipH="1">
            <a:off x="8695040" y="3624517"/>
            <a:ext cx="1614614" cy="32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68436" y="298400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976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loud 70"/>
          <p:cNvSpPr/>
          <p:nvPr/>
        </p:nvSpPr>
        <p:spPr>
          <a:xfrm>
            <a:off x="8668074" y="2965978"/>
            <a:ext cx="540992" cy="50998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16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Explanation tentative  presented at RD51 February/09/2022</a:t>
            </a:r>
            <a:endParaRPr lang="en-GB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1928684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85198" y="2371656"/>
            <a:ext cx="925018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58809" y="2627870"/>
            <a:ext cx="470073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197348" y="2217148"/>
            <a:ext cx="314738" cy="32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64729" y="2339005"/>
            <a:ext cx="639358" cy="229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321979" y="1990714"/>
            <a:ext cx="206822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981567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284042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>
            <a:off x="9004985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Isosceles Triangle 26"/>
          <p:cNvSpPr/>
          <p:nvPr/>
        </p:nvSpPr>
        <p:spPr>
          <a:xfrm>
            <a:off x="7559246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981567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981567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9185188" y="2371656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962387" y="2627870"/>
            <a:ext cx="464919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513030" y="3538408"/>
            <a:ext cx="212898" cy="407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472100" y="3270422"/>
            <a:ext cx="64872" cy="675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544696" y="3630828"/>
            <a:ext cx="460289" cy="338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078098" y="2577602"/>
            <a:ext cx="205944" cy="10305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431168" y="3930993"/>
            <a:ext cx="109666" cy="1066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200810" y="4234604"/>
            <a:ext cx="3459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Cu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are pulled out from the hole </a:t>
            </a:r>
          </a:p>
          <a:p>
            <a:pPr algn="ctr"/>
            <a:endParaRPr lang="en-US" dirty="0"/>
          </a:p>
          <a:p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878308" y="4227351"/>
            <a:ext cx="3695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DLC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can condense on the walls  </a:t>
            </a:r>
          </a:p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80849" y="1026164"/>
            <a:ext cx="408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Correct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improvement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14792" y="1050363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Wrong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degradation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6618" y="306582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197681" y="2263054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6453957" y="38003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70" name="Cloud 69"/>
          <p:cNvSpPr/>
          <p:nvPr/>
        </p:nvSpPr>
        <p:spPr>
          <a:xfrm>
            <a:off x="2673897" y="1738410"/>
            <a:ext cx="540992" cy="50998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30096" y="2513863"/>
            <a:ext cx="109666" cy="10668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xtBox 83"/>
          <p:cNvSpPr txBox="1"/>
          <p:nvPr/>
        </p:nvSpPr>
        <p:spPr>
          <a:xfrm>
            <a:off x="1098737" y="6059402"/>
            <a:ext cx="9788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In the GEM case we can clearly see material pulled out from holes after repetitive sparks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We do not see this with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r>
              <a:rPr lang="en-US" dirty="0">
                <a:latin typeface="Comic Sans MS" panose="030F0702030302020204" pitchFamily="66" charset="0"/>
              </a:rPr>
              <a:t>, but I do not see why the principle should be different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9185188" y="2577602"/>
            <a:ext cx="9885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185188" y="2364259"/>
            <a:ext cx="0" cy="21334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55795" y="163601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53480" y="1990714"/>
            <a:ext cx="279057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69804" y="322096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DLC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6" name="Straight Arrow Connector 15"/>
          <p:cNvCxnSpPr>
            <a:stCxn id="47" idx="1"/>
          </p:cNvCxnSpPr>
          <p:nvPr/>
        </p:nvCxnSpPr>
        <p:spPr>
          <a:xfrm flipH="1">
            <a:off x="8695040" y="3624517"/>
            <a:ext cx="1614614" cy="32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68436" y="298400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5" name="Content Placeholder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0729" y="1914134"/>
            <a:ext cx="4067117" cy="411132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954689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loud 70"/>
          <p:cNvSpPr/>
          <p:nvPr/>
        </p:nvSpPr>
        <p:spPr>
          <a:xfrm>
            <a:off x="8668074" y="2965978"/>
            <a:ext cx="540992" cy="509980"/>
          </a:xfrm>
          <a:prstGeom prst="cloud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Isosceles Triangle 8"/>
          <p:cNvSpPr/>
          <p:nvPr/>
        </p:nvSpPr>
        <p:spPr>
          <a:xfrm>
            <a:off x="1928684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585198" y="2371656"/>
            <a:ext cx="925018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058809" y="2627870"/>
            <a:ext cx="470073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197348" y="2217148"/>
            <a:ext cx="314738" cy="326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2864729" y="2339005"/>
            <a:ext cx="639358" cy="229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3321979" y="1990714"/>
            <a:ext cx="206822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981567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9284042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Isosceles Triangle 25"/>
          <p:cNvSpPr/>
          <p:nvPr/>
        </p:nvSpPr>
        <p:spPr>
          <a:xfrm>
            <a:off x="9004985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Isosceles Triangle 26"/>
          <p:cNvSpPr/>
          <p:nvPr/>
        </p:nvSpPr>
        <p:spPr>
          <a:xfrm>
            <a:off x="7559246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981567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6981567" y="2364259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9185188" y="2371656"/>
            <a:ext cx="955590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7962387" y="2627870"/>
            <a:ext cx="464919" cy="1285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513030" y="3538408"/>
            <a:ext cx="212898" cy="4075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8472100" y="3270422"/>
            <a:ext cx="64872" cy="675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8544696" y="3630828"/>
            <a:ext cx="460289" cy="338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9078098" y="2577602"/>
            <a:ext cx="205944" cy="103057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8431168" y="3930993"/>
            <a:ext cx="109666" cy="1066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1200810" y="4234604"/>
            <a:ext cx="34596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Cu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are pulled out from the hole </a:t>
            </a:r>
          </a:p>
          <a:p>
            <a:pPr algn="ctr"/>
            <a:endParaRPr lang="en-US" dirty="0"/>
          </a:p>
          <a:p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6878308" y="4227351"/>
            <a:ext cx="36952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Evaporated DLC + PI compounds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can condense on the walls  </a:t>
            </a:r>
          </a:p>
          <a:p>
            <a:pPr algn="ctr"/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880849" y="1026164"/>
            <a:ext cx="408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Correct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improvement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14792" y="1050363"/>
            <a:ext cx="3874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Wrong polarization </a:t>
            </a:r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degradation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76618" y="306582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+640V</a:t>
            </a:r>
            <a:endParaRPr lang="en-GB" dirty="0"/>
          </a:p>
        </p:txBody>
      </p:sp>
      <p:sp>
        <p:nvSpPr>
          <p:cNvPr id="66" name="TextBox 65"/>
          <p:cNvSpPr txBox="1"/>
          <p:nvPr/>
        </p:nvSpPr>
        <p:spPr>
          <a:xfrm>
            <a:off x="6197681" y="2263054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+640V</a:t>
            </a:r>
            <a:endParaRPr lang="en-GB" dirty="0"/>
          </a:p>
        </p:txBody>
      </p:sp>
      <p:sp>
        <p:nvSpPr>
          <p:cNvPr id="67" name="TextBox 66"/>
          <p:cNvSpPr txBox="1"/>
          <p:nvPr/>
        </p:nvSpPr>
        <p:spPr>
          <a:xfrm>
            <a:off x="6453957" y="380031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70" name="Cloud 69"/>
          <p:cNvSpPr/>
          <p:nvPr/>
        </p:nvSpPr>
        <p:spPr>
          <a:xfrm>
            <a:off x="2673897" y="1738410"/>
            <a:ext cx="540992" cy="509980"/>
          </a:xfrm>
          <a:prstGeom prst="clou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Oval 73"/>
          <p:cNvSpPr/>
          <p:nvPr/>
        </p:nvSpPr>
        <p:spPr>
          <a:xfrm>
            <a:off x="3530096" y="2513863"/>
            <a:ext cx="109666" cy="106680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/>
          <p:nvPr/>
        </p:nvCxnSpPr>
        <p:spPr>
          <a:xfrm flipH="1">
            <a:off x="9185188" y="2577602"/>
            <a:ext cx="98854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9185188" y="2364259"/>
            <a:ext cx="0" cy="213343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55795" y="1636012"/>
            <a:ext cx="22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Copper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653480" y="1990714"/>
            <a:ext cx="279057" cy="515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0169804" y="3220968"/>
            <a:ext cx="1933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DLC evaporation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16" name="Straight Arrow Connector 15"/>
          <p:cNvCxnSpPr>
            <a:stCxn id="47" idx="1"/>
          </p:cNvCxnSpPr>
          <p:nvPr/>
        </p:nvCxnSpPr>
        <p:spPr>
          <a:xfrm flipH="1">
            <a:off x="8695040" y="3624517"/>
            <a:ext cx="1614614" cy="32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68436" y="2984001"/>
            <a:ext cx="5084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Ion </a:t>
            </a:r>
          </a:p>
          <a:p>
            <a:r>
              <a:rPr lang="en-US" sz="1100" dirty="0"/>
              <a:t>beam</a:t>
            </a:r>
            <a:endParaRPr lang="en-GB" sz="1100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8715170" cy="732624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Explanation tentative  presented at RD51 February/09/2022</a:t>
            </a:r>
            <a:endParaRPr lang="en-GB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 rot="2919103">
            <a:off x="3490643" y="3353529"/>
            <a:ext cx="5034014" cy="4632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4" name="Rectangle 53"/>
          <p:cNvSpPr/>
          <p:nvPr/>
        </p:nvSpPr>
        <p:spPr>
          <a:xfrm rot="19228808">
            <a:off x="3501118" y="3353528"/>
            <a:ext cx="5034014" cy="4632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extBox 2"/>
          <p:cNvSpPr txBox="1"/>
          <p:nvPr/>
        </p:nvSpPr>
        <p:spPr>
          <a:xfrm>
            <a:off x="2473559" y="2463034"/>
            <a:ext cx="721223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>
                <a:solidFill>
                  <a:srgbClr val="00B050"/>
                </a:solidFill>
                <a:latin typeface="Comic Sans MS" panose="030F0702030302020204" pitchFamily="66" charset="0"/>
              </a:rPr>
              <a:t>WRONG</a:t>
            </a:r>
            <a:endParaRPr lang="fr-CH" sz="138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42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9963226" cy="732624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Second tentative , first type of defect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526199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8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50214" y="2371656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1223572" y="1003334"/>
            <a:ext cx="40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Structural defect on the copper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Max Voltage 250V in Air @ 100deg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 rot="2278709">
            <a:off x="1889965" y="2543802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773626" y="2363035"/>
            <a:ext cx="252527" cy="222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Rectangle 62"/>
          <p:cNvSpPr/>
          <p:nvPr/>
        </p:nvSpPr>
        <p:spPr>
          <a:xfrm>
            <a:off x="7426764" y="2542186"/>
            <a:ext cx="499458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9729239" y="2542186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Isosceles Triangle 68"/>
          <p:cNvSpPr/>
          <p:nvPr/>
        </p:nvSpPr>
        <p:spPr>
          <a:xfrm>
            <a:off x="9450182" y="2599851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432486" y="3975570"/>
            <a:ext cx="439346" cy="856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426764" y="2336239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9725973" y="2343637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10647314" y="2270243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10623750" y="377229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2278709">
            <a:off x="7965724" y="2515783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7849385" y="2335016"/>
            <a:ext cx="252527" cy="222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TextBox 84"/>
          <p:cNvSpPr txBox="1"/>
          <p:nvPr/>
        </p:nvSpPr>
        <p:spPr>
          <a:xfrm>
            <a:off x="7558092" y="1026164"/>
            <a:ext cx="2946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After cleaning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640 V @ 100deg with 1nA</a:t>
            </a:r>
          </a:p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351005" y="4061254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Rectangle 85"/>
          <p:cNvSpPr/>
          <p:nvPr/>
        </p:nvSpPr>
        <p:spPr>
          <a:xfrm>
            <a:off x="7426761" y="4060726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Rectangle 86"/>
          <p:cNvSpPr/>
          <p:nvPr/>
        </p:nvSpPr>
        <p:spPr>
          <a:xfrm>
            <a:off x="9144669" y="3978659"/>
            <a:ext cx="1441305" cy="632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8172491" y="5138208"/>
            <a:ext cx="2135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DLC is evaporated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near the defect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40" name="Straight Arrow Connector 39"/>
          <p:cNvCxnSpPr>
            <a:stCxn id="38" idx="0"/>
          </p:cNvCxnSpPr>
          <p:nvPr/>
        </p:nvCxnSpPr>
        <p:spPr>
          <a:xfrm flipH="1" flipV="1">
            <a:off x="8799101" y="4135714"/>
            <a:ext cx="441151" cy="10024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Arrow 1"/>
          <p:cNvSpPr/>
          <p:nvPr/>
        </p:nvSpPr>
        <p:spPr>
          <a:xfrm>
            <a:off x="5510454" y="27219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25977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37608" y="213045"/>
            <a:ext cx="9963226" cy="732624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Second tentative , first type of defect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526199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4003589"/>
            <a:ext cx="3159211" cy="5766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5" y="2364258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50214" y="2371656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288704" y="2920109"/>
            <a:ext cx="26696" cy="10244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223572" y="1003334"/>
            <a:ext cx="4092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Structural defect on the copper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Max Voltage 250V in Air @ 100deg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340844" y="3220395"/>
            <a:ext cx="7457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Electrons </a:t>
            </a:r>
          </a:p>
          <a:p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 rot="2278709">
            <a:off x="1889965" y="2543802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1773626" y="2363035"/>
            <a:ext cx="252527" cy="222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3" name="Rectangle 62"/>
          <p:cNvSpPr/>
          <p:nvPr/>
        </p:nvSpPr>
        <p:spPr>
          <a:xfrm>
            <a:off x="7426764" y="2542186"/>
            <a:ext cx="499458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9729239" y="2542186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Isosceles Triangle 68"/>
          <p:cNvSpPr/>
          <p:nvPr/>
        </p:nvSpPr>
        <p:spPr>
          <a:xfrm>
            <a:off x="9450182" y="2599851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7432486" y="3975570"/>
            <a:ext cx="439346" cy="856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426764" y="2336239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9725973" y="2343637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8" name="Straight Arrow Connector 77"/>
          <p:cNvCxnSpPr/>
          <p:nvPr/>
        </p:nvCxnSpPr>
        <p:spPr>
          <a:xfrm>
            <a:off x="8350141" y="2903013"/>
            <a:ext cx="548321" cy="104291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588908" y="3116884"/>
            <a:ext cx="7457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Electrons </a:t>
            </a:r>
          </a:p>
          <a:p>
            <a:endParaRPr lang="en-GB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10647314" y="2270243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10623750" y="377229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82" name="Rectangle 81"/>
          <p:cNvSpPr/>
          <p:nvPr/>
        </p:nvSpPr>
        <p:spPr>
          <a:xfrm rot="2278709">
            <a:off x="7965724" y="2515783"/>
            <a:ext cx="499458" cy="213343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7849385" y="2335016"/>
            <a:ext cx="252527" cy="222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TextBox 84"/>
          <p:cNvSpPr txBox="1"/>
          <p:nvPr/>
        </p:nvSpPr>
        <p:spPr>
          <a:xfrm>
            <a:off x="7558092" y="1026164"/>
            <a:ext cx="29466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After cleaning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640 V @ 100deg with 1nA</a:t>
            </a:r>
          </a:p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351005" y="4061254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Rectangle 85"/>
          <p:cNvSpPr/>
          <p:nvPr/>
        </p:nvSpPr>
        <p:spPr>
          <a:xfrm>
            <a:off x="7426761" y="4060726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Rectangle 86"/>
          <p:cNvSpPr/>
          <p:nvPr/>
        </p:nvSpPr>
        <p:spPr>
          <a:xfrm>
            <a:off x="9144669" y="3978659"/>
            <a:ext cx="1441305" cy="6321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8172489" y="5138208"/>
            <a:ext cx="21355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DLC is evaporated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near the defect</a:t>
            </a:r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40" name="Straight Arrow Connector 39"/>
          <p:cNvCxnSpPr>
            <a:stCxn id="38" idx="0"/>
          </p:cNvCxnSpPr>
          <p:nvPr/>
        </p:nvCxnSpPr>
        <p:spPr>
          <a:xfrm flipH="1" flipV="1">
            <a:off x="8799099" y="4135714"/>
            <a:ext cx="441151" cy="100249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8339350" y="2954055"/>
            <a:ext cx="271250" cy="9904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8336439" y="2903013"/>
            <a:ext cx="32921" cy="104152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8043390" y="2894869"/>
            <a:ext cx="297946" cy="10496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Arrow 1"/>
          <p:cNvSpPr/>
          <p:nvPr/>
        </p:nvSpPr>
        <p:spPr>
          <a:xfrm>
            <a:off x="5510454" y="27219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33352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32A59-780E-4F56-B397-2B0B0C6727CE}" type="slidenum">
              <a:rPr lang="fr-FR" smtClean="0"/>
              <a:t>2</a:t>
            </a:fld>
            <a:endParaRPr lang="fr-FR"/>
          </a:p>
        </p:txBody>
      </p:sp>
      <p:sp>
        <p:nvSpPr>
          <p:cNvPr id="5" name="ZoneTexte 2"/>
          <p:cNvSpPr txBox="1">
            <a:spLocks noGrp="1"/>
          </p:cNvSpPr>
          <p:nvPr>
            <p:ph idx="1"/>
          </p:nvPr>
        </p:nvSpPr>
        <p:spPr>
          <a:xfrm>
            <a:off x="2484088" y="3429000"/>
            <a:ext cx="8393462" cy="286334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-20 persons 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-13 persons from a contracting company 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 only productions using well established technologies.</a:t>
            </a:r>
            <a:endParaRPr lang="en-US" sz="1400" dirty="0">
              <a:latin typeface="Comic Sans MS" panose="030F0702030302020204" pitchFamily="66" charset="0"/>
            </a:endParaRP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-7 CERN staff 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 </a:t>
            </a:r>
            <a:r>
              <a:rPr lang="en-US" sz="1400" dirty="0">
                <a:latin typeface="Comic Sans MS" panose="030F0702030302020204" pitchFamily="66" charset="0"/>
              </a:rPr>
              <a:t>3 administration and 4 dedicated to R&amp;D prototypes.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-1400 square meters (new building finished in 2018).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-Making PCBs since 1965 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-Mandate: 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	-Produce parts difficult to find in industry.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	-Provide to CERN users expertise in interconnections technologies.</a:t>
            </a:r>
          </a:p>
          <a:p>
            <a:pPr>
              <a:buNone/>
            </a:pPr>
            <a:r>
              <a:rPr lang="en-US" sz="1400" dirty="0">
                <a:latin typeface="Comic Sans MS" panose="030F0702030302020204" pitchFamily="66" charset="0"/>
              </a:rPr>
              <a:t>	-Make sometime mass production.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692696"/>
            <a:ext cx="3269230" cy="2218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740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1742C-C898-48C7-BACB-71ECD92D80C4}" type="slidenum">
              <a:rPr lang="en-GB" smtClean="0"/>
              <a:t>20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78478" y="225720"/>
            <a:ext cx="10130651" cy="732624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  <a:latin typeface="Comic Sans MS" panose="030F0702030302020204" pitchFamily="66" charset="0"/>
                <a:sym typeface="Wingdings" panose="05000000000000000000" pitchFamily="2" charset="2"/>
              </a:rPr>
              <a:t>second type of defect (invisible)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GB" sz="2000" dirty="0"/>
          </a:p>
        </p:txBody>
      </p:sp>
      <p:sp>
        <p:nvSpPr>
          <p:cNvPr id="6" name="Rectangle 5"/>
          <p:cNvSpPr/>
          <p:nvPr/>
        </p:nvSpPr>
        <p:spPr>
          <a:xfrm>
            <a:off x="1351005" y="2570205"/>
            <a:ext cx="720859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653480" y="2570205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>
            <a:off x="3374423" y="2627870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351004" y="2364258"/>
            <a:ext cx="720859" cy="23133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650214" y="2371656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1189909" y="1003334"/>
            <a:ext cx="41601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Ionic remains from chemistries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Max Voltage 250V in Air @ 100deg 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375951" y="2354761"/>
            <a:ext cx="7457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Electrons </a:t>
            </a:r>
          </a:p>
          <a:p>
            <a:endParaRPr lang="en-GB" sz="1100" dirty="0"/>
          </a:p>
        </p:txBody>
      </p:sp>
      <p:sp>
        <p:nvSpPr>
          <p:cNvPr id="64" name="TextBox 63"/>
          <p:cNvSpPr txBox="1"/>
          <p:nvPr/>
        </p:nvSpPr>
        <p:spPr>
          <a:xfrm>
            <a:off x="4571555" y="229826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65" name="TextBox 64"/>
          <p:cNvSpPr txBox="1"/>
          <p:nvPr/>
        </p:nvSpPr>
        <p:spPr>
          <a:xfrm>
            <a:off x="4547991" y="3800312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84" name="TextBox 83"/>
          <p:cNvSpPr txBox="1"/>
          <p:nvPr/>
        </p:nvSpPr>
        <p:spPr>
          <a:xfrm>
            <a:off x="475416" y="5650850"/>
            <a:ext cx="3068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Unknown invisible pollutant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91376" y="945669"/>
            <a:ext cx="5103173" cy="40946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6088566" y="945669"/>
            <a:ext cx="5932006" cy="40835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7426763" y="2542186"/>
            <a:ext cx="720859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9729239" y="2542186"/>
            <a:ext cx="856736" cy="143338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Isosceles Triangle 68"/>
          <p:cNvSpPr/>
          <p:nvPr/>
        </p:nvSpPr>
        <p:spPr>
          <a:xfrm>
            <a:off x="9450182" y="2599851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7426763" y="2343637"/>
            <a:ext cx="720859" cy="2339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9725973" y="2343637"/>
            <a:ext cx="860002" cy="2059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10647314" y="2270243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0V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10623750" y="3772293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+HV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7041930" y="1026164"/>
            <a:ext cx="3978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After cleaning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640 V @ 100deg with less than 1nA</a:t>
            </a:r>
          </a:p>
          <a:p>
            <a:pPr algn="ctr"/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1351005" y="4061254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Rectangle 85"/>
          <p:cNvSpPr/>
          <p:nvPr/>
        </p:nvSpPr>
        <p:spPr>
          <a:xfrm>
            <a:off x="7426761" y="4060726"/>
            <a:ext cx="3159211" cy="47485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8" name="Rectangle 37"/>
          <p:cNvSpPr/>
          <p:nvPr/>
        </p:nvSpPr>
        <p:spPr>
          <a:xfrm>
            <a:off x="8946173" y="5591845"/>
            <a:ext cx="26132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No DLC ablation</a:t>
            </a:r>
          </a:p>
          <a:p>
            <a:pPr algn="ctr"/>
            <a:r>
              <a:rPr lang="en-US" dirty="0">
                <a:latin typeface="Comic Sans MS" panose="030F0702030302020204" pitchFamily="66" charset="0"/>
              </a:rPr>
              <a:t>And no more pollutant </a:t>
            </a:r>
          </a:p>
        </p:txBody>
      </p:sp>
      <p:sp>
        <p:nvSpPr>
          <p:cNvPr id="41" name="Isosceles Triangle 40"/>
          <p:cNvSpPr/>
          <p:nvPr/>
        </p:nvSpPr>
        <p:spPr>
          <a:xfrm>
            <a:off x="1802013" y="2611733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41" idx="4"/>
            <a:endCxn id="41" idx="5"/>
          </p:cNvCxnSpPr>
          <p:nvPr/>
        </p:nvCxnSpPr>
        <p:spPr>
          <a:xfrm flipH="1" flipV="1">
            <a:off x="2220599" y="3299593"/>
            <a:ext cx="139528" cy="687859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 rot="1354917">
            <a:off x="1604209" y="2488277"/>
            <a:ext cx="771906" cy="1101336"/>
          </a:xfrm>
          <a:prstGeom prst="arc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2279686" y="3168959"/>
            <a:ext cx="80260" cy="114497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52"/>
          <p:cNvSpPr/>
          <p:nvPr/>
        </p:nvSpPr>
        <p:spPr>
          <a:xfrm>
            <a:off x="7859112" y="2599037"/>
            <a:ext cx="558114" cy="1375719"/>
          </a:xfrm>
          <a:prstGeom prst="triangl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7426761" y="3978659"/>
            <a:ext cx="3159213" cy="81253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51005" y="3978659"/>
            <a:ext cx="3159207" cy="825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6630611" y="5577409"/>
            <a:ext cx="2090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mic Sans MS" panose="030F0702030302020204" pitchFamily="66" charset="0"/>
              </a:rPr>
              <a:t>Oxidized copper </a:t>
            </a:r>
          </a:p>
          <a:p>
            <a:pPr algn="ctr"/>
            <a:r>
              <a:rPr lang="en-US" dirty="0">
                <a:latin typeface="Comic Sans MS" panose="030F0702030302020204" pitchFamily="66" charset="0"/>
                <a:sym typeface="Wingdings" panose="05000000000000000000" pitchFamily="2" charset="2"/>
              </a:rPr>
              <a:t> sign of activity</a:t>
            </a:r>
            <a:endParaRPr lang="en-US" dirty="0">
              <a:latin typeface="Comic Sans MS" panose="030F0702030302020204" pitchFamily="66" charset="0"/>
            </a:endParaRPr>
          </a:p>
        </p:txBody>
      </p:sp>
      <p:cxnSp>
        <p:nvCxnSpPr>
          <p:cNvPr id="40" name="Straight Arrow Connector 39"/>
          <p:cNvCxnSpPr>
            <a:stCxn id="55" idx="0"/>
          </p:cNvCxnSpPr>
          <p:nvPr/>
        </p:nvCxnSpPr>
        <p:spPr>
          <a:xfrm flipV="1">
            <a:off x="7675929" y="2666802"/>
            <a:ext cx="225075" cy="291060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8" idx="0"/>
            <a:endCxn id="86" idx="0"/>
          </p:cNvCxnSpPr>
          <p:nvPr/>
        </p:nvCxnSpPr>
        <p:spPr>
          <a:xfrm flipH="1" flipV="1">
            <a:off x="9006367" y="4060726"/>
            <a:ext cx="1246414" cy="153111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84" idx="0"/>
          </p:cNvCxnSpPr>
          <p:nvPr/>
        </p:nvCxnSpPr>
        <p:spPr>
          <a:xfrm flipV="1">
            <a:off x="2009651" y="3737130"/>
            <a:ext cx="218251" cy="191372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ight Arrow 65"/>
          <p:cNvSpPr/>
          <p:nvPr/>
        </p:nvSpPr>
        <p:spPr>
          <a:xfrm>
            <a:off x="5510454" y="27219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870991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8" y="2404167"/>
            <a:ext cx="5805872" cy="439487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418" y="960772"/>
            <a:ext cx="6343264" cy="4757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334" y="94668"/>
            <a:ext cx="6158666" cy="461899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9590" y="3360802"/>
            <a:ext cx="3416332" cy="34534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9758" y="417474"/>
            <a:ext cx="545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After a full week cleaning and billions discharges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33334" y="5892186"/>
            <a:ext cx="2142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Different than </a:t>
            </a:r>
          </a:p>
          <a:p>
            <a:r>
              <a:rPr lang="en-US" dirty="0">
                <a:latin typeface="Comic Sans MS" panose="030F0702030302020204" pitchFamily="66" charset="0"/>
              </a:rPr>
              <a:t>the GEM sparking </a:t>
            </a:r>
          </a:p>
          <a:p>
            <a:r>
              <a:rPr lang="en-US" dirty="0">
                <a:latin typeface="Comic Sans MS" panose="030F0702030302020204" pitchFamily="66" charset="0"/>
              </a:rPr>
              <a:t>process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894749" y="6040193"/>
            <a:ext cx="404841" cy="643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355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1925" y="1876577"/>
            <a:ext cx="3692142" cy="20682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8627" y="1870061"/>
            <a:ext cx="3676976" cy="20882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33159" y="4917528"/>
            <a:ext cx="235774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CLAS12 </a:t>
            </a:r>
            <a:r>
              <a:rPr lang="en-US" dirty="0" err="1"/>
              <a:t>uRwell</a:t>
            </a:r>
            <a:endParaRPr lang="en-US" dirty="0"/>
          </a:p>
          <a:p>
            <a:r>
              <a:rPr lang="en-US" dirty="0"/>
              <a:t>2D PEP with 3 CS layers</a:t>
            </a:r>
          </a:p>
          <a:p>
            <a:r>
              <a:rPr lang="en-US" dirty="0"/>
              <a:t>Active area:</a:t>
            </a:r>
          </a:p>
          <a:p>
            <a:r>
              <a:rPr lang="en-US" dirty="0"/>
              <a:t>150cm x 50cm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21353" y="343509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PEP examples</a:t>
            </a:r>
            <a:endParaRPr lang="en-US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575E5CE-6AF1-4D6E-B83D-B28E358B8538}" type="slidenum">
              <a:rPr lang="en-GB" smtClean="0"/>
              <a:t>22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82674" y="1880027"/>
            <a:ext cx="3676977" cy="20683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28313" y="4910037"/>
            <a:ext cx="161202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Frascati</a:t>
            </a:r>
            <a:r>
              <a:rPr lang="en-US" dirty="0"/>
              <a:t> R&amp;D</a:t>
            </a:r>
          </a:p>
          <a:p>
            <a:r>
              <a:rPr lang="en-US" dirty="0"/>
              <a:t>1D PEP </a:t>
            </a:r>
            <a:r>
              <a:rPr lang="en-US" dirty="0" err="1"/>
              <a:t>uRwell</a:t>
            </a:r>
            <a:endParaRPr lang="en-US" dirty="0"/>
          </a:p>
          <a:p>
            <a:r>
              <a:rPr lang="en-US" dirty="0"/>
              <a:t>Active area:</a:t>
            </a:r>
          </a:p>
          <a:p>
            <a:r>
              <a:rPr lang="en-US" dirty="0"/>
              <a:t>30cm x 30cm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254485" y="4902547"/>
            <a:ext cx="1527021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Frascati</a:t>
            </a:r>
            <a:r>
              <a:rPr lang="en-US" dirty="0"/>
              <a:t> R&amp;D</a:t>
            </a:r>
          </a:p>
          <a:p>
            <a:r>
              <a:rPr lang="en-US" dirty="0"/>
              <a:t>1D PEP </a:t>
            </a:r>
            <a:r>
              <a:rPr lang="en-US" dirty="0" err="1"/>
              <a:t>uRwell</a:t>
            </a:r>
            <a:endParaRPr lang="en-US" dirty="0"/>
          </a:p>
          <a:p>
            <a:r>
              <a:rPr lang="en-US" dirty="0"/>
              <a:t>Active area:</a:t>
            </a:r>
          </a:p>
          <a:p>
            <a:r>
              <a:rPr lang="en-US" dirty="0"/>
              <a:t>40cm x 5cm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781506" y="6359567"/>
            <a:ext cx="660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Whatever is the size, we can always reach a few </a:t>
            </a:r>
            <a:r>
              <a:rPr lang="en-US" dirty="0" err="1"/>
              <a:t>nA</a:t>
            </a:r>
            <a:r>
              <a:rPr lang="en-US" dirty="0"/>
              <a:t> @ 640V/100deg !</a:t>
            </a:r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4342" y="1871406"/>
            <a:ext cx="3688008" cy="20745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247509" y="4915426"/>
            <a:ext cx="183357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CLAS12 </a:t>
            </a:r>
            <a:r>
              <a:rPr lang="en-US" dirty="0" err="1"/>
              <a:t>uRwell</a:t>
            </a:r>
            <a:endParaRPr lang="en-US" dirty="0"/>
          </a:p>
          <a:p>
            <a:r>
              <a:rPr lang="en-US" dirty="0"/>
              <a:t>rolled in the oven</a:t>
            </a:r>
          </a:p>
          <a:p>
            <a:r>
              <a:rPr lang="en-US" dirty="0"/>
              <a:t>for E-cleaning</a:t>
            </a:r>
          </a:p>
        </p:txBody>
      </p:sp>
    </p:spTree>
    <p:extLst>
      <p:ext uri="{BB962C8B-B14F-4D97-AF65-F5344CB8AC3E}">
        <p14:creationId xmlns:p14="http://schemas.microsoft.com/office/powerpoint/2010/main" val="13549336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3525" y="2657564"/>
            <a:ext cx="3901224" cy="136064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New machine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1180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2799" y="-399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B0F0"/>
                </a:solidFill>
                <a:latin typeface="Comic Sans MS" panose="030F0702030302020204" pitchFamily="66" charset="0"/>
              </a:rPr>
              <a:t>Pulsed DC magnetron reactive PVD</a:t>
            </a:r>
            <a:endParaRPr lang="en-GB" sz="28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428" y="4348110"/>
            <a:ext cx="3178696" cy="205518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1600" dirty="0">
                <a:latin typeface="+mj-lt"/>
              </a:rPr>
              <a:t>5 targets.</a:t>
            </a:r>
          </a:p>
          <a:p>
            <a:r>
              <a:rPr lang="en-US" sz="1600" dirty="0">
                <a:latin typeface="+mj-lt"/>
              </a:rPr>
              <a:t>3 simultaneous deposition.</a:t>
            </a:r>
          </a:p>
          <a:p>
            <a:r>
              <a:rPr lang="en-US" sz="1600" dirty="0">
                <a:latin typeface="+mj-lt"/>
              </a:rPr>
              <a:t>3 gas inputs for reactive deposits:</a:t>
            </a:r>
          </a:p>
          <a:p>
            <a:pPr lvl="1"/>
            <a:r>
              <a:rPr lang="en-US" sz="1200" dirty="0">
                <a:latin typeface="+mj-lt"/>
              </a:rPr>
              <a:t>H2,N2,02,C2H2,Ar etc..</a:t>
            </a:r>
          </a:p>
          <a:p>
            <a:r>
              <a:rPr lang="en-US" sz="1600" dirty="0">
                <a:latin typeface="+mj-lt"/>
              </a:rPr>
              <a:t>300 </a:t>
            </a:r>
            <a:r>
              <a:rPr lang="en-US" sz="1600" dirty="0" err="1">
                <a:latin typeface="+mj-lt"/>
              </a:rPr>
              <a:t>deg</a:t>
            </a:r>
            <a:r>
              <a:rPr lang="en-US" sz="1600" dirty="0">
                <a:latin typeface="+mj-lt"/>
              </a:rPr>
              <a:t> max built in heater.</a:t>
            </a:r>
          </a:p>
          <a:p>
            <a:r>
              <a:rPr lang="en-US" sz="1600" dirty="0">
                <a:latin typeface="+mj-lt"/>
              </a:rPr>
              <a:t>Plasma cleaning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24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232532" y="1305345"/>
            <a:ext cx="2242592" cy="8024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+mj-lt"/>
              </a:rPr>
              <a:t>Max foil size:</a:t>
            </a:r>
          </a:p>
          <a:p>
            <a:pPr marL="457200" lvl="1" indent="0">
              <a:buNone/>
            </a:pPr>
            <a:r>
              <a:rPr lang="en-US" sz="1600" dirty="0">
                <a:latin typeface="+mj-lt"/>
              </a:rPr>
              <a:t>-1.7m x 0.6m.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66812" y="2270028"/>
            <a:ext cx="2808312" cy="18722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j-lt"/>
              </a:rPr>
              <a:t>Resistive layers: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-DLC, semiconductors.</a:t>
            </a:r>
          </a:p>
          <a:p>
            <a:r>
              <a:rPr lang="en-US" dirty="0">
                <a:latin typeface="+mj-lt"/>
              </a:rPr>
              <a:t>Photocathodes: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-Metallic, DLC, B4C, </a:t>
            </a:r>
            <a:r>
              <a:rPr lang="en-US" dirty="0" err="1">
                <a:latin typeface="+mj-lt"/>
              </a:rPr>
              <a:t>GaN</a:t>
            </a:r>
            <a:r>
              <a:rPr lang="en-US" dirty="0">
                <a:latin typeface="+mj-lt"/>
              </a:rPr>
              <a:t>, mix?</a:t>
            </a:r>
          </a:p>
          <a:p>
            <a:r>
              <a:rPr lang="en-US" dirty="0">
                <a:latin typeface="+mj-lt"/>
              </a:rPr>
              <a:t>Metals:</a:t>
            </a:r>
          </a:p>
          <a:p>
            <a:pPr marL="457200" lvl="1" indent="0">
              <a:buNone/>
            </a:pPr>
            <a:r>
              <a:rPr lang="en-US" dirty="0">
                <a:latin typeface="+mj-lt"/>
              </a:rPr>
              <a:t>-AL, Cu, Ni, etc..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970754" y="784275"/>
            <a:ext cx="3025422" cy="13666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+mj-lt"/>
              </a:rPr>
              <a:t>Machine cost (500kCHF) financed by:</a:t>
            </a:r>
          </a:p>
          <a:p>
            <a:pPr marL="0" indent="0">
              <a:buNone/>
            </a:pPr>
            <a:r>
              <a:rPr lang="en-US" sz="1200" dirty="0">
                <a:latin typeface="+mj-lt"/>
              </a:rPr>
              <a:t>	-25% INFN</a:t>
            </a:r>
          </a:p>
          <a:p>
            <a:pPr marL="0" indent="0">
              <a:buNone/>
            </a:pPr>
            <a:r>
              <a:rPr lang="en-US" sz="1200" dirty="0">
                <a:latin typeface="+mj-lt"/>
              </a:rPr>
              <a:t>     	-25% CERN EP/DT group</a:t>
            </a:r>
          </a:p>
          <a:p>
            <a:pPr marL="0" indent="0">
              <a:buNone/>
            </a:pPr>
            <a:r>
              <a:rPr lang="en-US" sz="1200" dirty="0">
                <a:latin typeface="+mj-lt"/>
              </a:rPr>
              <a:t>     	-50%  MPT  workshop</a:t>
            </a:r>
          </a:p>
          <a:p>
            <a:r>
              <a:rPr lang="en-US" sz="1200" dirty="0">
                <a:latin typeface="+mj-lt"/>
              </a:rPr>
              <a:t>Services cost (150kCHF) financed by:</a:t>
            </a:r>
          </a:p>
          <a:p>
            <a:pPr marL="0" indent="0">
              <a:buNone/>
            </a:pPr>
            <a:r>
              <a:rPr lang="en-US" sz="1200" dirty="0">
                <a:latin typeface="+mj-lt"/>
              </a:rPr>
              <a:t>     	-100% MPT workshop</a:t>
            </a: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pPr marL="0" indent="0">
              <a:buNone/>
            </a:pPr>
            <a:endParaRPr lang="en-US" sz="1600" dirty="0">
              <a:latin typeface="+mj-lt"/>
            </a:endParaRP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</a:t>
            </a:r>
          </a:p>
          <a:p>
            <a:endParaRPr lang="en-US" sz="1600" dirty="0">
              <a:latin typeface="+mj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970754" y="2432932"/>
            <a:ext cx="2817215" cy="12583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+mj-lt"/>
              </a:rPr>
              <a:t>Market survey             </a:t>
            </a:r>
            <a:r>
              <a:rPr lang="en-US" sz="1200" dirty="0">
                <a:latin typeface="+mj-lt"/>
                <a:sym typeface="Wingdings" panose="05000000000000000000" pitchFamily="2" charset="2"/>
              </a:rPr>
              <a:t></a:t>
            </a:r>
            <a:r>
              <a:rPr lang="en-US" sz="1200" dirty="0">
                <a:latin typeface="+mj-lt"/>
              </a:rPr>
              <a:t> 04/21</a:t>
            </a:r>
          </a:p>
          <a:p>
            <a:r>
              <a:rPr lang="en-US" sz="1200" dirty="0">
                <a:latin typeface="+mj-lt"/>
              </a:rPr>
              <a:t>Invitation to tender    </a:t>
            </a:r>
            <a:r>
              <a:rPr lang="en-US" sz="1200" dirty="0">
                <a:latin typeface="+mj-lt"/>
                <a:sym typeface="Wingdings" panose="05000000000000000000" pitchFamily="2" charset="2"/>
              </a:rPr>
              <a:t> 05/21</a:t>
            </a:r>
          </a:p>
          <a:p>
            <a:r>
              <a:rPr lang="en-US" sz="1200" dirty="0">
                <a:latin typeface="+mj-lt"/>
                <a:sym typeface="Wingdings" panose="05000000000000000000" pitchFamily="2" charset="2"/>
              </a:rPr>
              <a:t>Purchase order             08/21</a:t>
            </a:r>
          </a:p>
          <a:p>
            <a:r>
              <a:rPr lang="en-US" sz="1200" dirty="0">
                <a:latin typeface="+mj-lt"/>
                <a:sym typeface="Wingdings" panose="05000000000000000000" pitchFamily="2" charset="2"/>
              </a:rPr>
              <a:t>Delivery                        10/22</a:t>
            </a:r>
          </a:p>
          <a:p>
            <a:r>
              <a:rPr lang="en-US" sz="1200" dirty="0">
                <a:latin typeface="+mj-lt"/>
                <a:sym typeface="Wingdings" panose="05000000000000000000" pitchFamily="2" charset="2"/>
              </a:rPr>
              <a:t>Operation                     11/22</a:t>
            </a:r>
            <a:endParaRPr lang="en-US" sz="1050" dirty="0">
              <a:latin typeface="+mj-lt"/>
            </a:endParaRPr>
          </a:p>
          <a:p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11" name="Down Arrow 10"/>
          <p:cNvSpPr/>
          <p:nvPr/>
        </p:nvSpPr>
        <p:spPr>
          <a:xfrm rot="6639828">
            <a:off x="3713186" y="1775458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Down Arrow 11"/>
          <p:cNvSpPr/>
          <p:nvPr/>
        </p:nvSpPr>
        <p:spPr>
          <a:xfrm rot="15258169">
            <a:off x="7210990" y="1434505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12"/>
          <p:cNvSpPr/>
          <p:nvPr/>
        </p:nvSpPr>
        <p:spPr>
          <a:xfrm rot="17270609">
            <a:off x="7277293" y="4218695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own Arrow 13"/>
          <p:cNvSpPr/>
          <p:nvPr/>
        </p:nvSpPr>
        <p:spPr>
          <a:xfrm rot="3677376">
            <a:off x="3723523" y="4303370"/>
            <a:ext cx="288032" cy="481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 rot="5400000">
            <a:off x="3710758" y="3086664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1790" y="1601977"/>
            <a:ext cx="3058218" cy="2293663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3919834" y="5845477"/>
            <a:ext cx="3293838" cy="6134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+mj-lt"/>
              </a:rPr>
              <a:t>Fantastic help during from the DLC collaboration Team</a:t>
            </a:r>
          </a:p>
          <a:p>
            <a:pPr lvl="1"/>
            <a:endParaRPr lang="en-US" sz="1600" dirty="0">
              <a:latin typeface="+mj-lt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600" dirty="0">
              <a:latin typeface="+mj-lt"/>
            </a:endParaRPr>
          </a:p>
          <a:p>
            <a:endParaRPr lang="en-US" sz="1600" dirty="0">
              <a:latin typeface="+mj-lt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5347185" y="4528296"/>
            <a:ext cx="295358" cy="989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7970754" y="3897697"/>
            <a:ext cx="3891753" cy="2821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Inner trackers </a:t>
            </a:r>
          </a:p>
          <a:p>
            <a:pPr lvl="1"/>
            <a:r>
              <a:rPr lang="en-US" sz="1200" dirty="0"/>
              <a:t>Low mass flexes, Al conductors.</a:t>
            </a:r>
          </a:p>
          <a:p>
            <a:pPr lvl="1"/>
            <a:r>
              <a:rPr lang="en-US" sz="1200" dirty="0"/>
              <a:t>Solid state detectors embedded in flex.</a:t>
            </a:r>
          </a:p>
          <a:p>
            <a:r>
              <a:rPr lang="en-US" sz="1400" dirty="0"/>
              <a:t>MPGD</a:t>
            </a:r>
          </a:p>
          <a:p>
            <a:pPr lvl="1"/>
            <a:r>
              <a:rPr lang="en-US" sz="1200" dirty="0"/>
              <a:t>Resistive protection layers. </a:t>
            </a:r>
          </a:p>
          <a:p>
            <a:pPr lvl="1"/>
            <a:r>
              <a:rPr lang="en-US" sz="1200" dirty="0"/>
              <a:t>High rate in difficult background.</a:t>
            </a:r>
          </a:p>
          <a:p>
            <a:pPr lvl="1"/>
            <a:r>
              <a:rPr lang="en-US" sz="1200" dirty="0"/>
              <a:t>High granularity low channel count.</a:t>
            </a:r>
          </a:p>
          <a:p>
            <a:pPr lvl="1"/>
            <a:r>
              <a:rPr lang="en-US" sz="1200" dirty="0">
                <a:sym typeface="Wingdings" panose="05000000000000000000" pitchFamily="2" charset="2"/>
              </a:rPr>
              <a:t>Ps timing resolution robust cathodes.</a:t>
            </a:r>
          </a:p>
          <a:p>
            <a:pPr lvl="1"/>
            <a:r>
              <a:rPr lang="en-US" sz="1200" dirty="0">
                <a:sym typeface="Wingdings" panose="05000000000000000000" pitchFamily="2" charset="2"/>
              </a:rPr>
              <a:t>Layers for neutron detection.</a:t>
            </a:r>
          </a:p>
          <a:p>
            <a:r>
              <a:rPr lang="en-US" sz="1400" dirty="0">
                <a:sym typeface="Wingdings" panose="05000000000000000000" pitchFamily="2" charset="2"/>
              </a:rPr>
              <a:t>Other</a:t>
            </a:r>
          </a:p>
          <a:p>
            <a:pPr lvl="1"/>
            <a:r>
              <a:rPr lang="en-US" sz="1200" dirty="0">
                <a:sym typeface="Wingdings" panose="05000000000000000000" pitchFamily="2" charset="2"/>
              </a:rPr>
              <a:t>TPC field shapers with continuous distribution.</a:t>
            </a:r>
          </a:p>
          <a:p>
            <a:pPr lvl="1"/>
            <a:r>
              <a:rPr lang="en-US" sz="1200" dirty="0">
                <a:sym typeface="Wingdings" panose="05000000000000000000" pitchFamily="2" charset="2"/>
              </a:rPr>
              <a:t>High rate RPCs.</a:t>
            </a:r>
          </a:p>
          <a:p>
            <a:pPr lvl="1"/>
            <a:endParaRPr lang="en-US" sz="2000" dirty="0"/>
          </a:p>
          <a:p>
            <a:pPr lvl="1"/>
            <a:endParaRPr lang="fr-CH" sz="2000" dirty="0"/>
          </a:p>
        </p:txBody>
      </p:sp>
      <p:sp>
        <p:nvSpPr>
          <p:cNvPr id="20" name="Down Arrow 19"/>
          <p:cNvSpPr/>
          <p:nvPr/>
        </p:nvSpPr>
        <p:spPr>
          <a:xfrm rot="16200000">
            <a:off x="7245287" y="2858546"/>
            <a:ext cx="288032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9529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282" y="1512152"/>
            <a:ext cx="4399189" cy="388755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801" y="1309590"/>
            <a:ext cx="6889121" cy="483721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688801" y="303393"/>
            <a:ext cx="33601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B0F0"/>
                </a:solidFill>
                <a:latin typeface="Comic Sans MS" panose="030F0702030302020204" pitchFamily="66" charset="0"/>
                <a:ea typeface="黑体" panose="02010609060101010101" pitchFamily="49" charset="-122"/>
              </a:rPr>
              <a:t>DLC collaboration 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E9735EAC-2255-4DC4-A8BE-0794194DEE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267" y="5494875"/>
            <a:ext cx="1657201" cy="1044037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EB475B1-6298-4AA2-B93B-E3FD7BF11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25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104586" y="4997003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+</a:t>
            </a:r>
            <a:endParaRPr lang="fr-CH" sz="2800" b="1" dirty="0"/>
          </a:p>
        </p:txBody>
      </p:sp>
    </p:spTree>
    <p:extLst>
      <p:ext uri="{BB962C8B-B14F-4D97-AF65-F5344CB8AC3E}">
        <p14:creationId xmlns:p14="http://schemas.microsoft.com/office/powerpoint/2010/main" val="25214810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ochi\Pictures\work13\P10408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092" y="2300522"/>
            <a:ext cx="2282144" cy="3044209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D2E09B-F920-3E4B-A64F-3E0E0C57EC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6070" y="2314617"/>
            <a:ext cx="2344730" cy="303011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30D3C4-DF2F-084E-B8AA-C794697180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29675" y="2107304"/>
            <a:ext cx="1403803" cy="105285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349943" y="1146996"/>
            <a:ext cx="18614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ESS</a:t>
            </a:r>
          </a:p>
          <a:p>
            <a:r>
              <a:rPr lang="en-US" dirty="0">
                <a:latin typeface="Comic Sans MS" panose="030F0702030302020204" pitchFamily="66" charset="0"/>
              </a:rPr>
              <a:t>2.1 m x 400mm 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8454" y="1008498"/>
            <a:ext cx="16193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Kobe Japan</a:t>
            </a:r>
          </a:p>
          <a:p>
            <a:r>
              <a:rPr lang="en-US" dirty="0">
                <a:latin typeface="Comic Sans MS" panose="030F0702030302020204" pitchFamily="66" charset="0"/>
              </a:rPr>
              <a:t>B-sputter</a:t>
            </a:r>
          </a:p>
          <a:p>
            <a:r>
              <a:rPr lang="en-US" dirty="0">
                <a:latin typeface="Comic Sans MS" panose="030F0702030302020204" pitchFamily="66" charset="0"/>
              </a:rPr>
              <a:t>4 m x 1m real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770" y="2314618"/>
            <a:ext cx="3404699" cy="30203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470029" y="1146996"/>
            <a:ext cx="1792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China USTC</a:t>
            </a:r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1.2 m x 500mm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645D794-E27D-47C8-B73D-2DE9C4B00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EAFFE-9915-4141-8F16-2160B8C2695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6927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189" y="198991"/>
            <a:ext cx="9697790" cy="63727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34874" y="2292470"/>
            <a:ext cx="2914418" cy="2185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7439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4402" y="598855"/>
            <a:ext cx="5133868" cy="56259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34997" y="1846677"/>
            <a:ext cx="3058218" cy="229366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9033044" y="3747752"/>
            <a:ext cx="252624" cy="166137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566937" y="5426285"/>
            <a:ext cx="411522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Drum holding the samples</a:t>
            </a:r>
          </a:p>
          <a:p>
            <a:endParaRPr lang="en-US" dirty="0">
              <a:latin typeface="Comic Sans MS" panose="030F0702030302020204" pitchFamily="66" charset="0"/>
            </a:endParaRPr>
          </a:p>
          <a:p>
            <a:r>
              <a:rPr lang="en-US" dirty="0">
                <a:latin typeface="Comic Sans MS" panose="030F0702030302020204" pitchFamily="66" charset="0"/>
              </a:rPr>
              <a:t>Possibility to prepare several drums </a:t>
            </a:r>
          </a:p>
          <a:p>
            <a:r>
              <a:rPr lang="en-US" dirty="0">
                <a:latin typeface="Comic Sans MS" panose="030F0702030302020204" pitchFamily="66" charset="0"/>
              </a:rPr>
              <a:t>to increase the throughput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4361336" y="2689539"/>
            <a:ext cx="4671708" cy="27195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17397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318" y="207285"/>
            <a:ext cx="6885973" cy="63695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351670" y="1223948"/>
            <a:ext cx="3041545" cy="229366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9859564" y="2741665"/>
            <a:ext cx="12878" cy="197200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41738" y="4713668"/>
            <a:ext cx="2316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Bottom view of the </a:t>
            </a:r>
          </a:p>
          <a:p>
            <a:r>
              <a:rPr lang="en-US" dirty="0">
                <a:latin typeface="Comic Sans MS" panose="030F0702030302020204" pitchFamily="66" charset="0"/>
              </a:rPr>
              <a:t>Vacuum chamber</a:t>
            </a:r>
          </a:p>
          <a:p>
            <a:endParaRPr lang="en-GB" dirty="0">
              <a:latin typeface="Comic Sans MS" panose="030F0702030302020204" pitchFamily="66" charset="0"/>
            </a:endParaRPr>
          </a:p>
          <a:p>
            <a:endParaRPr lang="en-GB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470274" y="2623610"/>
            <a:ext cx="3402168" cy="20900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00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3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2927648" y="404664"/>
            <a:ext cx="6336704" cy="5400600"/>
            <a:chOff x="553231" y="167330"/>
            <a:chExt cx="7962119" cy="628372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3232" y="752105"/>
              <a:ext cx="7962118" cy="5657295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1977008" y="1212980"/>
              <a:ext cx="3136168" cy="20825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553231" y="6409401"/>
              <a:ext cx="4559945" cy="20824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113176" y="1212980"/>
              <a:ext cx="0" cy="5217245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977007" y="1233805"/>
              <a:ext cx="1" cy="3319534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553232" y="4553339"/>
              <a:ext cx="1491884" cy="0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53232" y="4553339"/>
              <a:ext cx="0" cy="1897711"/>
            </a:xfrm>
            <a:prstGeom prst="line">
              <a:avLst/>
            </a:prstGeom>
            <a:ln w="857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686046" y="167330"/>
              <a:ext cx="2131653" cy="6803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/>
                <a:t>PCB area</a:t>
              </a:r>
              <a:endParaRPr lang="en-GB" sz="3200" b="1" dirty="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5308740" y="404664"/>
            <a:ext cx="1867380" cy="502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27648" y="1321256"/>
            <a:ext cx="1008112" cy="2683809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679540" y="1312306"/>
            <a:ext cx="2709294" cy="4448212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87751" y="195155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B0F0"/>
                </a:solidFill>
                <a:latin typeface="Comic Sans MS" panose="030F0702030302020204" pitchFamily="66" charset="0"/>
              </a:rPr>
              <a:t>PCB Assembly Lab PCB design office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47599" y="6064571"/>
            <a:ext cx="4426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Comic Sans MS" panose="030F0702030302020204" pitchFamily="66" charset="0"/>
              </a:rPr>
              <a:t>MPT workshop (EP Dept. -20persons)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72974" y="6059278"/>
            <a:ext cx="353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Comic Sans MS" panose="030F0702030302020204" pitchFamily="66" charset="0"/>
              </a:rPr>
              <a:t>Surface treatment workshop</a:t>
            </a:r>
            <a:endParaRPr lang="en-GB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09097" y="132739"/>
            <a:ext cx="238398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800" dirty="0"/>
              <a:t> </a:t>
            </a:r>
            <a:r>
              <a:rPr lang="en-GB" sz="2800" dirty="0">
                <a:latin typeface="Comic Sans MS" panose="030F0702030302020204" pitchFamily="66" charset="0"/>
              </a:rPr>
              <a:t>Building 107 </a:t>
            </a:r>
            <a:endParaRPr lang="fr-FR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6941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2597" y="2067178"/>
            <a:ext cx="4379713" cy="32847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42684" y="2077596"/>
            <a:ext cx="4351925" cy="32639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046995" y="2067177"/>
            <a:ext cx="4379710" cy="3284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56409" y="6065949"/>
            <a:ext cx="247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Machine in operation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22855" y="6065949"/>
            <a:ext cx="3643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70cm copper target installation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56288" y="5871638"/>
            <a:ext cx="2036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Drum unloading </a:t>
            </a:r>
          </a:p>
          <a:p>
            <a:r>
              <a:rPr lang="en-US" dirty="0">
                <a:latin typeface="Comic Sans MS" panose="030F0702030302020204" pitchFamily="66" charset="0"/>
              </a:rPr>
              <a:t>after processing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13919" y="367675"/>
            <a:ext cx="1245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pictures </a:t>
            </a:r>
            <a:endParaRPr lang="fr-CH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2457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769" y="-165495"/>
            <a:ext cx="5764883" cy="13255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Preliminary results obtained after few weeks</a:t>
            </a:r>
            <a:endParaRPr lang="fr-CH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656" y="826696"/>
            <a:ext cx="4861775" cy="580592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en-US" sz="16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Al , Cr and Cu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Done : excellent results 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 this was the commissioning test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DLC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Done :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from 30K to 300K just playing on the </a:t>
            </a:r>
            <a:r>
              <a:rPr lang="en-US" sz="1400" dirty="0" err="1">
                <a:latin typeface="Comic Sans MS" panose="030F0702030302020204" pitchFamily="66" charset="0"/>
                <a:sym typeface="Wingdings" panose="05000000000000000000" pitchFamily="2" charset="2"/>
              </a:rPr>
              <a:t>kapton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roughness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DLC-Cr-Cu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Done : good adhesion, still need a little tuning to be perfect</a:t>
            </a: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DLC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/N2)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Done :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from 30K to some </a:t>
            </a:r>
            <a:r>
              <a:rPr lang="en-US" sz="1400" dirty="0" err="1">
                <a:latin typeface="Comic Sans MS" panose="030F0702030302020204" pitchFamily="66" charset="0"/>
                <a:sym typeface="Wingdings" panose="05000000000000000000" pitchFamily="2" charset="2"/>
              </a:rPr>
              <a:t>Gohms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/square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Playing on deposit thickness, </a:t>
            </a:r>
            <a:r>
              <a:rPr lang="en-US" sz="1400" dirty="0" err="1">
                <a:latin typeface="Comic Sans MS" panose="030F0702030302020204" pitchFamily="66" charset="0"/>
                <a:sym typeface="Wingdings" panose="05000000000000000000" pitchFamily="2" charset="2"/>
              </a:rPr>
              <a:t>kapton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 roughness , N2 concentration.</a:t>
            </a:r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DLC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/C2H2) , DLC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/CH4) , DLC (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Ar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/H2)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Not Done</a:t>
            </a: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B4C , </a:t>
            </a:r>
            <a:r>
              <a:rPr lang="en-US" sz="16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GaN</a:t>
            </a:r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 , Si ,Sio2 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Not Done</a:t>
            </a:r>
          </a:p>
          <a:p>
            <a:r>
              <a:rPr lang="en-US" sz="16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Uniformity test 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Done : really encouraging </a:t>
            </a:r>
            <a:r>
              <a:rPr lang="en-US" sz="1400" dirty="0">
                <a:latin typeface="Comic Sans MS" panose="030F0702030302020204" pitchFamily="66" charset="0"/>
                <a:sym typeface="Wingdings" panose="05000000000000000000" pitchFamily="2" charset="2"/>
              </a:rPr>
              <a:t></a:t>
            </a:r>
            <a:r>
              <a:rPr lang="en-US" sz="1400" dirty="0">
                <a:latin typeface="Comic Sans MS" panose="030F0702030302020204" pitchFamily="66" charset="0"/>
              </a:rPr>
              <a:t>few % over 50cm </a:t>
            </a:r>
            <a:endParaRPr lang="fr-CH" sz="1400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983307" y="826696"/>
            <a:ext cx="5165502" cy="426290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u="sng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n-US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Serge Ferry (MPT)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Expert in the field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He co-designed the machine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He wrote all the specifications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He is now leading the preliminary test program</a:t>
            </a:r>
          </a:p>
          <a:p>
            <a:r>
              <a:rPr lang="en-US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Givi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He participated to the commissioning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Participation to preliminary test program</a:t>
            </a:r>
          </a:p>
          <a:p>
            <a:pPr lvl="1"/>
            <a:endParaRPr lang="en-US" sz="1400" dirty="0">
              <a:latin typeface="Comic Sans MS" panose="030F0702030302020204" pitchFamily="66" charset="0"/>
            </a:endParaRPr>
          </a:p>
          <a:p>
            <a:r>
              <a:rPr lang="en-US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Gianfranco Morello (</a:t>
            </a:r>
            <a:r>
              <a:rPr lang="en-US" sz="1400" u="sng" dirty="0" err="1">
                <a:solidFill>
                  <a:srgbClr val="FF0000"/>
                </a:solidFill>
                <a:latin typeface="Comic Sans MS" panose="030F0702030302020204" pitchFamily="66" charset="0"/>
              </a:rPr>
              <a:t>Frascati</a:t>
            </a:r>
            <a:r>
              <a:rPr lang="en-US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)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He participated to the commissioning</a:t>
            </a:r>
          </a:p>
          <a:p>
            <a:pPr lvl="1"/>
            <a:r>
              <a:rPr lang="en-US" sz="1400" dirty="0">
                <a:latin typeface="Comic Sans MS" panose="030F0702030302020204" pitchFamily="66" charset="0"/>
              </a:rPr>
              <a:t>Participation to preliminary test program</a:t>
            </a:r>
          </a:p>
          <a:p>
            <a:pPr marL="457200" lvl="1" indent="0">
              <a:buNone/>
            </a:pPr>
            <a:endParaRPr lang="en-US" sz="1400" dirty="0">
              <a:latin typeface="Comic Sans MS" panose="030F0702030302020204" pitchFamily="66" charset="0"/>
            </a:endParaRPr>
          </a:p>
          <a:p>
            <a:pPr lvl="1"/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819565" y="-82279"/>
            <a:ext cx="217760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rgbClr val="00B0F0"/>
                </a:solidFill>
                <a:latin typeface="Comic Sans MS" panose="030F0702030302020204" pitchFamily="66" charset="0"/>
              </a:rPr>
              <a:t>The team</a:t>
            </a:r>
            <a:endParaRPr lang="fr-CH" sz="2000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983307" y="5750353"/>
            <a:ext cx="5165502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FF0000"/>
                </a:solidFill>
                <a:latin typeface="Comic Sans MS" panose="030F0702030302020204" pitchFamily="66" charset="0"/>
              </a:rPr>
              <a:t>Better quantitative results will be given at the next RD51</a:t>
            </a:r>
          </a:p>
        </p:txBody>
      </p:sp>
    </p:spTree>
    <p:extLst>
      <p:ext uri="{BB962C8B-B14F-4D97-AF65-F5344CB8AC3E}">
        <p14:creationId xmlns:p14="http://schemas.microsoft.com/office/powerpoint/2010/main" val="3869912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mic Sans MS" panose="030F0702030302020204" pitchFamily="66" charset="0"/>
              </a:rPr>
              <a:t>Next </a:t>
            </a:r>
            <a:endParaRPr lang="fr-CH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3653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PEP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r>
              <a:rPr lang="en-US" dirty="0">
                <a:latin typeface="Comic Sans MS" panose="030F0702030302020204" pitchFamily="66" charset="0"/>
              </a:rPr>
              <a:t>: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Produce 2 more 1.5m x 0.5m PEP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Fully automatize the electrical cleaning to reduce the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r>
              <a:rPr lang="en-US" dirty="0">
                <a:latin typeface="Comic Sans MS" panose="030F0702030302020204" pitchFamily="66" charset="0"/>
              </a:rPr>
              <a:t> cost.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Continue the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r>
              <a:rPr lang="en-US" dirty="0">
                <a:latin typeface="Comic Sans MS" panose="030F0702030302020204" pitchFamily="66" charset="0"/>
              </a:rPr>
              <a:t> technology transfer to industry</a:t>
            </a:r>
          </a:p>
          <a:p>
            <a:r>
              <a:rPr lang="en-US" dirty="0">
                <a:latin typeface="Comic Sans MS" panose="030F0702030302020204" pitchFamily="66" charset="0"/>
              </a:rPr>
              <a:t>Vacuum machine: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Improve our knowledge on N2 doped high resistive value DLC layers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Start some test with C2H2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B4C ?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We are ready to accept requests from the community for DLC layers.</a:t>
            </a:r>
          </a:p>
          <a:p>
            <a:r>
              <a:rPr lang="en-US" dirty="0">
                <a:latin typeface="Comic Sans MS" panose="030F0702030302020204" pitchFamily="66" charset="0"/>
              </a:rPr>
              <a:t>In next RD51 meeting I will give news on :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rate SBU MM</a:t>
            </a: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High rate SBU </a:t>
            </a:r>
            <a:r>
              <a:rPr lang="en-US" dirty="0" err="1">
                <a:latin typeface="Comic Sans MS" panose="030F0702030302020204" pitchFamily="66" charset="0"/>
              </a:rPr>
              <a:t>uRwell</a:t>
            </a:r>
            <a:endParaRPr lang="en-US" dirty="0">
              <a:latin typeface="Comic Sans MS" panose="030F0702030302020204" pitchFamily="66" charset="0"/>
            </a:endParaRPr>
          </a:p>
          <a:p>
            <a:pPr lvl="1"/>
            <a:r>
              <a:rPr lang="en-US" dirty="0">
                <a:latin typeface="Comic Sans MS" panose="030F0702030302020204" pitchFamily="66" charset="0"/>
              </a:rPr>
              <a:t>Capacitive sharing</a:t>
            </a:r>
          </a:p>
          <a:p>
            <a:pPr marL="457200" lvl="1" indent="0">
              <a:buNone/>
            </a:pPr>
            <a:endParaRPr lang="en-US" dirty="0">
              <a:latin typeface="Comic Sans MS" panose="030F0702030302020204" pitchFamily="66" charset="0"/>
            </a:endParaRPr>
          </a:p>
          <a:p>
            <a:pPr lvl="1"/>
            <a:endParaRPr lang="en-US" dirty="0">
              <a:latin typeface="Comic Sans MS" panose="030F0702030302020204" pitchFamily="66" charset="0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95916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03514" y="1196751"/>
            <a:ext cx="6480721" cy="4464496"/>
          </a:xfrm>
          <a:prstGeom prst="rect">
            <a:avLst/>
          </a:prstGeom>
          <a:solidFill>
            <a:schemeClr val="tx2">
              <a:lumMod val="75000"/>
              <a:alpha val="20000"/>
            </a:schemeClr>
          </a:solidFill>
        </p:spPr>
      </p:pic>
      <p:cxnSp>
        <p:nvCxnSpPr>
          <p:cNvPr id="34" name="Straight Connector 33"/>
          <p:cNvCxnSpPr/>
          <p:nvPr/>
        </p:nvCxnSpPr>
        <p:spPr>
          <a:xfrm flipH="1">
            <a:off x="2587450" y="167259"/>
            <a:ext cx="24582" cy="2771506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619268" y="164278"/>
            <a:ext cx="4556852" cy="24361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7164567" y="164278"/>
            <a:ext cx="18791" cy="3408739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565868" y="3573018"/>
            <a:ext cx="1629070" cy="9587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5603032" y="2938766"/>
            <a:ext cx="5989" cy="643839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2599742" y="2938765"/>
            <a:ext cx="3016515" cy="19368"/>
          </a:xfrm>
          <a:prstGeom prst="line">
            <a:avLst/>
          </a:prstGeom>
          <a:ln w="857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616256" y="5283606"/>
            <a:ext cx="15172" cy="1410114"/>
          </a:xfrm>
          <a:prstGeom prst="line">
            <a:avLst/>
          </a:prstGeom>
          <a:ln w="857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3845338" y="3016555"/>
            <a:ext cx="1704586" cy="17887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7164566" y="5255820"/>
            <a:ext cx="15172" cy="1410114"/>
          </a:xfrm>
          <a:prstGeom prst="line">
            <a:avLst/>
          </a:prstGeom>
          <a:ln w="857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611453" y="6662894"/>
            <a:ext cx="1573088" cy="17887"/>
          </a:xfrm>
          <a:prstGeom prst="line">
            <a:avLst/>
          </a:prstGeom>
          <a:ln w="857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766648" y="1268760"/>
            <a:ext cx="2266967" cy="110799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>
                <a:latin typeface="Comic Sans MS" panose="030F0702030302020204" pitchFamily="66" charset="0"/>
              </a:rPr>
              <a:t>Wet processing Area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1/Plating facility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2/Photo processes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3/Chemical Etching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8222701" y="5774007"/>
            <a:ext cx="1354858" cy="36933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>
                <a:latin typeface="Comic Sans MS" panose="030F0702030302020204" pitchFamily="66" charset="0"/>
              </a:rPr>
              <a:t>Clean room</a:t>
            </a:r>
            <a:endParaRPr lang="fr-CH" u="sng" dirty="0">
              <a:latin typeface="Comic Sans MS" panose="030F0702030302020204" pitchFamily="66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792187" y="2877285"/>
            <a:ext cx="2230098" cy="233910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u="sng" dirty="0">
                <a:latin typeface="Comic Sans MS" panose="030F0702030302020204" pitchFamily="66" charset="0"/>
              </a:rPr>
              <a:t>Dry processing Area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5/Drilling/milling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6/Test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7/Pressing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8/MPGD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9/Chemical analysis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10/Photo mask lab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11/Vacuum deposition</a:t>
            </a:r>
          </a:p>
          <a:p>
            <a:pPr algn="ctr"/>
            <a:r>
              <a:rPr lang="en-US" sz="1600" dirty="0">
                <a:latin typeface="Comic Sans MS" panose="030F0702030302020204" pitchFamily="66" charset="0"/>
              </a:rPr>
              <a:t>12/Dry store</a:t>
            </a:r>
            <a:endParaRPr lang="fr-CH" sz="1600" dirty="0">
              <a:latin typeface="Comic Sans MS" panose="030F0702030302020204" pitchFamily="66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5603032" y="5283607"/>
            <a:ext cx="1573088" cy="17887"/>
          </a:xfrm>
          <a:prstGeom prst="line">
            <a:avLst/>
          </a:prstGeom>
          <a:ln w="8572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 flipV="1">
            <a:off x="2739393" y="6143339"/>
            <a:ext cx="2810532" cy="519554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5565869" y="3659905"/>
            <a:ext cx="1584929" cy="38515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5435003" y="5189486"/>
            <a:ext cx="1744540" cy="4097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492164" y="5166530"/>
            <a:ext cx="600" cy="1493863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189344" y="3634916"/>
            <a:ext cx="0" cy="1562814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 flipV="1">
            <a:off x="2693401" y="3941121"/>
            <a:ext cx="1133716" cy="2966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863728" y="3025497"/>
            <a:ext cx="552" cy="915624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2703204" y="3941122"/>
            <a:ext cx="3619" cy="2177857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5506871" y="3001720"/>
            <a:ext cx="5778" cy="724938"/>
          </a:xfrm>
          <a:prstGeom prst="line">
            <a:avLst/>
          </a:prstGeom>
          <a:ln w="857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6162997" y="152380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08873" y="1193995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60259" y="115856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32247" y="3400507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5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154576" y="3659905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6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75220" y="4428290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7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73154" y="4970568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10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24026" y="4629413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9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44956" y="544130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12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630367" y="4637153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645780" y="5438707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10326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5</a:t>
            </a:fld>
            <a:endParaRPr lang="fr-FR"/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404664"/>
            <a:ext cx="3528392" cy="1800200"/>
          </a:xfrm>
          <a:prstGeom prst="rect">
            <a:avLst/>
          </a:prstGeom>
        </p:spPr>
      </p:pic>
      <p:pic>
        <p:nvPicPr>
          <p:cNvPr id="15" name="Picture 1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4190938"/>
            <a:ext cx="3528392" cy="1758343"/>
          </a:xfrm>
          <a:prstGeom prst="rect">
            <a:avLst/>
          </a:prstGeom>
        </p:spPr>
      </p:pic>
      <p:pic>
        <p:nvPicPr>
          <p:cNvPr id="16" name="Picture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60" y="2348881"/>
            <a:ext cx="3528392" cy="16980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60296" y="404664"/>
            <a:ext cx="1204176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Wet area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81200" y="571991"/>
            <a:ext cx="25795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Plating facility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-Cu : bath 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-Ni : bath 	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-Au Bath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-Carbon Horizontal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</a:t>
            </a:r>
            <a:r>
              <a:rPr lang="en-GB" sz="1200" dirty="0" err="1">
                <a:latin typeface="Comic Sans MS" panose="030F0702030302020204" pitchFamily="66" charset="0"/>
              </a:rPr>
              <a:t>desmear</a:t>
            </a:r>
            <a:r>
              <a:rPr lang="en-GB" sz="1200" dirty="0">
                <a:latin typeface="Comic Sans MS" panose="030F0702030302020204" pitchFamily="66" charset="0"/>
              </a:rPr>
              <a:t> Horizontal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-Cu oxide Horizontal</a:t>
            </a:r>
          </a:p>
          <a:p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6029848" y="2564905"/>
            <a:ext cx="31806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Chemical etching facility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-</a:t>
            </a:r>
            <a:r>
              <a:rPr lang="en-GB" sz="1200" dirty="0" err="1">
                <a:latin typeface="Comic Sans MS" panose="030F0702030302020204" pitchFamily="66" charset="0"/>
              </a:rPr>
              <a:t>Cu,SS,Al,Ni</a:t>
            </a:r>
            <a:r>
              <a:rPr lang="en-GB" sz="1200" dirty="0">
                <a:latin typeface="Comic Sans MS" panose="030F0702030302020204" pitchFamily="66" charset="0"/>
              </a:rPr>
              <a:t> Horizontal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</a:t>
            </a:r>
            <a:r>
              <a:rPr lang="en-GB" sz="1200" dirty="0" err="1">
                <a:latin typeface="Comic Sans MS" panose="030F0702030302020204" pitchFamily="66" charset="0"/>
              </a:rPr>
              <a:t>Ti</a:t>
            </a:r>
            <a:r>
              <a:rPr lang="en-GB" sz="1200" dirty="0">
                <a:latin typeface="Comic Sans MS" panose="030F0702030302020204" pitchFamily="66" charset="0"/>
              </a:rPr>
              <a:t> ,W, in hood 	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-Stripping horizontal line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-Cu/Ni horizontal plating line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43076" y="4101827"/>
            <a:ext cx="343235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Photo processes </a:t>
            </a:r>
          </a:p>
          <a:p>
            <a:r>
              <a:rPr lang="en-GB" sz="1600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UV exposure : </a:t>
            </a:r>
            <a:r>
              <a:rPr lang="en-GB" sz="1200" dirty="0" err="1">
                <a:latin typeface="Comic Sans MS" panose="030F0702030302020204" pitchFamily="66" charset="0"/>
              </a:rPr>
              <a:t>std</a:t>
            </a:r>
            <a:r>
              <a:rPr lang="en-GB" sz="1200" dirty="0">
                <a:latin typeface="Comic Sans MS" panose="030F0702030302020204" pitchFamily="66" charset="0"/>
              </a:rPr>
              <a:t> and large size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Laser Direct imaging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Lamination : </a:t>
            </a:r>
            <a:r>
              <a:rPr lang="en-GB" sz="1200" dirty="0" err="1">
                <a:latin typeface="Comic Sans MS" panose="030F0702030302020204" pitchFamily="66" charset="0"/>
              </a:rPr>
              <a:t>std</a:t>
            </a:r>
            <a:r>
              <a:rPr lang="en-GB" sz="1200" dirty="0">
                <a:latin typeface="Comic Sans MS" panose="030F0702030302020204" pitchFamily="66" charset="0"/>
              </a:rPr>
              <a:t> and large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</a:t>
            </a:r>
            <a:r>
              <a:rPr lang="en-GB" sz="1200" dirty="0" err="1">
                <a:latin typeface="Comic Sans MS" panose="030F0702030302020204" pitchFamily="66" charset="0"/>
              </a:rPr>
              <a:t>Soldermask</a:t>
            </a:r>
            <a:r>
              <a:rPr lang="en-GB" sz="1200" dirty="0">
                <a:latin typeface="Comic Sans MS" panose="030F0702030302020204" pitchFamily="66" charset="0"/>
              </a:rPr>
              <a:t> spray deposition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Horizontal development: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	-Solid resists 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	-</a:t>
            </a:r>
            <a:r>
              <a:rPr lang="en-GB" sz="1200" dirty="0" err="1">
                <a:latin typeface="Comic Sans MS" panose="030F0702030302020204" pitchFamily="66" charset="0"/>
              </a:rPr>
              <a:t>Coverlays</a:t>
            </a:r>
            <a:endParaRPr lang="en-GB" sz="1200" dirty="0">
              <a:latin typeface="Comic Sans MS" panose="030F0702030302020204" pitchFamily="66" charset="0"/>
            </a:endParaRPr>
          </a:p>
          <a:p>
            <a:r>
              <a:rPr lang="en-GB" sz="1200" dirty="0">
                <a:latin typeface="Comic Sans MS" panose="030F0702030302020204" pitchFamily="66" charset="0"/>
              </a:rPr>
              <a:t>		-Solder masks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	-Liquid resists</a:t>
            </a:r>
          </a:p>
        </p:txBody>
      </p:sp>
    </p:spTree>
    <p:extLst>
      <p:ext uri="{BB962C8B-B14F-4D97-AF65-F5344CB8AC3E}">
        <p14:creationId xmlns:p14="http://schemas.microsoft.com/office/powerpoint/2010/main" val="4235334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CD819-572D-4C1D-8AF1-1DB1F205E129}" type="slidenum">
              <a:rPr lang="fr-FR" smtClean="0"/>
              <a:t>6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385585"/>
            <a:ext cx="3528392" cy="181419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415803"/>
            <a:ext cx="3528392" cy="180020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4441804"/>
            <a:ext cx="3528392" cy="177522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760297" y="378539"/>
            <a:ext cx="1125629" cy="3693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latin typeface="Comic Sans MS" panose="030F0702030302020204" pitchFamily="66" charset="0"/>
              </a:rPr>
              <a:t>Dry area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82535" y="915535"/>
            <a:ext cx="1959191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CNC processes</a:t>
            </a:r>
          </a:p>
          <a:p>
            <a:r>
              <a:rPr lang="en-GB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-Drilling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-Milling</a:t>
            </a:r>
          </a:p>
          <a:p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063616" y="2918841"/>
            <a:ext cx="252986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Press facility</a:t>
            </a:r>
          </a:p>
          <a:p>
            <a:r>
              <a:rPr lang="en-GB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-Multilayer gluing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-2 isostatic presses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82534" y="4725144"/>
            <a:ext cx="337143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omic Sans MS" panose="030F0702030302020204" pitchFamily="66" charset="0"/>
              </a:rPr>
              <a:t>Test facility</a:t>
            </a:r>
          </a:p>
          <a:p>
            <a:r>
              <a:rPr lang="en-GB" dirty="0">
                <a:latin typeface="Comic Sans MS" panose="030F0702030302020204" pitchFamily="66" charset="0"/>
              </a:rPr>
              <a:t>	</a:t>
            </a:r>
            <a:r>
              <a:rPr lang="en-GB" sz="1200" dirty="0">
                <a:latin typeface="Comic Sans MS" panose="030F0702030302020204" pitchFamily="66" charset="0"/>
              </a:rPr>
              <a:t>-Automatic Optical Inspection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-Electrical , flying probe tester</a:t>
            </a:r>
          </a:p>
          <a:p>
            <a:r>
              <a:rPr lang="en-GB" sz="1200" dirty="0">
                <a:latin typeface="Comic Sans MS" panose="030F0702030302020204" pitchFamily="66" charset="0"/>
              </a:rPr>
              <a:t>	-microscopes</a:t>
            </a:r>
          </a:p>
        </p:txBody>
      </p:sp>
    </p:spTree>
    <p:extLst>
      <p:ext uri="{BB962C8B-B14F-4D97-AF65-F5344CB8AC3E}">
        <p14:creationId xmlns:p14="http://schemas.microsoft.com/office/powerpoint/2010/main" val="3587957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>
          <a:xfrm flipV="1">
            <a:off x="3649015" y="2367351"/>
            <a:ext cx="4364021" cy="2713435"/>
          </a:xfrm>
          <a:prstGeom prst="straightConnector1">
            <a:avLst/>
          </a:prstGeom>
          <a:ln w="730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fr-FR"/>
              <a:t>14/09/2005</a:t>
            </a:r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fr-FR"/>
              <a:t>LECC 2005</a:t>
            </a:r>
          </a:p>
        </p:txBody>
      </p:sp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42F37C-6A9B-40D2-93F7-F52A3B9930B9}" type="slidenum">
              <a:rPr lang="en-US" altLang="fr-FR"/>
              <a:pPr/>
              <a:t>7</a:t>
            </a:fld>
            <a:endParaRPr lang="en-US" altLang="fr-FR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09775" y="460411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US" altLang="fr-FR" sz="2700" dirty="0">
                <a:solidFill>
                  <a:srgbClr val="00B0F0"/>
                </a:solidFill>
                <a:latin typeface="Comic Sans MS" panose="030F0702030302020204" pitchFamily="66" charset="0"/>
              </a:rPr>
              <a:t>Core interconnections technologies</a:t>
            </a:r>
            <a:br>
              <a:rPr lang="en-US" altLang="fr-FR" sz="2700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altLang="fr-FR" sz="2700" dirty="0">
                <a:solidFill>
                  <a:srgbClr val="00B0F0"/>
                </a:solidFill>
                <a:latin typeface="Comic Sans MS" panose="030F0702030302020204" pitchFamily="66" charset="0"/>
              </a:rPr>
              <a:t>available at MPT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7867651" y="2457450"/>
            <a:ext cx="109536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 dirty="0"/>
              <a:t>MCM/Silicon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3855246" y="4942285"/>
            <a:ext cx="175689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Screen printed circuits</a:t>
            </a:r>
          </a:p>
        </p:txBody>
      </p:sp>
      <p:sp>
        <p:nvSpPr>
          <p:cNvPr id="62473" name="Text Box 9"/>
          <p:cNvSpPr txBox="1">
            <a:spLocks noChangeArrowheads="1"/>
          </p:cNvSpPr>
          <p:nvPr/>
        </p:nvSpPr>
        <p:spPr bwMode="auto">
          <a:xfrm>
            <a:off x="4552950" y="4514850"/>
            <a:ext cx="46198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PCB</a:t>
            </a:r>
          </a:p>
        </p:txBody>
      </p:sp>
      <p:sp>
        <p:nvSpPr>
          <p:cNvPr id="62474" name="Text Box 10"/>
          <p:cNvSpPr txBox="1">
            <a:spLocks noChangeArrowheads="1"/>
          </p:cNvSpPr>
          <p:nvPr/>
        </p:nvSpPr>
        <p:spPr bwMode="auto">
          <a:xfrm>
            <a:off x="4953001" y="4229100"/>
            <a:ext cx="141897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Thick film hybrids</a:t>
            </a:r>
          </a:p>
        </p:txBody>
      </p:sp>
      <p:sp>
        <p:nvSpPr>
          <p:cNvPr id="62475" name="Text Box 11"/>
          <p:cNvSpPr txBox="1">
            <a:spLocks noChangeArrowheads="1"/>
          </p:cNvSpPr>
          <p:nvPr/>
        </p:nvSpPr>
        <p:spPr bwMode="auto">
          <a:xfrm>
            <a:off x="5581650" y="3886200"/>
            <a:ext cx="1380250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 dirty="0"/>
              <a:t>MCM/Laminated</a:t>
            </a:r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6096000" y="3543300"/>
            <a:ext cx="1211870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 dirty="0"/>
              <a:t>MCM/Ceramic</a:t>
            </a:r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6610351" y="3200400"/>
            <a:ext cx="135806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Thin film hybrids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7239002" y="2857500"/>
            <a:ext cx="1356205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 dirty="0"/>
              <a:t>MCM/Deposited</a:t>
            </a:r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4381500" y="451485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1" name="Oval 17"/>
          <p:cNvSpPr>
            <a:spLocks noChangeArrowheads="1"/>
          </p:cNvSpPr>
          <p:nvPr/>
        </p:nvSpPr>
        <p:spPr bwMode="auto">
          <a:xfrm>
            <a:off x="3752850" y="49149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2" name="Oval 18"/>
          <p:cNvSpPr>
            <a:spLocks noChangeArrowheads="1"/>
          </p:cNvSpPr>
          <p:nvPr/>
        </p:nvSpPr>
        <p:spPr bwMode="auto">
          <a:xfrm>
            <a:off x="4838700" y="42291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3" name="Oval 19"/>
          <p:cNvSpPr>
            <a:spLocks noChangeArrowheads="1"/>
          </p:cNvSpPr>
          <p:nvPr/>
        </p:nvSpPr>
        <p:spPr bwMode="auto">
          <a:xfrm>
            <a:off x="5410200" y="38862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4" name="Oval 20"/>
          <p:cNvSpPr>
            <a:spLocks noChangeArrowheads="1"/>
          </p:cNvSpPr>
          <p:nvPr/>
        </p:nvSpPr>
        <p:spPr bwMode="auto">
          <a:xfrm>
            <a:off x="5924550" y="35433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5" name="Oval 21"/>
          <p:cNvSpPr>
            <a:spLocks noChangeArrowheads="1"/>
          </p:cNvSpPr>
          <p:nvPr/>
        </p:nvSpPr>
        <p:spPr bwMode="auto">
          <a:xfrm>
            <a:off x="6496050" y="32004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6" name="Oval 22"/>
          <p:cNvSpPr>
            <a:spLocks noChangeArrowheads="1"/>
          </p:cNvSpPr>
          <p:nvPr/>
        </p:nvSpPr>
        <p:spPr bwMode="auto">
          <a:xfrm>
            <a:off x="7067550" y="2857500"/>
            <a:ext cx="114300" cy="114300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7" name="Oval 23"/>
          <p:cNvSpPr>
            <a:spLocks noChangeArrowheads="1"/>
          </p:cNvSpPr>
          <p:nvPr/>
        </p:nvSpPr>
        <p:spPr bwMode="auto">
          <a:xfrm>
            <a:off x="7696200" y="2457450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CH" sz="1350"/>
          </a:p>
        </p:txBody>
      </p:sp>
      <p:sp>
        <p:nvSpPr>
          <p:cNvPr id="62488" name="Text Box 24"/>
          <p:cNvSpPr txBox="1">
            <a:spLocks noChangeArrowheads="1"/>
          </p:cNvSpPr>
          <p:nvPr/>
        </p:nvSpPr>
        <p:spPr bwMode="auto">
          <a:xfrm>
            <a:off x="7647679" y="1947614"/>
            <a:ext cx="1912703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 dirty="0"/>
              <a:t>Minimum line and space</a:t>
            </a:r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3124200" y="4686301"/>
            <a:ext cx="84657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fr-FR" sz="1350" dirty="0"/>
              <a:t>200um</a:t>
            </a:r>
          </a:p>
        </p:txBody>
      </p:sp>
      <p:sp>
        <p:nvSpPr>
          <p:cNvPr id="62490" name="Text Box 26"/>
          <p:cNvSpPr txBox="1">
            <a:spLocks noChangeArrowheads="1"/>
          </p:cNvSpPr>
          <p:nvPr/>
        </p:nvSpPr>
        <p:spPr bwMode="auto">
          <a:xfrm>
            <a:off x="7124701" y="2228850"/>
            <a:ext cx="62869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10 um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3752852" y="4343400"/>
            <a:ext cx="678391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120um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4267200" y="4057650"/>
            <a:ext cx="59022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90um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4895850" y="3657600"/>
            <a:ext cx="59022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75um</a:t>
            </a:r>
          </a:p>
        </p:txBody>
      </p:sp>
      <p:sp>
        <p:nvSpPr>
          <p:cNvPr id="62494" name="Text Box 30"/>
          <p:cNvSpPr txBox="1">
            <a:spLocks noChangeArrowheads="1"/>
          </p:cNvSpPr>
          <p:nvPr/>
        </p:nvSpPr>
        <p:spPr bwMode="auto">
          <a:xfrm>
            <a:off x="5410200" y="3371850"/>
            <a:ext cx="59022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50um</a:t>
            </a:r>
          </a:p>
        </p:txBody>
      </p:sp>
      <p:sp>
        <p:nvSpPr>
          <p:cNvPr id="62495" name="Text Box 31"/>
          <p:cNvSpPr txBox="1">
            <a:spLocks noChangeArrowheads="1"/>
          </p:cNvSpPr>
          <p:nvPr/>
        </p:nvSpPr>
        <p:spPr bwMode="auto">
          <a:xfrm>
            <a:off x="5981700" y="3028950"/>
            <a:ext cx="59022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25um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6553200" y="2686050"/>
            <a:ext cx="590226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fr-FR" sz="1350"/>
              <a:t>20um</a:t>
            </a:r>
          </a:p>
        </p:txBody>
      </p:sp>
      <p:pic>
        <p:nvPicPr>
          <p:cNvPr id="35" name="Picture 34" descr="DSCN05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5514" y="3134499"/>
            <a:ext cx="1444045" cy="108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521311"/>
              </p:ext>
            </p:extLst>
          </p:nvPr>
        </p:nvGraphicFramePr>
        <p:xfrm>
          <a:off x="4129573" y="1704116"/>
          <a:ext cx="1337543" cy="1003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4" imgW="19504762" imgH="14628571" progId="MSPhotoEd.3">
                  <p:embed/>
                </p:oleObj>
              </mc:Choice>
              <mc:Fallback>
                <p:oleObj name="Photo Editor Photo" r:id="rId4" imgW="19504762" imgH="14628571" progId="MSPhotoEd.3">
                  <p:embed/>
                  <p:pic>
                    <p:nvPicPr>
                      <p:cNvPr id="3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9573" y="1704116"/>
                        <a:ext cx="1337543" cy="1003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" name="Picture 4" descr="Alice_b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98064" y="2387251"/>
            <a:ext cx="1322375" cy="86678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8" name="Picture 9" descr="multicouche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135" y="3652882"/>
            <a:ext cx="1316409" cy="98730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>
            <a:stCxn id="35" idx="1"/>
            <a:endCxn id="62476" idx="3"/>
          </p:cNvCxnSpPr>
          <p:nvPr/>
        </p:nvCxnSpPr>
        <p:spPr>
          <a:xfrm flipH="1">
            <a:off x="7260069" y="3676018"/>
            <a:ext cx="1745444" cy="57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cxnSpLocks/>
            <a:endCxn id="62496" idx="1"/>
          </p:cNvCxnSpPr>
          <p:nvPr/>
        </p:nvCxnSpPr>
        <p:spPr>
          <a:xfrm>
            <a:off x="5581650" y="2607491"/>
            <a:ext cx="971550" cy="228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cxnSpLocks/>
          </p:cNvCxnSpPr>
          <p:nvPr/>
        </p:nvCxnSpPr>
        <p:spPr>
          <a:xfrm>
            <a:off x="3753432" y="3306744"/>
            <a:ext cx="1140961" cy="37051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endCxn id="62491" idx="1"/>
          </p:cNvCxnSpPr>
          <p:nvPr/>
        </p:nvCxnSpPr>
        <p:spPr>
          <a:xfrm>
            <a:off x="2731119" y="4273337"/>
            <a:ext cx="1021733" cy="22010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7217356" y="4759052"/>
            <a:ext cx="20117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MCM: Multi Chip Module</a:t>
            </a:r>
          </a:p>
          <a:p>
            <a:r>
              <a:rPr lang="en-US" sz="1350" dirty="0"/>
              <a:t>PCB: Printed Circuit Board</a:t>
            </a:r>
          </a:p>
        </p:txBody>
      </p:sp>
    </p:spTree>
    <p:extLst>
      <p:ext uri="{BB962C8B-B14F-4D97-AF65-F5344CB8AC3E}">
        <p14:creationId xmlns:p14="http://schemas.microsoft.com/office/powerpoint/2010/main" val="2140235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863" y="1493952"/>
            <a:ext cx="3702589" cy="27194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8534" y="202615"/>
            <a:ext cx="2236048" cy="16571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07682" y="1973807"/>
            <a:ext cx="294305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                                    GEM</a:t>
            </a:r>
          </a:p>
          <a:p>
            <a:r>
              <a:rPr lang="en-US" sz="1200" dirty="0"/>
              <a:t>Ex: CMS GE2.1 </a:t>
            </a:r>
          </a:p>
          <a:p>
            <a:r>
              <a:rPr lang="en-US" sz="1200" dirty="0"/>
              <a:t>       -Around 1000 GEM in total </a:t>
            </a:r>
          </a:p>
          <a:p>
            <a:r>
              <a:rPr lang="en-US" sz="1200" dirty="0"/>
              <a:t>       -350 still to be produced in 2023</a:t>
            </a:r>
          </a:p>
          <a:p>
            <a:r>
              <a:rPr lang="en-US" sz="1200" dirty="0"/>
              <a:t>4 technicians dedicated to GEM productions</a:t>
            </a:r>
          </a:p>
          <a:p>
            <a:r>
              <a:rPr lang="en-US" sz="1200" dirty="0"/>
              <a:t>      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84" y="3263722"/>
            <a:ext cx="2347110" cy="224315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808" y="446875"/>
            <a:ext cx="2511846" cy="14129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643" y="4258699"/>
            <a:ext cx="2148165" cy="1208343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flipH="1" flipV="1">
            <a:off x="3117781" y="1968942"/>
            <a:ext cx="1427698" cy="753021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3231137" y="3070781"/>
            <a:ext cx="1439975" cy="693492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5570194" y="3562350"/>
            <a:ext cx="89531" cy="612699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492240" y="1493952"/>
            <a:ext cx="1595692" cy="1055706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6584" y="1965393"/>
            <a:ext cx="2394373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Component for LHC machine</a:t>
            </a:r>
          </a:p>
          <a:p>
            <a:endParaRPr lang="en-US" sz="1200" dirty="0"/>
          </a:p>
          <a:p>
            <a:r>
              <a:rPr lang="en-US" sz="1200" dirty="0"/>
              <a:t>Ex: Quench heater flexes </a:t>
            </a:r>
          </a:p>
          <a:p>
            <a:r>
              <a:rPr lang="en-US" sz="1200" dirty="0"/>
              <a:t>   -Different flavors , up to 14m long</a:t>
            </a:r>
          </a:p>
          <a:p>
            <a:r>
              <a:rPr lang="en-US" sz="1200" dirty="0"/>
              <a:t>   -More than 40 planned for 2023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72286" y="5664146"/>
            <a:ext cx="2745495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Inner trackers components</a:t>
            </a:r>
          </a:p>
          <a:p>
            <a:endParaRPr lang="en-US" sz="1200" dirty="0"/>
          </a:p>
          <a:p>
            <a:r>
              <a:rPr lang="en-US" sz="1200" dirty="0"/>
              <a:t>Ex: ATLAS ITK inner tracker long buses</a:t>
            </a:r>
          </a:p>
          <a:p>
            <a:r>
              <a:rPr lang="en-US" sz="1200" dirty="0"/>
              <a:t>    -1.4m x 15cm</a:t>
            </a:r>
          </a:p>
          <a:p>
            <a:r>
              <a:rPr lang="en-US" sz="1200" dirty="0"/>
              <a:t>    -900 pieces to be produced in 2023/24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196277" y="5555449"/>
            <a:ext cx="292689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                    Other detectors types</a:t>
            </a:r>
          </a:p>
          <a:p>
            <a:r>
              <a:rPr lang="en-US" sz="1200" dirty="0"/>
              <a:t>Ex: T2K upgrade </a:t>
            </a:r>
          </a:p>
          <a:p>
            <a:r>
              <a:rPr lang="en-US" sz="1200" dirty="0"/>
              <a:t>      -Resistive </a:t>
            </a:r>
            <a:r>
              <a:rPr lang="en-US" sz="1200" dirty="0" err="1"/>
              <a:t>Micromegas</a:t>
            </a:r>
            <a:r>
              <a:rPr lang="en-US" sz="1200" dirty="0"/>
              <a:t> detectors</a:t>
            </a:r>
          </a:p>
          <a:p>
            <a:r>
              <a:rPr lang="en-US" sz="1200" dirty="0"/>
              <a:t>      -40 pieces requested ,</a:t>
            </a:r>
          </a:p>
          <a:p>
            <a:r>
              <a:rPr lang="en-US" sz="1200" dirty="0"/>
              <a:t>      -20 pieces still to be produced in 2023</a:t>
            </a:r>
          </a:p>
          <a:p>
            <a:pPr algn="ctr"/>
            <a:endParaRPr lang="en-US" sz="1200" dirty="0"/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>
            <a:off x="6300717" y="3436212"/>
            <a:ext cx="1787215" cy="693492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8236830" y="3959429"/>
            <a:ext cx="3338585" cy="20313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/>
              <a:t>Heavy R&amp;D program</a:t>
            </a:r>
          </a:p>
          <a:p>
            <a:r>
              <a:rPr lang="en-US" sz="1400" dirty="0"/>
              <a:t>   -PEP </a:t>
            </a:r>
            <a:r>
              <a:rPr lang="en-US" sz="1400" dirty="0" err="1"/>
              <a:t>uRwell</a:t>
            </a:r>
            <a:r>
              <a:rPr lang="en-US" sz="1400" dirty="0"/>
              <a:t> large size detectors</a:t>
            </a:r>
          </a:p>
          <a:p>
            <a:r>
              <a:rPr lang="en-US" sz="1400" dirty="0"/>
              <a:t>   -Capacitive sharing detectors</a:t>
            </a:r>
          </a:p>
          <a:p>
            <a:r>
              <a:rPr lang="en-US" sz="1400" dirty="0"/>
              <a:t>   -High rate detectors (MM &amp; </a:t>
            </a:r>
            <a:r>
              <a:rPr lang="en-US" sz="1400" dirty="0" err="1"/>
              <a:t>uRwell</a:t>
            </a:r>
            <a:r>
              <a:rPr lang="en-US" sz="1400" dirty="0"/>
              <a:t>)</a:t>
            </a:r>
          </a:p>
          <a:p>
            <a:r>
              <a:rPr lang="en-US" sz="1400" dirty="0"/>
              <a:t>   -Resistive GEMs</a:t>
            </a:r>
          </a:p>
          <a:p>
            <a:r>
              <a:rPr lang="en-US" sz="1400" dirty="0"/>
              <a:t>   -Low IBF detectors</a:t>
            </a:r>
          </a:p>
          <a:p>
            <a:r>
              <a:rPr lang="en-US" sz="1400" dirty="0"/>
              <a:t>   -High dynamic range detectors</a:t>
            </a:r>
          </a:p>
          <a:p>
            <a:r>
              <a:rPr lang="en-US" sz="1400" dirty="0"/>
              <a:t>   -Fast timing detectors </a:t>
            </a:r>
          </a:p>
          <a:p>
            <a:r>
              <a:rPr lang="en-US" sz="1400" dirty="0"/>
              <a:t>   -Low mass 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4004253" y="120855"/>
            <a:ext cx="3310947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Comic Sans MS" panose="030F0702030302020204" pitchFamily="66" charset="0"/>
              </a:rPr>
              <a:t>MPT activities</a:t>
            </a:r>
          </a:p>
          <a:p>
            <a:endParaRPr lang="fr-FR" sz="2400" dirty="0">
              <a:latin typeface="Comic Sans MS" panose="030F0702030302020204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59831" y="1254950"/>
            <a:ext cx="70461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STD PCB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4619490" y="1607211"/>
            <a:ext cx="429671" cy="632840"/>
          </a:xfrm>
          <a:prstGeom prst="straightConnector1">
            <a:avLst/>
          </a:prstGeom>
          <a:ln w="412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353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9271" y="953037"/>
            <a:ext cx="7932312" cy="508715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We are working on many projects, but I want to highlight today 2 </a:t>
            </a:r>
            <a:r>
              <a:rPr lang="en-US">
                <a:solidFill>
                  <a:srgbClr val="00B0F0"/>
                </a:solidFill>
                <a:latin typeface="Comic Sans MS" panose="030F0702030302020204" pitchFamily="66" charset="0"/>
              </a:rPr>
              <a:t>of them:</a:t>
            </a:r>
            <a:b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1/News on </a:t>
            </a:r>
            <a:r>
              <a:rPr lang="en-US" dirty="0" err="1">
                <a:solidFill>
                  <a:srgbClr val="00B0F0"/>
                </a:solidFill>
                <a:latin typeface="Comic Sans MS" panose="030F0702030302020204" pitchFamily="66" charset="0"/>
              </a:rPr>
              <a:t>uRwell</a:t>
            </a: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 detectors production</a:t>
            </a:r>
            <a:b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b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</a:br>
            <a:r>
              <a:rPr lang="en-US" dirty="0">
                <a:solidFill>
                  <a:srgbClr val="00B0F0"/>
                </a:solidFill>
                <a:latin typeface="Comic Sans MS" panose="030F0702030302020204" pitchFamily="66" charset="0"/>
              </a:rPr>
              <a:t>2/New vacuum depositing machine</a:t>
            </a:r>
            <a:endParaRPr lang="fr-CH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46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1111</TotalTime>
  <Words>1898</Words>
  <Application>Microsoft Office PowerPoint</Application>
  <PresentationFormat>Grand écran</PresentationFormat>
  <Paragraphs>441</Paragraphs>
  <Slides>32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Comic Sans MS</vt:lpstr>
      <vt:lpstr>Office Theme</vt:lpstr>
      <vt:lpstr>Photo Editor Photo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Core interconnections technologies available at MPT</vt:lpstr>
      <vt:lpstr>Présentation PowerPoint</vt:lpstr>
      <vt:lpstr>We are working on many projects, but I want to highlight today 2 of them:   1/News on uRwell detectors production  2/New vacuum depositing machine</vt:lpstr>
      <vt:lpstr>uRwell structure (reminder)  </vt:lpstr>
      <vt:lpstr>Présentation PowerPoint</vt:lpstr>
      <vt:lpstr>Présentation PowerPoint</vt:lpstr>
      <vt:lpstr>Présentation PowerPoint</vt:lpstr>
      <vt:lpstr>E-cleaning</vt:lpstr>
      <vt:lpstr>Explanation tentative  presented at RD51 February/09/2022</vt:lpstr>
      <vt:lpstr>Explanation tentative  presented at RD51 February/09/2022</vt:lpstr>
      <vt:lpstr>Explanation tentative  presented at RD51 February/09/2022</vt:lpstr>
      <vt:lpstr>Second tentative , first type of defect </vt:lpstr>
      <vt:lpstr>Second tentative , first type of defect </vt:lpstr>
      <vt:lpstr>second type of defect (invisible) </vt:lpstr>
      <vt:lpstr>Présentation PowerPoint</vt:lpstr>
      <vt:lpstr>Présentation PowerPoint</vt:lpstr>
      <vt:lpstr>New machine</vt:lpstr>
      <vt:lpstr>Pulsed DC magnetron reactive PVD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Preliminary results obtained after few weeks</vt:lpstr>
      <vt:lpstr>Next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 De Oliveira</dc:creator>
  <cp:lastModifiedBy>Rui De Oliveira</cp:lastModifiedBy>
  <cp:revision>443</cp:revision>
  <dcterms:created xsi:type="dcterms:W3CDTF">2022-11-10T12:10:15Z</dcterms:created>
  <dcterms:modified xsi:type="dcterms:W3CDTF">2022-12-12T12:29:13Z</dcterms:modified>
</cp:coreProperties>
</file>