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12" y="78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DFAAF-41A0-49BC-87DD-2C62AF754657}" type="datetimeFigureOut">
              <a:rPr lang="pt-PT" smtClean="0"/>
              <a:t>12/12/2022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F6D60-5DFC-4651-A1D9-B0637E09159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188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F6D60-5DFC-4651-A1D9-B0637E091593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0787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 smtClean="0"/>
              <a:t>Faça clique para editar o estilo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92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0540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986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471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44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165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6861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7651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0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5254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192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E16B0-397A-44EA-9784-C6EF16EF3F2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081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367472" y="459077"/>
            <a:ext cx="85603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0070C0"/>
                </a:solidFill>
              </a:rPr>
              <a:t>A novel concept for dual-phase noble liquid detectors – Floating </a:t>
            </a:r>
            <a:r>
              <a:rPr lang="en-GB" sz="4800" b="1" dirty="0">
                <a:solidFill>
                  <a:srgbClr val="0070C0"/>
                </a:solidFill>
              </a:rPr>
              <a:t>Hole </a:t>
            </a:r>
            <a:r>
              <a:rPr lang="en-GB" sz="4800" b="1" dirty="0" smtClean="0">
                <a:solidFill>
                  <a:srgbClr val="0070C0"/>
                </a:solidFill>
              </a:rPr>
              <a:t>Multiplier</a:t>
            </a:r>
            <a:endParaRPr lang="pt-PT" sz="4800" dirty="0">
              <a:solidFill>
                <a:srgbClr val="0070C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28364" y="3004899"/>
            <a:ext cx="7796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u="sng" dirty="0"/>
              <a:t>V. Chepel</a:t>
            </a:r>
            <a:r>
              <a:rPr lang="fr-FR" sz="2800" u="sng" baseline="30000" dirty="0"/>
              <a:t>1</a:t>
            </a:r>
            <a:r>
              <a:rPr lang="fr-FR" sz="2800" dirty="0"/>
              <a:t>, G.Martinez-Lema</a:t>
            </a:r>
            <a:r>
              <a:rPr lang="fr-FR" sz="2800" baseline="30000" dirty="0"/>
              <a:t>2,3</a:t>
            </a:r>
            <a:r>
              <a:rPr lang="fr-FR" sz="2800" dirty="0"/>
              <a:t>, A. Roy</a:t>
            </a:r>
            <a:r>
              <a:rPr lang="fr-FR" sz="2800" baseline="30000" dirty="0"/>
              <a:t>2,3</a:t>
            </a:r>
            <a:r>
              <a:rPr lang="fr-FR" sz="2800" dirty="0"/>
              <a:t>, A. Breskin</a:t>
            </a:r>
            <a:r>
              <a:rPr lang="fr-FR" sz="2800" baseline="30000" dirty="0"/>
              <a:t>2</a:t>
            </a:r>
            <a:endParaRPr lang="pt-PT" sz="2800" dirty="0"/>
          </a:p>
        </p:txBody>
      </p:sp>
      <p:sp>
        <p:nvSpPr>
          <p:cNvPr id="6" name="CaixaDeTexto 5"/>
          <p:cNvSpPr txBox="1"/>
          <p:nvPr/>
        </p:nvSpPr>
        <p:spPr>
          <a:xfrm>
            <a:off x="728364" y="3650681"/>
            <a:ext cx="75824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baseline="30000" dirty="0" smtClean="0"/>
              <a:t>1</a:t>
            </a:r>
            <a:r>
              <a:rPr lang="en-GB" sz="1600" i="1" dirty="0" smtClean="0"/>
              <a:t>Department </a:t>
            </a:r>
            <a:r>
              <a:rPr lang="en-GB" sz="1600" i="1" dirty="0"/>
              <a:t>of </a:t>
            </a:r>
            <a:r>
              <a:rPr lang="en-GB" sz="1600" i="1" dirty="0" smtClean="0"/>
              <a:t>Physics of University </a:t>
            </a:r>
            <a:r>
              <a:rPr lang="en-GB" sz="1600" i="1" dirty="0"/>
              <a:t>of </a:t>
            </a:r>
            <a:r>
              <a:rPr lang="en-GB" sz="1600" i="1" dirty="0" smtClean="0"/>
              <a:t>Coimbra and LIP, </a:t>
            </a:r>
            <a:r>
              <a:rPr lang="en-GB" sz="1600" i="1" dirty="0"/>
              <a:t>Coimbra, Portugal</a:t>
            </a:r>
            <a:endParaRPr lang="pt-PT" sz="1600" i="1" dirty="0"/>
          </a:p>
          <a:p>
            <a:r>
              <a:rPr lang="en-GB" sz="1600" i="1" baseline="30000" dirty="0"/>
              <a:t>2</a:t>
            </a:r>
            <a:r>
              <a:rPr lang="en-GB" sz="1600" i="1" dirty="0"/>
              <a:t>Dept. of Astrophysics and Particle Physics, Weizmann Institute of Science, </a:t>
            </a:r>
            <a:r>
              <a:rPr lang="en-GB" sz="1600" i="1" dirty="0" err="1"/>
              <a:t>Rehovot</a:t>
            </a:r>
            <a:r>
              <a:rPr lang="en-GB" sz="1600" i="1" dirty="0"/>
              <a:t>, Israel</a:t>
            </a:r>
            <a:endParaRPr lang="pt-PT" sz="1600" i="1" dirty="0"/>
          </a:p>
          <a:p>
            <a:r>
              <a:rPr lang="en-GB" sz="1600" i="1" baseline="30000" dirty="0"/>
              <a:t>3</a:t>
            </a:r>
            <a:r>
              <a:rPr lang="en-GB" sz="1600" i="1" dirty="0"/>
              <a:t>Unit of Nuclear Engineering, Ben-Gurion University of the Negev, Beer-</a:t>
            </a:r>
            <a:r>
              <a:rPr lang="en-GB" sz="1600" i="1" dirty="0" err="1"/>
              <a:t>Sheva</a:t>
            </a:r>
            <a:r>
              <a:rPr lang="en-GB" sz="1600" i="1" dirty="0"/>
              <a:t>, Israel</a:t>
            </a:r>
            <a:endParaRPr lang="pt-PT" sz="1600" i="1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25" y="4796135"/>
            <a:ext cx="1354509" cy="39089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72" y="5182866"/>
            <a:ext cx="983392" cy="391504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68" y="4842572"/>
            <a:ext cx="2572452" cy="54382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421" y="4862500"/>
            <a:ext cx="1261502" cy="65913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014" y="4861790"/>
            <a:ext cx="1905148" cy="416751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65" y="4604937"/>
            <a:ext cx="1074865" cy="1077445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331907" y="5542061"/>
            <a:ext cx="1765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CERN/FIS-INS/0026/2019</a:t>
            </a:r>
          </a:p>
          <a:p>
            <a:r>
              <a:rPr lang="pt-PT" sz="1200" smtClean="0"/>
              <a:t>CERN/FIS-INS/0013/2021</a:t>
            </a:r>
            <a:endParaRPr lang="pt-PT" sz="12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2291476" y="6398601"/>
            <a:ext cx="4488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MPGD 2022, </a:t>
            </a:r>
            <a:r>
              <a:rPr lang="pt-PT" dirty="0" err="1" smtClean="0">
                <a:solidFill>
                  <a:srgbClr val="0070C0"/>
                </a:solidFill>
              </a:rPr>
              <a:t>Rehovot</a:t>
            </a:r>
            <a:r>
              <a:rPr lang="pt-PT" dirty="0" smtClean="0">
                <a:solidFill>
                  <a:srgbClr val="0070C0"/>
                </a:solidFill>
              </a:rPr>
              <a:t>, Israel, </a:t>
            </a:r>
            <a:r>
              <a:rPr lang="pt-PT" dirty="0" err="1" smtClean="0">
                <a:solidFill>
                  <a:srgbClr val="0070C0"/>
                </a:solidFill>
              </a:rPr>
              <a:t>December</a:t>
            </a:r>
            <a:r>
              <a:rPr lang="pt-PT" dirty="0" smtClean="0">
                <a:solidFill>
                  <a:srgbClr val="0070C0"/>
                </a:solidFill>
              </a:rPr>
              <a:t> 12-16</a:t>
            </a:r>
            <a:endParaRPr lang="pt-PT" dirty="0">
              <a:solidFill>
                <a:srgbClr val="0070C0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70482" y="5590548"/>
            <a:ext cx="1905148" cy="60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15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98020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98020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21591" y="6498020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10</a:t>
            </a:fld>
            <a:endParaRPr lang="pt-PT" dirty="0"/>
          </a:p>
        </p:txBody>
      </p:sp>
      <p:sp>
        <p:nvSpPr>
          <p:cNvPr id="5" name="Rectangle 182"/>
          <p:cNvSpPr txBox="1">
            <a:spLocks noChangeArrowheads="1"/>
          </p:cNvSpPr>
          <p:nvPr/>
        </p:nvSpPr>
        <p:spPr>
          <a:xfrm>
            <a:off x="0" y="0"/>
            <a:ext cx="9144000" cy="992777"/>
          </a:xfrm>
          <a:prstGeom prst="rect">
            <a:avLst/>
          </a:prstGeom>
          <a:ln/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pt-PT" altLang="pt-PT" b="1" dirty="0" smtClean="0">
                <a:solidFill>
                  <a:srgbClr val="0070C0"/>
                </a:solidFill>
                <a:latin typeface="+mn-lt"/>
              </a:rPr>
              <a:t>Field </a:t>
            </a:r>
            <a:r>
              <a:rPr lang="pt-PT" altLang="pt-PT" b="1" dirty="0" err="1" smtClean="0">
                <a:solidFill>
                  <a:srgbClr val="0070C0"/>
                </a:solidFill>
                <a:latin typeface="+mn-lt"/>
              </a:rPr>
              <a:t>computation</a:t>
            </a:r>
            <a:r>
              <a:rPr lang="pt-PT" altLang="pt-PT" b="1" dirty="0" smtClean="0">
                <a:solidFill>
                  <a:srgbClr val="0070C0"/>
                </a:solidFill>
                <a:latin typeface="+mn-lt"/>
              </a:rPr>
              <a:t> (COMSOL)</a:t>
            </a:r>
            <a:endParaRPr lang="pt-PT" altLang="pt-PT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28650" y="3238359"/>
            <a:ext cx="1626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err="1" smtClean="0">
                <a:solidFill>
                  <a:srgbClr val="0070C0"/>
                </a:solidFill>
              </a:rPr>
              <a:t>LXe</a:t>
            </a:r>
            <a:r>
              <a:rPr lang="pt-PT" sz="2800" dirty="0" smtClean="0">
                <a:solidFill>
                  <a:srgbClr val="0070C0"/>
                </a:solidFill>
              </a:rPr>
              <a:t> </a:t>
            </a:r>
            <a:r>
              <a:rPr lang="pt-PT" sz="2800" dirty="0" err="1" smtClean="0">
                <a:solidFill>
                  <a:srgbClr val="0070C0"/>
                </a:solidFill>
              </a:rPr>
              <a:t>level</a:t>
            </a:r>
            <a:endParaRPr lang="pt-PT" sz="2800" dirty="0">
              <a:solidFill>
                <a:srgbClr val="0070C0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447" y="1467739"/>
            <a:ext cx="4573552" cy="4623050"/>
          </a:xfrm>
          <a:prstGeom prst="rect">
            <a:avLst/>
          </a:prstGeom>
        </p:spPr>
      </p:pic>
      <p:cxnSp>
        <p:nvCxnSpPr>
          <p:cNvPr id="8" name="Conexão reta unidirecional 7"/>
          <p:cNvCxnSpPr/>
          <p:nvPr/>
        </p:nvCxnSpPr>
        <p:spPr>
          <a:xfrm flipV="1">
            <a:off x="1414117" y="3711532"/>
            <a:ext cx="2514592" cy="1"/>
          </a:xfrm>
          <a:prstGeom prst="straightConnector1">
            <a:avLst/>
          </a:prstGeom>
          <a:ln w="444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194354" y="5319833"/>
                <a:ext cx="2003241" cy="424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𝑑𝑟𝑖𝑓𝑡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=400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2000" b="0" dirty="0" smtClean="0"/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54" y="5319833"/>
                <a:ext cx="2003241" cy="424732"/>
              </a:xfrm>
              <a:prstGeom prst="rect">
                <a:avLst/>
              </a:prstGeom>
              <a:blipFill rotWithShape="0">
                <a:blip r:embed="rId3"/>
                <a:stretch>
                  <a:fillRect b="-10145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ixaDeTexto 9"/>
              <p:cNvSpPr txBox="1"/>
              <p:nvPr/>
            </p:nvSpPr>
            <p:spPr>
              <a:xfrm>
                <a:off x="622875" y="1309846"/>
                <a:ext cx="140775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𝑒𝑥𝑡𝑟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000" b="0" dirty="0" smtClean="0"/>
              </a:p>
            </p:txBody>
          </p:sp>
        </mc:Choice>
        <mc:Fallback xmlns="">
          <p:sp>
            <p:nvSpPr>
              <p:cNvPr id="10" name="CaixaDe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75" y="1309846"/>
                <a:ext cx="1407758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ixaDeTexto 10"/>
              <p:cNvSpPr txBox="1"/>
              <p:nvPr/>
            </p:nvSpPr>
            <p:spPr>
              <a:xfrm>
                <a:off x="194354" y="3827679"/>
                <a:ext cx="233897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𝑇𝐻𝐺𝐸𝑀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=2500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GB" sz="2000" b="0" dirty="0" smtClean="0"/>
              </a:p>
            </p:txBody>
          </p:sp>
        </mc:Choice>
        <mc:Fallback xmlns="">
          <p:sp>
            <p:nvSpPr>
              <p:cNvPr id="11" name="CaixaDe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54" y="3827679"/>
                <a:ext cx="2338974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/>
              <p:cNvSpPr txBox="1"/>
              <p:nvPr/>
            </p:nvSpPr>
            <p:spPr>
              <a:xfrm>
                <a:off x="6607882" y="2550920"/>
                <a:ext cx="2198669" cy="1876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𝑔𝑎𝑠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∼70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𝑘𝑉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</m:oMath>
                  </m:oMathPara>
                </a14:m>
                <a:endParaRPr lang="en-GB" sz="2000" b="0" dirty="0" smtClean="0"/>
              </a:p>
              <a:p>
                <a:endParaRPr lang="pt-PT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𝑙𝑖𝑞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∼40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𝑘𝑉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den>
                      </m:f>
                    </m:oMath>
                  </m:oMathPara>
                </a14:m>
                <a:endParaRPr lang="en-GB" sz="2000" b="0" dirty="0" smtClean="0"/>
              </a:p>
              <a:p>
                <a:endParaRPr lang="pt-PT" sz="2000" dirty="0"/>
              </a:p>
            </p:txBody>
          </p:sp>
        </mc:Choice>
        <mc:Fallback xmlns="">
          <p:sp>
            <p:nvSpPr>
              <p:cNvPr id="12" name="CaixaDe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882" y="2550920"/>
                <a:ext cx="2198669" cy="187692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/>
              <p:cNvSpPr txBox="1"/>
              <p:nvPr/>
            </p:nvSpPr>
            <p:spPr>
              <a:xfrm>
                <a:off x="6607882" y="4488018"/>
                <a:ext cx="2414693" cy="1458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sz="2000" dirty="0" smtClean="0"/>
                  <a:t>Too </a:t>
                </a:r>
                <a:r>
                  <a:rPr lang="pt-PT" sz="2000" dirty="0" err="1" smtClean="0"/>
                  <a:t>weak</a:t>
                </a:r>
                <a:r>
                  <a:rPr lang="pt-PT" sz="2000" dirty="0" smtClean="0"/>
                  <a:t> to </a:t>
                </a:r>
                <a:r>
                  <a:rPr lang="pt-PT" sz="2000" dirty="0" err="1" smtClean="0"/>
                  <a:t>generate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electroluminescence</a:t>
                </a:r>
                <a:r>
                  <a:rPr lang="pt-PT" sz="2000" dirty="0" smtClean="0"/>
                  <a:t> in </a:t>
                </a:r>
                <a:r>
                  <a:rPr lang="pt-PT" sz="2000" dirty="0" err="1" smtClean="0"/>
                  <a:t>liquid</a:t>
                </a:r>
                <a:r>
                  <a:rPr lang="pt-PT" sz="2000" dirty="0" smtClean="0"/>
                  <a:t> </a:t>
                </a:r>
                <a:r>
                  <a:rPr lang="pt-PT" sz="2000" dirty="0" err="1" smtClean="0"/>
                  <a:t>xenon</a:t>
                </a:r>
                <a:endParaRPr lang="pt-PT" sz="2000" dirty="0" smtClean="0"/>
              </a:p>
              <a:p>
                <a:r>
                  <a:rPr lang="pt-PT" sz="2000" dirty="0" smtClean="0"/>
                  <a:t>(</a:t>
                </a:r>
                <a14:m>
                  <m:oMath xmlns:m="http://schemas.openxmlformats.org/officeDocument/2006/math"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400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𝑘𝑉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𝑐𝑚</m:t>
                        </m:r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t-PT" sz="2000" dirty="0" smtClean="0"/>
                  <a:t>is </a:t>
                </a:r>
                <a:r>
                  <a:rPr lang="pt-PT" sz="2000" dirty="0" err="1" smtClean="0"/>
                  <a:t>needed</a:t>
                </a:r>
                <a:r>
                  <a:rPr lang="pt-PT" sz="2000" dirty="0" smtClean="0"/>
                  <a:t>)</a:t>
                </a:r>
                <a:endParaRPr lang="pt-PT" sz="2000" dirty="0"/>
              </a:p>
            </p:txBody>
          </p:sp>
        </mc:Choice>
        <mc:Fallback xmlns="">
          <p:sp>
            <p:nvSpPr>
              <p:cNvPr id="13" name="CaixaDe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7882" y="4488018"/>
                <a:ext cx="2414693" cy="1458926"/>
              </a:xfrm>
              <a:prstGeom prst="rect">
                <a:avLst/>
              </a:prstGeom>
              <a:blipFill rotWithShape="0">
                <a:blip r:embed="rId7"/>
                <a:stretch>
                  <a:fillRect l="-2778" t="-2083" r="-2525" b="-2083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tângulo 13"/>
          <p:cNvSpPr/>
          <p:nvPr/>
        </p:nvSpPr>
        <p:spPr>
          <a:xfrm>
            <a:off x="6593999" y="1692844"/>
            <a:ext cx="20318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2000" dirty="0" err="1"/>
              <a:t>Fields</a:t>
            </a:r>
            <a:r>
              <a:rPr lang="pt-PT" sz="2000" dirty="0"/>
              <a:t> </a:t>
            </a:r>
            <a:r>
              <a:rPr lang="pt-PT" sz="2000" dirty="0" err="1"/>
              <a:t>near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interface</a:t>
            </a:r>
            <a:r>
              <a:rPr lang="pt-PT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7504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11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Waveform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evolution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with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field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above THGEM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38" y="2574927"/>
            <a:ext cx="7977051" cy="3334109"/>
          </a:xfrm>
          <a:prstGeom prst="rect">
            <a:avLst/>
          </a:prstGeom>
        </p:spPr>
      </p:pic>
      <p:cxnSp>
        <p:nvCxnSpPr>
          <p:cNvPr id="7" name="Conexão reta unidirecional 6"/>
          <p:cNvCxnSpPr/>
          <p:nvPr/>
        </p:nvCxnSpPr>
        <p:spPr>
          <a:xfrm flipH="1">
            <a:off x="3986535" y="1737297"/>
            <a:ext cx="7219" cy="1260000"/>
          </a:xfrm>
          <a:prstGeom prst="straightConnector1">
            <a:avLst/>
          </a:prstGeom>
          <a:ln w="317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ta unidirecional 7"/>
          <p:cNvCxnSpPr/>
          <p:nvPr/>
        </p:nvCxnSpPr>
        <p:spPr>
          <a:xfrm>
            <a:off x="4885171" y="1751728"/>
            <a:ext cx="0" cy="2897509"/>
          </a:xfrm>
          <a:prstGeom prst="straightConnector1">
            <a:avLst/>
          </a:prstGeom>
          <a:ln w="317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ixaDeTexto 8"/>
          <p:cNvSpPr txBox="1"/>
          <p:nvPr/>
        </p:nvSpPr>
        <p:spPr>
          <a:xfrm>
            <a:off x="2974639" y="1383354"/>
            <a:ext cx="976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PT" sz="2000" dirty="0">
                <a:solidFill>
                  <a:srgbClr val="C00000"/>
                </a:solidFill>
              </a:rPr>
              <a:t>THGEM</a:t>
            </a:r>
          </a:p>
          <a:p>
            <a:pPr algn="ctr"/>
            <a:r>
              <a:rPr lang="pt-PT" sz="2000" dirty="0" err="1">
                <a:solidFill>
                  <a:srgbClr val="C00000"/>
                </a:solidFill>
              </a:rPr>
              <a:t>holes</a:t>
            </a:r>
            <a:endParaRPr lang="pt-PT" sz="2000" dirty="0">
              <a:solidFill>
                <a:srgbClr val="C0000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4234248" y="1351618"/>
            <a:ext cx="2300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dirty="0" err="1" smtClean="0">
                <a:solidFill>
                  <a:srgbClr val="0070C0"/>
                </a:solidFill>
              </a:rPr>
              <a:t>Uniform</a:t>
            </a:r>
            <a:r>
              <a:rPr lang="pt-PT" sz="2000" dirty="0" smtClean="0">
                <a:solidFill>
                  <a:srgbClr val="0070C0"/>
                </a:solidFill>
              </a:rPr>
              <a:t> </a:t>
            </a:r>
            <a:r>
              <a:rPr lang="pt-PT" sz="2000" dirty="0" err="1" smtClean="0">
                <a:solidFill>
                  <a:srgbClr val="0070C0"/>
                </a:solidFill>
              </a:rPr>
              <a:t>field</a:t>
            </a:r>
            <a:r>
              <a:rPr lang="pt-PT" sz="2000" dirty="0" smtClean="0">
                <a:solidFill>
                  <a:srgbClr val="0070C0"/>
                </a:solidFill>
              </a:rPr>
              <a:t> </a:t>
            </a:r>
            <a:r>
              <a:rPr lang="pt-PT" sz="2000" dirty="0" err="1" smtClean="0">
                <a:solidFill>
                  <a:srgbClr val="0070C0"/>
                </a:solidFill>
              </a:rPr>
              <a:t>above</a:t>
            </a:r>
            <a:endParaRPr lang="pt-PT" sz="2000" dirty="0">
              <a:solidFill>
                <a:srgbClr val="0070C0"/>
              </a:solidFill>
            </a:endParaRPr>
          </a:p>
        </p:txBody>
      </p:sp>
      <p:cxnSp>
        <p:nvCxnSpPr>
          <p:cNvPr id="11" name="Conexão reta unidirecional 10"/>
          <p:cNvCxnSpPr/>
          <p:nvPr/>
        </p:nvCxnSpPr>
        <p:spPr>
          <a:xfrm flipH="1">
            <a:off x="4008557" y="1751728"/>
            <a:ext cx="864000" cy="2544"/>
          </a:xfrm>
          <a:prstGeom prst="straightConnector1">
            <a:avLst/>
          </a:prstGeom>
          <a:ln w="31750">
            <a:solidFill>
              <a:srgbClr val="0070C0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7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86981"/>
            <a:ext cx="2057400" cy="365125"/>
          </a:xfrm>
        </p:spPr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86981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54339" y="648698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12</a:t>
            </a:fld>
            <a:endParaRPr lang="pt-PT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1"/>
            <a:ext cx="9144000" cy="8956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S2 area as function of the field above THGEM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4794068" y="2085089"/>
            <a:ext cx="3939415" cy="3081803"/>
            <a:chOff x="6562323" y="2020899"/>
            <a:chExt cx="4509412" cy="3628662"/>
          </a:xfrm>
        </p:grpSpPr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2323" y="2020899"/>
              <a:ext cx="4509412" cy="3460927"/>
            </a:xfrm>
            <a:prstGeom prst="rect">
              <a:avLst/>
            </a:prstGeom>
          </p:spPr>
        </p:pic>
        <p:sp>
          <p:nvSpPr>
            <p:cNvPr id="8" name="CaixaDeTexto 7"/>
            <p:cNvSpPr txBox="1"/>
            <p:nvPr/>
          </p:nvSpPr>
          <p:spPr>
            <a:xfrm>
              <a:off x="8526922" y="5280229"/>
              <a:ext cx="9019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0" i="1" dirty="0" err="1" smtClean="0">
                  <a:latin typeface="+mj-lt"/>
                </a:rPr>
                <a:t>V</a:t>
              </a:r>
              <a:r>
                <a:rPr lang="en-GB" b="0" i="1" baseline="-25000" dirty="0" err="1" smtClean="0">
                  <a:latin typeface="+mj-lt"/>
                </a:rPr>
                <a:t>mesh</a:t>
              </a:r>
              <a:r>
                <a:rPr lang="en-GB" b="0" i="1" dirty="0" smtClean="0">
                  <a:latin typeface="+mj-lt"/>
                </a:rPr>
                <a:t>(V)</a:t>
              </a:r>
              <a:endParaRPr lang="pt-PT" i="1" dirty="0"/>
            </a:p>
          </p:txBody>
        </p:sp>
      </p:grp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08" y="1828807"/>
            <a:ext cx="3958687" cy="320038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889907" y="4245428"/>
            <a:ext cx="2255615" cy="365761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grpSp>
        <p:nvGrpSpPr>
          <p:cNvPr id="13" name="Grupo 12"/>
          <p:cNvGrpSpPr/>
          <p:nvPr/>
        </p:nvGrpSpPr>
        <p:grpSpPr>
          <a:xfrm>
            <a:off x="5611285" y="2445559"/>
            <a:ext cx="846665" cy="606505"/>
            <a:chOff x="8249262" y="4117895"/>
            <a:chExt cx="846665" cy="606505"/>
          </a:xfrm>
        </p:grpSpPr>
        <p:sp>
          <p:nvSpPr>
            <p:cNvPr id="14" name="CaixaDeTexto 13"/>
            <p:cNvSpPr txBox="1"/>
            <p:nvPr/>
          </p:nvSpPr>
          <p:spPr>
            <a:xfrm>
              <a:off x="8319365" y="4236428"/>
              <a:ext cx="6989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zoom</a:t>
              </a:r>
              <a:endParaRPr lang="pt-PT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8249262" y="4117895"/>
              <a:ext cx="846665" cy="606505"/>
            </a:xfrm>
            <a:prstGeom prst="ellipse">
              <a:avLst/>
            </a:prstGeom>
            <a:noFill/>
            <a:ln w="158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cxnSp>
        <p:nvCxnSpPr>
          <p:cNvPr id="16" name="Conexão reta unidirecional 15"/>
          <p:cNvCxnSpPr/>
          <p:nvPr/>
        </p:nvCxnSpPr>
        <p:spPr>
          <a:xfrm flipH="1">
            <a:off x="3152219" y="2933424"/>
            <a:ext cx="2381478" cy="1353237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ixaDeTexto 18"/>
          <p:cNvSpPr txBox="1"/>
          <p:nvPr/>
        </p:nvSpPr>
        <p:spPr>
          <a:xfrm>
            <a:off x="5247112" y="1036079"/>
            <a:ext cx="3708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solidFill>
                  <a:srgbClr val="0070C0"/>
                </a:solidFill>
              </a:rPr>
              <a:t>~</a:t>
            </a:r>
            <a:r>
              <a:rPr lang="pt-PT" sz="2000" dirty="0" smtClean="0">
                <a:solidFill>
                  <a:srgbClr val="0070C0"/>
                </a:solidFill>
              </a:rPr>
              <a:t>20x more light </a:t>
            </a:r>
            <a:r>
              <a:rPr lang="pt-PT" sz="2000" dirty="0" err="1" smtClean="0">
                <a:solidFill>
                  <a:srgbClr val="0070C0"/>
                </a:solidFill>
              </a:rPr>
              <a:t>above</a:t>
            </a:r>
            <a:r>
              <a:rPr lang="pt-PT" sz="2000" dirty="0" smtClean="0">
                <a:solidFill>
                  <a:srgbClr val="0070C0"/>
                </a:solidFill>
              </a:rPr>
              <a:t> THGEM </a:t>
            </a:r>
            <a:r>
              <a:rPr lang="pt-PT" sz="2000" dirty="0" err="1" smtClean="0">
                <a:solidFill>
                  <a:srgbClr val="0070C0"/>
                </a:solidFill>
              </a:rPr>
              <a:t>than</a:t>
            </a:r>
            <a:r>
              <a:rPr lang="pt-PT" sz="2000" dirty="0" smtClean="0">
                <a:solidFill>
                  <a:srgbClr val="0070C0"/>
                </a:solidFill>
              </a:rPr>
              <a:t> in </a:t>
            </a:r>
            <a:r>
              <a:rPr lang="pt-PT" sz="2000" dirty="0" err="1" smtClean="0">
                <a:solidFill>
                  <a:srgbClr val="0070C0"/>
                </a:solidFill>
              </a:rPr>
              <a:t>the</a:t>
            </a:r>
            <a:r>
              <a:rPr lang="pt-PT" sz="2000" dirty="0" smtClean="0">
                <a:solidFill>
                  <a:srgbClr val="0070C0"/>
                </a:solidFill>
              </a:rPr>
              <a:t> </a:t>
            </a:r>
            <a:r>
              <a:rPr lang="pt-PT" sz="2000" dirty="0" err="1" smtClean="0">
                <a:solidFill>
                  <a:srgbClr val="0070C0"/>
                </a:solidFill>
              </a:rPr>
              <a:t>holes</a:t>
            </a:r>
            <a:endParaRPr lang="pt-PT" sz="2000" dirty="0">
              <a:solidFill>
                <a:srgbClr val="0070C0"/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696644" y="5291453"/>
            <a:ext cx="250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err="1" smtClean="0">
                <a:solidFill>
                  <a:srgbClr val="C00000"/>
                </a:solidFill>
              </a:rPr>
              <a:t>Reversed</a:t>
            </a:r>
            <a:r>
              <a:rPr lang="pt-PT" dirty="0" smtClean="0">
                <a:solidFill>
                  <a:srgbClr val="C00000"/>
                </a:solidFill>
              </a:rPr>
              <a:t> </a:t>
            </a:r>
            <a:r>
              <a:rPr lang="pt-PT" dirty="0" err="1" smtClean="0">
                <a:solidFill>
                  <a:srgbClr val="C00000"/>
                </a:solidFill>
              </a:rPr>
              <a:t>extraction</a:t>
            </a:r>
            <a:r>
              <a:rPr lang="pt-PT" dirty="0" smtClean="0">
                <a:solidFill>
                  <a:srgbClr val="C00000"/>
                </a:solidFill>
              </a:rPr>
              <a:t> </a:t>
            </a:r>
            <a:r>
              <a:rPr lang="pt-PT" dirty="0" err="1" smtClean="0">
                <a:solidFill>
                  <a:srgbClr val="C00000"/>
                </a:solidFill>
              </a:rPr>
              <a:t>field</a:t>
            </a:r>
            <a:endParaRPr lang="pt-PT" dirty="0">
              <a:solidFill>
                <a:srgbClr val="C00000"/>
              </a:solidFill>
            </a:endParaRPr>
          </a:p>
        </p:txBody>
      </p:sp>
      <p:cxnSp>
        <p:nvCxnSpPr>
          <p:cNvPr id="21" name="Conexão reta unidirecional 20"/>
          <p:cNvCxnSpPr/>
          <p:nvPr/>
        </p:nvCxnSpPr>
        <p:spPr>
          <a:xfrm flipH="1">
            <a:off x="874446" y="5166892"/>
            <a:ext cx="1075266" cy="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ixaDeTexto 21"/>
          <p:cNvSpPr txBox="1"/>
          <p:nvPr/>
        </p:nvSpPr>
        <p:spPr>
          <a:xfrm>
            <a:off x="4775183" y="5567563"/>
            <a:ext cx="374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>
                <a:solidFill>
                  <a:srgbClr val="0070C0"/>
                </a:solidFill>
              </a:rPr>
              <a:t>Most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of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the</a:t>
            </a:r>
            <a:r>
              <a:rPr lang="pt-PT" dirty="0" smtClean="0">
                <a:solidFill>
                  <a:srgbClr val="0070C0"/>
                </a:solidFill>
              </a:rPr>
              <a:t> light </a:t>
            </a:r>
            <a:r>
              <a:rPr lang="pt-PT" dirty="0" err="1" smtClean="0">
                <a:solidFill>
                  <a:srgbClr val="0070C0"/>
                </a:solidFill>
              </a:rPr>
              <a:t>is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produced</a:t>
            </a:r>
            <a:r>
              <a:rPr lang="pt-PT" dirty="0" smtClean="0">
                <a:solidFill>
                  <a:srgbClr val="0070C0"/>
                </a:solidFill>
              </a:rPr>
              <a:t> in </a:t>
            </a:r>
            <a:r>
              <a:rPr lang="pt-PT" dirty="0" err="1" smtClean="0">
                <a:solidFill>
                  <a:srgbClr val="0070C0"/>
                </a:solidFill>
              </a:rPr>
              <a:t>the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holes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and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not</a:t>
            </a:r>
            <a:r>
              <a:rPr lang="pt-PT" dirty="0" smtClean="0">
                <a:solidFill>
                  <a:srgbClr val="0070C0"/>
                </a:solidFill>
              </a:rPr>
              <a:t> in </a:t>
            </a:r>
            <a:r>
              <a:rPr lang="pt-PT" dirty="0" err="1" smtClean="0">
                <a:solidFill>
                  <a:srgbClr val="0070C0"/>
                </a:solidFill>
              </a:rPr>
              <a:t>their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vicinity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23" name="Seta para baixo 22"/>
          <p:cNvSpPr/>
          <p:nvPr/>
        </p:nvSpPr>
        <p:spPr>
          <a:xfrm>
            <a:off x="5951366" y="5078992"/>
            <a:ext cx="305743" cy="459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451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E16B0-397A-44EA-9784-C6EF16EF3F26}" type="slidenum">
              <a:rPr lang="pt-PT" smtClean="0"/>
              <a:t>13</a:t>
            </a:fld>
            <a:endParaRPr lang="pt-P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ítulo 1"/>
              <p:cNvSpPr txBox="1">
                <a:spLocks/>
              </p:cNvSpPr>
              <p:nvPr/>
            </p:nvSpPr>
            <p:spPr>
              <a:xfrm>
                <a:off x="0" y="0"/>
                <a:ext cx="9144000" cy="1004552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en-GB" sz="4000" b="1" dirty="0" smtClean="0">
                    <a:solidFill>
                      <a:srgbClr val="0070C0"/>
                    </a:solidFill>
                    <a:latin typeface="+mn-lt"/>
                  </a:rPr>
                  <a:t>S2 from </a:t>
                </a:r>
                <a14:m>
                  <m:oMath xmlns:m="http://schemas.openxmlformats.org/officeDocument/2006/math">
                    <m:r>
                      <a:rPr lang="en-GB" sz="4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GB" sz="4000" b="1" dirty="0" smtClean="0">
                    <a:solidFill>
                      <a:srgbClr val="0070C0"/>
                    </a:solidFill>
                    <a:latin typeface="+mn-lt"/>
                  </a:rPr>
                  <a:t>-particles – resolution</a:t>
                </a:r>
                <a:endParaRPr lang="pt-PT" sz="4000" b="1" dirty="0">
                  <a:solidFill>
                    <a:srgbClr val="0070C0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5" name="Título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1004552"/>
              </a:xfrm>
              <a:prstGeom prst="rect">
                <a:avLst/>
              </a:prstGeom>
              <a:blipFill rotWithShape="0">
                <a:blip r:embed="rId2"/>
                <a:stretch>
                  <a:fillRect b="-787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73" y="1983346"/>
            <a:ext cx="3759307" cy="293464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88" y="2064770"/>
            <a:ext cx="4338463" cy="2853225"/>
          </a:xfrm>
          <a:prstGeom prst="rect">
            <a:avLst/>
          </a:prstGeom>
        </p:spPr>
      </p:pic>
      <p:cxnSp>
        <p:nvCxnSpPr>
          <p:cNvPr id="8" name="Conexão reta 7"/>
          <p:cNvCxnSpPr/>
          <p:nvPr/>
        </p:nvCxnSpPr>
        <p:spPr>
          <a:xfrm>
            <a:off x="6153687" y="2193324"/>
            <a:ext cx="4119" cy="230400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ta 8"/>
          <p:cNvCxnSpPr/>
          <p:nvPr/>
        </p:nvCxnSpPr>
        <p:spPr>
          <a:xfrm flipH="1">
            <a:off x="6878667" y="2104498"/>
            <a:ext cx="4595" cy="2412362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arêntese esquerdo 13"/>
          <p:cNvSpPr/>
          <p:nvPr/>
        </p:nvSpPr>
        <p:spPr>
          <a:xfrm rot="16200000">
            <a:off x="5942382" y="4268597"/>
            <a:ext cx="158333" cy="1714236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5" name="CaixaDeTexto 14"/>
          <p:cNvSpPr txBox="1"/>
          <p:nvPr/>
        </p:nvSpPr>
        <p:spPr>
          <a:xfrm>
            <a:off x="4634655" y="5279461"/>
            <a:ext cx="22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Light in </a:t>
            </a:r>
            <a:r>
              <a:rPr lang="pt-PT" dirty="0" err="1" smtClean="0">
                <a:solidFill>
                  <a:srgbClr val="0070C0"/>
                </a:solidFill>
              </a:rPr>
              <a:t>the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holes</a:t>
            </a:r>
            <a:r>
              <a:rPr lang="pt-PT" dirty="0" smtClean="0">
                <a:solidFill>
                  <a:srgbClr val="0070C0"/>
                </a:solidFill>
              </a:rPr>
              <a:t> </a:t>
            </a:r>
            <a:r>
              <a:rPr lang="pt-PT" dirty="0" err="1" smtClean="0">
                <a:solidFill>
                  <a:srgbClr val="0070C0"/>
                </a:solidFill>
              </a:rPr>
              <a:t>only</a:t>
            </a:r>
            <a:endParaRPr lang="pt-PT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50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86981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86981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15155" y="648698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14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-6919"/>
            <a:ext cx="9144000" cy="101284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dirty="0" smtClean="0">
                <a:solidFill>
                  <a:srgbClr val="0070C0"/>
                </a:solidFill>
                <a:latin typeface="+mn-lt"/>
              </a:rPr>
              <a:t>S2 area as function of voltage across THGEM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168"/>
          <a:stretch/>
        </p:blipFill>
        <p:spPr>
          <a:xfrm>
            <a:off x="343924" y="1677332"/>
            <a:ext cx="4104094" cy="3208177"/>
          </a:xfrm>
          <a:prstGeom prst="rect">
            <a:avLst/>
          </a:prstGeom>
        </p:spPr>
      </p:pic>
      <p:grpSp>
        <p:nvGrpSpPr>
          <p:cNvPr id="21" name="Grupo 20"/>
          <p:cNvGrpSpPr/>
          <p:nvPr/>
        </p:nvGrpSpPr>
        <p:grpSpPr>
          <a:xfrm>
            <a:off x="5279693" y="2289220"/>
            <a:ext cx="3056466" cy="1482053"/>
            <a:chOff x="5279693" y="2289220"/>
            <a:chExt cx="3056466" cy="1482053"/>
          </a:xfrm>
        </p:grpSpPr>
        <p:grpSp>
          <p:nvGrpSpPr>
            <p:cNvPr id="7" name="Grupo 6"/>
            <p:cNvGrpSpPr/>
            <p:nvPr/>
          </p:nvGrpSpPr>
          <p:grpSpPr>
            <a:xfrm>
              <a:off x="5279693" y="2418045"/>
              <a:ext cx="3056466" cy="1353228"/>
              <a:chOff x="6637867" y="3659037"/>
              <a:chExt cx="3056466" cy="1353228"/>
            </a:xfrm>
          </p:grpSpPr>
          <p:sp>
            <p:nvSpPr>
              <p:cNvPr id="8" name="Retângulo 7"/>
              <p:cNvSpPr/>
              <p:nvPr/>
            </p:nvSpPr>
            <p:spPr>
              <a:xfrm>
                <a:off x="6637867" y="4081035"/>
                <a:ext cx="3056466" cy="93123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7678055" y="3932261"/>
                <a:ext cx="994608" cy="33675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10" name="Arco 9"/>
              <p:cNvSpPr/>
              <p:nvPr/>
            </p:nvSpPr>
            <p:spPr>
              <a:xfrm>
                <a:off x="7668796" y="3659037"/>
                <a:ext cx="994608" cy="336752"/>
              </a:xfrm>
              <a:prstGeom prst="arc">
                <a:avLst>
                  <a:gd name="adj1" fmla="val 58163"/>
                  <a:gd name="adj2" fmla="val 10794306"/>
                </a:avLst>
              </a:prstGeom>
              <a:ln w="127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grpSp>
            <p:nvGrpSpPr>
              <p:cNvPr id="11" name="Grupo 10"/>
              <p:cNvGrpSpPr/>
              <p:nvPr/>
            </p:nvGrpSpPr>
            <p:grpSpPr>
              <a:xfrm>
                <a:off x="6637867" y="3793067"/>
                <a:ext cx="3056466" cy="547792"/>
                <a:chOff x="6637867" y="3793067"/>
                <a:chExt cx="3056466" cy="547792"/>
              </a:xfrm>
            </p:grpSpPr>
            <p:grpSp>
              <p:nvGrpSpPr>
                <p:cNvPr id="12" name="Grupo 11"/>
                <p:cNvGrpSpPr/>
                <p:nvPr/>
              </p:nvGrpSpPr>
              <p:grpSpPr>
                <a:xfrm>
                  <a:off x="6637867" y="3793067"/>
                  <a:ext cx="1083733" cy="547792"/>
                  <a:chOff x="6637867" y="3793067"/>
                  <a:chExt cx="1083733" cy="547792"/>
                </a:xfrm>
              </p:grpSpPr>
              <p:sp>
                <p:nvSpPr>
                  <p:cNvPr id="17" name="Retângulo 16"/>
                  <p:cNvSpPr/>
                  <p:nvPr/>
                </p:nvSpPr>
                <p:spPr>
                  <a:xfrm>
                    <a:off x="6637867" y="3826933"/>
                    <a:ext cx="1083733" cy="491067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8" name="Retângulo 17"/>
                  <p:cNvSpPr/>
                  <p:nvPr/>
                </p:nvSpPr>
                <p:spPr>
                  <a:xfrm>
                    <a:off x="6731001" y="3793067"/>
                    <a:ext cx="900000" cy="45719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9" name="Retângulo 18"/>
                  <p:cNvSpPr/>
                  <p:nvPr/>
                </p:nvSpPr>
                <p:spPr>
                  <a:xfrm>
                    <a:off x="6731001" y="4295140"/>
                    <a:ext cx="900000" cy="45719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  <p:grpSp>
              <p:nvGrpSpPr>
                <p:cNvPr id="13" name="Grupo 12"/>
                <p:cNvGrpSpPr/>
                <p:nvPr/>
              </p:nvGrpSpPr>
              <p:grpSpPr>
                <a:xfrm>
                  <a:off x="8610600" y="3793067"/>
                  <a:ext cx="1083733" cy="547792"/>
                  <a:chOff x="6637867" y="3793067"/>
                  <a:chExt cx="1083733" cy="547792"/>
                </a:xfrm>
              </p:grpSpPr>
              <p:sp>
                <p:nvSpPr>
                  <p:cNvPr id="14" name="Retângulo 13"/>
                  <p:cNvSpPr/>
                  <p:nvPr/>
                </p:nvSpPr>
                <p:spPr>
                  <a:xfrm>
                    <a:off x="6637867" y="3826933"/>
                    <a:ext cx="1083733" cy="491067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5" name="Retângulo 14"/>
                  <p:cNvSpPr/>
                  <p:nvPr/>
                </p:nvSpPr>
                <p:spPr>
                  <a:xfrm>
                    <a:off x="6731001" y="3793067"/>
                    <a:ext cx="900000" cy="45719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  <p:sp>
                <p:nvSpPr>
                  <p:cNvPr id="16" name="Retângulo 15"/>
                  <p:cNvSpPr/>
                  <p:nvPr/>
                </p:nvSpPr>
                <p:spPr>
                  <a:xfrm>
                    <a:off x="6731001" y="4295140"/>
                    <a:ext cx="900000" cy="45719"/>
                  </a:xfrm>
                  <a:prstGeom prst="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/>
                  </a:p>
                </p:txBody>
              </p:sp>
            </p:grpSp>
          </p:grpSp>
        </p:grpSp>
        <p:cxnSp>
          <p:nvCxnSpPr>
            <p:cNvPr id="20" name="Conexão reta unidirecional 19"/>
            <p:cNvCxnSpPr/>
            <p:nvPr/>
          </p:nvCxnSpPr>
          <p:spPr>
            <a:xfrm flipH="1" flipV="1">
              <a:off x="6817185" y="2289220"/>
              <a:ext cx="1" cy="69877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Conexão reta unidirecional 21"/>
          <p:cNvCxnSpPr/>
          <p:nvPr/>
        </p:nvCxnSpPr>
        <p:spPr>
          <a:xfrm flipH="1" flipV="1">
            <a:off x="3810047" y="2212715"/>
            <a:ext cx="1469646" cy="33936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/>
          <p:cNvSpPr txBox="1"/>
          <p:nvPr/>
        </p:nvSpPr>
        <p:spPr>
          <a:xfrm>
            <a:off x="5116606" y="4452361"/>
            <a:ext cx="3401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Can be due to dielectric retraction under the field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179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73918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73918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15153" y="6473918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15</a:t>
            </a:fld>
            <a:endParaRPr lang="pt-PT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9144000" cy="927463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pt-PT" altLang="pt-PT" sz="4400" b="1" dirty="0" err="1" smtClean="0">
                <a:solidFill>
                  <a:srgbClr val="0070C0"/>
                </a:solidFill>
                <a:latin typeface="+mn-lt"/>
              </a:rPr>
              <a:t>Benefits</a:t>
            </a:r>
            <a:endParaRPr lang="pt-PT" altLang="pt-PT" sz="4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365760" y="1135829"/>
            <a:ext cx="8216538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Significantly smaller free liquid surface – reduced probability of any kind of surface instabilities (ripples, waves, </a:t>
            </a:r>
            <a:r>
              <a:rPr lang="en-GB" sz="2000" dirty="0" err="1" smtClean="0"/>
              <a:t>microexplosions</a:t>
            </a:r>
            <a:r>
              <a:rPr lang="en-GB" sz="2000" dirty="0" smtClean="0"/>
              <a:t>, etc.) 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Electron drift/diffusion under the surface – eliminated or made local (within the hole pitch)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High electron extraction probability thanks to high field at the interface (unreachable in uniform field)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Positive ion feedback (if any) – likely to end up at the floating electrode</a:t>
            </a:r>
          </a:p>
          <a:p>
            <a:pPr marL="514350" indent="-514350" algn="just">
              <a:spcBef>
                <a:spcPts val="600"/>
              </a:spcBef>
              <a:buFontTx/>
              <a:buAutoNum type="arabicPeriod"/>
            </a:pPr>
            <a:r>
              <a:rPr lang="en-GB" sz="2000" b="1" dirty="0" smtClean="0"/>
              <a:t>Result – reduced single electron noise</a:t>
            </a:r>
            <a:endParaRPr lang="en-GB" sz="2000" b="1" dirty="0"/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Parallelism between the gate and extraction electrodes – guaranteed for any dimensions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No sagging </a:t>
            </a:r>
          </a:p>
          <a:p>
            <a:pPr marL="514350" indent="-514350" algn="just">
              <a:spcBef>
                <a:spcPts val="600"/>
              </a:spcBef>
              <a:buAutoNum type="arabicPeriod"/>
            </a:pPr>
            <a:r>
              <a:rPr lang="en-GB" sz="2000" dirty="0" smtClean="0"/>
              <a:t>No need for fine detector levelling and liquid level control</a:t>
            </a:r>
          </a:p>
        </p:txBody>
      </p:sp>
    </p:spTree>
    <p:extLst>
      <p:ext uri="{BB962C8B-B14F-4D97-AF65-F5344CB8AC3E}">
        <p14:creationId xmlns:p14="http://schemas.microsoft.com/office/powerpoint/2010/main" val="32548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73918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73918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15153" y="6473918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16</a:t>
            </a:fld>
            <a:endParaRPr lang="pt-PT" dirty="0"/>
          </a:p>
        </p:txBody>
      </p:sp>
      <p:sp>
        <p:nvSpPr>
          <p:cNvPr id="5" name="Retângulo 4"/>
          <p:cNvSpPr/>
          <p:nvPr/>
        </p:nvSpPr>
        <p:spPr>
          <a:xfrm>
            <a:off x="0" y="0"/>
            <a:ext cx="9144000" cy="940526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pt-PT" altLang="pt-PT" sz="4400" b="1" dirty="0" err="1" smtClean="0">
                <a:solidFill>
                  <a:srgbClr val="0070C0"/>
                </a:solidFill>
                <a:latin typeface="+mn-lt"/>
              </a:rPr>
              <a:t>Remaining</a:t>
            </a:r>
            <a:r>
              <a:rPr lang="pt-PT" altLang="pt-PT" sz="44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altLang="pt-PT" sz="4400" b="1" dirty="0" err="1" smtClean="0">
                <a:solidFill>
                  <a:srgbClr val="0070C0"/>
                </a:solidFill>
                <a:latin typeface="+mn-lt"/>
              </a:rPr>
              <a:t>questions</a:t>
            </a:r>
            <a:r>
              <a:rPr lang="pt-PT" altLang="pt-PT" sz="4400" b="1" dirty="0" smtClean="0">
                <a:solidFill>
                  <a:srgbClr val="0070C0"/>
                </a:solidFill>
                <a:latin typeface="+mn-lt"/>
              </a:rPr>
              <a:t>/</a:t>
            </a:r>
            <a:r>
              <a:rPr lang="pt-PT" altLang="pt-PT" sz="4400" b="1" dirty="0" err="1" smtClean="0">
                <a:solidFill>
                  <a:srgbClr val="0070C0"/>
                </a:solidFill>
                <a:latin typeface="+mn-lt"/>
              </a:rPr>
              <a:t>futher</a:t>
            </a:r>
            <a:r>
              <a:rPr lang="pt-PT" altLang="pt-PT" sz="44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altLang="pt-PT" sz="4400" b="1" dirty="0" err="1" smtClean="0">
                <a:solidFill>
                  <a:srgbClr val="0070C0"/>
                </a:solidFill>
                <a:latin typeface="+mn-lt"/>
              </a:rPr>
              <a:t>work</a:t>
            </a:r>
            <a:endParaRPr lang="pt-PT" altLang="pt-PT" sz="4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99214" y="917059"/>
            <a:ext cx="5289064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Opacity </a:t>
            </a:r>
            <a:r>
              <a:rPr lang="en-GB" sz="2000" dirty="0"/>
              <a:t>for VUV </a:t>
            </a:r>
            <a:r>
              <a:rPr lang="en-GB" sz="2000" dirty="0" smtClean="0"/>
              <a:t>(S1 problem) – </a:t>
            </a:r>
            <a:r>
              <a:rPr lang="en-GB" sz="2000" dirty="0" err="1"/>
              <a:t>CsI</a:t>
            </a:r>
            <a:r>
              <a:rPr lang="en-GB" sz="2000" dirty="0"/>
              <a:t> photocathode? Quartz substrate?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Physics – meniscus profile, wettability, field effects, electron transmission efficiency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Structure </a:t>
            </a:r>
            <a:r>
              <a:rPr lang="en-GB" sz="2000" dirty="0"/>
              <a:t>optimization – thicker THGEM? Bigger holes</a:t>
            </a:r>
            <a:r>
              <a:rPr lang="en-GB" sz="2000" dirty="0" smtClean="0"/>
              <a:t>?</a:t>
            </a:r>
          </a:p>
          <a:p>
            <a:pPr marL="514350" indent="-514350" algn="just">
              <a:spcBef>
                <a:spcPts val="600"/>
              </a:spcBef>
              <a:buFont typeface="+mj-lt"/>
              <a:buAutoNum type="arabicPeriod"/>
            </a:pPr>
            <a:r>
              <a:rPr lang="en-GB" sz="2000" dirty="0" smtClean="0"/>
              <a:t>Works in </a:t>
            </a:r>
            <a:r>
              <a:rPr lang="en-GB" sz="2000" dirty="0" err="1" smtClean="0"/>
              <a:t>LAr</a:t>
            </a:r>
            <a:r>
              <a:rPr lang="en-GB" sz="2000" dirty="0" smtClean="0"/>
              <a:t> (1.4 g/cm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)?</a:t>
            </a:r>
            <a:endParaRPr lang="en-GB" sz="2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329" y="4420937"/>
            <a:ext cx="2783273" cy="688602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5873087" y="5474201"/>
            <a:ext cx="2781516" cy="628935"/>
            <a:chOff x="371680" y="1963556"/>
            <a:chExt cx="4104218" cy="998787"/>
          </a:xfrm>
        </p:grpSpPr>
        <p:sp>
          <p:nvSpPr>
            <p:cNvPr id="9" name="Retângulo 8"/>
            <p:cNvSpPr/>
            <p:nvPr/>
          </p:nvSpPr>
          <p:spPr>
            <a:xfrm>
              <a:off x="371680" y="2216019"/>
              <a:ext cx="4104218" cy="74632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1171155" y="2056657"/>
              <a:ext cx="2491409" cy="6626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1184413" y="2282280"/>
              <a:ext cx="2491409" cy="6626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3655939" y="1963556"/>
              <a:ext cx="463826" cy="42406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720587" y="1970184"/>
              <a:ext cx="463826" cy="42406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4362625" y="5012536"/>
            <a:ext cx="97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/>
              <a:t>floaters</a:t>
            </a:r>
            <a:endParaRPr lang="pt-PT" sz="2000" dirty="0"/>
          </a:p>
        </p:txBody>
      </p:sp>
      <p:cxnSp>
        <p:nvCxnSpPr>
          <p:cNvPr id="15" name="Conexão reta 14"/>
          <p:cNvCxnSpPr/>
          <p:nvPr/>
        </p:nvCxnSpPr>
        <p:spPr>
          <a:xfrm flipH="1">
            <a:off x="5392509" y="4464112"/>
            <a:ext cx="944050" cy="635381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15"/>
          <p:cNvCxnSpPr>
            <a:endCxn id="14" idx="3"/>
          </p:cNvCxnSpPr>
          <p:nvPr/>
        </p:nvCxnSpPr>
        <p:spPr>
          <a:xfrm flipH="1" flipV="1">
            <a:off x="5339303" y="5212591"/>
            <a:ext cx="997257" cy="277644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6650848" y="4685105"/>
            <a:ext cx="123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/>
              <a:t>LAr</a:t>
            </a:r>
            <a:r>
              <a:rPr lang="pt-PT" sz="2000" dirty="0" smtClean="0"/>
              <a:t> </a:t>
            </a:r>
            <a:r>
              <a:rPr lang="pt-PT" sz="2000" dirty="0" err="1" smtClean="0"/>
              <a:t>or</a:t>
            </a:r>
            <a:r>
              <a:rPr lang="pt-PT" sz="2000" dirty="0" smtClean="0"/>
              <a:t> </a:t>
            </a:r>
            <a:r>
              <a:rPr lang="pt-PT" sz="2000" dirty="0" err="1" smtClean="0"/>
              <a:t>LXe</a:t>
            </a:r>
            <a:endParaRPr lang="pt-PT" sz="2000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6672373" y="5710228"/>
            <a:ext cx="1234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/>
              <a:t>LAr</a:t>
            </a:r>
            <a:r>
              <a:rPr lang="pt-PT" sz="2000" dirty="0" smtClean="0"/>
              <a:t> </a:t>
            </a:r>
            <a:r>
              <a:rPr lang="pt-PT" sz="2000" dirty="0" err="1" smtClean="0"/>
              <a:t>or</a:t>
            </a:r>
            <a:r>
              <a:rPr lang="pt-PT" sz="2000" dirty="0" smtClean="0"/>
              <a:t> </a:t>
            </a:r>
            <a:r>
              <a:rPr lang="pt-PT" sz="2000" dirty="0" err="1" smtClean="0"/>
              <a:t>LXe</a:t>
            </a:r>
            <a:endParaRPr lang="pt-PT" sz="2000" dirty="0"/>
          </a:p>
        </p:txBody>
      </p:sp>
      <p:sp>
        <p:nvSpPr>
          <p:cNvPr id="19" name="Forma livre 18"/>
          <p:cNvSpPr/>
          <p:nvPr/>
        </p:nvSpPr>
        <p:spPr>
          <a:xfrm rot="2000323">
            <a:off x="689366" y="3619775"/>
            <a:ext cx="622996" cy="407499"/>
          </a:xfrm>
          <a:custGeom>
            <a:avLst/>
            <a:gdLst>
              <a:gd name="connsiteX0" fmla="*/ 0 w 868360"/>
              <a:gd name="connsiteY0" fmla="*/ 0 h 764416"/>
              <a:gd name="connsiteX1" fmla="*/ 524933 w 868360"/>
              <a:gd name="connsiteY1" fmla="*/ 626533 h 764416"/>
              <a:gd name="connsiteX2" fmla="*/ 626533 w 868360"/>
              <a:gd name="connsiteY2" fmla="*/ 660400 h 764416"/>
              <a:gd name="connsiteX3" fmla="*/ 728133 w 868360"/>
              <a:gd name="connsiteY3" fmla="*/ 694267 h 764416"/>
              <a:gd name="connsiteX4" fmla="*/ 778933 w 868360"/>
              <a:gd name="connsiteY4" fmla="*/ 711200 h 764416"/>
              <a:gd name="connsiteX5" fmla="*/ 863600 w 868360"/>
              <a:gd name="connsiteY5" fmla="*/ 728133 h 764416"/>
              <a:gd name="connsiteX6" fmla="*/ 795867 w 868360"/>
              <a:gd name="connsiteY6" fmla="*/ 711200 h 764416"/>
              <a:gd name="connsiteX7" fmla="*/ 745067 w 868360"/>
              <a:gd name="connsiteY7" fmla="*/ 677333 h 764416"/>
              <a:gd name="connsiteX8" fmla="*/ 694267 w 868360"/>
              <a:gd name="connsiteY8" fmla="*/ 660400 h 764416"/>
              <a:gd name="connsiteX9" fmla="*/ 643467 w 868360"/>
              <a:gd name="connsiteY9" fmla="*/ 609600 h 764416"/>
              <a:gd name="connsiteX10" fmla="*/ 592667 w 868360"/>
              <a:gd name="connsiteY10" fmla="*/ 575733 h 764416"/>
              <a:gd name="connsiteX11" fmla="*/ 558800 w 868360"/>
              <a:gd name="connsiteY11" fmla="*/ 626533 h 764416"/>
              <a:gd name="connsiteX12" fmla="*/ 745067 w 868360"/>
              <a:gd name="connsiteY12" fmla="*/ 745067 h 764416"/>
              <a:gd name="connsiteX13" fmla="*/ 829733 w 868360"/>
              <a:gd name="connsiteY13" fmla="*/ 745067 h 764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8360" h="764416">
                <a:moveTo>
                  <a:pt x="0" y="0"/>
                </a:moveTo>
                <a:cubicBezTo>
                  <a:pt x="174978" y="208844"/>
                  <a:pt x="337411" y="428875"/>
                  <a:pt x="524933" y="626533"/>
                </a:cubicBezTo>
                <a:cubicBezTo>
                  <a:pt x="549503" y="652431"/>
                  <a:pt x="592666" y="649111"/>
                  <a:pt x="626533" y="660400"/>
                </a:cubicBezTo>
                <a:lnTo>
                  <a:pt x="728133" y="694267"/>
                </a:lnTo>
                <a:cubicBezTo>
                  <a:pt x="745066" y="699911"/>
                  <a:pt x="761430" y="707700"/>
                  <a:pt x="778933" y="711200"/>
                </a:cubicBezTo>
                <a:cubicBezTo>
                  <a:pt x="807155" y="716844"/>
                  <a:pt x="834819" y="728133"/>
                  <a:pt x="863600" y="728133"/>
                </a:cubicBezTo>
                <a:cubicBezTo>
                  <a:pt x="886873" y="728133"/>
                  <a:pt x="818445" y="716844"/>
                  <a:pt x="795867" y="711200"/>
                </a:cubicBezTo>
                <a:cubicBezTo>
                  <a:pt x="778934" y="699911"/>
                  <a:pt x="763270" y="686434"/>
                  <a:pt x="745067" y="677333"/>
                </a:cubicBezTo>
                <a:cubicBezTo>
                  <a:pt x="729102" y="669351"/>
                  <a:pt x="709119" y="670301"/>
                  <a:pt x="694267" y="660400"/>
                </a:cubicBezTo>
                <a:cubicBezTo>
                  <a:pt x="674342" y="647116"/>
                  <a:pt x="661864" y="624931"/>
                  <a:pt x="643467" y="609600"/>
                </a:cubicBezTo>
                <a:cubicBezTo>
                  <a:pt x="627833" y="596571"/>
                  <a:pt x="609600" y="587022"/>
                  <a:pt x="592667" y="575733"/>
                </a:cubicBezTo>
                <a:cubicBezTo>
                  <a:pt x="581378" y="592666"/>
                  <a:pt x="558800" y="606182"/>
                  <a:pt x="558800" y="626533"/>
                </a:cubicBezTo>
                <a:cubicBezTo>
                  <a:pt x="558800" y="822070"/>
                  <a:pt x="597210" y="755628"/>
                  <a:pt x="745067" y="745067"/>
                </a:cubicBezTo>
                <a:cubicBezTo>
                  <a:pt x="773217" y="743056"/>
                  <a:pt x="801511" y="745067"/>
                  <a:pt x="829733" y="745067"/>
                </a:cubicBezTo>
              </a:path>
            </a:pathLst>
          </a:custGeom>
          <a:noFill/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20" name="Imagem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8477" y="896579"/>
            <a:ext cx="3582362" cy="2506694"/>
          </a:xfrm>
          <a:prstGeom prst="rect">
            <a:avLst/>
          </a:prstGeom>
        </p:spPr>
      </p:pic>
      <p:sp>
        <p:nvSpPr>
          <p:cNvPr id="21" name="CaixaDeTexto 20"/>
          <p:cNvSpPr txBox="1"/>
          <p:nvPr/>
        </p:nvSpPr>
        <p:spPr>
          <a:xfrm>
            <a:off x="459987" y="4280934"/>
            <a:ext cx="33367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Many plastics float in </a:t>
            </a:r>
            <a:r>
              <a:rPr lang="en-GB" sz="2000" dirty="0" err="1" smtClean="0"/>
              <a:t>LAr</a:t>
            </a:r>
            <a:r>
              <a:rPr lang="en-GB" sz="2000" dirty="0" smtClean="0"/>
              <a:t>. The question is whether one can make a THGEM-like electrode from them.</a:t>
            </a:r>
            <a:endParaRPr lang="pt-PT" sz="2000" dirty="0"/>
          </a:p>
        </p:txBody>
      </p:sp>
      <p:sp>
        <p:nvSpPr>
          <p:cNvPr id="22" name="CaixaDeTexto 21"/>
          <p:cNvSpPr txBox="1"/>
          <p:nvPr/>
        </p:nvSpPr>
        <p:spPr>
          <a:xfrm>
            <a:off x="4362625" y="3846174"/>
            <a:ext cx="3320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Other possible configurations: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63056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73918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73918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15153" y="6473918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17</a:t>
            </a:fld>
            <a:endParaRPr lang="pt-PT" dirty="0"/>
          </a:p>
        </p:txBody>
      </p:sp>
      <p:sp>
        <p:nvSpPr>
          <p:cNvPr id="5" name="Rectangle 182"/>
          <p:cNvSpPr txBox="1">
            <a:spLocks noChangeArrowheads="1"/>
          </p:cNvSpPr>
          <p:nvPr/>
        </p:nvSpPr>
        <p:spPr>
          <a:xfrm>
            <a:off x="0" y="0"/>
            <a:ext cx="9144000" cy="1219200"/>
          </a:xfrm>
          <a:prstGeom prst="rect">
            <a:avLst/>
          </a:prstGeom>
          <a:ln/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pt-PT" altLang="pt-PT" b="1" dirty="0" err="1" smtClean="0">
                <a:solidFill>
                  <a:srgbClr val="0070C0"/>
                </a:solidFill>
                <a:latin typeface="+mn-lt"/>
              </a:rPr>
              <a:t>Conclusions</a:t>
            </a:r>
            <a:endParaRPr lang="pt-PT" altLang="pt-PT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294317" y="1011788"/>
            <a:ext cx="6301533" cy="16970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/>
              <a:t>1. Prove of principle – successful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2. Next – study details – physics and optimization</a:t>
            </a:r>
          </a:p>
          <a:p>
            <a:pPr>
              <a:lnSpc>
                <a:spcPct val="150000"/>
              </a:lnSpc>
            </a:pPr>
            <a:r>
              <a:rPr lang="en-GB" sz="2400" dirty="0" smtClean="0"/>
              <a:t>3. There is much more to floating …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863391" y="2978615"/>
            <a:ext cx="3186396" cy="2766016"/>
            <a:chOff x="1825914" y="2893851"/>
            <a:chExt cx="3825656" cy="3105255"/>
          </a:xfrm>
        </p:grpSpPr>
        <p:pic>
          <p:nvPicPr>
            <p:cNvPr id="8" name="Imagem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400" y="2893851"/>
              <a:ext cx="2070170" cy="3105255"/>
            </a:xfrm>
            <a:prstGeom prst="rect">
              <a:avLst/>
            </a:prstGeom>
          </p:spPr>
        </p:pic>
        <p:grpSp>
          <p:nvGrpSpPr>
            <p:cNvPr id="9" name="Grupo 8"/>
            <p:cNvGrpSpPr/>
            <p:nvPr/>
          </p:nvGrpSpPr>
          <p:grpSpPr>
            <a:xfrm>
              <a:off x="1825914" y="3679080"/>
              <a:ext cx="1617183" cy="1950740"/>
              <a:chOff x="6579550" y="1515511"/>
              <a:chExt cx="1617183" cy="1950740"/>
            </a:xfrm>
          </p:grpSpPr>
          <p:grpSp>
            <p:nvGrpSpPr>
              <p:cNvPr id="12" name="Grupo 11"/>
              <p:cNvGrpSpPr/>
              <p:nvPr/>
            </p:nvGrpSpPr>
            <p:grpSpPr>
              <a:xfrm rot="540685">
                <a:off x="6579550" y="1515511"/>
                <a:ext cx="1617183" cy="1950740"/>
                <a:chOff x="9310350" y="2372008"/>
                <a:chExt cx="1617183" cy="1950740"/>
              </a:xfrm>
            </p:grpSpPr>
            <p:sp>
              <p:nvSpPr>
                <p:cNvPr id="18" name="Retângulo 17"/>
                <p:cNvSpPr/>
                <p:nvPr/>
              </p:nvSpPr>
              <p:spPr>
                <a:xfrm>
                  <a:off x="9310350" y="2372008"/>
                  <a:ext cx="1617183" cy="1950740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9" name="Retângulo 18"/>
                <p:cNvSpPr/>
                <p:nvPr/>
              </p:nvSpPr>
              <p:spPr>
                <a:xfrm>
                  <a:off x="9387645" y="2460534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0" name="Retângulo 19"/>
                <p:cNvSpPr/>
                <p:nvPr/>
              </p:nvSpPr>
              <p:spPr>
                <a:xfrm>
                  <a:off x="9693951" y="2459033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1" name="Retângulo 20"/>
                <p:cNvSpPr/>
                <p:nvPr/>
              </p:nvSpPr>
              <p:spPr>
                <a:xfrm>
                  <a:off x="10009311" y="2466585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2" name="Retângulo 21"/>
                <p:cNvSpPr/>
                <p:nvPr/>
              </p:nvSpPr>
              <p:spPr>
                <a:xfrm>
                  <a:off x="10324671" y="2465082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3" name="Retângulo 22"/>
                <p:cNvSpPr/>
                <p:nvPr/>
              </p:nvSpPr>
              <p:spPr>
                <a:xfrm>
                  <a:off x="10621923" y="2463576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4" name="Retângulo 23"/>
                <p:cNvSpPr/>
                <p:nvPr/>
              </p:nvSpPr>
              <p:spPr>
                <a:xfrm>
                  <a:off x="9387645" y="4131944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5" name="Retângulo 24"/>
                <p:cNvSpPr/>
                <p:nvPr/>
              </p:nvSpPr>
              <p:spPr>
                <a:xfrm>
                  <a:off x="9693951" y="4130443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6" name="Retângulo 25"/>
                <p:cNvSpPr/>
                <p:nvPr/>
              </p:nvSpPr>
              <p:spPr>
                <a:xfrm>
                  <a:off x="10009311" y="4137995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7" name="Retângulo 26"/>
                <p:cNvSpPr/>
                <p:nvPr/>
              </p:nvSpPr>
              <p:spPr>
                <a:xfrm>
                  <a:off x="10324671" y="4136492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8" name="Retângulo 27"/>
                <p:cNvSpPr/>
                <p:nvPr/>
              </p:nvSpPr>
              <p:spPr>
                <a:xfrm>
                  <a:off x="10621923" y="4134986"/>
                  <a:ext cx="227135" cy="9595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29" name="Fluxograma: introdução manual 28"/>
                <p:cNvSpPr/>
                <p:nvPr/>
              </p:nvSpPr>
              <p:spPr>
                <a:xfrm>
                  <a:off x="9310350" y="2966474"/>
                  <a:ext cx="1617183" cy="1356274"/>
                </a:xfrm>
                <a:prstGeom prst="flowChartManualInput">
                  <a:avLst/>
                </a:prstGeom>
                <a:solidFill>
                  <a:schemeClr val="accent1">
                    <a:lumMod val="60000"/>
                    <a:lumOff val="40000"/>
                    <a:alpha val="42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  <p:grpSp>
            <p:nvGrpSpPr>
              <p:cNvPr id="13" name="Grupo 12"/>
              <p:cNvGrpSpPr/>
              <p:nvPr/>
            </p:nvGrpSpPr>
            <p:grpSpPr>
              <a:xfrm>
                <a:off x="6728948" y="2085211"/>
                <a:ext cx="1378180" cy="255686"/>
                <a:chOff x="5128945" y="2724383"/>
                <a:chExt cx="3399178" cy="430697"/>
              </a:xfrm>
            </p:grpSpPr>
            <p:sp>
              <p:nvSpPr>
                <p:cNvPr id="14" name="Retângulo 13"/>
                <p:cNvSpPr/>
                <p:nvPr/>
              </p:nvSpPr>
              <p:spPr>
                <a:xfrm>
                  <a:off x="5579513" y="2817484"/>
                  <a:ext cx="2491409" cy="66261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5" name="Retângulo 14"/>
                <p:cNvSpPr/>
                <p:nvPr/>
              </p:nvSpPr>
              <p:spPr>
                <a:xfrm>
                  <a:off x="5592771" y="3043107"/>
                  <a:ext cx="2491409" cy="66261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6" name="Retângulo 15"/>
                <p:cNvSpPr/>
                <p:nvPr/>
              </p:nvSpPr>
              <p:spPr>
                <a:xfrm>
                  <a:off x="8064297" y="2724383"/>
                  <a:ext cx="463826" cy="4240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sp>
              <p:nvSpPr>
                <p:cNvPr id="17" name="Retângulo 16"/>
                <p:cNvSpPr/>
                <p:nvPr/>
              </p:nvSpPr>
              <p:spPr>
                <a:xfrm>
                  <a:off x="5128945" y="2731011"/>
                  <a:ext cx="463826" cy="424069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</p:grpSp>
        </p:grpSp>
        <p:sp>
          <p:nvSpPr>
            <p:cNvPr id="10" name="Oval 9"/>
            <p:cNvSpPr/>
            <p:nvPr/>
          </p:nvSpPr>
          <p:spPr>
            <a:xfrm>
              <a:off x="4115198" y="3629957"/>
              <a:ext cx="669899" cy="682051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1" name="Forma livre 10"/>
            <p:cNvSpPr/>
            <p:nvPr/>
          </p:nvSpPr>
          <p:spPr>
            <a:xfrm>
              <a:off x="3584165" y="4217879"/>
              <a:ext cx="510988" cy="228600"/>
            </a:xfrm>
            <a:custGeom>
              <a:avLst/>
              <a:gdLst>
                <a:gd name="connsiteX0" fmla="*/ 510988 w 510988"/>
                <a:gd name="connsiteY0" fmla="*/ 0 h 228600"/>
                <a:gd name="connsiteX1" fmla="*/ 322729 w 510988"/>
                <a:gd name="connsiteY1" fmla="*/ 134470 h 228600"/>
                <a:gd name="connsiteX2" fmla="*/ 0 w 510988"/>
                <a:gd name="connsiteY2" fmla="*/ 228600 h 228600"/>
                <a:gd name="connsiteX3" fmla="*/ 0 w 510988"/>
                <a:gd name="connsiteY3" fmla="*/ 2286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0988" h="228600">
                  <a:moveTo>
                    <a:pt x="510988" y="0"/>
                  </a:moveTo>
                  <a:cubicBezTo>
                    <a:pt x="459441" y="48185"/>
                    <a:pt x="407894" y="96370"/>
                    <a:pt x="322729" y="134470"/>
                  </a:cubicBezTo>
                  <a:cubicBezTo>
                    <a:pt x="237564" y="172570"/>
                    <a:pt x="0" y="228600"/>
                    <a:pt x="0" y="228600"/>
                  </a:cubicBezTo>
                  <a:lnTo>
                    <a:pt x="0" y="228600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pic>
        <p:nvPicPr>
          <p:cNvPr id="30" name="Imagem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459" y="2979405"/>
            <a:ext cx="3206435" cy="297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2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45193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45193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864350" y="6445193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2</a:t>
            </a:fld>
            <a:endParaRPr lang="pt-PT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128066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Generally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accepted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configuration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of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a 2-phase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detector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 (for DM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searches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,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at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600" b="1" dirty="0" err="1" smtClean="0">
                <a:solidFill>
                  <a:srgbClr val="0070C0"/>
                </a:solidFill>
                <a:latin typeface="+mn-lt"/>
              </a:rPr>
              <a:t>least</a:t>
            </a:r>
            <a:r>
              <a:rPr lang="pt-PT" sz="3600" b="1" dirty="0" smtClean="0">
                <a:solidFill>
                  <a:srgbClr val="0070C0"/>
                </a:solidFill>
                <a:latin typeface="+mn-lt"/>
              </a:rPr>
              <a:t>)</a:t>
            </a:r>
            <a:endParaRPr lang="pt-PT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427" y="1280669"/>
            <a:ext cx="4493623" cy="2912733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4"/>
          <a:srcRect l="22875"/>
          <a:stretch/>
        </p:blipFill>
        <p:spPr>
          <a:xfrm>
            <a:off x="177800" y="1460499"/>
            <a:ext cx="3357246" cy="2972149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2254534" y="4636956"/>
            <a:ext cx="2806132" cy="1367490"/>
            <a:chOff x="5378824" y="4988860"/>
            <a:chExt cx="3231776" cy="1367490"/>
          </a:xfrm>
        </p:grpSpPr>
        <p:cxnSp>
          <p:nvCxnSpPr>
            <p:cNvPr id="9" name="Conexão reta 8"/>
            <p:cNvCxnSpPr/>
            <p:nvPr/>
          </p:nvCxnSpPr>
          <p:spPr>
            <a:xfrm>
              <a:off x="5378824" y="4988860"/>
              <a:ext cx="323177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xão reta 9"/>
            <p:cNvCxnSpPr/>
            <p:nvPr/>
          </p:nvCxnSpPr>
          <p:spPr>
            <a:xfrm>
              <a:off x="5378824" y="5571566"/>
              <a:ext cx="323177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tângulo 10"/>
            <p:cNvSpPr/>
            <p:nvPr/>
          </p:nvSpPr>
          <p:spPr>
            <a:xfrm>
              <a:off x="5378824" y="5392271"/>
              <a:ext cx="3231776" cy="964079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/>
              <p:cNvSpPr txBox="1"/>
              <p:nvPr/>
            </p:nvSpPr>
            <p:spPr>
              <a:xfrm>
                <a:off x="3378739" y="5510870"/>
                <a:ext cx="1471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∼100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12" name="CaixaDe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739" y="5510870"/>
                <a:ext cx="1471941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/>
              <p:cNvSpPr txBox="1"/>
              <p:nvPr/>
            </p:nvSpPr>
            <p:spPr>
              <a:xfrm>
                <a:off x="3378739" y="4710975"/>
                <a:ext cx="1342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∼4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pt-PT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CaixaDe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8739" y="4710975"/>
                <a:ext cx="1342099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Conexão reta unidirecional 13"/>
          <p:cNvCxnSpPr/>
          <p:nvPr/>
        </p:nvCxnSpPr>
        <p:spPr>
          <a:xfrm flipV="1">
            <a:off x="2135575" y="4726086"/>
            <a:ext cx="0" cy="493576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ixaDeTexto 14"/>
              <p:cNvSpPr txBox="1"/>
              <p:nvPr/>
            </p:nvSpPr>
            <p:spPr>
              <a:xfrm>
                <a:off x="2214021" y="4671035"/>
                <a:ext cx="10382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∼5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15" name="CaixaDe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021" y="4671035"/>
                <a:ext cx="1038233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ixaDeTexto 15"/>
          <p:cNvSpPr txBox="1"/>
          <p:nvPr/>
        </p:nvSpPr>
        <p:spPr>
          <a:xfrm>
            <a:off x="2285910" y="5526539"/>
            <a:ext cx="622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err="1" smtClean="0"/>
              <a:t>LXe</a:t>
            </a:r>
            <a:endParaRPr lang="pt-PT" sz="2400" dirty="0"/>
          </a:p>
        </p:txBody>
      </p:sp>
      <p:pic>
        <p:nvPicPr>
          <p:cNvPr id="17" name="Imagem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6953" y="4193402"/>
            <a:ext cx="3036194" cy="2214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aixaDeTexto 17"/>
              <p:cNvSpPr txBox="1"/>
              <p:nvPr/>
            </p:nvSpPr>
            <p:spPr>
              <a:xfrm>
                <a:off x="5904010" y="3861181"/>
                <a:ext cx="32399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 err="1" smtClean="0"/>
                  <a:t>Electron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emission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efficiency</a:t>
                </a:r>
                <a:r>
                  <a:rPr lang="pt-PT" dirty="0" smtClean="0"/>
                  <a:t> </a:t>
                </a:r>
                <a:r>
                  <a:rPr lang="pt-PT" i="1" dirty="0" err="1" smtClean="0"/>
                  <a:t>vs</a:t>
                </a:r>
                <a:r>
                  <a:rPr lang="pt-PT" dirty="0" smtClean="0"/>
                  <a:t> </a:t>
                </a:r>
                <a14:m>
                  <m:oMath xmlns:m="http://schemas.openxmlformats.org/officeDocument/2006/math">
                    <m:r>
                      <a:rPr lang="pt-PT" i="1" dirty="0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pt-PT" i="1" dirty="0"/>
              </a:p>
            </p:txBody>
          </p:sp>
        </mc:Choice>
        <mc:Fallback xmlns="">
          <p:sp>
            <p:nvSpPr>
              <p:cNvPr id="18" name="CaixaDeTexto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4010" y="3861181"/>
                <a:ext cx="3239990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1695" t="-8197" b="-2459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4079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53250" y="635635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3</a:t>
            </a:fld>
            <a:endParaRPr lang="pt-PT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91808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Motivation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333375" y="1073110"/>
                <a:ext cx="8477250" cy="52832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600"/>
                  </a:lnSpc>
                  <a:spcBef>
                    <a:spcPts val="600"/>
                  </a:spcBef>
                </a:pPr>
                <a:r>
                  <a:rPr lang="en-GB" sz="2000" b="1" dirty="0" smtClean="0">
                    <a:solidFill>
                      <a:srgbClr val="0070C0"/>
                    </a:solidFill>
                  </a:rPr>
                  <a:t>The presence of liquid surface </a:t>
                </a:r>
                <a:r>
                  <a:rPr lang="en-GB" sz="2000" dirty="0" smtClean="0"/>
                  <a:t>is inconvenient but the benefits were worth of suffering (until now, at least). </a:t>
                </a:r>
              </a:p>
              <a:p>
                <a:pPr algn="just">
                  <a:lnSpc>
                    <a:spcPts val="2600"/>
                  </a:lnSpc>
                  <a:spcBef>
                    <a:spcPts val="600"/>
                  </a:spcBef>
                </a:pPr>
                <a:endParaRPr lang="en-GB" sz="2000" dirty="0" smtClean="0"/>
              </a:p>
              <a:p>
                <a:pPr algn="just">
                  <a:lnSpc>
                    <a:spcPts val="2600"/>
                  </a:lnSpc>
                  <a:spcBef>
                    <a:spcPts val="600"/>
                  </a:spcBef>
                </a:pPr>
                <a:r>
                  <a:rPr lang="en-GB" sz="2000" dirty="0" smtClean="0"/>
                  <a:t>There is </a:t>
                </a:r>
                <a:r>
                  <a:rPr lang="en-GB" sz="2000" b="1" dirty="0" smtClean="0">
                    <a:solidFill>
                      <a:srgbClr val="C00000"/>
                    </a:solidFill>
                  </a:rPr>
                  <a:t>a number of problems</a:t>
                </a:r>
                <a:r>
                  <a:rPr lang="en-GB" sz="2000" dirty="0" smtClean="0"/>
                  <a:t> associated with it both of physical and technical nature:</a:t>
                </a:r>
              </a:p>
              <a:p>
                <a:pPr marL="285750" indent="-285750" algn="just">
                  <a:lnSpc>
                    <a:spcPts val="2600"/>
                  </a:lnSpc>
                  <a:spcBef>
                    <a:spcPts val="600"/>
                  </a:spcBef>
                  <a:buFontTx/>
                  <a:buChar char="-"/>
                </a:pPr>
                <a:r>
                  <a:rPr lang="en-GB" sz="2000" dirty="0" smtClean="0"/>
                  <a:t>The liquid-gas interface must be in a strong </a:t>
                </a:r>
                <a:r>
                  <a:rPr lang="en-GB" sz="2000" i="1" dirty="0" smtClean="0"/>
                  <a:t>E</a:t>
                </a:r>
                <a:r>
                  <a:rPr lang="en-GB" sz="2000" dirty="0" smtClean="0"/>
                  <a:t> field for efficient electron extraction; present solution </a:t>
                </a:r>
                <a:r>
                  <a:rPr lang="en-GB" sz="2000" dirty="0" smtClean="0">
                    <a:sym typeface="Wingdings" panose="05000000000000000000" pitchFamily="2" charset="2"/>
                  </a:rPr>
                  <a:t>– parallel </a:t>
                </a:r>
                <a:r>
                  <a:rPr lang="en-GB" sz="2000" dirty="0" err="1" smtClean="0">
                    <a:sym typeface="Wingdings" panose="05000000000000000000" pitchFamily="2" charset="2"/>
                  </a:rPr>
                  <a:t>multiwire</a:t>
                </a:r>
                <a:r>
                  <a:rPr lang="en-GB" sz="2000" dirty="0" smtClean="0">
                    <a:sym typeface="Wingdings" panose="05000000000000000000" pitchFamily="2" charset="2"/>
                  </a:rPr>
                  <a:t> electrodes at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~</m:t>
                    </m:r>
                  </m:oMath>
                </a14:m>
                <a:r>
                  <a:rPr lang="en-GB" sz="2000" dirty="0" smtClean="0">
                    <a:sym typeface="Wingdings" panose="05000000000000000000" pitchFamily="2" charset="2"/>
                  </a:rPr>
                  <a:t>5 mm  wire sagging; </a:t>
                </a:r>
                <a:r>
                  <a:rPr lang="en-GB" sz="2000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worse </a:t>
                </a:r>
                <a:r>
                  <a:rPr lang="en-GB" sz="2000" b="1" dirty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for bigger </a:t>
                </a:r>
                <a:r>
                  <a:rPr lang="en-GB" sz="2000" b="1" dirty="0" smtClean="0">
                    <a:solidFill>
                      <a:srgbClr val="C00000"/>
                    </a:solidFill>
                    <a:sym typeface="Wingdings" panose="05000000000000000000" pitchFamily="2" charset="2"/>
                  </a:rPr>
                  <a:t>detectors</a:t>
                </a:r>
                <a:r>
                  <a:rPr lang="en-GB" sz="2000" dirty="0" smtClean="0">
                    <a:sym typeface="Wingdings" panose="05000000000000000000" pitchFamily="2" charset="2"/>
                  </a:rPr>
                  <a:t> </a:t>
                </a:r>
              </a:p>
              <a:p>
                <a:pPr marL="285750" indent="-285750" algn="just">
                  <a:lnSpc>
                    <a:spcPts val="2600"/>
                  </a:lnSpc>
                  <a:spcBef>
                    <a:spcPts val="600"/>
                  </a:spcBef>
                  <a:buFontTx/>
                  <a:buChar char="-"/>
                </a:pPr>
                <a:r>
                  <a:rPr lang="en-GB" sz="2000" dirty="0" smtClean="0">
                    <a:sym typeface="Wingdings" panose="05000000000000000000" pitchFamily="2" charset="2"/>
                  </a:rPr>
                  <a:t>Insufficient field  electron trapping under the surface</a:t>
                </a:r>
              </a:p>
              <a:p>
                <a:pPr marL="285750" indent="-285750" algn="just">
                  <a:lnSpc>
                    <a:spcPts val="2600"/>
                  </a:lnSpc>
                  <a:spcBef>
                    <a:spcPts val="600"/>
                  </a:spcBef>
                  <a:buFontTx/>
                  <a:buChar char="-"/>
                </a:pPr>
                <a:r>
                  <a:rPr lang="en-GB" sz="2000" dirty="0" smtClean="0">
                    <a:sym typeface="Wingdings" panose="05000000000000000000" pitchFamily="2" charset="2"/>
                  </a:rPr>
                  <a:t>Charge drift/diffusion under the surface, </a:t>
                </a:r>
              </a:p>
              <a:p>
                <a:pPr marL="285750" indent="-285750" algn="just">
                  <a:lnSpc>
                    <a:spcPts val="2600"/>
                  </a:lnSpc>
                  <a:spcBef>
                    <a:spcPts val="600"/>
                  </a:spcBef>
                  <a:buFontTx/>
                  <a:buChar char="-"/>
                </a:pPr>
                <a:r>
                  <a:rPr lang="en-GB" sz="2000" dirty="0" smtClean="0">
                    <a:sym typeface="Wingdings" panose="05000000000000000000" pitchFamily="2" charset="2"/>
                  </a:rPr>
                  <a:t>Ripples, acoustic effects, instabilities in strong </a:t>
                </a:r>
                <a:r>
                  <a:rPr lang="en-GB" sz="2000" i="1" dirty="0" smtClean="0">
                    <a:sym typeface="Wingdings" panose="05000000000000000000" pitchFamily="2" charset="2"/>
                  </a:rPr>
                  <a:t>E</a:t>
                </a:r>
                <a:r>
                  <a:rPr lang="en-GB" sz="2000" dirty="0" smtClean="0">
                    <a:sym typeface="Wingdings" panose="05000000000000000000" pitchFamily="2" charset="2"/>
                  </a:rPr>
                  <a:t> field</a:t>
                </a:r>
              </a:p>
              <a:p>
                <a:pPr marL="285750" indent="-285750" algn="just">
                  <a:lnSpc>
                    <a:spcPts val="2600"/>
                  </a:lnSpc>
                  <a:spcBef>
                    <a:spcPts val="600"/>
                  </a:spcBef>
                  <a:buFontTx/>
                  <a:buChar char="-"/>
                </a:pPr>
                <a:r>
                  <a:rPr lang="en-GB" sz="2000" dirty="0" smtClean="0">
                    <a:sym typeface="Wingdings" panose="05000000000000000000" pitchFamily="2" charset="2"/>
                  </a:rPr>
                  <a:t>These effects can contribute to spontaneous single electron emission from the liquid</a:t>
                </a:r>
              </a:p>
              <a:p>
                <a:pPr>
                  <a:lnSpc>
                    <a:spcPts val="2600"/>
                  </a:lnSpc>
                </a:pPr>
                <a:endParaRPr lang="en-GB" sz="20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375" y="1073110"/>
                <a:ext cx="8477250" cy="5283241"/>
              </a:xfrm>
              <a:prstGeom prst="rect">
                <a:avLst/>
              </a:prstGeom>
              <a:blipFill rotWithShape="0">
                <a:blip r:embed="rId2"/>
                <a:stretch>
                  <a:fillRect l="-791" t="-346" r="-71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7490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63637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63637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838950" y="6463637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4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75330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Still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in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love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with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2-phases?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What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can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you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 do, </a:t>
            </a:r>
            <a:r>
              <a:rPr lang="pt-PT" sz="3200" b="1" dirty="0" err="1" smtClean="0">
                <a:solidFill>
                  <a:srgbClr val="0070C0"/>
                </a:solidFill>
                <a:latin typeface="+mn-lt"/>
              </a:rPr>
              <a:t>then</a:t>
            </a:r>
            <a:r>
              <a:rPr lang="pt-PT" sz="3200" b="1" dirty="0" smtClean="0">
                <a:solidFill>
                  <a:srgbClr val="0070C0"/>
                </a:solidFill>
                <a:latin typeface="+mn-lt"/>
              </a:rPr>
              <a:t>?</a:t>
            </a:r>
            <a:endParaRPr lang="pt-PT" sz="32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508" y="1148843"/>
            <a:ext cx="2279976" cy="1696346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33635" y="1007284"/>
            <a:ext cx="5881415" cy="4334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b="1" dirty="0" err="1" smtClean="0"/>
              <a:t>How</a:t>
            </a:r>
            <a:r>
              <a:rPr lang="pt-PT" b="1" dirty="0" smtClean="0"/>
              <a:t> do </a:t>
            </a:r>
            <a:r>
              <a:rPr lang="pt-PT" b="1" dirty="0" err="1" smtClean="0"/>
              <a:t>we</a:t>
            </a:r>
            <a:r>
              <a:rPr lang="pt-PT" b="1" dirty="0" smtClean="0"/>
              <a:t> </a:t>
            </a:r>
            <a:r>
              <a:rPr lang="pt-PT" b="1" dirty="0" err="1" smtClean="0"/>
              <a:t>gain</a:t>
            </a:r>
            <a:r>
              <a:rPr lang="pt-PT" b="1" dirty="0" smtClean="0"/>
              <a:t> a </a:t>
            </a:r>
            <a:r>
              <a:rPr lang="pt-PT" b="1" dirty="0" err="1" smtClean="0"/>
              <a:t>better</a:t>
            </a:r>
            <a:r>
              <a:rPr lang="pt-PT" b="1" dirty="0" smtClean="0"/>
              <a:t> </a:t>
            </a:r>
            <a:r>
              <a:rPr lang="pt-PT" b="1" dirty="0" err="1" smtClean="0"/>
              <a:t>control</a:t>
            </a:r>
            <a:r>
              <a:rPr lang="pt-PT" b="1" dirty="0" smtClean="0"/>
              <a:t> </a:t>
            </a:r>
            <a:r>
              <a:rPr lang="pt-PT" b="1" dirty="0" err="1" smtClean="0"/>
              <a:t>of</a:t>
            </a:r>
            <a:r>
              <a:rPr lang="pt-PT" b="1" dirty="0" smtClean="0"/>
              <a:t> </a:t>
            </a:r>
            <a:r>
              <a:rPr lang="pt-PT" b="1" dirty="0" err="1" smtClean="0"/>
              <a:t>what</a:t>
            </a:r>
            <a:r>
              <a:rPr lang="pt-PT" b="1" dirty="0" smtClean="0"/>
              <a:t> </a:t>
            </a:r>
            <a:r>
              <a:rPr lang="pt-PT" b="1" dirty="0" err="1" smtClean="0"/>
              <a:t>is</a:t>
            </a:r>
            <a:r>
              <a:rPr lang="pt-PT" b="1" dirty="0" smtClean="0"/>
              <a:t> happening </a:t>
            </a:r>
            <a:r>
              <a:rPr lang="pt-PT" b="1" dirty="0" err="1" smtClean="0"/>
              <a:t>on</a:t>
            </a:r>
            <a:r>
              <a:rPr lang="pt-PT" b="1" dirty="0" smtClean="0"/>
              <a:t> </a:t>
            </a:r>
            <a:r>
              <a:rPr lang="pt-PT" b="1" dirty="0" err="1" smtClean="0"/>
              <a:t>the</a:t>
            </a:r>
            <a:r>
              <a:rPr lang="pt-PT" b="1" dirty="0" smtClean="0"/>
              <a:t> </a:t>
            </a:r>
            <a:r>
              <a:rPr lang="pt-PT" b="1" dirty="0" err="1" smtClean="0"/>
              <a:t>surface</a:t>
            </a:r>
            <a:r>
              <a:rPr lang="pt-PT" b="1" dirty="0" smtClean="0"/>
              <a:t>?</a:t>
            </a:r>
          </a:p>
          <a:p>
            <a:pPr marL="342900" indent="-342900" algn="just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dirty="0" err="1" smtClean="0"/>
              <a:t>Ideally</a:t>
            </a:r>
            <a:r>
              <a:rPr lang="pt-PT" dirty="0" smtClean="0"/>
              <a:t>, </a:t>
            </a:r>
            <a:r>
              <a:rPr lang="pt-PT" dirty="0" err="1" smtClean="0"/>
              <a:t>one</a:t>
            </a:r>
            <a:r>
              <a:rPr lang="pt-PT" dirty="0" smtClean="0"/>
              <a:t> </a:t>
            </a:r>
            <a:r>
              <a:rPr lang="pt-PT" dirty="0" err="1" smtClean="0"/>
              <a:t>would</a:t>
            </a:r>
            <a:r>
              <a:rPr lang="pt-PT" dirty="0" smtClean="0"/>
              <a:t> </a:t>
            </a:r>
            <a:r>
              <a:rPr lang="pt-PT" dirty="0" err="1" smtClean="0"/>
              <a:t>like</a:t>
            </a:r>
            <a:r>
              <a:rPr lang="pt-PT" dirty="0" smtClean="0"/>
              <a:t> to </a:t>
            </a:r>
            <a:r>
              <a:rPr lang="pt-PT" dirty="0" err="1" smtClean="0"/>
              <a:t>separate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two</a:t>
            </a:r>
            <a:r>
              <a:rPr lang="pt-PT" dirty="0" smtClean="0"/>
              <a:t> </a:t>
            </a:r>
            <a:r>
              <a:rPr lang="pt-PT" dirty="0" err="1" smtClean="0"/>
              <a:t>phases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/>
              <a:t>,</a:t>
            </a:r>
            <a:r>
              <a:rPr lang="pt-PT" dirty="0" smtClean="0"/>
              <a:t> </a:t>
            </a:r>
            <a:r>
              <a:rPr lang="pt-PT" dirty="0" err="1" smtClean="0"/>
              <a:t>say</a:t>
            </a:r>
            <a:r>
              <a:rPr lang="pt-PT" dirty="0" smtClean="0"/>
              <a:t>, a </a:t>
            </a:r>
            <a:r>
              <a:rPr lang="pt-PT" dirty="0" err="1" smtClean="0"/>
              <a:t>membrane</a:t>
            </a:r>
            <a:r>
              <a:rPr lang="pt-PT" dirty="0" smtClean="0"/>
              <a:t> </a:t>
            </a:r>
            <a:r>
              <a:rPr lang="pt-PT" dirty="0" err="1" smtClean="0"/>
              <a:t>transparent</a:t>
            </a:r>
            <a:r>
              <a:rPr lang="pt-PT" dirty="0" smtClean="0"/>
              <a:t> for light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electrons</a:t>
            </a:r>
            <a:r>
              <a:rPr lang="pt-PT" dirty="0" smtClean="0"/>
              <a:t> </a:t>
            </a:r>
            <a:r>
              <a:rPr lang="pt-PT" dirty="0" err="1" smtClean="0"/>
              <a:t>but</a:t>
            </a:r>
            <a:r>
              <a:rPr lang="pt-PT" dirty="0" smtClean="0"/>
              <a:t> </a:t>
            </a:r>
            <a:r>
              <a:rPr lang="pt-PT" dirty="0" err="1" smtClean="0"/>
              <a:t>not</a:t>
            </a:r>
            <a:r>
              <a:rPr lang="pt-PT" dirty="0" smtClean="0"/>
              <a:t> for </a:t>
            </a:r>
            <a:r>
              <a:rPr lang="pt-PT" dirty="0" err="1" smtClean="0"/>
              <a:t>Xe</a:t>
            </a:r>
            <a:r>
              <a:rPr lang="pt-PT" dirty="0" smtClean="0"/>
              <a:t> </a:t>
            </a:r>
            <a:r>
              <a:rPr lang="pt-PT" dirty="0" err="1" smtClean="0"/>
              <a:t>or</a:t>
            </a:r>
            <a:r>
              <a:rPr lang="pt-PT" dirty="0" smtClean="0"/>
              <a:t> Ar</a:t>
            </a:r>
            <a:r>
              <a:rPr lang="pt-PT" dirty="0"/>
              <a:t> </a:t>
            </a:r>
            <a:r>
              <a:rPr lang="pt-PT" dirty="0" err="1" smtClean="0"/>
              <a:t>atoms</a:t>
            </a:r>
            <a:r>
              <a:rPr lang="pt-PT" dirty="0" smtClean="0"/>
              <a:t>.</a:t>
            </a:r>
          </a:p>
          <a:p>
            <a:pPr marL="342900" indent="-342900" algn="just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dirty="0" err="1">
                <a:sym typeface="Wingdings" panose="05000000000000000000" pitchFamily="2" charset="2"/>
              </a:rPr>
              <a:t>Big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question</a:t>
            </a:r>
            <a:r>
              <a:rPr lang="pt-PT" dirty="0">
                <a:sym typeface="Wingdings" panose="05000000000000000000" pitchFamily="2" charset="2"/>
              </a:rPr>
              <a:t> – </a:t>
            </a:r>
            <a:r>
              <a:rPr lang="pt-PT" dirty="0" err="1">
                <a:sym typeface="Wingdings" panose="05000000000000000000" pitchFamily="2" charset="2"/>
              </a:rPr>
              <a:t>what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this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membrane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might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be</a:t>
            </a:r>
            <a:r>
              <a:rPr lang="pt-PT" dirty="0" smtClean="0">
                <a:sym typeface="Wingdings" panose="05000000000000000000" pitchFamily="2" charset="2"/>
              </a:rPr>
              <a:t>?</a:t>
            </a:r>
            <a:endParaRPr lang="pt-PT" dirty="0" smtClean="0"/>
          </a:p>
          <a:p>
            <a:pPr marL="342900" indent="-342900" algn="just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liquid</a:t>
            </a:r>
            <a:r>
              <a:rPr lang="pt-PT" dirty="0" smtClean="0"/>
              <a:t> </a:t>
            </a:r>
            <a:r>
              <a:rPr lang="pt-PT" dirty="0" err="1" smtClean="0"/>
              <a:t>phase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gas</a:t>
            </a:r>
            <a:r>
              <a:rPr lang="pt-PT" dirty="0" smtClean="0"/>
              <a:t> </a:t>
            </a:r>
            <a:r>
              <a:rPr lang="pt-PT" dirty="0" err="1" smtClean="0"/>
              <a:t>should</a:t>
            </a:r>
            <a:r>
              <a:rPr lang="pt-PT" dirty="0" smtClean="0"/>
              <a:t> </a:t>
            </a:r>
            <a:r>
              <a:rPr lang="pt-PT" dirty="0" err="1" smtClean="0"/>
              <a:t>be</a:t>
            </a:r>
            <a:r>
              <a:rPr lang="pt-PT" dirty="0" smtClean="0"/>
              <a:t> in </a:t>
            </a:r>
            <a:r>
              <a:rPr lang="pt-PT" dirty="0" err="1" smtClean="0"/>
              <a:t>thermal</a:t>
            </a:r>
            <a:r>
              <a:rPr lang="pt-PT" dirty="0" smtClean="0"/>
              <a:t> </a:t>
            </a:r>
            <a:r>
              <a:rPr lang="pt-PT" dirty="0" err="1" smtClean="0"/>
              <a:t>equilibrium</a:t>
            </a:r>
            <a:r>
              <a:rPr lang="pt-PT" dirty="0" smtClean="0"/>
              <a:t> (in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region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their</a:t>
            </a:r>
            <a:r>
              <a:rPr lang="pt-PT" dirty="0" smtClean="0"/>
              <a:t> </a:t>
            </a:r>
            <a:r>
              <a:rPr lang="pt-PT" dirty="0" err="1" smtClean="0"/>
              <a:t>contact</a:t>
            </a:r>
            <a:r>
              <a:rPr lang="pt-PT" dirty="0" smtClean="0"/>
              <a:t>, </a:t>
            </a:r>
            <a:r>
              <a:rPr lang="pt-PT" dirty="0" err="1" smtClean="0"/>
              <a:t>at</a:t>
            </a:r>
            <a:r>
              <a:rPr lang="pt-PT" dirty="0" smtClean="0"/>
              <a:t> </a:t>
            </a:r>
            <a:r>
              <a:rPr lang="pt-PT" dirty="0" err="1" smtClean="0"/>
              <a:t>least</a:t>
            </a:r>
            <a:r>
              <a:rPr lang="pt-PT" dirty="0" smtClean="0"/>
              <a:t>) </a:t>
            </a:r>
            <a:r>
              <a:rPr lang="pt-PT" dirty="0" smtClean="0">
                <a:sym typeface="Wingdings" panose="05000000000000000000" pitchFamily="2" charset="2"/>
              </a:rPr>
              <a:t> </a:t>
            </a:r>
            <a:r>
              <a:rPr lang="pt-PT" dirty="0" err="1" smtClean="0">
                <a:sym typeface="Wingdings" panose="05000000000000000000" pitchFamily="2" charset="2"/>
              </a:rPr>
              <a:t>problem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of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gas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condensation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above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the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membrane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and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bubble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formation</a:t>
            </a:r>
            <a:r>
              <a:rPr lang="pt-PT" dirty="0" smtClean="0">
                <a:sym typeface="Wingdings" panose="05000000000000000000" pitchFamily="2" charset="2"/>
              </a:rPr>
              <a:t> in </a:t>
            </a:r>
            <a:r>
              <a:rPr lang="pt-PT" dirty="0" err="1" smtClean="0">
                <a:sym typeface="Wingdings" panose="05000000000000000000" pitchFamily="2" charset="2"/>
              </a:rPr>
              <a:t>the</a:t>
            </a:r>
            <a:r>
              <a:rPr lang="pt-PT" dirty="0" smtClean="0">
                <a:sym typeface="Wingdings" panose="05000000000000000000" pitchFamily="2" charset="2"/>
              </a:rPr>
              <a:t> </a:t>
            </a:r>
            <a:r>
              <a:rPr lang="pt-PT" dirty="0" err="1" smtClean="0">
                <a:sym typeface="Wingdings" panose="05000000000000000000" pitchFamily="2" charset="2"/>
              </a:rPr>
              <a:t>liquid</a:t>
            </a:r>
            <a:endParaRPr lang="pt-PT" dirty="0" smtClean="0">
              <a:sym typeface="Wingdings" panose="05000000000000000000" pitchFamily="2" charset="2"/>
            </a:endParaRPr>
          </a:p>
          <a:p>
            <a:pPr marL="342900" indent="-342900" algn="just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dirty="0" err="1" smtClean="0">
                <a:sym typeface="Wingdings" panose="05000000000000000000" pitchFamily="2" charset="2"/>
              </a:rPr>
              <a:t>Maybe</a:t>
            </a:r>
            <a:r>
              <a:rPr lang="pt-PT" dirty="0" smtClean="0">
                <a:sym typeface="Wingdings" panose="05000000000000000000" pitchFamily="2" charset="2"/>
              </a:rPr>
              <a:t>, </a:t>
            </a:r>
            <a:r>
              <a:rPr lang="pt-PT" dirty="0" err="1" smtClean="0">
                <a:sym typeface="Wingdings" panose="05000000000000000000" pitchFamily="2" charset="2"/>
              </a:rPr>
              <a:t>holes</a:t>
            </a:r>
            <a:r>
              <a:rPr lang="pt-PT" dirty="0" smtClean="0">
                <a:sym typeface="Wingdings" panose="05000000000000000000" pitchFamily="2" charset="2"/>
              </a:rPr>
              <a:t> for </a:t>
            </a:r>
            <a:r>
              <a:rPr lang="pt-PT" dirty="0" err="1" smtClean="0">
                <a:sym typeface="Wingdings" panose="05000000000000000000" pitchFamily="2" charset="2"/>
              </a:rPr>
              <a:t>electrons</a:t>
            </a:r>
            <a:r>
              <a:rPr lang="pt-PT" dirty="0" smtClean="0">
                <a:sym typeface="Wingdings" panose="05000000000000000000" pitchFamily="2" charset="2"/>
              </a:rPr>
              <a:t>?  GEM, THGEM, </a:t>
            </a:r>
            <a:r>
              <a:rPr lang="pt-PT" dirty="0" err="1" smtClean="0">
                <a:sym typeface="Wingdings" panose="05000000000000000000" pitchFamily="2" charset="2"/>
              </a:rPr>
              <a:t>etc</a:t>
            </a:r>
            <a:endParaRPr lang="pt-PT" dirty="0" smtClean="0">
              <a:sym typeface="Wingdings" panose="05000000000000000000" pitchFamily="2" charset="2"/>
            </a:endParaRPr>
          </a:p>
          <a:p>
            <a:pPr marL="342900" indent="-342900">
              <a:spcBef>
                <a:spcPts val="1000"/>
              </a:spcBef>
              <a:buClr>
                <a:srgbClr val="0070C0"/>
              </a:buClr>
              <a:buFont typeface="Courier New" panose="02070309020205020404" pitchFamily="49" charset="0"/>
              <a:buChar char="o"/>
            </a:pPr>
            <a:r>
              <a:rPr lang="pt-PT" dirty="0" err="1">
                <a:sym typeface="Wingdings" panose="05000000000000000000" pitchFamily="2" charset="2"/>
              </a:rPr>
              <a:t>How</a:t>
            </a:r>
            <a:r>
              <a:rPr lang="pt-PT" dirty="0">
                <a:sym typeface="Wingdings" panose="05000000000000000000" pitchFamily="2" charset="2"/>
              </a:rPr>
              <a:t> do </a:t>
            </a:r>
            <a:r>
              <a:rPr lang="pt-PT" dirty="0" err="1">
                <a:sym typeface="Wingdings" panose="05000000000000000000" pitchFamily="2" charset="2"/>
              </a:rPr>
              <a:t>we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control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the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liquid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level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precisely</a:t>
            </a:r>
            <a:r>
              <a:rPr lang="pt-PT" dirty="0">
                <a:sym typeface="Wingdings" panose="05000000000000000000" pitchFamily="2" charset="2"/>
              </a:rPr>
              <a:t> to </a:t>
            </a:r>
            <a:r>
              <a:rPr lang="pt-PT" dirty="0" err="1">
                <a:sym typeface="Wingdings" panose="05000000000000000000" pitchFamily="2" charset="2"/>
              </a:rPr>
              <a:t>have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liquid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below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and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gas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above</a:t>
            </a:r>
            <a:r>
              <a:rPr lang="pt-PT" dirty="0">
                <a:sym typeface="Wingdings" panose="05000000000000000000" pitchFamily="2" charset="2"/>
              </a:rPr>
              <a:t> </a:t>
            </a:r>
            <a:r>
              <a:rPr lang="pt-PT" dirty="0" err="1">
                <a:sym typeface="Wingdings" panose="05000000000000000000" pitchFamily="2" charset="2"/>
              </a:rPr>
              <a:t>it</a:t>
            </a:r>
            <a:r>
              <a:rPr lang="pt-PT" dirty="0" smtClean="0">
                <a:sym typeface="Wingdings" panose="05000000000000000000" pitchFamily="2" charset="2"/>
              </a:rPr>
              <a:t>?</a:t>
            </a:r>
            <a:endParaRPr lang="pt-PT" dirty="0"/>
          </a:p>
        </p:txBody>
      </p:sp>
      <p:grpSp>
        <p:nvGrpSpPr>
          <p:cNvPr id="8" name="Grupo 7"/>
          <p:cNvGrpSpPr/>
          <p:nvPr/>
        </p:nvGrpSpPr>
        <p:grpSpPr>
          <a:xfrm>
            <a:off x="3215696" y="4595610"/>
            <a:ext cx="5746788" cy="1601314"/>
            <a:chOff x="5052892" y="4876214"/>
            <a:chExt cx="5746788" cy="1601314"/>
          </a:xfrm>
        </p:grpSpPr>
        <p:sp>
          <p:nvSpPr>
            <p:cNvPr id="9" name="CaixaDeTexto 8"/>
            <p:cNvSpPr txBox="1"/>
            <p:nvPr/>
          </p:nvSpPr>
          <p:spPr>
            <a:xfrm>
              <a:off x="5052892" y="6015863"/>
              <a:ext cx="31019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400" b="1" dirty="0" err="1" smtClean="0">
                  <a:solidFill>
                    <a:srgbClr val="FF0000"/>
                  </a:solidFill>
                </a:rPr>
                <a:t>Go</a:t>
              </a:r>
              <a:r>
                <a:rPr lang="pt-PT" sz="2400" b="1" dirty="0" smtClean="0">
                  <a:solidFill>
                    <a:srgbClr val="FF0000"/>
                  </a:solidFill>
                </a:rPr>
                <a:t> natural, </a:t>
              </a:r>
              <a:r>
                <a:rPr lang="pt-PT" sz="2400" b="1" dirty="0" err="1" smtClean="0">
                  <a:solidFill>
                    <a:srgbClr val="FF0000"/>
                  </a:solidFill>
                </a:rPr>
                <a:t>let</a:t>
              </a:r>
              <a:r>
                <a:rPr lang="pt-PT" sz="2400" b="1" dirty="0" smtClean="0">
                  <a:solidFill>
                    <a:srgbClr val="FF0000"/>
                  </a:solidFill>
                </a:rPr>
                <a:t> </a:t>
              </a:r>
              <a:r>
                <a:rPr lang="pt-PT" sz="2400" b="1" dirty="0" err="1" smtClean="0">
                  <a:solidFill>
                    <a:srgbClr val="FF0000"/>
                  </a:solidFill>
                </a:rPr>
                <a:t>it</a:t>
              </a:r>
              <a:r>
                <a:rPr lang="pt-PT" sz="2400" b="1" dirty="0" smtClean="0">
                  <a:solidFill>
                    <a:srgbClr val="FF0000"/>
                  </a:solidFill>
                </a:rPr>
                <a:t> </a:t>
              </a:r>
              <a:r>
                <a:rPr lang="pt-PT" sz="2400" b="1" dirty="0" err="1" smtClean="0">
                  <a:solidFill>
                    <a:srgbClr val="FF0000"/>
                  </a:solidFill>
                </a:rPr>
                <a:t>float</a:t>
              </a:r>
              <a:r>
                <a:rPr lang="pt-PT" sz="2400" b="1" dirty="0" smtClean="0">
                  <a:solidFill>
                    <a:srgbClr val="FF0000"/>
                  </a:solidFill>
                </a:rPr>
                <a:t> !</a:t>
              </a:r>
              <a:endParaRPr lang="pt-PT" sz="2400" b="1" dirty="0">
                <a:solidFill>
                  <a:srgbClr val="FF0000"/>
                </a:solidFill>
              </a:endParaRPr>
            </a:p>
          </p:txBody>
        </p:sp>
        <p:pic>
          <p:nvPicPr>
            <p:cNvPr id="10" name="Imagem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59" t="15367" r="9838" b="36045"/>
            <a:stretch/>
          </p:blipFill>
          <p:spPr>
            <a:xfrm>
              <a:off x="8357416" y="4876214"/>
              <a:ext cx="2442264" cy="16013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2494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83351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83351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15150" y="648335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5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1"/>
            <a:ext cx="9144000" cy="78299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The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idea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198085" y="909761"/>
                <a:ext cx="4589816" cy="157992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  <a:alpha val="28000"/>
                </a:schemeClr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600"/>
                  </a:lnSpc>
                  <a:spcBef>
                    <a:spcPts val="600"/>
                  </a:spcBef>
                </a:pPr>
                <a:r>
                  <a:rPr lang="en-GB" dirty="0" smtClean="0"/>
                  <a:t>LXe density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2.9</a:t>
                </a:r>
                <a:r>
                  <a:rPr lang="en-GB" dirty="0" smtClean="0"/>
                  <a:t> g/cm3</a:t>
                </a:r>
              </a:p>
              <a:p>
                <a:pPr>
                  <a:lnSpc>
                    <a:spcPts val="2600"/>
                  </a:lnSpc>
                  <a:spcBef>
                    <a:spcPts val="600"/>
                  </a:spcBef>
                </a:pPr>
                <a:r>
                  <a:rPr lang="en-GB" dirty="0" smtClean="0"/>
                  <a:t>FR4 density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2.0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GB" b="1" dirty="0" smtClean="0">
                    <a:solidFill>
                      <a:srgbClr val="0070C0"/>
                    </a:solidFill>
                  </a:rPr>
                  <a:t>0.2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dirty="0" smtClean="0"/>
                  <a:t>g/cm3</a:t>
                </a:r>
              </a:p>
              <a:p>
                <a:pPr>
                  <a:lnSpc>
                    <a:spcPts val="2600"/>
                  </a:lnSpc>
                  <a:spcBef>
                    <a:spcPts val="600"/>
                  </a:spcBef>
                </a:pPr>
                <a:r>
                  <a:rPr lang="en-GB" dirty="0" smtClean="0"/>
                  <a:t>If copper cladding is not too heavy </a:t>
                </a:r>
                <a:r>
                  <a:rPr lang="en-GB" dirty="0" smtClean="0">
                    <a:sym typeface="Wingdings" panose="05000000000000000000" pitchFamily="2" charset="2"/>
                  </a:rPr>
                  <a:t> THGEM </a:t>
                </a:r>
                <a:r>
                  <a:rPr lang="en-GB" b="1" dirty="0" smtClean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should float </a:t>
                </a:r>
                <a:r>
                  <a:rPr lang="en-GB" dirty="0" smtClean="0">
                    <a:sym typeface="Wingdings" panose="05000000000000000000" pitchFamily="2" charset="2"/>
                  </a:rPr>
                  <a:t>on the surface of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LXe</a:t>
                </a:r>
                <a:r>
                  <a:rPr lang="en-GB" dirty="0" smtClean="0">
                    <a:sym typeface="Wingdings" panose="05000000000000000000" pitchFamily="2" charset="2"/>
                  </a:rPr>
                  <a:t> </a:t>
                </a:r>
                <a:endParaRPr lang="pt-PT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85" y="909761"/>
                <a:ext cx="4589816" cy="1579920"/>
              </a:xfrm>
              <a:prstGeom prst="rect">
                <a:avLst/>
              </a:prstGeom>
              <a:blipFill rotWithShape="0">
                <a:blip r:embed="rId2"/>
                <a:stretch>
                  <a:fillRect l="-927" b="-3448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ixaDeTexto 6"/>
          <p:cNvSpPr txBox="1"/>
          <p:nvPr/>
        </p:nvSpPr>
        <p:spPr>
          <a:xfrm>
            <a:off x="198085" y="2728243"/>
            <a:ext cx="4589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</a:pPr>
            <a:r>
              <a:rPr lang="pt-PT" dirty="0" err="1" smtClean="0"/>
              <a:t>How</a:t>
            </a:r>
            <a:r>
              <a:rPr lang="pt-PT" dirty="0" smtClean="0"/>
              <a:t> do </a:t>
            </a:r>
            <a:r>
              <a:rPr lang="pt-PT" dirty="0" err="1" smtClean="0"/>
              <a:t>we</a:t>
            </a:r>
            <a:r>
              <a:rPr lang="pt-PT" dirty="0" smtClean="0"/>
              <a:t> </a:t>
            </a:r>
            <a:r>
              <a:rPr lang="pt-PT" dirty="0" err="1" smtClean="0"/>
              <a:t>know</a:t>
            </a:r>
            <a:r>
              <a:rPr lang="pt-PT" dirty="0" smtClean="0"/>
              <a:t> </a:t>
            </a:r>
            <a:r>
              <a:rPr lang="pt-PT" dirty="0" err="1" smtClean="0"/>
              <a:t>that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liquid</a:t>
            </a:r>
            <a:r>
              <a:rPr lang="pt-PT" dirty="0" smtClean="0"/>
              <a:t> interface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stay</a:t>
            </a:r>
            <a:r>
              <a:rPr lang="pt-PT" dirty="0" smtClean="0"/>
              <a:t> </a:t>
            </a:r>
            <a:r>
              <a:rPr lang="pt-PT" dirty="0" err="1" smtClean="0"/>
              <a:t>between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two</a:t>
            </a:r>
            <a:r>
              <a:rPr lang="pt-PT" dirty="0" smtClean="0"/>
              <a:t> </a:t>
            </a:r>
            <a:r>
              <a:rPr lang="pt-PT" dirty="0" err="1" smtClean="0"/>
              <a:t>copper</a:t>
            </a:r>
            <a:r>
              <a:rPr lang="pt-PT" dirty="0" smtClean="0"/>
              <a:t> </a:t>
            </a:r>
            <a:r>
              <a:rPr lang="pt-PT" dirty="0" err="1" smtClean="0"/>
              <a:t>electrodes</a:t>
            </a:r>
            <a:r>
              <a:rPr lang="pt-PT" dirty="0" smtClean="0"/>
              <a:t>?</a:t>
            </a:r>
          </a:p>
          <a:p>
            <a:pPr algn="just">
              <a:spcBef>
                <a:spcPts val="1200"/>
              </a:spcBef>
            </a:pPr>
            <a:r>
              <a:rPr lang="pt-PT" dirty="0" err="1" smtClean="0"/>
              <a:t>How</a:t>
            </a:r>
            <a:r>
              <a:rPr lang="pt-PT" dirty="0" smtClean="0"/>
              <a:t> do </a:t>
            </a:r>
            <a:r>
              <a:rPr lang="pt-PT" dirty="0" err="1" smtClean="0"/>
              <a:t>we</a:t>
            </a:r>
            <a:r>
              <a:rPr lang="pt-PT" dirty="0" smtClean="0"/>
              <a:t> </a:t>
            </a:r>
            <a:r>
              <a:rPr lang="pt-PT" dirty="0" err="1" smtClean="0"/>
              <a:t>know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liquid</a:t>
            </a:r>
            <a:r>
              <a:rPr lang="pt-PT" dirty="0" smtClean="0"/>
              <a:t> </a:t>
            </a:r>
            <a:r>
              <a:rPr lang="pt-PT" dirty="0" err="1" smtClean="0"/>
              <a:t>will</a:t>
            </a:r>
            <a:r>
              <a:rPr lang="pt-PT" dirty="0" smtClean="0"/>
              <a:t> </a:t>
            </a:r>
            <a:r>
              <a:rPr lang="pt-PT" dirty="0" err="1" smtClean="0"/>
              <a:t>enter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hole</a:t>
            </a:r>
            <a:r>
              <a:rPr lang="pt-PT" dirty="0" smtClean="0"/>
              <a:t>?</a:t>
            </a:r>
          </a:p>
          <a:p>
            <a:pPr algn="just">
              <a:spcBef>
                <a:spcPts val="1200"/>
              </a:spcBef>
            </a:pPr>
            <a:r>
              <a:rPr lang="pt-PT" dirty="0" err="1"/>
              <a:t>How</a:t>
            </a:r>
            <a:r>
              <a:rPr lang="pt-PT" dirty="0"/>
              <a:t> do </a:t>
            </a:r>
            <a:r>
              <a:rPr lang="pt-PT" dirty="0" err="1"/>
              <a:t>we</a:t>
            </a:r>
            <a:r>
              <a:rPr lang="pt-PT" dirty="0"/>
              <a:t> </a:t>
            </a:r>
            <a:r>
              <a:rPr lang="pt-PT" dirty="0" err="1"/>
              <a:t>know</a:t>
            </a:r>
            <a:r>
              <a:rPr lang="pt-PT" dirty="0"/>
              <a:t> </a:t>
            </a:r>
            <a:r>
              <a:rPr lang="pt-PT" dirty="0" err="1"/>
              <a:t>that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liquid</a:t>
            </a:r>
            <a:r>
              <a:rPr lang="pt-PT" dirty="0"/>
              <a:t> </a:t>
            </a:r>
            <a:r>
              <a:rPr lang="pt-PT" dirty="0" err="1"/>
              <a:t>will</a:t>
            </a:r>
            <a:r>
              <a:rPr lang="pt-PT" dirty="0"/>
              <a:t> </a:t>
            </a:r>
            <a:r>
              <a:rPr lang="pt-PT" dirty="0" err="1"/>
              <a:t>not</a:t>
            </a:r>
            <a:r>
              <a:rPr lang="pt-PT" dirty="0"/>
              <a:t> </a:t>
            </a:r>
            <a:r>
              <a:rPr lang="pt-PT" dirty="0" err="1"/>
              <a:t>spill</a:t>
            </a:r>
            <a:r>
              <a:rPr lang="pt-PT" dirty="0"/>
              <a:t> </a:t>
            </a:r>
            <a:r>
              <a:rPr lang="pt-PT" dirty="0" err="1" smtClean="0"/>
              <a:t>over</a:t>
            </a:r>
            <a:r>
              <a:rPr lang="pt-PT" dirty="0" smtClean="0"/>
              <a:t> THGEM?</a:t>
            </a:r>
            <a:endParaRPr lang="pt-PT" dirty="0"/>
          </a:p>
          <a:p>
            <a:pPr algn="just">
              <a:spcBef>
                <a:spcPts val="1200"/>
              </a:spcBef>
            </a:pPr>
            <a:r>
              <a:rPr lang="pt-PT" dirty="0" err="1" smtClean="0"/>
              <a:t>How</a:t>
            </a:r>
            <a:r>
              <a:rPr lang="pt-PT" dirty="0" smtClean="0"/>
              <a:t> do </a:t>
            </a:r>
            <a:r>
              <a:rPr lang="pt-PT" dirty="0" err="1" smtClean="0"/>
              <a:t>we</a:t>
            </a:r>
            <a:r>
              <a:rPr lang="pt-PT" dirty="0" smtClean="0"/>
              <a:t> </a:t>
            </a:r>
            <a:r>
              <a:rPr lang="pt-PT" dirty="0" err="1" smtClean="0"/>
              <a:t>know</a:t>
            </a:r>
            <a:r>
              <a:rPr lang="pt-PT" dirty="0" smtClean="0"/>
              <a:t> </a:t>
            </a:r>
            <a:r>
              <a:rPr lang="pt-PT" dirty="0" err="1" smtClean="0"/>
              <a:t>what</a:t>
            </a:r>
            <a:r>
              <a:rPr lang="pt-PT" dirty="0" smtClean="0"/>
              <a:t>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liquid</a:t>
            </a:r>
            <a:r>
              <a:rPr lang="pt-PT" dirty="0" smtClean="0"/>
              <a:t> </a:t>
            </a:r>
            <a:r>
              <a:rPr lang="pt-PT" dirty="0" err="1" smtClean="0"/>
              <a:t>surface</a:t>
            </a:r>
            <a:r>
              <a:rPr lang="pt-PT" dirty="0" smtClean="0"/>
              <a:t> </a:t>
            </a:r>
            <a:r>
              <a:rPr lang="pt-PT" dirty="0" err="1" smtClean="0"/>
              <a:t>profile</a:t>
            </a:r>
            <a:r>
              <a:rPr lang="pt-PT" dirty="0" smtClean="0"/>
              <a:t> in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hole</a:t>
            </a:r>
            <a:r>
              <a:rPr lang="pt-PT" dirty="0" smtClean="0"/>
              <a:t>?</a:t>
            </a:r>
            <a:endParaRPr lang="pt-PT" dirty="0"/>
          </a:p>
        </p:txBody>
      </p:sp>
      <p:sp>
        <p:nvSpPr>
          <p:cNvPr id="8" name="CaixaDeTexto 7"/>
          <p:cNvSpPr txBox="1"/>
          <p:nvPr/>
        </p:nvSpPr>
        <p:spPr>
          <a:xfrm>
            <a:off x="2354534" y="5446068"/>
            <a:ext cx="4434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0070C0"/>
                </a:solidFill>
              </a:rPr>
              <a:t>Too </a:t>
            </a:r>
            <a:r>
              <a:rPr lang="pt-PT" sz="2400" b="1" dirty="0" err="1" smtClean="0">
                <a:solidFill>
                  <a:srgbClr val="0070C0"/>
                </a:solidFill>
              </a:rPr>
              <a:t>many</a:t>
            </a:r>
            <a:r>
              <a:rPr lang="pt-PT" sz="2400" b="1" dirty="0" smtClean="0">
                <a:solidFill>
                  <a:srgbClr val="0070C0"/>
                </a:solidFill>
              </a:rPr>
              <a:t> </a:t>
            </a:r>
            <a:r>
              <a:rPr lang="pt-PT" sz="2400" b="1" dirty="0" err="1" smtClean="0">
                <a:solidFill>
                  <a:srgbClr val="0070C0"/>
                </a:solidFill>
              </a:rPr>
              <a:t>questions</a:t>
            </a:r>
            <a:r>
              <a:rPr lang="pt-PT" sz="2400" b="1" dirty="0" smtClean="0">
                <a:solidFill>
                  <a:srgbClr val="0070C0"/>
                </a:solidFill>
              </a:rPr>
              <a:t>…   </a:t>
            </a:r>
            <a:r>
              <a:rPr lang="pt-PT" sz="2400" b="1" dirty="0" err="1" smtClean="0">
                <a:solidFill>
                  <a:srgbClr val="0070C0"/>
                </a:solidFill>
              </a:rPr>
              <a:t>Just</a:t>
            </a:r>
            <a:r>
              <a:rPr lang="pt-PT" sz="2400" b="1" dirty="0" smtClean="0">
                <a:solidFill>
                  <a:srgbClr val="0070C0"/>
                </a:solidFill>
              </a:rPr>
              <a:t> </a:t>
            </a:r>
            <a:r>
              <a:rPr lang="pt-PT" sz="2400" b="1" dirty="0" err="1" smtClean="0">
                <a:solidFill>
                  <a:srgbClr val="0070C0"/>
                </a:solidFill>
              </a:rPr>
              <a:t>try</a:t>
            </a:r>
            <a:r>
              <a:rPr lang="pt-PT" sz="2400" b="1" dirty="0" smtClean="0">
                <a:solidFill>
                  <a:srgbClr val="0070C0"/>
                </a:solidFill>
              </a:rPr>
              <a:t> </a:t>
            </a:r>
            <a:r>
              <a:rPr lang="pt-PT" sz="2400" b="1" dirty="0" err="1" smtClean="0">
                <a:solidFill>
                  <a:srgbClr val="0070C0"/>
                </a:solidFill>
              </a:rPr>
              <a:t>it</a:t>
            </a:r>
            <a:r>
              <a:rPr lang="pt-PT" sz="2400" b="1" dirty="0" smtClean="0">
                <a:solidFill>
                  <a:srgbClr val="0070C0"/>
                </a:solidFill>
              </a:rPr>
              <a:t>!</a:t>
            </a:r>
            <a:endParaRPr lang="pt-PT" sz="2400" b="1" dirty="0">
              <a:solidFill>
                <a:srgbClr val="0070C0"/>
              </a:solidFill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/>
          <a:srcRect r="2974"/>
          <a:stretch/>
        </p:blipFill>
        <p:spPr>
          <a:xfrm>
            <a:off x="5022761" y="909761"/>
            <a:ext cx="3949789" cy="3388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2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85141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85141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882957" y="648514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6</a:t>
            </a:fld>
            <a:endParaRPr lang="pt-PT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855257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Experimental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setup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1141210"/>
            <a:ext cx="3496079" cy="332400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897" t="48646" r="27269" b="21772"/>
          <a:stretch/>
        </p:blipFill>
        <p:spPr>
          <a:xfrm>
            <a:off x="4976595" y="1981857"/>
            <a:ext cx="3829965" cy="248335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4976595" y="4708982"/>
            <a:ext cx="2646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THGEM:</a:t>
            </a:r>
          </a:p>
          <a:p>
            <a:r>
              <a:rPr lang="pt-PT" dirty="0" smtClean="0"/>
              <a:t>0.4 mm </a:t>
            </a:r>
            <a:r>
              <a:rPr lang="pt-PT" dirty="0" err="1" smtClean="0"/>
              <a:t>thick</a:t>
            </a:r>
            <a:endParaRPr lang="pt-PT" dirty="0" smtClean="0"/>
          </a:p>
          <a:p>
            <a:r>
              <a:rPr lang="pt-PT" dirty="0" smtClean="0"/>
              <a:t>0.3 mm </a:t>
            </a:r>
            <a:r>
              <a:rPr lang="pt-PT" dirty="0" err="1" smtClean="0"/>
              <a:t>holes</a:t>
            </a:r>
            <a:r>
              <a:rPr lang="pt-PT" dirty="0" smtClean="0"/>
              <a:t>, 0.1 mm rim</a:t>
            </a:r>
          </a:p>
          <a:p>
            <a:r>
              <a:rPr lang="pt-PT" dirty="0" smtClean="0"/>
              <a:t>1.0 mm </a:t>
            </a:r>
            <a:r>
              <a:rPr lang="pt-PT" dirty="0" err="1" smtClean="0"/>
              <a:t>pitch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/>
              <p:cNvSpPr txBox="1"/>
              <p:nvPr/>
            </p:nvSpPr>
            <p:spPr>
              <a:xfrm>
                <a:off x="215700" y="4910303"/>
                <a:ext cx="318432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t-PT" dirty="0" err="1" smtClean="0"/>
                  <a:t>Two</a:t>
                </a:r>
                <a:r>
                  <a:rPr lang="pt-PT" dirty="0" smtClean="0"/>
                  <a:t> 20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pt-PT" dirty="0" smtClean="0"/>
                  <a:t>m </a:t>
                </a:r>
                <a:r>
                  <a:rPr lang="pt-PT" dirty="0" err="1" smtClean="0"/>
                  <a:t>wires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connected</a:t>
                </a:r>
                <a:r>
                  <a:rPr lang="pt-PT" dirty="0" smtClean="0"/>
                  <a:t> to THGEM </a:t>
                </a:r>
                <a:r>
                  <a:rPr lang="pt-PT" dirty="0" err="1" smtClean="0"/>
                  <a:t>electrodes</a:t>
                </a:r>
                <a:endParaRPr lang="pt-PT" dirty="0"/>
              </a:p>
            </p:txBody>
          </p:sp>
        </mc:Choice>
        <mc:Fallback xmlns="">
          <p:sp>
            <p:nvSpPr>
              <p:cNvPr id="9" name="CaixaDe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700" y="4910303"/>
                <a:ext cx="3184323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1530" t="-4673" b="-1308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xão reta unidirecional 9"/>
          <p:cNvCxnSpPr/>
          <p:nvPr/>
        </p:nvCxnSpPr>
        <p:spPr>
          <a:xfrm flipV="1">
            <a:off x="986942" y="4155573"/>
            <a:ext cx="469900" cy="71998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ta unidirecional 13"/>
          <p:cNvCxnSpPr/>
          <p:nvPr/>
        </p:nvCxnSpPr>
        <p:spPr>
          <a:xfrm flipV="1">
            <a:off x="1172156" y="2325420"/>
            <a:ext cx="469900" cy="719981"/>
          </a:xfrm>
          <a:prstGeom prst="straightConnector1">
            <a:avLst/>
          </a:prstGeom>
          <a:ln w="254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9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98020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98020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947348" y="6498020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7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867448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Experimental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setup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–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voltages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258" y="2611491"/>
            <a:ext cx="3163292" cy="2271793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543" y="2611491"/>
            <a:ext cx="4390183" cy="2519826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6838873" y="3828249"/>
            <a:ext cx="516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err="1" smtClean="0">
                <a:solidFill>
                  <a:srgbClr val="FF0000"/>
                </a:solidFill>
              </a:rPr>
              <a:t>or</a:t>
            </a:r>
            <a:r>
              <a:rPr lang="pt-PT" sz="1600" dirty="0" smtClean="0">
                <a:solidFill>
                  <a:srgbClr val="FF0000"/>
                </a:solidFill>
              </a:rPr>
              <a:t> 0</a:t>
            </a:r>
            <a:endParaRPr lang="pt-PT" sz="1600" dirty="0">
              <a:solidFill>
                <a:srgbClr val="FF0000"/>
              </a:solidFill>
            </a:endParaRPr>
          </a:p>
        </p:txBody>
      </p:sp>
      <p:cxnSp>
        <p:nvCxnSpPr>
          <p:cNvPr id="9" name="Conexão reta unidirecional 8"/>
          <p:cNvCxnSpPr/>
          <p:nvPr/>
        </p:nvCxnSpPr>
        <p:spPr>
          <a:xfrm>
            <a:off x="6795498" y="3920304"/>
            <a:ext cx="0" cy="2160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5863872" y="4166803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 smtClean="0">
                <a:solidFill>
                  <a:srgbClr val="FF0000"/>
                </a:solidFill>
              </a:rPr>
              <a:t>E</a:t>
            </a:r>
            <a:endParaRPr lang="pt-PT" sz="1600" dirty="0">
              <a:solidFill>
                <a:srgbClr val="FF0000"/>
              </a:solidFill>
            </a:endParaRPr>
          </a:p>
        </p:txBody>
      </p:sp>
      <p:cxnSp>
        <p:nvCxnSpPr>
          <p:cNvPr id="18" name="Conexão reta unidirecional 17"/>
          <p:cNvCxnSpPr/>
          <p:nvPr/>
        </p:nvCxnSpPr>
        <p:spPr>
          <a:xfrm>
            <a:off x="6500934" y="4083920"/>
            <a:ext cx="0" cy="2160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ta unidirecional 18"/>
          <p:cNvCxnSpPr/>
          <p:nvPr/>
        </p:nvCxnSpPr>
        <p:spPr>
          <a:xfrm>
            <a:off x="6175669" y="4236715"/>
            <a:ext cx="0" cy="1800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upo 43"/>
          <p:cNvGrpSpPr/>
          <p:nvPr/>
        </p:nvGrpSpPr>
        <p:grpSpPr>
          <a:xfrm>
            <a:off x="1201761" y="4172884"/>
            <a:ext cx="1340211" cy="99310"/>
            <a:chOff x="1130944" y="3721292"/>
            <a:chExt cx="1340211" cy="99310"/>
          </a:xfrm>
        </p:grpSpPr>
        <p:cxnSp>
          <p:nvCxnSpPr>
            <p:cNvPr id="20" name="Conexão reta 19"/>
            <p:cNvCxnSpPr/>
            <p:nvPr/>
          </p:nvCxnSpPr>
          <p:spPr>
            <a:xfrm>
              <a:off x="1153987" y="3742902"/>
              <a:ext cx="1316644" cy="296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ta 20"/>
            <p:cNvCxnSpPr/>
            <p:nvPr/>
          </p:nvCxnSpPr>
          <p:spPr>
            <a:xfrm>
              <a:off x="2471155" y="3748602"/>
              <a:ext cx="0" cy="72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1130944" y="3721292"/>
              <a:ext cx="47134" cy="49413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43" name="Grupo 42"/>
          <p:cNvGrpSpPr/>
          <p:nvPr/>
        </p:nvGrpSpPr>
        <p:grpSpPr>
          <a:xfrm>
            <a:off x="1203366" y="4359835"/>
            <a:ext cx="1340730" cy="58193"/>
            <a:chOff x="1132549" y="3975981"/>
            <a:chExt cx="1340730" cy="58193"/>
          </a:xfrm>
        </p:grpSpPr>
        <p:cxnSp>
          <p:nvCxnSpPr>
            <p:cNvPr id="24" name="Conexão reta 23"/>
            <p:cNvCxnSpPr/>
            <p:nvPr/>
          </p:nvCxnSpPr>
          <p:spPr>
            <a:xfrm flipV="1">
              <a:off x="2472756" y="3975981"/>
              <a:ext cx="0" cy="3600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xão reta 24"/>
            <p:cNvCxnSpPr/>
            <p:nvPr/>
          </p:nvCxnSpPr>
          <p:spPr>
            <a:xfrm>
              <a:off x="1156635" y="4010917"/>
              <a:ext cx="1316644" cy="296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 flipV="1">
              <a:off x="1132549" y="3984761"/>
              <a:ext cx="47134" cy="49413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1195357" y="3884252"/>
            <a:ext cx="672086" cy="49413"/>
            <a:chOff x="814110" y="3923641"/>
            <a:chExt cx="672086" cy="49413"/>
          </a:xfrm>
        </p:grpSpPr>
        <p:cxnSp>
          <p:nvCxnSpPr>
            <p:cNvPr id="28" name="Conexão reta 27"/>
            <p:cNvCxnSpPr/>
            <p:nvPr/>
          </p:nvCxnSpPr>
          <p:spPr>
            <a:xfrm>
              <a:off x="838196" y="3948348"/>
              <a:ext cx="648000" cy="296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/>
            <p:cNvSpPr/>
            <p:nvPr/>
          </p:nvSpPr>
          <p:spPr>
            <a:xfrm flipV="1">
              <a:off x="814110" y="3923641"/>
              <a:ext cx="47134" cy="49413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30" name="Grupo 29"/>
          <p:cNvGrpSpPr/>
          <p:nvPr/>
        </p:nvGrpSpPr>
        <p:grpSpPr>
          <a:xfrm>
            <a:off x="1205007" y="4480099"/>
            <a:ext cx="672086" cy="49413"/>
            <a:chOff x="814110" y="3923641"/>
            <a:chExt cx="672086" cy="49413"/>
          </a:xfrm>
        </p:grpSpPr>
        <p:cxnSp>
          <p:nvCxnSpPr>
            <p:cNvPr id="31" name="Conexão reta 30"/>
            <p:cNvCxnSpPr/>
            <p:nvPr/>
          </p:nvCxnSpPr>
          <p:spPr>
            <a:xfrm>
              <a:off x="838196" y="3948348"/>
              <a:ext cx="648000" cy="2965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 flipV="1">
              <a:off x="814110" y="3923641"/>
              <a:ext cx="47134" cy="49413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aixaDeTexto 32"/>
              <p:cNvSpPr txBox="1"/>
              <p:nvPr/>
            </p:nvSpPr>
            <p:spPr>
              <a:xfrm>
                <a:off x="836064" y="4376160"/>
                <a:ext cx="4545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33" name="CaixaDeTexto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064" y="4376160"/>
                <a:ext cx="454547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aixaDeTexto 33"/>
              <p:cNvSpPr txBox="1"/>
              <p:nvPr/>
            </p:nvSpPr>
            <p:spPr>
              <a:xfrm>
                <a:off x="836586" y="4143998"/>
                <a:ext cx="466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34" name="CaixaDeTexto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586" y="4143998"/>
                <a:ext cx="466218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aixaDeTexto 34"/>
              <p:cNvSpPr txBox="1"/>
              <p:nvPr/>
            </p:nvSpPr>
            <p:spPr>
              <a:xfrm>
                <a:off x="829185" y="3918053"/>
                <a:ext cx="438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35" name="CaixaDeTexto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185" y="3918053"/>
                <a:ext cx="43896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aixaDeTexto 35"/>
              <p:cNvSpPr txBox="1"/>
              <p:nvPr/>
            </p:nvSpPr>
            <p:spPr>
              <a:xfrm>
                <a:off x="809040" y="3650583"/>
                <a:ext cx="4972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36" name="CaixaDeTexto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040" y="3650583"/>
                <a:ext cx="49725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aixaDeTexto 36"/>
          <p:cNvSpPr txBox="1"/>
          <p:nvPr/>
        </p:nvSpPr>
        <p:spPr>
          <a:xfrm>
            <a:off x="416069" y="39084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0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192754" y="437584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-2900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39" name="CaixaDeTexto 38"/>
          <p:cNvSpPr txBox="1"/>
          <p:nvPr/>
        </p:nvSpPr>
        <p:spPr>
          <a:xfrm>
            <a:off x="208334" y="41657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-2500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88747" y="3657234"/>
            <a:ext cx="892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0 to +…</a:t>
            </a:r>
            <a:endParaRPr lang="pt-PT" dirty="0">
              <a:solidFill>
                <a:srgbClr val="0070C0"/>
              </a:solidFill>
            </a:endParaRPr>
          </a:p>
        </p:txBody>
      </p:sp>
      <p:sp>
        <p:nvSpPr>
          <p:cNvPr id="41" name="CaixaDeTexto 40"/>
          <p:cNvSpPr txBox="1"/>
          <p:nvPr/>
        </p:nvSpPr>
        <p:spPr>
          <a:xfrm>
            <a:off x="51016" y="2907273"/>
            <a:ext cx="1333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tipical</a:t>
            </a:r>
            <a:r>
              <a:rPr lang="pt-PT" dirty="0" smtClean="0"/>
              <a:t> </a:t>
            </a:r>
            <a:r>
              <a:rPr lang="pt-PT" dirty="0" err="1" smtClean="0"/>
              <a:t>voltages</a:t>
            </a:r>
            <a:r>
              <a:rPr lang="pt-PT" dirty="0" smtClean="0"/>
              <a:t>:</a:t>
            </a:r>
            <a:endParaRPr lang="pt-PT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208335" y="1393931"/>
            <a:ext cx="46856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THGEM </a:t>
            </a:r>
            <a:r>
              <a:rPr lang="pt-PT" sz="2000" dirty="0" err="1" smtClean="0"/>
              <a:t>position</a:t>
            </a:r>
            <a:r>
              <a:rPr lang="pt-PT" sz="2000" dirty="0" smtClean="0"/>
              <a:t> </a:t>
            </a:r>
            <a:r>
              <a:rPr lang="pt-PT" sz="2000" dirty="0" err="1" smtClean="0"/>
              <a:t>with</a:t>
            </a:r>
            <a:r>
              <a:rPr lang="pt-PT" sz="2000" dirty="0" smtClean="0"/>
              <a:t> </a:t>
            </a:r>
            <a:r>
              <a:rPr lang="pt-PT" sz="2000" dirty="0" err="1" smtClean="0"/>
              <a:t>LXe</a:t>
            </a:r>
            <a:r>
              <a:rPr lang="pt-PT" sz="2000" dirty="0" smtClean="0"/>
              <a:t> </a:t>
            </a:r>
            <a:r>
              <a:rPr lang="pt-PT" sz="2000" dirty="0" err="1" smtClean="0"/>
              <a:t>below</a:t>
            </a:r>
            <a:r>
              <a:rPr lang="pt-PT" sz="2000" dirty="0" smtClean="0"/>
              <a:t> </a:t>
            </a:r>
            <a:r>
              <a:rPr lang="pt-PT" sz="2000" dirty="0" err="1" smtClean="0"/>
              <a:t>the</a:t>
            </a:r>
            <a:r>
              <a:rPr lang="pt-PT" sz="2000" dirty="0" smtClean="0"/>
              <a:t> </a:t>
            </a:r>
            <a:r>
              <a:rPr lang="pt-PT" sz="2000" dirty="0" err="1" smtClean="0"/>
              <a:t>cathode</a:t>
            </a:r>
            <a:endParaRPr lang="pt-PT" sz="2000" dirty="0"/>
          </a:p>
        </p:txBody>
      </p:sp>
      <p:sp>
        <p:nvSpPr>
          <p:cNvPr id="46" name="CaixaDeTexto 45"/>
          <p:cNvSpPr txBox="1"/>
          <p:nvPr/>
        </p:nvSpPr>
        <p:spPr>
          <a:xfrm>
            <a:off x="5281705" y="1377122"/>
            <a:ext cx="32336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smtClean="0"/>
              <a:t>THGEM </a:t>
            </a:r>
            <a:r>
              <a:rPr lang="pt-PT" sz="2000" dirty="0" err="1" smtClean="0"/>
              <a:t>floats</a:t>
            </a:r>
            <a:r>
              <a:rPr lang="pt-PT" sz="2000" dirty="0" smtClean="0"/>
              <a:t> </a:t>
            </a:r>
            <a:r>
              <a:rPr lang="pt-PT" sz="2000" dirty="0" err="1" smtClean="0"/>
              <a:t>on</a:t>
            </a:r>
            <a:r>
              <a:rPr lang="pt-PT" sz="2000" dirty="0" smtClean="0"/>
              <a:t> </a:t>
            </a:r>
            <a:r>
              <a:rPr lang="pt-PT" sz="2000" dirty="0" err="1" smtClean="0"/>
              <a:t>LXe</a:t>
            </a:r>
            <a:r>
              <a:rPr lang="pt-PT" sz="2000" dirty="0" smtClean="0"/>
              <a:t> </a:t>
            </a:r>
            <a:r>
              <a:rPr lang="pt-PT" sz="2000" dirty="0" err="1" smtClean="0"/>
              <a:t>surface</a:t>
            </a:r>
            <a:endParaRPr lang="pt-PT" sz="2000" dirty="0"/>
          </a:p>
        </p:txBody>
      </p:sp>
    </p:spTree>
    <p:extLst>
      <p:ext uri="{BB962C8B-B14F-4D97-AF65-F5344CB8AC3E}">
        <p14:creationId xmlns:p14="http://schemas.microsoft.com/office/powerpoint/2010/main" val="272832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85141"/>
            <a:ext cx="2057400" cy="365125"/>
          </a:xfrm>
        </p:spPr>
        <p:txBody>
          <a:bodyPr/>
          <a:lstStyle/>
          <a:p>
            <a:r>
              <a:rPr lang="pt-PT" dirty="0" smtClean="0"/>
              <a:t>V. </a:t>
            </a:r>
            <a:r>
              <a:rPr lang="pt-PT" dirty="0" err="1" smtClean="0"/>
              <a:t>Chepel</a:t>
            </a:r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85141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805683" y="6485141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8</a:t>
            </a:fld>
            <a:endParaRPr lang="pt-PT" dirty="0"/>
          </a:p>
        </p:txBody>
      </p:sp>
      <p:sp>
        <p:nvSpPr>
          <p:cNvPr id="5" name="Rectangle 182"/>
          <p:cNvSpPr txBox="1">
            <a:spLocks noChangeArrowheads="1"/>
          </p:cNvSpPr>
          <p:nvPr/>
        </p:nvSpPr>
        <p:spPr>
          <a:xfrm>
            <a:off x="0" y="0"/>
            <a:ext cx="9144000" cy="825303"/>
          </a:xfrm>
          <a:prstGeom prst="rect">
            <a:avLst/>
          </a:prstGeom>
          <a:ln/>
        </p:spPr>
        <p:txBody>
          <a:bodyPr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pt-PT" altLang="pt-PT" b="1" dirty="0" err="1" smtClean="0">
                <a:solidFill>
                  <a:srgbClr val="0070C0"/>
                </a:solidFill>
                <a:latin typeface="+mn-lt"/>
              </a:rPr>
              <a:t>See</a:t>
            </a:r>
            <a:r>
              <a:rPr lang="pt-PT" altLang="pt-PT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altLang="pt-PT" b="1" dirty="0" err="1" smtClean="0">
                <a:solidFill>
                  <a:srgbClr val="0070C0"/>
                </a:solidFill>
                <a:latin typeface="+mn-lt"/>
              </a:rPr>
              <a:t>something</a:t>
            </a:r>
            <a:r>
              <a:rPr lang="pt-PT" altLang="pt-PT" b="1" dirty="0" smtClean="0">
                <a:solidFill>
                  <a:srgbClr val="0070C0"/>
                </a:solidFill>
                <a:latin typeface="+mn-lt"/>
              </a:rPr>
              <a:t>?</a:t>
            </a:r>
            <a:endParaRPr lang="pt-PT" altLang="pt-PT" b="1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/>
              <p:cNvSpPr txBox="1"/>
              <p:nvPr/>
            </p:nvSpPr>
            <p:spPr>
              <a:xfrm>
                <a:off x="5966206" y="2545116"/>
                <a:ext cx="233301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000" b="0" i="0" smtClean="0">
                              <a:latin typeface="Cambria Math" panose="02040503050406030204" pitchFamily="18" charset="0"/>
                            </a:rPr>
                            <m:t>drift</m:t>
                          </m:r>
                        </m:sub>
                      </m:sSub>
                      <m:r>
                        <a:rPr lang="en-GB" sz="2000" b="0" i="0" smtClean="0">
                          <a:latin typeface="Cambria Math" panose="02040503050406030204" pitchFamily="18" charset="0"/>
                        </a:rPr>
                        <m:t>=400 </m:t>
                      </m:r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sz="2000" b="0" dirty="0" smtClean="0"/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𝑇𝐻𝐺𝐸𝑀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=2500 </m:t>
                    </m:r>
                  </m:oMath>
                </a14:m>
                <a:r>
                  <a:rPr lang="pt-PT" sz="2000" dirty="0" smtClean="0"/>
                  <a:t>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000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𝑒𝑥𝑡𝑟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pt-PT" sz="2000" dirty="0"/>
              </a:p>
            </p:txBody>
          </p:sp>
        </mc:Choice>
        <mc:Fallback xmlns="">
          <p:sp>
            <p:nvSpPr>
              <p:cNvPr id="6" name="CaixaDe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206" y="2545116"/>
                <a:ext cx="2333011" cy="101566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aixaDeTexto 6"/>
          <p:cNvSpPr txBox="1"/>
          <p:nvPr/>
        </p:nvSpPr>
        <p:spPr>
          <a:xfrm>
            <a:off x="5966206" y="3982104"/>
            <a:ext cx="2925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Estimated</a:t>
            </a:r>
            <a:r>
              <a:rPr lang="pt-PT" sz="2000" dirty="0" smtClean="0"/>
              <a:t> </a:t>
            </a:r>
            <a:r>
              <a:rPr lang="pt-PT" sz="2000" dirty="0" err="1" smtClean="0"/>
              <a:t>liquid</a:t>
            </a:r>
            <a:r>
              <a:rPr lang="pt-PT" sz="2000" dirty="0" smtClean="0"/>
              <a:t> </a:t>
            </a:r>
            <a:r>
              <a:rPr lang="pt-PT" sz="2000" dirty="0" err="1" smtClean="0"/>
              <a:t>thickness</a:t>
            </a:r>
            <a:r>
              <a:rPr lang="pt-PT" sz="2000" dirty="0" smtClean="0"/>
              <a:t> 6.8 mm</a:t>
            </a:r>
            <a:endParaRPr lang="pt-PT" sz="20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966206" y="1615960"/>
            <a:ext cx="2220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dirty="0" smtClean="0">
                <a:solidFill>
                  <a:srgbClr val="C00000"/>
                </a:solidFill>
              </a:rPr>
              <a:t>PMT </a:t>
            </a:r>
            <a:r>
              <a:rPr lang="pt-PT" sz="3600" dirty="0" err="1" smtClean="0">
                <a:solidFill>
                  <a:srgbClr val="C00000"/>
                </a:solidFill>
              </a:rPr>
              <a:t>signal</a:t>
            </a:r>
            <a:endParaRPr lang="pt-PT" sz="3600" dirty="0">
              <a:solidFill>
                <a:srgbClr val="C00000"/>
              </a:solidFill>
            </a:endParaRPr>
          </a:p>
        </p:txBody>
      </p:sp>
      <p:pic>
        <p:nvPicPr>
          <p:cNvPr id="9" name="waveform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223" y="1242993"/>
            <a:ext cx="5347147" cy="401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75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>
          <a:xfrm>
            <a:off x="628650" y="6472262"/>
            <a:ext cx="2057400" cy="365125"/>
          </a:xfrm>
        </p:spPr>
        <p:txBody>
          <a:bodyPr/>
          <a:lstStyle/>
          <a:p>
            <a:r>
              <a:rPr lang="pt-PT" smtClean="0"/>
              <a:t>V. Chepel</a:t>
            </a:r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>
          <a:xfrm>
            <a:off x="3028950" y="6472262"/>
            <a:ext cx="3086100" cy="365125"/>
          </a:xfrm>
        </p:spPr>
        <p:txBody>
          <a:bodyPr/>
          <a:lstStyle/>
          <a:p>
            <a:r>
              <a:rPr lang="en-GB" smtClean="0"/>
              <a:t>MDPG 2022, WIS, Rehovot, December 12-16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>
          <a:xfrm>
            <a:off x="6882957" y="6472262"/>
            <a:ext cx="2057400" cy="365125"/>
          </a:xfrm>
        </p:spPr>
        <p:txBody>
          <a:bodyPr/>
          <a:lstStyle/>
          <a:p>
            <a:fld id="{3CEE16B0-397A-44EA-9784-C6EF16EF3F26}" type="slidenum">
              <a:rPr lang="pt-PT" smtClean="0"/>
              <a:t>9</a:t>
            </a:fld>
            <a:endParaRPr lang="pt-PT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0" y="0"/>
            <a:ext cx="9144000" cy="10303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PMT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waveforms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for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different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liquid</a:t>
            </a:r>
            <a:r>
              <a:rPr lang="pt-PT" sz="40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pt-PT" sz="4000" b="1" dirty="0" err="1" smtClean="0">
                <a:solidFill>
                  <a:srgbClr val="0070C0"/>
                </a:solidFill>
                <a:latin typeface="+mn-lt"/>
              </a:rPr>
              <a:t>levels</a:t>
            </a:r>
            <a:endParaRPr lang="pt-PT" sz="40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15" y="1491861"/>
            <a:ext cx="7721600" cy="3237886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371996" y="1491861"/>
            <a:ext cx="595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S1</a:t>
            </a:r>
            <a:endParaRPr lang="pt-PT" sz="16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3241947" y="2123177"/>
            <a:ext cx="5955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smtClean="0"/>
              <a:t>S2</a:t>
            </a:r>
            <a:endParaRPr lang="pt-PT" sz="1600" dirty="0"/>
          </a:p>
        </p:txBody>
      </p:sp>
      <p:cxnSp>
        <p:nvCxnSpPr>
          <p:cNvPr id="9" name="Conexão reta unidirecional 8"/>
          <p:cNvCxnSpPr/>
          <p:nvPr/>
        </p:nvCxnSpPr>
        <p:spPr>
          <a:xfrm>
            <a:off x="3858452" y="3110804"/>
            <a:ext cx="2926080" cy="0"/>
          </a:xfrm>
          <a:prstGeom prst="straightConnector1">
            <a:avLst/>
          </a:prstGeom>
          <a:ln w="22225">
            <a:solidFill>
              <a:srgbClr val="0070C0"/>
            </a:solidFill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ixaDeTexto 9"/>
          <p:cNvSpPr txBox="1"/>
          <p:nvPr/>
        </p:nvSpPr>
        <p:spPr>
          <a:xfrm>
            <a:off x="4770102" y="5285204"/>
            <a:ext cx="4028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smtClean="0">
                <a:solidFill>
                  <a:srgbClr val="C00000"/>
                </a:solidFill>
              </a:rPr>
              <a:t>No S2 for </a:t>
            </a:r>
            <a:r>
              <a:rPr lang="pt-PT" sz="2400" dirty="0" err="1" smtClean="0">
                <a:solidFill>
                  <a:srgbClr val="C00000"/>
                </a:solidFill>
              </a:rPr>
              <a:t>fully</a:t>
            </a:r>
            <a:r>
              <a:rPr lang="pt-PT" sz="2400" dirty="0" smtClean="0">
                <a:solidFill>
                  <a:srgbClr val="C00000"/>
                </a:solidFill>
              </a:rPr>
              <a:t> </a:t>
            </a:r>
            <a:r>
              <a:rPr lang="pt-PT" sz="2400" dirty="0" err="1" smtClean="0">
                <a:solidFill>
                  <a:srgbClr val="C00000"/>
                </a:solidFill>
              </a:rPr>
              <a:t>covered</a:t>
            </a:r>
            <a:r>
              <a:rPr lang="pt-PT" sz="2400" dirty="0" smtClean="0">
                <a:solidFill>
                  <a:srgbClr val="C00000"/>
                </a:solidFill>
              </a:rPr>
              <a:t> THGEM</a:t>
            </a:r>
            <a:endParaRPr lang="pt-PT" sz="2400" dirty="0">
              <a:solidFill>
                <a:srgbClr val="C00000"/>
              </a:solidFill>
            </a:endParaRPr>
          </a:p>
        </p:txBody>
      </p:sp>
      <p:cxnSp>
        <p:nvCxnSpPr>
          <p:cNvPr id="11" name="Conexão reta unidirecional 10"/>
          <p:cNvCxnSpPr/>
          <p:nvPr/>
        </p:nvCxnSpPr>
        <p:spPr>
          <a:xfrm flipV="1">
            <a:off x="7486650" y="4480779"/>
            <a:ext cx="0" cy="697828"/>
          </a:xfrm>
          <a:prstGeom prst="straightConnector1">
            <a:avLst/>
          </a:prstGeom>
          <a:ln w="25400">
            <a:solidFill>
              <a:srgbClr val="C00000"/>
            </a:solidFill>
            <a:headEnd type="none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ta unidirecional 11"/>
          <p:cNvCxnSpPr/>
          <p:nvPr/>
        </p:nvCxnSpPr>
        <p:spPr>
          <a:xfrm>
            <a:off x="2250522" y="4724781"/>
            <a:ext cx="113792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ixaDeTexto 12"/>
          <p:cNvSpPr txBox="1"/>
          <p:nvPr/>
        </p:nvSpPr>
        <p:spPr>
          <a:xfrm>
            <a:off x="594668" y="5237156"/>
            <a:ext cx="2945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 err="1" smtClean="0"/>
              <a:t>Drift</a:t>
            </a:r>
            <a:r>
              <a:rPr lang="pt-PT" sz="2400" dirty="0" smtClean="0"/>
              <a:t> time in </a:t>
            </a:r>
            <a:r>
              <a:rPr lang="pt-PT" sz="2400" dirty="0" err="1" smtClean="0"/>
              <a:t>the</a:t>
            </a:r>
            <a:r>
              <a:rPr lang="pt-PT" sz="2400" dirty="0" smtClean="0"/>
              <a:t> </a:t>
            </a:r>
            <a:r>
              <a:rPr lang="pt-PT" sz="2400" dirty="0" err="1" smtClean="0"/>
              <a:t>liquid</a:t>
            </a:r>
            <a:endParaRPr lang="pt-PT" sz="2400" dirty="0"/>
          </a:p>
        </p:txBody>
      </p:sp>
      <p:cxnSp>
        <p:nvCxnSpPr>
          <p:cNvPr id="14" name="Conexão reta unidirecional 13"/>
          <p:cNvCxnSpPr/>
          <p:nvPr/>
        </p:nvCxnSpPr>
        <p:spPr>
          <a:xfrm>
            <a:off x="2232735" y="5041291"/>
            <a:ext cx="2193879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4387977" y="2501098"/>
            <a:ext cx="1548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 smtClean="0">
                <a:solidFill>
                  <a:srgbClr val="0070C0"/>
                </a:solidFill>
              </a:rPr>
              <a:t>more </a:t>
            </a:r>
            <a:r>
              <a:rPr lang="pt-PT" sz="2800" dirty="0" err="1" smtClean="0">
                <a:solidFill>
                  <a:srgbClr val="0070C0"/>
                </a:solidFill>
              </a:rPr>
              <a:t>LXe</a:t>
            </a:r>
            <a:endParaRPr lang="pt-PT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5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</TotalTime>
  <Words>1053</Words>
  <Application>Microsoft Office PowerPoint</Application>
  <PresentationFormat>Apresentação no Ecrã (4:3)</PresentationFormat>
  <Paragraphs>169</Paragraphs>
  <Slides>17</Slides>
  <Notes>1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Courier New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VC</dc:creator>
  <cp:lastModifiedBy>VC</cp:lastModifiedBy>
  <cp:revision>19</cp:revision>
  <dcterms:created xsi:type="dcterms:W3CDTF">2022-12-12T10:48:09Z</dcterms:created>
  <dcterms:modified xsi:type="dcterms:W3CDTF">2022-12-12T15:47:17Z</dcterms:modified>
</cp:coreProperties>
</file>