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26" r:id="rId14"/>
    <p:sldId id="271" r:id="rId15"/>
    <p:sldId id="272" r:id="rId16"/>
    <p:sldId id="273" r:id="rId17"/>
    <p:sldId id="327" r:id="rId18"/>
    <p:sldId id="324" r:id="rId19"/>
    <p:sldId id="325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786325-C0D9-4E42-877F-C85BA45D7C93}" v="1501" dt="2021-09-15T15:03:33.0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434" autoAdjust="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80239-786F-4FA2-9D6B-99BB6E59440F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516EB-2298-4003-80B8-5C3511D29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265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516EB-2298-4003-80B8-5C3511D29B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5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11968b5ae5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11968b5ae5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52dccb75e9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52dccb75e9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52dccb75e9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52dccb75e9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54027431a2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54027431a2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45433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54027431a2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54027431a2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54027431a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154027431a2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54027431a2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54027431a2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54027431a2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54027431a2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32371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54027431a2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54027431a2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1906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54027431a2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154027431a2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11968b5ae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11968b5ae5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54027431a2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154027431a2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55caeab83b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55caeab83b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11968b5ae5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11968b5ae5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11968b5ae5_0_2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111968b5ae5_0_2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101f1b43a2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1101f1b43a2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11968b5ae5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111968b5ae5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12dce696e1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12dce696e1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11968b5ae5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111968b5ae5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11968b5ae5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111968b5ae5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154027431a2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154027431a2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1968b5ae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11968b5ae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11968b5ae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11968b5ae5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1968b5ae5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11968b5ae5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11968b5ae5_0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11968b5ae5_0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11968b5ae5_0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11968b5ae5_0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11968b5ae5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11968b5ae5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1968b5ae5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1968b5ae5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2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2" y="360204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77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0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7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7"/>
            <a:ext cx="773429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25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gl" smtClean="0"/>
              <a:pPr/>
              <a:t>‹#›</a:t>
            </a:fld>
            <a:endParaRPr lang="gl"/>
          </a:p>
        </p:txBody>
      </p:sp>
    </p:spTree>
    <p:extLst>
      <p:ext uri="{BB962C8B-B14F-4D97-AF65-F5344CB8AC3E}">
        <p14:creationId xmlns:p14="http://schemas.microsoft.com/office/powerpoint/2010/main" val="2139039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gl" smtClean="0"/>
              <a:pPr/>
              <a:t>‹#›</a:t>
            </a:fld>
            <a:endParaRPr lang="gl"/>
          </a:p>
        </p:txBody>
      </p:sp>
    </p:spTree>
    <p:extLst>
      <p:ext uri="{BB962C8B-B14F-4D97-AF65-F5344CB8AC3E}">
        <p14:creationId xmlns:p14="http://schemas.microsoft.com/office/powerpoint/2010/main" val="610693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6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13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17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18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69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4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9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2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A. Roy – Bubble-free LHM - MPGD22, Israel, 13/12/2022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0643C-FCE7-4C4A-9A2C-253F4A27F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97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6/09/P09003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s://www.sciencedirect.com/science/article/pii/0168900294913161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1088/1748-0221/13/12/P12008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s://iopscience.iop.org/article/10.1088/1748-0221/14/01/P0102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sciencedirect.com/science/article/pii/S0168900216304983?via%3Dihub" TargetMode="External"/><Relationship Id="rId5" Type="http://schemas.openxmlformats.org/officeDocument/2006/relationships/hyperlink" Target="https://iopscience.iop.org/article/10.1088/1748-0221/10/11/P11002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iopscience.iop.org/article/10.1088/1748-0221/14/11/P11021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0168900294913161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hyperlink" Target="https://events.camk.edu.pl/event/47/contributions/377/attachments/126/281/LIDINE-2022%20The%20Bubble-Free%20Liquid%20Hole-Multiplier-v2.pdf" TargetMode="External"/><Relationship Id="rId4" Type="http://schemas.openxmlformats.org/officeDocument/2006/relationships/hyperlink" Target="https://indico.hep.manchester.ac.uk/getFile.py/access?contribId=10&amp;sessionId=9&amp;resId=0&amp;materialId=slides&amp;confId=545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jinst.sissa.it/jinst/theses/2021_JINST_TH_002.js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opscience.iop.org/article/10.1088/1748-0221/13/12/P12008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indico.cern.ch/event/1110129/contributions/4716603/attachments/2386350/4078562/RD51-Miniweek%20The%20Bubble-Free%20Liquid%20Hole-Multiplier.pdf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81" y="925773"/>
            <a:ext cx="10527437" cy="1423252"/>
          </a:xfrm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MPGD-based bubble-free </a:t>
            </a:r>
            <a:br>
              <a:rPr lang="en-US" sz="3600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3600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 Hole-Multiplier</a:t>
            </a:r>
            <a:endParaRPr lang="en-IL" sz="3200" b="1" dirty="0">
              <a:effectLst/>
              <a:latin typeface="Avenir Next LT Pro Light" panose="020B03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175" y="3481957"/>
            <a:ext cx="11461649" cy="2192020"/>
          </a:xfrm>
        </p:spPr>
        <p:txBody>
          <a:bodyPr>
            <a:normAutofit/>
          </a:bodyPr>
          <a:lstStyle/>
          <a:p>
            <a:endParaRPr lang="en-US" sz="2000" dirty="0">
              <a:latin typeface="Avenir Next LT Pro Light" panose="020B0304020202020204" pitchFamily="34" charset="0"/>
            </a:endParaRPr>
          </a:p>
          <a:p>
            <a:r>
              <a:rPr lang="en-US" b="1" u="sng" dirty="0">
                <a:solidFill>
                  <a:schemeClr val="accent1"/>
                </a:solidFill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Roy</a:t>
            </a:r>
            <a:r>
              <a:rPr lang="en-US" b="1" baseline="30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1,2</a:t>
            </a:r>
            <a:r>
              <a:rPr lang="en-US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G. Mart</a:t>
            </a:r>
            <a:r>
              <a:rPr lang="en-US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í</a:t>
            </a:r>
            <a:r>
              <a:rPr lang="en-US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nez-Lema</a:t>
            </a:r>
            <a:r>
              <a:rPr lang="en-US" b="1" baseline="30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1,2</a:t>
            </a:r>
            <a:r>
              <a:rPr lang="en-US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A. Breskin</a:t>
            </a:r>
            <a:r>
              <a:rPr lang="en-US" b="1" baseline="30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L. Arazi</a:t>
            </a:r>
            <a:r>
              <a:rPr lang="en-US" b="1" baseline="30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br>
              <a:rPr lang="en-IL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baseline="30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</a:t>
            </a:r>
            <a:r>
              <a:rPr lang="en-US" sz="2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Unit of Nuclear Engineering, Ben-Gurion University, Beer-Sheva, Israel</a:t>
            </a:r>
            <a:br>
              <a:rPr lang="en-IL" sz="2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000" baseline="30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</a:t>
            </a:r>
            <a:r>
              <a:rPr lang="en-US" sz="2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Department of Particle Physics and Astrophysics, Weizmann Institute of Science, </a:t>
            </a:r>
            <a:br>
              <a:rPr lang="en-US" sz="2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000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Rehovot, Israel</a:t>
            </a:r>
            <a:endParaRPr lang="en-US" sz="2000" dirty="0">
              <a:latin typeface="Avenir Next LT Pro Light" panose="020B03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261" y="20320"/>
            <a:ext cx="2524908" cy="717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3780430" cy="746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82F7D0-0959-4804-9E4F-A5897CFEC4E7}"/>
              </a:ext>
            </a:extLst>
          </p:cNvPr>
          <p:cNvSpPr txBox="1"/>
          <p:nvPr/>
        </p:nvSpPr>
        <p:spPr>
          <a:xfrm>
            <a:off x="3425437" y="5773790"/>
            <a:ext cx="505181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Avenir Next LT Pro Light" panose="020B0304020202020204" pitchFamily="34" charset="0"/>
              </a:rPr>
              <a:t>MPGD 2022</a:t>
            </a:r>
          </a:p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Avenir Next LT Pro Light" panose="020B0304020202020204" pitchFamily="34" charset="0"/>
              </a:rPr>
              <a:t>Rehovot, Israel, December 2022</a:t>
            </a:r>
            <a:endParaRPr lang="he-IL" sz="2400" dirty="0">
              <a:solidFill>
                <a:schemeClr val="accent2">
                  <a:lumMod val="75000"/>
                </a:schemeClr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E2D2D2-3EF7-5588-1595-9EDA7412372F}"/>
              </a:ext>
            </a:extLst>
          </p:cNvPr>
          <p:cNvSpPr txBox="1"/>
          <p:nvPr/>
        </p:nvSpPr>
        <p:spPr>
          <a:xfrm>
            <a:off x="1890216" y="2635635"/>
            <a:ext cx="86487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Avenir Next LT Pro Light" panose="020B0304020202020204" pitchFamily="34" charset="0"/>
              </a:rPr>
              <a:t>Charge and light detection in dual-phase noble-liquid TPCs</a:t>
            </a:r>
            <a:endParaRPr lang="en-IL" sz="2400" dirty="0"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149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2"/>
          <p:cNvSpPr txBox="1">
            <a:spLocks noGrp="1"/>
          </p:cNvSpPr>
          <p:nvPr>
            <p:ph type="title"/>
          </p:nvPr>
        </p:nvSpPr>
        <p:spPr>
          <a:xfrm>
            <a:off x="415600" y="247584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Electron transfer efficiency across the L-THGEM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173" name="Google Shape;173;p22"/>
          <p:cNvSpPr txBox="1">
            <a:spLocks noGrp="1"/>
          </p:cNvSpPr>
          <p:nvPr>
            <p:ph type="body" idx="1"/>
          </p:nvPr>
        </p:nvSpPr>
        <p:spPr>
          <a:xfrm>
            <a:off x="415600" y="1067652"/>
            <a:ext cx="11360800" cy="84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indent="-434329">
              <a:buSzPct val="100000"/>
              <a:buChar char="-"/>
            </a:pPr>
            <a:r>
              <a:rPr lang="gl" sz="2200" b="1" dirty="0">
                <a:latin typeface="Avenir Next LT Pro Light" panose="020B0304020202020204" pitchFamily="34" charset="0"/>
              </a:rPr>
              <a:t>High transfer efficiency</a:t>
            </a:r>
            <a:r>
              <a:rPr lang="gl" sz="2200" dirty="0">
                <a:latin typeface="Avenir Next LT Pro Light" panose="020B0304020202020204" pitchFamily="34" charset="0"/>
              </a:rPr>
              <a:t> for both S1’-like photoelectrons and S2 ionization electrons</a:t>
            </a:r>
            <a:endParaRPr sz="2200" dirty="0">
              <a:latin typeface="Avenir Next LT Pro Light" panose="020B0304020202020204" pitchFamily="34" charset="0"/>
            </a:endParaRPr>
          </a:p>
        </p:txBody>
      </p:sp>
      <p:sp>
        <p:nvSpPr>
          <p:cNvPr id="174" name="Google Shape;174;p2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10</a:t>
            </a:fld>
            <a:endParaRPr/>
          </a:p>
        </p:txBody>
      </p:sp>
      <p:pic>
        <p:nvPicPr>
          <p:cNvPr id="176" name="Google Shape;17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950" y="2244713"/>
            <a:ext cx="4625731" cy="369631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A187A04-D4C3-E7CC-E453-F9034971BBE3}"/>
              </a:ext>
            </a:extLst>
          </p:cNvPr>
          <p:cNvGrpSpPr/>
          <p:nvPr/>
        </p:nvGrpSpPr>
        <p:grpSpPr>
          <a:xfrm>
            <a:off x="6953562" y="1680023"/>
            <a:ext cx="3084905" cy="4800000"/>
            <a:chOff x="7235490" y="1955933"/>
            <a:chExt cx="3084905" cy="4800000"/>
          </a:xfrm>
        </p:grpSpPr>
        <p:pic>
          <p:nvPicPr>
            <p:cNvPr id="177" name="Google Shape;177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7235490" y="1955933"/>
              <a:ext cx="3084905" cy="240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" name="Google Shape;178;p2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7243116" y="4355933"/>
              <a:ext cx="3069683" cy="2400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CF1ADD-2214-CFAE-3661-4371B958715A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836AEC-E7B5-6714-B6AB-C9F446E8C73F}"/>
              </a:ext>
            </a:extLst>
          </p:cNvPr>
          <p:cNvSpPr txBox="1"/>
          <p:nvPr/>
        </p:nvSpPr>
        <p:spPr>
          <a:xfrm>
            <a:off x="9976136" y="2142155"/>
            <a:ext cx="18002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Photoelectron</a:t>
            </a:r>
            <a:br>
              <a:rPr lang="en-US" sz="18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</a:br>
            <a:r>
              <a:rPr lang="gl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transfer</a:t>
            </a:r>
            <a:endParaRPr lang="en-IL" b="1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7081E5-251A-29B1-758F-4890E4DDD074}"/>
              </a:ext>
            </a:extLst>
          </p:cNvPr>
          <p:cNvSpPr txBox="1"/>
          <p:nvPr/>
        </p:nvSpPr>
        <p:spPr>
          <a:xfrm>
            <a:off x="9648825" y="4968392"/>
            <a:ext cx="28384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gl" sz="18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Ionization electron transfer</a:t>
            </a:r>
            <a:endParaRPr lang="en-IL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"/>
          <p:cNvSpPr txBox="1">
            <a:spLocks noGrp="1"/>
          </p:cNvSpPr>
          <p:nvPr>
            <p:ph type="title"/>
          </p:nvPr>
        </p:nvSpPr>
        <p:spPr>
          <a:xfrm>
            <a:off x="529900" y="268495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A simplified setup: dual-phase with single-THGEM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184" name="Google Shape;184;p23"/>
          <p:cNvSpPr txBox="1">
            <a:spLocks noGrp="1"/>
          </p:cNvSpPr>
          <p:nvPr>
            <p:ph type="body" idx="1"/>
          </p:nvPr>
        </p:nvSpPr>
        <p:spPr>
          <a:xfrm>
            <a:off x="529900" y="1240541"/>
            <a:ext cx="5680400" cy="294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34329">
              <a:lnSpc>
                <a:spcPct val="150000"/>
              </a:lnSpc>
              <a:buSzPct val="100000"/>
              <a:buChar char="-"/>
            </a:pPr>
            <a:r>
              <a:rPr lang="gl" sz="2000" dirty="0">
                <a:latin typeface="Avenir Next LT Pro Light" panose="020B0304020202020204" pitchFamily="34" charset="0"/>
              </a:rPr>
              <a:t>Simple dual phase setup</a:t>
            </a:r>
            <a:endParaRPr sz="2000" dirty="0">
              <a:latin typeface="Avenir Next LT Pro Light" panose="020B0304020202020204" pitchFamily="34" charset="0"/>
            </a:endParaRPr>
          </a:p>
          <a:p>
            <a:pPr indent="-434329">
              <a:lnSpc>
                <a:spcPct val="150000"/>
              </a:lnSpc>
              <a:buSzPct val="100000"/>
              <a:buChar char="-"/>
            </a:pPr>
            <a:r>
              <a:rPr lang="gl" sz="2000" dirty="0">
                <a:latin typeface="Avenir Next LT Pro Light" panose="020B0304020202020204" pitchFamily="34" charset="0"/>
              </a:rPr>
              <a:t>L-THGEM immersed and coated with CsI for VUV detection</a:t>
            </a:r>
            <a:endParaRPr sz="2000" dirty="0">
              <a:solidFill>
                <a:srgbClr val="FF0000"/>
              </a:solidFill>
              <a:highlight>
                <a:srgbClr val="FFFF00"/>
              </a:highlight>
              <a:latin typeface="Avenir Next LT Pro Light" panose="020B0304020202020204" pitchFamily="34" charset="0"/>
            </a:endParaRPr>
          </a:p>
          <a:p>
            <a:pPr indent="-434329">
              <a:lnSpc>
                <a:spcPct val="150000"/>
              </a:lnSpc>
              <a:buSzPct val="100000"/>
              <a:buChar char="-"/>
            </a:pPr>
            <a:r>
              <a:rPr lang="gl" sz="2000" dirty="0">
                <a:latin typeface="Avenir Next LT Pro Light" panose="020B0304020202020204" pitchFamily="34" charset="0"/>
              </a:rPr>
              <a:t>Mesh in the gas phase to create an extraction field</a:t>
            </a:r>
            <a:endParaRPr sz="2000" dirty="0">
              <a:latin typeface="Avenir Next LT Pro Light" panose="020B0304020202020204" pitchFamily="34" charset="0"/>
            </a:endParaRPr>
          </a:p>
          <a:p>
            <a:pPr lvl="1" indent="-405543">
              <a:lnSpc>
                <a:spcPct val="150000"/>
              </a:lnSpc>
              <a:buSzPct val="100000"/>
              <a:buChar char="-"/>
            </a:pPr>
            <a:r>
              <a:rPr lang="gl" sz="2000" b="1" dirty="0">
                <a:latin typeface="Avenir Next LT Pro Light" panose="020B0304020202020204" pitchFamily="34" charset="0"/>
              </a:rPr>
              <a:t>EL amplification</a:t>
            </a:r>
            <a:r>
              <a:rPr lang="gl" sz="2000" dirty="0">
                <a:latin typeface="Avenir Next LT Pro Light" panose="020B0304020202020204" pitchFamily="34" charset="0"/>
              </a:rPr>
              <a:t> in the gap</a:t>
            </a:r>
            <a:endParaRPr sz="2000" dirty="0">
              <a:latin typeface="Avenir Next LT Pro Light" panose="020B0304020202020204" pitchFamily="34" charset="0"/>
            </a:endParaRPr>
          </a:p>
        </p:txBody>
      </p:sp>
      <p:sp>
        <p:nvSpPr>
          <p:cNvPr id="185" name="Google Shape;185;p2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11</a:t>
            </a:fld>
            <a:endParaRPr/>
          </a:p>
        </p:txBody>
      </p:sp>
      <p:sp>
        <p:nvSpPr>
          <p:cNvPr id="186" name="Google Shape;186;p23"/>
          <p:cNvSpPr txBox="1"/>
          <p:nvPr/>
        </p:nvSpPr>
        <p:spPr>
          <a:xfrm>
            <a:off x="1795043" y="4438719"/>
            <a:ext cx="2947900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gl" sz="2000" b="1" dirty="0">
                <a:latin typeface="Avenir Next LT Pro Light" panose="020B0304020202020204" pitchFamily="34" charset="0"/>
              </a:rPr>
              <a:t>THGEM parameters</a:t>
            </a:r>
            <a:endParaRPr sz="2000" b="1" dirty="0"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0.3 mm hole ⌀</a:t>
            </a:r>
            <a:endParaRPr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50 μm rim</a:t>
            </a:r>
            <a:endParaRPr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0.7 mm pitch</a:t>
            </a:r>
            <a:endParaRPr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0.4 mm thickness</a:t>
            </a:r>
            <a:endParaRPr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20 mm ⌀ CsI spot</a:t>
            </a:r>
            <a:endParaRPr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</p:txBody>
      </p:sp>
      <p:pic>
        <p:nvPicPr>
          <p:cNvPr id="188" name="Google Shape;188;p23"/>
          <p:cNvPicPr preferRelativeResize="0"/>
          <p:nvPr/>
        </p:nvPicPr>
        <p:blipFill rotWithShape="1">
          <a:blip r:embed="rId3">
            <a:alphaModFix/>
          </a:blip>
          <a:srcRect b="10"/>
          <a:stretch/>
        </p:blipFill>
        <p:spPr>
          <a:xfrm>
            <a:off x="6343390" y="1245225"/>
            <a:ext cx="5290186" cy="50178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66F7DD71-DB9C-068B-BD3A-DBBE65573270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4"/>
          <p:cNvSpPr txBox="1">
            <a:spLocks noGrp="1"/>
          </p:cNvSpPr>
          <p:nvPr>
            <p:ph type="title"/>
          </p:nvPr>
        </p:nvSpPr>
        <p:spPr>
          <a:xfrm>
            <a:off x="415600" y="373568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Typical waveform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194" name="Google Shape;194;p24"/>
          <p:cNvSpPr txBox="1">
            <a:spLocks noGrp="1"/>
          </p:cNvSpPr>
          <p:nvPr>
            <p:ph type="body" idx="1"/>
          </p:nvPr>
        </p:nvSpPr>
        <p:spPr>
          <a:xfrm>
            <a:off x="357917" y="1302315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har char="-"/>
            </a:pPr>
            <a:r>
              <a:rPr lang="gl" sz="2400" dirty="0">
                <a:latin typeface="Avenir Next LT Pro Light" panose="020B0304020202020204" pitchFamily="34" charset="0"/>
              </a:rPr>
              <a:t>A waveform produced by an </a:t>
            </a:r>
            <a:r>
              <a:rPr lang="gl" sz="2400" baseline="30000" dirty="0">
                <a:latin typeface="Avenir Next LT Pro Light" panose="020B0304020202020204" pitchFamily="34" charset="0"/>
              </a:rPr>
              <a:t>241</a:t>
            </a:r>
            <a:r>
              <a:rPr lang="gl" sz="2400" dirty="0">
                <a:latin typeface="Avenir Next LT Pro Light" panose="020B0304020202020204" pitchFamily="34" charset="0"/>
              </a:rPr>
              <a:t>Am </a:t>
            </a:r>
            <a:r>
              <a:rPr lang="gl" sz="2400" b="1" dirty="0">
                <a:latin typeface="Avenir Next LT Pro Light" panose="020B0304020202020204" pitchFamily="34" charset="0"/>
              </a:rPr>
              <a:t>α</a:t>
            </a:r>
            <a:r>
              <a:rPr lang="gl" sz="2400" dirty="0">
                <a:latin typeface="Avenir Next LT Pro Light" panose="020B0304020202020204" pitchFamily="34" charset="0"/>
              </a:rPr>
              <a:t> interaction</a:t>
            </a:r>
            <a:endParaRPr sz="2400" dirty="0">
              <a:latin typeface="Avenir Next LT Pro Light" panose="020B0304020202020204" pitchFamily="34" charset="0"/>
            </a:endParaRPr>
          </a:p>
        </p:txBody>
      </p:sp>
      <p:sp>
        <p:nvSpPr>
          <p:cNvPr id="195" name="Google Shape;195;p2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12</a:t>
            </a:fld>
            <a:endParaRPr/>
          </a:p>
        </p:txBody>
      </p:sp>
      <p:pic>
        <p:nvPicPr>
          <p:cNvPr id="196" name="Google Shape;19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211" y="2231062"/>
            <a:ext cx="10890211" cy="413867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4"/>
          <p:cNvSpPr txBox="1"/>
          <p:nvPr/>
        </p:nvSpPr>
        <p:spPr>
          <a:xfrm>
            <a:off x="2158467" y="4699533"/>
            <a:ext cx="873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 b="1">
                <a:solidFill>
                  <a:srgbClr val="FF0000"/>
                </a:solidFill>
              </a:rPr>
              <a:t>S1</a:t>
            </a:r>
            <a:endParaRPr sz="2400" b="1">
              <a:solidFill>
                <a:srgbClr val="FF0000"/>
              </a:solidFill>
            </a:endParaRPr>
          </a:p>
        </p:txBody>
      </p:sp>
      <p:sp>
        <p:nvSpPr>
          <p:cNvPr id="198" name="Google Shape;198;p24"/>
          <p:cNvSpPr txBox="1"/>
          <p:nvPr/>
        </p:nvSpPr>
        <p:spPr>
          <a:xfrm>
            <a:off x="4127667" y="3862767"/>
            <a:ext cx="873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 b="1">
                <a:solidFill>
                  <a:srgbClr val="FF0000"/>
                </a:solidFill>
              </a:rPr>
              <a:t>S1’</a:t>
            </a:r>
            <a:endParaRPr sz="2400" b="1">
              <a:solidFill>
                <a:srgbClr val="FF0000"/>
              </a:solidFill>
            </a:endParaRPr>
          </a:p>
        </p:txBody>
      </p:sp>
      <p:sp>
        <p:nvSpPr>
          <p:cNvPr id="199" name="Google Shape;199;p24"/>
          <p:cNvSpPr txBox="1"/>
          <p:nvPr/>
        </p:nvSpPr>
        <p:spPr>
          <a:xfrm>
            <a:off x="8216100" y="2479900"/>
            <a:ext cx="873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 b="1">
                <a:solidFill>
                  <a:srgbClr val="FF0000"/>
                </a:solidFill>
              </a:rPr>
              <a:t>S2</a:t>
            </a:r>
            <a:endParaRPr sz="2400" b="1">
              <a:solidFill>
                <a:srgbClr val="FF0000"/>
              </a:solidFill>
            </a:endParaRPr>
          </a:p>
        </p:txBody>
      </p:sp>
      <p:sp>
        <p:nvSpPr>
          <p:cNvPr id="201" name="Google Shape;201;p24"/>
          <p:cNvSpPr txBox="1"/>
          <p:nvPr/>
        </p:nvSpPr>
        <p:spPr>
          <a:xfrm>
            <a:off x="8762279" y="3092640"/>
            <a:ext cx="2612136" cy="116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ΔV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thgem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= 2.0 kV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drift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= 0.66 kV/cm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extr       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= 6.8 kV/cm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74D9CD5A-CE85-E781-B56B-9A5324664BA6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8"/>
          <p:cNvSpPr txBox="1">
            <a:spLocks noGrp="1"/>
          </p:cNvSpPr>
          <p:nvPr>
            <p:ph type="title"/>
          </p:nvPr>
        </p:nvSpPr>
        <p:spPr>
          <a:xfrm>
            <a:off x="415600" y="212939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S1’ Energy resolution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243" name="Google Shape;243;p28"/>
          <p:cNvSpPr txBox="1">
            <a:spLocks noGrp="1"/>
          </p:cNvSpPr>
          <p:nvPr>
            <p:ph type="body" idx="1"/>
          </p:nvPr>
        </p:nvSpPr>
        <p:spPr>
          <a:xfrm>
            <a:off x="558475" y="1116477"/>
            <a:ext cx="11360800" cy="93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har char="-"/>
            </a:pPr>
            <a:r>
              <a:rPr lang="gl" sz="2500" dirty="0">
                <a:latin typeface="Avenir Next LT Pro Light" panose="020B0304020202020204" pitchFamily="34" charset="0"/>
              </a:rPr>
              <a:t>~ 12% S1 energy resolution (</a:t>
            </a:r>
            <a:r>
              <a:rPr lang="gl" sz="2800" b="1" dirty="0">
                <a:latin typeface="Avenir Next LT Pro Light" panose="020B0304020202020204" pitchFamily="34" charset="0"/>
              </a:rPr>
              <a:t>σ/E) </a:t>
            </a:r>
            <a:r>
              <a:rPr lang="gl" sz="2800" dirty="0">
                <a:latin typeface="Avenir Next LT Pro Light" panose="020B0304020202020204" pitchFamily="34" charset="0"/>
              </a:rPr>
              <a:t>measured with the mesh</a:t>
            </a:r>
            <a:endParaRPr sz="2200" dirty="0">
              <a:latin typeface="Avenir Next LT Pro Light" panose="020B0304020202020204" pitchFamily="34" charset="0"/>
            </a:endParaRPr>
          </a:p>
        </p:txBody>
      </p:sp>
      <p:sp>
        <p:nvSpPr>
          <p:cNvPr id="244" name="Google Shape;244;p2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13</a:t>
            </a:fld>
            <a:endParaRPr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93E63DC-3C0E-6EA9-9715-5BBFC220D5BE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013D02-0301-6C52-CA67-BF6A1EA6D3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160" y="1865713"/>
            <a:ext cx="5528572" cy="4535074"/>
          </a:xfrm>
          <a:prstGeom prst="rect">
            <a:avLst/>
          </a:prstGeom>
        </p:spPr>
      </p:pic>
      <p:sp>
        <p:nvSpPr>
          <p:cNvPr id="10" name="Google Shape;246;p28">
            <a:extLst>
              <a:ext uri="{FF2B5EF4-FFF2-40B4-BE49-F238E27FC236}">
                <a16:creationId xmlns:a16="http://schemas.microsoft.com/office/drawing/2014/main" id="{120A7FBA-ABBB-2DBD-7CAC-F68C2AF20F57}"/>
              </a:ext>
            </a:extLst>
          </p:cNvPr>
          <p:cNvSpPr txBox="1"/>
          <p:nvPr/>
        </p:nvSpPr>
        <p:spPr>
          <a:xfrm>
            <a:off x="8095717" y="2704549"/>
            <a:ext cx="3271204" cy="1785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2000" b="1" dirty="0">
                <a:latin typeface="Avenir Next LT Pro Light" panose="020B0304020202020204" pitchFamily="34" charset="0"/>
              </a:rPr>
              <a:t>Experimental conditions:</a:t>
            </a:r>
          </a:p>
          <a:p>
            <a:r>
              <a:rPr lang="en-US" sz="2000" b="1" dirty="0">
                <a:latin typeface="Avenir Next LT Pro Light" panose="020B0304020202020204" pitchFamily="34" charset="0"/>
              </a:rPr>
              <a:t> </a:t>
            </a: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ΔV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LTHGEM 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= 2.0 kV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drift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   ~ 0.65 kV/cm</a:t>
            </a: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ext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   ~ 7.8 kV/cm</a:t>
            </a:r>
          </a:p>
        </p:txBody>
      </p:sp>
    </p:spTree>
    <p:extLst>
      <p:ext uri="{BB962C8B-B14F-4D97-AF65-F5344CB8AC3E}">
        <p14:creationId xmlns:p14="http://schemas.microsoft.com/office/powerpoint/2010/main" val="903342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8"/>
          <p:cNvSpPr txBox="1">
            <a:spLocks noGrp="1"/>
          </p:cNvSpPr>
          <p:nvPr>
            <p:ph type="title"/>
          </p:nvPr>
        </p:nvSpPr>
        <p:spPr>
          <a:xfrm>
            <a:off x="415600" y="212939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S2 Energy resolution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243" name="Google Shape;243;p28"/>
          <p:cNvSpPr txBox="1">
            <a:spLocks noGrp="1"/>
          </p:cNvSpPr>
          <p:nvPr>
            <p:ph type="body" idx="1"/>
          </p:nvPr>
        </p:nvSpPr>
        <p:spPr>
          <a:xfrm>
            <a:off x="1407615" y="1095094"/>
            <a:ext cx="8219765" cy="93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buChar char="-"/>
            </a:pPr>
            <a:r>
              <a:rPr lang="gl" sz="2000" dirty="0">
                <a:latin typeface="Avenir Next LT Pro Light" panose="020B0304020202020204" pitchFamily="34" charset="0"/>
              </a:rPr>
              <a:t>~ 14% S2 energy resolution (</a:t>
            </a:r>
            <a:r>
              <a:rPr lang="gl" sz="2000" b="1" dirty="0">
                <a:latin typeface="Avenir Next LT Pro Light" panose="020B0304020202020204" pitchFamily="34" charset="0"/>
              </a:rPr>
              <a:t>σ/E)</a:t>
            </a:r>
            <a:r>
              <a:rPr lang="gl" sz="2000" dirty="0">
                <a:latin typeface="Avenir Next LT Pro Light" panose="020B0304020202020204" pitchFamily="34" charset="0"/>
              </a:rPr>
              <a:t> with the mesh</a:t>
            </a:r>
          </a:p>
          <a:p>
            <a:pPr>
              <a:buChar char="-"/>
            </a:pPr>
            <a:endParaRPr lang="gl" sz="2000" dirty="0">
              <a:latin typeface="Avenir Next LT Pro Light" panose="020B0304020202020204" pitchFamily="34" charset="0"/>
            </a:endParaRPr>
          </a:p>
          <a:p>
            <a:pPr>
              <a:buChar char="-"/>
            </a:pPr>
            <a:r>
              <a:rPr lang="gl" sz="2000" dirty="0">
                <a:latin typeface="Avenir Next LT Pro Light" panose="020B0304020202020204" pitchFamily="34" charset="0"/>
              </a:rPr>
              <a:t>Poor resolution due to interface instabilities</a:t>
            </a:r>
            <a:endParaRPr sz="2000" dirty="0">
              <a:latin typeface="Avenir Next LT Pro Light" panose="020B0304020202020204" pitchFamily="34" charset="0"/>
            </a:endParaRPr>
          </a:p>
        </p:txBody>
      </p:sp>
      <p:sp>
        <p:nvSpPr>
          <p:cNvPr id="244" name="Google Shape;244;p2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14</a:t>
            </a:fld>
            <a:endParaRPr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93E63DC-3C0E-6EA9-9715-5BBFC220D5BE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6BDC3A-1942-6BAE-AA62-E33C82D4C3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99" y="2191434"/>
            <a:ext cx="4998238" cy="4147717"/>
          </a:xfrm>
          <a:prstGeom prst="rect">
            <a:avLst/>
          </a:prstGeom>
        </p:spPr>
      </p:pic>
      <p:sp>
        <p:nvSpPr>
          <p:cNvPr id="6" name="Google Shape;246;p28">
            <a:extLst>
              <a:ext uri="{FF2B5EF4-FFF2-40B4-BE49-F238E27FC236}">
                <a16:creationId xmlns:a16="http://schemas.microsoft.com/office/drawing/2014/main" id="{818BB443-01D8-4EE8-C83F-FC209BEF9AD8}"/>
              </a:ext>
            </a:extLst>
          </p:cNvPr>
          <p:cNvSpPr txBox="1"/>
          <p:nvPr/>
        </p:nvSpPr>
        <p:spPr>
          <a:xfrm>
            <a:off x="8095717" y="2704549"/>
            <a:ext cx="3271204" cy="17850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2000" b="1" dirty="0">
                <a:latin typeface="Avenir Next LT Pro Light" panose="020B0304020202020204" pitchFamily="34" charset="0"/>
              </a:rPr>
              <a:t>Experimental conditions:</a:t>
            </a:r>
          </a:p>
          <a:p>
            <a:r>
              <a:rPr lang="en-US" sz="2000" b="1" dirty="0">
                <a:latin typeface="Avenir Next LT Pro Light" panose="020B0304020202020204" pitchFamily="34" charset="0"/>
              </a:rPr>
              <a:t> </a:t>
            </a: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ΔV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LTHGEM 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= 2.0 kV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drift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   ~ 0.65 kV/cm</a:t>
            </a: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ext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   ~ 7.8 kV/cm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4236" y="1257300"/>
            <a:ext cx="6163975" cy="5146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9"/>
          <p:cNvSpPr txBox="1">
            <a:spLocks noGrp="1"/>
          </p:cNvSpPr>
          <p:nvPr>
            <p:ph type="body" idx="1"/>
          </p:nvPr>
        </p:nvSpPr>
        <p:spPr>
          <a:xfrm>
            <a:off x="360000" y="1198011"/>
            <a:ext cx="5883600" cy="294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lnSpcReduction="10000"/>
          </a:bodyPr>
          <a:lstStyle/>
          <a:p>
            <a:pPr>
              <a:lnSpc>
                <a:spcPct val="150000"/>
              </a:lnSpc>
              <a:buChar char="-"/>
            </a:pPr>
            <a:r>
              <a:rPr lang="gl" sz="2400" dirty="0">
                <a:latin typeface="Avenir Next LT Pro Light" panose="020B0304020202020204" pitchFamily="34" charset="0"/>
              </a:rPr>
              <a:t>L-THGEM immersed in LXe and coated with CsI for VUV detection</a:t>
            </a:r>
            <a:endParaRPr sz="2400" dirty="0">
              <a:solidFill>
                <a:srgbClr val="FF0000"/>
              </a:solidFill>
              <a:highlight>
                <a:srgbClr val="FFFF00"/>
              </a:highlight>
              <a:latin typeface="Avenir Next LT Pro Light" panose="020B0304020202020204" pitchFamily="34" charset="0"/>
            </a:endParaRPr>
          </a:p>
          <a:p>
            <a:pPr>
              <a:lnSpc>
                <a:spcPct val="150000"/>
              </a:lnSpc>
              <a:buChar char="-"/>
            </a:pPr>
            <a:r>
              <a:rPr lang="gl" sz="2400" dirty="0">
                <a:latin typeface="Avenir Next LT Pro Light" panose="020B0304020202020204" pitchFamily="34" charset="0"/>
              </a:rPr>
              <a:t>G-THGEM in gas phase for</a:t>
            </a:r>
            <a:br>
              <a:rPr lang="gl" sz="2400" dirty="0">
                <a:latin typeface="Avenir Next LT Pro Light" panose="020B0304020202020204" pitchFamily="34" charset="0"/>
              </a:rPr>
            </a:br>
            <a:r>
              <a:rPr lang="gl" sz="2400" b="1" dirty="0">
                <a:latin typeface="Avenir Next LT Pro Light" panose="020B0304020202020204" pitchFamily="34" charset="0"/>
              </a:rPr>
              <a:t>EL stability</a:t>
            </a:r>
            <a:endParaRPr sz="2400" b="1" dirty="0">
              <a:latin typeface="Avenir Next LT Pro Light" panose="020B0304020202020204" pitchFamily="34" charset="0"/>
            </a:endParaRPr>
          </a:p>
          <a:p>
            <a:pPr>
              <a:lnSpc>
                <a:spcPct val="150000"/>
              </a:lnSpc>
              <a:buChar char="-"/>
            </a:pPr>
            <a:r>
              <a:rPr lang="gl" sz="2400" dirty="0">
                <a:latin typeface="Avenir Next LT Pro Light" panose="020B0304020202020204" pitchFamily="34" charset="0"/>
              </a:rPr>
              <a:t>Identical THGEM electrodes</a:t>
            </a:r>
            <a:endParaRPr sz="2400" dirty="0">
              <a:latin typeface="Avenir Next LT Pro Light" panose="020B0304020202020204" pitchFamily="34" charset="0"/>
            </a:endParaRPr>
          </a:p>
        </p:txBody>
      </p:sp>
      <p:sp>
        <p:nvSpPr>
          <p:cNvPr id="253" name="Google Shape;253;p2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15</a:t>
            </a:fld>
            <a:endParaRPr/>
          </a:p>
        </p:txBody>
      </p:sp>
      <p:sp>
        <p:nvSpPr>
          <p:cNvPr id="254" name="Google Shape;254;p29"/>
          <p:cNvSpPr txBox="1"/>
          <p:nvPr/>
        </p:nvSpPr>
        <p:spPr>
          <a:xfrm>
            <a:off x="1807375" y="4124783"/>
            <a:ext cx="2988850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THGEM parameters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sz="2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0.3 mm hole ⌀</a:t>
            </a:r>
            <a:endParaRPr sz="2000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sz="2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50 μm rim</a:t>
            </a:r>
            <a:endParaRPr sz="2000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sz="2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0.7 mm pitch</a:t>
            </a:r>
            <a:endParaRPr sz="2000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sz="2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0.4 mm thickness</a:t>
            </a:r>
            <a:endParaRPr sz="2000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gl" sz="2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20 mm ⌀ CsI spot</a:t>
            </a:r>
            <a:endParaRPr sz="2000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256" name="Google Shape;256;p29"/>
          <p:cNvSpPr txBox="1">
            <a:spLocks noGrp="1"/>
          </p:cNvSpPr>
          <p:nvPr>
            <p:ph type="title"/>
          </p:nvPr>
        </p:nvSpPr>
        <p:spPr>
          <a:xfrm>
            <a:off x="415600" y="2115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Double-THGEM configuration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0E8E8B6F-536C-367F-F072-8E173251E14B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0"/>
          <p:cNvSpPr txBox="1">
            <a:spLocks noGrp="1"/>
          </p:cNvSpPr>
          <p:nvPr>
            <p:ph type="title"/>
          </p:nvPr>
        </p:nvSpPr>
        <p:spPr>
          <a:xfrm>
            <a:off x="360000" y="27743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dirty="0">
                <a:latin typeface="Avenir Next LT Pro Light" panose="020B0304020202020204" pitchFamily="34" charset="0"/>
              </a:rPr>
              <a:t>Example waveform: single-THGEM vs double-THGEM</a:t>
            </a:r>
            <a:endParaRPr sz="3600" dirty="0">
              <a:latin typeface="Avenir Next LT Pro Light" panose="020B0304020202020204" pitchFamily="34" charset="0"/>
            </a:endParaRPr>
          </a:p>
        </p:txBody>
      </p:sp>
      <p:sp>
        <p:nvSpPr>
          <p:cNvPr id="263" name="Google Shape;263;p30"/>
          <p:cNvSpPr txBox="1">
            <a:spLocks noGrp="1"/>
          </p:cNvSpPr>
          <p:nvPr>
            <p:ph type="body" idx="1"/>
          </p:nvPr>
        </p:nvSpPr>
        <p:spPr>
          <a:xfrm>
            <a:off x="568000" y="1281325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indent="-445758">
              <a:buSzPct val="100000"/>
              <a:buChar char="-"/>
            </a:pPr>
            <a:r>
              <a:rPr lang="gl" sz="2000" b="1" dirty="0">
                <a:latin typeface="Avenir Next LT Pro Light" panose="020B0304020202020204" pitchFamily="34" charset="0"/>
              </a:rPr>
              <a:t>Higher EL yield</a:t>
            </a:r>
            <a:r>
              <a:rPr lang="gl" sz="2000" dirty="0">
                <a:latin typeface="Avenir Next LT Pro Light" panose="020B0304020202020204" pitchFamily="34" charset="0"/>
              </a:rPr>
              <a:t> than with the single-THGEM configuration under similar conditions</a:t>
            </a:r>
            <a:endParaRPr sz="2000" dirty="0">
              <a:latin typeface="Avenir Next LT Pro Light" panose="020B0304020202020204" pitchFamily="34" charset="0"/>
            </a:endParaRPr>
          </a:p>
        </p:txBody>
      </p:sp>
      <p:sp>
        <p:nvSpPr>
          <p:cNvPr id="264" name="Google Shape;264;p3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16</a:t>
            </a:fld>
            <a:endParaRPr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F9C901-AADE-63EB-9E21-6E390787D886}"/>
              </a:ext>
            </a:extLst>
          </p:cNvPr>
          <p:cNvGrpSpPr/>
          <p:nvPr/>
        </p:nvGrpSpPr>
        <p:grpSpPr>
          <a:xfrm>
            <a:off x="568000" y="2044925"/>
            <a:ext cx="10728611" cy="4240101"/>
            <a:chOff x="907734" y="2445027"/>
            <a:chExt cx="10395387" cy="3839999"/>
          </a:xfrm>
        </p:grpSpPr>
        <p:pic>
          <p:nvPicPr>
            <p:cNvPr id="4" name="Google Shape;261;p30">
              <a:extLst>
                <a:ext uri="{FF2B5EF4-FFF2-40B4-BE49-F238E27FC236}">
                  <a16:creationId xmlns:a16="http://schemas.microsoft.com/office/drawing/2014/main" id="{3A1CAD69-A7A3-83E9-661B-D72149045FB0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258" r="258"/>
            <a:stretch/>
          </p:blipFill>
          <p:spPr>
            <a:xfrm>
              <a:off x="907734" y="2445027"/>
              <a:ext cx="10376533" cy="3839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Google Shape;265;p30">
              <a:extLst>
                <a:ext uri="{FF2B5EF4-FFF2-40B4-BE49-F238E27FC236}">
                  <a16:creationId xmlns:a16="http://schemas.microsoft.com/office/drawing/2014/main" id="{B5CB800C-FD10-AB52-F96D-656A2E890699}"/>
                </a:ext>
              </a:extLst>
            </p:cNvPr>
            <p:cNvSpPr txBox="1"/>
            <p:nvPr/>
          </p:nvSpPr>
          <p:spPr>
            <a:xfrm>
              <a:off x="2433833" y="3862767"/>
              <a:ext cx="873200" cy="615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2400" b="1">
                  <a:solidFill>
                    <a:srgbClr val="FF0000"/>
                  </a:solidFill>
                </a:rPr>
                <a:t>S1</a:t>
              </a:r>
              <a:endParaRPr sz="2400" b="1">
                <a:solidFill>
                  <a:srgbClr val="FF0000"/>
                </a:solidFill>
              </a:endParaRPr>
            </a:p>
          </p:txBody>
        </p:sp>
        <p:sp>
          <p:nvSpPr>
            <p:cNvPr id="6" name="Google Shape;266;p30">
              <a:extLst>
                <a:ext uri="{FF2B5EF4-FFF2-40B4-BE49-F238E27FC236}">
                  <a16:creationId xmlns:a16="http://schemas.microsoft.com/office/drawing/2014/main" id="{3A90BED6-3552-D142-9AC0-A5047753DAEE}"/>
                </a:ext>
              </a:extLst>
            </p:cNvPr>
            <p:cNvSpPr txBox="1"/>
            <p:nvPr/>
          </p:nvSpPr>
          <p:spPr>
            <a:xfrm>
              <a:off x="4187200" y="4199833"/>
              <a:ext cx="873200" cy="615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2400" b="1">
                  <a:solidFill>
                    <a:srgbClr val="FF0000"/>
                  </a:solidFill>
                </a:rPr>
                <a:t>S1’</a:t>
              </a:r>
              <a:endParaRPr sz="2400" b="1">
                <a:solidFill>
                  <a:srgbClr val="FF0000"/>
                </a:solidFill>
              </a:endParaRPr>
            </a:p>
          </p:txBody>
        </p:sp>
        <p:sp>
          <p:nvSpPr>
            <p:cNvPr id="7" name="Google Shape;267;p30">
              <a:extLst>
                <a:ext uri="{FF2B5EF4-FFF2-40B4-BE49-F238E27FC236}">
                  <a16:creationId xmlns:a16="http://schemas.microsoft.com/office/drawing/2014/main" id="{E4467FFA-F86F-2395-E452-75F9CE382914}"/>
                </a:ext>
              </a:extLst>
            </p:cNvPr>
            <p:cNvSpPr txBox="1"/>
            <p:nvPr/>
          </p:nvSpPr>
          <p:spPr>
            <a:xfrm>
              <a:off x="6892267" y="3530600"/>
              <a:ext cx="873200" cy="61551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2400" b="1">
                  <a:solidFill>
                    <a:srgbClr val="FF0000"/>
                  </a:solidFill>
                </a:rPr>
                <a:t>S2</a:t>
              </a:r>
              <a:endParaRPr sz="2400" b="1">
                <a:solidFill>
                  <a:srgbClr val="FF0000"/>
                </a:solidFill>
              </a:endParaRPr>
            </a:p>
          </p:txBody>
        </p:sp>
        <p:cxnSp>
          <p:nvCxnSpPr>
            <p:cNvPr id="8" name="Google Shape;268;p30">
              <a:extLst>
                <a:ext uri="{FF2B5EF4-FFF2-40B4-BE49-F238E27FC236}">
                  <a16:creationId xmlns:a16="http://schemas.microsoft.com/office/drawing/2014/main" id="{CB8BDBF5-71AC-B4C7-5635-41EC17E569F4}"/>
                </a:ext>
              </a:extLst>
            </p:cNvPr>
            <p:cNvCxnSpPr>
              <a:stCxn id="5" idx="2"/>
            </p:cNvCxnSpPr>
            <p:nvPr/>
          </p:nvCxnSpPr>
          <p:spPr>
            <a:xfrm flipH="1">
              <a:off x="2380433" y="4478280"/>
              <a:ext cx="490000" cy="726487"/>
            </a:xfrm>
            <a:prstGeom prst="straightConnector1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" name="Google Shape;269;p30">
              <a:extLst>
                <a:ext uri="{FF2B5EF4-FFF2-40B4-BE49-F238E27FC236}">
                  <a16:creationId xmlns:a16="http://schemas.microsoft.com/office/drawing/2014/main" id="{2628B7C5-D031-9722-2BB7-2D3159F9EF4C}"/>
                </a:ext>
              </a:extLst>
            </p:cNvPr>
            <p:cNvCxnSpPr>
              <a:stCxn id="5" idx="2"/>
            </p:cNvCxnSpPr>
            <p:nvPr/>
          </p:nvCxnSpPr>
          <p:spPr>
            <a:xfrm>
              <a:off x="2870433" y="4478280"/>
              <a:ext cx="260000" cy="574487"/>
            </a:xfrm>
            <a:prstGeom prst="straightConnector1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0" name="Google Shape;270;p30">
              <a:extLst>
                <a:ext uri="{FF2B5EF4-FFF2-40B4-BE49-F238E27FC236}">
                  <a16:creationId xmlns:a16="http://schemas.microsoft.com/office/drawing/2014/main" id="{ACC34530-06D1-E19D-6375-365270579C34}"/>
                </a:ext>
              </a:extLst>
            </p:cNvPr>
            <p:cNvCxnSpPr>
              <a:stCxn id="7" idx="1"/>
            </p:cNvCxnSpPr>
            <p:nvPr/>
          </p:nvCxnSpPr>
          <p:spPr>
            <a:xfrm flipH="1" flipV="1">
              <a:off x="6427067" y="3682600"/>
              <a:ext cx="465200" cy="155757"/>
            </a:xfrm>
            <a:prstGeom prst="straightConnector1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1" name="Google Shape;271;p30">
              <a:extLst>
                <a:ext uri="{FF2B5EF4-FFF2-40B4-BE49-F238E27FC236}">
                  <a16:creationId xmlns:a16="http://schemas.microsoft.com/office/drawing/2014/main" id="{C4FAB36A-3536-058E-0AA4-4C0AB1FA7538}"/>
                </a:ext>
              </a:extLst>
            </p:cNvPr>
            <p:cNvCxnSpPr/>
            <p:nvPr/>
          </p:nvCxnSpPr>
          <p:spPr>
            <a:xfrm>
              <a:off x="7328867" y="4064200"/>
              <a:ext cx="478800" cy="878000"/>
            </a:xfrm>
            <a:prstGeom prst="straightConnector1">
              <a:avLst/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2" name="Google Shape;273;p30">
              <a:extLst>
                <a:ext uri="{FF2B5EF4-FFF2-40B4-BE49-F238E27FC236}">
                  <a16:creationId xmlns:a16="http://schemas.microsoft.com/office/drawing/2014/main" id="{C2F42BE5-D7C0-24B4-D2C0-F8BB6B33D0CA}"/>
                </a:ext>
              </a:extLst>
            </p:cNvPr>
            <p:cNvSpPr txBox="1"/>
            <p:nvPr/>
          </p:nvSpPr>
          <p:spPr>
            <a:xfrm>
              <a:off x="8497088" y="3550676"/>
              <a:ext cx="2806033" cy="20928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2000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ΔV</a:t>
              </a:r>
              <a:r>
                <a:rPr lang="gl" sz="2000" b="1" baseline="-25000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LTHGEM</a:t>
              </a:r>
              <a:r>
                <a:rPr lang="gl" sz="2000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 = 2.0 kV</a:t>
              </a:r>
              <a:endParaRPr sz="2000" b="1" dirty="0">
                <a:solidFill>
                  <a:srgbClr val="0070C0"/>
                </a:solidFill>
                <a:latin typeface="Avenir Next LT Pro Light" panose="020B0304020202020204" pitchFamily="34" charset="0"/>
              </a:endParaRPr>
            </a:p>
            <a:p>
              <a:r>
                <a:rPr lang="gl" sz="2000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E</a:t>
              </a:r>
              <a:r>
                <a:rPr lang="gl" sz="2000" b="1" baseline="-25000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drift</a:t>
              </a:r>
              <a:r>
                <a:rPr lang="gl" sz="2000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         = 0.66 kV/cm</a:t>
              </a:r>
              <a:endParaRPr sz="2000" b="1" dirty="0">
                <a:solidFill>
                  <a:srgbClr val="0070C0"/>
                </a:solidFill>
                <a:latin typeface="Avenir Next LT Pro Light" panose="020B0304020202020204" pitchFamily="34" charset="0"/>
              </a:endParaRPr>
            </a:p>
            <a:p>
              <a:r>
                <a:rPr lang="gl" sz="2000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E</a:t>
              </a:r>
              <a:r>
                <a:rPr lang="gl" sz="2000" b="1" baseline="-25000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extr       </a:t>
              </a:r>
              <a:r>
                <a:rPr lang="gl" sz="2000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     = 6.8 kV/cm</a:t>
              </a:r>
              <a:endParaRPr sz="2000" b="1" dirty="0">
                <a:solidFill>
                  <a:srgbClr val="0070C0"/>
                </a:solidFill>
                <a:latin typeface="Avenir Next LT Pro Light" panose="020B0304020202020204" pitchFamily="34" charset="0"/>
              </a:endParaRPr>
            </a:p>
            <a:p>
              <a:pPr>
                <a:buClr>
                  <a:schemeClr val="dk1"/>
                </a:buClr>
                <a:buSzPts val="1100"/>
              </a:pPr>
              <a:r>
                <a:rPr lang="gl" sz="2000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ΔV</a:t>
              </a:r>
              <a:r>
                <a:rPr lang="gl" sz="2000" b="1" baseline="-25000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GTHGEM</a:t>
              </a:r>
              <a:r>
                <a:rPr lang="gl" sz="2000" b="1" dirty="0">
                  <a:solidFill>
                    <a:srgbClr val="0070C0"/>
                  </a:solidFill>
                  <a:latin typeface="Avenir Next LT Pro Light" panose="020B0304020202020204" pitchFamily="34" charset="0"/>
                </a:rPr>
                <a:t> = 1.4 kV</a:t>
              </a:r>
              <a:endParaRPr sz="2000" b="1" dirty="0">
                <a:solidFill>
                  <a:srgbClr val="0070C0"/>
                </a:solidFill>
                <a:latin typeface="Avenir Next LT Pro Light" panose="020B0304020202020204" pitchFamily="34" charset="0"/>
              </a:endParaRPr>
            </a:p>
            <a:p>
              <a:endParaRPr sz="2000" b="1" dirty="0">
                <a:solidFill>
                  <a:srgbClr val="0070C0"/>
                </a:solidFill>
                <a:latin typeface="Avenir Next LT Pro Light" panose="020B0304020202020204" pitchFamily="34" charset="0"/>
              </a:endParaRPr>
            </a:p>
            <a:p>
              <a:endParaRPr sz="2000" b="1" dirty="0">
                <a:solidFill>
                  <a:srgbClr val="0070C0"/>
                </a:solidFill>
                <a:latin typeface="Avenir Next LT Pro Light" panose="020B0304020202020204" pitchFamily="34" charset="0"/>
              </a:endParaRPr>
            </a:p>
          </p:txBody>
        </p:sp>
      </p:grp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A5C90104-A515-967E-9429-B1F394471549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8"/>
          <p:cNvSpPr txBox="1">
            <a:spLocks noGrp="1"/>
          </p:cNvSpPr>
          <p:nvPr>
            <p:ph type="title"/>
          </p:nvPr>
        </p:nvSpPr>
        <p:spPr>
          <a:xfrm>
            <a:off x="415600" y="212939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S1’ Energy resolution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243" name="Google Shape;243;p28"/>
          <p:cNvSpPr txBox="1">
            <a:spLocks noGrp="1"/>
          </p:cNvSpPr>
          <p:nvPr>
            <p:ph type="body" idx="1"/>
          </p:nvPr>
        </p:nvSpPr>
        <p:spPr>
          <a:xfrm>
            <a:off x="1142675" y="1012425"/>
            <a:ext cx="9442775" cy="102307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buChar char="-"/>
            </a:pPr>
            <a:r>
              <a:rPr lang="gl" sz="2000" dirty="0">
                <a:latin typeface="Avenir Next LT Pro Light" panose="020B0304020202020204" pitchFamily="34" charset="0"/>
              </a:rPr>
              <a:t>~6.4% S1 energy resolution (</a:t>
            </a:r>
            <a:r>
              <a:rPr lang="gl" sz="2000" b="1" dirty="0">
                <a:latin typeface="Avenir Next LT Pro Light" panose="020B0304020202020204" pitchFamily="34" charset="0"/>
              </a:rPr>
              <a:t>σ/E)</a:t>
            </a:r>
          </a:p>
          <a:p>
            <a:pPr>
              <a:buChar char="-"/>
            </a:pPr>
            <a:endParaRPr lang="gl" sz="2000" dirty="0">
              <a:latin typeface="Avenir Next LT Pro Light" panose="020B0304020202020204" pitchFamily="34" charset="0"/>
            </a:endParaRPr>
          </a:p>
          <a:p>
            <a:pPr>
              <a:buChar char="-"/>
            </a:pPr>
            <a:r>
              <a:rPr lang="gl" sz="2000" b="1" dirty="0">
                <a:latin typeface="Avenir Next LT Pro Light" panose="020B0304020202020204" pitchFamily="34" charset="0"/>
              </a:rPr>
              <a:t>Clear improvement noticed due to the presence of the G-THGEM</a:t>
            </a:r>
            <a:endParaRPr sz="2000" b="1" dirty="0">
              <a:latin typeface="Avenir Next LT Pro Light" panose="020B0304020202020204" pitchFamily="34" charset="0"/>
            </a:endParaRPr>
          </a:p>
        </p:txBody>
      </p:sp>
      <p:sp>
        <p:nvSpPr>
          <p:cNvPr id="244" name="Google Shape;244;p2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17</a:t>
            </a:fld>
            <a:endParaRPr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93E63DC-3C0E-6EA9-9715-5BBFC220D5BE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92E00F-185E-6BFC-C4A7-69ACD5B27A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764" y="2110393"/>
            <a:ext cx="5219953" cy="4281915"/>
          </a:xfrm>
          <a:prstGeom prst="rect">
            <a:avLst/>
          </a:prstGeom>
        </p:spPr>
      </p:pic>
      <p:sp>
        <p:nvSpPr>
          <p:cNvPr id="9" name="Google Shape;246;p28">
            <a:extLst>
              <a:ext uri="{FF2B5EF4-FFF2-40B4-BE49-F238E27FC236}">
                <a16:creationId xmlns:a16="http://schemas.microsoft.com/office/drawing/2014/main" id="{94A5674F-4EF5-2F1E-190A-A6CC0BB91D21}"/>
              </a:ext>
            </a:extLst>
          </p:cNvPr>
          <p:cNvSpPr txBox="1"/>
          <p:nvPr/>
        </p:nvSpPr>
        <p:spPr>
          <a:xfrm>
            <a:off x="8417561" y="2763209"/>
            <a:ext cx="3209925" cy="2400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2000" b="1" dirty="0">
                <a:latin typeface="Avenir Next LT Pro Light" panose="020B0304020202020204" pitchFamily="34" charset="0"/>
              </a:rPr>
              <a:t>Experimental conditions:</a:t>
            </a:r>
          </a:p>
          <a:p>
            <a:endParaRPr lang="en-US" sz="2000" b="1" dirty="0"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ΔV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LTHGEM 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= 2.0 kV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drift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   ~ 0.65 kV/cm</a:t>
            </a: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ext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   ~ 6.5 kV/cm</a:t>
            </a:r>
          </a:p>
          <a:p>
            <a:r>
              <a:rPr lang="el-GR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Δ</a:t>
            </a:r>
            <a:r>
              <a:rPr lang="en-US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V</a:t>
            </a:r>
            <a:r>
              <a:rPr lang="en-US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GTHGEM </a:t>
            </a:r>
            <a:r>
              <a:rPr lang="en-US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= 1.0 kV</a:t>
            </a:r>
          </a:p>
          <a:p>
            <a:endParaRPr lang="gl"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004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8"/>
          <p:cNvSpPr txBox="1">
            <a:spLocks noGrp="1"/>
          </p:cNvSpPr>
          <p:nvPr>
            <p:ph type="title"/>
          </p:nvPr>
        </p:nvSpPr>
        <p:spPr>
          <a:xfrm>
            <a:off x="415600" y="308189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S2 Energy resolution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243" name="Google Shape;243;p28"/>
          <p:cNvSpPr txBox="1">
            <a:spLocks noGrp="1"/>
          </p:cNvSpPr>
          <p:nvPr>
            <p:ph type="body" idx="1"/>
          </p:nvPr>
        </p:nvSpPr>
        <p:spPr>
          <a:xfrm>
            <a:off x="901375" y="1071788"/>
            <a:ext cx="11360800" cy="96254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buChar char="-"/>
            </a:pPr>
            <a:r>
              <a:rPr lang="gl" sz="2000" dirty="0">
                <a:latin typeface="Avenir Next LT Pro Light" panose="020B0304020202020204" pitchFamily="34" charset="0"/>
              </a:rPr>
              <a:t>~8.4% S2 energy resolution (</a:t>
            </a:r>
            <a:r>
              <a:rPr lang="gl" sz="2000" b="1" dirty="0">
                <a:latin typeface="Avenir Next LT Pro Light" panose="020B0304020202020204" pitchFamily="34" charset="0"/>
              </a:rPr>
              <a:t>σ/E)</a:t>
            </a:r>
          </a:p>
          <a:p>
            <a:pPr>
              <a:buChar char="-"/>
            </a:pPr>
            <a:endParaRPr lang="gl" sz="2000" b="1" dirty="0">
              <a:latin typeface="Avenir Next LT Pro Light" panose="020B0304020202020204" pitchFamily="34" charset="0"/>
            </a:endParaRPr>
          </a:p>
          <a:p>
            <a:pPr>
              <a:buChar char="-"/>
            </a:pPr>
            <a:r>
              <a:rPr lang="gl" sz="2000" b="1" dirty="0">
                <a:latin typeface="Avenir Next LT Pro Light" panose="020B0304020202020204" pitchFamily="34" charset="0"/>
              </a:rPr>
              <a:t>Clear improvement noticed due to the presence of the G-THGEM</a:t>
            </a:r>
            <a:endParaRPr sz="2000" b="1" dirty="0">
              <a:latin typeface="Avenir Next LT Pro Light" panose="020B0304020202020204" pitchFamily="34" charset="0"/>
            </a:endParaRPr>
          </a:p>
        </p:txBody>
      </p:sp>
      <p:sp>
        <p:nvSpPr>
          <p:cNvPr id="244" name="Google Shape;244;p2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18</a:t>
            </a:fld>
            <a:endParaRPr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593E63DC-3C0E-6EA9-9715-5BBFC220D5BE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  <p:sp>
        <p:nvSpPr>
          <p:cNvPr id="4" name="Google Shape;246;p28">
            <a:extLst>
              <a:ext uri="{FF2B5EF4-FFF2-40B4-BE49-F238E27FC236}">
                <a16:creationId xmlns:a16="http://schemas.microsoft.com/office/drawing/2014/main" id="{F0AEF8AD-2C01-41F3-D167-F3C4CB1B9B11}"/>
              </a:ext>
            </a:extLst>
          </p:cNvPr>
          <p:cNvSpPr txBox="1"/>
          <p:nvPr/>
        </p:nvSpPr>
        <p:spPr>
          <a:xfrm>
            <a:off x="8334374" y="3258019"/>
            <a:ext cx="3209925" cy="2400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US" sz="2000" b="1" dirty="0">
                <a:latin typeface="Avenir Next LT Pro Light" panose="020B0304020202020204" pitchFamily="34" charset="0"/>
              </a:rPr>
              <a:t>Experimental conditions:</a:t>
            </a:r>
          </a:p>
          <a:p>
            <a:endParaRPr lang="en-US" sz="2000" b="1" dirty="0"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ΔV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LTHGEM 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= 2.0 kV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drift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   ~ 0.65 kV/cm</a:t>
            </a: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ext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   ~ 6.5 kV/cm</a:t>
            </a:r>
          </a:p>
          <a:p>
            <a:r>
              <a:rPr lang="el-GR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Δ</a:t>
            </a:r>
            <a:r>
              <a:rPr lang="en-US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V</a:t>
            </a:r>
            <a:r>
              <a:rPr lang="en-US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GTHGEM </a:t>
            </a:r>
            <a:r>
              <a:rPr lang="en-US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= 1.0 kV</a:t>
            </a:r>
          </a:p>
          <a:p>
            <a:endParaRPr lang="gl"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BA58E8-A8CB-1AF3-A853-833A9719FA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259" y="2266950"/>
            <a:ext cx="5008301" cy="410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02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F3F64-36C0-9411-D263-F2A36A006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411" y="258577"/>
            <a:ext cx="11360800" cy="763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atin typeface="Avenir Next LT Pro Light" panose="020B0304020202020204" pitchFamily="34" charset="0"/>
              </a:rPr>
              <a:t>S2 light yield measurement</a:t>
            </a:r>
            <a:endParaRPr lang="en-IL"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54E1AA-BC1A-3636-4A76-6DD96CE6ED5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gl" smtClean="0"/>
              <a:pPr/>
              <a:t>19</a:t>
            </a:fld>
            <a:endParaRPr lang="gl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0ECD51-3485-B00D-0296-870282BB71CC}"/>
              </a:ext>
            </a:extLst>
          </p:cNvPr>
          <p:cNvSpPr txBox="1"/>
          <p:nvPr/>
        </p:nvSpPr>
        <p:spPr>
          <a:xfrm>
            <a:off x="7680961" y="1615440"/>
            <a:ext cx="3981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5</a:t>
            </a:r>
            <a:r>
              <a:rPr lang="en-US" sz="4000" dirty="0">
                <a:latin typeface="Avenir Next LT Pro Light" panose="020B0304020202020204" pitchFamily="34" charset="0"/>
              </a:rPr>
              <a:t> </a:t>
            </a:r>
            <a:r>
              <a:rPr lang="en-US" sz="4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detected</a:t>
            </a:r>
            <a:r>
              <a:rPr lang="en-US" sz="4000" dirty="0">
                <a:latin typeface="Avenir Next LT Pro Light" panose="020B0304020202020204" pitchFamily="34" charset="0"/>
              </a:rPr>
              <a:t> PEs/e</a:t>
            </a:r>
            <a:r>
              <a:rPr lang="en-US" sz="4000" baseline="30000" dirty="0">
                <a:latin typeface="Avenir Next LT Pro Light" panose="020B0304020202020204" pitchFamily="34" charset="0"/>
              </a:rPr>
              <a:t>-</a:t>
            </a:r>
            <a:r>
              <a:rPr lang="en-US" sz="4000" dirty="0">
                <a:latin typeface="Avenir Next LT Pro Light" panose="020B0304020202020204" pitchFamily="34" charset="0"/>
              </a:rPr>
              <a:t> emitted in the gas</a:t>
            </a:r>
          </a:p>
          <a:p>
            <a:pPr algn="ctr"/>
            <a:r>
              <a:rPr lang="en-US" sz="4000" dirty="0">
                <a:latin typeface="Avenir Next LT Pro Light" panose="020B0304020202020204" pitchFamily="34" charset="0"/>
              </a:rPr>
              <a:t>phase</a:t>
            </a:r>
            <a:endParaRPr lang="en-IL" sz="4000" dirty="0">
              <a:latin typeface="Avenir Next LT Pro Light" panose="020B03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AB2614-A772-2014-7FD8-22F93E0119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22" y="1466850"/>
            <a:ext cx="6209596" cy="494877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30FBB11-F7CA-16C2-CF71-15ABFF47C65A}"/>
              </a:ext>
            </a:extLst>
          </p:cNvPr>
          <p:cNvCxnSpPr>
            <a:cxnSpLocks/>
          </p:cNvCxnSpPr>
          <p:nvPr/>
        </p:nvCxnSpPr>
        <p:spPr>
          <a:xfrm>
            <a:off x="6762750" y="1704975"/>
            <a:ext cx="1009650" cy="2571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586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539425" y="387843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The bubble-assisted </a:t>
            </a:r>
            <a:r>
              <a:rPr lang="en-US" sz="3600" b="1" dirty="0">
                <a:effectLst/>
                <a:latin typeface="Avenir Next LT Pro Light" panose="020B03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 Hole-Multiplier (</a:t>
            </a:r>
            <a:r>
              <a:rPr lang="gl" sz="3600" b="1" dirty="0">
                <a:latin typeface="Avenir Next LT Pro Light" panose="020B0304020202020204" pitchFamily="34" charset="0"/>
              </a:rPr>
              <a:t>LHM) 	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450599" y="1151443"/>
            <a:ext cx="11360800" cy="230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77500" lnSpcReduction="20000"/>
          </a:bodyPr>
          <a:lstStyle/>
          <a:p>
            <a:pPr indent="-445758">
              <a:lnSpc>
                <a:spcPct val="150000"/>
              </a:lnSpc>
              <a:buSzPct val="100000"/>
              <a:buChar char="-"/>
            </a:pPr>
            <a:r>
              <a:rPr lang="gl" dirty="0">
                <a:latin typeface="Avenir Next LT Pro Light" panose="020B0304020202020204" pitchFamily="34" charset="0"/>
              </a:rPr>
              <a:t>CsI-coated perforated electrode (GEM/THGEM) immersed in LAr/LXe</a:t>
            </a:r>
            <a:endParaRPr dirty="0">
              <a:latin typeface="Avenir Next LT Pro Light" panose="020B0304020202020204" pitchFamily="34" charset="0"/>
            </a:endParaRPr>
          </a:p>
          <a:p>
            <a:pPr indent="-445758">
              <a:lnSpc>
                <a:spcPct val="150000"/>
              </a:lnSpc>
              <a:buSzPct val="100000"/>
              <a:buChar char="-"/>
            </a:pPr>
            <a:r>
              <a:rPr lang="gl" dirty="0">
                <a:latin typeface="Avenir Next LT Pro Light" panose="020B0304020202020204" pitchFamily="34" charset="0"/>
              </a:rPr>
              <a:t>GAr/GXe bubble trapped underneath</a:t>
            </a:r>
            <a:endParaRPr dirty="0">
              <a:latin typeface="Avenir Next LT Pro Light" panose="020B0304020202020204" pitchFamily="34" charset="0"/>
            </a:endParaRPr>
          </a:p>
          <a:p>
            <a:pPr indent="-445758">
              <a:lnSpc>
                <a:spcPct val="150000"/>
              </a:lnSpc>
              <a:buSzPct val="100000"/>
              <a:buChar char="-"/>
            </a:pPr>
            <a:r>
              <a:rPr lang="gl" dirty="0">
                <a:latin typeface="Avenir Next LT Pro Light" panose="020B0304020202020204" pitchFamily="34" charset="0"/>
              </a:rPr>
              <a:t>Electrons focused into the holes produce EL signal in the bubble</a:t>
            </a:r>
            <a:endParaRPr dirty="0">
              <a:latin typeface="Avenir Next LT Pro Light" panose="020B0304020202020204" pitchFamily="34" charset="0"/>
            </a:endParaRPr>
          </a:p>
          <a:p>
            <a:pPr lvl="1" indent="-414432">
              <a:lnSpc>
                <a:spcPct val="150000"/>
              </a:lnSpc>
              <a:buSzPct val="100000"/>
              <a:buChar char="-"/>
            </a:pPr>
            <a:r>
              <a:rPr lang="gl" dirty="0">
                <a:latin typeface="Avenir Next LT Pro Light" panose="020B0304020202020204" pitchFamily="34" charset="0"/>
              </a:rPr>
              <a:t>S1-induced photoelectrons generated by CsI (</a:t>
            </a:r>
            <a:r>
              <a:rPr lang="gl" b="1" dirty="0">
                <a:latin typeface="Avenir Next LT Pro Light" panose="020B0304020202020204" pitchFamily="34" charset="0"/>
              </a:rPr>
              <a:t>S1’</a:t>
            </a:r>
            <a:r>
              <a:rPr lang="gl" dirty="0">
                <a:latin typeface="Avenir Next LT Pro Light" panose="020B0304020202020204" pitchFamily="34" charset="0"/>
              </a:rPr>
              <a:t>)</a:t>
            </a:r>
            <a:endParaRPr dirty="0">
              <a:latin typeface="Avenir Next LT Pro Light" panose="020B0304020202020204" pitchFamily="34" charset="0"/>
            </a:endParaRPr>
          </a:p>
          <a:p>
            <a:pPr lvl="1" indent="-414432">
              <a:lnSpc>
                <a:spcPct val="150000"/>
              </a:lnSpc>
              <a:buSzPct val="100000"/>
              <a:buChar char="-"/>
            </a:pPr>
            <a:r>
              <a:rPr lang="gl" dirty="0">
                <a:latin typeface="Avenir Next LT Pro Light" panose="020B0304020202020204" pitchFamily="34" charset="0"/>
              </a:rPr>
              <a:t>S2 ionization electrons</a:t>
            </a:r>
            <a:endParaRPr dirty="0">
              <a:latin typeface="Avenir Next LT Pro Light" panose="020B0304020202020204" pitchFamily="34" charset="0"/>
            </a:endParaRPr>
          </a:p>
        </p:txBody>
      </p:sp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</a:t>
            </a:fld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2F665FB-8AAE-FD84-E6EC-47CDADB611D4}"/>
              </a:ext>
            </a:extLst>
          </p:cNvPr>
          <p:cNvGrpSpPr/>
          <p:nvPr/>
        </p:nvGrpSpPr>
        <p:grpSpPr>
          <a:xfrm>
            <a:off x="434370" y="3722286"/>
            <a:ext cx="3476834" cy="2504466"/>
            <a:chOff x="434370" y="3722286"/>
            <a:chExt cx="3476834" cy="2504466"/>
          </a:xfrm>
        </p:grpSpPr>
        <p:pic>
          <p:nvPicPr>
            <p:cNvPr id="70" name="Google Shape;70;p1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6200000">
              <a:off x="1727070" y="4042619"/>
              <a:ext cx="2122667" cy="2245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" name="Google Shape;71;p1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34370" y="3722286"/>
              <a:ext cx="1440000" cy="13296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2" name="Google Shape;72;p14"/>
            <p:cNvCxnSpPr/>
            <p:nvPr/>
          </p:nvCxnSpPr>
          <p:spPr>
            <a:xfrm>
              <a:off x="1705104" y="4685186"/>
              <a:ext cx="899600" cy="449600"/>
            </a:xfrm>
            <a:prstGeom prst="straightConnector1">
              <a:avLst/>
            </a:prstGeom>
            <a:noFill/>
            <a:ln w="28575" cap="flat" cmpd="sng">
              <a:solidFill>
                <a:srgbClr val="FF99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FF016B3-965B-5F9F-6407-860615EAACD2}"/>
              </a:ext>
            </a:extLst>
          </p:cNvPr>
          <p:cNvGrpSpPr/>
          <p:nvPr/>
        </p:nvGrpSpPr>
        <p:grpSpPr>
          <a:xfrm>
            <a:off x="3443070" y="3826753"/>
            <a:ext cx="4445163" cy="2399999"/>
            <a:chOff x="3443070" y="3826753"/>
            <a:chExt cx="4445163" cy="2399999"/>
          </a:xfrm>
        </p:grpSpPr>
        <p:pic>
          <p:nvPicPr>
            <p:cNvPr id="67" name="Google Shape;67;p14"/>
            <p:cNvPicPr preferRelativeResize="0"/>
            <p:nvPr/>
          </p:nvPicPr>
          <p:blipFill rotWithShape="1">
            <a:blip r:embed="rId5">
              <a:alphaModFix/>
            </a:blip>
            <a:srcRect r="19762"/>
            <a:stretch/>
          </p:blipFill>
          <p:spPr>
            <a:xfrm>
              <a:off x="4188401" y="3826753"/>
              <a:ext cx="3699832" cy="239999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3" name="Google Shape;73;p14"/>
            <p:cNvCxnSpPr/>
            <p:nvPr/>
          </p:nvCxnSpPr>
          <p:spPr>
            <a:xfrm rot="10800000" flipH="1">
              <a:off x="3443070" y="4891119"/>
              <a:ext cx="951200" cy="316800"/>
            </a:xfrm>
            <a:prstGeom prst="straightConnector1">
              <a:avLst/>
            </a:prstGeom>
            <a:noFill/>
            <a:ln w="28575" cap="flat" cmpd="sng">
              <a:solidFill>
                <a:srgbClr val="93C47D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917714F-4A1B-8015-64CB-A2AD1C399F76}"/>
              </a:ext>
            </a:extLst>
          </p:cNvPr>
          <p:cNvGrpSpPr/>
          <p:nvPr/>
        </p:nvGrpSpPr>
        <p:grpSpPr>
          <a:xfrm>
            <a:off x="7711870" y="3722270"/>
            <a:ext cx="4045759" cy="2608967"/>
            <a:chOff x="7711870" y="3722270"/>
            <a:chExt cx="4045759" cy="2608967"/>
          </a:xfrm>
        </p:grpSpPr>
        <p:pic>
          <p:nvPicPr>
            <p:cNvPr id="68" name="Google Shape;68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8340133" y="3722270"/>
              <a:ext cx="3417496" cy="260896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4" name="Google Shape;74;p14"/>
            <p:cNvCxnSpPr/>
            <p:nvPr/>
          </p:nvCxnSpPr>
          <p:spPr>
            <a:xfrm rot="10800000">
              <a:off x="7711870" y="5339547"/>
              <a:ext cx="2279600" cy="168800"/>
            </a:xfrm>
            <a:prstGeom prst="straightConnector1">
              <a:avLst/>
            </a:prstGeom>
            <a:noFill/>
            <a:ln w="28575" cap="flat" cmpd="sng">
              <a:solidFill>
                <a:srgbClr val="4A86E8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D729AD-EACF-0729-22E3-99B8442FF098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1"/>
          <p:cNvSpPr txBox="1">
            <a:spLocks noGrp="1"/>
          </p:cNvSpPr>
          <p:nvPr>
            <p:ph type="title"/>
          </p:nvPr>
        </p:nvSpPr>
        <p:spPr>
          <a:xfrm>
            <a:off x="351308" y="239077"/>
            <a:ext cx="11612611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r>
              <a:rPr lang="gl" sz="3500" b="1" dirty="0">
                <a:latin typeface="Avenir Next LT Pro Light" panose="020B0304020202020204" pitchFamily="34" charset="0"/>
              </a:rPr>
              <a:t>S2 width comparison: single THGEM vs double THGEM</a:t>
            </a:r>
            <a:endParaRPr sz="3500" b="1" dirty="0">
              <a:latin typeface="Avenir Next LT Pro Light" panose="020B0304020202020204" pitchFamily="34" charset="0"/>
            </a:endParaRPr>
          </a:p>
        </p:txBody>
      </p:sp>
      <p:sp>
        <p:nvSpPr>
          <p:cNvPr id="279" name="Google Shape;279;p31"/>
          <p:cNvSpPr txBox="1">
            <a:spLocks noGrp="1"/>
          </p:cNvSpPr>
          <p:nvPr>
            <p:ph type="body" idx="1"/>
          </p:nvPr>
        </p:nvSpPr>
        <p:spPr>
          <a:xfrm>
            <a:off x="477213" y="1081248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har char="-"/>
            </a:pPr>
            <a:r>
              <a:rPr lang="gl" sz="2400" b="1" dirty="0">
                <a:latin typeface="Avenir Next LT Pro Light" panose="020B0304020202020204" pitchFamily="34" charset="0"/>
              </a:rPr>
              <a:t>Faster S2 signals</a:t>
            </a:r>
            <a:r>
              <a:rPr lang="gl" sz="2400" dirty="0">
                <a:latin typeface="Avenir Next LT Pro Light" panose="020B0304020202020204" pitchFamily="34" charset="0"/>
              </a:rPr>
              <a:t> under the appropriate voltage configuration</a:t>
            </a:r>
            <a:endParaRPr sz="2400" dirty="0">
              <a:latin typeface="Avenir Next LT Pro Light" panose="020B0304020202020204" pitchFamily="34" charset="0"/>
            </a:endParaRPr>
          </a:p>
        </p:txBody>
      </p:sp>
      <p:sp>
        <p:nvSpPr>
          <p:cNvPr id="280" name="Google Shape;280;p3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20</a:t>
            </a:fld>
            <a:endParaRPr/>
          </a:p>
        </p:txBody>
      </p:sp>
      <p:pic>
        <p:nvPicPr>
          <p:cNvPr id="281" name="Google Shape;281;p31"/>
          <p:cNvPicPr preferRelativeResize="0"/>
          <p:nvPr/>
        </p:nvPicPr>
        <p:blipFill rotWithShape="1">
          <a:blip r:embed="rId3">
            <a:alphaModFix/>
          </a:blip>
          <a:srcRect l="248" r="248"/>
          <a:stretch/>
        </p:blipFill>
        <p:spPr>
          <a:xfrm>
            <a:off x="650900" y="2300233"/>
            <a:ext cx="10890205" cy="39865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2" name="Google Shape;282;p31"/>
          <p:cNvCxnSpPr/>
          <p:nvPr/>
        </p:nvCxnSpPr>
        <p:spPr>
          <a:xfrm>
            <a:off x="4473900" y="4346333"/>
            <a:ext cx="726000" cy="38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83" name="Google Shape;283;p31"/>
          <p:cNvCxnSpPr/>
          <p:nvPr/>
        </p:nvCxnSpPr>
        <p:spPr>
          <a:xfrm flipH="1">
            <a:off x="5788733" y="3590900"/>
            <a:ext cx="824000" cy="33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4" name="Google Shape;284;p31"/>
          <p:cNvSpPr txBox="1"/>
          <p:nvPr/>
        </p:nvSpPr>
        <p:spPr>
          <a:xfrm>
            <a:off x="1991667" y="3757700"/>
            <a:ext cx="3169200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000" dirty="0">
                <a:latin typeface="Avenir Next LT Pro Light" panose="020B0304020202020204" pitchFamily="34" charset="0"/>
              </a:rPr>
              <a:t>EL in the transfer gap</a:t>
            </a:r>
            <a:endParaRPr sz="2000" dirty="0">
              <a:latin typeface="Avenir Next LT Pro Light" panose="020B0304020202020204" pitchFamily="34" charset="0"/>
            </a:endParaRPr>
          </a:p>
          <a:p>
            <a:r>
              <a:rPr lang="gl" sz="1400" dirty="0">
                <a:latin typeface="Avenir Next LT Pro Light" panose="020B0304020202020204" pitchFamily="34" charset="0"/>
              </a:rPr>
              <a:t>(photons seen through THGEM holes)</a:t>
            </a:r>
            <a:endParaRPr sz="1400" dirty="0">
              <a:latin typeface="Avenir Next LT Pro Light" panose="020B0304020202020204" pitchFamily="34" charset="0"/>
            </a:endParaRPr>
          </a:p>
          <a:p>
            <a:endParaRPr sz="2400" dirty="0">
              <a:latin typeface="Avenir Next LT Pro Light" panose="020B0304020202020204" pitchFamily="34" charset="0"/>
            </a:endParaRPr>
          </a:p>
        </p:txBody>
      </p:sp>
      <p:sp>
        <p:nvSpPr>
          <p:cNvPr id="285" name="Google Shape;285;p31"/>
          <p:cNvSpPr txBox="1"/>
          <p:nvPr/>
        </p:nvSpPr>
        <p:spPr>
          <a:xfrm>
            <a:off x="6575633" y="3263801"/>
            <a:ext cx="22692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000" dirty="0">
                <a:latin typeface="Avenir Next LT Pro Light" panose="020B0304020202020204" pitchFamily="34" charset="0"/>
              </a:rPr>
              <a:t>EL within the THGEM holes</a:t>
            </a:r>
            <a:endParaRPr sz="2000" dirty="0">
              <a:latin typeface="Avenir Next LT Pro Light" panose="020B0304020202020204" pitchFamily="34" charset="0"/>
            </a:endParaRPr>
          </a:p>
        </p:txBody>
      </p:sp>
      <p:sp>
        <p:nvSpPr>
          <p:cNvPr id="287" name="Google Shape;287;p31"/>
          <p:cNvSpPr txBox="1"/>
          <p:nvPr/>
        </p:nvSpPr>
        <p:spPr>
          <a:xfrm>
            <a:off x="8538241" y="3319258"/>
            <a:ext cx="2840933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ΔV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LTHGEM 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= 2.0 kV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drift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    = 0.66 kV/cm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extr       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    = 6.8 kV/cm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ΔV</a:t>
            </a:r>
            <a:r>
              <a:rPr lang="gl" sz="2000" b="1" baseline="-25000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GTHGEM</a:t>
            </a:r>
            <a:r>
              <a:rPr lang="gl" sz="2000" b="1" dirty="0">
                <a:solidFill>
                  <a:srgbClr val="0070C0"/>
                </a:solidFill>
                <a:latin typeface="Avenir Next LT Pro Light" panose="020B0304020202020204" pitchFamily="34" charset="0"/>
              </a:rPr>
              <a:t> = 0.6 kV</a:t>
            </a:r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  <a:p>
            <a:endParaRPr sz="2000" b="1" dirty="0">
              <a:solidFill>
                <a:srgbClr val="0070C0"/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288" name="Google Shape;288;p31"/>
          <p:cNvSpPr txBox="1"/>
          <p:nvPr/>
        </p:nvSpPr>
        <p:spPr>
          <a:xfrm>
            <a:off x="7662500" y="6151600"/>
            <a:ext cx="3169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endParaRPr sz="2400"/>
          </a:p>
        </p:txBody>
      </p:sp>
      <p:cxnSp>
        <p:nvCxnSpPr>
          <p:cNvPr id="289" name="Google Shape;289;p31"/>
          <p:cNvCxnSpPr/>
          <p:nvPr/>
        </p:nvCxnSpPr>
        <p:spPr>
          <a:xfrm flipH="1">
            <a:off x="6033967" y="2570533"/>
            <a:ext cx="784800" cy="1080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90" name="Google Shape;290;p31"/>
          <p:cNvSpPr txBox="1"/>
          <p:nvPr/>
        </p:nvSpPr>
        <p:spPr>
          <a:xfrm>
            <a:off x="6818100" y="2311933"/>
            <a:ext cx="2129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 b="1" dirty="0">
                <a:latin typeface="Avenir Next LT Pro Light" panose="020B0304020202020204" pitchFamily="34" charset="0"/>
              </a:rPr>
              <a:t>~800 mV</a:t>
            </a:r>
            <a:endParaRPr sz="2400" b="1" dirty="0">
              <a:latin typeface="Avenir Next LT Pro Light" panose="020B0304020202020204" pitchFamily="34" charset="0"/>
            </a:endParaRPr>
          </a:p>
        </p:txBody>
      </p:sp>
      <p:cxnSp>
        <p:nvCxnSpPr>
          <p:cNvPr id="291" name="Google Shape;291;p31"/>
          <p:cNvCxnSpPr/>
          <p:nvPr/>
        </p:nvCxnSpPr>
        <p:spPr>
          <a:xfrm>
            <a:off x="3973533" y="2560700"/>
            <a:ext cx="1334400" cy="284400"/>
          </a:xfrm>
          <a:prstGeom prst="straightConnector1">
            <a:avLst/>
          </a:prstGeom>
          <a:noFill/>
          <a:ln w="19050" cap="flat" cmpd="sng">
            <a:solidFill>
              <a:srgbClr val="C000C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92" name="Google Shape;292;p31"/>
          <p:cNvSpPr txBox="1"/>
          <p:nvPr/>
        </p:nvSpPr>
        <p:spPr>
          <a:xfrm>
            <a:off x="2810800" y="2290533"/>
            <a:ext cx="2129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 dirty="0">
                <a:solidFill>
                  <a:srgbClr val="C000C0"/>
                </a:solidFill>
                <a:latin typeface="Avenir Next LT Pro Light" panose="020B0304020202020204" pitchFamily="34" charset="0"/>
              </a:rPr>
              <a:t>~90 mV</a:t>
            </a:r>
            <a:endParaRPr sz="2400" dirty="0">
              <a:solidFill>
                <a:srgbClr val="C000C0"/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B629E4EE-06F6-DBA9-E730-BA300E05AD2C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2"/>
          <p:cNvSpPr txBox="1">
            <a:spLocks noGrp="1"/>
          </p:cNvSpPr>
          <p:nvPr>
            <p:ph type="title"/>
          </p:nvPr>
        </p:nvSpPr>
        <p:spPr>
          <a:xfrm>
            <a:off x="415600" y="221892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Variations in the liquid-gas interface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298" name="Google Shape;298;p32"/>
          <p:cNvSpPr txBox="1">
            <a:spLocks noGrp="1"/>
          </p:cNvSpPr>
          <p:nvPr>
            <p:ph type="body" idx="1"/>
          </p:nvPr>
        </p:nvSpPr>
        <p:spPr>
          <a:xfrm>
            <a:off x="301611" y="1242611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2500"/>
          </a:bodyPr>
          <a:lstStyle/>
          <a:p>
            <a:pPr>
              <a:buChar char="-"/>
            </a:pPr>
            <a:r>
              <a:rPr lang="gl" dirty="0">
                <a:latin typeface="Avenir Next LT Pro Light" panose="020B0304020202020204" pitchFamily="34" charset="0"/>
              </a:rPr>
              <a:t>Liquid level changes, but EL happens mostly within the THGEM holes</a:t>
            </a:r>
            <a:endParaRPr dirty="0">
              <a:latin typeface="Avenir Next LT Pro Light" panose="020B0304020202020204" pitchFamily="34" charset="0"/>
            </a:endParaRPr>
          </a:p>
        </p:txBody>
      </p:sp>
      <p:sp>
        <p:nvSpPr>
          <p:cNvPr id="299" name="Google Shape;299;p3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21</a:t>
            </a:fld>
            <a:endParaRPr/>
          </a:p>
        </p:txBody>
      </p:sp>
      <p:pic>
        <p:nvPicPr>
          <p:cNvPr id="300" name="Google Shape;300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3568" y="2069455"/>
            <a:ext cx="11192832" cy="414816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A1F90F84-4BEF-11DC-A6E6-C43963DDF9ED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3"/>
          <p:cNvSpPr txBox="1">
            <a:spLocks noGrp="1"/>
          </p:cNvSpPr>
          <p:nvPr>
            <p:ph type="title"/>
          </p:nvPr>
        </p:nvSpPr>
        <p:spPr>
          <a:xfrm>
            <a:off x="415600" y="502032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Next steps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306" name="Google Shape;306;p33"/>
          <p:cNvSpPr txBox="1">
            <a:spLocks noGrp="1"/>
          </p:cNvSpPr>
          <p:nvPr>
            <p:ph type="body" idx="1"/>
          </p:nvPr>
        </p:nvSpPr>
        <p:spPr>
          <a:xfrm>
            <a:off x="667411" y="1652429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lnSpc>
                <a:spcPct val="200000"/>
              </a:lnSpc>
              <a:buChar char="-"/>
            </a:pPr>
            <a:r>
              <a:rPr lang="gl" dirty="0">
                <a:latin typeface="Avenir Next LT Pro Light" panose="020B0304020202020204" pitchFamily="34" charset="0"/>
              </a:rPr>
              <a:t>Compare different GEM structures</a:t>
            </a:r>
            <a:endParaRPr dirty="0">
              <a:latin typeface="Avenir Next LT Pro Light" panose="020B0304020202020204" pitchFamily="34" charset="0"/>
            </a:endParaRPr>
          </a:p>
          <a:p>
            <a:pPr lvl="1">
              <a:lnSpc>
                <a:spcPct val="200000"/>
              </a:lnSpc>
              <a:buChar char="-"/>
            </a:pPr>
            <a:r>
              <a:rPr lang="gl" sz="2000" b="1" dirty="0">
                <a:latin typeface="Avenir Next LT Pro Light" panose="020B0304020202020204" pitchFamily="34" charset="0"/>
              </a:rPr>
              <a:t>SC-GEM is known to provide better PDE</a:t>
            </a:r>
            <a:endParaRPr sz="2000" b="1" dirty="0">
              <a:latin typeface="Avenir Next LT Pro Light" panose="020B0304020202020204" pitchFamily="34" charset="0"/>
            </a:endParaRPr>
          </a:p>
          <a:p>
            <a:pPr>
              <a:lnSpc>
                <a:spcPct val="200000"/>
              </a:lnSpc>
              <a:buChar char="-"/>
            </a:pPr>
            <a:r>
              <a:rPr lang="gl" b="1" dirty="0">
                <a:latin typeface="Avenir Next LT Pro Light" panose="020B0304020202020204" pitchFamily="34" charset="0"/>
              </a:rPr>
              <a:t>Measure absolute PDE in dual-phase configuration</a:t>
            </a:r>
            <a:endParaRPr b="1" dirty="0">
              <a:latin typeface="Avenir Next LT Pro Light" panose="020B0304020202020204" pitchFamily="34" charset="0"/>
            </a:endParaRPr>
          </a:p>
        </p:txBody>
      </p:sp>
      <p:sp>
        <p:nvSpPr>
          <p:cNvPr id="307" name="Google Shape;307;p3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22</a:t>
            </a:fld>
            <a:endParaRPr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18BA476C-12E1-2210-65C4-C24E0C6729B9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4"/>
          <p:cNvSpPr txBox="1">
            <a:spLocks noGrp="1"/>
          </p:cNvSpPr>
          <p:nvPr>
            <p:ph type="title"/>
          </p:nvPr>
        </p:nvSpPr>
        <p:spPr>
          <a:xfrm>
            <a:off x="123825" y="302546"/>
            <a:ext cx="11944349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500" dirty="0">
                <a:latin typeface="Avenir Next LT Pro Light" panose="020B0304020202020204" pitchFamily="34" charset="0"/>
              </a:rPr>
              <a:t>A potential dual-phase LHM TPC for Dark Matter</a:t>
            </a:r>
            <a:endParaRPr sz="3500" dirty="0">
              <a:latin typeface="Avenir Next LT Pro Light" panose="020B0304020202020204" pitchFamily="34" charset="0"/>
            </a:endParaRPr>
          </a:p>
        </p:txBody>
      </p:sp>
      <p:sp>
        <p:nvSpPr>
          <p:cNvPr id="313" name="Google Shape;313;p34"/>
          <p:cNvSpPr txBox="1">
            <a:spLocks noGrp="1"/>
          </p:cNvSpPr>
          <p:nvPr>
            <p:ph type="body" idx="1"/>
          </p:nvPr>
        </p:nvSpPr>
        <p:spPr>
          <a:xfrm>
            <a:off x="429311" y="1088439"/>
            <a:ext cx="6302800" cy="5243495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11470">
              <a:lnSpc>
                <a:spcPct val="150000"/>
              </a:lnSpc>
              <a:buSzPct val="100000"/>
              <a:buChar char="-"/>
            </a:pPr>
            <a:r>
              <a:rPr lang="gl" sz="1800" b="1" dirty="0">
                <a:latin typeface="Avenir Next LT Pro Light" panose="020B0304020202020204" pitchFamily="34" charset="0"/>
              </a:rPr>
              <a:t>Expected High PDE</a:t>
            </a:r>
            <a:endParaRPr sz="1800" b="1" dirty="0">
              <a:latin typeface="Avenir Next LT Pro Light" panose="020B0304020202020204" pitchFamily="34" charset="0"/>
            </a:endParaRPr>
          </a:p>
          <a:p>
            <a:pPr indent="-411470">
              <a:lnSpc>
                <a:spcPct val="150000"/>
              </a:lnSpc>
              <a:buSzPct val="100000"/>
              <a:buChar char="-"/>
            </a:pPr>
            <a:r>
              <a:rPr lang="gl" sz="1800" b="1" dirty="0">
                <a:latin typeface="Avenir Next LT Pro Light" panose="020B0304020202020204" pitchFamily="34" charset="0"/>
              </a:rPr>
              <a:t>Unambiguous detection of single-photon S1s</a:t>
            </a:r>
            <a:endParaRPr sz="1800" b="1" dirty="0">
              <a:latin typeface="Avenir Next LT Pro Light" panose="020B0304020202020204" pitchFamily="34" charset="0"/>
            </a:endParaRPr>
          </a:p>
          <a:p>
            <a:pPr lvl="1" indent="-401707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Dark counts are no longer a determining factor</a:t>
            </a:r>
            <a:endParaRPr sz="1600" dirty="0">
              <a:latin typeface="Avenir Next LT Pro Light" panose="020B0304020202020204" pitchFamily="34" charset="0"/>
            </a:endParaRPr>
          </a:p>
          <a:p>
            <a:pPr lvl="1" indent="-401707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Lower detection threshold</a:t>
            </a:r>
            <a:endParaRPr sz="1600" dirty="0">
              <a:latin typeface="Avenir Next LT Pro Light" panose="020B0304020202020204" pitchFamily="34" charset="0"/>
            </a:endParaRPr>
          </a:p>
          <a:p>
            <a:pPr lvl="1" indent="-401707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Possible to use SiPMs or CMOS-SPAD</a:t>
            </a:r>
            <a:endParaRPr sz="1600" b="1" dirty="0">
              <a:latin typeface="Avenir Next LT Pro Light" panose="020B0304020202020204" pitchFamily="34" charset="0"/>
            </a:endParaRPr>
          </a:p>
          <a:p>
            <a:pPr indent="-411470">
              <a:lnSpc>
                <a:spcPct val="150000"/>
              </a:lnSpc>
              <a:buSzPct val="100000"/>
              <a:buChar char="-"/>
            </a:pPr>
            <a:r>
              <a:rPr lang="gl" sz="1800" dirty="0">
                <a:latin typeface="Avenir Next LT Pro Light" panose="020B0304020202020204" pitchFamily="34" charset="0"/>
              </a:rPr>
              <a:t>EL + avalanche light localized to the G-THGEM holes</a:t>
            </a:r>
            <a:endParaRPr sz="1800" dirty="0">
              <a:latin typeface="Avenir Next LT Pro Light" panose="020B0304020202020204" pitchFamily="34" charset="0"/>
            </a:endParaRPr>
          </a:p>
          <a:p>
            <a:pPr lvl="1" indent="-387764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Fluctuations on the </a:t>
            </a:r>
            <a:r>
              <a:rPr lang="en-US" sz="1600" b="1" dirty="0" err="1">
                <a:latin typeface="Avenir Next LT Pro Light" panose="020B0304020202020204" pitchFamily="34" charset="0"/>
              </a:rPr>
              <a:t>Liq</a:t>
            </a:r>
            <a:r>
              <a:rPr lang="en-US" sz="1600" b="1" dirty="0">
                <a:latin typeface="Avenir Next LT Pro Light" panose="020B0304020202020204" pitchFamily="34" charset="0"/>
              </a:rPr>
              <a:t>-Gas</a:t>
            </a:r>
            <a:r>
              <a:rPr lang="gl" sz="1600" b="1" dirty="0">
                <a:latin typeface="Avenir Next LT Pro Light" panose="020B0304020202020204" pitchFamily="34" charset="0"/>
              </a:rPr>
              <a:t> interface not critical</a:t>
            </a:r>
            <a:endParaRPr sz="1600" b="1" dirty="0">
              <a:latin typeface="Avenir Next LT Pro Light" panose="020B0304020202020204" pitchFamily="34" charset="0"/>
            </a:endParaRPr>
          </a:p>
          <a:p>
            <a:pPr lvl="1" indent="-387764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Fast signals</a:t>
            </a:r>
            <a:endParaRPr sz="1600" dirty="0">
              <a:solidFill>
                <a:srgbClr val="FF0000"/>
              </a:solidFill>
              <a:highlight>
                <a:srgbClr val="FFFF00"/>
              </a:highlight>
              <a:latin typeface="Avenir Next LT Pro Light" panose="020B0304020202020204" pitchFamily="34" charset="0"/>
            </a:endParaRPr>
          </a:p>
          <a:p>
            <a:pPr indent="-411470">
              <a:lnSpc>
                <a:spcPct val="150000"/>
              </a:lnSpc>
              <a:buSzPct val="100000"/>
              <a:buChar char="-"/>
            </a:pPr>
            <a:r>
              <a:rPr lang="gl" sz="1800" dirty="0">
                <a:latin typeface="Avenir Next LT Pro Light" panose="020B0304020202020204" pitchFamily="34" charset="0"/>
              </a:rPr>
              <a:t>No need for grid or meshes in the active volume</a:t>
            </a:r>
            <a:endParaRPr sz="1800" dirty="0">
              <a:latin typeface="Avenir Next LT Pro Light" panose="020B0304020202020204" pitchFamily="34" charset="0"/>
            </a:endParaRPr>
          </a:p>
          <a:p>
            <a:pPr lvl="1" indent="-401707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Improved S1 light collection efficiency</a:t>
            </a:r>
            <a:endParaRPr sz="1600" dirty="0">
              <a:latin typeface="Avenir Next LT Pro Light" panose="020B0304020202020204" pitchFamily="34" charset="0"/>
            </a:endParaRPr>
          </a:p>
          <a:p>
            <a:pPr indent="-411470">
              <a:lnSpc>
                <a:spcPct val="150000"/>
              </a:lnSpc>
              <a:buSzPct val="100000"/>
              <a:buChar char="-"/>
            </a:pPr>
            <a:r>
              <a:rPr lang="gl" sz="1800" dirty="0">
                <a:latin typeface="Avenir Next LT Pro Light" panose="020B0304020202020204" pitchFamily="34" charset="0"/>
              </a:rPr>
              <a:t>No need for PMTs</a:t>
            </a:r>
            <a:endParaRPr sz="1800" dirty="0">
              <a:latin typeface="Avenir Next LT Pro Light" panose="020B0304020202020204" pitchFamily="34" charset="0"/>
            </a:endParaRPr>
          </a:p>
          <a:p>
            <a:pPr lvl="1" indent="-401707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Better radiopurity</a:t>
            </a:r>
            <a:endParaRPr sz="1600" dirty="0">
              <a:latin typeface="Avenir Next LT Pro Light" panose="020B0304020202020204" pitchFamily="34" charset="0"/>
            </a:endParaRPr>
          </a:p>
          <a:p>
            <a:pPr lvl="1" indent="-401707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No wasted LXe in the buffer region</a:t>
            </a:r>
            <a:endParaRPr sz="1600" dirty="0">
              <a:latin typeface="Avenir Next LT Pro Light" panose="020B0304020202020204" pitchFamily="34" charset="0"/>
            </a:endParaRPr>
          </a:p>
        </p:txBody>
      </p:sp>
      <p:sp>
        <p:nvSpPr>
          <p:cNvPr id="314" name="Google Shape;314;p3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23</a:t>
            </a:fld>
            <a:endParaRPr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3618B3B-663B-6801-CA68-8B75EBDCED58}"/>
              </a:ext>
            </a:extLst>
          </p:cNvPr>
          <p:cNvGrpSpPr/>
          <p:nvPr/>
        </p:nvGrpSpPr>
        <p:grpSpPr>
          <a:xfrm>
            <a:off x="6718400" y="1237302"/>
            <a:ext cx="4795989" cy="5094633"/>
            <a:chOff x="6718367" y="1356968"/>
            <a:chExt cx="4795989" cy="5094633"/>
          </a:xfrm>
        </p:grpSpPr>
        <p:pic>
          <p:nvPicPr>
            <p:cNvPr id="315" name="Google Shape;315;p3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142367" y="1356968"/>
              <a:ext cx="4371989" cy="50946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6" name="Google Shape;316;p34"/>
            <p:cNvSpPr txBox="1"/>
            <p:nvPr/>
          </p:nvSpPr>
          <p:spPr>
            <a:xfrm>
              <a:off x="6718367" y="1901833"/>
              <a:ext cx="1509200" cy="4924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1600" dirty="0"/>
                <a:t>CsI L-THGEM</a:t>
              </a:r>
              <a:endParaRPr sz="1600" dirty="0"/>
            </a:p>
          </p:txBody>
        </p:sp>
        <p:sp>
          <p:nvSpPr>
            <p:cNvPr id="317" name="Google Shape;317;p34"/>
            <p:cNvSpPr txBox="1"/>
            <p:nvPr/>
          </p:nvSpPr>
          <p:spPr>
            <a:xfrm>
              <a:off x="7032000" y="1655367"/>
              <a:ext cx="1349200" cy="4924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1600" dirty="0"/>
                <a:t>G-THGEM</a:t>
              </a:r>
              <a:endParaRPr sz="1600" dirty="0"/>
            </a:p>
          </p:txBody>
        </p:sp>
      </p:grpSp>
      <p:sp>
        <p:nvSpPr>
          <p:cNvPr id="318" name="Google Shape;318;p34"/>
          <p:cNvSpPr txBox="1"/>
          <p:nvPr/>
        </p:nvSpPr>
        <p:spPr>
          <a:xfrm>
            <a:off x="10390067" y="4225367"/>
            <a:ext cx="824400" cy="49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1600"/>
              <a:t>LXe</a:t>
            </a:r>
            <a:endParaRPr sz="1600"/>
          </a:p>
        </p:txBody>
      </p:sp>
      <p:sp>
        <p:nvSpPr>
          <p:cNvPr id="319" name="Google Shape;319;p34"/>
          <p:cNvSpPr txBox="1"/>
          <p:nvPr/>
        </p:nvSpPr>
        <p:spPr>
          <a:xfrm>
            <a:off x="10041942" y="5393422"/>
            <a:ext cx="1349200" cy="73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1600" dirty="0"/>
              <a:t>Reflective cathode</a:t>
            </a:r>
            <a:endParaRPr sz="1600" dirty="0"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0ADF1A81-F357-C67B-0FB2-0D8857C0B6E3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5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r>
              <a:rPr lang="gl" dirty="0">
                <a:latin typeface="Avenir Next LT Pro Light" panose="020B0304020202020204" pitchFamily="34" charset="0"/>
              </a:rPr>
              <a:t>Thank you for your attention</a:t>
            </a:r>
            <a:endParaRPr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6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r>
              <a:rPr lang="gl"/>
              <a:t>Backup</a:t>
            </a:r>
            <a:endParaRPr/>
          </a:p>
        </p:txBody>
      </p:sp>
      <p:sp>
        <p:nvSpPr>
          <p:cNvPr id="331" name="Google Shape;331;p3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gl"/>
              <a:t>Low PDE: why?</a:t>
            </a:r>
            <a:endParaRPr/>
          </a:p>
        </p:txBody>
      </p:sp>
      <p:sp>
        <p:nvSpPr>
          <p:cNvPr id="337" name="Google Shape;337;p3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680400" cy="468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indent="-448722">
              <a:lnSpc>
                <a:spcPct val="150000"/>
              </a:lnSpc>
              <a:buSzPts val="1700"/>
              <a:buChar char="-"/>
            </a:pPr>
            <a:r>
              <a:rPr lang="gl" sz="2267" dirty="0"/>
              <a:t>Main hypothesis: low e</a:t>
            </a:r>
            <a:r>
              <a:rPr lang="gl" sz="2267" baseline="30000" dirty="0"/>
              <a:t>-</a:t>
            </a:r>
            <a:r>
              <a:rPr lang="gl" sz="2267" dirty="0"/>
              <a:t> transfer efficiency across the bubble interface</a:t>
            </a:r>
            <a:endParaRPr sz="2267" dirty="0"/>
          </a:p>
          <a:p>
            <a:pPr lvl="1">
              <a:lnSpc>
                <a:spcPct val="150000"/>
              </a:lnSpc>
              <a:buChar char="-"/>
            </a:pPr>
            <a:r>
              <a:rPr lang="gl" dirty="0"/>
              <a:t>e</a:t>
            </a:r>
            <a:r>
              <a:rPr lang="gl" baseline="30000" dirty="0"/>
              <a:t>-</a:t>
            </a:r>
            <a:r>
              <a:rPr lang="gl" dirty="0"/>
              <a:t> stuck and lost to the wall</a:t>
            </a:r>
            <a:endParaRPr dirty="0"/>
          </a:p>
          <a:p>
            <a:pPr indent="-440256">
              <a:lnSpc>
                <a:spcPct val="150000"/>
              </a:lnSpc>
              <a:buSzPts val="1600"/>
              <a:buChar char="-"/>
            </a:pPr>
            <a:r>
              <a:rPr lang="gl" sz="2133" dirty="0"/>
              <a:t>Ongoing efforts to understand this effect</a:t>
            </a:r>
            <a:endParaRPr sz="2133" dirty="0"/>
          </a:p>
          <a:p>
            <a:pPr lvl="1">
              <a:lnSpc>
                <a:spcPct val="150000"/>
              </a:lnSpc>
              <a:buChar char="-"/>
            </a:pPr>
            <a:r>
              <a:rPr lang="gl" dirty="0"/>
              <a:t>Bubble physics (</a:t>
            </a:r>
            <a:r>
              <a:rPr lang="gl" sz="1200" u="sng" dirty="0">
                <a:solidFill>
                  <a:schemeClr val="hlink"/>
                </a:solidFill>
                <a:hlinkClick r:id="rId3"/>
              </a:rPr>
              <a:t>A. Tesi et al 2021 JINST 16 P09003</a:t>
            </a:r>
            <a:r>
              <a:rPr lang="gl" dirty="0"/>
              <a:t>)</a:t>
            </a:r>
            <a:endParaRPr dirty="0"/>
          </a:p>
          <a:p>
            <a:pPr indent="-440256">
              <a:lnSpc>
                <a:spcPct val="150000"/>
              </a:lnSpc>
              <a:buSzPts val="1600"/>
              <a:buChar char="-"/>
            </a:pPr>
            <a:r>
              <a:rPr lang="gl" sz="2133" dirty="0"/>
              <a:t>A dual-phase configuration seems more adequate</a:t>
            </a:r>
            <a:endParaRPr sz="2133" dirty="0"/>
          </a:p>
        </p:txBody>
      </p:sp>
      <p:sp>
        <p:nvSpPr>
          <p:cNvPr id="338" name="Google Shape;338;p3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26</a:t>
            </a:fld>
            <a:endParaRPr/>
          </a:p>
        </p:txBody>
      </p:sp>
      <p:pic>
        <p:nvPicPr>
          <p:cNvPr id="339" name="Google Shape;339;p37"/>
          <p:cNvPicPr preferRelativeResize="0"/>
          <p:nvPr/>
        </p:nvPicPr>
        <p:blipFill rotWithShape="1">
          <a:blip r:embed="rId4">
            <a:alphaModFix/>
          </a:blip>
          <a:srcRect r="2704"/>
          <a:stretch/>
        </p:blipFill>
        <p:spPr>
          <a:xfrm>
            <a:off x="5952000" y="1695001"/>
            <a:ext cx="6240000" cy="38252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8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gl"/>
              <a:t>Photon feedback</a:t>
            </a:r>
            <a:endParaRPr/>
          </a:p>
        </p:txBody>
      </p:sp>
      <p:sp>
        <p:nvSpPr>
          <p:cNvPr id="346" name="Google Shape;346;p3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1202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Char char="-"/>
            </a:pPr>
            <a:r>
              <a:rPr lang="gl"/>
              <a:t>We haven’t observed a significant amount of photon feedback</a:t>
            </a:r>
            <a:endParaRPr/>
          </a:p>
          <a:p>
            <a:pPr>
              <a:buChar char="-"/>
            </a:pPr>
            <a:r>
              <a:rPr lang="gl"/>
              <a:t>More detailed studies to come</a:t>
            </a:r>
            <a:endParaRPr/>
          </a:p>
        </p:txBody>
      </p:sp>
      <p:sp>
        <p:nvSpPr>
          <p:cNvPr id="347" name="Google Shape;347;p3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27</a:t>
            </a:fld>
            <a:endParaRPr/>
          </a:p>
        </p:txBody>
      </p:sp>
      <p:grpSp>
        <p:nvGrpSpPr>
          <p:cNvPr id="348" name="Google Shape;348;p38"/>
          <p:cNvGrpSpPr/>
          <p:nvPr/>
        </p:nvGrpSpPr>
        <p:grpSpPr>
          <a:xfrm>
            <a:off x="4026075" y="2739431"/>
            <a:ext cx="4139827" cy="3599736"/>
            <a:chOff x="4224225" y="612850"/>
            <a:chExt cx="4919775" cy="4330075"/>
          </a:xfrm>
        </p:grpSpPr>
        <p:pic>
          <p:nvPicPr>
            <p:cNvPr id="349" name="Google Shape;349;p3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96000" y="622925"/>
              <a:ext cx="4848000" cy="432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0" name="Google Shape;350;p38"/>
            <p:cNvSpPr txBox="1"/>
            <p:nvPr/>
          </p:nvSpPr>
          <p:spPr>
            <a:xfrm>
              <a:off x="4224225" y="612850"/>
              <a:ext cx="4202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351" name="Google Shape;351;p38"/>
          <p:cNvSpPr/>
          <p:nvPr/>
        </p:nvSpPr>
        <p:spPr>
          <a:xfrm>
            <a:off x="6188985" y="4107201"/>
            <a:ext cx="1517767" cy="1948700"/>
          </a:xfrm>
          <a:custGeom>
            <a:avLst/>
            <a:gdLst/>
            <a:ahLst/>
            <a:cxnLst/>
            <a:rect l="l" t="t" r="r" b="b"/>
            <a:pathLst>
              <a:path w="45533" h="58461" extrusionOk="0">
                <a:moveTo>
                  <a:pt x="0" y="0"/>
                </a:moveTo>
                <a:lnTo>
                  <a:pt x="18269" y="58461"/>
                </a:lnTo>
                <a:lnTo>
                  <a:pt x="45533" y="42441"/>
                </a:lnTo>
                <a:lnTo>
                  <a:pt x="29231" y="28387"/>
                </a:lnTo>
              </a:path>
            </a:pathLst>
          </a:custGeom>
          <a:noFill/>
          <a:ln w="19050" cap="flat" cmpd="sng">
            <a:solidFill>
              <a:srgbClr val="9900FF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2" name="Google Shape;352;p38"/>
          <p:cNvSpPr/>
          <p:nvPr/>
        </p:nvSpPr>
        <p:spPr>
          <a:xfrm>
            <a:off x="7136284" y="4994234"/>
            <a:ext cx="171469" cy="312740"/>
          </a:xfrm>
          <a:custGeom>
            <a:avLst/>
            <a:gdLst/>
            <a:ahLst/>
            <a:cxnLst/>
            <a:rect l="l" t="t" r="r" b="b"/>
            <a:pathLst>
              <a:path w="6533" h="5191" extrusionOk="0">
                <a:moveTo>
                  <a:pt x="0" y="1333"/>
                </a:moveTo>
                <a:cubicBezTo>
                  <a:pt x="699" y="1968"/>
                  <a:pt x="3112" y="4953"/>
                  <a:pt x="4191" y="5143"/>
                </a:cubicBezTo>
                <a:cubicBezTo>
                  <a:pt x="5271" y="5334"/>
                  <a:pt x="6255" y="3333"/>
                  <a:pt x="6477" y="2476"/>
                </a:cubicBezTo>
                <a:cubicBezTo>
                  <a:pt x="6699" y="1619"/>
                  <a:pt x="5684" y="413"/>
                  <a:pt x="5525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sp>
      <p:sp>
        <p:nvSpPr>
          <p:cNvPr id="353" name="Google Shape;353;p38"/>
          <p:cNvSpPr txBox="1"/>
          <p:nvPr/>
        </p:nvSpPr>
        <p:spPr>
          <a:xfrm>
            <a:off x="7307751" y="4924800"/>
            <a:ext cx="5620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1333">
                <a:solidFill>
                  <a:srgbClr val="FF0000"/>
                </a:solidFill>
              </a:rPr>
              <a:t>pe</a:t>
            </a:r>
            <a:endParaRPr sz="1333">
              <a:solidFill>
                <a:srgbClr val="FF0000"/>
              </a:solidFill>
            </a:endParaRPr>
          </a:p>
        </p:txBody>
      </p:sp>
      <p:cxnSp>
        <p:nvCxnSpPr>
          <p:cNvPr id="354" name="Google Shape;354;p38"/>
          <p:cNvCxnSpPr/>
          <p:nvPr/>
        </p:nvCxnSpPr>
        <p:spPr>
          <a:xfrm rot="10800000" flipH="1">
            <a:off x="4300333" y="6086400"/>
            <a:ext cx="3785200" cy="18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gl" dirty="0"/>
              <a:t>Methodology</a:t>
            </a:r>
            <a:endParaRPr dirty="0"/>
          </a:p>
        </p:txBody>
      </p:sp>
      <p:sp>
        <p:nvSpPr>
          <p:cNvPr id="360" name="Google Shape;360;p3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28</a:t>
            </a:fld>
            <a:endParaRPr/>
          </a:p>
        </p:txBody>
      </p:sp>
      <p:sp>
        <p:nvSpPr>
          <p:cNvPr id="361" name="Google Shape;361;p3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6470400" cy="1678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85000" lnSpcReduction="20000"/>
          </a:bodyPr>
          <a:lstStyle/>
          <a:p>
            <a:pPr>
              <a:lnSpc>
                <a:spcPct val="150000"/>
              </a:lnSpc>
              <a:buChar char="-"/>
            </a:pPr>
            <a:r>
              <a:rPr lang="gl"/>
              <a:t>Measure current on different electrodes</a:t>
            </a:r>
            <a:endParaRPr/>
          </a:p>
          <a:p>
            <a:pPr lvl="1">
              <a:lnSpc>
                <a:spcPct val="150000"/>
              </a:lnSpc>
              <a:buChar char="-"/>
            </a:pPr>
            <a:r>
              <a:rPr lang="gl"/>
              <a:t>Each electrode is measured separately</a:t>
            </a:r>
            <a:endParaRPr/>
          </a:p>
          <a:p>
            <a:pPr>
              <a:lnSpc>
                <a:spcPct val="150000"/>
              </a:lnSpc>
              <a:buChar char="-"/>
            </a:pPr>
            <a:r>
              <a:rPr lang="gl"/>
              <a:t>Transmission efficiency defined as</a:t>
            </a:r>
            <a:endParaRPr/>
          </a:p>
        </p:txBody>
      </p:sp>
      <p:pic>
        <p:nvPicPr>
          <p:cNvPr id="363" name="Google Shape;36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6400" y="1299533"/>
            <a:ext cx="4320000" cy="194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56410" y="3984000"/>
            <a:ext cx="4320001" cy="228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02551" y="3394700"/>
            <a:ext cx="2096516" cy="9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39"/>
          <p:cNvSpPr txBox="1"/>
          <p:nvPr/>
        </p:nvSpPr>
        <p:spPr>
          <a:xfrm>
            <a:off x="10682400" y="983934"/>
            <a:ext cx="13040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000" dirty="0">
                <a:solidFill>
                  <a:srgbClr val="351C75"/>
                </a:solidFill>
              </a:rPr>
              <a:t>collected</a:t>
            </a:r>
            <a:endParaRPr sz="2000" dirty="0">
              <a:solidFill>
                <a:srgbClr val="351C75"/>
              </a:solidFill>
            </a:endParaRPr>
          </a:p>
        </p:txBody>
      </p:sp>
      <p:cxnSp>
        <p:nvCxnSpPr>
          <p:cNvPr id="367" name="Google Shape;367;p39"/>
          <p:cNvCxnSpPr>
            <a:stCxn id="366" idx="1"/>
          </p:cNvCxnSpPr>
          <p:nvPr/>
        </p:nvCxnSpPr>
        <p:spPr>
          <a:xfrm flipH="1">
            <a:off x="9419200" y="1260913"/>
            <a:ext cx="1263200" cy="334221"/>
          </a:xfrm>
          <a:prstGeom prst="straightConnector1">
            <a:avLst/>
          </a:prstGeom>
          <a:noFill/>
          <a:ln w="19050" cap="flat" cmpd="sng">
            <a:solidFill>
              <a:srgbClr val="351C75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68" name="Google Shape;368;p39"/>
          <p:cNvCxnSpPr>
            <a:stCxn id="369" idx="1"/>
          </p:cNvCxnSpPr>
          <p:nvPr/>
        </p:nvCxnSpPr>
        <p:spPr>
          <a:xfrm flipH="1">
            <a:off x="9541200" y="4135080"/>
            <a:ext cx="1346800" cy="219820"/>
          </a:xfrm>
          <a:prstGeom prst="straightConnector1">
            <a:avLst/>
          </a:prstGeom>
          <a:noFill/>
          <a:ln w="19050" cap="flat" cmpd="sng">
            <a:solidFill>
              <a:srgbClr val="351C75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0" name="Google Shape;370;p39"/>
          <p:cNvSpPr txBox="1"/>
          <p:nvPr/>
        </p:nvSpPr>
        <p:spPr>
          <a:xfrm>
            <a:off x="8557400" y="2804340"/>
            <a:ext cx="1657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 dirty="0">
                <a:solidFill>
                  <a:srgbClr val="351C75"/>
                </a:solidFill>
              </a:rPr>
              <a:t>produced</a:t>
            </a:r>
            <a:endParaRPr sz="2400" dirty="0">
              <a:solidFill>
                <a:srgbClr val="351C75"/>
              </a:solidFill>
            </a:endParaRPr>
          </a:p>
        </p:txBody>
      </p:sp>
      <p:cxnSp>
        <p:nvCxnSpPr>
          <p:cNvPr id="371" name="Google Shape;371;p39"/>
          <p:cNvCxnSpPr/>
          <p:nvPr/>
        </p:nvCxnSpPr>
        <p:spPr>
          <a:xfrm rot="10800000" flipH="1">
            <a:off x="8162067" y="5441433"/>
            <a:ext cx="844400" cy="788000"/>
          </a:xfrm>
          <a:prstGeom prst="straightConnector1">
            <a:avLst/>
          </a:prstGeom>
          <a:noFill/>
          <a:ln w="19050" cap="flat" cmpd="sng">
            <a:solidFill>
              <a:srgbClr val="351C75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72" name="Google Shape;372;p39"/>
          <p:cNvCxnSpPr/>
          <p:nvPr/>
        </p:nvCxnSpPr>
        <p:spPr>
          <a:xfrm rot="10800000" flipH="1">
            <a:off x="8878100" y="2439367"/>
            <a:ext cx="184400" cy="545200"/>
          </a:xfrm>
          <a:prstGeom prst="straightConnector1">
            <a:avLst/>
          </a:prstGeom>
          <a:noFill/>
          <a:ln w="19050" cap="flat" cmpd="sng">
            <a:solidFill>
              <a:srgbClr val="351C75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9" name="Google Shape;369;p39"/>
          <p:cNvSpPr txBox="1"/>
          <p:nvPr/>
        </p:nvSpPr>
        <p:spPr>
          <a:xfrm>
            <a:off x="10888000" y="3858101"/>
            <a:ext cx="13040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000" dirty="0">
                <a:solidFill>
                  <a:srgbClr val="351C75"/>
                </a:solidFill>
              </a:rPr>
              <a:t>collected</a:t>
            </a:r>
            <a:endParaRPr sz="2000" dirty="0">
              <a:solidFill>
                <a:srgbClr val="351C75"/>
              </a:solidFill>
            </a:endParaRPr>
          </a:p>
        </p:txBody>
      </p:sp>
      <p:sp>
        <p:nvSpPr>
          <p:cNvPr id="373" name="Google Shape;373;p39"/>
          <p:cNvSpPr txBox="1"/>
          <p:nvPr/>
        </p:nvSpPr>
        <p:spPr>
          <a:xfrm>
            <a:off x="6808700" y="5783986"/>
            <a:ext cx="16572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 dirty="0">
                <a:solidFill>
                  <a:srgbClr val="351C75"/>
                </a:solidFill>
              </a:rPr>
              <a:t>produced</a:t>
            </a:r>
            <a:endParaRPr sz="2400" dirty="0">
              <a:solidFill>
                <a:srgbClr val="351C75"/>
              </a:solidFill>
            </a:endParaRPr>
          </a:p>
        </p:txBody>
      </p:sp>
      <p:sp>
        <p:nvSpPr>
          <p:cNvPr id="374" name="Google Shape;374;p39"/>
          <p:cNvSpPr txBox="1"/>
          <p:nvPr/>
        </p:nvSpPr>
        <p:spPr>
          <a:xfrm>
            <a:off x="8439000" y="755134"/>
            <a:ext cx="23548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000" dirty="0"/>
              <a:t>S1’ photoelectrons</a:t>
            </a:r>
            <a:endParaRPr sz="2000" dirty="0"/>
          </a:p>
        </p:txBody>
      </p:sp>
      <p:sp>
        <p:nvSpPr>
          <p:cNvPr id="375" name="Google Shape;375;p39"/>
          <p:cNvSpPr txBox="1"/>
          <p:nvPr/>
        </p:nvSpPr>
        <p:spPr>
          <a:xfrm>
            <a:off x="8211667" y="3546048"/>
            <a:ext cx="28576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000" dirty="0"/>
              <a:t>S2 ionization electrons</a:t>
            </a:r>
            <a:endParaRPr sz="2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gl"/>
              <a:t>Photoelectron extraction efficiency</a:t>
            </a:r>
            <a:endParaRPr/>
          </a:p>
        </p:txBody>
      </p:sp>
      <p:sp>
        <p:nvSpPr>
          <p:cNvPr id="381" name="Google Shape;381;p4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29</a:t>
            </a:fld>
            <a:endParaRPr/>
          </a:p>
        </p:txBody>
      </p:sp>
      <p:sp>
        <p:nvSpPr>
          <p:cNvPr id="382" name="Google Shape;382;p40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680400" cy="1955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70000" lnSpcReduction="20000"/>
          </a:bodyPr>
          <a:lstStyle/>
          <a:p>
            <a:pPr indent="-411470">
              <a:lnSpc>
                <a:spcPct val="150000"/>
              </a:lnSpc>
              <a:buSzPct val="100000"/>
              <a:buChar char="-"/>
            </a:pPr>
            <a:r>
              <a:rPr lang="gl"/>
              <a:t>Photoelectrons are extracted from a CsI-coated window illuminated by a H</a:t>
            </a:r>
            <a:r>
              <a:rPr lang="gl" baseline="-25000"/>
              <a:t>2</a:t>
            </a:r>
            <a:r>
              <a:rPr lang="gl"/>
              <a:t> lamp and collected on the bottom side of the L-ThGEM</a:t>
            </a:r>
            <a:endParaRPr/>
          </a:p>
          <a:p>
            <a:pPr indent="-411470">
              <a:lnSpc>
                <a:spcPct val="150000"/>
              </a:lnSpc>
              <a:buSzPct val="100000"/>
              <a:buChar char="-"/>
            </a:pPr>
            <a:r>
              <a:rPr lang="gl"/>
              <a:t>QE</a:t>
            </a:r>
            <a:r>
              <a:rPr lang="gl" baseline="-25000"/>
              <a:t>LXe</a:t>
            </a:r>
            <a:r>
              <a:rPr lang="gl"/>
              <a:t> &gt; QE</a:t>
            </a:r>
            <a:r>
              <a:rPr lang="gl" baseline="-25000"/>
              <a:t>vac</a:t>
            </a:r>
            <a:endParaRPr/>
          </a:p>
        </p:txBody>
      </p:sp>
      <p:pic>
        <p:nvPicPr>
          <p:cNvPr id="383" name="Google Shape;38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0567" y="1536633"/>
            <a:ext cx="5689600" cy="3156491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40"/>
          <p:cNvSpPr txBox="1"/>
          <p:nvPr/>
        </p:nvSpPr>
        <p:spPr>
          <a:xfrm>
            <a:off x="6888967" y="5417233"/>
            <a:ext cx="4412800" cy="1354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/>
              <a:t>Reproduction of the results by</a:t>
            </a:r>
            <a:endParaRPr sz="2400"/>
          </a:p>
          <a:p>
            <a:pPr>
              <a:lnSpc>
                <a:spcPct val="200000"/>
              </a:lnSpc>
              <a:spcAft>
                <a:spcPts val="1600"/>
              </a:spcAft>
            </a:pPr>
            <a:r>
              <a:rPr lang="gl" sz="1733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 Aprile et al., NIM A 338 (1994) 328-335</a:t>
            </a:r>
            <a:endParaRPr sz="2400"/>
          </a:p>
        </p:txBody>
      </p:sp>
      <p:sp>
        <p:nvSpPr>
          <p:cNvPr id="386" name="Google Shape;386;p40"/>
          <p:cNvSpPr txBox="1"/>
          <p:nvPr/>
        </p:nvSpPr>
        <p:spPr>
          <a:xfrm>
            <a:off x="4281936" y="4730114"/>
            <a:ext cx="2337939" cy="984845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 b="1">
                <a:solidFill>
                  <a:srgbClr val="FF0000"/>
                </a:solidFill>
              </a:rPr>
              <a:t>LXe: increased QE</a:t>
            </a:r>
            <a:r>
              <a:rPr lang="gl" sz="2400" b="1" baseline="-25000">
                <a:solidFill>
                  <a:srgbClr val="FF0000"/>
                </a:solidFill>
              </a:rPr>
              <a:t>eff</a:t>
            </a:r>
            <a:r>
              <a:rPr lang="gl" sz="2400" b="1">
                <a:solidFill>
                  <a:srgbClr val="FF0000"/>
                </a:solidFill>
              </a:rPr>
              <a:t> by ~x3.5</a:t>
            </a:r>
            <a:endParaRPr sz="2400" b="1">
              <a:solidFill>
                <a:srgbClr val="FF0000"/>
              </a:solidFill>
            </a:endParaRPr>
          </a:p>
        </p:txBody>
      </p:sp>
      <p:pic>
        <p:nvPicPr>
          <p:cNvPr id="388" name="Google Shape;388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95995" y="3965074"/>
            <a:ext cx="3041315" cy="25149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" name="Google Shape;385;p40">
            <a:extLst>
              <a:ext uri="{FF2B5EF4-FFF2-40B4-BE49-F238E27FC236}">
                <a16:creationId xmlns:a16="http://schemas.microsoft.com/office/drawing/2014/main" id="{43F4BFC5-93CF-1BCD-57F4-847280D0C176}"/>
              </a:ext>
            </a:extLst>
          </p:cNvPr>
          <p:cNvCxnSpPr>
            <a:cxnSpLocks/>
          </p:cNvCxnSpPr>
          <p:nvPr/>
        </p:nvCxnSpPr>
        <p:spPr>
          <a:xfrm flipV="1">
            <a:off x="4113947" y="4199020"/>
            <a:ext cx="13422" cy="1298077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415600" y="268383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The bubble-assisted LHM 	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81" name="Google Shape;81;p15"/>
          <p:cNvSpPr txBox="1">
            <a:spLocks noGrp="1"/>
          </p:cNvSpPr>
          <p:nvPr>
            <p:ph type="body" idx="1"/>
          </p:nvPr>
        </p:nvSpPr>
        <p:spPr>
          <a:xfrm>
            <a:off x="357917" y="1031983"/>
            <a:ext cx="11360800" cy="208757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2500" lnSpcReduction="10000"/>
          </a:bodyPr>
          <a:lstStyle/>
          <a:p>
            <a:pPr>
              <a:lnSpc>
                <a:spcPct val="150000"/>
              </a:lnSpc>
              <a:buChar char="-"/>
            </a:pPr>
            <a:r>
              <a:rPr lang="gl" sz="2400" dirty="0">
                <a:latin typeface="Avenir Next LT Pro Light" panose="020B0304020202020204" pitchFamily="34" charset="0"/>
              </a:rPr>
              <a:t>Light pulses detected by photosensors below</a:t>
            </a:r>
            <a:endParaRPr sz="2400" dirty="0">
              <a:latin typeface="Avenir Next LT Pro Light" panose="020B0304020202020204" pitchFamily="34" charset="0"/>
            </a:endParaRPr>
          </a:p>
          <a:p>
            <a:pPr>
              <a:lnSpc>
                <a:spcPct val="150000"/>
              </a:lnSpc>
              <a:buChar char="-"/>
            </a:pPr>
            <a:r>
              <a:rPr lang="gl" sz="2400" dirty="0">
                <a:latin typeface="Avenir Next LT Pro Light" panose="020B0304020202020204" pitchFamily="34" charset="0"/>
              </a:rPr>
              <a:t>Stable </a:t>
            </a:r>
            <a:r>
              <a:rPr lang="en-US" sz="2400" dirty="0" err="1">
                <a:latin typeface="Avenir Next LT Pro Light" panose="020B0304020202020204" pitchFamily="34" charset="0"/>
              </a:rPr>
              <a:t>Liq</a:t>
            </a:r>
            <a:r>
              <a:rPr lang="en-US" sz="2400" dirty="0">
                <a:latin typeface="Avenir Next LT Pro Light" panose="020B0304020202020204" pitchFamily="34" charset="0"/>
              </a:rPr>
              <a:t>-Gas</a:t>
            </a:r>
            <a:r>
              <a:rPr lang="gl" sz="2400" dirty="0">
                <a:latin typeface="Avenir Next LT Pro Light" panose="020B0304020202020204" pitchFamily="34" charset="0"/>
              </a:rPr>
              <a:t> interface =&gt; good S1’ and S2 energy resolution </a:t>
            </a:r>
          </a:p>
          <a:p>
            <a:pPr marL="152396" indent="0">
              <a:lnSpc>
                <a:spcPct val="150000"/>
              </a:lnSpc>
              <a:buNone/>
            </a:pPr>
            <a:r>
              <a:rPr lang="gl" sz="2000" b="1" dirty="0">
                <a:latin typeface="Avenir Next LT Pro Light" panose="020B0304020202020204" pitchFamily="34" charset="0"/>
              </a:rPr>
              <a:t>        (σ/E ~ 6% for 5.5 MeV α’s)</a:t>
            </a:r>
            <a:endParaRPr sz="2000" b="1" dirty="0">
              <a:latin typeface="Avenir Next LT Pro Light" panose="020B0304020202020204" pitchFamily="34" charset="0"/>
            </a:endParaRPr>
          </a:p>
          <a:p>
            <a:pPr>
              <a:lnSpc>
                <a:spcPct val="150000"/>
              </a:lnSpc>
              <a:buChar char="-"/>
            </a:pPr>
            <a:r>
              <a:rPr lang="gl" sz="2400" dirty="0">
                <a:latin typeface="Avenir Next LT Pro Light" panose="020B0304020202020204" pitchFamily="34" charset="0"/>
              </a:rPr>
              <a:t>Accurate position reconstruction (~0.2 mm)</a:t>
            </a:r>
            <a:endParaRPr sz="2400" dirty="0">
              <a:latin typeface="Avenir Next LT Pro Light" panose="020B0304020202020204" pitchFamily="34" charset="0"/>
            </a:endParaRPr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3</a:t>
            </a:fld>
            <a:endParaRPr/>
          </a:p>
        </p:txBody>
      </p:sp>
      <p:pic>
        <p:nvPicPr>
          <p:cNvPr id="82" name="Google Shape;82;p15"/>
          <p:cNvPicPr preferRelativeResize="0"/>
          <p:nvPr/>
        </p:nvPicPr>
        <p:blipFill rotWithShape="1">
          <a:blip r:embed="rId3">
            <a:alphaModFix/>
          </a:blip>
          <a:srcRect r="19762"/>
          <a:stretch/>
        </p:blipFill>
        <p:spPr>
          <a:xfrm>
            <a:off x="4149916" y="3398440"/>
            <a:ext cx="3892168" cy="2819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717" y="3279001"/>
            <a:ext cx="3769684" cy="3064649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5"/>
          <p:cNvSpPr txBox="1"/>
          <p:nvPr/>
        </p:nvSpPr>
        <p:spPr>
          <a:xfrm>
            <a:off x="8270825" y="3718737"/>
            <a:ext cx="4121200" cy="2185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gl" b="1" dirty="0">
                <a:latin typeface="Avenir Next LT Pro Light" panose="020B0304020202020204" pitchFamily="34" charset="0"/>
              </a:rPr>
              <a:t>Main publications</a:t>
            </a:r>
            <a:endParaRPr b="1" dirty="0">
              <a:latin typeface="Avenir Next LT Pro Light" panose="020B0304020202020204" pitchFamily="34" charset="0"/>
            </a:endParaRPr>
          </a:p>
          <a:p>
            <a:r>
              <a:rPr lang="gl" u="sng" dirty="0">
                <a:solidFill>
                  <a:schemeClr val="hlink"/>
                </a:solidFill>
                <a:latin typeface="Avenir Next LT Pro Light" panose="020B0304020202020204" pitchFamily="34" charset="0"/>
                <a:hlinkClick r:id="rId5"/>
              </a:rPr>
              <a:t>Arazi et al., 2015_JINST 10 P08015</a:t>
            </a:r>
            <a:endParaRPr dirty="0">
              <a:latin typeface="Avenir Next LT Pro Light" panose="020B0304020202020204" pitchFamily="34" charset="0"/>
            </a:endParaRPr>
          </a:p>
          <a:p>
            <a:r>
              <a:rPr lang="gl" u="sng" dirty="0">
                <a:solidFill>
                  <a:schemeClr val="hlink"/>
                </a:solidFill>
                <a:latin typeface="Avenir Next LT Pro Light" panose="020B0304020202020204" pitchFamily="34" charset="0"/>
                <a:hlinkClick r:id="rId6"/>
              </a:rPr>
              <a:t>Arazi et al., NIM A 845 (2017) 218</a:t>
            </a:r>
            <a:endParaRPr dirty="0">
              <a:latin typeface="Avenir Next LT Pro Light" panose="020B0304020202020204" pitchFamily="34" charset="0"/>
            </a:endParaRPr>
          </a:p>
          <a:p>
            <a:r>
              <a:rPr lang="gl" u="sng" dirty="0">
                <a:solidFill>
                  <a:schemeClr val="hlink"/>
                </a:solidFill>
                <a:latin typeface="Avenir Next LT Pro Light" panose="020B0304020202020204" pitchFamily="34" charset="0"/>
                <a:hlinkClick r:id="rId7"/>
              </a:rPr>
              <a:t>Erdal et al., 2019 JINST 14, P01028</a:t>
            </a:r>
            <a:endParaRPr dirty="0">
              <a:latin typeface="Avenir Next LT Pro Light" panose="020B0304020202020204" pitchFamily="34" charset="0"/>
            </a:endParaRPr>
          </a:p>
          <a:p>
            <a:r>
              <a:rPr lang="gl" u="sng" dirty="0">
                <a:solidFill>
                  <a:schemeClr val="hlink"/>
                </a:solidFill>
                <a:latin typeface="Avenir Next LT Pro Light" panose="020B0304020202020204" pitchFamily="34" charset="0"/>
                <a:hlinkClick r:id="rId8"/>
              </a:rPr>
              <a:t>Erdal et al., 2018 JINST 13 P12008</a:t>
            </a:r>
            <a:endParaRPr dirty="0">
              <a:latin typeface="Avenir Next LT Pro Light" panose="020B0304020202020204" pitchFamily="34" charset="0"/>
            </a:endParaRPr>
          </a:p>
          <a:p>
            <a:r>
              <a:rPr lang="gl" u="sng" dirty="0">
                <a:solidFill>
                  <a:schemeClr val="hlink"/>
                </a:solidFill>
                <a:latin typeface="Avenir Next LT Pro Light" panose="020B0304020202020204" pitchFamily="34" charset="0"/>
                <a:hlinkClick r:id="rId9"/>
              </a:rPr>
              <a:t>Erdal et al., 2019 JINST 14 P11021</a:t>
            </a:r>
            <a:endParaRPr dirty="0">
              <a:latin typeface="Avenir Next LT Pro Light" panose="020B0304020202020204" pitchFamily="34" charset="0"/>
            </a:endParaRPr>
          </a:p>
          <a:p>
            <a:endParaRPr dirty="0">
              <a:latin typeface="Avenir Next LT Pro Light" panose="020B03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36D59C-4051-8E45-6081-626EBDDDA2DC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gl"/>
              <a:t>ETE vs ΔV</a:t>
            </a:r>
            <a:r>
              <a:rPr lang="gl" baseline="-25000"/>
              <a:t>THGEM</a:t>
            </a:r>
            <a:endParaRPr baseline="-25000"/>
          </a:p>
        </p:txBody>
      </p:sp>
      <p:sp>
        <p:nvSpPr>
          <p:cNvPr id="395" name="Google Shape;395;p4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30</a:t>
            </a:fld>
            <a:endParaRPr/>
          </a:p>
        </p:txBody>
      </p:sp>
      <p:pic>
        <p:nvPicPr>
          <p:cNvPr id="396" name="Google Shape;396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5984" y="2214233"/>
            <a:ext cx="4911629" cy="38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1201" y="2214234"/>
            <a:ext cx="5124799" cy="4018396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41"/>
          <p:cNvSpPr txBox="1"/>
          <p:nvPr/>
        </p:nvSpPr>
        <p:spPr>
          <a:xfrm>
            <a:off x="4784767" y="4795434"/>
            <a:ext cx="14324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/>
              <a:t>S1’ phe</a:t>
            </a:r>
            <a:endParaRPr sz="2400"/>
          </a:p>
        </p:txBody>
      </p:sp>
      <p:sp>
        <p:nvSpPr>
          <p:cNvPr id="399" name="Google Shape;399;p41"/>
          <p:cNvSpPr txBox="1"/>
          <p:nvPr/>
        </p:nvSpPr>
        <p:spPr>
          <a:xfrm>
            <a:off x="9756200" y="4795433"/>
            <a:ext cx="14324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/>
              <a:t>S2 ie</a:t>
            </a:r>
            <a:endParaRPr sz="2400"/>
          </a:p>
        </p:txBody>
      </p:sp>
      <p:sp>
        <p:nvSpPr>
          <p:cNvPr id="400" name="Google Shape;400;p41"/>
          <p:cNvSpPr txBox="1"/>
          <p:nvPr/>
        </p:nvSpPr>
        <p:spPr>
          <a:xfrm>
            <a:off x="5285867" y="5995434"/>
            <a:ext cx="2577600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sz="2400" b="1"/>
              <a:t>E</a:t>
            </a:r>
            <a:r>
              <a:rPr lang="gl" sz="2400" b="1" baseline="-25000"/>
              <a:t>drift</a:t>
            </a:r>
            <a:r>
              <a:rPr lang="gl" sz="2400" b="1"/>
              <a:t> = 660 V/cm</a:t>
            </a:r>
            <a:endParaRPr sz="2400" b="1"/>
          </a:p>
          <a:p>
            <a:endParaRPr sz="2400" b="1"/>
          </a:p>
          <a:p>
            <a:endParaRPr sz="2400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>
            <a:spLocks noGrp="1"/>
          </p:cNvSpPr>
          <p:nvPr>
            <p:ph type="title"/>
          </p:nvPr>
        </p:nvSpPr>
        <p:spPr>
          <a:xfrm>
            <a:off x="415600" y="197150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Quantum efficiency of CsI in LXe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92" name="Google Shape;92;p16"/>
          <p:cNvSpPr txBox="1">
            <a:spLocks noGrp="1"/>
          </p:cNvSpPr>
          <p:nvPr>
            <p:ph type="body" idx="1"/>
          </p:nvPr>
        </p:nvSpPr>
        <p:spPr>
          <a:xfrm>
            <a:off x="-81280" y="1247790"/>
            <a:ext cx="469392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lnSpcReduction="10000"/>
          </a:bodyPr>
          <a:lstStyle/>
          <a:p>
            <a:pPr>
              <a:lnSpc>
                <a:spcPct val="200000"/>
              </a:lnSpc>
              <a:buChar char="-"/>
            </a:pPr>
            <a:r>
              <a:rPr lang="gl" sz="2400" b="1" dirty="0">
                <a:latin typeface="Avenir Next LT Pro Light" panose="020B0304020202020204" pitchFamily="34" charset="0"/>
              </a:rPr>
              <a:t>QE</a:t>
            </a:r>
            <a:r>
              <a:rPr lang="gl" sz="2400" b="1" baseline="-25000" dirty="0">
                <a:latin typeface="Avenir Next LT Pro Light" panose="020B0304020202020204" pitchFamily="34" charset="0"/>
              </a:rPr>
              <a:t>LXe</a:t>
            </a:r>
            <a:r>
              <a:rPr lang="gl" sz="2400" b="1" dirty="0">
                <a:latin typeface="Avenir Next LT Pro Light" panose="020B0304020202020204" pitchFamily="34" charset="0"/>
              </a:rPr>
              <a:t> ~ 30% </a:t>
            </a:r>
            <a:r>
              <a:rPr lang="gl" sz="2400" dirty="0">
                <a:latin typeface="Avenir Next LT Pro Light" panose="020B0304020202020204" pitchFamily="34" charset="0"/>
              </a:rPr>
              <a:t>&gt; QE</a:t>
            </a:r>
            <a:r>
              <a:rPr lang="gl" sz="2400" baseline="-25000" dirty="0">
                <a:latin typeface="Avenir Next LT Pro Light" panose="020B0304020202020204" pitchFamily="34" charset="0"/>
              </a:rPr>
              <a:t>vac</a:t>
            </a:r>
            <a:endParaRPr sz="2400" baseline="-25000" dirty="0">
              <a:latin typeface="Avenir Next LT Pro Light" panose="020B0304020202020204" pitchFamily="34" charset="0"/>
            </a:endParaRPr>
          </a:p>
          <a:p>
            <a:pPr>
              <a:lnSpc>
                <a:spcPct val="200000"/>
              </a:lnSpc>
              <a:buChar char="-"/>
            </a:pPr>
            <a:r>
              <a:rPr lang="gl" sz="2400" dirty="0">
                <a:latin typeface="Avenir Next LT Pro Light" panose="020B0304020202020204" pitchFamily="34" charset="0"/>
              </a:rPr>
              <a:t>Original measurement by</a:t>
            </a:r>
            <a:br>
              <a:rPr lang="gl" sz="2400" dirty="0">
                <a:latin typeface="Avenir Next LT Pro Light" panose="020B0304020202020204" pitchFamily="34" charset="0"/>
              </a:rPr>
            </a:br>
            <a:r>
              <a:rPr lang="gl" sz="1800" u="sng" dirty="0">
                <a:solidFill>
                  <a:srgbClr val="0000FF"/>
                </a:solidFill>
                <a:latin typeface="Avenir Next LT Pro Light" panose="020B03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 Aprile et al., NIM A 338 (1994) 328-335</a:t>
            </a:r>
            <a:r>
              <a:rPr lang="gl" sz="1800" u="sng" dirty="0">
                <a:solidFill>
                  <a:srgbClr val="0000FF"/>
                </a:solidFill>
                <a:latin typeface="Avenir Next LT Pro Light" panose="020B0304020202020204" pitchFamily="34" charset="0"/>
              </a:rPr>
              <a:t> </a:t>
            </a:r>
            <a:endParaRPr sz="2400" dirty="0">
              <a:solidFill>
                <a:srgbClr val="0000FF"/>
              </a:solidFill>
              <a:latin typeface="Avenir Next LT Pro Light" panose="020B0304020202020204" pitchFamily="34" charset="0"/>
            </a:endParaRPr>
          </a:p>
          <a:p>
            <a:pPr>
              <a:lnSpc>
                <a:spcPct val="200000"/>
              </a:lnSpc>
              <a:buChar char="-"/>
            </a:pPr>
            <a:r>
              <a:rPr lang="da-DK" sz="2400" dirty="0">
                <a:latin typeface="Avenir Next LT Pro Light" panose="020B0304020202020204" pitchFamily="34" charset="0"/>
              </a:rPr>
              <a:t>Reproduced by our group</a:t>
            </a:r>
            <a:br>
              <a:rPr lang="da-DK" sz="2400" dirty="0">
                <a:latin typeface="Avenir Next LT Pro Light" panose="020B0304020202020204" pitchFamily="34" charset="0"/>
              </a:rPr>
            </a:br>
            <a:r>
              <a:rPr lang="da-DK" sz="1800" u="sng" dirty="0">
                <a:solidFill>
                  <a:srgbClr val="0000FF"/>
                </a:solidFill>
                <a:latin typeface="Avenir Next LT Pro Light" panose="020B03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Erdal et al. LIDINE 2019</a:t>
            </a:r>
            <a:br>
              <a:rPr lang="da-DK" sz="1800" dirty="0">
                <a:solidFill>
                  <a:srgbClr val="0000FF"/>
                </a:solidFill>
                <a:latin typeface="Avenir Next LT Pro Light" panose="020B0304020202020204" pitchFamily="34" charset="0"/>
              </a:rPr>
            </a:br>
            <a:r>
              <a:rPr lang="da-DK" sz="1800" u="sng" dirty="0">
                <a:solidFill>
                  <a:srgbClr val="0000FF"/>
                </a:solidFill>
                <a:latin typeface="Avenir Next LT Pro Light" panose="020B0304020202020204" pitchFamily="34" charset="0"/>
              </a:rPr>
              <a:t>Martínez-Lema</a:t>
            </a:r>
            <a:r>
              <a:rPr lang="da-DK" sz="1800" u="sng" dirty="0">
                <a:solidFill>
                  <a:srgbClr val="0000FF"/>
                </a:solidFill>
                <a:latin typeface="Avenir Next LT Pro Light" panose="020B03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et al. LIDINE 202</a:t>
            </a:r>
            <a:r>
              <a:rPr lang="da-DK" sz="1800" u="sng" dirty="0">
                <a:solidFill>
                  <a:srgbClr val="0000FF"/>
                </a:solidFill>
                <a:latin typeface="Avenir Next LT Pro Light" panose="020B0304020202020204" pitchFamily="34" charset="0"/>
              </a:rPr>
              <a:t>2</a:t>
            </a:r>
            <a:endParaRPr lang="da-DK" sz="1600" dirty="0">
              <a:solidFill>
                <a:srgbClr val="0000FF"/>
              </a:solidFill>
              <a:latin typeface="Avenir Next LT Pro Light" panose="020B0304020202020204" pitchFamily="34" charset="0"/>
            </a:endParaRPr>
          </a:p>
        </p:txBody>
      </p:sp>
      <p:sp>
        <p:nvSpPr>
          <p:cNvPr id="93" name="Google Shape;93;p1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4</a:t>
            </a:fld>
            <a:endParaRPr/>
          </a:p>
        </p:txBody>
      </p:sp>
      <p:sp>
        <p:nvSpPr>
          <p:cNvPr id="94" name="Google Shape;94;p16"/>
          <p:cNvSpPr txBox="1"/>
          <p:nvPr/>
        </p:nvSpPr>
        <p:spPr>
          <a:xfrm>
            <a:off x="5357602" y="5275720"/>
            <a:ext cx="5208798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dirty="0">
                <a:latin typeface="Avenir Next LT Pro Light" panose="020B0304020202020204" pitchFamily="34" charset="0"/>
              </a:rPr>
              <a:t>* Higher QE attributed to a change in the work function due to polarization of the medium</a:t>
            </a:r>
            <a:endParaRPr dirty="0">
              <a:latin typeface="Avenir Next LT Pro Light" panose="020B03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FB3F090-3113-8402-F1E2-D18FDA6CD653}"/>
              </a:ext>
            </a:extLst>
          </p:cNvPr>
          <p:cNvGrpSpPr/>
          <p:nvPr/>
        </p:nvGrpSpPr>
        <p:grpSpPr>
          <a:xfrm>
            <a:off x="8253580" y="1837703"/>
            <a:ext cx="3708000" cy="3132000"/>
            <a:chOff x="6305518" y="1304940"/>
            <a:chExt cx="4448299" cy="3736627"/>
          </a:xfrm>
        </p:grpSpPr>
        <p:pic>
          <p:nvPicPr>
            <p:cNvPr id="96" name="Google Shape;96;p1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305518" y="1304940"/>
              <a:ext cx="4448299" cy="373662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7" name="Google Shape;97;p16"/>
            <p:cNvCxnSpPr>
              <a:cxnSpLocks/>
            </p:cNvCxnSpPr>
            <p:nvPr/>
          </p:nvCxnSpPr>
          <p:spPr>
            <a:xfrm flipV="1">
              <a:off x="10370375" y="1552575"/>
              <a:ext cx="0" cy="2019300"/>
            </a:xfrm>
            <a:prstGeom prst="straightConnector1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</p:grp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FE54CE0-95F0-AF3F-5712-895FA5EF00A3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BAA353-EB23-2BC7-F23F-CF0B6AE161C7}"/>
              </a:ext>
            </a:extLst>
          </p:cNvPr>
          <p:cNvSpPr txBox="1"/>
          <p:nvPr/>
        </p:nvSpPr>
        <p:spPr>
          <a:xfrm>
            <a:off x="10514331" y="2694393"/>
            <a:ext cx="11480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err="1">
                <a:solidFill>
                  <a:srgbClr val="FF0000"/>
                </a:solidFill>
                <a:latin typeface="Avenir Next LT Pro Light" panose="020B0304020202020204" pitchFamily="34" charset="0"/>
              </a:rPr>
              <a:t>QE</a:t>
            </a:r>
            <a:r>
              <a:rPr lang="en-US" sz="1600" b="1" baseline="-25000" dirty="0" err="1">
                <a:solidFill>
                  <a:srgbClr val="FF0000"/>
                </a:solidFill>
                <a:latin typeface="Avenir Next LT Pro Light" panose="020B0304020202020204" pitchFamily="34" charset="0"/>
              </a:rPr>
              <a:t>eff</a:t>
            </a:r>
            <a:r>
              <a:rPr lang="en-US" sz="1600" b="1" baseline="-25000" dirty="0">
                <a:solidFill>
                  <a:srgbClr val="FF0000"/>
                </a:solidFill>
                <a:latin typeface="Avenir Next LT Pro Light" panose="020B0304020202020204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Avenir Next LT Pro Light" panose="020B0304020202020204" pitchFamily="34" charset="0"/>
              </a:rPr>
              <a:t>increased</a:t>
            </a:r>
          </a:p>
          <a:p>
            <a:r>
              <a:rPr lang="en-US" sz="1600" b="1" dirty="0">
                <a:solidFill>
                  <a:srgbClr val="FF0000"/>
                </a:solidFill>
                <a:latin typeface="Avenir Next LT Pro Light" panose="020B0304020202020204" pitchFamily="34" charset="0"/>
              </a:rPr>
              <a:t>by ~x3.5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E045E1-5B35-D0C7-ACEC-4821646658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25121" y="1837703"/>
            <a:ext cx="3708001" cy="28771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59850" y="1054544"/>
            <a:ext cx="3360000" cy="265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55390" y="3786018"/>
            <a:ext cx="4245121" cy="26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>
            <a:spLocks noGrp="1"/>
          </p:cNvSpPr>
          <p:nvPr>
            <p:ph type="title"/>
          </p:nvPr>
        </p:nvSpPr>
        <p:spPr>
          <a:xfrm>
            <a:off x="400700" y="315201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200" b="1" dirty="0">
                <a:latin typeface="Avenir Next LT Pro Light" panose="020B0304020202020204" pitchFamily="34" charset="0"/>
              </a:rPr>
              <a:t>Bubble-assisted LHM: Photon detection efficiency (PDE)</a:t>
            </a:r>
            <a:endParaRPr sz="3200" b="1" dirty="0">
              <a:latin typeface="Avenir Next LT Pro Light" panose="020B0304020202020204" pitchFamily="34" charset="0"/>
            </a:endParaRPr>
          </a:p>
        </p:txBody>
      </p:sp>
      <p:sp>
        <p:nvSpPr>
          <p:cNvPr id="107" name="Google Shape;107;p17"/>
          <p:cNvSpPr txBox="1">
            <a:spLocks noGrp="1"/>
          </p:cNvSpPr>
          <p:nvPr>
            <p:ph type="body" idx="1"/>
          </p:nvPr>
        </p:nvSpPr>
        <p:spPr>
          <a:xfrm>
            <a:off x="412927" y="1201379"/>
            <a:ext cx="6846400" cy="1936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62500" lnSpcReduction="20000"/>
          </a:bodyPr>
          <a:lstStyle/>
          <a:p>
            <a:pPr indent="-412739">
              <a:lnSpc>
                <a:spcPct val="150000"/>
              </a:lnSpc>
              <a:buSzPct val="100000"/>
              <a:buChar char="-"/>
            </a:pPr>
            <a:r>
              <a:rPr lang="gl" sz="2900" dirty="0">
                <a:latin typeface="Avenir Next LT Pro Light" panose="020B0304020202020204" pitchFamily="34" charset="0"/>
              </a:rPr>
              <a:t>PDE estimated from COMSOL + measured QE vs E in LXe</a:t>
            </a:r>
            <a:endParaRPr sz="2900" dirty="0">
              <a:latin typeface="Avenir Next LT Pro Light" panose="020B0304020202020204" pitchFamily="34" charset="0"/>
            </a:endParaRPr>
          </a:p>
          <a:p>
            <a:pPr lvl="1" indent="-405543">
              <a:lnSpc>
                <a:spcPct val="150000"/>
              </a:lnSpc>
              <a:buSzPct val="100000"/>
              <a:buChar char="-"/>
            </a:pPr>
            <a:r>
              <a:rPr lang="gl" b="1" dirty="0">
                <a:latin typeface="Avenir Next LT Pro Light" panose="020B0304020202020204" pitchFamily="34" charset="0"/>
              </a:rPr>
              <a:t>Expected ~18 % for THGEM ~25 % for SC-GEM</a:t>
            </a:r>
            <a:endParaRPr b="1" dirty="0">
              <a:latin typeface="Avenir Next LT Pro Light" panose="020B0304020202020204" pitchFamily="34" charset="0"/>
            </a:endParaRPr>
          </a:p>
          <a:p>
            <a:pPr lvl="1" indent="-405543">
              <a:lnSpc>
                <a:spcPct val="150000"/>
              </a:lnSpc>
              <a:buSzPct val="100000"/>
              <a:buChar char="-"/>
            </a:pPr>
            <a:r>
              <a:rPr lang="gl" b="1" dirty="0">
                <a:latin typeface="Avenir Next LT Pro Light" panose="020B0304020202020204" pitchFamily="34" charset="0"/>
              </a:rPr>
              <a:t>Measured ~1 % for THGEM ~3.5% for SC-GEM</a:t>
            </a:r>
            <a:endParaRPr b="1" dirty="0">
              <a:solidFill>
                <a:srgbClr val="FF0000"/>
              </a:solidFill>
              <a:highlight>
                <a:srgbClr val="FFFF00"/>
              </a:highlight>
              <a:latin typeface="Avenir Next LT Pro Light" panose="020B0304020202020204" pitchFamily="34" charset="0"/>
            </a:endParaRPr>
          </a:p>
          <a:p>
            <a:pPr indent="-434329">
              <a:lnSpc>
                <a:spcPct val="150000"/>
              </a:lnSpc>
              <a:buSzPct val="100000"/>
              <a:buChar char="-"/>
            </a:pPr>
            <a:r>
              <a:rPr lang="gl" dirty="0">
                <a:latin typeface="Avenir Next LT Pro Light" panose="020B0304020202020204" pitchFamily="34" charset="0"/>
              </a:rPr>
              <a:t>Main hypothesis → Low e</a:t>
            </a:r>
            <a:r>
              <a:rPr lang="gl" baseline="30000" dirty="0">
                <a:latin typeface="Avenir Next LT Pro Light" panose="020B0304020202020204" pitchFamily="34" charset="0"/>
              </a:rPr>
              <a:t>-</a:t>
            </a:r>
            <a:r>
              <a:rPr lang="gl" dirty="0">
                <a:latin typeface="Avenir Next LT Pro Light" panose="020B0304020202020204" pitchFamily="34" charset="0"/>
              </a:rPr>
              <a:t> transfer efficiency across the interface (</a:t>
            </a:r>
            <a:r>
              <a:rPr lang="gl" b="1" dirty="0">
                <a:latin typeface="Avenir Next LT Pro Light" panose="020B0304020202020204" pitchFamily="34" charset="0"/>
              </a:rPr>
              <a:t>confined to the LHM holes</a:t>
            </a:r>
            <a:r>
              <a:rPr lang="gl" dirty="0">
                <a:latin typeface="Avenir Next LT Pro Light" panose="020B0304020202020204" pitchFamily="34" charset="0"/>
              </a:rPr>
              <a:t>)</a:t>
            </a:r>
            <a:endParaRPr dirty="0">
              <a:latin typeface="Avenir Next LT Pro Light" panose="020B0304020202020204" pitchFamily="34" charset="0"/>
            </a:endParaRPr>
          </a:p>
        </p:txBody>
      </p:sp>
      <p:sp>
        <p:nvSpPr>
          <p:cNvPr id="108" name="Google Shape;108;p1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5</a:t>
            </a:fld>
            <a:endParaRPr/>
          </a:p>
        </p:txBody>
      </p:sp>
      <p:pic>
        <p:nvPicPr>
          <p:cNvPr id="109" name="Google Shape;109;p17"/>
          <p:cNvPicPr preferRelativeResize="0"/>
          <p:nvPr/>
        </p:nvPicPr>
        <p:blipFill rotWithShape="1">
          <a:blip r:embed="rId5">
            <a:alphaModFix/>
          </a:blip>
          <a:srcRect r="2780"/>
          <a:stretch/>
        </p:blipFill>
        <p:spPr>
          <a:xfrm>
            <a:off x="857251" y="3429000"/>
            <a:ext cx="5801552" cy="19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7"/>
          <p:cNvSpPr txBox="1"/>
          <p:nvPr/>
        </p:nvSpPr>
        <p:spPr>
          <a:xfrm>
            <a:off x="1695450" y="5580335"/>
            <a:ext cx="3899875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gl" u="sng" dirty="0">
                <a:solidFill>
                  <a:schemeClr val="hlink"/>
                </a:solidFill>
                <a:latin typeface="Avenir Next LT Pro Light" panose="020B0304020202020204" pitchFamily="34" charset="0"/>
                <a:hlinkClick r:id="rId6"/>
              </a:rPr>
              <a:t>Erdal et al., 2018 JINST 13 P12008</a:t>
            </a:r>
            <a:r>
              <a:rPr lang="gl" dirty="0">
                <a:latin typeface="Avenir Next LT Pro Light" panose="020B0304020202020204" pitchFamily="34" charset="0"/>
              </a:rPr>
              <a:t> </a:t>
            </a:r>
            <a:br>
              <a:rPr lang="gl" dirty="0">
                <a:latin typeface="Avenir Next LT Pro Light" panose="020B0304020202020204" pitchFamily="34" charset="0"/>
              </a:rPr>
            </a:br>
            <a:r>
              <a:rPr lang="gl" u="sng" dirty="0">
                <a:solidFill>
                  <a:schemeClr val="hlink"/>
                </a:solidFill>
                <a:latin typeface="Avenir Next LT Pro Light" panose="020B0304020202020204" pitchFamily="34" charset="0"/>
                <a:hlinkClick r:id="rId7"/>
              </a:rPr>
              <a:t>Erdal et al., 2021 JINST TH 002</a:t>
            </a:r>
            <a:endParaRPr dirty="0">
              <a:latin typeface="Avenir Next LT Pro Light" panose="020B0304020202020204" pitchFamily="34" charset="0"/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D8A2E4E3-E6C6-BE43-E1EC-527F67D89D89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357917" y="153161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Bubble-free LHM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117" name="Google Shape;117;p18"/>
          <p:cNvSpPr txBox="1">
            <a:spLocks noGrp="1"/>
          </p:cNvSpPr>
          <p:nvPr>
            <p:ph type="body" idx="1"/>
          </p:nvPr>
        </p:nvSpPr>
        <p:spPr>
          <a:xfrm>
            <a:off x="-16216" y="1097413"/>
            <a:ext cx="6253744" cy="54235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19936">
              <a:lnSpc>
                <a:spcPct val="150000"/>
              </a:lnSpc>
              <a:buSzPct val="100000"/>
              <a:buChar char="-"/>
            </a:pPr>
            <a:r>
              <a:rPr lang="en-US" sz="1900" b="1" dirty="0" err="1">
                <a:latin typeface="Avenir Next LT Pro Light" panose="020B0304020202020204" pitchFamily="34" charset="0"/>
              </a:rPr>
              <a:t>Liq</a:t>
            </a:r>
            <a:r>
              <a:rPr lang="en-US" sz="1900" b="1" dirty="0">
                <a:latin typeface="Avenir Next LT Pro Light" panose="020B0304020202020204" pitchFamily="34" charset="0"/>
              </a:rPr>
              <a:t>-Gas</a:t>
            </a:r>
            <a:r>
              <a:rPr lang="gl" sz="1900" b="1" dirty="0">
                <a:latin typeface="Avenir Next LT Pro Light" panose="020B0304020202020204" pitchFamily="34" charset="0"/>
              </a:rPr>
              <a:t> interface moved away from the electrode</a:t>
            </a:r>
            <a:endParaRPr sz="1900" b="1" dirty="0">
              <a:latin typeface="Avenir Next LT Pro Light" panose="020B0304020202020204" pitchFamily="34" charset="0"/>
            </a:endParaRPr>
          </a:p>
          <a:p>
            <a:pPr indent="-419936">
              <a:lnSpc>
                <a:spcPct val="150000"/>
              </a:lnSpc>
              <a:buSzPct val="100000"/>
              <a:buChar char="-"/>
            </a:pPr>
            <a:r>
              <a:rPr lang="gl" sz="1900" b="1" dirty="0">
                <a:latin typeface="Avenir Next LT Pro Light" panose="020B0304020202020204" pitchFamily="34" charset="0"/>
              </a:rPr>
              <a:t>Two electrodes</a:t>
            </a:r>
            <a:endParaRPr sz="1900" b="1" dirty="0">
              <a:latin typeface="Avenir Next LT Pro Light" panose="020B0304020202020204" pitchFamily="34" charset="0"/>
            </a:endParaRPr>
          </a:p>
          <a:p>
            <a:pPr lvl="1" indent="-405543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L-THGEM: fully immersed and coated with CsI on the bottom for </a:t>
            </a:r>
            <a:r>
              <a:rPr lang="gl" sz="1600" b="1" dirty="0">
                <a:latin typeface="Avenir Next LT Pro Light" panose="020B0304020202020204" pitchFamily="34" charset="0"/>
              </a:rPr>
              <a:t>VUV detection</a:t>
            </a:r>
            <a:endParaRPr sz="1600" b="1" dirty="0">
              <a:latin typeface="Avenir Next LT Pro Light" panose="020B0304020202020204" pitchFamily="34" charset="0"/>
            </a:endParaRPr>
          </a:p>
          <a:p>
            <a:pPr lvl="1" indent="-405543">
              <a:lnSpc>
                <a:spcPct val="15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G-THGEM: kept in gas phase.</a:t>
            </a:r>
            <a:br>
              <a:rPr lang="gl" sz="1600" dirty="0">
                <a:latin typeface="Avenir Next LT Pro Light" panose="020B0304020202020204" pitchFamily="34" charset="0"/>
              </a:rPr>
            </a:br>
            <a:r>
              <a:rPr lang="gl" sz="1600" b="1" dirty="0">
                <a:latin typeface="Avenir Next LT Pro Light" panose="020B0304020202020204" pitchFamily="34" charset="0"/>
              </a:rPr>
              <a:t>Avalanche + EL amplification in holes</a:t>
            </a:r>
            <a:endParaRPr sz="1600" b="1" dirty="0">
              <a:latin typeface="Avenir Next LT Pro Light" panose="020B0304020202020204" pitchFamily="34" charset="0"/>
            </a:endParaRPr>
          </a:p>
          <a:p>
            <a:pPr indent="-419936">
              <a:lnSpc>
                <a:spcPct val="150000"/>
              </a:lnSpc>
              <a:buSzPct val="100000"/>
              <a:buChar char="-"/>
            </a:pPr>
            <a:r>
              <a:rPr lang="gl" sz="1900" dirty="0">
                <a:latin typeface="Avenir Next LT Pro Light" panose="020B0304020202020204" pitchFamily="34" charset="0"/>
              </a:rPr>
              <a:t>Ionization electrons &amp; photoelectrons </a:t>
            </a:r>
            <a:r>
              <a:rPr lang="gl" sz="1900" b="1" dirty="0">
                <a:latin typeface="Avenir Next LT Pro Light" panose="020B0304020202020204" pitchFamily="34" charset="0"/>
              </a:rPr>
              <a:t>transfered efficiently</a:t>
            </a:r>
            <a:r>
              <a:rPr lang="gl" sz="1900" dirty="0">
                <a:latin typeface="Avenir Next LT Pro Light" panose="020B0304020202020204" pitchFamily="34" charset="0"/>
              </a:rPr>
              <a:t> through L-THGEM holes into gas</a:t>
            </a:r>
            <a:endParaRPr sz="1900" dirty="0">
              <a:latin typeface="Avenir Next LT Pro Light" panose="020B0304020202020204" pitchFamily="34" charset="0"/>
            </a:endParaRPr>
          </a:p>
          <a:p>
            <a:pPr indent="-419936">
              <a:lnSpc>
                <a:spcPct val="150000"/>
              </a:lnSpc>
              <a:buSzPct val="100000"/>
              <a:buChar char="-"/>
            </a:pPr>
            <a:r>
              <a:rPr lang="gl" sz="1900" dirty="0">
                <a:latin typeface="Avenir Next LT Pro Light" panose="020B0304020202020204" pitchFamily="34" charset="0"/>
              </a:rPr>
              <a:t>Strong extraction field between the electrodes</a:t>
            </a:r>
            <a:endParaRPr sz="1900" dirty="0">
              <a:latin typeface="Avenir Next LT Pro Light" panose="020B0304020202020204" pitchFamily="34" charset="0"/>
            </a:endParaRPr>
          </a:p>
          <a:p>
            <a:pPr lvl="1" indent="-405543">
              <a:lnSpc>
                <a:spcPct val="150000"/>
              </a:lnSpc>
              <a:buSzPct val="100000"/>
              <a:buChar char="-"/>
            </a:pPr>
            <a:r>
              <a:rPr lang="gl" sz="1600" b="1" dirty="0">
                <a:latin typeface="Avenir Next LT Pro Light" panose="020B0304020202020204" pitchFamily="34" charset="0"/>
              </a:rPr>
              <a:t>high extraction efficiency </a:t>
            </a:r>
            <a:r>
              <a:rPr lang="gl" sz="1600" dirty="0">
                <a:latin typeface="Avenir Next LT Pro Light" panose="020B0304020202020204" pitchFamily="34" charset="0"/>
              </a:rPr>
              <a:t>into gas</a:t>
            </a:r>
            <a:endParaRPr sz="1600" dirty="0">
              <a:latin typeface="Avenir Next LT Pro Light" panose="020B0304020202020204" pitchFamily="34" charset="0"/>
            </a:endParaRPr>
          </a:p>
          <a:p>
            <a:pPr indent="-434329">
              <a:lnSpc>
                <a:spcPct val="150000"/>
              </a:lnSpc>
              <a:buSzPct val="112500"/>
              <a:buChar char="-"/>
            </a:pPr>
            <a:r>
              <a:rPr lang="gl" sz="1900" dirty="0">
                <a:latin typeface="Avenir Next LT Pro Light" panose="020B0304020202020204" pitchFamily="34" charset="0"/>
              </a:rPr>
              <a:t>Avalanche + EL light collected by photosensors on top</a:t>
            </a:r>
            <a:endParaRPr sz="1900" dirty="0">
              <a:latin typeface="Avenir Next LT Pro Light" panose="020B0304020202020204" pitchFamily="34" charset="0"/>
            </a:endParaRPr>
          </a:p>
        </p:txBody>
      </p:sp>
      <p:sp>
        <p:nvSpPr>
          <p:cNvPr id="118" name="Google Shape;118;p1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6</a:t>
            </a:fld>
            <a:endParaRPr/>
          </a:p>
        </p:txBody>
      </p:sp>
      <p:grpSp>
        <p:nvGrpSpPr>
          <p:cNvPr id="119" name="Google Shape;119;p18"/>
          <p:cNvGrpSpPr/>
          <p:nvPr/>
        </p:nvGrpSpPr>
        <p:grpSpPr>
          <a:xfrm>
            <a:off x="6377362" y="1548085"/>
            <a:ext cx="6090091" cy="4511742"/>
            <a:chOff x="4911609" y="1152475"/>
            <a:chExt cx="4336358" cy="3167891"/>
          </a:xfrm>
        </p:grpSpPr>
        <p:grpSp>
          <p:nvGrpSpPr>
            <p:cNvPr id="120" name="Google Shape;120;p18"/>
            <p:cNvGrpSpPr/>
            <p:nvPr/>
          </p:nvGrpSpPr>
          <p:grpSpPr>
            <a:xfrm>
              <a:off x="4911609" y="1152483"/>
              <a:ext cx="3599799" cy="3167883"/>
              <a:chOff x="4224225" y="612850"/>
              <a:chExt cx="4919775" cy="4330075"/>
            </a:xfrm>
          </p:grpSpPr>
          <p:pic>
            <p:nvPicPr>
              <p:cNvPr id="121" name="Google Shape;121;p18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4296000" y="622925"/>
                <a:ext cx="4848000" cy="432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2" name="Google Shape;122;p18"/>
              <p:cNvSpPr txBox="1"/>
              <p:nvPr/>
            </p:nvSpPr>
            <p:spPr>
              <a:xfrm>
                <a:off x="4224225" y="612850"/>
                <a:ext cx="42024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noAutofit/>
              </a:bodyPr>
              <a:lstStyle/>
              <a:p>
                <a:endParaRPr sz="2400"/>
              </a:p>
            </p:txBody>
          </p:sp>
        </p:grpSp>
        <p:pic>
          <p:nvPicPr>
            <p:cNvPr id="123" name="Google Shape;123;p18"/>
            <p:cNvPicPr preferRelativeResize="0"/>
            <p:nvPr/>
          </p:nvPicPr>
          <p:blipFill rotWithShape="1">
            <a:blip r:embed="rId4">
              <a:alphaModFix/>
            </a:blip>
            <a:srcRect r="62119"/>
            <a:stretch/>
          </p:blipFill>
          <p:spPr>
            <a:xfrm>
              <a:off x="8280825" y="1152475"/>
              <a:ext cx="464389" cy="39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18"/>
            <p:cNvSpPr txBox="1"/>
            <p:nvPr/>
          </p:nvSpPr>
          <p:spPr>
            <a:xfrm>
              <a:off x="6938250" y="1649300"/>
              <a:ext cx="1079700" cy="5539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1600"/>
                <a:t>Avalanche</a:t>
              </a:r>
              <a:br>
                <a:rPr lang="gl" sz="1600"/>
              </a:br>
              <a:r>
                <a:rPr lang="gl" sz="1600"/>
                <a:t>+ EL</a:t>
              </a:r>
              <a:endParaRPr sz="1600"/>
            </a:p>
          </p:txBody>
        </p:sp>
        <p:sp>
          <p:nvSpPr>
            <p:cNvPr id="125" name="Google Shape;125;p18"/>
            <p:cNvSpPr txBox="1"/>
            <p:nvPr/>
          </p:nvSpPr>
          <p:spPr>
            <a:xfrm>
              <a:off x="8030075" y="2026553"/>
              <a:ext cx="1177200" cy="3923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b="1" dirty="0">
                  <a:latin typeface="Avenir Next LT Pro Light" panose="020B0304020202020204" pitchFamily="34" charset="0"/>
                </a:rPr>
                <a:t>G-THGEM</a:t>
              </a:r>
              <a:endParaRPr b="1" dirty="0">
                <a:latin typeface="Avenir Next LT Pro Light" panose="020B0304020202020204" pitchFamily="34" charset="0"/>
              </a:endParaRPr>
            </a:p>
          </p:txBody>
        </p:sp>
        <p:sp>
          <p:nvSpPr>
            <p:cNvPr id="126" name="Google Shape;126;p18"/>
            <p:cNvSpPr txBox="1"/>
            <p:nvPr/>
          </p:nvSpPr>
          <p:spPr>
            <a:xfrm>
              <a:off x="8070767" y="2852464"/>
              <a:ext cx="1177200" cy="3923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b="1" dirty="0">
                  <a:latin typeface="Avenir Next LT Pro Light" panose="020B0304020202020204" pitchFamily="34" charset="0"/>
                </a:rPr>
                <a:t>L-THGEM</a:t>
              </a:r>
              <a:endParaRPr b="1" dirty="0">
                <a:latin typeface="Avenir Next LT Pro Light" panose="020B0304020202020204" pitchFamily="34" charset="0"/>
              </a:endParaRPr>
            </a:p>
          </p:txBody>
        </p:sp>
        <p:sp>
          <p:nvSpPr>
            <p:cNvPr id="127" name="Google Shape;127;p18"/>
            <p:cNvSpPr txBox="1"/>
            <p:nvPr/>
          </p:nvSpPr>
          <p:spPr>
            <a:xfrm>
              <a:off x="6884711" y="3130297"/>
              <a:ext cx="1743600" cy="4154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2000" b="1" dirty="0">
                  <a:solidFill>
                    <a:srgbClr val="38761D"/>
                  </a:solidFill>
                  <a:latin typeface="Avenir Next LT Pro Light" panose="020B0304020202020204" pitchFamily="34" charset="0"/>
                </a:rPr>
                <a:t>CsI photocathode</a:t>
              </a:r>
              <a:endParaRPr sz="2000" b="1" dirty="0">
                <a:solidFill>
                  <a:srgbClr val="38761D"/>
                </a:solidFill>
                <a:latin typeface="Avenir Next LT Pro Light" panose="020B0304020202020204" pitchFamily="34" charset="0"/>
              </a:endParaRPr>
            </a:p>
          </p:txBody>
        </p:sp>
      </p:grp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4F6F493D-8913-D4E0-9347-F712786AC697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415600" y="355242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600" b="1" dirty="0">
                <a:latin typeface="Avenir Next LT Pro Light" panose="020B0304020202020204" pitchFamily="34" charset="0"/>
              </a:rPr>
              <a:t>Bubble-free LHM: Advantages</a:t>
            </a:r>
            <a:endParaRPr sz="3600" b="1" dirty="0">
              <a:latin typeface="Avenir Next LT Pro Light" panose="020B0304020202020204" pitchFamily="34" charset="0"/>
            </a:endParaRPr>
          </a:p>
        </p:txBody>
      </p:sp>
      <p:sp>
        <p:nvSpPr>
          <p:cNvPr id="134" name="Google Shape;134;p19"/>
          <p:cNvSpPr txBox="1">
            <a:spLocks noGrp="1"/>
          </p:cNvSpPr>
          <p:nvPr>
            <p:ph type="body" idx="1"/>
          </p:nvPr>
        </p:nvSpPr>
        <p:spPr>
          <a:xfrm>
            <a:off x="276226" y="1245679"/>
            <a:ext cx="6362699" cy="5069395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indent="-427132">
              <a:lnSpc>
                <a:spcPct val="200000"/>
              </a:lnSpc>
              <a:buSzPct val="100000"/>
              <a:buChar char="-"/>
            </a:pPr>
            <a:r>
              <a:rPr lang="en-US" sz="1800" dirty="0" err="1">
                <a:latin typeface="Avenir Next LT Pro Light" panose="020B0304020202020204" pitchFamily="34" charset="0"/>
              </a:rPr>
              <a:t>Liq</a:t>
            </a:r>
            <a:r>
              <a:rPr lang="en-US" sz="1800" dirty="0">
                <a:latin typeface="Avenir Next LT Pro Light" panose="020B0304020202020204" pitchFamily="34" charset="0"/>
              </a:rPr>
              <a:t>-Gas</a:t>
            </a:r>
            <a:r>
              <a:rPr lang="gl" sz="1800" dirty="0">
                <a:latin typeface="Avenir Next LT Pro Light" panose="020B0304020202020204" pitchFamily="34" charset="0"/>
              </a:rPr>
              <a:t> interface not confined to a single hole</a:t>
            </a:r>
            <a:endParaRPr sz="1800" dirty="0">
              <a:latin typeface="Avenir Next LT Pro Light" panose="020B0304020202020204" pitchFamily="34" charset="0"/>
            </a:endParaRPr>
          </a:p>
          <a:p>
            <a:pPr lvl="1" indent="-427132">
              <a:lnSpc>
                <a:spcPct val="200000"/>
              </a:lnSpc>
              <a:buSzPct val="100000"/>
              <a:buChar char="-"/>
            </a:pPr>
            <a:r>
              <a:rPr lang="gl" sz="1800" dirty="0">
                <a:latin typeface="Avenir Next LT Pro Light" panose="020B0304020202020204" pitchFamily="34" charset="0"/>
              </a:rPr>
              <a:t>Expected </a:t>
            </a:r>
            <a:r>
              <a:rPr lang="gl" sz="1800" b="1" dirty="0">
                <a:latin typeface="Avenir Next LT Pro Light" panose="020B0304020202020204" pitchFamily="34" charset="0"/>
              </a:rPr>
              <a:t>high PDE</a:t>
            </a:r>
            <a:r>
              <a:rPr lang="gl" sz="1800" dirty="0">
                <a:latin typeface="Avenir Next LT Pro Light" panose="020B0304020202020204" pitchFamily="34" charset="0"/>
              </a:rPr>
              <a:t> @ 175 nm</a:t>
            </a:r>
            <a:endParaRPr sz="1800" dirty="0">
              <a:latin typeface="Avenir Next LT Pro Light" panose="020B0304020202020204" pitchFamily="34" charset="0"/>
            </a:endParaRPr>
          </a:p>
          <a:p>
            <a:pPr indent="-427132">
              <a:lnSpc>
                <a:spcPct val="200000"/>
              </a:lnSpc>
              <a:buSzPct val="100000"/>
              <a:buChar char="-"/>
            </a:pPr>
            <a:r>
              <a:rPr lang="gl" sz="1800" dirty="0">
                <a:latin typeface="Avenir Next LT Pro Light" panose="020B0304020202020204" pitchFamily="34" charset="0"/>
              </a:rPr>
              <a:t>Single photons induce large signals</a:t>
            </a:r>
            <a:endParaRPr sz="1800" dirty="0">
              <a:latin typeface="Avenir Next LT Pro Light" panose="020B0304020202020204" pitchFamily="34" charset="0"/>
            </a:endParaRPr>
          </a:p>
          <a:p>
            <a:pPr lvl="1" indent="-427132">
              <a:lnSpc>
                <a:spcPct val="200000"/>
              </a:lnSpc>
              <a:buSzPct val="100000"/>
              <a:buChar char="-"/>
            </a:pPr>
            <a:r>
              <a:rPr lang="gl" sz="1800" dirty="0">
                <a:latin typeface="Avenir Next LT Pro Light" panose="020B0304020202020204" pitchFamily="34" charset="0"/>
              </a:rPr>
              <a:t>Dark counts can not mimic S1 signal</a:t>
            </a:r>
          </a:p>
          <a:p>
            <a:pPr lvl="1" indent="-427132">
              <a:lnSpc>
                <a:spcPct val="200000"/>
              </a:lnSpc>
              <a:buSzPct val="100000"/>
              <a:buChar char="-"/>
            </a:pPr>
            <a:r>
              <a:rPr lang="gl" sz="1800" dirty="0">
                <a:latin typeface="Avenir Next LT Pro Light" panose="020B0304020202020204" pitchFamily="34" charset="0"/>
              </a:rPr>
              <a:t>SiPMs, CMOS, etc. </a:t>
            </a:r>
            <a:r>
              <a:rPr lang="en-US" sz="1800" dirty="0">
                <a:latin typeface="Avenir Next LT Pro Light" panose="020B0304020202020204" pitchFamily="34" charset="0"/>
              </a:rPr>
              <a:t>C</a:t>
            </a:r>
            <a:r>
              <a:rPr lang="gl" sz="1800" dirty="0">
                <a:latin typeface="Avenir Next LT Pro Light" panose="020B0304020202020204" pitchFamily="34" charset="0"/>
              </a:rPr>
              <a:t>an be used in LXe</a:t>
            </a:r>
            <a:endParaRPr sz="1800" dirty="0">
              <a:latin typeface="Avenir Next LT Pro Light" panose="020B0304020202020204" pitchFamily="34" charset="0"/>
            </a:endParaRPr>
          </a:p>
          <a:p>
            <a:pPr indent="-427132">
              <a:lnSpc>
                <a:spcPct val="200000"/>
              </a:lnSpc>
              <a:buSzPct val="100000"/>
              <a:buChar char="-"/>
            </a:pPr>
            <a:r>
              <a:rPr lang="gl" sz="1800" dirty="0">
                <a:latin typeface="Avenir Next LT Pro Light" panose="020B0304020202020204" pitchFamily="34" charset="0"/>
              </a:rPr>
              <a:t>Light yield </a:t>
            </a:r>
            <a:r>
              <a:rPr lang="gl" sz="1800" b="1" i="1" dirty="0">
                <a:latin typeface="Avenir Next LT Pro Light" panose="020B0304020202020204" pitchFamily="34" charset="0"/>
              </a:rPr>
              <a:t>localized</a:t>
            </a:r>
            <a:r>
              <a:rPr lang="gl" sz="1800" dirty="0">
                <a:latin typeface="Avenir Next LT Pro Light" panose="020B0304020202020204" pitchFamily="34" charset="0"/>
              </a:rPr>
              <a:t> to the G-THGEM holes</a:t>
            </a:r>
            <a:endParaRPr sz="1800" dirty="0">
              <a:latin typeface="Avenir Next LT Pro Light" panose="020B0304020202020204" pitchFamily="34" charset="0"/>
            </a:endParaRPr>
          </a:p>
          <a:p>
            <a:pPr lvl="1" indent="-402529">
              <a:lnSpc>
                <a:spcPct val="20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Variations on the </a:t>
            </a:r>
            <a:r>
              <a:rPr lang="en-US" sz="1600" dirty="0" err="1">
                <a:latin typeface="Avenir Next LT Pro Light" panose="020B0304020202020204" pitchFamily="34" charset="0"/>
              </a:rPr>
              <a:t>Liq</a:t>
            </a:r>
            <a:r>
              <a:rPr lang="en-US" sz="1600" dirty="0">
                <a:latin typeface="Avenir Next LT Pro Light" panose="020B0304020202020204" pitchFamily="34" charset="0"/>
              </a:rPr>
              <a:t>-Gas</a:t>
            </a:r>
            <a:r>
              <a:rPr lang="gl" sz="1600" dirty="0">
                <a:latin typeface="Avenir Next LT Pro Light" panose="020B0304020202020204" pitchFamily="34" charset="0"/>
              </a:rPr>
              <a:t> interface not a concern</a:t>
            </a:r>
            <a:endParaRPr sz="1600" dirty="0">
              <a:latin typeface="Avenir Next LT Pro Light" panose="020B0304020202020204" pitchFamily="34" charset="0"/>
            </a:endParaRPr>
          </a:p>
          <a:p>
            <a:pPr lvl="1" indent="-402529">
              <a:lnSpc>
                <a:spcPct val="200000"/>
              </a:lnSpc>
              <a:buSzPct val="100000"/>
              <a:buChar char="-"/>
            </a:pPr>
            <a:r>
              <a:rPr lang="gl" sz="1600" dirty="0">
                <a:latin typeface="Avenir Next LT Pro Light" panose="020B0304020202020204" pitchFamily="34" charset="0"/>
              </a:rPr>
              <a:t>Fast signals</a:t>
            </a:r>
            <a:endParaRPr sz="1600" dirty="0">
              <a:latin typeface="Avenir Next LT Pro Light" panose="020B0304020202020204" pitchFamily="34" charset="0"/>
            </a:endParaRPr>
          </a:p>
          <a:p>
            <a:pPr indent="-427132">
              <a:lnSpc>
                <a:spcPct val="200000"/>
              </a:lnSpc>
              <a:buSzPct val="100000"/>
              <a:buChar char="-"/>
            </a:pPr>
            <a:r>
              <a:rPr lang="gl" sz="1800" dirty="0">
                <a:latin typeface="Avenir Next LT Pro Light" panose="020B0304020202020204" pitchFamily="34" charset="0"/>
              </a:rPr>
              <a:t>Good expected position resolution</a:t>
            </a:r>
            <a:endParaRPr sz="2000" dirty="0">
              <a:latin typeface="Avenir Next LT Pro Light" panose="020B0304020202020204" pitchFamily="34" charset="0"/>
            </a:endParaRPr>
          </a:p>
        </p:txBody>
      </p:sp>
      <p:sp>
        <p:nvSpPr>
          <p:cNvPr id="135" name="Google Shape;135;p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7</a:t>
            </a:fld>
            <a:endParaRPr/>
          </a:p>
        </p:txBody>
      </p:sp>
      <p:grpSp>
        <p:nvGrpSpPr>
          <p:cNvPr id="136" name="Google Shape;136;p19"/>
          <p:cNvGrpSpPr/>
          <p:nvPr/>
        </p:nvGrpSpPr>
        <p:grpSpPr>
          <a:xfrm>
            <a:off x="6429376" y="1536633"/>
            <a:ext cx="5894617" cy="4524647"/>
            <a:chOff x="4911609" y="1152475"/>
            <a:chExt cx="4330656" cy="3167891"/>
          </a:xfrm>
        </p:grpSpPr>
        <p:grpSp>
          <p:nvGrpSpPr>
            <p:cNvPr id="137" name="Google Shape;137;p19"/>
            <p:cNvGrpSpPr/>
            <p:nvPr/>
          </p:nvGrpSpPr>
          <p:grpSpPr>
            <a:xfrm>
              <a:off x="4911609" y="1152483"/>
              <a:ext cx="3599799" cy="3167883"/>
              <a:chOff x="4224225" y="612850"/>
              <a:chExt cx="4919775" cy="4330075"/>
            </a:xfrm>
          </p:grpSpPr>
          <p:pic>
            <p:nvPicPr>
              <p:cNvPr id="138" name="Google Shape;138;p19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4296000" y="622925"/>
                <a:ext cx="4848000" cy="432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9" name="Google Shape;139;p19"/>
              <p:cNvSpPr txBox="1"/>
              <p:nvPr/>
            </p:nvSpPr>
            <p:spPr>
              <a:xfrm>
                <a:off x="4224225" y="612850"/>
                <a:ext cx="42024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noAutofit/>
              </a:bodyPr>
              <a:lstStyle/>
              <a:p>
                <a:endParaRPr sz="2400"/>
              </a:p>
            </p:txBody>
          </p:sp>
        </p:grpSp>
        <p:pic>
          <p:nvPicPr>
            <p:cNvPr id="140" name="Google Shape;140;p19"/>
            <p:cNvPicPr preferRelativeResize="0"/>
            <p:nvPr/>
          </p:nvPicPr>
          <p:blipFill rotWithShape="1">
            <a:blip r:embed="rId4">
              <a:alphaModFix/>
            </a:blip>
            <a:srcRect r="62119"/>
            <a:stretch/>
          </p:blipFill>
          <p:spPr>
            <a:xfrm>
              <a:off x="8280825" y="1152475"/>
              <a:ext cx="464389" cy="39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1" name="Google Shape;141;p19"/>
            <p:cNvSpPr txBox="1"/>
            <p:nvPr/>
          </p:nvSpPr>
          <p:spPr>
            <a:xfrm>
              <a:off x="6938250" y="1649300"/>
              <a:ext cx="1079700" cy="5539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1600"/>
                <a:t>Avalanche</a:t>
              </a:r>
              <a:br>
                <a:rPr lang="gl" sz="1600"/>
              </a:br>
              <a:r>
                <a:rPr lang="gl" sz="1600"/>
                <a:t>+ EL</a:t>
              </a:r>
              <a:endParaRPr sz="1600"/>
            </a:p>
          </p:txBody>
        </p:sp>
        <p:sp>
          <p:nvSpPr>
            <p:cNvPr id="142" name="Google Shape;142;p19"/>
            <p:cNvSpPr txBox="1"/>
            <p:nvPr/>
          </p:nvSpPr>
          <p:spPr>
            <a:xfrm>
              <a:off x="8030075" y="2033700"/>
              <a:ext cx="1177200" cy="3923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b="1" dirty="0">
                  <a:latin typeface="Avenir Next LT Pro Light" panose="020B0304020202020204" pitchFamily="34" charset="0"/>
                </a:rPr>
                <a:t>G-THGEM</a:t>
              </a:r>
              <a:endParaRPr b="1" dirty="0">
                <a:latin typeface="Avenir Next LT Pro Light" panose="020B0304020202020204" pitchFamily="34" charset="0"/>
              </a:endParaRPr>
            </a:p>
          </p:txBody>
        </p:sp>
        <p:sp>
          <p:nvSpPr>
            <p:cNvPr id="143" name="Google Shape;143;p19"/>
            <p:cNvSpPr txBox="1"/>
            <p:nvPr/>
          </p:nvSpPr>
          <p:spPr>
            <a:xfrm>
              <a:off x="8065065" y="2869025"/>
              <a:ext cx="1177200" cy="3923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b="1" dirty="0">
                  <a:latin typeface="Avenir Next LT Pro Light" panose="020B0304020202020204" pitchFamily="34" charset="0"/>
                </a:rPr>
                <a:t>L-THGEM</a:t>
              </a:r>
              <a:endParaRPr b="1" dirty="0">
                <a:latin typeface="Avenir Next LT Pro Light" panose="020B0304020202020204" pitchFamily="34" charset="0"/>
              </a:endParaRPr>
            </a:p>
          </p:txBody>
        </p:sp>
        <p:sp>
          <p:nvSpPr>
            <p:cNvPr id="144" name="Google Shape;144;p19"/>
            <p:cNvSpPr txBox="1"/>
            <p:nvPr/>
          </p:nvSpPr>
          <p:spPr>
            <a:xfrm>
              <a:off x="6938250" y="3123550"/>
              <a:ext cx="1743600" cy="4154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2000" b="1" dirty="0">
                  <a:solidFill>
                    <a:srgbClr val="38761D"/>
                  </a:solidFill>
                  <a:latin typeface="Avenir Next LT Pro Light" panose="020B0304020202020204" pitchFamily="34" charset="0"/>
                </a:rPr>
                <a:t>CsI photocathode</a:t>
              </a:r>
              <a:endParaRPr sz="2000" b="1" dirty="0">
                <a:solidFill>
                  <a:srgbClr val="38761D"/>
                </a:solidFill>
                <a:latin typeface="Avenir Next LT Pro Light" panose="020B0304020202020204" pitchFamily="34" charset="0"/>
              </a:endParaRPr>
            </a:p>
          </p:txBody>
        </p:sp>
      </p:grp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41E34B58-19EF-6E9C-54CE-386C51BAA0DA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oogle Shape;150;p20"/>
          <p:cNvGrpSpPr/>
          <p:nvPr/>
        </p:nvGrpSpPr>
        <p:grpSpPr>
          <a:xfrm>
            <a:off x="6267450" y="1536633"/>
            <a:ext cx="6123212" cy="4426017"/>
            <a:chOff x="4911609" y="1152475"/>
            <a:chExt cx="4381389" cy="3167891"/>
          </a:xfrm>
        </p:grpSpPr>
        <p:grpSp>
          <p:nvGrpSpPr>
            <p:cNvPr id="151" name="Google Shape;151;p20"/>
            <p:cNvGrpSpPr/>
            <p:nvPr/>
          </p:nvGrpSpPr>
          <p:grpSpPr>
            <a:xfrm>
              <a:off x="4911609" y="1152483"/>
              <a:ext cx="3599799" cy="3167883"/>
              <a:chOff x="4224225" y="612850"/>
              <a:chExt cx="4919775" cy="4330075"/>
            </a:xfrm>
          </p:grpSpPr>
          <p:pic>
            <p:nvPicPr>
              <p:cNvPr id="152" name="Google Shape;152;p20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4296000" y="622925"/>
                <a:ext cx="4848000" cy="4320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3" name="Google Shape;153;p20"/>
              <p:cNvSpPr txBox="1"/>
              <p:nvPr/>
            </p:nvSpPr>
            <p:spPr>
              <a:xfrm>
                <a:off x="4224225" y="612850"/>
                <a:ext cx="42024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21900" tIns="121900" rIns="121900" bIns="121900" anchor="t" anchorCtr="0">
                <a:noAutofit/>
              </a:bodyPr>
              <a:lstStyle/>
              <a:p>
                <a:endParaRPr sz="2400"/>
              </a:p>
            </p:txBody>
          </p:sp>
        </p:grpSp>
        <p:pic>
          <p:nvPicPr>
            <p:cNvPr id="154" name="Google Shape;154;p20"/>
            <p:cNvPicPr preferRelativeResize="0"/>
            <p:nvPr/>
          </p:nvPicPr>
          <p:blipFill rotWithShape="1">
            <a:blip r:embed="rId4">
              <a:alphaModFix/>
            </a:blip>
            <a:srcRect r="62119"/>
            <a:stretch/>
          </p:blipFill>
          <p:spPr>
            <a:xfrm>
              <a:off x="8280825" y="1152475"/>
              <a:ext cx="464389" cy="393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" name="Google Shape;155;p20"/>
            <p:cNvSpPr txBox="1"/>
            <p:nvPr/>
          </p:nvSpPr>
          <p:spPr>
            <a:xfrm>
              <a:off x="6938250" y="1649300"/>
              <a:ext cx="1079700" cy="55396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1600"/>
                <a:t>Avalanche</a:t>
              </a:r>
              <a:br>
                <a:rPr lang="gl" sz="1600"/>
              </a:br>
              <a:r>
                <a:rPr lang="gl" sz="1600"/>
                <a:t>+ EL</a:t>
              </a:r>
              <a:endParaRPr sz="1600"/>
            </a:p>
          </p:txBody>
        </p:sp>
        <p:sp>
          <p:nvSpPr>
            <p:cNvPr id="156" name="Google Shape;156;p20"/>
            <p:cNvSpPr txBox="1"/>
            <p:nvPr/>
          </p:nvSpPr>
          <p:spPr>
            <a:xfrm>
              <a:off x="8030075" y="2033700"/>
              <a:ext cx="1177200" cy="3923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b="1" dirty="0">
                  <a:latin typeface="Avenir Next LT Pro Light" panose="020B0304020202020204" pitchFamily="34" charset="0"/>
                </a:rPr>
                <a:t>G-THGEM</a:t>
              </a:r>
              <a:endParaRPr b="1" dirty="0">
                <a:latin typeface="Avenir Next LT Pro Light" panose="020B0304020202020204" pitchFamily="34" charset="0"/>
              </a:endParaRPr>
            </a:p>
          </p:txBody>
        </p:sp>
        <p:sp>
          <p:nvSpPr>
            <p:cNvPr id="157" name="Google Shape;157;p20"/>
            <p:cNvSpPr txBox="1"/>
            <p:nvPr/>
          </p:nvSpPr>
          <p:spPr>
            <a:xfrm>
              <a:off x="8115798" y="2869025"/>
              <a:ext cx="1177200" cy="3923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b="1" dirty="0">
                  <a:latin typeface="Avenir Next LT Pro Light" panose="020B0304020202020204" pitchFamily="34" charset="0"/>
                </a:rPr>
                <a:t>L-THGEM</a:t>
              </a:r>
              <a:endParaRPr b="1" dirty="0">
                <a:latin typeface="Avenir Next LT Pro Light" panose="020B0304020202020204" pitchFamily="34" charset="0"/>
              </a:endParaRPr>
            </a:p>
          </p:txBody>
        </p:sp>
        <p:sp>
          <p:nvSpPr>
            <p:cNvPr id="158" name="Google Shape;158;p20"/>
            <p:cNvSpPr txBox="1"/>
            <p:nvPr/>
          </p:nvSpPr>
          <p:spPr>
            <a:xfrm>
              <a:off x="6938250" y="3123550"/>
              <a:ext cx="1743600" cy="4154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spAutoFit/>
            </a:bodyPr>
            <a:lstStyle/>
            <a:p>
              <a:r>
                <a:rPr lang="gl" sz="2000" b="1" dirty="0">
                  <a:solidFill>
                    <a:srgbClr val="38761D"/>
                  </a:solidFill>
                  <a:latin typeface="Avenir Next LT Pro Light" panose="020B0304020202020204" pitchFamily="34" charset="0"/>
                </a:rPr>
                <a:t>CsI photocathode</a:t>
              </a:r>
              <a:endParaRPr sz="2000" b="1" dirty="0">
                <a:solidFill>
                  <a:srgbClr val="38761D"/>
                </a:solidFill>
                <a:latin typeface="Avenir Next LT Pro Light" panose="020B0304020202020204" pitchFamily="34" charset="0"/>
              </a:endParaRPr>
            </a:p>
          </p:txBody>
        </p:sp>
      </p:grpSp>
      <p:sp>
        <p:nvSpPr>
          <p:cNvPr id="159" name="Google Shape;159;p20"/>
          <p:cNvSpPr txBox="1">
            <a:spLocks noGrp="1"/>
          </p:cNvSpPr>
          <p:nvPr>
            <p:ph type="title"/>
          </p:nvPr>
        </p:nvSpPr>
        <p:spPr>
          <a:xfrm>
            <a:off x="357917" y="276301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algn="ctr"/>
            <a:r>
              <a:rPr lang="gl" sz="3200" b="1" dirty="0">
                <a:latin typeface="Avenir Next LT Pro Light" panose="020B0304020202020204" pitchFamily="34" charset="0"/>
              </a:rPr>
              <a:t>Bubble-free LHM: Status</a:t>
            </a:r>
            <a:endParaRPr sz="3200" b="1" dirty="0">
              <a:latin typeface="Avenir Next LT Pro Light" panose="020B0304020202020204" pitchFamily="34" charset="0"/>
            </a:endParaRPr>
          </a:p>
        </p:txBody>
      </p:sp>
      <p:sp>
        <p:nvSpPr>
          <p:cNvPr id="160" name="Google Shape;160;p20"/>
          <p:cNvSpPr txBox="1">
            <a:spLocks noGrp="1"/>
          </p:cNvSpPr>
          <p:nvPr>
            <p:ph type="body" idx="1"/>
          </p:nvPr>
        </p:nvSpPr>
        <p:spPr>
          <a:xfrm>
            <a:off x="163789" y="1117858"/>
            <a:ext cx="5627487" cy="5307276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85000" lnSpcReduction="20000"/>
          </a:bodyPr>
          <a:lstStyle/>
          <a:p>
            <a:pPr>
              <a:lnSpc>
                <a:spcPct val="150000"/>
              </a:lnSpc>
              <a:buChar char="-"/>
            </a:pPr>
            <a:r>
              <a:rPr lang="gl" sz="2100" dirty="0">
                <a:latin typeface="Avenir Next LT Pro Light" panose="020B0304020202020204" pitchFamily="34" charset="0"/>
              </a:rPr>
              <a:t>Demonstrated major improvement in </a:t>
            </a:r>
            <a:r>
              <a:rPr lang="gl" sz="2100" b="1" dirty="0">
                <a:latin typeface="Avenir Next LT Pro Light" panose="020B0304020202020204" pitchFamily="34" charset="0"/>
              </a:rPr>
              <a:t>electron transfer efficiency</a:t>
            </a:r>
            <a:r>
              <a:rPr lang="gl" sz="2100" dirty="0">
                <a:latin typeface="Avenir Next LT Pro Light" panose="020B0304020202020204" pitchFamily="34" charset="0"/>
              </a:rPr>
              <a:t> compared to the </a:t>
            </a:r>
            <a:r>
              <a:rPr lang="gl" sz="2100" u="sng" dirty="0">
                <a:latin typeface="Avenir Next LT Pro Light" panose="020B0304020202020204" pitchFamily="34" charset="0"/>
              </a:rPr>
              <a:t>bubble-assisted LHM </a:t>
            </a:r>
            <a:endParaRPr sz="2100" u="sng" dirty="0">
              <a:latin typeface="Avenir Next LT Pro Light" panose="020B0304020202020204" pitchFamily="34" charset="0"/>
            </a:endParaRPr>
          </a:p>
          <a:p>
            <a:pPr lvl="1">
              <a:lnSpc>
                <a:spcPct val="150000"/>
              </a:lnSpc>
              <a:buChar char="-"/>
            </a:pPr>
            <a:r>
              <a:rPr lang="gl" sz="1800" b="1" dirty="0">
                <a:latin typeface="Avenir Next LT Pro Light" panose="020B0304020202020204" pitchFamily="34" charset="0"/>
              </a:rPr>
              <a:t>Photoelectrons and ionization electrons </a:t>
            </a:r>
            <a:r>
              <a:rPr lang="gl" sz="1800" dirty="0">
                <a:latin typeface="Avenir Next LT Pro Light" panose="020B0304020202020204" pitchFamily="34" charset="0"/>
              </a:rPr>
              <a:t>(</a:t>
            </a:r>
            <a:r>
              <a:rPr lang="gl" sz="1800" u="sng" dirty="0">
                <a:solidFill>
                  <a:schemeClr val="hlink"/>
                </a:solidFill>
                <a:latin typeface="Avenir Next LT Pro Light" panose="020B0304020202020204" pitchFamily="34" charset="0"/>
                <a:hlinkClick r:id="rId5"/>
              </a:rPr>
              <a:t>RD-51 miniweek 02/2022</a:t>
            </a:r>
            <a:r>
              <a:rPr lang="gl" sz="1800" u="sng" dirty="0">
                <a:solidFill>
                  <a:schemeClr val="hlink"/>
                </a:solidFill>
                <a:latin typeface="Avenir Next LT Pro Light" panose="020B0304020202020204" pitchFamily="34" charset="0"/>
              </a:rPr>
              <a:t>)</a:t>
            </a:r>
          </a:p>
          <a:p>
            <a:pPr lvl="1">
              <a:lnSpc>
                <a:spcPct val="150000"/>
              </a:lnSpc>
              <a:buChar char="-"/>
            </a:pPr>
            <a:endParaRPr sz="1600" dirty="0">
              <a:latin typeface="Avenir Next LT Pro Light" panose="020B0304020202020204" pitchFamily="34" charset="0"/>
            </a:endParaRPr>
          </a:p>
          <a:p>
            <a:pPr>
              <a:lnSpc>
                <a:spcPct val="150000"/>
              </a:lnSpc>
              <a:buChar char="-"/>
            </a:pPr>
            <a:r>
              <a:rPr lang="gl" sz="2100" dirty="0">
                <a:latin typeface="Avenir Next LT Pro Light" panose="020B0304020202020204" pitchFamily="34" charset="0"/>
              </a:rPr>
              <a:t>Due to the presence of the G-THGEM </a:t>
            </a:r>
          </a:p>
          <a:p>
            <a:pPr marL="152396" indent="0">
              <a:lnSpc>
                <a:spcPct val="150000"/>
              </a:lnSpc>
              <a:buNone/>
            </a:pPr>
            <a:r>
              <a:rPr lang="gl" sz="1800" dirty="0">
                <a:latin typeface="Avenir Next LT Pro Light" panose="020B0304020202020204" pitchFamily="34" charset="0"/>
                <a:sym typeface="Wingdings" panose="05000000000000000000" pitchFamily="2" charset="2"/>
              </a:rPr>
              <a:t>        </a:t>
            </a:r>
            <a:r>
              <a:rPr lang="gl" sz="1600" dirty="0">
                <a:latin typeface="Avenir Next LT Pro Light" panose="020B0304020202020204" pitchFamily="34" charset="0"/>
                <a:sym typeface="Wingdings" panose="05000000000000000000" pitchFamily="2" charset="2"/>
              </a:rPr>
              <a:t></a:t>
            </a:r>
            <a:r>
              <a:rPr lang="gl" sz="1600" dirty="0">
                <a:latin typeface="Avenir Next LT Pro Light" panose="020B0304020202020204" pitchFamily="34" charset="0"/>
              </a:rPr>
              <a:t> </a:t>
            </a:r>
            <a:r>
              <a:rPr lang="gl" sz="1800" b="1" dirty="0">
                <a:latin typeface="Avenir Next LT Pro Light" panose="020B0304020202020204" pitchFamily="34" charset="0"/>
              </a:rPr>
              <a:t>considerably less dependence on </a:t>
            </a:r>
            <a:r>
              <a:rPr lang="en-US" sz="1800" b="1" dirty="0" err="1">
                <a:latin typeface="Avenir Next LT Pro Light" panose="020B0304020202020204" pitchFamily="34" charset="0"/>
              </a:rPr>
              <a:t>Liq</a:t>
            </a:r>
            <a:r>
              <a:rPr lang="en-US" sz="1800" b="1" dirty="0">
                <a:latin typeface="Avenir Next LT Pro Light" panose="020B0304020202020204" pitchFamily="34" charset="0"/>
              </a:rPr>
              <a:t>-Gas</a:t>
            </a:r>
            <a:r>
              <a:rPr lang="gl" sz="1800" b="1" dirty="0">
                <a:latin typeface="Avenir Next LT Pro Light" panose="020B0304020202020204" pitchFamily="34" charset="0"/>
              </a:rPr>
              <a:t> interface   </a:t>
            </a:r>
          </a:p>
          <a:p>
            <a:pPr marL="152396" indent="0">
              <a:lnSpc>
                <a:spcPct val="150000"/>
              </a:lnSpc>
              <a:buNone/>
            </a:pPr>
            <a:r>
              <a:rPr lang="gl" sz="1800" b="1" dirty="0">
                <a:latin typeface="Avenir Next LT Pro Light" panose="020B0304020202020204" pitchFamily="34" charset="0"/>
              </a:rPr>
              <a:t>              fluctuations</a:t>
            </a:r>
          </a:p>
          <a:p>
            <a:pPr marL="152396" indent="0">
              <a:lnSpc>
                <a:spcPct val="150000"/>
              </a:lnSpc>
              <a:buNone/>
            </a:pPr>
            <a:r>
              <a:rPr lang="gl" sz="1800" dirty="0">
                <a:latin typeface="Avenir Next LT Pro Light" panose="020B0304020202020204" pitchFamily="34" charset="0"/>
                <a:sym typeface="Wingdings" panose="05000000000000000000" pitchFamily="2" charset="2"/>
              </a:rPr>
              <a:t>         </a:t>
            </a:r>
            <a:r>
              <a:rPr lang="gl" sz="1800" dirty="0">
                <a:latin typeface="Avenir Next LT Pro Light" panose="020B0304020202020204" pitchFamily="34" charset="0"/>
              </a:rPr>
              <a:t>Better S1’ and S2 energy resolution</a:t>
            </a:r>
          </a:p>
          <a:p>
            <a:pPr marL="152396" indent="0">
              <a:lnSpc>
                <a:spcPct val="150000"/>
              </a:lnSpc>
              <a:buNone/>
            </a:pPr>
            <a:r>
              <a:rPr lang="gl" sz="1800" dirty="0">
                <a:latin typeface="Avenir Next LT Pro Light" panose="020B0304020202020204" pitchFamily="34" charset="0"/>
                <a:sym typeface="Wingdings" panose="05000000000000000000" pitchFamily="2" charset="2"/>
              </a:rPr>
              <a:t>         </a:t>
            </a:r>
            <a:r>
              <a:rPr lang="gl" sz="1800" dirty="0">
                <a:latin typeface="Avenir Next LT Pro Light" panose="020B0304020202020204" pitchFamily="34" charset="0"/>
              </a:rPr>
              <a:t>Larger and shorter EL signals compared to a                     </a:t>
            </a:r>
          </a:p>
          <a:p>
            <a:pPr marL="152396" indent="0">
              <a:lnSpc>
                <a:spcPct val="150000"/>
              </a:lnSpc>
              <a:buNone/>
            </a:pPr>
            <a:r>
              <a:rPr lang="gl" sz="1800" dirty="0">
                <a:latin typeface="Avenir Next LT Pro Light" panose="020B0304020202020204" pitchFamily="34" charset="0"/>
              </a:rPr>
              <a:t>             mesh electrode in the gas-phase</a:t>
            </a:r>
          </a:p>
          <a:p>
            <a:pPr marL="152396" indent="0">
              <a:lnSpc>
                <a:spcPct val="150000"/>
              </a:lnSpc>
              <a:buNone/>
            </a:pPr>
            <a:endParaRPr lang="gl" sz="1600" dirty="0">
              <a:latin typeface="Avenir Next LT Pro Light" panose="020B0304020202020204" pitchFamily="34" charset="0"/>
            </a:endParaRPr>
          </a:p>
          <a:p>
            <a:pPr>
              <a:lnSpc>
                <a:spcPct val="150000"/>
              </a:lnSpc>
              <a:buChar char="-"/>
            </a:pPr>
            <a:r>
              <a:rPr lang="gl" sz="2100" dirty="0">
                <a:latin typeface="Avenir Next LT Pro Light" panose="020B0304020202020204" pitchFamily="34" charset="0"/>
              </a:rPr>
              <a:t>Sufficiently large EL-yield to safely detect single VUV photons</a:t>
            </a:r>
            <a:br>
              <a:rPr lang="gl" sz="1800" dirty="0">
                <a:latin typeface="Avenir Next LT Pro Light" panose="020B0304020202020204" pitchFamily="34" charset="0"/>
              </a:rPr>
            </a:br>
            <a:endParaRPr lang="gl" sz="1600" dirty="0">
              <a:latin typeface="Avenir Next LT Pro Light" panose="020B0304020202020204" pitchFamily="34" charset="0"/>
            </a:endParaRPr>
          </a:p>
          <a:p>
            <a:pPr marL="152396" indent="0">
              <a:lnSpc>
                <a:spcPct val="150000"/>
              </a:lnSpc>
              <a:buNone/>
            </a:pPr>
            <a:endParaRPr lang="gl" sz="1600" dirty="0">
              <a:latin typeface="Avenir Next LT Pro Light" panose="020B0304020202020204" pitchFamily="34" charset="0"/>
            </a:endParaRPr>
          </a:p>
          <a:p>
            <a:pPr marL="152396" indent="0">
              <a:lnSpc>
                <a:spcPct val="150000"/>
              </a:lnSpc>
              <a:buNone/>
            </a:pPr>
            <a:endParaRPr lang="gl" sz="1600" dirty="0">
              <a:latin typeface="Avenir Next LT Pro Light" panose="020B0304020202020204" pitchFamily="34" charset="0"/>
            </a:endParaRPr>
          </a:p>
          <a:p>
            <a:pPr>
              <a:lnSpc>
                <a:spcPct val="150000"/>
              </a:lnSpc>
              <a:buChar char="-"/>
            </a:pPr>
            <a:endParaRPr lang="gl" sz="1800" dirty="0">
              <a:latin typeface="Avenir Next LT Pro Light" panose="020B0304020202020204" pitchFamily="34" charset="0"/>
            </a:endParaRPr>
          </a:p>
          <a:p>
            <a:pPr>
              <a:lnSpc>
                <a:spcPct val="150000"/>
              </a:lnSpc>
              <a:buChar char="-"/>
            </a:pPr>
            <a:endParaRPr sz="2400" dirty="0">
              <a:latin typeface="Avenir Next LT Pro Light" panose="020B0304020202020204" pitchFamily="34" charset="0"/>
            </a:endParaRPr>
          </a:p>
        </p:txBody>
      </p:sp>
      <p:sp>
        <p:nvSpPr>
          <p:cNvPr id="161" name="Google Shape;161;p2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gl"/>
              <a:pPr/>
              <a:t>8</a:t>
            </a:fld>
            <a:endParaRPr/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D3A6B739-91EF-5E5D-2536-D086C5D355F3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1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r>
              <a:rPr lang="gl" dirty="0">
                <a:latin typeface="Avenir Next LT Pro Light" panose="020B0304020202020204" pitchFamily="34" charset="0"/>
              </a:rPr>
              <a:t>Preliminary results</a:t>
            </a:r>
            <a:endParaRPr dirty="0">
              <a:latin typeface="Avenir Next LT Pro Light" panose="020B0304020202020204" pitchFamily="34" charset="0"/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AD9E58EF-42BD-CEA2-DC6D-7230461219CE}"/>
              </a:ext>
            </a:extLst>
          </p:cNvPr>
          <p:cNvSpPr txBox="1">
            <a:spLocks/>
          </p:cNvSpPr>
          <p:nvPr/>
        </p:nvSpPr>
        <p:spPr>
          <a:xfrm>
            <a:off x="3980917" y="6503092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dirty="0">
                <a:latin typeface="Avenir Next LT Pro Light" panose="020B0304020202020204" pitchFamily="34" charset="0"/>
              </a:rPr>
              <a:t>A. Roy – Bubble-free LHM - MPGD22, </a:t>
            </a:r>
            <a:r>
              <a:rPr lang="fr-FR" sz="1200" dirty="0" err="1">
                <a:latin typeface="Avenir Next LT Pro Light" panose="020B0304020202020204" pitchFamily="34" charset="0"/>
              </a:rPr>
              <a:t>Israel</a:t>
            </a:r>
            <a:r>
              <a:rPr lang="fr-FR" sz="1200" dirty="0">
                <a:latin typeface="Avenir Next LT Pro Light" panose="020B0304020202020204" pitchFamily="34" charset="0"/>
              </a:rPr>
              <a:t>, 13/12/2022</a:t>
            </a:r>
            <a:endParaRPr lang="en-US" sz="1200" dirty="0">
              <a:latin typeface="Avenir Next LT Pro Light" panose="020B03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16297</TotalTime>
  <Words>1598</Words>
  <Application>Microsoft Office PowerPoint</Application>
  <PresentationFormat>Widescreen</PresentationFormat>
  <Paragraphs>280</Paragraphs>
  <Slides>30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Avenir Next LT Pro Light</vt:lpstr>
      <vt:lpstr>Calibri</vt:lpstr>
      <vt:lpstr>Calibri Light</vt:lpstr>
      <vt:lpstr>Office Theme</vt:lpstr>
      <vt:lpstr>The MPGD-based bubble-free  Liquid Hole-Multiplier</vt:lpstr>
      <vt:lpstr>The bubble-assisted Liquid Hole-Multiplier (LHM)  </vt:lpstr>
      <vt:lpstr>The bubble-assisted LHM  </vt:lpstr>
      <vt:lpstr>Quantum efficiency of CsI in LXe</vt:lpstr>
      <vt:lpstr>Bubble-assisted LHM: Photon detection efficiency (PDE)</vt:lpstr>
      <vt:lpstr>Bubble-free LHM</vt:lpstr>
      <vt:lpstr>Bubble-free LHM: Advantages</vt:lpstr>
      <vt:lpstr>Bubble-free LHM: Status</vt:lpstr>
      <vt:lpstr>Preliminary results</vt:lpstr>
      <vt:lpstr>Electron transfer efficiency across the L-THGEM</vt:lpstr>
      <vt:lpstr>A simplified setup: dual-phase with single-THGEM</vt:lpstr>
      <vt:lpstr>Typical waveform</vt:lpstr>
      <vt:lpstr>S1’ Energy resolution</vt:lpstr>
      <vt:lpstr>S2 Energy resolution</vt:lpstr>
      <vt:lpstr>Double-THGEM configuration</vt:lpstr>
      <vt:lpstr>Example waveform: single-THGEM vs double-THGEM</vt:lpstr>
      <vt:lpstr>S1’ Energy resolution</vt:lpstr>
      <vt:lpstr>S2 Energy resolution</vt:lpstr>
      <vt:lpstr>S2 light yield measurement</vt:lpstr>
      <vt:lpstr>S2 width comparison: single THGEM vs double THGEM</vt:lpstr>
      <vt:lpstr>Variations in the liquid-gas interface</vt:lpstr>
      <vt:lpstr>Next steps</vt:lpstr>
      <vt:lpstr>A potential dual-phase LHM TPC for Dark Matter</vt:lpstr>
      <vt:lpstr>Thank you for your attention</vt:lpstr>
      <vt:lpstr>Backup</vt:lpstr>
      <vt:lpstr>Low PDE: why?</vt:lpstr>
      <vt:lpstr>Photon feedback</vt:lpstr>
      <vt:lpstr>Methodology</vt:lpstr>
      <vt:lpstr>Photoelectron extraction efficiency</vt:lpstr>
      <vt:lpstr>ETE vs ΔVTHGEM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update on AlphaDart –related activites</dc:title>
  <dc:creator>user</dc:creator>
  <cp:lastModifiedBy>Arindam_admin</cp:lastModifiedBy>
  <cp:revision>976</cp:revision>
  <dcterms:created xsi:type="dcterms:W3CDTF">2019-04-17T07:19:45Z</dcterms:created>
  <dcterms:modified xsi:type="dcterms:W3CDTF">2022-12-13T12:48:37Z</dcterms:modified>
</cp:coreProperties>
</file>