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21"/>
  </p:notesMasterIdLst>
  <p:sldIdLst>
    <p:sldId id="257" r:id="rId2"/>
    <p:sldId id="274" r:id="rId3"/>
    <p:sldId id="258" r:id="rId4"/>
    <p:sldId id="259" r:id="rId5"/>
    <p:sldId id="27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91" r:id="rId14"/>
    <p:sldId id="292" r:id="rId15"/>
    <p:sldId id="293" r:id="rId16"/>
    <p:sldId id="271" r:id="rId17"/>
    <p:sldId id="273" r:id="rId18"/>
    <p:sldId id="294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29"/>
    <p:restoredTop sz="96405"/>
  </p:normalViewPr>
  <p:slideViewPr>
    <p:cSldViewPr snapToGrid="0" showGuides="1">
      <p:cViewPr>
        <p:scale>
          <a:sx n="150" d="100"/>
          <a:sy n="150" d="100"/>
        </p:scale>
        <p:origin x="768" y="-6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C18A9-E2FC-C94B-B06F-F04599555A4D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CFC96-1F6E-6248-B7A5-0E5B075570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840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FDE141-7A61-4DB1-8991-21F000819CFD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4192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138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62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554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75320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20576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03947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0017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81371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45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654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342891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84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4000" dirty="0"/>
              <a:t>Development of DLC-RPC for Radiative Decay Counter of MEG II Experiment</a:t>
            </a:r>
            <a:r>
              <a:rPr kumimoji="1" lang="ja-JP" altLang="en-US" sz="4000"/>
              <a:t>　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u="sng" dirty="0" err="1"/>
              <a:t>Atsuhiko</a:t>
            </a:r>
            <a:r>
              <a:rPr kumimoji="1" lang="en-US" altLang="ja-JP" u="sng" dirty="0"/>
              <a:t> Ochi</a:t>
            </a:r>
            <a:r>
              <a:rPr kumimoji="1" lang="en-US" altLang="ja-JP" u="sng" baseline="30000" dirty="0"/>
              <a:t>1</a:t>
            </a:r>
            <a:r>
              <a:rPr kumimoji="1" lang="en-US" altLang="ja-JP" dirty="0"/>
              <a:t>, Sei Ban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, Kei Ieki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, Rina Onda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Wataru</a:t>
            </a:r>
            <a:r>
              <a:rPr kumimoji="1" lang="en-US" altLang="ja-JP" dirty="0"/>
              <a:t> Ootani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, Atsushi Oya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, Masato Takahashi</a:t>
            </a:r>
            <a:r>
              <a:rPr kumimoji="1" lang="en-US" altLang="ja-JP" baseline="30000" dirty="0"/>
              <a:t>1</a:t>
            </a:r>
            <a:r>
              <a:rPr kumimoji="1" lang="en-US" altLang="ja-JP" dirty="0"/>
              <a:t>, and Kensuke Yamamoto</a:t>
            </a:r>
            <a:r>
              <a:rPr kumimoji="1" lang="en-US" altLang="ja-JP" baseline="30000" dirty="0"/>
              <a:t>2</a:t>
            </a:r>
          </a:p>
          <a:p>
            <a:r>
              <a:rPr lang="en-US" altLang="ja-JP" baseline="30000" dirty="0"/>
              <a:t>1</a:t>
            </a:r>
            <a:r>
              <a:rPr lang="en-US" altLang="ja-JP" dirty="0"/>
              <a:t>Kobe University</a:t>
            </a:r>
          </a:p>
          <a:p>
            <a:r>
              <a:rPr kumimoji="1" lang="en-US" altLang="ja-JP" baseline="30000" dirty="0"/>
              <a:t>2</a:t>
            </a:r>
            <a:r>
              <a:rPr kumimoji="1" lang="en-US" altLang="ja-JP" dirty="0"/>
              <a:t>The University of Tokyo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79525" y="6381328"/>
            <a:ext cx="691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Lucida Sans Unicode"/>
                <a:ea typeface="ＭＳ Ｐゴシック" panose="020B0600070205080204" pitchFamily="34" charset="-128"/>
                <a:cs typeface="+mn-cs"/>
              </a:rPr>
              <a:t>7</a:t>
            </a:r>
            <a:r>
              <a:rPr kumimoji="1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Lucida Sans Unicode"/>
                <a:ea typeface="ＭＳ Ｐゴシック" panose="020B0600070205080204" pitchFamily="34" charset="-128"/>
                <a:cs typeface="+mn-cs"/>
              </a:rPr>
              <a:t>th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Lucida Sans Unicode"/>
                <a:ea typeface="ＭＳ Ｐゴシック" panose="020B0600070205080204" pitchFamily="34" charset="-128"/>
                <a:cs typeface="+mn-cs"/>
              </a:rPr>
              <a:t> MPGD Conference at Weizmann Institute ,  14/12/2022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Lucida Sans Unicode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13558D5-0879-F7B2-AC90-204717E31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8AC5C37-1C43-3272-117C-46431907C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07E0AB-7C47-C9F5-E6F8-8489D68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ECF2174-8A1A-92C7-79FD-18092DD417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572"/>
          <a:stretch/>
        </p:blipFill>
        <p:spPr>
          <a:xfrm>
            <a:off x="0" y="0"/>
            <a:ext cx="9144000" cy="640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968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FD82AF8-B466-CB6B-77C6-2CFD00F65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AA468D6-7CDC-E788-74B5-2B016D58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02B50F-1CD3-11CE-D0B7-35538B2B1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5B622B2-4570-E031-705F-F8104234E1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42"/>
          <a:stretch/>
        </p:blipFill>
        <p:spPr>
          <a:xfrm>
            <a:off x="0" y="0"/>
            <a:ext cx="9144000" cy="627221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2DB73D-7596-D4D9-FADA-3B28B51BBC49}"/>
              </a:ext>
            </a:extLst>
          </p:cNvPr>
          <p:cNvSpPr txBox="1"/>
          <p:nvPr/>
        </p:nvSpPr>
        <p:spPr>
          <a:xfrm>
            <a:off x="6727032" y="2008681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(Dec. 2020)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233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9123186-E0B8-4778-7C4C-0B9073A93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73C2FB-4DC5-A034-5B54-F29CE757E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9AD47D-51A9-3753-2E4C-846849F70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AC04B08-57EC-0FC8-A1A3-18FEF18B6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572"/>
          <a:stretch/>
        </p:blipFill>
        <p:spPr>
          <a:xfrm>
            <a:off x="0" y="0"/>
            <a:ext cx="9144000" cy="640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867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EC77D6-29A9-2FE9-B88E-A0F82EA79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Agin</a:t>
            </a:r>
            <a:r>
              <a:rPr lang="en-US" altLang="ja-JP" dirty="0"/>
              <a:t>g studies using neutron/X-ray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6532D1BE-EDE9-A6B5-52E0-F0DE566DA0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5787956" cy="4525963"/>
              </a:xfrm>
            </p:spPr>
            <p:txBody>
              <a:bodyPr>
                <a:normAutofit lnSpcReduction="10000"/>
              </a:bodyPr>
              <a:lstStyle/>
              <a:p>
                <a:r>
                  <a:rPr kumimoji="1" lang="en-US" altLang="ja-JP" sz="2400" dirty="0"/>
                  <a:t>Fast neutron radiation facility at Kobe Uni</a:t>
                </a:r>
                <a:r>
                  <a:rPr lang="en-US" altLang="ja-JP" sz="2400" dirty="0"/>
                  <a:t>v.</a:t>
                </a:r>
              </a:p>
              <a:p>
                <a:pPr marL="720000" lvl="1" indent="-360000"/>
                <a:r>
                  <a:rPr lang="en-US" altLang="ja-JP" sz="2000" dirty="0"/>
                  <a:t>Date: 20</a:t>
                </a:r>
                <a:r>
                  <a:rPr lang="en-US" altLang="ja-JP" sz="2000" baseline="30000" dirty="0"/>
                  <a:t>th</a:t>
                </a:r>
                <a:r>
                  <a:rPr lang="en-US" altLang="ja-JP" sz="2000" dirty="0"/>
                  <a:t> June – 3</a:t>
                </a:r>
                <a:r>
                  <a:rPr lang="en-US" altLang="ja-JP" sz="2000" baseline="30000" dirty="0"/>
                  <a:t>rd</a:t>
                </a:r>
                <a:r>
                  <a:rPr lang="en-US" altLang="ja-JP" sz="2000" dirty="0"/>
                  <a:t> July, 2022</a:t>
                </a:r>
              </a:p>
              <a:p>
                <a:pPr marL="720000" lvl="1" indent="-360000">
                  <a:lnSpc>
                    <a:spcPct val="100000"/>
                  </a:lnSpc>
                </a:pPr>
                <a:r>
                  <a:rPr lang="en-US" altLang="ja-JP" sz="2000" dirty="0"/>
                  <a:t>3MeV d + Be target -&gt; </a:t>
                </a:r>
                <a:r>
                  <a:rPr lang="en-US" altLang="ja-JP" sz="2000" baseline="30000" dirty="0"/>
                  <a:t>8</a:t>
                </a:r>
                <a:r>
                  <a:rPr lang="en-US" altLang="ja-JP" sz="2000" dirty="0"/>
                  <a:t>B + n</a:t>
                </a:r>
                <a:endParaRPr kumimoji="1" lang="en-US" altLang="ja-JP" sz="2000" dirty="0"/>
              </a:p>
              <a:p>
                <a:pPr marL="720000" lvl="1" indent="-360000"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kumimoji="1" lang="en-US" altLang="ja-JP" sz="2000" b="1" i="1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kumimoji="1" lang="en-US" altLang="ja-JP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kumimoji="1" lang="en-US" altLang="ja-JP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20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kumimoji="1" lang="en-US" altLang="ja-JP" sz="2000" b="1" i="1" smtClean="0">
                                <a:latin typeface="Cambria Math" panose="02040503050406030204" pitchFamily="18" charset="0"/>
                              </a:rPr>
                              <m:t>𝟖</m:t>
                            </m:r>
                          </m:sup>
                        </m:sSup>
                      </m:e>
                    </m:d>
                    <m:r>
                      <a:rPr kumimoji="1" lang="en-US" altLang="ja-JP" sz="20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kumimoji="1" lang="en-US" altLang="ja-JP" sz="20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kumimoji="1" lang="en-US" altLang="ja-JP" sz="200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kumimoji="1" lang="en-US" altLang="ja-JP" sz="2000" dirty="0"/>
                  <a:t> neutrons with peaks at 2.5 MeV </a:t>
                </a:r>
              </a:p>
              <a:p>
                <a:r>
                  <a:rPr kumimoji="1" lang="en-US" altLang="ja-JP" sz="2400" dirty="0"/>
                  <a:t>X-ray generator at KEK Platform-C</a:t>
                </a:r>
                <a:endParaRPr kumimoji="1" lang="en-US" altLang="ja-JP" sz="2200" dirty="0"/>
              </a:p>
              <a:p>
                <a:pPr marL="720000" lvl="1" indent="-360000">
                  <a:lnSpc>
                    <a:spcPct val="100000"/>
                  </a:lnSpc>
                </a:pPr>
                <a:r>
                  <a:rPr lang="en-US" altLang="ja-JP" sz="2000" dirty="0"/>
                  <a:t>Date: 29</a:t>
                </a:r>
                <a:r>
                  <a:rPr lang="en-US" altLang="ja-JP" sz="2000" baseline="30000" dirty="0"/>
                  <a:t>th</a:t>
                </a:r>
                <a:r>
                  <a:rPr lang="en-US" altLang="ja-JP" sz="2000" dirty="0"/>
                  <a:t> August – 7</a:t>
                </a:r>
                <a:r>
                  <a:rPr lang="en-US" altLang="ja-JP" sz="2000" baseline="30000" dirty="0"/>
                  <a:t>th</a:t>
                </a:r>
                <a:r>
                  <a:rPr lang="en-US" altLang="ja-JP" sz="2000" dirty="0"/>
                  <a:t> October, 2022</a:t>
                </a:r>
                <a:endParaRPr kumimoji="1" lang="en-US" altLang="ja-JP" sz="2000" dirty="0"/>
              </a:p>
              <a:p>
                <a:pPr marL="720000" lvl="1" indent="-360000">
                  <a:lnSpc>
                    <a:spcPct val="100000"/>
                  </a:lnSpc>
                </a:pPr>
                <a:r>
                  <a:rPr kumimoji="1" lang="en-US" altLang="ja-JP" sz="2000" dirty="0"/>
                  <a:t>Cu target with monochromator</a:t>
                </a:r>
              </a:p>
              <a:p>
                <a:pPr marL="957744" lvl="2" indent="-360000"/>
                <a:r>
                  <a:rPr kumimoji="1" lang="en-US" altLang="ja-JP" sz="1800" dirty="0"/>
                  <a:t>Cu K line (8.0 keV)</a:t>
                </a:r>
              </a:p>
              <a:p>
                <a:pPr marL="720000" lvl="1" indent="-360000">
                  <a:lnSpc>
                    <a:spcPct val="100000"/>
                  </a:lnSpc>
                </a:pPr>
                <a:r>
                  <a:rPr lang="en-US" altLang="ja-JP" sz="2000" dirty="0"/>
                  <a:t>Specs:</a:t>
                </a:r>
              </a:p>
              <a:p>
                <a:pPr marL="925740" lvl="2" indent="-360000">
                  <a:lnSpc>
                    <a:spcPct val="100000"/>
                  </a:lnSpc>
                </a:pPr>
                <a:r>
                  <a:rPr lang="en-US" altLang="ja-JP" sz="1800" dirty="0"/>
                  <a:t>Tube voltage: 20 – 60 kV</a:t>
                </a:r>
                <a:br>
                  <a:rPr lang="en-US" altLang="ja-JP" sz="1800" dirty="0"/>
                </a:br>
                <a:r>
                  <a:rPr lang="en-US" altLang="ja-JP" sz="1800" dirty="0"/>
                  <a:t>Tube current:   2 – 30 mA</a:t>
                </a:r>
                <a:endParaRPr kumimoji="1" lang="en-US" altLang="ja-JP" sz="1800" dirty="0"/>
              </a:p>
              <a:p>
                <a:pPr marL="720000" lvl="1" indent="-360000"/>
                <a:endParaRPr kumimoji="1" lang="ja-JP" altLang="en-US" sz="2400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6532D1BE-EDE9-A6B5-52E0-F0DE566DA0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5787956" cy="4525963"/>
              </a:xfrm>
              <a:blipFill>
                <a:blip r:embed="rId2"/>
                <a:stretch>
                  <a:fillRect t="-19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87DF1D-F1EF-18A8-4F1B-A0EC6C1BE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CA701B-527B-84CC-B998-750D92EC0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A.Ochi  7th MPGD Conference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BDD443-E2BF-DF7F-2BDC-EE4DAF115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A85B-8341-4723-A068-AA26CE2A0B07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7" name="コンテンツ プレースホルダー 7" descr="おもちゃ, レゴ が含まれている画像&#10;&#10;自動的に生成された説明">
            <a:extLst>
              <a:ext uri="{FF2B5EF4-FFF2-40B4-BE49-F238E27FC236}">
                <a16:creationId xmlns:a16="http://schemas.microsoft.com/office/drawing/2014/main" id="{5865D18A-6DB9-2D87-4DE9-7D6B6E063F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157" y="1391504"/>
            <a:ext cx="2890157" cy="2167618"/>
          </a:xfrm>
          <a:prstGeom prst="rect">
            <a:avLst/>
          </a:prstGeom>
        </p:spPr>
      </p:pic>
      <p:pic>
        <p:nvPicPr>
          <p:cNvPr id="9" name="図 8" descr="屋内, ボックス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A666B9C7-7616-0005-07FA-F80EDBED01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8" r="8095"/>
          <a:stretch/>
        </p:blipFill>
        <p:spPr>
          <a:xfrm rot="5400000">
            <a:off x="6180869" y="3754041"/>
            <a:ext cx="2743709" cy="261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673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3171144-37DE-CDDD-C086-EE4623645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621276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/>
              <a:t>Neutron irradiation : 165 </a:t>
            </a:r>
            <a:r>
              <a:rPr kumimoji="1" lang="en-US" altLang="ja-JP" dirty="0" err="1"/>
              <a:t>mC</a:t>
            </a:r>
            <a:r>
              <a:rPr kumimoji="1" lang="en-US" altLang="ja-JP" dirty="0"/>
              <a:t>/cm</a:t>
            </a:r>
            <a:r>
              <a:rPr kumimoji="1" lang="en-US" altLang="ja-JP" baseline="30000" dirty="0"/>
              <a:t>2</a:t>
            </a:r>
          </a:p>
          <a:p>
            <a:r>
              <a:rPr lang="en-US" altLang="ja-JP" dirty="0"/>
              <a:t>X-ray irradiation : 272 </a:t>
            </a:r>
            <a:r>
              <a:rPr lang="en-US" altLang="ja-JP" dirty="0" err="1"/>
              <a:t>mC</a:t>
            </a:r>
            <a:r>
              <a:rPr lang="en-US" altLang="ja-JP" dirty="0"/>
              <a:t>/cm</a:t>
            </a:r>
            <a:r>
              <a:rPr lang="en-US" altLang="ja-JP" baseline="30000" dirty="0"/>
              <a:t>2</a:t>
            </a:r>
          </a:p>
          <a:p>
            <a:endParaRPr kumimoji="1" lang="en-US" altLang="ja-JP" dirty="0"/>
          </a:p>
          <a:p>
            <a:r>
              <a:rPr lang="en-US" altLang="ja-JP" dirty="0"/>
              <a:t>There are no significant changes in signal while those irradiation</a:t>
            </a:r>
          </a:p>
          <a:p>
            <a:r>
              <a:rPr kumimoji="1" lang="en-US" altLang="ja-JP" dirty="0"/>
              <a:t>However, </a:t>
            </a:r>
            <a:r>
              <a:rPr lang="en-US" altLang="ja-JP" dirty="0"/>
              <a:t>those irradiations are ~10</a:t>
            </a:r>
            <a:r>
              <a:rPr lang="en-US" altLang="ja-JP" baseline="30000" dirty="0"/>
              <a:t>3</a:t>
            </a:r>
            <a:r>
              <a:rPr lang="en-US" altLang="ja-JP" dirty="0"/>
              <a:t> times smaller than expected dose in MEG II</a:t>
            </a:r>
          </a:p>
          <a:p>
            <a:r>
              <a:rPr kumimoji="1" lang="en-US" altLang="ja-JP" dirty="0"/>
              <a:t>We need more intense source</a:t>
            </a:r>
          </a:p>
          <a:p>
            <a:endParaRPr lang="en-US" altLang="ja-JP" dirty="0"/>
          </a:p>
          <a:p>
            <a:r>
              <a:rPr kumimoji="1" lang="en-US" altLang="ja-JP" dirty="0"/>
              <a:t>After irradiation tests, we found fluorine attachment on the DLC surface. But no effect found on the signals and gains.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2A508B0-663A-9143-C19A-1EB7F06B1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761A107-8C2C-49F3-A5C8-D24E85775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B714438-EA4A-7A92-C42C-D3B353C36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D8C5002D-8FED-8A4C-8B7F-5B816728C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Preliminary results using aging studies</a:t>
            </a:r>
            <a:endParaRPr kumimoji="1" lang="ja-JP" altLang="en-US" sz="320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B6E2EBD-1813-3465-0A60-36A15C6F9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2" y="4272217"/>
            <a:ext cx="4575470" cy="228465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6D2A822-5D44-4CBF-E707-368F28156DCB}"/>
              </a:ext>
            </a:extLst>
          </p:cNvPr>
          <p:cNvSpPr txBox="1"/>
          <p:nvPr/>
        </p:nvSpPr>
        <p:spPr>
          <a:xfrm>
            <a:off x="457201" y="4143408"/>
            <a:ext cx="31501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/>
              <a:t>NON-irradiation sample DLC</a:t>
            </a:r>
            <a:endParaRPr kumimoji="1" lang="ja-JP" altLang="en-US" sz="1600" b="1" dirty="0"/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4474D12F-D2F3-4392-8DA4-495683D6F5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352633"/>
              </p:ext>
            </p:extLst>
          </p:nvPr>
        </p:nvGraphicFramePr>
        <p:xfrm>
          <a:off x="3619618" y="4876679"/>
          <a:ext cx="1301871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2839">
                  <a:extLst>
                    <a:ext uri="{9D8B030D-6E8A-4147-A177-3AD203B41FA5}">
                      <a16:colId xmlns:a16="http://schemas.microsoft.com/office/drawing/2014/main" val="3414431538"/>
                    </a:ext>
                  </a:extLst>
                </a:gridCol>
                <a:gridCol w="809032">
                  <a:extLst>
                    <a:ext uri="{9D8B030D-6E8A-4147-A177-3AD203B41FA5}">
                      <a16:colId xmlns:a16="http://schemas.microsoft.com/office/drawing/2014/main" val="199060641"/>
                    </a:ext>
                  </a:extLst>
                </a:gridCol>
              </a:tblGrid>
              <a:tr h="12163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C1s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78.50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5242424"/>
                  </a:ext>
                </a:extLst>
              </a:tr>
              <a:tr h="12163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N1s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3.92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730508"/>
                  </a:ext>
                </a:extLst>
              </a:tr>
              <a:tr h="12163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O1s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17.19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893208"/>
                  </a:ext>
                </a:extLst>
              </a:tr>
              <a:tr h="12163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Si2p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0.25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096958"/>
                  </a:ext>
                </a:extLst>
              </a:tr>
              <a:tr h="12163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S2p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0.06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6197784"/>
                  </a:ext>
                </a:extLst>
              </a:tr>
              <a:tr h="12163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P2p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0.09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4568068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DE10EE6-86DF-D568-57E0-FD1F5C0E1A2C}"/>
              </a:ext>
            </a:extLst>
          </p:cNvPr>
          <p:cNvSpPr txBox="1"/>
          <p:nvPr/>
        </p:nvSpPr>
        <p:spPr>
          <a:xfrm>
            <a:off x="4316168" y="4573002"/>
            <a:ext cx="306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%</a:t>
            </a:r>
            <a:endParaRPr kumimoji="1" lang="ja-JP" altLang="en-US" sz="16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1" name="コンテンツ プレースホルダー 10">
            <a:extLst>
              <a:ext uri="{FF2B5EF4-FFF2-40B4-BE49-F238E27FC236}">
                <a16:creationId xmlns:a16="http://schemas.microsoft.com/office/drawing/2014/main" id="{7CB4DAAC-055D-898B-D8FF-259C18415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77" y="4270518"/>
            <a:ext cx="4521156" cy="2284655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021AC00-BB4B-5AAB-6DE9-CE662C9D279E}"/>
              </a:ext>
            </a:extLst>
          </p:cNvPr>
          <p:cNvSpPr txBox="1"/>
          <p:nvPr/>
        </p:nvSpPr>
        <p:spPr>
          <a:xfrm>
            <a:off x="5536630" y="4165044"/>
            <a:ext cx="254252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/>
              <a:t>Irradiation sample DLC</a:t>
            </a:r>
            <a:endParaRPr kumimoji="1" lang="ja-JP" altLang="en-US" sz="1600" b="1" dirty="0"/>
          </a:p>
        </p:txBody>
      </p:sp>
      <p:graphicFrame>
        <p:nvGraphicFramePr>
          <p:cNvPr id="13" name="表 17">
            <a:extLst>
              <a:ext uri="{FF2B5EF4-FFF2-40B4-BE49-F238E27FC236}">
                <a16:creationId xmlns:a16="http://schemas.microsoft.com/office/drawing/2014/main" id="{2DE232CE-DB0E-8894-694E-EFA2C79B50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182562"/>
              </p:ext>
            </p:extLst>
          </p:nvPr>
        </p:nvGraphicFramePr>
        <p:xfrm>
          <a:off x="8132748" y="4874292"/>
          <a:ext cx="1301871" cy="1706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7368">
                  <a:extLst>
                    <a:ext uri="{9D8B030D-6E8A-4147-A177-3AD203B41FA5}">
                      <a16:colId xmlns:a16="http://schemas.microsoft.com/office/drawing/2014/main" val="3414431538"/>
                    </a:ext>
                  </a:extLst>
                </a:gridCol>
                <a:gridCol w="774503">
                  <a:extLst>
                    <a:ext uri="{9D8B030D-6E8A-4147-A177-3AD203B41FA5}">
                      <a16:colId xmlns:a16="http://schemas.microsoft.com/office/drawing/2014/main" val="199060641"/>
                    </a:ext>
                  </a:extLst>
                </a:gridCol>
              </a:tblGrid>
              <a:tr h="23314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C1s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76.85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5242424"/>
                  </a:ext>
                </a:extLst>
              </a:tr>
              <a:tr h="23314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N1s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0.62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730508"/>
                  </a:ext>
                </a:extLst>
              </a:tr>
              <a:tr h="23314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O1s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14.44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893208"/>
                  </a:ext>
                </a:extLst>
              </a:tr>
              <a:tr h="23314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F1s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6.11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293511"/>
                  </a:ext>
                </a:extLst>
              </a:tr>
              <a:tr h="23314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Si2p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1.25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096958"/>
                  </a:ext>
                </a:extLst>
              </a:tr>
              <a:tr h="23314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S2p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0.06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6197784"/>
                  </a:ext>
                </a:extLst>
              </a:tr>
              <a:tr h="233141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Ca2p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0.57</a:t>
                      </a:r>
                      <a:endParaRPr kumimoji="1" lang="ja-JP" altLang="en-US" sz="10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4568068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88D921D-DCB5-A900-74C5-F05AC5B0FCF3}"/>
              </a:ext>
            </a:extLst>
          </p:cNvPr>
          <p:cNvSpPr txBox="1"/>
          <p:nvPr/>
        </p:nvSpPr>
        <p:spPr>
          <a:xfrm>
            <a:off x="8847622" y="4573002"/>
            <a:ext cx="306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%</a:t>
            </a:r>
            <a:endParaRPr kumimoji="1" lang="ja-JP" altLang="en-US" sz="16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BD1D27C-5264-AB6B-DDED-377EE3E72FCC}"/>
              </a:ext>
            </a:extLst>
          </p:cNvPr>
          <p:cNvSpPr/>
          <p:nvPr/>
        </p:nvSpPr>
        <p:spPr>
          <a:xfrm>
            <a:off x="2962275" y="5646122"/>
            <a:ext cx="495300" cy="581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B999C63-42F3-37B9-AABE-EC03B6476B69}"/>
              </a:ext>
            </a:extLst>
          </p:cNvPr>
          <p:cNvSpPr/>
          <p:nvPr/>
        </p:nvSpPr>
        <p:spPr>
          <a:xfrm>
            <a:off x="3715160" y="5608199"/>
            <a:ext cx="803064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下 20">
            <a:extLst>
              <a:ext uri="{FF2B5EF4-FFF2-40B4-BE49-F238E27FC236}">
                <a16:creationId xmlns:a16="http://schemas.microsoft.com/office/drawing/2014/main" id="{366944AA-7C7B-1F6F-C0C8-9C096239A06F}"/>
              </a:ext>
            </a:extLst>
          </p:cNvPr>
          <p:cNvSpPr/>
          <p:nvPr/>
        </p:nvSpPr>
        <p:spPr>
          <a:xfrm>
            <a:off x="5984346" y="5074291"/>
            <a:ext cx="257175" cy="338554"/>
          </a:xfrm>
          <a:prstGeom prst="down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801B887-CD50-9A9A-3B20-9DC276F55ECE}"/>
              </a:ext>
            </a:extLst>
          </p:cNvPr>
          <p:cNvSpPr txBox="1"/>
          <p:nvPr/>
        </p:nvSpPr>
        <p:spPr>
          <a:xfrm>
            <a:off x="5524383" y="4700580"/>
            <a:ext cx="116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00B0F0"/>
                </a:solidFill>
              </a:rPr>
              <a:t>Fluorine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343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619155C7-BC47-F4D1-FCDE-4A2163E14A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863" y="1481137"/>
            <a:ext cx="8673686" cy="5055216"/>
          </a:xfrm>
          <a:prstGeom prst="rect">
            <a:avLst/>
          </a:prstGeom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B0C46A-1C93-2A3F-2554-CF674EC2B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19FE22C-100C-7910-AD1F-B220DF719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88248B8-15DC-2B36-746E-BC8BC96AA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9705A955-A4E7-5066-E840-4E6DE7D8B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New prototype with HV feed lines</a:t>
            </a:r>
            <a:endParaRPr kumimoji="1" lang="ja-JP" altLang="en-US" sz="360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8D67B51-D653-1799-0296-8077DAAA4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63" y="1554777"/>
            <a:ext cx="5465585" cy="238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577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FFF264B-5001-EF25-5A57-212832225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/>
              <a:t>Testbeam</a:t>
            </a:r>
            <a:r>
              <a:rPr lang="en-US" altLang="ja-JP" dirty="0"/>
              <a:t> campaign using</a:t>
            </a:r>
            <a:br>
              <a:rPr lang="en-US" altLang="ja-JP" dirty="0"/>
            </a:br>
            <a:r>
              <a:rPr lang="en-US" altLang="ja-JP" dirty="0"/>
              <a:t>MEG II beamline</a:t>
            </a:r>
          </a:p>
          <a:p>
            <a:pPr lvl="1"/>
            <a:r>
              <a:rPr lang="en-US" altLang="ja-JP" dirty="0"/>
              <a:t>13</a:t>
            </a:r>
            <a:r>
              <a:rPr lang="en-US" altLang="ja-JP" baseline="30000" dirty="0"/>
              <a:t>th</a:t>
            </a:r>
            <a:r>
              <a:rPr lang="en-US" altLang="ja-JP" dirty="0"/>
              <a:t> – 18</a:t>
            </a:r>
            <a:r>
              <a:rPr lang="en-US" altLang="ja-JP" baseline="30000" dirty="0"/>
              <a:t>th</a:t>
            </a:r>
            <a:r>
              <a:rPr lang="en-US" altLang="ja-JP" dirty="0"/>
              <a:t> Dec. 2022</a:t>
            </a:r>
          </a:p>
          <a:p>
            <a:pPr lvl="1"/>
            <a:endParaRPr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B6E1319-A339-D0BB-DD18-CD2EB5408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5A90AC6-B0DF-0F86-DE02-31CE4427C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383EDA1-8907-A6FB-5428-080619BC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536A3B3-06AC-E0D9-03C3-0C36EB9CC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New prototype are tested in beamline Just Now</a:t>
            </a:r>
            <a:endParaRPr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40EB7A6-8627-6F69-7FBA-6B7B71C16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92747" y="3223220"/>
            <a:ext cx="3840163" cy="2880122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9DC6127-34E0-D07B-B49E-89727022A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37" y="4032601"/>
            <a:ext cx="3584190" cy="268814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84BAF23-529E-34AC-6EE5-0D8A2AC46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842" y="850709"/>
            <a:ext cx="3584190" cy="268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261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1C77A7DB-BE99-D77D-9CAF-02AEFDA24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8929"/>
            <a:ext cx="8229600" cy="385267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Surface RPC with ultra-low mass (0.1% X</a:t>
            </a:r>
            <a:r>
              <a:rPr lang="en-US" altLang="ja-JP" baseline="-25000" dirty="0"/>
              <a:t>0</a:t>
            </a:r>
            <a:r>
              <a:rPr lang="en-US" altLang="ja-JP" dirty="0"/>
              <a:t>) has been developed for MEG II upstream RDC, using DLC and MPGD techniques</a:t>
            </a:r>
          </a:p>
          <a:p>
            <a:endParaRPr lang="en-US" altLang="ja-JP" dirty="0"/>
          </a:p>
          <a:p>
            <a:r>
              <a:rPr kumimoji="1" lang="en-US" altLang="ja-JP" dirty="0"/>
              <a:t>High ra</a:t>
            </a:r>
            <a:r>
              <a:rPr lang="en-US" altLang="ja-JP" dirty="0"/>
              <a:t>te capability (&gt;1M cps/cm</a:t>
            </a:r>
            <a:r>
              <a:rPr lang="en-US" altLang="ja-JP" baseline="30000" dirty="0"/>
              <a:t>2</a:t>
            </a:r>
            <a:r>
              <a:rPr lang="en-US" altLang="ja-JP" dirty="0"/>
              <a:t>) has been attained for </a:t>
            </a:r>
            <a:r>
              <a:rPr lang="en-US" altLang="ja-JP" dirty="0">
                <a:latin typeface="Symbol" pitchFamily="2" charset="2"/>
              </a:rPr>
              <a:t>m</a:t>
            </a:r>
            <a:r>
              <a:rPr lang="en-US" altLang="ja-JP" baseline="30000" dirty="0"/>
              <a:t>+</a:t>
            </a:r>
            <a:r>
              <a:rPr lang="en-US" altLang="ja-JP" dirty="0"/>
              <a:t> beam</a:t>
            </a:r>
          </a:p>
          <a:p>
            <a:endParaRPr lang="en-US" altLang="ja-JP" dirty="0"/>
          </a:p>
          <a:p>
            <a:r>
              <a:rPr lang="en-US" altLang="ja-JP" dirty="0"/>
              <a:t>Aging effect is not seen up to 272mC/cm</a:t>
            </a:r>
            <a:r>
              <a:rPr lang="en-US" altLang="ja-JP" baseline="30000" dirty="0"/>
              <a:t>2</a:t>
            </a:r>
            <a:r>
              <a:rPr lang="en-US" altLang="ja-JP" dirty="0"/>
              <a:t> </a:t>
            </a:r>
          </a:p>
          <a:p>
            <a:endParaRPr lang="en-US" altLang="ja-JP" dirty="0"/>
          </a:p>
          <a:p>
            <a:r>
              <a:rPr kumimoji="1" lang="en-US" altLang="ja-JP" dirty="0"/>
              <a:t>New design with inline electrodes are being tested</a:t>
            </a:r>
            <a:br>
              <a:rPr kumimoji="1" lang="en-US" altLang="ja-JP" dirty="0"/>
            </a:br>
            <a:r>
              <a:rPr kumimoji="1" lang="en-US" altLang="ja-JP" dirty="0"/>
              <a:t> </a:t>
            </a:r>
            <a:r>
              <a:rPr kumimoji="1" lang="en-US" altLang="ja-JP" dirty="0">
                <a:highlight>
                  <a:srgbClr val="FFFF00"/>
                </a:highlight>
              </a:rPr>
              <a:t>Just NOW</a:t>
            </a:r>
          </a:p>
          <a:p>
            <a:endParaRPr lang="en-US" altLang="ja-JP" dirty="0"/>
          </a:p>
          <a:p>
            <a:r>
              <a:rPr lang="en-US" altLang="ja-JP" dirty="0">
                <a:highlight>
                  <a:srgbClr val="00FF00"/>
                </a:highlight>
              </a:rPr>
              <a:t>DLC-RPC will be installed in MEG II</a:t>
            </a:r>
            <a:r>
              <a:rPr kumimoji="1" lang="en-US" altLang="ja-JP" dirty="0">
                <a:highlight>
                  <a:srgbClr val="00FF00"/>
                </a:highlight>
              </a:rPr>
              <a:t> at 2023</a:t>
            </a:r>
          </a:p>
          <a:p>
            <a:pPr marL="109728" indent="0">
              <a:buNone/>
            </a:pPr>
            <a:endParaRPr lang="en-US" altLang="ja-JP" dirty="0">
              <a:highlight>
                <a:srgbClr val="00FF00"/>
              </a:highlight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DFC9510-2E0A-4000-E60D-C0CBB790B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7558FB4-5572-175B-6F79-734A11E42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3FC7F07-4A90-8592-7E38-7E919BB4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6929C331-65F4-B474-DBC9-935372136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 and prospects</a:t>
            </a:r>
            <a:endParaRPr kumimoji="1" lang="ja-JP" altLang="en-US"/>
          </a:p>
        </p:txBody>
      </p:sp>
      <p:sp>
        <p:nvSpPr>
          <p:cNvPr id="7" name="テキスト ボックス 3">
            <a:extLst>
              <a:ext uri="{FF2B5EF4-FFF2-40B4-BE49-F238E27FC236}">
                <a16:creationId xmlns:a16="http://schemas.microsoft.com/office/drawing/2014/main" id="{71589D1B-B033-E93A-9CFA-628966C95583}"/>
              </a:ext>
            </a:extLst>
          </p:cNvPr>
          <p:cNvSpPr txBox="1"/>
          <p:nvPr/>
        </p:nvSpPr>
        <p:spPr>
          <a:xfrm>
            <a:off x="3189514" y="5226873"/>
            <a:ext cx="5823518" cy="116955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/>
              <a:t>These researches are supported by </a:t>
            </a:r>
          </a:p>
          <a:p>
            <a:pPr algn="just">
              <a:buFont typeface="Arial" pitchFamily="34" charset="0"/>
              <a:buChar char="•"/>
            </a:pPr>
            <a:r>
              <a:rPr lang="en-US" altLang="ja-JP" sz="1400" dirty="0"/>
              <a:t>  Grant-in-Aid for Scientific Research (No. 21H04991)</a:t>
            </a:r>
          </a:p>
          <a:p>
            <a:pPr algn="just">
              <a:buFont typeface="Arial" pitchFamily="34" charset="0"/>
              <a:buChar char="•"/>
            </a:pPr>
            <a:r>
              <a:rPr lang="en-US" altLang="ja-JP" sz="1400" dirty="0"/>
              <a:t>  Kobe Univ. </a:t>
            </a:r>
            <a:r>
              <a:rPr lang="en-US" altLang="ja-JP" sz="1400" dirty="0" err="1"/>
              <a:t>Reseach</a:t>
            </a:r>
            <a:r>
              <a:rPr lang="en-US" altLang="ja-JP" sz="1400" dirty="0"/>
              <a:t> Facility Center for Science and Technology</a:t>
            </a:r>
          </a:p>
          <a:p>
            <a:pPr algn="just">
              <a:buFont typeface="Arial" pitchFamily="34" charset="0"/>
              <a:buChar char="•"/>
            </a:pPr>
            <a:r>
              <a:rPr lang="en-US" altLang="ja-JP" sz="1400" dirty="0"/>
              <a:t>  KEK Detector R&amp;D Center Platform C</a:t>
            </a:r>
          </a:p>
          <a:p>
            <a:pPr algn="just">
              <a:buFont typeface="Arial" pitchFamily="34" charset="0"/>
              <a:buChar char="•"/>
            </a:pPr>
            <a:r>
              <a:rPr lang="en-US" altLang="ja-JP" sz="1400" dirty="0"/>
              <a:t>  RD51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657465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2188BBA9-C785-D2D6-6E82-38CFE2E2F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Backup</a:t>
            </a:r>
            <a:br>
              <a:rPr lang="en-US" altLang="ja-JP" dirty="0"/>
            </a:br>
            <a:endParaRPr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9A466B92-0941-8FC3-71B6-0DB2D2C97B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390D341-4CD5-B2B5-CE0B-E71E4174C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4FF314A-FFB7-F9A0-CBCB-EC4A5D6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AD183A4-BF1F-C1F8-8500-78D8C1773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46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33D6A2-FCEF-8FC9-3AA2-F68391C2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9A6CD9-D365-9839-91E8-F55C49FDB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8CC44AE-2411-E402-02D3-597CC1F3C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2B2612E-0305-FC08-3F84-3C254564F8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375"/>
          <a:stretch/>
        </p:blipFill>
        <p:spPr>
          <a:xfrm>
            <a:off x="1" y="0"/>
            <a:ext cx="9144000" cy="587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78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1448042D-D877-D89E-4BEF-AA0BC74EF9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Introduction : MEG II</a:t>
            </a:r>
            <a:r>
              <a:rPr lang="en-US" altLang="ja-JP" dirty="0"/>
              <a:t> and RDC</a:t>
            </a:r>
          </a:p>
          <a:p>
            <a:endParaRPr kumimoji="1" lang="en-US" altLang="ja-JP" dirty="0"/>
          </a:p>
          <a:p>
            <a:r>
              <a:rPr lang="en-US" altLang="ja-JP" dirty="0"/>
              <a:t>DLC-RPC : first prototype</a:t>
            </a:r>
          </a:p>
          <a:p>
            <a:endParaRPr kumimoji="1" lang="en-US" altLang="ja-JP" dirty="0"/>
          </a:p>
          <a:p>
            <a:r>
              <a:rPr lang="en-US" altLang="ja-JP" dirty="0"/>
              <a:t>DLC-RPC : new prototype with HV line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Summary and prospect</a:t>
            </a:r>
            <a:r>
              <a:rPr lang="en-US" altLang="ja-JP" dirty="0"/>
              <a:t>s</a:t>
            </a:r>
            <a:endParaRPr kumimoji="1" lang="en-US" altLang="ja-JP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BE6575B-2866-3A9E-DD41-773ED7C8C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6DE3EE9-17FF-1D03-11D3-2524A769D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BCB4CB0-8754-6F62-6D40-7DBD37A21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9FA9CC2B-C673-26CB-397B-378471FB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21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168" y="3222678"/>
            <a:ext cx="4601336" cy="33651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MEG II experiment on PSI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90445"/>
            <a:ext cx="7886700" cy="4351338"/>
          </a:xfrm>
        </p:spPr>
        <p:txBody>
          <a:bodyPr/>
          <a:lstStyle/>
          <a:p>
            <a:r>
              <a:rPr kumimoji="1" lang="en-US" altLang="ja-JP" dirty="0"/>
              <a:t>Lepton flavor violation search</a:t>
            </a:r>
          </a:p>
          <a:p>
            <a:pPr lvl="1"/>
            <a:r>
              <a:rPr lang="el-GR" altLang="ja-JP" dirty="0"/>
              <a:t>μ</a:t>
            </a:r>
            <a:r>
              <a:rPr lang="en-US" altLang="ja-JP" dirty="0"/>
              <a:t> </a:t>
            </a: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 err="1">
                <a:sym typeface="Wingdings" panose="05000000000000000000" pitchFamily="2" charset="2"/>
              </a:rPr>
              <a:t>eγ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Already searched for &lt; 4.2 x 10</a:t>
            </a:r>
            <a:r>
              <a:rPr lang="en-US" altLang="ja-JP" baseline="30000" dirty="0">
                <a:sym typeface="Wingdings" panose="05000000000000000000" pitchFamily="2" charset="2"/>
              </a:rPr>
              <a:t>-13</a:t>
            </a:r>
            <a:r>
              <a:rPr lang="en-US" altLang="ja-JP" dirty="0">
                <a:sym typeface="Wingdings" panose="05000000000000000000" pitchFamily="2" charset="2"/>
              </a:rPr>
              <a:t> level (MEG I)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Upgraded experiment : MEG II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Up to &lt; 6 x 10</a:t>
            </a:r>
            <a:r>
              <a:rPr lang="en-US" altLang="ja-JP" baseline="30000" dirty="0">
                <a:sym typeface="Wingdings" panose="05000000000000000000" pitchFamily="2" charset="2"/>
              </a:rPr>
              <a:t>-14</a:t>
            </a:r>
            <a:r>
              <a:rPr lang="en-US" altLang="ja-JP" dirty="0">
                <a:sym typeface="Wingdings" panose="05000000000000000000" pitchFamily="2" charset="2"/>
              </a:rPr>
              <a:t> level of branching ratio</a:t>
            </a:r>
          </a:p>
          <a:p>
            <a:pPr lvl="1"/>
            <a:endParaRPr lang="en-US" altLang="ja-JP" dirty="0">
              <a:sym typeface="Wingdings" panose="05000000000000000000" pitchFamily="2" charset="2"/>
            </a:endParaRPr>
          </a:p>
          <a:p>
            <a:pPr lvl="1"/>
            <a:endParaRPr lang="en-US" altLang="ja-JP" dirty="0">
              <a:sym typeface="Wingdings" panose="05000000000000000000" pitchFamily="2" charset="2"/>
            </a:endParaRPr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8650" y="6107572"/>
            <a:ext cx="432518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A.M. </a:t>
            </a:r>
            <a:r>
              <a:rPr kumimoji="1" lang="en-US" altLang="ja-JP" dirty="0" err="1"/>
              <a:t>Baldini</a:t>
            </a:r>
            <a:r>
              <a:rPr kumimoji="1" lang="en-US" altLang="ja-JP" dirty="0"/>
              <a:t> et al., </a:t>
            </a:r>
            <a:r>
              <a:rPr kumimoji="1" lang="en-US" altLang="ja-JP" dirty="0" err="1"/>
              <a:t>arXiv</a:t>
            </a:r>
            <a:r>
              <a:rPr kumimoji="1" lang="en-US" altLang="ja-JP" dirty="0"/>
              <a:t> 1801.04688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327" y="3383253"/>
            <a:ext cx="2560380" cy="2648119"/>
          </a:xfrm>
          <a:prstGeom prst="rect">
            <a:avLst/>
          </a:prstGeom>
        </p:spPr>
      </p:pic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B35F-14D1-4F98-B302-FD54A54EE57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68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48B9195F-F2B6-3A90-03AC-252FCE20C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CBD9500-0723-35FA-87E8-35B088118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3B51CA5-9337-F079-1A65-709C26CAE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B2E6A4D-A87F-766A-FE6E-9A94BD74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29A5FA94-4AD6-7F6B-F8E2-9E18B9A15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7B4DAA8-610E-4B25-CBBD-05EC3B119C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48"/>
          <a:stretch/>
        </p:blipFill>
        <p:spPr>
          <a:xfrm>
            <a:off x="0" y="0"/>
            <a:ext cx="9144000" cy="649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88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D68F70-2CED-4CD2-944A-98FBC8BE7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Radiative Decay Counter (RDC)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0AE08B9-36AF-41C7-AFCE-C33D8316D0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996" y="1187800"/>
                <a:ext cx="5891613" cy="1952789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kumimoji="1" lang="en-US" altLang="ja-JP" dirty="0"/>
                  <a:t>Detector for tagging</a:t>
                </a:r>
                <a:r>
                  <a:rPr kumimoji="1" lang="en-US" altLang="ja-JP" b="1" dirty="0"/>
                  <a:t> </a:t>
                </a:r>
                <a:r>
                  <a:rPr kumimoji="1" lang="en-US" altLang="ja-JP" i="0" dirty="0"/>
                  <a:t>BG-</a:t>
                </a:r>
                <a14:m>
                  <m:oMath xmlns:m="http://schemas.openxmlformats.org/officeDocument/2006/math"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endParaRPr kumimoji="1" lang="en-US" altLang="ja-JP" i="1" dirty="0"/>
              </a:p>
              <a:p>
                <a:pPr lvl="1"/>
                <a:r>
                  <a:rPr kumimoji="1" lang="en-US" altLang="ja-JP" dirty="0"/>
                  <a:t>When BG-</a:t>
                </a:r>
                <a14:m>
                  <m:oMath xmlns:m="http://schemas.openxmlformats.org/officeDocument/2006/math"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kumimoji="1" lang="en-US" altLang="ja-JP" dirty="0"/>
                  <a:t> have a signal-like energy (</a:t>
                </a:r>
                <a14:m>
                  <m:oMath xmlns:m="http://schemas.openxmlformats.org/officeDocument/2006/math"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𝟓𝟐</m:t>
                    </m:r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b="1" i="0" dirty="0" smtClean="0"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kumimoji="1" lang="en-US" altLang="ja-JP" dirty="0"/>
                  <a:t>),</a:t>
                </a:r>
                <a:br>
                  <a:rPr kumimoji="1" lang="en-US" altLang="ja-JP" dirty="0"/>
                </a:br>
                <a:r>
                  <a:rPr kumimoji="1" lang="en-US" altLang="ja-JP" dirty="0"/>
                  <a:t>most of e</a:t>
                </a:r>
                <a:r>
                  <a:rPr kumimoji="1" lang="en-US" altLang="ja-JP" baseline="30000" dirty="0"/>
                  <a:t>+</a:t>
                </a:r>
                <a:r>
                  <a:rPr kumimoji="1" lang="en-US" altLang="ja-JP" dirty="0"/>
                  <a:t> have a low energy (</a:t>
                </a:r>
                <a14:m>
                  <m:oMath xmlns:m="http://schemas.openxmlformats.org/officeDocument/2006/math"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kumimoji="1" lang="en-US" altLang="ja-JP" i="0" dirty="0">
                    <a:latin typeface="+mj-lt"/>
                  </a:rPr>
                  <a:t>-</a:t>
                </a:r>
                <a14:m>
                  <m:oMath xmlns:m="http://schemas.openxmlformats.org/officeDocument/2006/math"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kumimoji="1" lang="en-US" altLang="ja-JP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b="1" i="0" dirty="0" smtClean="0"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kumimoji="1" lang="en-US" altLang="ja-JP" dirty="0"/>
                  <a:t>)</a:t>
                </a:r>
                <a:br>
                  <a:rPr kumimoji="1" lang="en-US" altLang="ja-JP" dirty="0"/>
                </a:br>
                <a:r>
                  <a:rPr kumimoji="1" lang="ja-JP" altLang="en-US" dirty="0"/>
                  <a:t>→ </a:t>
                </a:r>
                <a:r>
                  <a:rPr lang="en-US" altLang="ja-JP" u="heavy" dirty="0"/>
                  <a:t>RMD e</a:t>
                </a:r>
                <a:r>
                  <a:rPr lang="en-US" altLang="ja-JP" u="heavy" baseline="30000" dirty="0"/>
                  <a:t>+</a:t>
                </a:r>
                <a:r>
                  <a:rPr lang="en-US" altLang="ja-JP" u="heavy" dirty="0"/>
                  <a:t> distributed on the muon beam axis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0AE08B9-36AF-41C7-AFCE-C33D8316D0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996" y="1187800"/>
                <a:ext cx="5891613" cy="1952789"/>
              </a:xfrm>
              <a:blipFill>
                <a:blip r:embed="rId2"/>
                <a:stretch>
                  <a:fillRect t="-38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85793F-2DC8-4601-8634-755A1E5FE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DC6E1D-6584-47ED-9711-4D7E48AA1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ja-JP"/>
              <a:t>A.Ochi  7th MPGD Conference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E3109E-F578-4F0D-967F-18F6AC96F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6351-CA64-4039-9F28-917601A31F1C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11" name="図 10" descr="ダイアグラム, 概略図&#10;&#10;自動的に生成された説明">
            <a:extLst>
              <a:ext uri="{FF2B5EF4-FFF2-40B4-BE49-F238E27FC236}">
                <a16:creationId xmlns:a16="http://schemas.microsoft.com/office/drawing/2014/main" id="{D26022F4-7C57-4114-BC2F-D79320C6CD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382" y="995536"/>
            <a:ext cx="2723191" cy="207566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0192F55-95D3-F3A3-4CBF-5FAE0FA866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848" y="2924757"/>
            <a:ext cx="5788304" cy="341766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498C42-4076-2400-C424-493AB393542E}"/>
              </a:ext>
            </a:extLst>
          </p:cNvPr>
          <p:cNvSpPr txBox="1"/>
          <p:nvPr/>
        </p:nvSpPr>
        <p:spPr>
          <a:xfrm>
            <a:off x="6471887" y="4177674"/>
            <a:ext cx="178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Downstream</a:t>
            </a:r>
          </a:p>
          <a:p>
            <a:pPr algn="ctr"/>
            <a:r>
              <a:rPr kumimoji="1" lang="en-US" altLang="ja-JP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RDC</a:t>
            </a:r>
            <a:endParaRPr kumimoji="1" lang="ja-JP" altLang="en-US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26F5E50-8D39-CF1D-BA54-B47269365021}"/>
              </a:ext>
            </a:extLst>
          </p:cNvPr>
          <p:cNvSpPr txBox="1"/>
          <p:nvPr/>
        </p:nvSpPr>
        <p:spPr>
          <a:xfrm>
            <a:off x="1033806" y="4143457"/>
            <a:ext cx="1787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F45F0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Upstream</a:t>
            </a:r>
          </a:p>
          <a:p>
            <a:pPr algn="ctr"/>
            <a:r>
              <a:rPr kumimoji="1" lang="en-US" altLang="ja-JP" sz="2400" b="1" dirty="0">
                <a:solidFill>
                  <a:srgbClr val="F45F0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RDC</a:t>
            </a:r>
            <a:endParaRPr kumimoji="1" lang="ja-JP" altLang="en-US" sz="2400" b="1" dirty="0">
              <a:solidFill>
                <a:srgbClr val="F45F0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18A2E835-F59F-7C5C-8998-FA124EE2DCC5}"/>
              </a:ext>
            </a:extLst>
          </p:cNvPr>
          <p:cNvSpPr/>
          <p:nvPr/>
        </p:nvSpPr>
        <p:spPr>
          <a:xfrm>
            <a:off x="654276" y="3770888"/>
            <a:ext cx="423414" cy="538843"/>
          </a:xfrm>
          <a:custGeom>
            <a:avLst/>
            <a:gdLst>
              <a:gd name="connsiteX0" fmla="*/ 31528 w 423414"/>
              <a:gd name="connsiteY0" fmla="*/ 0 h 538843"/>
              <a:gd name="connsiteX1" fmla="*/ 39692 w 423414"/>
              <a:gd name="connsiteY1" fmla="*/ 400050 h 538843"/>
              <a:gd name="connsiteX2" fmla="*/ 423414 w 423414"/>
              <a:gd name="connsiteY2" fmla="*/ 538843 h 538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14" h="538843">
                <a:moveTo>
                  <a:pt x="31528" y="0"/>
                </a:moveTo>
                <a:cubicBezTo>
                  <a:pt x="2953" y="155121"/>
                  <a:pt x="-25622" y="310243"/>
                  <a:pt x="39692" y="400050"/>
                </a:cubicBezTo>
                <a:cubicBezTo>
                  <a:pt x="105006" y="489857"/>
                  <a:pt x="264210" y="514350"/>
                  <a:pt x="423414" y="538843"/>
                </a:cubicBezTo>
              </a:path>
            </a:pathLst>
          </a:custGeom>
          <a:noFill/>
          <a:ln w="76200" cmpd="sng">
            <a:solidFill>
              <a:srgbClr val="F45F0C"/>
            </a:solidFill>
            <a:prstDash val="solid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B17312E-5323-3C82-0CEC-EE3564A0F354}"/>
              </a:ext>
            </a:extLst>
          </p:cNvPr>
          <p:cNvSpPr txBox="1"/>
          <p:nvPr/>
        </p:nvSpPr>
        <p:spPr>
          <a:xfrm>
            <a:off x="-42515" y="3124556"/>
            <a:ext cx="1678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u="heavy" dirty="0">
                <a:solidFill>
                  <a:srgbClr val="F45F0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Under development</a:t>
            </a:r>
            <a:endParaRPr kumimoji="1" lang="ja-JP" altLang="en-US" b="1" u="heavy" dirty="0">
              <a:solidFill>
                <a:srgbClr val="F45F0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4E16265-888F-7752-1DA5-F90CDCC8D95E}"/>
              </a:ext>
            </a:extLst>
          </p:cNvPr>
          <p:cNvSpPr/>
          <p:nvPr/>
        </p:nvSpPr>
        <p:spPr>
          <a:xfrm flipH="1" flipV="1">
            <a:off x="8120154" y="4435611"/>
            <a:ext cx="423414" cy="538843"/>
          </a:xfrm>
          <a:custGeom>
            <a:avLst/>
            <a:gdLst>
              <a:gd name="connsiteX0" fmla="*/ 31528 w 423414"/>
              <a:gd name="connsiteY0" fmla="*/ 0 h 538843"/>
              <a:gd name="connsiteX1" fmla="*/ 39692 w 423414"/>
              <a:gd name="connsiteY1" fmla="*/ 400050 h 538843"/>
              <a:gd name="connsiteX2" fmla="*/ 423414 w 423414"/>
              <a:gd name="connsiteY2" fmla="*/ 538843 h 538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14" h="538843">
                <a:moveTo>
                  <a:pt x="31528" y="0"/>
                </a:moveTo>
                <a:cubicBezTo>
                  <a:pt x="2953" y="155121"/>
                  <a:pt x="-25622" y="310243"/>
                  <a:pt x="39692" y="400050"/>
                </a:cubicBezTo>
                <a:cubicBezTo>
                  <a:pt x="105006" y="489857"/>
                  <a:pt x="264210" y="514350"/>
                  <a:pt x="423414" y="538843"/>
                </a:cubicBez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196DE3B-2353-1D38-9965-E11538DD6A72}"/>
              </a:ext>
            </a:extLst>
          </p:cNvPr>
          <p:cNvSpPr txBox="1"/>
          <p:nvPr/>
        </p:nvSpPr>
        <p:spPr>
          <a:xfrm>
            <a:off x="7466152" y="5081942"/>
            <a:ext cx="178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u="heavy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Already</a:t>
            </a:r>
          </a:p>
          <a:p>
            <a:pPr algn="ctr"/>
            <a:r>
              <a:rPr kumimoji="1" lang="en-US" altLang="ja-JP" b="1" u="heavy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installed</a:t>
            </a:r>
            <a:endParaRPr kumimoji="1" lang="ja-JP" altLang="en-US" b="1" u="heavy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688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51"/>
    </mc:Choice>
    <mc:Fallback xmlns="">
      <p:transition spd="slow" advTm="6405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Requirement for upstream RDC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927" y="4102310"/>
            <a:ext cx="6016743" cy="2483759"/>
          </a:xfrm>
          <a:prstGeom prst="rect">
            <a:avLst/>
          </a:prstGeom>
        </p:spPr>
      </p:pic>
      <p:sp>
        <p:nvSpPr>
          <p:cNvPr id="5" name="楕円 4"/>
          <p:cNvSpPr/>
          <p:nvPr/>
        </p:nvSpPr>
        <p:spPr>
          <a:xfrm>
            <a:off x="4003589" y="5463039"/>
            <a:ext cx="238897" cy="4695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3361038" y="5283222"/>
            <a:ext cx="642551" cy="2306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708220" y="5093707"/>
            <a:ext cx="180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Upstream RDC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00432"/>
            <a:ext cx="7886700" cy="3005474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/>
              <a:t>Signal: Positron of 1-5 MeV (Rare), &gt;90% efficiency</a:t>
            </a:r>
          </a:p>
          <a:p>
            <a:r>
              <a:rPr lang="en-US" altLang="ja-JP" dirty="0"/>
              <a:t>Background: Muon of 28 MeV (</a:t>
            </a:r>
            <a:r>
              <a:rPr lang="en-US" altLang="ja-JP" dirty="0">
                <a:solidFill>
                  <a:srgbClr val="FF0000"/>
                </a:solidFill>
              </a:rPr>
              <a:t>100M cps</a:t>
            </a:r>
            <a:r>
              <a:rPr lang="en-US" altLang="ja-JP" dirty="0"/>
              <a:t>)</a:t>
            </a:r>
            <a:endParaRPr kumimoji="1" lang="en-US" altLang="ja-JP" dirty="0"/>
          </a:p>
          <a:p>
            <a:r>
              <a:rPr kumimoji="1" lang="en-US" altLang="ja-JP" dirty="0"/>
              <a:t>Size:  </a:t>
            </a:r>
            <a:r>
              <a:rPr lang="en-US" altLang="ja-JP" dirty="0">
                <a:solidFill>
                  <a:srgbClr val="FF0000"/>
                </a:solidFill>
              </a:rPr>
              <a:t>20 </a:t>
            </a:r>
            <a:r>
              <a:rPr kumimoji="1" lang="en-US" altLang="ja-JP" dirty="0">
                <a:solidFill>
                  <a:srgbClr val="FF0000"/>
                </a:solidFill>
              </a:rPr>
              <a:t>cm</a:t>
            </a:r>
            <a:r>
              <a:rPr kumimoji="1" lang="en-US" altLang="ja-JP" dirty="0"/>
              <a:t> diameter</a:t>
            </a:r>
          </a:p>
          <a:p>
            <a:r>
              <a:rPr lang="en-US" altLang="ja-JP" dirty="0"/>
              <a:t>Timing resolution: ~ </a:t>
            </a:r>
            <a:r>
              <a:rPr lang="en-US" altLang="ja-JP" dirty="0">
                <a:solidFill>
                  <a:srgbClr val="FF0000"/>
                </a:solidFill>
              </a:rPr>
              <a:t>1ns</a:t>
            </a:r>
          </a:p>
          <a:p>
            <a:r>
              <a:rPr kumimoji="1" lang="en-US" altLang="ja-JP" dirty="0"/>
              <a:t>Material budget: &lt; </a:t>
            </a:r>
            <a:r>
              <a:rPr kumimoji="1" lang="en-US" altLang="ja-JP" dirty="0">
                <a:solidFill>
                  <a:srgbClr val="FF0000"/>
                </a:solidFill>
              </a:rPr>
              <a:t>0.1% X</a:t>
            </a:r>
            <a:r>
              <a:rPr kumimoji="1" lang="en-US" altLang="ja-JP" baseline="-25000" dirty="0">
                <a:solidFill>
                  <a:srgbClr val="FF0000"/>
                </a:solidFill>
              </a:rPr>
              <a:t>0</a:t>
            </a:r>
          </a:p>
          <a:p>
            <a:r>
              <a:rPr lang="en-US" altLang="ja-JP" dirty="0"/>
              <a:t>Hit rate : Maximum count rate is ~ </a:t>
            </a:r>
            <a:r>
              <a:rPr lang="en-US" altLang="ja-JP" dirty="0">
                <a:solidFill>
                  <a:srgbClr val="FF0000"/>
                </a:solidFill>
              </a:rPr>
              <a:t>4Mcps/cm</a:t>
            </a:r>
            <a:r>
              <a:rPr lang="en-US" altLang="ja-JP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US" altLang="ja-JP" dirty="0"/>
              <a:t>Radiation hardness for &gt; </a:t>
            </a:r>
            <a:r>
              <a:rPr lang="en-US" altLang="ja-JP" dirty="0">
                <a:solidFill>
                  <a:srgbClr val="FF0000"/>
                </a:solidFill>
              </a:rPr>
              <a:t>30 weeks </a:t>
            </a:r>
            <a:r>
              <a:rPr lang="en-US" altLang="ja-JP" dirty="0"/>
              <a:t>operation</a:t>
            </a:r>
          </a:p>
          <a:p>
            <a:r>
              <a:rPr lang="en-US" altLang="ja-JP" dirty="0"/>
              <a:t>Position resolution: doesn’t need</a:t>
            </a:r>
          </a:p>
          <a:p>
            <a:endParaRPr kumimoji="1" lang="ja-JP" altLang="en-US" dirty="0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B35F-14D1-4F98-B302-FD54A54EE57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733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4D846672-D079-AA44-4491-DFFE6F06B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481329"/>
            <a:ext cx="6228081" cy="1947672"/>
          </a:xfrm>
        </p:spPr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Surface RPC with DLC electrodes (DLC-RPC)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DLC sputtered on 50 µm-thick polyimide (PI) foils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b="1" dirty="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Material budget meets the requirement</a:t>
            </a:r>
            <a:endParaRPr lang="en-US" altLang="ja-JP" dirty="0">
              <a:solidFill>
                <a:srgbClr val="000000"/>
              </a:solidFill>
              <a:effectLst/>
              <a:latin typeface="Hiragino Kaku Gothic ProN" panose="020B0300000000000000" pitchFamily="34" charset="-128"/>
              <a:ea typeface="Hiragino Kaku Gothic ProN" panose="020B0300000000000000" pitchFamily="34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Electrodes decoupled by Polyimide substrate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b="1" dirty="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HV applied for each layer independently</a:t>
            </a:r>
            <a:endParaRPr lang="en-US" altLang="ja-JP" dirty="0">
              <a:solidFill>
                <a:srgbClr val="000000"/>
              </a:solidFill>
              <a:effectLst/>
              <a:latin typeface="Hiragino Kaku Gothic ProN" panose="020B0300000000000000" pitchFamily="34" charset="-128"/>
              <a:ea typeface="Hiragino Kaku Gothic ProN" panose="020B0300000000000000" pitchFamily="34" charset="-128"/>
            </a:endParaRPr>
          </a:p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073D59-6AE2-9C94-1F09-14129660E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ED3A55C-FF29-B3F6-5D16-0976A0420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1E1330-9CB7-1C2C-892A-CCABFF07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E2DF0BC0-8858-34CE-F050-5240271B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Our Solution : DLC-RPC</a:t>
            </a:r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670C4EF-2B7A-64C6-F7B5-F996DE393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3052" y="1481329"/>
            <a:ext cx="2108200" cy="13970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C1B7C4-3813-00CB-3BD7-AAFFA378C855}"/>
              </a:ext>
            </a:extLst>
          </p:cNvPr>
          <p:cNvSpPr txBox="1"/>
          <p:nvPr/>
        </p:nvSpPr>
        <p:spPr>
          <a:xfrm>
            <a:off x="6109360" y="1164920"/>
            <a:ext cx="2933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DLC: Diamond-Like Carbon</a:t>
            </a:r>
            <a:endParaRPr kumimoji="1" lang="ja-JP" altLang="en-US" sz="160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43B6A38-C826-DE9B-8712-E12D053D5FE4}"/>
              </a:ext>
            </a:extLst>
          </p:cNvPr>
          <p:cNvSpPr/>
          <p:nvPr/>
        </p:nvSpPr>
        <p:spPr>
          <a:xfrm>
            <a:off x="596996" y="5585022"/>
            <a:ext cx="3783076" cy="11176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70BBE36-8EBA-C921-6C5B-BEA570169652}"/>
              </a:ext>
            </a:extLst>
          </p:cNvPr>
          <p:cNvSpPr/>
          <p:nvPr/>
        </p:nvSpPr>
        <p:spPr>
          <a:xfrm>
            <a:off x="768954" y="5691702"/>
            <a:ext cx="3439160" cy="45719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6193517-A3D8-4A23-63E0-981C2BF57592}"/>
              </a:ext>
            </a:extLst>
          </p:cNvPr>
          <p:cNvSpPr/>
          <p:nvPr/>
        </p:nvSpPr>
        <p:spPr>
          <a:xfrm>
            <a:off x="596996" y="6176760"/>
            <a:ext cx="3783076" cy="11176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CF53B4F-0515-A0FC-56B1-A9369755A1E1}"/>
              </a:ext>
            </a:extLst>
          </p:cNvPr>
          <p:cNvSpPr/>
          <p:nvPr/>
        </p:nvSpPr>
        <p:spPr>
          <a:xfrm>
            <a:off x="768954" y="6293599"/>
            <a:ext cx="3439160" cy="4571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DA04789-8086-D50E-3CCE-EFD0D81A6D38}"/>
              </a:ext>
            </a:extLst>
          </p:cNvPr>
          <p:cNvSpPr/>
          <p:nvPr/>
        </p:nvSpPr>
        <p:spPr>
          <a:xfrm>
            <a:off x="768954" y="6113261"/>
            <a:ext cx="3439160" cy="45719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5" name="右矢印 34">
            <a:extLst>
              <a:ext uri="{FF2B5EF4-FFF2-40B4-BE49-F238E27FC236}">
                <a16:creationId xmlns:a16="http://schemas.microsoft.com/office/drawing/2014/main" id="{C37BBC56-0114-F8C8-B61F-B832AEDE71A6}"/>
              </a:ext>
            </a:extLst>
          </p:cNvPr>
          <p:cNvSpPr/>
          <p:nvPr/>
        </p:nvSpPr>
        <p:spPr>
          <a:xfrm>
            <a:off x="400045" y="5320789"/>
            <a:ext cx="452120" cy="187588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DF31BE4-49AD-8F5F-EAF0-34F85E8BC636}"/>
              </a:ext>
            </a:extLst>
          </p:cNvPr>
          <p:cNvSpPr txBox="1"/>
          <p:nvPr/>
        </p:nvSpPr>
        <p:spPr>
          <a:xfrm>
            <a:off x="42514" y="5114890"/>
            <a:ext cx="274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Gas flows inside chamber</a:t>
            </a:r>
            <a:endParaRPr kumimoji="1" lang="ja-JP" altLang="en-US" sz="1100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A1CE2B3B-9DED-7065-CADE-88735C9A8CB1}"/>
              </a:ext>
            </a:extLst>
          </p:cNvPr>
          <p:cNvCxnSpPr>
            <a:stCxn id="31" idx="3"/>
          </p:cNvCxnSpPr>
          <p:nvPr/>
        </p:nvCxnSpPr>
        <p:spPr>
          <a:xfrm>
            <a:off x="4208114" y="6316459"/>
            <a:ext cx="351209" cy="9695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2096A771-7AAC-86CA-F70E-8C74696D4D38}"/>
              </a:ext>
            </a:extLst>
          </p:cNvPr>
          <p:cNvCxnSpPr>
            <a:cxnSpLocks/>
          </p:cNvCxnSpPr>
          <p:nvPr/>
        </p:nvCxnSpPr>
        <p:spPr>
          <a:xfrm>
            <a:off x="3928714" y="5718703"/>
            <a:ext cx="0" cy="354333"/>
          </a:xfrm>
          <a:prstGeom prst="straightConnector1">
            <a:avLst/>
          </a:prstGeom>
          <a:noFill/>
          <a:ln w="38100" cap="flat" cmpd="sng" algn="ctr">
            <a:solidFill>
              <a:srgbClr val="5B9BD5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0FD0C0E-DD7F-42A9-8E8D-DB43FBB5F4C8}"/>
              </a:ext>
            </a:extLst>
          </p:cNvPr>
          <p:cNvSpPr txBox="1"/>
          <p:nvPr/>
        </p:nvSpPr>
        <p:spPr>
          <a:xfrm flipH="1">
            <a:off x="3921786" y="5738499"/>
            <a:ext cx="996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600" dirty="0">
                <a:solidFill>
                  <a:srgbClr val="00B0F0"/>
                </a:solidFill>
                <a:latin typeface="Calibri" panose="020F0502020204030204"/>
                <a:ea typeface="游ゴシック" panose="020B0400000000000000" pitchFamily="34" charset="-128"/>
              </a:rPr>
              <a:t>~400 </a:t>
            </a:r>
            <a:r>
              <a:rPr kumimoji="1" lang="en-US" altLang="ja-JP" sz="1600" dirty="0" err="1">
                <a:solidFill>
                  <a:srgbClr val="00B0F0"/>
                </a:solidFill>
                <a:latin typeface="Calibri" panose="020F0502020204030204"/>
                <a:ea typeface="游ゴシック" panose="020B0400000000000000" pitchFamily="34" charset="-128"/>
              </a:rPr>
              <a:t>μm</a:t>
            </a:r>
            <a:endParaRPr kumimoji="1" lang="ja-JP" altLang="en-US" sz="1600" dirty="0">
              <a:solidFill>
                <a:srgbClr val="00B0F0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BBB3D97-16EB-DB79-986D-F59C673F32CC}"/>
              </a:ext>
            </a:extLst>
          </p:cNvPr>
          <p:cNvSpPr/>
          <p:nvPr/>
        </p:nvSpPr>
        <p:spPr>
          <a:xfrm>
            <a:off x="596996" y="3873200"/>
            <a:ext cx="3783076" cy="11176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DEACA4D-97A1-62B9-46D6-FAABB936902A}"/>
              </a:ext>
            </a:extLst>
          </p:cNvPr>
          <p:cNvSpPr/>
          <p:nvPr/>
        </p:nvSpPr>
        <p:spPr>
          <a:xfrm>
            <a:off x="768954" y="3827480"/>
            <a:ext cx="3439160" cy="4571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854F6F0-463F-4E20-D247-F0554D623CBD}"/>
              </a:ext>
            </a:extLst>
          </p:cNvPr>
          <p:cNvSpPr/>
          <p:nvPr/>
        </p:nvSpPr>
        <p:spPr>
          <a:xfrm>
            <a:off x="768954" y="3979880"/>
            <a:ext cx="3439160" cy="45719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C571D02-787F-E024-0225-B4CE896BA45D}"/>
              </a:ext>
            </a:extLst>
          </p:cNvPr>
          <p:cNvSpPr/>
          <p:nvPr/>
        </p:nvSpPr>
        <p:spPr>
          <a:xfrm>
            <a:off x="768954" y="5534224"/>
            <a:ext cx="3439160" cy="45719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CDEAFDD-0939-EE59-4B63-0917E761B0E3}"/>
              </a:ext>
            </a:extLst>
          </p:cNvPr>
          <p:cNvSpPr/>
          <p:nvPr/>
        </p:nvSpPr>
        <p:spPr>
          <a:xfrm>
            <a:off x="1562704" y="4023998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256B918-E125-4DAD-9BCC-39DC04ACDDFB}"/>
              </a:ext>
            </a:extLst>
          </p:cNvPr>
          <p:cNvSpPr/>
          <p:nvPr/>
        </p:nvSpPr>
        <p:spPr>
          <a:xfrm>
            <a:off x="3192063" y="4014270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4135EAF-2397-2D9A-5101-0D354B4768A2}"/>
              </a:ext>
            </a:extLst>
          </p:cNvPr>
          <p:cNvSpPr/>
          <p:nvPr/>
        </p:nvSpPr>
        <p:spPr>
          <a:xfrm>
            <a:off x="596996" y="4451924"/>
            <a:ext cx="3783076" cy="11176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72774F4-EFD9-CFCF-998A-500394989323}"/>
              </a:ext>
            </a:extLst>
          </p:cNvPr>
          <p:cNvSpPr/>
          <p:nvPr/>
        </p:nvSpPr>
        <p:spPr>
          <a:xfrm>
            <a:off x="768954" y="4558604"/>
            <a:ext cx="3439160" cy="45719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DF64722-7E88-4916-876B-AC36DD4FB90C}"/>
              </a:ext>
            </a:extLst>
          </p:cNvPr>
          <p:cNvSpPr/>
          <p:nvPr/>
        </p:nvSpPr>
        <p:spPr>
          <a:xfrm>
            <a:off x="768954" y="4401126"/>
            <a:ext cx="3439160" cy="45719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5BB6C7A-B5B4-68C4-D78D-A00D3CCFCC51}"/>
              </a:ext>
            </a:extLst>
          </p:cNvPr>
          <p:cNvSpPr/>
          <p:nvPr/>
        </p:nvSpPr>
        <p:spPr>
          <a:xfrm>
            <a:off x="1562704" y="4599947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54ACCA3-5A19-B4A6-1212-A6440840D3E6}"/>
              </a:ext>
            </a:extLst>
          </p:cNvPr>
          <p:cNvSpPr/>
          <p:nvPr/>
        </p:nvSpPr>
        <p:spPr>
          <a:xfrm>
            <a:off x="3192063" y="4590219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84DE31EC-B6B5-BD83-436C-FE0F2EB943D8}"/>
              </a:ext>
            </a:extLst>
          </p:cNvPr>
          <p:cNvSpPr/>
          <p:nvPr/>
        </p:nvSpPr>
        <p:spPr>
          <a:xfrm>
            <a:off x="596996" y="5027873"/>
            <a:ext cx="3783076" cy="11176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F58F4783-3E14-C457-63CB-309998EB5D82}"/>
              </a:ext>
            </a:extLst>
          </p:cNvPr>
          <p:cNvSpPr/>
          <p:nvPr/>
        </p:nvSpPr>
        <p:spPr>
          <a:xfrm>
            <a:off x="768954" y="5134553"/>
            <a:ext cx="3439160" cy="45719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D5E39E8-801F-420B-B387-EEE5FB04B5B0}"/>
              </a:ext>
            </a:extLst>
          </p:cNvPr>
          <p:cNvSpPr/>
          <p:nvPr/>
        </p:nvSpPr>
        <p:spPr>
          <a:xfrm>
            <a:off x="768954" y="4977075"/>
            <a:ext cx="3439160" cy="45719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CDBB4EC-E760-8D21-2EF8-C45DEA5319C9}"/>
              </a:ext>
            </a:extLst>
          </p:cNvPr>
          <p:cNvSpPr/>
          <p:nvPr/>
        </p:nvSpPr>
        <p:spPr>
          <a:xfrm>
            <a:off x="1562704" y="5174459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9D1610F-3CFA-6A34-2DEA-5AEE9593FB8C}"/>
              </a:ext>
            </a:extLst>
          </p:cNvPr>
          <p:cNvSpPr/>
          <p:nvPr/>
        </p:nvSpPr>
        <p:spPr>
          <a:xfrm>
            <a:off x="3192063" y="5164731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BC2D3C4-FF4D-44D3-09F7-444976046CF9}"/>
              </a:ext>
            </a:extLst>
          </p:cNvPr>
          <p:cNvSpPr/>
          <p:nvPr/>
        </p:nvSpPr>
        <p:spPr>
          <a:xfrm>
            <a:off x="1562704" y="5155676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636CD71-D28C-D733-D2E1-ED3912EB2E18}"/>
              </a:ext>
            </a:extLst>
          </p:cNvPr>
          <p:cNvSpPr/>
          <p:nvPr/>
        </p:nvSpPr>
        <p:spPr>
          <a:xfrm>
            <a:off x="3192063" y="5728751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B2135F4-95A1-2161-5963-0F51972A6850}"/>
              </a:ext>
            </a:extLst>
          </p:cNvPr>
          <p:cNvSpPr txBox="1"/>
          <p:nvPr/>
        </p:nvSpPr>
        <p:spPr>
          <a:xfrm>
            <a:off x="3989002" y="6313382"/>
            <a:ext cx="1200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Signal readout</a:t>
            </a:r>
            <a:endParaRPr kumimoji="1" lang="ja-JP" altLang="en-US" sz="1100" dirty="0"/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54D325A2-5FC0-506E-2E45-0CAE7B58537F}"/>
              </a:ext>
            </a:extLst>
          </p:cNvPr>
          <p:cNvCxnSpPr/>
          <p:nvPr/>
        </p:nvCxnSpPr>
        <p:spPr>
          <a:xfrm>
            <a:off x="4219296" y="4021235"/>
            <a:ext cx="36174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BB9E689-0AB2-934B-73DD-D9F747BBFB03}"/>
              </a:ext>
            </a:extLst>
          </p:cNvPr>
          <p:cNvSpPr txBox="1"/>
          <p:nvPr/>
        </p:nvSpPr>
        <p:spPr>
          <a:xfrm>
            <a:off x="4581037" y="3905594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+HV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9D4CA77F-4DAD-042B-5AD1-734A1E46A0AD}"/>
              </a:ext>
            </a:extLst>
          </p:cNvPr>
          <p:cNvCxnSpPr/>
          <p:nvPr/>
        </p:nvCxnSpPr>
        <p:spPr>
          <a:xfrm>
            <a:off x="4219296" y="4409882"/>
            <a:ext cx="361741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E8A3D90-9F77-5676-FC94-ED305D724336}"/>
              </a:ext>
            </a:extLst>
          </p:cNvPr>
          <p:cNvSpPr txBox="1"/>
          <p:nvPr/>
        </p:nvSpPr>
        <p:spPr>
          <a:xfrm>
            <a:off x="4581037" y="4294241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70C0"/>
                </a:solidFill>
              </a:rPr>
              <a:t>-HV</a:t>
            </a:r>
            <a:endParaRPr kumimoji="1" lang="ja-JP" altLang="en-US" sz="1200">
              <a:solidFill>
                <a:srgbClr val="0070C0"/>
              </a:solidFill>
            </a:endParaRPr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A6FC23B5-EF60-55A1-6CDB-3D701CA20914}"/>
              </a:ext>
            </a:extLst>
          </p:cNvPr>
          <p:cNvCxnSpPr/>
          <p:nvPr/>
        </p:nvCxnSpPr>
        <p:spPr>
          <a:xfrm>
            <a:off x="4220040" y="4602550"/>
            <a:ext cx="36174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0395EFC-68F7-D6B1-E6D5-972B95FDA38B}"/>
              </a:ext>
            </a:extLst>
          </p:cNvPr>
          <p:cNvSpPr txBox="1"/>
          <p:nvPr/>
        </p:nvSpPr>
        <p:spPr>
          <a:xfrm>
            <a:off x="4581781" y="4486909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+HV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6B1BCA73-6091-BA5F-7B7B-B805FA6787BB}"/>
              </a:ext>
            </a:extLst>
          </p:cNvPr>
          <p:cNvCxnSpPr/>
          <p:nvPr/>
        </p:nvCxnSpPr>
        <p:spPr>
          <a:xfrm>
            <a:off x="4220040" y="4991197"/>
            <a:ext cx="361741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A62AE04-8BFA-D4A8-4141-056EEE25441B}"/>
              </a:ext>
            </a:extLst>
          </p:cNvPr>
          <p:cNvSpPr txBox="1"/>
          <p:nvPr/>
        </p:nvSpPr>
        <p:spPr>
          <a:xfrm>
            <a:off x="4581781" y="4875556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70C0"/>
                </a:solidFill>
              </a:rPr>
              <a:t>-HV</a:t>
            </a:r>
            <a:endParaRPr kumimoji="1" lang="ja-JP" altLang="en-US" sz="1200">
              <a:solidFill>
                <a:srgbClr val="0070C0"/>
              </a:solidFill>
            </a:endParaRP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CC9DEC58-053D-CD68-D012-BA305B6647DE}"/>
              </a:ext>
            </a:extLst>
          </p:cNvPr>
          <p:cNvCxnSpPr/>
          <p:nvPr/>
        </p:nvCxnSpPr>
        <p:spPr>
          <a:xfrm>
            <a:off x="4219296" y="5167998"/>
            <a:ext cx="36174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BFC587B-4FA7-9A63-5FA1-285EB822151A}"/>
              </a:ext>
            </a:extLst>
          </p:cNvPr>
          <p:cNvSpPr txBox="1"/>
          <p:nvPr/>
        </p:nvSpPr>
        <p:spPr>
          <a:xfrm>
            <a:off x="4581037" y="5052357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+HV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8810A987-E87E-A78E-3641-78EA5B35D108}"/>
              </a:ext>
            </a:extLst>
          </p:cNvPr>
          <p:cNvCxnSpPr/>
          <p:nvPr/>
        </p:nvCxnSpPr>
        <p:spPr>
          <a:xfrm>
            <a:off x="4219296" y="5556645"/>
            <a:ext cx="361741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AE0EC8E0-5139-5C35-292F-6EEAD256372F}"/>
              </a:ext>
            </a:extLst>
          </p:cNvPr>
          <p:cNvSpPr txBox="1"/>
          <p:nvPr/>
        </p:nvSpPr>
        <p:spPr>
          <a:xfrm>
            <a:off x="4581037" y="5441004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70C0"/>
                </a:solidFill>
              </a:rPr>
              <a:t>-HV</a:t>
            </a:r>
            <a:endParaRPr kumimoji="1" lang="ja-JP" altLang="en-US" sz="1200">
              <a:solidFill>
                <a:srgbClr val="0070C0"/>
              </a:solidFill>
            </a:endParaRPr>
          </a:p>
        </p:txBody>
      </p: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625120C4-B2FE-604D-3152-3AFFD6D84B28}"/>
              </a:ext>
            </a:extLst>
          </p:cNvPr>
          <p:cNvCxnSpPr/>
          <p:nvPr/>
        </p:nvCxnSpPr>
        <p:spPr>
          <a:xfrm>
            <a:off x="4219296" y="5731012"/>
            <a:ext cx="36174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5286D89E-0FD7-16A8-A2BA-568B99913188}"/>
              </a:ext>
            </a:extLst>
          </p:cNvPr>
          <p:cNvSpPr txBox="1"/>
          <p:nvPr/>
        </p:nvSpPr>
        <p:spPr>
          <a:xfrm>
            <a:off x="4581037" y="5615371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+HV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cxnSp>
        <p:nvCxnSpPr>
          <p:cNvPr id="79" name="直線矢印コネクタ 78">
            <a:extLst>
              <a:ext uri="{FF2B5EF4-FFF2-40B4-BE49-F238E27FC236}">
                <a16:creationId xmlns:a16="http://schemas.microsoft.com/office/drawing/2014/main" id="{1ABCF7B5-ACFD-0284-0723-C19ADF793510}"/>
              </a:ext>
            </a:extLst>
          </p:cNvPr>
          <p:cNvCxnSpPr/>
          <p:nvPr/>
        </p:nvCxnSpPr>
        <p:spPr>
          <a:xfrm>
            <a:off x="4219296" y="6119659"/>
            <a:ext cx="361741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2A4A903-2823-772B-AF88-6556585BAB8B}"/>
              </a:ext>
            </a:extLst>
          </p:cNvPr>
          <p:cNvSpPr txBox="1"/>
          <p:nvPr/>
        </p:nvSpPr>
        <p:spPr>
          <a:xfrm>
            <a:off x="4581037" y="6004018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70C0"/>
                </a:solidFill>
              </a:rPr>
              <a:t>-HV</a:t>
            </a:r>
            <a:endParaRPr kumimoji="1" lang="ja-JP" altLang="en-US" sz="1200">
              <a:solidFill>
                <a:srgbClr val="0070C0"/>
              </a:solidFill>
            </a:endParaRPr>
          </a:p>
        </p:txBody>
      </p:sp>
      <p:pic>
        <p:nvPicPr>
          <p:cNvPr id="81" name="図 80">
            <a:extLst>
              <a:ext uri="{FF2B5EF4-FFF2-40B4-BE49-F238E27FC236}">
                <a16:creationId xmlns:a16="http://schemas.microsoft.com/office/drawing/2014/main" id="{7787BBDF-6583-E5D6-102B-3B9C3A5756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743"/>
          <a:stretch/>
        </p:blipFill>
        <p:spPr>
          <a:xfrm>
            <a:off x="5704416" y="3437356"/>
            <a:ext cx="3288520" cy="3134350"/>
          </a:xfrm>
          <a:prstGeom prst="rect">
            <a:avLst/>
          </a:prstGeom>
        </p:spPr>
      </p:pic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0B9BC420-5137-43F7-F849-DF2319CFA30A}"/>
              </a:ext>
            </a:extLst>
          </p:cNvPr>
          <p:cNvSpPr/>
          <p:nvPr/>
        </p:nvSpPr>
        <p:spPr>
          <a:xfrm>
            <a:off x="1562704" y="5742292"/>
            <a:ext cx="208280" cy="377126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DF33EC9-B1B8-3226-4B22-71E04B824680}"/>
              </a:ext>
            </a:extLst>
          </p:cNvPr>
          <p:cNvSpPr txBox="1"/>
          <p:nvPr/>
        </p:nvSpPr>
        <p:spPr>
          <a:xfrm>
            <a:off x="6643043" y="316354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Design draft</a:t>
            </a:r>
            <a:endParaRPr kumimoji="1" lang="ja-JP" altLang="en-US" sz="16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13A3B8-9D53-557A-7643-EFDA68D40360}"/>
              </a:ext>
            </a:extLst>
          </p:cNvPr>
          <p:cNvSpPr txBox="1"/>
          <p:nvPr/>
        </p:nvSpPr>
        <p:spPr>
          <a:xfrm>
            <a:off x="4418674" y="3662764"/>
            <a:ext cx="12396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Polyimide 50</a:t>
            </a:r>
            <a:r>
              <a:rPr kumimoji="1" lang="en-US" altLang="ja-JP" sz="1100" dirty="0">
                <a:solidFill>
                  <a:prstClr val="black"/>
                </a:solidFill>
                <a:latin typeface="Symbol" pitchFamily="2" charset="2"/>
                <a:ea typeface="游ゴシック" panose="020B0400000000000000" pitchFamily="34" charset="-128"/>
              </a:rPr>
              <a:t>m</a:t>
            </a:r>
            <a:r>
              <a:rPr kumimoji="1" lang="en-US" altLang="ja-JP" sz="1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m</a:t>
            </a:r>
            <a:endParaRPr kumimoji="1" lang="ja-JP" altLang="en-US" sz="1100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7114A09C-EB96-D0D0-0CDA-5F403308E663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4380072" y="3786017"/>
            <a:ext cx="162363" cy="14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7DD87EC-1249-6466-A7C8-038F4061DE59}"/>
              </a:ext>
            </a:extLst>
          </p:cNvPr>
          <p:cNvSpPr txBox="1"/>
          <p:nvPr/>
        </p:nvSpPr>
        <p:spPr>
          <a:xfrm>
            <a:off x="3992074" y="4086249"/>
            <a:ext cx="12396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DLC</a:t>
            </a:r>
            <a:endParaRPr kumimoji="1" lang="ja-JP" altLang="en-US" sz="1100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CA602FC-13A3-6E75-2FBC-1EA84B85A3F6}"/>
              </a:ext>
            </a:extLst>
          </p:cNvPr>
          <p:cNvCxnSpPr>
            <a:cxnSpLocks/>
          </p:cNvCxnSpPr>
          <p:nvPr/>
        </p:nvCxnSpPr>
        <p:spPr>
          <a:xfrm flipV="1">
            <a:off x="3879327" y="4254105"/>
            <a:ext cx="162363" cy="14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C0BB29AE-F6BA-B2E0-E616-20B1F6EB8F9D}"/>
              </a:ext>
            </a:extLst>
          </p:cNvPr>
          <p:cNvCxnSpPr>
            <a:cxnSpLocks/>
          </p:cNvCxnSpPr>
          <p:nvPr/>
        </p:nvCxnSpPr>
        <p:spPr>
          <a:xfrm>
            <a:off x="3915267" y="4052846"/>
            <a:ext cx="126423" cy="109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F899F5C-DEE4-8CEE-C99D-11D2FFFA0E31}"/>
              </a:ext>
            </a:extLst>
          </p:cNvPr>
          <p:cNvSpPr txBox="1"/>
          <p:nvPr/>
        </p:nvSpPr>
        <p:spPr>
          <a:xfrm>
            <a:off x="2778270" y="4081823"/>
            <a:ext cx="710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Pillar</a:t>
            </a:r>
            <a:endParaRPr kumimoji="1" lang="ja-JP" altLang="en-US" sz="1100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1302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46F173F-A52F-AA14-90DB-C1C9CDF4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3D683A5-5116-3B3B-EBCA-D0046E29A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D58A8DC-DE95-5F9B-9566-0A40FDFCB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8190FB5-6A58-72BF-B3A4-8833112D67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91"/>
          <a:stretch/>
        </p:blipFill>
        <p:spPr>
          <a:xfrm>
            <a:off x="0" y="0"/>
            <a:ext cx="9144000" cy="652938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36FAA0E-070F-1A86-40B7-9100EB3F95C4}"/>
              </a:ext>
            </a:extLst>
          </p:cNvPr>
          <p:cNvSpPr txBox="1"/>
          <p:nvPr/>
        </p:nvSpPr>
        <p:spPr>
          <a:xfrm>
            <a:off x="7560390" y="6084063"/>
            <a:ext cx="1455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</a:rPr>
              <a:t>by K. Yamamoto </a:t>
            </a:r>
            <a:endParaRPr kumimoji="1" lang="ja-JP" altLang="en-US" sz="120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63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DB6F73-E01C-ADDD-24A0-D77A3D451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3672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1A1BA2-2674-6EA0-8288-F5C5E8039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14/12/2022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2506C2-B5BF-55AF-A128-FD194F3DA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7th MPGD Conference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D0A00B6-B76E-8544-FEA0-D05F960C1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39842D4-7D69-0289-1BB3-39CA354CB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Prototype of DLC-RPC</a:t>
            </a:r>
            <a:endParaRPr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E528077-7C0B-F45D-EA16-551678BEE8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67" b="14375"/>
          <a:stretch/>
        </p:blipFill>
        <p:spPr>
          <a:xfrm>
            <a:off x="0" y="1143000"/>
            <a:ext cx="9144000" cy="472916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4319B21-B840-6728-003E-82919B64E83B}"/>
              </a:ext>
            </a:extLst>
          </p:cNvPr>
          <p:cNvSpPr txBox="1"/>
          <p:nvPr/>
        </p:nvSpPr>
        <p:spPr>
          <a:xfrm>
            <a:off x="1219591" y="5750117"/>
            <a:ext cx="6320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/>
              <a:t>Detailed properties and performances are published in</a:t>
            </a:r>
          </a:p>
          <a:p>
            <a:pPr algn="r"/>
            <a:r>
              <a:rPr lang="en-US" altLang="ja-JP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 Atsushi Oya </a:t>
            </a:r>
            <a:r>
              <a:rPr lang="en-US" altLang="ja-JP" b="0" i="1" u="none" strike="noStrike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en-US" altLang="ja-JP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2022 </a:t>
            </a:r>
            <a:r>
              <a:rPr lang="en-US" altLang="ja-JP" b="0" i="1" u="none" strike="noStrike" dirty="0">
                <a:solidFill>
                  <a:srgbClr val="333333"/>
                </a:solidFill>
                <a:effectLst/>
                <a:latin typeface="-apple-system"/>
              </a:rPr>
              <a:t>J. Phys.: Conf. Ser.</a:t>
            </a:r>
            <a:r>
              <a:rPr lang="en-US" altLang="ja-JP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altLang="ja-JP" b="1" i="0" u="none" strike="noStrike" dirty="0">
                <a:solidFill>
                  <a:srgbClr val="333333"/>
                </a:solidFill>
                <a:effectLst/>
                <a:latin typeface="-apple-system"/>
              </a:rPr>
              <a:t>2374</a:t>
            </a:r>
            <a:r>
              <a:rPr lang="en-US" altLang="ja-JP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012143</a:t>
            </a:r>
            <a:r>
              <a:rPr kumimoji="1" lang="en-US" altLang="ja-JP" dirty="0"/>
              <a:t> 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FEB9F68-3CC2-4063-93D2-77A560EB78B3}"/>
              </a:ext>
            </a:extLst>
          </p:cNvPr>
          <p:cNvSpPr txBox="1"/>
          <p:nvPr/>
        </p:nvSpPr>
        <p:spPr>
          <a:xfrm>
            <a:off x="762391" y="5380150"/>
            <a:ext cx="444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highlight>
                  <a:srgbClr val="00FF00"/>
                </a:highlight>
              </a:rPr>
              <a:t>Manufactured using MPGD techniques</a:t>
            </a:r>
            <a:endParaRPr kumimoji="1" lang="ja-JP" altLang="en-US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83598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</TotalTime>
  <Words>837</Words>
  <Application>Microsoft Macintosh PowerPoint</Application>
  <PresentationFormat>画面に合わせる (4:3)</PresentationFormat>
  <Paragraphs>195</Paragraphs>
  <Slides>19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31" baseType="lpstr">
      <vt:lpstr>-apple-system</vt:lpstr>
      <vt:lpstr>Hiragino Kaku Gothic ProN</vt:lpstr>
      <vt:lpstr>游ゴシック</vt:lpstr>
      <vt:lpstr>Arial</vt:lpstr>
      <vt:lpstr>Calibri</vt:lpstr>
      <vt:lpstr>Cambria Math</vt:lpstr>
      <vt:lpstr>Lucida Sans Unicode</vt:lpstr>
      <vt:lpstr>Symbol</vt:lpstr>
      <vt:lpstr>Verdana</vt:lpstr>
      <vt:lpstr>Wingdings 2</vt:lpstr>
      <vt:lpstr>Wingdings 3</vt:lpstr>
      <vt:lpstr>ビジネス</vt:lpstr>
      <vt:lpstr>Development of DLC-RPC for Radiative Decay Counter of MEG II Experiment　</vt:lpstr>
      <vt:lpstr>Contents</vt:lpstr>
      <vt:lpstr>MEG II experiment on PSI</vt:lpstr>
      <vt:lpstr>PowerPoint プレゼンテーション</vt:lpstr>
      <vt:lpstr>Radiative Decay Counter (RDC)</vt:lpstr>
      <vt:lpstr>Requirement for upstream RDC</vt:lpstr>
      <vt:lpstr>Our Solution : DLC-RPC</vt:lpstr>
      <vt:lpstr>PowerPoint プレゼンテーション</vt:lpstr>
      <vt:lpstr>Prototype of DLC-RPC</vt:lpstr>
      <vt:lpstr>PowerPoint プレゼンテーション</vt:lpstr>
      <vt:lpstr>PowerPoint プレゼンテーション</vt:lpstr>
      <vt:lpstr>PowerPoint プレゼンテーション</vt:lpstr>
      <vt:lpstr>Aging studies using neutron/X-ray</vt:lpstr>
      <vt:lpstr>Preliminary results using aging studies</vt:lpstr>
      <vt:lpstr>New prototype with HV feed lines</vt:lpstr>
      <vt:lpstr>New prototype are tested in beamline Just Now</vt:lpstr>
      <vt:lpstr>Summary and prospects</vt:lpstr>
      <vt:lpstr>Backup 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DLC-RPC for Radiative Decay Counter of MEG II Experiment　</dc:title>
  <dc:creator>Atsuhiko Ochi</dc:creator>
  <cp:lastModifiedBy>Atsuhiko Ochi</cp:lastModifiedBy>
  <cp:revision>12</cp:revision>
  <dcterms:created xsi:type="dcterms:W3CDTF">2022-12-10T17:50:25Z</dcterms:created>
  <dcterms:modified xsi:type="dcterms:W3CDTF">2022-12-14T02:06:53Z</dcterms:modified>
</cp:coreProperties>
</file>