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48" r:id="rId1"/>
  </p:sldMasterIdLst>
  <p:notesMasterIdLst>
    <p:notesMasterId r:id="rId37"/>
  </p:notesMasterIdLst>
  <p:handoutMasterIdLst>
    <p:handoutMasterId r:id="rId38"/>
  </p:handoutMasterIdLst>
  <p:sldIdLst>
    <p:sldId id="259" r:id="rId2"/>
    <p:sldId id="342" r:id="rId3"/>
    <p:sldId id="295" r:id="rId4"/>
    <p:sldId id="327" r:id="rId5"/>
    <p:sldId id="328" r:id="rId6"/>
    <p:sldId id="339" r:id="rId7"/>
    <p:sldId id="297" r:id="rId8"/>
    <p:sldId id="338" r:id="rId9"/>
    <p:sldId id="749" r:id="rId10"/>
    <p:sldId id="310" r:id="rId11"/>
    <p:sldId id="351" r:id="rId12"/>
    <p:sldId id="741" r:id="rId13"/>
    <p:sldId id="743" r:id="rId14"/>
    <p:sldId id="742" r:id="rId15"/>
    <p:sldId id="333" r:id="rId16"/>
    <p:sldId id="335" r:id="rId17"/>
    <p:sldId id="355" r:id="rId18"/>
    <p:sldId id="360" r:id="rId19"/>
    <p:sldId id="334" r:id="rId20"/>
    <p:sldId id="744" r:id="rId21"/>
    <p:sldId id="332" r:id="rId22"/>
    <p:sldId id="755" r:id="rId23"/>
    <p:sldId id="758" r:id="rId24"/>
    <p:sldId id="759" r:id="rId25"/>
    <p:sldId id="760" r:id="rId26"/>
    <p:sldId id="340" r:id="rId27"/>
    <p:sldId id="345" r:id="rId28"/>
    <p:sldId id="747" r:id="rId29"/>
    <p:sldId id="750" r:id="rId30"/>
    <p:sldId id="751" r:id="rId31"/>
    <p:sldId id="752" r:id="rId32"/>
    <p:sldId id="757" r:id="rId33"/>
    <p:sldId id="754" r:id="rId34"/>
    <p:sldId id="444" r:id="rId35"/>
    <p:sldId id="753"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D81B3"/>
    <a:srgbClr val="8EAE2F"/>
    <a:srgbClr val="026101"/>
    <a:srgbClr val="E0991F"/>
    <a:srgbClr val="8DAF30"/>
    <a:srgbClr val="EC6235"/>
    <a:srgbClr val="597EB3"/>
    <a:srgbClr val="EA6133"/>
    <a:srgbClr val="E1991E"/>
    <a:srgbClr val="5B7FB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600"/>
    <p:restoredTop sz="78425"/>
  </p:normalViewPr>
  <p:slideViewPr>
    <p:cSldViewPr snapToGrid="0" snapToObjects="1">
      <p:cViewPr varScale="1">
        <p:scale>
          <a:sx n="77" d="100"/>
          <a:sy n="77" d="100"/>
        </p:scale>
        <p:origin x="216" y="344"/>
      </p:cViewPr>
      <p:guideLst/>
    </p:cSldViewPr>
  </p:slideViewPr>
  <p:outlineViewPr>
    <p:cViewPr>
      <p:scale>
        <a:sx n="33" d="100"/>
        <a:sy n="33" d="100"/>
      </p:scale>
      <p:origin x="0" y="0"/>
    </p:cViewPr>
  </p:outlineViewPr>
  <p:notesTextViewPr>
    <p:cViewPr>
      <p:scale>
        <a:sx n="35" d="100"/>
        <a:sy n="35" d="100"/>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12/14/22</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12/14/22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0</a:t>
            </a:fld>
            <a:endParaRPr lang="en-US"/>
          </a:p>
        </p:txBody>
      </p:sp>
    </p:spTree>
    <p:extLst>
      <p:ext uri="{BB962C8B-B14F-4D97-AF65-F5344CB8AC3E}">
        <p14:creationId xmlns:p14="http://schemas.microsoft.com/office/powerpoint/2010/main" val="8940225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12215690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8714209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21339326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21848818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247507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21671319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7000928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10079498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23234356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72832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17589409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36853181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16355336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24823274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68308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535034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25</a:t>
            </a:fld>
            <a:endParaRPr lang="en-US"/>
          </a:p>
        </p:txBody>
      </p:sp>
    </p:spTree>
    <p:extLst>
      <p:ext uri="{BB962C8B-B14F-4D97-AF65-F5344CB8AC3E}">
        <p14:creationId xmlns:p14="http://schemas.microsoft.com/office/powerpoint/2010/main" val="16537897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6521491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fld id="{8CB0EE9E-52B8-AA4F-8DD5-ED0FB4E5CBCC}" type="slidenum">
              <a:rPr lang="en-US" smtClean="0"/>
              <a:t>27</a:t>
            </a:fld>
            <a:endParaRPr lang="en-US"/>
          </a:p>
        </p:txBody>
      </p:sp>
    </p:spTree>
    <p:extLst>
      <p:ext uri="{BB962C8B-B14F-4D97-AF65-F5344CB8AC3E}">
        <p14:creationId xmlns:p14="http://schemas.microsoft.com/office/powerpoint/2010/main" val="36456890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28</a:t>
            </a:fld>
            <a:endParaRPr lang="en-US"/>
          </a:p>
        </p:txBody>
      </p:sp>
    </p:spTree>
    <p:extLst>
      <p:ext uri="{BB962C8B-B14F-4D97-AF65-F5344CB8AC3E}">
        <p14:creationId xmlns:p14="http://schemas.microsoft.com/office/powerpoint/2010/main" val="9188505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8CB0EE9E-52B8-AA4F-8DD5-ED0FB4E5CBCC}" type="slidenum">
              <a:rPr lang="en-US" smtClean="0"/>
              <a:t>29</a:t>
            </a:fld>
            <a:endParaRPr lang="en-US"/>
          </a:p>
        </p:txBody>
      </p:sp>
    </p:spTree>
    <p:extLst>
      <p:ext uri="{BB962C8B-B14F-4D97-AF65-F5344CB8AC3E}">
        <p14:creationId xmlns:p14="http://schemas.microsoft.com/office/powerpoint/2010/main" val="22953723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25224230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8CB0EE9E-52B8-AA4F-8DD5-ED0FB4E5CBCC}" type="slidenum">
              <a:rPr lang="en-US" smtClean="0"/>
              <a:t>32</a:t>
            </a:fld>
            <a:endParaRPr lang="en-US"/>
          </a:p>
        </p:txBody>
      </p:sp>
    </p:spTree>
    <p:extLst>
      <p:ext uri="{BB962C8B-B14F-4D97-AF65-F5344CB8AC3E}">
        <p14:creationId xmlns:p14="http://schemas.microsoft.com/office/powerpoint/2010/main" val="11590677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8CB0EE9E-52B8-AA4F-8DD5-ED0FB4E5CBCC}" type="slidenum">
              <a:rPr lang="en-US" smtClean="0"/>
              <a:t>34</a:t>
            </a:fld>
            <a:endParaRPr lang="en-US"/>
          </a:p>
        </p:txBody>
      </p:sp>
    </p:spTree>
    <p:extLst>
      <p:ext uri="{BB962C8B-B14F-4D97-AF65-F5344CB8AC3E}">
        <p14:creationId xmlns:p14="http://schemas.microsoft.com/office/powerpoint/2010/main" val="34270403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4096267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4096267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1466796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37047102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11534754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38551434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ED5CE-99E9-C54D-A9BD-209CE935B100}"/>
              </a:ext>
            </a:extLst>
          </p:cNvPr>
          <p:cNvSpPr>
            <a:spLocks noGrp="1"/>
          </p:cNvSpPr>
          <p:nvPr>
            <p:ph type="title"/>
          </p:nvPr>
        </p:nvSpPr>
        <p:spPr/>
        <p:txBody>
          <a:bodyPr/>
          <a:lstStyle/>
          <a:p>
            <a:r>
              <a:rPr lang="en-GB"/>
              <a:t>Click to edit Master title style</a:t>
            </a:r>
            <a:endParaRPr lang="en-BE"/>
          </a:p>
        </p:txBody>
      </p:sp>
      <p:sp>
        <p:nvSpPr>
          <p:cNvPr id="3" name="Content Placeholder 2">
            <a:extLst>
              <a:ext uri="{FF2B5EF4-FFF2-40B4-BE49-F238E27FC236}">
                <a16:creationId xmlns:a16="http://schemas.microsoft.com/office/drawing/2014/main" id="{9D5EEC6D-4F69-ED4D-B785-97B5F427B2C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45D2992D-8C51-0F46-9F8A-C3C21ABE54E7}"/>
              </a:ext>
            </a:extLst>
          </p:cNvPr>
          <p:cNvSpPr>
            <a:spLocks noGrp="1"/>
          </p:cNvSpPr>
          <p:nvPr>
            <p:ph type="dt" sz="half" idx="10"/>
          </p:nvPr>
        </p:nvSpPr>
        <p:spPr/>
        <p:txBody>
          <a:bodyPr/>
          <a:lstStyle/>
          <a:p>
            <a:fld id="{BD3FF3DE-32F5-7C48-8CF0-8BB0067CD5FF}" type="datetimeFigureOut">
              <a:rPr lang="en-BE" smtClean="0"/>
              <a:t>14/12/2022</a:t>
            </a:fld>
            <a:endParaRPr lang="en-BE"/>
          </a:p>
        </p:txBody>
      </p:sp>
      <p:sp>
        <p:nvSpPr>
          <p:cNvPr id="5" name="Footer Placeholder 4">
            <a:extLst>
              <a:ext uri="{FF2B5EF4-FFF2-40B4-BE49-F238E27FC236}">
                <a16:creationId xmlns:a16="http://schemas.microsoft.com/office/drawing/2014/main" id="{A35EDC71-0213-FB45-8EDE-417A1432AB9D}"/>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43ED5028-C634-8447-A6F5-E15732BCD60C}"/>
              </a:ext>
            </a:extLst>
          </p:cNvPr>
          <p:cNvSpPr>
            <a:spLocks noGrp="1"/>
          </p:cNvSpPr>
          <p:nvPr>
            <p:ph type="sldNum" sz="quarter" idx="12"/>
          </p:nvPr>
        </p:nvSpPr>
        <p:spPr/>
        <p:txBody>
          <a:bodyPr/>
          <a:lstStyle/>
          <a:p>
            <a:fld id="{AB416585-CABB-C445-872A-3BD4146EBD98}" type="slidenum">
              <a:rPr lang="en-BE" smtClean="0"/>
              <a:t>‹#›</a:t>
            </a:fld>
            <a:endParaRPr lang="en-BE"/>
          </a:p>
        </p:txBody>
      </p:sp>
    </p:spTree>
    <p:extLst>
      <p:ext uri="{BB962C8B-B14F-4D97-AF65-F5344CB8AC3E}">
        <p14:creationId xmlns:p14="http://schemas.microsoft.com/office/powerpoint/2010/main" val="1890293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5"/>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78" r:id="rId23"/>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8" Type="http://schemas.openxmlformats.org/officeDocument/2006/relationships/hyperlink" Target="https://indico.cern.ch/event/1219224/contributions/5130512/" TargetMode="External"/><Relationship Id="rId3" Type="http://schemas.openxmlformats.org/officeDocument/2006/relationships/image" Target="../media/image5.png"/><Relationship Id="rId7" Type="http://schemas.openxmlformats.org/officeDocument/2006/relationships/hyperlink" Target="https://indico.cern.ch/event/1219224/contributions/5130511/"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13.jpeg"/><Relationship Id="rId11" Type="http://schemas.openxmlformats.org/officeDocument/2006/relationships/image" Target="../media/image8.png"/><Relationship Id="rId5" Type="http://schemas.openxmlformats.org/officeDocument/2006/relationships/image" Target="../media/image31.png"/><Relationship Id="rId10" Type="http://schemas.openxmlformats.org/officeDocument/2006/relationships/image" Target="../media/image7.png"/><Relationship Id="rId4" Type="http://schemas.openxmlformats.org/officeDocument/2006/relationships/image" Target="../media/image30.emf"/><Relationship Id="rId9" Type="http://schemas.openxmlformats.org/officeDocument/2006/relationships/image" Target="../media/image6.png"/></Relationships>
</file>

<file path=ppt/slides/_rels/slide1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5.png"/><Relationship Id="rId7"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26.png"/><Relationship Id="rId5" Type="http://schemas.microsoft.com/office/2007/relationships/hdphoto" Target="../media/hdphoto1.wdp"/><Relationship Id="rId4" Type="http://schemas.openxmlformats.org/officeDocument/2006/relationships/image" Target="../media/image32.png"/><Relationship Id="rId9" Type="http://schemas.openxmlformats.org/officeDocument/2006/relationships/image" Target="../media/image8.png"/></Relationships>
</file>

<file path=ppt/slides/_rels/slide1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5.png"/><Relationship Id="rId7"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35.jpg"/><Relationship Id="rId5" Type="http://schemas.openxmlformats.org/officeDocument/2006/relationships/image" Target="../media/image34.jpg"/><Relationship Id="rId4" Type="http://schemas.openxmlformats.org/officeDocument/2006/relationships/image" Target="../media/image33.jpg"/><Relationship Id="rId9" Type="http://schemas.openxmlformats.org/officeDocument/2006/relationships/image" Target="../media/image8.png"/></Relationships>
</file>

<file path=ppt/slides/_rels/slide1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37.emf"/><Relationship Id="rId4" Type="http://schemas.openxmlformats.org/officeDocument/2006/relationships/image" Target="../media/image36.emf"/></Relationships>
</file>

<file path=ppt/slides/_rels/slide1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38.emf"/><Relationship Id="rId4" Type="http://schemas.openxmlformats.org/officeDocument/2006/relationships/hyperlink" Target="https://doc.comsol.com/5.5/doc/com.comsol.help.comsol/comsol_ref_geometry.14.083.html" TargetMode="External"/></Relationships>
</file>

<file path=ppt/slides/_rels/slide1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5.png"/><Relationship Id="rId7" Type="http://schemas.openxmlformats.org/officeDocument/2006/relationships/image" Target="../media/image42.gif"/><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41.gif"/><Relationship Id="rId5" Type="http://schemas.openxmlformats.org/officeDocument/2006/relationships/image" Target="../media/image40.gif"/><Relationship Id="rId10" Type="http://schemas.openxmlformats.org/officeDocument/2006/relationships/image" Target="../media/image8.png"/><Relationship Id="rId4" Type="http://schemas.openxmlformats.org/officeDocument/2006/relationships/image" Target="../media/image39.gif"/><Relationship Id="rId9" Type="http://schemas.openxmlformats.org/officeDocument/2006/relationships/image" Target="../media/image7.png"/></Relationships>
</file>

<file path=ppt/slides/_rels/slide1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6.png"/><Relationship Id="rId7" Type="http://schemas.openxmlformats.org/officeDocument/2006/relationships/image" Target="../media/image6.png"/><Relationship Id="rId12"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hyperlink" Target="https://m.bergauer.org/friedl/diss/html/node32.html" TargetMode="External"/><Relationship Id="rId11" Type="http://schemas.openxmlformats.org/officeDocument/2006/relationships/image" Target="../media/image45.gif"/><Relationship Id="rId5" Type="http://schemas.openxmlformats.org/officeDocument/2006/relationships/image" Target="../media/image43.png"/><Relationship Id="rId10" Type="http://schemas.openxmlformats.org/officeDocument/2006/relationships/image" Target="../media/image44.gif"/><Relationship Id="rId4" Type="http://schemas.openxmlformats.org/officeDocument/2006/relationships/image" Target="../media/image5.png"/><Relationship Id="rId9"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46.jpg"/></Relationships>
</file>

<file path=ppt/slides/_rels/slide1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5.png"/><Relationship Id="rId7" Type="http://schemas.openxmlformats.org/officeDocument/2006/relationships/image" Target="../media/image50.emf"/><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49.emf"/><Relationship Id="rId5" Type="http://schemas.openxmlformats.org/officeDocument/2006/relationships/image" Target="../media/image48.emf"/><Relationship Id="rId10" Type="http://schemas.openxmlformats.org/officeDocument/2006/relationships/image" Target="../media/image8.png"/><Relationship Id="rId4" Type="http://schemas.openxmlformats.org/officeDocument/2006/relationships/image" Target="../media/image47.emf"/><Relationship Id="rId9" Type="http://schemas.openxmlformats.org/officeDocument/2006/relationships/image" Target="../media/image7.png"/></Relationships>
</file>

<file path=ppt/slides/_rels/slide1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51.gif"/><Relationship Id="rId7"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53.emf"/><Relationship Id="rId5" Type="http://schemas.openxmlformats.org/officeDocument/2006/relationships/image" Target="../media/image52.emf"/><Relationship Id="rId10" Type="http://schemas.openxmlformats.org/officeDocument/2006/relationships/image" Target="../media/image54.gif"/><Relationship Id="rId4" Type="http://schemas.openxmlformats.org/officeDocument/2006/relationships/image" Target="../media/image5.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10.pn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5.png"/><Relationship Id="rId7"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hyperlink" Target="https://doc.comsol.com/5.5/doc/com.comsol.help.acdc/acdc_ug_electrical_circuit.09.02.html" TargetMode="External"/><Relationship Id="rId5" Type="http://schemas.openxmlformats.org/officeDocument/2006/relationships/image" Target="../media/image26.png"/><Relationship Id="rId4" Type="http://schemas.openxmlformats.org/officeDocument/2006/relationships/image" Target="../media/image55.jpg"/><Relationship Id="rId9"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5.png"/><Relationship Id="rId7" Type="http://schemas.openxmlformats.org/officeDocument/2006/relationships/hyperlink" Target="https://indico.cern.ch/event/843083/"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58.png"/><Relationship Id="rId5" Type="http://schemas.openxmlformats.org/officeDocument/2006/relationships/image" Target="../media/image57.png"/><Relationship Id="rId10" Type="http://schemas.openxmlformats.org/officeDocument/2006/relationships/image" Target="../media/image8.png"/><Relationship Id="rId4" Type="http://schemas.openxmlformats.org/officeDocument/2006/relationships/image" Target="../media/image56.png"/><Relationship Id="rId9" Type="http://schemas.openxmlformats.org/officeDocument/2006/relationships/image" Target="../media/image7.png"/></Relationships>
</file>

<file path=ppt/slides/_rels/slide2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6.png"/><Relationship Id="rId7"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60.png"/><Relationship Id="rId11" Type="http://schemas.openxmlformats.org/officeDocument/2006/relationships/image" Target="../media/image62.emf"/><Relationship Id="rId5" Type="http://schemas.openxmlformats.org/officeDocument/2006/relationships/image" Target="../media/image59.png"/><Relationship Id="rId10" Type="http://schemas.openxmlformats.org/officeDocument/2006/relationships/image" Target="../media/image61.emf"/><Relationship Id="rId4" Type="http://schemas.openxmlformats.org/officeDocument/2006/relationships/image" Target="../media/image5.png"/><Relationship Id="rId9" Type="http://schemas.openxmlformats.org/officeDocument/2006/relationships/image" Target="../media/image8.png"/></Relationships>
</file>

<file path=ppt/slides/_rels/slide2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5.png"/><Relationship Id="rId7"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hyperlink" Target="https://doc.comsol.com/5.5/doc/com.comsol.help.acdc/acdc_ug_electrical_circuit.09.02.html" TargetMode="External"/><Relationship Id="rId5" Type="http://schemas.openxmlformats.org/officeDocument/2006/relationships/image" Target="../media/image26.png"/><Relationship Id="rId4" Type="http://schemas.openxmlformats.org/officeDocument/2006/relationships/image" Target="../media/image55.jpg"/><Relationship Id="rId9" Type="http://schemas.openxmlformats.org/officeDocument/2006/relationships/image" Target="../media/image8.png"/></Relationships>
</file>

<file path=ppt/slides/_rels/slide26.xml.rels><?xml version="1.0" encoding="UTF-8" standalone="yes"?>
<Relationships xmlns="http://schemas.openxmlformats.org/package/2006/relationships"><Relationship Id="rId8" Type="http://schemas.openxmlformats.org/officeDocument/2006/relationships/image" Target="../media/image66.png"/><Relationship Id="rId13" Type="http://schemas.openxmlformats.org/officeDocument/2006/relationships/image" Target="../media/image8.png"/><Relationship Id="rId3" Type="http://schemas.openxmlformats.org/officeDocument/2006/relationships/image" Target="../media/image63.gif"/><Relationship Id="rId7" Type="http://schemas.openxmlformats.org/officeDocument/2006/relationships/image" Target="../media/image65.png"/><Relationship Id="rId12"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image" Target="../media/image5.png"/><Relationship Id="rId11" Type="http://schemas.openxmlformats.org/officeDocument/2006/relationships/image" Target="../media/image6.png"/><Relationship Id="rId5" Type="http://schemas.openxmlformats.org/officeDocument/2006/relationships/image" Target="../media/image64.gif"/><Relationship Id="rId10" Type="http://schemas.openxmlformats.org/officeDocument/2006/relationships/image" Target="../media/image68.png"/><Relationship Id="rId4" Type="http://schemas.openxmlformats.org/officeDocument/2006/relationships/image" Target="../media/image15.png"/><Relationship Id="rId9" Type="http://schemas.openxmlformats.org/officeDocument/2006/relationships/image" Target="../media/image67.png"/></Relationships>
</file>

<file path=ppt/slides/_rels/slide27.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5.png"/><Relationship Id="rId7" Type="http://schemas.openxmlformats.org/officeDocument/2006/relationships/image" Target="../media/image71.emf"/><Relationship Id="rId2" Type="http://schemas.openxmlformats.org/officeDocument/2006/relationships/notesSlide" Target="../notesSlides/notesSlide27.xml"/><Relationship Id="rId1" Type="http://schemas.openxmlformats.org/officeDocument/2006/relationships/slideLayout" Target="../slideLayouts/slideLayout4.xml"/><Relationship Id="rId6" Type="http://schemas.openxmlformats.org/officeDocument/2006/relationships/image" Target="../media/image37.emf"/><Relationship Id="rId5" Type="http://schemas.openxmlformats.org/officeDocument/2006/relationships/image" Target="../media/image70.emf"/><Relationship Id="rId10" Type="http://schemas.openxmlformats.org/officeDocument/2006/relationships/image" Target="../media/image8.png"/><Relationship Id="rId4" Type="http://schemas.openxmlformats.org/officeDocument/2006/relationships/image" Target="../media/image36.emf"/><Relationship Id="rId9" Type="http://schemas.openxmlformats.org/officeDocument/2006/relationships/image" Target="../media/image7.png"/></Relationships>
</file>

<file path=ppt/slides/_rels/slide29.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72.png"/><Relationship Id="rId7" Type="http://schemas.openxmlformats.org/officeDocument/2006/relationships/hyperlink" Target="https://indico.cern.ch/event/1044975/contributions/4663644/" TargetMode="External"/><Relationship Id="rId12"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image" Target="../media/image31.png"/><Relationship Id="rId11" Type="http://schemas.openxmlformats.org/officeDocument/2006/relationships/image" Target="../media/image7.png"/><Relationship Id="rId5" Type="http://schemas.openxmlformats.org/officeDocument/2006/relationships/image" Target="../media/image30.emf"/><Relationship Id="rId10" Type="http://schemas.openxmlformats.org/officeDocument/2006/relationships/image" Target="../media/image6.png"/><Relationship Id="rId4" Type="http://schemas.openxmlformats.org/officeDocument/2006/relationships/image" Target="../media/image73.gif"/><Relationship Id="rId9" Type="http://schemas.openxmlformats.org/officeDocument/2006/relationships/image" Target="../media/image5.png"/></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s://garfieldpp.web.cern.ch/garfieldpp/" TargetMode="External"/><Relationship Id="rId7" Type="http://schemas.openxmlformats.org/officeDocument/2006/relationships/image" Target="../media/image13.jpeg"/><Relationship Id="rId2" Type="http://schemas.openxmlformats.org/officeDocument/2006/relationships/image" Target="../media/image5.png"/><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1.jpeg"/><Relationship Id="rId10" Type="http://schemas.openxmlformats.org/officeDocument/2006/relationships/image" Target="../media/image8.png"/><Relationship Id="rId4" Type="http://schemas.openxmlformats.org/officeDocument/2006/relationships/hyperlink" Target="https://www.comsol.ch/" TargetMode="External"/><Relationship Id="rId9" Type="http://schemas.openxmlformats.org/officeDocument/2006/relationships/image" Target="../media/image7.png"/></Relationships>
</file>

<file path=ppt/slides/_rels/slide3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74.emf"/><Relationship Id="rId7"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hyperlink" Target="https://indico.cern.ch/event/1044975/contributions/4566014/" TargetMode="External"/><Relationship Id="rId10" Type="http://schemas.openxmlformats.org/officeDocument/2006/relationships/image" Target="../media/image8.png"/><Relationship Id="rId4" Type="http://schemas.openxmlformats.org/officeDocument/2006/relationships/image" Target="../media/image75.png"/><Relationship Id="rId9" Type="http://schemas.openxmlformats.org/officeDocument/2006/relationships/image" Target="../media/image7.png"/></Relationships>
</file>

<file path=ppt/slides/_rels/slide3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77.emf"/><Relationship Id="rId7" Type="http://schemas.openxmlformats.org/officeDocument/2006/relationships/image" Target="../media/image5.png"/><Relationship Id="rId2" Type="http://schemas.openxmlformats.org/officeDocument/2006/relationships/image" Target="../media/image76.png"/><Relationship Id="rId1" Type="http://schemas.openxmlformats.org/officeDocument/2006/relationships/slideLayout" Target="../slideLayouts/slideLayout4.xml"/><Relationship Id="rId6" Type="http://schemas.openxmlformats.org/officeDocument/2006/relationships/image" Target="../media/image80.png"/><Relationship Id="rId5" Type="http://schemas.openxmlformats.org/officeDocument/2006/relationships/image" Target="../media/image79.gif"/><Relationship Id="rId10" Type="http://schemas.openxmlformats.org/officeDocument/2006/relationships/image" Target="../media/image8.png"/><Relationship Id="rId4" Type="http://schemas.openxmlformats.org/officeDocument/2006/relationships/image" Target="../media/image78.emf"/><Relationship Id="rId9" Type="http://schemas.openxmlformats.org/officeDocument/2006/relationships/image" Target="../media/image7.png"/></Relationships>
</file>

<file path=ppt/slides/_rels/slide32.xml.rels><?xml version="1.0" encoding="UTF-8" standalone="yes"?>
<Relationships xmlns="http://schemas.openxmlformats.org/package/2006/relationships"><Relationship Id="rId8" Type="http://schemas.openxmlformats.org/officeDocument/2006/relationships/image" Target="../media/image42.gif"/><Relationship Id="rId3" Type="http://schemas.openxmlformats.org/officeDocument/2006/relationships/image" Target="../media/image6.png"/><Relationship Id="rId7" Type="http://schemas.openxmlformats.org/officeDocument/2006/relationships/image" Target="../media/image82.png"/><Relationship Id="rId2" Type="http://schemas.openxmlformats.org/officeDocument/2006/relationships/image" Target="../media/image5.png"/><Relationship Id="rId1" Type="http://schemas.openxmlformats.org/officeDocument/2006/relationships/slideLayout" Target="../slideLayouts/slideLayout4.xml"/><Relationship Id="rId6" Type="http://schemas.openxmlformats.org/officeDocument/2006/relationships/image" Target="../media/image81.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83.png"/></Relationships>
</file>

<file path=ppt/slides/_rels/slide33.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5.png"/><Relationship Id="rId7" Type="http://schemas.openxmlformats.org/officeDocument/2006/relationships/image" Target="../media/image84.png"/><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4.xml.rels><?xml version="1.0" encoding="UTF-8" standalone="yes"?>
<Relationships xmlns="http://schemas.openxmlformats.org/package/2006/relationships"><Relationship Id="rId2" Type="http://schemas.openxmlformats.org/officeDocument/2006/relationships/image" Target="../media/image86.emf"/><Relationship Id="rId1" Type="http://schemas.openxmlformats.org/officeDocument/2006/relationships/slideLayout" Target="../slideLayouts/slideLayout23.xml"/></Relationships>
</file>

<file path=ppt/slides/_rels/slide35.xml.rels><?xml version="1.0" encoding="UTF-8" standalone="yes"?>
<Relationships xmlns="http://schemas.openxmlformats.org/package/2006/relationships"><Relationship Id="rId8" Type="http://schemas.openxmlformats.org/officeDocument/2006/relationships/image" Target="../media/image88.png"/><Relationship Id="rId3" Type="http://schemas.openxmlformats.org/officeDocument/2006/relationships/image" Target="../media/image5.png"/><Relationship Id="rId7" Type="http://schemas.openxmlformats.org/officeDocument/2006/relationships/image" Target="../media/image87.emf"/><Relationship Id="rId2" Type="http://schemas.openxmlformats.org/officeDocument/2006/relationships/notesSlide" Target="../notesSlides/notesSlide31.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20.png"/><Relationship Id="rId3" Type="http://schemas.openxmlformats.org/officeDocument/2006/relationships/image" Target="../media/image14.jpg"/><Relationship Id="rId7"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5.png"/><Relationship Id="rId11" Type="http://schemas.openxmlformats.org/officeDocument/2006/relationships/image" Target="../media/image8.png"/><Relationship Id="rId5" Type="http://schemas.openxmlformats.org/officeDocument/2006/relationships/image" Target="../media/image5.png"/><Relationship Id="rId10" Type="http://schemas.openxmlformats.org/officeDocument/2006/relationships/image" Target="../media/image7.png"/><Relationship Id="rId4" Type="http://schemas.openxmlformats.org/officeDocument/2006/relationships/image" Target="../media/image90.png"/><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9.png"/><Relationship Id="rId11" Type="http://schemas.openxmlformats.org/officeDocument/2006/relationships/image" Target="../media/image8.png"/><Relationship Id="rId5" Type="http://schemas.openxmlformats.org/officeDocument/2006/relationships/image" Target="../media/image18.jpeg"/><Relationship Id="rId10" Type="http://schemas.openxmlformats.org/officeDocument/2006/relationships/image" Target="../media/image7.png"/><Relationship Id="rId4" Type="http://schemas.openxmlformats.org/officeDocument/2006/relationships/image" Target="../media/image5.png"/><Relationship Id="rId9"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hyperlink" Target="https://espace.cern.ch/test-RD51/RD51%20internal%20notes/RD51-NOTE-2022-009.pdf" TargetMode="External"/><Relationship Id="rId3" Type="http://schemas.openxmlformats.org/officeDocument/2006/relationships/image" Target="../media/image5.png"/><Relationship Id="rId7" Type="http://schemas.openxmlformats.org/officeDocument/2006/relationships/image" Target="../media/image24.png"/><Relationship Id="rId12"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23.png"/><Relationship Id="rId11" Type="http://schemas.openxmlformats.org/officeDocument/2006/relationships/image" Target="../media/image7.png"/><Relationship Id="rId5" Type="http://schemas.openxmlformats.org/officeDocument/2006/relationships/image" Target="../media/image22.JPG"/><Relationship Id="rId10" Type="http://schemas.openxmlformats.org/officeDocument/2006/relationships/image" Target="../media/image6.png"/><Relationship Id="rId4" Type="http://schemas.openxmlformats.org/officeDocument/2006/relationships/image" Target="../media/image19.png"/><Relationship Id="rId9" Type="http://schemas.openxmlformats.org/officeDocument/2006/relationships/hyperlink" Target="https://cernbox.cern.ch/pdf-viewer/public/WQDuhQvjIaxuyMC/Floethner_XYU_MPGD2022_Final.pdf?contextRouteName=files-public-files&amp;contextRouteParams.item=WQDuhQvjIaxuyMC"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190.png"/><Relationship Id="rId3" Type="http://schemas.openxmlformats.org/officeDocument/2006/relationships/image" Target="../media/image5.png"/><Relationship Id="rId7" Type="http://schemas.openxmlformats.org/officeDocument/2006/relationships/hyperlink" Target="https://indico.cern.ch/event/843083/"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6.png"/><Relationship Id="rId11" Type="http://schemas.openxmlformats.org/officeDocument/2006/relationships/image" Target="../media/image8.png"/><Relationship Id="rId5" Type="http://schemas.openxmlformats.org/officeDocument/2006/relationships/image" Target="../media/image15.png"/><Relationship Id="rId10" Type="http://schemas.openxmlformats.org/officeDocument/2006/relationships/image" Target="../media/image7.png"/><Relationship Id="rId4" Type="http://schemas.openxmlformats.org/officeDocument/2006/relationships/image" Target="../media/image25.gif"/><Relationship Id="rId9"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5.png"/><Relationship Id="rId7"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hyperlink" Target="https://www.comsol.ch/" TargetMode="External"/><Relationship Id="rId4" Type="http://schemas.openxmlformats.org/officeDocument/2006/relationships/hyperlink" Target="https://garfieldpp.web.cern.ch/garfieldpp/" TargetMode="External"/><Relationship Id="rId9" Type="http://schemas.openxmlformats.org/officeDocument/2006/relationships/image" Target="../media/image8.png"/></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7.png"/><Relationship Id="rId7"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29.emf"/><Relationship Id="rId4" Type="http://schemas.openxmlformats.org/officeDocument/2006/relationships/image" Target="../media/image28.gif"/><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alpha val="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a:t>Presenter Name</a:t>
            </a:r>
          </a:p>
          <a:p>
            <a:pPr algn="l"/>
            <a:r>
              <a:rPr lang="en-US" sz="1800" dirty="0"/>
              <a:t>Date</a:t>
            </a:r>
          </a:p>
        </p:txBody>
      </p:sp>
      <p:pic>
        <p:nvPicPr>
          <p:cNvPr id="8" name="Picture 7" descr="Logo&#10;&#10;Description automatically generated with medium confidence">
            <a:extLst>
              <a:ext uri="{FF2B5EF4-FFF2-40B4-BE49-F238E27FC236}">
                <a16:creationId xmlns:a16="http://schemas.microsoft.com/office/drawing/2014/main" id="{DC40063C-FEE5-D44B-B5BA-B83779A48B33}"/>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126664" y="5732453"/>
            <a:ext cx="3969336" cy="803787"/>
          </a:xfrm>
          <a:prstGeom prst="rect">
            <a:avLst/>
          </a:prstGeom>
        </p:spPr>
      </p:pic>
      <p:sp>
        <p:nvSpPr>
          <p:cNvPr id="5" name="TextBox 4">
            <a:extLst>
              <a:ext uri="{FF2B5EF4-FFF2-40B4-BE49-F238E27FC236}">
                <a16:creationId xmlns:a16="http://schemas.microsoft.com/office/drawing/2014/main" id="{AF841AC2-BCBB-834D-BEE4-F05EACE1A87D}"/>
              </a:ext>
            </a:extLst>
          </p:cNvPr>
          <p:cNvSpPr txBox="1"/>
          <p:nvPr/>
        </p:nvSpPr>
        <p:spPr>
          <a:xfrm>
            <a:off x="180919" y="353961"/>
            <a:ext cx="11830162" cy="5262979"/>
          </a:xfrm>
          <a:prstGeom prst="rect">
            <a:avLst/>
          </a:prstGeom>
          <a:noFill/>
        </p:spPr>
        <p:txBody>
          <a:bodyPr wrap="square" lIns="0" tIns="0" rIns="0" bIns="0" rtlCol="0">
            <a:spAutoFit/>
          </a:bodyPr>
          <a:lstStyle/>
          <a:p>
            <a:pPr lvl="0" algn="ctr"/>
            <a:r>
              <a:rPr lang="en-GB" sz="3200" b="1" dirty="0">
                <a:solidFill>
                  <a:srgbClr val="0033A0"/>
                </a:solidFill>
              </a:rPr>
              <a:t>The 7th International Conference on</a:t>
            </a:r>
          </a:p>
          <a:p>
            <a:pPr lvl="0" algn="ctr"/>
            <a:r>
              <a:rPr lang="en-GB" sz="3200" b="1" dirty="0">
                <a:solidFill>
                  <a:srgbClr val="0033A0"/>
                </a:solidFill>
              </a:rPr>
              <a:t>Micro Pattern Gaseous Detectors 2022</a:t>
            </a:r>
            <a:endParaRPr kumimoji="0" lang="en-GB" sz="3200" b="1" i="0" u="none" strike="noStrike" kern="1200" cap="none" spc="0" normalizeH="0" baseline="0" noProof="0" dirty="0">
              <a:ln>
                <a:noFill/>
              </a:ln>
              <a:solidFill>
                <a:srgbClr val="0033A0"/>
              </a:solidFill>
              <a:effectLst/>
              <a:uLnTx/>
              <a:uFillTx/>
              <a:ea typeface="+mn-ea"/>
              <a:cs typeface="+mn-cs"/>
            </a:endParaRPr>
          </a:p>
          <a:p>
            <a:pPr lvl="0" algn="ctr"/>
            <a:endParaRPr lang="en-GB" sz="2400" dirty="0">
              <a:solidFill>
                <a:srgbClr val="F03F0C"/>
              </a:solidFill>
            </a:endParaRPr>
          </a:p>
          <a:p>
            <a:pPr lvl="0" algn="ctr"/>
            <a:r>
              <a:rPr lang="en-GB" sz="2400" dirty="0">
                <a:solidFill>
                  <a:srgbClr val="F03F0C"/>
                </a:solidFill>
              </a:rPr>
              <a:t>Studying signals in particle detectors with resistive elements such as the 2D resistive-strip bulk Micromegas</a:t>
            </a:r>
          </a:p>
          <a:p>
            <a:pPr lvl="0" algn="ctr"/>
            <a:endParaRPr kumimoji="0" lang="en-GB" sz="2400" b="0" i="0" u="none" strike="noStrike" kern="1200" cap="none" spc="0" normalizeH="0" baseline="0" noProof="0" dirty="0">
              <a:ln>
                <a:noFill/>
              </a:ln>
              <a:solidFill>
                <a:srgbClr val="F03F0C"/>
              </a:solidFill>
              <a:effectLst/>
              <a:uLnTx/>
              <a:uFillTx/>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03F0C"/>
                </a:solidFill>
                <a:effectLst/>
                <a:uLnTx/>
                <a:uFillTx/>
                <a:ea typeface="+mn-ea"/>
                <a:cs typeface="+mn-cs"/>
              </a:rPr>
              <a:t>Djunes Janssens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srgbClr val="F03F0C"/>
              </a:solidFill>
              <a:effectLst/>
              <a:uLnTx/>
              <a:uFillTx/>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err="1">
                <a:ln>
                  <a:noFill/>
                </a:ln>
                <a:solidFill>
                  <a:srgbClr val="F03F0C"/>
                </a:solidFill>
                <a:effectLst/>
                <a:uLnTx/>
                <a:uFillTx/>
                <a:ea typeface="+mn-ea"/>
                <a:cs typeface="+mn-cs"/>
              </a:rPr>
              <a:t>djunes.janssens@cern.ch</a:t>
            </a:r>
            <a:endParaRPr kumimoji="0" lang="en-GB" sz="1800" b="0" i="0" u="none" strike="noStrike" kern="1200" cap="none" spc="0" normalizeH="0" baseline="0" noProof="0" dirty="0">
              <a:ln>
                <a:noFill/>
              </a:ln>
              <a:solidFill>
                <a:srgbClr val="F03F0C"/>
              </a:solidFill>
              <a:effectLst/>
              <a:uLnTx/>
              <a:uFillTx/>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03F0C"/>
              </a:solidFill>
              <a:effectLst/>
              <a:uLnTx/>
              <a:uFillTx/>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03F0C"/>
              </a:solidFill>
              <a:effectLst/>
              <a:uLnTx/>
              <a:uFillTx/>
              <a:ea typeface="+mn-ea"/>
              <a:cs typeface="+mn-cs"/>
            </a:endParaRPr>
          </a:p>
          <a:p>
            <a:pPr lvl="0" algn="ctr"/>
            <a:r>
              <a:rPr kumimoji="0" lang="en-GB" sz="1800" b="0" i="0" u="none" strike="noStrike" kern="1200" cap="none" spc="0" normalizeH="0" baseline="0" noProof="0" dirty="0">
                <a:ln>
                  <a:noFill/>
                </a:ln>
                <a:solidFill>
                  <a:srgbClr val="F03F0C"/>
                </a:solidFill>
                <a:effectLst/>
                <a:uLnTx/>
                <a:uFillTx/>
                <a:ea typeface="+mn-ea"/>
                <a:cs typeface="+mn-cs"/>
              </a:rPr>
              <a:t>Supervisors: </a:t>
            </a:r>
            <a:r>
              <a:rPr lang="en-GB" dirty="0">
                <a:solidFill>
                  <a:srgbClr val="F03F0C"/>
                </a:solidFill>
              </a:rPr>
              <a:t>J. </a:t>
            </a:r>
            <a:r>
              <a:rPr lang="en-GB" dirty="0" err="1">
                <a:solidFill>
                  <a:srgbClr val="F03F0C"/>
                </a:solidFill>
              </a:rPr>
              <a:t>D’Hondt</a:t>
            </a:r>
            <a:r>
              <a:rPr lang="en-GB" dirty="0">
                <a:solidFill>
                  <a:srgbClr val="F03F0C"/>
                </a:solidFill>
              </a:rPr>
              <a:t> , </a:t>
            </a:r>
            <a:r>
              <a:rPr kumimoji="0" lang="en-GB" sz="1800" b="0" i="0" u="none" strike="noStrike" kern="1200" cap="none" spc="0" normalizeH="0" baseline="0" noProof="0" dirty="0">
                <a:ln>
                  <a:noFill/>
                </a:ln>
                <a:solidFill>
                  <a:srgbClr val="F03F0C"/>
                </a:solidFill>
                <a:effectLst/>
                <a:uLnTx/>
                <a:uFillTx/>
                <a:ea typeface="+mn-ea"/>
                <a:cs typeface="+mn-cs"/>
              </a:rPr>
              <a:t>E. </a:t>
            </a:r>
            <a:r>
              <a:rPr kumimoji="0" lang="en-GB" sz="1800" b="0" i="0" u="none" strike="noStrike" kern="1200" cap="none" spc="0" normalizeH="0" baseline="0" noProof="0" dirty="0" err="1">
                <a:ln>
                  <a:noFill/>
                </a:ln>
                <a:solidFill>
                  <a:srgbClr val="F03F0C"/>
                </a:solidFill>
                <a:effectLst/>
                <a:uLnTx/>
                <a:uFillTx/>
                <a:ea typeface="+mn-ea"/>
                <a:cs typeface="+mn-cs"/>
              </a:rPr>
              <a:t>Oliveri</a:t>
            </a:r>
            <a:r>
              <a:rPr kumimoji="0" lang="en-GB" sz="1800" b="0" i="0" u="none" strike="noStrike" kern="1200" cap="none" spc="0" normalizeH="0" baseline="0" noProof="0" dirty="0">
                <a:ln>
                  <a:noFill/>
                </a:ln>
                <a:solidFill>
                  <a:srgbClr val="F03F0C"/>
                </a:solidFill>
                <a:effectLst/>
                <a:uLnTx/>
                <a:uFillTx/>
                <a:ea typeface="+mn-ea"/>
                <a:cs typeface="+mn-cs"/>
              </a:rPr>
              <a:t>, W. </a:t>
            </a:r>
            <a:r>
              <a:rPr kumimoji="0" lang="en-GB" sz="1800" b="0" i="0" u="none" strike="noStrike" kern="1200" cap="none" spc="0" normalizeH="0" baseline="0" noProof="0" dirty="0" err="1">
                <a:ln>
                  <a:noFill/>
                </a:ln>
                <a:solidFill>
                  <a:srgbClr val="F03F0C"/>
                </a:solidFill>
                <a:effectLst/>
                <a:uLnTx/>
                <a:uFillTx/>
                <a:ea typeface="+mn-ea"/>
                <a:cs typeface="+mn-cs"/>
              </a:rPr>
              <a:t>Riegler</a:t>
            </a:r>
            <a:r>
              <a:rPr lang="en-GB" dirty="0">
                <a:solidFill>
                  <a:srgbClr val="F03F0C"/>
                </a:solidFill>
              </a:rPr>
              <a:t>, H. Schindler and </a:t>
            </a:r>
            <a:r>
              <a:rPr kumimoji="0" lang="en-GB" sz="1800" b="0" i="0" u="none" strike="noStrike" kern="1200" cap="none" spc="0" normalizeH="0" baseline="0" noProof="0" dirty="0">
                <a:ln>
                  <a:noFill/>
                </a:ln>
                <a:solidFill>
                  <a:srgbClr val="F03F0C"/>
                </a:solidFill>
                <a:effectLst/>
                <a:uLnTx/>
                <a:uFillTx/>
                <a:ea typeface="+mn-ea"/>
                <a:cs typeface="+mn-cs"/>
              </a:rPr>
              <a:t>R. Veenhof.</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srgbClr val="F03F0C"/>
              </a:solidFill>
              <a:effectLst/>
              <a:uLnTx/>
              <a:uFillTx/>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0033A0"/>
                </a:solidFill>
                <a:effectLst/>
                <a:uLnTx/>
                <a:uFillTx/>
                <a:ea typeface="+mn-ea"/>
                <a:cs typeface="+mn-cs"/>
              </a:rPr>
              <a:t>December  14</a:t>
            </a:r>
            <a:r>
              <a:rPr lang="en-GB" sz="2400" baseline="30000" dirty="0" err="1">
                <a:solidFill>
                  <a:srgbClr val="0033A0"/>
                </a:solidFill>
              </a:rPr>
              <a:t>th</a:t>
            </a:r>
            <a:r>
              <a:rPr kumimoji="0" lang="en-GB" sz="2400" b="0" i="0" u="none" strike="noStrike" kern="1200" cap="none" spc="0" normalizeH="0" baseline="0" noProof="0" dirty="0">
                <a:ln>
                  <a:noFill/>
                </a:ln>
                <a:solidFill>
                  <a:srgbClr val="0033A0"/>
                </a:solidFill>
                <a:effectLst/>
                <a:uLnTx/>
                <a:uFillTx/>
                <a:ea typeface="+mn-ea"/>
                <a:cs typeface="+mn-cs"/>
              </a:rPr>
              <a:t>, 2022</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F03F0C"/>
              </a:solidFill>
              <a:effectLst/>
              <a:uLnTx/>
              <a:uFillTx/>
              <a:latin typeface="Arial"/>
              <a:ea typeface="+mn-ea"/>
              <a:cs typeface="+mn-cs"/>
            </a:endParaRPr>
          </a:p>
        </p:txBody>
      </p:sp>
      <p:grpSp>
        <p:nvGrpSpPr>
          <p:cNvPr id="10" name="Group 9">
            <a:extLst>
              <a:ext uri="{FF2B5EF4-FFF2-40B4-BE49-F238E27FC236}">
                <a16:creationId xmlns:a16="http://schemas.microsoft.com/office/drawing/2014/main" id="{9F34AEA6-15F8-F45E-84B3-3FC4EFC9D82B}"/>
              </a:ext>
            </a:extLst>
          </p:cNvPr>
          <p:cNvGrpSpPr/>
          <p:nvPr/>
        </p:nvGrpSpPr>
        <p:grpSpPr>
          <a:xfrm>
            <a:off x="7549892" y="5700252"/>
            <a:ext cx="2970118" cy="868188"/>
            <a:chOff x="4481559" y="5776021"/>
            <a:chExt cx="2970118" cy="868188"/>
          </a:xfrm>
        </p:grpSpPr>
        <p:pic>
          <p:nvPicPr>
            <p:cNvPr id="4" name="Picture 3" descr="Graphical user interface, application&#10;&#10;Description automatically generated">
              <a:extLst>
                <a:ext uri="{FF2B5EF4-FFF2-40B4-BE49-F238E27FC236}">
                  <a16:creationId xmlns:a16="http://schemas.microsoft.com/office/drawing/2014/main" id="{B187BD01-A2D2-BD67-DF6F-349E32DBDC44}"/>
                </a:ext>
              </a:extLst>
            </p:cNvPr>
            <p:cNvPicPr>
              <a:picLocks noChangeAspect="1"/>
            </p:cNvPicPr>
            <p:nvPr/>
          </p:nvPicPr>
          <p:blipFill>
            <a:blip r:embed="rId4"/>
            <a:stretch>
              <a:fillRect/>
            </a:stretch>
          </p:blipFill>
          <p:spPr>
            <a:xfrm>
              <a:off x="4481559" y="5776021"/>
              <a:ext cx="2970118" cy="868188"/>
            </a:xfrm>
            <a:prstGeom prst="rect">
              <a:avLst/>
            </a:prstGeom>
          </p:spPr>
        </p:pic>
        <p:pic>
          <p:nvPicPr>
            <p:cNvPr id="9" name="Picture 8" descr="Graphical user interface, application&#10;&#10;Description automatically generated">
              <a:extLst>
                <a:ext uri="{FF2B5EF4-FFF2-40B4-BE49-F238E27FC236}">
                  <a16:creationId xmlns:a16="http://schemas.microsoft.com/office/drawing/2014/main" id="{C4183B4C-2A8A-6064-C13B-E9D9774D9735}"/>
                </a:ext>
              </a:extLst>
            </p:cNvPr>
            <p:cNvPicPr>
              <a:picLocks noChangeAspect="1"/>
            </p:cNvPicPr>
            <p:nvPr/>
          </p:nvPicPr>
          <p:blipFill rotWithShape="1">
            <a:blip r:embed="rId5"/>
            <a:srcRect r="30484" b="58556"/>
            <a:stretch/>
          </p:blipFill>
          <p:spPr>
            <a:xfrm>
              <a:off x="4481560" y="5776021"/>
              <a:ext cx="2064714" cy="359811"/>
            </a:xfrm>
            <a:prstGeom prst="rect">
              <a:avLst/>
            </a:prstGeom>
          </p:spPr>
        </p:pic>
      </p:grpSp>
      <p:pic>
        <p:nvPicPr>
          <p:cNvPr id="6" name="Picture 5" descr="Graphical user interface, Teams&#10;&#10;Description automatically generated with medium confidence">
            <a:extLst>
              <a:ext uri="{FF2B5EF4-FFF2-40B4-BE49-F238E27FC236}">
                <a16:creationId xmlns:a16="http://schemas.microsoft.com/office/drawing/2014/main" id="{4E462CC2-F9D3-997F-6787-E25BF89F276F}"/>
              </a:ext>
            </a:extLst>
          </p:cNvPr>
          <p:cNvPicPr>
            <a:picLocks noChangeAspect="1"/>
          </p:cNvPicPr>
          <p:nvPr/>
        </p:nvPicPr>
        <p:blipFill>
          <a:blip r:embed="rId6"/>
          <a:stretch>
            <a:fillRect/>
          </a:stretch>
        </p:blipFill>
        <p:spPr>
          <a:xfrm>
            <a:off x="6134095" y="5727011"/>
            <a:ext cx="1403234" cy="868188"/>
          </a:xfrm>
          <a:prstGeom prst="rect">
            <a:avLst/>
          </a:prstGeom>
        </p:spPr>
      </p:pic>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FC960F3-FE16-72B8-49F9-6212A3420C8F}"/>
              </a:ext>
            </a:extLst>
          </p:cNvPr>
          <p:cNvSpPr txBox="1"/>
          <p:nvPr/>
        </p:nvSpPr>
        <p:spPr>
          <a:xfrm>
            <a:off x="407988" y="1803990"/>
            <a:ext cx="5480218" cy="4431983"/>
          </a:xfrm>
          <a:prstGeom prst="rect">
            <a:avLst/>
          </a:prstGeom>
          <a:noFill/>
        </p:spPr>
        <p:txBody>
          <a:bodyPr wrap="none" lIns="0" tIns="0" rIns="0" bIns="0" rtlCol="0">
            <a:spAutoFit/>
          </a:bodyPr>
          <a:lstStyle/>
          <a:p>
            <a:pPr algn="ctr"/>
            <a:r>
              <a:rPr lang="en-GB" b="1" u="sng" dirty="0">
                <a:solidFill>
                  <a:schemeClr val="tx2"/>
                </a:solidFill>
              </a:rPr>
              <a:t>Spatial resolution study:</a:t>
            </a:r>
          </a:p>
          <a:p>
            <a:pPr algn="ctr"/>
            <a:endParaRPr lang="en-GB" b="1" u="sng" dirty="0">
              <a:solidFill>
                <a:schemeClr val="tx2"/>
              </a:solidFill>
            </a:endParaRPr>
          </a:p>
          <a:p>
            <a:pPr marL="342900" indent="-342900">
              <a:buFont typeface="Arial" panose="020B0604020202020204" pitchFamily="34" charset="0"/>
              <a:buChar char="•"/>
            </a:pPr>
            <a:r>
              <a:rPr lang="en-GB" dirty="0" err="1">
                <a:solidFill>
                  <a:schemeClr val="tx2"/>
                </a:solidFill>
              </a:rPr>
              <a:t>MicroCAT’s</a:t>
            </a:r>
            <a:r>
              <a:rPr lang="en-GB" dirty="0">
                <a:solidFill>
                  <a:schemeClr val="tx2"/>
                </a:solidFill>
              </a:rPr>
              <a:t> two-dimensional interpolating readout </a:t>
            </a:r>
          </a:p>
          <a:p>
            <a:pPr marL="342900" indent="-342900">
              <a:buFont typeface="Arial" panose="020B0604020202020204" pitchFamily="34" charset="0"/>
              <a:buChar char="•"/>
            </a:pPr>
            <a:r>
              <a:rPr lang="el-GR" dirty="0">
                <a:solidFill>
                  <a:schemeClr val="tx2"/>
                </a:solidFill>
              </a:rPr>
              <a:t>μ</a:t>
            </a:r>
            <a:r>
              <a:rPr lang="en-GB" dirty="0">
                <a:solidFill>
                  <a:schemeClr val="tx2"/>
                </a:solidFill>
              </a:rPr>
              <a:t>-Resistive-WELL</a:t>
            </a:r>
          </a:p>
          <a:p>
            <a:pPr marL="342900" indent="-342900">
              <a:buFont typeface="Arial" panose="020B0604020202020204" pitchFamily="34" charset="0"/>
              <a:buChar char="•"/>
            </a:pPr>
            <a:r>
              <a:rPr lang="en-GB" dirty="0">
                <a:solidFill>
                  <a:schemeClr val="tx2"/>
                </a:solidFill>
              </a:rPr>
              <a:t>Small-pad resistive Micromegas</a:t>
            </a:r>
          </a:p>
          <a:p>
            <a:pPr marL="342900" indent="-342900">
              <a:buFont typeface="Arial" panose="020B0604020202020204" pitchFamily="34" charset="0"/>
              <a:buChar char="•"/>
            </a:pPr>
            <a:r>
              <a:rPr lang="en-GB" dirty="0">
                <a:solidFill>
                  <a:srgbClr val="FF0000"/>
                </a:solidFill>
              </a:rPr>
              <a:t>Resistive-strip bulk Micromegas</a:t>
            </a:r>
          </a:p>
          <a:p>
            <a:pPr marL="342900" indent="-342900">
              <a:buFont typeface="Arial" panose="020B0604020202020204" pitchFamily="34" charset="0"/>
              <a:buChar char="•"/>
            </a:pPr>
            <a:r>
              <a:rPr lang="en-GB" dirty="0">
                <a:solidFill>
                  <a:schemeClr val="tx2"/>
                </a:solidFill>
              </a:rPr>
              <a:t>AC-Coupled LGAD</a:t>
            </a:r>
          </a:p>
          <a:p>
            <a:pPr marL="342900" indent="-342900">
              <a:buFont typeface="Arial" panose="020B0604020202020204" pitchFamily="34" charset="0"/>
              <a:buChar char="•"/>
            </a:pPr>
            <a:endParaRPr lang="en-GB" dirty="0">
              <a:solidFill>
                <a:schemeClr val="tx2"/>
              </a:solidFill>
            </a:endParaRPr>
          </a:p>
          <a:p>
            <a:endParaRPr lang="en-GB" dirty="0">
              <a:solidFill>
                <a:schemeClr val="tx2"/>
              </a:solidFill>
            </a:endParaRPr>
          </a:p>
          <a:p>
            <a:pPr algn="ctr"/>
            <a:r>
              <a:rPr lang="en-GB" b="1" u="sng" dirty="0">
                <a:solidFill>
                  <a:schemeClr val="tx2"/>
                </a:solidFill>
              </a:rPr>
              <a:t>Timing resolution study:</a:t>
            </a:r>
          </a:p>
          <a:p>
            <a:endParaRPr lang="en-GB" dirty="0">
              <a:solidFill>
                <a:schemeClr val="tx2"/>
              </a:solidFill>
            </a:endParaRPr>
          </a:p>
          <a:p>
            <a:pPr marL="342900" indent="-342900">
              <a:buFont typeface="Arial" panose="020B0604020202020204" pitchFamily="34" charset="0"/>
              <a:buChar char="•"/>
            </a:pPr>
            <a:r>
              <a:rPr lang="en-GB" dirty="0">
                <a:solidFill>
                  <a:schemeClr val="tx2"/>
                </a:solidFill>
              </a:rPr>
              <a:t>Multigap Resistive Plate Chambers (MRPC)</a:t>
            </a:r>
          </a:p>
          <a:p>
            <a:pPr marL="342900" indent="-342900">
              <a:buFont typeface="Arial" panose="020B0604020202020204" pitchFamily="34" charset="0"/>
              <a:buChar char="•"/>
            </a:pPr>
            <a:r>
              <a:rPr lang="en-GB" dirty="0">
                <a:solidFill>
                  <a:srgbClr val="FF0000"/>
                </a:solidFill>
              </a:rPr>
              <a:t>Resistive PICOSEC Micromegas Detector</a:t>
            </a:r>
          </a:p>
          <a:p>
            <a:pPr marL="342900" indent="-342900">
              <a:buFont typeface="Arial" panose="020B0604020202020204" pitchFamily="34" charset="0"/>
              <a:buChar char="•"/>
            </a:pPr>
            <a:r>
              <a:rPr lang="en-GB" dirty="0">
                <a:solidFill>
                  <a:schemeClr val="tx2"/>
                </a:solidFill>
              </a:rPr>
              <a:t>Diamond3D sensor</a:t>
            </a:r>
          </a:p>
          <a:p>
            <a:pPr marL="342900" indent="-342900">
              <a:buFont typeface="Arial" panose="020B0604020202020204" pitchFamily="34" charset="0"/>
              <a:buChar char="•"/>
            </a:pPr>
            <a:r>
              <a:rPr lang="en-GB" dirty="0">
                <a:solidFill>
                  <a:schemeClr val="tx2"/>
                </a:solidFill>
              </a:rPr>
              <a:t>AC-Coupled LGAD</a:t>
            </a:r>
          </a:p>
          <a:p>
            <a:pPr marL="342900" indent="-342900">
              <a:buFont typeface="Arial" panose="020B0604020202020204" pitchFamily="34" charset="0"/>
              <a:buChar char="•"/>
            </a:pPr>
            <a:endParaRPr lang="en-GB" dirty="0">
              <a:solidFill>
                <a:schemeClr val="tx2"/>
              </a:solidFill>
            </a:endParaRPr>
          </a:p>
        </p:txBody>
      </p:sp>
      <p:sp>
        <p:nvSpPr>
          <p:cNvPr id="2" name="Content Placeholder 1">
            <a:extLst>
              <a:ext uri="{FF2B5EF4-FFF2-40B4-BE49-F238E27FC236}">
                <a16:creationId xmlns:a16="http://schemas.microsoft.com/office/drawing/2014/main" id="{51B5D8C8-0E84-6D49-8499-F71795AAFC51}"/>
              </a:ext>
            </a:extLst>
          </p:cNvPr>
          <p:cNvSpPr>
            <a:spLocks noGrp="1"/>
          </p:cNvSpPr>
          <p:nvPr>
            <p:ph idx="1"/>
          </p:nvPr>
        </p:nvSpPr>
        <p:spPr>
          <a:xfrm>
            <a:off x="407988" y="1113332"/>
            <a:ext cx="11376024" cy="801556"/>
          </a:xfrm>
        </p:spPr>
        <p:txBody>
          <a:bodyPr/>
          <a:lstStyle/>
          <a:p>
            <a:pPr>
              <a:lnSpc>
                <a:spcPct val="100000"/>
              </a:lnSpc>
            </a:pPr>
            <a:r>
              <a:rPr lang="en-US" sz="1800" dirty="0"/>
              <a:t>We are working on extending the list of resistive detectors geometries that can be modelled. </a:t>
            </a:r>
            <a:r>
              <a:rPr lang="en-US" sz="1800" dirty="0">
                <a:solidFill>
                  <a:srgbClr val="FF0000"/>
                </a:solidFill>
              </a:rPr>
              <a:t>Some of the detector types will be used to benchmark the model.</a:t>
            </a:r>
            <a:endParaRPr lang="en-GB" sz="1800" b="0" dirty="0">
              <a:solidFill>
                <a:srgbClr val="FF0000"/>
              </a:solidFill>
            </a:endParaRPr>
          </a:p>
        </p:txBody>
      </p:sp>
      <p:sp>
        <p:nvSpPr>
          <p:cNvPr id="3" name="Title 2">
            <a:extLst>
              <a:ext uri="{FF2B5EF4-FFF2-40B4-BE49-F238E27FC236}">
                <a16:creationId xmlns:a16="http://schemas.microsoft.com/office/drawing/2014/main" id="{ECEB2478-CFDE-2940-B5F6-82140C75C8AF}"/>
              </a:ext>
            </a:extLst>
          </p:cNvPr>
          <p:cNvSpPr>
            <a:spLocks noGrp="1"/>
          </p:cNvSpPr>
          <p:nvPr>
            <p:ph type="title"/>
          </p:nvPr>
        </p:nvSpPr>
        <p:spPr>
          <a:xfrm>
            <a:off x="407988" y="373593"/>
            <a:ext cx="11376025" cy="602895"/>
          </a:xfrm>
        </p:spPr>
        <p:txBody>
          <a:bodyPr/>
          <a:lstStyle/>
          <a:p>
            <a:r>
              <a:rPr lang="en-GB" dirty="0"/>
              <a:t>Some of the detectors containing resistive elements</a:t>
            </a:r>
          </a:p>
        </p:txBody>
      </p:sp>
      <p:sp>
        <p:nvSpPr>
          <p:cNvPr id="4" name="Slide Number Placeholder 3">
            <a:extLst>
              <a:ext uri="{FF2B5EF4-FFF2-40B4-BE49-F238E27FC236}">
                <a16:creationId xmlns:a16="http://schemas.microsoft.com/office/drawing/2014/main" id="{1C5E19E3-82DA-9C4F-A83B-D3A8675B6F02}"/>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5" name="Picture 4" descr="Logo&#10;&#10;Description automatically generated with medium confidence">
            <a:extLst>
              <a:ext uri="{FF2B5EF4-FFF2-40B4-BE49-F238E27FC236}">
                <a16:creationId xmlns:a16="http://schemas.microsoft.com/office/drawing/2014/main" id="{7FE4354C-207A-2647-AEFE-EC72903F7246}"/>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pic>
        <p:nvPicPr>
          <p:cNvPr id="10" name="Picture 9">
            <a:extLst>
              <a:ext uri="{FF2B5EF4-FFF2-40B4-BE49-F238E27FC236}">
                <a16:creationId xmlns:a16="http://schemas.microsoft.com/office/drawing/2014/main" id="{36AA7DED-6FB0-A545-12B1-43C3AEBDB70A}"/>
              </a:ext>
            </a:extLst>
          </p:cNvPr>
          <p:cNvPicPr>
            <a:picLocks noChangeAspect="1"/>
          </p:cNvPicPr>
          <p:nvPr/>
        </p:nvPicPr>
        <p:blipFill>
          <a:blip r:embed="rId4"/>
          <a:stretch>
            <a:fillRect/>
          </a:stretch>
        </p:blipFill>
        <p:spPr>
          <a:xfrm>
            <a:off x="9169386" y="2618454"/>
            <a:ext cx="2674101" cy="2798892"/>
          </a:xfrm>
          <a:prstGeom prst="rect">
            <a:avLst/>
          </a:prstGeom>
        </p:spPr>
      </p:pic>
      <p:grpSp>
        <p:nvGrpSpPr>
          <p:cNvPr id="11" name="Group 10">
            <a:extLst>
              <a:ext uri="{FF2B5EF4-FFF2-40B4-BE49-F238E27FC236}">
                <a16:creationId xmlns:a16="http://schemas.microsoft.com/office/drawing/2014/main" id="{D2BD91D7-3291-E67C-F307-A499EEE841D3}"/>
              </a:ext>
            </a:extLst>
          </p:cNvPr>
          <p:cNvGrpSpPr/>
          <p:nvPr/>
        </p:nvGrpSpPr>
        <p:grpSpPr>
          <a:xfrm>
            <a:off x="6096000" y="2677191"/>
            <a:ext cx="2728940" cy="2622738"/>
            <a:chOff x="4958710" y="3448730"/>
            <a:chExt cx="2728940" cy="2622738"/>
          </a:xfrm>
        </p:grpSpPr>
        <p:pic>
          <p:nvPicPr>
            <p:cNvPr id="12" name="Picture 11" descr="Chart, table&#10;&#10;Description automatically generated">
              <a:extLst>
                <a:ext uri="{FF2B5EF4-FFF2-40B4-BE49-F238E27FC236}">
                  <a16:creationId xmlns:a16="http://schemas.microsoft.com/office/drawing/2014/main" id="{0E7199D6-255C-B3B7-DC1D-A780A5935BD5}"/>
                </a:ext>
              </a:extLst>
            </p:cNvPr>
            <p:cNvPicPr>
              <a:picLocks noChangeAspect="1"/>
            </p:cNvPicPr>
            <p:nvPr/>
          </p:nvPicPr>
          <p:blipFill>
            <a:blip r:embed="rId5"/>
            <a:stretch>
              <a:fillRect/>
            </a:stretch>
          </p:blipFill>
          <p:spPr>
            <a:xfrm>
              <a:off x="4958710" y="3448730"/>
              <a:ext cx="2728940" cy="2622738"/>
            </a:xfrm>
            <a:prstGeom prst="rect">
              <a:avLst/>
            </a:prstGeom>
          </p:spPr>
        </p:pic>
        <p:sp>
          <p:nvSpPr>
            <p:cNvPr id="15" name="Rectangle 14">
              <a:extLst>
                <a:ext uri="{FF2B5EF4-FFF2-40B4-BE49-F238E27FC236}">
                  <a16:creationId xmlns:a16="http://schemas.microsoft.com/office/drawing/2014/main" id="{7A390564-6390-D7D6-0658-190E5392AA48}"/>
                </a:ext>
              </a:extLst>
            </p:cNvPr>
            <p:cNvSpPr/>
            <p:nvPr/>
          </p:nvSpPr>
          <p:spPr>
            <a:xfrm>
              <a:off x="6502400" y="3556000"/>
              <a:ext cx="88899" cy="2012951"/>
            </a:xfrm>
            <a:prstGeom prst="rect">
              <a:avLst/>
            </a:prstGeom>
            <a:solidFill>
              <a:srgbClr val="8779B3"/>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969B8D13-B829-9107-D3F0-1478807FF2BD}"/>
                </a:ext>
              </a:extLst>
            </p:cNvPr>
            <p:cNvSpPr/>
            <p:nvPr/>
          </p:nvSpPr>
          <p:spPr>
            <a:xfrm>
              <a:off x="6775916" y="3791404"/>
              <a:ext cx="88899" cy="2012951"/>
            </a:xfrm>
            <a:prstGeom prst="rect">
              <a:avLst/>
            </a:prstGeom>
            <a:solidFill>
              <a:schemeClr val="bg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A8CA0A62-185E-CEDD-F4A8-5A1FB11C4803}"/>
                </a:ext>
              </a:extLst>
            </p:cNvPr>
            <p:cNvSpPr/>
            <p:nvPr/>
          </p:nvSpPr>
          <p:spPr>
            <a:xfrm>
              <a:off x="6226597" y="3779327"/>
              <a:ext cx="88899" cy="2012951"/>
            </a:xfrm>
            <a:prstGeom prst="rect">
              <a:avLst/>
            </a:prstGeom>
            <a:solidFill>
              <a:schemeClr val="bg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0" name="TextBox 19">
            <a:extLst>
              <a:ext uri="{FF2B5EF4-FFF2-40B4-BE49-F238E27FC236}">
                <a16:creationId xmlns:a16="http://schemas.microsoft.com/office/drawing/2014/main" id="{38105A56-AA00-C190-D918-E7FE0A1C01F9}"/>
              </a:ext>
            </a:extLst>
          </p:cNvPr>
          <p:cNvSpPr txBox="1"/>
          <p:nvPr/>
        </p:nvSpPr>
        <p:spPr>
          <a:xfrm>
            <a:off x="9911718" y="4549753"/>
            <a:ext cx="1825164" cy="276999"/>
          </a:xfrm>
          <a:prstGeom prst="rect">
            <a:avLst/>
          </a:prstGeom>
          <a:solidFill>
            <a:schemeClr val="lt1"/>
          </a:solidFill>
          <a:ln cap="rnd">
            <a:noFill/>
          </a:ln>
          <a:effectLst>
            <a:softEdge rad="0"/>
          </a:effectLst>
        </p:spPr>
        <p:style>
          <a:lnRef idx="2">
            <a:schemeClr val="accent3"/>
          </a:lnRef>
          <a:fillRef idx="1">
            <a:schemeClr val="lt1"/>
          </a:fillRef>
          <a:effectRef idx="0">
            <a:schemeClr val="accent3"/>
          </a:effectRef>
          <a:fontRef idx="minor">
            <a:schemeClr val="dk1"/>
          </a:fontRef>
        </p:style>
        <p:txBody>
          <a:bodyPr wrap="square" lIns="0" tIns="0" rIns="0" bIns="0" rtlCol="0">
            <a:spAutoFit/>
          </a:bodyPr>
          <a:lstStyle/>
          <a:p>
            <a:pPr algn="ctr"/>
            <a:r>
              <a:rPr lang="en-GB" dirty="0">
                <a:solidFill>
                  <a:srgbClr val="C00000"/>
                </a:solidFill>
              </a:rPr>
              <a:t>Preliminary</a:t>
            </a:r>
          </a:p>
        </p:txBody>
      </p:sp>
      <p:sp>
        <p:nvSpPr>
          <p:cNvPr id="21" name="TextBox 20">
            <a:extLst>
              <a:ext uri="{FF2B5EF4-FFF2-40B4-BE49-F238E27FC236}">
                <a16:creationId xmlns:a16="http://schemas.microsoft.com/office/drawing/2014/main" id="{54464C12-EF46-51AA-8E1C-C9576EA05E33}"/>
              </a:ext>
            </a:extLst>
          </p:cNvPr>
          <p:cNvSpPr txBox="1"/>
          <p:nvPr/>
        </p:nvSpPr>
        <p:spPr>
          <a:xfrm>
            <a:off x="8048323" y="2815234"/>
            <a:ext cx="562655" cy="184666"/>
          </a:xfrm>
          <a:prstGeom prst="rect">
            <a:avLst/>
          </a:prstGeom>
          <a:noFill/>
        </p:spPr>
        <p:txBody>
          <a:bodyPr wrap="none" lIns="0" tIns="0" rIns="0" bIns="0" rtlCol="0">
            <a:spAutoFit/>
          </a:bodyPr>
          <a:lstStyle/>
          <a:p>
            <a:pPr algn="l"/>
            <a:r>
              <a:rPr lang="en-GB" sz="1200" dirty="0">
                <a:solidFill>
                  <a:srgbClr val="F5B041"/>
                </a:solidFill>
              </a:rPr>
              <a:t>Electron</a:t>
            </a:r>
          </a:p>
        </p:txBody>
      </p:sp>
      <p:sp>
        <p:nvSpPr>
          <p:cNvPr id="22" name="TextBox 21">
            <a:extLst>
              <a:ext uri="{FF2B5EF4-FFF2-40B4-BE49-F238E27FC236}">
                <a16:creationId xmlns:a16="http://schemas.microsoft.com/office/drawing/2014/main" id="{FEB058DA-4F90-8453-F672-DFCA6BA40384}"/>
              </a:ext>
            </a:extLst>
          </p:cNvPr>
          <p:cNvSpPr txBox="1"/>
          <p:nvPr/>
        </p:nvSpPr>
        <p:spPr>
          <a:xfrm>
            <a:off x="8054341" y="3019865"/>
            <a:ext cx="314189" cy="184666"/>
          </a:xfrm>
          <a:prstGeom prst="rect">
            <a:avLst/>
          </a:prstGeom>
          <a:noFill/>
        </p:spPr>
        <p:txBody>
          <a:bodyPr wrap="none" lIns="0" tIns="0" rIns="0" bIns="0" rtlCol="0">
            <a:spAutoFit/>
          </a:bodyPr>
          <a:lstStyle/>
          <a:p>
            <a:pPr algn="l"/>
            <a:r>
              <a:rPr lang="en-GB" sz="1200" dirty="0">
                <a:solidFill>
                  <a:srgbClr val="CF1C18"/>
                </a:solidFill>
              </a:rPr>
              <a:t>Hole</a:t>
            </a:r>
          </a:p>
        </p:txBody>
      </p:sp>
      <p:sp>
        <p:nvSpPr>
          <p:cNvPr id="23" name="TextBox 22">
            <a:extLst>
              <a:ext uri="{FF2B5EF4-FFF2-40B4-BE49-F238E27FC236}">
                <a16:creationId xmlns:a16="http://schemas.microsoft.com/office/drawing/2014/main" id="{A7F20A68-F7C8-4EE8-B45C-0CBF63311E73}"/>
              </a:ext>
            </a:extLst>
          </p:cNvPr>
          <p:cNvSpPr txBox="1"/>
          <p:nvPr/>
        </p:nvSpPr>
        <p:spPr>
          <a:xfrm>
            <a:off x="8062356" y="3206904"/>
            <a:ext cx="306174" cy="184666"/>
          </a:xfrm>
          <a:prstGeom prst="rect">
            <a:avLst/>
          </a:prstGeom>
          <a:noFill/>
        </p:spPr>
        <p:txBody>
          <a:bodyPr wrap="none" lIns="0" tIns="0" rIns="0" bIns="0" rtlCol="0">
            <a:spAutoFit/>
          </a:bodyPr>
          <a:lstStyle/>
          <a:p>
            <a:pPr algn="l"/>
            <a:r>
              <a:rPr lang="en-GB" sz="1200" dirty="0">
                <a:solidFill>
                  <a:srgbClr val="056200"/>
                </a:solidFill>
              </a:rPr>
              <a:t>Pion</a:t>
            </a:r>
          </a:p>
        </p:txBody>
      </p:sp>
      <p:sp>
        <p:nvSpPr>
          <p:cNvPr id="24" name="TextBox 23">
            <a:extLst>
              <a:ext uri="{FF2B5EF4-FFF2-40B4-BE49-F238E27FC236}">
                <a16:creationId xmlns:a16="http://schemas.microsoft.com/office/drawing/2014/main" id="{8A92D0DE-53E2-C40B-C065-998190C32A9F}"/>
              </a:ext>
            </a:extLst>
          </p:cNvPr>
          <p:cNvSpPr txBox="1"/>
          <p:nvPr/>
        </p:nvSpPr>
        <p:spPr>
          <a:xfrm rot="16200000">
            <a:off x="6810450" y="3784987"/>
            <a:ext cx="868828" cy="184666"/>
          </a:xfrm>
          <a:prstGeom prst="rect">
            <a:avLst/>
          </a:prstGeom>
          <a:noFill/>
        </p:spPr>
        <p:txBody>
          <a:bodyPr wrap="none" lIns="0" tIns="0" rIns="0" bIns="0" rtlCol="0">
            <a:spAutoFit/>
          </a:bodyPr>
          <a:lstStyle/>
          <a:p>
            <a:pPr algn="l"/>
            <a:r>
              <a:rPr lang="en-GB" sz="1200" dirty="0">
                <a:solidFill>
                  <a:srgbClr val="B2B2B2"/>
                </a:solidFill>
              </a:rPr>
              <a:t>Bias Column</a:t>
            </a:r>
          </a:p>
        </p:txBody>
      </p:sp>
      <p:sp>
        <p:nvSpPr>
          <p:cNvPr id="25" name="TextBox 24">
            <a:extLst>
              <a:ext uri="{FF2B5EF4-FFF2-40B4-BE49-F238E27FC236}">
                <a16:creationId xmlns:a16="http://schemas.microsoft.com/office/drawing/2014/main" id="{45EC2909-FE8E-58B1-E294-20D02E49DAC6}"/>
              </a:ext>
            </a:extLst>
          </p:cNvPr>
          <p:cNvSpPr txBox="1"/>
          <p:nvPr/>
        </p:nvSpPr>
        <p:spPr>
          <a:xfrm rot="16200000">
            <a:off x="6965227" y="3758065"/>
            <a:ext cx="1149354" cy="184666"/>
          </a:xfrm>
          <a:prstGeom prst="rect">
            <a:avLst/>
          </a:prstGeom>
          <a:noFill/>
        </p:spPr>
        <p:txBody>
          <a:bodyPr wrap="none" lIns="0" tIns="0" rIns="0" bIns="0" rtlCol="0">
            <a:spAutoFit/>
          </a:bodyPr>
          <a:lstStyle/>
          <a:p>
            <a:pPr algn="l"/>
            <a:r>
              <a:rPr lang="en-GB" sz="1200" dirty="0">
                <a:solidFill>
                  <a:srgbClr val="8477AF"/>
                </a:solidFill>
              </a:rPr>
              <a:t>Readout Column</a:t>
            </a:r>
          </a:p>
        </p:txBody>
      </p:sp>
      <p:pic>
        <p:nvPicPr>
          <p:cNvPr id="26" name="Picture 4" descr="Garfield++ User Guide">
            <a:extLst>
              <a:ext uri="{FF2B5EF4-FFF2-40B4-BE49-F238E27FC236}">
                <a16:creationId xmlns:a16="http://schemas.microsoft.com/office/drawing/2014/main" id="{CC5E2882-449D-7BD9-38C5-863E3F354A5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13314" y="2870665"/>
            <a:ext cx="455501" cy="274246"/>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D467C5FC-3EFD-FE9F-4D34-D4634F5D5B6F}"/>
              </a:ext>
            </a:extLst>
          </p:cNvPr>
          <p:cNvSpPr txBox="1"/>
          <p:nvPr/>
        </p:nvSpPr>
        <p:spPr>
          <a:xfrm>
            <a:off x="5630013" y="6363025"/>
            <a:ext cx="5477034" cy="369332"/>
          </a:xfrm>
          <a:prstGeom prst="rect">
            <a:avLst/>
          </a:prstGeom>
          <a:noFill/>
        </p:spPr>
        <p:txBody>
          <a:bodyPr wrap="square" lIns="0" tIns="0" rIns="0" bIns="0" rtlCol="0">
            <a:spAutoFit/>
          </a:bodyPr>
          <a:lstStyle/>
          <a:p>
            <a:r>
              <a:rPr lang="en-GB" sz="1200" dirty="0">
                <a:solidFill>
                  <a:schemeClr val="tx2"/>
                </a:solidFill>
              </a:rPr>
              <a:t>A comprehensive overview of the PICOSEC effort was given yesterday by </a:t>
            </a:r>
            <a:r>
              <a:rPr lang="en-GB" sz="1200" dirty="0">
                <a:solidFill>
                  <a:schemeClr val="tx2"/>
                </a:solidFill>
                <a:hlinkClick r:id="rId7"/>
              </a:rPr>
              <a:t>A. </a:t>
            </a:r>
            <a:r>
              <a:rPr lang="en-GB" sz="1200" b="0" i="0" u="none" strike="noStrike" dirty="0">
                <a:solidFill>
                  <a:srgbClr val="555555"/>
                </a:solidFill>
                <a:effectLst/>
                <a:latin typeface="Roboto" panose="02000000000000000000" pitchFamily="2" charset="0"/>
                <a:hlinkClick r:id="rId7"/>
              </a:rPr>
              <a:t>Utrobicic</a:t>
            </a:r>
            <a:r>
              <a:rPr lang="en-GB" sz="1200" dirty="0">
                <a:solidFill>
                  <a:srgbClr val="555555"/>
                </a:solidFill>
                <a:latin typeface="Roboto" panose="02000000000000000000" pitchFamily="2" charset="0"/>
              </a:rPr>
              <a:t> and </a:t>
            </a:r>
            <a:r>
              <a:rPr lang="en-GB" sz="1200" dirty="0">
                <a:solidFill>
                  <a:srgbClr val="555555"/>
                </a:solidFill>
                <a:latin typeface="Roboto" panose="02000000000000000000" pitchFamily="2" charset="0"/>
                <a:hlinkClick r:id="rId8"/>
              </a:rPr>
              <a:t>M. Lisowska</a:t>
            </a:r>
            <a:r>
              <a:rPr lang="en-GB" sz="1200" dirty="0">
                <a:solidFill>
                  <a:srgbClr val="555555"/>
                </a:solidFill>
                <a:latin typeface="Roboto" panose="02000000000000000000" pitchFamily="2" charset="0"/>
              </a:rPr>
              <a:t>.</a:t>
            </a:r>
            <a:endParaRPr lang="en-GB" sz="1200" dirty="0">
              <a:solidFill>
                <a:schemeClr val="tx2"/>
              </a:solidFill>
            </a:endParaRPr>
          </a:p>
        </p:txBody>
      </p:sp>
      <p:cxnSp>
        <p:nvCxnSpPr>
          <p:cNvPr id="30" name="Straight Arrow Connector 29">
            <a:extLst>
              <a:ext uri="{FF2B5EF4-FFF2-40B4-BE49-F238E27FC236}">
                <a16:creationId xmlns:a16="http://schemas.microsoft.com/office/drawing/2014/main" id="{94A8EBCB-B5BE-BBA5-39CB-39CFFFF2CB17}"/>
              </a:ext>
            </a:extLst>
          </p:cNvPr>
          <p:cNvCxnSpPr>
            <a:cxnSpLocks/>
          </p:cNvCxnSpPr>
          <p:nvPr/>
        </p:nvCxnSpPr>
        <p:spPr>
          <a:xfrm flipV="1">
            <a:off x="5527984" y="5140411"/>
            <a:ext cx="577881" cy="422992"/>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C357D9C-E95C-7A88-C7B0-1B428394B775}"/>
              </a:ext>
            </a:extLst>
          </p:cNvPr>
          <p:cNvCxnSpPr>
            <a:cxnSpLocks/>
          </p:cNvCxnSpPr>
          <p:nvPr/>
        </p:nvCxnSpPr>
        <p:spPr>
          <a:xfrm>
            <a:off x="2808669" y="5564639"/>
            <a:ext cx="2719315" cy="84"/>
          </a:xfrm>
          <a:prstGeom prst="line">
            <a:avLst/>
          </a:prstGeom>
          <a:ln w="285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A5ADDFFF-9DE3-97D5-20B0-7ABF4BAAFABD}"/>
              </a:ext>
            </a:extLst>
          </p:cNvPr>
          <p:cNvGrpSpPr/>
          <p:nvPr/>
        </p:nvGrpSpPr>
        <p:grpSpPr>
          <a:xfrm>
            <a:off x="3795040" y="6288867"/>
            <a:ext cx="1687441" cy="514966"/>
            <a:chOff x="4481559" y="5776021"/>
            <a:chExt cx="2970118" cy="868188"/>
          </a:xfrm>
        </p:grpSpPr>
        <p:pic>
          <p:nvPicPr>
            <p:cNvPr id="14" name="Picture 13" descr="Graphical user interface, application&#10;&#10;Description automatically generated">
              <a:extLst>
                <a:ext uri="{FF2B5EF4-FFF2-40B4-BE49-F238E27FC236}">
                  <a16:creationId xmlns:a16="http://schemas.microsoft.com/office/drawing/2014/main" id="{CFC8A9E0-7F87-69D4-3E9B-09028402BEF5}"/>
                </a:ext>
              </a:extLst>
            </p:cNvPr>
            <p:cNvPicPr>
              <a:picLocks noChangeAspect="1"/>
            </p:cNvPicPr>
            <p:nvPr/>
          </p:nvPicPr>
          <p:blipFill>
            <a:blip r:embed="rId9"/>
            <a:stretch>
              <a:fillRect/>
            </a:stretch>
          </p:blipFill>
          <p:spPr>
            <a:xfrm>
              <a:off x="4481559" y="5776021"/>
              <a:ext cx="2970118" cy="868188"/>
            </a:xfrm>
            <a:prstGeom prst="rect">
              <a:avLst/>
            </a:prstGeom>
          </p:spPr>
        </p:pic>
        <p:pic>
          <p:nvPicPr>
            <p:cNvPr id="16" name="Picture 15" descr="Graphical user interface, application&#10;&#10;Description automatically generated">
              <a:extLst>
                <a:ext uri="{FF2B5EF4-FFF2-40B4-BE49-F238E27FC236}">
                  <a16:creationId xmlns:a16="http://schemas.microsoft.com/office/drawing/2014/main" id="{723696E3-E075-D3A3-0F8B-99BF654E77C3}"/>
                </a:ext>
              </a:extLst>
            </p:cNvPr>
            <p:cNvPicPr>
              <a:picLocks noChangeAspect="1"/>
            </p:cNvPicPr>
            <p:nvPr/>
          </p:nvPicPr>
          <p:blipFill rotWithShape="1">
            <a:blip r:embed="rId10"/>
            <a:srcRect r="30484" b="58556"/>
            <a:stretch/>
          </p:blipFill>
          <p:spPr>
            <a:xfrm>
              <a:off x="4481560" y="5776021"/>
              <a:ext cx="2064714" cy="359811"/>
            </a:xfrm>
            <a:prstGeom prst="rect">
              <a:avLst/>
            </a:prstGeom>
          </p:spPr>
        </p:pic>
      </p:grpSp>
      <p:pic>
        <p:nvPicPr>
          <p:cNvPr id="17" name="Picture 16" descr="Graphical user interface, Teams&#10;&#10;Description automatically generated with medium confidence">
            <a:extLst>
              <a:ext uri="{FF2B5EF4-FFF2-40B4-BE49-F238E27FC236}">
                <a16:creationId xmlns:a16="http://schemas.microsoft.com/office/drawing/2014/main" id="{32E19723-51FC-E7CF-3DD4-4E9A68E1CE11}"/>
              </a:ext>
            </a:extLst>
          </p:cNvPr>
          <p:cNvPicPr>
            <a:picLocks noChangeAspect="1"/>
          </p:cNvPicPr>
          <p:nvPr/>
        </p:nvPicPr>
        <p:blipFill>
          <a:blip r:embed="rId11"/>
          <a:stretch>
            <a:fillRect/>
          </a:stretch>
        </p:blipFill>
        <p:spPr>
          <a:xfrm>
            <a:off x="2945113" y="6282930"/>
            <a:ext cx="855855" cy="529522"/>
          </a:xfrm>
          <a:prstGeom prst="rect">
            <a:avLst/>
          </a:prstGeom>
        </p:spPr>
      </p:pic>
    </p:spTree>
    <p:extLst>
      <p:ext uri="{BB962C8B-B14F-4D97-AF65-F5344CB8AC3E}">
        <p14:creationId xmlns:p14="http://schemas.microsoft.com/office/powerpoint/2010/main" val="2904496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3EFA8BEC-89B9-69D0-A635-75E53B362254}"/>
              </a:ext>
            </a:extLst>
          </p:cNvPr>
          <p:cNvSpPr/>
          <p:nvPr/>
        </p:nvSpPr>
        <p:spPr>
          <a:xfrm rot="20439669">
            <a:off x="9909349" y="2261545"/>
            <a:ext cx="858890" cy="3581949"/>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5" name="Rectangle 34">
            <a:extLst>
              <a:ext uri="{FF2B5EF4-FFF2-40B4-BE49-F238E27FC236}">
                <a16:creationId xmlns:a16="http://schemas.microsoft.com/office/drawing/2014/main" id="{5D9BDC0E-6D84-105D-1318-524BB8792106}"/>
              </a:ext>
            </a:extLst>
          </p:cNvPr>
          <p:cNvSpPr/>
          <p:nvPr/>
        </p:nvSpPr>
        <p:spPr>
          <a:xfrm rot="20439669">
            <a:off x="7699137" y="3559608"/>
            <a:ext cx="858890" cy="212497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6" name="Rectangle 75">
            <a:extLst>
              <a:ext uri="{FF2B5EF4-FFF2-40B4-BE49-F238E27FC236}">
                <a16:creationId xmlns:a16="http://schemas.microsoft.com/office/drawing/2014/main" id="{0E2BD8B5-102E-CF55-40B5-E2CB43DD89B5}"/>
              </a:ext>
            </a:extLst>
          </p:cNvPr>
          <p:cNvSpPr/>
          <p:nvPr/>
        </p:nvSpPr>
        <p:spPr>
          <a:xfrm>
            <a:off x="6852285" y="2507559"/>
            <a:ext cx="709812" cy="295923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6" name="Rectangle 35">
            <a:extLst>
              <a:ext uri="{FF2B5EF4-FFF2-40B4-BE49-F238E27FC236}">
                <a16:creationId xmlns:a16="http://schemas.microsoft.com/office/drawing/2014/main" id="{4DE9528A-8589-2FD6-787B-9938A16D7D0A}"/>
              </a:ext>
            </a:extLst>
          </p:cNvPr>
          <p:cNvSpPr/>
          <p:nvPr/>
        </p:nvSpPr>
        <p:spPr>
          <a:xfrm rot="20439669">
            <a:off x="10937315" y="2322729"/>
            <a:ext cx="709812" cy="227298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8" name="Rectangle 17">
            <a:extLst>
              <a:ext uri="{FF2B5EF4-FFF2-40B4-BE49-F238E27FC236}">
                <a16:creationId xmlns:a16="http://schemas.microsoft.com/office/drawing/2014/main" id="{4E470234-92DD-AA7D-D3BF-7BCADE7EEF95}"/>
              </a:ext>
            </a:extLst>
          </p:cNvPr>
          <p:cNvSpPr/>
          <p:nvPr/>
        </p:nvSpPr>
        <p:spPr>
          <a:xfrm rot="20439669">
            <a:off x="8724080" y="2167129"/>
            <a:ext cx="858890" cy="3935949"/>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grpSp>
        <p:nvGrpSpPr>
          <p:cNvPr id="10" name="Group 9">
            <a:extLst>
              <a:ext uri="{FF2B5EF4-FFF2-40B4-BE49-F238E27FC236}">
                <a16:creationId xmlns:a16="http://schemas.microsoft.com/office/drawing/2014/main" id="{E8AFEC53-37E9-9BDC-1B51-2159968E50B9}"/>
              </a:ext>
            </a:extLst>
          </p:cNvPr>
          <p:cNvGrpSpPr/>
          <p:nvPr/>
        </p:nvGrpSpPr>
        <p:grpSpPr>
          <a:xfrm rot="16200000">
            <a:off x="1307734" y="4393338"/>
            <a:ext cx="360000" cy="470007"/>
            <a:chOff x="9527242" y="1884034"/>
            <a:chExt cx="360000" cy="470007"/>
          </a:xfrm>
        </p:grpSpPr>
        <p:cxnSp>
          <p:nvCxnSpPr>
            <p:cNvPr id="2" name="Straight Connector 1">
              <a:extLst>
                <a:ext uri="{FF2B5EF4-FFF2-40B4-BE49-F238E27FC236}">
                  <a16:creationId xmlns:a16="http://schemas.microsoft.com/office/drawing/2014/main" id="{9330D8A8-C62B-00BF-87D5-6A723A409852}"/>
                </a:ext>
              </a:extLst>
            </p:cNvPr>
            <p:cNvCxnSpPr>
              <a:cxnSpLocks/>
            </p:cNvCxnSpPr>
            <p:nvPr/>
          </p:nvCxnSpPr>
          <p:spPr>
            <a:xfrm flipV="1">
              <a:off x="9686463" y="1990007"/>
              <a:ext cx="0" cy="3640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86417352-CA15-5572-6D8B-A854BDC4185D}"/>
                </a:ext>
              </a:extLst>
            </p:cNvPr>
            <p:cNvCxnSpPr/>
            <p:nvPr/>
          </p:nvCxnSpPr>
          <p:spPr>
            <a:xfrm flipV="1">
              <a:off x="9527242" y="1989840"/>
              <a:ext cx="360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BF1FC01F-E65B-64A0-B868-5784E0D5B0F4}"/>
                </a:ext>
              </a:extLst>
            </p:cNvPr>
            <p:cNvCxnSpPr/>
            <p:nvPr/>
          </p:nvCxnSpPr>
          <p:spPr>
            <a:xfrm flipV="1">
              <a:off x="9588442" y="1936937"/>
              <a:ext cx="2376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0B87BC42-B6EE-31F0-7990-66AE07C48A63}"/>
                </a:ext>
              </a:extLst>
            </p:cNvPr>
            <p:cNvCxnSpPr/>
            <p:nvPr/>
          </p:nvCxnSpPr>
          <p:spPr>
            <a:xfrm flipV="1">
              <a:off x="9649642" y="1884034"/>
              <a:ext cx="1188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85" name="Oval 84">
            <a:extLst>
              <a:ext uri="{FF2B5EF4-FFF2-40B4-BE49-F238E27FC236}">
                <a16:creationId xmlns:a16="http://schemas.microsoft.com/office/drawing/2014/main" id="{98CF1A0C-C6CD-1FDF-EAD9-2296F91991D0}"/>
              </a:ext>
            </a:extLst>
          </p:cNvPr>
          <p:cNvSpPr/>
          <p:nvPr/>
        </p:nvSpPr>
        <p:spPr>
          <a:xfrm>
            <a:off x="6440244" y="2009085"/>
            <a:ext cx="1996608" cy="1898646"/>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20" name="Title 19">
            <a:extLst>
              <a:ext uri="{FF2B5EF4-FFF2-40B4-BE49-F238E27FC236}">
                <a16:creationId xmlns:a16="http://schemas.microsoft.com/office/drawing/2014/main" id="{6183A2AA-CAD9-2EDD-9D1D-C63613C31A1C}"/>
              </a:ext>
            </a:extLst>
          </p:cNvPr>
          <p:cNvSpPr>
            <a:spLocks noGrp="1"/>
          </p:cNvSpPr>
          <p:nvPr>
            <p:ph type="title"/>
          </p:nvPr>
        </p:nvSpPr>
        <p:spPr/>
        <p:txBody>
          <a:bodyPr/>
          <a:lstStyle/>
          <a:p>
            <a:r>
              <a:rPr lang="en-BE" dirty="0"/>
              <a:t>Signal formation in resistive-strip Micromegas</a:t>
            </a:r>
          </a:p>
        </p:txBody>
      </p:sp>
      <p:sp>
        <p:nvSpPr>
          <p:cNvPr id="4" name="Content Placeholder 1">
            <a:extLst>
              <a:ext uri="{FF2B5EF4-FFF2-40B4-BE49-F238E27FC236}">
                <a16:creationId xmlns:a16="http://schemas.microsoft.com/office/drawing/2014/main" id="{9F1103E3-FC88-5BE6-16E7-D55DE6EC7250}"/>
              </a:ext>
            </a:extLst>
          </p:cNvPr>
          <p:cNvSpPr>
            <a:spLocks noGrp="1"/>
          </p:cNvSpPr>
          <p:nvPr>
            <p:ph idx="1"/>
          </p:nvPr>
        </p:nvSpPr>
        <p:spPr>
          <a:xfrm>
            <a:off x="407987" y="1135185"/>
            <a:ext cx="11376024" cy="661080"/>
          </a:xfrm>
        </p:spPr>
        <p:txBody>
          <a:bodyPr/>
          <a:lstStyle/>
          <a:p>
            <a:pPr marL="0" lvl="1" indent="0">
              <a:buNone/>
            </a:pPr>
            <a:r>
              <a:rPr lang="en-US" b="1" dirty="0"/>
              <a:t>The resistive-strips present in the geometry of this Micromegas geometry is known for its spreading of the signal over the strips orthogonal to them.</a:t>
            </a:r>
          </a:p>
        </p:txBody>
      </p:sp>
      <p:sp>
        <p:nvSpPr>
          <p:cNvPr id="14" name="Google Shape;694;p44">
            <a:extLst>
              <a:ext uri="{FF2B5EF4-FFF2-40B4-BE49-F238E27FC236}">
                <a16:creationId xmlns:a16="http://schemas.microsoft.com/office/drawing/2014/main" id="{537BF1C9-1D5B-796A-9088-AB07492E4C4F}"/>
              </a:ext>
            </a:extLst>
          </p:cNvPr>
          <p:cNvSpPr txBox="1"/>
          <p:nvPr/>
        </p:nvSpPr>
        <p:spPr>
          <a:xfrm>
            <a:off x="5285624" y="4416373"/>
            <a:ext cx="1573200"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err="1">
                <a:solidFill>
                  <a:srgbClr val="CF1C18"/>
                </a:solidFill>
                <a:latin typeface="Calibri"/>
                <a:ea typeface="Calibri"/>
                <a:cs typeface="Calibri"/>
                <a:sym typeface="Calibri"/>
              </a:rPr>
              <a:t>Resistive-strips</a:t>
            </a:r>
            <a:endParaRPr sz="1600" dirty="0">
              <a:solidFill>
                <a:srgbClr val="CF1C18"/>
              </a:solidFill>
              <a:latin typeface="Calibri"/>
              <a:ea typeface="Calibri"/>
              <a:cs typeface="Calibri"/>
              <a:sym typeface="Calibri"/>
            </a:endParaRPr>
          </a:p>
        </p:txBody>
      </p:sp>
      <p:sp>
        <p:nvSpPr>
          <p:cNvPr id="15" name="Google Shape;695;p44">
            <a:extLst>
              <a:ext uri="{FF2B5EF4-FFF2-40B4-BE49-F238E27FC236}">
                <a16:creationId xmlns:a16="http://schemas.microsoft.com/office/drawing/2014/main" id="{9DBB2F3C-7D09-DE2F-DFF0-1D18E7C426E4}"/>
              </a:ext>
            </a:extLst>
          </p:cNvPr>
          <p:cNvSpPr txBox="1"/>
          <p:nvPr/>
        </p:nvSpPr>
        <p:spPr>
          <a:xfrm>
            <a:off x="4193586" y="3815851"/>
            <a:ext cx="711900"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err="1">
                <a:solidFill>
                  <a:schemeClr val="tx2"/>
                </a:solidFill>
                <a:latin typeface="Calibri"/>
                <a:ea typeface="Calibri"/>
                <a:cs typeface="Calibri"/>
                <a:sym typeface="Calibri"/>
              </a:rPr>
              <a:t>Mesh</a:t>
            </a:r>
            <a:endParaRPr sz="1600" dirty="0">
              <a:solidFill>
                <a:schemeClr val="tx2"/>
              </a:solidFill>
              <a:latin typeface="Calibri"/>
              <a:ea typeface="Calibri"/>
              <a:cs typeface="Calibri"/>
              <a:sym typeface="Calibri"/>
            </a:endParaRPr>
          </a:p>
        </p:txBody>
      </p:sp>
      <p:sp>
        <p:nvSpPr>
          <p:cNvPr id="16" name="Google Shape;696;p44">
            <a:extLst>
              <a:ext uri="{FF2B5EF4-FFF2-40B4-BE49-F238E27FC236}">
                <a16:creationId xmlns:a16="http://schemas.microsoft.com/office/drawing/2014/main" id="{95796D09-7BC1-2035-7877-7F41350601D3}"/>
              </a:ext>
            </a:extLst>
          </p:cNvPr>
          <p:cNvSpPr txBox="1"/>
          <p:nvPr/>
        </p:nvSpPr>
        <p:spPr>
          <a:xfrm>
            <a:off x="3853499" y="4169985"/>
            <a:ext cx="711900" cy="43085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600" dirty="0" err="1">
                <a:solidFill>
                  <a:schemeClr val="tx2"/>
                </a:solidFill>
                <a:latin typeface="Calibri"/>
                <a:ea typeface="Calibri"/>
                <a:cs typeface="Calibri"/>
                <a:sym typeface="Calibri"/>
              </a:rPr>
              <a:t>Pillar</a:t>
            </a:r>
            <a:endParaRPr sz="1600" dirty="0">
              <a:solidFill>
                <a:schemeClr val="tx2"/>
              </a:solidFill>
              <a:latin typeface="Calibri"/>
              <a:ea typeface="Calibri"/>
              <a:cs typeface="Calibri"/>
              <a:sym typeface="Calibri"/>
            </a:endParaRPr>
          </a:p>
        </p:txBody>
      </p:sp>
      <p:pic>
        <p:nvPicPr>
          <p:cNvPr id="11" name="Google Shape;691;p44">
            <a:extLst>
              <a:ext uri="{FF2B5EF4-FFF2-40B4-BE49-F238E27FC236}">
                <a16:creationId xmlns:a16="http://schemas.microsoft.com/office/drawing/2014/main" id="{A61A6F99-CC39-CCB3-EE55-A897441C0628}"/>
              </a:ext>
            </a:extLst>
          </p:cNvPr>
          <p:cNvPicPr preferRelativeResize="0"/>
          <p:nvPr/>
        </p:nvPicPr>
        <p:blipFill>
          <a:blip r:embed="rId4">
            <a:alphaModFix amt="75000"/>
            <a:extLst>
              <a:ext uri="{BEBA8EAE-BF5A-486C-A8C5-ECC9F3942E4B}">
                <a14:imgProps xmlns:a14="http://schemas.microsoft.com/office/drawing/2010/main">
                  <a14:imgLayer r:embed="rId5">
                    <a14:imgEffect>
                      <a14:saturation sat="66000"/>
                    </a14:imgEffect>
                  </a14:imgLayer>
                </a14:imgProps>
              </a:ext>
            </a:extLst>
          </a:blip>
          <a:stretch>
            <a:fillRect/>
          </a:stretch>
        </p:blipFill>
        <p:spPr>
          <a:xfrm>
            <a:off x="7558446" y="2529810"/>
            <a:ext cx="3766192" cy="2914733"/>
          </a:xfrm>
          <a:prstGeom prst="rect">
            <a:avLst/>
          </a:prstGeom>
          <a:noFill/>
          <a:ln>
            <a:noFill/>
          </a:ln>
        </p:spPr>
      </p:pic>
      <p:pic>
        <p:nvPicPr>
          <p:cNvPr id="22" name="Google Shape;181;p29">
            <a:extLst>
              <a:ext uri="{FF2B5EF4-FFF2-40B4-BE49-F238E27FC236}">
                <a16:creationId xmlns:a16="http://schemas.microsoft.com/office/drawing/2014/main" id="{EBB41293-5AEE-9195-FB9C-8776C05674A0}"/>
              </a:ext>
            </a:extLst>
          </p:cNvPr>
          <p:cNvPicPr preferRelativeResize="0"/>
          <p:nvPr/>
        </p:nvPicPr>
        <p:blipFill rotWithShape="1">
          <a:blip r:embed="rId6">
            <a:alphaModFix/>
          </a:blip>
          <a:srcRect l="36698" t="28084" r="49385" b="37225"/>
          <a:stretch/>
        </p:blipFill>
        <p:spPr>
          <a:xfrm flipH="1">
            <a:off x="2569224" y="3804544"/>
            <a:ext cx="583468" cy="823798"/>
          </a:xfrm>
          <a:prstGeom prst="rect">
            <a:avLst/>
          </a:prstGeom>
          <a:noFill/>
          <a:ln>
            <a:noFill/>
          </a:ln>
        </p:spPr>
      </p:pic>
      <p:pic>
        <p:nvPicPr>
          <p:cNvPr id="23" name="Google Shape;182;p29">
            <a:extLst>
              <a:ext uri="{FF2B5EF4-FFF2-40B4-BE49-F238E27FC236}">
                <a16:creationId xmlns:a16="http://schemas.microsoft.com/office/drawing/2014/main" id="{843D0951-395B-00FD-EAFD-C2428BEB8136}"/>
              </a:ext>
            </a:extLst>
          </p:cNvPr>
          <p:cNvPicPr preferRelativeResize="0"/>
          <p:nvPr/>
        </p:nvPicPr>
        <p:blipFill rotWithShape="1">
          <a:blip r:embed="rId6">
            <a:alphaModFix/>
          </a:blip>
          <a:srcRect l="36697" t="14707" r="49386" b="36929"/>
          <a:stretch/>
        </p:blipFill>
        <p:spPr>
          <a:xfrm>
            <a:off x="2982705" y="2868085"/>
            <a:ext cx="919897" cy="1810800"/>
          </a:xfrm>
          <a:prstGeom prst="rect">
            <a:avLst/>
          </a:prstGeom>
          <a:noFill/>
          <a:ln>
            <a:noFill/>
          </a:ln>
        </p:spPr>
      </p:pic>
      <p:sp>
        <p:nvSpPr>
          <p:cNvPr id="25" name="Google Shape;206;p29">
            <a:extLst>
              <a:ext uri="{FF2B5EF4-FFF2-40B4-BE49-F238E27FC236}">
                <a16:creationId xmlns:a16="http://schemas.microsoft.com/office/drawing/2014/main" id="{7EBD9F18-B0DC-8ED6-6664-DC087D928FBF}"/>
              </a:ext>
            </a:extLst>
          </p:cNvPr>
          <p:cNvSpPr/>
          <p:nvPr/>
        </p:nvSpPr>
        <p:spPr>
          <a:xfrm>
            <a:off x="1704838" y="4711112"/>
            <a:ext cx="3109123" cy="649708"/>
          </a:xfrm>
          <a:prstGeom prst="cube">
            <a:avLst>
              <a:gd name="adj" fmla="val 671"/>
            </a:avLst>
          </a:prstGeom>
          <a:solidFill>
            <a:schemeClr val="bg2">
              <a:lumMod val="75000"/>
              <a:alpha val="72990"/>
            </a:scheme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03;p29">
            <a:extLst>
              <a:ext uri="{FF2B5EF4-FFF2-40B4-BE49-F238E27FC236}">
                <a16:creationId xmlns:a16="http://schemas.microsoft.com/office/drawing/2014/main" id="{217311D9-F2A4-CB10-5B71-214D658A7ECA}"/>
              </a:ext>
            </a:extLst>
          </p:cNvPr>
          <p:cNvSpPr/>
          <p:nvPr/>
        </p:nvSpPr>
        <p:spPr>
          <a:xfrm>
            <a:off x="1705009" y="4598766"/>
            <a:ext cx="3109123" cy="105977"/>
          </a:xfrm>
          <a:prstGeom prst="cube">
            <a:avLst>
              <a:gd name="adj" fmla="val 0"/>
            </a:avLst>
          </a:prstGeom>
          <a:solidFill>
            <a:srgbClr val="CF1C1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08;p29">
            <a:extLst>
              <a:ext uri="{FF2B5EF4-FFF2-40B4-BE49-F238E27FC236}">
                <a16:creationId xmlns:a16="http://schemas.microsoft.com/office/drawing/2014/main" id="{AC608CF5-E541-3127-3648-86FD1937A6F6}"/>
              </a:ext>
            </a:extLst>
          </p:cNvPr>
          <p:cNvSpPr/>
          <p:nvPr/>
        </p:nvSpPr>
        <p:spPr>
          <a:xfrm>
            <a:off x="1879347" y="5017041"/>
            <a:ext cx="237238" cy="37972"/>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 name="Google Shape;209;p29">
            <a:extLst>
              <a:ext uri="{FF2B5EF4-FFF2-40B4-BE49-F238E27FC236}">
                <a16:creationId xmlns:a16="http://schemas.microsoft.com/office/drawing/2014/main" id="{B6D866F0-F576-E633-B28C-77BCA2E38466}"/>
              </a:ext>
            </a:extLst>
          </p:cNvPr>
          <p:cNvSpPr/>
          <p:nvPr/>
        </p:nvSpPr>
        <p:spPr>
          <a:xfrm>
            <a:off x="1704838" y="5367292"/>
            <a:ext cx="3109123" cy="37972"/>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0" name="Google Shape;213;p29">
            <a:extLst>
              <a:ext uri="{FF2B5EF4-FFF2-40B4-BE49-F238E27FC236}">
                <a16:creationId xmlns:a16="http://schemas.microsoft.com/office/drawing/2014/main" id="{0FE47E91-8A71-0B51-4F79-917F26B191FD}"/>
              </a:ext>
            </a:extLst>
          </p:cNvPr>
          <p:cNvCxnSpPr>
            <a:cxnSpLocks/>
          </p:cNvCxnSpPr>
          <p:nvPr/>
        </p:nvCxnSpPr>
        <p:spPr>
          <a:xfrm>
            <a:off x="1704838" y="4176702"/>
            <a:ext cx="3161318" cy="1"/>
          </a:xfrm>
          <a:prstGeom prst="straightConnector1">
            <a:avLst/>
          </a:prstGeom>
          <a:noFill/>
          <a:ln w="38100" cap="flat" cmpd="sng">
            <a:solidFill>
              <a:schemeClr val="dk2"/>
            </a:solidFill>
            <a:prstDash val="dot"/>
            <a:round/>
            <a:headEnd type="none" w="med" len="med"/>
            <a:tailEnd type="none" w="med" len="med"/>
          </a:ln>
        </p:spPr>
      </p:cxnSp>
      <p:sp>
        <p:nvSpPr>
          <p:cNvPr id="31" name="Google Shape;217;p29">
            <a:extLst>
              <a:ext uri="{FF2B5EF4-FFF2-40B4-BE49-F238E27FC236}">
                <a16:creationId xmlns:a16="http://schemas.microsoft.com/office/drawing/2014/main" id="{6A03889E-ED14-FC5C-0516-C5601D4633F6}"/>
              </a:ext>
            </a:extLst>
          </p:cNvPr>
          <p:cNvSpPr/>
          <p:nvPr/>
        </p:nvSpPr>
        <p:spPr>
          <a:xfrm>
            <a:off x="1704838" y="2498919"/>
            <a:ext cx="3107736" cy="83765"/>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222;p29">
            <a:extLst>
              <a:ext uri="{FF2B5EF4-FFF2-40B4-BE49-F238E27FC236}">
                <a16:creationId xmlns:a16="http://schemas.microsoft.com/office/drawing/2014/main" id="{5A3B4BC5-5B9D-87D9-FBAF-45FCD7AFAA79}"/>
              </a:ext>
            </a:extLst>
          </p:cNvPr>
          <p:cNvSpPr/>
          <p:nvPr/>
        </p:nvSpPr>
        <p:spPr>
          <a:xfrm>
            <a:off x="2847660" y="3755036"/>
            <a:ext cx="61709" cy="62137"/>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23;p29">
            <a:extLst>
              <a:ext uri="{FF2B5EF4-FFF2-40B4-BE49-F238E27FC236}">
                <a16:creationId xmlns:a16="http://schemas.microsoft.com/office/drawing/2014/main" id="{9CC2B65F-D99B-33CD-CD21-64A2EB5BF198}"/>
              </a:ext>
            </a:extLst>
          </p:cNvPr>
          <p:cNvSpPr/>
          <p:nvPr/>
        </p:nvSpPr>
        <p:spPr>
          <a:xfrm>
            <a:off x="3348106" y="2805958"/>
            <a:ext cx="61709" cy="62137"/>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28;p29">
            <a:extLst>
              <a:ext uri="{FF2B5EF4-FFF2-40B4-BE49-F238E27FC236}">
                <a16:creationId xmlns:a16="http://schemas.microsoft.com/office/drawing/2014/main" id="{EB72CEB2-5DCD-6E0A-F998-7947419E71DA}"/>
              </a:ext>
            </a:extLst>
          </p:cNvPr>
          <p:cNvSpPr/>
          <p:nvPr/>
        </p:nvSpPr>
        <p:spPr>
          <a:xfrm>
            <a:off x="3531777" y="4309246"/>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29;p29">
            <a:extLst>
              <a:ext uri="{FF2B5EF4-FFF2-40B4-BE49-F238E27FC236}">
                <a16:creationId xmlns:a16="http://schemas.microsoft.com/office/drawing/2014/main" id="{F0325B2D-F091-21C4-1710-9FA35C4D3C63}"/>
              </a:ext>
            </a:extLst>
          </p:cNvPr>
          <p:cNvSpPr/>
          <p:nvPr/>
        </p:nvSpPr>
        <p:spPr>
          <a:xfrm>
            <a:off x="1981558" y="4204433"/>
            <a:ext cx="256779" cy="389734"/>
          </a:xfrm>
          <a:prstGeom prst="rect">
            <a:avLst/>
          </a:prstGeom>
          <a:solidFill>
            <a:schemeClr val="bg2">
              <a:lumMod val="75000"/>
              <a:alpha val="72990"/>
            </a:scheme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30;p29">
            <a:extLst>
              <a:ext uri="{FF2B5EF4-FFF2-40B4-BE49-F238E27FC236}">
                <a16:creationId xmlns:a16="http://schemas.microsoft.com/office/drawing/2014/main" id="{F46E1113-C35A-E345-AF7C-E395969BF008}"/>
              </a:ext>
            </a:extLst>
          </p:cNvPr>
          <p:cNvSpPr/>
          <p:nvPr/>
        </p:nvSpPr>
        <p:spPr>
          <a:xfrm>
            <a:off x="4417221" y="4204419"/>
            <a:ext cx="256779" cy="389734"/>
          </a:xfrm>
          <a:prstGeom prst="rect">
            <a:avLst/>
          </a:prstGeom>
          <a:solidFill>
            <a:schemeClr val="bg2">
              <a:lumMod val="75000"/>
              <a:alpha val="72990"/>
            </a:scheme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31;p29">
            <a:extLst>
              <a:ext uri="{FF2B5EF4-FFF2-40B4-BE49-F238E27FC236}">
                <a16:creationId xmlns:a16="http://schemas.microsoft.com/office/drawing/2014/main" id="{EC93D8E7-9B68-500F-5D3C-156DEBDBE969}"/>
              </a:ext>
            </a:extLst>
          </p:cNvPr>
          <p:cNvSpPr/>
          <p:nvPr/>
        </p:nvSpPr>
        <p:spPr>
          <a:xfrm>
            <a:off x="3635426" y="4466428"/>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32;p29">
            <a:extLst>
              <a:ext uri="{FF2B5EF4-FFF2-40B4-BE49-F238E27FC236}">
                <a16:creationId xmlns:a16="http://schemas.microsoft.com/office/drawing/2014/main" id="{38EF5851-8841-B174-324E-EB17D1C2424B}"/>
              </a:ext>
            </a:extLst>
          </p:cNvPr>
          <p:cNvSpPr/>
          <p:nvPr/>
        </p:nvSpPr>
        <p:spPr>
          <a:xfrm>
            <a:off x="3518435" y="4433289"/>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33;p29">
            <a:extLst>
              <a:ext uri="{FF2B5EF4-FFF2-40B4-BE49-F238E27FC236}">
                <a16:creationId xmlns:a16="http://schemas.microsoft.com/office/drawing/2014/main" id="{DB14773E-DC89-EE2D-97A0-2035AB353AA7}"/>
              </a:ext>
            </a:extLst>
          </p:cNvPr>
          <p:cNvSpPr/>
          <p:nvPr/>
        </p:nvSpPr>
        <p:spPr>
          <a:xfrm>
            <a:off x="3450683" y="4515073"/>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34;p29">
            <a:extLst>
              <a:ext uri="{FF2B5EF4-FFF2-40B4-BE49-F238E27FC236}">
                <a16:creationId xmlns:a16="http://schemas.microsoft.com/office/drawing/2014/main" id="{F80EFD67-18E3-018E-B03B-869554A608B6}"/>
              </a:ext>
            </a:extLst>
          </p:cNvPr>
          <p:cNvSpPr/>
          <p:nvPr/>
        </p:nvSpPr>
        <p:spPr>
          <a:xfrm>
            <a:off x="3602514" y="4536562"/>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35;p29">
            <a:extLst>
              <a:ext uri="{FF2B5EF4-FFF2-40B4-BE49-F238E27FC236}">
                <a16:creationId xmlns:a16="http://schemas.microsoft.com/office/drawing/2014/main" id="{3D54D914-BC73-9780-5B51-6A19305D147A}"/>
              </a:ext>
            </a:extLst>
          </p:cNvPr>
          <p:cNvSpPr/>
          <p:nvPr/>
        </p:nvSpPr>
        <p:spPr>
          <a:xfrm>
            <a:off x="2796493" y="4319631"/>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36;p29">
            <a:extLst>
              <a:ext uri="{FF2B5EF4-FFF2-40B4-BE49-F238E27FC236}">
                <a16:creationId xmlns:a16="http://schemas.microsoft.com/office/drawing/2014/main" id="{B69B4A66-B147-BE8D-2E6C-C5CF551A0940}"/>
              </a:ext>
            </a:extLst>
          </p:cNvPr>
          <p:cNvSpPr/>
          <p:nvPr/>
        </p:nvSpPr>
        <p:spPr>
          <a:xfrm>
            <a:off x="2861930" y="4443673"/>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37;p29">
            <a:extLst>
              <a:ext uri="{FF2B5EF4-FFF2-40B4-BE49-F238E27FC236}">
                <a16:creationId xmlns:a16="http://schemas.microsoft.com/office/drawing/2014/main" id="{372FEDAD-0717-6E9A-1D05-2762491777DB}"/>
              </a:ext>
            </a:extLst>
          </p:cNvPr>
          <p:cNvSpPr/>
          <p:nvPr/>
        </p:nvSpPr>
        <p:spPr>
          <a:xfrm>
            <a:off x="2783151" y="4443673"/>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38;p29">
            <a:extLst>
              <a:ext uri="{FF2B5EF4-FFF2-40B4-BE49-F238E27FC236}">
                <a16:creationId xmlns:a16="http://schemas.microsoft.com/office/drawing/2014/main" id="{C79BBF2E-D9C8-917A-284B-67D2C1891DD5}"/>
              </a:ext>
            </a:extLst>
          </p:cNvPr>
          <p:cNvSpPr/>
          <p:nvPr/>
        </p:nvSpPr>
        <p:spPr>
          <a:xfrm>
            <a:off x="2715399" y="4525458"/>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39;p29">
            <a:extLst>
              <a:ext uri="{FF2B5EF4-FFF2-40B4-BE49-F238E27FC236}">
                <a16:creationId xmlns:a16="http://schemas.microsoft.com/office/drawing/2014/main" id="{DAFED2A6-F400-F340-AA54-2F7A1F209B99}"/>
              </a:ext>
            </a:extLst>
          </p:cNvPr>
          <p:cNvSpPr/>
          <p:nvPr/>
        </p:nvSpPr>
        <p:spPr>
          <a:xfrm>
            <a:off x="2861945" y="4536562"/>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40;p29">
            <a:extLst>
              <a:ext uri="{FF2B5EF4-FFF2-40B4-BE49-F238E27FC236}">
                <a16:creationId xmlns:a16="http://schemas.microsoft.com/office/drawing/2014/main" id="{7D8546E4-9275-7F08-2448-D9BE7470FECE}"/>
              </a:ext>
            </a:extLst>
          </p:cNvPr>
          <p:cNvSpPr/>
          <p:nvPr/>
        </p:nvSpPr>
        <p:spPr>
          <a:xfrm>
            <a:off x="2862044" y="4371325"/>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41;p29">
            <a:extLst>
              <a:ext uri="{FF2B5EF4-FFF2-40B4-BE49-F238E27FC236}">
                <a16:creationId xmlns:a16="http://schemas.microsoft.com/office/drawing/2014/main" id="{F9ED27A6-DD7E-0A4B-3841-E9C6E3DABBD7}"/>
              </a:ext>
            </a:extLst>
          </p:cNvPr>
          <p:cNvSpPr/>
          <p:nvPr/>
        </p:nvSpPr>
        <p:spPr>
          <a:xfrm>
            <a:off x="3498993" y="4231748"/>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42;p29">
            <a:extLst>
              <a:ext uri="{FF2B5EF4-FFF2-40B4-BE49-F238E27FC236}">
                <a16:creationId xmlns:a16="http://schemas.microsoft.com/office/drawing/2014/main" id="{CE3ADC50-5EB3-EC7E-97BE-FD650F826B1D}"/>
              </a:ext>
            </a:extLst>
          </p:cNvPr>
          <p:cNvSpPr/>
          <p:nvPr/>
        </p:nvSpPr>
        <p:spPr>
          <a:xfrm>
            <a:off x="3362490" y="4536562"/>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43;p29">
            <a:extLst>
              <a:ext uri="{FF2B5EF4-FFF2-40B4-BE49-F238E27FC236}">
                <a16:creationId xmlns:a16="http://schemas.microsoft.com/office/drawing/2014/main" id="{80A37D92-8B80-802F-A45D-26D356CBC4DA}"/>
              </a:ext>
            </a:extLst>
          </p:cNvPr>
          <p:cNvSpPr/>
          <p:nvPr/>
        </p:nvSpPr>
        <p:spPr>
          <a:xfrm>
            <a:off x="2796493" y="4231761"/>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44;p29">
            <a:extLst>
              <a:ext uri="{FF2B5EF4-FFF2-40B4-BE49-F238E27FC236}">
                <a16:creationId xmlns:a16="http://schemas.microsoft.com/office/drawing/2014/main" id="{D27AABF2-89A3-E38E-9CB3-D9E6C64D2E7B}"/>
              </a:ext>
            </a:extLst>
          </p:cNvPr>
          <p:cNvSpPr/>
          <p:nvPr/>
        </p:nvSpPr>
        <p:spPr>
          <a:xfrm>
            <a:off x="3466082" y="4378243"/>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45;p29">
            <a:extLst>
              <a:ext uri="{FF2B5EF4-FFF2-40B4-BE49-F238E27FC236}">
                <a16:creationId xmlns:a16="http://schemas.microsoft.com/office/drawing/2014/main" id="{97ABF4F8-9B2F-7AA8-9CC9-4F5239BA28CC}"/>
              </a:ext>
            </a:extLst>
          </p:cNvPr>
          <p:cNvSpPr/>
          <p:nvPr/>
        </p:nvSpPr>
        <p:spPr>
          <a:xfrm>
            <a:off x="3569803" y="4404464"/>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46;p29">
            <a:extLst>
              <a:ext uri="{FF2B5EF4-FFF2-40B4-BE49-F238E27FC236}">
                <a16:creationId xmlns:a16="http://schemas.microsoft.com/office/drawing/2014/main" id="{8851244A-7D59-8C81-2C8C-4769B379AAB8}"/>
              </a:ext>
            </a:extLst>
          </p:cNvPr>
          <p:cNvSpPr/>
          <p:nvPr/>
        </p:nvSpPr>
        <p:spPr>
          <a:xfrm>
            <a:off x="3401445" y="4466428"/>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47;p29">
            <a:extLst>
              <a:ext uri="{FF2B5EF4-FFF2-40B4-BE49-F238E27FC236}">
                <a16:creationId xmlns:a16="http://schemas.microsoft.com/office/drawing/2014/main" id="{CA74FE77-D55D-7818-7C6E-8D03833FF53E}"/>
              </a:ext>
            </a:extLst>
          </p:cNvPr>
          <p:cNvSpPr/>
          <p:nvPr/>
        </p:nvSpPr>
        <p:spPr>
          <a:xfrm>
            <a:off x="2648991" y="4515073"/>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48;p29">
            <a:extLst>
              <a:ext uri="{FF2B5EF4-FFF2-40B4-BE49-F238E27FC236}">
                <a16:creationId xmlns:a16="http://schemas.microsoft.com/office/drawing/2014/main" id="{3768DE65-B52E-AA6F-4B11-393161FAC86A}"/>
              </a:ext>
            </a:extLst>
          </p:cNvPr>
          <p:cNvSpPr/>
          <p:nvPr/>
        </p:nvSpPr>
        <p:spPr>
          <a:xfrm>
            <a:off x="2940724" y="4515073"/>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49;p29">
            <a:extLst>
              <a:ext uri="{FF2B5EF4-FFF2-40B4-BE49-F238E27FC236}">
                <a16:creationId xmlns:a16="http://schemas.microsoft.com/office/drawing/2014/main" id="{D4FAFF51-09C9-CDE9-B46E-F117044DE18E}"/>
              </a:ext>
            </a:extLst>
          </p:cNvPr>
          <p:cNvSpPr/>
          <p:nvPr/>
        </p:nvSpPr>
        <p:spPr>
          <a:xfrm>
            <a:off x="2722385" y="4411368"/>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50;p29">
            <a:extLst>
              <a:ext uri="{FF2B5EF4-FFF2-40B4-BE49-F238E27FC236}">
                <a16:creationId xmlns:a16="http://schemas.microsoft.com/office/drawing/2014/main" id="{6A77E747-DDE7-7CC5-08EF-B597F8379258}"/>
              </a:ext>
            </a:extLst>
          </p:cNvPr>
          <p:cNvSpPr/>
          <p:nvPr/>
        </p:nvSpPr>
        <p:spPr>
          <a:xfrm>
            <a:off x="3377575" y="4319631"/>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51;p29">
            <a:extLst>
              <a:ext uri="{FF2B5EF4-FFF2-40B4-BE49-F238E27FC236}">
                <a16:creationId xmlns:a16="http://schemas.microsoft.com/office/drawing/2014/main" id="{3FED9E7B-17A4-7C64-02DF-4938BF7E1F2D}"/>
              </a:ext>
            </a:extLst>
          </p:cNvPr>
          <p:cNvSpPr/>
          <p:nvPr/>
        </p:nvSpPr>
        <p:spPr>
          <a:xfrm>
            <a:off x="3296482" y="4525458"/>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52;p29">
            <a:extLst>
              <a:ext uri="{FF2B5EF4-FFF2-40B4-BE49-F238E27FC236}">
                <a16:creationId xmlns:a16="http://schemas.microsoft.com/office/drawing/2014/main" id="{06152A85-FF9F-7E09-7CEB-2213731A0D8C}"/>
              </a:ext>
            </a:extLst>
          </p:cNvPr>
          <p:cNvSpPr/>
          <p:nvPr/>
        </p:nvSpPr>
        <p:spPr>
          <a:xfrm>
            <a:off x="3208289" y="4546947"/>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53;p29">
            <a:extLst>
              <a:ext uri="{FF2B5EF4-FFF2-40B4-BE49-F238E27FC236}">
                <a16:creationId xmlns:a16="http://schemas.microsoft.com/office/drawing/2014/main" id="{9A30EBB9-3881-68F6-243A-3B70DCD0A202}"/>
              </a:ext>
            </a:extLst>
          </p:cNvPr>
          <p:cNvSpPr/>
          <p:nvPr/>
        </p:nvSpPr>
        <p:spPr>
          <a:xfrm>
            <a:off x="3311880" y="4388627"/>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54;p29">
            <a:extLst>
              <a:ext uri="{FF2B5EF4-FFF2-40B4-BE49-F238E27FC236}">
                <a16:creationId xmlns:a16="http://schemas.microsoft.com/office/drawing/2014/main" id="{5D46AD80-A375-0CA9-4F9C-27F75EBF57F2}"/>
              </a:ext>
            </a:extLst>
          </p:cNvPr>
          <p:cNvSpPr/>
          <p:nvPr/>
        </p:nvSpPr>
        <p:spPr>
          <a:xfrm>
            <a:off x="3247242" y="4476813"/>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55;p29">
            <a:extLst>
              <a:ext uri="{FF2B5EF4-FFF2-40B4-BE49-F238E27FC236}">
                <a16:creationId xmlns:a16="http://schemas.microsoft.com/office/drawing/2014/main" id="{0C0CE9F0-FEA2-E74B-A275-9980C147D556}"/>
              </a:ext>
            </a:extLst>
          </p:cNvPr>
          <p:cNvSpPr/>
          <p:nvPr/>
        </p:nvSpPr>
        <p:spPr>
          <a:xfrm>
            <a:off x="3705935" y="4484609"/>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59;p29">
            <a:extLst>
              <a:ext uri="{FF2B5EF4-FFF2-40B4-BE49-F238E27FC236}">
                <a16:creationId xmlns:a16="http://schemas.microsoft.com/office/drawing/2014/main" id="{C284529B-C819-B4C4-A73B-295285E9807B}"/>
              </a:ext>
            </a:extLst>
          </p:cNvPr>
          <p:cNvSpPr/>
          <p:nvPr/>
        </p:nvSpPr>
        <p:spPr>
          <a:xfrm>
            <a:off x="1597877" y="2581706"/>
            <a:ext cx="61709" cy="1588279"/>
          </a:xfrm>
          <a:prstGeom prst="lef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2"/>
              </a:solidFill>
            </a:endParaRPr>
          </a:p>
        </p:txBody>
      </p:sp>
      <p:sp>
        <p:nvSpPr>
          <p:cNvPr id="67" name="Google Shape;260;p29">
            <a:extLst>
              <a:ext uri="{FF2B5EF4-FFF2-40B4-BE49-F238E27FC236}">
                <a16:creationId xmlns:a16="http://schemas.microsoft.com/office/drawing/2014/main" id="{4241A179-A4F2-4880-5F17-3B95169F7963}"/>
              </a:ext>
            </a:extLst>
          </p:cNvPr>
          <p:cNvSpPr/>
          <p:nvPr/>
        </p:nvSpPr>
        <p:spPr>
          <a:xfrm>
            <a:off x="1591933" y="4189523"/>
            <a:ext cx="61709" cy="389734"/>
          </a:xfrm>
          <a:prstGeom prst="lef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61;p29">
            <a:extLst>
              <a:ext uri="{FF2B5EF4-FFF2-40B4-BE49-F238E27FC236}">
                <a16:creationId xmlns:a16="http://schemas.microsoft.com/office/drawing/2014/main" id="{0B778541-BAFE-F704-A400-DA72839FB3AD}"/>
              </a:ext>
            </a:extLst>
          </p:cNvPr>
          <p:cNvSpPr txBox="1"/>
          <p:nvPr/>
        </p:nvSpPr>
        <p:spPr>
          <a:xfrm>
            <a:off x="1131257" y="3180978"/>
            <a:ext cx="583496" cy="33852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000" dirty="0">
                <a:solidFill>
                  <a:schemeClr val="tx2"/>
                </a:solidFill>
                <a:latin typeface="Calibri"/>
                <a:ea typeface="Calibri"/>
                <a:cs typeface="Calibri"/>
                <a:sym typeface="Calibri"/>
              </a:rPr>
              <a:t>5 mm</a:t>
            </a:r>
            <a:endParaRPr sz="1000" dirty="0">
              <a:solidFill>
                <a:schemeClr val="tx2"/>
              </a:solidFill>
              <a:latin typeface="Calibri"/>
              <a:ea typeface="Calibri"/>
              <a:cs typeface="Calibri"/>
              <a:sym typeface="Calibri"/>
            </a:endParaRPr>
          </a:p>
        </p:txBody>
      </p:sp>
      <p:sp>
        <p:nvSpPr>
          <p:cNvPr id="69" name="Google Shape;262;p29">
            <a:extLst>
              <a:ext uri="{FF2B5EF4-FFF2-40B4-BE49-F238E27FC236}">
                <a16:creationId xmlns:a16="http://schemas.microsoft.com/office/drawing/2014/main" id="{C476963C-25F2-4DEB-DC48-40EDD1BCE6FD}"/>
              </a:ext>
            </a:extLst>
          </p:cNvPr>
          <p:cNvSpPr txBox="1"/>
          <p:nvPr/>
        </p:nvSpPr>
        <p:spPr>
          <a:xfrm>
            <a:off x="1029349" y="4160871"/>
            <a:ext cx="696630" cy="33852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000" dirty="0">
                <a:solidFill>
                  <a:schemeClr val="tx2"/>
                </a:solidFill>
                <a:latin typeface="Calibri"/>
                <a:ea typeface="Calibri"/>
                <a:cs typeface="Calibri"/>
                <a:sym typeface="Calibri"/>
              </a:rPr>
              <a:t>128 µm</a:t>
            </a:r>
            <a:endParaRPr sz="1000" dirty="0">
              <a:solidFill>
                <a:schemeClr val="tx2"/>
              </a:solidFill>
              <a:latin typeface="Calibri"/>
              <a:ea typeface="Calibri"/>
              <a:cs typeface="Calibri"/>
              <a:sym typeface="Calibri"/>
            </a:endParaRPr>
          </a:p>
        </p:txBody>
      </p:sp>
      <p:sp>
        <p:nvSpPr>
          <p:cNvPr id="77" name="Google Shape;270;p29">
            <a:extLst>
              <a:ext uri="{FF2B5EF4-FFF2-40B4-BE49-F238E27FC236}">
                <a16:creationId xmlns:a16="http://schemas.microsoft.com/office/drawing/2014/main" id="{9E19AC7B-A6D6-2A58-5B82-A0573D8F3CFA}"/>
              </a:ext>
            </a:extLst>
          </p:cNvPr>
          <p:cNvSpPr txBox="1"/>
          <p:nvPr/>
        </p:nvSpPr>
        <p:spPr>
          <a:xfrm>
            <a:off x="2441078" y="5405423"/>
            <a:ext cx="696630" cy="33852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000" dirty="0">
                <a:solidFill>
                  <a:schemeClr val="tx2"/>
                </a:solidFill>
                <a:latin typeface="Calibri"/>
                <a:ea typeface="Calibri"/>
                <a:cs typeface="Calibri"/>
                <a:sym typeface="Calibri"/>
              </a:rPr>
              <a:t>250 µm</a:t>
            </a:r>
            <a:endParaRPr sz="1000" dirty="0">
              <a:solidFill>
                <a:schemeClr val="tx2"/>
              </a:solidFill>
              <a:latin typeface="Calibri"/>
              <a:ea typeface="Calibri"/>
              <a:cs typeface="Calibri"/>
              <a:sym typeface="Calibri"/>
            </a:endParaRPr>
          </a:p>
        </p:txBody>
      </p:sp>
      <p:sp>
        <p:nvSpPr>
          <p:cNvPr id="78" name="Google Shape;271;p29">
            <a:extLst>
              <a:ext uri="{FF2B5EF4-FFF2-40B4-BE49-F238E27FC236}">
                <a16:creationId xmlns:a16="http://schemas.microsoft.com/office/drawing/2014/main" id="{F1F56A3F-C3CE-8BD7-AE22-DB9431F9BFAF}"/>
              </a:ext>
            </a:extLst>
          </p:cNvPr>
          <p:cNvSpPr/>
          <p:nvPr/>
        </p:nvSpPr>
        <p:spPr>
          <a:xfrm rot="16200000">
            <a:off x="2707772" y="5229655"/>
            <a:ext cx="62137" cy="493675"/>
          </a:xfrm>
          <a:prstGeom prst="lef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9" name="Google Shape;272;p29">
            <a:extLst>
              <a:ext uri="{FF2B5EF4-FFF2-40B4-BE49-F238E27FC236}">
                <a16:creationId xmlns:a16="http://schemas.microsoft.com/office/drawing/2014/main" id="{1DD2304A-4D16-776D-0FE0-D33CFDB20C7D}"/>
              </a:ext>
            </a:extLst>
          </p:cNvPr>
          <p:cNvCxnSpPr>
            <a:endCxn id="78" idx="0"/>
          </p:cNvCxnSpPr>
          <p:nvPr/>
        </p:nvCxnSpPr>
        <p:spPr>
          <a:xfrm>
            <a:off x="2489603" y="5049131"/>
            <a:ext cx="2400" cy="396293"/>
          </a:xfrm>
          <a:prstGeom prst="straightConnector1">
            <a:avLst/>
          </a:prstGeom>
          <a:noFill/>
          <a:ln w="9525" cap="flat" cmpd="sng">
            <a:solidFill>
              <a:schemeClr val="dk2"/>
            </a:solidFill>
            <a:prstDash val="dot"/>
            <a:round/>
            <a:headEnd type="none" w="med" len="med"/>
            <a:tailEnd type="none" w="med" len="med"/>
          </a:ln>
        </p:spPr>
      </p:cxnSp>
      <p:cxnSp>
        <p:nvCxnSpPr>
          <p:cNvPr id="80" name="Google Shape;274;p29">
            <a:extLst>
              <a:ext uri="{FF2B5EF4-FFF2-40B4-BE49-F238E27FC236}">
                <a16:creationId xmlns:a16="http://schemas.microsoft.com/office/drawing/2014/main" id="{76324DB6-5B91-AC79-13F6-3099272B5CCF}"/>
              </a:ext>
            </a:extLst>
          </p:cNvPr>
          <p:cNvCxnSpPr>
            <a:endCxn id="78" idx="2"/>
          </p:cNvCxnSpPr>
          <p:nvPr/>
        </p:nvCxnSpPr>
        <p:spPr>
          <a:xfrm>
            <a:off x="2982250" y="5049131"/>
            <a:ext cx="3428" cy="396293"/>
          </a:xfrm>
          <a:prstGeom prst="straightConnector1">
            <a:avLst/>
          </a:prstGeom>
          <a:noFill/>
          <a:ln w="9525" cap="flat" cmpd="sng">
            <a:solidFill>
              <a:schemeClr val="dk2"/>
            </a:solidFill>
            <a:prstDash val="dot"/>
            <a:round/>
            <a:headEnd type="none" w="med" len="med"/>
            <a:tailEnd type="none" w="med" len="med"/>
          </a:ln>
        </p:spPr>
      </p:cxnSp>
      <p:sp>
        <p:nvSpPr>
          <p:cNvPr id="81" name="Google Shape;322;p29">
            <a:extLst>
              <a:ext uri="{FF2B5EF4-FFF2-40B4-BE49-F238E27FC236}">
                <a16:creationId xmlns:a16="http://schemas.microsoft.com/office/drawing/2014/main" id="{1FD5E82C-002B-8B6D-F338-CA43E42773A8}"/>
              </a:ext>
            </a:extLst>
          </p:cNvPr>
          <p:cNvSpPr txBox="1"/>
          <p:nvPr/>
        </p:nvSpPr>
        <p:spPr>
          <a:xfrm>
            <a:off x="3339435" y="2618628"/>
            <a:ext cx="493675" cy="38973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000">
                <a:solidFill>
                  <a:srgbClr val="FF0000"/>
                </a:solidFill>
                <a:latin typeface="Calibri"/>
                <a:ea typeface="Calibri"/>
                <a:cs typeface="Calibri"/>
                <a:sym typeface="Calibri"/>
              </a:rPr>
              <a:t>e-</a:t>
            </a:r>
            <a:endParaRPr>
              <a:solidFill>
                <a:srgbClr val="FF0000"/>
              </a:solidFill>
            </a:endParaRPr>
          </a:p>
        </p:txBody>
      </p:sp>
      <p:sp>
        <p:nvSpPr>
          <p:cNvPr id="82" name="Google Shape;323;p29">
            <a:extLst>
              <a:ext uri="{FF2B5EF4-FFF2-40B4-BE49-F238E27FC236}">
                <a16:creationId xmlns:a16="http://schemas.microsoft.com/office/drawing/2014/main" id="{8B2BE1FA-8DBA-0986-0377-BFCCFCECC274}"/>
              </a:ext>
            </a:extLst>
          </p:cNvPr>
          <p:cNvSpPr txBox="1"/>
          <p:nvPr/>
        </p:nvSpPr>
        <p:spPr>
          <a:xfrm>
            <a:off x="2829704" y="3581284"/>
            <a:ext cx="537557" cy="38973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000">
                <a:solidFill>
                  <a:srgbClr val="FF0000"/>
                </a:solidFill>
                <a:latin typeface="Calibri"/>
                <a:ea typeface="Calibri"/>
                <a:cs typeface="Calibri"/>
                <a:sym typeface="Calibri"/>
              </a:rPr>
              <a:t>e-</a:t>
            </a:r>
            <a:endParaRPr>
              <a:solidFill>
                <a:srgbClr val="FF0000"/>
              </a:solidFill>
            </a:endParaRPr>
          </a:p>
        </p:txBody>
      </p:sp>
      <p:sp>
        <p:nvSpPr>
          <p:cNvPr id="83" name="Google Shape;324;p29">
            <a:extLst>
              <a:ext uri="{FF2B5EF4-FFF2-40B4-BE49-F238E27FC236}">
                <a16:creationId xmlns:a16="http://schemas.microsoft.com/office/drawing/2014/main" id="{A1B89E1C-8E28-67AA-7340-E6AD885599A2}"/>
              </a:ext>
            </a:extLst>
          </p:cNvPr>
          <p:cNvSpPr txBox="1"/>
          <p:nvPr/>
        </p:nvSpPr>
        <p:spPr>
          <a:xfrm>
            <a:off x="3159221" y="2723297"/>
            <a:ext cx="493675" cy="38973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000">
                <a:solidFill>
                  <a:srgbClr val="FF0000"/>
                </a:solidFill>
                <a:latin typeface="Calibri"/>
                <a:ea typeface="Calibri"/>
                <a:cs typeface="Calibri"/>
                <a:sym typeface="Calibri"/>
              </a:rPr>
              <a:t>+</a:t>
            </a:r>
            <a:endParaRPr>
              <a:solidFill>
                <a:srgbClr val="FF0000"/>
              </a:solidFill>
            </a:endParaRPr>
          </a:p>
        </p:txBody>
      </p:sp>
      <p:sp>
        <p:nvSpPr>
          <p:cNvPr id="84" name="Google Shape;325;p29">
            <a:extLst>
              <a:ext uri="{FF2B5EF4-FFF2-40B4-BE49-F238E27FC236}">
                <a16:creationId xmlns:a16="http://schemas.microsoft.com/office/drawing/2014/main" id="{93B49427-75E2-A4AD-9B4A-E9FEF87F3ED3}"/>
              </a:ext>
            </a:extLst>
          </p:cNvPr>
          <p:cNvSpPr txBox="1"/>
          <p:nvPr/>
        </p:nvSpPr>
        <p:spPr>
          <a:xfrm>
            <a:off x="2681916" y="3517997"/>
            <a:ext cx="493675" cy="38973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000">
                <a:solidFill>
                  <a:srgbClr val="FF0000"/>
                </a:solidFill>
                <a:latin typeface="Calibri"/>
                <a:ea typeface="Calibri"/>
                <a:cs typeface="Calibri"/>
                <a:sym typeface="Calibri"/>
              </a:rPr>
              <a:t>+</a:t>
            </a:r>
            <a:endParaRPr>
              <a:solidFill>
                <a:srgbClr val="FF0000"/>
              </a:solidFill>
            </a:endParaRPr>
          </a:p>
        </p:txBody>
      </p:sp>
      <p:cxnSp>
        <p:nvCxnSpPr>
          <p:cNvPr id="87" name="Google Shape;328;p29">
            <a:extLst>
              <a:ext uri="{FF2B5EF4-FFF2-40B4-BE49-F238E27FC236}">
                <a16:creationId xmlns:a16="http://schemas.microsoft.com/office/drawing/2014/main" id="{464572DB-7522-80C4-90F0-A9A69C239653}"/>
              </a:ext>
            </a:extLst>
          </p:cNvPr>
          <p:cNvCxnSpPr/>
          <p:nvPr/>
        </p:nvCxnSpPr>
        <p:spPr>
          <a:xfrm rot="10800000">
            <a:off x="2829190" y="2581706"/>
            <a:ext cx="0" cy="1076688"/>
          </a:xfrm>
          <a:prstGeom prst="straightConnector1">
            <a:avLst/>
          </a:prstGeom>
          <a:noFill/>
          <a:ln w="9525" cap="flat" cmpd="sng">
            <a:solidFill>
              <a:srgbClr val="FF0000"/>
            </a:solidFill>
            <a:prstDash val="dot"/>
            <a:round/>
            <a:headEnd type="none" w="med" len="med"/>
            <a:tailEnd type="stealth" w="med" len="med"/>
          </a:ln>
        </p:spPr>
      </p:cxnSp>
      <p:cxnSp>
        <p:nvCxnSpPr>
          <p:cNvPr id="88" name="Google Shape;329;p29">
            <a:extLst>
              <a:ext uri="{FF2B5EF4-FFF2-40B4-BE49-F238E27FC236}">
                <a16:creationId xmlns:a16="http://schemas.microsoft.com/office/drawing/2014/main" id="{A8274AFB-3F88-CBB8-8053-73327D7B0B52}"/>
              </a:ext>
            </a:extLst>
          </p:cNvPr>
          <p:cNvCxnSpPr/>
          <p:nvPr/>
        </p:nvCxnSpPr>
        <p:spPr>
          <a:xfrm rot="10800000">
            <a:off x="3295553" y="2574701"/>
            <a:ext cx="3428" cy="312409"/>
          </a:xfrm>
          <a:prstGeom prst="straightConnector1">
            <a:avLst/>
          </a:prstGeom>
          <a:noFill/>
          <a:ln w="9525" cap="flat" cmpd="sng">
            <a:solidFill>
              <a:srgbClr val="FF0000"/>
            </a:solidFill>
            <a:prstDash val="dot"/>
            <a:round/>
            <a:headEnd type="none" w="med" len="med"/>
            <a:tailEnd type="stealth" w="med" len="med"/>
          </a:ln>
        </p:spPr>
      </p:cxnSp>
      <p:sp>
        <p:nvSpPr>
          <p:cNvPr id="89" name="Google Shape;330;p29">
            <a:extLst>
              <a:ext uri="{FF2B5EF4-FFF2-40B4-BE49-F238E27FC236}">
                <a16:creationId xmlns:a16="http://schemas.microsoft.com/office/drawing/2014/main" id="{19A698A5-57A0-A5F9-4C71-E60219E6213C}"/>
              </a:ext>
            </a:extLst>
          </p:cNvPr>
          <p:cNvSpPr/>
          <p:nvPr/>
        </p:nvSpPr>
        <p:spPr>
          <a:xfrm>
            <a:off x="2372335" y="5017904"/>
            <a:ext cx="237238" cy="37972"/>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331;p29">
            <a:extLst>
              <a:ext uri="{FF2B5EF4-FFF2-40B4-BE49-F238E27FC236}">
                <a16:creationId xmlns:a16="http://schemas.microsoft.com/office/drawing/2014/main" id="{782C4B55-CFD7-C353-6037-179AA46892E2}"/>
              </a:ext>
            </a:extLst>
          </p:cNvPr>
          <p:cNvSpPr/>
          <p:nvPr/>
        </p:nvSpPr>
        <p:spPr>
          <a:xfrm>
            <a:off x="2865324" y="5017904"/>
            <a:ext cx="237238" cy="37972"/>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332;p29">
            <a:extLst>
              <a:ext uri="{FF2B5EF4-FFF2-40B4-BE49-F238E27FC236}">
                <a16:creationId xmlns:a16="http://schemas.microsoft.com/office/drawing/2014/main" id="{2B41C2CB-7342-957E-1EF5-591670D135EF}"/>
              </a:ext>
            </a:extLst>
          </p:cNvPr>
          <p:cNvSpPr/>
          <p:nvPr/>
        </p:nvSpPr>
        <p:spPr>
          <a:xfrm>
            <a:off x="3358313" y="5017904"/>
            <a:ext cx="237238" cy="37972"/>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333;p29">
            <a:extLst>
              <a:ext uri="{FF2B5EF4-FFF2-40B4-BE49-F238E27FC236}">
                <a16:creationId xmlns:a16="http://schemas.microsoft.com/office/drawing/2014/main" id="{484ED156-9B66-6DD3-8C67-E1FDD650CD65}"/>
              </a:ext>
            </a:extLst>
          </p:cNvPr>
          <p:cNvSpPr/>
          <p:nvPr/>
        </p:nvSpPr>
        <p:spPr>
          <a:xfrm>
            <a:off x="3851302" y="5017904"/>
            <a:ext cx="237238" cy="37972"/>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334;p29">
            <a:extLst>
              <a:ext uri="{FF2B5EF4-FFF2-40B4-BE49-F238E27FC236}">
                <a16:creationId xmlns:a16="http://schemas.microsoft.com/office/drawing/2014/main" id="{2061DE75-1887-A534-4D84-20FF7A942016}"/>
              </a:ext>
            </a:extLst>
          </p:cNvPr>
          <p:cNvSpPr/>
          <p:nvPr/>
        </p:nvSpPr>
        <p:spPr>
          <a:xfrm>
            <a:off x="4360591" y="5017904"/>
            <a:ext cx="237238" cy="37972"/>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7" name="Google Shape;221;p29">
            <a:extLst>
              <a:ext uri="{FF2B5EF4-FFF2-40B4-BE49-F238E27FC236}">
                <a16:creationId xmlns:a16="http://schemas.microsoft.com/office/drawing/2014/main" id="{95E0E539-2DAE-BB5C-235A-E64D2FA0E83B}"/>
              </a:ext>
            </a:extLst>
          </p:cNvPr>
          <p:cNvCxnSpPr>
            <a:cxnSpLocks/>
          </p:cNvCxnSpPr>
          <p:nvPr/>
        </p:nvCxnSpPr>
        <p:spPr>
          <a:xfrm flipH="1">
            <a:off x="1806643" y="2200927"/>
            <a:ext cx="1879276" cy="3521888"/>
          </a:xfrm>
          <a:prstGeom prst="straightConnector1">
            <a:avLst/>
          </a:prstGeom>
          <a:noFill/>
          <a:ln w="9525" cap="flat" cmpd="sng">
            <a:solidFill>
              <a:srgbClr val="056200"/>
            </a:solidFill>
            <a:prstDash val="solid"/>
            <a:round/>
            <a:headEnd type="none" w="med" len="med"/>
            <a:tailEnd type="triangle" w="med" len="med"/>
          </a:ln>
        </p:spPr>
      </p:cxnSp>
      <p:sp>
        <p:nvSpPr>
          <p:cNvPr id="101" name="TextBox 100">
            <a:extLst>
              <a:ext uri="{FF2B5EF4-FFF2-40B4-BE49-F238E27FC236}">
                <a16:creationId xmlns:a16="http://schemas.microsoft.com/office/drawing/2014/main" id="{AA4F980B-FDD2-5560-CC51-3CB97FBCF0AA}"/>
              </a:ext>
            </a:extLst>
          </p:cNvPr>
          <p:cNvSpPr txBox="1"/>
          <p:nvPr/>
        </p:nvSpPr>
        <p:spPr>
          <a:xfrm>
            <a:off x="2546862" y="3777686"/>
            <a:ext cx="133050" cy="276999"/>
          </a:xfrm>
          <a:prstGeom prst="rect">
            <a:avLst/>
          </a:prstGeom>
          <a:noFill/>
        </p:spPr>
        <p:txBody>
          <a:bodyPr wrap="none" lIns="0" tIns="0" rIns="0" bIns="0" rtlCol="0">
            <a:spAutoFit/>
          </a:bodyPr>
          <a:lstStyle/>
          <a:p>
            <a:pPr algn="l"/>
            <a:r>
              <a:rPr lang="en-BE" dirty="0">
                <a:solidFill>
                  <a:srgbClr val="056200"/>
                </a:solidFill>
              </a:rPr>
              <a:t>μ</a:t>
            </a:r>
          </a:p>
        </p:txBody>
      </p:sp>
      <p:cxnSp>
        <p:nvCxnSpPr>
          <p:cNvPr id="104" name="Straight Connector 103">
            <a:extLst>
              <a:ext uri="{FF2B5EF4-FFF2-40B4-BE49-F238E27FC236}">
                <a16:creationId xmlns:a16="http://schemas.microsoft.com/office/drawing/2014/main" id="{479EC881-4783-9097-0751-C2F73D7B9532}"/>
              </a:ext>
            </a:extLst>
          </p:cNvPr>
          <p:cNvCxnSpPr>
            <a:cxnSpLocks/>
          </p:cNvCxnSpPr>
          <p:nvPr/>
        </p:nvCxnSpPr>
        <p:spPr>
          <a:xfrm>
            <a:off x="3344149" y="5386338"/>
            <a:ext cx="0" cy="36033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D6A5C647-2E35-F9D4-6E00-3E6600D9F8C9}"/>
              </a:ext>
            </a:extLst>
          </p:cNvPr>
          <p:cNvCxnSpPr>
            <a:cxnSpLocks/>
          </p:cNvCxnSpPr>
          <p:nvPr/>
        </p:nvCxnSpPr>
        <p:spPr>
          <a:xfrm>
            <a:off x="3344149" y="5743286"/>
            <a:ext cx="36110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06" name="Triangle 105">
            <a:extLst>
              <a:ext uri="{FF2B5EF4-FFF2-40B4-BE49-F238E27FC236}">
                <a16:creationId xmlns:a16="http://schemas.microsoft.com/office/drawing/2014/main" id="{2162F357-02C2-DA29-A568-AF401055AA22}"/>
              </a:ext>
            </a:extLst>
          </p:cNvPr>
          <p:cNvSpPr/>
          <p:nvPr/>
        </p:nvSpPr>
        <p:spPr>
          <a:xfrm rot="5400000">
            <a:off x="3723011" y="5620460"/>
            <a:ext cx="209689" cy="243840"/>
          </a:xfrm>
          <a:prstGeom prst="triangl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ln>
                <a:solidFill>
                  <a:sysClr val="windowText" lastClr="000000"/>
                </a:solidFill>
              </a:ln>
              <a:solidFill>
                <a:sysClr val="windowText" lastClr="000000"/>
              </a:solidFill>
            </a:endParaRPr>
          </a:p>
        </p:txBody>
      </p:sp>
      <p:sp>
        <p:nvSpPr>
          <p:cNvPr id="107" name="Google Shape;695;p44">
            <a:extLst>
              <a:ext uri="{FF2B5EF4-FFF2-40B4-BE49-F238E27FC236}">
                <a16:creationId xmlns:a16="http://schemas.microsoft.com/office/drawing/2014/main" id="{88BDF7B7-CFEB-F7AD-0BCF-4A02D0C2F873}"/>
              </a:ext>
            </a:extLst>
          </p:cNvPr>
          <p:cNvSpPr txBox="1"/>
          <p:nvPr/>
        </p:nvSpPr>
        <p:spPr>
          <a:xfrm>
            <a:off x="3901225" y="2140562"/>
            <a:ext cx="1143188"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a:solidFill>
                  <a:schemeClr val="tx2"/>
                </a:solidFill>
                <a:latin typeface="Calibri"/>
                <a:ea typeface="Calibri"/>
                <a:cs typeface="Calibri"/>
                <a:sym typeface="Calibri"/>
              </a:rPr>
              <a:t>Cathode</a:t>
            </a:r>
            <a:endParaRPr sz="1600" dirty="0">
              <a:solidFill>
                <a:schemeClr val="tx2"/>
              </a:solidFill>
              <a:latin typeface="Calibri"/>
              <a:ea typeface="Calibri"/>
              <a:cs typeface="Calibri"/>
              <a:sym typeface="Calibri"/>
            </a:endParaRPr>
          </a:p>
        </p:txBody>
      </p:sp>
      <p:sp>
        <p:nvSpPr>
          <p:cNvPr id="13" name="Google Shape;693;p44">
            <a:extLst>
              <a:ext uri="{FF2B5EF4-FFF2-40B4-BE49-F238E27FC236}">
                <a16:creationId xmlns:a16="http://schemas.microsoft.com/office/drawing/2014/main" id="{D9FF7107-D07F-DC4A-6570-796279ED0E2C}"/>
              </a:ext>
            </a:extLst>
          </p:cNvPr>
          <p:cNvSpPr txBox="1"/>
          <p:nvPr/>
        </p:nvSpPr>
        <p:spPr>
          <a:xfrm>
            <a:off x="3308424" y="4631802"/>
            <a:ext cx="1573200"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err="1">
                <a:solidFill>
                  <a:schemeClr val="tx2"/>
                </a:solidFill>
                <a:latin typeface="Calibri"/>
                <a:ea typeface="Calibri"/>
                <a:cs typeface="Calibri"/>
                <a:sym typeface="Calibri"/>
              </a:rPr>
              <a:t>Insulating</a:t>
            </a:r>
            <a:r>
              <a:rPr lang="fr" sz="1600" dirty="0">
                <a:solidFill>
                  <a:schemeClr val="tx2"/>
                </a:solidFill>
                <a:latin typeface="Calibri"/>
                <a:ea typeface="Calibri"/>
                <a:cs typeface="Calibri"/>
                <a:sym typeface="Calibri"/>
              </a:rPr>
              <a:t> layer</a:t>
            </a:r>
            <a:endParaRPr sz="1600" dirty="0">
              <a:solidFill>
                <a:schemeClr val="tx2"/>
              </a:solidFill>
              <a:latin typeface="Calibri"/>
              <a:ea typeface="Calibri"/>
              <a:cs typeface="Calibri"/>
              <a:sym typeface="Calibri"/>
            </a:endParaRPr>
          </a:p>
        </p:txBody>
      </p:sp>
      <p:sp>
        <p:nvSpPr>
          <p:cNvPr id="108" name="Google Shape;258;p29">
            <a:extLst>
              <a:ext uri="{FF2B5EF4-FFF2-40B4-BE49-F238E27FC236}">
                <a16:creationId xmlns:a16="http://schemas.microsoft.com/office/drawing/2014/main" id="{19629B97-75DF-5E0D-0784-1C30E849E3BF}"/>
              </a:ext>
            </a:extLst>
          </p:cNvPr>
          <p:cNvSpPr txBox="1"/>
          <p:nvPr/>
        </p:nvSpPr>
        <p:spPr>
          <a:xfrm>
            <a:off x="1648303" y="2610414"/>
            <a:ext cx="768904" cy="615523"/>
          </a:xfrm>
          <a:prstGeom prst="rect">
            <a:avLst/>
          </a:prstGeom>
          <a:noFill/>
          <a:ln>
            <a:noFill/>
          </a:ln>
        </p:spPr>
        <p:txBody>
          <a:bodyPr spcFirstLastPara="1" wrap="square" lIns="91425" tIns="91425" rIns="91425" bIns="91425" anchor="t" anchorCtr="0">
            <a:spAutoFit/>
          </a:bodyPr>
          <a:lstStyle/>
          <a:p>
            <a:pPr marL="0" lvl="0" indent="0" rtl="0">
              <a:spcBef>
                <a:spcPts val="0"/>
              </a:spcBef>
              <a:spcAft>
                <a:spcPts val="0"/>
              </a:spcAft>
              <a:buNone/>
            </a:pPr>
            <a:r>
              <a:rPr lang="fr" sz="1400" dirty="0">
                <a:solidFill>
                  <a:schemeClr val="tx2"/>
                </a:solidFill>
                <a:latin typeface="Calibri"/>
                <a:ea typeface="Calibri"/>
                <a:cs typeface="Calibri"/>
                <a:sym typeface="Calibri"/>
              </a:rPr>
              <a:t>Ar/CO</a:t>
            </a:r>
            <a:r>
              <a:rPr lang="fr" sz="1400" baseline="-25000" dirty="0">
                <a:solidFill>
                  <a:schemeClr val="tx2"/>
                </a:solidFill>
                <a:latin typeface="Calibri"/>
                <a:ea typeface="Calibri"/>
                <a:cs typeface="Calibri"/>
                <a:sym typeface="Calibri"/>
              </a:rPr>
              <a:t>2 </a:t>
            </a:r>
          </a:p>
          <a:p>
            <a:pPr marL="0" lvl="0" indent="0" rtl="0">
              <a:spcBef>
                <a:spcPts val="0"/>
              </a:spcBef>
              <a:spcAft>
                <a:spcPts val="0"/>
              </a:spcAft>
              <a:buNone/>
            </a:pPr>
            <a:r>
              <a:rPr lang="fr" sz="1400" dirty="0">
                <a:solidFill>
                  <a:schemeClr val="tx2"/>
                </a:solidFill>
                <a:latin typeface="Calibri"/>
                <a:ea typeface="Calibri"/>
                <a:cs typeface="Calibri"/>
                <a:sym typeface="Calibri"/>
              </a:rPr>
              <a:t>93/7</a:t>
            </a:r>
            <a:endParaRPr sz="1000" dirty="0">
              <a:solidFill>
                <a:schemeClr val="tx2"/>
              </a:solidFill>
              <a:latin typeface="Calibri"/>
              <a:ea typeface="Calibri"/>
              <a:cs typeface="Calibri"/>
              <a:sym typeface="Calibri"/>
            </a:endParaRPr>
          </a:p>
        </p:txBody>
      </p:sp>
      <p:cxnSp>
        <p:nvCxnSpPr>
          <p:cNvPr id="109" name="Straight Arrow Connector 108">
            <a:extLst>
              <a:ext uri="{FF2B5EF4-FFF2-40B4-BE49-F238E27FC236}">
                <a16:creationId xmlns:a16="http://schemas.microsoft.com/office/drawing/2014/main" id="{EB463EE6-BCC1-8238-1A35-EA8B86C00379}"/>
              </a:ext>
            </a:extLst>
          </p:cNvPr>
          <p:cNvCxnSpPr>
            <a:cxnSpLocks/>
          </p:cNvCxnSpPr>
          <p:nvPr/>
        </p:nvCxnSpPr>
        <p:spPr>
          <a:xfrm flipV="1">
            <a:off x="6868038" y="4514384"/>
            <a:ext cx="1100894" cy="110633"/>
          </a:xfrm>
          <a:prstGeom prst="straightConnector1">
            <a:avLst/>
          </a:prstGeom>
          <a:ln w="1905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12" name="Straight Arrow Connector 111">
            <a:extLst>
              <a:ext uri="{FF2B5EF4-FFF2-40B4-BE49-F238E27FC236}">
                <a16:creationId xmlns:a16="http://schemas.microsoft.com/office/drawing/2014/main" id="{070418B4-059A-D42E-BA75-57C102B24D0D}"/>
              </a:ext>
            </a:extLst>
          </p:cNvPr>
          <p:cNvCxnSpPr>
            <a:cxnSpLocks/>
            <a:stCxn id="14" idx="1"/>
          </p:cNvCxnSpPr>
          <p:nvPr/>
        </p:nvCxnSpPr>
        <p:spPr>
          <a:xfrm flipH="1">
            <a:off x="4915595" y="4631802"/>
            <a:ext cx="370029" cy="19952"/>
          </a:xfrm>
          <a:prstGeom prst="straightConnector1">
            <a:avLst/>
          </a:prstGeom>
          <a:ln w="19050">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115" name="Google Shape;694;p44">
            <a:extLst>
              <a:ext uri="{FF2B5EF4-FFF2-40B4-BE49-F238E27FC236}">
                <a16:creationId xmlns:a16="http://schemas.microsoft.com/office/drawing/2014/main" id="{02807BE3-740D-4B22-1436-F41E7829BA48}"/>
              </a:ext>
            </a:extLst>
          </p:cNvPr>
          <p:cNvSpPr txBox="1"/>
          <p:nvPr/>
        </p:nvSpPr>
        <p:spPr>
          <a:xfrm>
            <a:off x="5309399" y="4936435"/>
            <a:ext cx="1573200"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a:solidFill>
                  <a:schemeClr val="tx2"/>
                </a:solidFill>
                <a:latin typeface="Calibri"/>
                <a:ea typeface="Calibri"/>
                <a:cs typeface="Calibri"/>
                <a:sym typeface="Calibri"/>
              </a:rPr>
              <a:t>Read-out </a:t>
            </a:r>
            <a:r>
              <a:rPr lang="fr" sz="1600" dirty="0" err="1">
                <a:solidFill>
                  <a:schemeClr val="tx2"/>
                </a:solidFill>
                <a:latin typeface="Calibri"/>
                <a:ea typeface="Calibri"/>
                <a:cs typeface="Calibri"/>
                <a:sym typeface="Calibri"/>
              </a:rPr>
              <a:t>strips</a:t>
            </a:r>
            <a:endParaRPr sz="1600" dirty="0">
              <a:solidFill>
                <a:schemeClr val="tx2"/>
              </a:solidFill>
              <a:latin typeface="Calibri"/>
              <a:ea typeface="Calibri"/>
              <a:cs typeface="Calibri"/>
              <a:sym typeface="Calibri"/>
            </a:endParaRPr>
          </a:p>
        </p:txBody>
      </p:sp>
      <p:cxnSp>
        <p:nvCxnSpPr>
          <p:cNvPr id="116" name="Straight Arrow Connector 115">
            <a:extLst>
              <a:ext uri="{FF2B5EF4-FFF2-40B4-BE49-F238E27FC236}">
                <a16:creationId xmlns:a16="http://schemas.microsoft.com/office/drawing/2014/main" id="{17A92516-2C46-3148-59A4-8189C360A0E3}"/>
              </a:ext>
            </a:extLst>
          </p:cNvPr>
          <p:cNvCxnSpPr>
            <a:cxnSpLocks/>
            <a:stCxn id="115" idx="1"/>
          </p:cNvCxnSpPr>
          <p:nvPr/>
        </p:nvCxnSpPr>
        <p:spPr>
          <a:xfrm flipH="1" flipV="1">
            <a:off x="4882938" y="5021868"/>
            <a:ext cx="426461" cy="129996"/>
          </a:xfrm>
          <a:prstGeom prst="straightConnector1">
            <a:avLst/>
          </a:prstGeom>
          <a:ln w="19050">
            <a:solidFill>
              <a:schemeClr val="tx2"/>
            </a:solidFill>
            <a:tailEnd type="triangle"/>
          </a:ln>
        </p:spPr>
        <p:style>
          <a:lnRef idx="1">
            <a:schemeClr val="dk1"/>
          </a:lnRef>
          <a:fillRef idx="0">
            <a:schemeClr val="dk1"/>
          </a:fillRef>
          <a:effectRef idx="0">
            <a:schemeClr val="dk1"/>
          </a:effectRef>
          <a:fontRef idx="minor">
            <a:schemeClr val="tx1"/>
          </a:fontRef>
        </p:style>
      </p:cxnSp>
      <p:cxnSp>
        <p:nvCxnSpPr>
          <p:cNvPr id="118" name="Straight Arrow Connector 117">
            <a:extLst>
              <a:ext uri="{FF2B5EF4-FFF2-40B4-BE49-F238E27FC236}">
                <a16:creationId xmlns:a16="http://schemas.microsoft.com/office/drawing/2014/main" id="{F23B47BE-1E9C-296B-5536-C00DE3696728}"/>
              </a:ext>
            </a:extLst>
          </p:cNvPr>
          <p:cNvCxnSpPr>
            <a:cxnSpLocks/>
            <a:stCxn id="115" idx="1"/>
          </p:cNvCxnSpPr>
          <p:nvPr/>
        </p:nvCxnSpPr>
        <p:spPr>
          <a:xfrm flipH="1">
            <a:off x="4893824" y="5151864"/>
            <a:ext cx="415575" cy="207461"/>
          </a:xfrm>
          <a:prstGeom prst="straightConnector1">
            <a:avLst/>
          </a:prstGeom>
          <a:ln w="19050">
            <a:solidFill>
              <a:schemeClr val="tx2"/>
            </a:solidFill>
            <a:tailEnd type="triangle"/>
          </a:ln>
        </p:spPr>
        <p:style>
          <a:lnRef idx="1">
            <a:schemeClr val="dk1"/>
          </a:lnRef>
          <a:fillRef idx="0">
            <a:schemeClr val="dk1"/>
          </a:fillRef>
          <a:effectRef idx="0">
            <a:schemeClr val="dk1"/>
          </a:effectRef>
          <a:fontRef idx="minor">
            <a:schemeClr val="tx1"/>
          </a:fontRef>
        </p:style>
      </p:cxnSp>
      <p:sp>
        <p:nvSpPr>
          <p:cNvPr id="12" name="TextBox 45">
            <a:extLst>
              <a:ext uri="{FF2B5EF4-FFF2-40B4-BE49-F238E27FC236}">
                <a16:creationId xmlns:a16="http://schemas.microsoft.com/office/drawing/2014/main" id="{236BF4CA-476C-21DF-5BAB-61E3D046866B}"/>
              </a:ext>
            </a:extLst>
          </p:cNvPr>
          <p:cNvSpPr txBox="1"/>
          <p:nvPr/>
        </p:nvSpPr>
        <p:spPr>
          <a:xfrm>
            <a:off x="7263783" y="6383848"/>
            <a:ext cx="4104137" cy="553998"/>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a:solidFill>
                  <a:schemeClr val="tx2"/>
                </a:solidFill>
              </a:rPr>
              <a:t>T. </a:t>
            </a:r>
            <a:r>
              <a:rPr lang="en-GB" sz="1200" dirty="0" err="1">
                <a:solidFill>
                  <a:schemeClr val="tx2"/>
                </a:solidFill>
              </a:rPr>
              <a:t>Alexopoulos</a:t>
            </a:r>
            <a:r>
              <a:rPr lang="en-GB" sz="1200" dirty="0">
                <a:solidFill>
                  <a:schemeClr val="tx2"/>
                </a:solidFill>
              </a:rPr>
              <a:t>, et al., </a:t>
            </a:r>
            <a:r>
              <a:rPr lang="en-GB" sz="1200" dirty="0" err="1">
                <a:solidFill>
                  <a:schemeClr val="tx2"/>
                </a:solidFill>
              </a:rPr>
              <a:t>Nucl</a:t>
            </a:r>
            <a:r>
              <a:rPr lang="en-GB" sz="1200" dirty="0">
                <a:solidFill>
                  <a:schemeClr val="tx2"/>
                </a:solidFill>
              </a:rPr>
              <a:t>. </a:t>
            </a:r>
            <a:r>
              <a:rPr lang="en-GB" sz="1200" dirty="0" err="1">
                <a:solidFill>
                  <a:schemeClr val="tx2"/>
                </a:solidFill>
              </a:rPr>
              <a:t>Instrum</a:t>
            </a:r>
            <a:r>
              <a:rPr lang="en-GB" sz="1200" dirty="0">
                <a:solidFill>
                  <a:schemeClr val="tx2"/>
                </a:solidFill>
              </a:rPr>
              <a:t>. Meth. A 640 (2011) 110.</a:t>
            </a:r>
          </a:p>
          <a:p>
            <a:r>
              <a:rPr lang="en-GB" sz="1200" dirty="0">
                <a:solidFill>
                  <a:schemeClr val="tx2"/>
                </a:solidFill>
              </a:rPr>
              <a:t>M. Byszewski1 and J. </a:t>
            </a:r>
            <a:r>
              <a:rPr lang="en-GB" sz="1200" dirty="0" err="1">
                <a:solidFill>
                  <a:schemeClr val="tx2"/>
                </a:solidFill>
              </a:rPr>
              <a:t>Wotschack</a:t>
            </a:r>
            <a:r>
              <a:rPr lang="en-GB" sz="1200" dirty="0">
                <a:solidFill>
                  <a:schemeClr val="tx2"/>
                </a:solidFill>
              </a:rPr>
              <a:t>, JINST 7 C02060 (2011).</a:t>
            </a:r>
          </a:p>
          <a:p>
            <a:endParaRPr lang="en-GB" sz="1200" dirty="0">
              <a:solidFill>
                <a:schemeClr val="tx2"/>
              </a:solidFill>
            </a:endParaRPr>
          </a:p>
        </p:txBody>
      </p:sp>
      <p:grpSp>
        <p:nvGrpSpPr>
          <p:cNvPr id="17" name="Group 16">
            <a:extLst>
              <a:ext uri="{FF2B5EF4-FFF2-40B4-BE49-F238E27FC236}">
                <a16:creationId xmlns:a16="http://schemas.microsoft.com/office/drawing/2014/main" id="{99515205-C821-8F17-3CD0-ED33F9D4D83D}"/>
              </a:ext>
            </a:extLst>
          </p:cNvPr>
          <p:cNvGrpSpPr/>
          <p:nvPr/>
        </p:nvGrpSpPr>
        <p:grpSpPr>
          <a:xfrm>
            <a:off x="3795040" y="6288867"/>
            <a:ext cx="1687441" cy="514966"/>
            <a:chOff x="4481559" y="5776021"/>
            <a:chExt cx="2970118" cy="868188"/>
          </a:xfrm>
        </p:grpSpPr>
        <p:pic>
          <p:nvPicPr>
            <p:cNvPr id="24" name="Picture 23" descr="Graphical user interface, application&#10;&#10;Description automatically generated">
              <a:extLst>
                <a:ext uri="{FF2B5EF4-FFF2-40B4-BE49-F238E27FC236}">
                  <a16:creationId xmlns:a16="http://schemas.microsoft.com/office/drawing/2014/main" id="{2E059596-5DEC-70B3-A1B6-53BC6256896D}"/>
                </a:ext>
              </a:extLst>
            </p:cNvPr>
            <p:cNvPicPr>
              <a:picLocks noChangeAspect="1"/>
            </p:cNvPicPr>
            <p:nvPr/>
          </p:nvPicPr>
          <p:blipFill>
            <a:blip r:embed="rId7"/>
            <a:stretch>
              <a:fillRect/>
            </a:stretch>
          </p:blipFill>
          <p:spPr>
            <a:xfrm>
              <a:off x="4481559" y="5776021"/>
              <a:ext cx="2970118" cy="868188"/>
            </a:xfrm>
            <a:prstGeom prst="rect">
              <a:avLst/>
            </a:prstGeom>
          </p:spPr>
        </p:pic>
        <p:pic>
          <p:nvPicPr>
            <p:cNvPr id="26" name="Picture 25" descr="Graphical user interface, application&#10;&#10;Description automatically generated">
              <a:extLst>
                <a:ext uri="{FF2B5EF4-FFF2-40B4-BE49-F238E27FC236}">
                  <a16:creationId xmlns:a16="http://schemas.microsoft.com/office/drawing/2014/main" id="{052C9EDC-093A-353D-931D-603740B1F2ED}"/>
                </a:ext>
              </a:extLst>
            </p:cNvPr>
            <p:cNvPicPr>
              <a:picLocks noChangeAspect="1"/>
            </p:cNvPicPr>
            <p:nvPr/>
          </p:nvPicPr>
          <p:blipFill rotWithShape="1">
            <a:blip r:embed="rId8"/>
            <a:srcRect r="30484" b="58556"/>
            <a:stretch/>
          </p:blipFill>
          <p:spPr>
            <a:xfrm>
              <a:off x="4481560" y="5776021"/>
              <a:ext cx="2064714" cy="359811"/>
            </a:xfrm>
            <a:prstGeom prst="rect">
              <a:avLst/>
            </a:prstGeom>
          </p:spPr>
        </p:pic>
      </p:grpSp>
      <p:pic>
        <p:nvPicPr>
          <p:cNvPr id="34" name="Picture 33" descr="Graphical user interface, Teams&#10;&#10;Description automatically generated with medium confidence">
            <a:extLst>
              <a:ext uri="{FF2B5EF4-FFF2-40B4-BE49-F238E27FC236}">
                <a16:creationId xmlns:a16="http://schemas.microsoft.com/office/drawing/2014/main" id="{681D2CA8-61C1-922A-0EDF-28F7444F9A17}"/>
              </a:ext>
            </a:extLst>
          </p:cNvPr>
          <p:cNvPicPr>
            <a:picLocks noChangeAspect="1"/>
          </p:cNvPicPr>
          <p:nvPr/>
        </p:nvPicPr>
        <p:blipFill>
          <a:blip r:embed="rId9"/>
          <a:stretch>
            <a:fillRect/>
          </a:stretch>
        </p:blipFill>
        <p:spPr>
          <a:xfrm>
            <a:off x="2945113" y="6282930"/>
            <a:ext cx="855855" cy="529522"/>
          </a:xfrm>
          <a:prstGeom prst="rect">
            <a:avLst/>
          </a:prstGeom>
        </p:spPr>
      </p:pic>
      <p:sp>
        <p:nvSpPr>
          <p:cNvPr id="37" name="Rectangle 36">
            <a:extLst>
              <a:ext uri="{FF2B5EF4-FFF2-40B4-BE49-F238E27FC236}">
                <a16:creationId xmlns:a16="http://schemas.microsoft.com/office/drawing/2014/main" id="{F0612778-9650-CCF6-156C-C062F7F36C2A}"/>
              </a:ext>
            </a:extLst>
          </p:cNvPr>
          <p:cNvSpPr/>
          <p:nvPr/>
        </p:nvSpPr>
        <p:spPr>
          <a:xfrm rot="16200000">
            <a:off x="9120083" y="271601"/>
            <a:ext cx="709812" cy="378586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0" name="Rectangle 69">
            <a:extLst>
              <a:ext uri="{FF2B5EF4-FFF2-40B4-BE49-F238E27FC236}">
                <a16:creationId xmlns:a16="http://schemas.microsoft.com/office/drawing/2014/main" id="{93DA3745-63D1-4A86-F6CC-026E85702C5B}"/>
              </a:ext>
            </a:extLst>
          </p:cNvPr>
          <p:cNvSpPr/>
          <p:nvPr/>
        </p:nvSpPr>
        <p:spPr>
          <a:xfrm>
            <a:off x="11337098" y="2485309"/>
            <a:ext cx="709812" cy="295923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4" name="Rectangle 73">
            <a:extLst>
              <a:ext uri="{FF2B5EF4-FFF2-40B4-BE49-F238E27FC236}">
                <a16:creationId xmlns:a16="http://schemas.microsoft.com/office/drawing/2014/main" id="{7C807580-421E-B16E-A7C9-376123C4101C}"/>
              </a:ext>
            </a:extLst>
          </p:cNvPr>
          <p:cNvSpPr/>
          <p:nvPr/>
        </p:nvSpPr>
        <p:spPr>
          <a:xfrm rot="16200000">
            <a:off x="9106459" y="3903263"/>
            <a:ext cx="709812" cy="381310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Tree>
    <p:extLst>
      <p:ext uri="{BB962C8B-B14F-4D97-AF65-F5344CB8AC3E}">
        <p14:creationId xmlns:p14="http://schemas.microsoft.com/office/powerpoint/2010/main" val="12359727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Google Shape;203;p29">
            <a:extLst>
              <a:ext uri="{FF2B5EF4-FFF2-40B4-BE49-F238E27FC236}">
                <a16:creationId xmlns:a16="http://schemas.microsoft.com/office/drawing/2014/main" id="{E938EE4C-AC92-DA5D-E32E-901A121A915E}"/>
              </a:ext>
            </a:extLst>
          </p:cNvPr>
          <p:cNvSpPr/>
          <p:nvPr/>
        </p:nvSpPr>
        <p:spPr>
          <a:xfrm>
            <a:off x="986997" y="2252957"/>
            <a:ext cx="2939890" cy="1591200"/>
          </a:xfrm>
          <a:prstGeom prst="cube">
            <a:avLst>
              <a:gd name="adj" fmla="val 0"/>
            </a:avLst>
          </a:prstGeom>
          <a:solidFill>
            <a:schemeClr val="bg1"/>
          </a:solidFill>
          <a:ln w="28575" cap="flat" cmpd="sng">
            <a:solidFill>
              <a:schemeClr val="tx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4989" y="1193476"/>
            <a:ext cx="11383811" cy="514965"/>
          </a:xfrm>
        </p:spPr>
        <p:txBody>
          <a:bodyPr/>
          <a:lstStyle/>
          <a:p>
            <a:pPr marL="0" lvl="1" indent="0">
              <a:buNone/>
            </a:pPr>
            <a:r>
              <a:rPr lang="en-US" b="1" dirty="0"/>
              <a:t>Given a parallel-plate type geometry with a grounded  resistive layer separated from the pad electrodes by an insulating layer. </a:t>
            </a: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a:xfrm>
            <a:off x="407988" y="373593"/>
            <a:ext cx="11376025" cy="520872"/>
          </a:xfrm>
        </p:spPr>
        <p:txBody>
          <a:bodyPr/>
          <a:lstStyle/>
          <a:p>
            <a:r>
              <a:rPr lang="en-GB" dirty="0"/>
              <a:t>Size of the resistive layer</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25" name="Google Shape;206;p29">
            <a:extLst>
              <a:ext uri="{FF2B5EF4-FFF2-40B4-BE49-F238E27FC236}">
                <a16:creationId xmlns:a16="http://schemas.microsoft.com/office/drawing/2014/main" id="{F18C8E2D-A10F-90C8-CCC7-7A77B84CE4B9}"/>
              </a:ext>
            </a:extLst>
          </p:cNvPr>
          <p:cNvSpPr/>
          <p:nvPr/>
        </p:nvSpPr>
        <p:spPr>
          <a:xfrm>
            <a:off x="1050057" y="5092296"/>
            <a:ext cx="2941203" cy="389924"/>
          </a:xfrm>
          <a:prstGeom prst="cube">
            <a:avLst>
              <a:gd name="adj" fmla="val 671"/>
            </a:avLst>
          </a:prstGeom>
          <a:solidFill>
            <a:schemeClr val="bg2">
              <a:lumMod val="75000"/>
              <a:alpha val="72990"/>
            </a:scheme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03;p29">
            <a:extLst>
              <a:ext uri="{FF2B5EF4-FFF2-40B4-BE49-F238E27FC236}">
                <a16:creationId xmlns:a16="http://schemas.microsoft.com/office/drawing/2014/main" id="{D0A5C2DA-B5F5-23D9-2F83-81471088688B}"/>
              </a:ext>
            </a:extLst>
          </p:cNvPr>
          <p:cNvSpPr/>
          <p:nvPr/>
        </p:nvSpPr>
        <p:spPr>
          <a:xfrm>
            <a:off x="1049279" y="5066494"/>
            <a:ext cx="2941203" cy="27907"/>
          </a:xfrm>
          <a:prstGeom prst="cube">
            <a:avLst>
              <a:gd name="adj" fmla="val 0"/>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08;p29">
            <a:extLst>
              <a:ext uri="{FF2B5EF4-FFF2-40B4-BE49-F238E27FC236}">
                <a16:creationId xmlns:a16="http://schemas.microsoft.com/office/drawing/2014/main" id="{4EEB3710-B7BB-EFBD-E901-95082B0F178C}"/>
              </a:ext>
            </a:extLst>
          </p:cNvPr>
          <p:cNvSpPr/>
          <p:nvPr/>
        </p:nvSpPr>
        <p:spPr>
          <a:xfrm>
            <a:off x="1051135" y="5493640"/>
            <a:ext cx="462309" cy="37972"/>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 name="Google Shape;217;p29">
            <a:extLst>
              <a:ext uri="{FF2B5EF4-FFF2-40B4-BE49-F238E27FC236}">
                <a16:creationId xmlns:a16="http://schemas.microsoft.com/office/drawing/2014/main" id="{1AE6CDF8-63F9-074E-E123-4F53284E4905}"/>
              </a:ext>
            </a:extLst>
          </p:cNvPr>
          <p:cNvSpPr/>
          <p:nvPr/>
        </p:nvSpPr>
        <p:spPr>
          <a:xfrm>
            <a:off x="1050057" y="4582003"/>
            <a:ext cx="2939890" cy="83765"/>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60;p29">
            <a:extLst>
              <a:ext uri="{FF2B5EF4-FFF2-40B4-BE49-F238E27FC236}">
                <a16:creationId xmlns:a16="http://schemas.microsoft.com/office/drawing/2014/main" id="{83A19546-4EB6-3950-CF19-BE7EF506E31E}"/>
              </a:ext>
            </a:extLst>
          </p:cNvPr>
          <p:cNvSpPr/>
          <p:nvPr/>
        </p:nvSpPr>
        <p:spPr>
          <a:xfrm>
            <a:off x="916011" y="4666119"/>
            <a:ext cx="61709" cy="389734"/>
          </a:xfrm>
          <a:prstGeom prst="lef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62;p29">
            <a:extLst>
              <a:ext uri="{FF2B5EF4-FFF2-40B4-BE49-F238E27FC236}">
                <a16:creationId xmlns:a16="http://schemas.microsoft.com/office/drawing/2014/main" id="{68828857-CF86-D28D-B821-66ECAC214CA1}"/>
              </a:ext>
            </a:extLst>
          </p:cNvPr>
          <p:cNvSpPr txBox="1"/>
          <p:nvPr/>
        </p:nvSpPr>
        <p:spPr>
          <a:xfrm>
            <a:off x="665574" y="4666727"/>
            <a:ext cx="312146" cy="35391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100" dirty="0">
                <a:solidFill>
                  <a:schemeClr val="tx2"/>
                </a:solidFill>
                <a:latin typeface="Calibri"/>
                <a:ea typeface="Calibri"/>
                <a:cs typeface="Calibri"/>
                <a:sym typeface="Calibri"/>
              </a:rPr>
              <a:t>d</a:t>
            </a:r>
            <a:r>
              <a:rPr lang="fr" sz="1100" baseline="-25000" dirty="0">
                <a:solidFill>
                  <a:schemeClr val="tx2"/>
                </a:solidFill>
                <a:latin typeface="Calibri"/>
                <a:ea typeface="Calibri"/>
                <a:cs typeface="Calibri"/>
                <a:sym typeface="Calibri"/>
              </a:rPr>
              <a:t>3</a:t>
            </a:r>
            <a:endParaRPr sz="1100" dirty="0">
              <a:solidFill>
                <a:schemeClr val="tx2"/>
              </a:solidFill>
              <a:latin typeface="Calibri"/>
              <a:ea typeface="Calibri"/>
              <a:cs typeface="Calibri"/>
              <a:sym typeface="Calibri"/>
            </a:endParaRPr>
          </a:p>
        </p:txBody>
      </p:sp>
      <p:sp>
        <p:nvSpPr>
          <p:cNvPr id="70" name="Google Shape;271;p29">
            <a:extLst>
              <a:ext uri="{FF2B5EF4-FFF2-40B4-BE49-F238E27FC236}">
                <a16:creationId xmlns:a16="http://schemas.microsoft.com/office/drawing/2014/main" id="{47545168-9946-99F5-6AC7-612561236099}"/>
              </a:ext>
            </a:extLst>
          </p:cNvPr>
          <p:cNvSpPr/>
          <p:nvPr/>
        </p:nvSpPr>
        <p:spPr>
          <a:xfrm rot="16200000">
            <a:off x="2028536" y="5563592"/>
            <a:ext cx="62137" cy="493675"/>
          </a:xfrm>
          <a:prstGeom prst="lef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1" name="Google Shape;272;p29">
            <a:extLst>
              <a:ext uri="{FF2B5EF4-FFF2-40B4-BE49-F238E27FC236}">
                <a16:creationId xmlns:a16="http://schemas.microsoft.com/office/drawing/2014/main" id="{B6C8541E-1C9B-5637-C445-026958D0388D}"/>
              </a:ext>
            </a:extLst>
          </p:cNvPr>
          <p:cNvCxnSpPr>
            <a:cxnSpLocks/>
          </p:cNvCxnSpPr>
          <p:nvPr/>
        </p:nvCxnSpPr>
        <p:spPr>
          <a:xfrm>
            <a:off x="1810367" y="5521793"/>
            <a:ext cx="2400" cy="246067"/>
          </a:xfrm>
          <a:prstGeom prst="straightConnector1">
            <a:avLst/>
          </a:prstGeom>
          <a:noFill/>
          <a:ln w="9525" cap="flat" cmpd="sng">
            <a:solidFill>
              <a:schemeClr val="dk2"/>
            </a:solidFill>
            <a:prstDash val="dot"/>
            <a:round/>
            <a:headEnd type="none" w="med" len="med"/>
            <a:tailEnd type="none" w="med" len="med"/>
          </a:ln>
        </p:spPr>
      </p:cxnSp>
      <p:cxnSp>
        <p:nvCxnSpPr>
          <p:cNvPr id="72" name="Google Shape;274;p29">
            <a:extLst>
              <a:ext uri="{FF2B5EF4-FFF2-40B4-BE49-F238E27FC236}">
                <a16:creationId xmlns:a16="http://schemas.microsoft.com/office/drawing/2014/main" id="{93EA4D78-DAE4-16E0-5860-91F7E255E091}"/>
              </a:ext>
            </a:extLst>
          </p:cNvPr>
          <p:cNvCxnSpPr>
            <a:cxnSpLocks/>
          </p:cNvCxnSpPr>
          <p:nvPr/>
        </p:nvCxnSpPr>
        <p:spPr>
          <a:xfrm>
            <a:off x="2303014" y="5521793"/>
            <a:ext cx="3428" cy="246067"/>
          </a:xfrm>
          <a:prstGeom prst="straightConnector1">
            <a:avLst/>
          </a:prstGeom>
          <a:noFill/>
          <a:ln w="9525" cap="flat" cmpd="sng">
            <a:solidFill>
              <a:schemeClr val="dk2"/>
            </a:solidFill>
            <a:prstDash val="dot"/>
            <a:round/>
            <a:headEnd type="none" w="med" len="med"/>
            <a:tailEnd type="none" w="med" len="med"/>
          </a:ln>
        </p:spPr>
      </p:cxnSp>
      <p:sp>
        <p:nvSpPr>
          <p:cNvPr id="79" name="Google Shape;330;p29">
            <a:extLst>
              <a:ext uri="{FF2B5EF4-FFF2-40B4-BE49-F238E27FC236}">
                <a16:creationId xmlns:a16="http://schemas.microsoft.com/office/drawing/2014/main" id="{B4BDB7AB-F60D-CF84-A73B-FC6350F88BD6}"/>
              </a:ext>
            </a:extLst>
          </p:cNvPr>
          <p:cNvSpPr/>
          <p:nvPr/>
        </p:nvSpPr>
        <p:spPr>
          <a:xfrm>
            <a:off x="1544123" y="5494503"/>
            <a:ext cx="462309" cy="37972"/>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331;p29">
            <a:extLst>
              <a:ext uri="{FF2B5EF4-FFF2-40B4-BE49-F238E27FC236}">
                <a16:creationId xmlns:a16="http://schemas.microsoft.com/office/drawing/2014/main" id="{8BF47173-4C58-33E1-179E-81CFE3FDFB14}"/>
              </a:ext>
            </a:extLst>
          </p:cNvPr>
          <p:cNvSpPr/>
          <p:nvPr/>
        </p:nvSpPr>
        <p:spPr>
          <a:xfrm>
            <a:off x="2037112" y="5494503"/>
            <a:ext cx="462309" cy="37972"/>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332;p29">
            <a:extLst>
              <a:ext uri="{FF2B5EF4-FFF2-40B4-BE49-F238E27FC236}">
                <a16:creationId xmlns:a16="http://schemas.microsoft.com/office/drawing/2014/main" id="{9A532EEA-DDDA-C562-444B-50B7380B7CF7}"/>
              </a:ext>
            </a:extLst>
          </p:cNvPr>
          <p:cNvSpPr/>
          <p:nvPr/>
        </p:nvSpPr>
        <p:spPr>
          <a:xfrm>
            <a:off x="2530101" y="5494503"/>
            <a:ext cx="462309" cy="37972"/>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333;p29">
            <a:extLst>
              <a:ext uri="{FF2B5EF4-FFF2-40B4-BE49-F238E27FC236}">
                <a16:creationId xmlns:a16="http://schemas.microsoft.com/office/drawing/2014/main" id="{BE31FE69-3DFB-84DF-7711-768CFCAA3532}"/>
              </a:ext>
            </a:extLst>
          </p:cNvPr>
          <p:cNvSpPr/>
          <p:nvPr/>
        </p:nvSpPr>
        <p:spPr>
          <a:xfrm>
            <a:off x="3023090" y="5494503"/>
            <a:ext cx="462309" cy="37972"/>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334;p29">
            <a:extLst>
              <a:ext uri="{FF2B5EF4-FFF2-40B4-BE49-F238E27FC236}">
                <a16:creationId xmlns:a16="http://schemas.microsoft.com/office/drawing/2014/main" id="{AD2ACF11-9272-A3C8-B261-C13179DE2349}"/>
              </a:ext>
            </a:extLst>
          </p:cNvPr>
          <p:cNvSpPr/>
          <p:nvPr/>
        </p:nvSpPr>
        <p:spPr>
          <a:xfrm>
            <a:off x="3532379" y="5494503"/>
            <a:ext cx="462309" cy="37972"/>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6" name="Straight Connector 85">
            <a:extLst>
              <a:ext uri="{FF2B5EF4-FFF2-40B4-BE49-F238E27FC236}">
                <a16:creationId xmlns:a16="http://schemas.microsoft.com/office/drawing/2014/main" id="{6FA66B8A-BA3B-9948-5E1B-32B45B67C007}"/>
              </a:ext>
            </a:extLst>
          </p:cNvPr>
          <p:cNvCxnSpPr>
            <a:cxnSpLocks/>
          </p:cNvCxnSpPr>
          <p:nvPr/>
        </p:nvCxnSpPr>
        <p:spPr>
          <a:xfrm>
            <a:off x="2668227" y="5536932"/>
            <a:ext cx="0" cy="36033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8B6E1FB8-820C-762C-FB26-79E9EA654C35}"/>
              </a:ext>
            </a:extLst>
          </p:cNvPr>
          <p:cNvCxnSpPr>
            <a:cxnSpLocks/>
          </p:cNvCxnSpPr>
          <p:nvPr/>
        </p:nvCxnSpPr>
        <p:spPr>
          <a:xfrm>
            <a:off x="2668227" y="5893880"/>
            <a:ext cx="36110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88" name="Triangle 87">
            <a:extLst>
              <a:ext uri="{FF2B5EF4-FFF2-40B4-BE49-F238E27FC236}">
                <a16:creationId xmlns:a16="http://schemas.microsoft.com/office/drawing/2014/main" id="{8D0C2CEB-CC15-EAEA-D629-6AAB8F50A032}"/>
              </a:ext>
            </a:extLst>
          </p:cNvPr>
          <p:cNvSpPr/>
          <p:nvPr/>
        </p:nvSpPr>
        <p:spPr>
          <a:xfrm rot="5400000">
            <a:off x="3047089" y="5771054"/>
            <a:ext cx="209689" cy="243840"/>
          </a:xfrm>
          <a:prstGeom prst="triangl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ln>
                <a:solidFill>
                  <a:sysClr val="windowText" lastClr="000000"/>
                </a:solidFill>
              </a:ln>
              <a:solidFill>
                <a:sysClr val="windowText" lastClr="000000"/>
              </a:solidFill>
            </a:endParaRPr>
          </a:p>
        </p:txBody>
      </p:sp>
      <p:sp>
        <p:nvSpPr>
          <p:cNvPr id="89" name="Google Shape;695;p44">
            <a:extLst>
              <a:ext uri="{FF2B5EF4-FFF2-40B4-BE49-F238E27FC236}">
                <a16:creationId xmlns:a16="http://schemas.microsoft.com/office/drawing/2014/main" id="{38D11BAE-74D7-7863-EC82-37414193D3AF}"/>
              </a:ext>
            </a:extLst>
          </p:cNvPr>
          <p:cNvSpPr txBox="1"/>
          <p:nvPr/>
        </p:nvSpPr>
        <p:spPr>
          <a:xfrm>
            <a:off x="2602439" y="4234911"/>
            <a:ext cx="1573872"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a:solidFill>
                  <a:schemeClr val="tx2"/>
                </a:solidFill>
                <a:latin typeface="Calibri"/>
                <a:ea typeface="Calibri"/>
                <a:cs typeface="Calibri"/>
                <a:sym typeface="Calibri"/>
              </a:rPr>
              <a:t>Top </a:t>
            </a:r>
            <a:r>
              <a:rPr lang="fr" sz="1600" dirty="0" err="1">
                <a:solidFill>
                  <a:schemeClr val="tx2"/>
                </a:solidFill>
                <a:latin typeface="Calibri"/>
                <a:ea typeface="Calibri"/>
                <a:cs typeface="Calibri"/>
                <a:sym typeface="Calibri"/>
              </a:rPr>
              <a:t>electrode</a:t>
            </a:r>
            <a:endParaRPr sz="1600" dirty="0">
              <a:solidFill>
                <a:schemeClr val="tx2"/>
              </a:solidFill>
              <a:latin typeface="Calibri"/>
              <a:ea typeface="Calibri"/>
              <a:cs typeface="Calibri"/>
              <a:sym typeface="Calibri"/>
            </a:endParaRPr>
          </a:p>
        </p:txBody>
      </p:sp>
      <p:sp>
        <p:nvSpPr>
          <p:cNvPr id="94" name="Google Shape;262;p29">
            <a:extLst>
              <a:ext uri="{FF2B5EF4-FFF2-40B4-BE49-F238E27FC236}">
                <a16:creationId xmlns:a16="http://schemas.microsoft.com/office/drawing/2014/main" id="{2E7F1A13-9289-11E9-EDB0-3EC79605F34C}"/>
              </a:ext>
            </a:extLst>
          </p:cNvPr>
          <p:cNvSpPr txBox="1"/>
          <p:nvPr/>
        </p:nvSpPr>
        <p:spPr>
          <a:xfrm>
            <a:off x="1200435" y="5109395"/>
            <a:ext cx="696630" cy="35391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100" dirty="0">
                <a:solidFill>
                  <a:schemeClr val="tx2"/>
                </a:solidFill>
                <a:latin typeface="Calibri"/>
                <a:ea typeface="Calibri"/>
                <a:cs typeface="Calibri"/>
                <a:sym typeface="Calibri"/>
              </a:rPr>
              <a:t>ε</a:t>
            </a:r>
            <a:r>
              <a:rPr lang="fr" sz="1100" baseline="-25000" dirty="0">
                <a:solidFill>
                  <a:schemeClr val="tx2"/>
                </a:solidFill>
                <a:latin typeface="Calibri"/>
                <a:ea typeface="Calibri"/>
                <a:cs typeface="Calibri"/>
                <a:sym typeface="Calibri"/>
              </a:rPr>
              <a:t>1</a:t>
            </a:r>
            <a:endParaRPr sz="1000" dirty="0">
              <a:solidFill>
                <a:schemeClr val="tx2"/>
              </a:solidFill>
              <a:latin typeface="Calibri"/>
              <a:ea typeface="Calibri"/>
              <a:cs typeface="Calibri"/>
              <a:sym typeface="Calibri"/>
            </a:endParaRPr>
          </a:p>
        </p:txBody>
      </p:sp>
      <p:sp>
        <p:nvSpPr>
          <p:cNvPr id="95" name="Google Shape;260;p29">
            <a:extLst>
              <a:ext uri="{FF2B5EF4-FFF2-40B4-BE49-F238E27FC236}">
                <a16:creationId xmlns:a16="http://schemas.microsoft.com/office/drawing/2014/main" id="{30D6BFB1-CE46-9067-0597-52DEEA27CF5A}"/>
              </a:ext>
            </a:extLst>
          </p:cNvPr>
          <p:cNvSpPr/>
          <p:nvPr/>
        </p:nvSpPr>
        <p:spPr>
          <a:xfrm>
            <a:off x="925288" y="5104766"/>
            <a:ext cx="61709" cy="389734"/>
          </a:xfrm>
          <a:prstGeom prst="lef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695;p44">
            <a:extLst>
              <a:ext uri="{FF2B5EF4-FFF2-40B4-BE49-F238E27FC236}">
                <a16:creationId xmlns:a16="http://schemas.microsoft.com/office/drawing/2014/main" id="{473CFF37-42B2-E24E-30EC-5715ACB0AF16}"/>
              </a:ext>
            </a:extLst>
          </p:cNvPr>
          <p:cNvSpPr txBox="1"/>
          <p:nvPr/>
        </p:nvSpPr>
        <p:spPr>
          <a:xfrm>
            <a:off x="3019661" y="5596300"/>
            <a:ext cx="1573872"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a:solidFill>
                  <a:schemeClr val="tx2"/>
                </a:solidFill>
                <a:latin typeface="Calibri"/>
                <a:ea typeface="Calibri"/>
                <a:cs typeface="Calibri"/>
                <a:sym typeface="Calibri"/>
              </a:rPr>
              <a:t>Pads</a:t>
            </a:r>
            <a:endParaRPr sz="1600" dirty="0">
              <a:solidFill>
                <a:schemeClr val="tx2"/>
              </a:solidFill>
              <a:latin typeface="Calibri"/>
              <a:ea typeface="Calibri"/>
              <a:cs typeface="Calibri"/>
              <a:sym typeface="Calibri"/>
            </a:endParaRPr>
          </a:p>
        </p:txBody>
      </p:sp>
      <p:sp>
        <p:nvSpPr>
          <p:cNvPr id="97" name="Google Shape;695;p44">
            <a:extLst>
              <a:ext uri="{FF2B5EF4-FFF2-40B4-BE49-F238E27FC236}">
                <a16:creationId xmlns:a16="http://schemas.microsoft.com/office/drawing/2014/main" id="{7C745AA4-C258-ACEF-FCEB-3C55C381C4CD}"/>
              </a:ext>
            </a:extLst>
          </p:cNvPr>
          <p:cNvSpPr txBox="1"/>
          <p:nvPr/>
        </p:nvSpPr>
        <p:spPr>
          <a:xfrm>
            <a:off x="2606282" y="4689862"/>
            <a:ext cx="1573872"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err="1">
                <a:solidFill>
                  <a:srgbClr val="FF0000"/>
                </a:solidFill>
                <a:latin typeface="Calibri"/>
                <a:ea typeface="Calibri"/>
                <a:cs typeface="Calibri"/>
                <a:sym typeface="Calibri"/>
              </a:rPr>
              <a:t>Resistive</a:t>
            </a:r>
            <a:r>
              <a:rPr lang="fr" sz="1600" dirty="0">
                <a:solidFill>
                  <a:srgbClr val="FF0000"/>
                </a:solidFill>
                <a:latin typeface="Calibri"/>
                <a:ea typeface="Calibri"/>
                <a:cs typeface="Calibri"/>
                <a:sym typeface="Calibri"/>
              </a:rPr>
              <a:t> layer</a:t>
            </a:r>
            <a:endParaRPr sz="1600" dirty="0">
              <a:solidFill>
                <a:srgbClr val="FF0000"/>
              </a:solidFill>
              <a:latin typeface="Calibri"/>
              <a:ea typeface="Calibri"/>
              <a:cs typeface="Calibri"/>
              <a:sym typeface="Calibri"/>
            </a:endParaRPr>
          </a:p>
        </p:txBody>
      </p:sp>
      <p:sp>
        <p:nvSpPr>
          <p:cNvPr id="99" name="Google Shape;262;p29">
            <a:extLst>
              <a:ext uri="{FF2B5EF4-FFF2-40B4-BE49-F238E27FC236}">
                <a16:creationId xmlns:a16="http://schemas.microsoft.com/office/drawing/2014/main" id="{46AC0A5E-2621-04F6-150B-C2A4F992B2F5}"/>
              </a:ext>
            </a:extLst>
          </p:cNvPr>
          <p:cNvSpPr txBox="1"/>
          <p:nvPr/>
        </p:nvSpPr>
        <p:spPr>
          <a:xfrm>
            <a:off x="1910659" y="5752141"/>
            <a:ext cx="340536" cy="35391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100" dirty="0" err="1">
                <a:solidFill>
                  <a:schemeClr val="tx2"/>
                </a:solidFill>
                <a:latin typeface="Calibri"/>
                <a:ea typeface="Calibri"/>
                <a:cs typeface="Calibri"/>
                <a:sym typeface="Calibri"/>
              </a:rPr>
              <a:t>w</a:t>
            </a:r>
            <a:r>
              <a:rPr lang="fr" sz="1100" baseline="-25000" dirty="0" err="1">
                <a:solidFill>
                  <a:schemeClr val="tx2"/>
                </a:solidFill>
                <a:latin typeface="Calibri"/>
                <a:ea typeface="Calibri"/>
                <a:cs typeface="Calibri"/>
                <a:sym typeface="Calibri"/>
              </a:rPr>
              <a:t>x</a:t>
            </a:r>
            <a:endParaRPr sz="1000" dirty="0">
              <a:solidFill>
                <a:schemeClr val="tx2"/>
              </a:solidFill>
              <a:latin typeface="Calibri"/>
              <a:ea typeface="Calibri"/>
              <a:cs typeface="Calibri"/>
              <a:sym typeface="Calibri"/>
            </a:endParaRPr>
          </a:p>
        </p:txBody>
      </p:sp>
      <p:sp>
        <p:nvSpPr>
          <p:cNvPr id="100" name="TextBox 99">
            <a:extLst>
              <a:ext uri="{FF2B5EF4-FFF2-40B4-BE49-F238E27FC236}">
                <a16:creationId xmlns:a16="http://schemas.microsoft.com/office/drawing/2014/main" id="{D35DDB32-100A-DE76-1EBF-36637B9A1DA6}"/>
              </a:ext>
            </a:extLst>
          </p:cNvPr>
          <p:cNvSpPr txBox="1"/>
          <p:nvPr/>
        </p:nvSpPr>
        <p:spPr>
          <a:xfrm>
            <a:off x="1275902" y="5637196"/>
            <a:ext cx="65" cy="276999"/>
          </a:xfrm>
          <a:prstGeom prst="rect">
            <a:avLst/>
          </a:prstGeom>
          <a:noFill/>
        </p:spPr>
        <p:txBody>
          <a:bodyPr wrap="none" lIns="0" tIns="0" rIns="0" bIns="0" rtlCol="0">
            <a:spAutoFit/>
          </a:bodyPr>
          <a:lstStyle/>
          <a:p>
            <a:pPr algn="l"/>
            <a:endParaRPr lang="en-BE" dirty="0"/>
          </a:p>
        </p:txBody>
      </p:sp>
      <p:sp>
        <p:nvSpPr>
          <p:cNvPr id="101" name="Google Shape;262;p29">
            <a:extLst>
              <a:ext uri="{FF2B5EF4-FFF2-40B4-BE49-F238E27FC236}">
                <a16:creationId xmlns:a16="http://schemas.microsoft.com/office/drawing/2014/main" id="{6687EA0B-6165-A83E-B4BF-B2EAB607AA7F}"/>
              </a:ext>
            </a:extLst>
          </p:cNvPr>
          <p:cNvSpPr txBox="1"/>
          <p:nvPr/>
        </p:nvSpPr>
        <p:spPr>
          <a:xfrm>
            <a:off x="665574" y="5108626"/>
            <a:ext cx="696630" cy="35391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100" dirty="0">
                <a:solidFill>
                  <a:schemeClr val="tx2"/>
                </a:solidFill>
                <a:latin typeface="Calibri"/>
                <a:ea typeface="Calibri"/>
                <a:cs typeface="Calibri"/>
                <a:sym typeface="Calibri"/>
              </a:rPr>
              <a:t>d</a:t>
            </a:r>
            <a:r>
              <a:rPr lang="fr" sz="1100" baseline="-25000" dirty="0">
                <a:solidFill>
                  <a:schemeClr val="tx2"/>
                </a:solidFill>
                <a:latin typeface="Calibri"/>
                <a:ea typeface="Calibri"/>
                <a:cs typeface="Calibri"/>
                <a:sym typeface="Calibri"/>
              </a:rPr>
              <a:t>1</a:t>
            </a:r>
            <a:endParaRPr sz="1100" dirty="0">
              <a:solidFill>
                <a:schemeClr val="tx2"/>
              </a:solidFill>
              <a:latin typeface="Calibri"/>
              <a:ea typeface="Calibri"/>
              <a:cs typeface="Calibri"/>
              <a:sym typeface="Calibri"/>
            </a:endParaRPr>
          </a:p>
        </p:txBody>
      </p:sp>
      <p:sp>
        <p:nvSpPr>
          <p:cNvPr id="102" name="Google Shape;262;p29">
            <a:extLst>
              <a:ext uri="{FF2B5EF4-FFF2-40B4-BE49-F238E27FC236}">
                <a16:creationId xmlns:a16="http://schemas.microsoft.com/office/drawing/2014/main" id="{F89CA039-7EA6-8AB2-6C2A-6A2F0959CFA5}"/>
              </a:ext>
            </a:extLst>
          </p:cNvPr>
          <p:cNvSpPr txBox="1"/>
          <p:nvPr/>
        </p:nvSpPr>
        <p:spPr>
          <a:xfrm>
            <a:off x="1185573" y="4697923"/>
            <a:ext cx="696630" cy="35391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100" dirty="0">
                <a:solidFill>
                  <a:schemeClr val="tx2"/>
                </a:solidFill>
                <a:latin typeface="Calibri"/>
                <a:ea typeface="Calibri"/>
                <a:cs typeface="Calibri"/>
                <a:sym typeface="Calibri"/>
              </a:rPr>
              <a:t>ε</a:t>
            </a:r>
            <a:r>
              <a:rPr lang="fr" sz="1100" baseline="-25000" dirty="0">
                <a:solidFill>
                  <a:schemeClr val="tx2"/>
                </a:solidFill>
                <a:latin typeface="Calibri"/>
                <a:ea typeface="Calibri"/>
                <a:cs typeface="Calibri"/>
                <a:sym typeface="Calibri"/>
              </a:rPr>
              <a:t>2</a:t>
            </a:r>
            <a:endParaRPr sz="1100" dirty="0">
              <a:solidFill>
                <a:schemeClr val="tx2"/>
              </a:solidFill>
              <a:latin typeface="Calibri"/>
              <a:ea typeface="Calibri"/>
              <a:cs typeface="Calibri"/>
              <a:sym typeface="Calibri"/>
            </a:endParaRPr>
          </a:p>
        </p:txBody>
      </p:sp>
      <p:sp>
        <p:nvSpPr>
          <p:cNvPr id="103" name="Oval 102">
            <a:extLst>
              <a:ext uri="{FF2B5EF4-FFF2-40B4-BE49-F238E27FC236}">
                <a16:creationId xmlns:a16="http://schemas.microsoft.com/office/drawing/2014/main" id="{85500187-E1C7-4084-F8F3-4E2ED650C217}"/>
              </a:ext>
            </a:extLst>
          </p:cNvPr>
          <p:cNvSpPr/>
          <p:nvPr/>
        </p:nvSpPr>
        <p:spPr>
          <a:xfrm>
            <a:off x="2458101" y="5039695"/>
            <a:ext cx="72000" cy="72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05" name="Google Shape;695;p44">
            <a:extLst>
              <a:ext uri="{FF2B5EF4-FFF2-40B4-BE49-F238E27FC236}">
                <a16:creationId xmlns:a16="http://schemas.microsoft.com/office/drawing/2014/main" id="{90FA6032-BA23-5017-12FD-205BE82D8109}"/>
              </a:ext>
            </a:extLst>
          </p:cNvPr>
          <p:cNvSpPr txBox="1"/>
          <p:nvPr/>
        </p:nvSpPr>
        <p:spPr>
          <a:xfrm>
            <a:off x="2302196" y="4671180"/>
            <a:ext cx="379487"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a:solidFill>
                  <a:schemeClr val="tx2"/>
                </a:solidFill>
                <a:latin typeface="Calibri"/>
                <a:ea typeface="Calibri"/>
                <a:cs typeface="Calibri"/>
                <a:sym typeface="Calibri"/>
              </a:rPr>
              <a:t>Q</a:t>
            </a:r>
            <a:endParaRPr sz="1600" dirty="0">
              <a:solidFill>
                <a:schemeClr val="tx2"/>
              </a:solidFill>
              <a:latin typeface="Calibri"/>
              <a:ea typeface="Calibri"/>
              <a:cs typeface="Calibri"/>
              <a:sym typeface="Calibri"/>
            </a:endParaRPr>
          </a:p>
        </p:txBody>
      </p:sp>
      <p:sp>
        <p:nvSpPr>
          <p:cNvPr id="110" name="Google Shape;271;p29">
            <a:extLst>
              <a:ext uri="{FF2B5EF4-FFF2-40B4-BE49-F238E27FC236}">
                <a16:creationId xmlns:a16="http://schemas.microsoft.com/office/drawing/2014/main" id="{EBAA1F26-4E73-C89A-329D-DE7E69A44763}"/>
              </a:ext>
            </a:extLst>
          </p:cNvPr>
          <p:cNvSpPr/>
          <p:nvPr/>
        </p:nvSpPr>
        <p:spPr>
          <a:xfrm rot="16200000">
            <a:off x="2471465" y="2463330"/>
            <a:ext cx="45719" cy="2941203"/>
          </a:xfrm>
          <a:prstGeom prst="lef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262;p29">
            <a:extLst>
              <a:ext uri="{FF2B5EF4-FFF2-40B4-BE49-F238E27FC236}">
                <a16:creationId xmlns:a16="http://schemas.microsoft.com/office/drawing/2014/main" id="{383C52DB-9F4C-970A-6C36-996E8E7CE4D1}"/>
              </a:ext>
            </a:extLst>
          </p:cNvPr>
          <p:cNvSpPr txBox="1"/>
          <p:nvPr/>
        </p:nvSpPr>
        <p:spPr>
          <a:xfrm>
            <a:off x="2363656" y="3846863"/>
            <a:ext cx="312146" cy="35391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100" dirty="0">
                <a:solidFill>
                  <a:schemeClr val="tx2"/>
                </a:solidFill>
                <a:latin typeface="Calibri"/>
                <a:ea typeface="Calibri"/>
                <a:cs typeface="Calibri"/>
                <a:sym typeface="Calibri"/>
              </a:rPr>
              <a:t>a</a:t>
            </a:r>
            <a:endParaRPr sz="1100" dirty="0">
              <a:solidFill>
                <a:schemeClr val="tx2"/>
              </a:solidFill>
              <a:latin typeface="Calibri"/>
              <a:ea typeface="Calibri"/>
              <a:cs typeface="Calibri"/>
              <a:sym typeface="Calibri"/>
            </a:endParaRPr>
          </a:p>
        </p:txBody>
      </p:sp>
      <p:sp>
        <p:nvSpPr>
          <p:cNvPr id="115" name="Google Shape;271;p29">
            <a:extLst>
              <a:ext uri="{FF2B5EF4-FFF2-40B4-BE49-F238E27FC236}">
                <a16:creationId xmlns:a16="http://schemas.microsoft.com/office/drawing/2014/main" id="{B5A49D79-9A3D-1AAC-4A54-21F769C3D391}"/>
              </a:ext>
            </a:extLst>
          </p:cNvPr>
          <p:cNvSpPr/>
          <p:nvPr/>
        </p:nvSpPr>
        <p:spPr>
          <a:xfrm rot="10800000">
            <a:off x="4035012" y="2241579"/>
            <a:ext cx="45719" cy="1591200"/>
          </a:xfrm>
          <a:prstGeom prst="lef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262;p29">
            <a:extLst>
              <a:ext uri="{FF2B5EF4-FFF2-40B4-BE49-F238E27FC236}">
                <a16:creationId xmlns:a16="http://schemas.microsoft.com/office/drawing/2014/main" id="{D64E3F13-C602-EE2C-D77D-1AD37A19F514}"/>
              </a:ext>
            </a:extLst>
          </p:cNvPr>
          <p:cNvSpPr txBox="1"/>
          <p:nvPr/>
        </p:nvSpPr>
        <p:spPr>
          <a:xfrm>
            <a:off x="4109194" y="2844527"/>
            <a:ext cx="312146" cy="35391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100" dirty="0">
                <a:solidFill>
                  <a:schemeClr val="tx2"/>
                </a:solidFill>
                <a:latin typeface="Calibri"/>
                <a:ea typeface="Calibri"/>
                <a:cs typeface="Calibri"/>
                <a:sym typeface="Calibri"/>
              </a:rPr>
              <a:t>b</a:t>
            </a:r>
            <a:endParaRPr sz="1100" dirty="0">
              <a:solidFill>
                <a:schemeClr val="tx2"/>
              </a:solidFill>
              <a:latin typeface="Calibri"/>
              <a:ea typeface="Calibri"/>
              <a:cs typeface="Calibri"/>
              <a:sym typeface="Calibri"/>
            </a:endParaRPr>
          </a:p>
        </p:txBody>
      </p:sp>
      <p:sp>
        <p:nvSpPr>
          <p:cNvPr id="117" name="Oval 116">
            <a:extLst>
              <a:ext uri="{FF2B5EF4-FFF2-40B4-BE49-F238E27FC236}">
                <a16:creationId xmlns:a16="http://schemas.microsoft.com/office/drawing/2014/main" id="{33134CCD-07B7-8C23-CC3D-FC72AD7C4125}"/>
              </a:ext>
            </a:extLst>
          </p:cNvPr>
          <p:cNvSpPr/>
          <p:nvPr/>
        </p:nvSpPr>
        <p:spPr>
          <a:xfrm>
            <a:off x="2499172" y="3011901"/>
            <a:ext cx="72000" cy="72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18" name="Google Shape;695;p44">
            <a:extLst>
              <a:ext uri="{FF2B5EF4-FFF2-40B4-BE49-F238E27FC236}">
                <a16:creationId xmlns:a16="http://schemas.microsoft.com/office/drawing/2014/main" id="{F98ACF4B-C318-8F13-ACD5-AF5AB5C7F0CB}"/>
              </a:ext>
            </a:extLst>
          </p:cNvPr>
          <p:cNvSpPr txBox="1"/>
          <p:nvPr/>
        </p:nvSpPr>
        <p:spPr>
          <a:xfrm>
            <a:off x="2343267" y="2643386"/>
            <a:ext cx="379487"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a:solidFill>
                  <a:schemeClr val="tx2"/>
                </a:solidFill>
                <a:latin typeface="Calibri"/>
                <a:ea typeface="Calibri"/>
                <a:cs typeface="Calibri"/>
                <a:sym typeface="Calibri"/>
              </a:rPr>
              <a:t>Q</a:t>
            </a:r>
            <a:endParaRPr sz="1600" dirty="0">
              <a:solidFill>
                <a:schemeClr val="tx2"/>
              </a:solidFill>
              <a:latin typeface="Calibri"/>
              <a:ea typeface="Calibri"/>
              <a:cs typeface="Calibri"/>
              <a:sym typeface="Calibri"/>
            </a:endParaRPr>
          </a:p>
        </p:txBody>
      </p:sp>
      <p:sp>
        <p:nvSpPr>
          <p:cNvPr id="119" name="Google Shape;203;p29">
            <a:extLst>
              <a:ext uri="{FF2B5EF4-FFF2-40B4-BE49-F238E27FC236}">
                <a16:creationId xmlns:a16="http://schemas.microsoft.com/office/drawing/2014/main" id="{BF28DBB9-D6BD-8DB4-0436-1D43C4E378DD}"/>
              </a:ext>
            </a:extLst>
          </p:cNvPr>
          <p:cNvSpPr/>
          <p:nvPr/>
        </p:nvSpPr>
        <p:spPr>
          <a:xfrm>
            <a:off x="3127690" y="3308593"/>
            <a:ext cx="360000" cy="180000"/>
          </a:xfrm>
          <a:prstGeom prst="cube">
            <a:avLst>
              <a:gd name="adj" fmla="val 0"/>
            </a:avLst>
          </a:prstGeom>
          <a:solidFill>
            <a:schemeClr val="bg1"/>
          </a:solidFill>
          <a:ln w="12700" cap="flat" cmpd="sng">
            <a:solidFill>
              <a:schemeClr val="tx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271;p29">
            <a:extLst>
              <a:ext uri="{FF2B5EF4-FFF2-40B4-BE49-F238E27FC236}">
                <a16:creationId xmlns:a16="http://schemas.microsoft.com/office/drawing/2014/main" id="{A360A67E-D218-4B2E-ABFD-7F75752D90BA}"/>
              </a:ext>
            </a:extLst>
          </p:cNvPr>
          <p:cNvSpPr/>
          <p:nvPr/>
        </p:nvSpPr>
        <p:spPr>
          <a:xfrm rot="10800000">
            <a:off x="3520534" y="3308593"/>
            <a:ext cx="45719" cy="180000"/>
          </a:xfrm>
          <a:prstGeom prst="lef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271;p29">
            <a:extLst>
              <a:ext uri="{FF2B5EF4-FFF2-40B4-BE49-F238E27FC236}">
                <a16:creationId xmlns:a16="http://schemas.microsoft.com/office/drawing/2014/main" id="{2C7D27D6-EAEB-008C-95BB-2D32E2F70887}"/>
              </a:ext>
            </a:extLst>
          </p:cNvPr>
          <p:cNvSpPr/>
          <p:nvPr/>
        </p:nvSpPr>
        <p:spPr>
          <a:xfrm rot="5400000">
            <a:off x="3284830" y="3073243"/>
            <a:ext cx="45719" cy="360000"/>
          </a:xfrm>
          <a:prstGeom prst="lef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262;p29">
            <a:extLst>
              <a:ext uri="{FF2B5EF4-FFF2-40B4-BE49-F238E27FC236}">
                <a16:creationId xmlns:a16="http://schemas.microsoft.com/office/drawing/2014/main" id="{58DB0B32-F1DF-C0FE-A2BA-32EA11BB4797}"/>
              </a:ext>
            </a:extLst>
          </p:cNvPr>
          <p:cNvSpPr txBox="1"/>
          <p:nvPr/>
        </p:nvSpPr>
        <p:spPr>
          <a:xfrm>
            <a:off x="3157296" y="2943321"/>
            <a:ext cx="340536" cy="35391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100" dirty="0" err="1">
                <a:solidFill>
                  <a:schemeClr val="tx2"/>
                </a:solidFill>
                <a:latin typeface="Calibri"/>
                <a:ea typeface="Calibri"/>
                <a:cs typeface="Calibri"/>
                <a:sym typeface="Calibri"/>
              </a:rPr>
              <a:t>w</a:t>
            </a:r>
            <a:r>
              <a:rPr lang="fr" sz="1100" baseline="-25000" dirty="0" err="1">
                <a:solidFill>
                  <a:schemeClr val="tx2"/>
                </a:solidFill>
                <a:latin typeface="Calibri"/>
                <a:ea typeface="Calibri"/>
                <a:cs typeface="Calibri"/>
                <a:sym typeface="Calibri"/>
              </a:rPr>
              <a:t>x</a:t>
            </a:r>
            <a:endParaRPr sz="1000" dirty="0">
              <a:solidFill>
                <a:schemeClr val="tx2"/>
              </a:solidFill>
              <a:latin typeface="Calibri"/>
              <a:ea typeface="Calibri"/>
              <a:cs typeface="Calibri"/>
              <a:sym typeface="Calibri"/>
            </a:endParaRPr>
          </a:p>
        </p:txBody>
      </p:sp>
      <p:sp>
        <p:nvSpPr>
          <p:cNvPr id="123" name="Google Shape;262;p29">
            <a:extLst>
              <a:ext uri="{FF2B5EF4-FFF2-40B4-BE49-F238E27FC236}">
                <a16:creationId xmlns:a16="http://schemas.microsoft.com/office/drawing/2014/main" id="{0733E0EE-A1FC-3C11-7109-D92AE5AEFFDF}"/>
              </a:ext>
            </a:extLst>
          </p:cNvPr>
          <p:cNvSpPr txBox="1"/>
          <p:nvPr/>
        </p:nvSpPr>
        <p:spPr>
          <a:xfrm>
            <a:off x="3521820" y="3208991"/>
            <a:ext cx="340536" cy="35391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100" dirty="0" err="1">
                <a:solidFill>
                  <a:schemeClr val="tx2"/>
                </a:solidFill>
                <a:latin typeface="Calibri"/>
                <a:ea typeface="Calibri"/>
                <a:cs typeface="Calibri"/>
                <a:sym typeface="Calibri"/>
              </a:rPr>
              <a:t>w</a:t>
            </a:r>
            <a:r>
              <a:rPr lang="fr" sz="1100" baseline="-25000" dirty="0" err="1">
                <a:solidFill>
                  <a:schemeClr val="tx2"/>
                </a:solidFill>
                <a:latin typeface="Calibri"/>
                <a:ea typeface="Calibri"/>
                <a:cs typeface="Calibri"/>
                <a:sym typeface="Calibri"/>
              </a:rPr>
              <a:t>y</a:t>
            </a:r>
            <a:endParaRPr sz="1000" dirty="0">
              <a:solidFill>
                <a:schemeClr val="tx2"/>
              </a:solidFill>
              <a:latin typeface="Calibri"/>
              <a:ea typeface="Calibri"/>
              <a:cs typeface="Calibri"/>
              <a:sym typeface="Calibri"/>
            </a:endParaRPr>
          </a:p>
        </p:txBody>
      </p:sp>
      <p:grpSp>
        <p:nvGrpSpPr>
          <p:cNvPr id="124" name="Group 123">
            <a:extLst>
              <a:ext uri="{FF2B5EF4-FFF2-40B4-BE49-F238E27FC236}">
                <a16:creationId xmlns:a16="http://schemas.microsoft.com/office/drawing/2014/main" id="{AA5723A4-842C-8B1E-F62A-E590D9EF288C}"/>
              </a:ext>
            </a:extLst>
          </p:cNvPr>
          <p:cNvGrpSpPr/>
          <p:nvPr/>
        </p:nvGrpSpPr>
        <p:grpSpPr>
          <a:xfrm>
            <a:off x="1512822" y="2002988"/>
            <a:ext cx="360000" cy="258401"/>
            <a:chOff x="9527242" y="1884034"/>
            <a:chExt cx="360000" cy="258401"/>
          </a:xfrm>
        </p:grpSpPr>
        <p:cxnSp>
          <p:nvCxnSpPr>
            <p:cNvPr id="125" name="Straight Connector 124">
              <a:extLst>
                <a:ext uri="{FF2B5EF4-FFF2-40B4-BE49-F238E27FC236}">
                  <a16:creationId xmlns:a16="http://schemas.microsoft.com/office/drawing/2014/main" id="{D450703A-DCB8-BA42-07BC-8C230DC8F746}"/>
                </a:ext>
              </a:extLst>
            </p:cNvPr>
            <p:cNvCxnSpPr>
              <a:cxnSpLocks/>
            </p:cNvCxnSpPr>
            <p:nvPr/>
          </p:nvCxnSpPr>
          <p:spPr>
            <a:xfrm flipV="1">
              <a:off x="9704132" y="1989840"/>
              <a:ext cx="0" cy="152595"/>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97A7E588-4718-40CB-EF11-859B3939B28E}"/>
                </a:ext>
              </a:extLst>
            </p:cNvPr>
            <p:cNvCxnSpPr/>
            <p:nvPr/>
          </p:nvCxnSpPr>
          <p:spPr>
            <a:xfrm flipV="1">
              <a:off x="9527242" y="1989840"/>
              <a:ext cx="360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ED22CE96-05E0-815E-FC77-CF1A0036A004}"/>
                </a:ext>
              </a:extLst>
            </p:cNvPr>
            <p:cNvCxnSpPr/>
            <p:nvPr/>
          </p:nvCxnSpPr>
          <p:spPr>
            <a:xfrm flipV="1">
              <a:off x="9588442" y="1936937"/>
              <a:ext cx="2376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85CDC93B-2EE7-57A5-FD99-9EBB304019E6}"/>
                </a:ext>
              </a:extLst>
            </p:cNvPr>
            <p:cNvCxnSpPr/>
            <p:nvPr/>
          </p:nvCxnSpPr>
          <p:spPr>
            <a:xfrm flipV="1">
              <a:off x="9649642" y="1884034"/>
              <a:ext cx="1188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132" name="Group 131">
            <a:extLst>
              <a:ext uri="{FF2B5EF4-FFF2-40B4-BE49-F238E27FC236}">
                <a16:creationId xmlns:a16="http://schemas.microsoft.com/office/drawing/2014/main" id="{F858D676-1090-3364-259E-5D2CD2D1F751}"/>
              </a:ext>
            </a:extLst>
          </p:cNvPr>
          <p:cNvGrpSpPr/>
          <p:nvPr/>
        </p:nvGrpSpPr>
        <p:grpSpPr>
          <a:xfrm rot="16200000">
            <a:off x="674496" y="3369800"/>
            <a:ext cx="360000" cy="258401"/>
            <a:chOff x="9527242" y="1884034"/>
            <a:chExt cx="360000" cy="258401"/>
          </a:xfrm>
        </p:grpSpPr>
        <p:cxnSp>
          <p:nvCxnSpPr>
            <p:cNvPr id="133" name="Straight Connector 132">
              <a:extLst>
                <a:ext uri="{FF2B5EF4-FFF2-40B4-BE49-F238E27FC236}">
                  <a16:creationId xmlns:a16="http://schemas.microsoft.com/office/drawing/2014/main" id="{48CF033B-9976-C924-36B6-FC472DC6C55E}"/>
                </a:ext>
              </a:extLst>
            </p:cNvPr>
            <p:cNvCxnSpPr>
              <a:cxnSpLocks/>
            </p:cNvCxnSpPr>
            <p:nvPr/>
          </p:nvCxnSpPr>
          <p:spPr>
            <a:xfrm flipV="1">
              <a:off x="9704132" y="1989840"/>
              <a:ext cx="0" cy="152595"/>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44250AF3-2F74-507A-AF35-DCE01BAD5B36}"/>
                </a:ext>
              </a:extLst>
            </p:cNvPr>
            <p:cNvCxnSpPr/>
            <p:nvPr/>
          </p:nvCxnSpPr>
          <p:spPr>
            <a:xfrm flipV="1">
              <a:off x="9527242" y="1989840"/>
              <a:ext cx="360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42EB587B-F16B-1872-59FE-EED6F515064D}"/>
                </a:ext>
              </a:extLst>
            </p:cNvPr>
            <p:cNvCxnSpPr/>
            <p:nvPr/>
          </p:nvCxnSpPr>
          <p:spPr>
            <a:xfrm flipV="1">
              <a:off x="9588442" y="1936937"/>
              <a:ext cx="2376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D5DDB105-05A4-C4BA-463A-87F9D4610BCF}"/>
                </a:ext>
              </a:extLst>
            </p:cNvPr>
            <p:cNvCxnSpPr/>
            <p:nvPr/>
          </p:nvCxnSpPr>
          <p:spPr>
            <a:xfrm flipV="1">
              <a:off x="9649642" y="1884034"/>
              <a:ext cx="1188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137" name="Group 136">
            <a:extLst>
              <a:ext uri="{FF2B5EF4-FFF2-40B4-BE49-F238E27FC236}">
                <a16:creationId xmlns:a16="http://schemas.microsoft.com/office/drawing/2014/main" id="{CC641D33-AD1E-9110-5230-96FA19C0625B}"/>
              </a:ext>
            </a:extLst>
          </p:cNvPr>
          <p:cNvGrpSpPr/>
          <p:nvPr/>
        </p:nvGrpSpPr>
        <p:grpSpPr>
          <a:xfrm rot="5400000">
            <a:off x="3890397" y="2524894"/>
            <a:ext cx="360000" cy="258401"/>
            <a:chOff x="9527242" y="1884034"/>
            <a:chExt cx="360000" cy="258401"/>
          </a:xfrm>
        </p:grpSpPr>
        <p:cxnSp>
          <p:nvCxnSpPr>
            <p:cNvPr id="138" name="Straight Connector 137">
              <a:extLst>
                <a:ext uri="{FF2B5EF4-FFF2-40B4-BE49-F238E27FC236}">
                  <a16:creationId xmlns:a16="http://schemas.microsoft.com/office/drawing/2014/main" id="{A067988C-3771-6D44-B822-7C2B46A727CD}"/>
                </a:ext>
              </a:extLst>
            </p:cNvPr>
            <p:cNvCxnSpPr>
              <a:cxnSpLocks/>
            </p:cNvCxnSpPr>
            <p:nvPr/>
          </p:nvCxnSpPr>
          <p:spPr>
            <a:xfrm flipV="1">
              <a:off x="9704132" y="1989840"/>
              <a:ext cx="0" cy="152595"/>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21E617E0-E63F-868D-D058-63BAA8F620A0}"/>
                </a:ext>
              </a:extLst>
            </p:cNvPr>
            <p:cNvCxnSpPr/>
            <p:nvPr/>
          </p:nvCxnSpPr>
          <p:spPr>
            <a:xfrm flipV="1">
              <a:off x="9527242" y="1989840"/>
              <a:ext cx="360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F85FB62F-F87E-0C7C-953C-0CA1AF2707ED}"/>
                </a:ext>
              </a:extLst>
            </p:cNvPr>
            <p:cNvCxnSpPr/>
            <p:nvPr/>
          </p:nvCxnSpPr>
          <p:spPr>
            <a:xfrm flipV="1">
              <a:off x="9588442" y="1936937"/>
              <a:ext cx="2376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0C6C80F0-741E-A351-6F8D-257ACF567A08}"/>
                </a:ext>
              </a:extLst>
            </p:cNvPr>
            <p:cNvCxnSpPr/>
            <p:nvPr/>
          </p:nvCxnSpPr>
          <p:spPr>
            <a:xfrm flipV="1">
              <a:off x="9649642" y="1884034"/>
              <a:ext cx="1188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142" name="Group 141">
            <a:extLst>
              <a:ext uri="{FF2B5EF4-FFF2-40B4-BE49-F238E27FC236}">
                <a16:creationId xmlns:a16="http://schemas.microsoft.com/office/drawing/2014/main" id="{8669C96C-84C3-5BD6-A824-AC67F69398D9}"/>
              </a:ext>
            </a:extLst>
          </p:cNvPr>
          <p:cNvGrpSpPr/>
          <p:nvPr/>
        </p:nvGrpSpPr>
        <p:grpSpPr>
          <a:xfrm rot="10800000">
            <a:off x="3093113" y="3831181"/>
            <a:ext cx="360000" cy="258401"/>
            <a:chOff x="9527242" y="1884034"/>
            <a:chExt cx="360000" cy="258401"/>
          </a:xfrm>
        </p:grpSpPr>
        <p:cxnSp>
          <p:nvCxnSpPr>
            <p:cNvPr id="143" name="Straight Connector 142">
              <a:extLst>
                <a:ext uri="{FF2B5EF4-FFF2-40B4-BE49-F238E27FC236}">
                  <a16:creationId xmlns:a16="http://schemas.microsoft.com/office/drawing/2014/main" id="{EDC1ACF4-E9F7-9017-1411-A24211A39460}"/>
                </a:ext>
              </a:extLst>
            </p:cNvPr>
            <p:cNvCxnSpPr>
              <a:cxnSpLocks/>
            </p:cNvCxnSpPr>
            <p:nvPr/>
          </p:nvCxnSpPr>
          <p:spPr>
            <a:xfrm flipV="1">
              <a:off x="9704132" y="1989840"/>
              <a:ext cx="0" cy="152595"/>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435118A7-29A1-C3FB-6CCD-9BFD3D10F12E}"/>
                </a:ext>
              </a:extLst>
            </p:cNvPr>
            <p:cNvCxnSpPr/>
            <p:nvPr/>
          </p:nvCxnSpPr>
          <p:spPr>
            <a:xfrm flipV="1">
              <a:off x="9527242" y="1989840"/>
              <a:ext cx="360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E6C60444-D119-8A0F-FFFF-E75400CA3A09}"/>
                </a:ext>
              </a:extLst>
            </p:cNvPr>
            <p:cNvCxnSpPr/>
            <p:nvPr/>
          </p:nvCxnSpPr>
          <p:spPr>
            <a:xfrm flipV="1">
              <a:off x="9588442" y="1936937"/>
              <a:ext cx="2376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40CAF52F-F212-CB32-9ED2-AAABA95E593C}"/>
                </a:ext>
              </a:extLst>
            </p:cNvPr>
            <p:cNvCxnSpPr/>
            <p:nvPr/>
          </p:nvCxnSpPr>
          <p:spPr>
            <a:xfrm flipV="1">
              <a:off x="9649642" y="1884034"/>
              <a:ext cx="1188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147" name="Google Shape;695;p44">
            <a:extLst>
              <a:ext uri="{FF2B5EF4-FFF2-40B4-BE49-F238E27FC236}">
                <a16:creationId xmlns:a16="http://schemas.microsoft.com/office/drawing/2014/main" id="{902F46F2-032B-13E2-FB0F-0F4EDB992276}"/>
              </a:ext>
            </a:extLst>
          </p:cNvPr>
          <p:cNvSpPr txBox="1"/>
          <p:nvPr/>
        </p:nvSpPr>
        <p:spPr>
          <a:xfrm>
            <a:off x="2392129" y="2827173"/>
            <a:ext cx="1021567"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a:solidFill>
                  <a:schemeClr val="tx2"/>
                </a:solidFill>
                <a:latin typeface="Calibri"/>
                <a:ea typeface="Calibri"/>
                <a:cs typeface="Calibri"/>
                <a:sym typeface="Calibri"/>
              </a:rPr>
              <a:t>(x</a:t>
            </a:r>
            <a:r>
              <a:rPr lang="fr" sz="1600" baseline="-25000" dirty="0">
                <a:solidFill>
                  <a:schemeClr val="tx2"/>
                </a:solidFill>
                <a:latin typeface="Calibri"/>
                <a:ea typeface="Calibri"/>
                <a:cs typeface="Calibri"/>
                <a:sym typeface="Calibri"/>
              </a:rPr>
              <a:t>0</a:t>
            </a:r>
            <a:r>
              <a:rPr lang="fr" sz="1600" dirty="0">
                <a:solidFill>
                  <a:schemeClr val="tx2"/>
                </a:solidFill>
                <a:latin typeface="Calibri"/>
                <a:ea typeface="Calibri"/>
                <a:cs typeface="Calibri"/>
                <a:sym typeface="Calibri"/>
              </a:rPr>
              <a:t>, y</a:t>
            </a:r>
            <a:r>
              <a:rPr lang="fr" sz="1600" baseline="-25000" dirty="0">
                <a:solidFill>
                  <a:schemeClr val="tx2"/>
                </a:solidFill>
                <a:latin typeface="Calibri"/>
                <a:ea typeface="Calibri"/>
                <a:cs typeface="Calibri"/>
                <a:sym typeface="Calibri"/>
              </a:rPr>
              <a:t>0</a:t>
            </a:r>
            <a:r>
              <a:rPr lang="fr" sz="1600" dirty="0">
                <a:solidFill>
                  <a:schemeClr val="tx2"/>
                </a:solidFill>
                <a:latin typeface="Calibri"/>
                <a:ea typeface="Calibri"/>
                <a:cs typeface="Calibri"/>
                <a:sym typeface="Calibri"/>
              </a:rPr>
              <a:t>)</a:t>
            </a:r>
            <a:endParaRPr sz="1600" dirty="0">
              <a:solidFill>
                <a:schemeClr val="tx2"/>
              </a:solidFill>
              <a:latin typeface="Calibri"/>
              <a:ea typeface="Calibri"/>
              <a:cs typeface="Calibri"/>
              <a:sym typeface="Calibri"/>
            </a:endParaRPr>
          </a:p>
        </p:txBody>
      </p:sp>
      <p:pic>
        <p:nvPicPr>
          <p:cNvPr id="149" name="Picture 148" descr="A picture containing text, watch&#10;&#10;Description automatically generated">
            <a:extLst>
              <a:ext uri="{FF2B5EF4-FFF2-40B4-BE49-F238E27FC236}">
                <a16:creationId xmlns:a16="http://schemas.microsoft.com/office/drawing/2014/main" id="{52AAF401-220A-3718-0D4B-AB3ABD0E4B5F}"/>
              </a:ext>
            </a:extLst>
          </p:cNvPr>
          <p:cNvPicPr>
            <a:picLocks noChangeAspect="1"/>
          </p:cNvPicPr>
          <p:nvPr/>
        </p:nvPicPr>
        <p:blipFill>
          <a:blip r:embed="rId4"/>
          <a:stretch>
            <a:fillRect/>
          </a:stretch>
        </p:blipFill>
        <p:spPr>
          <a:xfrm>
            <a:off x="5884217" y="2616736"/>
            <a:ext cx="4402972" cy="853289"/>
          </a:xfrm>
          <a:prstGeom prst="rect">
            <a:avLst/>
          </a:prstGeom>
        </p:spPr>
      </p:pic>
      <p:pic>
        <p:nvPicPr>
          <p:cNvPr id="150" name="Picture 149">
            <a:extLst>
              <a:ext uri="{FF2B5EF4-FFF2-40B4-BE49-F238E27FC236}">
                <a16:creationId xmlns:a16="http://schemas.microsoft.com/office/drawing/2014/main" id="{6D7C0ABD-4CC5-13FD-BB5C-0AA6C756CD67}"/>
              </a:ext>
            </a:extLst>
          </p:cNvPr>
          <p:cNvPicPr>
            <a:picLocks noChangeAspect="1"/>
          </p:cNvPicPr>
          <p:nvPr/>
        </p:nvPicPr>
        <p:blipFill>
          <a:blip r:embed="rId5"/>
          <a:stretch>
            <a:fillRect/>
          </a:stretch>
        </p:blipFill>
        <p:spPr>
          <a:xfrm>
            <a:off x="7781225" y="5493640"/>
            <a:ext cx="1056635" cy="676906"/>
          </a:xfrm>
          <a:prstGeom prst="rect">
            <a:avLst/>
          </a:prstGeom>
        </p:spPr>
      </p:pic>
      <p:pic>
        <p:nvPicPr>
          <p:cNvPr id="152" name="Picture 151">
            <a:extLst>
              <a:ext uri="{FF2B5EF4-FFF2-40B4-BE49-F238E27FC236}">
                <a16:creationId xmlns:a16="http://schemas.microsoft.com/office/drawing/2014/main" id="{B2CBD523-3CC2-1E90-5012-0B87C9F5CF99}"/>
              </a:ext>
            </a:extLst>
          </p:cNvPr>
          <p:cNvPicPr>
            <a:picLocks noChangeAspect="1"/>
          </p:cNvPicPr>
          <p:nvPr/>
        </p:nvPicPr>
        <p:blipFill>
          <a:blip r:embed="rId6"/>
          <a:stretch>
            <a:fillRect/>
          </a:stretch>
        </p:blipFill>
        <p:spPr>
          <a:xfrm>
            <a:off x="5071885" y="3912391"/>
            <a:ext cx="6475317" cy="782562"/>
          </a:xfrm>
          <a:prstGeom prst="rect">
            <a:avLst/>
          </a:prstGeom>
        </p:spPr>
      </p:pic>
      <p:sp>
        <p:nvSpPr>
          <p:cNvPr id="154" name="TextBox 153">
            <a:extLst>
              <a:ext uri="{FF2B5EF4-FFF2-40B4-BE49-F238E27FC236}">
                <a16:creationId xmlns:a16="http://schemas.microsoft.com/office/drawing/2014/main" id="{39556662-F54C-C4AE-D5CB-6A10051163A5}"/>
              </a:ext>
            </a:extLst>
          </p:cNvPr>
          <p:cNvSpPr txBox="1"/>
          <p:nvPr/>
        </p:nvSpPr>
        <p:spPr>
          <a:xfrm>
            <a:off x="5071885" y="1951023"/>
            <a:ext cx="6686560" cy="646331"/>
          </a:xfrm>
          <a:prstGeom prst="rect">
            <a:avLst/>
          </a:prstGeom>
          <a:noFill/>
        </p:spPr>
        <p:txBody>
          <a:bodyPr wrap="square">
            <a:spAutoFit/>
          </a:bodyPr>
          <a:lstStyle/>
          <a:p>
            <a:pPr marL="0" lvl="1" indent="0">
              <a:buNone/>
            </a:pPr>
            <a:r>
              <a:rPr lang="en-US" dirty="0">
                <a:solidFill>
                  <a:schemeClr val="tx2"/>
                </a:solidFill>
              </a:rPr>
              <a:t>The induced charge on each pad can be analytically calculated to study the effect of the size of the resistive layer: </a:t>
            </a:r>
            <a:endParaRPr lang="en-GB" dirty="0">
              <a:solidFill>
                <a:schemeClr val="tx2"/>
              </a:solidFill>
            </a:endParaRPr>
          </a:p>
        </p:txBody>
      </p:sp>
      <p:sp>
        <p:nvSpPr>
          <p:cNvPr id="155" name="TextBox 154">
            <a:extLst>
              <a:ext uri="{FF2B5EF4-FFF2-40B4-BE49-F238E27FC236}">
                <a16:creationId xmlns:a16="http://schemas.microsoft.com/office/drawing/2014/main" id="{9044862C-779E-436E-B8FD-054A1033201D}"/>
              </a:ext>
            </a:extLst>
          </p:cNvPr>
          <p:cNvSpPr txBox="1"/>
          <p:nvPr/>
        </p:nvSpPr>
        <p:spPr>
          <a:xfrm>
            <a:off x="5071885" y="3458616"/>
            <a:ext cx="6686560" cy="369332"/>
          </a:xfrm>
          <a:prstGeom prst="rect">
            <a:avLst/>
          </a:prstGeom>
          <a:noFill/>
        </p:spPr>
        <p:txBody>
          <a:bodyPr wrap="square">
            <a:spAutoFit/>
          </a:bodyPr>
          <a:lstStyle/>
          <a:p>
            <a:pPr marL="0" lvl="1" indent="0">
              <a:buNone/>
            </a:pPr>
            <a:r>
              <a:rPr lang="en-US" dirty="0">
                <a:solidFill>
                  <a:schemeClr val="tx2"/>
                </a:solidFill>
              </a:rPr>
              <a:t>with the infinite number of time constants are given by</a:t>
            </a:r>
            <a:endParaRPr lang="en-GB" dirty="0">
              <a:solidFill>
                <a:schemeClr val="tx2"/>
              </a:solidFill>
            </a:endParaRPr>
          </a:p>
        </p:txBody>
      </p:sp>
      <p:cxnSp>
        <p:nvCxnSpPr>
          <p:cNvPr id="157" name="Straight Connector 156">
            <a:extLst>
              <a:ext uri="{FF2B5EF4-FFF2-40B4-BE49-F238E27FC236}">
                <a16:creationId xmlns:a16="http://schemas.microsoft.com/office/drawing/2014/main" id="{CB5D3A73-414A-F536-C5B2-78D7F4D02C69}"/>
              </a:ext>
            </a:extLst>
          </p:cNvPr>
          <p:cNvCxnSpPr>
            <a:cxnSpLocks/>
          </p:cNvCxnSpPr>
          <p:nvPr/>
        </p:nvCxnSpPr>
        <p:spPr>
          <a:xfrm>
            <a:off x="9465594" y="3156515"/>
            <a:ext cx="61220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59" name="TextBox 158">
            <a:extLst>
              <a:ext uri="{FF2B5EF4-FFF2-40B4-BE49-F238E27FC236}">
                <a16:creationId xmlns:a16="http://schemas.microsoft.com/office/drawing/2014/main" id="{5877EC3E-8A8F-FD2D-7C06-310F7804EF79}"/>
              </a:ext>
            </a:extLst>
          </p:cNvPr>
          <p:cNvSpPr txBox="1"/>
          <p:nvPr/>
        </p:nvSpPr>
        <p:spPr>
          <a:xfrm>
            <a:off x="10339516" y="2813645"/>
            <a:ext cx="1826916" cy="553998"/>
          </a:xfrm>
          <a:prstGeom prst="rect">
            <a:avLst/>
          </a:prstGeom>
          <a:noFill/>
        </p:spPr>
        <p:txBody>
          <a:bodyPr wrap="square" lIns="0" tIns="0" rIns="0" bIns="0" rtlCol="0">
            <a:spAutoFit/>
          </a:bodyPr>
          <a:lstStyle/>
          <a:p>
            <a:pPr algn="ctr"/>
            <a:r>
              <a:rPr lang="en-BE" dirty="0">
                <a:solidFill>
                  <a:srgbClr val="FF0000"/>
                </a:solidFill>
              </a:rPr>
              <a:t>Time-dependent part</a:t>
            </a:r>
          </a:p>
        </p:txBody>
      </p:sp>
      <p:cxnSp>
        <p:nvCxnSpPr>
          <p:cNvPr id="161" name="Straight Arrow Connector 160">
            <a:extLst>
              <a:ext uri="{FF2B5EF4-FFF2-40B4-BE49-F238E27FC236}">
                <a16:creationId xmlns:a16="http://schemas.microsoft.com/office/drawing/2014/main" id="{6DB41970-815A-58B8-BCF3-3EDCABA811C5}"/>
              </a:ext>
            </a:extLst>
          </p:cNvPr>
          <p:cNvCxnSpPr>
            <a:endCxn id="149" idx="3"/>
          </p:cNvCxnSpPr>
          <p:nvPr/>
        </p:nvCxnSpPr>
        <p:spPr>
          <a:xfrm flipV="1">
            <a:off x="10077802" y="3043381"/>
            <a:ext cx="209387" cy="11313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2" name="TextBox 161">
            <a:extLst>
              <a:ext uri="{FF2B5EF4-FFF2-40B4-BE49-F238E27FC236}">
                <a16:creationId xmlns:a16="http://schemas.microsoft.com/office/drawing/2014/main" id="{3ED89856-0766-A06D-1385-D11484503EFD}"/>
              </a:ext>
            </a:extLst>
          </p:cNvPr>
          <p:cNvSpPr txBox="1"/>
          <p:nvPr/>
        </p:nvSpPr>
        <p:spPr>
          <a:xfrm>
            <a:off x="5071885" y="4908178"/>
            <a:ext cx="6686560" cy="646331"/>
          </a:xfrm>
          <a:prstGeom prst="rect">
            <a:avLst/>
          </a:prstGeom>
          <a:noFill/>
        </p:spPr>
        <p:txBody>
          <a:bodyPr wrap="square">
            <a:spAutoFit/>
          </a:bodyPr>
          <a:lstStyle/>
          <a:p>
            <a:pPr marL="0" lvl="1" indent="0">
              <a:buNone/>
            </a:pPr>
            <a:r>
              <a:rPr lang="en-US" dirty="0">
                <a:solidFill>
                  <a:schemeClr val="tx2"/>
                </a:solidFill>
              </a:rPr>
              <a:t>This sum </a:t>
            </a:r>
            <a:r>
              <a:rPr lang="en-US" dirty="0">
                <a:solidFill>
                  <a:srgbClr val="FF0000"/>
                </a:solidFill>
              </a:rPr>
              <a:t>is slowly converging for thin large-area detectors</a:t>
            </a:r>
            <a:r>
              <a:rPr lang="en-US" dirty="0">
                <a:solidFill>
                  <a:schemeClr val="tx2"/>
                </a:solidFill>
              </a:rPr>
              <a:t>, where the number sums that need to be performed scales as</a:t>
            </a:r>
            <a:endParaRPr lang="en-GB" dirty="0">
              <a:solidFill>
                <a:schemeClr val="tx2"/>
              </a:solidFill>
            </a:endParaRPr>
          </a:p>
        </p:txBody>
      </p:sp>
      <p:sp>
        <p:nvSpPr>
          <p:cNvPr id="169" name="TextBox 45">
            <a:extLst>
              <a:ext uri="{FF2B5EF4-FFF2-40B4-BE49-F238E27FC236}">
                <a16:creationId xmlns:a16="http://schemas.microsoft.com/office/drawing/2014/main" id="{24476D33-57AE-62AD-949C-6E537AA41D21}"/>
              </a:ext>
            </a:extLst>
          </p:cNvPr>
          <p:cNvSpPr txBox="1"/>
          <p:nvPr/>
        </p:nvSpPr>
        <p:spPr>
          <a:xfrm>
            <a:off x="7921605" y="6474077"/>
            <a:ext cx="2365584" cy="184666"/>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F2F2F"/>
                </a:solidFill>
                <a:effectLst/>
                <a:uLnTx/>
                <a:uFillTx/>
                <a:latin typeface="Arial"/>
                <a:ea typeface="+mn-ea"/>
                <a:cs typeface="+mn-cs"/>
              </a:rPr>
              <a:t>As found in the notes of W. </a:t>
            </a:r>
            <a:r>
              <a:rPr kumimoji="0" lang="en-GB" sz="1200" b="0" i="0" u="none" strike="noStrike" kern="1200" cap="none" spc="0" normalizeH="0" baseline="0" noProof="0" dirty="0" err="1">
                <a:ln>
                  <a:noFill/>
                </a:ln>
                <a:solidFill>
                  <a:srgbClr val="2F2F2F"/>
                </a:solidFill>
                <a:effectLst/>
                <a:uLnTx/>
                <a:uFillTx/>
                <a:latin typeface="Arial"/>
                <a:ea typeface="+mn-ea"/>
                <a:cs typeface="+mn-cs"/>
              </a:rPr>
              <a:t>Riegler</a:t>
            </a:r>
            <a:endParaRPr kumimoji="0" lang="en-GB" sz="1200" b="0" i="0" u="none" strike="noStrike" kern="1200" cap="none" spc="0" normalizeH="0" baseline="0" noProof="0" dirty="0">
              <a:ln>
                <a:noFill/>
              </a:ln>
              <a:solidFill>
                <a:srgbClr val="2F2F2F"/>
              </a:solidFill>
              <a:effectLst/>
              <a:uLnTx/>
              <a:uFillTx/>
              <a:latin typeface="Arial"/>
              <a:ea typeface="+mn-ea"/>
              <a:cs typeface="+mn-cs"/>
            </a:endParaRPr>
          </a:p>
        </p:txBody>
      </p:sp>
      <p:grpSp>
        <p:nvGrpSpPr>
          <p:cNvPr id="4" name="Group 3">
            <a:extLst>
              <a:ext uri="{FF2B5EF4-FFF2-40B4-BE49-F238E27FC236}">
                <a16:creationId xmlns:a16="http://schemas.microsoft.com/office/drawing/2014/main" id="{B3776858-D2BF-C2A1-FD89-9E7361DD94F0}"/>
              </a:ext>
            </a:extLst>
          </p:cNvPr>
          <p:cNvGrpSpPr/>
          <p:nvPr/>
        </p:nvGrpSpPr>
        <p:grpSpPr>
          <a:xfrm>
            <a:off x="3795040" y="6288867"/>
            <a:ext cx="1687441" cy="514966"/>
            <a:chOff x="4481559" y="5776021"/>
            <a:chExt cx="2970118" cy="868188"/>
          </a:xfrm>
        </p:grpSpPr>
        <p:pic>
          <p:nvPicPr>
            <p:cNvPr id="5" name="Picture 4" descr="Graphical user interface, application&#10;&#10;Description automatically generated">
              <a:extLst>
                <a:ext uri="{FF2B5EF4-FFF2-40B4-BE49-F238E27FC236}">
                  <a16:creationId xmlns:a16="http://schemas.microsoft.com/office/drawing/2014/main" id="{2C3D6DBE-9521-CB1A-3CB6-B7CDC239B56C}"/>
                </a:ext>
              </a:extLst>
            </p:cNvPr>
            <p:cNvPicPr>
              <a:picLocks noChangeAspect="1"/>
            </p:cNvPicPr>
            <p:nvPr/>
          </p:nvPicPr>
          <p:blipFill>
            <a:blip r:embed="rId7"/>
            <a:stretch>
              <a:fillRect/>
            </a:stretch>
          </p:blipFill>
          <p:spPr>
            <a:xfrm>
              <a:off x="4481559" y="5776021"/>
              <a:ext cx="2970118" cy="868188"/>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355C4B03-8987-0310-91A1-A64D9CC72833}"/>
                </a:ext>
              </a:extLst>
            </p:cNvPr>
            <p:cNvPicPr>
              <a:picLocks noChangeAspect="1"/>
            </p:cNvPicPr>
            <p:nvPr/>
          </p:nvPicPr>
          <p:blipFill rotWithShape="1">
            <a:blip r:embed="rId8"/>
            <a:srcRect r="30484" b="58556"/>
            <a:stretch/>
          </p:blipFill>
          <p:spPr>
            <a:xfrm>
              <a:off x="4481560" y="5776021"/>
              <a:ext cx="2064714" cy="359811"/>
            </a:xfrm>
            <a:prstGeom prst="rect">
              <a:avLst/>
            </a:prstGeom>
          </p:spPr>
        </p:pic>
      </p:grpSp>
      <p:pic>
        <p:nvPicPr>
          <p:cNvPr id="10" name="Picture 9" descr="Graphical user interface, Teams&#10;&#10;Description automatically generated with medium confidence">
            <a:extLst>
              <a:ext uri="{FF2B5EF4-FFF2-40B4-BE49-F238E27FC236}">
                <a16:creationId xmlns:a16="http://schemas.microsoft.com/office/drawing/2014/main" id="{7E276F66-1A94-0939-84DE-8F60E09DEA14}"/>
              </a:ext>
            </a:extLst>
          </p:cNvPr>
          <p:cNvPicPr>
            <a:picLocks noChangeAspect="1"/>
          </p:cNvPicPr>
          <p:nvPr/>
        </p:nvPicPr>
        <p:blipFill>
          <a:blip r:embed="rId9"/>
          <a:stretch>
            <a:fillRect/>
          </a:stretch>
        </p:blipFill>
        <p:spPr>
          <a:xfrm>
            <a:off x="2945113" y="6282930"/>
            <a:ext cx="855855" cy="529522"/>
          </a:xfrm>
          <a:prstGeom prst="rect">
            <a:avLst/>
          </a:prstGeom>
        </p:spPr>
      </p:pic>
    </p:spTree>
    <p:extLst>
      <p:ext uri="{BB962C8B-B14F-4D97-AF65-F5344CB8AC3E}">
        <p14:creationId xmlns:p14="http://schemas.microsoft.com/office/powerpoint/2010/main" val="31315214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a:extLst>
              <a:ext uri="{FF2B5EF4-FFF2-40B4-BE49-F238E27FC236}">
                <a16:creationId xmlns:a16="http://schemas.microsoft.com/office/drawing/2014/main" id="{6371E764-3144-D7EC-9C1E-463367F877DB}"/>
              </a:ext>
            </a:extLst>
          </p:cNvPr>
          <p:cNvSpPr/>
          <p:nvPr/>
        </p:nvSpPr>
        <p:spPr>
          <a:xfrm>
            <a:off x="5996139" y="4007617"/>
            <a:ext cx="180000" cy="180000"/>
          </a:xfrm>
          <a:prstGeom prst="rect">
            <a:avLst/>
          </a:prstGeom>
          <a:solidFill>
            <a:schemeClr val="accent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BE">
              <a:solidFill>
                <a:srgbClr val="FF0000"/>
              </a:solidFill>
            </a:endParaRPr>
          </a:p>
        </p:txBody>
      </p:sp>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4989" y="1193476"/>
            <a:ext cx="11383811" cy="514965"/>
          </a:xfrm>
        </p:spPr>
        <p:txBody>
          <a:bodyPr/>
          <a:lstStyle/>
          <a:p>
            <a:pPr marL="0" lvl="1" indent="0">
              <a:buNone/>
            </a:pPr>
            <a:r>
              <a:rPr lang="en-US" b="1" dirty="0">
                <a:solidFill>
                  <a:srgbClr val="FF0000"/>
                </a:solidFill>
              </a:rPr>
              <a:t>The size of the resistive layer does play a role in the evolution of the signal. </a:t>
            </a:r>
            <a:r>
              <a:rPr lang="en-US" b="1" dirty="0"/>
              <a:t>For the initial part of the induced current for a large-area resistive detector can be approximated by a smaller counterpart.</a:t>
            </a:r>
            <a:endParaRPr lang="en-US" b="1" dirty="0">
              <a:solidFill>
                <a:srgbClr val="FF0000"/>
              </a:solidFill>
            </a:endParaRPr>
          </a:p>
          <a:p>
            <a:pPr marL="0" lvl="1" indent="0">
              <a:buNone/>
            </a:pPr>
            <a:endParaRPr lang="en-US" b="1" dirty="0">
              <a:solidFill>
                <a:srgbClr val="FF0000"/>
              </a:solidFill>
            </a:endParaRPr>
          </a:p>
          <a:p>
            <a:pPr marL="0" lvl="1" indent="0">
              <a:buNone/>
            </a:pPr>
            <a:endParaRPr lang="en-US" b="1" dirty="0"/>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a:xfrm>
            <a:off x="407988" y="373593"/>
            <a:ext cx="11376025" cy="520872"/>
          </a:xfrm>
        </p:spPr>
        <p:txBody>
          <a:bodyPr/>
          <a:lstStyle/>
          <a:p>
            <a:r>
              <a:rPr lang="en-GB" dirty="0"/>
              <a:t>Size of the resistive layer</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41" name="Rectangle 40">
            <a:extLst>
              <a:ext uri="{FF2B5EF4-FFF2-40B4-BE49-F238E27FC236}">
                <a16:creationId xmlns:a16="http://schemas.microsoft.com/office/drawing/2014/main" id="{F3A5E62F-BF16-2399-6B41-925C3BE8FBC1}"/>
              </a:ext>
            </a:extLst>
          </p:cNvPr>
          <p:cNvSpPr/>
          <p:nvPr/>
        </p:nvSpPr>
        <p:spPr>
          <a:xfrm>
            <a:off x="4692000" y="2768457"/>
            <a:ext cx="2808000" cy="2808000"/>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BE"/>
          </a:p>
        </p:txBody>
      </p:sp>
      <p:sp>
        <p:nvSpPr>
          <p:cNvPr id="49" name="Rectangle 48">
            <a:extLst>
              <a:ext uri="{FF2B5EF4-FFF2-40B4-BE49-F238E27FC236}">
                <a16:creationId xmlns:a16="http://schemas.microsoft.com/office/drawing/2014/main" id="{85767586-3EC0-715C-4C66-0046577544AE}"/>
              </a:ext>
            </a:extLst>
          </p:cNvPr>
          <p:cNvSpPr/>
          <p:nvPr/>
        </p:nvSpPr>
        <p:spPr>
          <a:xfrm>
            <a:off x="6176139" y="4007617"/>
            <a:ext cx="180000" cy="180000"/>
          </a:xfrm>
          <a:prstGeom prst="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BE"/>
          </a:p>
        </p:txBody>
      </p:sp>
      <p:sp>
        <p:nvSpPr>
          <p:cNvPr id="50" name="Rectangle 49">
            <a:extLst>
              <a:ext uri="{FF2B5EF4-FFF2-40B4-BE49-F238E27FC236}">
                <a16:creationId xmlns:a16="http://schemas.microsoft.com/office/drawing/2014/main" id="{C1C53D77-E84D-7EF2-7C78-138BBB63383C}"/>
              </a:ext>
            </a:extLst>
          </p:cNvPr>
          <p:cNvSpPr/>
          <p:nvPr/>
        </p:nvSpPr>
        <p:spPr>
          <a:xfrm>
            <a:off x="6356139" y="4007617"/>
            <a:ext cx="180000" cy="180000"/>
          </a:xfrm>
          <a:prstGeom prst="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BE"/>
          </a:p>
        </p:txBody>
      </p:sp>
      <p:sp>
        <p:nvSpPr>
          <p:cNvPr id="51" name="Rectangle 50">
            <a:extLst>
              <a:ext uri="{FF2B5EF4-FFF2-40B4-BE49-F238E27FC236}">
                <a16:creationId xmlns:a16="http://schemas.microsoft.com/office/drawing/2014/main" id="{7BD39B68-D16C-03C0-7848-8BC948926067}"/>
              </a:ext>
            </a:extLst>
          </p:cNvPr>
          <p:cNvSpPr/>
          <p:nvPr/>
        </p:nvSpPr>
        <p:spPr>
          <a:xfrm>
            <a:off x="6536139" y="4007617"/>
            <a:ext cx="180000" cy="180000"/>
          </a:xfrm>
          <a:prstGeom prst="rect">
            <a:avLst/>
          </a:prstGeom>
          <a:solidFill>
            <a:srgbClr val="7030A0"/>
          </a:solidFill>
          <a:ln>
            <a:solidFill>
              <a:srgbClr val="0033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BE">
              <a:solidFill>
                <a:srgbClr val="EB5B2C"/>
              </a:solidFill>
            </a:endParaRPr>
          </a:p>
        </p:txBody>
      </p:sp>
      <p:cxnSp>
        <p:nvCxnSpPr>
          <p:cNvPr id="52" name="Straight Arrow Connector 51">
            <a:extLst>
              <a:ext uri="{FF2B5EF4-FFF2-40B4-BE49-F238E27FC236}">
                <a16:creationId xmlns:a16="http://schemas.microsoft.com/office/drawing/2014/main" id="{717E1842-AEA1-9B01-CFA6-55DED4F4D240}"/>
              </a:ext>
            </a:extLst>
          </p:cNvPr>
          <p:cNvCxnSpPr>
            <a:cxnSpLocks/>
          </p:cNvCxnSpPr>
          <p:nvPr/>
        </p:nvCxnSpPr>
        <p:spPr>
          <a:xfrm>
            <a:off x="6086139" y="3692371"/>
            <a:ext cx="0" cy="41261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53" name="TextBox 28">
            <a:extLst>
              <a:ext uri="{FF2B5EF4-FFF2-40B4-BE49-F238E27FC236}">
                <a16:creationId xmlns:a16="http://schemas.microsoft.com/office/drawing/2014/main" id="{7F633715-225D-6BDF-9377-04D2D83652F2}"/>
              </a:ext>
            </a:extLst>
          </p:cNvPr>
          <p:cNvSpPr txBox="1"/>
          <p:nvPr/>
        </p:nvSpPr>
        <p:spPr>
          <a:xfrm>
            <a:off x="5892198" y="3361286"/>
            <a:ext cx="364202" cy="646331"/>
          </a:xfrm>
          <a:prstGeom prst="rect">
            <a:avLst/>
          </a:prstGeom>
          <a:noFill/>
        </p:spPr>
        <p:txBody>
          <a:bodyPr wrap="none" rtlCol="0">
            <a:spAutoFit/>
          </a:bodyPr>
          <a:ls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chemeClr val="tx2"/>
                </a:solidFill>
              </a:rPr>
              <a:t>Q</a:t>
            </a:r>
            <a:endParaRPr lang="en-BE" baseline="-25000" dirty="0">
              <a:solidFill>
                <a:schemeClr val="tx2"/>
              </a:solidFill>
            </a:endParaRPr>
          </a:p>
          <a:p>
            <a:endParaRPr lang="en-BE" dirty="0"/>
          </a:p>
        </p:txBody>
      </p:sp>
      <p:sp>
        <p:nvSpPr>
          <p:cNvPr id="56" name="TextBox 32">
            <a:extLst>
              <a:ext uri="{FF2B5EF4-FFF2-40B4-BE49-F238E27FC236}">
                <a16:creationId xmlns:a16="http://schemas.microsoft.com/office/drawing/2014/main" id="{A5115A91-148B-2285-34AD-952FC6F1E6B3}"/>
              </a:ext>
            </a:extLst>
          </p:cNvPr>
          <p:cNvSpPr txBox="1"/>
          <p:nvPr/>
        </p:nvSpPr>
        <p:spPr>
          <a:xfrm>
            <a:off x="5812151" y="4512603"/>
            <a:ext cx="780983" cy="584775"/>
          </a:xfrm>
          <a:prstGeom prst="rect">
            <a:avLst/>
          </a:prstGeom>
          <a:noFill/>
        </p:spPr>
        <p:txBody>
          <a:bodyPr wrap="none" rtlCol="0">
            <a:spAutoFit/>
          </a:bodyPr>
          <a:ls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BE" sz="1400" dirty="0">
                <a:solidFill>
                  <a:schemeClr val="tx2"/>
                </a:solidFill>
              </a:rPr>
              <a:t>0.5 mm</a:t>
            </a:r>
          </a:p>
          <a:p>
            <a:endParaRPr lang="en-BE" dirty="0"/>
          </a:p>
        </p:txBody>
      </p:sp>
      <p:cxnSp>
        <p:nvCxnSpPr>
          <p:cNvPr id="58" name="Straight Connector 57">
            <a:extLst>
              <a:ext uri="{FF2B5EF4-FFF2-40B4-BE49-F238E27FC236}">
                <a16:creationId xmlns:a16="http://schemas.microsoft.com/office/drawing/2014/main" id="{BB8D1497-E98C-5BA5-8E56-1CF75B72271E}"/>
              </a:ext>
            </a:extLst>
          </p:cNvPr>
          <p:cNvCxnSpPr/>
          <p:nvPr/>
        </p:nvCxnSpPr>
        <p:spPr>
          <a:xfrm>
            <a:off x="5996139" y="4187617"/>
            <a:ext cx="0" cy="360000"/>
          </a:xfrm>
          <a:prstGeom prst="line">
            <a:avLst/>
          </a:prstGeom>
          <a:ln>
            <a:solidFill>
              <a:schemeClr val="tx2"/>
            </a:solidFill>
          </a:ln>
        </p:spPr>
        <p:style>
          <a:lnRef idx="1">
            <a:schemeClr val="dk1"/>
          </a:lnRef>
          <a:fillRef idx="0">
            <a:schemeClr val="dk1"/>
          </a:fillRef>
          <a:effectRef idx="0">
            <a:schemeClr val="dk1"/>
          </a:effectRef>
          <a:fontRef idx="minor">
            <a:schemeClr val="tx1"/>
          </a:fontRef>
        </p:style>
      </p:cxnSp>
      <p:cxnSp>
        <p:nvCxnSpPr>
          <p:cNvPr id="59" name="Straight Connector 58">
            <a:extLst>
              <a:ext uri="{FF2B5EF4-FFF2-40B4-BE49-F238E27FC236}">
                <a16:creationId xmlns:a16="http://schemas.microsoft.com/office/drawing/2014/main" id="{2E62EBED-605C-FE26-5C36-5F1B3A5F0876}"/>
              </a:ext>
            </a:extLst>
          </p:cNvPr>
          <p:cNvCxnSpPr/>
          <p:nvPr/>
        </p:nvCxnSpPr>
        <p:spPr>
          <a:xfrm>
            <a:off x="6179019" y="4195930"/>
            <a:ext cx="0" cy="360000"/>
          </a:xfrm>
          <a:prstGeom prst="line">
            <a:avLst/>
          </a:prstGeom>
          <a:ln>
            <a:solidFill>
              <a:schemeClr val="tx2"/>
            </a:solidFill>
          </a:ln>
        </p:spPr>
        <p:style>
          <a:lnRef idx="1">
            <a:schemeClr val="dk1"/>
          </a:lnRef>
          <a:fillRef idx="0">
            <a:schemeClr val="dk1"/>
          </a:fillRef>
          <a:effectRef idx="0">
            <a:schemeClr val="dk1"/>
          </a:effectRef>
          <a:fontRef idx="minor">
            <a:schemeClr val="tx1"/>
          </a:fontRef>
        </p:style>
      </p:cxnSp>
      <p:cxnSp>
        <p:nvCxnSpPr>
          <p:cNvPr id="60" name="Straight Connector 59">
            <a:extLst>
              <a:ext uri="{FF2B5EF4-FFF2-40B4-BE49-F238E27FC236}">
                <a16:creationId xmlns:a16="http://schemas.microsoft.com/office/drawing/2014/main" id="{7B8EB99F-ED19-749A-ED56-258C8C982BF5}"/>
              </a:ext>
            </a:extLst>
          </p:cNvPr>
          <p:cNvCxnSpPr>
            <a:cxnSpLocks/>
          </p:cNvCxnSpPr>
          <p:nvPr/>
        </p:nvCxnSpPr>
        <p:spPr>
          <a:xfrm>
            <a:off x="5996139" y="4375930"/>
            <a:ext cx="180000" cy="0"/>
          </a:xfrm>
          <a:prstGeom prst="line">
            <a:avLst/>
          </a:prstGeom>
          <a:ln>
            <a:solidFill>
              <a:schemeClr val="tx2"/>
            </a:solidFill>
          </a:ln>
        </p:spPr>
        <p:style>
          <a:lnRef idx="1">
            <a:schemeClr val="dk1"/>
          </a:lnRef>
          <a:fillRef idx="0">
            <a:schemeClr val="dk1"/>
          </a:fillRef>
          <a:effectRef idx="0">
            <a:schemeClr val="dk1"/>
          </a:effectRef>
          <a:fontRef idx="minor">
            <a:schemeClr val="tx1"/>
          </a:fontRef>
        </p:style>
      </p:cxnSp>
      <p:cxnSp>
        <p:nvCxnSpPr>
          <p:cNvPr id="73" name="Straight Connector 72">
            <a:extLst>
              <a:ext uri="{FF2B5EF4-FFF2-40B4-BE49-F238E27FC236}">
                <a16:creationId xmlns:a16="http://schemas.microsoft.com/office/drawing/2014/main" id="{DAC4BCEB-FE43-3885-D2E0-663BC9DE0331}"/>
              </a:ext>
            </a:extLst>
          </p:cNvPr>
          <p:cNvCxnSpPr>
            <a:cxnSpLocks/>
          </p:cNvCxnSpPr>
          <p:nvPr/>
        </p:nvCxnSpPr>
        <p:spPr>
          <a:xfrm flipV="1">
            <a:off x="6096000" y="2385616"/>
            <a:ext cx="0" cy="3640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D6B9899-037F-912A-DEC1-B2D161236EC6}"/>
              </a:ext>
            </a:extLst>
          </p:cNvPr>
          <p:cNvCxnSpPr/>
          <p:nvPr/>
        </p:nvCxnSpPr>
        <p:spPr>
          <a:xfrm flipV="1">
            <a:off x="5916000" y="2385616"/>
            <a:ext cx="360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406E8E78-2848-71A0-2013-ACEB626D1C2B}"/>
              </a:ext>
            </a:extLst>
          </p:cNvPr>
          <p:cNvCxnSpPr/>
          <p:nvPr/>
        </p:nvCxnSpPr>
        <p:spPr>
          <a:xfrm flipV="1">
            <a:off x="5977200" y="2332713"/>
            <a:ext cx="2376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2A7BBF6F-E91A-2960-56AB-2C92853557A8}"/>
              </a:ext>
            </a:extLst>
          </p:cNvPr>
          <p:cNvCxnSpPr/>
          <p:nvPr/>
        </p:nvCxnSpPr>
        <p:spPr>
          <a:xfrm flipV="1">
            <a:off x="6038400" y="2279810"/>
            <a:ext cx="1188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77" name="Google Shape;271;p29">
            <a:extLst>
              <a:ext uri="{FF2B5EF4-FFF2-40B4-BE49-F238E27FC236}">
                <a16:creationId xmlns:a16="http://schemas.microsoft.com/office/drawing/2014/main" id="{E89488F0-6A6F-3978-D4A8-F5AB97C68AA7}"/>
              </a:ext>
            </a:extLst>
          </p:cNvPr>
          <p:cNvSpPr/>
          <p:nvPr/>
        </p:nvSpPr>
        <p:spPr>
          <a:xfrm rot="10800000">
            <a:off x="7577690" y="2768457"/>
            <a:ext cx="45719" cy="2808000"/>
          </a:xfrm>
          <a:prstGeom prst="lef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62;p29">
            <a:extLst>
              <a:ext uri="{FF2B5EF4-FFF2-40B4-BE49-F238E27FC236}">
                <a16:creationId xmlns:a16="http://schemas.microsoft.com/office/drawing/2014/main" id="{9181DF31-0096-1CC9-5F2B-6D4E64B0F88D}"/>
              </a:ext>
            </a:extLst>
          </p:cNvPr>
          <p:cNvSpPr txBox="1"/>
          <p:nvPr/>
        </p:nvSpPr>
        <p:spPr>
          <a:xfrm>
            <a:off x="7600549" y="3995500"/>
            <a:ext cx="312146" cy="35391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100" dirty="0">
                <a:solidFill>
                  <a:schemeClr val="tx2"/>
                </a:solidFill>
                <a:latin typeface="Calibri"/>
                <a:ea typeface="Calibri"/>
                <a:cs typeface="Calibri"/>
                <a:sym typeface="Calibri"/>
              </a:rPr>
              <a:t>a</a:t>
            </a:r>
            <a:endParaRPr sz="1100" dirty="0">
              <a:solidFill>
                <a:schemeClr val="tx2"/>
              </a:solidFill>
              <a:latin typeface="Calibri"/>
              <a:ea typeface="Calibri"/>
              <a:cs typeface="Calibri"/>
              <a:sym typeface="Calibri"/>
            </a:endParaRPr>
          </a:p>
        </p:txBody>
      </p:sp>
      <p:sp>
        <p:nvSpPr>
          <p:cNvPr id="84" name="Google Shape;271;p29">
            <a:extLst>
              <a:ext uri="{FF2B5EF4-FFF2-40B4-BE49-F238E27FC236}">
                <a16:creationId xmlns:a16="http://schemas.microsoft.com/office/drawing/2014/main" id="{32B2471B-4757-2917-EC72-36D56915A87A}"/>
              </a:ext>
            </a:extLst>
          </p:cNvPr>
          <p:cNvSpPr/>
          <p:nvPr/>
        </p:nvSpPr>
        <p:spPr>
          <a:xfrm rot="16200000">
            <a:off x="6063280" y="4267469"/>
            <a:ext cx="45719" cy="2808000"/>
          </a:xfrm>
          <a:prstGeom prst="lef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262;p29">
            <a:extLst>
              <a:ext uri="{FF2B5EF4-FFF2-40B4-BE49-F238E27FC236}">
                <a16:creationId xmlns:a16="http://schemas.microsoft.com/office/drawing/2014/main" id="{473A0671-5D0D-AA82-382C-0E7C10DBD647}"/>
              </a:ext>
            </a:extLst>
          </p:cNvPr>
          <p:cNvSpPr txBox="1"/>
          <p:nvPr/>
        </p:nvSpPr>
        <p:spPr>
          <a:xfrm>
            <a:off x="5974119" y="5634183"/>
            <a:ext cx="312146" cy="35391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100" dirty="0">
                <a:solidFill>
                  <a:schemeClr val="tx2"/>
                </a:solidFill>
                <a:latin typeface="Calibri"/>
                <a:ea typeface="Calibri"/>
                <a:cs typeface="Calibri"/>
                <a:sym typeface="Calibri"/>
              </a:rPr>
              <a:t>a</a:t>
            </a:r>
            <a:endParaRPr sz="1100" dirty="0">
              <a:solidFill>
                <a:schemeClr val="tx2"/>
              </a:solidFill>
              <a:latin typeface="Calibri"/>
              <a:ea typeface="Calibri"/>
              <a:cs typeface="Calibri"/>
              <a:sym typeface="Calibri"/>
            </a:endParaRPr>
          </a:p>
        </p:txBody>
      </p:sp>
      <p:pic>
        <p:nvPicPr>
          <p:cNvPr id="90" name="Picture 89">
            <a:extLst>
              <a:ext uri="{FF2B5EF4-FFF2-40B4-BE49-F238E27FC236}">
                <a16:creationId xmlns:a16="http://schemas.microsoft.com/office/drawing/2014/main" id="{AA258110-83A3-4B87-8347-D40954003B7C}"/>
              </a:ext>
            </a:extLst>
          </p:cNvPr>
          <p:cNvPicPr>
            <a:picLocks noChangeAspect="1"/>
          </p:cNvPicPr>
          <p:nvPr/>
        </p:nvPicPr>
        <p:blipFill>
          <a:blip r:embed="rId4"/>
          <a:stretch>
            <a:fillRect/>
          </a:stretch>
        </p:blipFill>
        <p:spPr>
          <a:xfrm>
            <a:off x="8589543" y="2749650"/>
            <a:ext cx="3142805" cy="3184709"/>
          </a:xfrm>
          <a:prstGeom prst="rect">
            <a:avLst/>
          </a:prstGeom>
        </p:spPr>
      </p:pic>
      <p:pic>
        <p:nvPicPr>
          <p:cNvPr id="92" name="Picture 91">
            <a:extLst>
              <a:ext uri="{FF2B5EF4-FFF2-40B4-BE49-F238E27FC236}">
                <a16:creationId xmlns:a16="http://schemas.microsoft.com/office/drawing/2014/main" id="{9467009E-FA9B-10A9-7D21-42614325E2FA}"/>
              </a:ext>
            </a:extLst>
          </p:cNvPr>
          <p:cNvPicPr>
            <a:picLocks noChangeAspect="1"/>
          </p:cNvPicPr>
          <p:nvPr/>
        </p:nvPicPr>
        <p:blipFill>
          <a:blip r:embed="rId5"/>
          <a:stretch>
            <a:fillRect/>
          </a:stretch>
        </p:blipFill>
        <p:spPr>
          <a:xfrm>
            <a:off x="490293" y="2749649"/>
            <a:ext cx="3142805" cy="3184709"/>
          </a:xfrm>
          <a:prstGeom prst="rect">
            <a:avLst/>
          </a:prstGeom>
        </p:spPr>
      </p:pic>
      <p:cxnSp>
        <p:nvCxnSpPr>
          <p:cNvPr id="104" name="Straight Arrow Connector 103">
            <a:extLst>
              <a:ext uri="{FF2B5EF4-FFF2-40B4-BE49-F238E27FC236}">
                <a16:creationId xmlns:a16="http://schemas.microsoft.com/office/drawing/2014/main" id="{58DACD7A-6FF1-1A5C-0E96-496A14ACA257}"/>
              </a:ext>
            </a:extLst>
          </p:cNvPr>
          <p:cNvCxnSpPr>
            <a:cxnSpLocks/>
            <a:stCxn id="51" idx="1"/>
          </p:cNvCxnSpPr>
          <p:nvPr/>
        </p:nvCxnSpPr>
        <p:spPr>
          <a:xfrm flipV="1">
            <a:off x="6536139" y="3995500"/>
            <a:ext cx="1943278" cy="102117"/>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07" name="Straight Arrow Connector 106">
            <a:extLst>
              <a:ext uri="{FF2B5EF4-FFF2-40B4-BE49-F238E27FC236}">
                <a16:creationId xmlns:a16="http://schemas.microsoft.com/office/drawing/2014/main" id="{EDFF86C6-C023-7489-461E-C0F27E00F7AE}"/>
              </a:ext>
            </a:extLst>
          </p:cNvPr>
          <p:cNvCxnSpPr>
            <a:cxnSpLocks/>
            <a:stCxn id="48" idx="1"/>
          </p:cNvCxnSpPr>
          <p:nvPr/>
        </p:nvCxnSpPr>
        <p:spPr>
          <a:xfrm flipH="1">
            <a:off x="3732837" y="4097617"/>
            <a:ext cx="2263302" cy="17848"/>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AEDF8AA1-30FD-2853-B1E9-9A5657126432}"/>
              </a:ext>
            </a:extLst>
          </p:cNvPr>
          <p:cNvGrpSpPr/>
          <p:nvPr/>
        </p:nvGrpSpPr>
        <p:grpSpPr>
          <a:xfrm>
            <a:off x="3795040" y="6288867"/>
            <a:ext cx="1687441" cy="514966"/>
            <a:chOff x="4481559" y="5776021"/>
            <a:chExt cx="2970118" cy="868188"/>
          </a:xfrm>
        </p:grpSpPr>
        <p:pic>
          <p:nvPicPr>
            <p:cNvPr id="5" name="Picture 4" descr="Graphical user interface, application&#10;&#10;Description automatically generated">
              <a:extLst>
                <a:ext uri="{FF2B5EF4-FFF2-40B4-BE49-F238E27FC236}">
                  <a16:creationId xmlns:a16="http://schemas.microsoft.com/office/drawing/2014/main" id="{C999BAFB-0EC7-3BE7-C2C5-FE9076783DC2}"/>
                </a:ext>
              </a:extLst>
            </p:cNvPr>
            <p:cNvPicPr>
              <a:picLocks noChangeAspect="1"/>
            </p:cNvPicPr>
            <p:nvPr/>
          </p:nvPicPr>
          <p:blipFill>
            <a:blip r:embed="rId6"/>
            <a:stretch>
              <a:fillRect/>
            </a:stretch>
          </p:blipFill>
          <p:spPr>
            <a:xfrm>
              <a:off x="4481559" y="5776021"/>
              <a:ext cx="2970118" cy="868188"/>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BF2D06BF-46A7-4BEA-E3B6-492B8B027D2C}"/>
                </a:ext>
              </a:extLst>
            </p:cNvPr>
            <p:cNvPicPr>
              <a:picLocks noChangeAspect="1"/>
            </p:cNvPicPr>
            <p:nvPr/>
          </p:nvPicPr>
          <p:blipFill rotWithShape="1">
            <a:blip r:embed="rId7"/>
            <a:srcRect r="30484" b="58556"/>
            <a:stretch/>
          </p:blipFill>
          <p:spPr>
            <a:xfrm>
              <a:off x="4481560" y="5776021"/>
              <a:ext cx="2064714" cy="359811"/>
            </a:xfrm>
            <a:prstGeom prst="rect">
              <a:avLst/>
            </a:prstGeom>
          </p:spPr>
        </p:pic>
      </p:grpSp>
      <p:pic>
        <p:nvPicPr>
          <p:cNvPr id="10" name="Picture 9" descr="Graphical user interface, Teams&#10;&#10;Description automatically generated with medium confidence">
            <a:extLst>
              <a:ext uri="{FF2B5EF4-FFF2-40B4-BE49-F238E27FC236}">
                <a16:creationId xmlns:a16="http://schemas.microsoft.com/office/drawing/2014/main" id="{D8D637CF-6B25-F2E4-AFE6-DA3EDD9E1BE0}"/>
              </a:ext>
            </a:extLst>
          </p:cNvPr>
          <p:cNvPicPr>
            <a:picLocks noChangeAspect="1"/>
          </p:cNvPicPr>
          <p:nvPr/>
        </p:nvPicPr>
        <p:blipFill>
          <a:blip r:embed="rId8"/>
          <a:stretch>
            <a:fillRect/>
          </a:stretch>
        </p:blipFill>
        <p:spPr>
          <a:xfrm>
            <a:off x="2945113" y="6282930"/>
            <a:ext cx="855855" cy="529522"/>
          </a:xfrm>
          <a:prstGeom prst="rect">
            <a:avLst/>
          </a:prstGeom>
        </p:spPr>
      </p:pic>
    </p:spTree>
    <p:extLst>
      <p:ext uri="{BB962C8B-B14F-4D97-AF65-F5344CB8AC3E}">
        <p14:creationId xmlns:p14="http://schemas.microsoft.com/office/powerpoint/2010/main" val="42393906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4989" y="1193476"/>
            <a:ext cx="11383811" cy="514965"/>
          </a:xfrm>
        </p:spPr>
        <p:txBody>
          <a:bodyPr/>
          <a:lstStyle/>
          <a:p>
            <a:pPr marL="0" lvl="1" indent="0">
              <a:buNone/>
            </a:pPr>
            <a:r>
              <a:rPr lang="en-US" b="1" dirty="0">
                <a:solidFill>
                  <a:srgbClr val="FF0000"/>
                </a:solidFill>
              </a:rPr>
              <a:t>Coordinate mapping in COMSOL allows to represent large area detectors</a:t>
            </a:r>
            <a:r>
              <a:rPr lang="en-US" b="1" dirty="0">
                <a:solidFill>
                  <a:schemeClr val="bg2">
                    <a:lumMod val="10000"/>
                  </a:schemeClr>
                </a:solidFill>
              </a:rPr>
              <a:t>,</a:t>
            </a:r>
            <a:r>
              <a:rPr lang="en-US" b="1" dirty="0">
                <a:solidFill>
                  <a:srgbClr val="FF0000"/>
                </a:solidFill>
              </a:rPr>
              <a:t> </a:t>
            </a:r>
            <a:r>
              <a:rPr lang="en-US" b="1" dirty="0"/>
              <a:t>such as a </a:t>
            </a:r>
            <a:r>
              <a:rPr lang="en-GB" b="1" dirty="0"/>
              <a:t>Resistive-strips micromegas, by pushing back the boundaries. </a:t>
            </a:r>
          </a:p>
          <a:p>
            <a:pPr marL="0" lvl="1" indent="0">
              <a:buNone/>
            </a:pPr>
            <a:endParaRPr lang="en-GB" b="1" dirty="0"/>
          </a:p>
          <a:p>
            <a:pPr marL="0" lvl="1" indent="0">
              <a:buNone/>
            </a:pPr>
            <a:r>
              <a:rPr lang="en-GB" dirty="0"/>
              <a:t>This can be validated by comparing the numerical solution (markers) with the analytical result solution (full lines).</a:t>
            </a:r>
          </a:p>
          <a:p>
            <a:pPr marL="0" lvl="1" indent="0">
              <a:buNone/>
            </a:pPr>
            <a:endParaRPr lang="en-US" b="1" dirty="0"/>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a:xfrm>
            <a:off x="407988" y="373593"/>
            <a:ext cx="11376025" cy="520872"/>
          </a:xfrm>
        </p:spPr>
        <p:txBody>
          <a:bodyPr/>
          <a:lstStyle/>
          <a:p>
            <a:r>
              <a:rPr lang="en-GB" dirty="0"/>
              <a:t>Size of the resistive layer</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12" name="TextBox 45">
            <a:extLst>
              <a:ext uri="{FF2B5EF4-FFF2-40B4-BE49-F238E27FC236}">
                <a16:creationId xmlns:a16="http://schemas.microsoft.com/office/drawing/2014/main" id="{C2F8F8C6-C715-C12B-429E-F92CEC66AE60}"/>
              </a:ext>
            </a:extLst>
          </p:cNvPr>
          <p:cNvSpPr txBox="1"/>
          <p:nvPr/>
        </p:nvSpPr>
        <p:spPr>
          <a:xfrm>
            <a:off x="8463019" y="6443836"/>
            <a:ext cx="2408416" cy="369332"/>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a:solidFill>
                  <a:schemeClr val="tx2"/>
                </a:solidFill>
              </a:rPr>
              <a:t>COMSOL coordinate mapping: </a:t>
            </a:r>
            <a:r>
              <a:rPr lang="en-GB" sz="1200" dirty="0">
                <a:solidFill>
                  <a:schemeClr val="tx2"/>
                </a:solidFill>
                <a:hlinkClick r:id="rId4"/>
              </a:rPr>
              <a:t>link</a:t>
            </a:r>
            <a:r>
              <a:rPr lang="en-GB" sz="1200" dirty="0">
                <a:solidFill>
                  <a:schemeClr val="tx2"/>
                </a:solidFill>
              </a:rPr>
              <a:t>.</a:t>
            </a:r>
          </a:p>
          <a:p>
            <a:endParaRPr lang="en-GB" sz="1200" dirty="0">
              <a:solidFill>
                <a:schemeClr val="tx2"/>
              </a:solidFill>
            </a:endParaRPr>
          </a:p>
        </p:txBody>
      </p:sp>
      <p:pic>
        <p:nvPicPr>
          <p:cNvPr id="4" name="Picture 3">
            <a:extLst>
              <a:ext uri="{FF2B5EF4-FFF2-40B4-BE49-F238E27FC236}">
                <a16:creationId xmlns:a16="http://schemas.microsoft.com/office/drawing/2014/main" id="{582D31BC-8B60-CC0D-FA12-163684F5C781}"/>
              </a:ext>
            </a:extLst>
          </p:cNvPr>
          <p:cNvPicPr>
            <a:picLocks noChangeAspect="1"/>
          </p:cNvPicPr>
          <p:nvPr/>
        </p:nvPicPr>
        <p:blipFill>
          <a:blip r:embed="rId5"/>
          <a:stretch>
            <a:fillRect/>
          </a:stretch>
        </p:blipFill>
        <p:spPr>
          <a:xfrm>
            <a:off x="1108362" y="2698921"/>
            <a:ext cx="5286976" cy="3515839"/>
          </a:xfrm>
          <a:prstGeom prst="rect">
            <a:avLst/>
          </a:prstGeom>
        </p:spPr>
      </p:pic>
      <p:sp>
        <p:nvSpPr>
          <p:cNvPr id="5" name="Rectangle 4">
            <a:extLst>
              <a:ext uri="{FF2B5EF4-FFF2-40B4-BE49-F238E27FC236}">
                <a16:creationId xmlns:a16="http://schemas.microsoft.com/office/drawing/2014/main" id="{E08E3DE4-88E5-81AB-941F-5C58D46FED9C}"/>
              </a:ext>
            </a:extLst>
          </p:cNvPr>
          <p:cNvSpPr/>
          <p:nvPr/>
        </p:nvSpPr>
        <p:spPr>
          <a:xfrm>
            <a:off x="8353041" y="2847187"/>
            <a:ext cx="2754505" cy="2817337"/>
          </a:xfrm>
          <a:prstGeom prst="rect">
            <a:avLst/>
          </a:prstGeom>
          <a:pattFill prst="wdUpDiag">
            <a:fgClr>
              <a:schemeClr val="bg2">
                <a:lumMod val="75000"/>
              </a:schemeClr>
            </a:fgClr>
            <a:bgClr>
              <a:schemeClr val="bg1"/>
            </a:bgClr>
          </a:patt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BE"/>
          </a:p>
        </p:txBody>
      </p:sp>
      <p:sp>
        <p:nvSpPr>
          <p:cNvPr id="13" name="Rectangle 12">
            <a:extLst>
              <a:ext uri="{FF2B5EF4-FFF2-40B4-BE49-F238E27FC236}">
                <a16:creationId xmlns:a16="http://schemas.microsoft.com/office/drawing/2014/main" id="{60267FAF-5967-5444-AD93-FBC3ADA249D7}"/>
              </a:ext>
            </a:extLst>
          </p:cNvPr>
          <p:cNvSpPr/>
          <p:nvPr/>
        </p:nvSpPr>
        <p:spPr>
          <a:xfrm>
            <a:off x="8920294" y="3376841"/>
            <a:ext cx="1620000" cy="1620000"/>
          </a:xfrm>
          <a:prstGeom prst="rect">
            <a:avLst/>
          </a:prstGeom>
          <a:solidFill>
            <a:schemeClr val="bg1"/>
          </a:solidFill>
          <a:ln w="19050">
            <a:solidFill>
              <a:schemeClr val="bg2">
                <a:lumMod val="50000"/>
              </a:schemeClr>
            </a:solidFill>
            <a:extLst>
              <a:ext uri="{C807C97D-BFC1-408E-A445-0C87EB9F89A2}">
                <ask:lineSketchStyleProps xmlns:ask="http://schemas.microsoft.com/office/drawing/2018/sketchyshapes" sd="1219033472">
                  <a:custGeom>
                    <a:avLst/>
                    <a:gdLst>
                      <a:gd name="connsiteX0" fmla="*/ 0 w 1440000"/>
                      <a:gd name="connsiteY0" fmla="*/ 0 h 1440000"/>
                      <a:gd name="connsiteX1" fmla="*/ 465600 w 1440000"/>
                      <a:gd name="connsiteY1" fmla="*/ 0 h 1440000"/>
                      <a:gd name="connsiteX2" fmla="*/ 902400 w 1440000"/>
                      <a:gd name="connsiteY2" fmla="*/ 0 h 1440000"/>
                      <a:gd name="connsiteX3" fmla="*/ 1440000 w 1440000"/>
                      <a:gd name="connsiteY3" fmla="*/ 0 h 1440000"/>
                      <a:gd name="connsiteX4" fmla="*/ 1440000 w 1440000"/>
                      <a:gd name="connsiteY4" fmla="*/ 465600 h 1440000"/>
                      <a:gd name="connsiteX5" fmla="*/ 1440000 w 1440000"/>
                      <a:gd name="connsiteY5" fmla="*/ 916800 h 1440000"/>
                      <a:gd name="connsiteX6" fmla="*/ 1440000 w 1440000"/>
                      <a:gd name="connsiteY6" fmla="*/ 1440000 h 1440000"/>
                      <a:gd name="connsiteX7" fmla="*/ 960000 w 1440000"/>
                      <a:gd name="connsiteY7" fmla="*/ 1440000 h 1440000"/>
                      <a:gd name="connsiteX8" fmla="*/ 451200 w 1440000"/>
                      <a:gd name="connsiteY8" fmla="*/ 1440000 h 1440000"/>
                      <a:gd name="connsiteX9" fmla="*/ 0 w 1440000"/>
                      <a:gd name="connsiteY9" fmla="*/ 1440000 h 1440000"/>
                      <a:gd name="connsiteX10" fmla="*/ 0 w 1440000"/>
                      <a:gd name="connsiteY10" fmla="*/ 960000 h 1440000"/>
                      <a:gd name="connsiteX11" fmla="*/ 0 w 1440000"/>
                      <a:gd name="connsiteY11" fmla="*/ 494400 h 1440000"/>
                      <a:gd name="connsiteX12" fmla="*/ 0 w 1440000"/>
                      <a:gd name="connsiteY12" fmla="*/ 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40000" h="1440000" extrusionOk="0">
                        <a:moveTo>
                          <a:pt x="0" y="0"/>
                        </a:moveTo>
                        <a:cubicBezTo>
                          <a:pt x="211073" y="-6781"/>
                          <a:pt x="234746" y="47075"/>
                          <a:pt x="465600" y="0"/>
                        </a:cubicBezTo>
                        <a:cubicBezTo>
                          <a:pt x="696454" y="-47075"/>
                          <a:pt x="740077" y="17177"/>
                          <a:pt x="902400" y="0"/>
                        </a:cubicBezTo>
                        <a:cubicBezTo>
                          <a:pt x="1064723" y="-17177"/>
                          <a:pt x="1329910" y="16421"/>
                          <a:pt x="1440000" y="0"/>
                        </a:cubicBezTo>
                        <a:cubicBezTo>
                          <a:pt x="1477611" y="134803"/>
                          <a:pt x="1402640" y="349520"/>
                          <a:pt x="1440000" y="465600"/>
                        </a:cubicBezTo>
                        <a:cubicBezTo>
                          <a:pt x="1477360" y="581680"/>
                          <a:pt x="1397224" y="752206"/>
                          <a:pt x="1440000" y="916800"/>
                        </a:cubicBezTo>
                        <a:cubicBezTo>
                          <a:pt x="1482776" y="1081394"/>
                          <a:pt x="1386247" y="1241656"/>
                          <a:pt x="1440000" y="1440000"/>
                        </a:cubicBezTo>
                        <a:cubicBezTo>
                          <a:pt x="1269833" y="1445231"/>
                          <a:pt x="1074027" y="1406905"/>
                          <a:pt x="960000" y="1440000"/>
                        </a:cubicBezTo>
                        <a:cubicBezTo>
                          <a:pt x="845973" y="1473095"/>
                          <a:pt x="580300" y="1394469"/>
                          <a:pt x="451200" y="1440000"/>
                        </a:cubicBezTo>
                        <a:cubicBezTo>
                          <a:pt x="322100" y="1485531"/>
                          <a:pt x="213666" y="1413301"/>
                          <a:pt x="0" y="1440000"/>
                        </a:cubicBezTo>
                        <a:cubicBezTo>
                          <a:pt x="-24562" y="1225940"/>
                          <a:pt x="7354" y="1097507"/>
                          <a:pt x="0" y="960000"/>
                        </a:cubicBezTo>
                        <a:cubicBezTo>
                          <a:pt x="-7354" y="822493"/>
                          <a:pt x="53226" y="632479"/>
                          <a:pt x="0" y="494400"/>
                        </a:cubicBezTo>
                        <a:cubicBezTo>
                          <a:pt x="-53226" y="356321"/>
                          <a:pt x="4209" y="201626"/>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BE"/>
          </a:p>
        </p:txBody>
      </p:sp>
      <p:cxnSp>
        <p:nvCxnSpPr>
          <p:cNvPr id="7" name="Straight Connector 6">
            <a:extLst>
              <a:ext uri="{FF2B5EF4-FFF2-40B4-BE49-F238E27FC236}">
                <a16:creationId xmlns:a16="http://schemas.microsoft.com/office/drawing/2014/main" id="{8A60DD63-02CA-91BA-CB51-52CF4C856C1D}"/>
              </a:ext>
            </a:extLst>
          </p:cNvPr>
          <p:cNvCxnSpPr>
            <a:cxnSpLocks/>
          </p:cNvCxnSpPr>
          <p:nvPr/>
        </p:nvCxnSpPr>
        <p:spPr>
          <a:xfrm>
            <a:off x="11107546" y="4411639"/>
            <a:ext cx="276334"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4B18D719-4EDF-E749-1DF1-DCFEFFC94A59}"/>
              </a:ext>
            </a:extLst>
          </p:cNvPr>
          <p:cNvGrpSpPr/>
          <p:nvPr/>
        </p:nvGrpSpPr>
        <p:grpSpPr>
          <a:xfrm rot="5400000">
            <a:off x="11251897" y="4376976"/>
            <a:ext cx="360000" cy="105806"/>
            <a:chOff x="9571073" y="2377180"/>
            <a:chExt cx="360000" cy="105806"/>
          </a:xfrm>
        </p:grpSpPr>
        <p:cxnSp>
          <p:nvCxnSpPr>
            <p:cNvPr id="10" name="Straight Connector 9">
              <a:extLst>
                <a:ext uri="{FF2B5EF4-FFF2-40B4-BE49-F238E27FC236}">
                  <a16:creationId xmlns:a16="http://schemas.microsoft.com/office/drawing/2014/main" id="{E6ADA393-45CC-958C-553C-A8A0F70E42AB}"/>
                </a:ext>
              </a:extLst>
            </p:cNvPr>
            <p:cNvCxnSpPr/>
            <p:nvPr/>
          </p:nvCxnSpPr>
          <p:spPr>
            <a:xfrm flipV="1">
              <a:off x="9571073" y="2482986"/>
              <a:ext cx="360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02FD6755-6D7A-4FB9-E89A-97D3DCF0091A}"/>
                </a:ext>
              </a:extLst>
            </p:cNvPr>
            <p:cNvCxnSpPr/>
            <p:nvPr/>
          </p:nvCxnSpPr>
          <p:spPr>
            <a:xfrm flipV="1">
              <a:off x="9632273" y="2430083"/>
              <a:ext cx="2376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2223C79-F74D-48AE-2FC1-2EA1F4E13BDB}"/>
                </a:ext>
              </a:extLst>
            </p:cNvPr>
            <p:cNvCxnSpPr/>
            <p:nvPr/>
          </p:nvCxnSpPr>
          <p:spPr>
            <a:xfrm flipV="1">
              <a:off x="9693473" y="2377180"/>
              <a:ext cx="1188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15" name="Rectangle 14">
            <a:extLst>
              <a:ext uri="{FF2B5EF4-FFF2-40B4-BE49-F238E27FC236}">
                <a16:creationId xmlns:a16="http://schemas.microsoft.com/office/drawing/2014/main" id="{95893E14-9BD8-85B7-D363-895B9D5AD395}"/>
              </a:ext>
            </a:extLst>
          </p:cNvPr>
          <p:cNvSpPr/>
          <p:nvPr/>
        </p:nvSpPr>
        <p:spPr>
          <a:xfrm>
            <a:off x="9579094" y="4096841"/>
            <a:ext cx="180000" cy="180000"/>
          </a:xfrm>
          <a:prstGeom prst="rect">
            <a:avLst/>
          </a:prstGeom>
          <a:solidFill>
            <a:srgbClr val="5C80B5"/>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BE"/>
          </a:p>
        </p:txBody>
      </p:sp>
      <p:sp>
        <p:nvSpPr>
          <p:cNvPr id="16" name="Rectangle 15">
            <a:extLst>
              <a:ext uri="{FF2B5EF4-FFF2-40B4-BE49-F238E27FC236}">
                <a16:creationId xmlns:a16="http://schemas.microsoft.com/office/drawing/2014/main" id="{929A075E-8135-166F-5EAD-88DC286E0B74}"/>
              </a:ext>
            </a:extLst>
          </p:cNvPr>
          <p:cNvSpPr/>
          <p:nvPr/>
        </p:nvSpPr>
        <p:spPr>
          <a:xfrm>
            <a:off x="9759094" y="4096841"/>
            <a:ext cx="180000" cy="180000"/>
          </a:xfrm>
          <a:prstGeom prst="rect">
            <a:avLst/>
          </a:prstGeom>
          <a:solidFill>
            <a:srgbClr val="E39B1F"/>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BE"/>
          </a:p>
        </p:txBody>
      </p:sp>
      <p:sp>
        <p:nvSpPr>
          <p:cNvPr id="17" name="Rectangle 16">
            <a:extLst>
              <a:ext uri="{FF2B5EF4-FFF2-40B4-BE49-F238E27FC236}">
                <a16:creationId xmlns:a16="http://schemas.microsoft.com/office/drawing/2014/main" id="{9862FA03-4A8A-F162-96BF-837800CB3DE5}"/>
              </a:ext>
            </a:extLst>
          </p:cNvPr>
          <p:cNvSpPr/>
          <p:nvPr/>
        </p:nvSpPr>
        <p:spPr>
          <a:xfrm>
            <a:off x="9939094" y="4096841"/>
            <a:ext cx="180000" cy="180000"/>
          </a:xfrm>
          <a:prstGeom prst="rect">
            <a:avLst/>
          </a:prstGeom>
          <a:solidFill>
            <a:srgbClr val="82A81B"/>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BE"/>
          </a:p>
        </p:txBody>
      </p:sp>
      <p:sp>
        <p:nvSpPr>
          <p:cNvPr id="18" name="Rectangle 17">
            <a:extLst>
              <a:ext uri="{FF2B5EF4-FFF2-40B4-BE49-F238E27FC236}">
                <a16:creationId xmlns:a16="http://schemas.microsoft.com/office/drawing/2014/main" id="{DBBC1988-0F9C-2D0C-7B2C-2F8E70714AAC}"/>
              </a:ext>
            </a:extLst>
          </p:cNvPr>
          <p:cNvSpPr/>
          <p:nvPr/>
        </p:nvSpPr>
        <p:spPr>
          <a:xfrm>
            <a:off x="10119094" y="4096841"/>
            <a:ext cx="180000" cy="180000"/>
          </a:xfrm>
          <a:prstGeom prst="rect">
            <a:avLst/>
          </a:prstGeom>
          <a:solidFill>
            <a:srgbClr val="EB5B2C"/>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BE">
              <a:solidFill>
                <a:srgbClr val="EB5B2C"/>
              </a:solidFill>
            </a:endParaRPr>
          </a:p>
        </p:txBody>
      </p:sp>
      <p:cxnSp>
        <p:nvCxnSpPr>
          <p:cNvPr id="19" name="Straight Arrow Connector 18">
            <a:extLst>
              <a:ext uri="{FF2B5EF4-FFF2-40B4-BE49-F238E27FC236}">
                <a16:creationId xmlns:a16="http://schemas.microsoft.com/office/drawing/2014/main" id="{3094DAF2-0A6A-166D-A011-49BC718A7548}"/>
              </a:ext>
            </a:extLst>
          </p:cNvPr>
          <p:cNvCxnSpPr>
            <a:cxnSpLocks/>
          </p:cNvCxnSpPr>
          <p:nvPr/>
        </p:nvCxnSpPr>
        <p:spPr>
          <a:xfrm>
            <a:off x="9669094" y="3781595"/>
            <a:ext cx="0" cy="412613"/>
          </a:xfrm>
          <a:prstGeom prst="straightConnector1">
            <a:avLst/>
          </a:prstGeom>
          <a:ln>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28">
            <a:extLst>
              <a:ext uri="{FF2B5EF4-FFF2-40B4-BE49-F238E27FC236}">
                <a16:creationId xmlns:a16="http://schemas.microsoft.com/office/drawing/2014/main" id="{E467C20F-65E1-952A-C1D8-758ACC195621}"/>
              </a:ext>
            </a:extLst>
          </p:cNvPr>
          <p:cNvSpPr txBox="1"/>
          <p:nvPr/>
        </p:nvSpPr>
        <p:spPr>
          <a:xfrm>
            <a:off x="9475153" y="3450510"/>
            <a:ext cx="449162" cy="646331"/>
          </a:xfrm>
          <a:prstGeom prst="rect">
            <a:avLst/>
          </a:prstGeom>
          <a:noFill/>
        </p:spPr>
        <p:txBody>
          <a:bodyPr wrap="none" rtlCol="0">
            <a:spAutoFit/>
          </a:bodyPr>
          <a:ls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chemeClr val="tx2"/>
                </a:solidFill>
              </a:rPr>
              <a:t>Q</a:t>
            </a:r>
            <a:r>
              <a:rPr lang="en-BE" baseline="-25000" dirty="0">
                <a:solidFill>
                  <a:schemeClr val="tx2"/>
                </a:solidFill>
              </a:rPr>
              <a:t>e</a:t>
            </a:r>
          </a:p>
          <a:p>
            <a:endParaRPr lang="en-BE" dirty="0"/>
          </a:p>
        </p:txBody>
      </p:sp>
      <p:cxnSp>
        <p:nvCxnSpPr>
          <p:cNvPr id="21" name="Straight Connector 20">
            <a:extLst>
              <a:ext uri="{FF2B5EF4-FFF2-40B4-BE49-F238E27FC236}">
                <a16:creationId xmlns:a16="http://schemas.microsoft.com/office/drawing/2014/main" id="{CDFCE659-636E-1B13-160B-A2428715C051}"/>
              </a:ext>
            </a:extLst>
          </p:cNvPr>
          <p:cNvCxnSpPr/>
          <p:nvPr/>
        </p:nvCxnSpPr>
        <p:spPr>
          <a:xfrm>
            <a:off x="8353041" y="5691608"/>
            <a:ext cx="0" cy="360000"/>
          </a:xfrm>
          <a:prstGeom prst="line">
            <a:avLst/>
          </a:prstGeom>
          <a:ln>
            <a:solidFill>
              <a:schemeClr val="bg2">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7D2C33C-8924-5A38-8575-AB7913E9110B}"/>
              </a:ext>
            </a:extLst>
          </p:cNvPr>
          <p:cNvCxnSpPr/>
          <p:nvPr/>
        </p:nvCxnSpPr>
        <p:spPr>
          <a:xfrm>
            <a:off x="11107546" y="5691608"/>
            <a:ext cx="0" cy="360000"/>
          </a:xfrm>
          <a:prstGeom prst="line">
            <a:avLst/>
          </a:prstGeom>
          <a:ln>
            <a:solidFill>
              <a:schemeClr val="bg2">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3" name="TextBox 32">
            <a:extLst>
              <a:ext uri="{FF2B5EF4-FFF2-40B4-BE49-F238E27FC236}">
                <a16:creationId xmlns:a16="http://schemas.microsoft.com/office/drawing/2014/main" id="{8418DDBC-685F-ECE4-053E-9F325DA6183D}"/>
              </a:ext>
            </a:extLst>
          </p:cNvPr>
          <p:cNvSpPr txBox="1"/>
          <p:nvPr/>
        </p:nvSpPr>
        <p:spPr>
          <a:xfrm>
            <a:off x="9395106" y="4601827"/>
            <a:ext cx="780983" cy="584775"/>
          </a:xfrm>
          <a:prstGeom prst="rect">
            <a:avLst/>
          </a:prstGeom>
          <a:noFill/>
        </p:spPr>
        <p:txBody>
          <a:bodyPr wrap="none" rtlCol="0">
            <a:spAutoFit/>
          </a:bodyPr>
          <a:ls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BE" sz="1400" dirty="0">
                <a:solidFill>
                  <a:schemeClr val="tx2"/>
                </a:solidFill>
              </a:rPr>
              <a:t>0.5 mm</a:t>
            </a:r>
          </a:p>
          <a:p>
            <a:endParaRPr lang="en-BE" dirty="0"/>
          </a:p>
        </p:txBody>
      </p:sp>
      <p:cxnSp>
        <p:nvCxnSpPr>
          <p:cNvPr id="24" name="Straight Connector 23">
            <a:extLst>
              <a:ext uri="{FF2B5EF4-FFF2-40B4-BE49-F238E27FC236}">
                <a16:creationId xmlns:a16="http://schemas.microsoft.com/office/drawing/2014/main" id="{704A18B7-3D5B-8823-E79F-1573E6393251}"/>
              </a:ext>
            </a:extLst>
          </p:cNvPr>
          <p:cNvCxnSpPr>
            <a:cxnSpLocks/>
          </p:cNvCxnSpPr>
          <p:nvPr/>
        </p:nvCxnSpPr>
        <p:spPr>
          <a:xfrm>
            <a:off x="8353041" y="5871608"/>
            <a:ext cx="2754505"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9416A89D-7E02-740D-F5D1-AE85E35AD4BA}"/>
              </a:ext>
            </a:extLst>
          </p:cNvPr>
          <p:cNvCxnSpPr/>
          <p:nvPr/>
        </p:nvCxnSpPr>
        <p:spPr>
          <a:xfrm>
            <a:off x="9579094" y="4276841"/>
            <a:ext cx="0" cy="360000"/>
          </a:xfrm>
          <a:prstGeom prst="line">
            <a:avLst/>
          </a:prstGeom>
          <a:ln>
            <a:solidFill>
              <a:schemeClr val="tx2"/>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06D613A5-BE3F-FDAB-5563-33C166DF4D47}"/>
              </a:ext>
            </a:extLst>
          </p:cNvPr>
          <p:cNvCxnSpPr/>
          <p:nvPr/>
        </p:nvCxnSpPr>
        <p:spPr>
          <a:xfrm>
            <a:off x="9761974" y="4285154"/>
            <a:ext cx="0" cy="360000"/>
          </a:xfrm>
          <a:prstGeom prst="line">
            <a:avLst/>
          </a:prstGeom>
          <a:ln>
            <a:solidFill>
              <a:schemeClr val="tx2"/>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A3433327-BD3B-0EFE-E752-AF5BE8EBDCBE}"/>
              </a:ext>
            </a:extLst>
          </p:cNvPr>
          <p:cNvCxnSpPr>
            <a:cxnSpLocks/>
          </p:cNvCxnSpPr>
          <p:nvPr/>
        </p:nvCxnSpPr>
        <p:spPr>
          <a:xfrm>
            <a:off x="9579094" y="4465154"/>
            <a:ext cx="180000" cy="0"/>
          </a:xfrm>
          <a:prstGeom prst="line">
            <a:avLst/>
          </a:prstGeom>
          <a:ln>
            <a:solidFill>
              <a:schemeClr val="tx2"/>
            </a:solidFill>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DAD190B0-97AD-916F-0C32-51824C195168}"/>
              </a:ext>
            </a:extLst>
          </p:cNvPr>
          <p:cNvCxnSpPr/>
          <p:nvPr/>
        </p:nvCxnSpPr>
        <p:spPr>
          <a:xfrm>
            <a:off x="8920294" y="4966899"/>
            <a:ext cx="0" cy="360000"/>
          </a:xfrm>
          <a:prstGeom prst="line">
            <a:avLst/>
          </a:prstGeom>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9AB392BD-4909-F83A-3912-33EF417E7B00}"/>
              </a:ext>
            </a:extLst>
          </p:cNvPr>
          <p:cNvCxnSpPr/>
          <p:nvPr/>
        </p:nvCxnSpPr>
        <p:spPr>
          <a:xfrm>
            <a:off x="10540294" y="4966899"/>
            <a:ext cx="0" cy="360000"/>
          </a:xfrm>
          <a:prstGeom prst="line">
            <a:avLst/>
          </a:prstGeom>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928779A3-7F5C-78E3-9B21-ABC4127430D5}"/>
              </a:ext>
            </a:extLst>
          </p:cNvPr>
          <p:cNvCxnSpPr>
            <a:cxnSpLocks/>
          </p:cNvCxnSpPr>
          <p:nvPr/>
        </p:nvCxnSpPr>
        <p:spPr>
          <a:xfrm>
            <a:off x="8920294" y="5146899"/>
            <a:ext cx="1620000" cy="0"/>
          </a:xfrm>
          <a:prstGeom prst="line">
            <a:avLst/>
          </a:prstGeom>
          <a:ln/>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C4DD8F14-0CB7-BF7B-84CD-730E94DEDCFC}"/>
              </a:ext>
            </a:extLst>
          </p:cNvPr>
          <p:cNvSpPr txBox="1"/>
          <p:nvPr/>
        </p:nvSpPr>
        <p:spPr>
          <a:xfrm>
            <a:off x="9395106" y="5232062"/>
            <a:ext cx="631904" cy="584775"/>
          </a:xfrm>
          <a:prstGeom prst="rect">
            <a:avLst/>
          </a:prstGeom>
          <a:noFill/>
        </p:spPr>
        <p:txBody>
          <a:bodyPr wrap="none" rtlCol="0">
            <a:spAutoFit/>
          </a:bodyPr>
          <a:ls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BE" sz="1400" dirty="0">
                <a:solidFill>
                  <a:schemeClr val="tx2"/>
                </a:solidFill>
              </a:rPr>
              <a:t>5 mm</a:t>
            </a:r>
          </a:p>
          <a:p>
            <a:endParaRPr lang="en-BE" dirty="0"/>
          </a:p>
        </p:txBody>
      </p:sp>
      <p:sp>
        <p:nvSpPr>
          <p:cNvPr id="32" name="Rectangle 31">
            <a:extLst>
              <a:ext uri="{FF2B5EF4-FFF2-40B4-BE49-F238E27FC236}">
                <a16:creationId xmlns:a16="http://schemas.microsoft.com/office/drawing/2014/main" id="{F72AD39C-E120-0C9D-0E28-AC3211393130}"/>
              </a:ext>
            </a:extLst>
          </p:cNvPr>
          <p:cNvSpPr/>
          <p:nvPr/>
        </p:nvSpPr>
        <p:spPr>
          <a:xfrm>
            <a:off x="10300426" y="4096841"/>
            <a:ext cx="180000" cy="180000"/>
          </a:xfrm>
          <a:prstGeom prst="rect">
            <a:avLst/>
          </a:prstGeom>
          <a:solidFill>
            <a:srgbClr val="897BB4"/>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BE">
              <a:solidFill>
                <a:srgbClr val="EB5B2C"/>
              </a:solidFill>
            </a:endParaRPr>
          </a:p>
        </p:txBody>
      </p:sp>
      <p:sp>
        <p:nvSpPr>
          <p:cNvPr id="33" name="TextBox 32">
            <a:extLst>
              <a:ext uri="{FF2B5EF4-FFF2-40B4-BE49-F238E27FC236}">
                <a16:creationId xmlns:a16="http://schemas.microsoft.com/office/drawing/2014/main" id="{A54B1A13-1E43-E4FF-D5DB-721DEAC75999}"/>
              </a:ext>
            </a:extLst>
          </p:cNvPr>
          <p:cNvSpPr txBox="1"/>
          <p:nvPr/>
        </p:nvSpPr>
        <p:spPr>
          <a:xfrm>
            <a:off x="9380727" y="5901790"/>
            <a:ext cx="671979" cy="584775"/>
          </a:xfrm>
          <a:prstGeom prst="rect">
            <a:avLst/>
          </a:prstGeom>
          <a:noFill/>
        </p:spPr>
        <p:txBody>
          <a:bodyPr wrap="none" rtlCol="0">
            <a:spAutoFit/>
          </a:bodyPr>
          <a:ls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BE" sz="1400" dirty="0">
                <a:solidFill>
                  <a:schemeClr val="tx2"/>
                </a:solidFill>
              </a:rPr>
              <a:t>10 cm</a:t>
            </a:r>
          </a:p>
          <a:p>
            <a:endParaRPr lang="en-BE" dirty="0"/>
          </a:p>
        </p:txBody>
      </p:sp>
      <p:sp>
        <p:nvSpPr>
          <p:cNvPr id="34" name="TextBox 33">
            <a:extLst>
              <a:ext uri="{FF2B5EF4-FFF2-40B4-BE49-F238E27FC236}">
                <a16:creationId xmlns:a16="http://schemas.microsoft.com/office/drawing/2014/main" id="{C6C4CCDE-7F73-AE0C-0A16-B44FC5DCE074}"/>
              </a:ext>
            </a:extLst>
          </p:cNvPr>
          <p:cNvSpPr txBox="1"/>
          <p:nvPr/>
        </p:nvSpPr>
        <p:spPr>
          <a:xfrm>
            <a:off x="8353041" y="2847021"/>
            <a:ext cx="1415772" cy="369332"/>
          </a:xfrm>
          <a:prstGeom prst="rect">
            <a:avLst/>
          </a:prstGeom>
          <a:noFill/>
        </p:spPr>
        <p:txBody>
          <a:bodyPr wrap="none" rtlCol="0">
            <a:spAutoFit/>
          </a:bodyPr>
          <a:lstStyle/>
          <a:p>
            <a:r>
              <a:rPr lang="en-GB" dirty="0">
                <a:solidFill>
                  <a:schemeClr val="tx2"/>
                </a:solidFill>
              </a:rPr>
              <a:t>Scaled area</a:t>
            </a:r>
          </a:p>
        </p:txBody>
      </p:sp>
      <p:grpSp>
        <p:nvGrpSpPr>
          <p:cNvPr id="35" name="Group 34">
            <a:extLst>
              <a:ext uri="{FF2B5EF4-FFF2-40B4-BE49-F238E27FC236}">
                <a16:creationId xmlns:a16="http://schemas.microsoft.com/office/drawing/2014/main" id="{8C4F2DBE-A7A0-A0D9-1432-59EDE33E5A60}"/>
              </a:ext>
            </a:extLst>
          </p:cNvPr>
          <p:cNvGrpSpPr/>
          <p:nvPr/>
        </p:nvGrpSpPr>
        <p:grpSpPr>
          <a:xfrm>
            <a:off x="3795040" y="6288867"/>
            <a:ext cx="1687441" cy="514966"/>
            <a:chOff x="4481559" y="5776021"/>
            <a:chExt cx="2970118" cy="868188"/>
          </a:xfrm>
        </p:grpSpPr>
        <p:pic>
          <p:nvPicPr>
            <p:cNvPr id="36" name="Picture 35" descr="Graphical user interface, application&#10;&#10;Description automatically generated">
              <a:extLst>
                <a:ext uri="{FF2B5EF4-FFF2-40B4-BE49-F238E27FC236}">
                  <a16:creationId xmlns:a16="http://schemas.microsoft.com/office/drawing/2014/main" id="{561A907F-CB3A-CB7A-7B47-24353E56DE02}"/>
                </a:ext>
              </a:extLst>
            </p:cNvPr>
            <p:cNvPicPr>
              <a:picLocks noChangeAspect="1"/>
            </p:cNvPicPr>
            <p:nvPr/>
          </p:nvPicPr>
          <p:blipFill>
            <a:blip r:embed="rId6"/>
            <a:stretch>
              <a:fillRect/>
            </a:stretch>
          </p:blipFill>
          <p:spPr>
            <a:xfrm>
              <a:off x="4481559" y="5776021"/>
              <a:ext cx="2970118" cy="868188"/>
            </a:xfrm>
            <a:prstGeom prst="rect">
              <a:avLst/>
            </a:prstGeom>
          </p:spPr>
        </p:pic>
        <p:pic>
          <p:nvPicPr>
            <p:cNvPr id="41" name="Picture 40" descr="Graphical user interface, application&#10;&#10;Description automatically generated">
              <a:extLst>
                <a:ext uri="{FF2B5EF4-FFF2-40B4-BE49-F238E27FC236}">
                  <a16:creationId xmlns:a16="http://schemas.microsoft.com/office/drawing/2014/main" id="{92FD6384-FEF0-CB33-3A0B-DF384446F8A2}"/>
                </a:ext>
              </a:extLst>
            </p:cNvPr>
            <p:cNvPicPr>
              <a:picLocks noChangeAspect="1"/>
            </p:cNvPicPr>
            <p:nvPr/>
          </p:nvPicPr>
          <p:blipFill rotWithShape="1">
            <a:blip r:embed="rId7"/>
            <a:srcRect r="30484" b="58556"/>
            <a:stretch/>
          </p:blipFill>
          <p:spPr>
            <a:xfrm>
              <a:off x="4481560" y="5776021"/>
              <a:ext cx="2064714" cy="359811"/>
            </a:xfrm>
            <a:prstGeom prst="rect">
              <a:avLst/>
            </a:prstGeom>
          </p:spPr>
        </p:pic>
      </p:grpSp>
      <p:pic>
        <p:nvPicPr>
          <p:cNvPr id="42" name="Picture 41" descr="Graphical user interface, Teams&#10;&#10;Description automatically generated with medium confidence">
            <a:extLst>
              <a:ext uri="{FF2B5EF4-FFF2-40B4-BE49-F238E27FC236}">
                <a16:creationId xmlns:a16="http://schemas.microsoft.com/office/drawing/2014/main" id="{A591C659-017C-53BD-E6B6-992092B80A77}"/>
              </a:ext>
            </a:extLst>
          </p:cNvPr>
          <p:cNvPicPr>
            <a:picLocks noChangeAspect="1"/>
          </p:cNvPicPr>
          <p:nvPr/>
        </p:nvPicPr>
        <p:blipFill>
          <a:blip r:embed="rId8"/>
          <a:stretch>
            <a:fillRect/>
          </a:stretch>
        </p:blipFill>
        <p:spPr>
          <a:xfrm>
            <a:off x="2945113" y="6282930"/>
            <a:ext cx="855855" cy="529522"/>
          </a:xfrm>
          <a:prstGeom prst="rect">
            <a:avLst/>
          </a:prstGeom>
        </p:spPr>
      </p:pic>
    </p:spTree>
    <p:extLst>
      <p:ext uri="{BB962C8B-B14F-4D97-AF65-F5344CB8AC3E}">
        <p14:creationId xmlns:p14="http://schemas.microsoft.com/office/powerpoint/2010/main" val="37246274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671D4A0F-1826-9D4B-A266-7536F5B739B8}"/>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a:extLst>
              <a:ext uri="{FF2B5EF4-FFF2-40B4-BE49-F238E27FC236}">
                <a16:creationId xmlns:a16="http://schemas.microsoft.com/office/drawing/2014/main" id="{85CEFCC6-1DA1-5E42-84CC-40CB2B6AC696}"/>
              </a:ext>
            </a:extLst>
          </p:cNvPr>
          <p:cNvSpPr>
            <a:spLocks noGrp="1"/>
          </p:cNvSpPr>
          <p:nvPr>
            <p:ph idx="1"/>
          </p:nvPr>
        </p:nvSpPr>
        <p:spPr>
          <a:xfrm>
            <a:off x="403200" y="1312156"/>
            <a:ext cx="11575945" cy="1171468"/>
          </a:xfrm>
        </p:spPr>
        <p:txBody>
          <a:bodyPr/>
          <a:lstStyle/>
          <a:p>
            <a:pPr>
              <a:lnSpc>
                <a:spcPct val="100000"/>
              </a:lnSpc>
            </a:pPr>
            <a:r>
              <a:rPr lang="en-US" sz="1800" dirty="0"/>
              <a:t>With this scaling method we can accurately fix the boundary conditions of our numerical model to calculate the weighting potential. </a:t>
            </a:r>
            <a:endParaRPr lang="en-GB" sz="1800" b="0" dirty="0"/>
          </a:p>
          <a:p>
            <a:endParaRPr lang="en-US" sz="1800" dirty="0"/>
          </a:p>
        </p:txBody>
      </p:sp>
      <p:sp>
        <p:nvSpPr>
          <p:cNvPr id="4" name="Slide Number Placeholder 3">
            <a:extLst>
              <a:ext uri="{FF2B5EF4-FFF2-40B4-BE49-F238E27FC236}">
                <a16:creationId xmlns:a16="http://schemas.microsoft.com/office/drawing/2014/main" id="{05F1D894-F1E5-3642-ADBF-6F3D331E9349}"/>
              </a:ext>
            </a:extLst>
          </p:cNvPr>
          <p:cNvSpPr>
            <a:spLocks noGrp="1"/>
          </p:cNvSpPr>
          <p:nvPr>
            <p:ph type="sldNum" sz="quarter" idx="12"/>
          </p:nvPr>
        </p:nvSpPr>
        <p:spPr/>
        <p:txBody>
          <a:bodyPr/>
          <a:lstStyle/>
          <a:p>
            <a:fld id="{36B5EA5A-BC32-A742-B11B-8E7414D5B535}" type="slidenum">
              <a:rPr lang="en-US" smtClean="0"/>
              <a:pPr/>
              <a:t>14</a:t>
            </a:fld>
            <a:endParaRPr lang="en-US" dirty="0"/>
          </a:p>
        </p:txBody>
      </p:sp>
      <p:pic>
        <p:nvPicPr>
          <p:cNvPr id="37" name="Picture 36" descr="Logo&#10;&#10;Description automatically generated with medium confidence">
            <a:extLst>
              <a:ext uri="{FF2B5EF4-FFF2-40B4-BE49-F238E27FC236}">
                <a16:creationId xmlns:a16="http://schemas.microsoft.com/office/drawing/2014/main" id="{F2DB53A9-0420-904A-B92A-591E2D723F93}"/>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pic>
        <p:nvPicPr>
          <p:cNvPr id="5" name="Picture 4" descr="Diagram&#10;&#10;Description automatically generated">
            <a:extLst>
              <a:ext uri="{FF2B5EF4-FFF2-40B4-BE49-F238E27FC236}">
                <a16:creationId xmlns:a16="http://schemas.microsoft.com/office/drawing/2014/main" id="{AC4AA302-4BBD-8035-F22A-C84D1218459C}"/>
              </a:ext>
            </a:extLst>
          </p:cNvPr>
          <p:cNvPicPr>
            <a:picLocks noChangeAspect="1"/>
          </p:cNvPicPr>
          <p:nvPr/>
        </p:nvPicPr>
        <p:blipFill>
          <a:blip r:embed="rId4"/>
          <a:stretch>
            <a:fillRect/>
          </a:stretch>
        </p:blipFill>
        <p:spPr>
          <a:xfrm>
            <a:off x="1487489" y="2239767"/>
            <a:ext cx="9186177" cy="1270815"/>
          </a:xfrm>
          <a:prstGeom prst="rect">
            <a:avLst/>
          </a:prstGeom>
        </p:spPr>
      </p:pic>
      <p:pic>
        <p:nvPicPr>
          <p:cNvPr id="7" name="Picture 6" descr="Diagram&#10;&#10;Description automatically generated with medium confidence">
            <a:extLst>
              <a:ext uri="{FF2B5EF4-FFF2-40B4-BE49-F238E27FC236}">
                <a16:creationId xmlns:a16="http://schemas.microsoft.com/office/drawing/2014/main" id="{D55A8AE1-53C0-F060-9726-594246F8BC6C}"/>
              </a:ext>
            </a:extLst>
          </p:cNvPr>
          <p:cNvPicPr>
            <a:picLocks noChangeAspect="1"/>
          </p:cNvPicPr>
          <p:nvPr/>
        </p:nvPicPr>
        <p:blipFill rotWithShape="1">
          <a:blip r:embed="rId5"/>
          <a:srcRect t="3622"/>
          <a:stretch/>
        </p:blipFill>
        <p:spPr>
          <a:xfrm>
            <a:off x="1487490" y="3330088"/>
            <a:ext cx="9186177" cy="1224783"/>
          </a:xfrm>
          <a:prstGeom prst="rect">
            <a:avLst/>
          </a:prstGeom>
        </p:spPr>
      </p:pic>
      <p:pic>
        <p:nvPicPr>
          <p:cNvPr id="9" name="Picture 8" descr="Diagram&#10;&#10;Description automatically generated">
            <a:extLst>
              <a:ext uri="{FF2B5EF4-FFF2-40B4-BE49-F238E27FC236}">
                <a16:creationId xmlns:a16="http://schemas.microsoft.com/office/drawing/2014/main" id="{6E5371A9-B496-B65B-2FF3-7FE88D73B27E}"/>
              </a:ext>
            </a:extLst>
          </p:cNvPr>
          <p:cNvPicPr>
            <a:picLocks noChangeAspect="1"/>
          </p:cNvPicPr>
          <p:nvPr/>
        </p:nvPicPr>
        <p:blipFill>
          <a:blip r:embed="rId6"/>
          <a:stretch>
            <a:fillRect/>
          </a:stretch>
        </p:blipFill>
        <p:spPr>
          <a:xfrm>
            <a:off x="1487488" y="4374377"/>
            <a:ext cx="9186177" cy="1270815"/>
          </a:xfrm>
          <a:prstGeom prst="rect">
            <a:avLst/>
          </a:prstGeom>
        </p:spPr>
      </p:pic>
      <p:sp>
        <p:nvSpPr>
          <p:cNvPr id="12" name="Rectangle 11">
            <a:extLst>
              <a:ext uri="{FF2B5EF4-FFF2-40B4-BE49-F238E27FC236}">
                <a16:creationId xmlns:a16="http://schemas.microsoft.com/office/drawing/2014/main" id="{741BCEFE-3714-CDF8-20EB-8157C415DA4C}"/>
              </a:ext>
            </a:extLst>
          </p:cNvPr>
          <p:cNvSpPr/>
          <p:nvPr/>
        </p:nvSpPr>
        <p:spPr>
          <a:xfrm>
            <a:off x="1574573" y="3415911"/>
            <a:ext cx="5766052" cy="1809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EDDF278B-B671-99DC-8243-B5DF9BE39A8E}"/>
              </a:ext>
            </a:extLst>
          </p:cNvPr>
          <p:cNvSpPr/>
          <p:nvPr/>
        </p:nvSpPr>
        <p:spPr>
          <a:xfrm>
            <a:off x="1574573" y="4408683"/>
            <a:ext cx="5799919" cy="2583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263A9128-A839-5354-6D5D-0D314601B069}"/>
              </a:ext>
            </a:extLst>
          </p:cNvPr>
          <p:cNvSpPr/>
          <p:nvPr/>
        </p:nvSpPr>
        <p:spPr>
          <a:xfrm>
            <a:off x="9900945" y="2820876"/>
            <a:ext cx="772720" cy="26318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descr="Chart, histogram&#10;&#10;Description automatically generated">
            <a:extLst>
              <a:ext uri="{FF2B5EF4-FFF2-40B4-BE49-F238E27FC236}">
                <a16:creationId xmlns:a16="http://schemas.microsoft.com/office/drawing/2014/main" id="{71F93717-03CD-5546-71B4-60D7E6C0055C}"/>
              </a:ext>
            </a:extLst>
          </p:cNvPr>
          <p:cNvPicPr>
            <a:picLocks noChangeAspect="1"/>
          </p:cNvPicPr>
          <p:nvPr/>
        </p:nvPicPr>
        <p:blipFill rotWithShape="1">
          <a:blip r:embed="rId7"/>
          <a:srcRect l="86411"/>
          <a:stretch/>
        </p:blipFill>
        <p:spPr>
          <a:xfrm>
            <a:off x="10139474" y="2345737"/>
            <a:ext cx="586688" cy="3238028"/>
          </a:xfrm>
          <a:prstGeom prst="rect">
            <a:avLst/>
          </a:prstGeom>
        </p:spPr>
      </p:pic>
      <p:sp>
        <p:nvSpPr>
          <p:cNvPr id="17" name="TextBox 16">
            <a:extLst>
              <a:ext uri="{FF2B5EF4-FFF2-40B4-BE49-F238E27FC236}">
                <a16:creationId xmlns:a16="http://schemas.microsoft.com/office/drawing/2014/main" id="{5845736D-C32E-F1F9-4F8D-1C2A2EDCEA35}"/>
              </a:ext>
            </a:extLst>
          </p:cNvPr>
          <p:cNvSpPr txBox="1"/>
          <p:nvPr/>
        </p:nvSpPr>
        <p:spPr>
          <a:xfrm>
            <a:off x="9993960" y="2590279"/>
            <a:ext cx="689291" cy="169277"/>
          </a:xfrm>
          <a:prstGeom prst="rect">
            <a:avLst/>
          </a:prstGeom>
          <a:noFill/>
        </p:spPr>
        <p:txBody>
          <a:bodyPr wrap="none" lIns="0" tIns="0" rIns="0" bIns="0" rtlCol="0">
            <a:spAutoFit/>
          </a:bodyPr>
          <a:lstStyle/>
          <a:p>
            <a:pPr algn="l"/>
            <a:r>
              <a:rPr lang="en-GB" sz="1100" dirty="0">
                <a:solidFill>
                  <a:schemeClr val="tx2"/>
                </a:solidFill>
              </a:rPr>
              <a:t>Voltage [V]</a:t>
            </a:r>
          </a:p>
        </p:txBody>
      </p:sp>
      <p:sp>
        <p:nvSpPr>
          <p:cNvPr id="6" name="TextBox 5">
            <a:extLst>
              <a:ext uri="{FF2B5EF4-FFF2-40B4-BE49-F238E27FC236}">
                <a16:creationId xmlns:a16="http://schemas.microsoft.com/office/drawing/2014/main" id="{0902FEB0-E8EB-12DB-9149-3474BB04948B}"/>
              </a:ext>
            </a:extLst>
          </p:cNvPr>
          <p:cNvSpPr txBox="1"/>
          <p:nvPr/>
        </p:nvSpPr>
        <p:spPr>
          <a:xfrm>
            <a:off x="2243434" y="5702165"/>
            <a:ext cx="1415772" cy="369332"/>
          </a:xfrm>
          <a:prstGeom prst="rect">
            <a:avLst/>
          </a:prstGeom>
          <a:noFill/>
        </p:spPr>
        <p:txBody>
          <a:bodyPr wrap="none" rtlCol="0">
            <a:spAutoFit/>
          </a:bodyPr>
          <a:lstStyle/>
          <a:p>
            <a:r>
              <a:rPr lang="en-GB" dirty="0">
                <a:solidFill>
                  <a:srgbClr val="FF0000"/>
                </a:solidFill>
              </a:rPr>
              <a:t>Scaled area</a:t>
            </a:r>
          </a:p>
        </p:txBody>
      </p:sp>
      <p:sp>
        <p:nvSpPr>
          <p:cNvPr id="8" name="TextBox 7">
            <a:extLst>
              <a:ext uri="{FF2B5EF4-FFF2-40B4-BE49-F238E27FC236}">
                <a16:creationId xmlns:a16="http://schemas.microsoft.com/office/drawing/2014/main" id="{B7B82754-6E69-188E-1C7E-3891BB658CFF}"/>
              </a:ext>
            </a:extLst>
          </p:cNvPr>
          <p:cNvSpPr txBox="1"/>
          <p:nvPr/>
        </p:nvSpPr>
        <p:spPr>
          <a:xfrm>
            <a:off x="8130902" y="5702165"/>
            <a:ext cx="1415772" cy="369332"/>
          </a:xfrm>
          <a:prstGeom prst="rect">
            <a:avLst/>
          </a:prstGeom>
          <a:noFill/>
        </p:spPr>
        <p:txBody>
          <a:bodyPr wrap="none" rtlCol="0">
            <a:spAutoFit/>
          </a:bodyPr>
          <a:lstStyle/>
          <a:p>
            <a:r>
              <a:rPr lang="en-GB" dirty="0">
                <a:solidFill>
                  <a:srgbClr val="FF0000"/>
                </a:solidFill>
              </a:rPr>
              <a:t>Scaled area</a:t>
            </a:r>
          </a:p>
        </p:txBody>
      </p:sp>
      <p:cxnSp>
        <p:nvCxnSpPr>
          <p:cNvPr id="11" name="Straight Connector 10">
            <a:extLst>
              <a:ext uri="{FF2B5EF4-FFF2-40B4-BE49-F238E27FC236}">
                <a16:creationId xmlns:a16="http://schemas.microsoft.com/office/drawing/2014/main" id="{CA76968A-165B-048F-9CB9-93FE33E8A660}"/>
              </a:ext>
            </a:extLst>
          </p:cNvPr>
          <p:cNvCxnSpPr/>
          <p:nvPr/>
        </p:nvCxnSpPr>
        <p:spPr>
          <a:xfrm>
            <a:off x="2172646" y="5702165"/>
            <a:ext cx="1557349"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6FC6A4D-FBEA-7883-D673-A9F8B5C9D524}"/>
              </a:ext>
            </a:extLst>
          </p:cNvPr>
          <p:cNvCxnSpPr/>
          <p:nvPr/>
        </p:nvCxnSpPr>
        <p:spPr>
          <a:xfrm>
            <a:off x="7989325" y="5702165"/>
            <a:ext cx="1557349"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C0A69689-D59D-58FB-7C04-2F152B5C4EDE}"/>
              </a:ext>
            </a:extLst>
          </p:cNvPr>
          <p:cNvSpPr txBox="1"/>
          <p:nvPr/>
        </p:nvSpPr>
        <p:spPr>
          <a:xfrm>
            <a:off x="5520548" y="5653355"/>
            <a:ext cx="890589" cy="369332"/>
          </a:xfrm>
          <a:prstGeom prst="rect">
            <a:avLst/>
          </a:prstGeom>
          <a:noFill/>
        </p:spPr>
        <p:txBody>
          <a:bodyPr wrap="square" rtlCol="0">
            <a:spAutoFit/>
          </a:bodyPr>
          <a:lstStyle/>
          <a:p>
            <a:r>
              <a:rPr lang="en-GB" dirty="0">
                <a:solidFill>
                  <a:schemeClr val="tx2"/>
                </a:solidFill>
              </a:rPr>
              <a:t>y-strip</a:t>
            </a:r>
          </a:p>
        </p:txBody>
      </p:sp>
      <p:cxnSp>
        <p:nvCxnSpPr>
          <p:cNvPr id="23" name="Straight Arrow Connector 22">
            <a:extLst>
              <a:ext uri="{FF2B5EF4-FFF2-40B4-BE49-F238E27FC236}">
                <a16:creationId xmlns:a16="http://schemas.microsoft.com/office/drawing/2014/main" id="{E4F4DE24-7CA3-5799-D33A-5428B39C4127}"/>
              </a:ext>
            </a:extLst>
          </p:cNvPr>
          <p:cNvCxnSpPr/>
          <p:nvPr/>
        </p:nvCxnSpPr>
        <p:spPr>
          <a:xfrm flipV="1">
            <a:off x="6096000" y="5260369"/>
            <a:ext cx="203994" cy="384823"/>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5C171289-6727-7B6E-8B5E-19C1415761A8}"/>
              </a:ext>
            </a:extLst>
          </p:cNvPr>
          <p:cNvCxnSpPr>
            <a:cxnSpLocks/>
          </p:cNvCxnSpPr>
          <p:nvPr/>
        </p:nvCxnSpPr>
        <p:spPr>
          <a:xfrm flipH="1" flipV="1">
            <a:off x="5993258" y="3021572"/>
            <a:ext cx="204739" cy="323911"/>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D747730A-9971-A42B-992D-8B2E807525A9}"/>
              </a:ext>
            </a:extLst>
          </p:cNvPr>
          <p:cNvSpPr txBox="1"/>
          <p:nvPr/>
        </p:nvSpPr>
        <p:spPr>
          <a:xfrm>
            <a:off x="6142273" y="3227529"/>
            <a:ext cx="890589" cy="369332"/>
          </a:xfrm>
          <a:prstGeom prst="rect">
            <a:avLst/>
          </a:prstGeom>
          <a:noFill/>
        </p:spPr>
        <p:txBody>
          <a:bodyPr wrap="square" rtlCol="0">
            <a:spAutoFit/>
          </a:bodyPr>
          <a:lstStyle/>
          <a:p>
            <a:r>
              <a:rPr lang="en-GB" dirty="0">
                <a:solidFill>
                  <a:schemeClr val="tx2"/>
                </a:solidFill>
              </a:rPr>
              <a:t>x-strip</a:t>
            </a:r>
          </a:p>
        </p:txBody>
      </p:sp>
      <p:sp>
        <p:nvSpPr>
          <p:cNvPr id="30" name="TextBox 29">
            <a:extLst>
              <a:ext uri="{FF2B5EF4-FFF2-40B4-BE49-F238E27FC236}">
                <a16:creationId xmlns:a16="http://schemas.microsoft.com/office/drawing/2014/main" id="{B5F351D8-CDE5-D526-784C-7213EC39D98B}"/>
              </a:ext>
            </a:extLst>
          </p:cNvPr>
          <p:cNvSpPr txBox="1"/>
          <p:nvPr/>
        </p:nvSpPr>
        <p:spPr>
          <a:xfrm>
            <a:off x="7309022" y="2145458"/>
            <a:ext cx="1807649" cy="369332"/>
          </a:xfrm>
          <a:prstGeom prst="rect">
            <a:avLst/>
          </a:prstGeom>
          <a:noFill/>
        </p:spPr>
        <p:txBody>
          <a:bodyPr wrap="square" rtlCol="0">
            <a:spAutoFit/>
          </a:bodyPr>
          <a:lstStyle/>
          <a:p>
            <a:r>
              <a:rPr lang="en-GB" dirty="0">
                <a:solidFill>
                  <a:schemeClr val="tx2"/>
                </a:solidFill>
              </a:rPr>
              <a:t>Resistive-strip</a:t>
            </a:r>
          </a:p>
        </p:txBody>
      </p:sp>
      <p:cxnSp>
        <p:nvCxnSpPr>
          <p:cNvPr id="31" name="Straight Arrow Connector 30">
            <a:extLst>
              <a:ext uri="{FF2B5EF4-FFF2-40B4-BE49-F238E27FC236}">
                <a16:creationId xmlns:a16="http://schemas.microsoft.com/office/drawing/2014/main" id="{A2E068E4-FC96-6D4E-058C-AA2E18F1D167}"/>
              </a:ext>
            </a:extLst>
          </p:cNvPr>
          <p:cNvCxnSpPr>
            <a:cxnSpLocks/>
          </p:cNvCxnSpPr>
          <p:nvPr/>
        </p:nvCxnSpPr>
        <p:spPr>
          <a:xfrm flipH="1">
            <a:off x="7212458" y="2483624"/>
            <a:ext cx="347649" cy="351523"/>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72C03AF0-CED5-0211-3051-D85197F77B6D}"/>
              </a:ext>
            </a:extLst>
          </p:cNvPr>
          <p:cNvCxnSpPr>
            <a:cxnSpLocks/>
          </p:cNvCxnSpPr>
          <p:nvPr/>
        </p:nvCxnSpPr>
        <p:spPr>
          <a:xfrm flipV="1">
            <a:off x="1574571" y="2835147"/>
            <a:ext cx="598075" cy="229241"/>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D1DB9DB2-99FD-6A34-85B8-5CF65AC8B513}"/>
              </a:ext>
            </a:extLst>
          </p:cNvPr>
          <p:cNvSpPr txBox="1"/>
          <p:nvPr/>
        </p:nvSpPr>
        <p:spPr>
          <a:xfrm>
            <a:off x="333482" y="2920339"/>
            <a:ext cx="1241089" cy="646331"/>
          </a:xfrm>
          <a:prstGeom prst="rect">
            <a:avLst/>
          </a:prstGeom>
          <a:noFill/>
        </p:spPr>
        <p:txBody>
          <a:bodyPr wrap="square" rtlCol="0">
            <a:spAutoFit/>
          </a:bodyPr>
          <a:lstStyle/>
          <a:p>
            <a:r>
              <a:rPr lang="en-GB" dirty="0">
                <a:solidFill>
                  <a:schemeClr val="tx2"/>
                </a:solidFill>
              </a:rPr>
              <a:t>Ground of R-strip</a:t>
            </a:r>
          </a:p>
        </p:txBody>
      </p:sp>
      <p:grpSp>
        <p:nvGrpSpPr>
          <p:cNvPr id="10" name="Group 9">
            <a:extLst>
              <a:ext uri="{FF2B5EF4-FFF2-40B4-BE49-F238E27FC236}">
                <a16:creationId xmlns:a16="http://schemas.microsoft.com/office/drawing/2014/main" id="{9DDAB7E6-5B9E-F36A-4306-7FDA8A59BCF9}"/>
              </a:ext>
            </a:extLst>
          </p:cNvPr>
          <p:cNvGrpSpPr/>
          <p:nvPr/>
        </p:nvGrpSpPr>
        <p:grpSpPr>
          <a:xfrm>
            <a:off x="3795040" y="6288867"/>
            <a:ext cx="1687441" cy="514966"/>
            <a:chOff x="4481559" y="5776021"/>
            <a:chExt cx="2970118" cy="868188"/>
          </a:xfrm>
        </p:grpSpPr>
        <p:pic>
          <p:nvPicPr>
            <p:cNvPr id="18" name="Picture 17" descr="Graphical user interface, application&#10;&#10;Description automatically generated">
              <a:extLst>
                <a:ext uri="{FF2B5EF4-FFF2-40B4-BE49-F238E27FC236}">
                  <a16:creationId xmlns:a16="http://schemas.microsoft.com/office/drawing/2014/main" id="{A2C768AB-A996-5786-8080-19B7521CA50A}"/>
                </a:ext>
              </a:extLst>
            </p:cNvPr>
            <p:cNvPicPr>
              <a:picLocks noChangeAspect="1"/>
            </p:cNvPicPr>
            <p:nvPr/>
          </p:nvPicPr>
          <p:blipFill>
            <a:blip r:embed="rId8"/>
            <a:stretch>
              <a:fillRect/>
            </a:stretch>
          </p:blipFill>
          <p:spPr>
            <a:xfrm>
              <a:off x="4481559" y="5776021"/>
              <a:ext cx="2970118" cy="868188"/>
            </a:xfrm>
            <a:prstGeom prst="rect">
              <a:avLst/>
            </a:prstGeom>
          </p:spPr>
        </p:pic>
        <p:pic>
          <p:nvPicPr>
            <p:cNvPr id="20" name="Picture 19" descr="Graphical user interface, application&#10;&#10;Description automatically generated">
              <a:extLst>
                <a:ext uri="{FF2B5EF4-FFF2-40B4-BE49-F238E27FC236}">
                  <a16:creationId xmlns:a16="http://schemas.microsoft.com/office/drawing/2014/main" id="{6092539B-0AA2-8581-B6F2-23BE3D467BC3}"/>
                </a:ext>
              </a:extLst>
            </p:cNvPr>
            <p:cNvPicPr>
              <a:picLocks noChangeAspect="1"/>
            </p:cNvPicPr>
            <p:nvPr/>
          </p:nvPicPr>
          <p:blipFill rotWithShape="1">
            <a:blip r:embed="rId9"/>
            <a:srcRect r="30484" b="58556"/>
            <a:stretch/>
          </p:blipFill>
          <p:spPr>
            <a:xfrm>
              <a:off x="4481560" y="5776021"/>
              <a:ext cx="2064714" cy="359811"/>
            </a:xfrm>
            <a:prstGeom prst="rect">
              <a:avLst/>
            </a:prstGeom>
          </p:spPr>
        </p:pic>
      </p:grpSp>
      <p:pic>
        <p:nvPicPr>
          <p:cNvPr id="22" name="Picture 21" descr="Graphical user interface, Teams&#10;&#10;Description automatically generated with medium confidence">
            <a:extLst>
              <a:ext uri="{FF2B5EF4-FFF2-40B4-BE49-F238E27FC236}">
                <a16:creationId xmlns:a16="http://schemas.microsoft.com/office/drawing/2014/main" id="{7A1B20D0-8C5C-A018-E2CD-2D5ADD9AD220}"/>
              </a:ext>
            </a:extLst>
          </p:cNvPr>
          <p:cNvPicPr>
            <a:picLocks noChangeAspect="1"/>
          </p:cNvPicPr>
          <p:nvPr/>
        </p:nvPicPr>
        <p:blipFill>
          <a:blip r:embed="rId10"/>
          <a:stretch>
            <a:fillRect/>
          </a:stretch>
        </p:blipFill>
        <p:spPr>
          <a:xfrm>
            <a:off x="2945113" y="6282930"/>
            <a:ext cx="855855" cy="529522"/>
          </a:xfrm>
          <a:prstGeom prst="rect">
            <a:avLst/>
          </a:prstGeom>
        </p:spPr>
      </p:pic>
      <p:sp>
        <p:nvSpPr>
          <p:cNvPr id="29" name="Title 2">
            <a:extLst>
              <a:ext uri="{FF2B5EF4-FFF2-40B4-BE49-F238E27FC236}">
                <a16:creationId xmlns:a16="http://schemas.microsoft.com/office/drawing/2014/main" id="{8E223BEE-6066-1ECD-4C1D-6F02F830A8FD}"/>
              </a:ext>
            </a:extLst>
          </p:cNvPr>
          <p:cNvSpPr>
            <a:spLocks noGrp="1"/>
          </p:cNvSpPr>
          <p:nvPr>
            <p:ph type="title"/>
          </p:nvPr>
        </p:nvSpPr>
        <p:spPr>
          <a:xfrm>
            <a:off x="407988" y="373593"/>
            <a:ext cx="11784012" cy="1065742"/>
          </a:xfrm>
        </p:spPr>
        <p:txBody>
          <a:bodyPr/>
          <a:lstStyle/>
          <a:p>
            <a:r>
              <a:rPr lang="en-GB" dirty="0"/>
              <a:t>Signal formation in resistive-strip bulk Micromegas</a:t>
            </a:r>
            <a:endParaRPr lang="en-BE" dirty="0"/>
          </a:p>
        </p:txBody>
      </p:sp>
    </p:spTree>
    <p:extLst>
      <p:ext uri="{BB962C8B-B14F-4D97-AF65-F5344CB8AC3E}">
        <p14:creationId xmlns:p14="http://schemas.microsoft.com/office/powerpoint/2010/main" val="33909463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Google Shape;181;p29">
            <a:extLst>
              <a:ext uri="{FF2B5EF4-FFF2-40B4-BE49-F238E27FC236}">
                <a16:creationId xmlns:a16="http://schemas.microsoft.com/office/drawing/2014/main" id="{99AB883D-7EB9-6DE3-65AC-A1CCDFDFEF43}"/>
              </a:ext>
            </a:extLst>
          </p:cNvPr>
          <p:cNvPicPr preferRelativeResize="0"/>
          <p:nvPr/>
        </p:nvPicPr>
        <p:blipFill rotWithShape="1">
          <a:blip r:embed="rId3">
            <a:alphaModFix/>
          </a:blip>
          <a:srcRect l="36698" t="28084" r="49385" b="37225"/>
          <a:stretch/>
        </p:blipFill>
        <p:spPr>
          <a:xfrm flipH="1">
            <a:off x="9638693" y="3609246"/>
            <a:ext cx="583468" cy="823798"/>
          </a:xfrm>
          <a:prstGeom prst="rect">
            <a:avLst/>
          </a:prstGeom>
          <a:noFill/>
          <a:ln>
            <a:noFill/>
          </a:ln>
        </p:spPr>
      </p:pic>
      <p:sp>
        <p:nvSpPr>
          <p:cNvPr id="95" name="Google Shape;222;p29">
            <a:extLst>
              <a:ext uri="{FF2B5EF4-FFF2-40B4-BE49-F238E27FC236}">
                <a16:creationId xmlns:a16="http://schemas.microsoft.com/office/drawing/2014/main" id="{1A26707B-1DF4-CD0D-476E-83F7B83E08B5}"/>
              </a:ext>
            </a:extLst>
          </p:cNvPr>
          <p:cNvSpPr/>
          <p:nvPr/>
        </p:nvSpPr>
        <p:spPr>
          <a:xfrm>
            <a:off x="9917129" y="3559738"/>
            <a:ext cx="61709" cy="62137"/>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235;p29">
            <a:extLst>
              <a:ext uri="{FF2B5EF4-FFF2-40B4-BE49-F238E27FC236}">
                <a16:creationId xmlns:a16="http://schemas.microsoft.com/office/drawing/2014/main" id="{39B6306C-CEAC-562E-F064-CA09DAF7D8F8}"/>
              </a:ext>
            </a:extLst>
          </p:cNvPr>
          <p:cNvSpPr/>
          <p:nvPr/>
        </p:nvSpPr>
        <p:spPr>
          <a:xfrm>
            <a:off x="9865962" y="4124333"/>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236;p29">
            <a:extLst>
              <a:ext uri="{FF2B5EF4-FFF2-40B4-BE49-F238E27FC236}">
                <a16:creationId xmlns:a16="http://schemas.microsoft.com/office/drawing/2014/main" id="{5B96989D-E503-18F7-1330-B985F667AC8E}"/>
              </a:ext>
            </a:extLst>
          </p:cNvPr>
          <p:cNvSpPr/>
          <p:nvPr/>
        </p:nvSpPr>
        <p:spPr>
          <a:xfrm>
            <a:off x="9931399" y="4248375"/>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237;p29">
            <a:extLst>
              <a:ext uri="{FF2B5EF4-FFF2-40B4-BE49-F238E27FC236}">
                <a16:creationId xmlns:a16="http://schemas.microsoft.com/office/drawing/2014/main" id="{BFEE8D95-264D-99A6-A906-6BBF7B7723D6}"/>
              </a:ext>
            </a:extLst>
          </p:cNvPr>
          <p:cNvSpPr/>
          <p:nvPr/>
        </p:nvSpPr>
        <p:spPr>
          <a:xfrm>
            <a:off x="9852620" y="4248375"/>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238;p29">
            <a:extLst>
              <a:ext uri="{FF2B5EF4-FFF2-40B4-BE49-F238E27FC236}">
                <a16:creationId xmlns:a16="http://schemas.microsoft.com/office/drawing/2014/main" id="{3E5F2CCC-8D36-1F4D-449C-621C8726B60F}"/>
              </a:ext>
            </a:extLst>
          </p:cNvPr>
          <p:cNvSpPr/>
          <p:nvPr/>
        </p:nvSpPr>
        <p:spPr>
          <a:xfrm>
            <a:off x="9784868" y="4330160"/>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239;p29">
            <a:extLst>
              <a:ext uri="{FF2B5EF4-FFF2-40B4-BE49-F238E27FC236}">
                <a16:creationId xmlns:a16="http://schemas.microsoft.com/office/drawing/2014/main" id="{ED3475E8-E8E4-4904-3A3A-E52111F83EFB}"/>
              </a:ext>
            </a:extLst>
          </p:cNvPr>
          <p:cNvSpPr/>
          <p:nvPr/>
        </p:nvSpPr>
        <p:spPr>
          <a:xfrm>
            <a:off x="9931414" y="4341264"/>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240;p29">
            <a:extLst>
              <a:ext uri="{FF2B5EF4-FFF2-40B4-BE49-F238E27FC236}">
                <a16:creationId xmlns:a16="http://schemas.microsoft.com/office/drawing/2014/main" id="{8F73DF48-C36A-A001-C52E-9F6702326C44}"/>
              </a:ext>
            </a:extLst>
          </p:cNvPr>
          <p:cNvSpPr/>
          <p:nvPr/>
        </p:nvSpPr>
        <p:spPr>
          <a:xfrm>
            <a:off x="9931513" y="4176027"/>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243;p29">
            <a:extLst>
              <a:ext uri="{FF2B5EF4-FFF2-40B4-BE49-F238E27FC236}">
                <a16:creationId xmlns:a16="http://schemas.microsoft.com/office/drawing/2014/main" id="{B38032E2-8B17-44D7-D4F3-FB901C7DBC10}"/>
              </a:ext>
            </a:extLst>
          </p:cNvPr>
          <p:cNvSpPr/>
          <p:nvPr/>
        </p:nvSpPr>
        <p:spPr>
          <a:xfrm>
            <a:off x="9865962" y="4036463"/>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247;p29">
            <a:extLst>
              <a:ext uri="{FF2B5EF4-FFF2-40B4-BE49-F238E27FC236}">
                <a16:creationId xmlns:a16="http://schemas.microsoft.com/office/drawing/2014/main" id="{66D9B28D-2185-5B6E-8DA2-FDC4B6871C79}"/>
              </a:ext>
            </a:extLst>
          </p:cNvPr>
          <p:cNvSpPr/>
          <p:nvPr/>
        </p:nvSpPr>
        <p:spPr>
          <a:xfrm>
            <a:off x="9718460" y="4319775"/>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248;p29">
            <a:extLst>
              <a:ext uri="{FF2B5EF4-FFF2-40B4-BE49-F238E27FC236}">
                <a16:creationId xmlns:a16="http://schemas.microsoft.com/office/drawing/2014/main" id="{F93ADEBE-27AF-2DCE-397C-6ED00E6A65E7}"/>
              </a:ext>
            </a:extLst>
          </p:cNvPr>
          <p:cNvSpPr/>
          <p:nvPr/>
        </p:nvSpPr>
        <p:spPr>
          <a:xfrm>
            <a:off x="10010193" y="4319775"/>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249;p29">
            <a:extLst>
              <a:ext uri="{FF2B5EF4-FFF2-40B4-BE49-F238E27FC236}">
                <a16:creationId xmlns:a16="http://schemas.microsoft.com/office/drawing/2014/main" id="{61E33FF4-567B-E033-5417-56FBAB0B4CA8}"/>
              </a:ext>
            </a:extLst>
          </p:cNvPr>
          <p:cNvSpPr/>
          <p:nvPr/>
        </p:nvSpPr>
        <p:spPr>
          <a:xfrm>
            <a:off x="9791854" y="4216070"/>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325;p29">
            <a:extLst>
              <a:ext uri="{FF2B5EF4-FFF2-40B4-BE49-F238E27FC236}">
                <a16:creationId xmlns:a16="http://schemas.microsoft.com/office/drawing/2014/main" id="{FA9B4BF7-58DB-AA98-C114-1CFCAA29289F}"/>
              </a:ext>
            </a:extLst>
          </p:cNvPr>
          <p:cNvSpPr txBox="1"/>
          <p:nvPr/>
        </p:nvSpPr>
        <p:spPr>
          <a:xfrm>
            <a:off x="9751385" y="3322699"/>
            <a:ext cx="493675" cy="38973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000">
                <a:solidFill>
                  <a:srgbClr val="FF0000"/>
                </a:solidFill>
                <a:latin typeface="Calibri"/>
                <a:ea typeface="Calibri"/>
                <a:cs typeface="Calibri"/>
                <a:sym typeface="Calibri"/>
              </a:rPr>
              <a:t>+</a:t>
            </a:r>
            <a:endParaRPr>
              <a:solidFill>
                <a:srgbClr val="FF0000"/>
              </a:solidFill>
            </a:endParaRPr>
          </a:p>
        </p:txBody>
      </p:sp>
      <p:sp>
        <p:nvSpPr>
          <p:cNvPr id="14" name="Rectangle 13">
            <a:extLst>
              <a:ext uri="{FF2B5EF4-FFF2-40B4-BE49-F238E27FC236}">
                <a16:creationId xmlns:a16="http://schemas.microsoft.com/office/drawing/2014/main" id="{671D4A0F-1826-9D4B-A266-7536F5B739B8}"/>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a:extLst>
              <a:ext uri="{FF2B5EF4-FFF2-40B4-BE49-F238E27FC236}">
                <a16:creationId xmlns:a16="http://schemas.microsoft.com/office/drawing/2014/main" id="{85CEFCC6-1DA1-5E42-84CC-40CB2B6AC696}"/>
              </a:ext>
            </a:extLst>
          </p:cNvPr>
          <p:cNvSpPr>
            <a:spLocks noGrp="1"/>
          </p:cNvSpPr>
          <p:nvPr>
            <p:ph idx="1"/>
          </p:nvPr>
        </p:nvSpPr>
        <p:spPr>
          <a:xfrm>
            <a:off x="403200" y="1312155"/>
            <a:ext cx="11044161" cy="578569"/>
          </a:xfrm>
        </p:spPr>
        <p:txBody>
          <a:bodyPr/>
          <a:lstStyle/>
          <a:p>
            <a:r>
              <a:rPr lang="en-US" sz="1800" dirty="0"/>
              <a:t>Using this we calculate </a:t>
            </a:r>
            <a:r>
              <a:rPr lang="en-US" sz="1800" dirty="0">
                <a:solidFill>
                  <a:schemeClr val="bg2">
                    <a:lumMod val="10000"/>
                  </a:schemeClr>
                </a:solidFill>
              </a:rPr>
              <a:t>the induced signal caused by an </a:t>
            </a:r>
            <a:r>
              <a:rPr lang="en-US" sz="1800" dirty="0">
                <a:solidFill>
                  <a:srgbClr val="026101"/>
                </a:solidFill>
              </a:rPr>
              <a:t>80 GeV/c muon </a:t>
            </a:r>
            <a:r>
              <a:rPr lang="en-US" sz="1800" dirty="0"/>
              <a:t>for four neighboring strips.</a:t>
            </a:r>
            <a:endParaRPr lang="en-GB" sz="1800" b="0" dirty="0"/>
          </a:p>
          <a:p>
            <a:endParaRPr lang="en-US" sz="1800" dirty="0"/>
          </a:p>
        </p:txBody>
      </p:sp>
      <p:sp>
        <p:nvSpPr>
          <p:cNvPr id="3" name="Title 2">
            <a:extLst>
              <a:ext uri="{FF2B5EF4-FFF2-40B4-BE49-F238E27FC236}">
                <a16:creationId xmlns:a16="http://schemas.microsoft.com/office/drawing/2014/main" id="{EBAE2BC5-1ADF-034A-988C-BDA5356362FC}"/>
              </a:ext>
            </a:extLst>
          </p:cNvPr>
          <p:cNvSpPr>
            <a:spLocks noGrp="1"/>
          </p:cNvSpPr>
          <p:nvPr>
            <p:ph type="title"/>
          </p:nvPr>
        </p:nvSpPr>
        <p:spPr>
          <a:xfrm>
            <a:off x="407988" y="373593"/>
            <a:ext cx="11784012" cy="1065742"/>
          </a:xfrm>
        </p:spPr>
        <p:txBody>
          <a:bodyPr/>
          <a:lstStyle/>
          <a:p>
            <a:r>
              <a:rPr lang="en-GB" dirty="0"/>
              <a:t>Signal formation in resistive-strip bulk Micromegas</a:t>
            </a:r>
            <a:endParaRPr lang="en-BE" dirty="0"/>
          </a:p>
        </p:txBody>
      </p:sp>
      <p:sp>
        <p:nvSpPr>
          <p:cNvPr id="4" name="Slide Number Placeholder 3">
            <a:extLst>
              <a:ext uri="{FF2B5EF4-FFF2-40B4-BE49-F238E27FC236}">
                <a16:creationId xmlns:a16="http://schemas.microsoft.com/office/drawing/2014/main" id="{05F1D894-F1E5-3642-ADBF-6F3D331E9349}"/>
              </a:ext>
            </a:extLst>
          </p:cNvPr>
          <p:cNvSpPr>
            <a:spLocks noGrp="1"/>
          </p:cNvSpPr>
          <p:nvPr>
            <p:ph type="sldNum" sz="quarter" idx="12"/>
          </p:nvPr>
        </p:nvSpPr>
        <p:spPr/>
        <p:txBody>
          <a:bodyPr/>
          <a:lstStyle/>
          <a:p>
            <a:fld id="{36B5EA5A-BC32-A742-B11B-8E7414D5B535}" type="slidenum">
              <a:rPr lang="en-US" smtClean="0"/>
              <a:pPr/>
              <a:t>15</a:t>
            </a:fld>
            <a:endParaRPr lang="en-US" dirty="0"/>
          </a:p>
        </p:txBody>
      </p:sp>
      <p:pic>
        <p:nvPicPr>
          <p:cNvPr id="37" name="Picture 36" descr="Logo&#10;&#10;Description automatically generated with medium confidence">
            <a:extLst>
              <a:ext uri="{FF2B5EF4-FFF2-40B4-BE49-F238E27FC236}">
                <a16:creationId xmlns:a16="http://schemas.microsoft.com/office/drawing/2014/main" id="{F2DB53A9-0420-904A-B92A-591E2D723F93}"/>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15" name="TextBox 14">
            <a:extLst>
              <a:ext uri="{FF2B5EF4-FFF2-40B4-BE49-F238E27FC236}">
                <a16:creationId xmlns:a16="http://schemas.microsoft.com/office/drawing/2014/main" id="{480E0685-DFEE-AA56-FBAD-C6FC18B4BA76}"/>
              </a:ext>
            </a:extLst>
          </p:cNvPr>
          <p:cNvSpPr txBox="1"/>
          <p:nvPr/>
        </p:nvSpPr>
        <p:spPr>
          <a:xfrm>
            <a:off x="309891" y="1797102"/>
            <a:ext cx="7281729" cy="1477328"/>
          </a:xfrm>
          <a:prstGeom prst="rect">
            <a:avLst/>
          </a:prstGeom>
          <a:noFill/>
        </p:spPr>
        <p:txBody>
          <a:bodyPr wrap="square" rtlCol="0">
            <a:spAutoFit/>
          </a:bodyPr>
          <a:lstStyle/>
          <a:p>
            <a:r>
              <a:rPr lang="en-BE" dirty="0">
                <a:solidFill>
                  <a:schemeClr val="tx2"/>
                </a:solidFill>
              </a:rPr>
              <a:t>The APV-25 ASIC is represented by a unipolar shaper using</a:t>
            </a:r>
          </a:p>
          <a:p>
            <a:endParaRPr lang="en-BE" dirty="0">
              <a:solidFill>
                <a:schemeClr val="tx2"/>
              </a:solidFill>
            </a:endParaRPr>
          </a:p>
          <a:p>
            <a:endParaRPr lang="en-BE" dirty="0">
              <a:solidFill>
                <a:schemeClr val="tx2"/>
              </a:solidFill>
            </a:endParaRPr>
          </a:p>
          <a:p>
            <a:r>
              <a:rPr lang="en-BE" dirty="0">
                <a:solidFill>
                  <a:schemeClr val="tx2"/>
                </a:solidFill>
              </a:rPr>
              <a:t> </a:t>
            </a:r>
          </a:p>
          <a:p>
            <a:r>
              <a:rPr lang="en-GB" dirty="0">
                <a:solidFill>
                  <a:schemeClr val="tx2"/>
                </a:solidFill>
              </a:rPr>
              <a:t>w</a:t>
            </a:r>
            <a:r>
              <a:rPr lang="en-BE" dirty="0">
                <a:solidFill>
                  <a:schemeClr val="tx2"/>
                </a:solidFill>
              </a:rPr>
              <a:t>ith a time constant of 𝜏 = 50 ns and shaping order of </a:t>
            </a:r>
            <a:r>
              <a:rPr lang="en-GB" dirty="0">
                <a:solidFill>
                  <a:schemeClr val="tx2"/>
                </a:solidFill>
              </a:rPr>
              <a:t>n = 1. </a:t>
            </a:r>
          </a:p>
        </p:txBody>
      </p:sp>
      <p:pic>
        <p:nvPicPr>
          <p:cNvPr id="16" name="Picture 15" descr="Diagram&#10;&#10;Description automatically generated with medium confidence">
            <a:extLst>
              <a:ext uri="{FF2B5EF4-FFF2-40B4-BE49-F238E27FC236}">
                <a16:creationId xmlns:a16="http://schemas.microsoft.com/office/drawing/2014/main" id="{B1DDDCDD-3EA5-CC48-CC3C-50E331C12CFD}"/>
              </a:ext>
            </a:extLst>
          </p:cNvPr>
          <p:cNvPicPr>
            <a:picLocks noChangeAspect="1"/>
          </p:cNvPicPr>
          <p:nvPr/>
        </p:nvPicPr>
        <p:blipFill rotWithShape="1">
          <a:blip r:embed="rId5"/>
          <a:srcRect t="4896" r="30301"/>
          <a:stretch/>
        </p:blipFill>
        <p:spPr>
          <a:xfrm>
            <a:off x="1991145" y="2190121"/>
            <a:ext cx="3480599" cy="691289"/>
          </a:xfrm>
          <a:prstGeom prst="rect">
            <a:avLst/>
          </a:prstGeom>
        </p:spPr>
      </p:pic>
      <p:sp>
        <p:nvSpPr>
          <p:cNvPr id="5" name="TextBox 45">
            <a:extLst>
              <a:ext uri="{FF2B5EF4-FFF2-40B4-BE49-F238E27FC236}">
                <a16:creationId xmlns:a16="http://schemas.microsoft.com/office/drawing/2014/main" id="{22489CA4-A139-2A80-2191-2322722545D4}"/>
              </a:ext>
            </a:extLst>
          </p:cNvPr>
          <p:cNvSpPr txBox="1"/>
          <p:nvPr/>
        </p:nvSpPr>
        <p:spPr>
          <a:xfrm>
            <a:off x="7609545" y="6479263"/>
            <a:ext cx="2620910" cy="369332"/>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a:solidFill>
                  <a:schemeClr val="tx2"/>
                </a:solidFill>
              </a:rPr>
              <a:t>APV25 parameters taken from </a:t>
            </a:r>
            <a:r>
              <a:rPr lang="en-GB" sz="1200" dirty="0">
                <a:solidFill>
                  <a:schemeClr val="tx2"/>
                </a:solidFill>
                <a:hlinkClick r:id="rId6"/>
              </a:rPr>
              <a:t>this link</a:t>
            </a:r>
            <a:endParaRPr lang="en-GB" sz="1200" dirty="0">
              <a:solidFill>
                <a:schemeClr val="tx2"/>
              </a:solidFill>
            </a:endParaRPr>
          </a:p>
          <a:p>
            <a:endParaRPr lang="en-GB" sz="1200" dirty="0">
              <a:solidFill>
                <a:schemeClr val="tx2"/>
              </a:solidFill>
            </a:endParaRPr>
          </a:p>
        </p:txBody>
      </p:sp>
      <p:grpSp>
        <p:nvGrpSpPr>
          <p:cNvPr id="6" name="Group 5">
            <a:extLst>
              <a:ext uri="{FF2B5EF4-FFF2-40B4-BE49-F238E27FC236}">
                <a16:creationId xmlns:a16="http://schemas.microsoft.com/office/drawing/2014/main" id="{B18C495E-FC15-BD26-4A37-72DC49D9CABB}"/>
              </a:ext>
            </a:extLst>
          </p:cNvPr>
          <p:cNvGrpSpPr/>
          <p:nvPr/>
        </p:nvGrpSpPr>
        <p:grpSpPr>
          <a:xfrm>
            <a:off x="3795040" y="6288867"/>
            <a:ext cx="1687441" cy="514966"/>
            <a:chOff x="4481559" y="5776021"/>
            <a:chExt cx="2970118" cy="868188"/>
          </a:xfrm>
        </p:grpSpPr>
        <p:pic>
          <p:nvPicPr>
            <p:cNvPr id="7" name="Picture 6" descr="Graphical user interface, application&#10;&#10;Description automatically generated">
              <a:extLst>
                <a:ext uri="{FF2B5EF4-FFF2-40B4-BE49-F238E27FC236}">
                  <a16:creationId xmlns:a16="http://schemas.microsoft.com/office/drawing/2014/main" id="{20EC7D30-9DD9-BBB6-8CE3-9EBD6E167E8A}"/>
                </a:ext>
              </a:extLst>
            </p:cNvPr>
            <p:cNvPicPr>
              <a:picLocks noChangeAspect="1"/>
            </p:cNvPicPr>
            <p:nvPr/>
          </p:nvPicPr>
          <p:blipFill>
            <a:blip r:embed="rId7"/>
            <a:stretch>
              <a:fillRect/>
            </a:stretch>
          </p:blipFill>
          <p:spPr>
            <a:xfrm>
              <a:off x="4481559" y="5776021"/>
              <a:ext cx="2970118" cy="868188"/>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46DEDED4-A1E4-9049-33D1-8C4C3A229548}"/>
                </a:ext>
              </a:extLst>
            </p:cNvPr>
            <p:cNvPicPr>
              <a:picLocks noChangeAspect="1"/>
            </p:cNvPicPr>
            <p:nvPr/>
          </p:nvPicPr>
          <p:blipFill rotWithShape="1">
            <a:blip r:embed="rId8"/>
            <a:srcRect r="30484" b="58556"/>
            <a:stretch/>
          </p:blipFill>
          <p:spPr>
            <a:xfrm>
              <a:off x="4481560" y="5776021"/>
              <a:ext cx="2064714" cy="359811"/>
            </a:xfrm>
            <a:prstGeom prst="rect">
              <a:avLst/>
            </a:prstGeom>
          </p:spPr>
        </p:pic>
      </p:grpSp>
      <p:pic>
        <p:nvPicPr>
          <p:cNvPr id="12" name="Picture 11" descr="Graphical user interface, Teams&#10;&#10;Description automatically generated with medium confidence">
            <a:extLst>
              <a:ext uri="{FF2B5EF4-FFF2-40B4-BE49-F238E27FC236}">
                <a16:creationId xmlns:a16="http://schemas.microsoft.com/office/drawing/2014/main" id="{768E1C3E-4561-4A57-7AEC-2CB2E8A11488}"/>
              </a:ext>
            </a:extLst>
          </p:cNvPr>
          <p:cNvPicPr>
            <a:picLocks noChangeAspect="1"/>
          </p:cNvPicPr>
          <p:nvPr/>
        </p:nvPicPr>
        <p:blipFill>
          <a:blip r:embed="rId9"/>
          <a:stretch>
            <a:fillRect/>
          </a:stretch>
        </p:blipFill>
        <p:spPr>
          <a:xfrm>
            <a:off x="2945113" y="6282930"/>
            <a:ext cx="855855" cy="529522"/>
          </a:xfrm>
          <a:prstGeom prst="rect">
            <a:avLst/>
          </a:prstGeom>
        </p:spPr>
      </p:pic>
      <p:sp>
        <p:nvSpPr>
          <p:cNvPr id="21" name="Google Shape;695;p44">
            <a:extLst>
              <a:ext uri="{FF2B5EF4-FFF2-40B4-BE49-F238E27FC236}">
                <a16:creationId xmlns:a16="http://schemas.microsoft.com/office/drawing/2014/main" id="{755B0E94-257F-D28D-F55C-7EE5E5D16FCE}"/>
              </a:ext>
            </a:extLst>
          </p:cNvPr>
          <p:cNvSpPr txBox="1"/>
          <p:nvPr/>
        </p:nvSpPr>
        <p:spPr>
          <a:xfrm>
            <a:off x="11169812" y="3656286"/>
            <a:ext cx="711900"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err="1">
                <a:solidFill>
                  <a:schemeClr val="tx2"/>
                </a:solidFill>
                <a:latin typeface="Calibri"/>
                <a:ea typeface="Calibri"/>
                <a:cs typeface="Calibri"/>
                <a:sym typeface="Calibri"/>
              </a:rPr>
              <a:t>Mesh</a:t>
            </a:r>
            <a:endParaRPr sz="1600" dirty="0">
              <a:solidFill>
                <a:schemeClr val="tx2"/>
              </a:solidFill>
              <a:latin typeface="Calibri"/>
              <a:ea typeface="Calibri"/>
              <a:cs typeface="Calibri"/>
              <a:sym typeface="Calibri"/>
            </a:endParaRPr>
          </a:p>
        </p:txBody>
      </p:sp>
      <p:pic>
        <p:nvPicPr>
          <p:cNvPr id="24" name="Google Shape;182;p29">
            <a:extLst>
              <a:ext uri="{FF2B5EF4-FFF2-40B4-BE49-F238E27FC236}">
                <a16:creationId xmlns:a16="http://schemas.microsoft.com/office/drawing/2014/main" id="{BC33B715-2591-F2D2-DFFD-BD6CC48631D9}"/>
              </a:ext>
            </a:extLst>
          </p:cNvPr>
          <p:cNvPicPr preferRelativeResize="0"/>
          <p:nvPr/>
        </p:nvPicPr>
        <p:blipFill rotWithShape="1">
          <a:blip r:embed="rId3">
            <a:clrChange>
              <a:clrFrom>
                <a:srgbClr val="FFFFFF"/>
              </a:clrFrom>
              <a:clrTo>
                <a:srgbClr val="FFFFFF">
                  <a:alpha val="0"/>
                </a:srgbClr>
              </a:clrTo>
            </a:clrChange>
            <a:alphaModFix/>
          </a:blip>
          <a:srcRect l="36697" t="14707" r="49386" b="36929"/>
          <a:stretch/>
        </p:blipFill>
        <p:spPr>
          <a:xfrm>
            <a:off x="9583526" y="2716361"/>
            <a:ext cx="919897" cy="1810800"/>
          </a:xfrm>
          <a:prstGeom prst="rect">
            <a:avLst/>
          </a:prstGeom>
          <a:noFill/>
          <a:ln>
            <a:noFill/>
          </a:ln>
        </p:spPr>
      </p:pic>
      <p:sp>
        <p:nvSpPr>
          <p:cNvPr id="25" name="Google Shape;206;p29">
            <a:extLst>
              <a:ext uri="{FF2B5EF4-FFF2-40B4-BE49-F238E27FC236}">
                <a16:creationId xmlns:a16="http://schemas.microsoft.com/office/drawing/2014/main" id="{59424053-B50C-E888-E885-87768C9101DC}"/>
              </a:ext>
            </a:extLst>
          </p:cNvPr>
          <p:cNvSpPr/>
          <p:nvPr/>
        </p:nvSpPr>
        <p:spPr>
          <a:xfrm>
            <a:off x="8681064" y="4551547"/>
            <a:ext cx="3109123" cy="649708"/>
          </a:xfrm>
          <a:prstGeom prst="cube">
            <a:avLst>
              <a:gd name="adj" fmla="val 671"/>
            </a:avLst>
          </a:prstGeom>
          <a:solidFill>
            <a:schemeClr val="bg2">
              <a:lumMod val="90000"/>
              <a:alpha val="72990"/>
            </a:scheme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03;p29">
            <a:extLst>
              <a:ext uri="{FF2B5EF4-FFF2-40B4-BE49-F238E27FC236}">
                <a16:creationId xmlns:a16="http://schemas.microsoft.com/office/drawing/2014/main" id="{8AEFF119-E408-CB33-AD7D-D20B94F370CA}"/>
              </a:ext>
            </a:extLst>
          </p:cNvPr>
          <p:cNvSpPr/>
          <p:nvPr/>
        </p:nvSpPr>
        <p:spPr>
          <a:xfrm>
            <a:off x="8681235" y="4439201"/>
            <a:ext cx="3109123" cy="105977"/>
          </a:xfrm>
          <a:prstGeom prst="cube">
            <a:avLst>
              <a:gd name="adj" fmla="val 0"/>
            </a:avLst>
          </a:prstGeom>
          <a:solidFill>
            <a:srgbClr val="CF1C1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08;p29">
            <a:extLst>
              <a:ext uri="{FF2B5EF4-FFF2-40B4-BE49-F238E27FC236}">
                <a16:creationId xmlns:a16="http://schemas.microsoft.com/office/drawing/2014/main" id="{F6D60627-C2A5-D3BE-0FD1-B69077E992DC}"/>
              </a:ext>
            </a:extLst>
          </p:cNvPr>
          <p:cNvSpPr/>
          <p:nvPr/>
        </p:nvSpPr>
        <p:spPr>
          <a:xfrm>
            <a:off x="8855573" y="4857476"/>
            <a:ext cx="237238" cy="37972"/>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 name="Google Shape;209;p29">
            <a:extLst>
              <a:ext uri="{FF2B5EF4-FFF2-40B4-BE49-F238E27FC236}">
                <a16:creationId xmlns:a16="http://schemas.microsoft.com/office/drawing/2014/main" id="{59EE47CB-25C9-D1E4-E9D4-FE03C0037E41}"/>
              </a:ext>
            </a:extLst>
          </p:cNvPr>
          <p:cNvSpPr/>
          <p:nvPr/>
        </p:nvSpPr>
        <p:spPr>
          <a:xfrm>
            <a:off x="8681064" y="5207727"/>
            <a:ext cx="3109123" cy="37972"/>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9" name="Google Shape;213;p29">
            <a:extLst>
              <a:ext uri="{FF2B5EF4-FFF2-40B4-BE49-F238E27FC236}">
                <a16:creationId xmlns:a16="http://schemas.microsoft.com/office/drawing/2014/main" id="{D079A967-B32B-E18F-1A51-ADA17AD971CD}"/>
              </a:ext>
            </a:extLst>
          </p:cNvPr>
          <p:cNvCxnSpPr>
            <a:cxnSpLocks/>
          </p:cNvCxnSpPr>
          <p:nvPr/>
        </p:nvCxnSpPr>
        <p:spPr>
          <a:xfrm>
            <a:off x="8681064" y="4017137"/>
            <a:ext cx="3161318" cy="1"/>
          </a:xfrm>
          <a:prstGeom prst="straightConnector1">
            <a:avLst/>
          </a:prstGeom>
          <a:noFill/>
          <a:ln w="38100" cap="flat" cmpd="sng">
            <a:solidFill>
              <a:schemeClr val="dk2"/>
            </a:solidFill>
            <a:prstDash val="dot"/>
            <a:round/>
            <a:headEnd type="none" w="med" len="med"/>
            <a:tailEnd type="none" w="med" len="med"/>
          </a:ln>
        </p:spPr>
      </p:cxnSp>
      <p:sp>
        <p:nvSpPr>
          <p:cNvPr id="30" name="Google Shape;217;p29">
            <a:extLst>
              <a:ext uri="{FF2B5EF4-FFF2-40B4-BE49-F238E27FC236}">
                <a16:creationId xmlns:a16="http://schemas.microsoft.com/office/drawing/2014/main" id="{329BECF6-2C7B-0DA2-DD07-E9224F68FE4E}"/>
              </a:ext>
            </a:extLst>
          </p:cNvPr>
          <p:cNvSpPr/>
          <p:nvPr/>
        </p:nvSpPr>
        <p:spPr>
          <a:xfrm>
            <a:off x="8681064" y="2339354"/>
            <a:ext cx="3107736" cy="83765"/>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223;p29">
            <a:extLst>
              <a:ext uri="{FF2B5EF4-FFF2-40B4-BE49-F238E27FC236}">
                <a16:creationId xmlns:a16="http://schemas.microsoft.com/office/drawing/2014/main" id="{E0707ECA-970C-DE5C-0484-B161BCB4E294}"/>
              </a:ext>
            </a:extLst>
          </p:cNvPr>
          <p:cNvSpPr/>
          <p:nvPr/>
        </p:nvSpPr>
        <p:spPr>
          <a:xfrm>
            <a:off x="9948927" y="2654234"/>
            <a:ext cx="61709" cy="62137"/>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28;p29">
            <a:extLst>
              <a:ext uri="{FF2B5EF4-FFF2-40B4-BE49-F238E27FC236}">
                <a16:creationId xmlns:a16="http://schemas.microsoft.com/office/drawing/2014/main" id="{5AA95133-1F62-43CC-C6C6-F87AF0788904}"/>
              </a:ext>
            </a:extLst>
          </p:cNvPr>
          <p:cNvSpPr/>
          <p:nvPr/>
        </p:nvSpPr>
        <p:spPr>
          <a:xfrm>
            <a:off x="10132598" y="4157522"/>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31;p29">
            <a:extLst>
              <a:ext uri="{FF2B5EF4-FFF2-40B4-BE49-F238E27FC236}">
                <a16:creationId xmlns:a16="http://schemas.microsoft.com/office/drawing/2014/main" id="{314807B5-CF15-69CA-9C41-17929AFE109E}"/>
              </a:ext>
            </a:extLst>
          </p:cNvPr>
          <p:cNvSpPr/>
          <p:nvPr/>
        </p:nvSpPr>
        <p:spPr>
          <a:xfrm>
            <a:off x="10236247" y="4314704"/>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32;p29">
            <a:extLst>
              <a:ext uri="{FF2B5EF4-FFF2-40B4-BE49-F238E27FC236}">
                <a16:creationId xmlns:a16="http://schemas.microsoft.com/office/drawing/2014/main" id="{7B3D2CC6-12E5-B01C-89BC-2FCCFF30D556}"/>
              </a:ext>
            </a:extLst>
          </p:cNvPr>
          <p:cNvSpPr/>
          <p:nvPr/>
        </p:nvSpPr>
        <p:spPr>
          <a:xfrm>
            <a:off x="10119256" y="4281565"/>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33;p29">
            <a:extLst>
              <a:ext uri="{FF2B5EF4-FFF2-40B4-BE49-F238E27FC236}">
                <a16:creationId xmlns:a16="http://schemas.microsoft.com/office/drawing/2014/main" id="{AB852CCE-DB50-1B43-0FCC-D869D7AF4D98}"/>
              </a:ext>
            </a:extLst>
          </p:cNvPr>
          <p:cNvSpPr/>
          <p:nvPr/>
        </p:nvSpPr>
        <p:spPr>
          <a:xfrm>
            <a:off x="10051504" y="4363349"/>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34;p29">
            <a:extLst>
              <a:ext uri="{FF2B5EF4-FFF2-40B4-BE49-F238E27FC236}">
                <a16:creationId xmlns:a16="http://schemas.microsoft.com/office/drawing/2014/main" id="{0CD6FC65-BAA1-ECB1-7DC2-81FB64B43F28}"/>
              </a:ext>
            </a:extLst>
          </p:cNvPr>
          <p:cNvSpPr/>
          <p:nvPr/>
        </p:nvSpPr>
        <p:spPr>
          <a:xfrm>
            <a:off x="10203335" y="4384838"/>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41;p29">
            <a:extLst>
              <a:ext uri="{FF2B5EF4-FFF2-40B4-BE49-F238E27FC236}">
                <a16:creationId xmlns:a16="http://schemas.microsoft.com/office/drawing/2014/main" id="{7154C9D2-9842-7F34-8B73-AEC67022AC2D}"/>
              </a:ext>
            </a:extLst>
          </p:cNvPr>
          <p:cNvSpPr/>
          <p:nvPr/>
        </p:nvSpPr>
        <p:spPr>
          <a:xfrm>
            <a:off x="10099814" y="4080024"/>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42;p29">
            <a:extLst>
              <a:ext uri="{FF2B5EF4-FFF2-40B4-BE49-F238E27FC236}">
                <a16:creationId xmlns:a16="http://schemas.microsoft.com/office/drawing/2014/main" id="{3C417DBB-1C64-4C1B-FDC7-898A9F035DB7}"/>
              </a:ext>
            </a:extLst>
          </p:cNvPr>
          <p:cNvSpPr/>
          <p:nvPr/>
        </p:nvSpPr>
        <p:spPr>
          <a:xfrm>
            <a:off x="9963311" y="4384838"/>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44;p29">
            <a:extLst>
              <a:ext uri="{FF2B5EF4-FFF2-40B4-BE49-F238E27FC236}">
                <a16:creationId xmlns:a16="http://schemas.microsoft.com/office/drawing/2014/main" id="{BE058406-B4D1-989D-C8C8-E856F1CFC991}"/>
              </a:ext>
            </a:extLst>
          </p:cNvPr>
          <p:cNvSpPr/>
          <p:nvPr/>
        </p:nvSpPr>
        <p:spPr>
          <a:xfrm>
            <a:off x="10066903" y="4226519"/>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45;p29">
            <a:extLst>
              <a:ext uri="{FF2B5EF4-FFF2-40B4-BE49-F238E27FC236}">
                <a16:creationId xmlns:a16="http://schemas.microsoft.com/office/drawing/2014/main" id="{1568A0A5-C6B2-383A-19D8-7CF088A6CB8B}"/>
              </a:ext>
            </a:extLst>
          </p:cNvPr>
          <p:cNvSpPr/>
          <p:nvPr/>
        </p:nvSpPr>
        <p:spPr>
          <a:xfrm>
            <a:off x="10170624" y="4252740"/>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46;p29">
            <a:extLst>
              <a:ext uri="{FF2B5EF4-FFF2-40B4-BE49-F238E27FC236}">
                <a16:creationId xmlns:a16="http://schemas.microsoft.com/office/drawing/2014/main" id="{D7886982-7DCD-E71F-986E-05CDAE1C1B25}"/>
              </a:ext>
            </a:extLst>
          </p:cNvPr>
          <p:cNvSpPr/>
          <p:nvPr/>
        </p:nvSpPr>
        <p:spPr>
          <a:xfrm>
            <a:off x="10002266" y="4314704"/>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50;p29">
            <a:extLst>
              <a:ext uri="{FF2B5EF4-FFF2-40B4-BE49-F238E27FC236}">
                <a16:creationId xmlns:a16="http://schemas.microsoft.com/office/drawing/2014/main" id="{90AA56BA-B0F7-6FB7-6A6A-C0783E0AA943}"/>
              </a:ext>
            </a:extLst>
          </p:cNvPr>
          <p:cNvSpPr/>
          <p:nvPr/>
        </p:nvSpPr>
        <p:spPr>
          <a:xfrm>
            <a:off x="9978396" y="4167907"/>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51;p29">
            <a:extLst>
              <a:ext uri="{FF2B5EF4-FFF2-40B4-BE49-F238E27FC236}">
                <a16:creationId xmlns:a16="http://schemas.microsoft.com/office/drawing/2014/main" id="{C78EEDB2-E65A-A425-2199-92D6E0225017}"/>
              </a:ext>
            </a:extLst>
          </p:cNvPr>
          <p:cNvSpPr/>
          <p:nvPr/>
        </p:nvSpPr>
        <p:spPr>
          <a:xfrm>
            <a:off x="9897303" y="4373734"/>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52;p29">
            <a:extLst>
              <a:ext uri="{FF2B5EF4-FFF2-40B4-BE49-F238E27FC236}">
                <a16:creationId xmlns:a16="http://schemas.microsoft.com/office/drawing/2014/main" id="{3D5E9B42-3710-C04A-2E85-0A18F98C2D1D}"/>
              </a:ext>
            </a:extLst>
          </p:cNvPr>
          <p:cNvSpPr/>
          <p:nvPr/>
        </p:nvSpPr>
        <p:spPr>
          <a:xfrm>
            <a:off x="9809110" y="4395223"/>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53;p29">
            <a:extLst>
              <a:ext uri="{FF2B5EF4-FFF2-40B4-BE49-F238E27FC236}">
                <a16:creationId xmlns:a16="http://schemas.microsoft.com/office/drawing/2014/main" id="{175C4D43-D600-81A2-2EED-D9D2EAA1457D}"/>
              </a:ext>
            </a:extLst>
          </p:cNvPr>
          <p:cNvSpPr/>
          <p:nvPr/>
        </p:nvSpPr>
        <p:spPr>
          <a:xfrm>
            <a:off x="9912701" y="4236903"/>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54;p29">
            <a:extLst>
              <a:ext uri="{FF2B5EF4-FFF2-40B4-BE49-F238E27FC236}">
                <a16:creationId xmlns:a16="http://schemas.microsoft.com/office/drawing/2014/main" id="{A705BADD-5525-F67A-953F-FF28BBB985E5}"/>
              </a:ext>
            </a:extLst>
          </p:cNvPr>
          <p:cNvSpPr/>
          <p:nvPr/>
        </p:nvSpPr>
        <p:spPr>
          <a:xfrm>
            <a:off x="9848063" y="4325089"/>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55;p29">
            <a:extLst>
              <a:ext uri="{FF2B5EF4-FFF2-40B4-BE49-F238E27FC236}">
                <a16:creationId xmlns:a16="http://schemas.microsoft.com/office/drawing/2014/main" id="{CA922C26-8346-7DD6-6556-881953F572D5}"/>
              </a:ext>
            </a:extLst>
          </p:cNvPr>
          <p:cNvSpPr/>
          <p:nvPr/>
        </p:nvSpPr>
        <p:spPr>
          <a:xfrm>
            <a:off x="10306756" y="4332885"/>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59;p29">
            <a:extLst>
              <a:ext uri="{FF2B5EF4-FFF2-40B4-BE49-F238E27FC236}">
                <a16:creationId xmlns:a16="http://schemas.microsoft.com/office/drawing/2014/main" id="{DF988877-9101-39A7-5275-C434B9409541}"/>
              </a:ext>
            </a:extLst>
          </p:cNvPr>
          <p:cNvSpPr/>
          <p:nvPr/>
        </p:nvSpPr>
        <p:spPr>
          <a:xfrm>
            <a:off x="8574103" y="2422141"/>
            <a:ext cx="61709" cy="1588279"/>
          </a:xfrm>
          <a:prstGeom prst="lef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2"/>
              </a:solidFill>
            </a:endParaRPr>
          </a:p>
        </p:txBody>
      </p:sp>
      <p:sp>
        <p:nvSpPr>
          <p:cNvPr id="63" name="Google Shape;260;p29">
            <a:extLst>
              <a:ext uri="{FF2B5EF4-FFF2-40B4-BE49-F238E27FC236}">
                <a16:creationId xmlns:a16="http://schemas.microsoft.com/office/drawing/2014/main" id="{731479CA-3471-FC9C-B143-9B10776B1DDB}"/>
              </a:ext>
            </a:extLst>
          </p:cNvPr>
          <p:cNvSpPr/>
          <p:nvPr/>
        </p:nvSpPr>
        <p:spPr>
          <a:xfrm>
            <a:off x="8568159" y="4029958"/>
            <a:ext cx="61709" cy="389734"/>
          </a:xfrm>
          <a:prstGeom prst="lef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61;p29">
            <a:extLst>
              <a:ext uri="{FF2B5EF4-FFF2-40B4-BE49-F238E27FC236}">
                <a16:creationId xmlns:a16="http://schemas.microsoft.com/office/drawing/2014/main" id="{125B1F98-F5A5-EB6E-F804-D62E7BDBB0B9}"/>
              </a:ext>
            </a:extLst>
          </p:cNvPr>
          <p:cNvSpPr txBox="1"/>
          <p:nvPr/>
        </p:nvSpPr>
        <p:spPr>
          <a:xfrm>
            <a:off x="8107483" y="3021413"/>
            <a:ext cx="583496" cy="33852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000" dirty="0">
                <a:solidFill>
                  <a:schemeClr val="tx2"/>
                </a:solidFill>
                <a:latin typeface="Calibri"/>
                <a:ea typeface="Calibri"/>
                <a:cs typeface="Calibri"/>
                <a:sym typeface="Calibri"/>
              </a:rPr>
              <a:t>5 mm</a:t>
            </a:r>
            <a:endParaRPr sz="1000" dirty="0">
              <a:solidFill>
                <a:schemeClr val="tx2"/>
              </a:solidFill>
              <a:latin typeface="Calibri"/>
              <a:ea typeface="Calibri"/>
              <a:cs typeface="Calibri"/>
              <a:sym typeface="Calibri"/>
            </a:endParaRPr>
          </a:p>
        </p:txBody>
      </p:sp>
      <p:sp>
        <p:nvSpPr>
          <p:cNvPr id="65" name="Google Shape;262;p29">
            <a:extLst>
              <a:ext uri="{FF2B5EF4-FFF2-40B4-BE49-F238E27FC236}">
                <a16:creationId xmlns:a16="http://schemas.microsoft.com/office/drawing/2014/main" id="{5425057D-B7EC-82EB-6C1E-4950F6746821}"/>
              </a:ext>
            </a:extLst>
          </p:cNvPr>
          <p:cNvSpPr txBox="1"/>
          <p:nvPr/>
        </p:nvSpPr>
        <p:spPr>
          <a:xfrm>
            <a:off x="8005575" y="4001306"/>
            <a:ext cx="696630" cy="33852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000" dirty="0">
                <a:solidFill>
                  <a:schemeClr val="tx2"/>
                </a:solidFill>
                <a:latin typeface="Calibri"/>
                <a:ea typeface="Calibri"/>
                <a:cs typeface="Calibri"/>
                <a:sym typeface="Calibri"/>
              </a:rPr>
              <a:t>128 µm</a:t>
            </a:r>
            <a:endParaRPr sz="1000" dirty="0">
              <a:solidFill>
                <a:schemeClr val="tx2"/>
              </a:solidFill>
              <a:latin typeface="Calibri"/>
              <a:ea typeface="Calibri"/>
              <a:cs typeface="Calibri"/>
              <a:sym typeface="Calibri"/>
            </a:endParaRPr>
          </a:p>
        </p:txBody>
      </p:sp>
      <p:sp>
        <p:nvSpPr>
          <p:cNvPr id="66" name="Google Shape;270;p29">
            <a:extLst>
              <a:ext uri="{FF2B5EF4-FFF2-40B4-BE49-F238E27FC236}">
                <a16:creationId xmlns:a16="http://schemas.microsoft.com/office/drawing/2014/main" id="{8F2BEA77-9C27-B5D0-4420-B16837EAC842}"/>
              </a:ext>
            </a:extLst>
          </p:cNvPr>
          <p:cNvSpPr txBox="1"/>
          <p:nvPr/>
        </p:nvSpPr>
        <p:spPr>
          <a:xfrm>
            <a:off x="8932945" y="5244304"/>
            <a:ext cx="696630" cy="33852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000" dirty="0">
                <a:solidFill>
                  <a:schemeClr val="tx2"/>
                </a:solidFill>
                <a:latin typeface="Calibri"/>
                <a:ea typeface="Calibri"/>
                <a:cs typeface="Calibri"/>
                <a:sym typeface="Calibri"/>
              </a:rPr>
              <a:t>250 µm</a:t>
            </a:r>
            <a:endParaRPr sz="1000" dirty="0">
              <a:solidFill>
                <a:schemeClr val="tx2"/>
              </a:solidFill>
              <a:latin typeface="Calibri"/>
              <a:ea typeface="Calibri"/>
              <a:cs typeface="Calibri"/>
              <a:sym typeface="Calibri"/>
            </a:endParaRPr>
          </a:p>
        </p:txBody>
      </p:sp>
      <p:sp>
        <p:nvSpPr>
          <p:cNvPr id="67" name="Google Shape;271;p29">
            <a:extLst>
              <a:ext uri="{FF2B5EF4-FFF2-40B4-BE49-F238E27FC236}">
                <a16:creationId xmlns:a16="http://schemas.microsoft.com/office/drawing/2014/main" id="{54C543CF-FA0F-8607-6045-666AA6124059}"/>
              </a:ext>
            </a:extLst>
          </p:cNvPr>
          <p:cNvSpPr/>
          <p:nvPr/>
        </p:nvSpPr>
        <p:spPr>
          <a:xfrm rot="16200000">
            <a:off x="9199639" y="5068536"/>
            <a:ext cx="62137" cy="493675"/>
          </a:xfrm>
          <a:prstGeom prst="lef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8" name="Google Shape;272;p29">
            <a:extLst>
              <a:ext uri="{FF2B5EF4-FFF2-40B4-BE49-F238E27FC236}">
                <a16:creationId xmlns:a16="http://schemas.microsoft.com/office/drawing/2014/main" id="{3A55790C-E6CA-A1B6-9509-F03104AD3CC5}"/>
              </a:ext>
            </a:extLst>
          </p:cNvPr>
          <p:cNvCxnSpPr>
            <a:endCxn id="67" idx="0"/>
          </p:cNvCxnSpPr>
          <p:nvPr/>
        </p:nvCxnSpPr>
        <p:spPr>
          <a:xfrm>
            <a:off x="8981470" y="4888012"/>
            <a:ext cx="2400" cy="396293"/>
          </a:xfrm>
          <a:prstGeom prst="straightConnector1">
            <a:avLst/>
          </a:prstGeom>
          <a:noFill/>
          <a:ln w="9525" cap="flat" cmpd="sng">
            <a:solidFill>
              <a:schemeClr val="dk2"/>
            </a:solidFill>
            <a:prstDash val="dot"/>
            <a:round/>
            <a:headEnd type="none" w="med" len="med"/>
            <a:tailEnd type="none" w="med" len="med"/>
          </a:ln>
        </p:spPr>
      </p:cxnSp>
      <p:cxnSp>
        <p:nvCxnSpPr>
          <p:cNvPr id="69" name="Google Shape;274;p29">
            <a:extLst>
              <a:ext uri="{FF2B5EF4-FFF2-40B4-BE49-F238E27FC236}">
                <a16:creationId xmlns:a16="http://schemas.microsoft.com/office/drawing/2014/main" id="{ECF23950-486F-584F-936F-1F186106D499}"/>
              </a:ext>
            </a:extLst>
          </p:cNvPr>
          <p:cNvCxnSpPr>
            <a:endCxn id="67" idx="2"/>
          </p:cNvCxnSpPr>
          <p:nvPr/>
        </p:nvCxnSpPr>
        <p:spPr>
          <a:xfrm>
            <a:off x="9474117" y="4888012"/>
            <a:ext cx="3428" cy="396293"/>
          </a:xfrm>
          <a:prstGeom prst="straightConnector1">
            <a:avLst/>
          </a:prstGeom>
          <a:noFill/>
          <a:ln w="9525" cap="flat" cmpd="sng">
            <a:solidFill>
              <a:schemeClr val="dk2"/>
            </a:solidFill>
            <a:prstDash val="dot"/>
            <a:round/>
            <a:headEnd type="none" w="med" len="med"/>
            <a:tailEnd type="none" w="med" len="med"/>
          </a:ln>
        </p:spPr>
      </p:cxnSp>
      <p:sp>
        <p:nvSpPr>
          <p:cNvPr id="70" name="Google Shape;322;p29">
            <a:extLst>
              <a:ext uri="{FF2B5EF4-FFF2-40B4-BE49-F238E27FC236}">
                <a16:creationId xmlns:a16="http://schemas.microsoft.com/office/drawing/2014/main" id="{0CC6EBF6-BD38-0CBD-6459-48CBCCDA0AE6}"/>
              </a:ext>
            </a:extLst>
          </p:cNvPr>
          <p:cNvSpPr txBox="1"/>
          <p:nvPr/>
        </p:nvSpPr>
        <p:spPr>
          <a:xfrm>
            <a:off x="9940256" y="2466904"/>
            <a:ext cx="493675" cy="38973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000">
                <a:solidFill>
                  <a:srgbClr val="FF0000"/>
                </a:solidFill>
                <a:latin typeface="Calibri"/>
                <a:ea typeface="Calibri"/>
                <a:cs typeface="Calibri"/>
                <a:sym typeface="Calibri"/>
              </a:rPr>
              <a:t>e-</a:t>
            </a:r>
            <a:endParaRPr>
              <a:solidFill>
                <a:srgbClr val="FF0000"/>
              </a:solidFill>
            </a:endParaRPr>
          </a:p>
        </p:txBody>
      </p:sp>
      <p:sp>
        <p:nvSpPr>
          <p:cNvPr id="72" name="Google Shape;324;p29">
            <a:extLst>
              <a:ext uri="{FF2B5EF4-FFF2-40B4-BE49-F238E27FC236}">
                <a16:creationId xmlns:a16="http://schemas.microsoft.com/office/drawing/2014/main" id="{6AC91A46-9DE9-B63C-D388-95AECAD8AF9C}"/>
              </a:ext>
            </a:extLst>
          </p:cNvPr>
          <p:cNvSpPr txBox="1"/>
          <p:nvPr/>
        </p:nvSpPr>
        <p:spPr>
          <a:xfrm>
            <a:off x="9760042" y="2571573"/>
            <a:ext cx="493675" cy="38973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000">
                <a:solidFill>
                  <a:srgbClr val="FF0000"/>
                </a:solidFill>
                <a:latin typeface="Calibri"/>
                <a:ea typeface="Calibri"/>
                <a:cs typeface="Calibri"/>
                <a:sym typeface="Calibri"/>
              </a:rPr>
              <a:t>+</a:t>
            </a:r>
            <a:endParaRPr>
              <a:solidFill>
                <a:srgbClr val="FF0000"/>
              </a:solidFill>
            </a:endParaRPr>
          </a:p>
        </p:txBody>
      </p:sp>
      <p:cxnSp>
        <p:nvCxnSpPr>
          <p:cNvPr id="75" name="Google Shape;329;p29">
            <a:extLst>
              <a:ext uri="{FF2B5EF4-FFF2-40B4-BE49-F238E27FC236}">
                <a16:creationId xmlns:a16="http://schemas.microsoft.com/office/drawing/2014/main" id="{4A3143F0-E842-45B9-5A77-5FA788C9D2B3}"/>
              </a:ext>
            </a:extLst>
          </p:cNvPr>
          <p:cNvCxnSpPr/>
          <p:nvPr/>
        </p:nvCxnSpPr>
        <p:spPr>
          <a:xfrm rot="10800000">
            <a:off x="9896374" y="2422977"/>
            <a:ext cx="3428" cy="312409"/>
          </a:xfrm>
          <a:prstGeom prst="straightConnector1">
            <a:avLst/>
          </a:prstGeom>
          <a:noFill/>
          <a:ln w="9525" cap="flat" cmpd="sng">
            <a:solidFill>
              <a:srgbClr val="FF0000"/>
            </a:solidFill>
            <a:prstDash val="dot"/>
            <a:round/>
            <a:headEnd type="none" w="med" len="med"/>
            <a:tailEnd type="stealth" w="med" len="med"/>
          </a:ln>
        </p:spPr>
      </p:cxnSp>
      <p:sp>
        <p:nvSpPr>
          <p:cNvPr id="76" name="Google Shape;330;p29">
            <a:extLst>
              <a:ext uri="{FF2B5EF4-FFF2-40B4-BE49-F238E27FC236}">
                <a16:creationId xmlns:a16="http://schemas.microsoft.com/office/drawing/2014/main" id="{F7AA8E58-469B-68E4-DA15-544DE3A25D50}"/>
              </a:ext>
            </a:extLst>
          </p:cNvPr>
          <p:cNvSpPr/>
          <p:nvPr/>
        </p:nvSpPr>
        <p:spPr>
          <a:xfrm>
            <a:off x="9348561" y="4858339"/>
            <a:ext cx="237238" cy="37972"/>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331;p29">
            <a:extLst>
              <a:ext uri="{FF2B5EF4-FFF2-40B4-BE49-F238E27FC236}">
                <a16:creationId xmlns:a16="http://schemas.microsoft.com/office/drawing/2014/main" id="{FE35221F-9878-FA60-4225-F3FAEAAA8D9D}"/>
              </a:ext>
            </a:extLst>
          </p:cNvPr>
          <p:cNvSpPr/>
          <p:nvPr/>
        </p:nvSpPr>
        <p:spPr>
          <a:xfrm>
            <a:off x="9841550" y="4858339"/>
            <a:ext cx="237238" cy="37972"/>
          </a:xfrm>
          <a:prstGeom prst="cube">
            <a:avLst>
              <a:gd name="adj" fmla="val 0"/>
            </a:avLst>
          </a:prstGeom>
          <a:solidFill>
            <a:srgbClr val="5B7FB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332;p29">
            <a:extLst>
              <a:ext uri="{FF2B5EF4-FFF2-40B4-BE49-F238E27FC236}">
                <a16:creationId xmlns:a16="http://schemas.microsoft.com/office/drawing/2014/main" id="{43799B5B-FFBA-C012-3BEE-ACE58652E620}"/>
              </a:ext>
            </a:extLst>
          </p:cNvPr>
          <p:cNvSpPr/>
          <p:nvPr/>
        </p:nvSpPr>
        <p:spPr>
          <a:xfrm>
            <a:off x="10334539" y="4858339"/>
            <a:ext cx="237238" cy="37972"/>
          </a:xfrm>
          <a:prstGeom prst="cube">
            <a:avLst>
              <a:gd name="adj" fmla="val 0"/>
            </a:avLst>
          </a:prstGeom>
          <a:solidFill>
            <a:srgbClr val="E1991E"/>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333;p29">
            <a:extLst>
              <a:ext uri="{FF2B5EF4-FFF2-40B4-BE49-F238E27FC236}">
                <a16:creationId xmlns:a16="http://schemas.microsoft.com/office/drawing/2014/main" id="{C7375740-0043-0C82-EAD6-D237A25E880D}"/>
              </a:ext>
            </a:extLst>
          </p:cNvPr>
          <p:cNvSpPr/>
          <p:nvPr/>
        </p:nvSpPr>
        <p:spPr>
          <a:xfrm>
            <a:off x="10827528" y="4858339"/>
            <a:ext cx="237238" cy="37972"/>
          </a:xfrm>
          <a:prstGeom prst="cube">
            <a:avLst>
              <a:gd name="adj" fmla="val 0"/>
            </a:avLst>
          </a:prstGeom>
          <a:solidFill>
            <a:srgbClr val="8DAF3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334;p29">
            <a:extLst>
              <a:ext uri="{FF2B5EF4-FFF2-40B4-BE49-F238E27FC236}">
                <a16:creationId xmlns:a16="http://schemas.microsoft.com/office/drawing/2014/main" id="{6745127C-88AD-E274-D770-1D02FC6E0CD0}"/>
              </a:ext>
            </a:extLst>
          </p:cNvPr>
          <p:cNvSpPr/>
          <p:nvPr/>
        </p:nvSpPr>
        <p:spPr>
          <a:xfrm>
            <a:off x="11336817" y="4858339"/>
            <a:ext cx="237238" cy="37972"/>
          </a:xfrm>
          <a:prstGeom prst="cube">
            <a:avLst>
              <a:gd name="adj" fmla="val 0"/>
            </a:avLst>
          </a:prstGeom>
          <a:solidFill>
            <a:srgbClr val="EA613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TextBox 81">
            <a:extLst>
              <a:ext uri="{FF2B5EF4-FFF2-40B4-BE49-F238E27FC236}">
                <a16:creationId xmlns:a16="http://schemas.microsoft.com/office/drawing/2014/main" id="{80E25941-CB62-BB51-D867-F01AC350D908}"/>
              </a:ext>
            </a:extLst>
          </p:cNvPr>
          <p:cNvSpPr txBox="1"/>
          <p:nvPr/>
        </p:nvSpPr>
        <p:spPr>
          <a:xfrm>
            <a:off x="10017624" y="1982191"/>
            <a:ext cx="133050" cy="276999"/>
          </a:xfrm>
          <a:prstGeom prst="rect">
            <a:avLst/>
          </a:prstGeom>
          <a:noFill/>
        </p:spPr>
        <p:txBody>
          <a:bodyPr wrap="none" lIns="0" tIns="0" rIns="0" bIns="0" rtlCol="0">
            <a:spAutoFit/>
          </a:bodyPr>
          <a:lstStyle/>
          <a:p>
            <a:pPr algn="l"/>
            <a:r>
              <a:rPr lang="en-BE" dirty="0">
                <a:solidFill>
                  <a:srgbClr val="056200"/>
                </a:solidFill>
              </a:rPr>
              <a:t>μ</a:t>
            </a:r>
          </a:p>
        </p:txBody>
      </p:sp>
      <p:sp>
        <p:nvSpPr>
          <p:cNvPr id="86" name="Google Shape;693;p44">
            <a:extLst>
              <a:ext uri="{FF2B5EF4-FFF2-40B4-BE49-F238E27FC236}">
                <a16:creationId xmlns:a16="http://schemas.microsoft.com/office/drawing/2014/main" id="{CD2FBF5C-72B8-F6F3-620B-F30067CBAA17}"/>
              </a:ext>
            </a:extLst>
          </p:cNvPr>
          <p:cNvSpPr txBox="1"/>
          <p:nvPr/>
        </p:nvSpPr>
        <p:spPr>
          <a:xfrm>
            <a:off x="10300805" y="4835641"/>
            <a:ext cx="1573200"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err="1">
                <a:solidFill>
                  <a:schemeClr val="tx2"/>
                </a:solidFill>
                <a:latin typeface="Calibri"/>
                <a:ea typeface="Calibri"/>
                <a:cs typeface="Calibri"/>
                <a:sym typeface="Calibri"/>
              </a:rPr>
              <a:t>Insulating</a:t>
            </a:r>
            <a:r>
              <a:rPr lang="fr" sz="1600" dirty="0">
                <a:solidFill>
                  <a:schemeClr val="tx2"/>
                </a:solidFill>
                <a:latin typeface="Calibri"/>
                <a:ea typeface="Calibri"/>
                <a:cs typeface="Calibri"/>
                <a:sym typeface="Calibri"/>
              </a:rPr>
              <a:t> layer</a:t>
            </a:r>
            <a:endParaRPr sz="1600" dirty="0">
              <a:solidFill>
                <a:schemeClr val="tx2"/>
              </a:solidFill>
              <a:latin typeface="Calibri"/>
              <a:ea typeface="Calibri"/>
              <a:cs typeface="Calibri"/>
              <a:sym typeface="Calibri"/>
            </a:endParaRPr>
          </a:p>
        </p:txBody>
      </p:sp>
      <p:sp>
        <p:nvSpPr>
          <p:cNvPr id="87" name="Google Shape;258;p29">
            <a:extLst>
              <a:ext uri="{FF2B5EF4-FFF2-40B4-BE49-F238E27FC236}">
                <a16:creationId xmlns:a16="http://schemas.microsoft.com/office/drawing/2014/main" id="{1817F050-8B50-C3FD-954E-4878EC54EC3A}"/>
              </a:ext>
            </a:extLst>
          </p:cNvPr>
          <p:cNvSpPr txBox="1"/>
          <p:nvPr/>
        </p:nvSpPr>
        <p:spPr>
          <a:xfrm>
            <a:off x="8624529" y="2450849"/>
            <a:ext cx="768904" cy="615523"/>
          </a:xfrm>
          <a:prstGeom prst="rect">
            <a:avLst/>
          </a:prstGeom>
          <a:noFill/>
          <a:ln>
            <a:noFill/>
          </a:ln>
        </p:spPr>
        <p:txBody>
          <a:bodyPr spcFirstLastPara="1" wrap="square" lIns="91425" tIns="91425" rIns="91425" bIns="91425" anchor="t" anchorCtr="0">
            <a:spAutoFit/>
          </a:bodyPr>
          <a:lstStyle/>
          <a:p>
            <a:pPr marL="0" lvl="0" indent="0" rtl="0">
              <a:spcBef>
                <a:spcPts val="0"/>
              </a:spcBef>
              <a:spcAft>
                <a:spcPts val="0"/>
              </a:spcAft>
              <a:buNone/>
            </a:pPr>
            <a:r>
              <a:rPr lang="fr" sz="1400" dirty="0">
                <a:solidFill>
                  <a:schemeClr val="tx2"/>
                </a:solidFill>
                <a:latin typeface="Calibri"/>
                <a:ea typeface="Calibri"/>
                <a:cs typeface="Calibri"/>
                <a:sym typeface="Calibri"/>
              </a:rPr>
              <a:t>Ar/CO</a:t>
            </a:r>
            <a:r>
              <a:rPr lang="fr" sz="1400" baseline="-25000" dirty="0">
                <a:solidFill>
                  <a:schemeClr val="tx2"/>
                </a:solidFill>
                <a:latin typeface="Calibri"/>
                <a:ea typeface="Calibri"/>
                <a:cs typeface="Calibri"/>
                <a:sym typeface="Calibri"/>
              </a:rPr>
              <a:t>2 </a:t>
            </a:r>
          </a:p>
          <a:p>
            <a:pPr marL="0" lvl="0" indent="0" rtl="0">
              <a:spcBef>
                <a:spcPts val="0"/>
              </a:spcBef>
              <a:spcAft>
                <a:spcPts val="0"/>
              </a:spcAft>
              <a:buNone/>
            </a:pPr>
            <a:r>
              <a:rPr lang="fr" sz="1400" dirty="0">
                <a:solidFill>
                  <a:schemeClr val="tx2"/>
                </a:solidFill>
                <a:latin typeface="Calibri"/>
                <a:ea typeface="Calibri"/>
                <a:cs typeface="Calibri"/>
                <a:sym typeface="Calibri"/>
              </a:rPr>
              <a:t>93/7</a:t>
            </a:r>
            <a:endParaRPr sz="1000" dirty="0">
              <a:solidFill>
                <a:schemeClr val="tx2"/>
              </a:solidFill>
              <a:latin typeface="Calibri"/>
              <a:ea typeface="Calibri"/>
              <a:cs typeface="Calibri"/>
              <a:sym typeface="Calibri"/>
            </a:endParaRPr>
          </a:p>
        </p:txBody>
      </p:sp>
      <p:sp>
        <p:nvSpPr>
          <p:cNvPr id="90" name="Google Shape;693;p44">
            <a:extLst>
              <a:ext uri="{FF2B5EF4-FFF2-40B4-BE49-F238E27FC236}">
                <a16:creationId xmlns:a16="http://schemas.microsoft.com/office/drawing/2014/main" id="{9A4F95AC-52BF-0BFC-A932-9424E55179B3}"/>
              </a:ext>
            </a:extLst>
          </p:cNvPr>
          <p:cNvSpPr txBox="1"/>
          <p:nvPr/>
        </p:nvSpPr>
        <p:spPr>
          <a:xfrm>
            <a:off x="9964140" y="4498908"/>
            <a:ext cx="304741"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a:solidFill>
                  <a:srgbClr val="597EB3"/>
                </a:solidFill>
                <a:latin typeface="Calibri"/>
                <a:ea typeface="Calibri"/>
                <a:cs typeface="Calibri"/>
                <a:sym typeface="Calibri"/>
              </a:rPr>
              <a:t>1</a:t>
            </a:r>
            <a:endParaRPr sz="1600" dirty="0">
              <a:solidFill>
                <a:srgbClr val="597EB3"/>
              </a:solidFill>
              <a:latin typeface="Calibri"/>
              <a:ea typeface="Calibri"/>
              <a:cs typeface="Calibri"/>
              <a:sym typeface="Calibri"/>
            </a:endParaRPr>
          </a:p>
        </p:txBody>
      </p:sp>
      <p:sp>
        <p:nvSpPr>
          <p:cNvPr id="91" name="Google Shape;693;p44">
            <a:extLst>
              <a:ext uri="{FF2B5EF4-FFF2-40B4-BE49-F238E27FC236}">
                <a16:creationId xmlns:a16="http://schemas.microsoft.com/office/drawing/2014/main" id="{70EF164C-7A8F-61B5-192C-AE6505CC402C}"/>
              </a:ext>
            </a:extLst>
          </p:cNvPr>
          <p:cNvSpPr txBox="1"/>
          <p:nvPr/>
        </p:nvSpPr>
        <p:spPr>
          <a:xfrm>
            <a:off x="10427603" y="4509292"/>
            <a:ext cx="304741"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a:solidFill>
                  <a:srgbClr val="E0991F"/>
                </a:solidFill>
                <a:latin typeface="Calibri"/>
                <a:ea typeface="Calibri"/>
                <a:cs typeface="Calibri"/>
                <a:sym typeface="Calibri"/>
              </a:rPr>
              <a:t>2</a:t>
            </a:r>
            <a:endParaRPr sz="1600" dirty="0">
              <a:solidFill>
                <a:srgbClr val="E0991F"/>
              </a:solidFill>
              <a:latin typeface="Calibri"/>
              <a:ea typeface="Calibri"/>
              <a:cs typeface="Calibri"/>
              <a:sym typeface="Calibri"/>
            </a:endParaRPr>
          </a:p>
        </p:txBody>
      </p:sp>
      <p:sp>
        <p:nvSpPr>
          <p:cNvPr id="92" name="Google Shape;693;p44">
            <a:extLst>
              <a:ext uri="{FF2B5EF4-FFF2-40B4-BE49-F238E27FC236}">
                <a16:creationId xmlns:a16="http://schemas.microsoft.com/office/drawing/2014/main" id="{AA248D21-8144-4529-0FCB-3A225B659746}"/>
              </a:ext>
            </a:extLst>
          </p:cNvPr>
          <p:cNvSpPr txBox="1"/>
          <p:nvPr/>
        </p:nvSpPr>
        <p:spPr>
          <a:xfrm>
            <a:off x="10944319" y="4499183"/>
            <a:ext cx="304741"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a:solidFill>
                  <a:srgbClr val="8DAF30"/>
                </a:solidFill>
                <a:latin typeface="Calibri"/>
                <a:ea typeface="Calibri"/>
                <a:cs typeface="Calibri"/>
                <a:sym typeface="Calibri"/>
              </a:rPr>
              <a:t>3</a:t>
            </a:r>
            <a:endParaRPr sz="1600" dirty="0">
              <a:solidFill>
                <a:srgbClr val="8DAF30"/>
              </a:solidFill>
              <a:latin typeface="Calibri"/>
              <a:ea typeface="Calibri"/>
              <a:cs typeface="Calibri"/>
              <a:sym typeface="Calibri"/>
            </a:endParaRPr>
          </a:p>
        </p:txBody>
      </p:sp>
      <p:sp>
        <p:nvSpPr>
          <p:cNvPr id="93" name="Google Shape;693;p44">
            <a:extLst>
              <a:ext uri="{FF2B5EF4-FFF2-40B4-BE49-F238E27FC236}">
                <a16:creationId xmlns:a16="http://schemas.microsoft.com/office/drawing/2014/main" id="{62D3B372-52E8-3FF5-A21E-9BB7CB5C868B}"/>
              </a:ext>
            </a:extLst>
          </p:cNvPr>
          <p:cNvSpPr txBox="1"/>
          <p:nvPr/>
        </p:nvSpPr>
        <p:spPr>
          <a:xfrm>
            <a:off x="11461035" y="4499183"/>
            <a:ext cx="304741"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a:solidFill>
                  <a:srgbClr val="EC6235"/>
                </a:solidFill>
                <a:latin typeface="Calibri"/>
                <a:ea typeface="Calibri"/>
                <a:cs typeface="Calibri"/>
                <a:sym typeface="Calibri"/>
              </a:rPr>
              <a:t>4</a:t>
            </a:r>
            <a:endParaRPr sz="1600" dirty="0">
              <a:solidFill>
                <a:srgbClr val="EC6235"/>
              </a:solidFill>
              <a:latin typeface="Calibri"/>
              <a:ea typeface="Calibri"/>
              <a:cs typeface="Calibri"/>
              <a:sym typeface="Calibri"/>
            </a:endParaRPr>
          </a:p>
        </p:txBody>
      </p:sp>
      <p:sp>
        <p:nvSpPr>
          <p:cNvPr id="108" name="Google Shape;322;p29">
            <a:extLst>
              <a:ext uri="{FF2B5EF4-FFF2-40B4-BE49-F238E27FC236}">
                <a16:creationId xmlns:a16="http://schemas.microsoft.com/office/drawing/2014/main" id="{BC5DDBDE-B4C4-C502-6C4D-CFDE3BA4695A}"/>
              </a:ext>
            </a:extLst>
          </p:cNvPr>
          <p:cNvSpPr txBox="1"/>
          <p:nvPr/>
        </p:nvSpPr>
        <p:spPr>
          <a:xfrm>
            <a:off x="9885548" y="3326596"/>
            <a:ext cx="493675" cy="38973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000">
                <a:solidFill>
                  <a:srgbClr val="FF0000"/>
                </a:solidFill>
                <a:latin typeface="Calibri"/>
                <a:ea typeface="Calibri"/>
                <a:cs typeface="Calibri"/>
                <a:sym typeface="Calibri"/>
              </a:rPr>
              <a:t>e-</a:t>
            </a:r>
            <a:endParaRPr>
              <a:solidFill>
                <a:srgbClr val="FF0000"/>
              </a:solidFill>
            </a:endParaRPr>
          </a:p>
        </p:txBody>
      </p:sp>
      <p:cxnSp>
        <p:nvCxnSpPr>
          <p:cNvPr id="110" name="Google Shape;328;p29">
            <a:extLst>
              <a:ext uri="{FF2B5EF4-FFF2-40B4-BE49-F238E27FC236}">
                <a16:creationId xmlns:a16="http://schemas.microsoft.com/office/drawing/2014/main" id="{CB719AD7-FFCA-807F-62E0-FAC39C630239}"/>
              </a:ext>
            </a:extLst>
          </p:cNvPr>
          <p:cNvCxnSpPr/>
          <p:nvPr/>
        </p:nvCxnSpPr>
        <p:spPr>
          <a:xfrm rot="10800000">
            <a:off x="9804577" y="2450849"/>
            <a:ext cx="0" cy="1076688"/>
          </a:xfrm>
          <a:prstGeom prst="straightConnector1">
            <a:avLst/>
          </a:prstGeom>
          <a:noFill/>
          <a:ln w="9525" cap="flat" cmpd="sng">
            <a:solidFill>
              <a:srgbClr val="FF0000"/>
            </a:solidFill>
            <a:prstDash val="dot"/>
            <a:round/>
            <a:headEnd type="none" w="med" len="med"/>
            <a:tailEnd type="stealth" w="med" len="med"/>
          </a:ln>
        </p:spPr>
      </p:cxnSp>
      <p:sp>
        <p:nvSpPr>
          <p:cNvPr id="111" name="Google Shape;694;p44">
            <a:extLst>
              <a:ext uri="{FF2B5EF4-FFF2-40B4-BE49-F238E27FC236}">
                <a16:creationId xmlns:a16="http://schemas.microsoft.com/office/drawing/2014/main" id="{8E9D184E-F269-BE0F-BFC2-2890C81D8F82}"/>
              </a:ext>
            </a:extLst>
          </p:cNvPr>
          <p:cNvSpPr txBox="1"/>
          <p:nvPr/>
        </p:nvSpPr>
        <p:spPr>
          <a:xfrm>
            <a:off x="10437606" y="4089310"/>
            <a:ext cx="1573200"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err="1">
                <a:solidFill>
                  <a:srgbClr val="CF1C18"/>
                </a:solidFill>
                <a:latin typeface="Calibri"/>
                <a:ea typeface="Calibri"/>
                <a:cs typeface="Calibri"/>
                <a:sym typeface="Calibri"/>
              </a:rPr>
              <a:t>Resistive-strip</a:t>
            </a:r>
            <a:endParaRPr sz="1600" dirty="0">
              <a:solidFill>
                <a:srgbClr val="CF1C18"/>
              </a:solidFill>
              <a:latin typeface="Calibri"/>
              <a:ea typeface="Calibri"/>
              <a:cs typeface="Calibri"/>
              <a:sym typeface="Calibri"/>
            </a:endParaRPr>
          </a:p>
        </p:txBody>
      </p:sp>
      <p:pic>
        <p:nvPicPr>
          <p:cNvPr id="114" name="Picture 113">
            <a:extLst>
              <a:ext uri="{FF2B5EF4-FFF2-40B4-BE49-F238E27FC236}">
                <a16:creationId xmlns:a16="http://schemas.microsoft.com/office/drawing/2014/main" id="{1D5CF13E-6BC0-A01C-394D-677D1F1890FA}"/>
              </a:ext>
            </a:extLst>
          </p:cNvPr>
          <p:cNvPicPr>
            <a:picLocks noChangeAspect="1"/>
          </p:cNvPicPr>
          <p:nvPr/>
        </p:nvPicPr>
        <p:blipFill>
          <a:blip r:embed="rId10"/>
          <a:stretch>
            <a:fillRect/>
          </a:stretch>
        </p:blipFill>
        <p:spPr>
          <a:xfrm>
            <a:off x="4157339" y="3639474"/>
            <a:ext cx="3574505" cy="2466409"/>
          </a:xfrm>
          <a:prstGeom prst="rect">
            <a:avLst/>
          </a:prstGeom>
        </p:spPr>
      </p:pic>
      <p:pic>
        <p:nvPicPr>
          <p:cNvPr id="115" name="Picture 114">
            <a:extLst>
              <a:ext uri="{FF2B5EF4-FFF2-40B4-BE49-F238E27FC236}">
                <a16:creationId xmlns:a16="http://schemas.microsoft.com/office/drawing/2014/main" id="{AA8E7B9F-2E00-AFDC-5398-315882251E4B}"/>
              </a:ext>
            </a:extLst>
          </p:cNvPr>
          <p:cNvPicPr>
            <a:picLocks noChangeAspect="1"/>
          </p:cNvPicPr>
          <p:nvPr/>
        </p:nvPicPr>
        <p:blipFill>
          <a:blip r:embed="rId11"/>
          <a:stretch>
            <a:fillRect/>
          </a:stretch>
        </p:blipFill>
        <p:spPr>
          <a:xfrm>
            <a:off x="408272" y="3668985"/>
            <a:ext cx="3492033" cy="2453153"/>
          </a:xfrm>
          <a:prstGeom prst="rect">
            <a:avLst/>
          </a:prstGeom>
        </p:spPr>
      </p:pic>
      <p:cxnSp>
        <p:nvCxnSpPr>
          <p:cNvPr id="116" name="Google Shape;221;p29">
            <a:extLst>
              <a:ext uri="{FF2B5EF4-FFF2-40B4-BE49-F238E27FC236}">
                <a16:creationId xmlns:a16="http://schemas.microsoft.com/office/drawing/2014/main" id="{683AE96D-AF84-3CB8-8C9A-4EF64C9263A1}"/>
              </a:ext>
            </a:extLst>
          </p:cNvPr>
          <p:cNvCxnSpPr>
            <a:cxnSpLocks/>
          </p:cNvCxnSpPr>
          <p:nvPr/>
        </p:nvCxnSpPr>
        <p:spPr>
          <a:xfrm>
            <a:off x="9964962" y="1996380"/>
            <a:ext cx="0" cy="3710338"/>
          </a:xfrm>
          <a:prstGeom prst="straightConnector1">
            <a:avLst/>
          </a:prstGeom>
          <a:noFill/>
          <a:ln w="9525" cap="flat" cmpd="sng">
            <a:solidFill>
              <a:srgbClr val="056200"/>
            </a:solidFill>
            <a:prstDash val="solid"/>
            <a:round/>
            <a:headEnd type="none" w="med" len="med"/>
            <a:tailEnd type="triangle" w="med" len="med"/>
          </a:ln>
        </p:spPr>
      </p:cxnSp>
      <p:sp>
        <p:nvSpPr>
          <p:cNvPr id="117" name="Google Shape;695;p44">
            <a:extLst>
              <a:ext uri="{FF2B5EF4-FFF2-40B4-BE49-F238E27FC236}">
                <a16:creationId xmlns:a16="http://schemas.microsoft.com/office/drawing/2014/main" id="{348C5D66-3CE8-A54B-3AE2-972A12771932}"/>
              </a:ext>
            </a:extLst>
          </p:cNvPr>
          <p:cNvSpPr txBox="1"/>
          <p:nvPr/>
        </p:nvSpPr>
        <p:spPr>
          <a:xfrm>
            <a:off x="10875767" y="2002109"/>
            <a:ext cx="1143188"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a:solidFill>
                  <a:schemeClr val="bg2">
                    <a:lumMod val="10000"/>
                  </a:schemeClr>
                </a:solidFill>
                <a:latin typeface="Calibri"/>
                <a:ea typeface="Calibri"/>
                <a:cs typeface="Calibri"/>
                <a:sym typeface="Calibri"/>
              </a:rPr>
              <a:t>Cathode</a:t>
            </a:r>
            <a:endParaRPr sz="1600" dirty="0">
              <a:solidFill>
                <a:schemeClr val="bg2">
                  <a:lumMod val="10000"/>
                </a:schemeClr>
              </a:solidFill>
              <a:latin typeface="Calibri"/>
              <a:ea typeface="Calibri"/>
              <a:cs typeface="Calibri"/>
              <a:sym typeface="Calibri"/>
            </a:endParaRPr>
          </a:p>
        </p:txBody>
      </p:sp>
      <p:pic>
        <p:nvPicPr>
          <p:cNvPr id="8" name="Picture 4" descr="Garfield++ User Guide">
            <a:extLst>
              <a:ext uri="{FF2B5EF4-FFF2-40B4-BE49-F238E27FC236}">
                <a16:creationId xmlns:a16="http://schemas.microsoft.com/office/drawing/2014/main" id="{5848EC67-93EA-EC67-83A9-E98AECC0AEEA}"/>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80145" y="5201254"/>
            <a:ext cx="624594" cy="3760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78175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20" name="Title 19">
            <a:extLst>
              <a:ext uri="{FF2B5EF4-FFF2-40B4-BE49-F238E27FC236}">
                <a16:creationId xmlns:a16="http://schemas.microsoft.com/office/drawing/2014/main" id="{6183A2AA-CAD9-2EDD-9D1D-C63613C31A1C}"/>
              </a:ext>
            </a:extLst>
          </p:cNvPr>
          <p:cNvSpPr>
            <a:spLocks noGrp="1"/>
          </p:cNvSpPr>
          <p:nvPr>
            <p:ph type="title"/>
          </p:nvPr>
        </p:nvSpPr>
        <p:spPr/>
        <p:txBody>
          <a:bodyPr/>
          <a:lstStyle/>
          <a:p>
            <a:r>
              <a:rPr lang="en-GB" dirty="0"/>
              <a:t>SPS test beam measurements</a:t>
            </a:r>
            <a:endParaRPr lang="en-BE" dirty="0"/>
          </a:p>
        </p:txBody>
      </p:sp>
      <p:sp>
        <p:nvSpPr>
          <p:cNvPr id="4" name="Content Placeholder 1">
            <a:extLst>
              <a:ext uri="{FF2B5EF4-FFF2-40B4-BE49-F238E27FC236}">
                <a16:creationId xmlns:a16="http://schemas.microsoft.com/office/drawing/2014/main" id="{9F1103E3-FC88-5BE6-16E7-D55DE6EC7250}"/>
              </a:ext>
            </a:extLst>
          </p:cNvPr>
          <p:cNvSpPr>
            <a:spLocks noGrp="1"/>
          </p:cNvSpPr>
          <p:nvPr>
            <p:ph idx="1"/>
          </p:nvPr>
        </p:nvSpPr>
        <p:spPr>
          <a:xfrm>
            <a:off x="407987" y="1135185"/>
            <a:ext cx="11553354" cy="661080"/>
          </a:xfrm>
        </p:spPr>
        <p:txBody>
          <a:bodyPr/>
          <a:lstStyle/>
          <a:p>
            <a:pPr marL="0" lvl="1" indent="0">
              <a:buNone/>
            </a:pPr>
            <a:r>
              <a:rPr lang="en-US" b="1" dirty="0"/>
              <a:t>During the latest RD51 test beam campaign at the CERN SPS we tested two different kind of resistive-strip bulk Micromegas tracking detectors are used </a:t>
            </a:r>
            <a:r>
              <a:rPr lang="en-US" b="1" dirty="0">
                <a:solidFill>
                  <a:srgbClr val="FF0000"/>
                </a:solidFill>
              </a:rPr>
              <a:t>to study the signals read out by the APV25’s</a:t>
            </a:r>
            <a:r>
              <a:rPr lang="en-US" b="1" dirty="0"/>
              <a:t>. </a:t>
            </a:r>
          </a:p>
        </p:txBody>
      </p:sp>
      <p:pic>
        <p:nvPicPr>
          <p:cNvPr id="2" name="Google Shape;346;p30">
            <a:extLst>
              <a:ext uri="{FF2B5EF4-FFF2-40B4-BE49-F238E27FC236}">
                <a16:creationId xmlns:a16="http://schemas.microsoft.com/office/drawing/2014/main" id="{111AFD02-BB4C-FD5E-0815-A951405F2C65}"/>
              </a:ext>
            </a:extLst>
          </p:cNvPr>
          <p:cNvPicPr preferRelativeResize="0"/>
          <p:nvPr/>
        </p:nvPicPr>
        <p:blipFill rotWithShape="1">
          <a:blip r:embed="rId4">
            <a:alphaModFix/>
          </a:blip>
          <a:srcRect l="11104" t="4980" r="6455" b="6398"/>
          <a:stretch/>
        </p:blipFill>
        <p:spPr>
          <a:xfrm>
            <a:off x="1065453" y="2059275"/>
            <a:ext cx="4560601" cy="3751463"/>
          </a:xfrm>
          <a:prstGeom prst="rect">
            <a:avLst/>
          </a:prstGeom>
          <a:noFill/>
          <a:ln>
            <a:noFill/>
          </a:ln>
          <a:effectLst>
            <a:outerShdw blurRad="57150" dist="19050" dir="5400000" algn="bl" rotWithShape="0">
              <a:srgbClr val="000000">
                <a:alpha val="1000"/>
              </a:srgbClr>
            </a:outerShdw>
          </a:effectLst>
        </p:spPr>
      </p:pic>
      <p:sp>
        <p:nvSpPr>
          <p:cNvPr id="3" name="Rectangle 2">
            <a:extLst>
              <a:ext uri="{FF2B5EF4-FFF2-40B4-BE49-F238E27FC236}">
                <a16:creationId xmlns:a16="http://schemas.microsoft.com/office/drawing/2014/main" id="{CAF0C701-7D90-C76C-1EB0-33D96645E138}"/>
              </a:ext>
            </a:extLst>
          </p:cNvPr>
          <p:cNvSpPr/>
          <p:nvPr/>
        </p:nvSpPr>
        <p:spPr>
          <a:xfrm>
            <a:off x="6979676" y="3305185"/>
            <a:ext cx="4127870" cy="2223468"/>
          </a:xfrm>
          <a:prstGeom prst="rect">
            <a:avLst/>
          </a:prstGeom>
          <a:noFill/>
          <a:ln w="285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ln>
                <a:solidFill>
                  <a:sysClr val="windowText" lastClr="000000"/>
                </a:solidFill>
              </a:ln>
              <a:noFill/>
            </a:endParaRPr>
          </a:p>
        </p:txBody>
      </p:sp>
      <p:sp>
        <p:nvSpPr>
          <p:cNvPr id="5" name="Rectangle 4">
            <a:extLst>
              <a:ext uri="{FF2B5EF4-FFF2-40B4-BE49-F238E27FC236}">
                <a16:creationId xmlns:a16="http://schemas.microsoft.com/office/drawing/2014/main" id="{637AA523-C71C-F59F-BF5B-FFD97333556D}"/>
              </a:ext>
            </a:extLst>
          </p:cNvPr>
          <p:cNvSpPr/>
          <p:nvPr/>
        </p:nvSpPr>
        <p:spPr>
          <a:xfrm>
            <a:off x="7367954" y="3775080"/>
            <a:ext cx="123092" cy="12836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 name="Rectangle 6">
            <a:extLst>
              <a:ext uri="{FF2B5EF4-FFF2-40B4-BE49-F238E27FC236}">
                <a16:creationId xmlns:a16="http://schemas.microsoft.com/office/drawing/2014/main" id="{A739FFA6-00F0-933C-4124-33F1287F2D41}"/>
              </a:ext>
            </a:extLst>
          </p:cNvPr>
          <p:cNvSpPr/>
          <p:nvPr/>
        </p:nvSpPr>
        <p:spPr>
          <a:xfrm>
            <a:off x="10597662" y="3775080"/>
            <a:ext cx="123092" cy="12836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0" name="Rectangle 9">
            <a:extLst>
              <a:ext uri="{FF2B5EF4-FFF2-40B4-BE49-F238E27FC236}">
                <a16:creationId xmlns:a16="http://schemas.microsoft.com/office/drawing/2014/main" id="{597EB14D-2DD2-A180-D79A-6CE7A992439C}"/>
              </a:ext>
            </a:extLst>
          </p:cNvPr>
          <p:cNvSpPr/>
          <p:nvPr/>
        </p:nvSpPr>
        <p:spPr>
          <a:xfrm>
            <a:off x="9859305" y="3775079"/>
            <a:ext cx="123092" cy="1283677"/>
          </a:xfrm>
          <a:prstGeom prst="rect">
            <a:avLst/>
          </a:prstGeom>
          <a:solidFill>
            <a:srgbClr val="0562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2" name="Rectangle 11">
            <a:extLst>
              <a:ext uri="{FF2B5EF4-FFF2-40B4-BE49-F238E27FC236}">
                <a16:creationId xmlns:a16="http://schemas.microsoft.com/office/drawing/2014/main" id="{BF05377D-BCE6-5FFB-28D9-6A623F40A9EA}"/>
              </a:ext>
            </a:extLst>
          </p:cNvPr>
          <p:cNvSpPr/>
          <p:nvPr/>
        </p:nvSpPr>
        <p:spPr>
          <a:xfrm>
            <a:off x="9120948" y="3775079"/>
            <a:ext cx="123092" cy="12836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17" name="Google Shape;221;p29">
            <a:extLst>
              <a:ext uri="{FF2B5EF4-FFF2-40B4-BE49-F238E27FC236}">
                <a16:creationId xmlns:a16="http://schemas.microsoft.com/office/drawing/2014/main" id="{9C5E2ABF-999C-0A62-79FD-6DEFAA3B0C0F}"/>
              </a:ext>
            </a:extLst>
          </p:cNvPr>
          <p:cNvCxnSpPr>
            <a:cxnSpLocks/>
          </p:cNvCxnSpPr>
          <p:nvPr/>
        </p:nvCxnSpPr>
        <p:spPr>
          <a:xfrm>
            <a:off x="6363580" y="4458898"/>
            <a:ext cx="5420431" cy="0"/>
          </a:xfrm>
          <a:prstGeom prst="straightConnector1">
            <a:avLst/>
          </a:prstGeom>
          <a:noFill/>
          <a:ln w="9525" cap="flat" cmpd="sng">
            <a:solidFill>
              <a:srgbClr val="056200"/>
            </a:solidFill>
            <a:prstDash val="solid"/>
            <a:round/>
            <a:headEnd type="none" w="med" len="med"/>
            <a:tailEnd type="triangle" w="med" len="med"/>
          </a:ln>
        </p:spPr>
      </p:cxnSp>
      <p:sp>
        <p:nvSpPr>
          <p:cNvPr id="18" name="TextBox 17">
            <a:extLst>
              <a:ext uri="{FF2B5EF4-FFF2-40B4-BE49-F238E27FC236}">
                <a16:creationId xmlns:a16="http://schemas.microsoft.com/office/drawing/2014/main" id="{B5EE3C5F-0ED8-306B-DDA8-D733038BFA6A}"/>
              </a:ext>
            </a:extLst>
          </p:cNvPr>
          <p:cNvSpPr txBox="1"/>
          <p:nvPr/>
        </p:nvSpPr>
        <p:spPr>
          <a:xfrm>
            <a:off x="6541873" y="4039276"/>
            <a:ext cx="133050" cy="276999"/>
          </a:xfrm>
          <a:prstGeom prst="rect">
            <a:avLst/>
          </a:prstGeom>
          <a:noFill/>
        </p:spPr>
        <p:txBody>
          <a:bodyPr wrap="none" lIns="0" tIns="0" rIns="0" bIns="0" rtlCol="0">
            <a:spAutoFit/>
          </a:bodyPr>
          <a:lstStyle/>
          <a:p>
            <a:pPr algn="l"/>
            <a:r>
              <a:rPr lang="en-BE" dirty="0">
                <a:solidFill>
                  <a:srgbClr val="056200"/>
                </a:solidFill>
              </a:rPr>
              <a:t>μ</a:t>
            </a:r>
          </a:p>
        </p:txBody>
      </p:sp>
      <p:sp>
        <p:nvSpPr>
          <p:cNvPr id="26" name="TextBox 25">
            <a:extLst>
              <a:ext uri="{FF2B5EF4-FFF2-40B4-BE49-F238E27FC236}">
                <a16:creationId xmlns:a16="http://schemas.microsoft.com/office/drawing/2014/main" id="{ECA417D7-8463-B976-209B-F20041A6AB62}"/>
              </a:ext>
            </a:extLst>
          </p:cNvPr>
          <p:cNvSpPr txBox="1"/>
          <p:nvPr/>
        </p:nvSpPr>
        <p:spPr>
          <a:xfrm>
            <a:off x="9289726" y="5917863"/>
            <a:ext cx="1009892" cy="276999"/>
          </a:xfrm>
          <a:prstGeom prst="rect">
            <a:avLst/>
          </a:prstGeom>
          <a:noFill/>
        </p:spPr>
        <p:txBody>
          <a:bodyPr wrap="none" lIns="0" tIns="0" rIns="0" bIns="0" rtlCol="0">
            <a:spAutoFit/>
          </a:bodyPr>
          <a:lstStyle/>
          <a:p>
            <a:pPr algn="l"/>
            <a:r>
              <a:rPr lang="en-BE" dirty="0">
                <a:solidFill>
                  <a:schemeClr val="bg2">
                    <a:lumMod val="10000"/>
                  </a:schemeClr>
                </a:solidFill>
              </a:rPr>
              <a:t>100 kΩ/❑</a:t>
            </a:r>
          </a:p>
        </p:txBody>
      </p:sp>
      <p:sp>
        <p:nvSpPr>
          <p:cNvPr id="34" name="TextBox 33">
            <a:extLst>
              <a:ext uri="{FF2B5EF4-FFF2-40B4-BE49-F238E27FC236}">
                <a16:creationId xmlns:a16="http://schemas.microsoft.com/office/drawing/2014/main" id="{0DDB48EA-4B6D-0F11-441F-8B8316D7F4A2}"/>
              </a:ext>
            </a:extLst>
          </p:cNvPr>
          <p:cNvSpPr txBox="1"/>
          <p:nvPr/>
        </p:nvSpPr>
        <p:spPr>
          <a:xfrm>
            <a:off x="8677272" y="2759543"/>
            <a:ext cx="830356" cy="276999"/>
          </a:xfrm>
          <a:prstGeom prst="rect">
            <a:avLst/>
          </a:prstGeom>
          <a:noFill/>
        </p:spPr>
        <p:txBody>
          <a:bodyPr wrap="none" lIns="0" tIns="0" rIns="0" bIns="0" rtlCol="0">
            <a:spAutoFit/>
          </a:bodyPr>
          <a:lstStyle/>
          <a:p>
            <a:pPr algn="l"/>
            <a:r>
              <a:rPr lang="en-BE" dirty="0">
                <a:solidFill>
                  <a:schemeClr val="bg2">
                    <a:lumMod val="10000"/>
                  </a:schemeClr>
                </a:solidFill>
              </a:rPr>
              <a:t>1 MΩ/❑</a:t>
            </a:r>
          </a:p>
        </p:txBody>
      </p:sp>
      <p:cxnSp>
        <p:nvCxnSpPr>
          <p:cNvPr id="35" name="Straight Arrow Connector 34">
            <a:extLst>
              <a:ext uri="{FF2B5EF4-FFF2-40B4-BE49-F238E27FC236}">
                <a16:creationId xmlns:a16="http://schemas.microsoft.com/office/drawing/2014/main" id="{5D76AAC7-2632-4B1F-97DA-B783102A2739}"/>
              </a:ext>
            </a:extLst>
          </p:cNvPr>
          <p:cNvCxnSpPr>
            <a:cxnSpLocks/>
            <a:stCxn id="34" idx="2"/>
            <a:endCxn id="5" idx="0"/>
          </p:cNvCxnSpPr>
          <p:nvPr/>
        </p:nvCxnSpPr>
        <p:spPr>
          <a:xfrm flipH="1">
            <a:off x="7429500" y="3036542"/>
            <a:ext cx="1662950" cy="738538"/>
          </a:xfrm>
          <a:prstGeom prst="straightConnector1">
            <a:avLst/>
          </a:prstGeom>
          <a:ln w="19050">
            <a:solidFill>
              <a:schemeClr val="tx2"/>
            </a:solidFill>
            <a:tailEnd type="triangle"/>
          </a:ln>
        </p:spPr>
        <p:style>
          <a:lnRef idx="1">
            <a:schemeClr val="dk1"/>
          </a:lnRef>
          <a:fillRef idx="0">
            <a:schemeClr val="dk1"/>
          </a:fillRef>
          <a:effectRef idx="0">
            <a:schemeClr val="dk1"/>
          </a:effectRef>
          <a:fontRef idx="minor">
            <a:schemeClr val="tx1"/>
          </a:fontRef>
        </p:style>
      </p:cxnSp>
      <p:cxnSp>
        <p:nvCxnSpPr>
          <p:cNvPr id="70" name="Straight Arrow Connector 69">
            <a:extLst>
              <a:ext uri="{FF2B5EF4-FFF2-40B4-BE49-F238E27FC236}">
                <a16:creationId xmlns:a16="http://schemas.microsoft.com/office/drawing/2014/main" id="{DB5C0B22-3582-6A5C-DF8E-6C05BA433FAB}"/>
              </a:ext>
            </a:extLst>
          </p:cNvPr>
          <p:cNvCxnSpPr>
            <a:cxnSpLocks/>
            <a:stCxn id="34" idx="2"/>
          </p:cNvCxnSpPr>
          <p:nvPr/>
        </p:nvCxnSpPr>
        <p:spPr>
          <a:xfrm>
            <a:off x="9092450" y="3036542"/>
            <a:ext cx="81584" cy="640714"/>
          </a:xfrm>
          <a:prstGeom prst="straightConnector1">
            <a:avLst/>
          </a:prstGeom>
          <a:ln w="19050">
            <a:solidFill>
              <a:schemeClr val="tx2"/>
            </a:solidFill>
            <a:tailEnd type="triangle"/>
          </a:ln>
        </p:spPr>
        <p:style>
          <a:lnRef idx="1">
            <a:schemeClr val="dk1"/>
          </a:lnRef>
          <a:fillRef idx="0">
            <a:schemeClr val="dk1"/>
          </a:fillRef>
          <a:effectRef idx="0">
            <a:schemeClr val="dk1"/>
          </a:effectRef>
          <a:fontRef idx="minor">
            <a:schemeClr val="tx1"/>
          </a:fontRef>
        </p:style>
      </p:cxnSp>
      <p:cxnSp>
        <p:nvCxnSpPr>
          <p:cNvPr id="73" name="Straight Arrow Connector 72">
            <a:extLst>
              <a:ext uri="{FF2B5EF4-FFF2-40B4-BE49-F238E27FC236}">
                <a16:creationId xmlns:a16="http://schemas.microsoft.com/office/drawing/2014/main" id="{5F5074DA-788D-251E-B3F4-CACF66BDCA27}"/>
              </a:ext>
            </a:extLst>
          </p:cNvPr>
          <p:cNvCxnSpPr>
            <a:cxnSpLocks/>
            <a:stCxn id="34" idx="2"/>
          </p:cNvCxnSpPr>
          <p:nvPr/>
        </p:nvCxnSpPr>
        <p:spPr>
          <a:xfrm>
            <a:off x="9092450" y="3036542"/>
            <a:ext cx="1505212" cy="640714"/>
          </a:xfrm>
          <a:prstGeom prst="straightConnector1">
            <a:avLst/>
          </a:prstGeom>
          <a:ln w="19050">
            <a:solidFill>
              <a:schemeClr val="tx2"/>
            </a:solidFill>
            <a:tailEnd type="triangle"/>
          </a:ln>
        </p:spPr>
        <p:style>
          <a:lnRef idx="1">
            <a:schemeClr val="dk1"/>
          </a:lnRef>
          <a:fillRef idx="0">
            <a:schemeClr val="dk1"/>
          </a:fillRef>
          <a:effectRef idx="0">
            <a:schemeClr val="dk1"/>
          </a:effectRef>
          <a:fontRef idx="minor">
            <a:schemeClr val="tx1"/>
          </a:fontRef>
        </p:style>
      </p:cxnSp>
      <p:cxnSp>
        <p:nvCxnSpPr>
          <p:cNvPr id="75" name="Straight Arrow Connector 74">
            <a:extLst>
              <a:ext uri="{FF2B5EF4-FFF2-40B4-BE49-F238E27FC236}">
                <a16:creationId xmlns:a16="http://schemas.microsoft.com/office/drawing/2014/main" id="{649E3275-A443-4AC7-F27F-4AB814A73227}"/>
              </a:ext>
            </a:extLst>
          </p:cNvPr>
          <p:cNvCxnSpPr>
            <a:cxnSpLocks/>
          </p:cNvCxnSpPr>
          <p:nvPr/>
        </p:nvCxnSpPr>
        <p:spPr>
          <a:xfrm flipV="1">
            <a:off x="9901125" y="5281439"/>
            <a:ext cx="0" cy="552241"/>
          </a:xfrm>
          <a:prstGeom prst="straightConnector1">
            <a:avLst/>
          </a:prstGeom>
          <a:ln w="19050">
            <a:solidFill>
              <a:schemeClr val="tx2"/>
            </a:solidFill>
            <a:tailEnd type="triangle"/>
          </a:ln>
        </p:spPr>
        <p:style>
          <a:lnRef idx="1">
            <a:schemeClr val="dk1"/>
          </a:lnRef>
          <a:fillRef idx="0">
            <a:schemeClr val="dk1"/>
          </a:fillRef>
          <a:effectRef idx="0">
            <a:schemeClr val="dk1"/>
          </a:effectRef>
          <a:fontRef idx="minor">
            <a:schemeClr val="tx1"/>
          </a:fontRef>
        </p:style>
      </p:cxnSp>
      <p:grpSp>
        <p:nvGrpSpPr>
          <p:cNvPr id="11" name="Group 10">
            <a:extLst>
              <a:ext uri="{FF2B5EF4-FFF2-40B4-BE49-F238E27FC236}">
                <a16:creationId xmlns:a16="http://schemas.microsoft.com/office/drawing/2014/main" id="{26DA4B97-D633-BA25-4E82-2E2F12185AE5}"/>
              </a:ext>
            </a:extLst>
          </p:cNvPr>
          <p:cNvGrpSpPr/>
          <p:nvPr/>
        </p:nvGrpSpPr>
        <p:grpSpPr>
          <a:xfrm>
            <a:off x="3795040" y="6288867"/>
            <a:ext cx="1687441" cy="514966"/>
            <a:chOff x="4481559" y="5776021"/>
            <a:chExt cx="2970118" cy="868188"/>
          </a:xfrm>
        </p:grpSpPr>
        <p:pic>
          <p:nvPicPr>
            <p:cNvPr id="13" name="Picture 12" descr="Graphical user interface, application&#10;&#10;Description automatically generated">
              <a:extLst>
                <a:ext uri="{FF2B5EF4-FFF2-40B4-BE49-F238E27FC236}">
                  <a16:creationId xmlns:a16="http://schemas.microsoft.com/office/drawing/2014/main" id="{D89B1D04-ED8B-DAF5-AA08-3993EC5B9611}"/>
                </a:ext>
              </a:extLst>
            </p:cNvPr>
            <p:cNvPicPr>
              <a:picLocks noChangeAspect="1"/>
            </p:cNvPicPr>
            <p:nvPr/>
          </p:nvPicPr>
          <p:blipFill>
            <a:blip r:embed="rId5"/>
            <a:stretch>
              <a:fillRect/>
            </a:stretch>
          </p:blipFill>
          <p:spPr>
            <a:xfrm>
              <a:off x="4481559" y="5776021"/>
              <a:ext cx="2970118" cy="868188"/>
            </a:xfrm>
            <a:prstGeom prst="rect">
              <a:avLst/>
            </a:prstGeom>
          </p:spPr>
        </p:pic>
        <p:pic>
          <p:nvPicPr>
            <p:cNvPr id="19" name="Picture 18" descr="Graphical user interface, application&#10;&#10;Description automatically generated">
              <a:extLst>
                <a:ext uri="{FF2B5EF4-FFF2-40B4-BE49-F238E27FC236}">
                  <a16:creationId xmlns:a16="http://schemas.microsoft.com/office/drawing/2014/main" id="{B67AB8AD-5B39-C13A-CFF5-FA442114B4B8}"/>
                </a:ext>
              </a:extLst>
            </p:cNvPr>
            <p:cNvPicPr>
              <a:picLocks noChangeAspect="1"/>
            </p:cNvPicPr>
            <p:nvPr/>
          </p:nvPicPr>
          <p:blipFill rotWithShape="1">
            <a:blip r:embed="rId6"/>
            <a:srcRect r="30484" b="58556"/>
            <a:stretch/>
          </p:blipFill>
          <p:spPr>
            <a:xfrm>
              <a:off x="4481560" y="5776021"/>
              <a:ext cx="2064714" cy="359811"/>
            </a:xfrm>
            <a:prstGeom prst="rect">
              <a:avLst/>
            </a:prstGeom>
          </p:spPr>
        </p:pic>
      </p:grpSp>
      <p:pic>
        <p:nvPicPr>
          <p:cNvPr id="21" name="Picture 20" descr="Graphical user interface, Teams&#10;&#10;Description automatically generated with medium confidence">
            <a:extLst>
              <a:ext uri="{FF2B5EF4-FFF2-40B4-BE49-F238E27FC236}">
                <a16:creationId xmlns:a16="http://schemas.microsoft.com/office/drawing/2014/main" id="{C7529BF7-671B-38B7-80D9-AE173D5EC45D}"/>
              </a:ext>
            </a:extLst>
          </p:cNvPr>
          <p:cNvPicPr>
            <a:picLocks noChangeAspect="1"/>
          </p:cNvPicPr>
          <p:nvPr/>
        </p:nvPicPr>
        <p:blipFill>
          <a:blip r:embed="rId7"/>
          <a:stretch>
            <a:fillRect/>
          </a:stretch>
        </p:blipFill>
        <p:spPr>
          <a:xfrm>
            <a:off x="2945113" y="6282930"/>
            <a:ext cx="855855" cy="529522"/>
          </a:xfrm>
          <a:prstGeom prst="rect">
            <a:avLst/>
          </a:prstGeom>
        </p:spPr>
      </p:pic>
      <p:sp>
        <p:nvSpPr>
          <p:cNvPr id="14" name="TextBox 13">
            <a:extLst>
              <a:ext uri="{FF2B5EF4-FFF2-40B4-BE49-F238E27FC236}">
                <a16:creationId xmlns:a16="http://schemas.microsoft.com/office/drawing/2014/main" id="{A96BA08D-B5B0-A234-9414-4ABBC6544769}"/>
              </a:ext>
            </a:extLst>
          </p:cNvPr>
          <p:cNvSpPr txBox="1"/>
          <p:nvPr/>
        </p:nvSpPr>
        <p:spPr>
          <a:xfrm>
            <a:off x="6096000" y="2012648"/>
            <a:ext cx="5688011" cy="553998"/>
          </a:xfrm>
          <a:prstGeom prst="rect">
            <a:avLst/>
          </a:prstGeom>
          <a:noFill/>
        </p:spPr>
        <p:txBody>
          <a:bodyPr wrap="square" lIns="0" tIns="0" rIns="0" bIns="0" rtlCol="0">
            <a:spAutoFit/>
          </a:bodyPr>
          <a:lstStyle/>
          <a:p>
            <a:pPr algn="l"/>
            <a:r>
              <a:rPr lang="en-US" dirty="0">
                <a:solidFill>
                  <a:schemeClr val="tx2"/>
                </a:solidFill>
              </a:rPr>
              <a:t>Here the trigger comes from the coincidence of 3 scintillators.</a:t>
            </a:r>
            <a:endParaRPr lang="en-BE" dirty="0">
              <a:solidFill>
                <a:schemeClr val="tx2"/>
              </a:solidFill>
            </a:endParaRPr>
          </a:p>
        </p:txBody>
      </p:sp>
    </p:spTree>
    <p:extLst>
      <p:ext uri="{BB962C8B-B14F-4D97-AF65-F5344CB8AC3E}">
        <p14:creationId xmlns:p14="http://schemas.microsoft.com/office/powerpoint/2010/main" val="40782319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5" name="Title 4">
            <a:extLst>
              <a:ext uri="{FF2B5EF4-FFF2-40B4-BE49-F238E27FC236}">
                <a16:creationId xmlns:a16="http://schemas.microsoft.com/office/drawing/2014/main" id="{F5240755-E620-EBAD-D32C-06AF0B62E7C7}"/>
              </a:ext>
            </a:extLst>
          </p:cNvPr>
          <p:cNvSpPr>
            <a:spLocks noGrp="1"/>
          </p:cNvSpPr>
          <p:nvPr>
            <p:ph type="title"/>
          </p:nvPr>
        </p:nvSpPr>
        <p:spPr/>
        <p:txBody>
          <a:bodyPr/>
          <a:lstStyle/>
          <a:p>
            <a:r>
              <a:rPr lang="en-GB" dirty="0"/>
              <a:t>SPS test beam measurements</a:t>
            </a:r>
            <a:endParaRPr lang="en-BE" dirty="0"/>
          </a:p>
        </p:txBody>
      </p:sp>
      <p:sp>
        <p:nvSpPr>
          <p:cNvPr id="35" name="TextBox 34">
            <a:extLst>
              <a:ext uri="{FF2B5EF4-FFF2-40B4-BE49-F238E27FC236}">
                <a16:creationId xmlns:a16="http://schemas.microsoft.com/office/drawing/2014/main" id="{F99D7F12-91C8-6ED3-3A2B-3D5D8855D824}"/>
              </a:ext>
            </a:extLst>
          </p:cNvPr>
          <p:cNvSpPr txBox="1"/>
          <p:nvPr/>
        </p:nvSpPr>
        <p:spPr>
          <a:xfrm>
            <a:off x="4801575" y="2640462"/>
            <a:ext cx="2588850" cy="276999"/>
          </a:xfrm>
          <a:prstGeom prst="rect">
            <a:avLst/>
          </a:prstGeom>
          <a:noFill/>
        </p:spPr>
        <p:txBody>
          <a:bodyPr wrap="none" lIns="0" tIns="0" rIns="0" bIns="0" rtlCol="0">
            <a:spAutoFit/>
          </a:bodyPr>
          <a:lstStyle/>
          <a:p>
            <a:pPr algn="l"/>
            <a:r>
              <a:rPr lang="en-BE" dirty="0">
                <a:solidFill>
                  <a:schemeClr val="tx2"/>
                </a:solidFill>
              </a:rPr>
              <a:t>100 </a:t>
            </a:r>
            <a:r>
              <a:rPr lang="en-GB" dirty="0">
                <a:solidFill>
                  <a:schemeClr val="tx2"/>
                </a:solidFill>
              </a:rPr>
              <a:t>k</a:t>
            </a:r>
            <a:r>
              <a:rPr lang="el-GR" dirty="0" err="1">
                <a:solidFill>
                  <a:schemeClr val="tx2"/>
                </a:solidFill>
              </a:rPr>
              <a:t>Ω</a:t>
            </a:r>
            <a:r>
              <a:rPr lang="el-GR" dirty="0">
                <a:solidFill>
                  <a:schemeClr val="tx2"/>
                </a:solidFill>
              </a:rPr>
              <a:t>/</a:t>
            </a:r>
            <a:r>
              <a:rPr lang="en-GB" dirty="0">
                <a:solidFill>
                  <a:schemeClr val="tx2"/>
                </a:solidFill>
              </a:rPr>
              <a:t>❑ resistive-strips</a:t>
            </a:r>
            <a:endParaRPr lang="en-BE" dirty="0">
              <a:solidFill>
                <a:schemeClr val="tx2"/>
              </a:solidFill>
            </a:endParaRPr>
          </a:p>
        </p:txBody>
      </p:sp>
      <p:sp>
        <p:nvSpPr>
          <p:cNvPr id="36" name="TextBox 35">
            <a:extLst>
              <a:ext uri="{FF2B5EF4-FFF2-40B4-BE49-F238E27FC236}">
                <a16:creationId xmlns:a16="http://schemas.microsoft.com/office/drawing/2014/main" id="{3D5CAAEB-F74B-DE12-54DA-11FBC130044F}"/>
              </a:ext>
            </a:extLst>
          </p:cNvPr>
          <p:cNvSpPr txBox="1"/>
          <p:nvPr/>
        </p:nvSpPr>
        <p:spPr>
          <a:xfrm>
            <a:off x="4891343" y="4888673"/>
            <a:ext cx="2433358" cy="276999"/>
          </a:xfrm>
          <a:prstGeom prst="rect">
            <a:avLst/>
          </a:prstGeom>
          <a:noFill/>
        </p:spPr>
        <p:txBody>
          <a:bodyPr wrap="none" lIns="0" tIns="0" rIns="0" bIns="0" rtlCol="0">
            <a:spAutoFit/>
          </a:bodyPr>
          <a:lstStyle/>
          <a:p>
            <a:pPr algn="l"/>
            <a:r>
              <a:rPr lang="en-BE" dirty="0">
                <a:solidFill>
                  <a:schemeClr val="tx2"/>
                </a:solidFill>
              </a:rPr>
              <a:t>1 M</a:t>
            </a:r>
            <a:r>
              <a:rPr lang="el-GR" dirty="0" err="1">
                <a:solidFill>
                  <a:schemeClr val="tx2"/>
                </a:solidFill>
              </a:rPr>
              <a:t>Ω</a:t>
            </a:r>
            <a:r>
              <a:rPr lang="el-GR" dirty="0">
                <a:solidFill>
                  <a:schemeClr val="tx2"/>
                </a:solidFill>
              </a:rPr>
              <a:t>/</a:t>
            </a:r>
            <a:r>
              <a:rPr lang="en-GB" dirty="0">
                <a:solidFill>
                  <a:schemeClr val="tx2"/>
                </a:solidFill>
              </a:rPr>
              <a:t>❑ resistive-strips</a:t>
            </a:r>
            <a:endParaRPr lang="en-BE" dirty="0">
              <a:solidFill>
                <a:schemeClr val="tx2"/>
              </a:solidFill>
            </a:endParaRPr>
          </a:p>
        </p:txBody>
      </p:sp>
      <p:pic>
        <p:nvPicPr>
          <p:cNvPr id="13" name="Picture 12">
            <a:extLst>
              <a:ext uri="{FF2B5EF4-FFF2-40B4-BE49-F238E27FC236}">
                <a16:creationId xmlns:a16="http://schemas.microsoft.com/office/drawing/2014/main" id="{2A710102-6CEA-4DA0-EBD3-D38E4E69BF10}"/>
              </a:ext>
            </a:extLst>
          </p:cNvPr>
          <p:cNvPicPr>
            <a:picLocks noChangeAspect="1"/>
          </p:cNvPicPr>
          <p:nvPr/>
        </p:nvPicPr>
        <p:blipFill>
          <a:blip r:embed="rId4"/>
          <a:stretch>
            <a:fillRect/>
          </a:stretch>
        </p:blipFill>
        <p:spPr>
          <a:xfrm rot="5400000">
            <a:off x="8330696" y="1198983"/>
            <a:ext cx="2232131" cy="3270331"/>
          </a:xfrm>
          <a:prstGeom prst="rect">
            <a:avLst/>
          </a:prstGeom>
        </p:spPr>
      </p:pic>
      <p:pic>
        <p:nvPicPr>
          <p:cNvPr id="38" name="Picture 37">
            <a:extLst>
              <a:ext uri="{FF2B5EF4-FFF2-40B4-BE49-F238E27FC236}">
                <a16:creationId xmlns:a16="http://schemas.microsoft.com/office/drawing/2014/main" id="{A2EC00BE-6CCC-0B42-A004-8DA91982AC03}"/>
              </a:ext>
            </a:extLst>
          </p:cNvPr>
          <p:cNvPicPr>
            <a:picLocks noChangeAspect="1"/>
          </p:cNvPicPr>
          <p:nvPr/>
        </p:nvPicPr>
        <p:blipFill rotWithShape="1">
          <a:blip r:embed="rId5">
            <a:clrChange>
              <a:clrFrom>
                <a:srgbClr val="000000">
                  <a:alpha val="0"/>
                </a:srgbClr>
              </a:clrFrom>
              <a:clrTo>
                <a:srgbClr val="000000">
                  <a:alpha val="0"/>
                </a:srgbClr>
              </a:clrTo>
            </a:clrChange>
          </a:blip>
          <a:srcRect t="8376"/>
          <a:stretch/>
        </p:blipFill>
        <p:spPr>
          <a:xfrm rot="5400000">
            <a:off x="1474186" y="1335951"/>
            <a:ext cx="2232130" cy="2996394"/>
          </a:xfrm>
          <a:prstGeom prst="rect">
            <a:avLst/>
          </a:prstGeom>
        </p:spPr>
      </p:pic>
      <p:pic>
        <p:nvPicPr>
          <p:cNvPr id="40" name="Picture 39">
            <a:extLst>
              <a:ext uri="{FF2B5EF4-FFF2-40B4-BE49-F238E27FC236}">
                <a16:creationId xmlns:a16="http://schemas.microsoft.com/office/drawing/2014/main" id="{289C41F5-2EB7-4BE4-73DB-50BD8028A347}"/>
              </a:ext>
            </a:extLst>
          </p:cNvPr>
          <p:cNvPicPr>
            <a:picLocks noChangeAspect="1"/>
          </p:cNvPicPr>
          <p:nvPr/>
        </p:nvPicPr>
        <p:blipFill rotWithShape="1">
          <a:blip r:embed="rId6"/>
          <a:srcRect b="5031"/>
          <a:stretch/>
        </p:blipFill>
        <p:spPr>
          <a:xfrm rot="5400000">
            <a:off x="1711447" y="3525348"/>
            <a:ext cx="2232130" cy="3105794"/>
          </a:xfrm>
          <a:prstGeom prst="rect">
            <a:avLst/>
          </a:prstGeom>
        </p:spPr>
      </p:pic>
      <p:pic>
        <p:nvPicPr>
          <p:cNvPr id="10" name="Picture 9">
            <a:extLst>
              <a:ext uri="{FF2B5EF4-FFF2-40B4-BE49-F238E27FC236}">
                <a16:creationId xmlns:a16="http://schemas.microsoft.com/office/drawing/2014/main" id="{EFD55A50-F37F-B1C8-2732-8D57BE90399B}"/>
              </a:ext>
            </a:extLst>
          </p:cNvPr>
          <p:cNvPicPr>
            <a:picLocks noChangeAspect="1"/>
          </p:cNvPicPr>
          <p:nvPr/>
        </p:nvPicPr>
        <p:blipFill rotWithShape="1">
          <a:blip r:embed="rId7"/>
          <a:srcRect b="9358"/>
          <a:stretch/>
        </p:blipFill>
        <p:spPr>
          <a:xfrm rot="5400000">
            <a:off x="8506032" y="3596112"/>
            <a:ext cx="2232129" cy="2964265"/>
          </a:xfrm>
          <a:prstGeom prst="rect">
            <a:avLst/>
          </a:prstGeom>
        </p:spPr>
      </p:pic>
      <p:sp>
        <p:nvSpPr>
          <p:cNvPr id="50" name="Content Placeholder 1">
            <a:extLst>
              <a:ext uri="{FF2B5EF4-FFF2-40B4-BE49-F238E27FC236}">
                <a16:creationId xmlns:a16="http://schemas.microsoft.com/office/drawing/2014/main" id="{E8A029C9-9B49-D5F0-D6A4-8F772C3605E1}"/>
              </a:ext>
            </a:extLst>
          </p:cNvPr>
          <p:cNvSpPr>
            <a:spLocks noGrp="1"/>
          </p:cNvSpPr>
          <p:nvPr>
            <p:ph idx="1"/>
          </p:nvPr>
        </p:nvSpPr>
        <p:spPr>
          <a:xfrm>
            <a:off x="403200" y="1312156"/>
            <a:ext cx="11575945" cy="1171468"/>
          </a:xfrm>
        </p:spPr>
        <p:txBody>
          <a:bodyPr/>
          <a:lstStyle/>
          <a:p>
            <a:r>
              <a:rPr lang="en-US" sz="1800" dirty="0"/>
              <a:t>The lower resistivity spreads the signal over more strips resulting in a lower amplitude in each. </a:t>
            </a:r>
            <a:endParaRPr lang="en-GB" sz="1800" b="0" dirty="0"/>
          </a:p>
        </p:txBody>
      </p:sp>
      <p:grpSp>
        <p:nvGrpSpPr>
          <p:cNvPr id="2" name="Group 1">
            <a:extLst>
              <a:ext uri="{FF2B5EF4-FFF2-40B4-BE49-F238E27FC236}">
                <a16:creationId xmlns:a16="http://schemas.microsoft.com/office/drawing/2014/main" id="{8C4A991A-4D82-7EF8-ECC2-77C2FFE5C7A3}"/>
              </a:ext>
            </a:extLst>
          </p:cNvPr>
          <p:cNvGrpSpPr/>
          <p:nvPr/>
        </p:nvGrpSpPr>
        <p:grpSpPr>
          <a:xfrm>
            <a:off x="3795040" y="6288867"/>
            <a:ext cx="1687441" cy="514966"/>
            <a:chOff x="4481559" y="5776021"/>
            <a:chExt cx="2970118" cy="868188"/>
          </a:xfrm>
        </p:grpSpPr>
        <p:pic>
          <p:nvPicPr>
            <p:cNvPr id="3" name="Picture 2" descr="Graphical user interface, application&#10;&#10;Description automatically generated">
              <a:extLst>
                <a:ext uri="{FF2B5EF4-FFF2-40B4-BE49-F238E27FC236}">
                  <a16:creationId xmlns:a16="http://schemas.microsoft.com/office/drawing/2014/main" id="{C55137EA-9485-1A5C-2F5B-0BF8E8B6F840}"/>
                </a:ext>
              </a:extLst>
            </p:cNvPr>
            <p:cNvPicPr>
              <a:picLocks noChangeAspect="1"/>
            </p:cNvPicPr>
            <p:nvPr/>
          </p:nvPicPr>
          <p:blipFill>
            <a:blip r:embed="rId8"/>
            <a:stretch>
              <a:fillRect/>
            </a:stretch>
          </p:blipFill>
          <p:spPr>
            <a:xfrm>
              <a:off x="4481559" y="5776021"/>
              <a:ext cx="2970118" cy="868188"/>
            </a:xfrm>
            <a:prstGeom prst="rect">
              <a:avLst/>
            </a:prstGeom>
          </p:spPr>
        </p:pic>
        <p:pic>
          <p:nvPicPr>
            <p:cNvPr id="4" name="Picture 3" descr="Graphical user interface, application&#10;&#10;Description automatically generated">
              <a:extLst>
                <a:ext uri="{FF2B5EF4-FFF2-40B4-BE49-F238E27FC236}">
                  <a16:creationId xmlns:a16="http://schemas.microsoft.com/office/drawing/2014/main" id="{10717C91-F5DE-616F-B3CA-FC2DB0B1F471}"/>
                </a:ext>
              </a:extLst>
            </p:cNvPr>
            <p:cNvPicPr>
              <a:picLocks noChangeAspect="1"/>
            </p:cNvPicPr>
            <p:nvPr/>
          </p:nvPicPr>
          <p:blipFill rotWithShape="1">
            <a:blip r:embed="rId9"/>
            <a:srcRect r="30484" b="58556"/>
            <a:stretch/>
          </p:blipFill>
          <p:spPr>
            <a:xfrm>
              <a:off x="4481560" y="5776021"/>
              <a:ext cx="2064714" cy="359811"/>
            </a:xfrm>
            <a:prstGeom prst="rect">
              <a:avLst/>
            </a:prstGeom>
          </p:spPr>
        </p:pic>
      </p:grpSp>
      <p:pic>
        <p:nvPicPr>
          <p:cNvPr id="7" name="Picture 6" descr="Graphical user interface, Teams&#10;&#10;Description automatically generated with medium confidence">
            <a:extLst>
              <a:ext uri="{FF2B5EF4-FFF2-40B4-BE49-F238E27FC236}">
                <a16:creationId xmlns:a16="http://schemas.microsoft.com/office/drawing/2014/main" id="{1F00A22F-0FD6-56C3-CF69-CBFD581E8010}"/>
              </a:ext>
            </a:extLst>
          </p:cNvPr>
          <p:cNvPicPr>
            <a:picLocks noChangeAspect="1"/>
          </p:cNvPicPr>
          <p:nvPr/>
        </p:nvPicPr>
        <p:blipFill>
          <a:blip r:embed="rId10"/>
          <a:stretch>
            <a:fillRect/>
          </a:stretch>
        </p:blipFill>
        <p:spPr>
          <a:xfrm>
            <a:off x="2945113" y="6282930"/>
            <a:ext cx="855855" cy="529522"/>
          </a:xfrm>
          <a:prstGeom prst="rect">
            <a:avLst/>
          </a:prstGeom>
        </p:spPr>
      </p:pic>
      <p:sp>
        <p:nvSpPr>
          <p:cNvPr id="11" name="TextBox 10">
            <a:extLst>
              <a:ext uri="{FF2B5EF4-FFF2-40B4-BE49-F238E27FC236}">
                <a16:creationId xmlns:a16="http://schemas.microsoft.com/office/drawing/2014/main" id="{A8C9561D-934B-8483-5D80-9D64FE5D319C}"/>
              </a:ext>
            </a:extLst>
          </p:cNvPr>
          <p:cNvSpPr txBox="1"/>
          <p:nvPr/>
        </p:nvSpPr>
        <p:spPr>
          <a:xfrm>
            <a:off x="1694172" y="1979335"/>
            <a:ext cx="896079" cy="215444"/>
          </a:xfrm>
          <a:prstGeom prst="rect">
            <a:avLst/>
          </a:prstGeom>
          <a:noFill/>
        </p:spPr>
        <p:txBody>
          <a:bodyPr wrap="none" lIns="0" tIns="0" rIns="0" bIns="0" rtlCol="0">
            <a:spAutoFit/>
          </a:bodyPr>
          <a:lstStyle/>
          <a:p>
            <a:pPr algn="l"/>
            <a:r>
              <a:rPr lang="en-US" sz="1400" dirty="0">
                <a:solidFill>
                  <a:srgbClr val="FF0000"/>
                </a:solidFill>
              </a:rPr>
              <a:t>Preliminary</a:t>
            </a:r>
            <a:endParaRPr lang="en-BE" sz="1400" dirty="0">
              <a:solidFill>
                <a:srgbClr val="FF0000"/>
              </a:solidFill>
            </a:endParaRPr>
          </a:p>
        </p:txBody>
      </p:sp>
      <p:sp>
        <p:nvSpPr>
          <p:cNvPr id="14" name="TextBox 13">
            <a:extLst>
              <a:ext uri="{FF2B5EF4-FFF2-40B4-BE49-F238E27FC236}">
                <a16:creationId xmlns:a16="http://schemas.microsoft.com/office/drawing/2014/main" id="{10AAFC32-6504-9315-B367-BD1370E2C248}"/>
              </a:ext>
            </a:extLst>
          </p:cNvPr>
          <p:cNvSpPr txBox="1"/>
          <p:nvPr/>
        </p:nvSpPr>
        <p:spPr>
          <a:xfrm>
            <a:off x="1694171" y="4237033"/>
            <a:ext cx="896079" cy="215444"/>
          </a:xfrm>
          <a:prstGeom prst="rect">
            <a:avLst/>
          </a:prstGeom>
          <a:noFill/>
        </p:spPr>
        <p:txBody>
          <a:bodyPr wrap="none" lIns="0" tIns="0" rIns="0" bIns="0" rtlCol="0">
            <a:spAutoFit/>
          </a:bodyPr>
          <a:lstStyle/>
          <a:p>
            <a:pPr algn="l"/>
            <a:r>
              <a:rPr lang="en-US" sz="1400" dirty="0">
                <a:solidFill>
                  <a:srgbClr val="FF0000"/>
                </a:solidFill>
              </a:rPr>
              <a:t>Preliminary</a:t>
            </a:r>
            <a:endParaRPr lang="en-BE" sz="1400" dirty="0">
              <a:solidFill>
                <a:srgbClr val="FF0000"/>
              </a:solidFill>
            </a:endParaRPr>
          </a:p>
        </p:txBody>
      </p:sp>
      <p:sp>
        <p:nvSpPr>
          <p:cNvPr id="15" name="TextBox 14">
            <a:extLst>
              <a:ext uri="{FF2B5EF4-FFF2-40B4-BE49-F238E27FC236}">
                <a16:creationId xmlns:a16="http://schemas.microsoft.com/office/drawing/2014/main" id="{FACFB3D2-722B-99C5-6DEE-A7D3749506CD}"/>
              </a:ext>
            </a:extLst>
          </p:cNvPr>
          <p:cNvSpPr txBox="1"/>
          <p:nvPr/>
        </p:nvSpPr>
        <p:spPr>
          <a:xfrm>
            <a:off x="8426102" y="4234702"/>
            <a:ext cx="896079" cy="215444"/>
          </a:xfrm>
          <a:prstGeom prst="rect">
            <a:avLst/>
          </a:prstGeom>
          <a:noFill/>
        </p:spPr>
        <p:txBody>
          <a:bodyPr wrap="none" lIns="0" tIns="0" rIns="0" bIns="0" rtlCol="0">
            <a:spAutoFit/>
          </a:bodyPr>
          <a:lstStyle/>
          <a:p>
            <a:pPr algn="l"/>
            <a:r>
              <a:rPr lang="en-US" sz="1400" dirty="0">
                <a:solidFill>
                  <a:srgbClr val="FF0000"/>
                </a:solidFill>
              </a:rPr>
              <a:t>Preliminary</a:t>
            </a:r>
            <a:endParaRPr lang="en-BE" sz="1400" dirty="0">
              <a:solidFill>
                <a:srgbClr val="FF0000"/>
              </a:solidFill>
            </a:endParaRPr>
          </a:p>
        </p:txBody>
      </p:sp>
      <p:sp>
        <p:nvSpPr>
          <p:cNvPr id="16" name="TextBox 15">
            <a:extLst>
              <a:ext uri="{FF2B5EF4-FFF2-40B4-BE49-F238E27FC236}">
                <a16:creationId xmlns:a16="http://schemas.microsoft.com/office/drawing/2014/main" id="{8B629C40-97D9-AA7E-6113-B001E1562781}"/>
              </a:ext>
            </a:extLst>
          </p:cNvPr>
          <p:cNvSpPr txBox="1"/>
          <p:nvPr/>
        </p:nvSpPr>
        <p:spPr>
          <a:xfrm>
            <a:off x="8426102" y="1977004"/>
            <a:ext cx="896079" cy="215444"/>
          </a:xfrm>
          <a:prstGeom prst="rect">
            <a:avLst/>
          </a:prstGeom>
          <a:noFill/>
        </p:spPr>
        <p:txBody>
          <a:bodyPr wrap="none" lIns="0" tIns="0" rIns="0" bIns="0" rtlCol="0">
            <a:spAutoFit/>
          </a:bodyPr>
          <a:lstStyle/>
          <a:p>
            <a:pPr algn="l"/>
            <a:r>
              <a:rPr lang="en-US" sz="1400" dirty="0">
                <a:solidFill>
                  <a:srgbClr val="FF0000"/>
                </a:solidFill>
              </a:rPr>
              <a:t>Preliminary</a:t>
            </a:r>
            <a:endParaRPr lang="en-BE" sz="1400" dirty="0">
              <a:solidFill>
                <a:srgbClr val="FF0000"/>
              </a:solidFill>
            </a:endParaRPr>
          </a:p>
        </p:txBody>
      </p:sp>
    </p:spTree>
    <p:extLst>
      <p:ext uri="{BB962C8B-B14F-4D97-AF65-F5344CB8AC3E}">
        <p14:creationId xmlns:p14="http://schemas.microsoft.com/office/powerpoint/2010/main" val="897106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C8491BB4-D91C-8720-8EC6-B1093C7D0579}"/>
              </a:ext>
            </a:extLst>
          </p:cNvPr>
          <p:cNvPicPr>
            <a:picLocks noChangeAspect="1"/>
          </p:cNvPicPr>
          <p:nvPr/>
        </p:nvPicPr>
        <p:blipFill>
          <a:blip r:embed="rId3"/>
          <a:stretch>
            <a:fillRect/>
          </a:stretch>
        </p:blipFill>
        <p:spPr>
          <a:xfrm>
            <a:off x="7920471" y="1712761"/>
            <a:ext cx="3121786" cy="2232077"/>
          </a:xfrm>
          <a:prstGeom prst="rect">
            <a:avLst/>
          </a:prstGeom>
        </p:spPr>
      </p:pic>
      <p:sp>
        <p:nvSpPr>
          <p:cNvPr id="14" name="Rectangle 13">
            <a:extLst>
              <a:ext uri="{FF2B5EF4-FFF2-40B4-BE49-F238E27FC236}">
                <a16:creationId xmlns:a16="http://schemas.microsoft.com/office/drawing/2014/main" id="{671D4A0F-1826-9D4B-A266-7536F5B739B8}"/>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EBAE2BC5-1ADF-034A-988C-BDA5356362FC}"/>
              </a:ext>
            </a:extLst>
          </p:cNvPr>
          <p:cNvSpPr>
            <a:spLocks noGrp="1"/>
          </p:cNvSpPr>
          <p:nvPr>
            <p:ph type="title"/>
          </p:nvPr>
        </p:nvSpPr>
        <p:spPr>
          <a:xfrm>
            <a:off x="407988" y="373593"/>
            <a:ext cx="11784012" cy="1065742"/>
          </a:xfrm>
        </p:spPr>
        <p:txBody>
          <a:bodyPr/>
          <a:lstStyle/>
          <a:p>
            <a:r>
              <a:rPr lang="en-GB" dirty="0"/>
              <a:t>Benchmark of the modelling effort</a:t>
            </a:r>
            <a:endParaRPr lang="en-BE" dirty="0"/>
          </a:p>
        </p:txBody>
      </p:sp>
      <p:sp>
        <p:nvSpPr>
          <p:cNvPr id="4" name="Slide Number Placeholder 3">
            <a:extLst>
              <a:ext uri="{FF2B5EF4-FFF2-40B4-BE49-F238E27FC236}">
                <a16:creationId xmlns:a16="http://schemas.microsoft.com/office/drawing/2014/main" id="{05F1D894-F1E5-3642-ADBF-6F3D331E9349}"/>
              </a:ext>
            </a:extLst>
          </p:cNvPr>
          <p:cNvSpPr>
            <a:spLocks noGrp="1"/>
          </p:cNvSpPr>
          <p:nvPr>
            <p:ph type="sldNum" sz="quarter" idx="12"/>
          </p:nvPr>
        </p:nvSpPr>
        <p:spPr/>
        <p:txBody>
          <a:bodyPr/>
          <a:lstStyle/>
          <a:p>
            <a:fld id="{36B5EA5A-BC32-A742-B11B-8E7414D5B535}" type="slidenum">
              <a:rPr lang="en-US" smtClean="0"/>
              <a:pPr/>
              <a:t>18</a:t>
            </a:fld>
            <a:endParaRPr lang="en-US" dirty="0"/>
          </a:p>
        </p:txBody>
      </p:sp>
      <p:pic>
        <p:nvPicPr>
          <p:cNvPr id="37" name="Picture 36" descr="Logo&#10;&#10;Description automatically generated with medium confidence">
            <a:extLst>
              <a:ext uri="{FF2B5EF4-FFF2-40B4-BE49-F238E27FC236}">
                <a16:creationId xmlns:a16="http://schemas.microsoft.com/office/drawing/2014/main" id="{F2DB53A9-0420-904A-B92A-591E2D723F93}"/>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08272" y="6282930"/>
            <a:ext cx="2543048" cy="514965"/>
          </a:xfrm>
          <a:prstGeom prst="rect">
            <a:avLst/>
          </a:prstGeom>
        </p:spPr>
      </p:pic>
      <p:pic>
        <p:nvPicPr>
          <p:cNvPr id="8" name="Picture 7">
            <a:extLst>
              <a:ext uri="{FF2B5EF4-FFF2-40B4-BE49-F238E27FC236}">
                <a16:creationId xmlns:a16="http://schemas.microsoft.com/office/drawing/2014/main" id="{59AAEEAF-30A2-A64B-E280-EDFE9F87DBFE}"/>
              </a:ext>
            </a:extLst>
          </p:cNvPr>
          <p:cNvPicPr>
            <a:picLocks noChangeAspect="1"/>
          </p:cNvPicPr>
          <p:nvPr/>
        </p:nvPicPr>
        <p:blipFill rotWithShape="1">
          <a:blip r:embed="rId5"/>
          <a:srcRect l="7040"/>
          <a:stretch/>
        </p:blipFill>
        <p:spPr>
          <a:xfrm rot="5400000">
            <a:off x="1676481" y="914554"/>
            <a:ext cx="2331518" cy="3674643"/>
          </a:xfrm>
          <a:prstGeom prst="rect">
            <a:avLst/>
          </a:prstGeom>
        </p:spPr>
      </p:pic>
      <p:pic>
        <p:nvPicPr>
          <p:cNvPr id="11" name="Picture 10">
            <a:extLst>
              <a:ext uri="{FF2B5EF4-FFF2-40B4-BE49-F238E27FC236}">
                <a16:creationId xmlns:a16="http://schemas.microsoft.com/office/drawing/2014/main" id="{71BD5E50-FFF7-8775-E5D9-5F52DD08B5E2}"/>
              </a:ext>
            </a:extLst>
          </p:cNvPr>
          <p:cNvPicPr>
            <a:picLocks noChangeAspect="1"/>
          </p:cNvPicPr>
          <p:nvPr/>
        </p:nvPicPr>
        <p:blipFill rotWithShape="1">
          <a:blip r:embed="rId6">
            <a:clrChange>
              <a:clrFrom>
                <a:srgbClr val="000000">
                  <a:alpha val="0"/>
                </a:srgbClr>
              </a:clrFrom>
              <a:clrTo>
                <a:srgbClr val="000000">
                  <a:alpha val="0"/>
                </a:srgbClr>
              </a:clrTo>
            </a:clrChange>
          </a:blip>
          <a:srcRect l="8761" r="2303"/>
          <a:stretch/>
        </p:blipFill>
        <p:spPr>
          <a:xfrm rot="5400000">
            <a:off x="1744912" y="3185863"/>
            <a:ext cx="2230598" cy="3674642"/>
          </a:xfrm>
          <a:prstGeom prst="rect">
            <a:avLst/>
          </a:prstGeom>
        </p:spPr>
      </p:pic>
      <p:grpSp>
        <p:nvGrpSpPr>
          <p:cNvPr id="2" name="Group 1">
            <a:extLst>
              <a:ext uri="{FF2B5EF4-FFF2-40B4-BE49-F238E27FC236}">
                <a16:creationId xmlns:a16="http://schemas.microsoft.com/office/drawing/2014/main" id="{020203DF-9ECD-AF86-7973-B8690D444CE2}"/>
              </a:ext>
            </a:extLst>
          </p:cNvPr>
          <p:cNvGrpSpPr/>
          <p:nvPr/>
        </p:nvGrpSpPr>
        <p:grpSpPr>
          <a:xfrm>
            <a:off x="3795040" y="6288867"/>
            <a:ext cx="1687441" cy="514966"/>
            <a:chOff x="4481559" y="5776021"/>
            <a:chExt cx="2970118" cy="868188"/>
          </a:xfrm>
        </p:grpSpPr>
        <p:pic>
          <p:nvPicPr>
            <p:cNvPr id="5" name="Picture 4" descr="Graphical user interface, application&#10;&#10;Description automatically generated">
              <a:extLst>
                <a:ext uri="{FF2B5EF4-FFF2-40B4-BE49-F238E27FC236}">
                  <a16:creationId xmlns:a16="http://schemas.microsoft.com/office/drawing/2014/main" id="{C3AB9D3B-C18B-9991-276A-8754969891AD}"/>
                </a:ext>
              </a:extLst>
            </p:cNvPr>
            <p:cNvPicPr>
              <a:picLocks noChangeAspect="1"/>
            </p:cNvPicPr>
            <p:nvPr/>
          </p:nvPicPr>
          <p:blipFill>
            <a:blip r:embed="rId7"/>
            <a:stretch>
              <a:fillRect/>
            </a:stretch>
          </p:blipFill>
          <p:spPr>
            <a:xfrm>
              <a:off x="4481559" y="5776021"/>
              <a:ext cx="2970118" cy="868188"/>
            </a:xfrm>
            <a:prstGeom prst="rect">
              <a:avLst/>
            </a:prstGeom>
          </p:spPr>
        </p:pic>
        <p:pic>
          <p:nvPicPr>
            <p:cNvPr id="6" name="Picture 5" descr="Graphical user interface, application&#10;&#10;Description automatically generated">
              <a:extLst>
                <a:ext uri="{FF2B5EF4-FFF2-40B4-BE49-F238E27FC236}">
                  <a16:creationId xmlns:a16="http://schemas.microsoft.com/office/drawing/2014/main" id="{AF31E1F4-FDDD-33DF-B867-DCBDCEB30020}"/>
                </a:ext>
              </a:extLst>
            </p:cNvPr>
            <p:cNvPicPr>
              <a:picLocks noChangeAspect="1"/>
            </p:cNvPicPr>
            <p:nvPr/>
          </p:nvPicPr>
          <p:blipFill rotWithShape="1">
            <a:blip r:embed="rId8"/>
            <a:srcRect r="30484" b="58556"/>
            <a:stretch/>
          </p:blipFill>
          <p:spPr>
            <a:xfrm>
              <a:off x="4481560" y="5776021"/>
              <a:ext cx="2064714" cy="359811"/>
            </a:xfrm>
            <a:prstGeom prst="rect">
              <a:avLst/>
            </a:prstGeom>
          </p:spPr>
        </p:pic>
      </p:grpSp>
      <p:pic>
        <p:nvPicPr>
          <p:cNvPr id="9" name="Picture 8" descr="Graphical user interface, Teams&#10;&#10;Description automatically generated with medium confidence">
            <a:extLst>
              <a:ext uri="{FF2B5EF4-FFF2-40B4-BE49-F238E27FC236}">
                <a16:creationId xmlns:a16="http://schemas.microsoft.com/office/drawing/2014/main" id="{848BCFBA-143E-F454-DED1-C8F10C7EEAFF}"/>
              </a:ext>
            </a:extLst>
          </p:cNvPr>
          <p:cNvPicPr>
            <a:picLocks noChangeAspect="1"/>
          </p:cNvPicPr>
          <p:nvPr/>
        </p:nvPicPr>
        <p:blipFill>
          <a:blip r:embed="rId9"/>
          <a:stretch>
            <a:fillRect/>
          </a:stretch>
        </p:blipFill>
        <p:spPr>
          <a:xfrm>
            <a:off x="2945113" y="6282930"/>
            <a:ext cx="855855" cy="529522"/>
          </a:xfrm>
          <a:prstGeom prst="rect">
            <a:avLst/>
          </a:prstGeom>
        </p:spPr>
      </p:pic>
      <p:sp>
        <p:nvSpPr>
          <p:cNvPr id="10" name="TextBox 9">
            <a:extLst>
              <a:ext uri="{FF2B5EF4-FFF2-40B4-BE49-F238E27FC236}">
                <a16:creationId xmlns:a16="http://schemas.microsoft.com/office/drawing/2014/main" id="{F506FD0F-AB7C-4A50-DB53-EA191530FDF8}"/>
              </a:ext>
            </a:extLst>
          </p:cNvPr>
          <p:cNvSpPr txBox="1"/>
          <p:nvPr/>
        </p:nvSpPr>
        <p:spPr>
          <a:xfrm>
            <a:off x="2544629" y="1749714"/>
            <a:ext cx="1093248" cy="430887"/>
          </a:xfrm>
          <a:prstGeom prst="rect">
            <a:avLst/>
          </a:prstGeom>
          <a:noFill/>
        </p:spPr>
        <p:txBody>
          <a:bodyPr wrap="none" lIns="0" tIns="0" rIns="0" bIns="0" rtlCol="0">
            <a:spAutoFit/>
          </a:bodyPr>
          <a:lstStyle/>
          <a:p>
            <a:pPr algn="ctr"/>
            <a:r>
              <a:rPr lang="en-US" sz="1400" dirty="0">
                <a:solidFill>
                  <a:srgbClr val="FF0000"/>
                </a:solidFill>
              </a:rPr>
              <a:t>Preliminary</a:t>
            </a:r>
          </a:p>
          <a:p>
            <a:pPr algn="l"/>
            <a:r>
              <a:rPr lang="en-US" sz="1400" dirty="0">
                <a:solidFill>
                  <a:srgbClr val="FF0000"/>
                </a:solidFill>
              </a:rPr>
              <a:t>Measurement</a:t>
            </a:r>
            <a:endParaRPr lang="en-BE" sz="1400" dirty="0">
              <a:solidFill>
                <a:srgbClr val="FF0000"/>
              </a:solidFill>
            </a:endParaRPr>
          </a:p>
        </p:txBody>
      </p:sp>
      <p:sp>
        <p:nvSpPr>
          <p:cNvPr id="7" name="TextBox 6">
            <a:extLst>
              <a:ext uri="{FF2B5EF4-FFF2-40B4-BE49-F238E27FC236}">
                <a16:creationId xmlns:a16="http://schemas.microsoft.com/office/drawing/2014/main" id="{101BFDF3-1C63-D16A-C66E-7544DF8312D5}"/>
              </a:ext>
            </a:extLst>
          </p:cNvPr>
          <p:cNvSpPr txBox="1"/>
          <p:nvPr/>
        </p:nvSpPr>
        <p:spPr>
          <a:xfrm>
            <a:off x="4801575" y="2562530"/>
            <a:ext cx="2588850" cy="276999"/>
          </a:xfrm>
          <a:prstGeom prst="rect">
            <a:avLst/>
          </a:prstGeom>
          <a:noFill/>
        </p:spPr>
        <p:txBody>
          <a:bodyPr wrap="none" lIns="0" tIns="0" rIns="0" bIns="0" rtlCol="0">
            <a:spAutoFit/>
          </a:bodyPr>
          <a:lstStyle/>
          <a:p>
            <a:pPr algn="l"/>
            <a:r>
              <a:rPr lang="en-BE" dirty="0">
                <a:solidFill>
                  <a:schemeClr val="tx2"/>
                </a:solidFill>
              </a:rPr>
              <a:t>100 </a:t>
            </a:r>
            <a:r>
              <a:rPr lang="en-GB" dirty="0">
                <a:solidFill>
                  <a:schemeClr val="tx2"/>
                </a:solidFill>
              </a:rPr>
              <a:t>k</a:t>
            </a:r>
            <a:r>
              <a:rPr lang="el-GR" dirty="0" err="1">
                <a:solidFill>
                  <a:schemeClr val="tx2"/>
                </a:solidFill>
              </a:rPr>
              <a:t>Ω</a:t>
            </a:r>
            <a:r>
              <a:rPr lang="el-GR" dirty="0">
                <a:solidFill>
                  <a:schemeClr val="tx2"/>
                </a:solidFill>
              </a:rPr>
              <a:t>/</a:t>
            </a:r>
            <a:r>
              <a:rPr lang="en-GB" dirty="0">
                <a:solidFill>
                  <a:schemeClr val="tx2"/>
                </a:solidFill>
              </a:rPr>
              <a:t>❑ resistive-strips</a:t>
            </a:r>
            <a:endParaRPr lang="en-BE" dirty="0">
              <a:solidFill>
                <a:schemeClr val="tx2"/>
              </a:solidFill>
            </a:endParaRPr>
          </a:p>
        </p:txBody>
      </p:sp>
      <p:sp>
        <p:nvSpPr>
          <p:cNvPr id="13" name="TextBox 12">
            <a:extLst>
              <a:ext uri="{FF2B5EF4-FFF2-40B4-BE49-F238E27FC236}">
                <a16:creationId xmlns:a16="http://schemas.microsoft.com/office/drawing/2014/main" id="{4E6B0839-1052-1004-F241-5A2A92FB92D7}"/>
              </a:ext>
            </a:extLst>
          </p:cNvPr>
          <p:cNvSpPr txBox="1"/>
          <p:nvPr/>
        </p:nvSpPr>
        <p:spPr>
          <a:xfrm>
            <a:off x="4891343" y="4888673"/>
            <a:ext cx="2433358" cy="276999"/>
          </a:xfrm>
          <a:prstGeom prst="rect">
            <a:avLst/>
          </a:prstGeom>
          <a:noFill/>
        </p:spPr>
        <p:txBody>
          <a:bodyPr wrap="none" lIns="0" tIns="0" rIns="0" bIns="0" rtlCol="0">
            <a:spAutoFit/>
          </a:bodyPr>
          <a:lstStyle/>
          <a:p>
            <a:pPr algn="l"/>
            <a:r>
              <a:rPr lang="en-BE" dirty="0">
                <a:solidFill>
                  <a:schemeClr val="tx2"/>
                </a:solidFill>
              </a:rPr>
              <a:t>1 M</a:t>
            </a:r>
            <a:r>
              <a:rPr lang="el-GR" dirty="0" err="1">
                <a:solidFill>
                  <a:schemeClr val="tx2"/>
                </a:solidFill>
              </a:rPr>
              <a:t>Ω</a:t>
            </a:r>
            <a:r>
              <a:rPr lang="el-GR" dirty="0">
                <a:solidFill>
                  <a:schemeClr val="tx2"/>
                </a:solidFill>
              </a:rPr>
              <a:t>/</a:t>
            </a:r>
            <a:r>
              <a:rPr lang="en-GB" dirty="0">
                <a:solidFill>
                  <a:schemeClr val="tx2"/>
                </a:solidFill>
              </a:rPr>
              <a:t>❑ resistive-strips</a:t>
            </a:r>
            <a:endParaRPr lang="en-BE" dirty="0">
              <a:solidFill>
                <a:schemeClr val="tx2"/>
              </a:solidFill>
            </a:endParaRPr>
          </a:p>
        </p:txBody>
      </p:sp>
      <p:sp>
        <p:nvSpPr>
          <p:cNvPr id="20" name="TextBox 19">
            <a:extLst>
              <a:ext uri="{FF2B5EF4-FFF2-40B4-BE49-F238E27FC236}">
                <a16:creationId xmlns:a16="http://schemas.microsoft.com/office/drawing/2014/main" id="{A5314600-8F95-96FD-2AA3-D1197CF5C861}"/>
              </a:ext>
            </a:extLst>
          </p:cNvPr>
          <p:cNvSpPr txBox="1"/>
          <p:nvPr/>
        </p:nvSpPr>
        <p:spPr>
          <a:xfrm>
            <a:off x="2594636" y="4081233"/>
            <a:ext cx="1093248" cy="430887"/>
          </a:xfrm>
          <a:prstGeom prst="rect">
            <a:avLst/>
          </a:prstGeom>
          <a:noFill/>
        </p:spPr>
        <p:txBody>
          <a:bodyPr wrap="none" lIns="0" tIns="0" rIns="0" bIns="0" rtlCol="0">
            <a:spAutoFit/>
          </a:bodyPr>
          <a:lstStyle/>
          <a:p>
            <a:pPr algn="ctr"/>
            <a:r>
              <a:rPr lang="en-US" sz="1400" dirty="0">
                <a:solidFill>
                  <a:srgbClr val="FF0000"/>
                </a:solidFill>
              </a:rPr>
              <a:t>Preliminary</a:t>
            </a:r>
          </a:p>
          <a:p>
            <a:pPr algn="l"/>
            <a:r>
              <a:rPr lang="en-US" sz="1400" dirty="0">
                <a:solidFill>
                  <a:srgbClr val="FF0000"/>
                </a:solidFill>
              </a:rPr>
              <a:t>Measurement</a:t>
            </a:r>
            <a:endParaRPr lang="en-BE" sz="1400" dirty="0">
              <a:solidFill>
                <a:srgbClr val="FF0000"/>
              </a:solidFill>
            </a:endParaRPr>
          </a:p>
        </p:txBody>
      </p:sp>
      <p:sp>
        <p:nvSpPr>
          <p:cNvPr id="12" name="TextBox 11">
            <a:extLst>
              <a:ext uri="{FF2B5EF4-FFF2-40B4-BE49-F238E27FC236}">
                <a16:creationId xmlns:a16="http://schemas.microsoft.com/office/drawing/2014/main" id="{4B38CFD6-291A-A429-3035-B92E41FE3DC3}"/>
              </a:ext>
            </a:extLst>
          </p:cNvPr>
          <p:cNvSpPr txBox="1"/>
          <p:nvPr/>
        </p:nvSpPr>
        <p:spPr>
          <a:xfrm>
            <a:off x="420010" y="918717"/>
            <a:ext cx="12279990" cy="830997"/>
          </a:xfrm>
          <a:prstGeom prst="rect">
            <a:avLst/>
          </a:prstGeom>
          <a:noFill/>
        </p:spPr>
        <p:txBody>
          <a:bodyPr wrap="square" lIns="0" tIns="0" rIns="0" bIns="0" rtlCol="0">
            <a:spAutoFit/>
          </a:bodyPr>
          <a:lstStyle/>
          <a:p>
            <a:endParaRPr lang="en-GB" dirty="0">
              <a:solidFill>
                <a:schemeClr val="tx2"/>
              </a:solidFill>
            </a:endParaRPr>
          </a:p>
          <a:p>
            <a:r>
              <a:rPr lang="en-GB" b="1" dirty="0">
                <a:solidFill>
                  <a:schemeClr val="tx2"/>
                </a:solidFill>
              </a:rPr>
              <a:t>The model still needs some work. There are discrepancies in the signal shapes compared to experiment.</a:t>
            </a:r>
          </a:p>
          <a:p>
            <a:pPr algn="l"/>
            <a:endParaRPr lang="en-BE" dirty="0"/>
          </a:p>
        </p:txBody>
      </p:sp>
      <p:sp>
        <p:nvSpPr>
          <p:cNvPr id="22" name="TextBox 21">
            <a:extLst>
              <a:ext uri="{FF2B5EF4-FFF2-40B4-BE49-F238E27FC236}">
                <a16:creationId xmlns:a16="http://schemas.microsoft.com/office/drawing/2014/main" id="{2F67C145-2C63-CA40-63F6-D9C267B80C88}"/>
              </a:ext>
            </a:extLst>
          </p:cNvPr>
          <p:cNvSpPr txBox="1"/>
          <p:nvPr/>
        </p:nvSpPr>
        <p:spPr>
          <a:xfrm>
            <a:off x="8210901" y="3321278"/>
            <a:ext cx="2138830" cy="215444"/>
          </a:xfrm>
          <a:prstGeom prst="rect">
            <a:avLst/>
          </a:prstGeom>
          <a:noFill/>
        </p:spPr>
        <p:txBody>
          <a:bodyPr wrap="square" lIns="0" tIns="0" rIns="0" bIns="0" rtlCol="0">
            <a:spAutoFit/>
          </a:bodyPr>
          <a:lstStyle/>
          <a:p>
            <a:pPr algn="ctr"/>
            <a:r>
              <a:rPr lang="en-US" sz="1400" dirty="0">
                <a:solidFill>
                  <a:srgbClr val="FF0000"/>
                </a:solidFill>
              </a:rPr>
              <a:t>Preliminary Simulation</a:t>
            </a:r>
            <a:endParaRPr lang="en-BE" sz="1400" dirty="0">
              <a:solidFill>
                <a:srgbClr val="FF0000"/>
              </a:solidFill>
            </a:endParaRPr>
          </a:p>
        </p:txBody>
      </p:sp>
      <p:pic>
        <p:nvPicPr>
          <p:cNvPr id="19" name="Picture 18">
            <a:extLst>
              <a:ext uri="{FF2B5EF4-FFF2-40B4-BE49-F238E27FC236}">
                <a16:creationId xmlns:a16="http://schemas.microsoft.com/office/drawing/2014/main" id="{3DB199F7-2FC1-A167-4015-023151F4328D}"/>
              </a:ext>
            </a:extLst>
          </p:cNvPr>
          <p:cNvPicPr>
            <a:picLocks noChangeAspect="1"/>
          </p:cNvPicPr>
          <p:nvPr/>
        </p:nvPicPr>
        <p:blipFill>
          <a:blip r:embed="rId10"/>
          <a:stretch>
            <a:fillRect/>
          </a:stretch>
        </p:blipFill>
        <p:spPr>
          <a:xfrm>
            <a:off x="7867029" y="3832973"/>
            <a:ext cx="3175228" cy="2230598"/>
          </a:xfrm>
          <a:prstGeom prst="rect">
            <a:avLst/>
          </a:prstGeom>
        </p:spPr>
      </p:pic>
      <p:sp>
        <p:nvSpPr>
          <p:cNvPr id="21" name="TextBox 20">
            <a:extLst>
              <a:ext uri="{FF2B5EF4-FFF2-40B4-BE49-F238E27FC236}">
                <a16:creationId xmlns:a16="http://schemas.microsoft.com/office/drawing/2014/main" id="{B50E1762-4854-A69D-7D1A-F72581D4BC7F}"/>
              </a:ext>
            </a:extLst>
          </p:cNvPr>
          <p:cNvSpPr txBox="1"/>
          <p:nvPr/>
        </p:nvSpPr>
        <p:spPr>
          <a:xfrm>
            <a:off x="8197649" y="5415121"/>
            <a:ext cx="2138830" cy="215444"/>
          </a:xfrm>
          <a:prstGeom prst="rect">
            <a:avLst/>
          </a:prstGeom>
          <a:noFill/>
        </p:spPr>
        <p:txBody>
          <a:bodyPr wrap="square" lIns="0" tIns="0" rIns="0" bIns="0" rtlCol="0">
            <a:spAutoFit/>
          </a:bodyPr>
          <a:lstStyle/>
          <a:p>
            <a:pPr algn="ctr"/>
            <a:r>
              <a:rPr lang="en-US" sz="1400" dirty="0">
                <a:solidFill>
                  <a:srgbClr val="FF0000"/>
                </a:solidFill>
              </a:rPr>
              <a:t>Preliminary Simulation</a:t>
            </a:r>
            <a:endParaRPr lang="en-BE" sz="1400" dirty="0">
              <a:solidFill>
                <a:srgbClr val="FF0000"/>
              </a:solidFill>
            </a:endParaRPr>
          </a:p>
        </p:txBody>
      </p:sp>
    </p:spTree>
    <p:extLst>
      <p:ext uri="{BB962C8B-B14F-4D97-AF65-F5344CB8AC3E}">
        <p14:creationId xmlns:p14="http://schemas.microsoft.com/office/powerpoint/2010/main" val="26738357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9" y="1098212"/>
            <a:ext cx="11376024" cy="5102563"/>
          </a:xfrm>
        </p:spPr>
        <p:txBody>
          <a:bodyPr/>
          <a:lstStyle/>
          <a:p>
            <a:pPr marL="0" lvl="1" indent="0">
              <a:buNone/>
            </a:pPr>
            <a:r>
              <a:rPr lang="en-US" b="1" dirty="0"/>
              <a:t>Novel detector structures are proposed regularly, mixing old and new ideas, with </a:t>
            </a:r>
            <a:r>
              <a:rPr lang="en-US" b="1" dirty="0">
                <a:solidFill>
                  <a:srgbClr val="FF0000"/>
                </a:solidFill>
              </a:rPr>
              <a:t>detectors containing resistive elements</a:t>
            </a:r>
            <a:r>
              <a:rPr lang="en-US" b="1" dirty="0"/>
              <a:t> widening the landscape of possible configurations.</a:t>
            </a:r>
          </a:p>
          <a:p>
            <a:pPr marL="0" lvl="1" indent="0">
              <a:buNone/>
            </a:pPr>
            <a:endParaRPr lang="en-US" dirty="0"/>
          </a:p>
          <a:p>
            <a:pPr marL="0" lvl="1" indent="0">
              <a:buNone/>
            </a:pPr>
            <a:r>
              <a:rPr lang="en-US" dirty="0"/>
              <a:t>The use of these technologies in experiments makes it necessary to understand and characterize its response for the design and optimization of the next generation of particle detectors and their application.</a:t>
            </a:r>
          </a:p>
          <a:p>
            <a:pPr marL="0" lvl="1" indent="0">
              <a:buNone/>
            </a:pPr>
            <a:endParaRPr lang="en-US" dirty="0"/>
          </a:p>
          <a:p>
            <a:pPr marL="0" lvl="1" indent="0">
              <a:buNone/>
            </a:pPr>
            <a:endParaRPr lang="en-US" dirty="0"/>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Introduction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10" name="TextBox 45">
            <a:extLst>
              <a:ext uri="{FF2B5EF4-FFF2-40B4-BE49-F238E27FC236}">
                <a16:creationId xmlns:a16="http://schemas.microsoft.com/office/drawing/2014/main" id="{89950BAD-D28D-596D-AD03-7FD1777C63C1}"/>
              </a:ext>
            </a:extLst>
          </p:cNvPr>
          <p:cNvSpPr txBox="1"/>
          <p:nvPr/>
        </p:nvSpPr>
        <p:spPr>
          <a:xfrm>
            <a:off x="5710324" y="6350708"/>
            <a:ext cx="5566909" cy="553998"/>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a:solidFill>
                  <a:schemeClr val="tx2"/>
                </a:solidFill>
              </a:rPr>
              <a:t>T. </a:t>
            </a:r>
            <a:r>
              <a:rPr lang="en-GB" sz="1200" dirty="0" err="1">
                <a:solidFill>
                  <a:schemeClr val="tx2"/>
                </a:solidFill>
              </a:rPr>
              <a:t>Alexopoulos</a:t>
            </a:r>
            <a:r>
              <a:rPr lang="en-GB" sz="1200" dirty="0">
                <a:solidFill>
                  <a:schemeClr val="tx2"/>
                </a:solidFill>
              </a:rPr>
              <a:t> et al., </a:t>
            </a:r>
            <a:r>
              <a:rPr lang="en-GB" sz="1200" dirty="0" err="1">
                <a:solidFill>
                  <a:schemeClr val="tx2"/>
                </a:solidFill>
              </a:rPr>
              <a:t>Nucl</a:t>
            </a:r>
            <a:r>
              <a:rPr lang="en-GB" sz="1200" dirty="0">
                <a:solidFill>
                  <a:schemeClr val="tx2"/>
                </a:solidFill>
              </a:rPr>
              <a:t>. </a:t>
            </a:r>
            <a:r>
              <a:rPr lang="en-GB" sz="1200" dirty="0" err="1">
                <a:solidFill>
                  <a:schemeClr val="tx2"/>
                </a:solidFill>
              </a:rPr>
              <a:t>Instrum</a:t>
            </a:r>
            <a:r>
              <a:rPr lang="en-GB" sz="1200" dirty="0">
                <a:solidFill>
                  <a:schemeClr val="tx2"/>
                </a:solidFill>
              </a:rPr>
              <a:t>. Meth. A 640 (2011) 110.</a:t>
            </a:r>
          </a:p>
          <a:p>
            <a:r>
              <a:rPr lang="en-GB" sz="1200" dirty="0">
                <a:solidFill>
                  <a:schemeClr val="tx2"/>
                </a:solidFill>
              </a:rPr>
              <a:t>M. </a:t>
            </a:r>
            <a:r>
              <a:rPr lang="en-GB" sz="1200" dirty="0" err="1">
                <a:solidFill>
                  <a:schemeClr val="tx2"/>
                </a:solidFill>
              </a:rPr>
              <a:t>Tornago</a:t>
            </a:r>
            <a:r>
              <a:rPr lang="en-GB" sz="1200" dirty="0">
                <a:solidFill>
                  <a:schemeClr val="tx2"/>
                </a:solidFill>
              </a:rPr>
              <a:t>, R. Arcidiacono, N. </a:t>
            </a:r>
            <a:r>
              <a:rPr lang="en-GB" sz="1200" dirty="0" err="1">
                <a:solidFill>
                  <a:schemeClr val="tx2"/>
                </a:solidFill>
              </a:rPr>
              <a:t>Cartiglia</a:t>
            </a:r>
            <a:r>
              <a:rPr lang="en-GB" sz="1200" dirty="0">
                <a:solidFill>
                  <a:schemeClr val="tx2"/>
                </a:solidFill>
              </a:rPr>
              <a:t> et al., </a:t>
            </a:r>
            <a:r>
              <a:rPr lang="en-GB" sz="1200" dirty="0" err="1">
                <a:solidFill>
                  <a:schemeClr val="tx2"/>
                </a:solidFill>
              </a:rPr>
              <a:t>Nucl</a:t>
            </a:r>
            <a:r>
              <a:rPr lang="en-GB" sz="1200" dirty="0">
                <a:solidFill>
                  <a:schemeClr val="tx2"/>
                </a:solidFill>
              </a:rPr>
              <a:t>. </a:t>
            </a:r>
            <a:r>
              <a:rPr lang="en-GB" sz="1200" dirty="0" err="1">
                <a:solidFill>
                  <a:schemeClr val="tx2"/>
                </a:solidFill>
              </a:rPr>
              <a:t>Instrum</a:t>
            </a:r>
            <a:r>
              <a:rPr lang="en-GB" sz="1200" dirty="0">
                <a:solidFill>
                  <a:schemeClr val="tx2"/>
                </a:solidFill>
              </a:rPr>
              <a:t>. Meth. A </a:t>
            </a:r>
            <a:r>
              <a:rPr lang="en-GB" sz="1200" b="1" dirty="0">
                <a:solidFill>
                  <a:schemeClr val="tx2"/>
                </a:solidFill>
              </a:rPr>
              <a:t>1003</a:t>
            </a:r>
            <a:r>
              <a:rPr lang="en-GB" sz="1200" dirty="0">
                <a:solidFill>
                  <a:schemeClr val="tx2"/>
                </a:solidFill>
              </a:rPr>
              <a:t> (2021).</a:t>
            </a:r>
          </a:p>
          <a:p>
            <a:endParaRPr lang="en-GB" sz="1200" dirty="0">
              <a:solidFill>
                <a:schemeClr val="tx2"/>
              </a:solidFill>
            </a:endParaRPr>
          </a:p>
        </p:txBody>
      </p:sp>
      <p:pic>
        <p:nvPicPr>
          <p:cNvPr id="17" name="Picture 16" descr="Timeline&#10;&#10;Description automatically generated">
            <a:extLst>
              <a:ext uri="{FF2B5EF4-FFF2-40B4-BE49-F238E27FC236}">
                <a16:creationId xmlns:a16="http://schemas.microsoft.com/office/drawing/2014/main" id="{E726D844-CA09-0C28-E7B2-65897B41990A}"/>
              </a:ext>
            </a:extLst>
          </p:cNvPr>
          <p:cNvPicPr>
            <a:picLocks noChangeAspect="1"/>
          </p:cNvPicPr>
          <p:nvPr/>
        </p:nvPicPr>
        <p:blipFill>
          <a:blip r:embed="rId4"/>
          <a:stretch>
            <a:fillRect/>
          </a:stretch>
        </p:blipFill>
        <p:spPr>
          <a:xfrm>
            <a:off x="6111718" y="3644444"/>
            <a:ext cx="5672293" cy="2023158"/>
          </a:xfrm>
          <a:prstGeom prst="rect">
            <a:avLst/>
          </a:prstGeom>
        </p:spPr>
      </p:pic>
      <p:pic>
        <p:nvPicPr>
          <p:cNvPr id="19" name="Picture 18" descr="A picture containing timeline&#10;&#10;Description automatically generated">
            <a:extLst>
              <a:ext uri="{FF2B5EF4-FFF2-40B4-BE49-F238E27FC236}">
                <a16:creationId xmlns:a16="http://schemas.microsoft.com/office/drawing/2014/main" id="{C36DFDD4-900E-B93D-8D2A-353099CB394C}"/>
              </a:ext>
            </a:extLst>
          </p:cNvPr>
          <p:cNvPicPr>
            <a:picLocks noChangeAspect="1"/>
          </p:cNvPicPr>
          <p:nvPr/>
        </p:nvPicPr>
        <p:blipFill>
          <a:blip r:embed="rId5"/>
          <a:stretch>
            <a:fillRect/>
          </a:stretch>
        </p:blipFill>
        <p:spPr>
          <a:xfrm>
            <a:off x="407987" y="3404151"/>
            <a:ext cx="5094080" cy="2626885"/>
          </a:xfrm>
          <a:prstGeom prst="rect">
            <a:avLst/>
          </a:prstGeom>
        </p:spPr>
      </p:pic>
      <p:sp>
        <p:nvSpPr>
          <p:cNvPr id="20" name="TextBox 19">
            <a:extLst>
              <a:ext uri="{FF2B5EF4-FFF2-40B4-BE49-F238E27FC236}">
                <a16:creationId xmlns:a16="http://schemas.microsoft.com/office/drawing/2014/main" id="{5AD5B467-DFCC-2315-E648-506F4AFFDE81}"/>
              </a:ext>
            </a:extLst>
          </p:cNvPr>
          <p:cNvSpPr txBox="1"/>
          <p:nvPr/>
        </p:nvSpPr>
        <p:spPr>
          <a:xfrm>
            <a:off x="7783811" y="3152257"/>
            <a:ext cx="1514838" cy="215444"/>
          </a:xfrm>
          <a:prstGeom prst="rect">
            <a:avLst/>
          </a:prstGeom>
          <a:noFill/>
        </p:spPr>
        <p:txBody>
          <a:bodyPr wrap="none" lIns="0" tIns="0" rIns="0" bIns="0" rtlCol="0">
            <a:spAutoFit/>
          </a:bodyPr>
          <a:lstStyle/>
          <a:p>
            <a:pPr algn="l"/>
            <a:r>
              <a:rPr lang="en-BE" sz="1400" dirty="0">
                <a:solidFill>
                  <a:schemeClr val="tx2"/>
                </a:solidFill>
              </a:rPr>
              <a:t>AC-Coupled LGAD</a:t>
            </a:r>
          </a:p>
        </p:txBody>
      </p:sp>
      <p:sp>
        <p:nvSpPr>
          <p:cNvPr id="23" name="TextBox 22">
            <a:extLst>
              <a:ext uri="{FF2B5EF4-FFF2-40B4-BE49-F238E27FC236}">
                <a16:creationId xmlns:a16="http://schemas.microsoft.com/office/drawing/2014/main" id="{8AF95A80-1D15-EAE7-22DB-C858A995F5F7}"/>
              </a:ext>
            </a:extLst>
          </p:cNvPr>
          <p:cNvSpPr txBox="1"/>
          <p:nvPr/>
        </p:nvSpPr>
        <p:spPr>
          <a:xfrm>
            <a:off x="1939554" y="3152257"/>
            <a:ext cx="2239396" cy="215444"/>
          </a:xfrm>
          <a:prstGeom prst="rect">
            <a:avLst/>
          </a:prstGeom>
          <a:noFill/>
        </p:spPr>
        <p:txBody>
          <a:bodyPr wrap="none" lIns="0" tIns="0" rIns="0" bIns="0" rtlCol="0">
            <a:spAutoFit/>
          </a:bodyPr>
          <a:lstStyle/>
          <a:p>
            <a:r>
              <a:rPr lang="en-GB" sz="1400" dirty="0">
                <a:solidFill>
                  <a:schemeClr val="tx2"/>
                </a:solidFill>
              </a:rPr>
              <a:t>Resistive-strips micromegas</a:t>
            </a:r>
          </a:p>
        </p:txBody>
      </p:sp>
      <p:sp>
        <p:nvSpPr>
          <p:cNvPr id="4" name="Rectangle 3">
            <a:extLst>
              <a:ext uri="{FF2B5EF4-FFF2-40B4-BE49-F238E27FC236}">
                <a16:creationId xmlns:a16="http://schemas.microsoft.com/office/drawing/2014/main" id="{75334DCE-2D36-1639-F6A6-5511AEB48B50}"/>
              </a:ext>
            </a:extLst>
          </p:cNvPr>
          <p:cNvSpPr/>
          <p:nvPr/>
        </p:nvSpPr>
        <p:spPr>
          <a:xfrm>
            <a:off x="199476" y="3745274"/>
            <a:ext cx="709981" cy="1266564"/>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BE"/>
          </a:p>
        </p:txBody>
      </p:sp>
      <p:sp>
        <p:nvSpPr>
          <p:cNvPr id="13" name="Rectangle 12">
            <a:extLst>
              <a:ext uri="{FF2B5EF4-FFF2-40B4-BE49-F238E27FC236}">
                <a16:creationId xmlns:a16="http://schemas.microsoft.com/office/drawing/2014/main" id="{894893C3-673B-FC3E-266E-CC49A30EE795}"/>
              </a:ext>
            </a:extLst>
          </p:cNvPr>
          <p:cNvSpPr/>
          <p:nvPr/>
        </p:nvSpPr>
        <p:spPr>
          <a:xfrm>
            <a:off x="4588596" y="3745273"/>
            <a:ext cx="709981" cy="1706527"/>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BE"/>
          </a:p>
        </p:txBody>
      </p:sp>
      <p:sp>
        <p:nvSpPr>
          <p:cNvPr id="14" name="Rectangle 13">
            <a:extLst>
              <a:ext uri="{FF2B5EF4-FFF2-40B4-BE49-F238E27FC236}">
                <a16:creationId xmlns:a16="http://schemas.microsoft.com/office/drawing/2014/main" id="{0957DA4C-AC96-F29E-6F46-BAA8FAC348D5}"/>
              </a:ext>
            </a:extLst>
          </p:cNvPr>
          <p:cNvSpPr/>
          <p:nvPr/>
        </p:nvSpPr>
        <p:spPr>
          <a:xfrm>
            <a:off x="3928780" y="3835538"/>
            <a:ext cx="709981" cy="63266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BE"/>
          </a:p>
        </p:txBody>
      </p:sp>
      <p:grpSp>
        <p:nvGrpSpPr>
          <p:cNvPr id="7" name="Group 6">
            <a:extLst>
              <a:ext uri="{FF2B5EF4-FFF2-40B4-BE49-F238E27FC236}">
                <a16:creationId xmlns:a16="http://schemas.microsoft.com/office/drawing/2014/main" id="{FB1399A6-9443-EA16-4B3B-D133C60A9300}"/>
              </a:ext>
            </a:extLst>
          </p:cNvPr>
          <p:cNvGrpSpPr/>
          <p:nvPr/>
        </p:nvGrpSpPr>
        <p:grpSpPr>
          <a:xfrm>
            <a:off x="3795040" y="6288867"/>
            <a:ext cx="1687441" cy="514966"/>
            <a:chOff x="4481559" y="5776021"/>
            <a:chExt cx="2970118" cy="868188"/>
          </a:xfrm>
        </p:grpSpPr>
        <p:pic>
          <p:nvPicPr>
            <p:cNvPr id="11" name="Picture 10" descr="Graphical user interface, application&#10;&#10;Description automatically generated">
              <a:extLst>
                <a:ext uri="{FF2B5EF4-FFF2-40B4-BE49-F238E27FC236}">
                  <a16:creationId xmlns:a16="http://schemas.microsoft.com/office/drawing/2014/main" id="{37C4BB21-7D9E-F338-4909-0A00E72C1C69}"/>
                </a:ext>
              </a:extLst>
            </p:cNvPr>
            <p:cNvPicPr>
              <a:picLocks noChangeAspect="1"/>
            </p:cNvPicPr>
            <p:nvPr/>
          </p:nvPicPr>
          <p:blipFill>
            <a:blip r:embed="rId6"/>
            <a:stretch>
              <a:fillRect/>
            </a:stretch>
          </p:blipFill>
          <p:spPr>
            <a:xfrm>
              <a:off x="4481559" y="5776021"/>
              <a:ext cx="2970118" cy="868188"/>
            </a:xfrm>
            <a:prstGeom prst="rect">
              <a:avLst/>
            </a:prstGeom>
          </p:spPr>
        </p:pic>
        <p:pic>
          <p:nvPicPr>
            <p:cNvPr id="12" name="Picture 11" descr="Graphical user interface, application&#10;&#10;Description automatically generated">
              <a:extLst>
                <a:ext uri="{FF2B5EF4-FFF2-40B4-BE49-F238E27FC236}">
                  <a16:creationId xmlns:a16="http://schemas.microsoft.com/office/drawing/2014/main" id="{F2ED68A9-07CE-05DB-2967-78BFFE79EC2D}"/>
                </a:ext>
              </a:extLst>
            </p:cNvPr>
            <p:cNvPicPr>
              <a:picLocks noChangeAspect="1"/>
            </p:cNvPicPr>
            <p:nvPr/>
          </p:nvPicPr>
          <p:blipFill rotWithShape="1">
            <a:blip r:embed="rId7"/>
            <a:srcRect r="30484" b="58556"/>
            <a:stretch/>
          </p:blipFill>
          <p:spPr>
            <a:xfrm>
              <a:off x="4481560" y="5776021"/>
              <a:ext cx="2064714" cy="359811"/>
            </a:xfrm>
            <a:prstGeom prst="rect">
              <a:avLst/>
            </a:prstGeom>
          </p:spPr>
        </p:pic>
      </p:grpSp>
      <p:pic>
        <p:nvPicPr>
          <p:cNvPr id="5" name="Picture 4" descr="Graphical user interface, Teams&#10;&#10;Description automatically generated with medium confidence">
            <a:extLst>
              <a:ext uri="{FF2B5EF4-FFF2-40B4-BE49-F238E27FC236}">
                <a16:creationId xmlns:a16="http://schemas.microsoft.com/office/drawing/2014/main" id="{1E60CED6-4210-22C2-B5C7-C132F47C538D}"/>
              </a:ext>
            </a:extLst>
          </p:cNvPr>
          <p:cNvPicPr>
            <a:picLocks noChangeAspect="1"/>
          </p:cNvPicPr>
          <p:nvPr/>
        </p:nvPicPr>
        <p:blipFill>
          <a:blip r:embed="rId8"/>
          <a:stretch>
            <a:fillRect/>
          </a:stretch>
        </p:blipFill>
        <p:spPr>
          <a:xfrm>
            <a:off x="2945113" y="6282930"/>
            <a:ext cx="855855" cy="529522"/>
          </a:xfrm>
          <a:prstGeom prst="rect">
            <a:avLst/>
          </a:prstGeom>
        </p:spPr>
      </p:pic>
    </p:spTree>
    <p:extLst>
      <p:ext uri="{BB962C8B-B14F-4D97-AF65-F5344CB8AC3E}">
        <p14:creationId xmlns:p14="http://schemas.microsoft.com/office/powerpoint/2010/main" val="27037936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671D4A0F-1826-9D4B-A266-7536F5B739B8}"/>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2" name="Content Placeholder 1">
            <a:extLst>
              <a:ext uri="{FF2B5EF4-FFF2-40B4-BE49-F238E27FC236}">
                <a16:creationId xmlns:a16="http://schemas.microsoft.com/office/drawing/2014/main" id="{85CEFCC6-1DA1-5E42-84CC-40CB2B6AC696}"/>
              </a:ext>
            </a:extLst>
          </p:cNvPr>
          <p:cNvSpPr>
            <a:spLocks noGrp="1"/>
          </p:cNvSpPr>
          <p:nvPr>
            <p:ph idx="1"/>
          </p:nvPr>
        </p:nvSpPr>
        <p:spPr>
          <a:xfrm>
            <a:off x="403200" y="1312156"/>
            <a:ext cx="11380811" cy="922430"/>
          </a:xfrm>
        </p:spPr>
        <p:txBody>
          <a:bodyPr/>
          <a:lstStyle/>
          <a:p>
            <a:pPr>
              <a:lnSpc>
                <a:spcPct val="100000"/>
              </a:lnSpc>
            </a:pPr>
            <a:r>
              <a:rPr lang="en-US" sz="1800" dirty="0"/>
              <a:t>To take external impedances and capacitive coupling into account, one calculates the currents and puts them into an equivalent circuit of the detector as ideal currents, adding the external circuit (</a:t>
            </a:r>
            <a:r>
              <a:rPr lang="en-US" sz="1800" dirty="0" err="1">
                <a:solidFill>
                  <a:srgbClr val="8EAE2F"/>
                </a:solidFill>
              </a:rPr>
              <a:t>LTSpice</a:t>
            </a:r>
            <a:r>
              <a:rPr lang="en-US" sz="1800" dirty="0"/>
              <a:t>).</a:t>
            </a:r>
          </a:p>
          <a:p>
            <a:endParaRPr lang="en-US" sz="1800" dirty="0"/>
          </a:p>
        </p:txBody>
      </p:sp>
      <p:sp>
        <p:nvSpPr>
          <p:cNvPr id="3" name="Title 2">
            <a:extLst>
              <a:ext uri="{FF2B5EF4-FFF2-40B4-BE49-F238E27FC236}">
                <a16:creationId xmlns:a16="http://schemas.microsoft.com/office/drawing/2014/main" id="{EBAE2BC5-1ADF-034A-988C-BDA5356362FC}"/>
              </a:ext>
            </a:extLst>
          </p:cNvPr>
          <p:cNvSpPr>
            <a:spLocks noGrp="1"/>
          </p:cNvSpPr>
          <p:nvPr>
            <p:ph type="title"/>
          </p:nvPr>
        </p:nvSpPr>
        <p:spPr>
          <a:xfrm>
            <a:off x="407988" y="373593"/>
            <a:ext cx="11784012" cy="1065742"/>
          </a:xfrm>
        </p:spPr>
        <p:txBody>
          <a:bodyPr/>
          <a:lstStyle/>
          <a:p>
            <a:r>
              <a:rPr lang="en-GB" dirty="0"/>
              <a:t>Outlook: coupling between the electrodes</a:t>
            </a:r>
            <a:endParaRPr lang="en-BE" dirty="0"/>
          </a:p>
        </p:txBody>
      </p:sp>
      <p:sp>
        <p:nvSpPr>
          <p:cNvPr id="4" name="Slide Number Placeholder 3">
            <a:extLst>
              <a:ext uri="{FF2B5EF4-FFF2-40B4-BE49-F238E27FC236}">
                <a16:creationId xmlns:a16="http://schemas.microsoft.com/office/drawing/2014/main" id="{05F1D894-F1E5-3642-ADBF-6F3D331E934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pic>
        <p:nvPicPr>
          <p:cNvPr id="37" name="Picture 36" descr="Logo&#10;&#10;Description automatically generated with medium confidence">
            <a:extLst>
              <a:ext uri="{FF2B5EF4-FFF2-40B4-BE49-F238E27FC236}">
                <a16:creationId xmlns:a16="http://schemas.microsoft.com/office/drawing/2014/main" id="{F2DB53A9-0420-904A-B92A-591E2D723F93}"/>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pic>
        <p:nvPicPr>
          <p:cNvPr id="24" name="Picture 23" descr="Chart, line chart&#10;&#10;Description automatically generated">
            <a:extLst>
              <a:ext uri="{FF2B5EF4-FFF2-40B4-BE49-F238E27FC236}">
                <a16:creationId xmlns:a16="http://schemas.microsoft.com/office/drawing/2014/main" id="{173F32D0-AD62-6D29-22DB-2FA36AADCF03}"/>
              </a:ext>
            </a:extLst>
          </p:cNvPr>
          <p:cNvPicPr>
            <a:picLocks noChangeAspect="1"/>
          </p:cNvPicPr>
          <p:nvPr/>
        </p:nvPicPr>
        <p:blipFill>
          <a:blip r:embed="rId4"/>
          <a:stretch>
            <a:fillRect/>
          </a:stretch>
        </p:blipFill>
        <p:spPr>
          <a:xfrm>
            <a:off x="6959587" y="1978950"/>
            <a:ext cx="4488586" cy="4166929"/>
          </a:xfrm>
          <a:prstGeom prst="rect">
            <a:avLst/>
          </a:prstGeom>
        </p:spPr>
      </p:pic>
      <p:pic>
        <p:nvPicPr>
          <p:cNvPr id="25" name="Google Shape;181;p29">
            <a:extLst>
              <a:ext uri="{FF2B5EF4-FFF2-40B4-BE49-F238E27FC236}">
                <a16:creationId xmlns:a16="http://schemas.microsoft.com/office/drawing/2014/main" id="{3E5FD8CE-3807-C9AE-3693-909A47457601}"/>
              </a:ext>
            </a:extLst>
          </p:cNvPr>
          <p:cNvPicPr preferRelativeResize="0"/>
          <p:nvPr/>
        </p:nvPicPr>
        <p:blipFill rotWithShape="1">
          <a:blip r:embed="rId5">
            <a:alphaModFix/>
          </a:blip>
          <a:srcRect l="36698" t="28084" r="49385" b="37225"/>
          <a:stretch/>
        </p:blipFill>
        <p:spPr>
          <a:xfrm flipH="1">
            <a:off x="2650343" y="4059678"/>
            <a:ext cx="583468" cy="823798"/>
          </a:xfrm>
          <a:prstGeom prst="rect">
            <a:avLst/>
          </a:prstGeom>
          <a:noFill/>
          <a:ln>
            <a:noFill/>
          </a:ln>
        </p:spPr>
      </p:pic>
      <p:sp>
        <p:nvSpPr>
          <p:cNvPr id="26" name="Google Shape;222;p29">
            <a:extLst>
              <a:ext uri="{FF2B5EF4-FFF2-40B4-BE49-F238E27FC236}">
                <a16:creationId xmlns:a16="http://schemas.microsoft.com/office/drawing/2014/main" id="{76B9D82E-203D-42B8-28D6-D73F0A56216F}"/>
              </a:ext>
            </a:extLst>
          </p:cNvPr>
          <p:cNvSpPr/>
          <p:nvPr/>
        </p:nvSpPr>
        <p:spPr>
          <a:xfrm>
            <a:off x="2928779" y="4010170"/>
            <a:ext cx="61709" cy="62137"/>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35;p29">
            <a:extLst>
              <a:ext uri="{FF2B5EF4-FFF2-40B4-BE49-F238E27FC236}">
                <a16:creationId xmlns:a16="http://schemas.microsoft.com/office/drawing/2014/main" id="{F0FE4691-780F-1E6A-8C0F-0BDF562BA2F9}"/>
              </a:ext>
            </a:extLst>
          </p:cNvPr>
          <p:cNvSpPr/>
          <p:nvPr/>
        </p:nvSpPr>
        <p:spPr>
          <a:xfrm>
            <a:off x="2877612" y="4574765"/>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36;p29">
            <a:extLst>
              <a:ext uri="{FF2B5EF4-FFF2-40B4-BE49-F238E27FC236}">
                <a16:creationId xmlns:a16="http://schemas.microsoft.com/office/drawing/2014/main" id="{9943E67F-A213-47BB-57AE-81AE1977A7F6}"/>
              </a:ext>
            </a:extLst>
          </p:cNvPr>
          <p:cNvSpPr/>
          <p:nvPr/>
        </p:nvSpPr>
        <p:spPr>
          <a:xfrm>
            <a:off x="2943049" y="4698807"/>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37;p29">
            <a:extLst>
              <a:ext uri="{FF2B5EF4-FFF2-40B4-BE49-F238E27FC236}">
                <a16:creationId xmlns:a16="http://schemas.microsoft.com/office/drawing/2014/main" id="{90A0D2C7-02DB-F873-1BC5-26FDDCD8C29E}"/>
              </a:ext>
            </a:extLst>
          </p:cNvPr>
          <p:cNvSpPr/>
          <p:nvPr/>
        </p:nvSpPr>
        <p:spPr>
          <a:xfrm>
            <a:off x="2864270" y="4698807"/>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38;p29">
            <a:extLst>
              <a:ext uri="{FF2B5EF4-FFF2-40B4-BE49-F238E27FC236}">
                <a16:creationId xmlns:a16="http://schemas.microsoft.com/office/drawing/2014/main" id="{B7ECDAE9-F87C-DFD8-EF56-8422DB138D7F}"/>
              </a:ext>
            </a:extLst>
          </p:cNvPr>
          <p:cNvSpPr/>
          <p:nvPr/>
        </p:nvSpPr>
        <p:spPr>
          <a:xfrm>
            <a:off x="2796518" y="4780592"/>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39;p29">
            <a:extLst>
              <a:ext uri="{FF2B5EF4-FFF2-40B4-BE49-F238E27FC236}">
                <a16:creationId xmlns:a16="http://schemas.microsoft.com/office/drawing/2014/main" id="{875B0A57-1FEE-0964-C734-3315B61D1F84}"/>
              </a:ext>
            </a:extLst>
          </p:cNvPr>
          <p:cNvSpPr/>
          <p:nvPr/>
        </p:nvSpPr>
        <p:spPr>
          <a:xfrm>
            <a:off x="2943064" y="4791696"/>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40;p29">
            <a:extLst>
              <a:ext uri="{FF2B5EF4-FFF2-40B4-BE49-F238E27FC236}">
                <a16:creationId xmlns:a16="http://schemas.microsoft.com/office/drawing/2014/main" id="{1A4CFD14-EB60-00E7-528F-DD8BB0C6EE46}"/>
              </a:ext>
            </a:extLst>
          </p:cNvPr>
          <p:cNvSpPr/>
          <p:nvPr/>
        </p:nvSpPr>
        <p:spPr>
          <a:xfrm>
            <a:off x="2943163" y="4626459"/>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43;p29">
            <a:extLst>
              <a:ext uri="{FF2B5EF4-FFF2-40B4-BE49-F238E27FC236}">
                <a16:creationId xmlns:a16="http://schemas.microsoft.com/office/drawing/2014/main" id="{E2BB3859-9DA3-D5CE-2B3A-D32F05F8D089}"/>
              </a:ext>
            </a:extLst>
          </p:cNvPr>
          <p:cNvSpPr/>
          <p:nvPr/>
        </p:nvSpPr>
        <p:spPr>
          <a:xfrm>
            <a:off x="2877612" y="4486895"/>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47;p29">
            <a:extLst>
              <a:ext uri="{FF2B5EF4-FFF2-40B4-BE49-F238E27FC236}">
                <a16:creationId xmlns:a16="http://schemas.microsoft.com/office/drawing/2014/main" id="{5768237F-9108-C5C4-96F0-A1ECC84217A3}"/>
              </a:ext>
            </a:extLst>
          </p:cNvPr>
          <p:cNvSpPr/>
          <p:nvPr/>
        </p:nvSpPr>
        <p:spPr>
          <a:xfrm>
            <a:off x="2730110" y="4770207"/>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48;p29">
            <a:extLst>
              <a:ext uri="{FF2B5EF4-FFF2-40B4-BE49-F238E27FC236}">
                <a16:creationId xmlns:a16="http://schemas.microsoft.com/office/drawing/2014/main" id="{52118CFE-A764-E835-889A-640229978094}"/>
              </a:ext>
            </a:extLst>
          </p:cNvPr>
          <p:cNvSpPr/>
          <p:nvPr/>
        </p:nvSpPr>
        <p:spPr>
          <a:xfrm>
            <a:off x="3021843" y="4770207"/>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49;p29">
            <a:extLst>
              <a:ext uri="{FF2B5EF4-FFF2-40B4-BE49-F238E27FC236}">
                <a16:creationId xmlns:a16="http://schemas.microsoft.com/office/drawing/2014/main" id="{D2F30D4B-B2D9-2B3B-F91C-CE835CD4ED4C}"/>
              </a:ext>
            </a:extLst>
          </p:cNvPr>
          <p:cNvSpPr/>
          <p:nvPr/>
        </p:nvSpPr>
        <p:spPr>
          <a:xfrm>
            <a:off x="2803504" y="4666502"/>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03;p29">
            <a:extLst>
              <a:ext uri="{FF2B5EF4-FFF2-40B4-BE49-F238E27FC236}">
                <a16:creationId xmlns:a16="http://schemas.microsoft.com/office/drawing/2014/main" id="{C90B4578-28D0-DC1F-7B6E-D3713A5389C6}"/>
              </a:ext>
            </a:extLst>
          </p:cNvPr>
          <p:cNvSpPr/>
          <p:nvPr/>
        </p:nvSpPr>
        <p:spPr>
          <a:xfrm>
            <a:off x="1486710" y="4882101"/>
            <a:ext cx="2941203" cy="315308"/>
          </a:xfrm>
          <a:prstGeom prst="cube">
            <a:avLst>
              <a:gd name="adj" fmla="val 0"/>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17;p29">
            <a:extLst>
              <a:ext uri="{FF2B5EF4-FFF2-40B4-BE49-F238E27FC236}">
                <a16:creationId xmlns:a16="http://schemas.microsoft.com/office/drawing/2014/main" id="{E7A0CB4B-02CB-8F1F-6D81-54B9932F38BA}"/>
              </a:ext>
            </a:extLst>
          </p:cNvPr>
          <p:cNvSpPr/>
          <p:nvPr/>
        </p:nvSpPr>
        <p:spPr>
          <a:xfrm>
            <a:off x="1487488" y="3913474"/>
            <a:ext cx="2939890" cy="83765"/>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0" name="Straight Connector 59">
            <a:extLst>
              <a:ext uri="{FF2B5EF4-FFF2-40B4-BE49-F238E27FC236}">
                <a16:creationId xmlns:a16="http://schemas.microsoft.com/office/drawing/2014/main" id="{7DFF6FA0-5C46-7A62-9CCE-67BA117B8407}"/>
              </a:ext>
            </a:extLst>
          </p:cNvPr>
          <p:cNvCxnSpPr>
            <a:cxnSpLocks/>
          </p:cNvCxnSpPr>
          <p:nvPr/>
        </p:nvCxnSpPr>
        <p:spPr>
          <a:xfrm>
            <a:off x="3105658" y="5236990"/>
            <a:ext cx="0" cy="468483"/>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62" name="Google Shape;695;p44">
            <a:extLst>
              <a:ext uri="{FF2B5EF4-FFF2-40B4-BE49-F238E27FC236}">
                <a16:creationId xmlns:a16="http://schemas.microsoft.com/office/drawing/2014/main" id="{114CF504-0B3C-71D3-7D17-566B30D30AE1}"/>
              </a:ext>
            </a:extLst>
          </p:cNvPr>
          <p:cNvSpPr txBox="1"/>
          <p:nvPr/>
        </p:nvSpPr>
        <p:spPr>
          <a:xfrm>
            <a:off x="1156238" y="3566382"/>
            <a:ext cx="1573872"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a:solidFill>
                  <a:schemeClr val="tx2"/>
                </a:solidFill>
                <a:latin typeface="Calibri"/>
                <a:ea typeface="Calibri"/>
                <a:cs typeface="Calibri"/>
                <a:sym typeface="Calibri"/>
              </a:rPr>
              <a:t>Electrode 1</a:t>
            </a:r>
            <a:endParaRPr sz="1600" dirty="0">
              <a:solidFill>
                <a:schemeClr val="tx2"/>
              </a:solidFill>
              <a:latin typeface="Calibri"/>
              <a:ea typeface="Calibri"/>
              <a:cs typeface="Calibri"/>
              <a:sym typeface="Calibri"/>
            </a:endParaRPr>
          </a:p>
        </p:txBody>
      </p:sp>
      <p:sp>
        <p:nvSpPr>
          <p:cNvPr id="63" name="Google Shape;695;p44">
            <a:extLst>
              <a:ext uri="{FF2B5EF4-FFF2-40B4-BE49-F238E27FC236}">
                <a16:creationId xmlns:a16="http://schemas.microsoft.com/office/drawing/2014/main" id="{EA551519-A94B-0967-7118-C56F51AF740A}"/>
              </a:ext>
            </a:extLst>
          </p:cNvPr>
          <p:cNvSpPr txBox="1"/>
          <p:nvPr/>
        </p:nvSpPr>
        <p:spPr>
          <a:xfrm>
            <a:off x="1276471" y="4529574"/>
            <a:ext cx="1573872"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err="1">
                <a:solidFill>
                  <a:srgbClr val="C00000"/>
                </a:solidFill>
                <a:latin typeface="Calibri"/>
                <a:ea typeface="Calibri"/>
                <a:cs typeface="Calibri"/>
                <a:sym typeface="Calibri"/>
              </a:rPr>
              <a:t>Resistive</a:t>
            </a:r>
            <a:r>
              <a:rPr lang="fr" sz="1600" dirty="0">
                <a:solidFill>
                  <a:srgbClr val="C00000"/>
                </a:solidFill>
                <a:latin typeface="Calibri"/>
                <a:ea typeface="Calibri"/>
                <a:cs typeface="Calibri"/>
                <a:sym typeface="Calibri"/>
              </a:rPr>
              <a:t> layer</a:t>
            </a:r>
            <a:endParaRPr sz="1600" dirty="0">
              <a:solidFill>
                <a:srgbClr val="C00000"/>
              </a:solidFill>
              <a:latin typeface="Calibri"/>
              <a:ea typeface="Calibri"/>
              <a:cs typeface="Calibri"/>
              <a:sym typeface="Calibri"/>
            </a:endParaRPr>
          </a:p>
        </p:txBody>
      </p:sp>
      <p:sp>
        <p:nvSpPr>
          <p:cNvPr id="67" name="TextBox 66">
            <a:extLst>
              <a:ext uri="{FF2B5EF4-FFF2-40B4-BE49-F238E27FC236}">
                <a16:creationId xmlns:a16="http://schemas.microsoft.com/office/drawing/2014/main" id="{C2E31228-CC4D-798D-7A77-6568944DA3AC}"/>
              </a:ext>
            </a:extLst>
          </p:cNvPr>
          <p:cNvSpPr txBox="1"/>
          <p:nvPr/>
        </p:nvSpPr>
        <p:spPr>
          <a:xfrm>
            <a:off x="1713333" y="5337254"/>
            <a:ext cx="65" cy="276999"/>
          </a:xfrm>
          <a:prstGeom prst="rect">
            <a:avLst/>
          </a:prstGeom>
          <a:noFill/>
        </p:spPr>
        <p:txBody>
          <a:bodyPr wrap="none" lIns="0" tIns="0" rIns="0" bIns="0" rtlCol="0">
            <a:spAutoFit/>
          </a:bodyPr>
          <a:lstStyle/>
          <a:p>
            <a:pPr algn="l"/>
            <a:endParaRPr lang="en-BE" dirty="0"/>
          </a:p>
        </p:txBody>
      </p:sp>
      <p:sp>
        <p:nvSpPr>
          <p:cNvPr id="68" name="Google Shape;217;p29">
            <a:extLst>
              <a:ext uri="{FF2B5EF4-FFF2-40B4-BE49-F238E27FC236}">
                <a16:creationId xmlns:a16="http://schemas.microsoft.com/office/drawing/2014/main" id="{A097A246-F90F-7542-2044-A0F78579FAAB}"/>
              </a:ext>
            </a:extLst>
          </p:cNvPr>
          <p:cNvSpPr/>
          <p:nvPr/>
        </p:nvSpPr>
        <p:spPr>
          <a:xfrm>
            <a:off x="1487488" y="5191050"/>
            <a:ext cx="2939890" cy="83765"/>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322;p29">
            <a:extLst>
              <a:ext uri="{FF2B5EF4-FFF2-40B4-BE49-F238E27FC236}">
                <a16:creationId xmlns:a16="http://schemas.microsoft.com/office/drawing/2014/main" id="{5D282950-5534-E7D2-C869-15E8363EEE6E}"/>
              </a:ext>
            </a:extLst>
          </p:cNvPr>
          <p:cNvSpPr txBox="1"/>
          <p:nvPr/>
        </p:nvSpPr>
        <p:spPr>
          <a:xfrm>
            <a:off x="2968095" y="3910651"/>
            <a:ext cx="493675" cy="38973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000">
                <a:solidFill>
                  <a:srgbClr val="FF0000"/>
                </a:solidFill>
                <a:latin typeface="Calibri"/>
                <a:ea typeface="Calibri"/>
                <a:cs typeface="Calibri"/>
                <a:sym typeface="Calibri"/>
              </a:rPr>
              <a:t>e-</a:t>
            </a:r>
            <a:endParaRPr>
              <a:solidFill>
                <a:srgbClr val="FF0000"/>
              </a:solidFill>
            </a:endParaRPr>
          </a:p>
        </p:txBody>
      </p:sp>
      <p:cxnSp>
        <p:nvCxnSpPr>
          <p:cNvPr id="76" name="Straight Connector 75">
            <a:extLst>
              <a:ext uri="{FF2B5EF4-FFF2-40B4-BE49-F238E27FC236}">
                <a16:creationId xmlns:a16="http://schemas.microsoft.com/office/drawing/2014/main" id="{A42B1543-7802-EAAA-FCE0-EC261DC63AEF}"/>
              </a:ext>
            </a:extLst>
          </p:cNvPr>
          <p:cNvCxnSpPr>
            <a:cxnSpLocks/>
          </p:cNvCxnSpPr>
          <p:nvPr/>
        </p:nvCxnSpPr>
        <p:spPr>
          <a:xfrm>
            <a:off x="3047862" y="3503792"/>
            <a:ext cx="859" cy="425113"/>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grpSp>
        <p:nvGrpSpPr>
          <p:cNvPr id="81" name="Group 80">
            <a:extLst>
              <a:ext uri="{FF2B5EF4-FFF2-40B4-BE49-F238E27FC236}">
                <a16:creationId xmlns:a16="http://schemas.microsoft.com/office/drawing/2014/main" id="{2837868A-93CB-1B84-F2BA-6E7DCFF54A0D}"/>
              </a:ext>
            </a:extLst>
          </p:cNvPr>
          <p:cNvGrpSpPr/>
          <p:nvPr/>
        </p:nvGrpSpPr>
        <p:grpSpPr>
          <a:xfrm rot="5400000">
            <a:off x="3657893" y="3456708"/>
            <a:ext cx="360000" cy="105806"/>
            <a:chOff x="3513224" y="2713020"/>
            <a:chExt cx="360000" cy="105806"/>
          </a:xfrm>
        </p:grpSpPr>
        <p:cxnSp>
          <p:nvCxnSpPr>
            <p:cNvPr id="77" name="Straight Connector 76">
              <a:extLst>
                <a:ext uri="{FF2B5EF4-FFF2-40B4-BE49-F238E27FC236}">
                  <a16:creationId xmlns:a16="http://schemas.microsoft.com/office/drawing/2014/main" id="{0DBC5010-B9DF-8290-8D9B-9F2CFC22D630}"/>
                </a:ext>
              </a:extLst>
            </p:cNvPr>
            <p:cNvCxnSpPr/>
            <p:nvPr/>
          </p:nvCxnSpPr>
          <p:spPr>
            <a:xfrm flipV="1">
              <a:off x="3513224" y="2818826"/>
              <a:ext cx="360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46F37F52-6CF2-4422-2830-BBD3D78F1451}"/>
                </a:ext>
              </a:extLst>
            </p:cNvPr>
            <p:cNvCxnSpPr/>
            <p:nvPr/>
          </p:nvCxnSpPr>
          <p:spPr>
            <a:xfrm flipV="1">
              <a:off x="3574424" y="2765923"/>
              <a:ext cx="2376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33BAEFD1-3C86-3B1D-046D-D2C87BBC8F79}"/>
                </a:ext>
              </a:extLst>
            </p:cNvPr>
            <p:cNvCxnSpPr/>
            <p:nvPr/>
          </p:nvCxnSpPr>
          <p:spPr>
            <a:xfrm flipV="1">
              <a:off x="3635624" y="2713020"/>
              <a:ext cx="1188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cxnSp>
        <p:nvCxnSpPr>
          <p:cNvPr id="83" name="Straight Connector 82">
            <a:extLst>
              <a:ext uri="{FF2B5EF4-FFF2-40B4-BE49-F238E27FC236}">
                <a16:creationId xmlns:a16="http://schemas.microsoft.com/office/drawing/2014/main" id="{4447C7DE-E68E-3FCC-FE01-3244A7BB350D}"/>
              </a:ext>
            </a:extLst>
          </p:cNvPr>
          <p:cNvCxnSpPr>
            <a:cxnSpLocks/>
          </p:cNvCxnSpPr>
          <p:nvPr/>
        </p:nvCxnSpPr>
        <p:spPr>
          <a:xfrm flipH="1">
            <a:off x="3048721" y="3503943"/>
            <a:ext cx="736269"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80" name="Rectangle 79">
            <a:extLst>
              <a:ext uri="{FF2B5EF4-FFF2-40B4-BE49-F238E27FC236}">
                <a16:creationId xmlns:a16="http://schemas.microsoft.com/office/drawing/2014/main" id="{1EB8611D-A5F6-2F7C-7245-7453F517B919}"/>
              </a:ext>
            </a:extLst>
          </p:cNvPr>
          <p:cNvSpPr/>
          <p:nvPr/>
        </p:nvSpPr>
        <p:spPr>
          <a:xfrm rot="5400000">
            <a:off x="3352360" y="3293711"/>
            <a:ext cx="155141" cy="406400"/>
          </a:xfrm>
          <a:prstGeom prst="rect">
            <a:avLst/>
          </a:prstGeom>
          <a:solidFill>
            <a:schemeClr val="bg1"/>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89" name="TextBox 88">
            <a:extLst>
              <a:ext uri="{FF2B5EF4-FFF2-40B4-BE49-F238E27FC236}">
                <a16:creationId xmlns:a16="http://schemas.microsoft.com/office/drawing/2014/main" id="{842C48D8-3F03-5688-6811-0203B3D37919}"/>
              </a:ext>
            </a:extLst>
          </p:cNvPr>
          <p:cNvSpPr txBox="1"/>
          <p:nvPr/>
        </p:nvSpPr>
        <p:spPr>
          <a:xfrm>
            <a:off x="3173259" y="3035028"/>
            <a:ext cx="407484"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chemeClr val="tx2"/>
                </a:solidFill>
                <a:effectLst/>
                <a:uLnTx/>
                <a:uFillTx/>
                <a:latin typeface="Arial"/>
                <a:ea typeface="+mn-ea"/>
                <a:cs typeface="+mn-cs"/>
              </a:rPr>
              <a:t>R</a:t>
            </a:r>
            <a:r>
              <a:rPr kumimoji="0" lang="en-GB" sz="1600" b="0" i="0" u="none" strike="noStrike" kern="1200" cap="none" spc="0" normalizeH="0" baseline="-25000" noProof="0" dirty="0">
                <a:ln>
                  <a:noFill/>
                </a:ln>
                <a:solidFill>
                  <a:schemeClr val="tx2"/>
                </a:solidFill>
                <a:effectLst/>
                <a:uLnTx/>
                <a:uFillTx/>
                <a:latin typeface="Arial"/>
                <a:ea typeface="+mn-ea"/>
                <a:cs typeface="+mn-cs"/>
              </a:rPr>
              <a:t>1</a:t>
            </a:r>
            <a:endParaRPr kumimoji="0" lang="en-GB" sz="1400" b="0" i="0" u="none" strike="noStrike" kern="1200" cap="none" spc="0" normalizeH="0" baseline="0" noProof="0" dirty="0">
              <a:ln>
                <a:noFill/>
              </a:ln>
              <a:solidFill>
                <a:schemeClr val="tx2"/>
              </a:solidFill>
              <a:effectLst/>
              <a:uLnTx/>
              <a:uFillTx/>
              <a:latin typeface="Arial"/>
              <a:ea typeface="+mn-ea"/>
              <a:cs typeface="+mn-cs"/>
            </a:endParaRPr>
          </a:p>
        </p:txBody>
      </p:sp>
      <p:sp>
        <p:nvSpPr>
          <p:cNvPr id="90" name="TextBox 89">
            <a:extLst>
              <a:ext uri="{FF2B5EF4-FFF2-40B4-BE49-F238E27FC236}">
                <a16:creationId xmlns:a16="http://schemas.microsoft.com/office/drawing/2014/main" id="{1AFFEB0D-77A0-C66F-F578-0DCF25F04CC5}"/>
              </a:ext>
            </a:extLst>
          </p:cNvPr>
          <p:cNvSpPr txBox="1"/>
          <p:nvPr/>
        </p:nvSpPr>
        <p:spPr>
          <a:xfrm>
            <a:off x="3274856" y="5796916"/>
            <a:ext cx="407484"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chemeClr val="tx2"/>
                </a:solidFill>
                <a:effectLst/>
                <a:uLnTx/>
                <a:uFillTx/>
                <a:latin typeface="Arial"/>
                <a:ea typeface="+mn-ea"/>
                <a:cs typeface="+mn-cs"/>
              </a:rPr>
              <a:t>R</a:t>
            </a:r>
            <a:r>
              <a:rPr lang="en-GB" sz="1600" baseline="-25000" dirty="0">
                <a:solidFill>
                  <a:schemeClr val="tx2"/>
                </a:solidFill>
                <a:latin typeface="Arial"/>
              </a:rPr>
              <a:t>2</a:t>
            </a:r>
            <a:endParaRPr kumimoji="0" lang="en-GB" sz="1400" b="0" i="0" u="none" strike="noStrike" kern="1200" cap="none" spc="0" normalizeH="0" baseline="0" noProof="0" dirty="0">
              <a:ln>
                <a:noFill/>
              </a:ln>
              <a:solidFill>
                <a:schemeClr val="tx2"/>
              </a:solidFill>
              <a:effectLst/>
              <a:uLnTx/>
              <a:uFillTx/>
              <a:latin typeface="Arial"/>
              <a:ea typeface="+mn-ea"/>
              <a:cs typeface="+mn-cs"/>
            </a:endParaRPr>
          </a:p>
        </p:txBody>
      </p:sp>
      <p:cxnSp>
        <p:nvCxnSpPr>
          <p:cNvPr id="96" name="Straight Connector 95">
            <a:extLst>
              <a:ext uri="{FF2B5EF4-FFF2-40B4-BE49-F238E27FC236}">
                <a16:creationId xmlns:a16="http://schemas.microsoft.com/office/drawing/2014/main" id="{4028FE33-FF21-B077-2600-5548FA795414}"/>
              </a:ext>
            </a:extLst>
          </p:cNvPr>
          <p:cNvCxnSpPr>
            <a:cxnSpLocks/>
          </p:cNvCxnSpPr>
          <p:nvPr/>
        </p:nvCxnSpPr>
        <p:spPr>
          <a:xfrm flipH="1">
            <a:off x="3096847" y="5701712"/>
            <a:ext cx="736269"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97" name="Rectangle 96">
            <a:extLst>
              <a:ext uri="{FF2B5EF4-FFF2-40B4-BE49-F238E27FC236}">
                <a16:creationId xmlns:a16="http://schemas.microsoft.com/office/drawing/2014/main" id="{360315DD-D79C-534E-63C0-EC1AEE7DCC79}"/>
              </a:ext>
            </a:extLst>
          </p:cNvPr>
          <p:cNvSpPr/>
          <p:nvPr/>
        </p:nvSpPr>
        <p:spPr>
          <a:xfrm rot="5400000">
            <a:off x="3400486" y="5491480"/>
            <a:ext cx="155141" cy="406400"/>
          </a:xfrm>
          <a:prstGeom prst="rect">
            <a:avLst/>
          </a:prstGeom>
          <a:solidFill>
            <a:schemeClr val="bg1"/>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98" name="TextBox 97">
            <a:extLst>
              <a:ext uri="{FF2B5EF4-FFF2-40B4-BE49-F238E27FC236}">
                <a16:creationId xmlns:a16="http://schemas.microsoft.com/office/drawing/2014/main" id="{F2B9FF6E-64D1-88EE-2689-E6EF50F4F3E3}"/>
              </a:ext>
            </a:extLst>
          </p:cNvPr>
          <p:cNvSpPr txBox="1"/>
          <p:nvPr/>
        </p:nvSpPr>
        <p:spPr>
          <a:xfrm>
            <a:off x="3877094" y="5586958"/>
            <a:ext cx="514564" cy="215444"/>
          </a:xfrm>
          <a:prstGeom prst="rect">
            <a:avLst/>
          </a:prstGeom>
          <a:noFill/>
        </p:spPr>
        <p:txBody>
          <a:bodyPr wrap="none" lIns="0" tIns="0" rIns="0" bIns="0" rtlCol="0">
            <a:spAutoFit/>
          </a:bodyPr>
          <a:lstStyle/>
          <a:p>
            <a:pPr algn="l"/>
            <a:r>
              <a:rPr lang="en-GB" sz="1400" dirty="0" err="1">
                <a:solidFill>
                  <a:schemeClr val="tx2"/>
                </a:solidFill>
              </a:rPr>
              <a:t>V</a:t>
            </a:r>
            <a:r>
              <a:rPr lang="en-GB" sz="1400" baseline="-25000" dirty="0" err="1">
                <a:solidFill>
                  <a:schemeClr val="tx2"/>
                </a:solidFill>
              </a:rPr>
              <a:t>w</a:t>
            </a:r>
            <a:r>
              <a:rPr lang="en-GB" sz="1400" dirty="0">
                <a:solidFill>
                  <a:schemeClr val="tx2"/>
                </a:solidFill>
              </a:rPr>
              <a:t>ϴ(t)</a:t>
            </a:r>
            <a:endParaRPr lang="en-GB" dirty="0">
              <a:solidFill>
                <a:schemeClr val="tx2"/>
              </a:solidFill>
            </a:endParaRPr>
          </a:p>
        </p:txBody>
      </p:sp>
      <p:sp>
        <p:nvSpPr>
          <p:cNvPr id="99" name="Google Shape;695;p44">
            <a:extLst>
              <a:ext uri="{FF2B5EF4-FFF2-40B4-BE49-F238E27FC236}">
                <a16:creationId xmlns:a16="http://schemas.microsoft.com/office/drawing/2014/main" id="{7722C24B-5AA9-82FE-30A4-5364565E738B}"/>
              </a:ext>
            </a:extLst>
          </p:cNvPr>
          <p:cNvSpPr txBox="1"/>
          <p:nvPr/>
        </p:nvSpPr>
        <p:spPr>
          <a:xfrm>
            <a:off x="1156238" y="5217052"/>
            <a:ext cx="1573872"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a:solidFill>
                  <a:schemeClr val="tx2"/>
                </a:solidFill>
                <a:latin typeface="Calibri"/>
                <a:ea typeface="Calibri"/>
                <a:cs typeface="Calibri"/>
                <a:sym typeface="Calibri"/>
              </a:rPr>
              <a:t>Electrode 2</a:t>
            </a:r>
            <a:endParaRPr sz="1600" dirty="0">
              <a:solidFill>
                <a:schemeClr val="tx2"/>
              </a:solidFill>
              <a:latin typeface="Calibri"/>
              <a:ea typeface="Calibri"/>
              <a:cs typeface="Calibri"/>
              <a:sym typeface="Calibri"/>
            </a:endParaRPr>
          </a:p>
        </p:txBody>
      </p:sp>
      <p:sp>
        <p:nvSpPr>
          <p:cNvPr id="100" name="Content Placeholder 1">
            <a:extLst>
              <a:ext uri="{FF2B5EF4-FFF2-40B4-BE49-F238E27FC236}">
                <a16:creationId xmlns:a16="http://schemas.microsoft.com/office/drawing/2014/main" id="{B7F879AE-29A8-C895-15AC-B7732E6076CA}"/>
              </a:ext>
            </a:extLst>
          </p:cNvPr>
          <p:cNvSpPr txBox="1">
            <a:spLocks/>
          </p:cNvSpPr>
          <p:nvPr/>
        </p:nvSpPr>
        <p:spPr>
          <a:xfrm>
            <a:off x="403199" y="2212736"/>
            <a:ext cx="6338795" cy="603566"/>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pPr>
            <a:r>
              <a:rPr lang="en-US" sz="1800" b="0" dirty="0"/>
              <a:t>Alternatively, we can view the external impedance elements as a part of the detector medium and absorb them into the weighting potential (</a:t>
            </a:r>
            <a:r>
              <a:rPr lang="en-US" sz="1800" b="0" dirty="0">
                <a:solidFill>
                  <a:srgbClr val="5D81B3"/>
                </a:solidFill>
              </a:rPr>
              <a:t>COMSOL</a:t>
            </a:r>
            <a:r>
              <a:rPr lang="en-US" sz="1800" b="0" dirty="0"/>
              <a:t>).</a:t>
            </a:r>
            <a:endParaRPr lang="en-GB" sz="1800" b="0" dirty="0"/>
          </a:p>
        </p:txBody>
      </p:sp>
      <p:sp>
        <p:nvSpPr>
          <p:cNvPr id="104" name="TextBox 45">
            <a:extLst>
              <a:ext uri="{FF2B5EF4-FFF2-40B4-BE49-F238E27FC236}">
                <a16:creationId xmlns:a16="http://schemas.microsoft.com/office/drawing/2014/main" id="{1918E263-CD3B-51D7-3855-AD59ABCB2205}"/>
              </a:ext>
            </a:extLst>
          </p:cNvPr>
          <p:cNvSpPr txBox="1"/>
          <p:nvPr/>
        </p:nvSpPr>
        <p:spPr>
          <a:xfrm>
            <a:off x="5693180" y="6354196"/>
            <a:ext cx="5581977" cy="553998"/>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err="1">
                <a:solidFill>
                  <a:schemeClr val="tx2"/>
                </a:solidFill>
              </a:rPr>
              <a:t>Gatti</a:t>
            </a:r>
            <a:r>
              <a:rPr lang="en-GB" sz="1200" dirty="0">
                <a:solidFill>
                  <a:schemeClr val="tx2"/>
                </a:solidFill>
              </a:rPr>
              <a:t> E., </a:t>
            </a:r>
            <a:r>
              <a:rPr lang="en-GB" sz="1200" dirty="0" err="1">
                <a:solidFill>
                  <a:schemeClr val="tx2"/>
                </a:solidFill>
              </a:rPr>
              <a:t>Padovini</a:t>
            </a:r>
            <a:r>
              <a:rPr lang="en-GB" sz="1200" dirty="0">
                <a:solidFill>
                  <a:schemeClr val="tx2"/>
                </a:solidFill>
              </a:rPr>
              <a:t> G., </a:t>
            </a:r>
            <a:r>
              <a:rPr lang="en-GB" sz="1200" dirty="0" err="1">
                <a:solidFill>
                  <a:schemeClr val="tx2"/>
                </a:solidFill>
              </a:rPr>
              <a:t>Radeka</a:t>
            </a:r>
            <a:r>
              <a:rPr lang="en-GB" sz="1200" dirty="0">
                <a:solidFill>
                  <a:schemeClr val="tx2"/>
                </a:solidFill>
              </a:rPr>
              <a:t> V., </a:t>
            </a:r>
            <a:r>
              <a:rPr lang="en-GB" sz="1200" dirty="0" err="1">
                <a:solidFill>
                  <a:schemeClr val="tx2"/>
                </a:solidFill>
              </a:rPr>
              <a:t>Nucl</a:t>
            </a:r>
            <a:r>
              <a:rPr lang="en-GB" sz="1200" dirty="0">
                <a:solidFill>
                  <a:schemeClr val="tx2"/>
                </a:solidFill>
              </a:rPr>
              <a:t>. </a:t>
            </a:r>
            <a:r>
              <a:rPr lang="en-GB" sz="1200" dirty="0" err="1">
                <a:solidFill>
                  <a:schemeClr val="tx2"/>
                </a:solidFill>
              </a:rPr>
              <a:t>Instrum</a:t>
            </a:r>
            <a:r>
              <a:rPr lang="en-GB" sz="1200" dirty="0">
                <a:solidFill>
                  <a:schemeClr val="tx2"/>
                </a:solidFill>
              </a:rPr>
              <a:t>. Methods, 193 (1982), pp. 651-653</a:t>
            </a:r>
          </a:p>
          <a:p>
            <a:r>
              <a:rPr lang="en-GB" sz="1200" dirty="0">
                <a:solidFill>
                  <a:schemeClr val="tx2"/>
                </a:solidFill>
              </a:rPr>
              <a:t>COMSOL’s electrical circuit interface: </a:t>
            </a:r>
            <a:r>
              <a:rPr lang="en-GB" sz="1200" dirty="0">
                <a:solidFill>
                  <a:schemeClr val="tx2"/>
                </a:solidFill>
                <a:hlinkClick r:id="rId6"/>
              </a:rPr>
              <a:t>link</a:t>
            </a:r>
            <a:endParaRPr lang="en-GB" sz="1200" dirty="0">
              <a:solidFill>
                <a:schemeClr val="tx2"/>
              </a:solidFill>
            </a:endParaRPr>
          </a:p>
          <a:p>
            <a:endParaRPr lang="en-GB" sz="1200" dirty="0">
              <a:solidFill>
                <a:schemeClr val="tx2"/>
              </a:solidFill>
            </a:endParaRPr>
          </a:p>
        </p:txBody>
      </p:sp>
      <p:grpSp>
        <p:nvGrpSpPr>
          <p:cNvPr id="5" name="Group 4">
            <a:extLst>
              <a:ext uri="{FF2B5EF4-FFF2-40B4-BE49-F238E27FC236}">
                <a16:creationId xmlns:a16="http://schemas.microsoft.com/office/drawing/2014/main" id="{FA0098E1-B93B-E0A3-D88D-A8D666CE0C26}"/>
              </a:ext>
            </a:extLst>
          </p:cNvPr>
          <p:cNvGrpSpPr/>
          <p:nvPr/>
        </p:nvGrpSpPr>
        <p:grpSpPr>
          <a:xfrm>
            <a:off x="3795040" y="6288867"/>
            <a:ext cx="1687441" cy="514966"/>
            <a:chOff x="4481559" y="5776021"/>
            <a:chExt cx="2970118" cy="868188"/>
          </a:xfrm>
        </p:grpSpPr>
        <p:pic>
          <p:nvPicPr>
            <p:cNvPr id="6" name="Picture 5" descr="Graphical user interface, application&#10;&#10;Description automatically generated">
              <a:extLst>
                <a:ext uri="{FF2B5EF4-FFF2-40B4-BE49-F238E27FC236}">
                  <a16:creationId xmlns:a16="http://schemas.microsoft.com/office/drawing/2014/main" id="{989E778B-590D-B959-884D-C69C49389DF1}"/>
                </a:ext>
              </a:extLst>
            </p:cNvPr>
            <p:cNvPicPr>
              <a:picLocks noChangeAspect="1"/>
            </p:cNvPicPr>
            <p:nvPr/>
          </p:nvPicPr>
          <p:blipFill>
            <a:blip r:embed="rId7"/>
            <a:stretch>
              <a:fillRect/>
            </a:stretch>
          </p:blipFill>
          <p:spPr>
            <a:xfrm>
              <a:off x="4481559" y="5776021"/>
              <a:ext cx="2970118" cy="868188"/>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84822C30-7EDE-439C-213A-CE39ACB1FEDC}"/>
                </a:ext>
              </a:extLst>
            </p:cNvPr>
            <p:cNvPicPr>
              <a:picLocks noChangeAspect="1"/>
            </p:cNvPicPr>
            <p:nvPr/>
          </p:nvPicPr>
          <p:blipFill rotWithShape="1">
            <a:blip r:embed="rId8"/>
            <a:srcRect r="30484" b="58556"/>
            <a:stretch/>
          </p:blipFill>
          <p:spPr>
            <a:xfrm>
              <a:off x="4481560" y="5776021"/>
              <a:ext cx="2064714" cy="359811"/>
            </a:xfrm>
            <a:prstGeom prst="rect">
              <a:avLst/>
            </a:prstGeom>
          </p:spPr>
        </p:pic>
      </p:grpSp>
      <p:pic>
        <p:nvPicPr>
          <p:cNvPr id="8" name="Picture 7" descr="Graphical user interface, Teams&#10;&#10;Description automatically generated with medium confidence">
            <a:extLst>
              <a:ext uri="{FF2B5EF4-FFF2-40B4-BE49-F238E27FC236}">
                <a16:creationId xmlns:a16="http://schemas.microsoft.com/office/drawing/2014/main" id="{BB54CE85-8FC2-BA82-E056-54CD8A635AE8}"/>
              </a:ext>
            </a:extLst>
          </p:cNvPr>
          <p:cNvPicPr>
            <a:picLocks noChangeAspect="1"/>
          </p:cNvPicPr>
          <p:nvPr/>
        </p:nvPicPr>
        <p:blipFill>
          <a:blip r:embed="rId9"/>
          <a:stretch>
            <a:fillRect/>
          </a:stretch>
        </p:blipFill>
        <p:spPr>
          <a:xfrm>
            <a:off x="2945113" y="6282930"/>
            <a:ext cx="855855" cy="529522"/>
          </a:xfrm>
          <a:prstGeom prst="rect">
            <a:avLst/>
          </a:prstGeom>
        </p:spPr>
      </p:pic>
    </p:spTree>
    <p:extLst>
      <p:ext uri="{BB962C8B-B14F-4D97-AF65-F5344CB8AC3E}">
        <p14:creationId xmlns:p14="http://schemas.microsoft.com/office/powerpoint/2010/main" val="10179253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Summary</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26" name="Content Placeholder 1">
            <a:extLst>
              <a:ext uri="{FF2B5EF4-FFF2-40B4-BE49-F238E27FC236}">
                <a16:creationId xmlns:a16="http://schemas.microsoft.com/office/drawing/2014/main" id="{2C0A8D2B-616B-B240-BCBB-9BB1437BC1EA}"/>
              </a:ext>
            </a:extLst>
          </p:cNvPr>
          <p:cNvSpPr>
            <a:spLocks noGrp="1"/>
          </p:cNvSpPr>
          <p:nvPr>
            <p:ph idx="1"/>
          </p:nvPr>
        </p:nvSpPr>
        <p:spPr>
          <a:xfrm>
            <a:off x="407987" y="1195839"/>
            <a:ext cx="11376023" cy="4905158"/>
          </a:xfrm>
        </p:spPr>
        <p:txBody>
          <a:bodyPr/>
          <a:lstStyle/>
          <a:p>
            <a:pPr marL="0" lvl="1" indent="0">
              <a:buNone/>
            </a:pPr>
            <a:r>
              <a:rPr lang="en-US" b="1" dirty="0"/>
              <a:t>We want to use Garfield++ and COMSOL to model the </a:t>
            </a:r>
            <a:r>
              <a:rPr lang="en-US" b="1" dirty="0">
                <a:solidFill>
                  <a:srgbClr val="FF0000"/>
                </a:solidFill>
              </a:rPr>
              <a:t>signal formation in detectors with resistive elements </a:t>
            </a:r>
            <a:r>
              <a:rPr lang="en-US" b="1" dirty="0"/>
              <a:t>by applying an extended form of the </a:t>
            </a:r>
            <a:r>
              <a:rPr lang="en-US" b="1" dirty="0" err="1"/>
              <a:t>Ramo</a:t>
            </a:r>
            <a:r>
              <a:rPr lang="en-US" b="1" dirty="0"/>
              <a:t>-Shockley theorem.</a:t>
            </a:r>
          </a:p>
          <a:p>
            <a:pPr marL="0" lvl="1" indent="0">
              <a:buNone/>
            </a:pPr>
            <a:endParaRPr lang="en-US" b="1" dirty="0"/>
          </a:p>
          <a:p>
            <a:pPr lvl="1"/>
            <a:r>
              <a:rPr lang="en-US" dirty="0"/>
              <a:t>We discussed the use of the extended form of the </a:t>
            </a:r>
            <a:r>
              <a:rPr lang="en-US" dirty="0" err="1"/>
              <a:t>Ramo</a:t>
            </a:r>
            <a:r>
              <a:rPr lang="en-US" dirty="0"/>
              <a:t>-Shockley theorem for the calculation of induced signals in resistive particle detectors.</a:t>
            </a:r>
          </a:p>
          <a:p>
            <a:pPr lvl="1"/>
            <a:r>
              <a:rPr lang="en-US" dirty="0"/>
              <a:t>Techniques such as coordinate scaling are used to accurately represent the total size of the geometry and its boundary conditions</a:t>
            </a:r>
          </a:p>
          <a:p>
            <a:pPr lvl="1"/>
            <a:r>
              <a:rPr lang="en-US" dirty="0"/>
              <a:t>This was applied to the resistive-strip bulk Micromegas to compare the simulated signal shapes with the measured ones during the latest RD51 test beam campaign at the CERN SPS. This comparison still needs to be better understood and worked out</a:t>
            </a:r>
          </a:p>
          <a:p>
            <a:pPr marL="0" lvl="1" indent="0" algn="ctr">
              <a:buNone/>
            </a:pPr>
            <a:r>
              <a:rPr lang="en-US" b="1" u="sng" dirty="0"/>
              <a:t>Outlook:</a:t>
            </a:r>
          </a:p>
          <a:p>
            <a:pPr lvl="1"/>
            <a:r>
              <a:rPr lang="en-US" dirty="0"/>
              <a:t>Improving model such as the implementation of the external impedances to include coupling between electrodes</a:t>
            </a:r>
          </a:p>
          <a:p>
            <a:pPr lvl="1"/>
            <a:r>
              <a:rPr lang="en-US" dirty="0"/>
              <a:t>Looking how to improve the spatial resolution of lower resistive detectors using the signal shape</a:t>
            </a:r>
          </a:p>
          <a:p>
            <a:pPr lvl="1"/>
            <a:endParaRPr lang="en-US" dirty="0"/>
          </a:p>
          <a:p>
            <a:pPr lvl="1"/>
            <a:endParaRPr lang="en-US" dirty="0"/>
          </a:p>
          <a:p>
            <a:pPr lvl="1"/>
            <a:endParaRPr lang="en-US" dirty="0"/>
          </a:p>
          <a:p>
            <a:pPr lvl="1"/>
            <a:endParaRPr lang="en-US" dirty="0"/>
          </a:p>
          <a:p>
            <a:pPr marL="0" lvl="1" indent="0" algn="ctr">
              <a:buNone/>
            </a:pPr>
            <a:r>
              <a:rPr lang="en-US" sz="2400" b="1" dirty="0">
                <a:solidFill>
                  <a:schemeClr val="bg2">
                    <a:lumMod val="10000"/>
                  </a:schemeClr>
                </a:solidFill>
              </a:rPr>
              <a:t>Thank you for your attention!</a:t>
            </a:r>
          </a:p>
        </p:txBody>
      </p:sp>
      <p:grpSp>
        <p:nvGrpSpPr>
          <p:cNvPr id="7" name="Group 6">
            <a:extLst>
              <a:ext uri="{FF2B5EF4-FFF2-40B4-BE49-F238E27FC236}">
                <a16:creationId xmlns:a16="http://schemas.microsoft.com/office/drawing/2014/main" id="{56173BD9-37D4-353F-5978-7DFCF45858AA}"/>
              </a:ext>
            </a:extLst>
          </p:cNvPr>
          <p:cNvGrpSpPr/>
          <p:nvPr/>
        </p:nvGrpSpPr>
        <p:grpSpPr>
          <a:xfrm>
            <a:off x="3795040" y="6288867"/>
            <a:ext cx="1687441" cy="514966"/>
            <a:chOff x="4481559" y="5776021"/>
            <a:chExt cx="2970118" cy="868188"/>
          </a:xfrm>
        </p:grpSpPr>
        <p:pic>
          <p:nvPicPr>
            <p:cNvPr id="10" name="Picture 9" descr="Graphical user interface, application&#10;&#10;Description automatically generated">
              <a:extLst>
                <a:ext uri="{FF2B5EF4-FFF2-40B4-BE49-F238E27FC236}">
                  <a16:creationId xmlns:a16="http://schemas.microsoft.com/office/drawing/2014/main" id="{FE0114C0-1021-9016-5880-A5E793224675}"/>
                </a:ext>
              </a:extLst>
            </p:cNvPr>
            <p:cNvPicPr>
              <a:picLocks noChangeAspect="1"/>
            </p:cNvPicPr>
            <p:nvPr/>
          </p:nvPicPr>
          <p:blipFill>
            <a:blip r:embed="rId4"/>
            <a:stretch>
              <a:fillRect/>
            </a:stretch>
          </p:blipFill>
          <p:spPr>
            <a:xfrm>
              <a:off x="4481559" y="5776021"/>
              <a:ext cx="2970118" cy="868188"/>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ACCBDEF3-257F-D95E-02BF-3C3B8E66999B}"/>
                </a:ext>
              </a:extLst>
            </p:cNvPr>
            <p:cNvPicPr>
              <a:picLocks noChangeAspect="1"/>
            </p:cNvPicPr>
            <p:nvPr/>
          </p:nvPicPr>
          <p:blipFill rotWithShape="1">
            <a:blip r:embed="rId5"/>
            <a:srcRect r="30484" b="58556"/>
            <a:stretch/>
          </p:blipFill>
          <p:spPr>
            <a:xfrm>
              <a:off x="4481560" y="5776021"/>
              <a:ext cx="2064714" cy="359811"/>
            </a:xfrm>
            <a:prstGeom prst="rect">
              <a:avLst/>
            </a:prstGeom>
          </p:spPr>
        </p:pic>
      </p:grpSp>
      <p:pic>
        <p:nvPicPr>
          <p:cNvPr id="12" name="Picture 11" descr="Graphical user interface, Teams&#10;&#10;Description automatically generated with medium confidence">
            <a:extLst>
              <a:ext uri="{FF2B5EF4-FFF2-40B4-BE49-F238E27FC236}">
                <a16:creationId xmlns:a16="http://schemas.microsoft.com/office/drawing/2014/main" id="{4266B1EF-72BB-0E19-2FD4-185CA16EF352}"/>
              </a:ext>
            </a:extLst>
          </p:cNvPr>
          <p:cNvPicPr>
            <a:picLocks noChangeAspect="1"/>
          </p:cNvPicPr>
          <p:nvPr/>
        </p:nvPicPr>
        <p:blipFill>
          <a:blip r:embed="rId6"/>
          <a:stretch>
            <a:fillRect/>
          </a:stretch>
        </p:blipFill>
        <p:spPr>
          <a:xfrm>
            <a:off x="2945113" y="6282930"/>
            <a:ext cx="855855" cy="529522"/>
          </a:xfrm>
          <a:prstGeom prst="rect">
            <a:avLst/>
          </a:prstGeom>
        </p:spPr>
      </p:pic>
    </p:spTree>
    <p:extLst>
      <p:ext uri="{BB962C8B-B14F-4D97-AF65-F5344CB8AC3E}">
        <p14:creationId xmlns:p14="http://schemas.microsoft.com/office/powerpoint/2010/main" val="23191642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a:xfrm>
            <a:off x="407988" y="373592"/>
            <a:ext cx="11376025" cy="5607793"/>
          </a:xfrm>
        </p:spPr>
        <p:txBody>
          <a:bodyPr/>
          <a:lstStyle/>
          <a:p>
            <a:pPr algn="ctr"/>
            <a:br>
              <a:rPr lang="en-US" dirty="0"/>
            </a:br>
            <a:br>
              <a:rPr lang="en-US" dirty="0"/>
            </a:br>
            <a:br>
              <a:rPr lang="en-US" dirty="0"/>
            </a:br>
            <a:br>
              <a:rPr lang="en-US" dirty="0"/>
            </a:br>
            <a:br>
              <a:rPr lang="en-US" dirty="0"/>
            </a:br>
            <a:r>
              <a:rPr lang="en-US" dirty="0"/>
              <a:t>Backup slides</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grpSp>
        <p:nvGrpSpPr>
          <p:cNvPr id="7" name="Group 6">
            <a:extLst>
              <a:ext uri="{FF2B5EF4-FFF2-40B4-BE49-F238E27FC236}">
                <a16:creationId xmlns:a16="http://schemas.microsoft.com/office/drawing/2014/main" id="{56173BD9-37D4-353F-5978-7DFCF45858AA}"/>
              </a:ext>
            </a:extLst>
          </p:cNvPr>
          <p:cNvGrpSpPr/>
          <p:nvPr/>
        </p:nvGrpSpPr>
        <p:grpSpPr>
          <a:xfrm>
            <a:off x="3795040" y="6288867"/>
            <a:ext cx="1687441" cy="514966"/>
            <a:chOff x="4481559" y="5776021"/>
            <a:chExt cx="2970118" cy="868188"/>
          </a:xfrm>
        </p:grpSpPr>
        <p:pic>
          <p:nvPicPr>
            <p:cNvPr id="10" name="Picture 9" descr="Graphical user interface, application&#10;&#10;Description automatically generated">
              <a:extLst>
                <a:ext uri="{FF2B5EF4-FFF2-40B4-BE49-F238E27FC236}">
                  <a16:creationId xmlns:a16="http://schemas.microsoft.com/office/drawing/2014/main" id="{FE0114C0-1021-9016-5880-A5E793224675}"/>
                </a:ext>
              </a:extLst>
            </p:cNvPr>
            <p:cNvPicPr>
              <a:picLocks noChangeAspect="1"/>
            </p:cNvPicPr>
            <p:nvPr/>
          </p:nvPicPr>
          <p:blipFill>
            <a:blip r:embed="rId4"/>
            <a:stretch>
              <a:fillRect/>
            </a:stretch>
          </p:blipFill>
          <p:spPr>
            <a:xfrm>
              <a:off x="4481559" y="5776021"/>
              <a:ext cx="2970118" cy="868188"/>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ACCBDEF3-257F-D95E-02BF-3C3B8E66999B}"/>
                </a:ext>
              </a:extLst>
            </p:cNvPr>
            <p:cNvPicPr>
              <a:picLocks noChangeAspect="1"/>
            </p:cNvPicPr>
            <p:nvPr/>
          </p:nvPicPr>
          <p:blipFill rotWithShape="1">
            <a:blip r:embed="rId5"/>
            <a:srcRect r="30484" b="58556"/>
            <a:stretch/>
          </p:blipFill>
          <p:spPr>
            <a:xfrm>
              <a:off x="4481560" y="5776021"/>
              <a:ext cx="2064714" cy="359811"/>
            </a:xfrm>
            <a:prstGeom prst="rect">
              <a:avLst/>
            </a:prstGeom>
          </p:spPr>
        </p:pic>
      </p:grpSp>
      <p:pic>
        <p:nvPicPr>
          <p:cNvPr id="12" name="Picture 11" descr="Graphical user interface, Teams&#10;&#10;Description automatically generated with medium confidence">
            <a:extLst>
              <a:ext uri="{FF2B5EF4-FFF2-40B4-BE49-F238E27FC236}">
                <a16:creationId xmlns:a16="http://schemas.microsoft.com/office/drawing/2014/main" id="{4266B1EF-72BB-0E19-2FD4-185CA16EF352}"/>
              </a:ext>
            </a:extLst>
          </p:cNvPr>
          <p:cNvPicPr>
            <a:picLocks noChangeAspect="1"/>
          </p:cNvPicPr>
          <p:nvPr/>
        </p:nvPicPr>
        <p:blipFill>
          <a:blip r:embed="rId6"/>
          <a:stretch>
            <a:fillRect/>
          </a:stretch>
        </p:blipFill>
        <p:spPr>
          <a:xfrm>
            <a:off x="2945113" y="6282930"/>
            <a:ext cx="855855" cy="529522"/>
          </a:xfrm>
          <a:prstGeom prst="rect">
            <a:avLst/>
          </a:prstGeom>
        </p:spPr>
      </p:pic>
    </p:spTree>
    <p:extLst>
      <p:ext uri="{BB962C8B-B14F-4D97-AF65-F5344CB8AC3E}">
        <p14:creationId xmlns:p14="http://schemas.microsoft.com/office/powerpoint/2010/main" val="15398502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671D4A0F-1826-9D4B-A266-7536F5B739B8}"/>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a:extLst>
              <a:ext uri="{FF2B5EF4-FFF2-40B4-BE49-F238E27FC236}">
                <a16:creationId xmlns:a16="http://schemas.microsoft.com/office/drawing/2014/main" id="{85CEFCC6-1DA1-5E42-84CC-40CB2B6AC696}"/>
              </a:ext>
            </a:extLst>
          </p:cNvPr>
          <p:cNvSpPr>
            <a:spLocks noGrp="1"/>
          </p:cNvSpPr>
          <p:nvPr>
            <p:ph idx="1"/>
          </p:nvPr>
        </p:nvSpPr>
        <p:spPr>
          <a:xfrm>
            <a:off x="407988" y="1187891"/>
            <a:ext cx="11575945" cy="1515067"/>
          </a:xfrm>
        </p:spPr>
        <p:txBody>
          <a:bodyPr/>
          <a:lstStyle/>
          <a:p>
            <a:pPr>
              <a:lnSpc>
                <a:spcPct val="100000"/>
              </a:lnSpc>
            </a:pPr>
            <a:r>
              <a:rPr lang="en-US" sz="1800" dirty="0"/>
              <a:t>To take external impedances and capacitive coupling into account, one calculates the currents and puts them into an equivalent circuit as ideal currents.</a:t>
            </a:r>
          </a:p>
          <a:p>
            <a:pPr>
              <a:lnSpc>
                <a:spcPct val="100000"/>
              </a:lnSpc>
            </a:pPr>
            <a:r>
              <a:rPr lang="en-GB" sz="1800" b="0" dirty="0"/>
              <a:t>For this, the impedance between each electrode ought to be determined, which in general, can not be reduced to a circuit built of a series of resistors and capacitors.</a:t>
            </a:r>
          </a:p>
          <a:p>
            <a:endParaRPr lang="en-US" sz="1800" dirty="0"/>
          </a:p>
        </p:txBody>
      </p:sp>
      <p:sp>
        <p:nvSpPr>
          <p:cNvPr id="3" name="Title 2">
            <a:extLst>
              <a:ext uri="{FF2B5EF4-FFF2-40B4-BE49-F238E27FC236}">
                <a16:creationId xmlns:a16="http://schemas.microsoft.com/office/drawing/2014/main" id="{EBAE2BC5-1ADF-034A-988C-BDA5356362FC}"/>
              </a:ext>
            </a:extLst>
          </p:cNvPr>
          <p:cNvSpPr>
            <a:spLocks noGrp="1"/>
          </p:cNvSpPr>
          <p:nvPr>
            <p:ph type="title"/>
          </p:nvPr>
        </p:nvSpPr>
        <p:spPr>
          <a:xfrm>
            <a:off x="407988" y="373593"/>
            <a:ext cx="11784012" cy="745233"/>
          </a:xfrm>
        </p:spPr>
        <p:txBody>
          <a:bodyPr/>
          <a:lstStyle/>
          <a:p>
            <a:r>
              <a:rPr lang="en-GB" dirty="0"/>
              <a:t>Outlook: coupling between the electrodes</a:t>
            </a:r>
            <a:endParaRPr lang="en-BE" dirty="0"/>
          </a:p>
        </p:txBody>
      </p:sp>
      <p:sp>
        <p:nvSpPr>
          <p:cNvPr id="4" name="Slide Number Placeholder 3">
            <a:extLst>
              <a:ext uri="{FF2B5EF4-FFF2-40B4-BE49-F238E27FC236}">
                <a16:creationId xmlns:a16="http://schemas.microsoft.com/office/drawing/2014/main" id="{05F1D894-F1E5-3642-ADBF-6F3D331E9349}"/>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37" name="Picture 36" descr="Logo&#10;&#10;Description automatically generated with medium confidence">
            <a:extLst>
              <a:ext uri="{FF2B5EF4-FFF2-40B4-BE49-F238E27FC236}">
                <a16:creationId xmlns:a16="http://schemas.microsoft.com/office/drawing/2014/main" id="{F2DB53A9-0420-904A-B92A-591E2D723F93}"/>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16" name="Rectangle 15">
            <a:extLst>
              <a:ext uri="{FF2B5EF4-FFF2-40B4-BE49-F238E27FC236}">
                <a16:creationId xmlns:a16="http://schemas.microsoft.com/office/drawing/2014/main" id="{263A9128-A839-5354-6D5D-0D314601B069}"/>
              </a:ext>
            </a:extLst>
          </p:cNvPr>
          <p:cNvSpPr/>
          <p:nvPr/>
        </p:nvSpPr>
        <p:spPr>
          <a:xfrm>
            <a:off x="9866619" y="3336239"/>
            <a:ext cx="772720" cy="26318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D6A5A6EF-697B-1EEA-8F9C-A1467D26EB3D}"/>
              </a:ext>
            </a:extLst>
          </p:cNvPr>
          <p:cNvPicPr>
            <a:picLocks noChangeAspect="1"/>
          </p:cNvPicPr>
          <p:nvPr/>
        </p:nvPicPr>
        <p:blipFill>
          <a:blip r:embed="rId4"/>
          <a:stretch>
            <a:fillRect/>
          </a:stretch>
        </p:blipFill>
        <p:spPr>
          <a:xfrm>
            <a:off x="8053112" y="2762843"/>
            <a:ext cx="3735688" cy="3492056"/>
          </a:xfrm>
          <a:prstGeom prst="rect">
            <a:avLst/>
          </a:prstGeom>
        </p:spPr>
      </p:pic>
      <p:pic>
        <p:nvPicPr>
          <p:cNvPr id="6" name="Picture 5" descr="Diagram&#10;&#10;Description automatically generated">
            <a:extLst>
              <a:ext uri="{FF2B5EF4-FFF2-40B4-BE49-F238E27FC236}">
                <a16:creationId xmlns:a16="http://schemas.microsoft.com/office/drawing/2014/main" id="{8002126E-F40A-FC64-7A67-28873C8DBE22}"/>
              </a:ext>
            </a:extLst>
          </p:cNvPr>
          <p:cNvPicPr>
            <a:picLocks noChangeAspect="1"/>
          </p:cNvPicPr>
          <p:nvPr/>
        </p:nvPicPr>
        <p:blipFill>
          <a:blip r:embed="rId5"/>
          <a:stretch>
            <a:fillRect/>
          </a:stretch>
        </p:blipFill>
        <p:spPr>
          <a:xfrm>
            <a:off x="570139" y="2762843"/>
            <a:ext cx="3225412" cy="3486932"/>
          </a:xfrm>
          <a:prstGeom prst="rect">
            <a:avLst/>
          </a:prstGeom>
        </p:spPr>
      </p:pic>
      <p:pic>
        <p:nvPicPr>
          <p:cNvPr id="7" name="Picture 6" descr="Text, letter&#10;&#10;Description automatically generated">
            <a:extLst>
              <a:ext uri="{FF2B5EF4-FFF2-40B4-BE49-F238E27FC236}">
                <a16:creationId xmlns:a16="http://schemas.microsoft.com/office/drawing/2014/main" id="{4C55F3C5-C1D3-7B69-BED0-B197FA369E6C}"/>
              </a:ext>
            </a:extLst>
          </p:cNvPr>
          <p:cNvPicPr>
            <a:picLocks noChangeAspect="1"/>
          </p:cNvPicPr>
          <p:nvPr/>
        </p:nvPicPr>
        <p:blipFill>
          <a:blip r:embed="rId6"/>
          <a:stretch>
            <a:fillRect/>
          </a:stretch>
        </p:blipFill>
        <p:spPr>
          <a:xfrm>
            <a:off x="4283988" y="4463532"/>
            <a:ext cx="3836261" cy="716664"/>
          </a:xfrm>
          <a:prstGeom prst="rect">
            <a:avLst/>
          </a:prstGeom>
        </p:spPr>
      </p:pic>
      <p:cxnSp>
        <p:nvCxnSpPr>
          <p:cNvPr id="10" name="Straight Arrow Connector 9">
            <a:extLst>
              <a:ext uri="{FF2B5EF4-FFF2-40B4-BE49-F238E27FC236}">
                <a16:creationId xmlns:a16="http://schemas.microsoft.com/office/drawing/2014/main" id="{595469DE-F618-C900-DC8B-BEF72C4D8A83}"/>
              </a:ext>
            </a:extLst>
          </p:cNvPr>
          <p:cNvCxnSpPr/>
          <p:nvPr/>
        </p:nvCxnSpPr>
        <p:spPr>
          <a:xfrm>
            <a:off x="4085221" y="4342207"/>
            <a:ext cx="4233797" cy="0"/>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E35848CA-A75A-CF67-3242-B60F8340C0C1}"/>
              </a:ext>
            </a:extLst>
          </p:cNvPr>
          <p:cNvCxnSpPr>
            <a:cxnSpLocks/>
          </p:cNvCxnSpPr>
          <p:nvPr/>
        </p:nvCxnSpPr>
        <p:spPr>
          <a:xfrm>
            <a:off x="4283988" y="4958556"/>
            <a:ext cx="61220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4100AFC5-BFB2-E203-F759-99A724914E3C}"/>
              </a:ext>
            </a:extLst>
          </p:cNvPr>
          <p:cNvSpPr txBox="1"/>
          <p:nvPr/>
        </p:nvSpPr>
        <p:spPr>
          <a:xfrm>
            <a:off x="3782142" y="5464214"/>
            <a:ext cx="1826916" cy="276999"/>
          </a:xfrm>
          <a:prstGeom prst="rect">
            <a:avLst/>
          </a:prstGeom>
          <a:noFill/>
        </p:spPr>
        <p:txBody>
          <a:bodyPr wrap="square" lIns="0" tIns="0" rIns="0" bIns="0" rtlCol="0">
            <a:spAutoFit/>
          </a:bodyPr>
          <a:lstStyle/>
          <a:p>
            <a:pPr algn="ctr"/>
            <a:r>
              <a:rPr lang="en-BE" dirty="0">
                <a:solidFill>
                  <a:srgbClr val="FF0000"/>
                </a:solidFill>
              </a:rPr>
              <a:t>Impedance matrix</a:t>
            </a:r>
          </a:p>
        </p:txBody>
      </p:sp>
      <p:cxnSp>
        <p:nvCxnSpPr>
          <p:cNvPr id="15" name="Straight Arrow Connector 14">
            <a:extLst>
              <a:ext uri="{FF2B5EF4-FFF2-40B4-BE49-F238E27FC236}">
                <a16:creationId xmlns:a16="http://schemas.microsoft.com/office/drawing/2014/main" id="{0EF47D09-0E22-39F0-31CA-253DD9B183DF}"/>
              </a:ext>
            </a:extLst>
          </p:cNvPr>
          <p:cNvCxnSpPr>
            <a:cxnSpLocks/>
          </p:cNvCxnSpPr>
          <p:nvPr/>
        </p:nvCxnSpPr>
        <p:spPr>
          <a:xfrm>
            <a:off x="4590092" y="4958556"/>
            <a:ext cx="0" cy="49178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45">
            <a:extLst>
              <a:ext uri="{FF2B5EF4-FFF2-40B4-BE49-F238E27FC236}">
                <a16:creationId xmlns:a16="http://schemas.microsoft.com/office/drawing/2014/main" id="{33025E0F-F457-89DF-67C3-5EEE29564BAA}"/>
              </a:ext>
            </a:extLst>
          </p:cNvPr>
          <p:cNvSpPr txBox="1"/>
          <p:nvPr/>
        </p:nvSpPr>
        <p:spPr>
          <a:xfrm>
            <a:off x="5609058" y="6376223"/>
            <a:ext cx="5821235" cy="369332"/>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a:solidFill>
                  <a:schemeClr val="tx2"/>
                </a:solidFill>
              </a:rPr>
              <a:t>W. </a:t>
            </a:r>
            <a:r>
              <a:rPr lang="en-GB" sz="1200" dirty="0" err="1">
                <a:solidFill>
                  <a:schemeClr val="tx2"/>
                </a:solidFill>
              </a:rPr>
              <a:t>Riegler</a:t>
            </a:r>
            <a:r>
              <a:rPr lang="en-GB" sz="1200" dirty="0">
                <a:solidFill>
                  <a:schemeClr val="tx2"/>
                </a:solidFill>
              </a:rPr>
              <a:t>, Signals in Particle Detectors, CERN’s Academic Training Lecture Regular Programme (2019): </a:t>
            </a:r>
            <a:r>
              <a:rPr lang="en-GB" sz="1200" dirty="0">
                <a:solidFill>
                  <a:schemeClr val="tx2"/>
                </a:solidFill>
                <a:hlinkClick r:id="rId7"/>
              </a:rPr>
              <a:t>https://indico.cern.ch/event/843083/</a:t>
            </a:r>
            <a:endParaRPr lang="en-GB" sz="1200" dirty="0">
              <a:solidFill>
                <a:schemeClr val="tx2"/>
              </a:solidFill>
            </a:endParaRPr>
          </a:p>
        </p:txBody>
      </p:sp>
      <p:cxnSp>
        <p:nvCxnSpPr>
          <p:cNvPr id="26" name="Straight Connector 25">
            <a:extLst>
              <a:ext uri="{FF2B5EF4-FFF2-40B4-BE49-F238E27FC236}">
                <a16:creationId xmlns:a16="http://schemas.microsoft.com/office/drawing/2014/main" id="{700F1F56-93E4-36DA-90CA-9225046E7C2C}"/>
              </a:ext>
            </a:extLst>
          </p:cNvPr>
          <p:cNvCxnSpPr>
            <a:cxnSpLocks/>
          </p:cNvCxnSpPr>
          <p:nvPr/>
        </p:nvCxnSpPr>
        <p:spPr>
          <a:xfrm>
            <a:off x="7039888" y="4945856"/>
            <a:ext cx="732512" cy="127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1290A7C4-EA84-D80F-76B5-85EEA3CA7182}"/>
              </a:ext>
            </a:extLst>
          </p:cNvPr>
          <p:cNvSpPr txBox="1"/>
          <p:nvPr/>
        </p:nvSpPr>
        <p:spPr>
          <a:xfrm>
            <a:off x="6248604" y="5439678"/>
            <a:ext cx="2019931" cy="276999"/>
          </a:xfrm>
          <a:prstGeom prst="rect">
            <a:avLst/>
          </a:prstGeom>
          <a:noFill/>
        </p:spPr>
        <p:txBody>
          <a:bodyPr wrap="square" lIns="0" tIns="0" rIns="0" bIns="0" rtlCol="0">
            <a:spAutoFit/>
          </a:bodyPr>
          <a:lstStyle/>
          <a:p>
            <a:pPr algn="ctr"/>
            <a:r>
              <a:rPr lang="en-BE" dirty="0">
                <a:solidFill>
                  <a:srgbClr val="FF0000"/>
                </a:solidFill>
              </a:rPr>
              <a:t>Weighting potential</a:t>
            </a:r>
          </a:p>
        </p:txBody>
      </p:sp>
      <p:cxnSp>
        <p:nvCxnSpPr>
          <p:cNvPr id="28" name="Straight Arrow Connector 27">
            <a:extLst>
              <a:ext uri="{FF2B5EF4-FFF2-40B4-BE49-F238E27FC236}">
                <a16:creationId xmlns:a16="http://schemas.microsoft.com/office/drawing/2014/main" id="{092B2F9B-7410-77A3-91EB-76E9A6904725}"/>
              </a:ext>
            </a:extLst>
          </p:cNvPr>
          <p:cNvCxnSpPr>
            <a:cxnSpLocks/>
          </p:cNvCxnSpPr>
          <p:nvPr/>
        </p:nvCxnSpPr>
        <p:spPr>
          <a:xfrm>
            <a:off x="7345992" y="4945856"/>
            <a:ext cx="0" cy="49178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AB868560-D7B0-6E38-CEF6-B410A5A6C70E}"/>
              </a:ext>
            </a:extLst>
          </p:cNvPr>
          <p:cNvGrpSpPr/>
          <p:nvPr/>
        </p:nvGrpSpPr>
        <p:grpSpPr>
          <a:xfrm>
            <a:off x="3795040" y="6288867"/>
            <a:ext cx="1687441" cy="514966"/>
            <a:chOff x="4481559" y="5776021"/>
            <a:chExt cx="2970118" cy="868188"/>
          </a:xfrm>
        </p:grpSpPr>
        <p:pic>
          <p:nvPicPr>
            <p:cNvPr id="9" name="Picture 8" descr="Graphical user interface, application&#10;&#10;Description automatically generated">
              <a:extLst>
                <a:ext uri="{FF2B5EF4-FFF2-40B4-BE49-F238E27FC236}">
                  <a16:creationId xmlns:a16="http://schemas.microsoft.com/office/drawing/2014/main" id="{0A6F97B9-D995-178E-77E9-BA258CB96A58}"/>
                </a:ext>
              </a:extLst>
            </p:cNvPr>
            <p:cNvPicPr>
              <a:picLocks noChangeAspect="1"/>
            </p:cNvPicPr>
            <p:nvPr/>
          </p:nvPicPr>
          <p:blipFill>
            <a:blip r:embed="rId8"/>
            <a:stretch>
              <a:fillRect/>
            </a:stretch>
          </p:blipFill>
          <p:spPr>
            <a:xfrm>
              <a:off x="4481559" y="5776021"/>
              <a:ext cx="2970118" cy="868188"/>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8FB159CA-9E65-BD51-9EA2-35A54977946C}"/>
                </a:ext>
              </a:extLst>
            </p:cNvPr>
            <p:cNvPicPr>
              <a:picLocks noChangeAspect="1"/>
            </p:cNvPicPr>
            <p:nvPr/>
          </p:nvPicPr>
          <p:blipFill rotWithShape="1">
            <a:blip r:embed="rId9"/>
            <a:srcRect r="30484" b="58556"/>
            <a:stretch/>
          </p:blipFill>
          <p:spPr>
            <a:xfrm>
              <a:off x="4481560" y="5776021"/>
              <a:ext cx="2064714" cy="359811"/>
            </a:xfrm>
            <a:prstGeom prst="rect">
              <a:avLst/>
            </a:prstGeom>
          </p:spPr>
        </p:pic>
      </p:grpSp>
      <p:pic>
        <p:nvPicPr>
          <p:cNvPr id="17" name="Picture 16" descr="Graphical user interface, Teams&#10;&#10;Description automatically generated with medium confidence">
            <a:extLst>
              <a:ext uri="{FF2B5EF4-FFF2-40B4-BE49-F238E27FC236}">
                <a16:creationId xmlns:a16="http://schemas.microsoft.com/office/drawing/2014/main" id="{EAA2D297-DBD3-C816-7C2B-73D83D572022}"/>
              </a:ext>
            </a:extLst>
          </p:cNvPr>
          <p:cNvPicPr>
            <a:picLocks noChangeAspect="1"/>
          </p:cNvPicPr>
          <p:nvPr/>
        </p:nvPicPr>
        <p:blipFill>
          <a:blip r:embed="rId10"/>
          <a:stretch>
            <a:fillRect/>
          </a:stretch>
        </p:blipFill>
        <p:spPr>
          <a:xfrm>
            <a:off x="2945113" y="6282930"/>
            <a:ext cx="855855" cy="529522"/>
          </a:xfrm>
          <a:prstGeom prst="rect">
            <a:avLst/>
          </a:prstGeom>
        </p:spPr>
      </p:pic>
    </p:spTree>
    <p:extLst>
      <p:ext uri="{BB962C8B-B14F-4D97-AF65-F5344CB8AC3E}">
        <p14:creationId xmlns:p14="http://schemas.microsoft.com/office/powerpoint/2010/main" val="15632603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Google Shape;181;p29">
            <a:extLst>
              <a:ext uri="{FF2B5EF4-FFF2-40B4-BE49-F238E27FC236}">
                <a16:creationId xmlns:a16="http://schemas.microsoft.com/office/drawing/2014/main" id="{450375D9-B0C9-2174-B5C9-F2CA6347C81A}"/>
              </a:ext>
            </a:extLst>
          </p:cNvPr>
          <p:cNvPicPr preferRelativeResize="0"/>
          <p:nvPr/>
        </p:nvPicPr>
        <p:blipFill rotWithShape="1">
          <a:blip r:embed="rId3">
            <a:alphaModFix/>
          </a:blip>
          <a:srcRect l="36698" t="28084" r="49385" b="37225"/>
          <a:stretch/>
        </p:blipFill>
        <p:spPr>
          <a:xfrm flipH="1">
            <a:off x="2762997" y="3519682"/>
            <a:ext cx="583468" cy="823798"/>
          </a:xfrm>
          <a:prstGeom prst="rect">
            <a:avLst/>
          </a:prstGeom>
          <a:noFill/>
          <a:ln>
            <a:noFill/>
          </a:ln>
        </p:spPr>
      </p:pic>
      <p:sp>
        <p:nvSpPr>
          <p:cNvPr id="47" name="Google Shape;222;p29">
            <a:extLst>
              <a:ext uri="{FF2B5EF4-FFF2-40B4-BE49-F238E27FC236}">
                <a16:creationId xmlns:a16="http://schemas.microsoft.com/office/drawing/2014/main" id="{D6039519-31B6-BC30-44DA-65FC4825D598}"/>
              </a:ext>
            </a:extLst>
          </p:cNvPr>
          <p:cNvSpPr/>
          <p:nvPr/>
        </p:nvSpPr>
        <p:spPr>
          <a:xfrm>
            <a:off x="3041433" y="3470174"/>
            <a:ext cx="61709" cy="62137"/>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35;p29">
            <a:extLst>
              <a:ext uri="{FF2B5EF4-FFF2-40B4-BE49-F238E27FC236}">
                <a16:creationId xmlns:a16="http://schemas.microsoft.com/office/drawing/2014/main" id="{6225E19E-C441-5484-C49D-E941E66830FB}"/>
              </a:ext>
            </a:extLst>
          </p:cNvPr>
          <p:cNvSpPr/>
          <p:nvPr/>
        </p:nvSpPr>
        <p:spPr>
          <a:xfrm>
            <a:off x="2990266" y="4034769"/>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36;p29">
            <a:extLst>
              <a:ext uri="{FF2B5EF4-FFF2-40B4-BE49-F238E27FC236}">
                <a16:creationId xmlns:a16="http://schemas.microsoft.com/office/drawing/2014/main" id="{45AB67E7-1D3D-0A65-91A7-74E23DEEB051}"/>
              </a:ext>
            </a:extLst>
          </p:cNvPr>
          <p:cNvSpPr/>
          <p:nvPr/>
        </p:nvSpPr>
        <p:spPr>
          <a:xfrm>
            <a:off x="3055703" y="4158811"/>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37;p29">
            <a:extLst>
              <a:ext uri="{FF2B5EF4-FFF2-40B4-BE49-F238E27FC236}">
                <a16:creationId xmlns:a16="http://schemas.microsoft.com/office/drawing/2014/main" id="{C56B6261-0928-F86D-A81C-DB4F32AF4EC3}"/>
              </a:ext>
            </a:extLst>
          </p:cNvPr>
          <p:cNvSpPr/>
          <p:nvPr/>
        </p:nvSpPr>
        <p:spPr>
          <a:xfrm>
            <a:off x="2976924" y="4158811"/>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38;p29">
            <a:extLst>
              <a:ext uri="{FF2B5EF4-FFF2-40B4-BE49-F238E27FC236}">
                <a16:creationId xmlns:a16="http://schemas.microsoft.com/office/drawing/2014/main" id="{8BDDDFFF-00F0-7F53-7F89-DE69F9BC9DC2}"/>
              </a:ext>
            </a:extLst>
          </p:cNvPr>
          <p:cNvSpPr/>
          <p:nvPr/>
        </p:nvSpPr>
        <p:spPr>
          <a:xfrm>
            <a:off x="2909172" y="4240596"/>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39;p29">
            <a:extLst>
              <a:ext uri="{FF2B5EF4-FFF2-40B4-BE49-F238E27FC236}">
                <a16:creationId xmlns:a16="http://schemas.microsoft.com/office/drawing/2014/main" id="{20347758-A02A-FEC6-E06A-5F7B210FD38B}"/>
              </a:ext>
            </a:extLst>
          </p:cNvPr>
          <p:cNvSpPr/>
          <p:nvPr/>
        </p:nvSpPr>
        <p:spPr>
          <a:xfrm>
            <a:off x="3055718" y="4251700"/>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40;p29">
            <a:extLst>
              <a:ext uri="{FF2B5EF4-FFF2-40B4-BE49-F238E27FC236}">
                <a16:creationId xmlns:a16="http://schemas.microsoft.com/office/drawing/2014/main" id="{A05FDD7F-5825-A657-9351-B81C9F1CAED6}"/>
              </a:ext>
            </a:extLst>
          </p:cNvPr>
          <p:cNvSpPr/>
          <p:nvPr/>
        </p:nvSpPr>
        <p:spPr>
          <a:xfrm>
            <a:off x="3055817" y="4086463"/>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43;p29">
            <a:extLst>
              <a:ext uri="{FF2B5EF4-FFF2-40B4-BE49-F238E27FC236}">
                <a16:creationId xmlns:a16="http://schemas.microsoft.com/office/drawing/2014/main" id="{DC215BC4-A6CD-5E0A-C954-083A15EA380E}"/>
              </a:ext>
            </a:extLst>
          </p:cNvPr>
          <p:cNvSpPr/>
          <p:nvPr/>
        </p:nvSpPr>
        <p:spPr>
          <a:xfrm>
            <a:off x="2990266" y="3946899"/>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47;p29">
            <a:extLst>
              <a:ext uri="{FF2B5EF4-FFF2-40B4-BE49-F238E27FC236}">
                <a16:creationId xmlns:a16="http://schemas.microsoft.com/office/drawing/2014/main" id="{646630AA-F4D7-6594-7279-083C3C0C13B7}"/>
              </a:ext>
            </a:extLst>
          </p:cNvPr>
          <p:cNvSpPr/>
          <p:nvPr/>
        </p:nvSpPr>
        <p:spPr>
          <a:xfrm>
            <a:off x="2842764" y="4230211"/>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48;p29">
            <a:extLst>
              <a:ext uri="{FF2B5EF4-FFF2-40B4-BE49-F238E27FC236}">
                <a16:creationId xmlns:a16="http://schemas.microsoft.com/office/drawing/2014/main" id="{D7606A7E-D289-C83A-A8BD-14C4E3B9C359}"/>
              </a:ext>
            </a:extLst>
          </p:cNvPr>
          <p:cNvSpPr/>
          <p:nvPr/>
        </p:nvSpPr>
        <p:spPr>
          <a:xfrm>
            <a:off x="3134497" y="4230211"/>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49;p29">
            <a:extLst>
              <a:ext uri="{FF2B5EF4-FFF2-40B4-BE49-F238E27FC236}">
                <a16:creationId xmlns:a16="http://schemas.microsoft.com/office/drawing/2014/main" id="{83C53AD1-AEDE-AFCE-129F-73AF29CC75A6}"/>
              </a:ext>
            </a:extLst>
          </p:cNvPr>
          <p:cNvSpPr/>
          <p:nvPr/>
        </p:nvSpPr>
        <p:spPr>
          <a:xfrm>
            <a:off x="2916158" y="4126506"/>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Rectangle 13">
            <a:extLst>
              <a:ext uri="{FF2B5EF4-FFF2-40B4-BE49-F238E27FC236}">
                <a16:creationId xmlns:a16="http://schemas.microsoft.com/office/drawing/2014/main" id="{671D4A0F-1826-9D4B-A266-7536F5B739B8}"/>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2" name="Content Placeholder 1">
            <a:extLst>
              <a:ext uri="{FF2B5EF4-FFF2-40B4-BE49-F238E27FC236}">
                <a16:creationId xmlns:a16="http://schemas.microsoft.com/office/drawing/2014/main" id="{85CEFCC6-1DA1-5E42-84CC-40CB2B6AC696}"/>
              </a:ext>
            </a:extLst>
          </p:cNvPr>
          <p:cNvSpPr>
            <a:spLocks noGrp="1"/>
          </p:cNvSpPr>
          <p:nvPr>
            <p:ph idx="1"/>
          </p:nvPr>
        </p:nvSpPr>
        <p:spPr>
          <a:xfrm>
            <a:off x="407988" y="1227928"/>
            <a:ext cx="7907908" cy="922430"/>
          </a:xfrm>
        </p:spPr>
        <p:txBody>
          <a:bodyPr/>
          <a:lstStyle/>
          <a:p>
            <a:pPr>
              <a:lnSpc>
                <a:spcPct val="100000"/>
              </a:lnSpc>
            </a:pPr>
            <a:r>
              <a:rPr lang="en-US" sz="1800" dirty="0"/>
              <a:t>An RPC type geometry is one of the few resistive geometries that can be represented by a discrete electrical circuit.  </a:t>
            </a:r>
            <a:r>
              <a:rPr lang="en-US" sz="1800" dirty="0">
                <a:solidFill>
                  <a:srgbClr val="FF0000"/>
                </a:solidFill>
              </a:rPr>
              <a:t>We can calculate the cross-coupling when attaching external impedances.</a:t>
            </a:r>
            <a:endParaRPr lang="en-GB" sz="1800" b="0" dirty="0">
              <a:solidFill>
                <a:srgbClr val="FF0000"/>
              </a:solidFill>
            </a:endParaRPr>
          </a:p>
          <a:p>
            <a:endParaRPr lang="en-US" sz="1800" dirty="0"/>
          </a:p>
        </p:txBody>
      </p:sp>
      <p:sp>
        <p:nvSpPr>
          <p:cNvPr id="3" name="Title 2">
            <a:extLst>
              <a:ext uri="{FF2B5EF4-FFF2-40B4-BE49-F238E27FC236}">
                <a16:creationId xmlns:a16="http://schemas.microsoft.com/office/drawing/2014/main" id="{EBAE2BC5-1ADF-034A-988C-BDA5356362FC}"/>
              </a:ext>
            </a:extLst>
          </p:cNvPr>
          <p:cNvSpPr>
            <a:spLocks noGrp="1"/>
          </p:cNvSpPr>
          <p:nvPr>
            <p:ph type="title"/>
          </p:nvPr>
        </p:nvSpPr>
        <p:spPr>
          <a:xfrm>
            <a:off x="407988" y="373593"/>
            <a:ext cx="11784012" cy="1065742"/>
          </a:xfrm>
        </p:spPr>
        <p:txBody>
          <a:bodyPr/>
          <a:lstStyle/>
          <a:p>
            <a:r>
              <a:rPr lang="en-GB" dirty="0"/>
              <a:t>Outlook: coupling between the electrodes</a:t>
            </a:r>
            <a:endParaRPr lang="en-BE" dirty="0"/>
          </a:p>
        </p:txBody>
      </p:sp>
      <p:sp>
        <p:nvSpPr>
          <p:cNvPr id="4" name="Slide Number Placeholder 3">
            <a:extLst>
              <a:ext uri="{FF2B5EF4-FFF2-40B4-BE49-F238E27FC236}">
                <a16:creationId xmlns:a16="http://schemas.microsoft.com/office/drawing/2014/main" id="{05F1D894-F1E5-3642-ADBF-6F3D331E934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pic>
        <p:nvPicPr>
          <p:cNvPr id="37" name="Picture 36" descr="Logo&#10;&#10;Description automatically generated with medium confidence">
            <a:extLst>
              <a:ext uri="{FF2B5EF4-FFF2-40B4-BE49-F238E27FC236}">
                <a16:creationId xmlns:a16="http://schemas.microsoft.com/office/drawing/2014/main" id="{F2DB53A9-0420-904A-B92A-591E2D723F93}"/>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08272" y="6282930"/>
            <a:ext cx="2543048" cy="514965"/>
          </a:xfrm>
          <a:prstGeom prst="rect">
            <a:avLst/>
          </a:prstGeom>
        </p:spPr>
      </p:pic>
      <p:pic>
        <p:nvPicPr>
          <p:cNvPr id="6" name="Picture 5" descr="A picture containing text, antenna, clock, gauge&#10;&#10;Description automatically generated">
            <a:extLst>
              <a:ext uri="{FF2B5EF4-FFF2-40B4-BE49-F238E27FC236}">
                <a16:creationId xmlns:a16="http://schemas.microsoft.com/office/drawing/2014/main" id="{8BCCBE8B-2BF8-662D-74E7-25B9E835DDED}"/>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9346267" y="412309"/>
            <a:ext cx="2822805" cy="5057525"/>
          </a:xfrm>
          <a:prstGeom prst="rect">
            <a:avLst/>
          </a:prstGeom>
        </p:spPr>
      </p:pic>
      <p:pic>
        <p:nvPicPr>
          <p:cNvPr id="7" name="Picture 6" descr="A picture containing text, antenna, clock, gauge&#10;&#10;Description automatically generated">
            <a:extLst>
              <a:ext uri="{FF2B5EF4-FFF2-40B4-BE49-F238E27FC236}">
                <a16:creationId xmlns:a16="http://schemas.microsoft.com/office/drawing/2014/main" id="{FC8FEE2F-91B0-74B6-B05B-6CD42A5C0F39}"/>
              </a:ext>
            </a:extLst>
          </p:cNvPr>
          <p:cNvPicPr>
            <a:picLocks noChangeAspect="1"/>
          </p:cNvPicPr>
          <p:nvPr/>
        </p:nvPicPr>
        <p:blipFill rotWithShape="1">
          <a:blip r:embed="rId5"/>
          <a:srcRect l="25583" t="1848" r="61551" b="73790"/>
          <a:stretch/>
        </p:blipFill>
        <p:spPr>
          <a:xfrm rot="10800000">
            <a:off x="10077878" y="4992443"/>
            <a:ext cx="363166" cy="1232127"/>
          </a:xfrm>
          <a:prstGeom prst="rect">
            <a:avLst/>
          </a:prstGeom>
        </p:spPr>
      </p:pic>
      <p:sp>
        <p:nvSpPr>
          <p:cNvPr id="8" name="TextBox 7">
            <a:extLst>
              <a:ext uri="{FF2B5EF4-FFF2-40B4-BE49-F238E27FC236}">
                <a16:creationId xmlns:a16="http://schemas.microsoft.com/office/drawing/2014/main" id="{D1906FDA-AE91-7A2E-5BD2-F331DD469F33}"/>
              </a:ext>
            </a:extLst>
          </p:cNvPr>
          <p:cNvSpPr txBox="1"/>
          <p:nvPr/>
        </p:nvSpPr>
        <p:spPr>
          <a:xfrm>
            <a:off x="9752119" y="5224249"/>
            <a:ext cx="407484"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FF0000"/>
                </a:solidFill>
                <a:effectLst/>
                <a:uLnTx/>
                <a:uFillTx/>
                <a:latin typeface="Arial"/>
                <a:ea typeface="+mn-ea"/>
                <a:cs typeface="+mn-cs"/>
              </a:rPr>
              <a:t>R</a:t>
            </a:r>
            <a:r>
              <a:rPr lang="en-GB" sz="1600" baseline="-25000" dirty="0">
                <a:solidFill>
                  <a:srgbClr val="FF0000"/>
                </a:solidFill>
                <a:latin typeface="Arial"/>
              </a:rPr>
              <a:t>2</a:t>
            </a:r>
            <a:endParaRPr kumimoji="0" lang="en-GB" sz="1400" b="0" i="0" u="none" strike="noStrike" kern="1200" cap="none" spc="0" normalizeH="0" baseline="0" noProof="0" dirty="0">
              <a:ln>
                <a:noFill/>
              </a:ln>
              <a:solidFill>
                <a:srgbClr val="FF0000"/>
              </a:solidFill>
              <a:effectLst/>
              <a:uLnTx/>
              <a:uFillTx/>
              <a:latin typeface="Arial"/>
              <a:ea typeface="+mn-ea"/>
              <a:cs typeface="+mn-cs"/>
            </a:endParaRPr>
          </a:p>
        </p:txBody>
      </p:sp>
      <p:pic>
        <p:nvPicPr>
          <p:cNvPr id="10" name="Picture 9" descr="Text, letter&#10;&#10;Description automatically generated with medium confidence">
            <a:extLst>
              <a:ext uri="{FF2B5EF4-FFF2-40B4-BE49-F238E27FC236}">
                <a16:creationId xmlns:a16="http://schemas.microsoft.com/office/drawing/2014/main" id="{B40B16C9-E887-5E07-F49F-A8770B7E3D91}"/>
              </a:ext>
            </a:extLst>
          </p:cNvPr>
          <p:cNvPicPr>
            <a:picLocks noChangeAspect="1"/>
          </p:cNvPicPr>
          <p:nvPr/>
        </p:nvPicPr>
        <p:blipFill rotWithShape="1">
          <a:blip r:embed="rId6"/>
          <a:srcRect r="71510"/>
          <a:stretch/>
        </p:blipFill>
        <p:spPr>
          <a:xfrm>
            <a:off x="10518016" y="2314807"/>
            <a:ext cx="890803" cy="566694"/>
          </a:xfrm>
          <a:prstGeom prst="rect">
            <a:avLst/>
          </a:prstGeom>
        </p:spPr>
      </p:pic>
      <p:pic>
        <p:nvPicPr>
          <p:cNvPr id="11" name="Picture 10" descr="Text, letter&#10;&#10;Description automatically generated with medium confidence">
            <a:extLst>
              <a:ext uri="{FF2B5EF4-FFF2-40B4-BE49-F238E27FC236}">
                <a16:creationId xmlns:a16="http://schemas.microsoft.com/office/drawing/2014/main" id="{C5139CC2-D479-DC77-52F2-090DD1809665}"/>
              </a:ext>
            </a:extLst>
          </p:cNvPr>
          <p:cNvPicPr>
            <a:picLocks noChangeAspect="1"/>
          </p:cNvPicPr>
          <p:nvPr/>
        </p:nvPicPr>
        <p:blipFill rotWithShape="1">
          <a:blip r:embed="rId6"/>
          <a:srcRect l="36257" r="33728"/>
          <a:stretch/>
        </p:blipFill>
        <p:spPr>
          <a:xfrm>
            <a:off x="10667604" y="3388909"/>
            <a:ext cx="938489" cy="566694"/>
          </a:xfrm>
          <a:prstGeom prst="rect">
            <a:avLst/>
          </a:prstGeom>
        </p:spPr>
      </p:pic>
      <p:pic>
        <p:nvPicPr>
          <p:cNvPr id="12" name="Picture 11" descr="Text, letter&#10;&#10;Description automatically generated with medium confidence">
            <a:extLst>
              <a:ext uri="{FF2B5EF4-FFF2-40B4-BE49-F238E27FC236}">
                <a16:creationId xmlns:a16="http://schemas.microsoft.com/office/drawing/2014/main" id="{C8FF85A8-2857-2B02-5AF8-7D1681E1D347}"/>
              </a:ext>
            </a:extLst>
          </p:cNvPr>
          <p:cNvPicPr>
            <a:picLocks noChangeAspect="1"/>
          </p:cNvPicPr>
          <p:nvPr/>
        </p:nvPicPr>
        <p:blipFill rotWithShape="1">
          <a:blip r:embed="rId6"/>
          <a:srcRect l="76020" r="1449"/>
          <a:stretch/>
        </p:blipFill>
        <p:spPr>
          <a:xfrm>
            <a:off x="9188206" y="3460019"/>
            <a:ext cx="704481" cy="566694"/>
          </a:xfrm>
          <a:prstGeom prst="rect">
            <a:avLst/>
          </a:prstGeom>
        </p:spPr>
      </p:pic>
      <p:sp>
        <p:nvSpPr>
          <p:cNvPr id="18" name="Google Shape;203;p29">
            <a:extLst>
              <a:ext uri="{FF2B5EF4-FFF2-40B4-BE49-F238E27FC236}">
                <a16:creationId xmlns:a16="http://schemas.microsoft.com/office/drawing/2014/main" id="{41742476-EEFA-9B8D-A788-8C8BAFB9B394}"/>
              </a:ext>
            </a:extLst>
          </p:cNvPr>
          <p:cNvSpPr/>
          <p:nvPr/>
        </p:nvSpPr>
        <p:spPr>
          <a:xfrm>
            <a:off x="1599364" y="4342105"/>
            <a:ext cx="2941203" cy="315308"/>
          </a:xfrm>
          <a:prstGeom prst="cube">
            <a:avLst>
              <a:gd name="adj" fmla="val 0"/>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17;p29">
            <a:extLst>
              <a:ext uri="{FF2B5EF4-FFF2-40B4-BE49-F238E27FC236}">
                <a16:creationId xmlns:a16="http://schemas.microsoft.com/office/drawing/2014/main" id="{35AAC98F-B1C5-AA8B-642B-3FB548CF3A30}"/>
              </a:ext>
            </a:extLst>
          </p:cNvPr>
          <p:cNvSpPr/>
          <p:nvPr/>
        </p:nvSpPr>
        <p:spPr>
          <a:xfrm>
            <a:off x="1600142" y="3373478"/>
            <a:ext cx="2939890" cy="83765"/>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0" name="Straight Connector 29">
            <a:extLst>
              <a:ext uri="{FF2B5EF4-FFF2-40B4-BE49-F238E27FC236}">
                <a16:creationId xmlns:a16="http://schemas.microsoft.com/office/drawing/2014/main" id="{AD348B5E-BF78-B196-5B14-2F034510FEAB}"/>
              </a:ext>
            </a:extLst>
          </p:cNvPr>
          <p:cNvCxnSpPr>
            <a:cxnSpLocks/>
          </p:cNvCxnSpPr>
          <p:nvPr/>
        </p:nvCxnSpPr>
        <p:spPr>
          <a:xfrm>
            <a:off x="3218312" y="4696994"/>
            <a:ext cx="0" cy="468483"/>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3" name="Google Shape;695;p44">
            <a:extLst>
              <a:ext uri="{FF2B5EF4-FFF2-40B4-BE49-F238E27FC236}">
                <a16:creationId xmlns:a16="http://schemas.microsoft.com/office/drawing/2014/main" id="{5BC80C6E-C238-7647-A77C-F55201D7A0D1}"/>
              </a:ext>
            </a:extLst>
          </p:cNvPr>
          <p:cNvSpPr txBox="1"/>
          <p:nvPr/>
        </p:nvSpPr>
        <p:spPr>
          <a:xfrm>
            <a:off x="1268892" y="3026386"/>
            <a:ext cx="1573872"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a:solidFill>
                  <a:schemeClr val="tx2"/>
                </a:solidFill>
                <a:latin typeface="Calibri"/>
                <a:ea typeface="Calibri"/>
                <a:cs typeface="Calibri"/>
                <a:sym typeface="Calibri"/>
              </a:rPr>
              <a:t>Electrode 1</a:t>
            </a:r>
            <a:endParaRPr sz="1600" dirty="0">
              <a:solidFill>
                <a:schemeClr val="tx2"/>
              </a:solidFill>
              <a:latin typeface="Calibri"/>
              <a:ea typeface="Calibri"/>
              <a:cs typeface="Calibri"/>
              <a:sym typeface="Calibri"/>
            </a:endParaRPr>
          </a:p>
        </p:txBody>
      </p:sp>
      <p:sp>
        <p:nvSpPr>
          <p:cNvPr id="38" name="Google Shape;695;p44">
            <a:extLst>
              <a:ext uri="{FF2B5EF4-FFF2-40B4-BE49-F238E27FC236}">
                <a16:creationId xmlns:a16="http://schemas.microsoft.com/office/drawing/2014/main" id="{2A1981EB-C2CC-0053-6340-0174C95A297E}"/>
              </a:ext>
            </a:extLst>
          </p:cNvPr>
          <p:cNvSpPr txBox="1"/>
          <p:nvPr/>
        </p:nvSpPr>
        <p:spPr>
          <a:xfrm>
            <a:off x="1389125" y="3989578"/>
            <a:ext cx="1573872"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err="1">
                <a:solidFill>
                  <a:srgbClr val="C00000"/>
                </a:solidFill>
                <a:latin typeface="Calibri"/>
                <a:ea typeface="Calibri"/>
                <a:cs typeface="Calibri"/>
                <a:sym typeface="Calibri"/>
              </a:rPr>
              <a:t>Resistive</a:t>
            </a:r>
            <a:r>
              <a:rPr lang="fr" sz="1600" dirty="0">
                <a:solidFill>
                  <a:srgbClr val="C00000"/>
                </a:solidFill>
                <a:latin typeface="Calibri"/>
                <a:ea typeface="Calibri"/>
                <a:cs typeface="Calibri"/>
                <a:sym typeface="Calibri"/>
              </a:rPr>
              <a:t> layer</a:t>
            </a:r>
            <a:endParaRPr sz="1600" dirty="0">
              <a:solidFill>
                <a:srgbClr val="C00000"/>
              </a:solidFill>
              <a:latin typeface="Calibri"/>
              <a:ea typeface="Calibri"/>
              <a:cs typeface="Calibri"/>
              <a:sym typeface="Calibri"/>
            </a:endParaRPr>
          </a:p>
        </p:txBody>
      </p:sp>
      <p:sp>
        <p:nvSpPr>
          <p:cNvPr id="41" name="TextBox 40">
            <a:extLst>
              <a:ext uri="{FF2B5EF4-FFF2-40B4-BE49-F238E27FC236}">
                <a16:creationId xmlns:a16="http://schemas.microsoft.com/office/drawing/2014/main" id="{1317D16D-E708-8230-0D7D-6F82DBA8238B}"/>
              </a:ext>
            </a:extLst>
          </p:cNvPr>
          <p:cNvSpPr txBox="1"/>
          <p:nvPr/>
        </p:nvSpPr>
        <p:spPr>
          <a:xfrm>
            <a:off x="1825987" y="4797258"/>
            <a:ext cx="65" cy="276999"/>
          </a:xfrm>
          <a:prstGeom prst="rect">
            <a:avLst/>
          </a:prstGeom>
          <a:noFill/>
        </p:spPr>
        <p:txBody>
          <a:bodyPr wrap="none" lIns="0" tIns="0" rIns="0" bIns="0" rtlCol="0">
            <a:spAutoFit/>
          </a:bodyPr>
          <a:lstStyle/>
          <a:p>
            <a:pPr algn="l"/>
            <a:endParaRPr lang="en-BE" dirty="0"/>
          </a:p>
        </p:txBody>
      </p:sp>
      <p:sp>
        <p:nvSpPr>
          <p:cNvPr id="45" name="Google Shape;217;p29">
            <a:extLst>
              <a:ext uri="{FF2B5EF4-FFF2-40B4-BE49-F238E27FC236}">
                <a16:creationId xmlns:a16="http://schemas.microsoft.com/office/drawing/2014/main" id="{0E42F9F7-7C78-FED7-4824-73E1760F32FF}"/>
              </a:ext>
            </a:extLst>
          </p:cNvPr>
          <p:cNvSpPr/>
          <p:nvPr/>
        </p:nvSpPr>
        <p:spPr>
          <a:xfrm>
            <a:off x="1600142" y="4651054"/>
            <a:ext cx="2939890" cy="83765"/>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95;p44">
            <a:extLst>
              <a:ext uri="{FF2B5EF4-FFF2-40B4-BE49-F238E27FC236}">
                <a16:creationId xmlns:a16="http://schemas.microsoft.com/office/drawing/2014/main" id="{4069AE6D-AC9E-D25B-1495-9272161BF635}"/>
              </a:ext>
            </a:extLst>
          </p:cNvPr>
          <p:cNvSpPr txBox="1"/>
          <p:nvPr/>
        </p:nvSpPr>
        <p:spPr>
          <a:xfrm>
            <a:off x="1081499" y="4676292"/>
            <a:ext cx="1941679"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a:solidFill>
                  <a:schemeClr val="tx2"/>
                </a:solidFill>
                <a:latin typeface="Calibri"/>
                <a:ea typeface="Calibri"/>
                <a:cs typeface="Calibri"/>
                <a:sym typeface="Calibri"/>
              </a:rPr>
              <a:t>Electrode 2</a:t>
            </a:r>
            <a:endParaRPr sz="1600" dirty="0">
              <a:solidFill>
                <a:schemeClr val="tx2"/>
              </a:solidFill>
              <a:latin typeface="Calibri"/>
              <a:ea typeface="Calibri"/>
              <a:cs typeface="Calibri"/>
              <a:sym typeface="Calibri"/>
            </a:endParaRPr>
          </a:p>
        </p:txBody>
      </p:sp>
      <p:sp>
        <p:nvSpPr>
          <p:cNvPr id="64" name="Google Shape;322;p29">
            <a:extLst>
              <a:ext uri="{FF2B5EF4-FFF2-40B4-BE49-F238E27FC236}">
                <a16:creationId xmlns:a16="http://schemas.microsoft.com/office/drawing/2014/main" id="{39797BBD-CA82-9CDE-D6AB-5F93E30F4C09}"/>
              </a:ext>
            </a:extLst>
          </p:cNvPr>
          <p:cNvSpPr txBox="1"/>
          <p:nvPr/>
        </p:nvSpPr>
        <p:spPr>
          <a:xfrm>
            <a:off x="3080749" y="3370655"/>
            <a:ext cx="493675" cy="38973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000">
                <a:solidFill>
                  <a:srgbClr val="FF0000"/>
                </a:solidFill>
                <a:latin typeface="Calibri"/>
                <a:ea typeface="Calibri"/>
                <a:cs typeface="Calibri"/>
                <a:sym typeface="Calibri"/>
              </a:rPr>
              <a:t>e-</a:t>
            </a:r>
            <a:endParaRPr>
              <a:solidFill>
                <a:srgbClr val="FF0000"/>
              </a:solidFill>
            </a:endParaRPr>
          </a:p>
        </p:txBody>
      </p:sp>
      <p:sp>
        <p:nvSpPr>
          <p:cNvPr id="66" name="Rectangle 65">
            <a:extLst>
              <a:ext uri="{FF2B5EF4-FFF2-40B4-BE49-F238E27FC236}">
                <a16:creationId xmlns:a16="http://schemas.microsoft.com/office/drawing/2014/main" id="{5617CECE-07E9-0FDC-6C2F-821D63ACED73}"/>
              </a:ext>
            </a:extLst>
          </p:cNvPr>
          <p:cNvSpPr/>
          <p:nvPr/>
        </p:nvSpPr>
        <p:spPr>
          <a:xfrm>
            <a:off x="9764206" y="1175167"/>
            <a:ext cx="325759" cy="3385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5" name="TextBox 64">
            <a:extLst>
              <a:ext uri="{FF2B5EF4-FFF2-40B4-BE49-F238E27FC236}">
                <a16:creationId xmlns:a16="http://schemas.microsoft.com/office/drawing/2014/main" id="{F6DF062C-83E5-6056-83D5-5227884C6E19}"/>
              </a:ext>
            </a:extLst>
          </p:cNvPr>
          <p:cNvSpPr txBox="1"/>
          <p:nvPr/>
        </p:nvSpPr>
        <p:spPr>
          <a:xfrm>
            <a:off x="9752119" y="1191063"/>
            <a:ext cx="407484"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FF0000"/>
                </a:solidFill>
                <a:effectLst/>
                <a:uLnTx/>
                <a:uFillTx/>
                <a:latin typeface="Arial"/>
                <a:ea typeface="+mn-ea"/>
                <a:cs typeface="+mn-cs"/>
              </a:rPr>
              <a:t>R</a:t>
            </a:r>
            <a:r>
              <a:rPr kumimoji="0" lang="en-GB" sz="1600" b="0" i="0" u="none" strike="noStrike" kern="1200" cap="none" spc="0" normalizeH="0" baseline="-25000" noProof="0" dirty="0">
                <a:ln>
                  <a:noFill/>
                </a:ln>
                <a:solidFill>
                  <a:srgbClr val="FF0000"/>
                </a:solidFill>
                <a:effectLst/>
                <a:uLnTx/>
                <a:uFillTx/>
                <a:latin typeface="Arial"/>
                <a:ea typeface="+mn-ea"/>
                <a:cs typeface="+mn-cs"/>
              </a:rPr>
              <a:t>1</a:t>
            </a:r>
            <a:endParaRPr kumimoji="0" lang="en-GB" sz="1400" b="0" i="0" u="none" strike="noStrike" kern="1200" cap="none" spc="0" normalizeH="0" baseline="0" noProof="0" dirty="0">
              <a:ln>
                <a:noFill/>
              </a:ln>
              <a:solidFill>
                <a:srgbClr val="FF0000"/>
              </a:solidFill>
              <a:effectLst/>
              <a:uLnTx/>
              <a:uFillTx/>
              <a:latin typeface="Arial"/>
              <a:ea typeface="+mn-ea"/>
              <a:cs typeface="+mn-cs"/>
            </a:endParaRPr>
          </a:p>
        </p:txBody>
      </p:sp>
      <p:sp>
        <p:nvSpPr>
          <p:cNvPr id="71" name="Rectangle 70">
            <a:extLst>
              <a:ext uri="{FF2B5EF4-FFF2-40B4-BE49-F238E27FC236}">
                <a16:creationId xmlns:a16="http://schemas.microsoft.com/office/drawing/2014/main" id="{3EA0A936-C173-F7E0-7276-83DB9BABFB4D}"/>
              </a:ext>
            </a:extLst>
          </p:cNvPr>
          <p:cNvSpPr/>
          <p:nvPr/>
        </p:nvSpPr>
        <p:spPr>
          <a:xfrm>
            <a:off x="10327703" y="1904254"/>
            <a:ext cx="1303932" cy="3596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2" name="Rectangle 71">
            <a:extLst>
              <a:ext uri="{FF2B5EF4-FFF2-40B4-BE49-F238E27FC236}">
                <a16:creationId xmlns:a16="http://schemas.microsoft.com/office/drawing/2014/main" id="{8C447E8C-0B36-DE8C-E159-F33A1B48D3B8}"/>
              </a:ext>
            </a:extLst>
          </p:cNvPr>
          <p:cNvSpPr/>
          <p:nvPr/>
        </p:nvSpPr>
        <p:spPr>
          <a:xfrm>
            <a:off x="10327703" y="4616894"/>
            <a:ext cx="1303932" cy="3596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3" name="Google Shape;260;p29">
            <a:extLst>
              <a:ext uri="{FF2B5EF4-FFF2-40B4-BE49-F238E27FC236}">
                <a16:creationId xmlns:a16="http://schemas.microsoft.com/office/drawing/2014/main" id="{C5BCE023-BBEC-6FF3-4EFC-2F8052377130}"/>
              </a:ext>
            </a:extLst>
          </p:cNvPr>
          <p:cNvSpPr/>
          <p:nvPr/>
        </p:nvSpPr>
        <p:spPr>
          <a:xfrm>
            <a:off x="1516977" y="3464131"/>
            <a:ext cx="59460" cy="877973"/>
          </a:xfrm>
          <a:prstGeom prst="lef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62;p29">
            <a:extLst>
              <a:ext uri="{FF2B5EF4-FFF2-40B4-BE49-F238E27FC236}">
                <a16:creationId xmlns:a16="http://schemas.microsoft.com/office/drawing/2014/main" id="{754C241F-5323-AABD-786C-BF52141EE93E}"/>
              </a:ext>
            </a:extLst>
          </p:cNvPr>
          <p:cNvSpPr txBox="1"/>
          <p:nvPr/>
        </p:nvSpPr>
        <p:spPr>
          <a:xfrm>
            <a:off x="1256749" y="3705354"/>
            <a:ext cx="312146" cy="35391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100" dirty="0">
                <a:solidFill>
                  <a:schemeClr val="tx2"/>
                </a:solidFill>
                <a:latin typeface="Calibri"/>
                <a:ea typeface="Calibri"/>
                <a:cs typeface="Calibri"/>
                <a:sym typeface="Calibri"/>
              </a:rPr>
              <a:t>d</a:t>
            </a:r>
            <a:r>
              <a:rPr lang="fr" sz="1100" baseline="-25000" dirty="0">
                <a:solidFill>
                  <a:schemeClr val="tx2"/>
                </a:solidFill>
                <a:latin typeface="Calibri"/>
                <a:ea typeface="Calibri"/>
                <a:cs typeface="Calibri"/>
                <a:sym typeface="Calibri"/>
              </a:rPr>
              <a:t>2</a:t>
            </a:r>
            <a:endParaRPr sz="1100" dirty="0">
              <a:solidFill>
                <a:schemeClr val="tx2"/>
              </a:solidFill>
              <a:latin typeface="Calibri"/>
              <a:ea typeface="Calibri"/>
              <a:cs typeface="Calibri"/>
              <a:sym typeface="Calibri"/>
            </a:endParaRPr>
          </a:p>
        </p:txBody>
      </p:sp>
      <p:sp>
        <p:nvSpPr>
          <p:cNvPr id="75" name="Google Shape;260;p29">
            <a:extLst>
              <a:ext uri="{FF2B5EF4-FFF2-40B4-BE49-F238E27FC236}">
                <a16:creationId xmlns:a16="http://schemas.microsoft.com/office/drawing/2014/main" id="{677F89EE-7574-B178-CB9E-5E38D2F5C4FE}"/>
              </a:ext>
            </a:extLst>
          </p:cNvPr>
          <p:cNvSpPr/>
          <p:nvPr/>
        </p:nvSpPr>
        <p:spPr>
          <a:xfrm>
            <a:off x="1504245" y="4340878"/>
            <a:ext cx="67850" cy="338312"/>
          </a:xfrm>
          <a:prstGeom prst="lef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262;p29">
            <a:extLst>
              <a:ext uri="{FF2B5EF4-FFF2-40B4-BE49-F238E27FC236}">
                <a16:creationId xmlns:a16="http://schemas.microsoft.com/office/drawing/2014/main" id="{E9F0430B-FA1F-D5E3-06A0-DD2E036F57CF}"/>
              </a:ext>
            </a:extLst>
          </p:cNvPr>
          <p:cNvSpPr txBox="1"/>
          <p:nvPr/>
        </p:nvSpPr>
        <p:spPr>
          <a:xfrm>
            <a:off x="1259601" y="4319623"/>
            <a:ext cx="344203" cy="35391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100" dirty="0">
                <a:solidFill>
                  <a:schemeClr val="tx2"/>
                </a:solidFill>
                <a:latin typeface="Calibri"/>
                <a:ea typeface="Calibri"/>
                <a:cs typeface="Calibri"/>
                <a:sym typeface="Calibri"/>
              </a:rPr>
              <a:t>d</a:t>
            </a:r>
            <a:r>
              <a:rPr lang="fr" sz="1100" baseline="-25000" dirty="0">
                <a:solidFill>
                  <a:schemeClr val="tx2"/>
                </a:solidFill>
                <a:latin typeface="Calibri"/>
                <a:ea typeface="Calibri"/>
                <a:cs typeface="Calibri"/>
                <a:sym typeface="Calibri"/>
              </a:rPr>
              <a:t>1</a:t>
            </a:r>
            <a:endParaRPr sz="1100" dirty="0">
              <a:solidFill>
                <a:schemeClr val="tx2"/>
              </a:solidFill>
              <a:latin typeface="Calibri"/>
              <a:ea typeface="Calibri"/>
              <a:cs typeface="Calibri"/>
              <a:sym typeface="Calibri"/>
            </a:endParaRPr>
          </a:p>
        </p:txBody>
      </p:sp>
      <p:sp>
        <p:nvSpPr>
          <p:cNvPr id="80" name="Google Shape;217;p29">
            <a:extLst>
              <a:ext uri="{FF2B5EF4-FFF2-40B4-BE49-F238E27FC236}">
                <a16:creationId xmlns:a16="http://schemas.microsoft.com/office/drawing/2014/main" id="{F8A23F4A-0D50-BEE9-6FCB-782AEC9F53E6}"/>
              </a:ext>
            </a:extLst>
          </p:cNvPr>
          <p:cNvSpPr/>
          <p:nvPr/>
        </p:nvSpPr>
        <p:spPr>
          <a:xfrm>
            <a:off x="1712338" y="4433733"/>
            <a:ext cx="413653" cy="136857"/>
          </a:xfrm>
          <a:prstGeom prst="cube">
            <a:avLst>
              <a:gd name="adj" fmla="val 0"/>
            </a:avLst>
          </a:prstGeom>
          <a:solidFill>
            <a:schemeClr val="bg1">
              <a:alpha val="62636"/>
            </a:schemeClr>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262;p29">
            <a:extLst>
              <a:ext uri="{FF2B5EF4-FFF2-40B4-BE49-F238E27FC236}">
                <a16:creationId xmlns:a16="http://schemas.microsoft.com/office/drawing/2014/main" id="{1D441A43-4686-4C41-5F7D-ABEA1F1D222D}"/>
              </a:ext>
            </a:extLst>
          </p:cNvPr>
          <p:cNvSpPr txBox="1"/>
          <p:nvPr/>
        </p:nvSpPr>
        <p:spPr>
          <a:xfrm>
            <a:off x="1676996" y="4305917"/>
            <a:ext cx="448995" cy="35391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100" dirty="0" err="1">
                <a:solidFill>
                  <a:schemeClr val="tx2"/>
                </a:solidFill>
                <a:latin typeface="Calibri"/>
                <a:ea typeface="Calibri"/>
                <a:cs typeface="Calibri"/>
                <a:sym typeface="Calibri"/>
              </a:rPr>
              <a:t>ε</a:t>
            </a:r>
            <a:r>
              <a:rPr lang="fr" sz="1100" baseline="-25000" dirty="0" err="1">
                <a:solidFill>
                  <a:schemeClr val="tx2"/>
                </a:solidFill>
                <a:latin typeface="Calibri"/>
                <a:ea typeface="Calibri"/>
                <a:cs typeface="Calibri"/>
                <a:sym typeface="Calibri"/>
              </a:rPr>
              <a:t>r</a:t>
            </a:r>
            <a:r>
              <a:rPr lang="fr" sz="1100" baseline="-25000" dirty="0">
                <a:solidFill>
                  <a:schemeClr val="tx2"/>
                </a:solidFill>
                <a:latin typeface="Calibri"/>
                <a:ea typeface="Calibri"/>
                <a:cs typeface="Calibri"/>
                <a:sym typeface="Calibri"/>
              </a:rPr>
              <a:t> </a:t>
            </a:r>
            <a:r>
              <a:rPr lang="fr" sz="1100" dirty="0">
                <a:solidFill>
                  <a:schemeClr val="tx2"/>
                </a:solidFill>
                <a:latin typeface="Calibri"/>
                <a:ea typeface="Calibri"/>
                <a:cs typeface="Calibri"/>
                <a:sym typeface="Calibri"/>
              </a:rPr>
              <a:t>, </a:t>
            </a:r>
            <a:r>
              <a:rPr lang="fr" sz="1100" dirty="0" err="1">
                <a:solidFill>
                  <a:schemeClr val="tx2"/>
                </a:solidFill>
                <a:latin typeface="Calibri"/>
                <a:ea typeface="Calibri"/>
                <a:cs typeface="Calibri"/>
                <a:sym typeface="Calibri"/>
              </a:rPr>
              <a:t>σ</a:t>
            </a:r>
            <a:endParaRPr sz="1000" dirty="0">
              <a:solidFill>
                <a:schemeClr val="tx2"/>
              </a:solidFill>
              <a:latin typeface="Calibri"/>
              <a:ea typeface="Calibri"/>
              <a:cs typeface="Calibri"/>
              <a:sym typeface="Calibri"/>
            </a:endParaRPr>
          </a:p>
        </p:txBody>
      </p:sp>
      <p:cxnSp>
        <p:nvCxnSpPr>
          <p:cNvPr id="86" name="Straight Arrow Connector 85">
            <a:extLst>
              <a:ext uri="{FF2B5EF4-FFF2-40B4-BE49-F238E27FC236}">
                <a16:creationId xmlns:a16="http://schemas.microsoft.com/office/drawing/2014/main" id="{C320F30D-09DB-0F70-35DA-E942CDA76CD5}"/>
              </a:ext>
            </a:extLst>
          </p:cNvPr>
          <p:cNvCxnSpPr/>
          <p:nvPr/>
        </p:nvCxnSpPr>
        <p:spPr>
          <a:xfrm>
            <a:off x="3218312" y="5165477"/>
            <a:ext cx="2858751" cy="0"/>
          </a:xfrm>
          <a:prstGeom prst="straightConnector1">
            <a:avLst/>
          </a:prstGeom>
          <a:ln w="19050">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2A9581D5-2152-8C69-186C-EDA3D6FF0C4B}"/>
              </a:ext>
            </a:extLst>
          </p:cNvPr>
          <p:cNvCxnSpPr>
            <a:cxnSpLocks/>
          </p:cNvCxnSpPr>
          <p:nvPr/>
        </p:nvCxnSpPr>
        <p:spPr>
          <a:xfrm>
            <a:off x="3161375" y="2920426"/>
            <a:ext cx="0" cy="468483"/>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64353F78-87C2-74C8-5A58-392D3D10FD64}"/>
              </a:ext>
            </a:extLst>
          </p:cNvPr>
          <p:cNvCxnSpPr/>
          <p:nvPr/>
        </p:nvCxnSpPr>
        <p:spPr>
          <a:xfrm>
            <a:off x="3147973" y="2926370"/>
            <a:ext cx="2858751" cy="0"/>
          </a:xfrm>
          <a:prstGeom prst="straightConnector1">
            <a:avLst/>
          </a:prstGeom>
          <a:ln w="19050">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a:extLst>
              <a:ext uri="{FF2B5EF4-FFF2-40B4-BE49-F238E27FC236}">
                <a16:creationId xmlns:a16="http://schemas.microsoft.com/office/drawing/2014/main" id="{FB313548-3AB2-1E23-46ED-051DE84406BB}"/>
              </a:ext>
            </a:extLst>
          </p:cNvPr>
          <p:cNvCxnSpPr>
            <a:cxnSpLocks/>
          </p:cNvCxnSpPr>
          <p:nvPr/>
        </p:nvCxnSpPr>
        <p:spPr>
          <a:xfrm flipV="1">
            <a:off x="8235788" y="1993900"/>
            <a:ext cx="1923815" cy="885578"/>
          </a:xfrm>
          <a:prstGeom prst="straightConnector1">
            <a:avLst/>
          </a:prstGeom>
          <a:ln w="19050">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2A209D73-97CF-3924-E638-E0A14A11E1CD}"/>
              </a:ext>
            </a:extLst>
          </p:cNvPr>
          <p:cNvCxnSpPr>
            <a:cxnSpLocks/>
          </p:cNvCxnSpPr>
          <p:nvPr/>
        </p:nvCxnSpPr>
        <p:spPr>
          <a:xfrm flipV="1">
            <a:off x="8200619" y="4696994"/>
            <a:ext cx="1958984" cy="456761"/>
          </a:xfrm>
          <a:prstGeom prst="straightConnector1">
            <a:avLst/>
          </a:prstGeom>
          <a:ln w="19050">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432DE915-433E-192C-2192-9570BA6C56B4}"/>
              </a:ext>
            </a:extLst>
          </p:cNvPr>
          <p:cNvGrpSpPr/>
          <p:nvPr/>
        </p:nvGrpSpPr>
        <p:grpSpPr>
          <a:xfrm>
            <a:off x="3795040" y="6288867"/>
            <a:ext cx="1687441" cy="514966"/>
            <a:chOff x="4481559" y="5776021"/>
            <a:chExt cx="2970118" cy="868188"/>
          </a:xfrm>
        </p:grpSpPr>
        <p:pic>
          <p:nvPicPr>
            <p:cNvPr id="9" name="Picture 8" descr="Graphical user interface, application&#10;&#10;Description automatically generated">
              <a:extLst>
                <a:ext uri="{FF2B5EF4-FFF2-40B4-BE49-F238E27FC236}">
                  <a16:creationId xmlns:a16="http://schemas.microsoft.com/office/drawing/2014/main" id="{9E9817BB-7641-8683-C40B-2B3EF66654FE}"/>
                </a:ext>
              </a:extLst>
            </p:cNvPr>
            <p:cNvPicPr>
              <a:picLocks noChangeAspect="1"/>
            </p:cNvPicPr>
            <p:nvPr/>
          </p:nvPicPr>
          <p:blipFill>
            <a:blip r:embed="rId7"/>
            <a:stretch>
              <a:fillRect/>
            </a:stretch>
          </p:blipFill>
          <p:spPr>
            <a:xfrm>
              <a:off x="4481559" y="5776021"/>
              <a:ext cx="2970118" cy="868188"/>
            </a:xfrm>
            <a:prstGeom prst="rect">
              <a:avLst/>
            </a:prstGeom>
          </p:spPr>
        </p:pic>
        <p:pic>
          <p:nvPicPr>
            <p:cNvPr id="13" name="Picture 12" descr="Graphical user interface, application&#10;&#10;Description automatically generated">
              <a:extLst>
                <a:ext uri="{FF2B5EF4-FFF2-40B4-BE49-F238E27FC236}">
                  <a16:creationId xmlns:a16="http://schemas.microsoft.com/office/drawing/2014/main" id="{B48B9E38-8282-D969-A879-87DCBC7C9722}"/>
                </a:ext>
              </a:extLst>
            </p:cNvPr>
            <p:cNvPicPr>
              <a:picLocks noChangeAspect="1"/>
            </p:cNvPicPr>
            <p:nvPr/>
          </p:nvPicPr>
          <p:blipFill rotWithShape="1">
            <a:blip r:embed="rId8"/>
            <a:srcRect r="30484" b="58556"/>
            <a:stretch/>
          </p:blipFill>
          <p:spPr>
            <a:xfrm>
              <a:off x="4481560" y="5776021"/>
              <a:ext cx="2064714" cy="359811"/>
            </a:xfrm>
            <a:prstGeom prst="rect">
              <a:avLst/>
            </a:prstGeom>
          </p:spPr>
        </p:pic>
      </p:grpSp>
      <p:pic>
        <p:nvPicPr>
          <p:cNvPr id="15" name="Picture 14" descr="Graphical user interface, Teams&#10;&#10;Description automatically generated with medium confidence">
            <a:extLst>
              <a:ext uri="{FF2B5EF4-FFF2-40B4-BE49-F238E27FC236}">
                <a16:creationId xmlns:a16="http://schemas.microsoft.com/office/drawing/2014/main" id="{DDF3D833-2507-84C1-5E8E-170D4CF316EE}"/>
              </a:ext>
            </a:extLst>
          </p:cNvPr>
          <p:cNvPicPr>
            <a:picLocks noChangeAspect="1"/>
          </p:cNvPicPr>
          <p:nvPr/>
        </p:nvPicPr>
        <p:blipFill>
          <a:blip r:embed="rId9"/>
          <a:stretch>
            <a:fillRect/>
          </a:stretch>
        </p:blipFill>
        <p:spPr>
          <a:xfrm>
            <a:off x="2945113" y="6282930"/>
            <a:ext cx="855855" cy="529522"/>
          </a:xfrm>
          <a:prstGeom prst="rect">
            <a:avLst/>
          </a:prstGeom>
        </p:spPr>
      </p:pic>
      <p:pic>
        <p:nvPicPr>
          <p:cNvPr id="16" name="Picture 15">
            <a:extLst>
              <a:ext uri="{FF2B5EF4-FFF2-40B4-BE49-F238E27FC236}">
                <a16:creationId xmlns:a16="http://schemas.microsoft.com/office/drawing/2014/main" id="{384EB8FC-8407-3C29-F8C0-7409023AD015}"/>
              </a:ext>
            </a:extLst>
          </p:cNvPr>
          <p:cNvPicPr>
            <a:picLocks noChangeAspect="1"/>
          </p:cNvPicPr>
          <p:nvPr/>
        </p:nvPicPr>
        <p:blipFill>
          <a:blip r:embed="rId10"/>
          <a:stretch>
            <a:fillRect/>
          </a:stretch>
        </p:blipFill>
        <p:spPr>
          <a:xfrm>
            <a:off x="6181606" y="1900670"/>
            <a:ext cx="1990495" cy="2046229"/>
          </a:xfrm>
          <a:prstGeom prst="rect">
            <a:avLst/>
          </a:prstGeom>
        </p:spPr>
      </p:pic>
      <p:pic>
        <p:nvPicPr>
          <p:cNvPr id="17" name="Picture 16">
            <a:extLst>
              <a:ext uri="{FF2B5EF4-FFF2-40B4-BE49-F238E27FC236}">
                <a16:creationId xmlns:a16="http://schemas.microsoft.com/office/drawing/2014/main" id="{C621176E-87D2-083D-CB7F-8AF00867BA75}"/>
              </a:ext>
            </a:extLst>
          </p:cNvPr>
          <p:cNvPicPr>
            <a:picLocks noChangeAspect="1"/>
          </p:cNvPicPr>
          <p:nvPr/>
        </p:nvPicPr>
        <p:blipFill>
          <a:blip r:embed="rId11"/>
          <a:stretch>
            <a:fillRect/>
          </a:stretch>
        </p:blipFill>
        <p:spPr>
          <a:xfrm>
            <a:off x="6177717" y="4203072"/>
            <a:ext cx="1998271" cy="2046229"/>
          </a:xfrm>
          <a:prstGeom prst="rect">
            <a:avLst/>
          </a:prstGeom>
        </p:spPr>
      </p:pic>
    </p:spTree>
    <p:extLst>
      <p:ext uri="{BB962C8B-B14F-4D97-AF65-F5344CB8AC3E}">
        <p14:creationId xmlns:p14="http://schemas.microsoft.com/office/powerpoint/2010/main" val="18209486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671D4A0F-1826-9D4B-A266-7536F5B739B8}"/>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2" name="Content Placeholder 1">
            <a:extLst>
              <a:ext uri="{FF2B5EF4-FFF2-40B4-BE49-F238E27FC236}">
                <a16:creationId xmlns:a16="http://schemas.microsoft.com/office/drawing/2014/main" id="{85CEFCC6-1DA1-5E42-84CC-40CB2B6AC696}"/>
              </a:ext>
            </a:extLst>
          </p:cNvPr>
          <p:cNvSpPr>
            <a:spLocks noGrp="1"/>
          </p:cNvSpPr>
          <p:nvPr>
            <p:ph idx="1"/>
          </p:nvPr>
        </p:nvSpPr>
        <p:spPr>
          <a:xfrm>
            <a:off x="403200" y="1312156"/>
            <a:ext cx="11380811" cy="922430"/>
          </a:xfrm>
        </p:spPr>
        <p:txBody>
          <a:bodyPr/>
          <a:lstStyle/>
          <a:p>
            <a:pPr>
              <a:lnSpc>
                <a:spcPct val="100000"/>
              </a:lnSpc>
            </a:pPr>
            <a:r>
              <a:rPr lang="en-US" sz="1800" dirty="0"/>
              <a:t>Alternatively, we can view the external impedance elements as a part of the detector medium and absorb them into the weighting potential.</a:t>
            </a:r>
            <a:endParaRPr lang="en-GB" sz="1800" b="0" dirty="0"/>
          </a:p>
          <a:p>
            <a:endParaRPr lang="en-US" sz="1800" dirty="0"/>
          </a:p>
        </p:txBody>
      </p:sp>
      <p:sp>
        <p:nvSpPr>
          <p:cNvPr id="3" name="Title 2">
            <a:extLst>
              <a:ext uri="{FF2B5EF4-FFF2-40B4-BE49-F238E27FC236}">
                <a16:creationId xmlns:a16="http://schemas.microsoft.com/office/drawing/2014/main" id="{EBAE2BC5-1ADF-034A-988C-BDA5356362FC}"/>
              </a:ext>
            </a:extLst>
          </p:cNvPr>
          <p:cNvSpPr>
            <a:spLocks noGrp="1"/>
          </p:cNvSpPr>
          <p:nvPr>
            <p:ph type="title"/>
          </p:nvPr>
        </p:nvSpPr>
        <p:spPr>
          <a:xfrm>
            <a:off x="407988" y="373593"/>
            <a:ext cx="11784012" cy="1065742"/>
          </a:xfrm>
        </p:spPr>
        <p:txBody>
          <a:bodyPr/>
          <a:lstStyle/>
          <a:p>
            <a:r>
              <a:rPr lang="en-GB" dirty="0"/>
              <a:t>Outlook: coupling between the electrodes</a:t>
            </a:r>
            <a:endParaRPr lang="en-BE" dirty="0"/>
          </a:p>
        </p:txBody>
      </p:sp>
      <p:sp>
        <p:nvSpPr>
          <p:cNvPr id="4" name="Slide Number Placeholder 3">
            <a:extLst>
              <a:ext uri="{FF2B5EF4-FFF2-40B4-BE49-F238E27FC236}">
                <a16:creationId xmlns:a16="http://schemas.microsoft.com/office/drawing/2014/main" id="{05F1D894-F1E5-3642-ADBF-6F3D331E934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pic>
        <p:nvPicPr>
          <p:cNvPr id="37" name="Picture 36" descr="Logo&#10;&#10;Description automatically generated with medium confidence">
            <a:extLst>
              <a:ext uri="{FF2B5EF4-FFF2-40B4-BE49-F238E27FC236}">
                <a16:creationId xmlns:a16="http://schemas.microsoft.com/office/drawing/2014/main" id="{F2DB53A9-0420-904A-B92A-591E2D723F93}"/>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pic>
        <p:nvPicPr>
          <p:cNvPr id="24" name="Picture 23" descr="Chart, line chart&#10;&#10;Description automatically generated">
            <a:extLst>
              <a:ext uri="{FF2B5EF4-FFF2-40B4-BE49-F238E27FC236}">
                <a16:creationId xmlns:a16="http://schemas.microsoft.com/office/drawing/2014/main" id="{173F32D0-AD62-6D29-22DB-2FA36AADCF03}"/>
              </a:ext>
            </a:extLst>
          </p:cNvPr>
          <p:cNvPicPr>
            <a:picLocks noChangeAspect="1"/>
          </p:cNvPicPr>
          <p:nvPr/>
        </p:nvPicPr>
        <p:blipFill>
          <a:blip r:embed="rId4"/>
          <a:stretch>
            <a:fillRect/>
          </a:stretch>
        </p:blipFill>
        <p:spPr>
          <a:xfrm>
            <a:off x="6959587" y="1978950"/>
            <a:ext cx="4488586" cy="4166929"/>
          </a:xfrm>
          <a:prstGeom prst="rect">
            <a:avLst/>
          </a:prstGeom>
        </p:spPr>
      </p:pic>
      <p:pic>
        <p:nvPicPr>
          <p:cNvPr id="25" name="Google Shape;181;p29">
            <a:extLst>
              <a:ext uri="{FF2B5EF4-FFF2-40B4-BE49-F238E27FC236}">
                <a16:creationId xmlns:a16="http://schemas.microsoft.com/office/drawing/2014/main" id="{3E5FD8CE-3807-C9AE-3693-909A47457601}"/>
              </a:ext>
            </a:extLst>
          </p:cNvPr>
          <p:cNvPicPr preferRelativeResize="0"/>
          <p:nvPr/>
        </p:nvPicPr>
        <p:blipFill rotWithShape="1">
          <a:blip r:embed="rId5">
            <a:alphaModFix/>
          </a:blip>
          <a:srcRect l="36698" t="28084" r="49385" b="37225"/>
          <a:stretch/>
        </p:blipFill>
        <p:spPr>
          <a:xfrm flipH="1">
            <a:off x="2651121" y="3897091"/>
            <a:ext cx="583468" cy="823798"/>
          </a:xfrm>
          <a:prstGeom prst="rect">
            <a:avLst/>
          </a:prstGeom>
          <a:noFill/>
          <a:ln>
            <a:noFill/>
          </a:ln>
        </p:spPr>
      </p:pic>
      <p:sp>
        <p:nvSpPr>
          <p:cNvPr id="26" name="Google Shape;222;p29">
            <a:extLst>
              <a:ext uri="{FF2B5EF4-FFF2-40B4-BE49-F238E27FC236}">
                <a16:creationId xmlns:a16="http://schemas.microsoft.com/office/drawing/2014/main" id="{76B9D82E-203D-42B8-28D6-D73F0A56216F}"/>
              </a:ext>
            </a:extLst>
          </p:cNvPr>
          <p:cNvSpPr/>
          <p:nvPr/>
        </p:nvSpPr>
        <p:spPr>
          <a:xfrm>
            <a:off x="2929557" y="3847583"/>
            <a:ext cx="61709" cy="62137"/>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35;p29">
            <a:extLst>
              <a:ext uri="{FF2B5EF4-FFF2-40B4-BE49-F238E27FC236}">
                <a16:creationId xmlns:a16="http://schemas.microsoft.com/office/drawing/2014/main" id="{F0FE4691-780F-1E6A-8C0F-0BDF562BA2F9}"/>
              </a:ext>
            </a:extLst>
          </p:cNvPr>
          <p:cNvSpPr/>
          <p:nvPr/>
        </p:nvSpPr>
        <p:spPr>
          <a:xfrm>
            <a:off x="2878390" y="4412178"/>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36;p29">
            <a:extLst>
              <a:ext uri="{FF2B5EF4-FFF2-40B4-BE49-F238E27FC236}">
                <a16:creationId xmlns:a16="http://schemas.microsoft.com/office/drawing/2014/main" id="{9943E67F-A213-47BB-57AE-81AE1977A7F6}"/>
              </a:ext>
            </a:extLst>
          </p:cNvPr>
          <p:cNvSpPr/>
          <p:nvPr/>
        </p:nvSpPr>
        <p:spPr>
          <a:xfrm>
            <a:off x="2943827" y="4536220"/>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37;p29">
            <a:extLst>
              <a:ext uri="{FF2B5EF4-FFF2-40B4-BE49-F238E27FC236}">
                <a16:creationId xmlns:a16="http://schemas.microsoft.com/office/drawing/2014/main" id="{90A0D2C7-02DB-F873-1BC5-26FDDCD8C29E}"/>
              </a:ext>
            </a:extLst>
          </p:cNvPr>
          <p:cNvSpPr/>
          <p:nvPr/>
        </p:nvSpPr>
        <p:spPr>
          <a:xfrm>
            <a:off x="2865048" y="4536220"/>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38;p29">
            <a:extLst>
              <a:ext uri="{FF2B5EF4-FFF2-40B4-BE49-F238E27FC236}">
                <a16:creationId xmlns:a16="http://schemas.microsoft.com/office/drawing/2014/main" id="{B7ECDAE9-F87C-DFD8-EF56-8422DB138D7F}"/>
              </a:ext>
            </a:extLst>
          </p:cNvPr>
          <p:cNvSpPr/>
          <p:nvPr/>
        </p:nvSpPr>
        <p:spPr>
          <a:xfrm>
            <a:off x="2797296" y="4618005"/>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39;p29">
            <a:extLst>
              <a:ext uri="{FF2B5EF4-FFF2-40B4-BE49-F238E27FC236}">
                <a16:creationId xmlns:a16="http://schemas.microsoft.com/office/drawing/2014/main" id="{875B0A57-1FEE-0964-C734-3315B61D1F84}"/>
              </a:ext>
            </a:extLst>
          </p:cNvPr>
          <p:cNvSpPr/>
          <p:nvPr/>
        </p:nvSpPr>
        <p:spPr>
          <a:xfrm>
            <a:off x="2943842" y="4629109"/>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40;p29">
            <a:extLst>
              <a:ext uri="{FF2B5EF4-FFF2-40B4-BE49-F238E27FC236}">
                <a16:creationId xmlns:a16="http://schemas.microsoft.com/office/drawing/2014/main" id="{1A4CFD14-EB60-00E7-528F-DD8BB0C6EE46}"/>
              </a:ext>
            </a:extLst>
          </p:cNvPr>
          <p:cNvSpPr/>
          <p:nvPr/>
        </p:nvSpPr>
        <p:spPr>
          <a:xfrm>
            <a:off x="2943941" y="4463872"/>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43;p29">
            <a:extLst>
              <a:ext uri="{FF2B5EF4-FFF2-40B4-BE49-F238E27FC236}">
                <a16:creationId xmlns:a16="http://schemas.microsoft.com/office/drawing/2014/main" id="{E2BB3859-9DA3-D5CE-2B3A-D32F05F8D089}"/>
              </a:ext>
            </a:extLst>
          </p:cNvPr>
          <p:cNvSpPr/>
          <p:nvPr/>
        </p:nvSpPr>
        <p:spPr>
          <a:xfrm>
            <a:off x="2878390" y="4324308"/>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47;p29">
            <a:extLst>
              <a:ext uri="{FF2B5EF4-FFF2-40B4-BE49-F238E27FC236}">
                <a16:creationId xmlns:a16="http://schemas.microsoft.com/office/drawing/2014/main" id="{5768237F-9108-C5C4-96F0-A1ECC84217A3}"/>
              </a:ext>
            </a:extLst>
          </p:cNvPr>
          <p:cNvSpPr/>
          <p:nvPr/>
        </p:nvSpPr>
        <p:spPr>
          <a:xfrm>
            <a:off x="2730888" y="4607620"/>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48;p29">
            <a:extLst>
              <a:ext uri="{FF2B5EF4-FFF2-40B4-BE49-F238E27FC236}">
                <a16:creationId xmlns:a16="http://schemas.microsoft.com/office/drawing/2014/main" id="{52118CFE-A764-E835-889A-640229978094}"/>
              </a:ext>
            </a:extLst>
          </p:cNvPr>
          <p:cNvSpPr/>
          <p:nvPr/>
        </p:nvSpPr>
        <p:spPr>
          <a:xfrm>
            <a:off x="3022621" y="4607620"/>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49;p29">
            <a:extLst>
              <a:ext uri="{FF2B5EF4-FFF2-40B4-BE49-F238E27FC236}">
                <a16:creationId xmlns:a16="http://schemas.microsoft.com/office/drawing/2014/main" id="{D2F30D4B-B2D9-2B3B-F91C-CE835CD4ED4C}"/>
              </a:ext>
            </a:extLst>
          </p:cNvPr>
          <p:cNvSpPr/>
          <p:nvPr/>
        </p:nvSpPr>
        <p:spPr>
          <a:xfrm>
            <a:off x="2804282" y="4503915"/>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03;p29">
            <a:extLst>
              <a:ext uri="{FF2B5EF4-FFF2-40B4-BE49-F238E27FC236}">
                <a16:creationId xmlns:a16="http://schemas.microsoft.com/office/drawing/2014/main" id="{C90B4578-28D0-DC1F-7B6E-D3713A5389C6}"/>
              </a:ext>
            </a:extLst>
          </p:cNvPr>
          <p:cNvSpPr/>
          <p:nvPr/>
        </p:nvSpPr>
        <p:spPr>
          <a:xfrm>
            <a:off x="1487488" y="4719514"/>
            <a:ext cx="2941203" cy="315308"/>
          </a:xfrm>
          <a:prstGeom prst="cube">
            <a:avLst>
              <a:gd name="adj" fmla="val 0"/>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17;p29">
            <a:extLst>
              <a:ext uri="{FF2B5EF4-FFF2-40B4-BE49-F238E27FC236}">
                <a16:creationId xmlns:a16="http://schemas.microsoft.com/office/drawing/2014/main" id="{E7A0CB4B-02CB-8F1F-6D81-54B9932F38BA}"/>
              </a:ext>
            </a:extLst>
          </p:cNvPr>
          <p:cNvSpPr/>
          <p:nvPr/>
        </p:nvSpPr>
        <p:spPr>
          <a:xfrm>
            <a:off x="1488266" y="3750887"/>
            <a:ext cx="2939890" cy="83765"/>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0" name="Straight Connector 59">
            <a:extLst>
              <a:ext uri="{FF2B5EF4-FFF2-40B4-BE49-F238E27FC236}">
                <a16:creationId xmlns:a16="http://schemas.microsoft.com/office/drawing/2014/main" id="{7DFF6FA0-5C46-7A62-9CCE-67BA117B8407}"/>
              </a:ext>
            </a:extLst>
          </p:cNvPr>
          <p:cNvCxnSpPr>
            <a:cxnSpLocks/>
          </p:cNvCxnSpPr>
          <p:nvPr/>
        </p:nvCxnSpPr>
        <p:spPr>
          <a:xfrm>
            <a:off x="3106436" y="5074403"/>
            <a:ext cx="0" cy="468483"/>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62" name="Google Shape;695;p44">
            <a:extLst>
              <a:ext uri="{FF2B5EF4-FFF2-40B4-BE49-F238E27FC236}">
                <a16:creationId xmlns:a16="http://schemas.microsoft.com/office/drawing/2014/main" id="{114CF504-0B3C-71D3-7D17-566B30D30AE1}"/>
              </a:ext>
            </a:extLst>
          </p:cNvPr>
          <p:cNvSpPr txBox="1"/>
          <p:nvPr/>
        </p:nvSpPr>
        <p:spPr>
          <a:xfrm>
            <a:off x="1157016" y="3403795"/>
            <a:ext cx="1573872"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a:solidFill>
                  <a:schemeClr val="tx2"/>
                </a:solidFill>
                <a:latin typeface="Calibri"/>
                <a:ea typeface="Calibri"/>
                <a:cs typeface="Calibri"/>
                <a:sym typeface="Calibri"/>
              </a:rPr>
              <a:t>Electrode 1</a:t>
            </a:r>
            <a:endParaRPr sz="1600" dirty="0">
              <a:solidFill>
                <a:schemeClr val="tx2"/>
              </a:solidFill>
              <a:latin typeface="Calibri"/>
              <a:ea typeface="Calibri"/>
              <a:cs typeface="Calibri"/>
              <a:sym typeface="Calibri"/>
            </a:endParaRPr>
          </a:p>
        </p:txBody>
      </p:sp>
      <p:sp>
        <p:nvSpPr>
          <p:cNvPr id="63" name="Google Shape;695;p44">
            <a:extLst>
              <a:ext uri="{FF2B5EF4-FFF2-40B4-BE49-F238E27FC236}">
                <a16:creationId xmlns:a16="http://schemas.microsoft.com/office/drawing/2014/main" id="{EA551519-A94B-0967-7118-C56F51AF740A}"/>
              </a:ext>
            </a:extLst>
          </p:cNvPr>
          <p:cNvSpPr txBox="1"/>
          <p:nvPr/>
        </p:nvSpPr>
        <p:spPr>
          <a:xfrm>
            <a:off x="1277249" y="4366987"/>
            <a:ext cx="1573872"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err="1">
                <a:solidFill>
                  <a:srgbClr val="C00000"/>
                </a:solidFill>
                <a:latin typeface="Calibri"/>
                <a:ea typeface="Calibri"/>
                <a:cs typeface="Calibri"/>
                <a:sym typeface="Calibri"/>
              </a:rPr>
              <a:t>Resistive</a:t>
            </a:r>
            <a:r>
              <a:rPr lang="fr" sz="1600" dirty="0">
                <a:solidFill>
                  <a:srgbClr val="C00000"/>
                </a:solidFill>
                <a:latin typeface="Calibri"/>
                <a:ea typeface="Calibri"/>
                <a:cs typeface="Calibri"/>
                <a:sym typeface="Calibri"/>
              </a:rPr>
              <a:t> layer</a:t>
            </a:r>
            <a:endParaRPr sz="1600" dirty="0">
              <a:solidFill>
                <a:srgbClr val="C00000"/>
              </a:solidFill>
              <a:latin typeface="Calibri"/>
              <a:ea typeface="Calibri"/>
              <a:cs typeface="Calibri"/>
              <a:sym typeface="Calibri"/>
            </a:endParaRPr>
          </a:p>
        </p:txBody>
      </p:sp>
      <p:sp>
        <p:nvSpPr>
          <p:cNvPr id="67" name="TextBox 66">
            <a:extLst>
              <a:ext uri="{FF2B5EF4-FFF2-40B4-BE49-F238E27FC236}">
                <a16:creationId xmlns:a16="http://schemas.microsoft.com/office/drawing/2014/main" id="{C2E31228-CC4D-798D-7A77-6568944DA3AC}"/>
              </a:ext>
            </a:extLst>
          </p:cNvPr>
          <p:cNvSpPr txBox="1"/>
          <p:nvPr/>
        </p:nvSpPr>
        <p:spPr>
          <a:xfrm>
            <a:off x="1714111" y="5174667"/>
            <a:ext cx="65" cy="276999"/>
          </a:xfrm>
          <a:prstGeom prst="rect">
            <a:avLst/>
          </a:prstGeom>
          <a:noFill/>
        </p:spPr>
        <p:txBody>
          <a:bodyPr wrap="none" lIns="0" tIns="0" rIns="0" bIns="0" rtlCol="0">
            <a:spAutoFit/>
          </a:bodyPr>
          <a:lstStyle/>
          <a:p>
            <a:pPr algn="l"/>
            <a:endParaRPr lang="en-BE" dirty="0"/>
          </a:p>
        </p:txBody>
      </p:sp>
      <p:sp>
        <p:nvSpPr>
          <p:cNvPr id="68" name="Google Shape;217;p29">
            <a:extLst>
              <a:ext uri="{FF2B5EF4-FFF2-40B4-BE49-F238E27FC236}">
                <a16:creationId xmlns:a16="http://schemas.microsoft.com/office/drawing/2014/main" id="{A097A246-F90F-7542-2044-A0F78579FAAB}"/>
              </a:ext>
            </a:extLst>
          </p:cNvPr>
          <p:cNvSpPr/>
          <p:nvPr/>
        </p:nvSpPr>
        <p:spPr>
          <a:xfrm>
            <a:off x="1488266" y="5028463"/>
            <a:ext cx="2939890" cy="83765"/>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322;p29">
            <a:extLst>
              <a:ext uri="{FF2B5EF4-FFF2-40B4-BE49-F238E27FC236}">
                <a16:creationId xmlns:a16="http://schemas.microsoft.com/office/drawing/2014/main" id="{5D282950-5534-E7D2-C869-15E8363EEE6E}"/>
              </a:ext>
            </a:extLst>
          </p:cNvPr>
          <p:cNvSpPr txBox="1"/>
          <p:nvPr/>
        </p:nvSpPr>
        <p:spPr>
          <a:xfrm>
            <a:off x="2968873" y="3748064"/>
            <a:ext cx="493675" cy="38973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000">
                <a:solidFill>
                  <a:srgbClr val="FF0000"/>
                </a:solidFill>
                <a:latin typeface="Calibri"/>
                <a:ea typeface="Calibri"/>
                <a:cs typeface="Calibri"/>
                <a:sym typeface="Calibri"/>
              </a:rPr>
              <a:t>e-</a:t>
            </a:r>
            <a:endParaRPr>
              <a:solidFill>
                <a:srgbClr val="FF0000"/>
              </a:solidFill>
            </a:endParaRPr>
          </a:p>
        </p:txBody>
      </p:sp>
      <p:cxnSp>
        <p:nvCxnSpPr>
          <p:cNvPr id="76" name="Straight Connector 75">
            <a:extLst>
              <a:ext uri="{FF2B5EF4-FFF2-40B4-BE49-F238E27FC236}">
                <a16:creationId xmlns:a16="http://schemas.microsoft.com/office/drawing/2014/main" id="{A42B1543-7802-EAAA-FCE0-EC261DC63AEF}"/>
              </a:ext>
            </a:extLst>
          </p:cNvPr>
          <p:cNvCxnSpPr>
            <a:cxnSpLocks/>
          </p:cNvCxnSpPr>
          <p:nvPr/>
        </p:nvCxnSpPr>
        <p:spPr>
          <a:xfrm>
            <a:off x="3048640" y="3341205"/>
            <a:ext cx="859" cy="425113"/>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grpSp>
        <p:nvGrpSpPr>
          <p:cNvPr id="81" name="Group 80">
            <a:extLst>
              <a:ext uri="{FF2B5EF4-FFF2-40B4-BE49-F238E27FC236}">
                <a16:creationId xmlns:a16="http://schemas.microsoft.com/office/drawing/2014/main" id="{2837868A-93CB-1B84-F2BA-6E7DCFF54A0D}"/>
              </a:ext>
            </a:extLst>
          </p:cNvPr>
          <p:cNvGrpSpPr/>
          <p:nvPr/>
        </p:nvGrpSpPr>
        <p:grpSpPr>
          <a:xfrm rot="5400000">
            <a:off x="3658671" y="3294121"/>
            <a:ext cx="360000" cy="105806"/>
            <a:chOff x="3513224" y="2713020"/>
            <a:chExt cx="360000" cy="105806"/>
          </a:xfrm>
        </p:grpSpPr>
        <p:cxnSp>
          <p:nvCxnSpPr>
            <p:cNvPr id="77" name="Straight Connector 76">
              <a:extLst>
                <a:ext uri="{FF2B5EF4-FFF2-40B4-BE49-F238E27FC236}">
                  <a16:creationId xmlns:a16="http://schemas.microsoft.com/office/drawing/2014/main" id="{0DBC5010-B9DF-8290-8D9B-9F2CFC22D630}"/>
                </a:ext>
              </a:extLst>
            </p:cNvPr>
            <p:cNvCxnSpPr/>
            <p:nvPr/>
          </p:nvCxnSpPr>
          <p:spPr>
            <a:xfrm flipV="1">
              <a:off x="3513224" y="2818826"/>
              <a:ext cx="360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46F37F52-6CF2-4422-2830-BBD3D78F1451}"/>
                </a:ext>
              </a:extLst>
            </p:cNvPr>
            <p:cNvCxnSpPr/>
            <p:nvPr/>
          </p:nvCxnSpPr>
          <p:spPr>
            <a:xfrm flipV="1">
              <a:off x="3574424" y="2765923"/>
              <a:ext cx="2376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33BAEFD1-3C86-3B1D-046D-D2C87BBC8F79}"/>
                </a:ext>
              </a:extLst>
            </p:cNvPr>
            <p:cNvCxnSpPr/>
            <p:nvPr/>
          </p:nvCxnSpPr>
          <p:spPr>
            <a:xfrm flipV="1">
              <a:off x="3635624" y="2713020"/>
              <a:ext cx="1188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cxnSp>
        <p:nvCxnSpPr>
          <p:cNvPr id="83" name="Straight Connector 82">
            <a:extLst>
              <a:ext uri="{FF2B5EF4-FFF2-40B4-BE49-F238E27FC236}">
                <a16:creationId xmlns:a16="http://schemas.microsoft.com/office/drawing/2014/main" id="{4447C7DE-E68E-3FCC-FE01-3244A7BB350D}"/>
              </a:ext>
            </a:extLst>
          </p:cNvPr>
          <p:cNvCxnSpPr>
            <a:cxnSpLocks/>
          </p:cNvCxnSpPr>
          <p:nvPr/>
        </p:nvCxnSpPr>
        <p:spPr>
          <a:xfrm flipH="1">
            <a:off x="3049499" y="3341356"/>
            <a:ext cx="736269"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80" name="Rectangle 79">
            <a:extLst>
              <a:ext uri="{FF2B5EF4-FFF2-40B4-BE49-F238E27FC236}">
                <a16:creationId xmlns:a16="http://schemas.microsoft.com/office/drawing/2014/main" id="{1EB8611D-A5F6-2F7C-7245-7453F517B919}"/>
              </a:ext>
            </a:extLst>
          </p:cNvPr>
          <p:cNvSpPr/>
          <p:nvPr/>
        </p:nvSpPr>
        <p:spPr>
          <a:xfrm rot="5400000">
            <a:off x="3353138" y="3131124"/>
            <a:ext cx="155141" cy="406400"/>
          </a:xfrm>
          <a:prstGeom prst="rect">
            <a:avLst/>
          </a:prstGeom>
          <a:solidFill>
            <a:schemeClr val="bg1"/>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89" name="TextBox 88">
            <a:extLst>
              <a:ext uri="{FF2B5EF4-FFF2-40B4-BE49-F238E27FC236}">
                <a16:creationId xmlns:a16="http://schemas.microsoft.com/office/drawing/2014/main" id="{842C48D8-3F03-5688-6811-0203B3D37919}"/>
              </a:ext>
            </a:extLst>
          </p:cNvPr>
          <p:cNvSpPr txBox="1"/>
          <p:nvPr/>
        </p:nvSpPr>
        <p:spPr>
          <a:xfrm>
            <a:off x="3174037" y="2872441"/>
            <a:ext cx="407484"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chemeClr val="tx2"/>
                </a:solidFill>
                <a:effectLst/>
                <a:uLnTx/>
                <a:uFillTx/>
                <a:latin typeface="Arial"/>
                <a:ea typeface="+mn-ea"/>
                <a:cs typeface="+mn-cs"/>
              </a:rPr>
              <a:t>R</a:t>
            </a:r>
            <a:r>
              <a:rPr kumimoji="0" lang="en-GB" sz="1600" b="0" i="0" u="none" strike="noStrike" kern="1200" cap="none" spc="0" normalizeH="0" baseline="-25000" noProof="0" dirty="0">
                <a:ln>
                  <a:noFill/>
                </a:ln>
                <a:solidFill>
                  <a:schemeClr val="tx2"/>
                </a:solidFill>
                <a:effectLst/>
                <a:uLnTx/>
                <a:uFillTx/>
                <a:latin typeface="Arial"/>
                <a:ea typeface="+mn-ea"/>
                <a:cs typeface="+mn-cs"/>
              </a:rPr>
              <a:t>1</a:t>
            </a:r>
            <a:endParaRPr kumimoji="0" lang="en-GB" sz="1400" b="0" i="0" u="none" strike="noStrike" kern="1200" cap="none" spc="0" normalizeH="0" baseline="0" noProof="0" dirty="0">
              <a:ln>
                <a:noFill/>
              </a:ln>
              <a:solidFill>
                <a:schemeClr val="tx2"/>
              </a:solidFill>
              <a:effectLst/>
              <a:uLnTx/>
              <a:uFillTx/>
              <a:latin typeface="Arial"/>
              <a:ea typeface="+mn-ea"/>
              <a:cs typeface="+mn-cs"/>
            </a:endParaRPr>
          </a:p>
        </p:txBody>
      </p:sp>
      <p:sp>
        <p:nvSpPr>
          <p:cNvPr id="90" name="TextBox 89">
            <a:extLst>
              <a:ext uri="{FF2B5EF4-FFF2-40B4-BE49-F238E27FC236}">
                <a16:creationId xmlns:a16="http://schemas.microsoft.com/office/drawing/2014/main" id="{1AFFEB0D-77A0-C66F-F578-0DCF25F04CC5}"/>
              </a:ext>
            </a:extLst>
          </p:cNvPr>
          <p:cNvSpPr txBox="1"/>
          <p:nvPr/>
        </p:nvSpPr>
        <p:spPr>
          <a:xfrm>
            <a:off x="3275634" y="5634329"/>
            <a:ext cx="407484"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chemeClr val="tx2"/>
                </a:solidFill>
                <a:effectLst/>
                <a:uLnTx/>
                <a:uFillTx/>
                <a:latin typeface="Arial"/>
                <a:ea typeface="+mn-ea"/>
                <a:cs typeface="+mn-cs"/>
              </a:rPr>
              <a:t>R</a:t>
            </a:r>
            <a:r>
              <a:rPr lang="en-GB" sz="1600" baseline="-25000" dirty="0">
                <a:solidFill>
                  <a:schemeClr val="tx2"/>
                </a:solidFill>
                <a:latin typeface="Arial"/>
              </a:rPr>
              <a:t>2</a:t>
            </a:r>
            <a:endParaRPr kumimoji="0" lang="en-GB" sz="1400" b="0" i="0" u="none" strike="noStrike" kern="1200" cap="none" spc="0" normalizeH="0" baseline="0" noProof="0" dirty="0">
              <a:ln>
                <a:noFill/>
              </a:ln>
              <a:solidFill>
                <a:schemeClr val="tx2"/>
              </a:solidFill>
              <a:effectLst/>
              <a:uLnTx/>
              <a:uFillTx/>
              <a:latin typeface="Arial"/>
              <a:ea typeface="+mn-ea"/>
              <a:cs typeface="+mn-cs"/>
            </a:endParaRPr>
          </a:p>
        </p:txBody>
      </p:sp>
      <p:cxnSp>
        <p:nvCxnSpPr>
          <p:cNvPr id="96" name="Straight Connector 95">
            <a:extLst>
              <a:ext uri="{FF2B5EF4-FFF2-40B4-BE49-F238E27FC236}">
                <a16:creationId xmlns:a16="http://schemas.microsoft.com/office/drawing/2014/main" id="{4028FE33-FF21-B077-2600-5548FA795414}"/>
              </a:ext>
            </a:extLst>
          </p:cNvPr>
          <p:cNvCxnSpPr>
            <a:cxnSpLocks/>
          </p:cNvCxnSpPr>
          <p:nvPr/>
        </p:nvCxnSpPr>
        <p:spPr>
          <a:xfrm flipH="1">
            <a:off x="3097625" y="5539125"/>
            <a:ext cx="736269"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97" name="Rectangle 96">
            <a:extLst>
              <a:ext uri="{FF2B5EF4-FFF2-40B4-BE49-F238E27FC236}">
                <a16:creationId xmlns:a16="http://schemas.microsoft.com/office/drawing/2014/main" id="{360315DD-D79C-534E-63C0-EC1AEE7DCC79}"/>
              </a:ext>
            </a:extLst>
          </p:cNvPr>
          <p:cNvSpPr/>
          <p:nvPr/>
        </p:nvSpPr>
        <p:spPr>
          <a:xfrm rot="5400000">
            <a:off x="3401264" y="5328893"/>
            <a:ext cx="155141" cy="406400"/>
          </a:xfrm>
          <a:prstGeom prst="rect">
            <a:avLst/>
          </a:prstGeom>
          <a:solidFill>
            <a:schemeClr val="bg1"/>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98" name="TextBox 97">
            <a:extLst>
              <a:ext uri="{FF2B5EF4-FFF2-40B4-BE49-F238E27FC236}">
                <a16:creationId xmlns:a16="http://schemas.microsoft.com/office/drawing/2014/main" id="{F2B9FF6E-64D1-88EE-2689-E6EF50F4F3E3}"/>
              </a:ext>
            </a:extLst>
          </p:cNvPr>
          <p:cNvSpPr txBox="1"/>
          <p:nvPr/>
        </p:nvSpPr>
        <p:spPr>
          <a:xfrm>
            <a:off x="3877872" y="5424371"/>
            <a:ext cx="514564" cy="215444"/>
          </a:xfrm>
          <a:prstGeom prst="rect">
            <a:avLst/>
          </a:prstGeom>
          <a:noFill/>
        </p:spPr>
        <p:txBody>
          <a:bodyPr wrap="none" lIns="0" tIns="0" rIns="0" bIns="0" rtlCol="0">
            <a:spAutoFit/>
          </a:bodyPr>
          <a:lstStyle/>
          <a:p>
            <a:pPr algn="l"/>
            <a:r>
              <a:rPr lang="en-GB" sz="1400" dirty="0" err="1">
                <a:solidFill>
                  <a:schemeClr val="tx2"/>
                </a:solidFill>
              </a:rPr>
              <a:t>V</a:t>
            </a:r>
            <a:r>
              <a:rPr lang="en-GB" sz="1400" baseline="-25000" dirty="0" err="1">
                <a:solidFill>
                  <a:schemeClr val="tx2"/>
                </a:solidFill>
              </a:rPr>
              <a:t>w</a:t>
            </a:r>
            <a:r>
              <a:rPr lang="en-GB" sz="1400" dirty="0">
                <a:solidFill>
                  <a:schemeClr val="tx2"/>
                </a:solidFill>
              </a:rPr>
              <a:t>ϴ(t)</a:t>
            </a:r>
            <a:endParaRPr lang="en-GB" dirty="0">
              <a:solidFill>
                <a:schemeClr val="tx2"/>
              </a:solidFill>
            </a:endParaRPr>
          </a:p>
        </p:txBody>
      </p:sp>
      <p:sp>
        <p:nvSpPr>
          <p:cNvPr id="99" name="Google Shape;695;p44">
            <a:extLst>
              <a:ext uri="{FF2B5EF4-FFF2-40B4-BE49-F238E27FC236}">
                <a16:creationId xmlns:a16="http://schemas.microsoft.com/office/drawing/2014/main" id="{7722C24B-5AA9-82FE-30A4-5364565E738B}"/>
              </a:ext>
            </a:extLst>
          </p:cNvPr>
          <p:cNvSpPr txBox="1"/>
          <p:nvPr/>
        </p:nvSpPr>
        <p:spPr>
          <a:xfrm>
            <a:off x="1157016" y="5054465"/>
            <a:ext cx="1573872"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a:solidFill>
                  <a:schemeClr val="tx2"/>
                </a:solidFill>
                <a:latin typeface="Calibri"/>
                <a:ea typeface="Calibri"/>
                <a:cs typeface="Calibri"/>
                <a:sym typeface="Calibri"/>
              </a:rPr>
              <a:t>Electrode 2</a:t>
            </a:r>
            <a:endParaRPr sz="1600" dirty="0">
              <a:solidFill>
                <a:schemeClr val="tx2"/>
              </a:solidFill>
              <a:latin typeface="Calibri"/>
              <a:ea typeface="Calibri"/>
              <a:cs typeface="Calibri"/>
              <a:sym typeface="Calibri"/>
            </a:endParaRPr>
          </a:p>
        </p:txBody>
      </p:sp>
      <p:sp>
        <p:nvSpPr>
          <p:cNvPr id="100" name="Content Placeholder 1">
            <a:extLst>
              <a:ext uri="{FF2B5EF4-FFF2-40B4-BE49-F238E27FC236}">
                <a16:creationId xmlns:a16="http://schemas.microsoft.com/office/drawing/2014/main" id="{B7F879AE-29A8-C895-15AC-B7732E6076CA}"/>
              </a:ext>
            </a:extLst>
          </p:cNvPr>
          <p:cNvSpPr txBox="1">
            <a:spLocks/>
          </p:cNvSpPr>
          <p:nvPr/>
        </p:nvSpPr>
        <p:spPr>
          <a:xfrm>
            <a:off x="403199" y="2212736"/>
            <a:ext cx="6338795" cy="603566"/>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pPr>
            <a:r>
              <a:rPr lang="en-US" sz="1800" b="0" dirty="0"/>
              <a:t>This will show up as a time-dependent contribution on top of the one already provided from the resistive layer. </a:t>
            </a:r>
            <a:endParaRPr lang="en-GB" sz="1800" b="0" dirty="0"/>
          </a:p>
        </p:txBody>
      </p:sp>
      <p:sp>
        <p:nvSpPr>
          <p:cNvPr id="104" name="TextBox 45">
            <a:extLst>
              <a:ext uri="{FF2B5EF4-FFF2-40B4-BE49-F238E27FC236}">
                <a16:creationId xmlns:a16="http://schemas.microsoft.com/office/drawing/2014/main" id="{1918E263-CD3B-51D7-3855-AD59ABCB2205}"/>
              </a:ext>
            </a:extLst>
          </p:cNvPr>
          <p:cNvSpPr txBox="1"/>
          <p:nvPr/>
        </p:nvSpPr>
        <p:spPr>
          <a:xfrm>
            <a:off x="5693180" y="6354196"/>
            <a:ext cx="5581977" cy="553998"/>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err="1">
                <a:solidFill>
                  <a:schemeClr val="tx2"/>
                </a:solidFill>
              </a:rPr>
              <a:t>Gatti</a:t>
            </a:r>
            <a:r>
              <a:rPr lang="en-GB" sz="1200" dirty="0">
                <a:solidFill>
                  <a:schemeClr val="tx2"/>
                </a:solidFill>
              </a:rPr>
              <a:t> E., </a:t>
            </a:r>
            <a:r>
              <a:rPr lang="en-GB" sz="1200" dirty="0" err="1">
                <a:solidFill>
                  <a:schemeClr val="tx2"/>
                </a:solidFill>
              </a:rPr>
              <a:t>Padovini</a:t>
            </a:r>
            <a:r>
              <a:rPr lang="en-GB" sz="1200" dirty="0">
                <a:solidFill>
                  <a:schemeClr val="tx2"/>
                </a:solidFill>
              </a:rPr>
              <a:t> G., </a:t>
            </a:r>
            <a:r>
              <a:rPr lang="en-GB" sz="1200" dirty="0" err="1">
                <a:solidFill>
                  <a:schemeClr val="tx2"/>
                </a:solidFill>
              </a:rPr>
              <a:t>Radeka</a:t>
            </a:r>
            <a:r>
              <a:rPr lang="en-GB" sz="1200" dirty="0">
                <a:solidFill>
                  <a:schemeClr val="tx2"/>
                </a:solidFill>
              </a:rPr>
              <a:t> V., </a:t>
            </a:r>
            <a:r>
              <a:rPr lang="en-GB" sz="1200" dirty="0" err="1">
                <a:solidFill>
                  <a:schemeClr val="tx2"/>
                </a:solidFill>
              </a:rPr>
              <a:t>Nucl</a:t>
            </a:r>
            <a:r>
              <a:rPr lang="en-GB" sz="1200" dirty="0">
                <a:solidFill>
                  <a:schemeClr val="tx2"/>
                </a:solidFill>
              </a:rPr>
              <a:t>. </a:t>
            </a:r>
            <a:r>
              <a:rPr lang="en-GB" sz="1200" dirty="0" err="1">
                <a:solidFill>
                  <a:schemeClr val="tx2"/>
                </a:solidFill>
              </a:rPr>
              <a:t>Instrum</a:t>
            </a:r>
            <a:r>
              <a:rPr lang="en-GB" sz="1200" dirty="0">
                <a:solidFill>
                  <a:schemeClr val="tx2"/>
                </a:solidFill>
              </a:rPr>
              <a:t>. Methods, 193 (1982), pp. 651-653</a:t>
            </a:r>
          </a:p>
          <a:p>
            <a:r>
              <a:rPr lang="en-GB" sz="1200" dirty="0">
                <a:solidFill>
                  <a:schemeClr val="tx2"/>
                </a:solidFill>
              </a:rPr>
              <a:t>COMSOL’s electrical circuit interface: </a:t>
            </a:r>
            <a:r>
              <a:rPr lang="en-GB" sz="1200" dirty="0">
                <a:solidFill>
                  <a:schemeClr val="tx2"/>
                </a:solidFill>
                <a:hlinkClick r:id="rId6"/>
              </a:rPr>
              <a:t>link</a:t>
            </a:r>
            <a:endParaRPr lang="en-GB" sz="1200" dirty="0">
              <a:solidFill>
                <a:schemeClr val="tx2"/>
              </a:solidFill>
            </a:endParaRPr>
          </a:p>
          <a:p>
            <a:endParaRPr lang="en-GB" sz="1200" dirty="0">
              <a:solidFill>
                <a:schemeClr val="tx2"/>
              </a:solidFill>
            </a:endParaRPr>
          </a:p>
        </p:txBody>
      </p:sp>
      <p:grpSp>
        <p:nvGrpSpPr>
          <p:cNvPr id="5" name="Group 4">
            <a:extLst>
              <a:ext uri="{FF2B5EF4-FFF2-40B4-BE49-F238E27FC236}">
                <a16:creationId xmlns:a16="http://schemas.microsoft.com/office/drawing/2014/main" id="{FA0098E1-B93B-E0A3-D88D-A8D666CE0C26}"/>
              </a:ext>
            </a:extLst>
          </p:cNvPr>
          <p:cNvGrpSpPr/>
          <p:nvPr/>
        </p:nvGrpSpPr>
        <p:grpSpPr>
          <a:xfrm>
            <a:off x="3795040" y="6288867"/>
            <a:ext cx="1687441" cy="514966"/>
            <a:chOff x="4481559" y="5776021"/>
            <a:chExt cx="2970118" cy="868188"/>
          </a:xfrm>
        </p:grpSpPr>
        <p:pic>
          <p:nvPicPr>
            <p:cNvPr id="6" name="Picture 5" descr="Graphical user interface, application&#10;&#10;Description automatically generated">
              <a:extLst>
                <a:ext uri="{FF2B5EF4-FFF2-40B4-BE49-F238E27FC236}">
                  <a16:creationId xmlns:a16="http://schemas.microsoft.com/office/drawing/2014/main" id="{989E778B-590D-B959-884D-C69C49389DF1}"/>
                </a:ext>
              </a:extLst>
            </p:cNvPr>
            <p:cNvPicPr>
              <a:picLocks noChangeAspect="1"/>
            </p:cNvPicPr>
            <p:nvPr/>
          </p:nvPicPr>
          <p:blipFill>
            <a:blip r:embed="rId7"/>
            <a:stretch>
              <a:fillRect/>
            </a:stretch>
          </p:blipFill>
          <p:spPr>
            <a:xfrm>
              <a:off x="4481559" y="5776021"/>
              <a:ext cx="2970118" cy="868188"/>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84822C30-7EDE-439C-213A-CE39ACB1FEDC}"/>
                </a:ext>
              </a:extLst>
            </p:cNvPr>
            <p:cNvPicPr>
              <a:picLocks noChangeAspect="1"/>
            </p:cNvPicPr>
            <p:nvPr/>
          </p:nvPicPr>
          <p:blipFill rotWithShape="1">
            <a:blip r:embed="rId8"/>
            <a:srcRect r="30484" b="58556"/>
            <a:stretch/>
          </p:blipFill>
          <p:spPr>
            <a:xfrm>
              <a:off x="4481560" y="5776021"/>
              <a:ext cx="2064714" cy="359811"/>
            </a:xfrm>
            <a:prstGeom prst="rect">
              <a:avLst/>
            </a:prstGeom>
          </p:spPr>
        </p:pic>
      </p:grpSp>
      <p:pic>
        <p:nvPicPr>
          <p:cNvPr id="8" name="Picture 7" descr="Graphical user interface, Teams&#10;&#10;Description automatically generated with medium confidence">
            <a:extLst>
              <a:ext uri="{FF2B5EF4-FFF2-40B4-BE49-F238E27FC236}">
                <a16:creationId xmlns:a16="http://schemas.microsoft.com/office/drawing/2014/main" id="{BB54CE85-8FC2-BA82-E056-54CD8A635AE8}"/>
              </a:ext>
            </a:extLst>
          </p:cNvPr>
          <p:cNvPicPr>
            <a:picLocks noChangeAspect="1"/>
          </p:cNvPicPr>
          <p:nvPr/>
        </p:nvPicPr>
        <p:blipFill>
          <a:blip r:embed="rId9"/>
          <a:stretch>
            <a:fillRect/>
          </a:stretch>
        </p:blipFill>
        <p:spPr>
          <a:xfrm>
            <a:off x="2945113" y="6282930"/>
            <a:ext cx="855855" cy="529522"/>
          </a:xfrm>
          <a:prstGeom prst="rect">
            <a:avLst/>
          </a:prstGeom>
        </p:spPr>
      </p:pic>
    </p:spTree>
    <p:extLst>
      <p:ext uri="{BB962C8B-B14F-4D97-AF65-F5344CB8AC3E}">
        <p14:creationId xmlns:p14="http://schemas.microsoft.com/office/powerpoint/2010/main" val="23363992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363638E-B210-8840-848D-93EBA8F67446}"/>
              </a:ext>
            </a:extLst>
          </p:cNvPr>
          <p:cNvPicPr>
            <a:picLocks noChangeAspect="1"/>
          </p:cNvPicPr>
          <p:nvPr/>
        </p:nvPicPr>
        <p:blipFill>
          <a:blip r:embed="rId3"/>
          <a:stretch>
            <a:fillRect/>
          </a:stretch>
        </p:blipFill>
        <p:spPr>
          <a:xfrm>
            <a:off x="8306706" y="2855660"/>
            <a:ext cx="3215939" cy="3271070"/>
          </a:xfrm>
          <a:prstGeom prst="rect">
            <a:avLst/>
          </a:prstGeom>
        </p:spPr>
      </p:pic>
      <p:sp>
        <p:nvSpPr>
          <p:cNvPr id="24" name="TextBox 23">
            <a:extLst>
              <a:ext uri="{FF2B5EF4-FFF2-40B4-BE49-F238E27FC236}">
                <a16:creationId xmlns:a16="http://schemas.microsoft.com/office/drawing/2014/main" id="{0ED03336-4EAA-0192-4053-ED6C7BE6BB4D}"/>
              </a:ext>
            </a:extLst>
          </p:cNvPr>
          <p:cNvSpPr txBox="1"/>
          <p:nvPr/>
        </p:nvSpPr>
        <p:spPr>
          <a:xfrm>
            <a:off x="3568764" y="2291832"/>
            <a:ext cx="2551981" cy="276999"/>
          </a:xfrm>
          <a:prstGeom prst="rect">
            <a:avLst/>
          </a:prstGeom>
          <a:noFill/>
        </p:spPr>
        <p:txBody>
          <a:bodyPr wrap="none" lIns="0" tIns="0" rIns="0" bIns="0" rtlCol="0">
            <a:spAutoFit/>
          </a:bodyPr>
          <a:lstStyle/>
          <a:p>
            <a:pPr algn="l"/>
            <a:r>
              <a:rPr lang="en-GB" dirty="0">
                <a:solidFill>
                  <a:schemeClr val="tx2"/>
                </a:solidFill>
              </a:rPr>
              <a:t>w</a:t>
            </a:r>
            <a:r>
              <a:rPr lang="en-BE" dirty="0">
                <a:solidFill>
                  <a:schemeClr val="tx2"/>
                </a:solidFill>
              </a:rPr>
              <a:t>here                           .  </a:t>
            </a:r>
          </a:p>
        </p:txBody>
      </p:sp>
      <p:pic>
        <p:nvPicPr>
          <p:cNvPr id="20" name="Picture 19" descr="Chart, box and whisker chart&#10;&#10;Description automatically generated">
            <a:extLst>
              <a:ext uri="{FF2B5EF4-FFF2-40B4-BE49-F238E27FC236}">
                <a16:creationId xmlns:a16="http://schemas.microsoft.com/office/drawing/2014/main" id="{5E6FBE12-5C79-C645-84BE-C1582B932244}"/>
              </a:ext>
            </a:extLst>
          </p:cNvPr>
          <p:cNvPicPr>
            <a:picLocks noChangeAspect="1"/>
          </p:cNvPicPr>
          <p:nvPr/>
        </p:nvPicPr>
        <p:blipFill>
          <a:blip r:embed="rId4"/>
          <a:stretch>
            <a:fillRect/>
          </a:stretch>
        </p:blipFill>
        <p:spPr>
          <a:xfrm>
            <a:off x="8102346" y="384632"/>
            <a:ext cx="3868410" cy="2341632"/>
          </a:xfrm>
          <a:prstGeom prst="rect">
            <a:avLst/>
          </a:prstGeom>
        </p:spPr>
      </p:pic>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9" y="1592263"/>
            <a:ext cx="7065588" cy="4608512"/>
          </a:xfrm>
        </p:spPr>
        <p:txBody>
          <a:bodyPr/>
          <a:lstStyle/>
          <a:p>
            <a:pPr marL="0" lvl="1" indent="0">
              <a:buNone/>
            </a:pPr>
            <a:r>
              <a:rPr lang="en-US" b="1" dirty="0"/>
              <a:t>The time-dependent weighting potential is comprised of a static </a:t>
            </a:r>
            <a:r>
              <a:rPr lang="en-US" b="1" i="1" dirty="0">
                <a:solidFill>
                  <a:srgbClr val="2F3192"/>
                </a:solidFill>
              </a:rPr>
              <a:t>prompt</a:t>
            </a:r>
            <a:r>
              <a:rPr lang="en-US" b="1" dirty="0"/>
              <a:t> and a dynamic </a:t>
            </a:r>
            <a:r>
              <a:rPr lang="en-US" b="1" i="1" dirty="0">
                <a:solidFill>
                  <a:srgbClr val="FF8000"/>
                </a:solidFill>
              </a:rPr>
              <a:t>delayed</a:t>
            </a:r>
            <a:r>
              <a:rPr lang="en-US" b="1" dirty="0"/>
              <a:t> component:</a:t>
            </a:r>
          </a:p>
          <a:p>
            <a:pPr marL="0" lvl="1" indent="0">
              <a:buNone/>
            </a:pPr>
            <a:r>
              <a:rPr lang="en-US" sz="1100" b="1" dirty="0"/>
              <a:t>                                                 </a:t>
            </a:r>
            <a:endParaRPr lang="en-US" sz="1100" dirty="0"/>
          </a:p>
          <a:p>
            <a:pPr marL="0" lvl="1" indent="0">
              <a:buNone/>
            </a:pPr>
            <a:endParaRPr lang="en-US" sz="1100" dirty="0"/>
          </a:p>
          <a:p>
            <a:pPr marL="0" lvl="1" indent="0">
              <a:buNone/>
            </a:pPr>
            <a:endParaRPr lang="en-US" sz="1100" dirty="0"/>
          </a:p>
          <a:p>
            <a:pPr marL="0" lvl="1" indent="0">
              <a:buNone/>
            </a:pPr>
            <a:r>
              <a:rPr lang="en-US" sz="1100" dirty="0"/>
              <a:t> </a:t>
            </a:r>
          </a:p>
        </p:txBody>
      </p:sp>
      <p:sp>
        <p:nvSpPr>
          <p:cNvPr id="7" name="TextBox 6">
            <a:extLst>
              <a:ext uri="{FF2B5EF4-FFF2-40B4-BE49-F238E27FC236}">
                <a16:creationId xmlns:a16="http://schemas.microsoft.com/office/drawing/2014/main" id="{453D6EFE-75F9-0A41-9F77-6B9AD54C2ECC}"/>
              </a:ext>
            </a:extLst>
          </p:cNvPr>
          <p:cNvSpPr txBox="1"/>
          <p:nvPr/>
        </p:nvSpPr>
        <p:spPr>
          <a:xfrm>
            <a:off x="497555" y="3868204"/>
            <a:ext cx="3535910" cy="1661993"/>
          </a:xfrm>
          <a:prstGeom prst="rect">
            <a:avLst/>
          </a:prstGeom>
          <a:noFill/>
        </p:spPr>
        <p:txBody>
          <a:bodyPr wrap="square" lIns="0" tIns="0" rIns="0" bIns="0" rtlCol="0">
            <a:spAutoFit/>
          </a:bodyPr>
          <a:lstStyle/>
          <a:p>
            <a:endParaRPr lang="en-US" dirty="0">
              <a:solidFill>
                <a:schemeClr val="tx2"/>
              </a:solidFill>
            </a:endParaRPr>
          </a:p>
          <a:p>
            <a:endParaRPr lang="en-US" dirty="0">
              <a:solidFill>
                <a:schemeClr val="tx2"/>
              </a:solidFill>
            </a:endParaRPr>
          </a:p>
          <a:p>
            <a:endParaRPr lang="en-US" dirty="0">
              <a:solidFill>
                <a:schemeClr val="tx2"/>
              </a:solidFill>
            </a:endParaRPr>
          </a:p>
          <a:p>
            <a:endParaRPr lang="en-US" dirty="0">
              <a:solidFill>
                <a:schemeClr val="tx2"/>
              </a:solidFill>
            </a:endParaRPr>
          </a:p>
          <a:p>
            <a:endParaRPr lang="en-GB" dirty="0">
              <a:solidFill>
                <a:schemeClr val="tx2"/>
              </a:solidFill>
            </a:endParaRPr>
          </a:p>
          <a:p>
            <a:endParaRPr lang="en-US" dirty="0">
              <a:solidFill>
                <a:schemeClr val="tx2"/>
              </a:solidFill>
            </a:endParaRPr>
          </a:p>
        </p:txBody>
      </p:sp>
      <p:pic>
        <p:nvPicPr>
          <p:cNvPr id="18" name="Picture 17">
            <a:extLst>
              <a:ext uri="{FF2B5EF4-FFF2-40B4-BE49-F238E27FC236}">
                <a16:creationId xmlns:a16="http://schemas.microsoft.com/office/drawing/2014/main" id="{8E8B6F92-EAC2-F441-953F-87A9CC7DF277}"/>
              </a:ext>
            </a:extLst>
          </p:cNvPr>
          <p:cNvPicPr>
            <a:picLocks noChangeAspect="1"/>
          </p:cNvPicPr>
          <p:nvPr/>
        </p:nvPicPr>
        <p:blipFill>
          <a:blip r:embed="rId5"/>
          <a:stretch>
            <a:fillRect/>
          </a:stretch>
        </p:blipFill>
        <p:spPr>
          <a:xfrm>
            <a:off x="4335168" y="2855660"/>
            <a:ext cx="3215939" cy="3271070"/>
          </a:xfrm>
          <a:prstGeom prst="rect">
            <a:avLst/>
          </a:prstGeom>
        </p:spPr>
      </p:pic>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a:xfrm>
            <a:off x="407988" y="373593"/>
            <a:ext cx="7503897" cy="1065742"/>
          </a:xfrm>
        </p:spPr>
        <p:txBody>
          <a:bodyPr/>
          <a:lstStyle/>
          <a:p>
            <a:r>
              <a:rPr lang="en-GB" dirty="0" err="1"/>
              <a:t>Ramo</a:t>
            </a:r>
            <a:r>
              <a:rPr lang="en-GB" dirty="0"/>
              <a:t>-Shockley theorem extension for conducting media</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21" name="TextBox 20">
            <a:extLst>
              <a:ext uri="{FF2B5EF4-FFF2-40B4-BE49-F238E27FC236}">
                <a16:creationId xmlns:a16="http://schemas.microsoft.com/office/drawing/2014/main" id="{49D54473-5429-7F42-AE15-3442E52CD359}"/>
              </a:ext>
            </a:extLst>
          </p:cNvPr>
          <p:cNvSpPr txBox="1"/>
          <p:nvPr/>
        </p:nvSpPr>
        <p:spPr>
          <a:xfrm>
            <a:off x="6081427" y="6289682"/>
            <a:ext cx="5467136" cy="553998"/>
          </a:xfrm>
          <a:prstGeom prst="rect">
            <a:avLst/>
          </a:prstGeom>
          <a:noFill/>
        </p:spPr>
        <p:txBody>
          <a:bodyPr wrap="square" lIns="0" tIns="0" rIns="0" bIns="0" rtlCol="0">
            <a:spAutoFit/>
          </a:bodyPr>
          <a:lstStyle/>
          <a:p>
            <a:r>
              <a:rPr lang="en-US" sz="1200" dirty="0">
                <a:solidFill>
                  <a:schemeClr val="tx2"/>
                </a:solidFill>
              </a:rPr>
              <a:t>Examples of systems of which the weighting potential is </a:t>
            </a:r>
            <a:r>
              <a:rPr lang="en-US" sz="1200" u="sng" dirty="0">
                <a:solidFill>
                  <a:schemeClr val="tx2"/>
                </a:solidFill>
              </a:rPr>
              <a:t>analytically obtainable</a:t>
            </a:r>
            <a:r>
              <a:rPr lang="en-US" sz="1200" dirty="0">
                <a:solidFill>
                  <a:schemeClr val="tx2"/>
                </a:solidFill>
              </a:rPr>
              <a:t> see W. </a:t>
            </a:r>
            <a:r>
              <a:rPr lang="en-US" sz="1200" dirty="0" err="1">
                <a:solidFill>
                  <a:schemeClr val="tx2"/>
                </a:solidFill>
              </a:rPr>
              <a:t>Riegler</a:t>
            </a:r>
            <a:r>
              <a:rPr lang="en-US" sz="1200" dirty="0">
                <a:solidFill>
                  <a:schemeClr val="tx2"/>
                </a:solidFill>
              </a:rPr>
              <a:t>, JINST </a:t>
            </a:r>
            <a:r>
              <a:rPr lang="en-US" sz="1200" b="1" dirty="0">
                <a:solidFill>
                  <a:schemeClr val="tx2"/>
                </a:solidFill>
              </a:rPr>
              <a:t>11</a:t>
            </a:r>
            <a:r>
              <a:rPr lang="en-US" sz="1200" dirty="0">
                <a:solidFill>
                  <a:schemeClr val="tx2"/>
                </a:solidFill>
              </a:rPr>
              <a:t> (2016) no.11, P11002.</a:t>
            </a:r>
          </a:p>
          <a:p>
            <a:r>
              <a:rPr lang="en-US" sz="1200" dirty="0">
                <a:solidFill>
                  <a:schemeClr val="tx2"/>
                </a:solidFill>
              </a:rPr>
              <a:t>Further reading: W. </a:t>
            </a:r>
            <a:r>
              <a:rPr lang="en-US" sz="1200" dirty="0" err="1">
                <a:solidFill>
                  <a:schemeClr val="tx2"/>
                </a:solidFill>
              </a:rPr>
              <a:t>Riegler</a:t>
            </a:r>
            <a:r>
              <a:rPr lang="en-US" sz="1200" dirty="0">
                <a:solidFill>
                  <a:schemeClr val="tx2"/>
                </a:solidFill>
              </a:rPr>
              <a:t>, P. </a:t>
            </a:r>
            <a:r>
              <a:rPr lang="en-US" sz="1200" dirty="0" err="1">
                <a:solidFill>
                  <a:schemeClr val="tx2"/>
                </a:solidFill>
              </a:rPr>
              <a:t>Windischhofer</a:t>
            </a:r>
            <a:r>
              <a:rPr lang="en-US" sz="1200" dirty="0">
                <a:solidFill>
                  <a:schemeClr val="tx2"/>
                </a:solidFill>
              </a:rPr>
              <a:t>, </a:t>
            </a:r>
            <a:r>
              <a:rPr lang="en-US" sz="1200" dirty="0" err="1">
                <a:solidFill>
                  <a:schemeClr val="tx2"/>
                </a:solidFill>
              </a:rPr>
              <a:t>Nucl</a:t>
            </a:r>
            <a:r>
              <a:rPr lang="en-US" sz="1200" dirty="0">
                <a:solidFill>
                  <a:schemeClr val="tx2"/>
                </a:solidFill>
              </a:rPr>
              <a:t>. </a:t>
            </a:r>
            <a:r>
              <a:rPr lang="en-US" sz="1200" dirty="0" err="1">
                <a:solidFill>
                  <a:schemeClr val="tx2"/>
                </a:solidFill>
              </a:rPr>
              <a:t>Instrum</a:t>
            </a:r>
            <a:r>
              <a:rPr lang="en-US" sz="1200" dirty="0">
                <a:solidFill>
                  <a:schemeClr val="tx2"/>
                </a:solidFill>
              </a:rPr>
              <a:t>. Meth. A 980 (2020)</a:t>
            </a:r>
          </a:p>
        </p:txBody>
      </p:sp>
      <p:cxnSp>
        <p:nvCxnSpPr>
          <p:cNvPr id="19" name="Straight Arrow Connector 18">
            <a:extLst>
              <a:ext uri="{FF2B5EF4-FFF2-40B4-BE49-F238E27FC236}">
                <a16:creationId xmlns:a16="http://schemas.microsoft.com/office/drawing/2014/main" id="{672E3E90-429E-B54A-966D-C562F902249B}"/>
              </a:ext>
            </a:extLst>
          </p:cNvPr>
          <p:cNvCxnSpPr>
            <a:cxnSpLocks/>
          </p:cNvCxnSpPr>
          <p:nvPr/>
        </p:nvCxnSpPr>
        <p:spPr>
          <a:xfrm flipH="1">
            <a:off x="7911885" y="2290079"/>
            <a:ext cx="2208511" cy="1167181"/>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902FE165-54D4-8140-82E5-99A9768E4C39}"/>
              </a:ext>
            </a:extLst>
          </p:cNvPr>
          <p:cNvSpPr txBox="1"/>
          <p:nvPr/>
        </p:nvSpPr>
        <p:spPr>
          <a:xfrm>
            <a:off x="7791660" y="4297082"/>
            <a:ext cx="240450" cy="492443"/>
          </a:xfrm>
          <a:prstGeom prst="rect">
            <a:avLst/>
          </a:prstGeom>
          <a:noFill/>
        </p:spPr>
        <p:txBody>
          <a:bodyPr wrap="none" lIns="0" tIns="0" rIns="0" bIns="0" rtlCol="0">
            <a:spAutoFit/>
          </a:bodyPr>
          <a:lstStyle/>
          <a:p>
            <a:pPr algn="l"/>
            <a:r>
              <a:rPr lang="en-BE" sz="3200" dirty="0">
                <a:solidFill>
                  <a:schemeClr val="bg2">
                    <a:lumMod val="10000"/>
                  </a:schemeClr>
                </a:solidFill>
              </a:rPr>
              <a:t>=</a:t>
            </a:r>
            <a:endParaRPr lang="en-BE" dirty="0">
              <a:solidFill>
                <a:schemeClr val="bg2">
                  <a:lumMod val="10000"/>
                </a:schemeClr>
              </a:solidFill>
            </a:endParaRPr>
          </a:p>
        </p:txBody>
      </p:sp>
      <p:sp>
        <p:nvSpPr>
          <p:cNvPr id="56" name="TextBox 55">
            <a:extLst>
              <a:ext uri="{FF2B5EF4-FFF2-40B4-BE49-F238E27FC236}">
                <a16:creationId xmlns:a16="http://schemas.microsoft.com/office/drawing/2014/main" id="{C97FE84A-0DA9-E847-8DB4-21D993F37AC2}"/>
              </a:ext>
            </a:extLst>
          </p:cNvPr>
          <p:cNvSpPr txBox="1"/>
          <p:nvPr/>
        </p:nvSpPr>
        <p:spPr>
          <a:xfrm>
            <a:off x="5989213" y="5041229"/>
            <a:ext cx="915315" cy="215444"/>
          </a:xfrm>
          <a:prstGeom prst="rect">
            <a:avLst/>
          </a:prstGeom>
          <a:noFill/>
        </p:spPr>
        <p:txBody>
          <a:bodyPr wrap="none" lIns="0" tIns="0" rIns="0" bIns="0" rtlCol="0">
            <a:spAutoFit/>
          </a:bodyPr>
          <a:lstStyle/>
          <a:p>
            <a:r>
              <a:rPr lang="en-US" sz="1400" dirty="0">
                <a:solidFill>
                  <a:schemeClr val="tx2"/>
                </a:solidFill>
              </a:rPr>
              <a:t>R = 1 </a:t>
            </a:r>
            <a:r>
              <a:rPr lang="en-US" sz="1400" dirty="0" err="1">
                <a:solidFill>
                  <a:schemeClr val="tx2"/>
                </a:solidFill>
              </a:rPr>
              <a:t>kΩ</a:t>
            </a:r>
            <a:r>
              <a:rPr lang="en-US" sz="1400" dirty="0">
                <a:solidFill>
                  <a:schemeClr val="tx2"/>
                </a:solidFill>
              </a:rPr>
              <a:t>/❑</a:t>
            </a:r>
          </a:p>
        </p:txBody>
      </p:sp>
      <p:sp>
        <p:nvSpPr>
          <p:cNvPr id="57" name="TextBox 56">
            <a:extLst>
              <a:ext uri="{FF2B5EF4-FFF2-40B4-BE49-F238E27FC236}">
                <a16:creationId xmlns:a16="http://schemas.microsoft.com/office/drawing/2014/main" id="{DB07FBC3-CD55-DA4A-8154-6D94700D8EC3}"/>
              </a:ext>
            </a:extLst>
          </p:cNvPr>
          <p:cNvSpPr txBox="1"/>
          <p:nvPr/>
        </p:nvSpPr>
        <p:spPr>
          <a:xfrm>
            <a:off x="6250605" y="4825785"/>
            <a:ext cx="1014701" cy="215444"/>
          </a:xfrm>
          <a:prstGeom prst="rect">
            <a:avLst/>
          </a:prstGeom>
          <a:noFill/>
        </p:spPr>
        <p:txBody>
          <a:bodyPr wrap="none" lIns="0" tIns="0" rIns="0" bIns="0" rtlCol="0">
            <a:spAutoFit/>
          </a:bodyPr>
          <a:lstStyle/>
          <a:p>
            <a:r>
              <a:rPr lang="en-US" sz="1400" dirty="0">
                <a:solidFill>
                  <a:schemeClr val="tx2"/>
                </a:solidFill>
              </a:rPr>
              <a:t>R = 10 </a:t>
            </a:r>
            <a:r>
              <a:rPr lang="en-US" sz="1400" dirty="0" err="1">
                <a:solidFill>
                  <a:schemeClr val="tx2"/>
                </a:solidFill>
              </a:rPr>
              <a:t>kΩ</a:t>
            </a:r>
            <a:r>
              <a:rPr lang="en-US" sz="1400" dirty="0">
                <a:solidFill>
                  <a:schemeClr val="tx2"/>
                </a:solidFill>
              </a:rPr>
              <a:t>/❑</a:t>
            </a:r>
          </a:p>
        </p:txBody>
      </p:sp>
      <p:cxnSp>
        <p:nvCxnSpPr>
          <p:cNvPr id="58" name="Straight Arrow Connector 57">
            <a:extLst>
              <a:ext uri="{FF2B5EF4-FFF2-40B4-BE49-F238E27FC236}">
                <a16:creationId xmlns:a16="http://schemas.microsoft.com/office/drawing/2014/main" id="{D6C4F4E6-544E-614E-B7CB-60D04F5F4A90}"/>
              </a:ext>
            </a:extLst>
          </p:cNvPr>
          <p:cNvCxnSpPr>
            <a:cxnSpLocks/>
          </p:cNvCxnSpPr>
          <p:nvPr/>
        </p:nvCxnSpPr>
        <p:spPr>
          <a:xfrm flipH="1" flipV="1">
            <a:off x="6042334" y="4699200"/>
            <a:ext cx="140971" cy="223247"/>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EF992FB8-CB2D-6C40-B21E-82B70BDD88DF}"/>
              </a:ext>
            </a:extLst>
          </p:cNvPr>
          <p:cNvSpPr txBox="1"/>
          <p:nvPr/>
        </p:nvSpPr>
        <p:spPr>
          <a:xfrm>
            <a:off x="5782052" y="5345580"/>
            <a:ext cx="1024319" cy="215444"/>
          </a:xfrm>
          <a:prstGeom prst="rect">
            <a:avLst/>
          </a:prstGeom>
          <a:noFill/>
        </p:spPr>
        <p:txBody>
          <a:bodyPr wrap="none" lIns="0" tIns="0" rIns="0" bIns="0" rtlCol="0">
            <a:spAutoFit/>
          </a:bodyPr>
          <a:lstStyle/>
          <a:p>
            <a:r>
              <a:rPr lang="en-US" sz="1400" dirty="0">
                <a:solidFill>
                  <a:schemeClr val="tx2"/>
                </a:solidFill>
              </a:rPr>
              <a:t>R = 100 </a:t>
            </a:r>
            <a:r>
              <a:rPr lang="en-US" sz="1400" dirty="0" err="1">
                <a:solidFill>
                  <a:schemeClr val="tx2"/>
                </a:solidFill>
              </a:rPr>
              <a:t>Ω</a:t>
            </a:r>
            <a:r>
              <a:rPr lang="en-US" sz="1400" dirty="0">
                <a:solidFill>
                  <a:schemeClr val="tx2"/>
                </a:solidFill>
              </a:rPr>
              <a:t>/❑</a:t>
            </a:r>
          </a:p>
        </p:txBody>
      </p:sp>
      <p:cxnSp>
        <p:nvCxnSpPr>
          <p:cNvPr id="60" name="Straight Arrow Connector 59">
            <a:extLst>
              <a:ext uri="{FF2B5EF4-FFF2-40B4-BE49-F238E27FC236}">
                <a16:creationId xmlns:a16="http://schemas.microsoft.com/office/drawing/2014/main" id="{37AE2247-FA0F-7847-8977-E34A54900FE7}"/>
              </a:ext>
            </a:extLst>
          </p:cNvPr>
          <p:cNvCxnSpPr>
            <a:cxnSpLocks/>
          </p:cNvCxnSpPr>
          <p:nvPr/>
        </p:nvCxnSpPr>
        <p:spPr>
          <a:xfrm flipH="1" flipV="1">
            <a:off x="5550905" y="5110836"/>
            <a:ext cx="190924" cy="254964"/>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C710CD35-004E-C248-9B71-F45ECFD5C263}"/>
              </a:ext>
            </a:extLst>
          </p:cNvPr>
          <p:cNvCxnSpPr>
            <a:cxnSpLocks/>
          </p:cNvCxnSpPr>
          <p:nvPr/>
        </p:nvCxnSpPr>
        <p:spPr>
          <a:xfrm flipH="1" flipV="1">
            <a:off x="5698239" y="4846005"/>
            <a:ext cx="250752" cy="292974"/>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9F10DFF0-5CD2-9B4E-9D60-BC6620C3BBFB}"/>
              </a:ext>
            </a:extLst>
          </p:cNvPr>
          <p:cNvSpPr txBox="1"/>
          <p:nvPr/>
        </p:nvSpPr>
        <p:spPr>
          <a:xfrm>
            <a:off x="5788431" y="3584201"/>
            <a:ext cx="1535366" cy="369332"/>
          </a:xfrm>
          <a:prstGeom prst="rect">
            <a:avLst/>
          </a:prstGeom>
          <a:noFill/>
        </p:spPr>
        <p:txBody>
          <a:bodyPr wrap="square" lIns="0" tIns="0" rIns="0" bIns="0" rtlCol="0">
            <a:spAutoFit/>
          </a:bodyPr>
          <a:lstStyle/>
          <a:p>
            <a:pPr algn="ctr"/>
            <a:r>
              <a:rPr lang="en-GB" sz="1200" dirty="0">
                <a:solidFill>
                  <a:schemeClr val="tx2"/>
                </a:solidFill>
              </a:rPr>
              <a:t>Charge has reached the cathode at t = T</a:t>
            </a:r>
          </a:p>
        </p:txBody>
      </p:sp>
      <p:cxnSp>
        <p:nvCxnSpPr>
          <p:cNvPr id="32" name="Straight Arrow Connector 31">
            <a:extLst>
              <a:ext uri="{FF2B5EF4-FFF2-40B4-BE49-F238E27FC236}">
                <a16:creationId xmlns:a16="http://schemas.microsoft.com/office/drawing/2014/main" id="{95162AEC-77CB-9F49-9FED-F957272E7BA8}"/>
              </a:ext>
            </a:extLst>
          </p:cNvPr>
          <p:cNvCxnSpPr>
            <a:cxnSpLocks/>
          </p:cNvCxnSpPr>
          <p:nvPr/>
        </p:nvCxnSpPr>
        <p:spPr>
          <a:xfrm flipH="1">
            <a:off x="5618389" y="3845331"/>
            <a:ext cx="170324" cy="275834"/>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DE030421-BD5F-0B4E-AB20-3231DC93CF1D}"/>
              </a:ext>
            </a:extLst>
          </p:cNvPr>
          <p:cNvSpPr txBox="1"/>
          <p:nvPr/>
        </p:nvSpPr>
        <p:spPr>
          <a:xfrm rot="16200000">
            <a:off x="7950542" y="1139401"/>
            <a:ext cx="472886" cy="169277"/>
          </a:xfrm>
          <a:prstGeom prst="rect">
            <a:avLst/>
          </a:prstGeom>
          <a:solidFill>
            <a:schemeClr val="bg1"/>
          </a:solidFill>
        </p:spPr>
        <p:txBody>
          <a:bodyPr wrap="none" lIns="0" tIns="0" rIns="0" bIns="0" rtlCol="0">
            <a:spAutoFit/>
          </a:bodyPr>
          <a:lstStyle/>
          <a:p>
            <a:r>
              <a:rPr lang="en-US" sz="1100" dirty="0">
                <a:solidFill>
                  <a:schemeClr val="tx2"/>
                </a:solidFill>
              </a:rPr>
              <a:t>250 </a:t>
            </a:r>
            <a:r>
              <a:rPr lang="en-US" sz="1100" dirty="0" err="1">
                <a:solidFill>
                  <a:schemeClr val="tx2"/>
                </a:solidFill>
              </a:rPr>
              <a:t>μm</a:t>
            </a:r>
            <a:endParaRPr lang="en-GB" sz="1100" dirty="0">
              <a:solidFill>
                <a:schemeClr val="tx2"/>
              </a:solidFill>
            </a:endParaRPr>
          </a:p>
        </p:txBody>
      </p:sp>
      <p:sp>
        <p:nvSpPr>
          <p:cNvPr id="41" name="TextBox 40">
            <a:extLst>
              <a:ext uri="{FF2B5EF4-FFF2-40B4-BE49-F238E27FC236}">
                <a16:creationId xmlns:a16="http://schemas.microsoft.com/office/drawing/2014/main" id="{F236DC9D-569C-9C46-9928-10BEAF9C299A}"/>
              </a:ext>
            </a:extLst>
          </p:cNvPr>
          <p:cNvSpPr txBox="1"/>
          <p:nvPr/>
        </p:nvSpPr>
        <p:spPr>
          <a:xfrm rot="16200000">
            <a:off x="7987648" y="1827838"/>
            <a:ext cx="394339" cy="169277"/>
          </a:xfrm>
          <a:prstGeom prst="rect">
            <a:avLst/>
          </a:prstGeom>
          <a:solidFill>
            <a:schemeClr val="bg1"/>
          </a:solidFill>
        </p:spPr>
        <p:txBody>
          <a:bodyPr wrap="none" lIns="0" tIns="0" rIns="0" bIns="0" rtlCol="0">
            <a:spAutoFit/>
          </a:bodyPr>
          <a:lstStyle/>
          <a:p>
            <a:r>
              <a:rPr lang="en-US" sz="1100" dirty="0">
                <a:solidFill>
                  <a:schemeClr val="tx2"/>
                </a:solidFill>
              </a:rPr>
              <a:t>10 </a:t>
            </a:r>
            <a:r>
              <a:rPr lang="en-US" sz="1100" dirty="0" err="1">
                <a:solidFill>
                  <a:schemeClr val="tx2"/>
                </a:solidFill>
              </a:rPr>
              <a:t>μm</a:t>
            </a:r>
            <a:endParaRPr lang="en-GB" sz="1100" dirty="0">
              <a:solidFill>
                <a:schemeClr val="tx2"/>
              </a:solidFill>
            </a:endParaRPr>
          </a:p>
        </p:txBody>
      </p:sp>
      <p:sp>
        <p:nvSpPr>
          <p:cNvPr id="43" name="TextBox 42">
            <a:extLst>
              <a:ext uri="{FF2B5EF4-FFF2-40B4-BE49-F238E27FC236}">
                <a16:creationId xmlns:a16="http://schemas.microsoft.com/office/drawing/2014/main" id="{0EA7FCCA-FC13-5241-B133-DBA2E4B3ADF9}"/>
              </a:ext>
            </a:extLst>
          </p:cNvPr>
          <p:cNvSpPr txBox="1"/>
          <p:nvPr/>
        </p:nvSpPr>
        <p:spPr>
          <a:xfrm>
            <a:off x="9216897" y="2314709"/>
            <a:ext cx="472886" cy="169277"/>
          </a:xfrm>
          <a:prstGeom prst="rect">
            <a:avLst/>
          </a:prstGeom>
          <a:solidFill>
            <a:schemeClr val="bg1"/>
          </a:solidFill>
        </p:spPr>
        <p:txBody>
          <a:bodyPr wrap="none" lIns="0" tIns="0" rIns="0" bIns="0" rtlCol="0">
            <a:spAutoFit/>
          </a:bodyPr>
          <a:lstStyle/>
          <a:p>
            <a:r>
              <a:rPr lang="en-US" sz="1100" dirty="0">
                <a:solidFill>
                  <a:schemeClr val="tx2"/>
                </a:solidFill>
              </a:rPr>
              <a:t>400 </a:t>
            </a:r>
            <a:r>
              <a:rPr lang="en-US" sz="1100" dirty="0" err="1">
                <a:solidFill>
                  <a:schemeClr val="tx2"/>
                </a:solidFill>
              </a:rPr>
              <a:t>μm</a:t>
            </a:r>
            <a:endParaRPr lang="en-GB" sz="1100" dirty="0">
              <a:solidFill>
                <a:schemeClr val="tx2"/>
              </a:solidFill>
            </a:endParaRPr>
          </a:p>
        </p:txBody>
      </p:sp>
      <p:sp>
        <p:nvSpPr>
          <p:cNvPr id="10" name="TextBox 9">
            <a:extLst>
              <a:ext uri="{FF2B5EF4-FFF2-40B4-BE49-F238E27FC236}">
                <a16:creationId xmlns:a16="http://schemas.microsoft.com/office/drawing/2014/main" id="{9CDA855E-3C32-3F45-B55E-B2BAF49F3DE0}"/>
              </a:ext>
            </a:extLst>
          </p:cNvPr>
          <p:cNvSpPr txBox="1"/>
          <p:nvPr/>
        </p:nvSpPr>
        <p:spPr>
          <a:xfrm>
            <a:off x="681923" y="5823974"/>
            <a:ext cx="1234312" cy="215444"/>
          </a:xfrm>
          <a:prstGeom prst="rect">
            <a:avLst/>
          </a:prstGeom>
          <a:noFill/>
        </p:spPr>
        <p:txBody>
          <a:bodyPr wrap="none" lIns="0" tIns="0" rIns="0" bIns="0" rtlCol="0">
            <a:spAutoFit/>
          </a:bodyPr>
          <a:lstStyle/>
          <a:p>
            <a:pPr algn="l"/>
            <a:r>
              <a:rPr lang="en-GB" sz="1400" dirty="0">
                <a:solidFill>
                  <a:srgbClr val="2F3192"/>
                </a:solidFill>
              </a:rPr>
              <a:t>Direct induction</a:t>
            </a:r>
          </a:p>
        </p:txBody>
      </p:sp>
      <p:sp>
        <p:nvSpPr>
          <p:cNvPr id="38" name="TextBox 37">
            <a:extLst>
              <a:ext uri="{FF2B5EF4-FFF2-40B4-BE49-F238E27FC236}">
                <a16:creationId xmlns:a16="http://schemas.microsoft.com/office/drawing/2014/main" id="{0C1687B8-F5A9-B949-927D-CBC8EB5C6B76}"/>
              </a:ext>
            </a:extLst>
          </p:cNvPr>
          <p:cNvSpPr txBox="1"/>
          <p:nvPr/>
        </p:nvSpPr>
        <p:spPr>
          <a:xfrm>
            <a:off x="2463834" y="5723317"/>
            <a:ext cx="1637008" cy="430887"/>
          </a:xfrm>
          <a:prstGeom prst="rect">
            <a:avLst/>
          </a:prstGeom>
          <a:noFill/>
        </p:spPr>
        <p:txBody>
          <a:bodyPr wrap="square" lIns="0" tIns="0" rIns="0" bIns="0" rtlCol="0">
            <a:spAutoFit/>
          </a:bodyPr>
          <a:lstStyle/>
          <a:p>
            <a:pPr algn="ctr"/>
            <a:r>
              <a:rPr lang="en-GB" sz="1400" dirty="0">
                <a:solidFill>
                  <a:srgbClr val="FF9902"/>
                </a:solidFill>
              </a:rPr>
              <a:t>Reaction from resistive material</a:t>
            </a:r>
          </a:p>
        </p:txBody>
      </p:sp>
      <p:cxnSp>
        <p:nvCxnSpPr>
          <p:cNvPr id="44" name="Straight Arrow Connector 43">
            <a:extLst>
              <a:ext uri="{FF2B5EF4-FFF2-40B4-BE49-F238E27FC236}">
                <a16:creationId xmlns:a16="http://schemas.microsoft.com/office/drawing/2014/main" id="{93B4043B-D5BE-D040-8BD0-F8969658009C}"/>
              </a:ext>
            </a:extLst>
          </p:cNvPr>
          <p:cNvCxnSpPr>
            <a:cxnSpLocks/>
            <a:stCxn id="10" idx="0"/>
          </p:cNvCxnSpPr>
          <p:nvPr/>
        </p:nvCxnSpPr>
        <p:spPr>
          <a:xfrm flipV="1">
            <a:off x="1299079" y="5289669"/>
            <a:ext cx="201510" cy="534305"/>
          </a:xfrm>
          <a:prstGeom prst="straightConnector1">
            <a:avLst/>
          </a:prstGeom>
          <a:ln>
            <a:solidFill>
              <a:srgbClr val="2F3192"/>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BE7B9570-DA7B-4141-84F1-19A5973DC89D}"/>
              </a:ext>
            </a:extLst>
          </p:cNvPr>
          <p:cNvCxnSpPr>
            <a:cxnSpLocks/>
            <a:stCxn id="38" idx="0"/>
          </p:cNvCxnSpPr>
          <p:nvPr/>
        </p:nvCxnSpPr>
        <p:spPr>
          <a:xfrm flipH="1" flipV="1">
            <a:off x="3054889" y="5278864"/>
            <a:ext cx="227449" cy="444453"/>
          </a:xfrm>
          <a:prstGeom prst="straightConnector1">
            <a:avLst/>
          </a:prstGeom>
          <a:ln>
            <a:solidFill>
              <a:srgbClr val="FF9902"/>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2567A71-74FB-2A40-B1BA-3D1246FB4A8E}"/>
              </a:ext>
            </a:extLst>
          </p:cNvPr>
          <p:cNvSpPr txBox="1"/>
          <p:nvPr/>
        </p:nvSpPr>
        <p:spPr>
          <a:xfrm>
            <a:off x="407988" y="2827577"/>
            <a:ext cx="3692854" cy="553998"/>
          </a:xfrm>
          <a:prstGeom prst="rect">
            <a:avLst/>
          </a:prstGeom>
          <a:noFill/>
        </p:spPr>
        <p:txBody>
          <a:bodyPr wrap="square" lIns="0" tIns="0" rIns="0" bIns="0" rtlCol="0">
            <a:spAutoFit/>
          </a:bodyPr>
          <a:lstStyle/>
          <a:p>
            <a:pPr algn="l"/>
            <a:r>
              <a:rPr lang="en-GB" dirty="0">
                <a:solidFill>
                  <a:schemeClr val="tx2"/>
                </a:solidFill>
              </a:rPr>
              <a:t>The current induced by a point particle q is given by: </a:t>
            </a:r>
          </a:p>
        </p:txBody>
      </p:sp>
      <p:cxnSp>
        <p:nvCxnSpPr>
          <p:cNvPr id="12" name="Straight Connector 11">
            <a:extLst>
              <a:ext uri="{FF2B5EF4-FFF2-40B4-BE49-F238E27FC236}">
                <a16:creationId xmlns:a16="http://schemas.microsoft.com/office/drawing/2014/main" id="{EB0BF49A-FEB8-EF5E-B526-224F8DA586B4}"/>
              </a:ext>
            </a:extLst>
          </p:cNvPr>
          <p:cNvCxnSpPr/>
          <p:nvPr/>
        </p:nvCxnSpPr>
        <p:spPr>
          <a:xfrm>
            <a:off x="10459612" y="2216284"/>
            <a:ext cx="64793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273E157F-661B-F85D-6B59-FCE31B4CC3EE}"/>
              </a:ext>
            </a:extLst>
          </p:cNvPr>
          <p:cNvCxnSpPr>
            <a:cxnSpLocks/>
          </p:cNvCxnSpPr>
          <p:nvPr/>
        </p:nvCxnSpPr>
        <p:spPr>
          <a:xfrm>
            <a:off x="11140866" y="2216284"/>
            <a:ext cx="622509"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pic>
        <p:nvPicPr>
          <p:cNvPr id="27" name="Picture 26" descr="Diagram&#10;&#10;Description automatically generated with medium confidence">
            <a:extLst>
              <a:ext uri="{FF2B5EF4-FFF2-40B4-BE49-F238E27FC236}">
                <a16:creationId xmlns:a16="http://schemas.microsoft.com/office/drawing/2014/main" id="{B3D45671-5075-9800-DF18-37260DDA6834}"/>
              </a:ext>
            </a:extLst>
          </p:cNvPr>
          <p:cNvPicPr>
            <a:picLocks noChangeAspect="1"/>
          </p:cNvPicPr>
          <p:nvPr/>
        </p:nvPicPr>
        <p:blipFill>
          <a:blip r:embed="rId7"/>
          <a:stretch>
            <a:fillRect/>
          </a:stretch>
        </p:blipFill>
        <p:spPr>
          <a:xfrm>
            <a:off x="437813" y="3580390"/>
            <a:ext cx="3744024" cy="523639"/>
          </a:xfrm>
          <a:prstGeom prst="rect">
            <a:avLst/>
          </a:prstGeom>
        </p:spPr>
      </p:pic>
      <p:pic>
        <p:nvPicPr>
          <p:cNvPr id="48" name="Picture 47">
            <a:extLst>
              <a:ext uri="{FF2B5EF4-FFF2-40B4-BE49-F238E27FC236}">
                <a16:creationId xmlns:a16="http://schemas.microsoft.com/office/drawing/2014/main" id="{FA155748-B5D4-E38E-F97D-E20C8713D47A}"/>
              </a:ext>
            </a:extLst>
          </p:cNvPr>
          <p:cNvPicPr>
            <a:picLocks noChangeAspect="1"/>
          </p:cNvPicPr>
          <p:nvPr/>
        </p:nvPicPr>
        <p:blipFill>
          <a:blip r:embed="rId8"/>
          <a:stretch>
            <a:fillRect/>
          </a:stretch>
        </p:blipFill>
        <p:spPr>
          <a:xfrm>
            <a:off x="437813" y="4397807"/>
            <a:ext cx="3180952" cy="919855"/>
          </a:xfrm>
          <a:prstGeom prst="rect">
            <a:avLst/>
          </a:prstGeom>
        </p:spPr>
      </p:pic>
      <p:pic>
        <p:nvPicPr>
          <p:cNvPr id="14" name="Picture 13">
            <a:extLst>
              <a:ext uri="{FF2B5EF4-FFF2-40B4-BE49-F238E27FC236}">
                <a16:creationId xmlns:a16="http://schemas.microsoft.com/office/drawing/2014/main" id="{8C007A62-4D2E-7FAE-FE61-6F1E70486639}"/>
              </a:ext>
            </a:extLst>
          </p:cNvPr>
          <p:cNvPicPr>
            <a:picLocks noChangeAspect="1"/>
          </p:cNvPicPr>
          <p:nvPr/>
        </p:nvPicPr>
        <p:blipFill>
          <a:blip r:embed="rId9"/>
          <a:stretch>
            <a:fillRect/>
          </a:stretch>
        </p:blipFill>
        <p:spPr>
          <a:xfrm>
            <a:off x="394581" y="2295453"/>
            <a:ext cx="2772608" cy="309048"/>
          </a:xfrm>
          <a:prstGeom prst="rect">
            <a:avLst/>
          </a:prstGeom>
        </p:spPr>
      </p:pic>
      <p:pic>
        <p:nvPicPr>
          <p:cNvPr id="23" name="Picture 22" descr="A picture containing text&#10;&#10;Description automatically generated">
            <a:extLst>
              <a:ext uri="{FF2B5EF4-FFF2-40B4-BE49-F238E27FC236}">
                <a16:creationId xmlns:a16="http://schemas.microsoft.com/office/drawing/2014/main" id="{A836107E-283D-43C6-6B82-B31A63D3A253}"/>
              </a:ext>
            </a:extLst>
          </p:cNvPr>
          <p:cNvPicPr>
            <a:picLocks noChangeAspect="1"/>
          </p:cNvPicPr>
          <p:nvPr/>
        </p:nvPicPr>
        <p:blipFill>
          <a:blip r:embed="rId10"/>
          <a:stretch>
            <a:fillRect/>
          </a:stretch>
        </p:blipFill>
        <p:spPr>
          <a:xfrm>
            <a:off x="4486932" y="2266309"/>
            <a:ext cx="1295120" cy="338192"/>
          </a:xfrm>
          <a:prstGeom prst="rect">
            <a:avLst/>
          </a:prstGeom>
        </p:spPr>
      </p:pic>
      <p:sp>
        <p:nvSpPr>
          <p:cNvPr id="50" name="TextBox 49">
            <a:extLst>
              <a:ext uri="{FF2B5EF4-FFF2-40B4-BE49-F238E27FC236}">
                <a16:creationId xmlns:a16="http://schemas.microsoft.com/office/drawing/2014/main" id="{7B1E40FC-ECED-64DE-BFD7-21B51A736855}"/>
              </a:ext>
            </a:extLst>
          </p:cNvPr>
          <p:cNvSpPr txBox="1"/>
          <p:nvPr/>
        </p:nvSpPr>
        <p:spPr>
          <a:xfrm>
            <a:off x="9998998" y="5004969"/>
            <a:ext cx="915315" cy="215444"/>
          </a:xfrm>
          <a:prstGeom prst="rect">
            <a:avLst/>
          </a:prstGeom>
          <a:noFill/>
        </p:spPr>
        <p:txBody>
          <a:bodyPr wrap="none" lIns="0" tIns="0" rIns="0" bIns="0" rtlCol="0">
            <a:spAutoFit/>
          </a:bodyPr>
          <a:lstStyle/>
          <a:p>
            <a:r>
              <a:rPr lang="en-US" sz="1400" dirty="0">
                <a:solidFill>
                  <a:schemeClr val="tx2"/>
                </a:solidFill>
              </a:rPr>
              <a:t>R = 1 </a:t>
            </a:r>
            <a:r>
              <a:rPr lang="en-US" sz="1400" dirty="0" err="1">
                <a:solidFill>
                  <a:schemeClr val="tx2"/>
                </a:solidFill>
              </a:rPr>
              <a:t>kΩ</a:t>
            </a:r>
            <a:r>
              <a:rPr lang="en-US" sz="1400" dirty="0">
                <a:solidFill>
                  <a:schemeClr val="tx2"/>
                </a:solidFill>
              </a:rPr>
              <a:t>/❑</a:t>
            </a:r>
          </a:p>
        </p:txBody>
      </p:sp>
      <p:sp>
        <p:nvSpPr>
          <p:cNvPr id="51" name="TextBox 50">
            <a:extLst>
              <a:ext uri="{FF2B5EF4-FFF2-40B4-BE49-F238E27FC236}">
                <a16:creationId xmlns:a16="http://schemas.microsoft.com/office/drawing/2014/main" id="{2638EA64-4DB5-49C9-F12F-72A731E35147}"/>
              </a:ext>
            </a:extLst>
          </p:cNvPr>
          <p:cNvSpPr txBox="1"/>
          <p:nvPr/>
        </p:nvSpPr>
        <p:spPr>
          <a:xfrm>
            <a:off x="10260390" y="4789525"/>
            <a:ext cx="1014701" cy="215444"/>
          </a:xfrm>
          <a:prstGeom prst="rect">
            <a:avLst/>
          </a:prstGeom>
          <a:noFill/>
        </p:spPr>
        <p:txBody>
          <a:bodyPr wrap="none" lIns="0" tIns="0" rIns="0" bIns="0" rtlCol="0">
            <a:spAutoFit/>
          </a:bodyPr>
          <a:lstStyle/>
          <a:p>
            <a:r>
              <a:rPr lang="en-US" sz="1400" dirty="0">
                <a:solidFill>
                  <a:schemeClr val="tx2"/>
                </a:solidFill>
              </a:rPr>
              <a:t>R = 10 </a:t>
            </a:r>
            <a:r>
              <a:rPr lang="en-US" sz="1400" dirty="0" err="1">
                <a:solidFill>
                  <a:schemeClr val="tx2"/>
                </a:solidFill>
              </a:rPr>
              <a:t>kΩ</a:t>
            </a:r>
            <a:r>
              <a:rPr lang="en-US" sz="1400" dirty="0">
                <a:solidFill>
                  <a:schemeClr val="tx2"/>
                </a:solidFill>
              </a:rPr>
              <a:t>/❑</a:t>
            </a:r>
          </a:p>
        </p:txBody>
      </p:sp>
      <p:cxnSp>
        <p:nvCxnSpPr>
          <p:cNvPr id="52" name="Straight Arrow Connector 51">
            <a:extLst>
              <a:ext uri="{FF2B5EF4-FFF2-40B4-BE49-F238E27FC236}">
                <a16:creationId xmlns:a16="http://schemas.microsoft.com/office/drawing/2014/main" id="{C4EAE403-029E-C625-C078-C7F37AA47B8C}"/>
              </a:ext>
            </a:extLst>
          </p:cNvPr>
          <p:cNvCxnSpPr>
            <a:cxnSpLocks/>
          </p:cNvCxnSpPr>
          <p:nvPr/>
        </p:nvCxnSpPr>
        <p:spPr>
          <a:xfrm flipH="1" flipV="1">
            <a:off x="10052119" y="4662940"/>
            <a:ext cx="140971" cy="223247"/>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C591B611-DC8F-C909-D39E-4F3A03712027}"/>
              </a:ext>
            </a:extLst>
          </p:cNvPr>
          <p:cNvSpPr txBox="1"/>
          <p:nvPr/>
        </p:nvSpPr>
        <p:spPr>
          <a:xfrm>
            <a:off x="9791837" y="5309320"/>
            <a:ext cx="1024319" cy="215444"/>
          </a:xfrm>
          <a:prstGeom prst="rect">
            <a:avLst/>
          </a:prstGeom>
          <a:noFill/>
        </p:spPr>
        <p:txBody>
          <a:bodyPr wrap="none" lIns="0" tIns="0" rIns="0" bIns="0" rtlCol="0">
            <a:spAutoFit/>
          </a:bodyPr>
          <a:lstStyle/>
          <a:p>
            <a:r>
              <a:rPr lang="en-US" sz="1400" dirty="0">
                <a:solidFill>
                  <a:schemeClr val="tx2"/>
                </a:solidFill>
              </a:rPr>
              <a:t>R = 100 </a:t>
            </a:r>
            <a:r>
              <a:rPr lang="en-US" sz="1400" dirty="0" err="1">
                <a:solidFill>
                  <a:schemeClr val="tx2"/>
                </a:solidFill>
              </a:rPr>
              <a:t>Ω</a:t>
            </a:r>
            <a:r>
              <a:rPr lang="en-US" sz="1400" dirty="0">
                <a:solidFill>
                  <a:schemeClr val="tx2"/>
                </a:solidFill>
              </a:rPr>
              <a:t>/❑</a:t>
            </a:r>
          </a:p>
        </p:txBody>
      </p:sp>
      <p:cxnSp>
        <p:nvCxnSpPr>
          <p:cNvPr id="54" name="Straight Arrow Connector 53">
            <a:extLst>
              <a:ext uri="{FF2B5EF4-FFF2-40B4-BE49-F238E27FC236}">
                <a16:creationId xmlns:a16="http://schemas.microsoft.com/office/drawing/2014/main" id="{77476A9D-A4A7-1D0E-9B4D-908664EB0B29}"/>
              </a:ext>
            </a:extLst>
          </p:cNvPr>
          <p:cNvCxnSpPr>
            <a:cxnSpLocks/>
          </p:cNvCxnSpPr>
          <p:nvPr/>
        </p:nvCxnSpPr>
        <p:spPr>
          <a:xfrm flipH="1" flipV="1">
            <a:off x="9560690" y="5074576"/>
            <a:ext cx="190924" cy="254964"/>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EC2E20C9-6731-CBC9-B16E-9C20ABE8697B}"/>
              </a:ext>
            </a:extLst>
          </p:cNvPr>
          <p:cNvCxnSpPr>
            <a:cxnSpLocks/>
          </p:cNvCxnSpPr>
          <p:nvPr/>
        </p:nvCxnSpPr>
        <p:spPr>
          <a:xfrm flipH="1" flipV="1">
            <a:off x="9708024" y="4809745"/>
            <a:ext cx="250752" cy="292974"/>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0B894EA8-F2F3-1E14-B72A-DAB90AE64059}"/>
              </a:ext>
            </a:extLst>
          </p:cNvPr>
          <p:cNvGrpSpPr/>
          <p:nvPr/>
        </p:nvGrpSpPr>
        <p:grpSpPr>
          <a:xfrm>
            <a:off x="3795040" y="6288867"/>
            <a:ext cx="1687441" cy="514966"/>
            <a:chOff x="4481559" y="5776021"/>
            <a:chExt cx="2970118" cy="868188"/>
          </a:xfrm>
        </p:grpSpPr>
        <p:pic>
          <p:nvPicPr>
            <p:cNvPr id="11" name="Picture 10" descr="Graphical user interface, application&#10;&#10;Description automatically generated">
              <a:extLst>
                <a:ext uri="{FF2B5EF4-FFF2-40B4-BE49-F238E27FC236}">
                  <a16:creationId xmlns:a16="http://schemas.microsoft.com/office/drawing/2014/main" id="{7FDBE6B0-DE6C-CC67-3C98-8A688B99827A}"/>
                </a:ext>
              </a:extLst>
            </p:cNvPr>
            <p:cNvPicPr>
              <a:picLocks noChangeAspect="1"/>
            </p:cNvPicPr>
            <p:nvPr/>
          </p:nvPicPr>
          <p:blipFill>
            <a:blip r:embed="rId11"/>
            <a:stretch>
              <a:fillRect/>
            </a:stretch>
          </p:blipFill>
          <p:spPr>
            <a:xfrm>
              <a:off x="4481559" y="5776021"/>
              <a:ext cx="2970118" cy="868188"/>
            </a:xfrm>
            <a:prstGeom prst="rect">
              <a:avLst/>
            </a:prstGeom>
          </p:spPr>
        </p:pic>
        <p:pic>
          <p:nvPicPr>
            <p:cNvPr id="13" name="Picture 12" descr="Graphical user interface, application&#10;&#10;Description automatically generated">
              <a:extLst>
                <a:ext uri="{FF2B5EF4-FFF2-40B4-BE49-F238E27FC236}">
                  <a16:creationId xmlns:a16="http://schemas.microsoft.com/office/drawing/2014/main" id="{8D691026-3B22-8ED2-CA26-BA122C566B3A}"/>
                </a:ext>
              </a:extLst>
            </p:cNvPr>
            <p:cNvPicPr>
              <a:picLocks noChangeAspect="1"/>
            </p:cNvPicPr>
            <p:nvPr/>
          </p:nvPicPr>
          <p:blipFill rotWithShape="1">
            <a:blip r:embed="rId12"/>
            <a:srcRect r="30484" b="58556"/>
            <a:stretch/>
          </p:blipFill>
          <p:spPr>
            <a:xfrm>
              <a:off x="4481560" y="5776021"/>
              <a:ext cx="2064714" cy="359811"/>
            </a:xfrm>
            <a:prstGeom prst="rect">
              <a:avLst/>
            </a:prstGeom>
          </p:spPr>
        </p:pic>
      </p:grpSp>
      <p:pic>
        <p:nvPicPr>
          <p:cNvPr id="22" name="Picture 21" descr="Graphical user interface, Teams&#10;&#10;Description automatically generated with medium confidence">
            <a:extLst>
              <a:ext uri="{FF2B5EF4-FFF2-40B4-BE49-F238E27FC236}">
                <a16:creationId xmlns:a16="http://schemas.microsoft.com/office/drawing/2014/main" id="{2BF83D6B-65C9-0707-9798-461AA846C0F5}"/>
              </a:ext>
            </a:extLst>
          </p:cNvPr>
          <p:cNvPicPr>
            <a:picLocks noChangeAspect="1"/>
          </p:cNvPicPr>
          <p:nvPr/>
        </p:nvPicPr>
        <p:blipFill>
          <a:blip r:embed="rId13"/>
          <a:stretch>
            <a:fillRect/>
          </a:stretch>
        </p:blipFill>
        <p:spPr>
          <a:xfrm>
            <a:off x="2945113" y="6282930"/>
            <a:ext cx="855855" cy="529522"/>
          </a:xfrm>
          <a:prstGeom prst="rect">
            <a:avLst/>
          </a:prstGeom>
        </p:spPr>
      </p:pic>
    </p:spTree>
    <p:extLst>
      <p:ext uri="{BB962C8B-B14F-4D97-AF65-F5344CB8AC3E}">
        <p14:creationId xmlns:p14="http://schemas.microsoft.com/office/powerpoint/2010/main" val="27417961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descr="Chart, line chart&#10;&#10;Description automatically generated">
            <a:extLst>
              <a:ext uri="{FF2B5EF4-FFF2-40B4-BE49-F238E27FC236}">
                <a16:creationId xmlns:a16="http://schemas.microsoft.com/office/drawing/2014/main" id="{E12B0D02-D3C3-CB13-DB62-5F9C63C6981E}"/>
              </a:ext>
            </a:extLst>
          </p:cNvPr>
          <p:cNvPicPr>
            <a:picLocks noChangeAspect="1"/>
          </p:cNvPicPr>
          <p:nvPr/>
        </p:nvPicPr>
        <p:blipFill>
          <a:blip r:embed="rId3"/>
          <a:stretch>
            <a:fillRect/>
          </a:stretch>
        </p:blipFill>
        <p:spPr>
          <a:xfrm>
            <a:off x="6713269" y="3677742"/>
            <a:ext cx="2267183" cy="2267183"/>
          </a:xfrm>
          <a:prstGeom prst="rect">
            <a:avLst/>
          </a:prstGeom>
        </p:spPr>
      </p:pic>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4989" y="1193476"/>
            <a:ext cx="11383811" cy="4471048"/>
          </a:xfrm>
        </p:spPr>
        <p:txBody>
          <a:bodyPr/>
          <a:lstStyle/>
          <a:p>
            <a:pPr marL="0" lvl="1" indent="0">
              <a:buNone/>
            </a:pPr>
            <a:r>
              <a:rPr lang="en-US" b="1" dirty="0"/>
              <a:t>COMSOL is a finite element solver capable of solving the electrodynamics field equations using the Electric Currents module and time solver. </a:t>
            </a:r>
          </a:p>
          <a:p>
            <a:pPr marL="0" lvl="1" indent="0">
              <a:buNone/>
            </a:pPr>
            <a:endParaRPr lang="en-US" b="1" dirty="0"/>
          </a:p>
          <a:p>
            <a:pPr marL="0" lvl="1" indent="0">
              <a:buNone/>
            </a:pPr>
            <a:r>
              <a:rPr lang="en-US" dirty="0"/>
              <a:t>The ramping time of the step function for the </a:t>
            </a:r>
            <a:r>
              <a:rPr lang="en-US" dirty="0" err="1"/>
              <a:t>V</a:t>
            </a:r>
            <a:r>
              <a:rPr lang="en-US" baseline="-25000" dirty="0" err="1"/>
              <a:t>w</a:t>
            </a:r>
            <a:r>
              <a:rPr lang="en-US" dirty="0"/>
              <a:t> pulse is taken is taken smaller than the reaction time of the resistive material.</a:t>
            </a: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GB" dirty="0"/>
              <a:t>Overview of the numerical methodology</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1DEE9B10-B433-A58F-DEC8-AE194D4AD5CE}"/>
              </a:ext>
            </a:extLst>
          </p:cNvPr>
          <p:cNvSpPr txBox="1"/>
          <p:nvPr/>
        </p:nvSpPr>
        <p:spPr>
          <a:xfrm>
            <a:off x="7846860" y="5934050"/>
            <a:ext cx="564073" cy="187729"/>
          </a:xfrm>
          <a:prstGeom prst="rect">
            <a:avLst/>
          </a:prstGeom>
          <a:noFill/>
        </p:spPr>
        <p:txBody>
          <a:bodyPr wrap="none" lIns="0" tIns="0" rIns="0" bIns="0" rtlCol="0">
            <a:spAutoFit/>
          </a:bodyPr>
          <a:lstStyle/>
          <a:p>
            <a:pPr algn="l"/>
            <a:r>
              <a:rPr lang="en-GB" sz="1400" dirty="0">
                <a:solidFill>
                  <a:schemeClr val="tx2"/>
                </a:solidFill>
              </a:rPr>
              <a:t>T</a:t>
            </a:r>
            <a:r>
              <a:rPr lang="en-BE" sz="1400" dirty="0">
                <a:solidFill>
                  <a:schemeClr val="tx2"/>
                </a:solidFill>
              </a:rPr>
              <a:t>ime [s]</a:t>
            </a:r>
          </a:p>
        </p:txBody>
      </p:sp>
      <p:sp>
        <p:nvSpPr>
          <p:cNvPr id="11" name="TextBox 10">
            <a:extLst>
              <a:ext uri="{FF2B5EF4-FFF2-40B4-BE49-F238E27FC236}">
                <a16:creationId xmlns:a16="http://schemas.microsoft.com/office/drawing/2014/main" id="{BA87BFA8-6FE5-E750-E4D5-81C75005E4AC}"/>
              </a:ext>
            </a:extLst>
          </p:cNvPr>
          <p:cNvSpPr txBox="1"/>
          <p:nvPr/>
        </p:nvSpPr>
        <p:spPr>
          <a:xfrm rot="16200000">
            <a:off x="6413725" y="4637277"/>
            <a:ext cx="953787" cy="215444"/>
          </a:xfrm>
          <a:prstGeom prst="rect">
            <a:avLst/>
          </a:prstGeom>
          <a:noFill/>
        </p:spPr>
        <p:txBody>
          <a:bodyPr wrap="none" lIns="0" tIns="0" rIns="0" bIns="0" rtlCol="0">
            <a:spAutoFit/>
          </a:bodyPr>
          <a:lstStyle/>
          <a:p>
            <a:pPr algn="l"/>
            <a:r>
              <a:rPr lang="en-BE" sz="1400" dirty="0">
                <a:solidFill>
                  <a:schemeClr val="tx2"/>
                </a:solidFill>
              </a:rPr>
              <a:t>V</a:t>
            </a:r>
            <a:r>
              <a:rPr lang="en-BE" sz="1400" baseline="-25000" dirty="0">
                <a:solidFill>
                  <a:schemeClr val="tx2"/>
                </a:solidFill>
              </a:rPr>
              <a:t>w</a:t>
            </a:r>
            <a:r>
              <a:rPr lang="en-BE" sz="1400" dirty="0">
                <a:solidFill>
                  <a:schemeClr val="tx2"/>
                </a:solidFill>
              </a:rPr>
              <a:t> pulse [V]</a:t>
            </a:r>
          </a:p>
        </p:txBody>
      </p:sp>
      <p:cxnSp>
        <p:nvCxnSpPr>
          <p:cNvPr id="15" name="Straight Connector 14">
            <a:extLst>
              <a:ext uri="{FF2B5EF4-FFF2-40B4-BE49-F238E27FC236}">
                <a16:creationId xmlns:a16="http://schemas.microsoft.com/office/drawing/2014/main" id="{2E7D9B24-BC80-CF2F-A180-EA10BCC6D5EA}"/>
              </a:ext>
            </a:extLst>
          </p:cNvPr>
          <p:cNvCxnSpPr>
            <a:cxnSpLocks/>
          </p:cNvCxnSpPr>
          <p:nvPr/>
        </p:nvCxnSpPr>
        <p:spPr>
          <a:xfrm>
            <a:off x="2802423" y="4257174"/>
            <a:ext cx="3393667"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0E1880F1-DE8A-06C7-6AA9-8E13C736DD38}"/>
              </a:ext>
            </a:extLst>
          </p:cNvPr>
          <p:cNvSpPr/>
          <p:nvPr/>
        </p:nvSpPr>
        <p:spPr>
          <a:xfrm>
            <a:off x="2802423" y="4940417"/>
            <a:ext cx="3393667" cy="717203"/>
          </a:xfrm>
          <a:prstGeom prst="rect">
            <a:avLst/>
          </a:prstGeom>
          <a:solidFill>
            <a:schemeClr val="tx2">
              <a:lumMod val="25000"/>
              <a:lumOff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16" name="Straight Connector 15">
            <a:extLst>
              <a:ext uri="{FF2B5EF4-FFF2-40B4-BE49-F238E27FC236}">
                <a16:creationId xmlns:a16="http://schemas.microsoft.com/office/drawing/2014/main" id="{9706F772-B4C5-F341-41D9-2CCC6DED3CE6}"/>
              </a:ext>
            </a:extLst>
          </p:cNvPr>
          <p:cNvCxnSpPr>
            <a:cxnSpLocks/>
          </p:cNvCxnSpPr>
          <p:nvPr/>
        </p:nvCxnSpPr>
        <p:spPr>
          <a:xfrm>
            <a:off x="2795981" y="5517747"/>
            <a:ext cx="569288"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C711189-8226-A5C6-BDC1-00B85F6C5731}"/>
              </a:ext>
            </a:extLst>
          </p:cNvPr>
          <p:cNvCxnSpPr>
            <a:cxnSpLocks/>
          </p:cNvCxnSpPr>
          <p:nvPr/>
        </p:nvCxnSpPr>
        <p:spPr>
          <a:xfrm>
            <a:off x="3473390" y="5517747"/>
            <a:ext cx="569288"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1F273914-09E8-635C-4244-51C6F1F6081F}"/>
              </a:ext>
            </a:extLst>
          </p:cNvPr>
          <p:cNvCxnSpPr>
            <a:cxnSpLocks/>
          </p:cNvCxnSpPr>
          <p:nvPr/>
        </p:nvCxnSpPr>
        <p:spPr>
          <a:xfrm>
            <a:off x="4188310" y="5517747"/>
            <a:ext cx="569288"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D49C27E-7074-CDE0-A82C-3D473E58BA6D}"/>
              </a:ext>
            </a:extLst>
          </p:cNvPr>
          <p:cNvCxnSpPr>
            <a:cxnSpLocks/>
          </p:cNvCxnSpPr>
          <p:nvPr/>
        </p:nvCxnSpPr>
        <p:spPr>
          <a:xfrm>
            <a:off x="4865720" y="5517747"/>
            <a:ext cx="569288"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D0B93BC-39C6-8E94-18C1-1E1511AA659F}"/>
              </a:ext>
            </a:extLst>
          </p:cNvPr>
          <p:cNvCxnSpPr>
            <a:cxnSpLocks/>
          </p:cNvCxnSpPr>
          <p:nvPr/>
        </p:nvCxnSpPr>
        <p:spPr>
          <a:xfrm>
            <a:off x="5620360" y="5517747"/>
            <a:ext cx="569288"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E0F7C870-D32C-BD00-60F6-5115CD59C076}"/>
              </a:ext>
            </a:extLst>
          </p:cNvPr>
          <p:cNvCxnSpPr>
            <a:cxnSpLocks/>
          </p:cNvCxnSpPr>
          <p:nvPr/>
        </p:nvCxnSpPr>
        <p:spPr>
          <a:xfrm>
            <a:off x="2802423" y="4940417"/>
            <a:ext cx="569288" cy="0"/>
          </a:xfrm>
          <a:prstGeom prst="line">
            <a:avLst/>
          </a:prstGeom>
          <a:ln w="28575">
            <a:solidFill>
              <a:srgbClr val="05442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A370ACC4-45B6-FA58-3290-B4734FE23CAF}"/>
              </a:ext>
            </a:extLst>
          </p:cNvPr>
          <p:cNvCxnSpPr>
            <a:cxnSpLocks/>
          </p:cNvCxnSpPr>
          <p:nvPr/>
        </p:nvCxnSpPr>
        <p:spPr>
          <a:xfrm>
            <a:off x="3479832" y="4940417"/>
            <a:ext cx="569288" cy="0"/>
          </a:xfrm>
          <a:prstGeom prst="line">
            <a:avLst/>
          </a:prstGeom>
          <a:ln w="28575">
            <a:solidFill>
              <a:srgbClr val="05442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A69A68F0-093E-D01E-0C7E-71466FD91DCF}"/>
              </a:ext>
            </a:extLst>
          </p:cNvPr>
          <p:cNvCxnSpPr>
            <a:cxnSpLocks/>
          </p:cNvCxnSpPr>
          <p:nvPr/>
        </p:nvCxnSpPr>
        <p:spPr>
          <a:xfrm>
            <a:off x="4194752" y="4940417"/>
            <a:ext cx="569288" cy="0"/>
          </a:xfrm>
          <a:prstGeom prst="line">
            <a:avLst/>
          </a:prstGeom>
          <a:ln w="28575">
            <a:solidFill>
              <a:srgbClr val="05442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55086918-7071-F1C4-5918-6E8D2758F170}"/>
              </a:ext>
            </a:extLst>
          </p:cNvPr>
          <p:cNvCxnSpPr>
            <a:cxnSpLocks/>
          </p:cNvCxnSpPr>
          <p:nvPr/>
        </p:nvCxnSpPr>
        <p:spPr>
          <a:xfrm>
            <a:off x="4872162" y="4940417"/>
            <a:ext cx="569288" cy="0"/>
          </a:xfrm>
          <a:prstGeom prst="line">
            <a:avLst/>
          </a:prstGeom>
          <a:ln w="28575">
            <a:solidFill>
              <a:srgbClr val="05442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E5B9861-56BC-3821-BDE1-EBFE507F29FF}"/>
              </a:ext>
            </a:extLst>
          </p:cNvPr>
          <p:cNvCxnSpPr>
            <a:cxnSpLocks/>
          </p:cNvCxnSpPr>
          <p:nvPr/>
        </p:nvCxnSpPr>
        <p:spPr>
          <a:xfrm>
            <a:off x="5626802" y="4940417"/>
            <a:ext cx="569288" cy="0"/>
          </a:xfrm>
          <a:prstGeom prst="line">
            <a:avLst/>
          </a:prstGeom>
          <a:ln w="28575">
            <a:solidFill>
              <a:srgbClr val="05442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6918D67C-C2BD-8A11-D688-59E098867D99}"/>
              </a:ext>
            </a:extLst>
          </p:cNvPr>
          <p:cNvCxnSpPr>
            <a:cxnSpLocks/>
          </p:cNvCxnSpPr>
          <p:nvPr/>
        </p:nvCxnSpPr>
        <p:spPr>
          <a:xfrm>
            <a:off x="2795981" y="5241066"/>
            <a:ext cx="3393667" cy="0"/>
          </a:xfrm>
          <a:prstGeom prst="line">
            <a:avLst/>
          </a:prstGeom>
          <a:ln w="9525">
            <a:solidFill>
              <a:srgbClr val="953F3F"/>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6E5BEC37-5A43-FF47-A8E0-86EBDA000187}"/>
              </a:ext>
            </a:extLst>
          </p:cNvPr>
          <p:cNvSpPr txBox="1"/>
          <p:nvPr/>
        </p:nvSpPr>
        <p:spPr>
          <a:xfrm>
            <a:off x="5189404" y="4684216"/>
            <a:ext cx="1006686" cy="184666"/>
          </a:xfrm>
          <a:prstGeom prst="rect">
            <a:avLst/>
          </a:prstGeom>
          <a:noFill/>
        </p:spPr>
        <p:txBody>
          <a:bodyPr wrap="none" lIns="0" tIns="0" rIns="0" bIns="0" rtlCol="0">
            <a:spAutoFit/>
          </a:bodyPr>
          <a:lstStyle/>
          <a:p>
            <a:pPr algn="l"/>
            <a:r>
              <a:rPr lang="en-BE" sz="1200" dirty="0">
                <a:solidFill>
                  <a:srgbClr val="054421"/>
                </a:solidFill>
              </a:rPr>
              <a:t>Resistive Stips</a:t>
            </a:r>
          </a:p>
        </p:txBody>
      </p:sp>
      <p:sp>
        <p:nvSpPr>
          <p:cNvPr id="45" name="TextBox 44">
            <a:extLst>
              <a:ext uri="{FF2B5EF4-FFF2-40B4-BE49-F238E27FC236}">
                <a16:creationId xmlns:a16="http://schemas.microsoft.com/office/drawing/2014/main" id="{001FF7F2-D9EF-9B31-1E4D-F3234E44E435}"/>
              </a:ext>
            </a:extLst>
          </p:cNvPr>
          <p:cNvSpPr txBox="1"/>
          <p:nvPr/>
        </p:nvSpPr>
        <p:spPr>
          <a:xfrm>
            <a:off x="2806516" y="4016733"/>
            <a:ext cx="429048" cy="245699"/>
          </a:xfrm>
          <a:prstGeom prst="rect">
            <a:avLst/>
          </a:prstGeom>
          <a:noFill/>
        </p:spPr>
        <p:txBody>
          <a:bodyPr wrap="none" lIns="0" tIns="0" rIns="0" bIns="0" rtlCol="0">
            <a:spAutoFit/>
          </a:bodyPr>
          <a:lstStyle/>
          <a:p>
            <a:pPr algn="l"/>
            <a:r>
              <a:rPr lang="en-BE" sz="1200" dirty="0">
                <a:solidFill>
                  <a:schemeClr val="tx2"/>
                </a:solidFill>
              </a:rPr>
              <a:t>Mesh</a:t>
            </a:r>
            <a:endParaRPr lang="en-BE" dirty="0">
              <a:solidFill>
                <a:schemeClr val="tx2"/>
              </a:solidFill>
            </a:endParaRPr>
          </a:p>
        </p:txBody>
      </p:sp>
      <p:sp>
        <p:nvSpPr>
          <p:cNvPr id="46" name="TextBox 45">
            <a:extLst>
              <a:ext uri="{FF2B5EF4-FFF2-40B4-BE49-F238E27FC236}">
                <a16:creationId xmlns:a16="http://schemas.microsoft.com/office/drawing/2014/main" id="{E8D96345-70FF-6128-54D4-A4D24957FFDC}"/>
              </a:ext>
            </a:extLst>
          </p:cNvPr>
          <p:cNvSpPr txBox="1"/>
          <p:nvPr/>
        </p:nvSpPr>
        <p:spPr>
          <a:xfrm>
            <a:off x="2837859" y="5028539"/>
            <a:ext cx="686165" cy="245699"/>
          </a:xfrm>
          <a:prstGeom prst="rect">
            <a:avLst/>
          </a:prstGeom>
          <a:noFill/>
        </p:spPr>
        <p:txBody>
          <a:bodyPr wrap="square" lIns="0" tIns="0" rIns="0" bIns="0" rtlCol="0">
            <a:spAutoFit/>
          </a:bodyPr>
          <a:lstStyle/>
          <a:p>
            <a:pPr algn="l"/>
            <a:r>
              <a:rPr lang="en-BE" sz="1200" dirty="0">
                <a:solidFill>
                  <a:schemeClr val="tx2"/>
                </a:solidFill>
              </a:rPr>
              <a:t>Insulator</a:t>
            </a:r>
          </a:p>
        </p:txBody>
      </p:sp>
      <p:sp>
        <p:nvSpPr>
          <p:cNvPr id="48" name="TextBox 47">
            <a:extLst>
              <a:ext uri="{FF2B5EF4-FFF2-40B4-BE49-F238E27FC236}">
                <a16:creationId xmlns:a16="http://schemas.microsoft.com/office/drawing/2014/main" id="{02912108-8DAC-D824-A9C1-E2332C40CB4A}"/>
              </a:ext>
            </a:extLst>
          </p:cNvPr>
          <p:cNvSpPr txBox="1"/>
          <p:nvPr/>
        </p:nvSpPr>
        <p:spPr>
          <a:xfrm>
            <a:off x="2156062" y="5117978"/>
            <a:ext cx="520976" cy="184666"/>
          </a:xfrm>
          <a:prstGeom prst="rect">
            <a:avLst/>
          </a:prstGeom>
          <a:noFill/>
        </p:spPr>
        <p:txBody>
          <a:bodyPr wrap="none" lIns="0" tIns="0" rIns="0" bIns="0" rtlCol="0">
            <a:spAutoFit/>
          </a:bodyPr>
          <a:lstStyle/>
          <a:p>
            <a:pPr algn="l"/>
            <a:r>
              <a:rPr lang="en-GB" sz="1200" dirty="0">
                <a:solidFill>
                  <a:srgbClr val="953F3F"/>
                </a:solidFill>
              </a:rPr>
              <a:t>y-Strips</a:t>
            </a:r>
            <a:endParaRPr lang="en-BE" sz="1200" dirty="0">
              <a:solidFill>
                <a:srgbClr val="953F3F"/>
              </a:solidFill>
            </a:endParaRPr>
          </a:p>
        </p:txBody>
      </p:sp>
      <p:sp>
        <p:nvSpPr>
          <p:cNvPr id="49" name="TextBox 48">
            <a:extLst>
              <a:ext uri="{FF2B5EF4-FFF2-40B4-BE49-F238E27FC236}">
                <a16:creationId xmlns:a16="http://schemas.microsoft.com/office/drawing/2014/main" id="{9480120D-8ECD-B17D-0E87-5ED6D02B9425}"/>
              </a:ext>
            </a:extLst>
          </p:cNvPr>
          <p:cNvSpPr txBox="1"/>
          <p:nvPr/>
        </p:nvSpPr>
        <p:spPr>
          <a:xfrm>
            <a:off x="2156062" y="5403895"/>
            <a:ext cx="595899" cy="245699"/>
          </a:xfrm>
          <a:prstGeom prst="rect">
            <a:avLst/>
          </a:prstGeom>
          <a:noFill/>
        </p:spPr>
        <p:txBody>
          <a:bodyPr wrap="none" lIns="0" tIns="0" rIns="0" bIns="0" rtlCol="0">
            <a:spAutoFit/>
          </a:bodyPr>
          <a:lstStyle/>
          <a:p>
            <a:pPr algn="l"/>
            <a:r>
              <a:rPr lang="en-GB" sz="1200" dirty="0">
                <a:solidFill>
                  <a:schemeClr val="tx2"/>
                </a:solidFill>
              </a:rPr>
              <a:t>x-Strips</a:t>
            </a:r>
            <a:endParaRPr lang="en-BE" sz="1200" dirty="0">
              <a:solidFill>
                <a:schemeClr val="tx2"/>
              </a:solidFill>
            </a:endParaRPr>
          </a:p>
        </p:txBody>
      </p:sp>
      <p:cxnSp>
        <p:nvCxnSpPr>
          <p:cNvPr id="18" name="Straight Arrow Connector 17">
            <a:extLst>
              <a:ext uri="{FF2B5EF4-FFF2-40B4-BE49-F238E27FC236}">
                <a16:creationId xmlns:a16="http://schemas.microsoft.com/office/drawing/2014/main" id="{2556316B-DE6E-6FE9-D42E-03284EE0CC61}"/>
              </a:ext>
            </a:extLst>
          </p:cNvPr>
          <p:cNvCxnSpPr>
            <a:cxnSpLocks/>
            <a:stCxn id="11" idx="0"/>
          </p:cNvCxnSpPr>
          <p:nvPr/>
        </p:nvCxnSpPr>
        <p:spPr>
          <a:xfrm flipH="1">
            <a:off x="6125912" y="4744999"/>
            <a:ext cx="656985" cy="476894"/>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4DA62083-F789-607A-BB8C-02E75135B00D}"/>
              </a:ext>
            </a:extLst>
          </p:cNvPr>
          <p:cNvSpPr txBox="1"/>
          <p:nvPr/>
        </p:nvSpPr>
        <p:spPr>
          <a:xfrm>
            <a:off x="3359698" y="3429000"/>
            <a:ext cx="2239396" cy="215444"/>
          </a:xfrm>
          <a:prstGeom prst="rect">
            <a:avLst/>
          </a:prstGeom>
          <a:noFill/>
        </p:spPr>
        <p:txBody>
          <a:bodyPr wrap="none" lIns="0" tIns="0" rIns="0" bIns="0" rtlCol="0">
            <a:spAutoFit/>
          </a:bodyPr>
          <a:lstStyle/>
          <a:p>
            <a:r>
              <a:rPr lang="en-GB" sz="1400" dirty="0">
                <a:solidFill>
                  <a:schemeClr val="tx2"/>
                </a:solidFill>
              </a:rPr>
              <a:t>Resistive-strips micromegas</a:t>
            </a:r>
          </a:p>
        </p:txBody>
      </p:sp>
      <p:pic>
        <p:nvPicPr>
          <p:cNvPr id="4" name="Picture 3" descr="Logo&#10;&#10;Description automatically generated with medium confidence">
            <a:extLst>
              <a:ext uri="{FF2B5EF4-FFF2-40B4-BE49-F238E27FC236}">
                <a16:creationId xmlns:a16="http://schemas.microsoft.com/office/drawing/2014/main" id="{FD7DA286-4D27-17EE-D7E0-197E42FC036C}"/>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08272" y="6282930"/>
            <a:ext cx="2543048" cy="514965"/>
          </a:xfrm>
          <a:prstGeom prst="rect">
            <a:avLst/>
          </a:prstGeom>
        </p:spPr>
      </p:pic>
      <p:grpSp>
        <p:nvGrpSpPr>
          <p:cNvPr id="5" name="Group 4">
            <a:extLst>
              <a:ext uri="{FF2B5EF4-FFF2-40B4-BE49-F238E27FC236}">
                <a16:creationId xmlns:a16="http://schemas.microsoft.com/office/drawing/2014/main" id="{231D5D23-94AB-D97A-88F9-DCD6BE216EDA}"/>
              </a:ext>
            </a:extLst>
          </p:cNvPr>
          <p:cNvGrpSpPr/>
          <p:nvPr/>
        </p:nvGrpSpPr>
        <p:grpSpPr>
          <a:xfrm>
            <a:off x="3795040" y="6288867"/>
            <a:ext cx="1687441" cy="514966"/>
            <a:chOff x="4481559" y="5776021"/>
            <a:chExt cx="2970118" cy="868188"/>
          </a:xfrm>
        </p:grpSpPr>
        <p:pic>
          <p:nvPicPr>
            <p:cNvPr id="10" name="Picture 9" descr="Graphical user interface, application&#10;&#10;Description automatically generated">
              <a:extLst>
                <a:ext uri="{FF2B5EF4-FFF2-40B4-BE49-F238E27FC236}">
                  <a16:creationId xmlns:a16="http://schemas.microsoft.com/office/drawing/2014/main" id="{C8E5EBDE-04F2-CA4A-47EE-2DB314D4FBF5}"/>
                </a:ext>
              </a:extLst>
            </p:cNvPr>
            <p:cNvPicPr>
              <a:picLocks noChangeAspect="1"/>
            </p:cNvPicPr>
            <p:nvPr/>
          </p:nvPicPr>
          <p:blipFill>
            <a:blip r:embed="rId5"/>
            <a:stretch>
              <a:fillRect/>
            </a:stretch>
          </p:blipFill>
          <p:spPr>
            <a:xfrm>
              <a:off x="4481559" y="5776021"/>
              <a:ext cx="2970118" cy="868188"/>
            </a:xfrm>
            <a:prstGeom prst="rect">
              <a:avLst/>
            </a:prstGeom>
          </p:spPr>
        </p:pic>
        <p:pic>
          <p:nvPicPr>
            <p:cNvPr id="12" name="Picture 11" descr="Graphical user interface, application&#10;&#10;Description automatically generated">
              <a:extLst>
                <a:ext uri="{FF2B5EF4-FFF2-40B4-BE49-F238E27FC236}">
                  <a16:creationId xmlns:a16="http://schemas.microsoft.com/office/drawing/2014/main" id="{96434FFC-C87A-C3F2-370B-E7B36BC76F6A}"/>
                </a:ext>
              </a:extLst>
            </p:cNvPr>
            <p:cNvPicPr>
              <a:picLocks noChangeAspect="1"/>
            </p:cNvPicPr>
            <p:nvPr/>
          </p:nvPicPr>
          <p:blipFill rotWithShape="1">
            <a:blip r:embed="rId6"/>
            <a:srcRect r="30484" b="58556"/>
            <a:stretch/>
          </p:blipFill>
          <p:spPr>
            <a:xfrm>
              <a:off x="4481560" y="5776021"/>
              <a:ext cx="2064714" cy="359811"/>
            </a:xfrm>
            <a:prstGeom prst="rect">
              <a:avLst/>
            </a:prstGeom>
          </p:spPr>
        </p:pic>
      </p:grpSp>
      <p:pic>
        <p:nvPicPr>
          <p:cNvPr id="13" name="Picture 12" descr="Graphical user interface, Teams&#10;&#10;Description automatically generated with medium confidence">
            <a:extLst>
              <a:ext uri="{FF2B5EF4-FFF2-40B4-BE49-F238E27FC236}">
                <a16:creationId xmlns:a16="http://schemas.microsoft.com/office/drawing/2014/main" id="{9E99344B-6DF8-7101-A28F-8BBA23CD66D8}"/>
              </a:ext>
            </a:extLst>
          </p:cNvPr>
          <p:cNvPicPr>
            <a:picLocks noChangeAspect="1"/>
          </p:cNvPicPr>
          <p:nvPr/>
        </p:nvPicPr>
        <p:blipFill>
          <a:blip r:embed="rId7"/>
          <a:stretch>
            <a:fillRect/>
          </a:stretch>
        </p:blipFill>
        <p:spPr>
          <a:xfrm>
            <a:off x="2945113" y="6282930"/>
            <a:ext cx="855855" cy="529522"/>
          </a:xfrm>
          <a:prstGeom prst="rect">
            <a:avLst/>
          </a:prstGeom>
        </p:spPr>
      </p:pic>
    </p:spTree>
    <p:extLst>
      <p:ext uri="{BB962C8B-B14F-4D97-AF65-F5344CB8AC3E}">
        <p14:creationId xmlns:p14="http://schemas.microsoft.com/office/powerpoint/2010/main" val="26641986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a:extLst>
              <a:ext uri="{FF2B5EF4-FFF2-40B4-BE49-F238E27FC236}">
                <a16:creationId xmlns:a16="http://schemas.microsoft.com/office/drawing/2014/main" id="{6371E764-3144-D7EC-9C1E-463367F877DB}"/>
              </a:ext>
            </a:extLst>
          </p:cNvPr>
          <p:cNvSpPr/>
          <p:nvPr/>
        </p:nvSpPr>
        <p:spPr>
          <a:xfrm>
            <a:off x="5996139" y="4007617"/>
            <a:ext cx="180000" cy="18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BE">
              <a:solidFill>
                <a:srgbClr val="FF0000"/>
              </a:solidFill>
            </a:endParaRPr>
          </a:p>
        </p:txBody>
      </p:sp>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4989" y="1193476"/>
            <a:ext cx="11383811" cy="514965"/>
          </a:xfrm>
        </p:spPr>
        <p:txBody>
          <a:bodyPr/>
          <a:lstStyle/>
          <a:p>
            <a:pPr marL="0" lvl="1" indent="0">
              <a:buNone/>
            </a:pPr>
            <a:r>
              <a:rPr lang="en-US" b="1" dirty="0">
                <a:solidFill>
                  <a:srgbClr val="FF0000"/>
                </a:solidFill>
              </a:rPr>
              <a:t>The size of the resistive layer does play a role in the evolution of the signal. </a:t>
            </a:r>
            <a:r>
              <a:rPr lang="en-US" b="1" dirty="0"/>
              <a:t>For the initial part of the induced current for a large-area resistive detector can be approximated by a smaller counterpart.</a:t>
            </a:r>
            <a:endParaRPr lang="en-US" b="1" dirty="0">
              <a:solidFill>
                <a:srgbClr val="FF0000"/>
              </a:solidFill>
            </a:endParaRPr>
          </a:p>
          <a:p>
            <a:pPr marL="0" lvl="1" indent="0">
              <a:buNone/>
            </a:pPr>
            <a:endParaRPr lang="en-US" b="1" dirty="0">
              <a:solidFill>
                <a:srgbClr val="FF0000"/>
              </a:solidFill>
            </a:endParaRPr>
          </a:p>
          <a:p>
            <a:pPr marL="0" lvl="1" indent="0">
              <a:buNone/>
            </a:pPr>
            <a:endParaRPr lang="en-US" b="1" dirty="0"/>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a:xfrm>
            <a:off x="407988" y="373593"/>
            <a:ext cx="11376025" cy="520872"/>
          </a:xfrm>
        </p:spPr>
        <p:txBody>
          <a:bodyPr/>
          <a:lstStyle/>
          <a:p>
            <a:r>
              <a:rPr lang="en-GB" dirty="0"/>
              <a:t>Size of the resistive layer</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41" name="Rectangle 40">
            <a:extLst>
              <a:ext uri="{FF2B5EF4-FFF2-40B4-BE49-F238E27FC236}">
                <a16:creationId xmlns:a16="http://schemas.microsoft.com/office/drawing/2014/main" id="{F3A5E62F-BF16-2399-6B41-925C3BE8FBC1}"/>
              </a:ext>
            </a:extLst>
          </p:cNvPr>
          <p:cNvSpPr/>
          <p:nvPr/>
        </p:nvSpPr>
        <p:spPr>
          <a:xfrm>
            <a:off x="4692000" y="2768457"/>
            <a:ext cx="2808000" cy="2808000"/>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BE"/>
          </a:p>
        </p:txBody>
      </p:sp>
      <p:sp>
        <p:nvSpPr>
          <p:cNvPr id="49" name="Rectangle 48">
            <a:extLst>
              <a:ext uri="{FF2B5EF4-FFF2-40B4-BE49-F238E27FC236}">
                <a16:creationId xmlns:a16="http://schemas.microsoft.com/office/drawing/2014/main" id="{85767586-3EC0-715C-4C66-0046577544AE}"/>
              </a:ext>
            </a:extLst>
          </p:cNvPr>
          <p:cNvSpPr/>
          <p:nvPr/>
        </p:nvSpPr>
        <p:spPr>
          <a:xfrm>
            <a:off x="6176139" y="4007617"/>
            <a:ext cx="180000" cy="180000"/>
          </a:xfrm>
          <a:prstGeom prst="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BE"/>
          </a:p>
        </p:txBody>
      </p:sp>
      <p:sp>
        <p:nvSpPr>
          <p:cNvPr id="50" name="Rectangle 49">
            <a:extLst>
              <a:ext uri="{FF2B5EF4-FFF2-40B4-BE49-F238E27FC236}">
                <a16:creationId xmlns:a16="http://schemas.microsoft.com/office/drawing/2014/main" id="{C1C53D77-E84D-7EF2-7C78-138BBB63383C}"/>
              </a:ext>
            </a:extLst>
          </p:cNvPr>
          <p:cNvSpPr/>
          <p:nvPr/>
        </p:nvSpPr>
        <p:spPr>
          <a:xfrm>
            <a:off x="6356139" y="4007617"/>
            <a:ext cx="180000" cy="180000"/>
          </a:xfrm>
          <a:prstGeom prst="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BE"/>
          </a:p>
        </p:txBody>
      </p:sp>
      <p:sp>
        <p:nvSpPr>
          <p:cNvPr id="51" name="Rectangle 50">
            <a:extLst>
              <a:ext uri="{FF2B5EF4-FFF2-40B4-BE49-F238E27FC236}">
                <a16:creationId xmlns:a16="http://schemas.microsoft.com/office/drawing/2014/main" id="{7BD39B68-D16C-03C0-7848-8BC948926067}"/>
              </a:ext>
            </a:extLst>
          </p:cNvPr>
          <p:cNvSpPr/>
          <p:nvPr/>
        </p:nvSpPr>
        <p:spPr>
          <a:xfrm>
            <a:off x="6536139" y="4007617"/>
            <a:ext cx="180000" cy="180000"/>
          </a:xfrm>
          <a:prstGeom prst="rect">
            <a:avLst/>
          </a:prstGeom>
          <a:solidFill>
            <a:srgbClr val="0033A0"/>
          </a:solidFill>
          <a:ln>
            <a:solidFill>
              <a:srgbClr val="0033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BE">
              <a:solidFill>
                <a:srgbClr val="EB5B2C"/>
              </a:solidFill>
            </a:endParaRPr>
          </a:p>
        </p:txBody>
      </p:sp>
      <p:cxnSp>
        <p:nvCxnSpPr>
          <p:cNvPr id="52" name="Straight Arrow Connector 51">
            <a:extLst>
              <a:ext uri="{FF2B5EF4-FFF2-40B4-BE49-F238E27FC236}">
                <a16:creationId xmlns:a16="http://schemas.microsoft.com/office/drawing/2014/main" id="{717E1842-AEA1-9B01-CFA6-55DED4F4D240}"/>
              </a:ext>
            </a:extLst>
          </p:cNvPr>
          <p:cNvCxnSpPr>
            <a:cxnSpLocks/>
          </p:cNvCxnSpPr>
          <p:nvPr/>
        </p:nvCxnSpPr>
        <p:spPr>
          <a:xfrm>
            <a:off x="6086139" y="3692371"/>
            <a:ext cx="0" cy="41261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53" name="TextBox 28">
            <a:extLst>
              <a:ext uri="{FF2B5EF4-FFF2-40B4-BE49-F238E27FC236}">
                <a16:creationId xmlns:a16="http://schemas.microsoft.com/office/drawing/2014/main" id="{7F633715-225D-6BDF-9377-04D2D83652F2}"/>
              </a:ext>
            </a:extLst>
          </p:cNvPr>
          <p:cNvSpPr txBox="1"/>
          <p:nvPr/>
        </p:nvSpPr>
        <p:spPr>
          <a:xfrm>
            <a:off x="5892198" y="3361286"/>
            <a:ext cx="364202" cy="646331"/>
          </a:xfrm>
          <a:prstGeom prst="rect">
            <a:avLst/>
          </a:prstGeom>
          <a:noFill/>
        </p:spPr>
        <p:txBody>
          <a:bodyPr wrap="none" rtlCol="0">
            <a:spAutoFit/>
          </a:bodyPr>
          <a:ls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chemeClr val="tx2"/>
                </a:solidFill>
              </a:rPr>
              <a:t>Q</a:t>
            </a:r>
            <a:endParaRPr lang="en-BE" baseline="-25000" dirty="0">
              <a:solidFill>
                <a:schemeClr val="tx2"/>
              </a:solidFill>
            </a:endParaRPr>
          </a:p>
          <a:p>
            <a:endParaRPr lang="en-BE" dirty="0"/>
          </a:p>
        </p:txBody>
      </p:sp>
      <p:sp>
        <p:nvSpPr>
          <p:cNvPr id="56" name="TextBox 32">
            <a:extLst>
              <a:ext uri="{FF2B5EF4-FFF2-40B4-BE49-F238E27FC236}">
                <a16:creationId xmlns:a16="http://schemas.microsoft.com/office/drawing/2014/main" id="{A5115A91-148B-2285-34AD-952FC6F1E6B3}"/>
              </a:ext>
            </a:extLst>
          </p:cNvPr>
          <p:cNvSpPr txBox="1"/>
          <p:nvPr/>
        </p:nvSpPr>
        <p:spPr>
          <a:xfrm>
            <a:off x="5812151" y="4512603"/>
            <a:ext cx="780983" cy="584775"/>
          </a:xfrm>
          <a:prstGeom prst="rect">
            <a:avLst/>
          </a:prstGeom>
          <a:noFill/>
        </p:spPr>
        <p:txBody>
          <a:bodyPr wrap="none" rtlCol="0">
            <a:spAutoFit/>
          </a:bodyPr>
          <a:ls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BE" sz="1400" dirty="0">
                <a:solidFill>
                  <a:schemeClr val="tx2"/>
                </a:solidFill>
              </a:rPr>
              <a:t>0.5 mm</a:t>
            </a:r>
          </a:p>
          <a:p>
            <a:endParaRPr lang="en-BE" dirty="0"/>
          </a:p>
        </p:txBody>
      </p:sp>
      <p:cxnSp>
        <p:nvCxnSpPr>
          <p:cNvPr id="58" name="Straight Connector 57">
            <a:extLst>
              <a:ext uri="{FF2B5EF4-FFF2-40B4-BE49-F238E27FC236}">
                <a16:creationId xmlns:a16="http://schemas.microsoft.com/office/drawing/2014/main" id="{BB8D1497-E98C-5BA5-8E56-1CF75B72271E}"/>
              </a:ext>
            </a:extLst>
          </p:cNvPr>
          <p:cNvCxnSpPr/>
          <p:nvPr/>
        </p:nvCxnSpPr>
        <p:spPr>
          <a:xfrm>
            <a:off x="5996139" y="4187617"/>
            <a:ext cx="0" cy="360000"/>
          </a:xfrm>
          <a:prstGeom prst="line">
            <a:avLst/>
          </a:prstGeom>
          <a:ln>
            <a:solidFill>
              <a:schemeClr val="tx2"/>
            </a:solidFill>
          </a:ln>
        </p:spPr>
        <p:style>
          <a:lnRef idx="1">
            <a:schemeClr val="dk1"/>
          </a:lnRef>
          <a:fillRef idx="0">
            <a:schemeClr val="dk1"/>
          </a:fillRef>
          <a:effectRef idx="0">
            <a:schemeClr val="dk1"/>
          </a:effectRef>
          <a:fontRef idx="minor">
            <a:schemeClr val="tx1"/>
          </a:fontRef>
        </p:style>
      </p:cxnSp>
      <p:cxnSp>
        <p:nvCxnSpPr>
          <p:cNvPr id="59" name="Straight Connector 58">
            <a:extLst>
              <a:ext uri="{FF2B5EF4-FFF2-40B4-BE49-F238E27FC236}">
                <a16:creationId xmlns:a16="http://schemas.microsoft.com/office/drawing/2014/main" id="{2E62EBED-605C-FE26-5C36-5F1B3A5F0876}"/>
              </a:ext>
            </a:extLst>
          </p:cNvPr>
          <p:cNvCxnSpPr/>
          <p:nvPr/>
        </p:nvCxnSpPr>
        <p:spPr>
          <a:xfrm>
            <a:off x="6179019" y="4195930"/>
            <a:ext cx="0" cy="360000"/>
          </a:xfrm>
          <a:prstGeom prst="line">
            <a:avLst/>
          </a:prstGeom>
          <a:ln>
            <a:solidFill>
              <a:schemeClr val="tx2"/>
            </a:solidFill>
          </a:ln>
        </p:spPr>
        <p:style>
          <a:lnRef idx="1">
            <a:schemeClr val="dk1"/>
          </a:lnRef>
          <a:fillRef idx="0">
            <a:schemeClr val="dk1"/>
          </a:fillRef>
          <a:effectRef idx="0">
            <a:schemeClr val="dk1"/>
          </a:effectRef>
          <a:fontRef idx="minor">
            <a:schemeClr val="tx1"/>
          </a:fontRef>
        </p:style>
      </p:cxnSp>
      <p:cxnSp>
        <p:nvCxnSpPr>
          <p:cNvPr id="60" name="Straight Connector 59">
            <a:extLst>
              <a:ext uri="{FF2B5EF4-FFF2-40B4-BE49-F238E27FC236}">
                <a16:creationId xmlns:a16="http://schemas.microsoft.com/office/drawing/2014/main" id="{7B8EB99F-ED19-749A-ED56-258C8C982BF5}"/>
              </a:ext>
            </a:extLst>
          </p:cNvPr>
          <p:cNvCxnSpPr>
            <a:cxnSpLocks/>
          </p:cNvCxnSpPr>
          <p:nvPr/>
        </p:nvCxnSpPr>
        <p:spPr>
          <a:xfrm>
            <a:off x="5996139" y="4375930"/>
            <a:ext cx="180000" cy="0"/>
          </a:xfrm>
          <a:prstGeom prst="line">
            <a:avLst/>
          </a:prstGeom>
          <a:ln>
            <a:solidFill>
              <a:schemeClr val="tx2"/>
            </a:solidFill>
          </a:ln>
        </p:spPr>
        <p:style>
          <a:lnRef idx="1">
            <a:schemeClr val="dk1"/>
          </a:lnRef>
          <a:fillRef idx="0">
            <a:schemeClr val="dk1"/>
          </a:fillRef>
          <a:effectRef idx="0">
            <a:schemeClr val="dk1"/>
          </a:effectRef>
          <a:fontRef idx="minor">
            <a:schemeClr val="tx1"/>
          </a:fontRef>
        </p:style>
      </p:cxnSp>
      <p:cxnSp>
        <p:nvCxnSpPr>
          <p:cNvPr id="73" name="Straight Connector 72">
            <a:extLst>
              <a:ext uri="{FF2B5EF4-FFF2-40B4-BE49-F238E27FC236}">
                <a16:creationId xmlns:a16="http://schemas.microsoft.com/office/drawing/2014/main" id="{DAC4BCEB-FE43-3885-D2E0-663BC9DE0331}"/>
              </a:ext>
            </a:extLst>
          </p:cNvPr>
          <p:cNvCxnSpPr>
            <a:cxnSpLocks/>
          </p:cNvCxnSpPr>
          <p:nvPr/>
        </p:nvCxnSpPr>
        <p:spPr>
          <a:xfrm flipV="1">
            <a:off x="6096000" y="2385616"/>
            <a:ext cx="0" cy="3640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D6B9899-037F-912A-DEC1-B2D161236EC6}"/>
              </a:ext>
            </a:extLst>
          </p:cNvPr>
          <p:cNvCxnSpPr/>
          <p:nvPr/>
        </p:nvCxnSpPr>
        <p:spPr>
          <a:xfrm flipV="1">
            <a:off x="5916000" y="2385616"/>
            <a:ext cx="360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406E8E78-2848-71A0-2013-ACEB626D1C2B}"/>
              </a:ext>
            </a:extLst>
          </p:cNvPr>
          <p:cNvCxnSpPr/>
          <p:nvPr/>
        </p:nvCxnSpPr>
        <p:spPr>
          <a:xfrm flipV="1">
            <a:off x="5977200" y="2332713"/>
            <a:ext cx="2376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2A7BBF6F-E91A-2960-56AB-2C92853557A8}"/>
              </a:ext>
            </a:extLst>
          </p:cNvPr>
          <p:cNvCxnSpPr/>
          <p:nvPr/>
        </p:nvCxnSpPr>
        <p:spPr>
          <a:xfrm flipV="1">
            <a:off x="6038400" y="2279810"/>
            <a:ext cx="1188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77" name="Google Shape;271;p29">
            <a:extLst>
              <a:ext uri="{FF2B5EF4-FFF2-40B4-BE49-F238E27FC236}">
                <a16:creationId xmlns:a16="http://schemas.microsoft.com/office/drawing/2014/main" id="{E89488F0-6A6F-3978-D4A8-F5AB97C68AA7}"/>
              </a:ext>
            </a:extLst>
          </p:cNvPr>
          <p:cNvSpPr/>
          <p:nvPr/>
        </p:nvSpPr>
        <p:spPr>
          <a:xfrm rot="10800000">
            <a:off x="7577690" y="2768457"/>
            <a:ext cx="45719" cy="2808000"/>
          </a:xfrm>
          <a:prstGeom prst="lef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62;p29">
            <a:extLst>
              <a:ext uri="{FF2B5EF4-FFF2-40B4-BE49-F238E27FC236}">
                <a16:creationId xmlns:a16="http://schemas.microsoft.com/office/drawing/2014/main" id="{9181DF31-0096-1CC9-5F2B-6D4E64B0F88D}"/>
              </a:ext>
            </a:extLst>
          </p:cNvPr>
          <p:cNvSpPr txBox="1"/>
          <p:nvPr/>
        </p:nvSpPr>
        <p:spPr>
          <a:xfrm>
            <a:off x="7600549" y="3995500"/>
            <a:ext cx="312146" cy="35391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100" dirty="0">
                <a:solidFill>
                  <a:schemeClr val="tx2"/>
                </a:solidFill>
                <a:latin typeface="Calibri"/>
                <a:ea typeface="Calibri"/>
                <a:cs typeface="Calibri"/>
                <a:sym typeface="Calibri"/>
              </a:rPr>
              <a:t>a</a:t>
            </a:r>
            <a:endParaRPr sz="1100" dirty="0">
              <a:solidFill>
                <a:schemeClr val="tx2"/>
              </a:solidFill>
              <a:latin typeface="Calibri"/>
              <a:ea typeface="Calibri"/>
              <a:cs typeface="Calibri"/>
              <a:sym typeface="Calibri"/>
            </a:endParaRPr>
          </a:p>
        </p:txBody>
      </p:sp>
      <p:sp>
        <p:nvSpPr>
          <p:cNvPr id="84" name="Google Shape;271;p29">
            <a:extLst>
              <a:ext uri="{FF2B5EF4-FFF2-40B4-BE49-F238E27FC236}">
                <a16:creationId xmlns:a16="http://schemas.microsoft.com/office/drawing/2014/main" id="{32B2471B-4757-2917-EC72-36D56915A87A}"/>
              </a:ext>
            </a:extLst>
          </p:cNvPr>
          <p:cNvSpPr/>
          <p:nvPr/>
        </p:nvSpPr>
        <p:spPr>
          <a:xfrm rot="16200000">
            <a:off x="6063280" y="4267469"/>
            <a:ext cx="45719" cy="2808000"/>
          </a:xfrm>
          <a:prstGeom prst="lef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262;p29">
            <a:extLst>
              <a:ext uri="{FF2B5EF4-FFF2-40B4-BE49-F238E27FC236}">
                <a16:creationId xmlns:a16="http://schemas.microsoft.com/office/drawing/2014/main" id="{473A0671-5D0D-AA82-382C-0E7C10DBD647}"/>
              </a:ext>
            </a:extLst>
          </p:cNvPr>
          <p:cNvSpPr txBox="1"/>
          <p:nvPr/>
        </p:nvSpPr>
        <p:spPr>
          <a:xfrm>
            <a:off x="5974119" y="5634183"/>
            <a:ext cx="312146" cy="35391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100" dirty="0">
                <a:solidFill>
                  <a:schemeClr val="tx2"/>
                </a:solidFill>
                <a:latin typeface="Calibri"/>
                <a:ea typeface="Calibri"/>
                <a:cs typeface="Calibri"/>
                <a:sym typeface="Calibri"/>
              </a:rPr>
              <a:t>a</a:t>
            </a:r>
            <a:endParaRPr sz="1100" dirty="0">
              <a:solidFill>
                <a:schemeClr val="tx2"/>
              </a:solidFill>
              <a:latin typeface="Calibri"/>
              <a:ea typeface="Calibri"/>
              <a:cs typeface="Calibri"/>
              <a:sym typeface="Calibri"/>
            </a:endParaRPr>
          </a:p>
        </p:txBody>
      </p:sp>
      <p:pic>
        <p:nvPicPr>
          <p:cNvPr id="90" name="Picture 89">
            <a:extLst>
              <a:ext uri="{FF2B5EF4-FFF2-40B4-BE49-F238E27FC236}">
                <a16:creationId xmlns:a16="http://schemas.microsoft.com/office/drawing/2014/main" id="{AA258110-83A3-4B87-8347-D40954003B7C}"/>
              </a:ext>
            </a:extLst>
          </p:cNvPr>
          <p:cNvPicPr>
            <a:picLocks noChangeAspect="1"/>
          </p:cNvPicPr>
          <p:nvPr/>
        </p:nvPicPr>
        <p:blipFill>
          <a:blip r:embed="rId4"/>
          <a:stretch>
            <a:fillRect/>
          </a:stretch>
        </p:blipFill>
        <p:spPr>
          <a:xfrm>
            <a:off x="8413912" y="1861106"/>
            <a:ext cx="2156199" cy="2184948"/>
          </a:xfrm>
          <a:prstGeom prst="rect">
            <a:avLst/>
          </a:prstGeom>
        </p:spPr>
      </p:pic>
      <p:pic>
        <p:nvPicPr>
          <p:cNvPr id="91" name="Picture 90">
            <a:extLst>
              <a:ext uri="{FF2B5EF4-FFF2-40B4-BE49-F238E27FC236}">
                <a16:creationId xmlns:a16="http://schemas.microsoft.com/office/drawing/2014/main" id="{17C5B306-3CC1-16C6-D71D-276F1A62F6B3}"/>
              </a:ext>
            </a:extLst>
          </p:cNvPr>
          <p:cNvPicPr>
            <a:picLocks noChangeAspect="1"/>
          </p:cNvPicPr>
          <p:nvPr/>
        </p:nvPicPr>
        <p:blipFill rotWithShape="1">
          <a:blip r:embed="rId5"/>
          <a:srcRect t="6223"/>
          <a:stretch/>
        </p:blipFill>
        <p:spPr>
          <a:xfrm>
            <a:off x="8413912" y="4107690"/>
            <a:ext cx="2156199" cy="2048963"/>
          </a:xfrm>
          <a:prstGeom prst="rect">
            <a:avLst/>
          </a:prstGeom>
        </p:spPr>
      </p:pic>
      <p:pic>
        <p:nvPicPr>
          <p:cNvPr id="92" name="Picture 91">
            <a:extLst>
              <a:ext uri="{FF2B5EF4-FFF2-40B4-BE49-F238E27FC236}">
                <a16:creationId xmlns:a16="http://schemas.microsoft.com/office/drawing/2014/main" id="{9467009E-FA9B-10A9-7D21-42614325E2FA}"/>
              </a:ext>
            </a:extLst>
          </p:cNvPr>
          <p:cNvPicPr>
            <a:picLocks noChangeAspect="1"/>
          </p:cNvPicPr>
          <p:nvPr/>
        </p:nvPicPr>
        <p:blipFill>
          <a:blip r:embed="rId6"/>
          <a:stretch>
            <a:fillRect/>
          </a:stretch>
        </p:blipFill>
        <p:spPr>
          <a:xfrm>
            <a:off x="1400999" y="1861106"/>
            <a:ext cx="2156199" cy="2184948"/>
          </a:xfrm>
          <a:prstGeom prst="rect">
            <a:avLst/>
          </a:prstGeom>
        </p:spPr>
      </p:pic>
      <p:pic>
        <p:nvPicPr>
          <p:cNvPr id="93" name="Picture 92">
            <a:extLst>
              <a:ext uri="{FF2B5EF4-FFF2-40B4-BE49-F238E27FC236}">
                <a16:creationId xmlns:a16="http://schemas.microsoft.com/office/drawing/2014/main" id="{17CCC36B-D0F8-E3F5-2B6E-4FDAA7129D8B}"/>
              </a:ext>
            </a:extLst>
          </p:cNvPr>
          <p:cNvPicPr>
            <a:picLocks noChangeAspect="1"/>
          </p:cNvPicPr>
          <p:nvPr/>
        </p:nvPicPr>
        <p:blipFill rotWithShape="1">
          <a:blip r:embed="rId7"/>
          <a:srcRect t="6223"/>
          <a:stretch/>
        </p:blipFill>
        <p:spPr>
          <a:xfrm>
            <a:off x="1400999" y="4107690"/>
            <a:ext cx="2156199" cy="2048964"/>
          </a:xfrm>
          <a:prstGeom prst="rect">
            <a:avLst/>
          </a:prstGeom>
        </p:spPr>
      </p:pic>
      <p:cxnSp>
        <p:nvCxnSpPr>
          <p:cNvPr id="104" name="Straight Arrow Connector 103">
            <a:extLst>
              <a:ext uri="{FF2B5EF4-FFF2-40B4-BE49-F238E27FC236}">
                <a16:creationId xmlns:a16="http://schemas.microsoft.com/office/drawing/2014/main" id="{58DACD7A-6FF1-1A5C-0E96-496A14ACA257}"/>
              </a:ext>
            </a:extLst>
          </p:cNvPr>
          <p:cNvCxnSpPr>
            <a:stCxn id="51" idx="1"/>
          </p:cNvCxnSpPr>
          <p:nvPr/>
        </p:nvCxnSpPr>
        <p:spPr>
          <a:xfrm flipV="1">
            <a:off x="6536139" y="4007617"/>
            <a:ext cx="1539225" cy="90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7" name="Straight Arrow Connector 106">
            <a:extLst>
              <a:ext uri="{FF2B5EF4-FFF2-40B4-BE49-F238E27FC236}">
                <a16:creationId xmlns:a16="http://schemas.microsoft.com/office/drawing/2014/main" id="{EDFF86C6-C023-7489-461E-C0F27E00F7AE}"/>
              </a:ext>
            </a:extLst>
          </p:cNvPr>
          <p:cNvCxnSpPr>
            <a:cxnSpLocks/>
            <a:stCxn id="48" idx="1"/>
          </p:cNvCxnSpPr>
          <p:nvPr/>
        </p:nvCxnSpPr>
        <p:spPr>
          <a:xfrm flipH="1" flipV="1">
            <a:off x="3737197" y="4046054"/>
            <a:ext cx="2258942" cy="5156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AEDF8AA1-30FD-2853-B1E9-9A5657126432}"/>
              </a:ext>
            </a:extLst>
          </p:cNvPr>
          <p:cNvGrpSpPr/>
          <p:nvPr/>
        </p:nvGrpSpPr>
        <p:grpSpPr>
          <a:xfrm>
            <a:off x="3795040" y="6288867"/>
            <a:ext cx="1687441" cy="514966"/>
            <a:chOff x="4481559" y="5776021"/>
            <a:chExt cx="2970118" cy="868188"/>
          </a:xfrm>
        </p:grpSpPr>
        <p:pic>
          <p:nvPicPr>
            <p:cNvPr id="5" name="Picture 4" descr="Graphical user interface, application&#10;&#10;Description automatically generated">
              <a:extLst>
                <a:ext uri="{FF2B5EF4-FFF2-40B4-BE49-F238E27FC236}">
                  <a16:creationId xmlns:a16="http://schemas.microsoft.com/office/drawing/2014/main" id="{C999BAFB-0EC7-3BE7-C2C5-FE9076783DC2}"/>
                </a:ext>
              </a:extLst>
            </p:cNvPr>
            <p:cNvPicPr>
              <a:picLocks noChangeAspect="1"/>
            </p:cNvPicPr>
            <p:nvPr/>
          </p:nvPicPr>
          <p:blipFill>
            <a:blip r:embed="rId8"/>
            <a:stretch>
              <a:fillRect/>
            </a:stretch>
          </p:blipFill>
          <p:spPr>
            <a:xfrm>
              <a:off x="4481559" y="5776021"/>
              <a:ext cx="2970118" cy="868188"/>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BF2D06BF-46A7-4BEA-E3B6-492B8B027D2C}"/>
                </a:ext>
              </a:extLst>
            </p:cNvPr>
            <p:cNvPicPr>
              <a:picLocks noChangeAspect="1"/>
            </p:cNvPicPr>
            <p:nvPr/>
          </p:nvPicPr>
          <p:blipFill rotWithShape="1">
            <a:blip r:embed="rId9"/>
            <a:srcRect r="30484" b="58556"/>
            <a:stretch/>
          </p:blipFill>
          <p:spPr>
            <a:xfrm>
              <a:off x="4481560" y="5776021"/>
              <a:ext cx="2064714" cy="359811"/>
            </a:xfrm>
            <a:prstGeom prst="rect">
              <a:avLst/>
            </a:prstGeom>
          </p:spPr>
        </p:pic>
      </p:grpSp>
      <p:pic>
        <p:nvPicPr>
          <p:cNvPr id="10" name="Picture 9" descr="Graphical user interface, Teams&#10;&#10;Description automatically generated with medium confidence">
            <a:extLst>
              <a:ext uri="{FF2B5EF4-FFF2-40B4-BE49-F238E27FC236}">
                <a16:creationId xmlns:a16="http://schemas.microsoft.com/office/drawing/2014/main" id="{D8D637CF-6B25-F2E4-AFE6-DA3EDD9E1BE0}"/>
              </a:ext>
            </a:extLst>
          </p:cNvPr>
          <p:cNvPicPr>
            <a:picLocks noChangeAspect="1"/>
          </p:cNvPicPr>
          <p:nvPr/>
        </p:nvPicPr>
        <p:blipFill>
          <a:blip r:embed="rId10"/>
          <a:stretch>
            <a:fillRect/>
          </a:stretch>
        </p:blipFill>
        <p:spPr>
          <a:xfrm>
            <a:off x="2945113" y="6282930"/>
            <a:ext cx="855855" cy="529522"/>
          </a:xfrm>
          <a:prstGeom prst="rect">
            <a:avLst/>
          </a:prstGeom>
        </p:spPr>
      </p:pic>
    </p:spTree>
    <p:extLst>
      <p:ext uri="{BB962C8B-B14F-4D97-AF65-F5344CB8AC3E}">
        <p14:creationId xmlns:p14="http://schemas.microsoft.com/office/powerpoint/2010/main" val="10133684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46E874DB-375F-0940-BDCE-DF4D04B62D78}"/>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760616DB-5FFD-8D4F-91F4-6458B14CD035}"/>
              </a:ext>
            </a:extLst>
          </p:cNvPr>
          <p:cNvSpPr>
            <a:spLocks noGrp="1"/>
          </p:cNvSpPr>
          <p:nvPr>
            <p:ph type="title"/>
          </p:nvPr>
        </p:nvSpPr>
        <p:spPr>
          <a:xfrm>
            <a:off x="407988" y="373593"/>
            <a:ext cx="11695959" cy="1065742"/>
          </a:xfrm>
        </p:spPr>
        <p:txBody>
          <a:bodyPr/>
          <a:lstStyle/>
          <a:p>
            <a:r>
              <a:rPr lang="en-GB" dirty="0"/>
              <a:t>Diamond 3D Pixel Detector</a:t>
            </a:r>
            <a:br>
              <a:rPr lang="en-GB" dirty="0"/>
            </a:br>
            <a:endParaRPr lang="en-GB" dirty="0"/>
          </a:p>
        </p:txBody>
      </p:sp>
      <p:sp>
        <p:nvSpPr>
          <p:cNvPr id="4" name="Slide Number Placeholder 3">
            <a:extLst>
              <a:ext uri="{FF2B5EF4-FFF2-40B4-BE49-F238E27FC236}">
                <a16:creationId xmlns:a16="http://schemas.microsoft.com/office/drawing/2014/main" id="{EA32BCDD-2430-1D41-8EA9-BF50A0AAAB4E}"/>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
        <p:nvSpPr>
          <p:cNvPr id="9" name="AutoShape 2">
            <a:extLst>
              <a:ext uri="{FF2B5EF4-FFF2-40B4-BE49-F238E27FC236}">
                <a16:creationId xmlns:a16="http://schemas.microsoft.com/office/drawing/2014/main" id="{16F329E4-C37B-554A-BD30-F088A8F13B79}"/>
              </a:ext>
            </a:extLst>
          </p:cNvPr>
          <p:cNvSpPr>
            <a:spLocks noChangeAspect="1" noChangeArrowheads="1"/>
          </p:cNvSpPr>
          <p:nvPr/>
        </p:nvSpPr>
        <p:spPr bwMode="auto">
          <a:xfrm>
            <a:off x="2667000" y="0"/>
            <a:ext cx="6858000" cy="6858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3" name="Picture 12" descr="Diagram&#10;&#10;Description automatically generated">
            <a:extLst>
              <a:ext uri="{FF2B5EF4-FFF2-40B4-BE49-F238E27FC236}">
                <a16:creationId xmlns:a16="http://schemas.microsoft.com/office/drawing/2014/main" id="{692F5A20-9CDE-9846-99E6-252D1FFB61D8}"/>
              </a:ext>
            </a:extLst>
          </p:cNvPr>
          <p:cNvPicPr>
            <a:picLocks noChangeAspect="1"/>
          </p:cNvPicPr>
          <p:nvPr/>
        </p:nvPicPr>
        <p:blipFill>
          <a:blip r:embed="rId3"/>
          <a:stretch>
            <a:fillRect/>
          </a:stretch>
        </p:blipFill>
        <p:spPr>
          <a:xfrm>
            <a:off x="7988420" y="1097835"/>
            <a:ext cx="3459753" cy="1448483"/>
          </a:xfrm>
          <a:prstGeom prst="rect">
            <a:avLst/>
          </a:prstGeom>
        </p:spPr>
      </p:pic>
      <p:sp>
        <p:nvSpPr>
          <p:cNvPr id="14" name="Rectangle 13">
            <a:extLst>
              <a:ext uri="{FF2B5EF4-FFF2-40B4-BE49-F238E27FC236}">
                <a16:creationId xmlns:a16="http://schemas.microsoft.com/office/drawing/2014/main" id="{675FD8C9-8E66-1B4B-A963-05A0C9C609DD}"/>
              </a:ext>
            </a:extLst>
          </p:cNvPr>
          <p:cNvSpPr/>
          <p:nvPr/>
        </p:nvSpPr>
        <p:spPr>
          <a:xfrm>
            <a:off x="282300" y="4080022"/>
            <a:ext cx="419947" cy="37253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FA04C7FF-0375-4249-B61E-C4687EF44171}"/>
              </a:ext>
            </a:extLst>
          </p:cNvPr>
          <p:cNvSpPr txBox="1"/>
          <p:nvPr/>
        </p:nvSpPr>
        <p:spPr>
          <a:xfrm>
            <a:off x="407988" y="1137462"/>
            <a:ext cx="7268088" cy="1477328"/>
          </a:xfrm>
          <a:prstGeom prst="rect">
            <a:avLst/>
          </a:prstGeom>
          <a:noFill/>
        </p:spPr>
        <p:txBody>
          <a:bodyPr wrap="square" lIns="0" tIns="0" rIns="0" bIns="0" rtlCol="0">
            <a:spAutoFit/>
          </a:bodyPr>
          <a:lstStyle/>
          <a:p>
            <a:r>
              <a:rPr lang="en-GB" sz="1600" b="1" dirty="0">
                <a:solidFill>
                  <a:schemeClr val="tx2"/>
                </a:solidFill>
              </a:rPr>
              <a:t>A 3D geometry with thin columnar resistive electrodes orthogonal to the diamond surface</a:t>
            </a:r>
            <a:r>
              <a:rPr lang="en-GB" sz="1600" dirty="0">
                <a:solidFill>
                  <a:schemeClr val="tx2"/>
                </a:solidFill>
              </a:rPr>
              <a:t>, is expected to provide significantly better time resolution with respect to the extensively studied planar diamond sensors. </a:t>
            </a:r>
          </a:p>
          <a:p>
            <a:endParaRPr lang="en-GB" sz="1600" dirty="0">
              <a:solidFill>
                <a:schemeClr val="tx2"/>
              </a:solidFill>
            </a:endParaRPr>
          </a:p>
          <a:p>
            <a:r>
              <a:rPr lang="en-GB" sz="1600" dirty="0">
                <a:solidFill>
                  <a:schemeClr val="tx2"/>
                </a:solidFill>
              </a:rPr>
              <a:t>With the team of the INFN </a:t>
            </a:r>
            <a:r>
              <a:rPr lang="en-GB" sz="1600" dirty="0" err="1">
                <a:solidFill>
                  <a:schemeClr val="tx2"/>
                </a:solidFill>
              </a:rPr>
              <a:t>TimeSpot</a:t>
            </a:r>
            <a:r>
              <a:rPr lang="en-GB" sz="1600" dirty="0">
                <a:solidFill>
                  <a:schemeClr val="tx2"/>
                </a:solidFill>
              </a:rPr>
              <a:t> project, we are exploring the modelling of signal induction on the readout columns.</a:t>
            </a:r>
            <a:endParaRPr lang="en-GB" sz="1600" dirty="0"/>
          </a:p>
        </p:txBody>
      </p:sp>
      <p:pic>
        <p:nvPicPr>
          <p:cNvPr id="10" name="Content Placeholder 9">
            <a:extLst>
              <a:ext uri="{FF2B5EF4-FFF2-40B4-BE49-F238E27FC236}">
                <a16:creationId xmlns:a16="http://schemas.microsoft.com/office/drawing/2014/main" id="{3C479702-54CF-E445-A458-3AFA62ABCDA3}"/>
              </a:ext>
            </a:extLst>
          </p:cNvPr>
          <p:cNvPicPr>
            <a:picLocks noGrp="1" noChangeAspect="1"/>
          </p:cNvPicPr>
          <p:nvPr>
            <p:ph idx="1"/>
          </p:nvPr>
        </p:nvPicPr>
        <p:blipFill>
          <a:blip r:embed="rId4"/>
          <a:stretch>
            <a:fillRect/>
          </a:stretch>
        </p:blipFill>
        <p:spPr>
          <a:xfrm>
            <a:off x="1033982" y="3199096"/>
            <a:ext cx="3496984" cy="2622738"/>
          </a:xfrm>
        </p:spPr>
      </p:pic>
      <p:sp>
        <p:nvSpPr>
          <p:cNvPr id="16" name="TextBox 15">
            <a:extLst>
              <a:ext uri="{FF2B5EF4-FFF2-40B4-BE49-F238E27FC236}">
                <a16:creationId xmlns:a16="http://schemas.microsoft.com/office/drawing/2014/main" id="{006B291A-F55C-4E44-A240-B8AE16E4F9C8}"/>
              </a:ext>
            </a:extLst>
          </p:cNvPr>
          <p:cNvSpPr txBox="1"/>
          <p:nvPr/>
        </p:nvSpPr>
        <p:spPr>
          <a:xfrm>
            <a:off x="492273" y="3049303"/>
            <a:ext cx="4318174" cy="169277"/>
          </a:xfrm>
          <a:prstGeom prst="rect">
            <a:avLst/>
          </a:prstGeom>
          <a:noFill/>
        </p:spPr>
        <p:txBody>
          <a:bodyPr wrap="square" lIns="0" tIns="0" rIns="0" bIns="0" rtlCol="0">
            <a:spAutoFit/>
          </a:bodyPr>
          <a:lstStyle/>
          <a:p>
            <a:pPr algn="ctr"/>
            <a:r>
              <a:rPr lang="en-GB" sz="1100" dirty="0">
                <a:solidFill>
                  <a:schemeClr val="tx2"/>
                </a:solidFill>
              </a:rPr>
              <a:t>Weighting potential of a readout column at z = 250 </a:t>
            </a:r>
            <a:r>
              <a:rPr lang="en-GB" sz="1100" dirty="0" err="1">
                <a:solidFill>
                  <a:schemeClr val="tx2"/>
                </a:solidFill>
              </a:rPr>
              <a:t>μm</a:t>
            </a:r>
            <a:r>
              <a:rPr lang="en-GB" sz="1100" dirty="0">
                <a:solidFill>
                  <a:schemeClr val="tx2"/>
                </a:solidFill>
              </a:rPr>
              <a:t>.</a:t>
            </a:r>
          </a:p>
        </p:txBody>
      </p:sp>
      <p:sp>
        <p:nvSpPr>
          <p:cNvPr id="12" name="Rectangle 11">
            <a:extLst>
              <a:ext uri="{FF2B5EF4-FFF2-40B4-BE49-F238E27FC236}">
                <a16:creationId xmlns:a16="http://schemas.microsoft.com/office/drawing/2014/main" id="{3B1685F1-D095-DD40-973B-BB0AC1BC9C6C}"/>
              </a:ext>
            </a:extLst>
          </p:cNvPr>
          <p:cNvSpPr/>
          <p:nvPr/>
        </p:nvSpPr>
        <p:spPr>
          <a:xfrm>
            <a:off x="1996172" y="3218580"/>
            <a:ext cx="1413862" cy="16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a:extLst>
              <a:ext uri="{FF2B5EF4-FFF2-40B4-BE49-F238E27FC236}">
                <a16:creationId xmlns:a16="http://schemas.microsoft.com/office/drawing/2014/main" id="{EF140E53-0C0C-0D4B-AD75-7D6F314BF0C6}"/>
              </a:ext>
            </a:extLst>
          </p:cNvPr>
          <p:cNvPicPr>
            <a:picLocks noChangeAspect="1"/>
          </p:cNvPicPr>
          <p:nvPr/>
        </p:nvPicPr>
        <p:blipFill>
          <a:blip r:embed="rId5"/>
          <a:stretch>
            <a:fillRect/>
          </a:stretch>
        </p:blipFill>
        <p:spPr>
          <a:xfrm>
            <a:off x="8610887" y="3218580"/>
            <a:ext cx="2674101" cy="2798892"/>
          </a:xfrm>
          <a:prstGeom prst="rect">
            <a:avLst/>
          </a:prstGeom>
        </p:spPr>
      </p:pic>
      <p:grpSp>
        <p:nvGrpSpPr>
          <p:cNvPr id="36" name="Group 35">
            <a:extLst>
              <a:ext uri="{FF2B5EF4-FFF2-40B4-BE49-F238E27FC236}">
                <a16:creationId xmlns:a16="http://schemas.microsoft.com/office/drawing/2014/main" id="{2EB741F6-3F11-1148-8755-E7BED0BAE7F8}"/>
              </a:ext>
            </a:extLst>
          </p:cNvPr>
          <p:cNvGrpSpPr/>
          <p:nvPr/>
        </p:nvGrpSpPr>
        <p:grpSpPr>
          <a:xfrm>
            <a:off x="4908238" y="3306657"/>
            <a:ext cx="2728940" cy="2622738"/>
            <a:chOff x="4958710" y="3448730"/>
            <a:chExt cx="2728940" cy="2622738"/>
          </a:xfrm>
        </p:grpSpPr>
        <p:pic>
          <p:nvPicPr>
            <p:cNvPr id="22" name="Picture 21" descr="Chart, table&#10;&#10;Description automatically generated">
              <a:extLst>
                <a:ext uri="{FF2B5EF4-FFF2-40B4-BE49-F238E27FC236}">
                  <a16:creationId xmlns:a16="http://schemas.microsoft.com/office/drawing/2014/main" id="{AF1211BE-1F75-214C-B537-C25389B9B0B1}"/>
                </a:ext>
              </a:extLst>
            </p:cNvPr>
            <p:cNvPicPr>
              <a:picLocks noChangeAspect="1"/>
            </p:cNvPicPr>
            <p:nvPr/>
          </p:nvPicPr>
          <p:blipFill>
            <a:blip r:embed="rId6"/>
            <a:stretch>
              <a:fillRect/>
            </a:stretch>
          </p:blipFill>
          <p:spPr>
            <a:xfrm>
              <a:off x="4958710" y="3448730"/>
              <a:ext cx="2728940" cy="2622738"/>
            </a:xfrm>
            <a:prstGeom prst="rect">
              <a:avLst/>
            </a:prstGeom>
          </p:spPr>
        </p:pic>
        <p:sp>
          <p:nvSpPr>
            <p:cNvPr id="23" name="Rectangle 22">
              <a:extLst>
                <a:ext uri="{FF2B5EF4-FFF2-40B4-BE49-F238E27FC236}">
                  <a16:creationId xmlns:a16="http://schemas.microsoft.com/office/drawing/2014/main" id="{99765D3C-1919-DF4B-BCBF-D24493B94CFE}"/>
                </a:ext>
              </a:extLst>
            </p:cNvPr>
            <p:cNvSpPr/>
            <p:nvPr/>
          </p:nvSpPr>
          <p:spPr>
            <a:xfrm>
              <a:off x="6502400" y="3556000"/>
              <a:ext cx="88899" cy="2012951"/>
            </a:xfrm>
            <a:prstGeom prst="rect">
              <a:avLst/>
            </a:prstGeom>
            <a:solidFill>
              <a:srgbClr val="8779B3"/>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24F951BB-43EE-4343-8C51-EAF467B96509}"/>
                </a:ext>
              </a:extLst>
            </p:cNvPr>
            <p:cNvSpPr/>
            <p:nvPr/>
          </p:nvSpPr>
          <p:spPr>
            <a:xfrm>
              <a:off x="6775916" y="3791404"/>
              <a:ext cx="88899" cy="2012951"/>
            </a:xfrm>
            <a:prstGeom prst="rect">
              <a:avLst/>
            </a:prstGeom>
            <a:solidFill>
              <a:schemeClr val="bg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1B47731C-B69E-DA40-9728-1FB22CCEB067}"/>
                </a:ext>
              </a:extLst>
            </p:cNvPr>
            <p:cNvSpPr/>
            <p:nvPr/>
          </p:nvSpPr>
          <p:spPr>
            <a:xfrm>
              <a:off x="6226597" y="3779327"/>
              <a:ext cx="88899" cy="2012951"/>
            </a:xfrm>
            <a:prstGeom prst="rect">
              <a:avLst/>
            </a:prstGeom>
            <a:solidFill>
              <a:schemeClr val="bg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8" name="TextBox 37">
            <a:extLst>
              <a:ext uri="{FF2B5EF4-FFF2-40B4-BE49-F238E27FC236}">
                <a16:creationId xmlns:a16="http://schemas.microsoft.com/office/drawing/2014/main" id="{B4A43C5C-DE6D-C549-B7AD-55ED897B6C5A}"/>
              </a:ext>
            </a:extLst>
          </p:cNvPr>
          <p:cNvSpPr txBox="1"/>
          <p:nvPr/>
        </p:nvSpPr>
        <p:spPr>
          <a:xfrm>
            <a:off x="9353219" y="5149879"/>
            <a:ext cx="1825164" cy="276999"/>
          </a:xfrm>
          <a:prstGeom prst="rect">
            <a:avLst/>
          </a:prstGeom>
          <a:solidFill>
            <a:schemeClr val="lt1"/>
          </a:solidFill>
          <a:ln cap="rnd">
            <a:noFill/>
          </a:ln>
          <a:effectLst>
            <a:softEdge rad="0"/>
          </a:effectLst>
        </p:spPr>
        <p:style>
          <a:lnRef idx="2">
            <a:schemeClr val="accent3"/>
          </a:lnRef>
          <a:fillRef idx="1">
            <a:schemeClr val="lt1"/>
          </a:fillRef>
          <a:effectRef idx="0">
            <a:schemeClr val="accent3"/>
          </a:effectRef>
          <a:fontRef idx="minor">
            <a:schemeClr val="dk1"/>
          </a:fontRef>
        </p:style>
        <p:txBody>
          <a:bodyPr wrap="square" lIns="0" tIns="0" rIns="0" bIns="0" rtlCol="0">
            <a:spAutoFit/>
          </a:bodyPr>
          <a:lstStyle/>
          <a:p>
            <a:pPr algn="ctr"/>
            <a:r>
              <a:rPr lang="en-GB" dirty="0">
                <a:solidFill>
                  <a:srgbClr val="C00000"/>
                </a:solidFill>
              </a:rPr>
              <a:t>Preliminary</a:t>
            </a:r>
          </a:p>
        </p:txBody>
      </p:sp>
      <p:sp>
        <p:nvSpPr>
          <p:cNvPr id="2" name="TextBox 1">
            <a:extLst>
              <a:ext uri="{FF2B5EF4-FFF2-40B4-BE49-F238E27FC236}">
                <a16:creationId xmlns:a16="http://schemas.microsoft.com/office/drawing/2014/main" id="{E7584069-6438-3D44-A248-D00D29FC8644}"/>
              </a:ext>
            </a:extLst>
          </p:cNvPr>
          <p:cNvSpPr txBox="1"/>
          <p:nvPr/>
        </p:nvSpPr>
        <p:spPr>
          <a:xfrm>
            <a:off x="6860561" y="3444700"/>
            <a:ext cx="562655" cy="184666"/>
          </a:xfrm>
          <a:prstGeom prst="rect">
            <a:avLst/>
          </a:prstGeom>
          <a:noFill/>
        </p:spPr>
        <p:txBody>
          <a:bodyPr wrap="none" lIns="0" tIns="0" rIns="0" bIns="0" rtlCol="0">
            <a:spAutoFit/>
          </a:bodyPr>
          <a:lstStyle/>
          <a:p>
            <a:pPr algn="l"/>
            <a:r>
              <a:rPr lang="en-GB" sz="1200" dirty="0">
                <a:solidFill>
                  <a:srgbClr val="F5B041"/>
                </a:solidFill>
              </a:rPr>
              <a:t>Electron</a:t>
            </a:r>
          </a:p>
        </p:txBody>
      </p:sp>
      <p:sp>
        <p:nvSpPr>
          <p:cNvPr id="25" name="TextBox 24">
            <a:extLst>
              <a:ext uri="{FF2B5EF4-FFF2-40B4-BE49-F238E27FC236}">
                <a16:creationId xmlns:a16="http://schemas.microsoft.com/office/drawing/2014/main" id="{2E32A8DB-988F-5148-8D69-2DF3180EB658}"/>
              </a:ext>
            </a:extLst>
          </p:cNvPr>
          <p:cNvSpPr txBox="1"/>
          <p:nvPr/>
        </p:nvSpPr>
        <p:spPr>
          <a:xfrm>
            <a:off x="6866579" y="3649331"/>
            <a:ext cx="314189" cy="184666"/>
          </a:xfrm>
          <a:prstGeom prst="rect">
            <a:avLst/>
          </a:prstGeom>
          <a:noFill/>
        </p:spPr>
        <p:txBody>
          <a:bodyPr wrap="none" lIns="0" tIns="0" rIns="0" bIns="0" rtlCol="0">
            <a:spAutoFit/>
          </a:bodyPr>
          <a:lstStyle/>
          <a:p>
            <a:pPr algn="l"/>
            <a:r>
              <a:rPr lang="en-GB" sz="1200" dirty="0">
                <a:solidFill>
                  <a:srgbClr val="CF1C18"/>
                </a:solidFill>
              </a:rPr>
              <a:t>Hole</a:t>
            </a:r>
          </a:p>
        </p:txBody>
      </p:sp>
      <p:sp>
        <p:nvSpPr>
          <p:cNvPr id="27" name="TextBox 26">
            <a:extLst>
              <a:ext uri="{FF2B5EF4-FFF2-40B4-BE49-F238E27FC236}">
                <a16:creationId xmlns:a16="http://schemas.microsoft.com/office/drawing/2014/main" id="{0F148F71-E3FE-5446-AA47-0E0B80B85F59}"/>
              </a:ext>
            </a:extLst>
          </p:cNvPr>
          <p:cNvSpPr txBox="1"/>
          <p:nvPr/>
        </p:nvSpPr>
        <p:spPr>
          <a:xfrm>
            <a:off x="6874594" y="3836370"/>
            <a:ext cx="306174" cy="184666"/>
          </a:xfrm>
          <a:prstGeom prst="rect">
            <a:avLst/>
          </a:prstGeom>
          <a:noFill/>
        </p:spPr>
        <p:txBody>
          <a:bodyPr wrap="none" lIns="0" tIns="0" rIns="0" bIns="0" rtlCol="0">
            <a:spAutoFit/>
          </a:bodyPr>
          <a:lstStyle/>
          <a:p>
            <a:pPr algn="l"/>
            <a:r>
              <a:rPr lang="en-GB" sz="1200" dirty="0">
                <a:solidFill>
                  <a:srgbClr val="056200"/>
                </a:solidFill>
              </a:rPr>
              <a:t>Pion</a:t>
            </a:r>
          </a:p>
        </p:txBody>
      </p:sp>
      <p:sp>
        <p:nvSpPr>
          <p:cNvPr id="28" name="TextBox 27">
            <a:extLst>
              <a:ext uri="{FF2B5EF4-FFF2-40B4-BE49-F238E27FC236}">
                <a16:creationId xmlns:a16="http://schemas.microsoft.com/office/drawing/2014/main" id="{1B1408B4-62D8-9541-A66B-4C62173780F7}"/>
              </a:ext>
            </a:extLst>
          </p:cNvPr>
          <p:cNvSpPr txBox="1"/>
          <p:nvPr/>
        </p:nvSpPr>
        <p:spPr>
          <a:xfrm rot="16200000">
            <a:off x="5622688" y="4414453"/>
            <a:ext cx="868828" cy="184666"/>
          </a:xfrm>
          <a:prstGeom prst="rect">
            <a:avLst/>
          </a:prstGeom>
          <a:noFill/>
        </p:spPr>
        <p:txBody>
          <a:bodyPr wrap="none" lIns="0" tIns="0" rIns="0" bIns="0" rtlCol="0">
            <a:spAutoFit/>
          </a:bodyPr>
          <a:lstStyle/>
          <a:p>
            <a:pPr algn="l"/>
            <a:r>
              <a:rPr lang="en-GB" sz="1200" dirty="0">
                <a:solidFill>
                  <a:srgbClr val="B2B2B2"/>
                </a:solidFill>
              </a:rPr>
              <a:t>Bias Column</a:t>
            </a:r>
          </a:p>
        </p:txBody>
      </p:sp>
      <p:sp>
        <p:nvSpPr>
          <p:cNvPr id="29" name="TextBox 28">
            <a:extLst>
              <a:ext uri="{FF2B5EF4-FFF2-40B4-BE49-F238E27FC236}">
                <a16:creationId xmlns:a16="http://schemas.microsoft.com/office/drawing/2014/main" id="{70AC0CA5-F304-2B4E-B085-51CE0CE05144}"/>
              </a:ext>
            </a:extLst>
          </p:cNvPr>
          <p:cNvSpPr txBox="1"/>
          <p:nvPr/>
        </p:nvSpPr>
        <p:spPr>
          <a:xfrm rot="16200000">
            <a:off x="5777465" y="4387531"/>
            <a:ext cx="1149354" cy="184666"/>
          </a:xfrm>
          <a:prstGeom prst="rect">
            <a:avLst/>
          </a:prstGeom>
          <a:noFill/>
        </p:spPr>
        <p:txBody>
          <a:bodyPr wrap="none" lIns="0" tIns="0" rIns="0" bIns="0" rtlCol="0">
            <a:spAutoFit/>
          </a:bodyPr>
          <a:lstStyle/>
          <a:p>
            <a:pPr algn="l"/>
            <a:r>
              <a:rPr lang="en-GB" sz="1200" dirty="0">
                <a:solidFill>
                  <a:srgbClr val="8477AF"/>
                </a:solidFill>
              </a:rPr>
              <a:t>Readout Column</a:t>
            </a:r>
          </a:p>
        </p:txBody>
      </p:sp>
      <p:sp>
        <p:nvSpPr>
          <p:cNvPr id="5" name="Rectangle 4">
            <a:extLst>
              <a:ext uri="{FF2B5EF4-FFF2-40B4-BE49-F238E27FC236}">
                <a16:creationId xmlns:a16="http://schemas.microsoft.com/office/drawing/2014/main" id="{0055E3F7-4252-F74C-BAD7-1D53DD4E223E}"/>
              </a:ext>
            </a:extLst>
          </p:cNvPr>
          <p:cNvSpPr/>
          <p:nvPr/>
        </p:nvSpPr>
        <p:spPr>
          <a:xfrm>
            <a:off x="7917993" y="791742"/>
            <a:ext cx="399543" cy="4940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B7F70F88-DE8E-B444-9512-60BEC1F02C30}"/>
              </a:ext>
            </a:extLst>
          </p:cNvPr>
          <p:cNvSpPr txBox="1"/>
          <p:nvPr/>
        </p:nvSpPr>
        <p:spPr>
          <a:xfrm>
            <a:off x="4193055" y="3050252"/>
            <a:ext cx="4318174" cy="169277"/>
          </a:xfrm>
          <a:prstGeom prst="rect">
            <a:avLst/>
          </a:prstGeom>
          <a:noFill/>
        </p:spPr>
        <p:txBody>
          <a:bodyPr wrap="square" lIns="0" tIns="0" rIns="0" bIns="0" rtlCol="0">
            <a:spAutoFit/>
          </a:bodyPr>
          <a:lstStyle/>
          <a:p>
            <a:pPr algn="ctr"/>
            <a:r>
              <a:rPr lang="en-GB" sz="1100" dirty="0">
                <a:solidFill>
                  <a:schemeClr val="tx2"/>
                </a:solidFill>
              </a:rPr>
              <a:t>Drift lines as modelled by Garfield++</a:t>
            </a:r>
          </a:p>
        </p:txBody>
      </p:sp>
      <p:sp>
        <p:nvSpPr>
          <p:cNvPr id="6" name="TextBox 5">
            <a:extLst>
              <a:ext uri="{FF2B5EF4-FFF2-40B4-BE49-F238E27FC236}">
                <a16:creationId xmlns:a16="http://schemas.microsoft.com/office/drawing/2014/main" id="{5AF6A734-87E8-0D4D-A5F9-F61708A53BF1}"/>
              </a:ext>
            </a:extLst>
          </p:cNvPr>
          <p:cNvSpPr txBox="1"/>
          <p:nvPr/>
        </p:nvSpPr>
        <p:spPr>
          <a:xfrm>
            <a:off x="6096000" y="6302157"/>
            <a:ext cx="5029775" cy="738664"/>
          </a:xfrm>
          <a:prstGeom prst="rect">
            <a:avLst/>
          </a:prstGeom>
          <a:noFill/>
        </p:spPr>
        <p:txBody>
          <a:bodyPr wrap="none" lIns="0" tIns="0" rIns="0" bIns="0" rtlCol="0">
            <a:spAutoFit/>
          </a:bodyPr>
          <a:lstStyle/>
          <a:p>
            <a:r>
              <a:rPr lang="en-GB" sz="1200" dirty="0" err="1">
                <a:solidFill>
                  <a:schemeClr val="tx2"/>
                </a:solidFill>
              </a:rPr>
              <a:t>Anderlini</a:t>
            </a:r>
            <a:r>
              <a:rPr lang="en-GB" sz="1200" dirty="0">
                <a:solidFill>
                  <a:schemeClr val="tx2"/>
                </a:solidFill>
              </a:rPr>
              <a:t> L. et al., Frontiers in Physics 8 (2020)</a:t>
            </a:r>
          </a:p>
          <a:p>
            <a:r>
              <a:rPr lang="en-GB" sz="1200" dirty="0">
                <a:solidFill>
                  <a:schemeClr val="tx2"/>
                </a:solidFill>
              </a:rPr>
              <a:t>For timing measurements and first modelling results see talk by M. </a:t>
            </a:r>
            <a:r>
              <a:rPr lang="en-GB" sz="1200" dirty="0" err="1">
                <a:solidFill>
                  <a:schemeClr val="tx2"/>
                </a:solidFill>
              </a:rPr>
              <a:t>Veltri</a:t>
            </a:r>
            <a:r>
              <a:rPr lang="en-GB" sz="1200" dirty="0">
                <a:solidFill>
                  <a:schemeClr val="tx2"/>
                </a:solidFill>
              </a:rPr>
              <a:t>:  </a:t>
            </a:r>
          </a:p>
          <a:p>
            <a:r>
              <a:rPr lang="en-GB" sz="1200" dirty="0">
                <a:solidFill>
                  <a:schemeClr val="tx2"/>
                </a:solidFill>
                <a:hlinkClick r:id="rId7"/>
              </a:rPr>
              <a:t>“A 4D diamond detector for HL-LHC and beyond”</a:t>
            </a:r>
            <a:r>
              <a:rPr lang="en-GB" sz="1200" dirty="0">
                <a:solidFill>
                  <a:schemeClr val="tx2"/>
                </a:solidFill>
              </a:rPr>
              <a:t>.</a:t>
            </a:r>
          </a:p>
          <a:p>
            <a:endParaRPr lang="en-GB" sz="1200" dirty="0">
              <a:solidFill>
                <a:schemeClr val="tx2"/>
              </a:solidFill>
            </a:endParaRPr>
          </a:p>
        </p:txBody>
      </p:sp>
      <p:sp>
        <p:nvSpPr>
          <p:cNvPr id="19" name="TextBox 18">
            <a:extLst>
              <a:ext uri="{FF2B5EF4-FFF2-40B4-BE49-F238E27FC236}">
                <a16:creationId xmlns:a16="http://schemas.microsoft.com/office/drawing/2014/main" id="{8AC83DA2-F83B-0724-D46D-B1011D68A7C9}"/>
              </a:ext>
            </a:extLst>
          </p:cNvPr>
          <p:cNvSpPr txBox="1"/>
          <p:nvPr/>
        </p:nvSpPr>
        <p:spPr>
          <a:xfrm>
            <a:off x="2613335" y="5755234"/>
            <a:ext cx="89768" cy="215444"/>
          </a:xfrm>
          <a:prstGeom prst="rect">
            <a:avLst/>
          </a:prstGeom>
          <a:noFill/>
        </p:spPr>
        <p:txBody>
          <a:bodyPr wrap="none" lIns="0" tIns="0" rIns="0" bIns="0" rtlCol="0">
            <a:spAutoFit/>
          </a:bodyPr>
          <a:lstStyle/>
          <a:p>
            <a:pPr algn="l"/>
            <a:r>
              <a:rPr lang="en-BE" sz="1400" dirty="0">
                <a:solidFill>
                  <a:schemeClr val="tx2"/>
                </a:solidFill>
                <a:latin typeface="Apple Braille" pitchFamily="2" charset="0"/>
              </a:rPr>
              <a:t>x</a:t>
            </a:r>
          </a:p>
        </p:txBody>
      </p:sp>
      <p:sp>
        <p:nvSpPr>
          <p:cNvPr id="33" name="TextBox 32">
            <a:extLst>
              <a:ext uri="{FF2B5EF4-FFF2-40B4-BE49-F238E27FC236}">
                <a16:creationId xmlns:a16="http://schemas.microsoft.com/office/drawing/2014/main" id="{2554D64B-B9B2-0364-C683-10F68D7B5FB7}"/>
              </a:ext>
            </a:extLst>
          </p:cNvPr>
          <p:cNvSpPr txBox="1"/>
          <p:nvPr/>
        </p:nvSpPr>
        <p:spPr>
          <a:xfrm>
            <a:off x="1115770" y="4413103"/>
            <a:ext cx="89768" cy="215444"/>
          </a:xfrm>
          <a:prstGeom prst="rect">
            <a:avLst/>
          </a:prstGeom>
          <a:noFill/>
        </p:spPr>
        <p:txBody>
          <a:bodyPr wrap="none" lIns="0" tIns="0" rIns="0" bIns="0" rtlCol="0">
            <a:spAutoFit/>
          </a:bodyPr>
          <a:lstStyle/>
          <a:p>
            <a:pPr algn="l"/>
            <a:r>
              <a:rPr lang="en-BE" sz="1400" dirty="0">
                <a:solidFill>
                  <a:schemeClr val="tx2"/>
                </a:solidFill>
                <a:latin typeface="Apple Braille" pitchFamily="2" charset="0"/>
              </a:rPr>
              <a:t>y</a:t>
            </a:r>
          </a:p>
        </p:txBody>
      </p:sp>
      <p:sp>
        <p:nvSpPr>
          <p:cNvPr id="34" name="TextBox 33">
            <a:extLst>
              <a:ext uri="{FF2B5EF4-FFF2-40B4-BE49-F238E27FC236}">
                <a16:creationId xmlns:a16="http://schemas.microsoft.com/office/drawing/2014/main" id="{66819748-4CD0-9B2B-C1EA-BF90FE0446A3}"/>
              </a:ext>
            </a:extLst>
          </p:cNvPr>
          <p:cNvSpPr txBox="1"/>
          <p:nvPr/>
        </p:nvSpPr>
        <p:spPr>
          <a:xfrm>
            <a:off x="4102073" y="3321589"/>
            <a:ext cx="89768" cy="215444"/>
          </a:xfrm>
          <a:prstGeom prst="rect">
            <a:avLst/>
          </a:prstGeom>
          <a:noFill/>
        </p:spPr>
        <p:txBody>
          <a:bodyPr wrap="none" lIns="0" tIns="0" rIns="0" bIns="0" rtlCol="0">
            <a:spAutoFit/>
          </a:bodyPr>
          <a:lstStyle/>
          <a:p>
            <a:pPr algn="l"/>
            <a:r>
              <a:rPr lang="en-BE" sz="1400" dirty="0">
                <a:solidFill>
                  <a:schemeClr val="tx2"/>
                </a:solidFill>
                <a:latin typeface="Apple Braille" pitchFamily="2" charset="0"/>
              </a:rPr>
              <a:t>v</a:t>
            </a:r>
          </a:p>
        </p:txBody>
      </p:sp>
      <p:pic>
        <p:nvPicPr>
          <p:cNvPr id="32" name="Picture 4" descr="Garfield++ User Guide">
            <a:extLst>
              <a:ext uri="{FF2B5EF4-FFF2-40B4-BE49-F238E27FC236}">
                <a16:creationId xmlns:a16="http://schemas.microsoft.com/office/drawing/2014/main" id="{15AD21DB-68DF-6528-C3CD-24A8C6636CE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25552" y="3500131"/>
            <a:ext cx="455501" cy="27424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with medium confidence">
            <a:extLst>
              <a:ext uri="{FF2B5EF4-FFF2-40B4-BE49-F238E27FC236}">
                <a16:creationId xmlns:a16="http://schemas.microsoft.com/office/drawing/2014/main" id="{4C40054F-0CF7-1461-CAC0-B7EFD0D39541}"/>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408272" y="6282930"/>
            <a:ext cx="2543048" cy="514965"/>
          </a:xfrm>
          <a:prstGeom prst="rect">
            <a:avLst/>
          </a:prstGeom>
        </p:spPr>
      </p:pic>
      <p:grpSp>
        <p:nvGrpSpPr>
          <p:cNvPr id="11" name="Group 10">
            <a:extLst>
              <a:ext uri="{FF2B5EF4-FFF2-40B4-BE49-F238E27FC236}">
                <a16:creationId xmlns:a16="http://schemas.microsoft.com/office/drawing/2014/main" id="{08E188E5-E524-F09E-6E02-2C69911BB061}"/>
              </a:ext>
            </a:extLst>
          </p:cNvPr>
          <p:cNvGrpSpPr/>
          <p:nvPr/>
        </p:nvGrpSpPr>
        <p:grpSpPr>
          <a:xfrm>
            <a:off x="3795040" y="6288867"/>
            <a:ext cx="1687441" cy="514966"/>
            <a:chOff x="4481559" y="5776021"/>
            <a:chExt cx="2970118" cy="868188"/>
          </a:xfrm>
        </p:grpSpPr>
        <p:pic>
          <p:nvPicPr>
            <p:cNvPr id="17" name="Picture 16" descr="Graphical user interface, application&#10;&#10;Description automatically generated">
              <a:extLst>
                <a:ext uri="{FF2B5EF4-FFF2-40B4-BE49-F238E27FC236}">
                  <a16:creationId xmlns:a16="http://schemas.microsoft.com/office/drawing/2014/main" id="{1A6D60A0-EED2-A3BF-054B-3AF4D0DE3E95}"/>
                </a:ext>
              </a:extLst>
            </p:cNvPr>
            <p:cNvPicPr>
              <a:picLocks noChangeAspect="1"/>
            </p:cNvPicPr>
            <p:nvPr/>
          </p:nvPicPr>
          <p:blipFill>
            <a:blip r:embed="rId10"/>
            <a:stretch>
              <a:fillRect/>
            </a:stretch>
          </p:blipFill>
          <p:spPr>
            <a:xfrm>
              <a:off x="4481559" y="5776021"/>
              <a:ext cx="2970118" cy="868188"/>
            </a:xfrm>
            <a:prstGeom prst="rect">
              <a:avLst/>
            </a:prstGeom>
          </p:spPr>
        </p:pic>
        <p:pic>
          <p:nvPicPr>
            <p:cNvPr id="20" name="Picture 19" descr="Graphical user interface, application&#10;&#10;Description automatically generated">
              <a:extLst>
                <a:ext uri="{FF2B5EF4-FFF2-40B4-BE49-F238E27FC236}">
                  <a16:creationId xmlns:a16="http://schemas.microsoft.com/office/drawing/2014/main" id="{01301D32-B6CC-79A9-1C00-299EF55BB37D}"/>
                </a:ext>
              </a:extLst>
            </p:cNvPr>
            <p:cNvPicPr>
              <a:picLocks noChangeAspect="1"/>
            </p:cNvPicPr>
            <p:nvPr/>
          </p:nvPicPr>
          <p:blipFill rotWithShape="1">
            <a:blip r:embed="rId11"/>
            <a:srcRect r="30484" b="58556"/>
            <a:stretch/>
          </p:blipFill>
          <p:spPr>
            <a:xfrm>
              <a:off x="4481560" y="5776021"/>
              <a:ext cx="2064714" cy="359811"/>
            </a:xfrm>
            <a:prstGeom prst="rect">
              <a:avLst/>
            </a:prstGeom>
          </p:spPr>
        </p:pic>
      </p:grpSp>
      <p:pic>
        <p:nvPicPr>
          <p:cNvPr id="21" name="Picture 20" descr="Graphical user interface, Teams&#10;&#10;Description automatically generated with medium confidence">
            <a:extLst>
              <a:ext uri="{FF2B5EF4-FFF2-40B4-BE49-F238E27FC236}">
                <a16:creationId xmlns:a16="http://schemas.microsoft.com/office/drawing/2014/main" id="{69B9AA87-9759-CA45-CDC6-B05B5DAF4D58}"/>
              </a:ext>
            </a:extLst>
          </p:cNvPr>
          <p:cNvPicPr>
            <a:picLocks noChangeAspect="1"/>
          </p:cNvPicPr>
          <p:nvPr/>
        </p:nvPicPr>
        <p:blipFill>
          <a:blip r:embed="rId12"/>
          <a:stretch>
            <a:fillRect/>
          </a:stretch>
        </p:blipFill>
        <p:spPr>
          <a:xfrm>
            <a:off x="2945113" y="6282930"/>
            <a:ext cx="855855" cy="529522"/>
          </a:xfrm>
          <a:prstGeom prst="rect">
            <a:avLst/>
          </a:prstGeom>
        </p:spPr>
      </p:pic>
    </p:spTree>
    <p:extLst>
      <p:ext uri="{BB962C8B-B14F-4D97-AF65-F5344CB8AC3E}">
        <p14:creationId xmlns:p14="http://schemas.microsoft.com/office/powerpoint/2010/main" val="5610129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9" y="1592263"/>
            <a:ext cx="6284213" cy="4608512"/>
          </a:xfrm>
        </p:spPr>
        <p:txBody>
          <a:bodyPr/>
          <a:lstStyle/>
          <a:p>
            <a:pPr marL="0" lvl="1" indent="0">
              <a:buNone/>
            </a:pPr>
            <a:r>
              <a:rPr lang="en-US" b="1" dirty="0"/>
              <a:t>We want to use Garfield++ and COMSOL to model the </a:t>
            </a:r>
            <a:r>
              <a:rPr lang="en-US" b="1" dirty="0">
                <a:solidFill>
                  <a:srgbClr val="FF0000"/>
                </a:solidFill>
              </a:rPr>
              <a:t>signal formation in detectors with resistive elements </a:t>
            </a:r>
            <a:r>
              <a:rPr lang="en-US" b="1" dirty="0"/>
              <a:t>by applying an extended form of the </a:t>
            </a:r>
            <a:r>
              <a:rPr lang="en-US" b="1" dirty="0" err="1"/>
              <a:t>Ramo</a:t>
            </a:r>
            <a:r>
              <a:rPr lang="en-US" b="1" dirty="0"/>
              <a:t>-Shockley theorem.</a:t>
            </a:r>
          </a:p>
          <a:p>
            <a:pPr marL="0" lvl="1" indent="0">
              <a:buNone/>
            </a:pPr>
            <a:endParaRPr lang="en-US" b="1" dirty="0"/>
          </a:p>
          <a:p>
            <a:pPr marL="0" lvl="1" indent="0" algn="ctr">
              <a:buNone/>
            </a:pPr>
            <a:r>
              <a:rPr lang="en-US" b="1" u="sng" dirty="0"/>
              <a:t>Outline:</a:t>
            </a:r>
          </a:p>
          <a:p>
            <a:pPr lvl="1"/>
            <a:r>
              <a:rPr lang="en-US" dirty="0" err="1"/>
              <a:t>Ramo</a:t>
            </a:r>
            <a:r>
              <a:rPr lang="en-US" dirty="0"/>
              <a:t>-Shockley theorem extension for conductive media</a:t>
            </a:r>
          </a:p>
          <a:p>
            <a:pPr lvl="1"/>
            <a:r>
              <a:rPr lang="en-US" dirty="0"/>
              <a:t>Overlook of the numerical approach</a:t>
            </a:r>
          </a:p>
          <a:p>
            <a:pPr lvl="1"/>
            <a:r>
              <a:rPr lang="en-US" dirty="0"/>
              <a:t>Obstacles to modeling a full size MPGD</a:t>
            </a:r>
          </a:p>
          <a:p>
            <a:pPr lvl="1"/>
            <a:r>
              <a:rPr lang="en-US" dirty="0"/>
              <a:t>Ongoing benchmarking of the modeling of a resistive-strip bulk Micromegas</a:t>
            </a:r>
          </a:p>
          <a:p>
            <a:pPr lvl="1"/>
            <a:r>
              <a:rPr lang="en-GB" dirty="0"/>
              <a:t>Cross-coupling</a:t>
            </a:r>
            <a:endParaRPr lang="en-US" dirty="0"/>
          </a:p>
          <a:p>
            <a:pPr lvl="1"/>
            <a:r>
              <a:rPr lang="en-US" dirty="0"/>
              <a:t>Summary</a:t>
            </a: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Introduction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4" name="TextBox 3">
            <a:extLst>
              <a:ext uri="{FF2B5EF4-FFF2-40B4-BE49-F238E27FC236}">
                <a16:creationId xmlns:a16="http://schemas.microsoft.com/office/drawing/2014/main" id="{3B559CB2-51EF-664D-BE06-EFACC61A17D5}"/>
              </a:ext>
            </a:extLst>
          </p:cNvPr>
          <p:cNvSpPr txBox="1"/>
          <p:nvPr/>
        </p:nvSpPr>
        <p:spPr>
          <a:xfrm>
            <a:off x="6945140" y="6381744"/>
            <a:ext cx="3566682" cy="369332"/>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F2F2F"/>
                </a:solidFill>
                <a:effectLst/>
                <a:uLnTx/>
                <a:uFillTx/>
                <a:latin typeface="Arial"/>
                <a:ea typeface="+mn-ea"/>
                <a:cs typeface="+mn-cs"/>
              </a:rPr>
              <a:t>Garfield++: </a:t>
            </a:r>
            <a:r>
              <a:rPr kumimoji="0" lang="en-GB" sz="1200" b="0" i="0" u="none" strike="noStrike" kern="1200" cap="none" spc="0" normalizeH="0" baseline="0" noProof="0" dirty="0">
                <a:ln>
                  <a:noFill/>
                </a:ln>
                <a:solidFill>
                  <a:srgbClr val="2F2F2F"/>
                </a:solidFill>
                <a:effectLst/>
                <a:uLnTx/>
                <a:uFillTx/>
                <a:latin typeface="Arial"/>
                <a:ea typeface="+mn-ea"/>
                <a:cs typeface="+mn-cs"/>
                <a:hlinkClick r:id="rId3"/>
              </a:rPr>
              <a:t>https://garfieldpp.web.cern.ch/garfieldpp/</a:t>
            </a:r>
            <a:endParaRPr kumimoji="0" lang="en-GB" sz="1200" b="0" i="0" u="none" strike="noStrike" kern="1200" cap="none" spc="0" normalizeH="0" baseline="0" noProof="0" dirty="0">
              <a:ln>
                <a:noFill/>
              </a:ln>
              <a:solidFill>
                <a:srgbClr val="2F2F2F"/>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F2F2F"/>
                </a:solidFill>
                <a:effectLst/>
                <a:uLnTx/>
                <a:uFillTx/>
                <a:latin typeface="Arial"/>
                <a:ea typeface="+mn-ea"/>
                <a:cs typeface="+mn-cs"/>
              </a:rPr>
              <a:t>COMSOL Multiphysics: </a:t>
            </a:r>
            <a:r>
              <a:rPr kumimoji="0" lang="en-GB" sz="1200" b="0" i="0" u="none" strike="noStrike" kern="1200" cap="none" spc="0" normalizeH="0" baseline="0" noProof="0" dirty="0">
                <a:ln>
                  <a:noFill/>
                </a:ln>
                <a:solidFill>
                  <a:srgbClr val="2F2F2F"/>
                </a:solidFill>
                <a:effectLst/>
                <a:uLnTx/>
                <a:uFillTx/>
                <a:latin typeface="Arial"/>
                <a:ea typeface="+mn-ea"/>
                <a:cs typeface="+mn-cs"/>
                <a:hlinkClick r:id="rId4"/>
              </a:rPr>
              <a:t>https://</a:t>
            </a:r>
            <a:r>
              <a:rPr kumimoji="0" lang="en-GB" sz="1200" b="0" i="0" u="none" strike="noStrike" kern="1200" cap="none" spc="0" normalizeH="0" baseline="0" noProof="0" dirty="0" err="1">
                <a:ln>
                  <a:noFill/>
                </a:ln>
                <a:solidFill>
                  <a:srgbClr val="2F2F2F"/>
                </a:solidFill>
                <a:effectLst/>
                <a:uLnTx/>
                <a:uFillTx/>
                <a:latin typeface="Arial"/>
                <a:ea typeface="+mn-ea"/>
                <a:cs typeface="+mn-cs"/>
                <a:hlinkClick r:id="rId4"/>
              </a:rPr>
              <a:t>www.comsol.ch</a:t>
            </a:r>
            <a:r>
              <a:rPr kumimoji="0" lang="en-GB" sz="1200" b="0" i="0" u="none" strike="noStrike" kern="1200" cap="none" spc="0" normalizeH="0" baseline="0" noProof="0" dirty="0">
                <a:ln>
                  <a:noFill/>
                </a:ln>
                <a:solidFill>
                  <a:srgbClr val="2F2F2F"/>
                </a:solidFill>
                <a:effectLst/>
                <a:uLnTx/>
                <a:uFillTx/>
                <a:latin typeface="Arial"/>
                <a:ea typeface="+mn-ea"/>
                <a:cs typeface="+mn-cs"/>
                <a:hlinkClick r:id="rId4"/>
              </a:rPr>
              <a:t> </a:t>
            </a:r>
            <a:endParaRPr kumimoji="0" lang="en-GB" sz="1200" b="0" i="0" u="none" strike="noStrike" kern="1200" cap="none" spc="0" normalizeH="0" baseline="0" noProof="0" dirty="0">
              <a:ln>
                <a:noFill/>
              </a:ln>
              <a:solidFill>
                <a:srgbClr val="2F2F2F"/>
              </a:solidFill>
              <a:effectLst/>
              <a:uLnTx/>
              <a:uFillTx/>
              <a:latin typeface="Arial"/>
              <a:ea typeface="+mn-ea"/>
              <a:cs typeface="+mn-cs"/>
            </a:endParaRPr>
          </a:p>
        </p:txBody>
      </p:sp>
      <p:pic>
        <p:nvPicPr>
          <p:cNvPr id="13" name="Picture 6" descr="Brand Guide May 2019">
            <a:extLst>
              <a:ext uri="{FF2B5EF4-FFF2-40B4-BE49-F238E27FC236}">
                <a16:creationId xmlns:a16="http://schemas.microsoft.com/office/drawing/2014/main" id="{1F4FD483-4DA7-849E-FFF3-75AE350EE7A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73664" y="4517771"/>
            <a:ext cx="1630844" cy="163084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Chart&#10;&#10;Description automatically generated">
            <a:extLst>
              <a:ext uri="{FF2B5EF4-FFF2-40B4-BE49-F238E27FC236}">
                <a16:creationId xmlns:a16="http://schemas.microsoft.com/office/drawing/2014/main" id="{55C949E3-CF71-E6C6-7EE6-CB4FD6AA13C7}"/>
              </a:ext>
            </a:extLst>
          </p:cNvPr>
          <p:cNvPicPr>
            <a:picLocks noChangeAspect="1"/>
          </p:cNvPicPr>
          <p:nvPr/>
        </p:nvPicPr>
        <p:blipFill>
          <a:blip r:embed="rId6"/>
          <a:stretch>
            <a:fillRect/>
          </a:stretch>
        </p:blipFill>
        <p:spPr>
          <a:xfrm>
            <a:off x="7239073" y="1410835"/>
            <a:ext cx="3868473" cy="2963616"/>
          </a:xfrm>
          <a:prstGeom prst="rect">
            <a:avLst/>
          </a:prstGeom>
        </p:spPr>
      </p:pic>
      <p:pic>
        <p:nvPicPr>
          <p:cNvPr id="15" name="Picture 4" descr="Garfield++ User Guide">
            <a:extLst>
              <a:ext uri="{FF2B5EF4-FFF2-40B4-BE49-F238E27FC236}">
                <a16:creationId xmlns:a16="http://schemas.microsoft.com/office/drawing/2014/main" id="{961238AD-5B19-DFE7-C878-D1369789CA4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056321" y="1582655"/>
            <a:ext cx="911001" cy="548492"/>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8EA719C7-7CDD-A33B-7572-16F992DA8CBC}"/>
              </a:ext>
            </a:extLst>
          </p:cNvPr>
          <p:cNvGrpSpPr/>
          <p:nvPr/>
        </p:nvGrpSpPr>
        <p:grpSpPr>
          <a:xfrm>
            <a:off x="3795040" y="6288867"/>
            <a:ext cx="1687441" cy="514966"/>
            <a:chOff x="4481559" y="5776021"/>
            <a:chExt cx="2970118" cy="868188"/>
          </a:xfrm>
        </p:grpSpPr>
        <p:pic>
          <p:nvPicPr>
            <p:cNvPr id="12" name="Picture 11" descr="Graphical user interface, application&#10;&#10;Description automatically generated">
              <a:extLst>
                <a:ext uri="{FF2B5EF4-FFF2-40B4-BE49-F238E27FC236}">
                  <a16:creationId xmlns:a16="http://schemas.microsoft.com/office/drawing/2014/main" id="{9E026A52-D775-6234-77AF-14E48A21F947}"/>
                </a:ext>
              </a:extLst>
            </p:cNvPr>
            <p:cNvPicPr>
              <a:picLocks noChangeAspect="1"/>
            </p:cNvPicPr>
            <p:nvPr/>
          </p:nvPicPr>
          <p:blipFill>
            <a:blip r:embed="rId8"/>
            <a:stretch>
              <a:fillRect/>
            </a:stretch>
          </p:blipFill>
          <p:spPr>
            <a:xfrm>
              <a:off x="4481559" y="5776021"/>
              <a:ext cx="2970118" cy="868188"/>
            </a:xfrm>
            <a:prstGeom prst="rect">
              <a:avLst/>
            </a:prstGeom>
          </p:spPr>
        </p:pic>
        <p:pic>
          <p:nvPicPr>
            <p:cNvPr id="16" name="Picture 15" descr="Graphical user interface, application&#10;&#10;Description automatically generated">
              <a:extLst>
                <a:ext uri="{FF2B5EF4-FFF2-40B4-BE49-F238E27FC236}">
                  <a16:creationId xmlns:a16="http://schemas.microsoft.com/office/drawing/2014/main" id="{25A3EF80-7EEC-39DC-F9A1-0F9DF05614EB}"/>
                </a:ext>
              </a:extLst>
            </p:cNvPr>
            <p:cNvPicPr>
              <a:picLocks noChangeAspect="1"/>
            </p:cNvPicPr>
            <p:nvPr/>
          </p:nvPicPr>
          <p:blipFill rotWithShape="1">
            <a:blip r:embed="rId9"/>
            <a:srcRect r="30484" b="58556"/>
            <a:stretch/>
          </p:blipFill>
          <p:spPr>
            <a:xfrm>
              <a:off x="4481560" y="5776021"/>
              <a:ext cx="2064714" cy="359811"/>
            </a:xfrm>
            <a:prstGeom prst="rect">
              <a:avLst/>
            </a:prstGeom>
          </p:spPr>
        </p:pic>
      </p:grpSp>
      <p:pic>
        <p:nvPicPr>
          <p:cNvPr id="17" name="Picture 16" descr="Graphical user interface, Teams&#10;&#10;Description automatically generated with medium confidence">
            <a:extLst>
              <a:ext uri="{FF2B5EF4-FFF2-40B4-BE49-F238E27FC236}">
                <a16:creationId xmlns:a16="http://schemas.microsoft.com/office/drawing/2014/main" id="{5E6520AB-EC67-F656-BAA8-D5A36026F1C7}"/>
              </a:ext>
            </a:extLst>
          </p:cNvPr>
          <p:cNvPicPr>
            <a:picLocks noChangeAspect="1"/>
          </p:cNvPicPr>
          <p:nvPr/>
        </p:nvPicPr>
        <p:blipFill>
          <a:blip r:embed="rId10"/>
          <a:stretch>
            <a:fillRect/>
          </a:stretch>
        </p:blipFill>
        <p:spPr>
          <a:xfrm>
            <a:off x="2945113" y="6282930"/>
            <a:ext cx="855855" cy="529522"/>
          </a:xfrm>
          <a:prstGeom prst="rect">
            <a:avLst/>
          </a:prstGeom>
        </p:spPr>
      </p:pic>
    </p:spTree>
    <p:extLst>
      <p:ext uri="{BB962C8B-B14F-4D97-AF65-F5344CB8AC3E}">
        <p14:creationId xmlns:p14="http://schemas.microsoft.com/office/powerpoint/2010/main" val="512085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671D4A0F-1826-9D4B-A266-7536F5B739B8}"/>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a:extLst>
              <a:ext uri="{FF2B5EF4-FFF2-40B4-BE49-F238E27FC236}">
                <a16:creationId xmlns:a16="http://schemas.microsoft.com/office/drawing/2014/main" id="{85CEFCC6-1DA1-5E42-84CC-40CB2B6AC696}"/>
              </a:ext>
            </a:extLst>
          </p:cNvPr>
          <p:cNvSpPr>
            <a:spLocks noGrp="1"/>
          </p:cNvSpPr>
          <p:nvPr>
            <p:ph idx="1"/>
          </p:nvPr>
        </p:nvSpPr>
        <p:spPr>
          <a:xfrm>
            <a:off x="403200" y="1312156"/>
            <a:ext cx="11575945" cy="4608512"/>
          </a:xfrm>
        </p:spPr>
        <p:txBody>
          <a:bodyPr/>
          <a:lstStyle/>
          <a:p>
            <a:r>
              <a:rPr lang="en-US" sz="1800" dirty="0"/>
              <a:t>In collaboration with </a:t>
            </a:r>
            <a:r>
              <a:rPr lang="en-GB" sz="1800" dirty="0"/>
              <a:t>INFN Torino group of N. </a:t>
            </a:r>
            <a:r>
              <a:rPr lang="en-GB" sz="1800" dirty="0" err="1"/>
              <a:t>Cartiglia</a:t>
            </a:r>
            <a:r>
              <a:rPr lang="en-GB" sz="1800" b="0" dirty="0"/>
              <a:t>,</a:t>
            </a:r>
            <a:r>
              <a:rPr lang="en-GB" sz="1800" dirty="0"/>
              <a:t> </a:t>
            </a:r>
            <a:r>
              <a:rPr lang="en-GB" sz="1800" b="0" dirty="0"/>
              <a:t>we are currently looking at </a:t>
            </a:r>
            <a:r>
              <a:rPr lang="en-GB" sz="1800" b="0" dirty="0">
                <a:solidFill>
                  <a:srgbClr val="FF0000"/>
                </a:solidFill>
              </a:rPr>
              <a:t>simulating the currents induced in the AC-Coupled Low Gain Avalanche Diode</a:t>
            </a:r>
            <a:r>
              <a:rPr lang="en-GB" sz="1800" b="0" dirty="0"/>
              <a:t> (LGAD) geometry. </a:t>
            </a:r>
          </a:p>
          <a:p>
            <a:r>
              <a:rPr lang="en-GB" sz="1800" b="0" dirty="0"/>
              <a:t>When successfully benchmarked, it can be used to understand and explore novel readout designs.</a:t>
            </a:r>
          </a:p>
          <a:p>
            <a:endParaRPr lang="en-US" sz="1800" dirty="0"/>
          </a:p>
        </p:txBody>
      </p:sp>
      <p:sp>
        <p:nvSpPr>
          <p:cNvPr id="3" name="Title 2">
            <a:extLst>
              <a:ext uri="{FF2B5EF4-FFF2-40B4-BE49-F238E27FC236}">
                <a16:creationId xmlns:a16="http://schemas.microsoft.com/office/drawing/2014/main" id="{EBAE2BC5-1ADF-034A-988C-BDA5356362FC}"/>
              </a:ext>
            </a:extLst>
          </p:cNvPr>
          <p:cNvSpPr>
            <a:spLocks noGrp="1"/>
          </p:cNvSpPr>
          <p:nvPr>
            <p:ph type="title"/>
          </p:nvPr>
        </p:nvSpPr>
        <p:spPr>
          <a:xfrm>
            <a:off x="407988" y="373593"/>
            <a:ext cx="11784012" cy="1065742"/>
          </a:xfrm>
        </p:spPr>
        <p:txBody>
          <a:bodyPr/>
          <a:lstStyle/>
          <a:p>
            <a:r>
              <a:rPr lang="en-GB" dirty="0"/>
              <a:t>Signal formation in AC-Coupled LGAD</a:t>
            </a:r>
            <a:endParaRPr lang="en-BE" dirty="0"/>
          </a:p>
        </p:txBody>
      </p:sp>
      <p:sp>
        <p:nvSpPr>
          <p:cNvPr id="4" name="Slide Number Placeholder 3">
            <a:extLst>
              <a:ext uri="{FF2B5EF4-FFF2-40B4-BE49-F238E27FC236}">
                <a16:creationId xmlns:a16="http://schemas.microsoft.com/office/drawing/2014/main" id="{05F1D894-F1E5-3642-ADBF-6F3D331E9349}"/>
              </a:ext>
            </a:extLst>
          </p:cNvPr>
          <p:cNvSpPr>
            <a:spLocks noGrp="1"/>
          </p:cNvSpPr>
          <p:nvPr>
            <p:ph type="sldNum" sz="quarter" idx="12"/>
          </p:nvPr>
        </p:nvSpPr>
        <p:spPr/>
        <p:txBody>
          <a:bodyPr/>
          <a:lstStyle/>
          <a:p>
            <a:fld id="{36B5EA5A-BC32-A742-B11B-8E7414D5B535}" type="slidenum">
              <a:rPr lang="en-US" smtClean="0"/>
              <a:pPr/>
              <a:t>29</a:t>
            </a:fld>
            <a:endParaRPr lang="en-US" dirty="0"/>
          </a:p>
        </p:txBody>
      </p:sp>
      <p:grpSp>
        <p:nvGrpSpPr>
          <p:cNvPr id="5" name="Group 4">
            <a:extLst>
              <a:ext uri="{FF2B5EF4-FFF2-40B4-BE49-F238E27FC236}">
                <a16:creationId xmlns:a16="http://schemas.microsoft.com/office/drawing/2014/main" id="{6FD829C3-EF4D-A642-A651-5FAB78B32AEE}"/>
              </a:ext>
            </a:extLst>
          </p:cNvPr>
          <p:cNvGrpSpPr/>
          <p:nvPr/>
        </p:nvGrpSpPr>
        <p:grpSpPr>
          <a:xfrm>
            <a:off x="5078816" y="2565115"/>
            <a:ext cx="6906189" cy="3238634"/>
            <a:chOff x="5078816" y="2565115"/>
            <a:chExt cx="6906189" cy="3238634"/>
          </a:xfrm>
        </p:grpSpPr>
        <p:pic>
          <p:nvPicPr>
            <p:cNvPr id="8" name="Picture 7">
              <a:extLst>
                <a:ext uri="{FF2B5EF4-FFF2-40B4-BE49-F238E27FC236}">
                  <a16:creationId xmlns:a16="http://schemas.microsoft.com/office/drawing/2014/main" id="{E78CA28B-C0B6-474A-9483-B89E46443C12}"/>
                </a:ext>
              </a:extLst>
            </p:cNvPr>
            <p:cNvPicPr>
              <a:picLocks noChangeAspect="1"/>
            </p:cNvPicPr>
            <p:nvPr/>
          </p:nvPicPr>
          <p:blipFill>
            <a:blip r:embed="rId3"/>
            <a:stretch>
              <a:fillRect/>
            </a:stretch>
          </p:blipFill>
          <p:spPr>
            <a:xfrm>
              <a:off x="8545226" y="2908602"/>
              <a:ext cx="3439779" cy="2895147"/>
            </a:xfrm>
            <a:prstGeom prst="rect">
              <a:avLst/>
            </a:prstGeom>
          </p:spPr>
        </p:pic>
        <p:grpSp>
          <p:nvGrpSpPr>
            <p:cNvPr id="10" name="Group 9">
              <a:extLst>
                <a:ext uri="{FF2B5EF4-FFF2-40B4-BE49-F238E27FC236}">
                  <a16:creationId xmlns:a16="http://schemas.microsoft.com/office/drawing/2014/main" id="{EB3C0F05-000C-EA4A-BAC4-2ED302256555}"/>
                </a:ext>
              </a:extLst>
            </p:cNvPr>
            <p:cNvGrpSpPr/>
            <p:nvPr/>
          </p:nvGrpSpPr>
          <p:grpSpPr>
            <a:xfrm>
              <a:off x="5078816" y="2565115"/>
              <a:ext cx="3121897" cy="3238634"/>
              <a:chOff x="8821881" y="1842664"/>
              <a:chExt cx="3276694" cy="3172672"/>
            </a:xfrm>
          </p:grpSpPr>
          <p:pic>
            <p:nvPicPr>
              <p:cNvPr id="15" name="Picture 14">
                <a:extLst>
                  <a:ext uri="{FF2B5EF4-FFF2-40B4-BE49-F238E27FC236}">
                    <a16:creationId xmlns:a16="http://schemas.microsoft.com/office/drawing/2014/main" id="{19D728F5-73F2-5541-A0A3-8A11C54D2458}"/>
                  </a:ext>
                </a:extLst>
              </p:cNvPr>
              <p:cNvPicPr>
                <a:picLocks noChangeAspect="1"/>
              </p:cNvPicPr>
              <p:nvPr/>
            </p:nvPicPr>
            <p:blipFill>
              <a:blip r:embed="rId4"/>
              <a:stretch>
                <a:fillRect/>
              </a:stretch>
            </p:blipFill>
            <p:spPr>
              <a:xfrm>
                <a:off x="8821881" y="1842664"/>
                <a:ext cx="3276694" cy="3172672"/>
              </a:xfrm>
              <a:prstGeom prst="rect">
                <a:avLst/>
              </a:prstGeom>
            </p:spPr>
          </p:pic>
          <p:sp>
            <p:nvSpPr>
              <p:cNvPr id="17" name="Oval 16">
                <a:extLst>
                  <a:ext uri="{FF2B5EF4-FFF2-40B4-BE49-F238E27FC236}">
                    <a16:creationId xmlns:a16="http://schemas.microsoft.com/office/drawing/2014/main" id="{C59FB18D-3BC3-FA42-934B-2C9CB253470C}"/>
                  </a:ext>
                </a:extLst>
              </p:cNvPr>
              <p:cNvSpPr/>
              <p:nvPr/>
            </p:nvSpPr>
            <p:spPr>
              <a:xfrm>
                <a:off x="9971115" y="3925501"/>
                <a:ext cx="54000" cy="54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cxnSp>
          <p:nvCxnSpPr>
            <p:cNvPr id="13" name="Straight Arrow Connector 12">
              <a:extLst>
                <a:ext uri="{FF2B5EF4-FFF2-40B4-BE49-F238E27FC236}">
                  <a16:creationId xmlns:a16="http://schemas.microsoft.com/office/drawing/2014/main" id="{65EA34A4-4E5D-7E40-88E6-15FBBC12D9FD}"/>
                </a:ext>
              </a:extLst>
            </p:cNvPr>
            <p:cNvCxnSpPr>
              <a:cxnSpLocks/>
            </p:cNvCxnSpPr>
            <p:nvPr/>
          </p:nvCxnSpPr>
          <p:spPr>
            <a:xfrm flipH="1">
              <a:off x="6225207" y="4255807"/>
              <a:ext cx="2268572" cy="435449"/>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
        <p:nvSpPr>
          <p:cNvPr id="40" name="TextBox 45">
            <a:extLst>
              <a:ext uri="{FF2B5EF4-FFF2-40B4-BE49-F238E27FC236}">
                <a16:creationId xmlns:a16="http://schemas.microsoft.com/office/drawing/2014/main" id="{A1E5595F-9F60-694C-BF17-BF9968EF76A7}"/>
              </a:ext>
            </a:extLst>
          </p:cNvPr>
          <p:cNvSpPr txBox="1"/>
          <p:nvPr/>
        </p:nvSpPr>
        <p:spPr>
          <a:xfrm>
            <a:off x="5710324" y="6350708"/>
            <a:ext cx="5566909" cy="369332"/>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a:solidFill>
                  <a:schemeClr val="tx2"/>
                </a:solidFill>
              </a:rPr>
              <a:t>M. </a:t>
            </a:r>
            <a:r>
              <a:rPr lang="en-GB" sz="1200" dirty="0" err="1">
                <a:solidFill>
                  <a:schemeClr val="tx2"/>
                </a:solidFill>
              </a:rPr>
              <a:t>Tornago</a:t>
            </a:r>
            <a:r>
              <a:rPr lang="en-GB" sz="1200" dirty="0">
                <a:solidFill>
                  <a:schemeClr val="tx2"/>
                </a:solidFill>
              </a:rPr>
              <a:t>, R. Arcidiacono, N. </a:t>
            </a:r>
            <a:r>
              <a:rPr lang="en-GB" sz="1200" dirty="0" err="1">
                <a:solidFill>
                  <a:schemeClr val="tx2"/>
                </a:solidFill>
              </a:rPr>
              <a:t>Cartiglia</a:t>
            </a:r>
            <a:r>
              <a:rPr lang="en-GB" sz="1200" dirty="0">
                <a:solidFill>
                  <a:schemeClr val="tx2"/>
                </a:solidFill>
              </a:rPr>
              <a:t> et al., </a:t>
            </a:r>
            <a:r>
              <a:rPr lang="en-GB" sz="1200" dirty="0" err="1">
                <a:solidFill>
                  <a:schemeClr val="tx2"/>
                </a:solidFill>
              </a:rPr>
              <a:t>Nucl</a:t>
            </a:r>
            <a:r>
              <a:rPr lang="en-GB" sz="1200" dirty="0">
                <a:solidFill>
                  <a:schemeClr val="tx2"/>
                </a:solidFill>
              </a:rPr>
              <a:t>. </a:t>
            </a:r>
            <a:r>
              <a:rPr lang="en-GB" sz="1200" dirty="0" err="1">
                <a:solidFill>
                  <a:schemeClr val="tx2"/>
                </a:solidFill>
              </a:rPr>
              <a:t>Instrum</a:t>
            </a:r>
            <a:r>
              <a:rPr lang="en-GB" sz="1200" dirty="0">
                <a:solidFill>
                  <a:schemeClr val="tx2"/>
                </a:solidFill>
              </a:rPr>
              <a:t>. Meth. A </a:t>
            </a:r>
            <a:r>
              <a:rPr lang="en-GB" sz="1200" b="1" dirty="0">
                <a:solidFill>
                  <a:schemeClr val="tx2"/>
                </a:solidFill>
              </a:rPr>
              <a:t>1003</a:t>
            </a:r>
            <a:r>
              <a:rPr lang="en-GB" sz="1200" dirty="0">
                <a:solidFill>
                  <a:schemeClr val="tx2"/>
                </a:solidFill>
              </a:rPr>
              <a:t> (2021).</a:t>
            </a:r>
          </a:p>
          <a:p>
            <a:r>
              <a:rPr lang="en-GB" sz="1200" dirty="0">
                <a:solidFill>
                  <a:schemeClr val="tx2"/>
                </a:solidFill>
              </a:rPr>
              <a:t>See N. </a:t>
            </a:r>
            <a:r>
              <a:rPr lang="en-GB" sz="1200" dirty="0" err="1">
                <a:solidFill>
                  <a:schemeClr val="tx2"/>
                </a:solidFill>
              </a:rPr>
              <a:t>Cartiglia’s</a:t>
            </a:r>
            <a:r>
              <a:rPr lang="en-GB" sz="1200" dirty="0">
                <a:solidFill>
                  <a:schemeClr val="tx2"/>
                </a:solidFill>
              </a:rPr>
              <a:t> Friday VCI talk: </a:t>
            </a:r>
            <a:r>
              <a:rPr lang="en-GB" sz="1200" dirty="0">
                <a:solidFill>
                  <a:schemeClr val="tx2"/>
                </a:solidFill>
                <a:hlinkClick r:id="rId5"/>
              </a:rPr>
              <a:t>“4d-tracking, LGADs, and fast timing detectors”</a:t>
            </a:r>
            <a:r>
              <a:rPr lang="en-GB" sz="1200" dirty="0">
                <a:solidFill>
                  <a:schemeClr val="tx2"/>
                </a:solidFill>
              </a:rPr>
              <a:t>.</a:t>
            </a:r>
          </a:p>
        </p:txBody>
      </p:sp>
      <p:pic>
        <p:nvPicPr>
          <p:cNvPr id="42" name="Picture 41" descr="Timeline&#10;&#10;Description automatically generated">
            <a:extLst>
              <a:ext uri="{FF2B5EF4-FFF2-40B4-BE49-F238E27FC236}">
                <a16:creationId xmlns:a16="http://schemas.microsoft.com/office/drawing/2014/main" id="{3EB3846A-86D3-9A43-872D-AF49F0FFF29E}"/>
              </a:ext>
            </a:extLst>
          </p:cNvPr>
          <p:cNvPicPr>
            <a:picLocks noChangeAspect="1"/>
          </p:cNvPicPr>
          <p:nvPr/>
        </p:nvPicPr>
        <p:blipFill>
          <a:blip r:embed="rId6"/>
          <a:stretch>
            <a:fillRect/>
          </a:stretch>
        </p:blipFill>
        <p:spPr>
          <a:xfrm>
            <a:off x="272914" y="3528859"/>
            <a:ext cx="4800042" cy="1712049"/>
          </a:xfrm>
          <a:prstGeom prst="rect">
            <a:avLst/>
          </a:prstGeom>
        </p:spPr>
      </p:pic>
      <p:pic>
        <p:nvPicPr>
          <p:cNvPr id="6" name="Picture 5" descr="Logo&#10;&#10;Description automatically generated with medium confidence">
            <a:extLst>
              <a:ext uri="{FF2B5EF4-FFF2-40B4-BE49-F238E27FC236}">
                <a16:creationId xmlns:a16="http://schemas.microsoft.com/office/drawing/2014/main" id="{B72AFF78-5B40-7913-A04F-540489655F64}"/>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408272" y="6282930"/>
            <a:ext cx="2543048" cy="514965"/>
          </a:xfrm>
          <a:prstGeom prst="rect">
            <a:avLst/>
          </a:prstGeom>
        </p:spPr>
      </p:pic>
      <p:grpSp>
        <p:nvGrpSpPr>
          <p:cNvPr id="7" name="Group 6">
            <a:extLst>
              <a:ext uri="{FF2B5EF4-FFF2-40B4-BE49-F238E27FC236}">
                <a16:creationId xmlns:a16="http://schemas.microsoft.com/office/drawing/2014/main" id="{853DD967-2203-3AC9-335C-F44529848768}"/>
              </a:ext>
            </a:extLst>
          </p:cNvPr>
          <p:cNvGrpSpPr/>
          <p:nvPr/>
        </p:nvGrpSpPr>
        <p:grpSpPr>
          <a:xfrm>
            <a:off x="3795040" y="6288867"/>
            <a:ext cx="1687441" cy="514966"/>
            <a:chOff x="4481559" y="5776021"/>
            <a:chExt cx="2970118" cy="868188"/>
          </a:xfrm>
        </p:grpSpPr>
        <p:pic>
          <p:nvPicPr>
            <p:cNvPr id="9" name="Picture 8" descr="Graphical user interface, application&#10;&#10;Description automatically generated">
              <a:extLst>
                <a:ext uri="{FF2B5EF4-FFF2-40B4-BE49-F238E27FC236}">
                  <a16:creationId xmlns:a16="http://schemas.microsoft.com/office/drawing/2014/main" id="{1E224C67-9077-CC1D-B378-E98C34A08483}"/>
                </a:ext>
              </a:extLst>
            </p:cNvPr>
            <p:cNvPicPr>
              <a:picLocks noChangeAspect="1"/>
            </p:cNvPicPr>
            <p:nvPr/>
          </p:nvPicPr>
          <p:blipFill>
            <a:blip r:embed="rId8"/>
            <a:stretch>
              <a:fillRect/>
            </a:stretch>
          </p:blipFill>
          <p:spPr>
            <a:xfrm>
              <a:off x="4481559" y="5776021"/>
              <a:ext cx="2970118" cy="868188"/>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E5D9279A-5722-76F0-8514-8B684EB6711D}"/>
                </a:ext>
              </a:extLst>
            </p:cNvPr>
            <p:cNvPicPr>
              <a:picLocks noChangeAspect="1"/>
            </p:cNvPicPr>
            <p:nvPr/>
          </p:nvPicPr>
          <p:blipFill rotWithShape="1">
            <a:blip r:embed="rId9"/>
            <a:srcRect r="30484" b="58556"/>
            <a:stretch/>
          </p:blipFill>
          <p:spPr>
            <a:xfrm>
              <a:off x="4481560" y="5776021"/>
              <a:ext cx="2064714" cy="359811"/>
            </a:xfrm>
            <a:prstGeom prst="rect">
              <a:avLst/>
            </a:prstGeom>
          </p:spPr>
        </p:pic>
      </p:grpSp>
      <p:pic>
        <p:nvPicPr>
          <p:cNvPr id="12" name="Picture 11" descr="Graphical user interface, Teams&#10;&#10;Description automatically generated with medium confidence">
            <a:extLst>
              <a:ext uri="{FF2B5EF4-FFF2-40B4-BE49-F238E27FC236}">
                <a16:creationId xmlns:a16="http://schemas.microsoft.com/office/drawing/2014/main" id="{D44F88CB-C50B-DD9D-A710-69A6F968349B}"/>
              </a:ext>
            </a:extLst>
          </p:cNvPr>
          <p:cNvPicPr>
            <a:picLocks noChangeAspect="1"/>
          </p:cNvPicPr>
          <p:nvPr/>
        </p:nvPicPr>
        <p:blipFill>
          <a:blip r:embed="rId10"/>
          <a:stretch>
            <a:fillRect/>
          </a:stretch>
        </p:blipFill>
        <p:spPr>
          <a:xfrm>
            <a:off x="2945113" y="6282930"/>
            <a:ext cx="855855" cy="529522"/>
          </a:xfrm>
          <a:prstGeom prst="rect">
            <a:avLst/>
          </a:prstGeom>
        </p:spPr>
      </p:pic>
    </p:spTree>
    <p:extLst>
      <p:ext uri="{BB962C8B-B14F-4D97-AF65-F5344CB8AC3E}">
        <p14:creationId xmlns:p14="http://schemas.microsoft.com/office/powerpoint/2010/main" val="32638523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GB" dirty="0"/>
              <a:t>Signal formation in AC-Coupled LGAD</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30</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6" name="Group 25">
            <a:extLst>
              <a:ext uri="{FF2B5EF4-FFF2-40B4-BE49-F238E27FC236}">
                <a16:creationId xmlns:a16="http://schemas.microsoft.com/office/drawing/2014/main" id="{C5B74F97-E3A0-A445-B672-86248808FBAC}"/>
              </a:ext>
            </a:extLst>
          </p:cNvPr>
          <p:cNvGrpSpPr/>
          <p:nvPr/>
        </p:nvGrpSpPr>
        <p:grpSpPr>
          <a:xfrm>
            <a:off x="4341355" y="1469631"/>
            <a:ext cx="4300622" cy="4310343"/>
            <a:chOff x="7905752" y="1124507"/>
            <a:chExt cx="3929370" cy="3788402"/>
          </a:xfrm>
        </p:grpSpPr>
        <p:pic>
          <p:nvPicPr>
            <p:cNvPr id="27" name="Picture 26">
              <a:extLst>
                <a:ext uri="{FF2B5EF4-FFF2-40B4-BE49-F238E27FC236}">
                  <a16:creationId xmlns:a16="http://schemas.microsoft.com/office/drawing/2014/main" id="{A7558369-1DCE-6249-A3AF-04BDA584E5E2}"/>
                </a:ext>
              </a:extLst>
            </p:cNvPr>
            <p:cNvPicPr>
              <a:picLocks noChangeAspect="1"/>
            </p:cNvPicPr>
            <p:nvPr/>
          </p:nvPicPr>
          <p:blipFill rotWithShape="1">
            <a:blip r:embed="rId2"/>
            <a:srcRect l="32035" t="21898" r="26886" b="25517"/>
            <a:stretch/>
          </p:blipFill>
          <p:spPr>
            <a:xfrm>
              <a:off x="8037687" y="1306639"/>
              <a:ext cx="3759406" cy="3606270"/>
            </a:xfrm>
            <a:prstGeom prst="rect">
              <a:avLst/>
            </a:prstGeom>
          </p:spPr>
        </p:pic>
        <p:sp>
          <p:nvSpPr>
            <p:cNvPr id="28" name="Rectangle 27">
              <a:extLst>
                <a:ext uri="{FF2B5EF4-FFF2-40B4-BE49-F238E27FC236}">
                  <a16:creationId xmlns:a16="http://schemas.microsoft.com/office/drawing/2014/main" id="{53498F0E-0C6D-4B4E-A8FE-0E8701DF5C8C}"/>
                </a:ext>
              </a:extLst>
            </p:cNvPr>
            <p:cNvSpPr/>
            <p:nvPr/>
          </p:nvSpPr>
          <p:spPr>
            <a:xfrm>
              <a:off x="9497787" y="3047220"/>
              <a:ext cx="373288" cy="381780"/>
            </a:xfrm>
            <a:prstGeom prst="rect">
              <a:avLst/>
            </a:prstGeom>
            <a:solidFill>
              <a:srgbClr val="5F81B5"/>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sp>
          <p:nvSpPr>
            <p:cNvPr id="29" name="Rectangle 28">
              <a:extLst>
                <a:ext uri="{FF2B5EF4-FFF2-40B4-BE49-F238E27FC236}">
                  <a16:creationId xmlns:a16="http://schemas.microsoft.com/office/drawing/2014/main" id="{44E60C45-6B0F-4340-8608-3D13F683A71C}"/>
                </a:ext>
              </a:extLst>
            </p:cNvPr>
            <p:cNvSpPr/>
            <p:nvPr/>
          </p:nvSpPr>
          <p:spPr>
            <a:xfrm>
              <a:off x="9497787" y="3808167"/>
              <a:ext cx="373288" cy="366957"/>
            </a:xfrm>
            <a:prstGeom prst="rect">
              <a:avLst/>
            </a:prstGeom>
            <a:solidFill>
              <a:srgbClr val="E29B2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0" name="Rectangle 29">
              <a:extLst>
                <a:ext uri="{FF2B5EF4-FFF2-40B4-BE49-F238E27FC236}">
                  <a16:creationId xmlns:a16="http://schemas.microsoft.com/office/drawing/2014/main" id="{B52E1743-052D-A449-B3B5-680D4D23F8FD}"/>
                </a:ext>
              </a:extLst>
            </p:cNvPr>
            <p:cNvSpPr/>
            <p:nvPr/>
          </p:nvSpPr>
          <p:spPr>
            <a:xfrm>
              <a:off x="8739360" y="3800288"/>
              <a:ext cx="373288" cy="366957"/>
            </a:xfrm>
            <a:prstGeom prst="rect">
              <a:avLst/>
            </a:prstGeom>
            <a:solidFill>
              <a:srgbClr val="8FB033"/>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pic>
          <p:nvPicPr>
            <p:cNvPr id="31" name="Picture 30">
              <a:extLst>
                <a:ext uri="{FF2B5EF4-FFF2-40B4-BE49-F238E27FC236}">
                  <a16:creationId xmlns:a16="http://schemas.microsoft.com/office/drawing/2014/main" id="{6C53817D-AE71-314B-93A3-C264152B1369}"/>
                </a:ext>
              </a:extLst>
            </p:cNvPr>
            <p:cNvPicPr>
              <a:picLocks noChangeAspect="1"/>
            </p:cNvPicPr>
            <p:nvPr/>
          </p:nvPicPr>
          <p:blipFill rotWithShape="1">
            <a:blip r:embed="rId2"/>
            <a:srcRect l="68131" t="71035" r="26886" b="25517"/>
            <a:stretch/>
          </p:blipFill>
          <p:spPr>
            <a:xfrm>
              <a:off x="7905752" y="1373772"/>
              <a:ext cx="456056" cy="236484"/>
            </a:xfrm>
            <a:prstGeom prst="rect">
              <a:avLst/>
            </a:prstGeom>
          </p:spPr>
        </p:pic>
        <p:sp>
          <p:nvSpPr>
            <p:cNvPr id="32" name="TextBox 31">
              <a:extLst>
                <a:ext uri="{FF2B5EF4-FFF2-40B4-BE49-F238E27FC236}">
                  <a16:creationId xmlns:a16="http://schemas.microsoft.com/office/drawing/2014/main" id="{6C286F9C-3DAE-4A4C-9694-413C95D7BEF6}"/>
                </a:ext>
              </a:extLst>
            </p:cNvPr>
            <p:cNvSpPr txBox="1"/>
            <p:nvPr/>
          </p:nvSpPr>
          <p:spPr>
            <a:xfrm rot="5400000">
              <a:off x="11262753" y="3208001"/>
              <a:ext cx="929293" cy="215444"/>
            </a:xfrm>
            <a:prstGeom prst="rect">
              <a:avLst/>
            </a:prstGeom>
            <a:noFill/>
          </p:spPr>
          <p:txBody>
            <a:bodyPr wrap="none" lIns="0" tIns="0" rIns="0" bIns="0" rtlCol="0">
              <a:spAutoFit/>
            </a:bodyPr>
            <a:lstStyle/>
            <a:p>
              <a:pPr algn="l"/>
              <a:r>
                <a:rPr lang="en-GB" sz="1400" dirty="0">
                  <a:solidFill>
                    <a:schemeClr val="tx2"/>
                  </a:solidFill>
                </a:rPr>
                <a:t>y-axis [mm]</a:t>
              </a:r>
            </a:p>
          </p:txBody>
        </p:sp>
        <p:sp>
          <p:nvSpPr>
            <p:cNvPr id="33" name="TextBox 32">
              <a:extLst>
                <a:ext uri="{FF2B5EF4-FFF2-40B4-BE49-F238E27FC236}">
                  <a16:creationId xmlns:a16="http://schemas.microsoft.com/office/drawing/2014/main" id="{73757A68-9360-3D4C-88EA-BF1FBAAE69CE}"/>
                </a:ext>
              </a:extLst>
            </p:cNvPr>
            <p:cNvSpPr txBox="1"/>
            <p:nvPr/>
          </p:nvSpPr>
          <p:spPr>
            <a:xfrm>
              <a:off x="9229273" y="1124507"/>
              <a:ext cx="929293" cy="215444"/>
            </a:xfrm>
            <a:prstGeom prst="rect">
              <a:avLst/>
            </a:prstGeom>
            <a:noFill/>
          </p:spPr>
          <p:txBody>
            <a:bodyPr wrap="none" lIns="0" tIns="0" rIns="0" bIns="0" rtlCol="0">
              <a:spAutoFit/>
            </a:bodyPr>
            <a:lstStyle/>
            <a:p>
              <a:pPr algn="l"/>
              <a:r>
                <a:rPr lang="en-GB" sz="1400" dirty="0">
                  <a:solidFill>
                    <a:schemeClr val="tx2"/>
                  </a:solidFill>
                </a:rPr>
                <a:t>x-axis [mm]</a:t>
              </a:r>
            </a:p>
          </p:txBody>
        </p:sp>
        <p:cxnSp>
          <p:nvCxnSpPr>
            <p:cNvPr id="34" name="Straight Arrow Connector 33">
              <a:extLst>
                <a:ext uri="{FF2B5EF4-FFF2-40B4-BE49-F238E27FC236}">
                  <a16:creationId xmlns:a16="http://schemas.microsoft.com/office/drawing/2014/main" id="{8649BFB5-424D-EA4A-ABE4-367976D76782}"/>
                </a:ext>
              </a:extLst>
            </p:cNvPr>
            <p:cNvCxnSpPr/>
            <p:nvPr/>
          </p:nvCxnSpPr>
          <p:spPr>
            <a:xfrm>
              <a:off x="8913801" y="2234044"/>
              <a:ext cx="780118" cy="0"/>
            </a:xfrm>
            <a:prstGeom prst="straightConnector1">
              <a:avLst/>
            </a:prstGeom>
            <a:ln>
              <a:solidFill>
                <a:schemeClr val="bg2">
                  <a:lumMod val="1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D199139E-28FB-CF49-8F27-51BCDA55D8B0}"/>
                </a:ext>
              </a:extLst>
            </p:cNvPr>
            <p:cNvCxnSpPr>
              <a:cxnSpLocks/>
            </p:cNvCxnSpPr>
            <p:nvPr/>
          </p:nvCxnSpPr>
          <p:spPr>
            <a:xfrm>
              <a:off x="8658025" y="2301986"/>
              <a:ext cx="0" cy="373061"/>
            </a:xfrm>
            <a:prstGeom prst="straightConnector1">
              <a:avLst/>
            </a:prstGeom>
            <a:ln>
              <a:solidFill>
                <a:schemeClr val="bg2">
                  <a:lumMod val="1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D34327F7-7765-624B-814E-1A0E9F4E6748}"/>
                </a:ext>
              </a:extLst>
            </p:cNvPr>
            <p:cNvCxnSpPr>
              <a:cxnSpLocks/>
            </p:cNvCxnSpPr>
            <p:nvPr/>
          </p:nvCxnSpPr>
          <p:spPr>
            <a:xfrm flipH="1">
              <a:off x="8704774" y="2741305"/>
              <a:ext cx="418053" cy="0"/>
            </a:xfrm>
            <a:prstGeom prst="straightConnector1">
              <a:avLst/>
            </a:prstGeom>
            <a:ln>
              <a:solidFill>
                <a:schemeClr val="bg2">
                  <a:lumMod val="1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9576EDB6-1B63-1148-8879-2B312EF4F38C}"/>
                </a:ext>
              </a:extLst>
            </p:cNvPr>
            <p:cNvSpPr txBox="1"/>
            <p:nvPr/>
          </p:nvSpPr>
          <p:spPr>
            <a:xfrm rot="16200000">
              <a:off x="8191085" y="2421345"/>
              <a:ext cx="601127" cy="215444"/>
            </a:xfrm>
            <a:prstGeom prst="rect">
              <a:avLst/>
            </a:prstGeom>
            <a:noFill/>
          </p:spPr>
          <p:txBody>
            <a:bodyPr wrap="none" lIns="0" tIns="0" rIns="0" bIns="0" rtlCol="0">
              <a:spAutoFit/>
            </a:bodyPr>
            <a:lstStyle/>
            <a:p>
              <a:pPr algn="l"/>
              <a:r>
                <a:rPr lang="en-GB" sz="1400" dirty="0">
                  <a:solidFill>
                    <a:schemeClr val="tx2"/>
                  </a:solidFill>
                </a:rPr>
                <a:t>100 </a:t>
              </a:r>
              <a:r>
                <a:rPr lang="en-GB" sz="1400" dirty="0" err="1">
                  <a:solidFill>
                    <a:schemeClr val="tx2"/>
                  </a:solidFill>
                </a:rPr>
                <a:t>μm</a:t>
              </a:r>
              <a:endParaRPr lang="en-GB" sz="1400" dirty="0">
                <a:solidFill>
                  <a:schemeClr val="tx2"/>
                </a:solidFill>
              </a:endParaRPr>
            </a:p>
          </p:txBody>
        </p:sp>
        <p:sp>
          <p:nvSpPr>
            <p:cNvPr id="38" name="TextBox 37">
              <a:extLst>
                <a:ext uri="{FF2B5EF4-FFF2-40B4-BE49-F238E27FC236}">
                  <a16:creationId xmlns:a16="http://schemas.microsoft.com/office/drawing/2014/main" id="{CD9A093C-6011-5B4F-A61A-6C9ECD8D7C25}"/>
                </a:ext>
              </a:extLst>
            </p:cNvPr>
            <p:cNvSpPr txBox="1"/>
            <p:nvPr/>
          </p:nvSpPr>
          <p:spPr>
            <a:xfrm>
              <a:off x="8546285" y="2798370"/>
              <a:ext cx="601127" cy="215444"/>
            </a:xfrm>
            <a:prstGeom prst="rect">
              <a:avLst/>
            </a:prstGeom>
            <a:noFill/>
          </p:spPr>
          <p:txBody>
            <a:bodyPr wrap="none" lIns="0" tIns="0" rIns="0" bIns="0" rtlCol="0">
              <a:spAutoFit/>
            </a:bodyPr>
            <a:lstStyle/>
            <a:p>
              <a:pPr algn="l"/>
              <a:r>
                <a:rPr lang="en-GB" sz="1400" dirty="0">
                  <a:solidFill>
                    <a:schemeClr val="tx2"/>
                  </a:solidFill>
                </a:rPr>
                <a:t>100 </a:t>
              </a:r>
              <a:r>
                <a:rPr lang="en-GB" sz="1400" dirty="0" err="1">
                  <a:solidFill>
                    <a:schemeClr val="tx2"/>
                  </a:solidFill>
                </a:rPr>
                <a:t>μm</a:t>
              </a:r>
              <a:endParaRPr lang="en-GB" sz="1400" dirty="0">
                <a:solidFill>
                  <a:schemeClr val="tx2"/>
                </a:solidFill>
              </a:endParaRPr>
            </a:p>
          </p:txBody>
        </p:sp>
        <p:sp>
          <p:nvSpPr>
            <p:cNvPr id="39" name="TextBox 38">
              <a:extLst>
                <a:ext uri="{FF2B5EF4-FFF2-40B4-BE49-F238E27FC236}">
                  <a16:creationId xmlns:a16="http://schemas.microsoft.com/office/drawing/2014/main" id="{26F72DD2-4FAF-A640-AE52-D695A2C6C172}"/>
                </a:ext>
              </a:extLst>
            </p:cNvPr>
            <p:cNvSpPr txBox="1"/>
            <p:nvPr/>
          </p:nvSpPr>
          <p:spPr>
            <a:xfrm>
              <a:off x="9003296" y="1952863"/>
              <a:ext cx="601127" cy="215444"/>
            </a:xfrm>
            <a:prstGeom prst="rect">
              <a:avLst/>
            </a:prstGeom>
            <a:noFill/>
          </p:spPr>
          <p:txBody>
            <a:bodyPr wrap="none" lIns="0" tIns="0" rIns="0" bIns="0" rtlCol="0">
              <a:spAutoFit/>
            </a:bodyPr>
            <a:lstStyle/>
            <a:p>
              <a:pPr algn="l"/>
              <a:r>
                <a:rPr lang="en-GB" sz="1400" dirty="0">
                  <a:solidFill>
                    <a:schemeClr val="tx2"/>
                  </a:solidFill>
                </a:rPr>
                <a:t>200 </a:t>
              </a:r>
              <a:r>
                <a:rPr lang="en-GB" sz="1400" dirty="0" err="1">
                  <a:solidFill>
                    <a:schemeClr val="tx2"/>
                  </a:solidFill>
                </a:rPr>
                <a:t>μm</a:t>
              </a:r>
              <a:endParaRPr lang="en-GB" sz="1400" dirty="0">
                <a:solidFill>
                  <a:schemeClr val="tx2"/>
                </a:solidFill>
              </a:endParaRPr>
            </a:p>
          </p:txBody>
        </p:sp>
      </p:grpSp>
      <p:sp>
        <p:nvSpPr>
          <p:cNvPr id="5" name="Oval 4">
            <a:extLst>
              <a:ext uri="{FF2B5EF4-FFF2-40B4-BE49-F238E27FC236}">
                <a16:creationId xmlns:a16="http://schemas.microsoft.com/office/drawing/2014/main" id="{1E5DA706-8F71-B546-8683-60037867AAD4}"/>
              </a:ext>
            </a:extLst>
          </p:cNvPr>
          <p:cNvSpPr/>
          <p:nvPr/>
        </p:nvSpPr>
        <p:spPr>
          <a:xfrm>
            <a:off x="6187470" y="4258392"/>
            <a:ext cx="129810" cy="12451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918E2EE4-6133-2B4B-81FF-0CE84436956D}"/>
              </a:ext>
            </a:extLst>
          </p:cNvPr>
          <p:cNvSpPr/>
          <p:nvPr/>
        </p:nvSpPr>
        <p:spPr>
          <a:xfrm>
            <a:off x="5744912" y="4346740"/>
            <a:ext cx="129810" cy="12451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F3B66764-E2BB-8D48-A5DB-642176E3AE13}"/>
              </a:ext>
            </a:extLst>
          </p:cNvPr>
          <p:cNvPicPr>
            <a:picLocks noChangeAspect="1"/>
          </p:cNvPicPr>
          <p:nvPr/>
        </p:nvPicPr>
        <p:blipFill>
          <a:blip r:embed="rId3"/>
          <a:stretch>
            <a:fillRect/>
          </a:stretch>
        </p:blipFill>
        <p:spPr>
          <a:xfrm>
            <a:off x="8944493" y="1014072"/>
            <a:ext cx="2957118" cy="2646621"/>
          </a:xfrm>
          <a:prstGeom prst="rect">
            <a:avLst/>
          </a:prstGeom>
        </p:spPr>
      </p:pic>
      <p:pic>
        <p:nvPicPr>
          <p:cNvPr id="12" name="Picture 11">
            <a:extLst>
              <a:ext uri="{FF2B5EF4-FFF2-40B4-BE49-F238E27FC236}">
                <a16:creationId xmlns:a16="http://schemas.microsoft.com/office/drawing/2014/main" id="{4405650E-7EAB-5444-9451-17DA9CC1D8F9}"/>
              </a:ext>
            </a:extLst>
          </p:cNvPr>
          <p:cNvPicPr>
            <a:picLocks noChangeAspect="1"/>
          </p:cNvPicPr>
          <p:nvPr/>
        </p:nvPicPr>
        <p:blipFill>
          <a:blip r:embed="rId4"/>
          <a:stretch>
            <a:fillRect/>
          </a:stretch>
        </p:blipFill>
        <p:spPr>
          <a:xfrm>
            <a:off x="9035608" y="3822061"/>
            <a:ext cx="2957118" cy="2410051"/>
          </a:xfrm>
          <a:prstGeom prst="rect">
            <a:avLst/>
          </a:prstGeom>
        </p:spPr>
      </p:pic>
      <p:cxnSp>
        <p:nvCxnSpPr>
          <p:cNvPr id="42" name="Straight Arrow Connector 41">
            <a:extLst>
              <a:ext uri="{FF2B5EF4-FFF2-40B4-BE49-F238E27FC236}">
                <a16:creationId xmlns:a16="http://schemas.microsoft.com/office/drawing/2014/main" id="{AA22EA57-E445-3740-A04E-504D75466FAE}"/>
              </a:ext>
            </a:extLst>
          </p:cNvPr>
          <p:cNvCxnSpPr>
            <a:cxnSpLocks/>
          </p:cNvCxnSpPr>
          <p:nvPr/>
        </p:nvCxnSpPr>
        <p:spPr>
          <a:xfrm flipH="1" flipV="1">
            <a:off x="5944434" y="4408998"/>
            <a:ext cx="3000059" cy="6225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AEF1996D-E7ED-CB48-8BDA-941E5EB34CB5}"/>
              </a:ext>
            </a:extLst>
          </p:cNvPr>
          <p:cNvCxnSpPr>
            <a:cxnSpLocks/>
          </p:cNvCxnSpPr>
          <p:nvPr/>
        </p:nvCxnSpPr>
        <p:spPr>
          <a:xfrm flipH="1">
            <a:off x="6317280" y="2410578"/>
            <a:ext cx="2462142" cy="1910072"/>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45" name="Picture 44" descr="Text&#10;&#10;Description automatically generated">
            <a:extLst>
              <a:ext uri="{FF2B5EF4-FFF2-40B4-BE49-F238E27FC236}">
                <a16:creationId xmlns:a16="http://schemas.microsoft.com/office/drawing/2014/main" id="{97AE91B3-2EE7-3542-B69A-95CE114EABEA}"/>
              </a:ext>
            </a:extLst>
          </p:cNvPr>
          <p:cNvPicPr>
            <a:picLocks noChangeAspect="1"/>
          </p:cNvPicPr>
          <p:nvPr/>
        </p:nvPicPr>
        <p:blipFill rotWithShape="1">
          <a:blip r:embed="rId5"/>
          <a:srcRect t="44375" b="45214"/>
          <a:stretch/>
        </p:blipFill>
        <p:spPr>
          <a:xfrm>
            <a:off x="389763" y="4623106"/>
            <a:ext cx="4152624" cy="324252"/>
          </a:xfrm>
          <a:prstGeom prst="rect">
            <a:avLst/>
          </a:prstGeom>
        </p:spPr>
      </p:pic>
      <p:sp>
        <p:nvSpPr>
          <p:cNvPr id="2" name="TextBox 1">
            <a:extLst>
              <a:ext uri="{FF2B5EF4-FFF2-40B4-BE49-F238E27FC236}">
                <a16:creationId xmlns:a16="http://schemas.microsoft.com/office/drawing/2014/main" id="{9253E7F2-21E4-7D40-ABDD-A7A5CF404BB5}"/>
              </a:ext>
            </a:extLst>
          </p:cNvPr>
          <p:cNvSpPr txBox="1"/>
          <p:nvPr/>
        </p:nvSpPr>
        <p:spPr>
          <a:xfrm>
            <a:off x="488015" y="1424341"/>
            <a:ext cx="4004929" cy="3046988"/>
          </a:xfrm>
          <a:prstGeom prst="rect">
            <a:avLst/>
          </a:prstGeom>
          <a:noFill/>
        </p:spPr>
        <p:txBody>
          <a:bodyPr wrap="square" lIns="0" tIns="0" rIns="0" bIns="0" rtlCol="0">
            <a:spAutoFit/>
          </a:bodyPr>
          <a:lstStyle/>
          <a:p>
            <a:pPr algn="l"/>
            <a:r>
              <a:rPr lang="en-GB" dirty="0">
                <a:solidFill>
                  <a:schemeClr val="tx2"/>
                </a:solidFill>
              </a:rPr>
              <a:t>The role that the prompt component plays can be understood by looking at </a:t>
            </a:r>
            <a:r>
              <a:rPr lang="en-GB" dirty="0">
                <a:solidFill>
                  <a:srgbClr val="FF9100"/>
                </a:solidFill>
              </a:rPr>
              <a:t>the central pad on the bottom row</a:t>
            </a:r>
            <a:r>
              <a:rPr lang="en-GB" dirty="0">
                <a:solidFill>
                  <a:schemeClr val="tx2"/>
                </a:solidFill>
              </a:rPr>
              <a:t>.</a:t>
            </a:r>
            <a:endParaRPr lang="en-GB" b="1" dirty="0">
              <a:solidFill>
                <a:schemeClr val="tx2"/>
              </a:solidFill>
            </a:endParaRPr>
          </a:p>
          <a:p>
            <a:pPr algn="l"/>
            <a:endParaRPr lang="en-GB" b="1" dirty="0">
              <a:solidFill>
                <a:schemeClr val="tx2"/>
              </a:solidFill>
            </a:endParaRPr>
          </a:p>
          <a:p>
            <a:pPr algn="l"/>
            <a:r>
              <a:rPr lang="en-GB" dirty="0">
                <a:solidFill>
                  <a:schemeClr val="tx2"/>
                </a:solidFill>
              </a:rPr>
              <a:t>Prompt weighting potential:</a:t>
            </a:r>
          </a:p>
          <a:p>
            <a:pPr algn="l"/>
            <a:endParaRPr lang="en-GB" b="1" dirty="0">
              <a:solidFill>
                <a:schemeClr val="tx2"/>
              </a:solidFill>
            </a:endParaRPr>
          </a:p>
          <a:p>
            <a:pPr algn="l"/>
            <a:endParaRPr lang="en-GB" b="1" dirty="0">
              <a:solidFill>
                <a:schemeClr val="tx2"/>
              </a:solidFill>
            </a:endParaRPr>
          </a:p>
          <a:p>
            <a:pPr algn="l"/>
            <a:endParaRPr lang="en-GB" b="1" dirty="0">
              <a:solidFill>
                <a:schemeClr val="tx2"/>
              </a:solidFill>
            </a:endParaRPr>
          </a:p>
          <a:p>
            <a:pPr algn="l"/>
            <a:endParaRPr lang="en-GB" b="1" dirty="0">
              <a:solidFill>
                <a:schemeClr val="tx2"/>
              </a:solidFill>
            </a:endParaRPr>
          </a:p>
          <a:p>
            <a:r>
              <a:rPr lang="en-GB" dirty="0">
                <a:solidFill>
                  <a:schemeClr val="tx2"/>
                </a:solidFill>
              </a:rPr>
              <a:t>Full weighting potential:</a:t>
            </a:r>
            <a:endParaRPr lang="en-GB" b="1" dirty="0">
              <a:solidFill>
                <a:schemeClr val="tx2"/>
              </a:solidFill>
            </a:endParaRPr>
          </a:p>
          <a:p>
            <a:pPr algn="l"/>
            <a:endParaRPr lang="en-GB" dirty="0">
              <a:solidFill>
                <a:schemeClr val="tx2"/>
              </a:solidFill>
            </a:endParaRPr>
          </a:p>
        </p:txBody>
      </p:sp>
      <p:pic>
        <p:nvPicPr>
          <p:cNvPr id="7" name="Picture 6">
            <a:extLst>
              <a:ext uri="{FF2B5EF4-FFF2-40B4-BE49-F238E27FC236}">
                <a16:creationId xmlns:a16="http://schemas.microsoft.com/office/drawing/2014/main" id="{45D357C9-A465-BC48-99F6-C77F43981C03}"/>
              </a:ext>
            </a:extLst>
          </p:cNvPr>
          <p:cNvPicPr>
            <a:picLocks noChangeAspect="1"/>
          </p:cNvPicPr>
          <p:nvPr/>
        </p:nvPicPr>
        <p:blipFill>
          <a:blip r:embed="rId6"/>
          <a:stretch>
            <a:fillRect/>
          </a:stretch>
        </p:blipFill>
        <p:spPr>
          <a:xfrm>
            <a:off x="431384" y="3007100"/>
            <a:ext cx="4111003" cy="310877"/>
          </a:xfrm>
          <a:prstGeom prst="rect">
            <a:avLst/>
          </a:prstGeom>
        </p:spPr>
      </p:pic>
      <p:sp>
        <p:nvSpPr>
          <p:cNvPr id="4" name="TextBox 3">
            <a:extLst>
              <a:ext uri="{FF2B5EF4-FFF2-40B4-BE49-F238E27FC236}">
                <a16:creationId xmlns:a16="http://schemas.microsoft.com/office/drawing/2014/main" id="{BA09F630-A4B1-7D40-9D3D-BB2477F4AD58}"/>
              </a:ext>
            </a:extLst>
          </p:cNvPr>
          <p:cNvSpPr txBox="1"/>
          <p:nvPr/>
        </p:nvSpPr>
        <p:spPr>
          <a:xfrm>
            <a:off x="10027599" y="2398609"/>
            <a:ext cx="1202252" cy="161583"/>
          </a:xfrm>
          <a:prstGeom prst="rect">
            <a:avLst/>
          </a:prstGeom>
          <a:noFill/>
        </p:spPr>
        <p:txBody>
          <a:bodyPr wrap="none" lIns="0" tIns="0" rIns="0" bIns="0" rtlCol="0">
            <a:spAutoFit/>
          </a:bodyPr>
          <a:lstStyle/>
          <a:p>
            <a:pPr algn="l"/>
            <a:r>
              <a:rPr lang="en-GB" sz="1050" dirty="0">
                <a:solidFill>
                  <a:schemeClr val="tx2"/>
                </a:solidFill>
              </a:rPr>
              <a:t>Delayed component</a:t>
            </a:r>
          </a:p>
        </p:txBody>
      </p:sp>
      <p:sp>
        <p:nvSpPr>
          <p:cNvPr id="40" name="TextBox 39">
            <a:extLst>
              <a:ext uri="{FF2B5EF4-FFF2-40B4-BE49-F238E27FC236}">
                <a16:creationId xmlns:a16="http://schemas.microsoft.com/office/drawing/2014/main" id="{2E3F0A9C-CB77-8F41-9CC0-241B1F83F2F1}"/>
              </a:ext>
            </a:extLst>
          </p:cNvPr>
          <p:cNvSpPr txBox="1"/>
          <p:nvPr/>
        </p:nvSpPr>
        <p:spPr>
          <a:xfrm>
            <a:off x="10416651" y="1343549"/>
            <a:ext cx="690895" cy="161583"/>
          </a:xfrm>
          <a:prstGeom prst="rect">
            <a:avLst/>
          </a:prstGeom>
          <a:noFill/>
        </p:spPr>
        <p:txBody>
          <a:bodyPr wrap="none" lIns="0" tIns="0" rIns="0" bIns="0" rtlCol="0">
            <a:spAutoFit/>
          </a:bodyPr>
          <a:lstStyle/>
          <a:p>
            <a:pPr algn="l"/>
            <a:r>
              <a:rPr lang="en-GB" sz="1050" dirty="0">
                <a:solidFill>
                  <a:schemeClr val="tx2"/>
                </a:solidFill>
              </a:rPr>
              <a:t>Total signal</a:t>
            </a:r>
          </a:p>
        </p:txBody>
      </p:sp>
      <p:cxnSp>
        <p:nvCxnSpPr>
          <p:cNvPr id="41" name="Straight Arrow Connector 40">
            <a:extLst>
              <a:ext uri="{FF2B5EF4-FFF2-40B4-BE49-F238E27FC236}">
                <a16:creationId xmlns:a16="http://schemas.microsoft.com/office/drawing/2014/main" id="{6130727B-3EFC-694F-89AB-6F42FA0304FA}"/>
              </a:ext>
            </a:extLst>
          </p:cNvPr>
          <p:cNvCxnSpPr>
            <a:cxnSpLocks/>
          </p:cNvCxnSpPr>
          <p:nvPr/>
        </p:nvCxnSpPr>
        <p:spPr>
          <a:xfrm flipH="1">
            <a:off x="10088880" y="1435746"/>
            <a:ext cx="304621" cy="69386"/>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ABAF0911-B6C2-784D-A3E7-D2278387593E}"/>
              </a:ext>
            </a:extLst>
          </p:cNvPr>
          <p:cNvCxnSpPr>
            <a:cxnSpLocks/>
          </p:cNvCxnSpPr>
          <p:nvPr/>
        </p:nvCxnSpPr>
        <p:spPr>
          <a:xfrm flipH="1">
            <a:off x="9624224" y="2534675"/>
            <a:ext cx="371970" cy="27466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26E29E61-CF36-7943-BF78-F60B01866219}"/>
              </a:ext>
            </a:extLst>
          </p:cNvPr>
          <p:cNvSpPr txBox="1"/>
          <p:nvPr/>
        </p:nvSpPr>
        <p:spPr>
          <a:xfrm>
            <a:off x="3334759" y="4328596"/>
            <a:ext cx="618759" cy="215444"/>
          </a:xfrm>
          <a:prstGeom prst="rect">
            <a:avLst/>
          </a:prstGeom>
          <a:noFill/>
        </p:spPr>
        <p:txBody>
          <a:bodyPr wrap="none" lIns="0" tIns="0" rIns="0" bIns="0" rtlCol="0">
            <a:spAutoFit/>
          </a:bodyPr>
          <a:lstStyle/>
          <a:p>
            <a:pPr algn="l"/>
            <a:r>
              <a:rPr lang="en-US" sz="1400" dirty="0">
                <a:solidFill>
                  <a:schemeClr val="tx2"/>
                </a:solidFill>
              </a:rPr>
              <a:t>AC Pad</a:t>
            </a:r>
            <a:endParaRPr lang="en-US" dirty="0">
              <a:solidFill>
                <a:schemeClr val="tx2"/>
              </a:solidFill>
            </a:endParaRPr>
          </a:p>
        </p:txBody>
      </p:sp>
      <p:cxnSp>
        <p:nvCxnSpPr>
          <p:cNvPr id="47" name="Straight Arrow Connector 46">
            <a:extLst>
              <a:ext uri="{FF2B5EF4-FFF2-40B4-BE49-F238E27FC236}">
                <a16:creationId xmlns:a16="http://schemas.microsoft.com/office/drawing/2014/main" id="{F858097E-9B41-1045-AC44-2B487AD8C8D3}"/>
              </a:ext>
            </a:extLst>
          </p:cNvPr>
          <p:cNvCxnSpPr>
            <a:cxnSpLocks/>
          </p:cNvCxnSpPr>
          <p:nvPr/>
        </p:nvCxnSpPr>
        <p:spPr>
          <a:xfrm flipH="1">
            <a:off x="2517949" y="4464975"/>
            <a:ext cx="742847" cy="158131"/>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16142C15-B040-014B-BDB8-4306D2F92360}"/>
              </a:ext>
            </a:extLst>
          </p:cNvPr>
          <p:cNvSpPr txBox="1"/>
          <p:nvPr/>
        </p:nvSpPr>
        <p:spPr>
          <a:xfrm>
            <a:off x="3479830" y="5089237"/>
            <a:ext cx="947375" cy="215444"/>
          </a:xfrm>
          <a:prstGeom prst="rect">
            <a:avLst/>
          </a:prstGeom>
          <a:noFill/>
        </p:spPr>
        <p:txBody>
          <a:bodyPr wrap="none" lIns="0" tIns="0" rIns="0" bIns="0" rtlCol="0">
            <a:spAutoFit/>
          </a:bodyPr>
          <a:lstStyle/>
          <a:p>
            <a:pPr algn="l"/>
            <a:r>
              <a:rPr lang="en-US" sz="1400" dirty="0">
                <a:solidFill>
                  <a:schemeClr val="tx2"/>
                </a:solidFill>
              </a:rPr>
              <a:t>Resistive n</a:t>
            </a:r>
            <a:r>
              <a:rPr lang="en-US" sz="1400" baseline="30000" dirty="0">
                <a:solidFill>
                  <a:schemeClr val="tx2"/>
                </a:solidFill>
              </a:rPr>
              <a:t>+</a:t>
            </a:r>
            <a:endParaRPr lang="en-US" dirty="0">
              <a:solidFill>
                <a:schemeClr val="tx2"/>
              </a:solidFill>
            </a:endParaRPr>
          </a:p>
        </p:txBody>
      </p:sp>
      <p:cxnSp>
        <p:nvCxnSpPr>
          <p:cNvPr id="49" name="Straight Arrow Connector 48">
            <a:extLst>
              <a:ext uri="{FF2B5EF4-FFF2-40B4-BE49-F238E27FC236}">
                <a16:creationId xmlns:a16="http://schemas.microsoft.com/office/drawing/2014/main" id="{11EC08F0-D779-2F4B-850A-3EC7545E16FA}"/>
              </a:ext>
            </a:extLst>
          </p:cNvPr>
          <p:cNvCxnSpPr>
            <a:cxnSpLocks/>
            <a:stCxn id="48" idx="0"/>
          </p:cNvCxnSpPr>
          <p:nvPr/>
        </p:nvCxnSpPr>
        <p:spPr>
          <a:xfrm flipV="1">
            <a:off x="3953518" y="4719311"/>
            <a:ext cx="0" cy="369926"/>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6C9E55E0-99F9-384A-A6A5-56F0EEFFE8CD}"/>
              </a:ext>
            </a:extLst>
          </p:cNvPr>
          <p:cNvSpPr txBox="1"/>
          <p:nvPr/>
        </p:nvSpPr>
        <p:spPr>
          <a:xfrm>
            <a:off x="558647" y="5097260"/>
            <a:ext cx="893744" cy="430887"/>
          </a:xfrm>
          <a:prstGeom prst="rect">
            <a:avLst/>
          </a:prstGeom>
          <a:noFill/>
        </p:spPr>
        <p:txBody>
          <a:bodyPr wrap="square" lIns="0" tIns="0" rIns="0" bIns="0" rtlCol="0">
            <a:spAutoFit/>
          </a:bodyPr>
          <a:lstStyle/>
          <a:p>
            <a:pPr algn="ctr"/>
            <a:r>
              <a:rPr lang="en-US" sz="1400" dirty="0">
                <a:solidFill>
                  <a:schemeClr val="tx2"/>
                </a:solidFill>
              </a:rPr>
              <a:t>Coupling dielectric</a:t>
            </a:r>
            <a:endParaRPr lang="en-US" dirty="0">
              <a:solidFill>
                <a:schemeClr val="tx2"/>
              </a:solidFill>
            </a:endParaRPr>
          </a:p>
        </p:txBody>
      </p:sp>
      <p:cxnSp>
        <p:nvCxnSpPr>
          <p:cNvPr id="51" name="Straight Arrow Connector 50">
            <a:extLst>
              <a:ext uri="{FF2B5EF4-FFF2-40B4-BE49-F238E27FC236}">
                <a16:creationId xmlns:a16="http://schemas.microsoft.com/office/drawing/2014/main" id="{0A9EC7A8-1789-A142-B032-862CB5E4CB23}"/>
              </a:ext>
            </a:extLst>
          </p:cNvPr>
          <p:cNvCxnSpPr>
            <a:cxnSpLocks/>
            <a:stCxn id="50" idx="0"/>
          </p:cNvCxnSpPr>
          <p:nvPr/>
        </p:nvCxnSpPr>
        <p:spPr>
          <a:xfrm flipV="1">
            <a:off x="1005519" y="4686720"/>
            <a:ext cx="0" cy="410540"/>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48968E3B-CCB1-F746-93E8-3A69F2D0FD2C}"/>
              </a:ext>
            </a:extLst>
          </p:cNvPr>
          <p:cNvSpPr txBox="1"/>
          <p:nvPr/>
        </p:nvSpPr>
        <p:spPr>
          <a:xfrm>
            <a:off x="1995628" y="5089237"/>
            <a:ext cx="893744" cy="215444"/>
          </a:xfrm>
          <a:prstGeom prst="rect">
            <a:avLst/>
          </a:prstGeom>
          <a:noFill/>
        </p:spPr>
        <p:txBody>
          <a:bodyPr wrap="square" lIns="0" tIns="0" rIns="0" bIns="0" rtlCol="0">
            <a:spAutoFit/>
          </a:bodyPr>
          <a:lstStyle/>
          <a:p>
            <a:pPr algn="ctr"/>
            <a:r>
              <a:rPr lang="en-US" sz="1400" dirty="0">
                <a:solidFill>
                  <a:schemeClr val="tx2"/>
                </a:solidFill>
              </a:rPr>
              <a:t>p-Si</a:t>
            </a:r>
            <a:endParaRPr lang="en-US" dirty="0">
              <a:solidFill>
                <a:schemeClr val="tx2"/>
              </a:solidFill>
            </a:endParaRPr>
          </a:p>
        </p:txBody>
      </p:sp>
      <p:cxnSp>
        <p:nvCxnSpPr>
          <p:cNvPr id="57" name="Straight Arrow Connector 56">
            <a:extLst>
              <a:ext uri="{FF2B5EF4-FFF2-40B4-BE49-F238E27FC236}">
                <a16:creationId xmlns:a16="http://schemas.microsoft.com/office/drawing/2014/main" id="{23A3D926-928E-AB4B-9432-CBE441AE9ED5}"/>
              </a:ext>
            </a:extLst>
          </p:cNvPr>
          <p:cNvCxnSpPr>
            <a:cxnSpLocks/>
          </p:cNvCxnSpPr>
          <p:nvPr/>
        </p:nvCxnSpPr>
        <p:spPr>
          <a:xfrm flipV="1">
            <a:off x="2445901" y="4816192"/>
            <a:ext cx="0" cy="273045"/>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pic>
        <p:nvPicPr>
          <p:cNvPr id="10" name="Picture 9" descr="Logo&#10;&#10;Description automatically generated with medium confidence">
            <a:extLst>
              <a:ext uri="{FF2B5EF4-FFF2-40B4-BE49-F238E27FC236}">
                <a16:creationId xmlns:a16="http://schemas.microsoft.com/office/drawing/2014/main" id="{DFFF14AC-2877-179A-EFC5-7B0E0AEC0314}"/>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408272" y="6282930"/>
            <a:ext cx="2543048" cy="514965"/>
          </a:xfrm>
          <a:prstGeom prst="rect">
            <a:avLst/>
          </a:prstGeom>
        </p:spPr>
      </p:pic>
      <p:grpSp>
        <p:nvGrpSpPr>
          <p:cNvPr id="13" name="Group 12">
            <a:extLst>
              <a:ext uri="{FF2B5EF4-FFF2-40B4-BE49-F238E27FC236}">
                <a16:creationId xmlns:a16="http://schemas.microsoft.com/office/drawing/2014/main" id="{91826D4E-E2BB-A496-908A-51E42068D2E9}"/>
              </a:ext>
            </a:extLst>
          </p:cNvPr>
          <p:cNvGrpSpPr/>
          <p:nvPr/>
        </p:nvGrpSpPr>
        <p:grpSpPr>
          <a:xfrm>
            <a:off x="3795040" y="6288867"/>
            <a:ext cx="1687441" cy="514966"/>
            <a:chOff x="4481559" y="5776021"/>
            <a:chExt cx="2970118" cy="868188"/>
          </a:xfrm>
        </p:grpSpPr>
        <p:pic>
          <p:nvPicPr>
            <p:cNvPr id="14" name="Picture 13" descr="Graphical user interface, application&#10;&#10;Description automatically generated">
              <a:extLst>
                <a:ext uri="{FF2B5EF4-FFF2-40B4-BE49-F238E27FC236}">
                  <a16:creationId xmlns:a16="http://schemas.microsoft.com/office/drawing/2014/main" id="{1F2C455E-077D-973F-B942-0431CA720299}"/>
                </a:ext>
              </a:extLst>
            </p:cNvPr>
            <p:cNvPicPr>
              <a:picLocks noChangeAspect="1"/>
            </p:cNvPicPr>
            <p:nvPr/>
          </p:nvPicPr>
          <p:blipFill>
            <a:blip r:embed="rId8"/>
            <a:stretch>
              <a:fillRect/>
            </a:stretch>
          </p:blipFill>
          <p:spPr>
            <a:xfrm>
              <a:off x="4481559" y="5776021"/>
              <a:ext cx="2970118" cy="868188"/>
            </a:xfrm>
            <a:prstGeom prst="rect">
              <a:avLst/>
            </a:prstGeom>
          </p:spPr>
        </p:pic>
        <p:pic>
          <p:nvPicPr>
            <p:cNvPr id="15" name="Picture 14" descr="Graphical user interface, application&#10;&#10;Description automatically generated">
              <a:extLst>
                <a:ext uri="{FF2B5EF4-FFF2-40B4-BE49-F238E27FC236}">
                  <a16:creationId xmlns:a16="http://schemas.microsoft.com/office/drawing/2014/main" id="{8E021B41-07CB-F234-60B4-048B4B19D80D}"/>
                </a:ext>
              </a:extLst>
            </p:cNvPr>
            <p:cNvPicPr>
              <a:picLocks noChangeAspect="1"/>
            </p:cNvPicPr>
            <p:nvPr/>
          </p:nvPicPr>
          <p:blipFill rotWithShape="1">
            <a:blip r:embed="rId9"/>
            <a:srcRect r="30484" b="58556"/>
            <a:stretch/>
          </p:blipFill>
          <p:spPr>
            <a:xfrm>
              <a:off x="4481560" y="5776021"/>
              <a:ext cx="2064714" cy="359811"/>
            </a:xfrm>
            <a:prstGeom prst="rect">
              <a:avLst/>
            </a:prstGeom>
          </p:spPr>
        </p:pic>
      </p:grpSp>
      <p:pic>
        <p:nvPicPr>
          <p:cNvPr id="16" name="Picture 15" descr="Graphical user interface, Teams&#10;&#10;Description automatically generated with medium confidence">
            <a:extLst>
              <a:ext uri="{FF2B5EF4-FFF2-40B4-BE49-F238E27FC236}">
                <a16:creationId xmlns:a16="http://schemas.microsoft.com/office/drawing/2014/main" id="{5B9BEB1D-61AD-A3B1-30E4-2660A3E2BBF7}"/>
              </a:ext>
            </a:extLst>
          </p:cNvPr>
          <p:cNvPicPr>
            <a:picLocks noChangeAspect="1"/>
          </p:cNvPicPr>
          <p:nvPr/>
        </p:nvPicPr>
        <p:blipFill>
          <a:blip r:embed="rId10"/>
          <a:stretch>
            <a:fillRect/>
          </a:stretch>
        </p:blipFill>
        <p:spPr>
          <a:xfrm>
            <a:off x="2945113" y="6282930"/>
            <a:ext cx="855855" cy="529522"/>
          </a:xfrm>
          <a:prstGeom prst="rect">
            <a:avLst/>
          </a:prstGeom>
        </p:spPr>
      </p:pic>
    </p:spTree>
    <p:extLst>
      <p:ext uri="{BB962C8B-B14F-4D97-AF65-F5344CB8AC3E}">
        <p14:creationId xmlns:p14="http://schemas.microsoft.com/office/powerpoint/2010/main" val="36381856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GB" dirty="0"/>
              <a:t>Simulation partition overview</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31</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Logo&#10;&#10;Description automatically generated with medium confidence">
            <a:extLst>
              <a:ext uri="{FF2B5EF4-FFF2-40B4-BE49-F238E27FC236}">
                <a16:creationId xmlns:a16="http://schemas.microsoft.com/office/drawing/2014/main" id="{DFFF14AC-2877-179A-EFC5-7B0E0AEC0314}"/>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08272" y="6282930"/>
            <a:ext cx="2543048" cy="514965"/>
          </a:xfrm>
          <a:prstGeom prst="rect">
            <a:avLst/>
          </a:prstGeom>
        </p:spPr>
      </p:pic>
      <p:grpSp>
        <p:nvGrpSpPr>
          <p:cNvPr id="13" name="Group 12">
            <a:extLst>
              <a:ext uri="{FF2B5EF4-FFF2-40B4-BE49-F238E27FC236}">
                <a16:creationId xmlns:a16="http://schemas.microsoft.com/office/drawing/2014/main" id="{91826D4E-E2BB-A496-908A-51E42068D2E9}"/>
              </a:ext>
            </a:extLst>
          </p:cNvPr>
          <p:cNvGrpSpPr/>
          <p:nvPr/>
        </p:nvGrpSpPr>
        <p:grpSpPr>
          <a:xfrm>
            <a:off x="3795040" y="6288867"/>
            <a:ext cx="1687441" cy="514966"/>
            <a:chOff x="4481559" y="5776021"/>
            <a:chExt cx="2970118" cy="868188"/>
          </a:xfrm>
        </p:grpSpPr>
        <p:pic>
          <p:nvPicPr>
            <p:cNvPr id="14" name="Picture 13" descr="Graphical user interface, application&#10;&#10;Description automatically generated">
              <a:extLst>
                <a:ext uri="{FF2B5EF4-FFF2-40B4-BE49-F238E27FC236}">
                  <a16:creationId xmlns:a16="http://schemas.microsoft.com/office/drawing/2014/main" id="{1F2C455E-077D-973F-B942-0431CA720299}"/>
                </a:ext>
              </a:extLst>
            </p:cNvPr>
            <p:cNvPicPr>
              <a:picLocks noChangeAspect="1"/>
            </p:cNvPicPr>
            <p:nvPr/>
          </p:nvPicPr>
          <p:blipFill>
            <a:blip r:embed="rId3"/>
            <a:stretch>
              <a:fillRect/>
            </a:stretch>
          </p:blipFill>
          <p:spPr>
            <a:xfrm>
              <a:off x="4481559" y="5776021"/>
              <a:ext cx="2970118" cy="868188"/>
            </a:xfrm>
            <a:prstGeom prst="rect">
              <a:avLst/>
            </a:prstGeom>
          </p:spPr>
        </p:pic>
        <p:pic>
          <p:nvPicPr>
            <p:cNvPr id="15" name="Picture 14" descr="Graphical user interface, application&#10;&#10;Description automatically generated">
              <a:extLst>
                <a:ext uri="{FF2B5EF4-FFF2-40B4-BE49-F238E27FC236}">
                  <a16:creationId xmlns:a16="http://schemas.microsoft.com/office/drawing/2014/main" id="{8E021B41-07CB-F234-60B4-048B4B19D80D}"/>
                </a:ext>
              </a:extLst>
            </p:cNvPr>
            <p:cNvPicPr>
              <a:picLocks noChangeAspect="1"/>
            </p:cNvPicPr>
            <p:nvPr/>
          </p:nvPicPr>
          <p:blipFill rotWithShape="1">
            <a:blip r:embed="rId4"/>
            <a:srcRect r="30484" b="58556"/>
            <a:stretch/>
          </p:blipFill>
          <p:spPr>
            <a:xfrm>
              <a:off x="4481560" y="5776021"/>
              <a:ext cx="2064714" cy="359811"/>
            </a:xfrm>
            <a:prstGeom prst="rect">
              <a:avLst/>
            </a:prstGeom>
          </p:spPr>
        </p:pic>
      </p:grpSp>
      <p:pic>
        <p:nvPicPr>
          <p:cNvPr id="16" name="Picture 15" descr="Graphical user interface, Teams&#10;&#10;Description automatically generated with medium confidence">
            <a:extLst>
              <a:ext uri="{FF2B5EF4-FFF2-40B4-BE49-F238E27FC236}">
                <a16:creationId xmlns:a16="http://schemas.microsoft.com/office/drawing/2014/main" id="{5B9BEB1D-61AD-A3B1-30E4-2660A3E2BBF7}"/>
              </a:ext>
            </a:extLst>
          </p:cNvPr>
          <p:cNvPicPr>
            <a:picLocks noChangeAspect="1"/>
          </p:cNvPicPr>
          <p:nvPr/>
        </p:nvPicPr>
        <p:blipFill>
          <a:blip r:embed="rId5"/>
          <a:stretch>
            <a:fillRect/>
          </a:stretch>
        </p:blipFill>
        <p:spPr>
          <a:xfrm>
            <a:off x="2945113" y="6282930"/>
            <a:ext cx="855855" cy="529522"/>
          </a:xfrm>
          <a:prstGeom prst="rect">
            <a:avLst/>
          </a:prstGeom>
        </p:spPr>
      </p:pic>
      <p:pic>
        <p:nvPicPr>
          <p:cNvPr id="61" name="Picture 60">
            <a:extLst>
              <a:ext uri="{FF2B5EF4-FFF2-40B4-BE49-F238E27FC236}">
                <a16:creationId xmlns:a16="http://schemas.microsoft.com/office/drawing/2014/main" id="{F0FC2BBC-99DC-3E00-884B-AA1EC8DF823A}"/>
              </a:ext>
            </a:extLst>
          </p:cNvPr>
          <p:cNvPicPr>
            <a:picLocks noChangeAspect="1"/>
          </p:cNvPicPr>
          <p:nvPr/>
        </p:nvPicPr>
        <p:blipFill>
          <a:blip r:embed="rId6"/>
          <a:stretch>
            <a:fillRect/>
          </a:stretch>
        </p:blipFill>
        <p:spPr>
          <a:xfrm>
            <a:off x="0" y="2321569"/>
            <a:ext cx="4857750" cy="2952750"/>
          </a:xfrm>
          <a:prstGeom prst="rect">
            <a:avLst/>
          </a:prstGeom>
        </p:spPr>
      </p:pic>
      <p:sp>
        <p:nvSpPr>
          <p:cNvPr id="62" name="Rectangle 61">
            <a:extLst>
              <a:ext uri="{FF2B5EF4-FFF2-40B4-BE49-F238E27FC236}">
                <a16:creationId xmlns:a16="http://schemas.microsoft.com/office/drawing/2014/main" id="{B601AFA7-41FF-DD62-EF06-E0B312BB4345}"/>
              </a:ext>
            </a:extLst>
          </p:cNvPr>
          <p:cNvSpPr/>
          <p:nvPr/>
        </p:nvSpPr>
        <p:spPr>
          <a:xfrm>
            <a:off x="0" y="3452377"/>
            <a:ext cx="1090422" cy="719328"/>
          </a:xfrm>
          <a:prstGeom prst="rect">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63" name="Straight Connector 62">
            <a:extLst>
              <a:ext uri="{FF2B5EF4-FFF2-40B4-BE49-F238E27FC236}">
                <a16:creationId xmlns:a16="http://schemas.microsoft.com/office/drawing/2014/main" id="{A07F4DF3-36FD-8E4A-B1FD-78E1690D6A04}"/>
              </a:ext>
            </a:extLst>
          </p:cNvPr>
          <p:cNvCxnSpPr>
            <a:cxnSpLocks/>
          </p:cNvCxnSpPr>
          <p:nvPr/>
        </p:nvCxnSpPr>
        <p:spPr>
          <a:xfrm>
            <a:off x="1578102" y="2038105"/>
            <a:ext cx="2401824" cy="0"/>
          </a:xfrm>
          <a:prstGeom prst="line">
            <a:avLst/>
          </a:prstGeom>
          <a:noFill/>
          <a:ln w="28575" cap="flat" cmpd="sng" algn="ctr">
            <a:solidFill>
              <a:srgbClr val="177DCE"/>
            </a:solidFill>
            <a:prstDash val="solid"/>
            <a:miter lim="800000"/>
          </a:ln>
          <a:effectLst/>
        </p:spPr>
      </p:cxnSp>
      <p:sp>
        <p:nvSpPr>
          <p:cNvPr id="64" name="TextBox 63">
            <a:extLst>
              <a:ext uri="{FF2B5EF4-FFF2-40B4-BE49-F238E27FC236}">
                <a16:creationId xmlns:a16="http://schemas.microsoft.com/office/drawing/2014/main" id="{B0886224-074F-A52D-CB2E-C383BDA5F64D}"/>
              </a:ext>
            </a:extLst>
          </p:cNvPr>
          <p:cNvSpPr txBox="1"/>
          <p:nvPr/>
        </p:nvSpPr>
        <p:spPr>
          <a:xfrm>
            <a:off x="4090580" y="1837461"/>
            <a:ext cx="974434" cy="369332"/>
          </a:xfrm>
          <a:prstGeom prst="rect">
            <a:avLst/>
          </a:prstGeom>
          <a:noFill/>
        </p:spPr>
        <p:txBody>
          <a:bodyPr wrap="none" rtlCol="0">
            <a:spAutoFit/>
          </a:bodyPr>
          <a:lstStyle/>
          <a:p>
            <a:r>
              <a:rPr lang="en-BE" dirty="0">
                <a:solidFill>
                  <a:prstClr val="black"/>
                </a:solidFill>
                <a:latin typeface="Calibri" panose="020F0502020204030204"/>
              </a:rPr>
              <a:t>Cathode</a:t>
            </a:r>
          </a:p>
        </p:txBody>
      </p:sp>
      <p:cxnSp>
        <p:nvCxnSpPr>
          <p:cNvPr id="65" name="Straight Arrow Connector 64">
            <a:extLst>
              <a:ext uri="{FF2B5EF4-FFF2-40B4-BE49-F238E27FC236}">
                <a16:creationId xmlns:a16="http://schemas.microsoft.com/office/drawing/2014/main" id="{94628B6B-BD3E-A070-353E-AC3723D81D2C}"/>
              </a:ext>
            </a:extLst>
          </p:cNvPr>
          <p:cNvCxnSpPr/>
          <p:nvPr/>
        </p:nvCxnSpPr>
        <p:spPr>
          <a:xfrm>
            <a:off x="2779014" y="4817119"/>
            <a:ext cx="0" cy="457200"/>
          </a:xfrm>
          <a:prstGeom prst="straightConnector1">
            <a:avLst/>
          </a:prstGeom>
          <a:noFill/>
          <a:ln w="19050" cap="flat" cmpd="sng" algn="ctr">
            <a:solidFill>
              <a:srgbClr val="4472C4"/>
            </a:solidFill>
            <a:prstDash val="solid"/>
            <a:miter lim="800000"/>
            <a:tailEnd type="triangle"/>
          </a:ln>
          <a:effectLst/>
        </p:spPr>
      </p:cxnSp>
      <p:sp>
        <p:nvSpPr>
          <p:cNvPr id="66" name="Rectangle 65">
            <a:extLst>
              <a:ext uri="{FF2B5EF4-FFF2-40B4-BE49-F238E27FC236}">
                <a16:creationId xmlns:a16="http://schemas.microsoft.com/office/drawing/2014/main" id="{4442429E-489D-6342-EAFD-B525D7F733DE}"/>
              </a:ext>
            </a:extLst>
          </p:cNvPr>
          <p:cNvSpPr/>
          <p:nvPr/>
        </p:nvSpPr>
        <p:spPr>
          <a:xfrm>
            <a:off x="1578102" y="5342028"/>
            <a:ext cx="2401824" cy="569312"/>
          </a:xfrm>
          <a:prstGeom prst="rect">
            <a:avLst/>
          </a:prstGeom>
          <a:noFill/>
          <a:ln w="28575" cap="flat" cmpd="sng" algn="ctr">
            <a:solidFill>
              <a:srgbClr val="177DC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dirty="0">
              <a:ln>
                <a:noFill/>
              </a:ln>
              <a:noFill/>
              <a:effectLst/>
              <a:uLnTx/>
              <a:uFillTx/>
              <a:latin typeface="Calibri" panose="020F0502020204030204"/>
              <a:ea typeface="+mn-ea"/>
              <a:cs typeface="+mn-cs"/>
            </a:endParaRPr>
          </a:p>
        </p:txBody>
      </p:sp>
      <p:sp>
        <p:nvSpPr>
          <p:cNvPr id="67" name="TextBox 66">
            <a:extLst>
              <a:ext uri="{FF2B5EF4-FFF2-40B4-BE49-F238E27FC236}">
                <a16:creationId xmlns:a16="http://schemas.microsoft.com/office/drawing/2014/main" id="{0D568D7A-D3E0-1E06-CEF3-A1C62A1C67EB}"/>
              </a:ext>
            </a:extLst>
          </p:cNvPr>
          <p:cNvSpPr txBox="1"/>
          <p:nvPr/>
        </p:nvSpPr>
        <p:spPr>
          <a:xfrm>
            <a:off x="2326007" y="5433072"/>
            <a:ext cx="859787" cy="369332"/>
          </a:xfrm>
          <a:prstGeom prst="rect">
            <a:avLst/>
          </a:prstGeom>
          <a:noFill/>
        </p:spPr>
        <p:txBody>
          <a:bodyPr wrap="none" rtlCol="0">
            <a:spAutoFit/>
          </a:bodyPr>
          <a:lstStyle/>
          <a:p>
            <a:r>
              <a:rPr lang="en-BE" dirty="0">
                <a:solidFill>
                  <a:prstClr val="black"/>
                </a:solidFill>
                <a:latin typeface="Calibri" panose="020F0502020204030204"/>
              </a:rPr>
              <a:t>APV-25</a:t>
            </a:r>
          </a:p>
        </p:txBody>
      </p:sp>
      <p:pic>
        <p:nvPicPr>
          <p:cNvPr id="68" name="Picture 67" descr="Chart&#10;&#10;Description automatically generated">
            <a:extLst>
              <a:ext uri="{FF2B5EF4-FFF2-40B4-BE49-F238E27FC236}">
                <a16:creationId xmlns:a16="http://schemas.microsoft.com/office/drawing/2014/main" id="{E913B0D1-CA68-FD56-FF9D-2F1728E06D97}"/>
              </a:ext>
            </a:extLst>
          </p:cNvPr>
          <p:cNvPicPr>
            <a:picLocks noChangeAspect="1"/>
          </p:cNvPicPr>
          <p:nvPr/>
        </p:nvPicPr>
        <p:blipFill>
          <a:blip r:embed="rId7"/>
          <a:stretch>
            <a:fillRect/>
          </a:stretch>
        </p:blipFill>
        <p:spPr>
          <a:xfrm>
            <a:off x="9512211" y="1097982"/>
            <a:ext cx="2507725" cy="2414216"/>
          </a:xfrm>
          <a:prstGeom prst="rect">
            <a:avLst/>
          </a:prstGeom>
        </p:spPr>
      </p:pic>
      <p:pic>
        <p:nvPicPr>
          <p:cNvPr id="69" name="Picture 68" descr="Chart, histogram&#10;&#10;Description automatically generated">
            <a:extLst>
              <a:ext uri="{FF2B5EF4-FFF2-40B4-BE49-F238E27FC236}">
                <a16:creationId xmlns:a16="http://schemas.microsoft.com/office/drawing/2014/main" id="{4388E8B7-7922-7FCE-AF08-8F5F1B5CC168}"/>
              </a:ext>
            </a:extLst>
          </p:cNvPr>
          <p:cNvPicPr>
            <a:picLocks noChangeAspect="1"/>
          </p:cNvPicPr>
          <p:nvPr/>
        </p:nvPicPr>
        <p:blipFill>
          <a:blip r:embed="rId8"/>
          <a:stretch>
            <a:fillRect/>
          </a:stretch>
        </p:blipFill>
        <p:spPr>
          <a:xfrm>
            <a:off x="5812152" y="2658054"/>
            <a:ext cx="3181658" cy="2386244"/>
          </a:xfrm>
          <a:prstGeom prst="rect">
            <a:avLst/>
          </a:prstGeom>
        </p:spPr>
      </p:pic>
      <p:pic>
        <p:nvPicPr>
          <p:cNvPr id="70" name="Picture 69" descr="Chart, diagram&#10;&#10;Description automatically generated">
            <a:extLst>
              <a:ext uri="{FF2B5EF4-FFF2-40B4-BE49-F238E27FC236}">
                <a16:creationId xmlns:a16="http://schemas.microsoft.com/office/drawing/2014/main" id="{012FA6D5-4669-7105-C43D-525B1130F8E1}"/>
              </a:ext>
            </a:extLst>
          </p:cNvPr>
          <p:cNvPicPr>
            <a:picLocks noChangeAspect="1"/>
          </p:cNvPicPr>
          <p:nvPr/>
        </p:nvPicPr>
        <p:blipFill rotWithShape="1">
          <a:blip r:embed="rId9"/>
          <a:srcRect l="49040"/>
          <a:stretch/>
        </p:blipFill>
        <p:spPr>
          <a:xfrm>
            <a:off x="9412986" y="3949914"/>
            <a:ext cx="2495587" cy="2188768"/>
          </a:xfrm>
          <a:prstGeom prst="rect">
            <a:avLst/>
          </a:prstGeom>
        </p:spPr>
      </p:pic>
      <p:cxnSp>
        <p:nvCxnSpPr>
          <p:cNvPr id="71" name="Straight Arrow Connector 70">
            <a:extLst>
              <a:ext uri="{FF2B5EF4-FFF2-40B4-BE49-F238E27FC236}">
                <a16:creationId xmlns:a16="http://schemas.microsoft.com/office/drawing/2014/main" id="{18D28F22-DCD9-D988-CE48-CDC71ED14210}"/>
              </a:ext>
            </a:extLst>
          </p:cNvPr>
          <p:cNvCxnSpPr>
            <a:cxnSpLocks/>
          </p:cNvCxnSpPr>
          <p:nvPr/>
        </p:nvCxnSpPr>
        <p:spPr>
          <a:xfrm flipV="1">
            <a:off x="5201597" y="2190314"/>
            <a:ext cx="4051650" cy="232876"/>
          </a:xfrm>
          <a:prstGeom prst="straightConnector1">
            <a:avLst/>
          </a:prstGeom>
          <a:noFill/>
          <a:ln w="19050" cap="flat" cmpd="sng" algn="ctr">
            <a:solidFill>
              <a:sysClr val="windowText" lastClr="000000"/>
            </a:solidFill>
            <a:prstDash val="solid"/>
            <a:miter lim="800000"/>
            <a:tailEnd type="triangle"/>
          </a:ln>
          <a:effectLst/>
        </p:spPr>
      </p:cxnSp>
      <p:cxnSp>
        <p:nvCxnSpPr>
          <p:cNvPr id="72" name="Straight Arrow Connector 71">
            <a:extLst>
              <a:ext uri="{FF2B5EF4-FFF2-40B4-BE49-F238E27FC236}">
                <a16:creationId xmlns:a16="http://schemas.microsoft.com/office/drawing/2014/main" id="{A8F3E6EC-18B3-3A63-416B-7BB3A3D1CC71}"/>
              </a:ext>
            </a:extLst>
          </p:cNvPr>
          <p:cNvCxnSpPr>
            <a:cxnSpLocks/>
          </p:cNvCxnSpPr>
          <p:nvPr/>
        </p:nvCxnSpPr>
        <p:spPr>
          <a:xfrm>
            <a:off x="5229245" y="3758745"/>
            <a:ext cx="478381" cy="0"/>
          </a:xfrm>
          <a:prstGeom prst="straightConnector1">
            <a:avLst/>
          </a:prstGeom>
          <a:noFill/>
          <a:ln w="19050" cap="flat" cmpd="sng" algn="ctr">
            <a:solidFill>
              <a:sysClr val="windowText" lastClr="000000"/>
            </a:solidFill>
            <a:prstDash val="solid"/>
            <a:miter lim="800000"/>
            <a:tailEnd type="triangle"/>
          </a:ln>
          <a:effectLst/>
        </p:spPr>
      </p:cxnSp>
      <p:cxnSp>
        <p:nvCxnSpPr>
          <p:cNvPr id="73" name="Straight Arrow Connector 72">
            <a:extLst>
              <a:ext uri="{FF2B5EF4-FFF2-40B4-BE49-F238E27FC236}">
                <a16:creationId xmlns:a16="http://schemas.microsoft.com/office/drawing/2014/main" id="{5952D56E-FABD-2C24-F364-AD8052D3D542}"/>
              </a:ext>
            </a:extLst>
          </p:cNvPr>
          <p:cNvCxnSpPr>
            <a:cxnSpLocks/>
          </p:cNvCxnSpPr>
          <p:nvPr/>
        </p:nvCxnSpPr>
        <p:spPr>
          <a:xfrm flipV="1">
            <a:off x="5258076" y="5470618"/>
            <a:ext cx="3812182" cy="122211"/>
          </a:xfrm>
          <a:prstGeom prst="straightConnector1">
            <a:avLst/>
          </a:prstGeom>
          <a:noFill/>
          <a:ln w="19050" cap="flat" cmpd="sng" algn="ctr">
            <a:solidFill>
              <a:sysClr val="windowText" lastClr="000000"/>
            </a:solidFill>
            <a:prstDash val="solid"/>
            <a:miter lim="800000"/>
            <a:tailEnd type="triangle"/>
          </a:ln>
          <a:effectLst/>
        </p:spPr>
      </p:cxnSp>
      <p:sp>
        <p:nvSpPr>
          <p:cNvPr id="74" name="Right Brace 73">
            <a:extLst>
              <a:ext uri="{FF2B5EF4-FFF2-40B4-BE49-F238E27FC236}">
                <a16:creationId xmlns:a16="http://schemas.microsoft.com/office/drawing/2014/main" id="{2DF2AC0E-41F3-CFCF-8E5B-C3F62471AD84}"/>
              </a:ext>
            </a:extLst>
          </p:cNvPr>
          <p:cNvSpPr/>
          <p:nvPr/>
        </p:nvSpPr>
        <p:spPr>
          <a:xfrm>
            <a:off x="5065014" y="2054473"/>
            <a:ext cx="193062" cy="737434"/>
          </a:xfrm>
          <a:prstGeom prst="rightBrace">
            <a:avLst/>
          </a:prstGeom>
          <a:noFill/>
          <a:ln w="285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75" name="Right Brace 74">
            <a:extLst>
              <a:ext uri="{FF2B5EF4-FFF2-40B4-BE49-F238E27FC236}">
                <a16:creationId xmlns:a16="http://schemas.microsoft.com/office/drawing/2014/main" id="{255FF316-1016-43E9-79DB-4A667CAA821A}"/>
              </a:ext>
            </a:extLst>
          </p:cNvPr>
          <p:cNvSpPr/>
          <p:nvPr/>
        </p:nvSpPr>
        <p:spPr>
          <a:xfrm>
            <a:off x="5065014" y="2880382"/>
            <a:ext cx="193062" cy="1756727"/>
          </a:xfrm>
          <a:prstGeom prst="rightBrace">
            <a:avLst/>
          </a:prstGeom>
          <a:noFill/>
          <a:ln w="285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76" name="Right Brace 75">
            <a:extLst>
              <a:ext uri="{FF2B5EF4-FFF2-40B4-BE49-F238E27FC236}">
                <a16:creationId xmlns:a16="http://schemas.microsoft.com/office/drawing/2014/main" id="{2F898034-8534-FA2A-AD44-C660B8ABE8D5}"/>
              </a:ext>
            </a:extLst>
          </p:cNvPr>
          <p:cNvSpPr/>
          <p:nvPr/>
        </p:nvSpPr>
        <p:spPr>
          <a:xfrm>
            <a:off x="5065014" y="5274319"/>
            <a:ext cx="193062" cy="637021"/>
          </a:xfrm>
          <a:prstGeom prst="rightBrace">
            <a:avLst/>
          </a:prstGeom>
          <a:noFill/>
          <a:ln w="285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899256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671D4A0F-1826-9D4B-A266-7536F5B739B8}"/>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EBAE2BC5-1ADF-034A-988C-BDA5356362FC}"/>
              </a:ext>
            </a:extLst>
          </p:cNvPr>
          <p:cNvSpPr>
            <a:spLocks noGrp="1"/>
          </p:cNvSpPr>
          <p:nvPr>
            <p:ph type="title"/>
          </p:nvPr>
        </p:nvSpPr>
        <p:spPr>
          <a:xfrm>
            <a:off x="407988" y="373593"/>
            <a:ext cx="11784012" cy="1065742"/>
          </a:xfrm>
        </p:spPr>
        <p:txBody>
          <a:bodyPr/>
          <a:lstStyle/>
          <a:p>
            <a:r>
              <a:rPr lang="en-GB" dirty="0"/>
              <a:t>Non-uniform resistivity</a:t>
            </a:r>
            <a:endParaRPr lang="en-BE" dirty="0"/>
          </a:p>
        </p:txBody>
      </p:sp>
      <p:sp>
        <p:nvSpPr>
          <p:cNvPr id="4" name="Slide Number Placeholder 3">
            <a:extLst>
              <a:ext uri="{FF2B5EF4-FFF2-40B4-BE49-F238E27FC236}">
                <a16:creationId xmlns:a16="http://schemas.microsoft.com/office/drawing/2014/main" id="{05F1D894-F1E5-3642-ADBF-6F3D331E9349}"/>
              </a:ext>
            </a:extLst>
          </p:cNvPr>
          <p:cNvSpPr>
            <a:spLocks noGrp="1"/>
          </p:cNvSpPr>
          <p:nvPr>
            <p:ph type="sldNum" sz="quarter" idx="12"/>
          </p:nvPr>
        </p:nvSpPr>
        <p:spPr/>
        <p:txBody>
          <a:bodyPr/>
          <a:lstStyle/>
          <a:p>
            <a:fld id="{36B5EA5A-BC32-A742-B11B-8E7414D5B535}" type="slidenum">
              <a:rPr lang="en-US" smtClean="0"/>
              <a:pPr/>
              <a:t>32</a:t>
            </a:fld>
            <a:endParaRPr lang="en-US" dirty="0"/>
          </a:p>
        </p:txBody>
      </p:sp>
      <p:pic>
        <p:nvPicPr>
          <p:cNvPr id="37" name="Picture 36" descr="Logo&#10;&#10;Description automatically generated with medium confidence">
            <a:extLst>
              <a:ext uri="{FF2B5EF4-FFF2-40B4-BE49-F238E27FC236}">
                <a16:creationId xmlns:a16="http://schemas.microsoft.com/office/drawing/2014/main" id="{F2DB53A9-0420-904A-B92A-591E2D723F93}"/>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grpSp>
        <p:nvGrpSpPr>
          <p:cNvPr id="6" name="Group 5">
            <a:extLst>
              <a:ext uri="{FF2B5EF4-FFF2-40B4-BE49-F238E27FC236}">
                <a16:creationId xmlns:a16="http://schemas.microsoft.com/office/drawing/2014/main" id="{F3BC8EE0-35DE-18C5-AECB-05829398B629}"/>
              </a:ext>
            </a:extLst>
          </p:cNvPr>
          <p:cNvGrpSpPr/>
          <p:nvPr/>
        </p:nvGrpSpPr>
        <p:grpSpPr>
          <a:xfrm>
            <a:off x="3795040" y="6288867"/>
            <a:ext cx="1687441" cy="514966"/>
            <a:chOff x="4481559" y="5776021"/>
            <a:chExt cx="2970118" cy="868188"/>
          </a:xfrm>
        </p:grpSpPr>
        <p:pic>
          <p:nvPicPr>
            <p:cNvPr id="7" name="Picture 6" descr="Graphical user interface, application&#10;&#10;Description automatically generated">
              <a:extLst>
                <a:ext uri="{FF2B5EF4-FFF2-40B4-BE49-F238E27FC236}">
                  <a16:creationId xmlns:a16="http://schemas.microsoft.com/office/drawing/2014/main" id="{EC711602-A7F1-997E-D8A1-60EF82C9738F}"/>
                </a:ext>
              </a:extLst>
            </p:cNvPr>
            <p:cNvPicPr>
              <a:picLocks noChangeAspect="1"/>
            </p:cNvPicPr>
            <p:nvPr/>
          </p:nvPicPr>
          <p:blipFill>
            <a:blip r:embed="rId4"/>
            <a:stretch>
              <a:fillRect/>
            </a:stretch>
          </p:blipFill>
          <p:spPr>
            <a:xfrm>
              <a:off x="4481559" y="5776021"/>
              <a:ext cx="2970118" cy="868188"/>
            </a:xfrm>
            <a:prstGeom prst="rect">
              <a:avLst/>
            </a:prstGeom>
          </p:spPr>
        </p:pic>
        <p:pic>
          <p:nvPicPr>
            <p:cNvPr id="9" name="Picture 8" descr="Graphical user interface, application&#10;&#10;Description automatically generated">
              <a:extLst>
                <a:ext uri="{FF2B5EF4-FFF2-40B4-BE49-F238E27FC236}">
                  <a16:creationId xmlns:a16="http://schemas.microsoft.com/office/drawing/2014/main" id="{E577DEAA-C27C-410C-8C82-158F0E701B65}"/>
                </a:ext>
              </a:extLst>
            </p:cNvPr>
            <p:cNvPicPr>
              <a:picLocks noChangeAspect="1"/>
            </p:cNvPicPr>
            <p:nvPr/>
          </p:nvPicPr>
          <p:blipFill rotWithShape="1">
            <a:blip r:embed="rId5"/>
            <a:srcRect r="30484" b="58556"/>
            <a:stretch/>
          </p:blipFill>
          <p:spPr>
            <a:xfrm>
              <a:off x="4481560" y="5776021"/>
              <a:ext cx="2064714" cy="359811"/>
            </a:xfrm>
            <a:prstGeom prst="rect">
              <a:avLst/>
            </a:prstGeom>
          </p:spPr>
        </p:pic>
      </p:grpSp>
      <p:pic>
        <p:nvPicPr>
          <p:cNvPr id="11" name="Picture 10" descr="Graphical user interface, Teams&#10;&#10;Description automatically generated with medium confidence">
            <a:extLst>
              <a:ext uri="{FF2B5EF4-FFF2-40B4-BE49-F238E27FC236}">
                <a16:creationId xmlns:a16="http://schemas.microsoft.com/office/drawing/2014/main" id="{68023571-8868-D10D-EA64-3164F973BEA7}"/>
              </a:ext>
            </a:extLst>
          </p:cNvPr>
          <p:cNvPicPr>
            <a:picLocks noChangeAspect="1"/>
          </p:cNvPicPr>
          <p:nvPr/>
        </p:nvPicPr>
        <p:blipFill>
          <a:blip r:embed="rId6"/>
          <a:stretch>
            <a:fillRect/>
          </a:stretch>
        </p:blipFill>
        <p:spPr>
          <a:xfrm>
            <a:off x="2945113" y="6282930"/>
            <a:ext cx="855855" cy="529522"/>
          </a:xfrm>
          <a:prstGeom prst="rect">
            <a:avLst/>
          </a:prstGeom>
        </p:spPr>
      </p:pic>
      <p:pic>
        <p:nvPicPr>
          <p:cNvPr id="12" name="Picture 11" descr="Graphical user interface&#10;&#10;Description automatically generated">
            <a:extLst>
              <a:ext uri="{FF2B5EF4-FFF2-40B4-BE49-F238E27FC236}">
                <a16:creationId xmlns:a16="http://schemas.microsoft.com/office/drawing/2014/main" id="{B08FCCB3-A2C2-5A3A-3338-CABF285263C3}"/>
              </a:ext>
            </a:extLst>
          </p:cNvPr>
          <p:cNvPicPr>
            <a:picLocks noChangeAspect="1"/>
          </p:cNvPicPr>
          <p:nvPr/>
        </p:nvPicPr>
        <p:blipFill>
          <a:blip r:embed="rId7"/>
          <a:stretch>
            <a:fillRect/>
          </a:stretch>
        </p:blipFill>
        <p:spPr>
          <a:xfrm>
            <a:off x="947499" y="1796278"/>
            <a:ext cx="5334032" cy="4000524"/>
          </a:xfrm>
          <a:prstGeom prst="rect">
            <a:avLst/>
          </a:prstGeom>
        </p:spPr>
      </p:pic>
      <p:pic>
        <p:nvPicPr>
          <p:cNvPr id="16" name="Picture 15" descr="Chart&#10;&#10;Description automatically generated">
            <a:extLst>
              <a:ext uri="{FF2B5EF4-FFF2-40B4-BE49-F238E27FC236}">
                <a16:creationId xmlns:a16="http://schemas.microsoft.com/office/drawing/2014/main" id="{5CC156F0-D0D0-0C2E-9E96-0CBA7F85D3A2}"/>
              </a:ext>
            </a:extLst>
          </p:cNvPr>
          <p:cNvPicPr>
            <a:picLocks noChangeAspect="1"/>
          </p:cNvPicPr>
          <p:nvPr/>
        </p:nvPicPr>
        <p:blipFill>
          <a:blip r:embed="rId8"/>
          <a:stretch>
            <a:fillRect/>
          </a:stretch>
        </p:blipFill>
        <p:spPr>
          <a:xfrm>
            <a:off x="6793948" y="1776193"/>
            <a:ext cx="4075190" cy="4143489"/>
          </a:xfrm>
          <a:prstGeom prst="rect">
            <a:avLst/>
          </a:prstGeom>
        </p:spPr>
      </p:pic>
      <p:sp>
        <p:nvSpPr>
          <p:cNvPr id="10" name="TextBox 9">
            <a:extLst>
              <a:ext uri="{FF2B5EF4-FFF2-40B4-BE49-F238E27FC236}">
                <a16:creationId xmlns:a16="http://schemas.microsoft.com/office/drawing/2014/main" id="{A612A0D9-A99F-F216-8D7C-84AFA722B5B4}"/>
              </a:ext>
            </a:extLst>
          </p:cNvPr>
          <p:cNvSpPr txBox="1"/>
          <p:nvPr/>
        </p:nvSpPr>
        <p:spPr>
          <a:xfrm>
            <a:off x="1679796" y="1648464"/>
            <a:ext cx="4065215" cy="276999"/>
          </a:xfrm>
          <a:prstGeom prst="rect">
            <a:avLst/>
          </a:prstGeom>
          <a:noFill/>
        </p:spPr>
        <p:txBody>
          <a:bodyPr wrap="none" lIns="0" tIns="0" rIns="0" bIns="0" rtlCol="0">
            <a:spAutoFit/>
          </a:bodyPr>
          <a:lstStyle/>
          <a:p>
            <a:pPr algn="l"/>
            <a:r>
              <a:rPr lang="en-BE" dirty="0">
                <a:solidFill>
                  <a:schemeClr val="tx2"/>
                </a:solidFill>
              </a:rPr>
              <a:t>Non-uniformity map of the readout cell</a:t>
            </a:r>
          </a:p>
        </p:txBody>
      </p:sp>
    </p:spTree>
    <p:extLst>
      <p:ext uri="{BB962C8B-B14F-4D97-AF65-F5344CB8AC3E}">
        <p14:creationId xmlns:p14="http://schemas.microsoft.com/office/powerpoint/2010/main" val="31172102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BD17F1-7B1A-9C41-A357-5BD22205647D}"/>
              </a:ext>
            </a:extLst>
          </p:cNvPr>
          <p:cNvSpPr>
            <a:spLocks noGrp="1"/>
          </p:cNvSpPr>
          <p:nvPr>
            <p:ph type="title"/>
          </p:nvPr>
        </p:nvSpPr>
        <p:spPr/>
        <p:txBody>
          <a:bodyPr/>
          <a:lstStyle/>
          <a:p>
            <a:endParaRPr lang="en-BE"/>
          </a:p>
        </p:txBody>
      </p:sp>
      <p:pic>
        <p:nvPicPr>
          <p:cNvPr id="5" name="Content Placeholder 4">
            <a:extLst>
              <a:ext uri="{FF2B5EF4-FFF2-40B4-BE49-F238E27FC236}">
                <a16:creationId xmlns:a16="http://schemas.microsoft.com/office/drawing/2014/main" id="{FEF55FE5-08A7-414A-B414-ECFE298AF97E}"/>
              </a:ext>
            </a:extLst>
          </p:cNvPr>
          <p:cNvPicPr>
            <a:picLocks noGrp="1" noChangeAspect="1"/>
          </p:cNvPicPr>
          <p:nvPr>
            <p:ph idx="1"/>
          </p:nvPr>
        </p:nvPicPr>
        <p:blipFill>
          <a:blip r:embed="rId2"/>
          <a:stretch>
            <a:fillRect/>
          </a:stretch>
        </p:blipFill>
        <p:spPr>
          <a:xfrm>
            <a:off x="0" y="0"/>
            <a:ext cx="12192000" cy="6858000"/>
          </a:xfrm>
        </p:spPr>
      </p:pic>
    </p:spTree>
    <p:extLst>
      <p:ext uri="{BB962C8B-B14F-4D97-AF65-F5344CB8AC3E}">
        <p14:creationId xmlns:p14="http://schemas.microsoft.com/office/powerpoint/2010/main" val="13162095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671D4A0F-1826-9D4B-A266-7536F5B739B8}"/>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EBAE2BC5-1ADF-034A-988C-BDA5356362FC}"/>
              </a:ext>
            </a:extLst>
          </p:cNvPr>
          <p:cNvSpPr>
            <a:spLocks noGrp="1"/>
          </p:cNvSpPr>
          <p:nvPr>
            <p:ph type="title"/>
          </p:nvPr>
        </p:nvSpPr>
        <p:spPr>
          <a:xfrm>
            <a:off x="407988" y="373593"/>
            <a:ext cx="11784012" cy="1065742"/>
          </a:xfrm>
        </p:spPr>
        <p:txBody>
          <a:bodyPr/>
          <a:lstStyle/>
          <a:p>
            <a:r>
              <a:rPr lang="en-GB" dirty="0"/>
              <a:t>MRPC simulation using grid based avalanche method</a:t>
            </a:r>
            <a:endParaRPr lang="en-BE" dirty="0"/>
          </a:p>
        </p:txBody>
      </p:sp>
      <p:sp>
        <p:nvSpPr>
          <p:cNvPr id="4" name="Slide Number Placeholder 3">
            <a:extLst>
              <a:ext uri="{FF2B5EF4-FFF2-40B4-BE49-F238E27FC236}">
                <a16:creationId xmlns:a16="http://schemas.microsoft.com/office/drawing/2014/main" id="{05F1D894-F1E5-3642-ADBF-6F3D331E9349}"/>
              </a:ext>
            </a:extLst>
          </p:cNvPr>
          <p:cNvSpPr>
            <a:spLocks noGrp="1"/>
          </p:cNvSpPr>
          <p:nvPr>
            <p:ph type="sldNum" sz="quarter" idx="12"/>
          </p:nvPr>
        </p:nvSpPr>
        <p:spPr/>
        <p:txBody>
          <a:bodyPr/>
          <a:lstStyle/>
          <a:p>
            <a:fld id="{36B5EA5A-BC32-A742-B11B-8E7414D5B535}" type="slidenum">
              <a:rPr lang="en-US" smtClean="0"/>
              <a:pPr/>
              <a:t>34</a:t>
            </a:fld>
            <a:endParaRPr lang="en-US" dirty="0"/>
          </a:p>
        </p:txBody>
      </p:sp>
      <p:pic>
        <p:nvPicPr>
          <p:cNvPr id="37" name="Picture 36" descr="Logo&#10;&#10;Description automatically generated with medium confidence">
            <a:extLst>
              <a:ext uri="{FF2B5EF4-FFF2-40B4-BE49-F238E27FC236}">
                <a16:creationId xmlns:a16="http://schemas.microsoft.com/office/drawing/2014/main" id="{F2DB53A9-0420-904A-B92A-591E2D723F93}"/>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grpSp>
        <p:nvGrpSpPr>
          <p:cNvPr id="6" name="Group 5">
            <a:extLst>
              <a:ext uri="{FF2B5EF4-FFF2-40B4-BE49-F238E27FC236}">
                <a16:creationId xmlns:a16="http://schemas.microsoft.com/office/drawing/2014/main" id="{F3BC8EE0-35DE-18C5-AECB-05829398B629}"/>
              </a:ext>
            </a:extLst>
          </p:cNvPr>
          <p:cNvGrpSpPr/>
          <p:nvPr/>
        </p:nvGrpSpPr>
        <p:grpSpPr>
          <a:xfrm>
            <a:off x="3795040" y="6288867"/>
            <a:ext cx="1687441" cy="514966"/>
            <a:chOff x="4481559" y="5776021"/>
            <a:chExt cx="2970118" cy="868188"/>
          </a:xfrm>
        </p:grpSpPr>
        <p:pic>
          <p:nvPicPr>
            <p:cNvPr id="7" name="Picture 6" descr="Graphical user interface, application&#10;&#10;Description automatically generated">
              <a:extLst>
                <a:ext uri="{FF2B5EF4-FFF2-40B4-BE49-F238E27FC236}">
                  <a16:creationId xmlns:a16="http://schemas.microsoft.com/office/drawing/2014/main" id="{EC711602-A7F1-997E-D8A1-60EF82C9738F}"/>
                </a:ext>
              </a:extLst>
            </p:cNvPr>
            <p:cNvPicPr>
              <a:picLocks noChangeAspect="1"/>
            </p:cNvPicPr>
            <p:nvPr/>
          </p:nvPicPr>
          <p:blipFill>
            <a:blip r:embed="rId4"/>
            <a:stretch>
              <a:fillRect/>
            </a:stretch>
          </p:blipFill>
          <p:spPr>
            <a:xfrm>
              <a:off x="4481559" y="5776021"/>
              <a:ext cx="2970118" cy="868188"/>
            </a:xfrm>
            <a:prstGeom prst="rect">
              <a:avLst/>
            </a:prstGeom>
          </p:spPr>
        </p:pic>
        <p:pic>
          <p:nvPicPr>
            <p:cNvPr id="9" name="Picture 8" descr="Graphical user interface, application&#10;&#10;Description automatically generated">
              <a:extLst>
                <a:ext uri="{FF2B5EF4-FFF2-40B4-BE49-F238E27FC236}">
                  <a16:creationId xmlns:a16="http://schemas.microsoft.com/office/drawing/2014/main" id="{E577DEAA-C27C-410C-8C82-158F0E701B65}"/>
                </a:ext>
              </a:extLst>
            </p:cNvPr>
            <p:cNvPicPr>
              <a:picLocks noChangeAspect="1"/>
            </p:cNvPicPr>
            <p:nvPr/>
          </p:nvPicPr>
          <p:blipFill rotWithShape="1">
            <a:blip r:embed="rId5"/>
            <a:srcRect r="30484" b="58556"/>
            <a:stretch/>
          </p:blipFill>
          <p:spPr>
            <a:xfrm>
              <a:off x="4481560" y="5776021"/>
              <a:ext cx="2064714" cy="359811"/>
            </a:xfrm>
            <a:prstGeom prst="rect">
              <a:avLst/>
            </a:prstGeom>
          </p:spPr>
        </p:pic>
      </p:grpSp>
      <p:pic>
        <p:nvPicPr>
          <p:cNvPr id="11" name="Picture 10" descr="Graphical user interface, Teams&#10;&#10;Description automatically generated with medium confidence">
            <a:extLst>
              <a:ext uri="{FF2B5EF4-FFF2-40B4-BE49-F238E27FC236}">
                <a16:creationId xmlns:a16="http://schemas.microsoft.com/office/drawing/2014/main" id="{68023571-8868-D10D-EA64-3164F973BEA7}"/>
              </a:ext>
            </a:extLst>
          </p:cNvPr>
          <p:cNvPicPr>
            <a:picLocks noChangeAspect="1"/>
          </p:cNvPicPr>
          <p:nvPr/>
        </p:nvPicPr>
        <p:blipFill>
          <a:blip r:embed="rId6"/>
          <a:stretch>
            <a:fillRect/>
          </a:stretch>
        </p:blipFill>
        <p:spPr>
          <a:xfrm>
            <a:off x="2945113" y="6282930"/>
            <a:ext cx="855855" cy="529522"/>
          </a:xfrm>
          <a:prstGeom prst="rect">
            <a:avLst/>
          </a:prstGeom>
        </p:spPr>
      </p:pic>
      <p:pic>
        <p:nvPicPr>
          <p:cNvPr id="12" name="Picture 11">
            <a:extLst>
              <a:ext uri="{FF2B5EF4-FFF2-40B4-BE49-F238E27FC236}">
                <a16:creationId xmlns:a16="http://schemas.microsoft.com/office/drawing/2014/main" id="{29DB7A4C-7EBF-77D1-83D1-DA636358DCB4}"/>
              </a:ext>
            </a:extLst>
          </p:cNvPr>
          <p:cNvPicPr>
            <a:picLocks noChangeAspect="1"/>
          </p:cNvPicPr>
          <p:nvPr/>
        </p:nvPicPr>
        <p:blipFill>
          <a:blip r:embed="rId7"/>
          <a:stretch>
            <a:fillRect/>
          </a:stretch>
        </p:blipFill>
        <p:spPr>
          <a:xfrm>
            <a:off x="1249770" y="1782740"/>
            <a:ext cx="3647535" cy="3556347"/>
          </a:xfrm>
          <a:prstGeom prst="rect">
            <a:avLst/>
          </a:prstGeom>
        </p:spPr>
      </p:pic>
      <p:pic>
        <p:nvPicPr>
          <p:cNvPr id="16" name="Picture 15" descr="A screenshot of a computer&#10;&#10;Description automatically generated with low confidence">
            <a:extLst>
              <a:ext uri="{FF2B5EF4-FFF2-40B4-BE49-F238E27FC236}">
                <a16:creationId xmlns:a16="http://schemas.microsoft.com/office/drawing/2014/main" id="{450302C9-FBDF-E60B-83D2-10614F1FFC8C}"/>
              </a:ext>
            </a:extLst>
          </p:cNvPr>
          <p:cNvPicPr>
            <a:picLocks noChangeAspect="1"/>
          </p:cNvPicPr>
          <p:nvPr/>
        </p:nvPicPr>
        <p:blipFill>
          <a:blip r:embed="rId8"/>
          <a:stretch>
            <a:fillRect/>
          </a:stretch>
        </p:blipFill>
        <p:spPr>
          <a:xfrm>
            <a:off x="5482481" y="2448256"/>
            <a:ext cx="6235539" cy="2736795"/>
          </a:xfrm>
          <a:prstGeom prst="rect">
            <a:avLst/>
          </a:prstGeom>
        </p:spPr>
      </p:pic>
    </p:spTree>
    <p:extLst>
      <p:ext uri="{BB962C8B-B14F-4D97-AF65-F5344CB8AC3E}">
        <p14:creationId xmlns:p14="http://schemas.microsoft.com/office/powerpoint/2010/main" val="6518382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 diagram&#10;&#10;Description automatically generated">
            <a:extLst>
              <a:ext uri="{FF2B5EF4-FFF2-40B4-BE49-F238E27FC236}">
                <a16:creationId xmlns:a16="http://schemas.microsoft.com/office/drawing/2014/main" id="{DE79AA73-270D-9244-AA4B-B0740ED0941C}"/>
              </a:ext>
            </a:extLst>
          </p:cNvPr>
          <p:cNvPicPr>
            <a:picLocks noChangeAspect="1"/>
          </p:cNvPicPr>
          <p:nvPr/>
        </p:nvPicPr>
        <p:blipFill>
          <a:blip r:embed="rId3"/>
          <a:stretch>
            <a:fillRect/>
          </a:stretch>
        </p:blipFill>
        <p:spPr>
          <a:xfrm>
            <a:off x="7127526" y="2633105"/>
            <a:ext cx="4192086" cy="3144064"/>
          </a:xfrm>
          <a:prstGeom prst="rect">
            <a:avLst/>
          </a:prstGeom>
        </p:spPr>
      </p:pic>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8" y="1408662"/>
                <a:ext cx="11125644" cy="4471048"/>
              </a:xfrm>
            </p:spPr>
            <p:txBody>
              <a:bodyPr/>
              <a:lstStyle/>
              <a:p>
                <a:pPr marL="0" lvl="1" indent="0">
                  <a:buNone/>
                </a:pPr>
                <a:r>
                  <a:rPr lang="en-US" b="1" dirty="0"/>
                  <a:t>The </a:t>
                </a:r>
                <a:r>
                  <a:rPr lang="en-US" b="1" dirty="0" err="1"/>
                  <a:t>Ramo</a:t>
                </a:r>
                <a:r>
                  <a:rPr lang="en-US" b="1" dirty="0"/>
                  <a:t>-Shockley theorem allows the current induced by an externally impressed charge density on any electrode to be calculated by the usage of a so-called </a:t>
                </a:r>
                <a:r>
                  <a:rPr lang="en-US" b="1" dirty="0">
                    <a:solidFill>
                      <a:srgbClr val="FF0000"/>
                    </a:solidFill>
                  </a:rPr>
                  <a:t>weighting potential </a:t>
                </a:r>
                <a14:m>
                  <m:oMath xmlns:m="http://schemas.openxmlformats.org/officeDocument/2006/math">
                    <m:r>
                      <a:rPr lang="en-US" b="1" i="0" smtClean="0">
                        <a:solidFill>
                          <a:srgbClr val="FF0000"/>
                        </a:solidFill>
                        <a:latin typeface="Cambria Math" panose="02040503050406030204" pitchFamily="18" charset="0"/>
                        <a:ea typeface="Cambria Math" panose="02040503050406030204" pitchFamily="18" charset="0"/>
                      </a:rPr>
                      <m:t>𝛙</m:t>
                    </m:r>
                    <m:r>
                      <a:rPr lang="en-US" b="1" i="0" smtClean="0">
                        <a:solidFill>
                          <a:srgbClr val="FF0000"/>
                        </a:solidFill>
                        <a:latin typeface="Cambria Math" panose="02040503050406030204" pitchFamily="18" charset="0"/>
                        <a:ea typeface="Cambria Math" panose="02040503050406030204" pitchFamily="18" charset="0"/>
                      </a:rPr>
                      <m:t>(</m:t>
                    </m:r>
                    <m:r>
                      <a:rPr lang="en-US" b="1" i="0" smtClean="0">
                        <a:solidFill>
                          <a:srgbClr val="FF0000"/>
                        </a:solidFill>
                        <a:latin typeface="Cambria Math" panose="02040503050406030204" pitchFamily="18" charset="0"/>
                        <a:ea typeface="Cambria Math" panose="02040503050406030204" pitchFamily="18" charset="0"/>
                      </a:rPr>
                      <m:t>𝐱</m:t>
                    </m:r>
                    <m:r>
                      <a:rPr lang="en-US" b="1" i="0" smtClean="0">
                        <a:solidFill>
                          <a:srgbClr val="FF0000"/>
                        </a:solidFill>
                        <a:latin typeface="Cambria Math" panose="02040503050406030204" pitchFamily="18" charset="0"/>
                        <a:ea typeface="Cambria Math" panose="02040503050406030204" pitchFamily="18" charset="0"/>
                      </a:rPr>
                      <m:t>)</m:t>
                    </m:r>
                  </m:oMath>
                </a14:m>
                <a:r>
                  <a:rPr lang="en-US" b="1" dirty="0"/>
                  <a:t>.</a:t>
                </a:r>
              </a:p>
            </p:txBody>
          </p:sp>
        </mc:Choice>
        <mc:Fallback xmlns="">
          <p:sp>
            <p:nvSpPr>
              <p:cNvPr id="2" name="Content Placeholder 1">
                <a:extLst>
                  <a:ext uri="{FF2B5EF4-FFF2-40B4-BE49-F238E27FC236}">
                    <a16:creationId xmlns:a16="http://schemas.microsoft.com/office/drawing/2014/main" id="{97F283B3-893E-E844-A539-D34BA0CC00FE}"/>
                  </a:ext>
                </a:extLst>
              </p:cNvPr>
              <p:cNvSpPr>
                <a:spLocks noGrp="1" noRot="1" noChangeAspect="1" noMove="1" noResize="1" noEditPoints="1" noAdjustHandles="1" noChangeArrowheads="1" noChangeShapeType="1" noTextEdit="1"/>
              </p:cNvSpPr>
              <p:nvPr>
                <p:ph idx="1"/>
              </p:nvPr>
            </p:nvSpPr>
            <p:spPr>
              <a:xfrm>
                <a:off x="407988" y="1408662"/>
                <a:ext cx="11125644" cy="4471048"/>
              </a:xfrm>
              <a:blipFill>
                <a:blip r:embed="rId4"/>
                <a:stretch>
                  <a:fillRect l="-1254" t="-1412" r="-1824"/>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a:xfrm>
            <a:off x="407989" y="373593"/>
            <a:ext cx="7389046" cy="1065742"/>
          </a:xfrm>
        </p:spPr>
        <p:txBody>
          <a:bodyPr/>
          <a:lstStyle/>
          <a:p>
            <a:r>
              <a:rPr lang="en-GB" dirty="0" err="1"/>
              <a:t>Ramo</a:t>
            </a:r>
            <a:r>
              <a:rPr lang="en-GB" dirty="0"/>
              <a:t>-Shockley theorem</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27" name="TextBox 26">
            <a:extLst>
              <a:ext uri="{FF2B5EF4-FFF2-40B4-BE49-F238E27FC236}">
                <a16:creationId xmlns:a16="http://schemas.microsoft.com/office/drawing/2014/main" id="{93A7555B-804F-174A-A805-F2E38F6BCBDD}"/>
              </a:ext>
            </a:extLst>
          </p:cNvPr>
          <p:cNvSpPr txBox="1"/>
          <p:nvPr/>
        </p:nvSpPr>
        <p:spPr>
          <a:xfrm>
            <a:off x="9326735" y="4870415"/>
            <a:ext cx="1064394" cy="215444"/>
          </a:xfrm>
          <a:prstGeom prst="rect">
            <a:avLst/>
          </a:prstGeom>
          <a:noFill/>
        </p:spPr>
        <p:txBody>
          <a:bodyPr wrap="none" lIns="0" tIns="0" rIns="0" bIns="0" rtlCol="0">
            <a:spAutoFit/>
          </a:bodyPr>
          <a:lstStyle/>
          <a:p>
            <a:pPr algn="l"/>
            <a:r>
              <a:rPr lang="en-US" sz="1400" dirty="0">
                <a:solidFill>
                  <a:schemeClr val="tx2"/>
                </a:solidFill>
              </a:rPr>
              <a:t>Readout strip</a:t>
            </a:r>
          </a:p>
        </p:txBody>
      </p:sp>
      <p:sp>
        <p:nvSpPr>
          <p:cNvPr id="28" name="TextBox 27">
            <a:extLst>
              <a:ext uri="{FF2B5EF4-FFF2-40B4-BE49-F238E27FC236}">
                <a16:creationId xmlns:a16="http://schemas.microsoft.com/office/drawing/2014/main" id="{6BB61579-C7E6-514A-A6FA-F56D89D5F0F5}"/>
              </a:ext>
            </a:extLst>
          </p:cNvPr>
          <p:cNvSpPr txBox="1"/>
          <p:nvPr/>
        </p:nvSpPr>
        <p:spPr>
          <a:xfrm>
            <a:off x="7661357" y="3289793"/>
            <a:ext cx="690895" cy="276999"/>
          </a:xfrm>
          <a:prstGeom prst="rect">
            <a:avLst/>
          </a:prstGeom>
          <a:noFill/>
        </p:spPr>
        <p:txBody>
          <a:bodyPr wrap="none" lIns="0" tIns="0" rIns="0" bIns="0" rtlCol="0">
            <a:spAutoFit/>
          </a:bodyPr>
          <a:lstStyle/>
          <a:p>
            <a:pPr algn="l"/>
            <a:r>
              <a:rPr lang="en-US" sz="1400" dirty="0">
                <a:solidFill>
                  <a:schemeClr val="tx2"/>
                </a:solidFill>
              </a:rPr>
              <a:t>Gas</a:t>
            </a:r>
            <a:r>
              <a:rPr lang="en-US" dirty="0">
                <a:solidFill>
                  <a:schemeClr val="tx2"/>
                </a:solidFill>
              </a:rPr>
              <a:t> </a:t>
            </a:r>
            <a:r>
              <a:rPr lang="en-US" sz="1400" dirty="0">
                <a:solidFill>
                  <a:schemeClr val="tx2"/>
                </a:solidFill>
              </a:rPr>
              <a:t>gap</a:t>
            </a:r>
            <a:endParaRPr lang="en-US" dirty="0">
              <a:solidFill>
                <a:schemeClr val="tx2"/>
              </a:solidFill>
            </a:endParaRPr>
          </a:p>
        </p:txBody>
      </p:sp>
      <p:sp>
        <p:nvSpPr>
          <p:cNvPr id="30" name="TextBox 29">
            <a:extLst>
              <a:ext uri="{FF2B5EF4-FFF2-40B4-BE49-F238E27FC236}">
                <a16:creationId xmlns:a16="http://schemas.microsoft.com/office/drawing/2014/main" id="{287B6A99-7D72-934F-BEDB-660F52DE0769}"/>
              </a:ext>
            </a:extLst>
          </p:cNvPr>
          <p:cNvSpPr txBox="1"/>
          <p:nvPr/>
        </p:nvSpPr>
        <p:spPr>
          <a:xfrm>
            <a:off x="7784377" y="4889654"/>
            <a:ext cx="686085" cy="215444"/>
          </a:xfrm>
          <a:prstGeom prst="rect">
            <a:avLst/>
          </a:prstGeom>
          <a:noFill/>
        </p:spPr>
        <p:txBody>
          <a:bodyPr wrap="none" lIns="0" tIns="0" rIns="0" bIns="0" rtlCol="0">
            <a:spAutoFit/>
          </a:bodyPr>
          <a:lstStyle/>
          <a:p>
            <a:pPr algn="l"/>
            <a:r>
              <a:rPr lang="en-US" sz="1400" dirty="0">
                <a:solidFill>
                  <a:schemeClr val="tx2"/>
                </a:solidFill>
              </a:rPr>
              <a:t>Insulator</a:t>
            </a:r>
          </a:p>
        </p:txBody>
      </p:sp>
      <p:cxnSp>
        <p:nvCxnSpPr>
          <p:cNvPr id="31" name="Straight Arrow Connector 30">
            <a:extLst>
              <a:ext uri="{FF2B5EF4-FFF2-40B4-BE49-F238E27FC236}">
                <a16:creationId xmlns:a16="http://schemas.microsoft.com/office/drawing/2014/main" id="{50598D03-47C5-1C49-A2CF-476226121199}"/>
              </a:ext>
            </a:extLst>
          </p:cNvPr>
          <p:cNvCxnSpPr/>
          <p:nvPr/>
        </p:nvCxnSpPr>
        <p:spPr>
          <a:xfrm>
            <a:off x="8006805" y="3606055"/>
            <a:ext cx="0" cy="587464"/>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8C42A856-922A-2547-B9AE-57041B64A6B3}"/>
              </a:ext>
            </a:extLst>
          </p:cNvPr>
          <p:cNvCxnSpPr>
            <a:cxnSpLocks/>
          </p:cNvCxnSpPr>
          <p:nvPr/>
        </p:nvCxnSpPr>
        <p:spPr>
          <a:xfrm flipV="1">
            <a:off x="8089690" y="4405776"/>
            <a:ext cx="0" cy="471846"/>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52DE10CB-81B0-E44E-9350-F659546C7584}"/>
              </a:ext>
            </a:extLst>
          </p:cNvPr>
          <p:cNvCxnSpPr>
            <a:cxnSpLocks/>
          </p:cNvCxnSpPr>
          <p:nvPr/>
        </p:nvCxnSpPr>
        <p:spPr>
          <a:xfrm flipH="1" flipV="1">
            <a:off x="9065465" y="4540857"/>
            <a:ext cx="793467" cy="324852"/>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4168DC61-A9EA-0B47-B1A9-DE6168C8CDF4}"/>
              </a:ext>
            </a:extLst>
          </p:cNvPr>
          <p:cNvSpPr/>
          <p:nvPr/>
        </p:nvSpPr>
        <p:spPr>
          <a:xfrm>
            <a:off x="6669011" y="2652093"/>
            <a:ext cx="720671" cy="2067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111E5046-B22D-3D41-86E6-A8899436EF85}"/>
              </a:ext>
            </a:extLst>
          </p:cNvPr>
          <p:cNvSpPr/>
          <p:nvPr/>
        </p:nvSpPr>
        <p:spPr>
          <a:xfrm>
            <a:off x="7751309" y="2633105"/>
            <a:ext cx="1937767" cy="2067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5BA55C4B-A053-F640-8909-1D4490187DA1}"/>
              </a:ext>
            </a:extLst>
          </p:cNvPr>
          <p:cNvSpPr/>
          <p:nvPr/>
        </p:nvSpPr>
        <p:spPr>
          <a:xfrm>
            <a:off x="7772799" y="2646010"/>
            <a:ext cx="1937767" cy="2067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C9C81DCD-600B-6844-AB1F-61F49182FAB2}"/>
              </a:ext>
            </a:extLst>
          </p:cNvPr>
          <p:cNvSpPr txBox="1"/>
          <p:nvPr/>
        </p:nvSpPr>
        <p:spPr>
          <a:xfrm>
            <a:off x="6967243" y="2411578"/>
            <a:ext cx="4422927" cy="430887"/>
          </a:xfrm>
          <a:prstGeom prst="rect">
            <a:avLst/>
          </a:prstGeom>
          <a:noFill/>
        </p:spPr>
        <p:txBody>
          <a:bodyPr wrap="square" lIns="0" tIns="0" rIns="0" bIns="0" rtlCol="0">
            <a:spAutoFit/>
          </a:bodyPr>
          <a:lstStyle/>
          <a:p>
            <a:pPr algn="ctr"/>
            <a:r>
              <a:rPr lang="en-GB" sz="1400" dirty="0">
                <a:solidFill>
                  <a:schemeClr val="tx2"/>
                </a:solidFill>
              </a:rPr>
              <a:t>Weighting potential for only perfect insulators and electrodes with infinite conductivity.</a:t>
            </a:r>
          </a:p>
        </p:txBody>
      </p:sp>
      <p:sp>
        <p:nvSpPr>
          <p:cNvPr id="39" name="TextBox 38">
            <a:extLst>
              <a:ext uri="{FF2B5EF4-FFF2-40B4-BE49-F238E27FC236}">
                <a16:creationId xmlns:a16="http://schemas.microsoft.com/office/drawing/2014/main" id="{26945A6F-CC17-354A-A63D-4F6B7E143CBB}"/>
              </a:ext>
            </a:extLst>
          </p:cNvPr>
          <p:cNvSpPr txBox="1"/>
          <p:nvPr/>
        </p:nvSpPr>
        <p:spPr>
          <a:xfrm>
            <a:off x="8583094" y="3358786"/>
            <a:ext cx="1163780" cy="215444"/>
          </a:xfrm>
          <a:prstGeom prst="rect">
            <a:avLst/>
          </a:prstGeom>
          <a:noFill/>
        </p:spPr>
        <p:txBody>
          <a:bodyPr wrap="none" lIns="0" tIns="0" rIns="0" bIns="0" rtlCol="0">
            <a:spAutoFit/>
          </a:bodyPr>
          <a:lstStyle/>
          <a:p>
            <a:pPr algn="l"/>
            <a:r>
              <a:rPr lang="en-US" sz="1400" dirty="0">
                <a:solidFill>
                  <a:schemeClr val="tx2"/>
                </a:solidFill>
              </a:rPr>
              <a:t>Cathode/Mesh</a:t>
            </a:r>
            <a:endParaRPr lang="en-US" dirty="0">
              <a:solidFill>
                <a:schemeClr val="tx2"/>
              </a:solidFill>
            </a:endParaRPr>
          </a:p>
        </p:txBody>
      </p:sp>
      <p:cxnSp>
        <p:nvCxnSpPr>
          <p:cNvPr id="40" name="Straight Arrow Connector 39">
            <a:extLst>
              <a:ext uri="{FF2B5EF4-FFF2-40B4-BE49-F238E27FC236}">
                <a16:creationId xmlns:a16="http://schemas.microsoft.com/office/drawing/2014/main" id="{DF617A52-71DA-5845-B6F8-54CDA7E32B44}"/>
              </a:ext>
            </a:extLst>
          </p:cNvPr>
          <p:cNvCxnSpPr>
            <a:cxnSpLocks/>
          </p:cNvCxnSpPr>
          <p:nvPr/>
        </p:nvCxnSpPr>
        <p:spPr>
          <a:xfrm>
            <a:off x="9218531" y="3574230"/>
            <a:ext cx="0" cy="353381"/>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375915BB-F0DE-C842-8B24-B75F1CB8C9BE}"/>
              </a:ext>
            </a:extLst>
          </p:cNvPr>
          <p:cNvSpPr txBox="1"/>
          <p:nvPr/>
        </p:nvSpPr>
        <p:spPr>
          <a:xfrm>
            <a:off x="7324849" y="6305542"/>
            <a:ext cx="4274697" cy="830997"/>
          </a:xfrm>
          <a:prstGeom prst="rect">
            <a:avLst/>
          </a:prstGeom>
          <a:noFill/>
        </p:spPr>
        <p:txBody>
          <a:bodyPr wrap="square">
            <a:spAutoFit/>
          </a:bodyPr>
          <a:lstStyle/>
          <a:p>
            <a:r>
              <a:rPr lang="en-GB" sz="1200" dirty="0">
                <a:solidFill>
                  <a:schemeClr val="tx2"/>
                </a:solidFill>
              </a:rPr>
              <a:t>S. </a:t>
            </a:r>
            <a:r>
              <a:rPr lang="en-GB" sz="1200" dirty="0" err="1">
                <a:solidFill>
                  <a:schemeClr val="tx2"/>
                </a:solidFill>
              </a:rPr>
              <a:t>Ramo</a:t>
            </a:r>
            <a:r>
              <a:rPr lang="en-GB" sz="1200" dirty="0">
                <a:solidFill>
                  <a:schemeClr val="tx2"/>
                </a:solidFill>
              </a:rPr>
              <a:t>, PROC. IRE 27, 584 (1939).</a:t>
            </a:r>
          </a:p>
          <a:p>
            <a:r>
              <a:rPr lang="en-GB" sz="1200" dirty="0">
                <a:solidFill>
                  <a:schemeClr val="tx2"/>
                </a:solidFill>
              </a:rPr>
              <a:t>W. Shockley, Journal of Applied Physics. 9 (10): 635 (1938).</a:t>
            </a:r>
          </a:p>
          <a:p>
            <a:endParaRPr lang="en-GB" sz="1200" dirty="0">
              <a:solidFill>
                <a:schemeClr val="tx2"/>
              </a:solidFill>
            </a:endParaRPr>
          </a:p>
          <a:p>
            <a:endParaRPr lang="en-GB" sz="1200" dirty="0">
              <a:solidFill>
                <a:schemeClr val="tx2"/>
              </a:solidFill>
            </a:endParaRPr>
          </a:p>
        </p:txBody>
      </p:sp>
      <p:grpSp>
        <p:nvGrpSpPr>
          <p:cNvPr id="12" name="Group 11">
            <a:extLst>
              <a:ext uri="{FF2B5EF4-FFF2-40B4-BE49-F238E27FC236}">
                <a16:creationId xmlns:a16="http://schemas.microsoft.com/office/drawing/2014/main" id="{C69540F5-A101-8641-B99F-E2D1681E285F}"/>
              </a:ext>
            </a:extLst>
          </p:cNvPr>
          <p:cNvGrpSpPr/>
          <p:nvPr/>
        </p:nvGrpSpPr>
        <p:grpSpPr>
          <a:xfrm>
            <a:off x="1309413" y="3644186"/>
            <a:ext cx="3868410" cy="2341632"/>
            <a:chOff x="1266882" y="3153459"/>
            <a:chExt cx="3868410" cy="2341632"/>
          </a:xfrm>
        </p:grpSpPr>
        <p:grpSp>
          <p:nvGrpSpPr>
            <p:cNvPr id="15" name="Group 14">
              <a:extLst>
                <a:ext uri="{FF2B5EF4-FFF2-40B4-BE49-F238E27FC236}">
                  <a16:creationId xmlns:a16="http://schemas.microsoft.com/office/drawing/2014/main" id="{C13598A9-F1B8-374C-AF6C-13429A6DCB17}"/>
                </a:ext>
              </a:extLst>
            </p:cNvPr>
            <p:cNvGrpSpPr/>
            <p:nvPr/>
          </p:nvGrpSpPr>
          <p:grpSpPr>
            <a:xfrm>
              <a:off x="1266882" y="3153459"/>
              <a:ext cx="3868410" cy="2341632"/>
              <a:chOff x="3561283" y="3201170"/>
              <a:chExt cx="3868410" cy="2341632"/>
            </a:xfrm>
          </p:grpSpPr>
          <p:grpSp>
            <p:nvGrpSpPr>
              <p:cNvPr id="4" name="Group 3">
                <a:extLst>
                  <a:ext uri="{FF2B5EF4-FFF2-40B4-BE49-F238E27FC236}">
                    <a16:creationId xmlns:a16="http://schemas.microsoft.com/office/drawing/2014/main" id="{316AC329-CB6A-0948-89FF-9F8C069EE8C7}"/>
                  </a:ext>
                </a:extLst>
              </p:cNvPr>
              <p:cNvGrpSpPr/>
              <p:nvPr/>
            </p:nvGrpSpPr>
            <p:grpSpPr>
              <a:xfrm>
                <a:off x="3561283" y="3201170"/>
                <a:ext cx="3868410" cy="2341632"/>
                <a:chOff x="7797035" y="162672"/>
                <a:chExt cx="3868410" cy="2341632"/>
              </a:xfrm>
            </p:grpSpPr>
            <p:pic>
              <p:nvPicPr>
                <p:cNvPr id="29" name="Picture 28" descr="Chart, box and whisker chart&#10;&#10;Description automatically generated">
                  <a:extLst>
                    <a:ext uri="{FF2B5EF4-FFF2-40B4-BE49-F238E27FC236}">
                      <a16:creationId xmlns:a16="http://schemas.microsoft.com/office/drawing/2014/main" id="{603CFB6C-3AB1-8D4B-87CD-D0A45D02321E}"/>
                    </a:ext>
                  </a:extLst>
                </p:cNvPr>
                <p:cNvPicPr>
                  <a:picLocks noChangeAspect="1"/>
                </p:cNvPicPr>
                <p:nvPr/>
              </p:nvPicPr>
              <p:blipFill>
                <a:blip r:embed="rId6"/>
                <a:stretch>
                  <a:fillRect/>
                </a:stretch>
              </p:blipFill>
              <p:spPr>
                <a:xfrm>
                  <a:off x="7797035" y="162672"/>
                  <a:ext cx="3868410" cy="2341632"/>
                </a:xfrm>
                <a:prstGeom prst="rect">
                  <a:avLst/>
                </a:prstGeom>
              </p:spPr>
            </p:pic>
            <p:sp>
              <p:nvSpPr>
                <p:cNvPr id="7" name="Rectangle 6">
                  <a:extLst>
                    <a:ext uri="{FF2B5EF4-FFF2-40B4-BE49-F238E27FC236}">
                      <a16:creationId xmlns:a16="http://schemas.microsoft.com/office/drawing/2014/main" id="{52BC7B71-5E9A-6845-90E1-3E9248209BBD}"/>
                    </a:ext>
                  </a:extLst>
                </p:cNvPr>
                <p:cNvSpPr/>
                <p:nvPr/>
              </p:nvSpPr>
              <p:spPr>
                <a:xfrm>
                  <a:off x="9300841" y="934154"/>
                  <a:ext cx="953146" cy="45004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Connector 13">
                  <a:extLst>
                    <a:ext uri="{FF2B5EF4-FFF2-40B4-BE49-F238E27FC236}">
                      <a16:creationId xmlns:a16="http://schemas.microsoft.com/office/drawing/2014/main" id="{42234EF7-66C9-AD42-9EF2-28C3CF1C5569}"/>
                    </a:ext>
                  </a:extLst>
                </p:cNvPr>
                <p:cNvCxnSpPr>
                  <a:cxnSpLocks/>
                </p:cNvCxnSpPr>
                <p:nvPr/>
              </p:nvCxnSpPr>
              <p:spPr>
                <a:xfrm flipV="1">
                  <a:off x="9829349" y="258487"/>
                  <a:ext cx="0" cy="2139357"/>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41" name="Picture 40" descr="Chart, box and whisker chart&#10;&#10;Description automatically generated">
                  <a:extLst>
                    <a:ext uri="{FF2B5EF4-FFF2-40B4-BE49-F238E27FC236}">
                      <a16:creationId xmlns:a16="http://schemas.microsoft.com/office/drawing/2014/main" id="{83D9A337-D351-3547-A284-C3DDEAA2A255}"/>
                    </a:ext>
                  </a:extLst>
                </p:cNvPr>
                <p:cNvPicPr>
                  <a:picLocks noChangeAspect="1"/>
                </p:cNvPicPr>
                <p:nvPr/>
              </p:nvPicPr>
              <p:blipFill rotWithShape="1">
                <a:blip r:embed="rId6"/>
                <a:srcRect l="63463" t="79850"/>
                <a:stretch/>
              </p:blipFill>
              <p:spPr>
                <a:xfrm flipV="1">
                  <a:off x="10296702" y="192088"/>
                  <a:ext cx="1290695" cy="430886"/>
                </a:xfrm>
                <a:prstGeom prst="rect">
                  <a:avLst/>
                </a:prstGeom>
              </p:spPr>
            </p:pic>
            <p:pic>
              <p:nvPicPr>
                <p:cNvPr id="42" name="Picture 41" descr="Chart, box and whisker chart&#10;&#10;Description automatically generated">
                  <a:extLst>
                    <a:ext uri="{FF2B5EF4-FFF2-40B4-BE49-F238E27FC236}">
                      <a16:creationId xmlns:a16="http://schemas.microsoft.com/office/drawing/2014/main" id="{C583923D-B625-B140-901B-D01411984288}"/>
                    </a:ext>
                  </a:extLst>
                </p:cNvPr>
                <p:cNvPicPr>
                  <a:picLocks noChangeAspect="1"/>
                </p:cNvPicPr>
                <p:nvPr/>
              </p:nvPicPr>
              <p:blipFill rotWithShape="1">
                <a:blip r:embed="rId6"/>
                <a:srcRect l="68026" t="79850" r="25008" b="4090"/>
                <a:stretch/>
              </p:blipFill>
              <p:spPr>
                <a:xfrm>
                  <a:off x="9615642" y="2016983"/>
                  <a:ext cx="227574" cy="379036"/>
                </a:xfrm>
                <a:prstGeom prst="rect">
                  <a:avLst/>
                </a:prstGeom>
              </p:spPr>
            </p:pic>
            <p:sp>
              <p:nvSpPr>
                <p:cNvPr id="16" name="TextBox 15">
                  <a:extLst>
                    <a:ext uri="{FF2B5EF4-FFF2-40B4-BE49-F238E27FC236}">
                      <a16:creationId xmlns:a16="http://schemas.microsoft.com/office/drawing/2014/main" id="{033BE542-A7BB-214A-925C-96EBBE15631C}"/>
                    </a:ext>
                  </a:extLst>
                </p:cNvPr>
                <p:cNvSpPr txBox="1"/>
                <p:nvPr/>
              </p:nvSpPr>
              <p:spPr>
                <a:xfrm>
                  <a:off x="9872579" y="2208669"/>
                  <a:ext cx="206788" cy="215444"/>
                </a:xfrm>
                <a:prstGeom prst="rect">
                  <a:avLst/>
                </a:prstGeom>
                <a:noFill/>
              </p:spPr>
              <p:txBody>
                <a:bodyPr wrap="none" lIns="0" tIns="0" rIns="0" bIns="0" rtlCol="0">
                  <a:spAutoFit/>
                </a:bodyPr>
                <a:lstStyle/>
                <a:p>
                  <a:pPr algn="l"/>
                  <a:r>
                    <a:rPr lang="en-GB" sz="1400" dirty="0" err="1">
                      <a:solidFill>
                        <a:schemeClr val="tx2"/>
                      </a:solidFill>
                    </a:rPr>
                    <a:t>V</a:t>
                  </a:r>
                  <a:r>
                    <a:rPr lang="en-GB" sz="1400" baseline="-25000" dirty="0" err="1">
                      <a:solidFill>
                        <a:schemeClr val="tx2"/>
                      </a:solidFill>
                    </a:rPr>
                    <a:t>w</a:t>
                  </a:r>
                  <a:endParaRPr lang="en-GB" dirty="0">
                    <a:solidFill>
                      <a:schemeClr val="tx2"/>
                    </a:solidFill>
                  </a:endParaRPr>
                </a:p>
              </p:txBody>
            </p:sp>
            <p:pic>
              <p:nvPicPr>
                <p:cNvPr id="43" name="Picture 42" descr="Text&#10;&#10;Description automatically generated with medium confidence">
                  <a:extLst>
                    <a:ext uri="{FF2B5EF4-FFF2-40B4-BE49-F238E27FC236}">
                      <a16:creationId xmlns:a16="http://schemas.microsoft.com/office/drawing/2014/main" id="{8AB41758-B546-C34E-A659-5FAA01057797}"/>
                    </a:ext>
                  </a:extLst>
                </p:cNvPr>
                <p:cNvPicPr>
                  <a:picLocks noChangeAspect="1"/>
                </p:cNvPicPr>
                <p:nvPr/>
              </p:nvPicPr>
              <p:blipFill rotWithShape="1">
                <a:blip r:embed="rId7"/>
                <a:srcRect l="37360" t="-5437" r="51877" b="77913"/>
                <a:stretch/>
              </p:blipFill>
              <p:spPr>
                <a:xfrm>
                  <a:off x="8844672" y="852274"/>
                  <a:ext cx="385611" cy="292173"/>
                </a:xfrm>
                <a:prstGeom prst="rect">
                  <a:avLst/>
                </a:prstGeom>
              </p:spPr>
            </p:pic>
          </p:grpSp>
          <p:sp>
            <p:nvSpPr>
              <p:cNvPr id="13" name="Rectangle 12">
                <a:extLst>
                  <a:ext uri="{FF2B5EF4-FFF2-40B4-BE49-F238E27FC236}">
                    <a16:creationId xmlns:a16="http://schemas.microsoft.com/office/drawing/2014/main" id="{623C35A0-333B-6444-B118-CC647F19E24C}"/>
                  </a:ext>
                </a:extLst>
              </p:cNvPr>
              <p:cNvSpPr/>
              <p:nvPr/>
            </p:nvSpPr>
            <p:spPr>
              <a:xfrm>
                <a:off x="5937504" y="4253677"/>
                <a:ext cx="1072896" cy="1476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46" name="Rectangle 45">
                <a:extLst>
                  <a:ext uri="{FF2B5EF4-FFF2-40B4-BE49-F238E27FC236}">
                    <a16:creationId xmlns:a16="http://schemas.microsoft.com/office/drawing/2014/main" id="{512866DE-D512-7447-A014-1A6E43572343}"/>
                  </a:ext>
                </a:extLst>
              </p:cNvPr>
              <p:cNvSpPr/>
              <p:nvPr/>
            </p:nvSpPr>
            <p:spPr>
              <a:xfrm>
                <a:off x="4083145" y="4235476"/>
                <a:ext cx="1072896" cy="1476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grpSp>
        <p:pic>
          <p:nvPicPr>
            <p:cNvPr id="32" name="Picture 31" descr="Text&#10;&#10;Description automatically generated with medium confidence">
              <a:extLst>
                <a:ext uri="{FF2B5EF4-FFF2-40B4-BE49-F238E27FC236}">
                  <a16:creationId xmlns:a16="http://schemas.microsoft.com/office/drawing/2014/main" id="{3685080E-7D3B-4745-9730-DDE9A2932887}"/>
                </a:ext>
              </a:extLst>
            </p:cNvPr>
            <p:cNvPicPr>
              <a:picLocks noChangeAspect="1"/>
            </p:cNvPicPr>
            <p:nvPr/>
          </p:nvPicPr>
          <p:blipFill rotWithShape="1">
            <a:blip r:embed="rId7"/>
            <a:srcRect l="50136" t="-5437" r="45753" b="77913"/>
            <a:stretch/>
          </p:blipFill>
          <p:spPr>
            <a:xfrm>
              <a:off x="2632436" y="3843061"/>
              <a:ext cx="147274" cy="292173"/>
            </a:xfrm>
            <a:prstGeom prst="rect">
              <a:avLst/>
            </a:prstGeom>
          </p:spPr>
        </p:pic>
      </p:gr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DEF902A4-0B55-C54D-83E4-92080BA70308}"/>
                  </a:ext>
                </a:extLst>
              </p:cNvPr>
              <p:cNvSpPr txBox="1"/>
              <p:nvPr/>
            </p:nvSpPr>
            <p:spPr>
              <a:xfrm>
                <a:off x="417809" y="2450300"/>
                <a:ext cx="6478875" cy="1107996"/>
              </a:xfrm>
              <a:prstGeom prst="rect">
                <a:avLst/>
              </a:prstGeom>
              <a:noFill/>
            </p:spPr>
            <p:txBody>
              <a:bodyPr wrap="square" lIns="0" tIns="0" rIns="0" bIns="0" rtlCol="0">
                <a:spAutoFit/>
              </a:bodyPr>
              <a:lstStyle/>
              <a:p>
                <a:r>
                  <a:rPr lang="en-GB" dirty="0">
                    <a:solidFill>
                      <a:schemeClr val="tx2"/>
                    </a:solidFill>
                  </a:rPr>
                  <a:t>This </a:t>
                </a:r>
                <a:r>
                  <a:rPr lang="en-GB" u="sng" dirty="0">
                    <a:solidFill>
                      <a:schemeClr val="tx2"/>
                    </a:solidFill>
                  </a:rPr>
                  <a:t>static</a:t>
                </a:r>
                <a:r>
                  <a:rPr lang="en-GB" dirty="0">
                    <a:solidFill>
                      <a:schemeClr val="tx2"/>
                    </a:solidFill>
                  </a:rPr>
                  <a:t> </a:t>
                </a:r>
                <a14:m>
                  <m:oMath xmlns:m="http://schemas.openxmlformats.org/officeDocument/2006/math">
                    <m:r>
                      <m:rPr>
                        <m:sty m:val="p"/>
                      </m:rPr>
                      <a:rPr lang="en-US" b="0" i="0" smtClean="0">
                        <a:solidFill>
                          <a:schemeClr val="tx2"/>
                        </a:solidFill>
                        <a:latin typeface="Cambria Math" panose="02040503050406030204" pitchFamily="18" charset="0"/>
                        <a:ea typeface="Cambria Math" panose="02040503050406030204" pitchFamily="18" charset="0"/>
                      </a:rPr>
                      <m:t>ψ</m:t>
                    </m:r>
                    <m:r>
                      <a:rPr lang="en-US" b="0" i="0" smtClean="0">
                        <a:solidFill>
                          <a:schemeClr val="tx2"/>
                        </a:solidFill>
                        <a:latin typeface="Cambria Math" panose="02040503050406030204" pitchFamily="18" charset="0"/>
                        <a:ea typeface="Cambria Math" panose="02040503050406030204" pitchFamily="18" charset="0"/>
                      </a:rPr>
                      <m:t>(</m:t>
                    </m:r>
                    <m:r>
                      <a:rPr lang="en-US" b="1" i="0">
                        <a:solidFill>
                          <a:schemeClr val="tx2"/>
                        </a:solidFill>
                        <a:latin typeface="Cambria Math" panose="02040503050406030204" pitchFamily="18" charset="0"/>
                        <a:ea typeface="Cambria Math" panose="02040503050406030204" pitchFamily="18" charset="0"/>
                      </a:rPr>
                      <m:t>𝐱</m:t>
                    </m:r>
                    <m:r>
                      <a:rPr lang="en-US" b="0" i="0">
                        <a:solidFill>
                          <a:schemeClr val="tx2"/>
                        </a:solidFill>
                        <a:latin typeface="Cambria Math" panose="02040503050406030204" pitchFamily="18" charset="0"/>
                        <a:ea typeface="Cambria Math" panose="02040503050406030204" pitchFamily="18" charset="0"/>
                      </a:rPr>
                      <m:t>)</m:t>
                    </m:r>
                  </m:oMath>
                </a14:m>
                <a:r>
                  <a:rPr lang="en-GB" dirty="0">
                    <a:solidFill>
                      <a:schemeClr val="tx2"/>
                    </a:solidFill>
                  </a:rPr>
                  <a:t> can be calculated for </a:t>
                </a:r>
                <a:r>
                  <a:rPr lang="en-GB" dirty="0">
                    <a:solidFill>
                      <a:srgbClr val="0432FF"/>
                    </a:solidFill>
                  </a:rPr>
                  <a:t>a grounded electrode</a:t>
                </a:r>
                <a:r>
                  <a:rPr lang="en-GB" dirty="0">
                    <a:solidFill>
                      <a:schemeClr val="tx2"/>
                    </a:solidFill>
                  </a:rPr>
                  <a:t> by: </a:t>
                </a:r>
              </a:p>
              <a:p>
                <a:pPr marL="285750" indent="-285750" algn="l">
                  <a:buFont typeface="Arial" panose="020B0604020202020204" pitchFamily="34" charset="0"/>
                  <a:buChar char="•"/>
                </a:pPr>
                <a:r>
                  <a:rPr lang="en-GB" dirty="0">
                    <a:solidFill>
                      <a:schemeClr val="tx2"/>
                    </a:solidFill>
                  </a:rPr>
                  <a:t>Remove the drifting charges </a:t>
                </a:r>
              </a:p>
              <a:p>
                <a:pPr marL="285750" indent="-285750" algn="l">
                  <a:buFont typeface="Arial" panose="020B0604020202020204" pitchFamily="34" charset="0"/>
                  <a:buChar char="•"/>
                </a:pPr>
                <a:r>
                  <a:rPr lang="en-GB" dirty="0">
                    <a:solidFill>
                      <a:schemeClr val="tx2"/>
                    </a:solidFill>
                  </a:rPr>
                  <a:t>Put the electrode at potential </a:t>
                </a:r>
                <a:r>
                  <a:rPr lang="en-GB" dirty="0" err="1">
                    <a:solidFill>
                      <a:schemeClr val="tx2"/>
                    </a:solidFill>
                  </a:rPr>
                  <a:t>V</a:t>
                </a:r>
                <a:r>
                  <a:rPr lang="en-GB" baseline="-25000" dirty="0" err="1">
                    <a:solidFill>
                      <a:schemeClr val="tx2"/>
                    </a:solidFill>
                  </a:rPr>
                  <a:t>w</a:t>
                </a:r>
                <a:endParaRPr lang="en-GB" baseline="-25000" dirty="0">
                  <a:solidFill>
                    <a:schemeClr val="tx2"/>
                  </a:solidFill>
                </a:endParaRPr>
              </a:p>
              <a:p>
                <a:pPr marL="285750" indent="-285750" algn="l">
                  <a:buFont typeface="Arial" panose="020B0604020202020204" pitchFamily="34" charset="0"/>
                  <a:buChar char="•"/>
                </a:pPr>
                <a:r>
                  <a:rPr lang="en-GB" dirty="0">
                    <a:solidFill>
                      <a:schemeClr val="tx2"/>
                    </a:solidFill>
                  </a:rPr>
                  <a:t>Grounding all other electrodes</a:t>
                </a:r>
              </a:p>
            </p:txBody>
          </p:sp>
        </mc:Choice>
        <mc:Fallback xmlns="">
          <p:sp>
            <p:nvSpPr>
              <p:cNvPr id="17" name="TextBox 16">
                <a:extLst>
                  <a:ext uri="{FF2B5EF4-FFF2-40B4-BE49-F238E27FC236}">
                    <a16:creationId xmlns:a16="http://schemas.microsoft.com/office/drawing/2014/main" id="{DEF902A4-0B55-C54D-83E4-92080BA70308}"/>
                  </a:ext>
                </a:extLst>
              </p:cNvPr>
              <p:cNvSpPr txBox="1">
                <a:spLocks noRot="1" noChangeAspect="1" noMove="1" noResize="1" noEditPoints="1" noAdjustHandles="1" noChangeArrowheads="1" noChangeShapeType="1" noTextEdit="1"/>
              </p:cNvSpPr>
              <p:nvPr/>
            </p:nvSpPr>
            <p:spPr>
              <a:xfrm>
                <a:off x="417809" y="2450300"/>
                <a:ext cx="6478875" cy="1107996"/>
              </a:xfrm>
              <a:prstGeom prst="rect">
                <a:avLst/>
              </a:prstGeom>
              <a:blipFill>
                <a:blip r:embed="rId8"/>
                <a:stretch>
                  <a:fillRect l="-2353" t="-5618" r="-980" b="-11236"/>
                </a:stretch>
              </a:blipFill>
            </p:spPr>
            <p:txBody>
              <a:bodyPr/>
              <a:lstStyle/>
              <a:p>
                <a:r>
                  <a:rPr lang="en-GB">
                    <a:noFill/>
                  </a:rPr>
                  <a:t> </a:t>
                </a:r>
              </a:p>
            </p:txBody>
          </p:sp>
        </mc:Fallback>
      </mc:AlternateContent>
      <p:sp>
        <p:nvSpPr>
          <p:cNvPr id="18" name="Rectangle 17">
            <a:extLst>
              <a:ext uri="{FF2B5EF4-FFF2-40B4-BE49-F238E27FC236}">
                <a16:creationId xmlns:a16="http://schemas.microsoft.com/office/drawing/2014/main" id="{A01FBAC5-3889-4816-E6AB-23FCCDE9FC76}"/>
              </a:ext>
            </a:extLst>
          </p:cNvPr>
          <p:cNvSpPr/>
          <p:nvPr/>
        </p:nvSpPr>
        <p:spPr>
          <a:xfrm>
            <a:off x="7277100" y="2724150"/>
            <a:ext cx="495699" cy="1156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grpSp>
        <p:nvGrpSpPr>
          <p:cNvPr id="22" name="Group 21">
            <a:extLst>
              <a:ext uri="{FF2B5EF4-FFF2-40B4-BE49-F238E27FC236}">
                <a16:creationId xmlns:a16="http://schemas.microsoft.com/office/drawing/2014/main" id="{CE42305D-70B8-DCB7-7DA2-8FCDCBA2CEF4}"/>
              </a:ext>
            </a:extLst>
          </p:cNvPr>
          <p:cNvGrpSpPr/>
          <p:nvPr/>
        </p:nvGrpSpPr>
        <p:grpSpPr>
          <a:xfrm>
            <a:off x="3795040" y="6288867"/>
            <a:ext cx="1687441" cy="514966"/>
            <a:chOff x="4481559" y="5776021"/>
            <a:chExt cx="2970118" cy="868188"/>
          </a:xfrm>
        </p:grpSpPr>
        <p:pic>
          <p:nvPicPr>
            <p:cNvPr id="23" name="Picture 22" descr="Graphical user interface, application&#10;&#10;Description automatically generated">
              <a:extLst>
                <a:ext uri="{FF2B5EF4-FFF2-40B4-BE49-F238E27FC236}">
                  <a16:creationId xmlns:a16="http://schemas.microsoft.com/office/drawing/2014/main" id="{1F3F69DF-6A99-1EF5-F753-598BC585BF21}"/>
                </a:ext>
              </a:extLst>
            </p:cNvPr>
            <p:cNvPicPr>
              <a:picLocks noChangeAspect="1"/>
            </p:cNvPicPr>
            <p:nvPr/>
          </p:nvPicPr>
          <p:blipFill>
            <a:blip r:embed="rId9"/>
            <a:stretch>
              <a:fillRect/>
            </a:stretch>
          </p:blipFill>
          <p:spPr>
            <a:xfrm>
              <a:off x="4481559" y="5776021"/>
              <a:ext cx="2970118" cy="868188"/>
            </a:xfrm>
            <a:prstGeom prst="rect">
              <a:avLst/>
            </a:prstGeom>
          </p:spPr>
        </p:pic>
        <p:pic>
          <p:nvPicPr>
            <p:cNvPr id="24" name="Picture 23" descr="Graphical user interface, application&#10;&#10;Description automatically generated">
              <a:extLst>
                <a:ext uri="{FF2B5EF4-FFF2-40B4-BE49-F238E27FC236}">
                  <a16:creationId xmlns:a16="http://schemas.microsoft.com/office/drawing/2014/main" id="{BF488C0E-26DC-7089-0CDD-77D006F6D536}"/>
                </a:ext>
              </a:extLst>
            </p:cNvPr>
            <p:cNvPicPr>
              <a:picLocks noChangeAspect="1"/>
            </p:cNvPicPr>
            <p:nvPr/>
          </p:nvPicPr>
          <p:blipFill rotWithShape="1">
            <a:blip r:embed="rId10"/>
            <a:srcRect r="30484" b="58556"/>
            <a:stretch/>
          </p:blipFill>
          <p:spPr>
            <a:xfrm>
              <a:off x="4481560" y="5776021"/>
              <a:ext cx="2064714" cy="359811"/>
            </a:xfrm>
            <a:prstGeom prst="rect">
              <a:avLst/>
            </a:prstGeom>
          </p:spPr>
        </p:pic>
      </p:grpSp>
      <p:pic>
        <p:nvPicPr>
          <p:cNvPr id="25" name="Picture 24" descr="Graphical user interface, Teams&#10;&#10;Description automatically generated with medium confidence">
            <a:extLst>
              <a:ext uri="{FF2B5EF4-FFF2-40B4-BE49-F238E27FC236}">
                <a16:creationId xmlns:a16="http://schemas.microsoft.com/office/drawing/2014/main" id="{61BCE377-A552-8A06-A944-0814F40600F6}"/>
              </a:ext>
            </a:extLst>
          </p:cNvPr>
          <p:cNvPicPr>
            <a:picLocks noChangeAspect="1"/>
          </p:cNvPicPr>
          <p:nvPr/>
        </p:nvPicPr>
        <p:blipFill>
          <a:blip r:embed="rId11"/>
          <a:stretch>
            <a:fillRect/>
          </a:stretch>
        </p:blipFill>
        <p:spPr>
          <a:xfrm>
            <a:off x="2945113" y="6282930"/>
            <a:ext cx="855855" cy="529522"/>
          </a:xfrm>
          <a:prstGeom prst="rect">
            <a:avLst/>
          </a:prstGeom>
        </p:spPr>
      </p:pic>
    </p:spTree>
    <p:extLst>
      <p:ext uri="{BB962C8B-B14F-4D97-AF65-F5344CB8AC3E}">
        <p14:creationId xmlns:p14="http://schemas.microsoft.com/office/powerpoint/2010/main" val="2870957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screenshot of a computer&#10;&#10;Description automatically generated with medium confidence">
            <a:extLst>
              <a:ext uri="{FF2B5EF4-FFF2-40B4-BE49-F238E27FC236}">
                <a16:creationId xmlns:a16="http://schemas.microsoft.com/office/drawing/2014/main" id="{C5A4639A-FB92-4043-B96D-A37C2F7CE651}"/>
              </a:ext>
            </a:extLst>
          </p:cNvPr>
          <p:cNvPicPr>
            <a:picLocks noChangeAspect="1"/>
          </p:cNvPicPr>
          <p:nvPr/>
        </p:nvPicPr>
        <p:blipFill>
          <a:blip r:embed="rId3"/>
          <a:stretch>
            <a:fillRect/>
          </a:stretch>
        </p:blipFill>
        <p:spPr>
          <a:xfrm>
            <a:off x="676606" y="3413106"/>
            <a:ext cx="3865082" cy="1214388"/>
          </a:xfrm>
          <a:prstGeom prst="rect">
            <a:avLst/>
          </a:prstGeom>
        </p:spPr>
      </p:pic>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7" y="1140960"/>
            <a:ext cx="11376023" cy="4738750"/>
          </a:xfrm>
        </p:spPr>
        <p:txBody>
          <a:bodyPr/>
          <a:lstStyle/>
          <a:p>
            <a:pPr marL="0" lvl="1" indent="0">
              <a:buNone/>
            </a:pPr>
            <a:r>
              <a:rPr lang="en-US" b="1" dirty="0"/>
              <a:t>Using this framework, the induced current sourced by a point charge q can be calculated in a single using </a:t>
            </a:r>
            <a:r>
              <a:rPr lang="en-GB" b="1" dirty="0"/>
              <a:t>the calculated the </a:t>
            </a:r>
            <a:r>
              <a:rPr lang="en-GB" b="1" dirty="0">
                <a:solidFill>
                  <a:srgbClr val="FF0000"/>
                </a:solidFill>
              </a:rPr>
              <a:t>weighting potential </a:t>
            </a:r>
            <a:r>
              <a:rPr lang="en-GB" b="1" dirty="0"/>
              <a:t>of the electrode.</a:t>
            </a:r>
            <a:endParaRPr lang="en-GB" dirty="0"/>
          </a:p>
          <a:p>
            <a:pPr marL="0" lvl="1" indent="0">
              <a:buNone/>
            </a:pPr>
            <a:r>
              <a:rPr lang="en-US" b="1" dirty="0"/>
              <a:t> </a:t>
            </a: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a:xfrm>
            <a:off x="407989" y="373593"/>
            <a:ext cx="7389046" cy="1065742"/>
          </a:xfrm>
        </p:spPr>
        <p:txBody>
          <a:bodyPr/>
          <a:lstStyle/>
          <a:p>
            <a:r>
              <a:rPr lang="en-GB" dirty="0" err="1"/>
              <a:t>Ramo</a:t>
            </a:r>
            <a:r>
              <a:rPr lang="en-GB" dirty="0"/>
              <a:t>-Shockley theorem</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10" name="Rectangle 9">
            <a:extLst>
              <a:ext uri="{FF2B5EF4-FFF2-40B4-BE49-F238E27FC236}">
                <a16:creationId xmlns:a16="http://schemas.microsoft.com/office/drawing/2014/main" id="{4168DC61-A9EA-0B47-B1A9-DE6168C8CDF4}"/>
              </a:ext>
            </a:extLst>
          </p:cNvPr>
          <p:cNvSpPr/>
          <p:nvPr/>
        </p:nvSpPr>
        <p:spPr>
          <a:xfrm>
            <a:off x="7584873" y="3410229"/>
            <a:ext cx="720671" cy="2067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111E5046-B22D-3D41-86E6-A8899436EF85}"/>
              </a:ext>
            </a:extLst>
          </p:cNvPr>
          <p:cNvSpPr/>
          <p:nvPr/>
        </p:nvSpPr>
        <p:spPr>
          <a:xfrm>
            <a:off x="8667171" y="3391241"/>
            <a:ext cx="1937767" cy="2067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5BA55C4B-A053-F640-8909-1D4490187DA1}"/>
              </a:ext>
            </a:extLst>
          </p:cNvPr>
          <p:cNvSpPr/>
          <p:nvPr/>
        </p:nvSpPr>
        <p:spPr>
          <a:xfrm>
            <a:off x="8688661" y="3404146"/>
            <a:ext cx="1937767" cy="2067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49" name="Picture 1" descr="page6image1197208448">
            <a:extLst>
              <a:ext uri="{FF2B5EF4-FFF2-40B4-BE49-F238E27FC236}">
                <a16:creationId xmlns:a16="http://schemas.microsoft.com/office/drawing/2014/main" id="{628B96A4-4E93-A045-9532-1B88D6FD6F5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1281" y="4999578"/>
            <a:ext cx="2810338" cy="1070271"/>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CD124740-C43D-9948-BA65-2B0BB511EE24}"/>
              </a:ext>
            </a:extLst>
          </p:cNvPr>
          <p:cNvSpPr txBox="1"/>
          <p:nvPr/>
        </p:nvSpPr>
        <p:spPr>
          <a:xfrm>
            <a:off x="221317" y="3711525"/>
            <a:ext cx="408766" cy="215444"/>
          </a:xfrm>
          <a:prstGeom prst="rect">
            <a:avLst/>
          </a:prstGeom>
          <a:noFill/>
        </p:spPr>
        <p:txBody>
          <a:bodyPr wrap="none" lIns="0" tIns="0" rIns="0" bIns="0" rtlCol="0">
            <a:spAutoFit/>
          </a:bodyPr>
          <a:lstStyle/>
          <a:p>
            <a:pPr algn="l"/>
            <a:r>
              <a:rPr lang="en-BE" sz="1400" dirty="0">
                <a:solidFill>
                  <a:schemeClr val="tx2"/>
                </a:solidFill>
              </a:rPr>
              <a:t>GEM</a:t>
            </a:r>
            <a:endParaRPr lang="en-BE" dirty="0">
              <a:solidFill>
                <a:schemeClr val="tx2"/>
              </a:solidFill>
            </a:endParaRPr>
          </a:p>
        </p:txBody>
      </p:sp>
      <p:sp>
        <p:nvSpPr>
          <p:cNvPr id="37" name="TextBox 36">
            <a:extLst>
              <a:ext uri="{FF2B5EF4-FFF2-40B4-BE49-F238E27FC236}">
                <a16:creationId xmlns:a16="http://schemas.microsoft.com/office/drawing/2014/main" id="{3642AE57-F73B-3049-8C7E-4682C3DC40B8}"/>
              </a:ext>
            </a:extLst>
          </p:cNvPr>
          <p:cNvSpPr txBox="1"/>
          <p:nvPr/>
        </p:nvSpPr>
        <p:spPr>
          <a:xfrm>
            <a:off x="422424" y="5321358"/>
            <a:ext cx="1849873" cy="276999"/>
          </a:xfrm>
          <a:prstGeom prst="rect">
            <a:avLst/>
          </a:prstGeom>
          <a:noFill/>
        </p:spPr>
        <p:txBody>
          <a:bodyPr wrap="square" lIns="0" tIns="0" rIns="0" bIns="0" rtlCol="0">
            <a:spAutoFit/>
          </a:bodyPr>
          <a:lstStyle/>
          <a:p>
            <a:r>
              <a:rPr lang="en-BE" dirty="0">
                <a:solidFill>
                  <a:schemeClr val="tx2"/>
                </a:solidFill>
              </a:rPr>
              <a:t>XY strip readout</a:t>
            </a:r>
          </a:p>
        </p:txBody>
      </p:sp>
      <p:pic>
        <p:nvPicPr>
          <p:cNvPr id="2054" name="Picture 6" descr="page13image1420839760">
            <a:extLst>
              <a:ext uri="{FF2B5EF4-FFF2-40B4-BE49-F238E27FC236}">
                <a16:creationId xmlns:a16="http://schemas.microsoft.com/office/drawing/2014/main" id="{E196C298-6E03-8046-AB21-523E22CC472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58571" y="3791238"/>
            <a:ext cx="12700" cy="39370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page14image1420856560">
            <a:extLst>
              <a:ext uri="{FF2B5EF4-FFF2-40B4-BE49-F238E27FC236}">
                <a16:creationId xmlns:a16="http://schemas.microsoft.com/office/drawing/2014/main" id="{A30D256C-EBA8-BA47-8BE8-5B62119346F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58846" y="1140960"/>
            <a:ext cx="12700" cy="3937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descr="Chart&#10;&#10;Description automatically generated">
            <a:extLst>
              <a:ext uri="{FF2B5EF4-FFF2-40B4-BE49-F238E27FC236}">
                <a16:creationId xmlns:a16="http://schemas.microsoft.com/office/drawing/2014/main" id="{5CF6F17F-301E-7C40-BDDE-613BD33F0806}"/>
              </a:ext>
            </a:extLst>
          </p:cNvPr>
          <p:cNvPicPr>
            <a:picLocks noChangeAspect="1"/>
          </p:cNvPicPr>
          <p:nvPr/>
        </p:nvPicPr>
        <p:blipFill rotWithShape="1">
          <a:blip r:embed="rId7"/>
          <a:srcRect l="1250" t="281" r="65838" b="-1"/>
          <a:stretch/>
        </p:blipFill>
        <p:spPr>
          <a:xfrm>
            <a:off x="9144900" y="3499237"/>
            <a:ext cx="2592587" cy="2675930"/>
          </a:xfrm>
          <a:prstGeom prst="rect">
            <a:avLst/>
          </a:prstGeom>
        </p:spPr>
      </p:pic>
      <p:pic>
        <p:nvPicPr>
          <p:cNvPr id="21" name="Picture 20" descr="Chart&#10;&#10;Description automatically generated">
            <a:extLst>
              <a:ext uri="{FF2B5EF4-FFF2-40B4-BE49-F238E27FC236}">
                <a16:creationId xmlns:a16="http://schemas.microsoft.com/office/drawing/2014/main" id="{F139925E-E174-AB4C-BDEF-4B0A6EDF3332}"/>
              </a:ext>
            </a:extLst>
          </p:cNvPr>
          <p:cNvPicPr>
            <a:picLocks noChangeAspect="1"/>
          </p:cNvPicPr>
          <p:nvPr/>
        </p:nvPicPr>
        <p:blipFill rotWithShape="1">
          <a:blip r:embed="rId7"/>
          <a:srcRect l="34738" t="8642" r="35692" b="5565"/>
          <a:stretch/>
        </p:blipFill>
        <p:spPr>
          <a:xfrm>
            <a:off x="5791770" y="3514646"/>
            <a:ext cx="2714925" cy="2683330"/>
          </a:xfrm>
          <a:prstGeom prst="rect">
            <a:avLst/>
          </a:prstGeom>
        </p:spPr>
      </p:pic>
      <p:sp>
        <p:nvSpPr>
          <p:cNvPr id="4" name="TextBox 3">
            <a:extLst>
              <a:ext uri="{FF2B5EF4-FFF2-40B4-BE49-F238E27FC236}">
                <a16:creationId xmlns:a16="http://schemas.microsoft.com/office/drawing/2014/main" id="{E1DE6455-26C8-B940-85D9-0D0B66444677}"/>
              </a:ext>
            </a:extLst>
          </p:cNvPr>
          <p:cNvSpPr txBox="1"/>
          <p:nvPr/>
        </p:nvSpPr>
        <p:spPr>
          <a:xfrm>
            <a:off x="6441206" y="5534714"/>
            <a:ext cx="729367" cy="161583"/>
          </a:xfrm>
          <a:prstGeom prst="rect">
            <a:avLst/>
          </a:prstGeom>
          <a:noFill/>
        </p:spPr>
        <p:txBody>
          <a:bodyPr wrap="none" lIns="0" tIns="0" rIns="0" bIns="0" rtlCol="0">
            <a:spAutoFit/>
          </a:bodyPr>
          <a:lstStyle/>
          <a:p>
            <a:pPr algn="l"/>
            <a:r>
              <a:rPr lang="en-GB" sz="1050" dirty="0">
                <a:solidFill>
                  <a:schemeClr val="tx2"/>
                </a:solidFill>
              </a:rPr>
              <a:t>e</a:t>
            </a:r>
            <a:r>
              <a:rPr lang="en-GB" sz="1050" baseline="30000" dirty="0">
                <a:solidFill>
                  <a:schemeClr val="tx2"/>
                </a:solidFill>
              </a:rPr>
              <a:t>-</a:t>
            </a:r>
            <a:r>
              <a:rPr lang="en-GB" sz="1050" dirty="0">
                <a:solidFill>
                  <a:schemeClr val="tx2"/>
                </a:solidFill>
              </a:rPr>
              <a:t> endpoints</a:t>
            </a:r>
          </a:p>
        </p:txBody>
      </p:sp>
      <p:cxnSp>
        <p:nvCxnSpPr>
          <p:cNvPr id="22" name="Straight Arrow Connector 21">
            <a:extLst>
              <a:ext uri="{FF2B5EF4-FFF2-40B4-BE49-F238E27FC236}">
                <a16:creationId xmlns:a16="http://schemas.microsoft.com/office/drawing/2014/main" id="{DA9C1B65-5AE7-5C43-BA91-4FF6D4573186}"/>
              </a:ext>
            </a:extLst>
          </p:cNvPr>
          <p:cNvCxnSpPr>
            <a:cxnSpLocks/>
          </p:cNvCxnSpPr>
          <p:nvPr/>
        </p:nvCxnSpPr>
        <p:spPr>
          <a:xfrm flipV="1">
            <a:off x="6805890" y="5099769"/>
            <a:ext cx="227984" cy="381724"/>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8510E8A-19AF-004F-A7EE-F814AE2876BA}"/>
              </a:ext>
            </a:extLst>
          </p:cNvPr>
          <p:cNvSpPr txBox="1"/>
          <p:nvPr/>
        </p:nvSpPr>
        <p:spPr>
          <a:xfrm>
            <a:off x="407987" y="2985578"/>
            <a:ext cx="10923628" cy="276999"/>
          </a:xfrm>
          <a:prstGeom prst="rect">
            <a:avLst/>
          </a:prstGeom>
          <a:noFill/>
        </p:spPr>
        <p:txBody>
          <a:bodyPr wrap="square" lIns="0" tIns="0" rIns="0" bIns="0" rtlCol="0">
            <a:spAutoFit/>
          </a:bodyPr>
          <a:lstStyle/>
          <a:p>
            <a:r>
              <a:rPr lang="en-US" dirty="0">
                <a:solidFill>
                  <a:schemeClr val="tx2"/>
                </a:solidFill>
              </a:rPr>
              <a:t>This can be repeated for every charge in the avalanche created in the detector: </a:t>
            </a:r>
            <a:endParaRPr lang="en-GB" dirty="0">
              <a:solidFill>
                <a:schemeClr val="tx2"/>
              </a:solidFill>
            </a:endParaRPr>
          </a:p>
        </p:txBody>
      </p:sp>
      <p:pic>
        <p:nvPicPr>
          <p:cNvPr id="16" name="Picture 15" descr="Text&#10;&#10;Description automatically generated with medium confidence">
            <a:extLst>
              <a:ext uri="{FF2B5EF4-FFF2-40B4-BE49-F238E27FC236}">
                <a16:creationId xmlns:a16="http://schemas.microsoft.com/office/drawing/2014/main" id="{7872876C-5C58-2A49-A936-1EF04393F0C7}"/>
              </a:ext>
            </a:extLst>
          </p:cNvPr>
          <p:cNvPicPr>
            <a:picLocks noChangeAspect="1"/>
          </p:cNvPicPr>
          <p:nvPr/>
        </p:nvPicPr>
        <p:blipFill>
          <a:blip r:embed="rId8"/>
          <a:stretch>
            <a:fillRect/>
          </a:stretch>
        </p:blipFill>
        <p:spPr>
          <a:xfrm>
            <a:off x="3573149" y="1984691"/>
            <a:ext cx="4933546" cy="714738"/>
          </a:xfrm>
          <a:prstGeom prst="rect">
            <a:avLst/>
          </a:prstGeom>
        </p:spPr>
      </p:pic>
      <p:grpSp>
        <p:nvGrpSpPr>
          <p:cNvPr id="12" name="Group 11">
            <a:extLst>
              <a:ext uri="{FF2B5EF4-FFF2-40B4-BE49-F238E27FC236}">
                <a16:creationId xmlns:a16="http://schemas.microsoft.com/office/drawing/2014/main" id="{3E5D78D1-5D7C-DBA5-0AC2-3EAAAA1E115B}"/>
              </a:ext>
            </a:extLst>
          </p:cNvPr>
          <p:cNvGrpSpPr/>
          <p:nvPr/>
        </p:nvGrpSpPr>
        <p:grpSpPr>
          <a:xfrm>
            <a:off x="3795040" y="6288867"/>
            <a:ext cx="1687441" cy="514966"/>
            <a:chOff x="4481559" y="5776021"/>
            <a:chExt cx="2970118" cy="868188"/>
          </a:xfrm>
        </p:grpSpPr>
        <p:pic>
          <p:nvPicPr>
            <p:cNvPr id="14" name="Picture 13" descr="Graphical user interface, application&#10;&#10;Description automatically generated">
              <a:extLst>
                <a:ext uri="{FF2B5EF4-FFF2-40B4-BE49-F238E27FC236}">
                  <a16:creationId xmlns:a16="http://schemas.microsoft.com/office/drawing/2014/main" id="{D8981F8A-73E8-3CDC-0C44-C4FA43BE5E65}"/>
                </a:ext>
              </a:extLst>
            </p:cNvPr>
            <p:cNvPicPr>
              <a:picLocks noChangeAspect="1"/>
            </p:cNvPicPr>
            <p:nvPr/>
          </p:nvPicPr>
          <p:blipFill>
            <a:blip r:embed="rId9"/>
            <a:stretch>
              <a:fillRect/>
            </a:stretch>
          </p:blipFill>
          <p:spPr>
            <a:xfrm>
              <a:off x="4481559" y="5776021"/>
              <a:ext cx="2970118" cy="868188"/>
            </a:xfrm>
            <a:prstGeom prst="rect">
              <a:avLst/>
            </a:prstGeom>
          </p:spPr>
        </p:pic>
        <p:pic>
          <p:nvPicPr>
            <p:cNvPr id="15" name="Picture 14" descr="Graphical user interface, application&#10;&#10;Description automatically generated">
              <a:extLst>
                <a:ext uri="{FF2B5EF4-FFF2-40B4-BE49-F238E27FC236}">
                  <a16:creationId xmlns:a16="http://schemas.microsoft.com/office/drawing/2014/main" id="{0FB09742-45E6-6040-FAE0-FB43DADEA68F}"/>
                </a:ext>
              </a:extLst>
            </p:cNvPr>
            <p:cNvPicPr>
              <a:picLocks noChangeAspect="1"/>
            </p:cNvPicPr>
            <p:nvPr/>
          </p:nvPicPr>
          <p:blipFill rotWithShape="1">
            <a:blip r:embed="rId10"/>
            <a:srcRect r="30484" b="58556"/>
            <a:stretch/>
          </p:blipFill>
          <p:spPr>
            <a:xfrm>
              <a:off x="4481560" y="5776021"/>
              <a:ext cx="2064714" cy="359811"/>
            </a:xfrm>
            <a:prstGeom prst="rect">
              <a:avLst/>
            </a:prstGeom>
          </p:spPr>
        </p:pic>
      </p:grpSp>
      <p:pic>
        <p:nvPicPr>
          <p:cNvPr id="18" name="Picture 17" descr="Graphical user interface, Teams&#10;&#10;Description automatically generated with medium confidence">
            <a:extLst>
              <a:ext uri="{FF2B5EF4-FFF2-40B4-BE49-F238E27FC236}">
                <a16:creationId xmlns:a16="http://schemas.microsoft.com/office/drawing/2014/main" id="{9E782353-ACCA-B7A5-0BFF-E7090C1D38DA}"/>
              </a:ext>
            </a:extLst>
          </p:cNvPr>
          <p:cNvPicPr>
            <a:picLocks noChangeAspect="1"/>
          </p:cNvPicPr>
          <p:nvPr/>
        </p:nvPicPr>
        <p:blipFill>
          <a:blip r:embed="rId11"/>
          <a:stretch>
            <a:fillRect/>
          </a:stretch>
        </p:blipFill>
        <p:spPr>
          <a:xfrm>
            <a:off x="2945113" y="6282930"/>
            <a:ext cx="855855" cy="529522"/>
          </a:xfrm>
          <a:prstGeom prst="rect">
            <a:avLst/>
          </a:prstGeom>
        </p:spPr>
      </p:pic>
      <p:sp>
        <p:nvSpPr>
          <p:cNvPr id="25" name="Rectangle 24">
            <a:extLst>
              <a:ext uri="{FF2B5EF4-FFF2-40B4-BE49-F238E27FC236}">
                <a16:creationId xmlns:a16="http://schemas.microsoft.com/office/drawing/2014/main" id="{83A05EFB-4D58-7A6B-A52F-FC3160DA8F5C}"/>
              </a:ext>
            </a:extLst>
          </p:cNvPr>
          <p:cNvSpPr/>
          <p:nvPr/>
        </p:nvSpPr>
        <p:spPr>
          <a:xfrm>
            <a:off x="2970455" y="3559124"/>
            <a:ext cx="426158" cy="192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31" name="Curved Connector 30">
            <a:extLst>
              <a:ext uri="{FF2B5EF4-FFF2-40B4-BE49-F238E27FC236}">
                <a16:creationId xmlns:a16="http://schemas.microsoft.com/office/drawing/2014/main" id="{6D40E774-C6C9-B821-3757-30BAF8328345}"/>
              </a:ext>
            </a:extLst>
          </p:cNvPr>
          <p:cNvCxnSpPr>
            <a:cxnSpLocks/>
            <a:stCxn id="25" idx="0"/>
          </p:cNvCxnSpPr>
          <p:nvPr/>
        </p:nvCxnSpPr>
        <p:spPr>
          <a:xfrm rot="16200000" flipH="1" flipV="1">
            <a:off x="3068230" y="3636238"/>
            <a:ext cx="192419" cy="38189"/>
          </a:xfrm>
          <a:prstGeom prst="curvedConnector3">
            <a:avLst>
              <a:gd name="adj1" fmla="val 47894"/>
            </a:avLst>
          </a:prstGeom>
          <a:ln w="28575">
            <a:solidFill>
              <a:srgbClr val="B8D4A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64786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7" y="1140960"/>
            <a:ext cx="11376023" cy="1579491"/>
          </a:xfrm>
        </p:spPr>
        <p:txBody>
          <a:bodyPr/>
          <a:lstStyle/>
          <a:p>
            <a:pPr marL="0" lvl="1" indent="0">
              <a:buNone/>
            </a:pPr>
            <a:r>
              <a:rPr lang="en-US" b="1" dirty="0"/>
              <a:t>This theorem has been used to scan the parameter space to study the changes in charge sharing between the three sets of strips of an XYU read-out.</a:t>
            </a: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a:xfrm>
            <a:off x="407989" y="373593"/>
            <a:ext cx="7389046" cy="644291"/>
          </a:xfrm>
        </p:spPr>
        <p:txBody>
          <a:bodyPr/>
          <a:lstStyle/>
          <a:p>
            <a:r>
              <a:rPr lang="en-GB" dirty="0" err="1"/>
              <a:t>Ramo</a:t>
            </a:r>
            <a:r>
              <a:rPr lang="en-GB" dirty="0"/>
              <a:t>-Shockley theorem</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10" name="Rectangle 9">
            <a:extLst>
              <a:ext uri="{FF2B5EF4-FFF2-40B4-BE49-F238E27FC236}">
                <a16:creationId xmlns:a16="http://schemas.microsoft.com/office/drawing/2014/main" id="{4168DC61-A9EA-0B47-B1A9-DE6168C8CDF4}"/>
              </a:ext>
            </a:extLst>
          </p:cNvPr>
          <p:cNvSpPr/>
          <p:nvPr/>
        </p:nvSpPr>
        <p:spPr>
          <a:xfrm>
            <a:off x="2764920" y="2881818"/>
            <a:ext cx="720671" cy="2067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111E5046-B22D-3D41-86E6-A8899436EF85}"/>
              </a:ext>
            </a:extLst>
          </p:cNvPr>
          <p:cNvSpPr/>
          <p:nvPr/>
        </p:nvSpPr>
        <p:spPr>
          <a:xfrm>
            <a:off x="8480771" y="3148517"/>
            <a:ext cx="1937767" cy="2067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5BA55C4B-A053-F640-8909-1D4490187DA1}"/>
              </a:ext>
            </a:extLst>
          </p:cNvPr>
          <p:cNvSpPr/>
          <p:nvPr/>
        </p:nvSpPr>
        <p:spPr>
          <a:xfrm>
            <a:off x="8502261" y="3161422"/>
            <a:ext cx="1937767" cy="2067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54" name="Picture 6" descr="page13image1420839760">
            <a:extLst>
              <a:ext uri="{FF2B5EF4-FFF2-40B4-BE49-F238E27FC236}">
                <a16:creationId xmlns:a16="http://schemas.microsoft.com/office/drawing/2014/main" id="{E196C298-6E03-8046-AB21-523E22CC47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68770" y="4257868"/>
            <a:ext cx="12700" cy="39370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page14image1420856560">
            <a:extLst>
              <a:ext uri="{FF2B5EF4-FFF2-40B4-BE49-F238E27FC236}">
                <a16:creationId xmlns:a16="http://schemas.microsoft.com/office/drawing/2014/main" id="{A30D256C-EBA8-BA47-8BE8-5B62119346F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58846" y="1140960"/>
            <a:ext cx="12700" cy="393700"/>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a:extLst>
              <a:ext uri="{FF2B5EF4-FFF2-40B4-BE49-F238E27FC236}">
                <a16:creationId xmlns:a16="http://schemas.microsoft.com/office/drawing/2014/main" id="{814B5056-6692-5B87-E968-44B78CD36563}"/>
              </a:ext>
            </a:extLst>
          </p:cNvPr>
          <p:cNvGrpSpPr/>
          <p:nvPr/>
        </p:nvGrpSpPr>
        <p:grpSpPr>
          <a:xfrm>
            <a:off x="604292" y="2554381"/>
            <a:ext cx="2593530" cy="2847489"/>
            <a:chOff x="5770080" y="3643703"/>
            <a:chExt cx="2026955" cy="2300339"/>
          </a:xfrm>
        </p:grpSpPr>
        <p:pic>
          <p:nvPicPr>
            <p:cNvPr id="7" name="Picture 6">
              <a:extLst>
                <a:ext uri="{FF2B5EF4-FFF2-40B4-BE49-F238E27FC236}">
                  <a16:creationId xmlns:a16="http://schemas.microsoft.com/office/drawing/2014/main" id="{C27DD821-4188-DA6F-326C-F9B94DDAC492}"/>
                </a:ext>
              </a:extLst>
            </p:cNvPr>
            <p:cNvPicPr>
              <a:picLocks noChangeAspect="1"/>
            </p:cNvPicPr>
            <p:nvPr/>
          </p:nvPicPr>
          <p:blipFill rotWithShape="1">
            <a:blip r:embed="rId5"/>
            <a:srcRect l="37066" t="14265" r="46146" b="60331"/>
            <a:stretch/>
          </p:blipFill>
          <p:spPr>
            <a:xfrm>
              <a:off x="5770080" y="3643703"/>
              <a:ext cx="2026955" cy="2300339"/>
            </a:xfrm>
            <a:prstGeom prst="rect">
              <a:avLst/>
            </a:prstGeom>
          </p:spPr>
        </p:pic>
        <p:sp>
          <p:nvSpPr>
            <p:cNvPr id="12" name="TextBox 11">
              <a:extLst>
                <a:ext uri="{FF2B5EF4-FFF2-40B4-BE49-F238E27FC236}">
                  <a16:creationId xmlns:a16="http://schemas.microsoft.com/office/drawing/2014/main" id="{358A987D-57FE-D252-2922-26CE488AB57D}"/>
                </a:ext>
              </a:extLst>
            </p:cNvPr>
            <p:cNvSpPr txBox="1"/>
            <p:nvPr/>
          </p:nvSpPr>
          <p:spPr>
            <a:xfrm>
              <a:off x="7368141" y="4755792"/>
              <a:ext cx="115416" cy="276999"/>
            </a:xfrm>
            <a:prstGeom prst="rect">
              <a:avLst/>
            </a:prstGeom>
            <a:noFill/>
          </p:spPr>
          <p:txBody>
            <a:bodyPr wrap="none" lIns="0" tIns="0" rIns="0" bIns="0" rtlCol="0">
              <a:spAutoFit/>
            </a:bodyPr>
            <a:lstStyle/>
            <a:p>
              <a:pPr algn="l"/>
              <a:r>
                <a:rPr lang="en-BE" dirty="0">
                  <a:solidFill>
                    <a:schemeClr val="bg1"/>
                  </a:solidFill>
                </a:rPr>
                <a:t>x</a:t>
              </a:r>
            </a:p>
          </p:txBody>
        </p:sp>
        <p:sp>
          <p:nvSpPr>
            <p:cNvPr id="26" name="TextBox 25">
              <a:extLst>
                <a:ext uri="{FF2B5EF4-FFF2-40B4-BE49-F238E27FC236}">
                  <a16:creationId xmlns:a16="http://schemas.microsoft.com/office/drawing/2014/main" id="{B56964F8-202C-E284-394B-A7D24E8A366F}"/>
                </a:ext>
              </a:extLst>
            </p:cNvPr>
            <p:cNvSpPr txBox="1"/>
            <p:nvPr/>
          </p:nvSpPr>
          <p:spPr>
            <a:xfrm>
              <a:off x="6728946" y="3958129"/>
              <a:ext cx="115416" cy="276999"/>
            </a:xfrm>
            <a:prstGeom prst="rect">
              <a:avLst/>
            </a:prstGeom>
            <a:noFill/>
          </p:spPr>
          <p:txBody>
            <a:bodyPr wrap="none" lIns="0" tIns="0" rIns="0" bIns="0" rtlCol="0">
              <a:spAutoFit/>
            </a:bodyPr>
            <a:lstStyle/>
            <a:p>
              <a:pPr algn="l"/>
              <a:r>
                <a:rPr lang="en-BE" dirty="0">
                  <a:solidFill>
                    <a:schemeClr val="bg1"/>
                  </a:solidFill>
                </a:rPr>
                <a:t>y</a:t>
              </a:r>
            </a:p>
          </p:txBody>
        </p:sp>
        <p:sp>
          <p:nvSpPr>
            <p:cNvPr id="29" name="TextBox 28">
              <a:extLst>
                <a:ext uri="{FF2B5EF4-FFF2-40B4-BE49-F238E27FC236}">
                  <a16:creationId xmlns:a16="http://schemas.microsoft.com/office/drawing/2014/main" id="{F2E0A456-86EC-AE2E-9EFE-786C4AECE574}"/>
                </a:ext>
              </a:extLst>
            </p:cNvPr>
            <p:cNvSpPr txBox="1"/>
            <p:nvPr/>
          </p:nvSpPr>
          <p:spPr>
            <a:xfrm>
              <a:off x="6336348" y="4854134"/>
              <a:ext cx="128240" cy="276999"/>
            </a:xfrm>
            <a:prstGeom prst="rect">
              <a:avLst/>
            </a:prstGeom>
            <a:noFill/>
          </p:spPr>
          <p:txBody>
            <a:bodyPr wrap="none" lIns="0" tIns="0" rIns="0" bIns="0" rtlCol="0">
              <a:spAutoFit/>
            </a:bodyPr>
            <a:lstStyle/>
            <a:p>
              <a:pPr algn="l"/>
              <a:r>
                <a:rPr lang="en-BE" dirty="0">
                  <a:solidFill>
                    <a:schemeClr val="bg1"/>
                  </a:solidFill>
                </a:rPr>
                <a:t>u</a:t>
              </a:r>
            </a:p>
          </p:txBody>
        </p:sp>
      </p:grpSp>
      <p:sp>
        <p:nvSpPr>
          <p:cNvPr id="5" name="TextBox 4">
            <a:extLst>
              <a:ext uri="{FF2B5EF4-FFF2-40B4-BE49-F238E27FC236}">
                <a16:creationId xmlns:a16="http://schemas.microsoft.com/office/drawing/2014/main" id="{724346E6-6299-93E4-67B3-B1DD3B6550A9}"/>
              </a:ext>
            </a:extLst>
          </p:cNvPr>
          <p:cNvSpPr txBox="1"/>
          <p:nvPr/>
        </p:nvSpPr>
        <p:spPr>
          <a:xfrm>
            <a:off x="1163260" y="2244188"/>
            <a:ext cx="1622239" cy="215444"/>
          </a:xfrm>
          <a:prstGeom prst="rect">
            <a:avLst/>
          </a:prstGeom>
          <a:noFill/>
        </p:spPr>
        <p:txBody>
          <a:bodyPr wrap="none" lIns="0" tIns="0" rIns="0" bIns="0" rtlCol="0">
            <a:spAutoFit/>
          </a:bodyPr>
          <a:lstStyle/>
          <a:p>
            <a:pPr algn="l"/>
            <a:r>
              <a:rPr lang="en-BE" sz="1400" dirty="0">
                <a:solidFill>
                  <a:schemeClr val="tx2"/>
                </a:solidFill>
              </a:rPr>
              <a:t>XYU read-out image</a:t>
            </a:r>
          </a:p>
        </p:txBody>
      </p:sp>
      <p:sp>
        <p:nvSpPr>
          <p:cNvPr id="23" name="TextBox 22">
            <a:extLst>
              <a:ext uri="{FF2B5EF4-FFF2-40B4-BE49-F238E27FC236}">
                <a16:creationId xmlns:a16="http://schemas.microsoft.com/office/drawing/2014/main" id="{A26A365A-823A-4ED0-793D-A6538BB8ADC1}"/>
              </a:ext>
            </a:extLst>
          </p:cNvPr>
          <p:cNvSpPr txBox="1"/>
          <p:nvPr/>
        </p:nvSpPr>
        <p:spPr>
          <a:xfrm>
            <a:off x="6010100" y="6315651"/>
            <a:ext cx="65" cy="184666"/>
          </a:xfrm>
          <a:prstGeom prst="rect">
            <a:avLst/>
          </a:prstGeom>
          <a:noFill/>
        </p:spPr>
        <p:txBody>
          <a:bodyPr wrap="none" lIns="0" tIns="0" rIns="0" bIns="0" rtlCol="0">
            <a:spAutoFit/>
          </a:bodyPr>
          <a:lstStyle/>
          <a:p>
            <a:endParaRPr lang="en-BE" sz="1200" dirty="0">
              <a:solidFill>
                <a:schemeClr val="tx2"/>
              </a:solidFill>
            </a:endParaRPr>
          </a:p>
        </p:txBody>
      </p:sp>
      <p:pic>
        <p:nvPicPr>
          <p:cNvPr id="14" name="Picture 13" descr="Chart, line chart&#10;&#10;Description automatically generated">
            <a:extLst>
              <a:ext uri="{FF2B5EF4-FFF2-40B4-BE49-F238E27FC236}">
                <a16:creationId xmlns:a16="http://schemas.microsoft.com/office/drawing/2014/main" id="{E0BE63E4-54D6-FD3E-4D0E-F612B7F8E71B}"/>
              </a:ext>
            </a:extLst>
          </p:cNvPr>
          <p:cNvPicPr>
            <a:picLocks noChangeAspect="1"/>
          </p:cNvPicPr>
          <p:nvPr/>
        </p:nvPicPr>
        <p:blipFill rotWithShape="1">
          <a:blip r:embed="rId6"/>
          <a:srcRect l="52744"/>
          <a:stretch/>
        </p:blipFill>
        <p:spPr>
          <a:xfrm>
            <a:off x="3978351" y="2443187"/>
            <a:ext cx="3279865" cy="3273853"/>
          </a:xfrm>
          <a:prstGeom prst="rect">
            <a:avLst/>
          </a:prstGeom>
        </p:spPr>
      </p:pic>
      <p:pic>
        <p:nvPicPr>
          <p:cNvPr id="16" name="Picture 15" descr="Chart, histogram&#10;&#10;Description automatically generated">
            <a:extLst>
              <a:ext uri="{FF2B5EF4-FFF2-40B4-BE49-F238E27FC236}">
                <a16:creationId xmlns:a16="http://schemas.microsoft.com/office/drawing/2014/main" id="{6A229576-1D17-11F1-E523-07BC490C3963}"/>
              </a:ext>
            </a:extLst>
          </p:cNvPr>
          <p:cNvPicPr>
            <a:picLocks noChangeAspect="1"/>
          </p:cNvPicPr>
          <p:nvPr/>
        </p:nvPicPr>
        <p:blipFill>
          <a:blip r:embed="rId7"/>
          <a:stretch>
            <a:fillRect/>
          </a:stretch>
        </p:blipFill>
        <p:spPr>
          <a:xfrm>
            <a:off x="7750976" y="2425660"/>
            <a:ext cx="4033034" cy="3254122"/>
          </a:xfrm>
          <a:prstGeom prst="rect">
            <a:avLst/>
          </a:prstGeom>
        </p:spPr>
      </p:pic>
      <p:sp>
        <p:nvSpPr>
          <p:cNvPr id="18" name="TextBox 17">
            <a:extLst>
              <a:ext uri="{FF2B5EF4-FFF2-40B4-BE49-F238E27FC236}">
                <a16:creationId xmlns:a16="http://schemas.microsoft.com/office/drawing/2014/main" id="{7BB646AE-E838-90BB-9F0A-ECF44B248966}"/>
              </a:ext>
            </a:extLst>
          </p:cNvPr>
          <p:cNvSpPr txBox="1"/>
          <p:nvPr/>
        </p:nvSpPr>
        <p:spPr>
          <a:xfrm>
            <a:off x="10418538" y="3497057"/>
            <a:ext cx="408766" cy="215444"/>
          </a:xfrm>
          <a:prstGeom prst="rect">
            <a:avLst/>
          </a:prstGeom>
          <a:noFill/>
        </p:spPr>
        <p:txBody>
          <a:bodyPr wrap="none" lIns="0" tIns="0" rIns="0" bIns="0" rtlCol="0">
            <a:spAutoFit/>
          </a:bodyPr>
          <a:lstStyle/>
          <a:p>
            <a:pPr algn="l"/>
            <a:r>
              <a:rPr lang="en-BE" sz="1400" dirty="0">
                <a:solidFill>
                  <a:srgbClr val="FF0C01"/>
                </a:solidFill>
              </a:rPr>
              <a:t>42 %</a:t>
            </a:r>
          </a:p>
        </p:txBody>
      </p:sp>
      <p:sp>
        <p:nvSpPr>
          <p:cNvPr id="19" name="TextBox 18">
            <a:extLst>
              <a:ext uri="{FF2B5EF4-FFF2-40B4-BE49-F238E27FC236}">
                <a16:creationId xmlns:a16="http://schemas.microsoft.com/office/drawing/2014/main" id="{97882486-5FF6-3A69-9175-24E40888B1F2}"/>
              </a:ext>
            </a:extLst>
          </p:cNvPr>
          <p:cNvSpPr txBox="1"/>
          <p:nvPr/>
        </p:nvSpPr>
        <p:spPr>
          <a:xfrm>
            <a:off x="9890674" y="3118574"/>
            <a:ext cx="408766" cy="215444"/>
          </a:xfrm>
          <a:prstGeom prst="rect">
            <a:avLst/>
          </a:prstGeom>
          <a:noFill/>
        </p:spPr>
        <p:txBody>
          <a:bodyPr wrap="none" lIns="0" tIns="0" rIns="0" bIns="0" rtlCol="0">
            <a:spAutoFit/>
          </a:bodyPr>
          <a:lstStyle/>
          <a:p>
            <a:pPr algn="l"/>
            <a:r>
              <a:rPr lang="en-BE" sz="1400" dirty="0">
                <a:solidFill>
                  <a:srgbClr val="C38F09"/>
                </a:solidFill>
              </a:rPr>
              <a:t>38 %</a:t>
            </a:r>
          </a:p>
        </p:txBody>
      </p:sp>
      <p:sp>
        <p:nvSpPr>
          <p:cNvPr id="20" name="TextBox 19">
            <a:extLst>
              <a:ext uri="{FF2B5EF4-FFF2-40B4-BE49-F238E27FC236}">
                <a16:creationId xmlns:a16="http://schemas.microsoft.com/office/drawing/2014/main" id="{C54143A4-4EBA-EA8C-BBBA-A90BBE8A3EF5}"/>
              </a:ext>
            </a:extLst>
          </p:cNvPr>
          <p:cNvSpPr txBox="1"/>
          <p:nvPr/>
        </p:nvSpPr>
        <p:spPr>
          <a:xfrm>
            <a:off x="9358727" y="2666374"/>
            <a:ext cx="408766" cy="215444"/>
          </a:xfrm>
          <a:prstGeom prst="rect">
            <a:avLst/>
          </a:prstGeom>
          <a:noFill/>
        </p:spPr>
        <p:txBody>
          <a:bodyPr wrap="none" lIns="0" tIns="0" rIns="0" bIns="0" rtlCol="0">
            <a:spAutoFit/>
          </a:bodyPr>
          <a:lstStyle/>
          <a:p>
            <a:pPr algn="l"/>
            <a:r>
              <a:rPr lang="en-BE" sz="1400" dirty="0">
                <a:solidFill>
                  <a:srgbClr val="7AD9F0"/>
                </a:solidFill>
              </a:rPr>
              <a:t>20 %</a:t>
            </a:r>
          </a:p>
        </p:txBody>
      </p:sp>
      <p:sp>
        <p:nvSpPr>
          <p:cNvPr id="11" name="TextBox 10">
            <a:extLst>
              <a:ext uri="{FF2B5EF4-FFF2-40B4-BE49-F238E27FC236}">
                <a16:creationId xmlns:a16="http://schemas.microsoft.com/office/drawing/2014/main" id="{FAD6315B-115D-6A36-41A3-5DA9D216B7CB}"/>
              </a:ext>
            </a:extLst>
          </p:cNvPr>
          <p:cNvSpPr txBox="1"/>
          <p:nvPr/>
        </p:nvSpPr>
        <p:spPr>
          <a:xfrm>
            <a:off x="4878009" y="2210216"/>
            <a:ext cx="2029402" cy="215444"/>
          </a:xfrm>
          <a:prstGeom prst="rect">
            <a:avLst/>
          </a:prstGeom>
          <a:noFill/>
        </p:spPr>
        <p:txBody>
          <a:bodyPr wrap="none" lIns="0" tIns="0" rIns="0" bIns="0" rtlCol="0">
            <a:spAutoFit/>
          </a:bodyPr>
          <a:lstStyle/>
          <a:p>
            <a:pPr algn="l"/>
            <a:r>
              <a:rPr lang="en-BE" sz="1400" dirty="0">
                <a:solidFill>
                  <a:schemeClr val="tx2"/>
                </a:solidFill>
              </a:rPr>
              <a:t>Simulated charge sharing</a:t>
            </a:r>
          </a:p>
        </p:txBody>
      </p:sp>
      <p:sp>
        <p:nvSpPr>
          <p:cNvPr id="13" name="TextBox 12">
            <a:extLst>
              <a:ext uri="{FF2B5EF4-FFF2-40B4-BE49-F238E27FC236}">
                <a16:creationId xmlns:a16="http://schemas.microsoft.com/office/drawing/2014/main" id="{47E752A0-DBE2-136C-DA22-31569114FD52}"/>
              </a:ext>
            </a:extLst>
          </p:cNvPr>
          <p:cNvSpPr txBox="1"/>
          <p:nvPr/>
        </p:nvSpPr>
        <p:spPr>
          <a:xfrm>
            <a:off x="8988700" y="2240537"/>
            <a:ext cx="1880323" cy="215444"/>
          </a:xfrm>
          <a:prstGeom prst="rect">
            <a:avLst/>
          </a:prstGeom>
          <a:noFill/>
        </p:spPr>
        <p:txBody>
          <a:bodyPr wrap="none" lIns="0" tIns="0" rIns="0" bIns="0" rtlCol="0">
            <a:spAutoFit/>
          </a:bodyPr>
          <a:lstStyle/>
          <a:p>
            <a:pPr algn="l"/>
            <a:r>
              <a:rPr lang="en-BE" sz="1400" dirty="0">
                <a:solidFill>
                  <a:schemeClr val="tx2"/>
                </a:solidFill>
              </a:rPr>
              <a:t>Measured PH spectrum</a:t>
            </a:r>
          </a:p>
        </p:txBody>
      </p:sp>
      <p:sp>
        <p:nvSpPr>
          <p:cNvPr id="28" name="TextBox 27">
            <a:extLst>
              <a:ext uri="{FF2B5EF4-FFF2-40B4-BE49-F238E27FC236}">
                <a16:creationId xmlns:a16="http://schemas.microsoft.com/office/drawing/2014/main" id="{1C58C368-79F0-51F3-C62E-B3BDF5B36CA7}"/>
              </a:ext>
            </a:extLst>
          </p:cNvPr>
          <p:cNvSpPr txBox="1"/>
          <p:nvPr/>
        </p:nvSpPr>
        <p:spPr>
          <a:xfrm>
            <a:off x="5795784" y="6355746"/>
            <a:ext cx="5828712" cy="369332"/>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2F2F2F"/>
                </a:solidFill>
                <a:latin typeface="Arial"/>
              </a:rPr>
              <a:t>Submitted paper to NIM-A is available on the RD51 notes: </a:t>
            </a:r>
            <a:r>
              <a:rPr lang="en-GB" sz="1200" dirty="0">
                <a:solidFill>
                  <a:srgbClr val="2F2F2F"/>
                </a:solidFill>
                <a:latin typeface="Arial"/>
                <a:hlinkClick r:id="rId8"/>
              </a:rPr>
              <a:t>RD51-NOTE-2022-09</a:t>
            </a:r>
            <a:endParaRPr lang="en-GB" sz="1200" dirty="0">
              <a:solidFill>
                <a:srgbClr val="2F2F2F"/>
              </a:solidFill>
              <a:latin typeface="Arial"/>
            </a:endParaRPr>
          </a:p>
          <a:p>
            <a:pPr>
              <a:defRPr/>
            </a:pPr>
            <a:r>
              <a:rPr lang="en-GB" sz="1200" dirty="0">
                <a:solidFill>
                  <a:schemeClr val="tx2"/>
                </a:solidFill>
              </a:rPr>
              <a:t>K. </a:t>
            </a:r>
            <a:r>
              <a:rPr lang="en-GB" sz="1200" dirty="0" err="1">
                <a:solidFill>
                  <a:schemeClr val="tx2"/>
                </a:solidFill>
              </a:rPr>
              <a:t>Floethner’s</a:t>
            </a:r>
            <a:r>
              <a:rPr lang="en-GB" sz="1200" dirty="0">
                <a:solidFill>
                  <a:schemeClr val="tx2"/>
                </a:solidFill>
              </a:rPr>
              <a:t> conference p</a:t>
            </a:r>
            <a:r>
              <a:rPr lang="en-GB" sz="1200" b="0" dirty="0">
                <a:solidFill>
                  <a:schemeClr val="tx2"/>
                </a:solidFill>
              </a:rPr>
              <a:t>oster: </a:t>
            </a:r>
            <a:r>
              <a:rPr lang="en-GB" sz="1200" b="0" dirty="0">
                <a:solidFill>
                  <a:schemeClr val="tx2"/>
                </a:solidFill>
                <a:hlinkClick r:id="rId9"/>
              </a:rPr>
              <a:t>The novel XYU-GEM for ambiguity reduced tracking</a:t>
            </a:r>
            <a:endParaRPr lang="en-GB" sz="1200" dirty="0">
              <a:solidFill>
                <a:srgbClr val="2F2F2F"/>
              </a:solidFill>
              <a:latin typeface="Arial"/>
            </a:endParaRPr>
          </a:p>
        </p:txBody>
      </p:sp>
      <p:grpSp>
        <p:nvGrpSpPr>
          <p:cNvPr id="15" name="Group 14">
            <a:extLst>
              <a:ext uri="{FF2B5EF4-FFF2-40B4-BE49-F238E27FC236}">
                <a16:creationId xmlns:a16="http://schemas.microsoft.com/office/drawing/2014/main" id="{3DCC0500-2496-E07F-B8E8-13839E8D79D9}"/>
              </a:ext>
            </a:extLst>
          </p:cNvPr>
          <p:cNvGrpSpPr/>
          <p:nvPr/>
        </p:nvGrpSpPr>
        <p:grpSpPr>
          <a:xfrm>
            <a:off x="3795040" y="6288867"/>
            <a:ext cx="1687441" cy="514966"/>
            <a:chOff x="4481559" y="5776021"/>
            <a:chExt cx="2970118" cy="868188"/>
          </a:xfrm>
        </p:grpSpPr>
        <p:pic>
          <p:nvPicPr>
            <p:cNvPr id="17" name="Picture 16" descr="Graphical user interface, application&#10;&#10;Description automatically generated">
              <a:extLst>
                <a:ext uri="{FF2B5EF4-FFF2-40B4-BE49-F238E27FC236}">
                  <a16:creationId xmlns:a16="http://schemas.microsoft.com/office/drawing/2014/main" id="{1A3156F0-48EF-05F7-8969-5F37C516E5AF}"/>
                </a:ext>
              </a:extLst>
            </p:cNvPr>
            <p:cNvPicPr>
              <a:picLocks noChangeAspect="1"/>
            </p:cNvPicPr>
            <p:nvPr/>
          </p:nvPicPr>
          <p:blipFill>
            <a:blip r:embed="rId10"/>
            <a:stretch>
              <a:fillRect/>
            </a:stretch>
          </p:blipFill>
          <p:spPr>
            <a:xfrm>
              <a:off x="4481559" y="5776021"/>
              <a:ext cx="2970118" cy="868188"/>
            </a:xfrm>
            <a:prstGeom prst="rect">
              <a:avLst/>
            </a:prstGeom>
          </p:spPr>
        </p:pic>
        <p:pic>
          <p:nvPicPr>
            <p:cNvPr id="25" name="Picture 24" descr="Graphical user interface, application&#10;&#10;Description automatically generated">
              <a:extLst>
                <a:ext uri="{FF2B5EF4-FFF2-40B4-BE49-F238E27FC236}">
                  <a16:creationId xmlns:a16="http://schemas.microsoft.com/office/drawing/2014/main" id="{09232E33-4099-BCD5-C63B-53A5A2665E4E}"/>
                </a:ext>
              </a:extLst>
            </p:cNvPr>
            <p:cNvPicPr>
              <a:picLocks noChangeAspect="1"/>
            </p:cNvPicPr>
            <p:nvPr/>
          </p:nvPicPr>
          <p:blipFill rotWithShape="1">
            <a:blip r:embed="rId11"/>
            <a:srcRect r="30484" b="58556"/>
            <a:stretch/>
          </p:blipFill>
          <p:spPr>
            <a:xfrm>
              <a:off x="4481560" y="5776021"/>
              <a:ext cx="2064714" cy="359811"/>
            </a:xfrm>
            <a:prstGeom prst="rect">
              <a:avLst/>
            </a:prstGeom>
          </p:spPr>
        </p:pic>
      </p:grpSp>
      <p:pic>
        <p:nvPicPr>
          <p:cNvPr id="27" name="Picture 26" descr="Graphical user interface, Teams&#10;&#10;Description automatically generated with medium confidence">
            <a:extLst>
              <a:ext uri="{FF2B5EF4-FFF2-40B4-BE49-F238E27FC236}">
                <a16:creationId xmlns:a16="http://schemas.microsoft.com/office/drawing/2014/main" id="{F66BAAB1-734B-C870-0AE6-BDBCA5F26AC6}"/>
              </a:ext>
            </a:extLst>
          </p:cNvPr>
          <p:cNvPicPr>
            <a:picLocks noChangeAspect="1"/>
          </p:cNvPicPr>
          <p:nvPr/>
        </p:nvPicPr>
        <p:blipFill>
          <a:blip r:embed="rId12"/>
          <a:stretch>
            <a:fillRect/>
          </a:stretch>
        </p:blipFill>
        <p:spPr>
          <a:xfrm>
            <a:off x="2945113" y="6282930"/>
            <a:ext cx="855855" cy="529522"/>
          </a:xfrm>
          <a:prstGeom prst="rect">
            <a:avLst/>
          </a:prstGeom>
        </p:spPr>
      </p:pic>
    </p:spTree>
    <p:extLst>
      <p:ext uri="{BB962C8B-B14F-4D97-AF65-F5344CB8AC3E}">
        <p14:creationId xmlns:p14="http://schemas.microsoft.com/office/powerpoint/2010/main" val="11438858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8" y="1612414"/>
            <a:ext cx="11380811" cy="4471048"/>
          </a:xfrm>
        </p:spPr>
        <p:txBody>
          <a:bodyPr/>
          <a:lstStyle/>
          <a:p>
            <a:pPr marL="0" lvl="1" indent="0">
              <a:buNone/>
            </a:pPr>
            <a:r>
              <a:rPr lang="en-US" b="1" dirty="0"/>
              <a:t>For detectors with resistive elements, the time dependence of the signals is not solely given by the movement of the charges in the drift medium but also by </a:t>
            </a:r>
            <a:r>
              <a:rPr lang="en-US" b="1" dirty="0">
                <a:solidFill>
                  <a:srgbClr val="FF0000"/>
                </a:solidFill>
              </a:rPr>
              <a:t>the time-dependent reaction of the resistive materials</a:t>
            </a:r>
            <a:r>
              <a:rPr lang="en-US" b="1" dirty="0"/>
              <a:t>. </a:t>
            </a: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a:xfrm>
            <a:off x="407988" y="373593"/>
            <a:ext cx="11380811" cy="1065742"/>
          </a:xfrm>
        </p:spPr>
        <p:txBody>
          <a:bodyPr/>
          <a:lstStyle/>
          <a:p>
            <a:r>
              <a:rPr lang="en-GB" dirty="0" err="1"/>
              <a:t>Ramo</a:t>
            </a:r>
            <a:r>
              <a:rPr lang="en-GB" dirty="0"/>
              <a:t>-Shockley theorem extension for conducting media</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pic>
        <p:nvPicPr>
          <p:cNvPr id="12" name="Content Placeholder 7" descr="Chart&#10;&#10;Description automatically generated">
            <a:extLst>
              <a:ext uri="{FF2B5EF4-FFF2-40B4-BE49-F238E27FC236}">
                <a16:creationId xmlns:a16="http://schemas.microsoft.com/office/drawing/2014/main" id="{7D30517B-D2D0-2344-8BEF-4FED40043938}"/>
              </a:ext>
            </a:extLst>
          </p:cNvPr>
          <p:cNvPicPr>
            <a:picLocks noGrp="1" noChangeAspect="1"/>
          </p:cNvPicPr>
          <p:nvPr/>
        </p:nvPicPr>
        <p:blipFill>
          <a:blip r:embed="rId4"/>
          <a:stretch>
            <a:fillRect/>
          </a:stretch>
        </p:blipFill>
        <p:spPr>
          <a:xfrm>
            <a:off x="7616936" y="2911001"/>
            <a:ext cx="4192086" cy="3144064"/>
          </a:xfrm>
          <a:prstGeom prst="rect">
            <a:avLst/>
          </a:prstGeom>
        </p:spPr>
      </p:pic>
      <p:sp>
        <p:nvSpPr>
          <p:cNvPr id="17" name="TextBox 16">
            <a:extLst>
              <a:ext uri="{FF2B5EF4-FFF2-40B4-BE49-F238E27FC236}">
                <a16:creationId xmlns:a16="http://schemas.microsoft.com/office/drawing/2014/main" id="{DB66540C-23CA-A74F-A26B-1BD2EE4AB478}"/>
              </a:ext>
            </a:extLst>
          </p:cNvPr>
          <p:cNvSpPr txBox="1"/>
          <p:nvPr/>
        </p:nvSpPr>
        <p:spPr>
          <a:xfrm>
            <a:off x="9800591" y="5138421"/>
            <a:ext cx="1064394" cy="215444"/>
          </a:xfrm>
          <a:prstGeom prst="rect">
            <a:avLst/>
          </a:prstGeom>
          <a:noFill/>
        </p:spPr>
        <p:txBody>
          <a:bodyPr wrap="none" lIns="0" tIns="0" rIns="0" bIns="0" rtlCol="0">
            <a:spAutoFit/>
          </a:bodyPr>
          <a:lstStyle/>
          <a:p>
            <a:pPr algn="l"/>
            <a:r>
              <a:rPr lang="en-US" sz="1400" dirty="0">
                <a:solidFill>
                  <a:schemeClr val="tx2"/>
                </a:solidFill>
              </a:rPr>
              <a:t>Readout strip</a:t>
            </a:r>
          </a:p>
        </p:txBody>
      </p:sp>
      <p:sp>
        <p:nvSpPr>
          <p:cNvPr id="18" name="TextBox 17">
            <a:extLst>
              <a:ext uri="{FF2B5EF4-FFF2-40B4-BE49-F238E27FC236}">
                <a16:creationId xmlns:a16="http://schemas.microsoft.com/office/drawing/2014/main" id="{85965435-7DB3-664B-88D1-786FC89241F1}"/>
              </a:ext>
            </a:extLst>
          </p:cNvPr>
          <p:cNvSpPr txBox="1"/>
          <p:nvPr/>
        </p:nvSpPr>
        <p:spPr>
          <a:xfrm>
            <a:off x="8182603" y="3494251"/>
            <a:ext cx="690895" cy="276999"/>
          </a:xfrm>
          <a:prstGeom prst="rect">
            <a:avLst/>
          </a:prstGeom>
          <a:noFill/>
        </p:spPr>
        <p:txBody>
          <a:bodyPr wrap="none" lIns="0" tIns="0" rIns="0" bIns="0" rtlCol="0">
            <a:spAutoFit/>
          </a:bodyPr>
          <a:lstStyle/>
          <a:p>
            <a:pPr algn="l"/>
            <a:r>
              <a:rPr lang="en-US" sz="1400" dirty="0">
                <a:solidFill>
                  <a:schemeClr val="tx2"/>
                </a:solidFill>
              </a:rPr>
              <a:t>Gas</a:t>
            </a:r>
            <a:r>
              <a:rPr lang="en-US" dirty="0">
                <a:solidFill>
                  <a:schemeClr val="tx2"/>
                </a:solidFill>
              </a:rPr>
              <a:t> </a:t>
            </a:r>
            <a:r>
              <a:rPr lang="en-US" sz="1400" dirty="0">
                <a:solidFill>
                  <a:schemeClr val="tx2"/>
                </a:solidFill>
              </a:rPr>
              <a:t>gap</a:t>
            </a:r>
            <a:endParaRPr lang="en-US" dirty="0">
              <a:solidFill>
                <a:schemeClr val="tx2"/>
              </a:solidFill>
            </a:endParaRPr>
          </a:p>
        </p:txBody>
      </p:sp>
      <p:sp>
        <p:nvSpPr>
          <p:cNvPr id="19" name="TextBox 18">
            <a:extLst>
              <a:ext uri="{FF2B5EF4-FFF2-40B4-BE49-F238E27FC236}">
                <a16:creationId xmlns:a16="http://schemas.microsoft.com/office/drawing/2014/main" id="{FC2DA9E7-C4C0-4849-A295-C7426BB1A07B}"/>
              </a:ext>
            </a:extLst>
          </p:cNvPr>
          <p:cNvSpPr txBox="1"/>
          <p:nvPr/>
        </p:nvSpPr>
        <p:spPr>
          <a:xfrm>
            <a:off x="10265624" y="3555453"/>
            <a:ext cx="567463" cy="215444"/>
          </a:xfrm>
          <a:prstGeom prst="rect">
            <a:avLst/>
          </a:prstGeom>
          <a:noFill/>
        </p:spPr>
        <p:txBody>
          <a:bodyPr wrap="none" lIns="0" tIns="0" rIns="0" bIns="0" rtlCol="0">
            <a:spAutoFit/>
          </a:bodyPr>
          <a:lstStyle/>
          <a:p>
            <a:pPr algn="l"/>
            <a:r>
              <a:rPr lang="en-US" sz="1400" dirty="0">
                <a:solidFill>
                  <a:schemeClr val="tx2"/>
                </a:solidFill>
              </a:rPr>
              <a:t>R layer</a:t>
            </a:r>
          </a:p>
        </p:txBody>
      </p:sp>
      <p:sp>
        <p:nvSpPr>
          <p:cNvPr id="20" name="TextBox 19">
            <a:extLst>
              <a:ext uri="{FF2B5EF4-FFF2-40B4-BE49-F238E27FC236}">
                <a16:creationId xmlns:a16="http://schemas.microsoft.com/office/drawing/2014/main" id="{1413783C-41A0-0443-B069-80D20730B985}"/>
              </a:ext>
            </a:extLst>
          </p:cNvPr>
          <p:cNvSpPr txBox="1"/>
          <p:nvPr/>
        </p:nvSpPr>
        <p:spPr>
          <a:xfrm>
            <a:off x="8222738" y="5133715"/>
            <a:ext cx="686085" cy="215444"/>
          </a:xfrm>
          <a:prstGeom prst="rect">
            <a:avLst/>
          </a:prstGeom>
          <a:noFill/>
        </p:spPr>
        <p:txBody>
          <a:bodyPr wrap="none" lIns="0" tIns="0" rIns="0" bIns="0" rtlCol="0">
            <a:spAutoFit/>
          </a:bodyPr>
          <a:lstStyle/>
          <a:p>
            <a:pPr algn="l"/>
            <a:r>
              <a:rPr lang="en-US" sz="1400" dirty="0">
                <a:solidFill>
                  <a:schemeClr val="tx2"/>
                </a:solidFill>
              </a:rPr>
              <a:t>Insulator</a:t>
            </a:r>
          </a:p>
        </p:txBody>
      </p:sp>
      <p:cxnSp>
        <p:nvCxnSpPr>
          <p:cNvPr id="21" name="Straight Arrow Connector 20">
            <a:extLst>
              <a:ext uri="{FF2B5EF4-FFF2-40B4-BE49-F238E27FC236}">
                <a16:creationId xmlns:a16="http://schemas.microsoft.com/office/drawing/2014/main" id="{1065C2E0-303B-5A48-ADF9-DAC5D8AB04B3}"/>
              </a:ext>
            </a:extLst>
          </p:cNvPr>
          <p:cNvCxnSpPr/>
          <p:nvPr/>
        </p:nvCxnSpPr>
        <p:spPr>
          <a:xfrm>
            <a:off x="8528051" y="3810513"/>
            <a:ext cx="0" cy="587464"/>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7A68FDAB-7F8E-BA47-92D0-F38A0DDF0BFE}"/>
              </a:ext>
            </a:extLst>
          </p:cNvPr>
          <p:cNvCxnSpPr>
            <a:cxnSpLocks/>
          </p:cNvCxnSpPr>
          <p:nvPr/>
        </p:nvCxnSpPr>
        <p:spPr>
          <a:xfrm>
            <a:off x="10549356" y="3846608"/>
            <a:ext cx="0" cy="721623"/>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0153051B-6C44-2241-8BE7-F3926B8718D3}"/>
              </a:ext>
            </a:extLst>
          </p:cNvPr>
          <p:cNvCxnSpPr>
            <a:cxnSpLocks/>
          </p:cNvCxnSpPr>
          <p:nvPr/>
        </p:nvCxnSpPr>
        <p:spPr>
          <a:xfrm flipV="1">
            <a:off x="8528051" y="4649837"/>
            <a:ext cx="0" cy="471846"/>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E3023DD-9754-EE42-8738-3562BE50DE8E}"/>
              </a:ext>
            </a:extLst>
          </p:cNvPr>
          <p:cNvCxnSpPr>
            <a:cxnSpLocks/>
          </p:cNvCxnSpPr>
          <p:nvPr/>
        </p:nvCxnSpPr>
        <p:spPr>
          <a:xfrm flipH="1" flipV="1">
            <a:off x="9539321" y="4808863"/>
            <a:ext cx="793467" cy="324852"/>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4168DC61-A9EA-0B47-B1A9-DE6168C8CDF4}"/>
              </a:ext>
            </a:extLst>
          </p:cNvPr>
          <p:cNvSpPr/>
          <p:nvPr/>
        </p:nvSpPr>
        <p:spPr>
          <a:xfrm>
            <a:off x="955487" y="3084445"/>
            <a:ext cx="720671" cy="2067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5BA55C4B-A053-F640-8909-1D4490187DA1}"/>
              </a:ext>
            </a:extLst>
          </p:cNvPr>
          <p:cNvSpPr/>
          <p:nvPr/>
        </p:nvSpPr>
        <p:spPr>
          <a:xfrm>
            <a:off x="8657800" y="2898639"/>
            <a:ext cx="1937767" cy="2067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36">
            <a:extLst>
              <a:ext uri="{FF2B5EF4-FFF2-40B4-BE49-F238E27FC236}">
                <a16:creationId xmlns:a16="http://schemas.microsoft.com/office/drawing/2014/main" id="{691A11C3-F80F-BE4E-A779-95BED4BA458D}"/>
              </a:ext>
            </a:extLst>
          </p:cNvPr>
          <p:cNvSpPr txBox="1"/>
          <p:nvPr/>
        </p:nvSpPr>
        <p:spPr>
          <a:xfrm>
            <a:off x="7351263" y="2439362"/>
            <a:ext cx="4318174" cy="430887"/>
          </a:xfrm>
          <a:prstGeom prst="rect">
            <a:avLst/>
          </a:prstGeom>
          <a:noFill/>
        </p:spPr>
        <p:txBody>
          <a:bodyPr wrap="square" lIns="0" tIns="0" rIns="0" bIns="0" rtlCol="0">
            <a:spAutoFit/>
          </a:bodyPr>
          <a:lstStyle/>
          <a:p>
            <a:pPr algn="ctr"/>
            <a:r>
              <a:rPr lang="en-GB" sz="1400" dirty="0">
                <a:solidFill>
                  <a:schemeClr val="tx2"/>
                </a:solidFill>
              </a:rPr>
              <a:t>Weighting potential for</a:t>
            </a:r>
            <a:r>
              <a:rPr lang="en-GB" sz="1400" dirty="0">
                <a:solidFill>
                  <a:srgbClr val="FF0000"/>
                </a:solidFill>
              </a:rPr>
              <a:t> a resistive layer </a:t>
            </a:r>
            <a:r>
              <a:rPr lang="en-GB" sz="1400" dirty="0">
                <a:solidFill>
                  <a:schemeClr val="tx2"/>
                </a:solidFill>
              </a:rPr>
              <a:t>separating the gas gap and insulating layer.</a:t>
            </a:r>
          </a:p>
        </p:txBody>
      </p:sp>
      <p:grpSp>
        <p:nvGrpSpPr>
          <p:cNvPr id="4" name="Group 3">
            <a:extLst>
              <a:ext uri="{FF2B5EF4-FFF2-40B4-BE49-F238E27FC236}">
                <a16:creationId xmlns:a16="http://schemas.microsoft.com/office/drawing/2014/main" id="{6B642501-AABC-CF47-B514-FACFBA1A84F6}"/>
              </a:ext>
            </a:extLst>
          </p:cNvPr>
          <p:cNvGrpSpPr/>
          <p:nvPr/>
        </p:nvGrpSpPr>
        <p:grpSpPr>
          <a:xfrm>
            <a:off x="1724272" y="3891878"/>
            <a:ext cx="3868410" cy="2341632"/>
            <a:chOff x="1709548" y="3429000"/>
            <a:chExt cx="3868410" cy="2341632"/>
          </a:xfrm>
        </p:grpSpPr>
        <p:pic>
          <p:nvPicPr>
            <p:cNvPr id="29" name="Picture 28" descr="Chart, box and whisker chart&#10;&#10;Description automatically generated">
              <a:extLst>
                <a:ext uri="{FF2B5EF4-FFF2-40B4-BE49-F238E27FC236}">
                  <a16:creationId xmlns:a16="http://schemas.microsoft.com/office/drawing/2014/main" id="{603CFB6C-3AB1-8D4B-87CD-D0A45D02321E}"/>
                </a:ext>
              </a:extLst>
            </p:cNvPr>
            <p:cNvPicPr>
              <a:picLocks noChangeAspect="1"/>
            </p:cNvPicPr>
            <p:nvPr/>
          </p:nvPicPr>
          <p:blipFill>
            <a:blip r:embed="rId5"/>
            <a:stretch>
              <a:fillRect/>
            </a:stretch>
          </p:blipFill>
          <p:spPr>
            <a:xfrm>
              <a:off x="1709548" y="3429000"/>
              <a:ext cx="3868410" cy="2341632"/>
            </a:xfrm>
            <a:prstGeom prst="rect">
              <a:avLst/>
            </a:prstGeom>
          </p:spPr>
        </p:pic>
        <p:sp>
          <p:nvSpPr>
            <p:cNvPr id="7" name="Rectangle 6">
              <a:extLst>
                <a:ext uri="{FF2B5EF4-FFF2-40B4-BE49-F238E27FC236}">
                  <a16:creationId xmlns:a16="http://schemas.microsoft.com/office/drawing/2014/main" id="{52BC7B71-5E9A-6845-90E1-3E9248209BBD}"/>
                </a:ext>
              </a:extLst>
            </p:cNvPr>
            <p:cNvSpPr/>
            <p:nvPr/>
          </p:nvSpPr>
          <p:spPr>
            <a:xfrm>
              <a:off x="3213354" y="4200482"/>
              <a:ext cx="953146" cy="45004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Connector 13">
              <a:extLst>
                <a:ext uri="{FF2B5EF4-FFF2-40B4-BE49-F238E27FC236}">
                  <a16:creationId xmlns:a16="http://schemas.microsoft.com/office/drawing/2014/main" id="{42234EF7-66C9-AD42-9EF2-28C3CF1C5569}"/>
                </a:ext>
              </a:extLst>
            </p:cNvPr>
            <p:cNvCxnSpPr>
              <a:cxnSpLocks/>
            </p:cNvCxnSpPr>
            <p:nvPr/>
          </p:nvCxnSpPr>
          <p:spPr>
            <a:xfrm flipV="1">
              <a:off x="3741862" y="3524815"/>
              <a:ext cx="0" cy="2139357"/>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41" name="Picture 40" descr="Chart, box and whisker chart&#10;&#10;Description automatically generated">
              <a:extLst>
                <a:ext uri="{FF2B5EF4-FFF2-40B4-BE49-F238E27FC236}">
                  <a16:creationId xmlns:a16="http://schemas.microsoft.com/office/drawing/2014/main" id="{83D9A337-D351-3547-A284-C3DDEAA2A255}"/>
                </a:ext>
              </a:extLst>
            </p:cNvPr>
            <p:cNvPicPr>
              <a:picLocks noChangeAspect="1"/>
            </p:cNvPicPr>
            <p:nvPr/>
          </p:nvPicPr>
          <p:blipFill rotWithShape="1">
            <a:blip r:embed="rId5"/>
            <a:srcRect l="63463" t="79850"/>
            <a:stretch/>
          </p:blipFill>
          <p:spPr>
            <a:xfrm flipV="1">
              <a:off x="4209215" y="3458416"/>
              <a:ext cx="1290695" cy="430886"/>
            </a:xfrm>
            <a:prstGeom prst="rect">
              <a:avLst/>
            </a:prstGeom>
          </p:spPr>
        </p:pic>
        <p:pic>
          <p:nvPicPr>
            <p:cNvPr id="42" name="Picture 41" descr="Chart, box and whisker chart&#10;&#10;Description automatically generated">
              <a:extLst>
                <a:ext uri="{FF2B5EF4-FFF2-40B4-BE49-F238E27FC236}">
                  <a16:creationId xmlns:a16="http://schemas.microsoft.com/office/drawing/2014/main" id="{C583923D-B625-B140-901B-D01411984288}"/>
                </a:ext>
              </a:extLst>
            </p:cNvPr>
            <p:cNvPicPr>
              <a:picLocks noChangeAspect="1"/>
            </p:cNvPicPr>
            <p:nvPr/>
          </p:nvPicPr>
          <p:blipFill rotWithShape="1">
            <a:blip r:embed="rId5"/>
            <a:srcRect l="68026" t="79850" r="25008" b="4090"/>
            <a:stretch/>
          </p:blipFill>
          <p:spPr>
            <a:xfrm>
              <a:off x="3528155" y="5283311"/>
              <a:ext cx="227574" cy="379036"/>
            </a:xfrm>
            <a:prstGeom prst="rect">
              <a:avLst/>
            </a:prstGeom>
          </p:spPr>
        </p:pic>
        <p:sp>
          <p:nvSpPr>
            <p:cNvPr id="16" name="TextBox 15">
              <a:extLst>
                <a:ext uri="{FF2B5EF4-FFF2-40B4-BE49-F238E27FC236}">
                  <a16:creationId xmlns:a16="http://schemas.microsoft.com/office/drawing/2014/main" id="{033BE542-A7BB-214A-925C-96EBBE15631C}"/>
                </a:ext>
              </a:extLst>
            </p:cNvPr>
            <p:cNvSpPr txBox="1"/>
            <p:nvPr/>
          </p:nvSpPr>
          <p:spPr>
            <a:xfrm>
              <a:off x="3785092" y="5474997"/>
              <a:ext cx="514564" cy="215444"/>
            </a:xfrm>
            <a:prstGeom prst="rect">
              <a:avLst/>
            </a:prstGeom>
            <a:noFill/>
          </p:spPr>
          <p:txBody>
            <a:bodyPr wrap="none" lIns="0" tIns="0" rIns="0" bIns="0" rtlCol="0">
              <a:spAutoFit/>
            </a:bodyPr>
            <a:lstStyle/>
            <a:p>
              <a:pPr algn="l"/>
              <a:r>
                <a:rPr lang="en-GB" sz="1400" dirty="0" err="1">
                  <a:solidFill>
                    <a:schemeClr val="tx2"/>
                  </a:solidFill>
                </a:rPr>
                <a:t>V</a:t>
              </a:r>
              <a:r>
                <a:rPr lang="en-GB" sz="1400" baseline="-25000" dirty="0" err="1">
                  <a:solidFill>
                    <a:schemeClr val="tx2"/>
                  </a:solidFill>
                </a:rPr>
                <a:t>w</a:t>
              </a:r>
              <a:r>
                <a:rPr lang="en-GB" sz="1400" dirty="0">
                  <a:solidFill>
                    <a:schemeClr val="tx2"/>
                  </a:solidFill>
                </a:rPr>
                <a:t>ϴ(t)</a:t>
              </a:r>
              <a:endParaRPr lang="en-GB" dirty="0">
                <a:solidFill>
                  <a:schemeClr val="tx2"/>
                </a:solidFill>
              </a:endParaRPr>
            </a:p>
          </p:txBody>
        </p:sp>
        <p:pic>
          <p:nvPicPr>
            <p:cNvPr id="43" name="Picture 42" descr="Text&#10;&#10;Description automatically generated with medium confidence">
              <a:extLst>
                <a:ext uri="{FF2B5EF4-FFF2-40B4-BE49-F238E27FC236}">
                  <a16:creationId xmlns:a16="http://schemas.microsoft.com/office/drawing/2014/main" id="{8AB41758-B546-C34E-A659-5FAA01057797}"/>
                </a:ext>
              </a:extLst>
            </p:cNvPr>
            <p:cNvPicPr>
              <a:picLocks noChangeAspect="1"/>
            </p:cNvPicPr>
            <p:nvPr/>
          </p:nvPicPr>
          <p:blipFill rotWithShape="1">
            <a:blip r:embed="rId6"/>
            <a:srcRect l="37360" t="-5437" r="45753" b="77913"/>
            <a:stretch/>
          </p:blipFill>
          <p:spPr>
            <a:xfrm>
              <a:off x="2757185" y="4118602"/>
              <a:ext cx="604983" cy="292173"/>
            </a:xfrm>
            <a:prstGeom prst="rect">
              <a:avLst/>
            </a:prstGeom>
          </p:spPr>
        </p:pic>
      </p:grpSp>
      <p:sp>
        <p:nvSpPr>
          <p:cNvPr id="44" name="TextBox 43">
            <a:extLst>
              <a:ext uri="{FF2B5EF4-FFF2-40B4-BE49-F238E27FC236}">
                <a16:creationId xmlns:a16="http://schemas.microsoft.com/office/drawing/2014/main" id="{A8BFE9FB-87FB-D340-BE18-A39805347B65}"/>
              </a:ext>
            </a:extLst>
          </p:cNvPr>
          <p:cNvSpPr txBox="1"/>
          <p:nvPr/>
        </p:nvSpPr>
        <p:spPr>
          <a:xfrm>
            <a:off x="5576048" y="6227476"/>
            <a:ext cx="5904003" cy="646331"/>
          </a:xfrm>
          <a:prstGeom prst="rect">
            <a:avLst/>
          </a:prstGeom>
          <a:noFill/>
        </p:spPr>
        <p:txBody>
          <a:bodyPr wrap="square">
            <a:spAutoFit/>
          </a:bodyPr>
          <a:lstStyle/>
          <a:p>
            <a:r>
              <a:rPr lang="en-GB" sz="1200" b="0" dirty="0">
                <a:solidFill>
                  <a:schemeClr val="tx2"/>
                </a:solidFill>
              </a:rPr>
              <a:t>W. </a:t>
            </a:r>
            <a:r>
              <a:rPr lang="en-GB" sz="1200" b="0" dirty="0" err="1">
                <a:solidFill>
                  <a:schemeClr val="tx2"/>
                </a:solidFill>
              </a:rPr>
              <a:t>Riegler</a:t>
            </a:r>
            <a:r>
              <a:rPr lang="en-GB" sz="1200" b="0" dirty="0">
                <a:solidFill>
                  <a:schemeClr val="tx2"/>
                </a:solidFill>
              </a:rPr>
              <a:t>, </a:t>
            </a:r>
            <a:r>
              <a:rPr lang="en-GB" sz="1200" b="0" dirty="0" err="1">
                <a:solidFill>
                  <a:schemeClr val="tx2"/>
                </a:solidFill>
              </a:rPr>
              <a:t>Nucl</a:t>
            </a:r>
            <a:r>
              <a:rPr lang="en-GB" sz="1200" b="0" dirty="0">
                <a:solidFill>
                  <a:schemeClr val="tx2"/>
                </a:solidFill>
              </a:rPr>
              <a:t>. </a:t>
            </a:r>
            <a:r>
              <a:rPr lang="en-GB" sz="1200" b="0" dirty="0" err="1">
                <a:solidFill>
                  <a:schemeClr val="tx2"/>
                </a:solidFill>
              </a:rPr>
              <a:t>Instrum</a:t>
            </a:r>
            <a:r>
              <a:rPr lang="en-GB" sz="1200" b="0" dirty="0">
                <a:solidFill>
                  <a:schemeClr val="tx2"/>
                </a:solidFill>
              </a:rPr>
              <a:t>. Meth. A 535 (2004), 287-293.</a:t>
            </a:r>
          </a:p>
          <a:p>
            <a:r>
              <a:rPr lang="en-GB" sz="1200" dirty="0">
                <a:solidFill>
                  <a:schemeClr val="tx2"/>
                </a:solidFill>
              </a:rPr>
              <a:t>W. </a:t>
            </a:r>
            <a:r>
              <a:rPr lang="en-GB" sz="1200" dirty="0" err="1">
                <a:solidFill>
                  <a:schemeClr val="tx2"/>
                </a:solidFill>
              </a:rPr>
              <a:t>Riegler</a:t>
            </a:r>
            <a:r>
              <a:rPr lang="en-GB" sz="1200" dirty="0">
                <a:solidFill>
                  <a:schemeClr val="tx2"/>
                </a:solidFill>
              </a:rPr>
              <a:t>, Signals in Particle Detectors, CERN’s Academic Training Lecture Regular Programme (2019): </a:t>
            </a:r>
            <a:r>
              <a:rPr lang="en-GB" sz="1200" dirty="0">
                <a:solidFill>
                  <a:schemeClr val="tx2"/>
                </a:solidFill>
                <a:hlinkClick r:id="rId7"/>
              </a:rPr>
              <a:t>https://indico.cern.ch/event/843083/</a:t>
            </a:r>
            <a:endParaRPr lang="en-GB" sz="1200" dirty="0">
              <a:solidFill>
                <a:schemeClr val="tx2"/>
              </a:solidFill>
            </a:endParaRPr>
          </a:p>
        </p:txBody>
      </p:sp>
      <p:sp>
        <p:nvSpPr>
          <p:cNvPr id="30" name="TextBox 29">
            <a:extLst>
              <a:ext uri="{FF2B5EF4-FFF2-40B4-BE49-F238E27FC236}">
                <a16:creationId xmlns:a16="http://schemas.microsoft.com/office/drawing/2014/main" id="{12F85791-2AE1-CF4B-8F38-5726A5237800}"/>
              </a:ext>
            </a:extLst>
          </p:cNvPr>
          <p:cNvSpPr txBox="1"/>
          <p:nvPr/>
        </p:nvSpPr>
        <p:spPr>
          <a:xfrm>
            <a:off x="8984379" y="3545130"/>
            <a:ext cx="1163780" cy="215444"/>
          </a:xfrm>
          <a:prstGeom prst="rect">
            <a:avLst/>
          </a:prstGeom>
          <a:noFill/>
        </p:spPr>
        <p:txBody>
          <a:bodyPr wrap="none" lIns="0" tIns="0" rIns="0" bIns="0" rtlCol="0">
            <a:spAutoFit/>
          </a:bodyPr>
          <a:lstStyle/>
          <a:p>
            <a:pPr algn="l"/>
            <a:r>
              <a:rPr lang="en-US" sz="1400" dirty="0">
                <a:solidFill>
                  <a:schemeClr val="tx2"/>
                </a:solidFill>
              </a:rPr>
              <a:t>Cathode/Mesh</a:t>
            </a:r>
            <a:endParaRPr lang="en-US" dirty="0">
              <a:solidFill>
                <a:schemeClr val="tx2"/>
              </a:solidFill>
            </a:endParaRPr>
          </a:p>
        </p:txBody>
      </p:sp>
      <p:cxnSp>
        <p:nvCxnSpPr>
          <p:cNvPr id="31" name="Straight Arrow Connector 30">
            <a:extLst>
              <a:ext uri="{FF2B5EF4-FFF2-40B4-BE49-F238E27FC236}">
                <a16:creationId xmlns:a16="http://schemas.microsoft.com/office/drawing/2014/main" id="{73F924E4-7300-AA4C-9B5F-7406F736A1B1}"/>
              </a:ext>
            </a:extLst>
          </p:cNvPr>
          <p:cNvCxnSpPr>
            <a:cxnSpLocks/>
          </p:cNvCxnSpPr>
          <p:nvPr/>
        </p:nvCxnSpPr>
        <p:spPr>
          <a:xfrm>
            <a:off x="9619816" y="3760574"/>
            <a:ext cx="0" cy="353381"/>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E084D7B6-C501-5942-AF5F-349C4A1AE31E}"/>
                  </a:ext>
                </a:extLst>
              </p:cNvPr>
              <p:cNvSpPr txBox="1"/>
              <p:nvPr/>
            </p:nvSpPr>
            <p:spPr>
              <a:xfrm>
                <a:off x="416164" y="2713722"/>
                <a:ext cx="6842626" cy="1107996"/>
              </a:xfrm>
              <a:prstGeom prst="rect">
                <a:avLst/>
              </a:prstGeom>
              <a:noFill/>
            </p:spPr>
            <p:txBody>
              <a:bodyPr wrap="square" lIns="0" tIns="0" rIns="0" bIns="0" rtlCol="0">
                <a:spAutoFit/>
              </a:bodyPr>
              <a:lstStyle/>
              <a:p>
                <a:r>
                  <a:rPr lang="en-GB" dirty="0">
                    <a:solidFill>
                      <a:schemeClr val="tx2"/>
                    </a:solidFill>
                  </a:rPr>
                  <a:t>This </a:t>
                </a:r>
                <a:r>
                  <a:rPr lang="en-GB" u="sng" dirty="0">
                    <a:solidFill>
                      <a:schemeClr val="tx2"/>
                    </a:solidFill>
                  </a:rPr>
                  <a:t>dynamic</a:t>
                </a:r>
                <a:r>
                  <a:rPr lang="en-GB" dirty="0">
                    <a:solidFill>
                      <a:schemeClr val="tx2"/>
                    </a:solidFill>
                  </a:rPr>
                  <a:t> </a:t>
                </a:r>
                <a14:m>
                  <m:oMath xmlns:m="http://schemas.openxmlformats.org/officeDocument/2006/math">
                    <m:r>
                      <m:rPr>
                        <m:sty m:val="p"/>
                      </m:rPr>
                      <a:rPr lang="en-US" b="0" i="0" smtClean="0">
                        <a:solidFill>
                          <a:schemeClr val="tx2"/>
                        </a:solidFill>
                        <a:latin typeface="Cambria Math" panose="02040503050406030204" pitchFamily="18" charset="0"/>
                        <a:ea typeface="Cambria Math" panose="02040503050406030204" pitchFamily="18" charset="0"/>
                      </a:rPr>
                      <m:t>ψ</m:t>
                    </m:r>
                    <m:r>
                      <a:rPr lang="en-US" b="0" i="0" smtClean="0">
                        <a:solidFill>
                          <a:schemeClr val="tx2"/>
                        </a:solidFill>
                        <a:latin typeface="Cambria Math" panose="02040503050406030204" pitchFamily="18" charset="0"/>
                        <a:ea typeface="Cambria Math" panose="02040503050406030204" pitchFamily="18" charset="0"/>
                      </a:rPr>
                      <m:t>(</m:t>
                    </m:r>
                    <m:r>
                      <a:rPr lang="en-US" b="1" i="0">
                        <a:solidFill>
                          <a:schemeClr val="tx2"/>
                        </a:solidFill>
                        <a:latin typeface="Cambria Math" panose="02040503050406030204" pitchFamily="18" charset="0"/>
                        <a:ea typeface="Cambria Math" panose="02040503050406030204" pitchFamily="18" charset="0"/>
                      </a:rPr>
                      <m:t>𝐱</m:t>
                    </m:r>
                    <m:r>
                      <a:rPr lang="en-US" b="1" i="0" smtClean="0">
                        <a:solidFill>
                          <a:schemeClr val="tx2"/>
                        </a:solidFill>
                        <a:latin typeface="Cambria Math" panose="02040503050406030204" pitchFamily="18" charset="0"/>
                        <a:ea typeface="Cambria Math" panose="02040503050406030204" pitchFamily="18" charset="0"/>
                      </a:rPr>
                      <m:t>,</m:t>
                    </m:r>
                    <m:r>
                      <m:rPr>
                        <m:sty m:val="p"/>
                      </m:rPr>
                      <a:rPr lang="en-US" b="0" i="0" smtClean="0">
                        <a:solidFill>
                          <a:schemeClr val="tx2"/>
                        </a:solidFill>
                        <a:latin typeface="Cambria Math" panose="02040503050406030204" pitchFamily="18" charset="0"/>
                        <a:ea typeface="Cambria Math" panose="02040503050406030204" pitchFamily="18" charset="0"/>
                      </a:rPr>
                      <m:t>t</m:t>
                    </m:r>
                    <m:r>
                      <a:rPr lang="en-US" b="0" i="0">
                        <a:solidFill>
                          <a:schemeClr val="tx2"/>
                        </a:solidFill>
                        <a:latin typeface="Cambria Math" panose="02040503050406030204" pitchFamily="18" charset="0"/>
                        <a:ea typeface="Cambria Math" panose="02040503050406030204" pitchFamily="18" charset="0"/>
                      </a:rPr>
                      <m:t>)</m:t>
                    </m:r>
                  </m:oMath>
                </a14:m>
                <a:r>
                  <a:rPr lang="en-GB" dirty="0">
                    <a:solidFill>
                      <a:schemeClr val="tx2"/>
                    </a:solidFill>
                  </a:rPr>
                  <a:t> can be calculated for </a:t>
                </a:r>
                <a:r>
                  <a:rPr lang="en-GB" dirty="0">
                    <a:solidFill>
                      <a:srgbClr val="0432FF"/>
                    </a:solidFill>
                  </a:rPr>
                  <a:t>a grounded electrode </a:t>
                </a:r>
                <a:r>
                  <a:rPr lang="en-GB" dirty="0">
                    <a:solidFill>
                      <a:schemeClr val="tx2"/>
                    </a:solidFill>
                  </a:rPr>
                  <a:t>by: </a:t>
                </a:r>
              </a:p>
              <a:p>
                <a:pPr marL="285750" indent="-285750" algn="l">
                  <a:buFont typeface="Arial" panose="020B0604020202020204" pitchFamily="34" charset="0"/>
                  <a:buChar char="•"/>
                </a:pPr>
                <a:r>
                  <a:rPr lang="en-GB" dirty="0">
                    <a:solidFill>
                      <a:schemeClr val="tx2"/>
                    </a:solidFill>
                  </a:rPr>
                  <a:t>Remove the drifting charges </a:t>
                </a:r>
              </a:p>
              <a:p>
                <a:pPr marL="285750" indent="-285750" algn="l">
                  <a:buFont typeface="Arial" panose="020B0604020202020204" pitchFamily="34" charset="0"/>
                  <a:buChar char="•"/>
                </a:pPr>
                <a:r>
                  <a:rPr lang="en-GB" dirty="0">
                    <a:solidFill>
                      <a:schemeClr val="tx2"/>
                    </a:solidFill>
                  </a:rPr>
                  <a:t>Put the electrode at potential </a:t>
                </a:r>
                <a:r>
                  <a:rPr lang="en-GB" dirty="0" err="1">
                    <a:solidFill>
                      <a:schemeClr val="tx2"/>
                    </a:solidFill>
                  </a:rPr>
                  <a:t>V</a:t>
                </a:r>
                <a:r>
                  <a:rPr lang="en-GB" baseline="-25000" dirty="0" err="1">
                    <a:solidFill>
                      <a:schemeClr val="tx2"/>
                    </a:solidFill>
                  </a:rPr>
                  <a:t>w</a:t>
                </a:r>
                <a:r>
                  <a:rPr lang="en-GB" dirty="0">
                    <a:solidFill>
                      <a:schemeClr val="tx2"/>
                    </a:solidFill>
                  </a:rPr>
                  <a:t> at time t = 0</a:t>
                </a:r>
                <a:endParaRPr lang="en-GB" baseline="-25000" dirty="0">
                  <a:solidFill>
                    <a:schemeClr val="tx2"/>
                  </a:solidFill>
                </a:endParaRPr>
              </a:p>
              <a:p>
                <a:pPr marL="285750" indent="-285750" algn="l">
                  <a:buFont typeface="Arial" panose="020B0604020202020204" pitchFamily="34" charset="0"/>
                  <a:buChar char="•"/>
                </a:pPr>
                <a:r>
                  <a:rPr lang="en-GB" dirty="0">
                    <a:solidFill>
                      <a:schemeClr val="tx2"/>
                    </a:solidFill>
                  </a:rPr>
                  <a:t>Grounding all other electrodes</a:t>
                </a:r>
              </a:p>
            </p:txBody>
          </p:sp>
        </mc:Choice>
        <mc:Fallback xmlns="">
          <p:sp>
            <p:nvSpPr>
              <p:cNvPr id="33" name="TextBox 32">
                <a:extLst>
                  <a:ext uri="{FF2B5EF4-FFF2-40B4-BE49-F238E27FC236}">
                    <a16:creationId xmlns:a16="http://schemas.microsoft.com/office/drawing/2014/main" id="{E084D7B6-C501-5942-AF5F-349C4A1AE31E}"/>
                  </a:ext>
                </a:extLst>
              </p:cNvPr>
              <p:cNvSpPr txBox="1">
                <a:spLocks noRot="1" noChangeAspect="1" noMove="1" noResize="1" noEditPoints="1" noAdjustHandles="1" noChangeArrowheads="1" noChangeShapeType="1" noTextEdit="1"/>
              </p:cNvSpPr>
              <p:nvPr/>
            </p:nvSpPr>
            <p:spPr>
              <a:xfrm>
                <a:off x="416164" y="2713722"/>
                <a:ext cx="6842626" cy="1107996"/>
              </a:xfrm>
              <a:prstGeom prst="rect">
                <a:avLst/>
              </a:prstGeom>
              <a:blipFill>
                <a:blip r:embed="rId8"/>
                <a:stretch>
                  <a:fillRect l="-2037" t="-6818" r="-2593" b="-12500"/>
                </a:stretch>
              </a:blipFill>
            </p:spPr>
            <p:txBody>
              <a:bodyPr/>
              <a:lstStyle/>
              <a:p>
                <a:r>
                  <a:rPr lang="en-GB">
                    <a:noFill/>
                  </a:rPr>
                  <a:t> </a:t>
                </a:r>
              </a:p>
            </p:txBody>
          </p:sp>
        </mc:Fallback>
      </mc:AlternateContent>
      <p:sp>
        <p:nvSpPr>
          <p:cNvPr id="5" name="TextBox 4">
            <a:extLst>
              <a:ext uri="{FF2B5EF4-FFF2-40B4-BE49-F238E27FC236}">
                <a16:creationId xmlns:a16="http://schemas.microsoft.com/office/drawing/2014/main" id="{38E2B40B-72A7-444A-8F13-5132123BD640}"/>
              </a:ext>
            </a:extLst>
          </p:cNvPr>
          <p:cNvSpPr txBox="1"/>
          <p:nvPr/>
        </p:nvSpPr>
        <p:spPr>
          <a:xfrm>
            <a:off x="11310427" y="3043328"/>
            <a:ext cx="120226" cy="215444"/>
          </a:xfrm>
          <a:prstGeom prst="rect">
            <a:avLst/>
          </a:prstGeom>
          <a:noFill/>
        </p:spPr>
        <p:txBody>
          <a:bodyPr wrap="none" lIns="0" tIns="0" rIns="0" bIns="0" rtlCol="0">
            <a:spAutoFit/>
          </a:bodyPr>
          <a:lstStyle/>
          <a:p>
            <a:pPr algn="l"/>
            <a:r>
              <a:rPr lang="en-GB" sz="1400" dirty="0">
                <a:solidFill>
                  <a:schemeClr val="tx2"/>
                </a:solidFill>
              </a:rPr>
              <a:t>V</a:t>
            </a:r>
            <a:endParaRPr lang="en-GB" dirty="0">
              <a:solidFill>
                <a:schemeClr val="tx2"/>
              </a:solidFill>
            </a:endParaRPr>
          </a:p>
        </p:txBody>
      </p:sp>
      <p:grpSp>
        <p:nvGrpSpPr>
          <p:cNvPr id="25" name="Group 24">
            <a:extLst>
              <a:ext uri="{FF2B5EF4-FFF2-40B4-BE49-F238E27FC236}">
                <a16:creationId xmlns:a16="http://schemas.microsoft.com/office/drawing/2014/main" id="{34F1767D-B469-21B1-AF2D-FFEC7102FDBE}"/>
              </a:ext>
            </a:extLst>
          </p:cNvPr>
          <p:cNvGrpSpPr/>
          <p:nvPr/>
        </p:nvGrpSpPr>
        <p:grpSpPr>
          <a:xfrm>
            <a:off x="3795040" y="6288867"/>
            <a:ext cx="1687441" cy="514966"/>
            <a:chOff x="4481559" y="5776021"/>
            <a:chExt cx="2970118" cy="868188"/>
          </a:xfrm>
        </p:grpSpPr>
        <p:pic>
          <p:nvPicPr>
            <p:cNvPr id="26" name="Picture 25" descr="Graphical user interface, application&#10;&#10;Description automatically generated">
              <a:extLst>
                <a:ext uri="{FF2B5EF4-FFF2-40B4-BE49-F238E27FC236}">
                  <a16:creationId xmlns:a16="http://schemas.microsoft.com/office/drawing/2014/main" id="{BD3607E5-2C78-04F6-EDB3-1D1BCA323D7C}"/>
                </a:ext>
              </a:extLst>
            </p:cNvPr>
            <p:cNvPicPr>
              <a:picLocks noChangeAspect="1"/>
            </p:cNvPicPr>
            <p:nvPr/>
          </p:nvPicPr>
          <p:blipFill>
            <a:blip r:embed="rId9"/>
            <a:stretch>
              <a:fillRect/>
            </a:stretch>
          </p:blipFill>
          <p:spPr>
            <a:xfrm>
              <a:off x="4481559" y="5776021"/>
              <a:ext cx="2970118" cy="868188"/>
            </a:xfrm>
            <a:prstGeom prst="rect">
              <a:avLst/>
            </a:prstGeom>
          </p:spPr>
        </p:pic>
        <p:pic>
          <p:nvPicPr>
            <p:cNvPr id="27" name="Picture 26" descr="Graphical user interface, application&#10;&#10;Description automatically generated">
              <a:extLst>
                <a:ext uri="{FF2B5EF4-FFF2-40B4-BE49-F238E27FC236}">
                  <a16:creationId xmlns:a16="http://schemas.microsoft.com/office/drawing/2014/main" id="{CB851106-17F0-1A9B-4C54-62183344F9E4}"/>
                </a:ext>
              </a:extLst>
            </p:cNvPr>
            <p:cNvPicPr>
              <a:picLocks noChangeAspect="1"/>
            </p:cNvPicPr>
            <p:nvPr/>
          </p:nvPicPr>
          <p:blipFill rotWithShape="1">
            <a:blip r:embed="rId10"/>
            <a:srcRect r="30484" b="58556"/>
            <a:stretch/>
          </p:blipFill>
          <p:spPr>
            <a:xfrm>
              <a:off x="4481560" y="5776021"/>
              <a:ext cx="2064714" cy="359811"/>
            </a:xfrm>
            <a:prstGeom prst="rect">
              <a:avLst/>
            </a:prstGeom>
          </p:spPr>
        </p:pic>
      </p:grpSp>
      <p:pic>
        <p:nvPicPr>
          <p:cNvPr id="28" name="Picture 27" descr="Graphical user interface, Teams&#10;&#10;Description automatically generated with medium confidence">
            <a:extLst>
              <a:ext uri="{FF2B5EF4-FFF2-40B4-BE49-F238E27FC236}">
                <a16:creationId xmlns:a16="http://schemas.microsoft.com/office/drawing/2014/main" id="{9FDBC405-0990-FF24-AB20-2C4CA3B7DB9B}"/>
              </a:ext>
            </a:extLst>
          </p:cNvPr>
          <p:cNvPicPr>
            <a:picLocks noChangeAspect="1"/>
          </p:cNvPicPr>
          <p:nvPr/>
        </p:nvPicPr>
        <p:blipFill>
          <a:blip r:embed="rId11"/>
          <a:stretch>
            <a:fillRect/>
          </a:stretch>
        </p:blipFill>
        <p:spPr>
          <a:xfrm>
            <a:off x="2945113" y="6282930"/>
            <a:ext cx="855855" cy="529522"/>
          </a:xfrm>
          <a:prstGeom prst="rect">
            <a:avLst/>
          </a:prstGeom>
        </p:spPr>
      </p:pic>
    </p:spTree>
    <p:extLst>
      <p:ext uri="{BB962C8B-B14F-4D97-AF65-F5344CB8AC3E}">
        <p14:creationId xmlns:p14="http://schemas.microsoft.com/office/powerpoint/2010/main" val="9634409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8" y="1465725"/>
            <a:ext cx="5417627" cy="2866569"/>
          </a:xfrm>
        </p:spPr>
        <p:txBody>
          <a:bodyPr/>
          <a:lstStyle/>
          <a:p>
            <a:pPr marL="0" lvl="1" indent="0">
              <a:buNone/>
            </a:pPr>
            <a:r>
              <a:rPr lang="en-US" b="1" dirty="0"/>
              <a:t>These weighting potentials can only be obtained analytically for a small subset of the larger group of existing detectors; thus, </a:t>
            </a:r>
            <a:r>
              <a:rPr lang="en-US" b="1" dirty="0">
                <a:solidFill>
                  <a:srgbClr val="FF0000"/>
                </a:solidFill>
              </a:rPr>
              <a:t>a numerical method is used</a:t>
            </a:r>
            <a:r>
              <a:rPr lang="en-US" b="1" dirty="0"/>
              <a:t>.  </a:t>
            </a:r>
          </a:p>
          <a:p>
            <a:pPr marL="0" lvl="1" indent="0">
              <a:buNone/>
            </a:pPr>
            <a:endParaRPr lang="en-US" b="1" u="sng" dirty="0"/>
          </a:p>
          <a:p>
            <a:pPr marL="0" lvl="1" indent="0" algn="ctr">
              <a:buNone/>
            </a:pPr>
            <a:r>
              <a:rPr lang="en-US" b="1" u="sng" dirty="0"/>
              <a:t>COMSOL</a:t>
            </a:r>
            <a:r>
              <a:rPr lang="en-GB" b="1" u="sng" baseline="30000" dirty="0"/>
              <a:t>® </a:t>
            </a:r>
            <a:r>
              <a:rPr lang="en-US" b="1" u="sng" dirty="0"/>
              <a:t>:</a:t>
            </a:r>
          </a:p>
          <a:p>
            <a:pPr marL="0" lvl="1" indent="0">
              <a:buNone/>
            </a:pPr>
            <a:r>
              <a:rPr lang="en-US" dirty="0"/>
              <a:t>Numerically obtain the dynamic weighting potential.</a:t>
            </a:r>
            <a:endParaRPr lang="en-US" b="1" u="sng" dirty="0"/>
          </a:p>
          <a:p>
            <a:pPr marL="0" lvl="1" indent="0" algn="ctr">
              <a:buNone/>
            </a:pPr>
            <a:endParaRPr lang="en-US" b="1" u="sng" dirty="0"/>
          </a:p>
          <a:p>
            <a:pPr marL="0" lvl="1" indent="0" algn="ctr">
              <a:buNone/>
            </a:pPr>
            <a:r>
              <a:rPr lang="en-US" b="1" u="sng" dirty="0"/>
              <a:t>Garfield++:</a:t>
            </a:r>
          </a:p>
          <a:p>
            <a:pPr marL="0" lvl="1" indent="0">
              <a:buNone/>
            </a:pPr>
            <a:r>
              <a:rPr lang="en-US" dirty="0"/>
              <a:t>Detailed microscopic simulation of particle detectors based on ionization measurements in gases or semiconductors.</a:t>
            </a: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GB" dirty="0"/>
              <a:t>Overview of the numerical methodology</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26" name="TextBox 25">
            <a:extLst>
              <a:ext uri="{FF2B5EF4-FFF2-40B4-BE49-F238E27FC236}">
                <a16:creationId xmlns:a16="http://schemas.microsoft.com/office/drawing/2014/main" id="{416A7E31-C9E3-6D45-812E-A968984DF8CB}"/>
              </a:ext>
            </a:extLst>
          </p:cNvPr>
          <p:cNvSpPr txBox="1"/>
          <p:nvPr/>
        </p:nvSpPr>
        <p:spPr>
          <a:xfrm>
            <a:off x="7746215" y="6300090"/>
            <a:ext cx="3647986" cy="553998"/>
          </a:xfrm>
          <a:prstGeom prst="rect">
            <a:avLst/>
          </a:prstGeom>
          <a:noFill/>
        </p:spPr>
        <p:txBody>
          <a:bodyPr wrap="none" lIns="0" tIns="0" rIns="0" bIns="0" rtlCol="0">
            <a:spAutoFit/>
          </a:bodyPr>
          <a:lstStyle/>
          <a:p>
            <a:r>
              <a:rPr lang="en-GB" sz="1200" dirty="0">
                <a:solidFill>
                  <a:schemeClr val="tx2"/>
                </a:solidFill>
              </a:rPr>
              <a:t>Garfield++: </a:t>
            </a:r>
            <a:r>
              <a:rPr lang="en-GB" sz="1200" dirty="0">
                <a:solidFill>
                  <a:schemeClr val="tx2"/>
                </a:solidFill>
                <a:hlinkClick r:id="rId4"/>
              </a:rPr>
              <a:t>https://garfieldpp.web.cern.ch/garfieldpp/</a:t>
            </a:r>
            <a:endParaRPr lang="en-GB" sz="1200" dirty="0">
              <a:solidFill>
                <a:schemeClr val="tx2"/>
              </a:solidFill>
            </a:endParaRPr>
          </a:p>
          <a:p>
            <a:r>
              <a:rPr lang="en-GB" sz="1200" dirty="0">
                <a:solidFill>
                  <a:schemeClr val="tx2"/>
                </a:solidFill>
              </a:rPr>
              <a:t>COMSOL Multiphysics: </a:t>
            </a:r>
            <a:r>
              <a:rPr lang="en-GB" sz="1200" dirty="0">
                <a:solidFill>
                  <a:schemeClr val="tx2"/>
                </a:solidFill>
                <a:hlinkClick r:id="rId5"/>
              </a:rPr>
              <a:t>https://www.comsol.ch </a:t>
            </a:r>
            <a:endParaRPr lang="en-GB" sz="1200" dirty="0">
              <a:solidFill>
                <a:schemeClr val="tx2"/>
              </a:solidFill>
            </a:endParaRPr>
          </a:p>
          <a:p>
            <a:r>
              <a:rPr lang="en-GB" sz="1200" dirty="0">
                <a:solidFill>
                  <a:schemeClr val="tx2"/>
                </a:solidFill>
              </a:rPr>
              <a:t>D. Janssens et al., </a:t>
            </a:r>
            <a:r>
              <a:rPr lang="en-GB" sz="1200" dirty="0" err="1">
                <a:solidFill>
                  <a:schemeClr val="tx2"/>
                </a:solidFill>
              </a:rPr>
              <a:t>Nucl</a:t>
            </a:r>
            <a:r>
              <a:rPr lang="en-GB" sz="1200" dirty="0">
                <a:solidFill>
                  <a:schemeClr val="tx2"/>
                </a:solidFill>
              </a:rPr>
              <a:t>. </a:t>
            </a:r>
            <a:r>
              <a:rPr lang="en-GB" sz="1200" dirty="0" err="1">
                <a:solidFill>
                  <a:schemeClr val="tx2"/>
                </a:solidFill>
              </a:rPr>
              <a:t>Instrum</a:t>
            </a:r>
            <a:r>
              <a:rPr lang="en-GB" sz="1200" dirty="0">
                <a:solidFill>
                  <a:schemeClr val="tx2"/>
                </a:solidFill>
              </a:rPr>
              <a:t>. Meth. A 1040 (2022)</a:t>
            </a:r>
          </a:p>
        </p:txBody>
      </p:sp>
      <p:sp>
        <p:nvSpPr>
          <p:cNvPr id="4" name="Google Shape;694;p44">
            <a:extLst>
              <a:ext uri="{FF2B5EF4-FFF2-40B4-BE49-F238E27FC236}">
                <a16:creationId xmlns:a16="http://schemas.microsoft.com/office/drawing/2014/main" id="{526C54C0-FA51-612E-C1BA-76BB0406BF16}"/>
              </a:ext>
            </a:extLst>
          </p:cNvPr>
          <p:cNvSpPr txBox="1"/>
          <p:nvPr/>
        </p:nvSpPr>
        <p:spPr>
          <a:xfrm>
            <a:off x="6265210" y="4389725"/>
            <a:ext cx="1573200"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err="1">
                <a:solidFill>
                  <a:srgbClr val="CF1C18"/>
                </a:solidFill>
                <a:latin typeface="Calibri"/>
                <a:ea typeface="Calibri"/>
                <a:cs typeface="Calibri"/>
                <a:sym typeface="Calibri"/>
              </a:rPr>
              <a:t>Resistive</a:t>
            </a:r>
            <a:r>
              <a:rPr lang="fr" sz="1600" dirty="0">
                <a:solidFill>
                  <a:srgbClr val="CF1C18"/>
                </a:solidFill>
                <a:latin typeface="Calibri"/>
                <a:ea typeface="Calibri"/>
                <a:cs typeface="Calibri"/>
                <a:sym typeface="Calibri"/>
              </a:rPr>
              <a:t> planes</a:t>
            </a:r>
            <a:endParaRPr sz="1600" dirty="0">
              <a:solidFill>
                <a:srgbClr val="CF1C18"/>
              </a:solidFill>
              <a:latin typeface="Calibri"/>
              <a:ea typeface="Calibri"/>
              <a:cs typeface="Calibri"/>
              <a:sym typeface="Calibri"/>
            </a:endParaRPr>
          </a:p>
        </p:txBody>
      </p:sp>
      <p:sp>
        <p:nvSpPr>
          <p:cNvPr id="5" name="Google Shape;695;p44">
            <a:extLst>
              <a:ext uri="{FF2B5EF4-FFF2-40B4-BE49-F238E27FC236}">
                <a16:creationId xmlns:a16="http://schemas.microsoft.com/office/drawing/2014/main" id="{286A4F82-20B4-06E3-B06C-52094A2A7A61}"/>
              </a:ext>
            </a:extLst>
          </p:cNvPr>
          <p:cNvSpPr txBox="1"/>
          <p:nvPr/>
        </p:nvSpPr>
        <p:spPr>
          <a:xfrm>
            <a:off x="10578439" y="3347721"/>
            <a:ext cx="711900"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err="1">
                <a:solidFill>
                  <a:schemeClr val="tx2"/>
                </a:solidFill>
                <a:latin typeface="Calibri"/>
                <a:ea typeface="Calibri"/>
                <a:cs typeface="Calibri"/>
                <a:sym typeface="Calibri"/>
              </a:rPr>
              <a:t>Mesh</a:t>
            </a:r>
            <a:endParaRPr sz="1600" dirty="0">
              <a:solidFill>
                <a:schemeClr val="tx2"/>
              </a:solidFill>
              <a:latin typeface="Calibri"/>
              <a:ea typeface="Calibri"/>
              <a:cs typeface="Calibri"/>
              <a:sym typeface="Calibri"/>
            </a:endParaRPr>
          </a:p>
        </p:txBody>
      </p:sp>
      <p:sp>
        <p:nvSpPr>
          <p:cNvPr id="7" name="Google Shape;696;p44">
            <a:extLst>
              <a:ext uri="{FF2B5EF4-FFF2-40B4-BE49-F238E27FC236}">
                <a16:creationId xmlns:a16="http://schemas.microsoft.com/office/drawing/2014/main" id="{01CAE73D-4630-0FEE-01C2-93D960350820}"/>
              </a:ext>
            </a:extLst>
          </p:cNvPr>
          <p:cNvSpPr txBox="1"/>
          <p:nvPr/>
        </p:nvSpPr>
        <p:spPr>
          <a:xfrm>
            <a:off x="10238352" y="3701855"/>
            <a:ext cx="711900" cy="43085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600" dirty="0" err="1">
                <a:solidFill>
                  <a:schemeClr val="tx2"/>
                </a:solidFill>
                <a:latin typeface="Calibri"/>
                <a:ea typeface="Calibri"/>
                <a:cs typeface="Calibri"/>
                <a:sym typeface="Calibri"/>
              </a:rPr>
              <a:t>Pillar</a:t>
            </a:r>
            <a:endParaRPr sz="1600" dirty="0">
              <a:solidFill>
                <a:schemeClr val="tx2"/>
              </a:solidFill>
              <a:latin typeface="Calibri"/>
              <a:ea typeface="Calibri"/>
              <a:cs typeface="Calibri"/>
              <a:sym typeface="Calibri"/>
            </a:endParaRPr>
          </a:p>
        </p:txBody>
      </p:sp>
      <p:pic>
        <p:nvPicPr>
          <p:cNvPr id="10" name="Google Shape;181;p29">
            <a:extLst>
              <a:ext uri="{FF2B5EF4-FFF2-40B4-BE49-F238E27FC236}">
                <a16:creationId xmlns:a16="http://schemas.microsoft.com/office/drawing/2014/main" id="{DAB513B7-D666-6FF3-0E6D-014770C2A72A}"/>
              </a:ext>
            </a:extLst>
          </p:cNvPr>
          <p:cNvPicPr preferRelativeResize="0"/>
          <p:nvPr/>
        </p:nvPicPr>
        <p:blipFill rotWithShape="1">
          <a:blip r:embed="rId6">
            <a:alphaModFix/>
          </a:blip>
          <a:srcRect l="36698" t="28084" r="49385" b="37225"/>
          <a:stretch/>
        </p:blipFill>
        <p:spPr>
          <a:xfrm flipH="1">
            <a:off x="8954077" y="3336414"/>
            <a:ext cx="583468" cy="823798"/>
          </a:xfrm>
          <a:prstGeom prst="rect">
            <a:avLst/>
          </a:prstGeom>
          <a:noFill/>
          <a:ln>
            <a:noFill/>
          </a:ln>
        </p:spPr>
      </p:pic>
      <p:pic>
        <p:nvPicPr>
          <p:cNvPr id="11" name="Google Shape;182;p29">
            <a:extLst>
              <a:ext uri="{FF2B5EF4-FFF2-40B4-BE49-F238E27FC236}">
                <a16:creationId xmlns:a16="http://schemas.microsoft.com/office/drawing/2014/main" id="{9E5A8EDC-C118-0964-7CA0-C56112E35CB6}"/>
              </a:ext>
            </a:extLst>
          </p:cNvPr>
          <p:cNvPicPr preferRelativeResize="0"/>
          <p:nvPr/>
        </p:nvPicPr>
        <p:blipFill rotWithShape="1">
          <a:blip r:embed="rId6">
            <a:alphaModFix/>
          </a:blip>
          <a:srcRect l="36697" t="14707" r="49386" b="36929"/>
          <a:stretch/>
        </p:blipFill>
        <p:spPr>
          <a:xfrm>
            <a:off x="9367558" y="2399955"/>
            <a:ext cx="919897" cy="1810800"/>
          </a:xfrm>
          <a:prstGeom prst="rect">
            <a:avLst/>
          </a:prstGeom>
          <a:noFill/>
          <a:ln>
            <a:noFill/>
          </a:ln>
        </p:spPr>
      </p:pic>
      <p:sp>
        <p:nvSpPr>
          <p:cNvPr id="13" name="Google Shape;206;p29">
            <a:extLst>
              <a:ext uri="{FF2B5EF4-FFF2-40B4-BE49-F238E27FC236}">
                <a16:creationId xmlns:a16="http://schemas.microsoft.com/office/drawing/2014/main" id="{6A32836F-DE53-43FB-7BA0-F91BA3758E3C}"/>
              </a:ext>
            </a:extLst>
          </p:cNvPr>
          <p:cNvSpPr/>
          <p:nvPr/>
        </p:nvSpPr>
        <p:spPr>
          <a:xfrm>
            <a:off x="8089691" y="4242982"/>
            <a:ext cx="3109123" cy="649708"/>
          </a:xfrm>
          <a:prstGeom prst="cube">
            <a:avLst>
              <a:gd name="adj" fmla="val 671"/>
            </a:avLst>
          </a:prstGeom>
          <a:solidFill>
            <a:schemeClr val="bg2">
              <a:lumMod val="75000"/>
              <a:alpha val="72990"/>
            </a:scheme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203;p29">
            <a:extLst>
              <a:ext uri="{FF2B5EF4-FFF2-40B4-BE49-F238E27FC236}">
                <a16:creationId xmlns:a16="http://schemas.microsoft.com/office/drawing/2014/main" id="{D1D60C87-812D-58C6-09A5-9C72441665A9}"/>
              </a:ext>
            </a:extLst>
          </p:cNvPr>
          <p:cNvSpPr/>
          <p:nvPr/>
        </p:nvSpPr>
        <p:spPr>
          <a:xfrm>
            <a:off x="8089862" y="4130636"/>
            <a:ext cx="3109123" cy="105977"/>
          </a:xfrm>
          <a:prstGeom prst="cube">
            <a:avLst>
              <a:gd name="adj" fmla="val 0"/>
            </a:avLst>
          </a:prstGeom>
          <a:solidFill>
            <a:srgbClr val="CF1C1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6" name="Google Shape;213;p29">
            <a:extLst>
              <a:ext uri="{FF2B5EF4-FFF2-40B4-BE49-F238E27FC236}">
                <a16:creationId xmlns:a16="http://schemas.microsoft.com/office/drawing/2014/main" id="{B84CDB5D-AD61-EF90-B146-D1AD07FEEE10}"/>
              </a:ext>
            </a:extLst>
          </p:cNvPr>
          <p:cNvCxnSpPr>
            <a:cxnSpLocks/>
          </p:cNvCxnSpPr>
          <p:nvPr/>
        </p:nvCxnSpPr>
        <p:spPr>
          <a:xfrm>
            <a:off x="8089691" y="3708572"/>
            <a:ext cx="3161318" cy="1"/>
          </a:xfrm>
          <a:prstGeom prst="straightConnector1">
            <a:avLst/>
          </a:prstGeom>
          <a:noFill/>
          <a:ln w="38100" cap="flat" cmpd="sng">
            <a:solidFill>
              <a:schemeClr val="dk2"/>
            </a:solidFill>
            <a:prstDash val="dot"/>
            <a:round/>
            <a:headEnd type="none" w="med" len="med"/>
            <a:tailEnd type="none" w="med" len="med"/>
          </a:ln>
        </p:spPr>
      </p:cxnSp>
      <p:sp>
        <p:nvSpPr>
          <p:cNvPr id="17" name="Google Shape;217;p29">
            <a:extLst>
              <a:ext uri="{FF2B5EF4-FFF2-40B4-BE49-F238E27FC236}">
                <a16:creationId xmlns:a16="http://schemas.microsoft.com/office/drawing/2014/main" id="{66285FF6-F591-4E7F-8036-807F2D1ABFA7}"/>
              </a:ext>
            </a:extLst>
          </p:cNvPr>
          <p:cNvSpPr/>
          <p:nvPr/>
        </p:nvSpPr>
        <p:spPr>
          <a:xfrm>
            <a:off x="8089691" y="2030789"/>
            <a:ext cx="3107736" cy="83765"/>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222;p29">
            <a:extLst>
              <a:ext uri="{FF2B5EF4-FFF2-40B4-BE49-F238E27FC236}">
                <a16:creationId xmlns:a16="http://schemas.microsoft.com/office/drawing/2014/main" id="{964F752F-054F-F508-1808-0DF7D8FD1F9F}"/>
              </a:ext>
            </a:extLst>
          </p:cNvPr>
          <p:cNvSpPr/>
          <p:nvPr/>
        </p:nvSpPr>
        <p:spPr>
          <a:xfrm>
            <a:off x="9232513" y="3286906"/>
            <a:ext cx="61709" cy="62137"/>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223;p29">
            <a:extLst>
              <a:ext uri="{FF2B5EF4-FFF2-40B4-BE49-F238E27FC236}">
                <a16:creationId xmlns:a16="http://schemas.microsoft.com/office/drawing/2014/main" id="{73EDA630-FC18-E46E-C7F5-9C8BA38E69DD}"/>
              </a:ext>
            </a:extLst>
          </p:cNvPr>
          <p:cNvSpPr/>
          <p:nvPr/>
        </p:nvSpPr>
        <p:spPr>
          <a:xfrm>
            <a:off x="9732959" y="2337828"/>
            <a:ext cx="61709" cy="62137"/>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28;p29">
            <a:extLst>
              <a:ext uri="{FF2B5EF4-FFF2-40B4-BE49-F238E27FC236}">
                <a16:creationId xmlns:a16="http://schemas.microsoft.com/office/drawing/2014/main" id="{5BCC97B9-F133-356B-88FA-C6E0B69C55EF}"/>
              </a:ext>
            </a:extLst>
          </p:cNvPr>
          <p:cNvSpPr/>
          <p:nvPr/>
        </p:nvSpPr>
        <p:spPr>
          <a:xfrm>
            <a:off x="9916630" y="3841116"/>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29;p29">
            <a:extLst>
              <a:ext uri="{FF2B5EF4-FFF2-40B4-BE49-F238E27FC236}">
                <a16:creationId xmlns:a16="http://schemas.microsoft.com/office/drawing/2014/main" id="{B0E754AD-3BFA-1DF6-AE2C-525F83D5AE7A}"/>
              </a:ext>
            </a:extLst>
          </p:cNvPr>
          <p:cNvSpPr/>
          <p:nvPr/>
        </p:nvSpPr>
        <p:spPr>
          <a:xfrm>
            <a:off x="8366411" y="3736303"/>
            <a:ext cx="256779" cy="389734"/>
          </a:xfrm>
          <a:prstGeom prst="rect">
            <a:avLst/>
          </a:prstGeom>
          <a:solidFill>
            <a:schemeClr val="bg2">
              <a:lumMod val="75000"/>
              <a:alpha val="72990"/>
            </a:scheme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30;p29">
            <a:extLst>
              <a:ext uri="{FF2B5EF4-FFF2-40B4-BE49-F238E27FC236}">
                <a16:creationId xmlns:a16="http://schemas.microsoft.com/office/drawing/2014/main" id="{E27BA964-A954-06F8-59D5-02C927D9BEB5}"/>
              </a:ext>
            </a:extLst>
          </p:cNvPr>
          <p:cNvSpPr/>
          <p:nvPr/>
        </p:nvSpPr>
        <p:spPr>
          <a:xfrm>
            <a:off x="10802074" y="3736289"/>
            <a:ext cx="256779" cy="389734"/>
          </a:xfrm>
          <a:prstGeom prst="rect">
            <a:avLst/>
          </a:prstGeom>
          <a:solidFill>
            <a:schemeClr val="bg2">
              <a:lumMod val="75000"/>
              <a:alpha val="72990"/>
            </a:scheme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1;p29">
            <a:extLst>
              <a:ext uri="{FF2B5EF4-FFF2-40B4-BE49-F238E27FC236}">
                <a16:creationId xmlns:a16="http://schemas.microsoft.com/office/drawing/2014/main" id="{18978365-0FBD-F37A-D6B3-3129200C474D}"/>
              </a:ext>
            </a:extLst>
          </p:cNvPr>
          <p:cNvSpPr/>
          <p:nvPr/>
        </p:nvSpPr>
        <p:spPr>
          <a:xfrm>
            <a:off x="10020279" y="3998298"/>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32;p29">
            <a:extLst>
              <a:ext uri="{FF2B5EF4-FFF2-40B4-BE49-F238E27FC236}">
                <a16:creationId xmlns:a16="http://schemas.microsoft.com/office/drawing/2014/main" id="{383763DA-5D33-831B-76B7-371B6F01309E}"/>
              </a:ext>
            </a:extLst>
          </p:cNvPr>
          <p:cNvSpPr/>
          <p:nvPr/>
        </p:nvSpPr>
        <p:spPr>
          <a:xfrm>
            <a:off x="9903288" y="3965159"/>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33;p29">
            <a:extLst>
              <a:ext uri="{FF2B5EF4-FFF2-40B4-BE49-F238E27FC236}">
                <a16:creationId xmlns:a16="http://schemas.microsoft.com/office/drawing/2014/main" id="{749DED35-B1C3-0E03-46F5-03C13EB665E6}"/>
              </a:ext>
            </a:extLst>
          </p:cNvPr>
          <p:cNvSpPr/>
          <p:nvPr/>
        </p:nvSpPr>
        <p:spPr>
          <a:xfrm>
            <a:off x="9835536" y="4046943"/>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34;p29">
            <a:extLst>
              <a:ext uri="{FF2B5EF4-FFF2-40B4-BE49-F238E27FC236}">
                <a16:creationId xmlns:a16="http://schemas.microsoft.com/office/drawing/2014/main" id="{36733B46-EFA4-40B6-7C71-EC1373C9CC71}"/>
              </a:ext>
            </a:extLst>
          </p:cNvPr>
          <p:cNvSpPr/>
          <p:nvPr/>
        </p:nvSpPr>
        <p:spPr>
          <a:xfrm>
            <a:off x="9987367" y="4068432"/>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35;p29">
            <a:extLst>
              <a:ext uri="{FF2B5EF4-FFF2-40B4-BE49-F238E27FC236}">
                <a16:creationId xmlns:a16="http://schemas.microsoft.com/office/drawing/2014/main" id="{52279E5E-052A-7C2A-9A00-E5075AB2A4F8}"/>
              </a:ext>
            </a:extLst>
          </p:cNvPr>
          <p:cNvSpPr/>
          <p:nvPr/>
        </p:nvSpPr>
        <p:spPr>
          <a:xfrm>
            <a:off x="9181346" y="3851501"/>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36;p29">
            <a:extLst>
              <a:ext uri="{FF2B5EF4-FFF2-40B4-BE49-F238E27FC236}">
                <a16:creationId xmlns:a16="http://schemas.microsoft.com/office/drawing/2014/main" id="{F18540C3-C087-617F-BC59-78C5CFEA2776}"/>
              </a:ext>
            </a:extLst>
          </p:cNvPr>
          <p:cNvSpPr/>
          <p:nvPr/>
        </p:nvSpPr>
        <p:spPr>
          <a:xfrm>
            <a:off x="9246783" y="3975543"/>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37;p29">
            <a:extLst>
              <a:ext uri="{FF2B5EF4-FFF2-40B4-BE49-F238E27FC236}">
                <a16:creationId xmlns:a16="http://schemas.microsoft.com/office/drawing/2014/main" id="{209A390D-CBA5-40E8-2A30-3E154BCF94D9}"/>
              </a:ext>
            </a:extLst>
          </p:cNvPr>
          <p:cNvSpPr/>
          <p:nvPr/>
        </p:nvSpPr>
        <p:spPr>
          <a:xfrm>
            <a:off x="9168004" y="3975543"/>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38;p29">
            <a:extLst>
              <a:ext uri="{FF2B5EF4-FFF2-40B4-BE49-F238E27FC236}">
                <a16:creationId xmlns:a16="http://schemas.microsoft.com/office/drawing/2014/main" id="{89AA6F7B-A248-3469-1F87-9B307D7BD8A0}"/>
              </a:ext>
            </a:extLst>
          </p:cNvPr>
          <p:cNvSpPr/>
          <p:nvPr/>
        </p:nvSpPr>
        <p:spPr>
          <a:xfrm>
            <a:off x="9100252" y="4057328"/>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239;p29">
            <a:extLst>
              <a:ext uri="{FF2B5EF4-FFF2-40B4-BE49-F238E27FC236}">
                <a16:creationId xmlns:a16="http://schemas.microsoft.com/office/drawing/2014/main" id="{5F5AE630-634A-8D79-8ED8-DA088AA7320A}"/>
              </a:ext>
            </a:extLst>
          </p:cNvPr>
          <p:cNvSpPr/>
          <p:nvPr/>
        </p:nvSpPr>
        <p:spPr>
          <a:xfrm>
            <a:off x="9246798" y="4068432"/>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40;p29">
            <a:extLst>
              <a:ext uri="{FF2B5EF4-FFF2-40B4-BE49-F238E27FC236}">
                <a16:creationId xmlns:a16="http://schemas.microsoft.com/office/drawing/2014/main" id="{F27CE373-E2CB-2392-F907-0EE7FAADB8E5}"/>
              </a:ext>
            </a:extLst>
          </p:cNvPr>
          <p:cNvSpPr/>
          <p:nvPr/>
        </p:nvSpPr>
        <p:spPr>
          <a:xfrm>
            <a:off x="9246897" y="3903195"/>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41;p29">
            <a:extLst>
              <a:ext uri="{FF2B5EF4-FFF2-40B4-BE49-F238E27FC236}">
                <a16:creationId xmlns:a16="http://schemas.microsoft.com/office/drawing/2014/main" id="{6BF99A94-B521-B70D-A081-DA8A06B13ADE}"/>
              </a:ext>
            </a:extLst>
          </p:cNvPr>
          <p:cNvSpPr/>
          <p:nvPr/>
        </p:nvSpPr>
        <p:spPr>
          <a:xfrm>
            <a:off x="9883846" y="3763618"/>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42;p29">
            <a:extLst>
              <a:ext uri="{FF2B5EF4-FFF2-40B4-BE49-F238E27FC236}">
                <a16:creationId xmlns:a16="http://schemas.microsoft.com/office/drawing/2014/main" id="{815D391C-8A96-C87F-1E29-4F424BFC26F5}"/>
              </a:ext>
            </a:extLst>
          </p:cNvPr>
          <p:cNvSpPr/>
          <p:nvPr/>
        </p:nvSpPr>
        <p:spPr>
          <a:xfrm>
            <a:off x="9747343" y="4068432"/>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43;p29">
            <a:extLst>
              <a:ext uri="{FF2B5EF4-FFF2-40B4-BE49-F238E27FC236}">
                <a16:creationId xmlns:a16="http://schemas.microsoft.com/office/drawing/2014/main" id="{DD4FDBD0-B3D0-676F-470E-1242E2B6DDDD}"/>
              </a:ext>
            </a:extLst>
          </p:cNvPr>
          <p:cNvSpPr/>
          <p:nvPr/>
        </p:nvSpPr>
        <p:spPr>
          <a:xfrm>
            <a:off x="9181346" y="3763631"/>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44;p29">
            <a:extLst>
              <a:ext uri="{FF2B5EF4-FFF2-40B4-BE49-F238E27FC236}">
                <a16:creationId xmlns:a16="http://schemas.microsoft.com/office/drawing/2014/main" id="{CC38A80E-EA7E-6968-22F5-8C444A552D45}"/>
              </a:ext>
            </a:extLst>
          </p:cNvPr>
          <p:cNvSpPr/>
          <p:nvPr/>
        </p:nvSpPr>
        <p:spPr>
          <a:xfrm>
            <a:off x="9850935" y="3910113"/>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45;p29">
            <a:extLst>
              <a:ext uri="{FF2B5EF4-FFF2-40B4-BE49-F238E27FC236}">
                <a16:creationId xmlns:a16="http://schemas.microsoft.com/office/drawing/2014/main" id="{718B78CB-1704-B9A3-2881-E2110E0E8459}"/>
              </a:ext>
            </a:extLst>
          </p:cNvPr>
          <p:cNvSpPr/>
          <p:nvPr/>
        </p:nvSpPr>
        <p:spPr>
          <a:xfrm>
            <a:off x="9954656" y="3936334"/>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46;p29">
            <a:extLst>
              <a:ext uri="{FF2B5EF4-FFF2-40B4-BE49-F238E27FC236}">
                <a16:creationId xmlns:a16="http://schemas.microsoft.com/office/drawing/2014/main" id="{5ED04086-84C7-726A-EC58-8EF07928F0B5}"/>
              </a:ext>
            </a:extLst>
          </p:cNvPr>
          <p:cNvSpPr/>
          <p:nvPr/>
        </p:nvSpPr>
        <p:spPr>
          <a:xfrm>
            <a:off x="9786298" y="3998298"/>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47;p29">
            <a:extLst>
              <a:ext uri="{FF2B5EF4-FFF2-40B4-BE49-F238E27FC236}">
                <a16:creationId xmlns:a16="http://schemas.microsoft.com/office/drawing/2014/main" id="{F7CBF2FE-4ACF-0C39-55B3-B7FE2347BF86}"/>
              </a:ext>
            </a:extLst>
          </p:cNvPr>
          <p:cNvSpPr/>
          <p:nvPr/>
        </p:nvSpPr>
        <p:spPr>
          <a:xfrm>
            <a:off x="9033844" y="4046943"/>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48;p29">
            <a:extLst>
              <a:ext uri="{FF2B5EF4-FFF2-40B4-BE49-F238E27FC236}">
                <a16:creationId xmlns:a16="http://schemas.microsoft.com/office/drawing/2014/main" id="{F5601258-1EB8-3F9C-1A59-7788C70CD2E6}"/>
              </a:ext>
            </a:extLst>
          </p:cNvPr>
          <p:cNvSpPr/>
          <p:nvPr/>
        </p:nvSpPr>
        <p:spPr>
          <a:xfrm>
            <a:off x="9325577" y="4046943"/>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49;p29">
            <a:extLst>
              <a:ext uri="{FF2B5EF4-FFF2-40B4-BE49-F238E27FC236}">
                <a16:creationId xmlns:a16="http://schemas.microsoft.com/office/drawing/2014/main" id="{1D9F5E1C-4709-BDE2-139D-647DBA045ED6}"/>
              </a:ext>
            </a:extLst>
          </p:cNvPr>
          <p:cNvSpPr/>
          <p:nvPr/>
        </p:nvSpPr>
        <p:spPr>
          <a:xfrm>
            <a:off x="9107238" y="3943238"/>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50;p29">
            <a:extLst>
              <a:ext uri="{FF2B5EF4-FFF2-40B4-BE49-F238E27FC236}">
                <a16:creationId xmlns:a16="http://schemas.microsoft.com/office/drawing/2014/main" id="{3DB6A049-50B0-702E-0E32-C9339E22BAD7}"/>
              </a:ext>
            </a:extLst>
          </p:cNvPr>
          <p:cNvSpPr/>
          <p:nvPr/>
        </p:nvSpPr>
        <p:spPr>
          <a:xfrm>
            <a:off x="9762428" y="3851501"/>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51;p29">
            <a:extLst>
              <a:ext uri="{FF2B5EF4-FFF2-40B4-BE49-F238E27FC236}">
                <a16:creationId xmlns:a16="http://schemas.microsoft.com/office/drawing/2014/main" id="{D0C58D6E-1C82-99E7-CFDC-00A786B4E2E7}"/>
              </a:ext>
            </a:extLst>
          </p:cNvPr>
          <p:cNvSpPr/>
          <p:nvPr/>
        </p:nvSpPr>
        <p:spPr>
          <a:xfrm>
            <a:off x="9681335" y="4057328"/>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52;p29">
            <a:extLst>
              <a:ext uri="{FF2B5EF4-FFF2-40B4-BE49-F238E27FC236}">
                <a16:creationId xmlns:a16="http://schemas.microsoft.com/office/drawing/2014/main" id="{D5DB3BB1-A816-5920-65E9-7373B2306486}"/>
              </a:ext>
            </a:extLst>
          </p:cNvPr>
          <p:cNvSpPr/>
          <p:nvPr/>
        </p:nvSpPr>
        <p:spPr>
          <a:xfrm>
            <a:off x="9593142" y="4078817"/>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53;p29">
            <a:extLst>
              <a:ext uri="{FF2B5EF4-FFF2-40B4-BE49-F238E27FC236}">
                <a16:creationId xmlns:a16="http://schemas.microsoft.com/office/drawing/2014/main" id="{7CE846FB-D696-E8B3-3D9B-5D601CB698B5}"/>
              </a:ext>
            </a:extLst>
          </p:cNvPr>
          <p:cNvSpPr/>
          <p:nvPr/>
        </p:nvSpPr>
        <p:spPr>
          <a:xfrm>
            <a:off x="9696733" y="3920497"/>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54;p29">
            <a:extLst>
              <a:ext uri="{FF2B5EF4-FFF2-40B4-BE49-F238E27FC236}">
                <a16:creationId xmlns:a16="http://schemas.microsoft.com/office/drawing/2014/main" id="{54D2E524-FA61-1784-AE4B-F327BF5F2378}"/>
              </a:ext>
            </a:extLst>
          </p:cNvPr>
          <p:cNvSpPr/>
          <p:nvPr/>
        </p:nvSpPr>
        <p:spPr>
          <a:xfrm>
            <a:off x="9632095" y="4008683"/>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55;p29">
            <a:extLst>
              <a:ext uri="{FF2B5EF4-FFF2-40B4-BE49-F238E27FC236}">
                <a16:creationId xmlns:a16="http://schemas.microsoft.com/office/drawing/2014/main" id="{A225D4E6-2A52-D7CE-43C9-CADC34F82017}"/>
              </a:ext>
            </a:extLst>
          </p:cNvPr>
          <p:cNvSpPr/>
          <p:nvPr/>
        </p:nvSpPr>
        <p:spPr>
          <a:xfrm>
            <a:off x="10090788" y="4016479"/>
            <a:ext cx="32912" cy="33139"/>
          </a:xfrm>
          <a:prstGeom prst="ellipse">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322;p29">
            <a:extLst>
              <a:ext uri="{FF2B5EF4-FFF2-40B4-BE49-F238E27FC236}">
                <a16:creationId xmlns:a16="http://schemas.microsoft.com/office/drawing/2014/main" id="{9EA264DF-18E1-7281-E18A-870641C9AAEC}"/>
              </a:ext>
            </a:extLst>
          </p:cNvPr>
          <p:cNvSpPr txBox="1"/>
          <p:nvPr/>
        </p:nvSpPr>
        <p:spPr>
          <a:xfrm>
            <a:off x="9724288" y="2150498"/>
            <a:ext cx="493675" cy="38973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000">
                <a:solidFill>
                  <a:srgbClr val="FF0000"/>
                </a:solidFill>
                <a:latin typeface="Calibri"/>
                <a:ea typeface="Calibri"/>
                <a:cs typeface="Calibri"/>
                <a:sym typeface="Calibri"/>
              </a:rPr>
              <a:t>e-</a:t>
            </a:r>
            <a:endParaRPr>
              <a:solidFill>
                <a:srgbClr val="FF0000"/>
              </a:solidFill>
            </a:endParaRPr>
          </a:p>
        </p:txBody>
      </p:sp>
      <p:sp>
        <p:nvSpPr>
          <p:cNvPr id="54" name="Google Shape;323;p29">
            <a:extLst>
              <a:ext uri="{FF2B5EF4-FFF2-40B4-BE49-F238E27FC236}">
                <a16:creationId xmlns:a16="http://schemas.microsoft.com/office/drawing/2014/main" id="{9C6BFCA3-EF32-219A-7B84-B9CD2931FA5C}"/>
              </a:ext>
            </a:extLst>
          </p:cNvPr>
          <p:cNvSpPr txBox="1"/>
          <p:nvPr/>
        </p:nvSpPr>
        <p:spPr>
          <a:xfrm>
            <a:off x="9214557" y="3113154"/>
            <a:ext cx="537557" cy="38973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000">
                <a:solidFill>
                  <a:srgbClr val="FF0000"/>
                </a:solidFill>
                <a:latin typeface="Calibri"/>
                <a:ea typeface="Calibri"/>
                <a:cs typeface="Calibri"/>
                <a:sym typeface="Calibri"/>
              </a:rPr>
              <a:t>e-</a:t>
            </a:r>
            <a:endParaRPr>
              <a:solidFill>
                <a:srgbClr val="FF0000"/>
              </a:solidFill>
            </a:endParaRPr>
          </a:p>
        </p:txBody>
      </p:sp>
      <p:sp>
        <p:nvSpPr>
          <p:cNvPr id="55" name="Google Shape;324;p29">
            <a:extLst>
              <a:ext uri="{FF2B5EF4-FFF2-40B4-BE49-F238E27FC236}">
                <a16:creationId xmlns:a16="http://schemas.microsoft.com/office/drawing/2014/main" id="{06FBDBE6-6C40-55AB-254C-D273DB718248}"/>
              </a:ext>
            </a:extLst>
          </p:cNvPr>
          <p:cNvSpPr txBox="1"/>
          <p:nvPr/>
        </p:nvSpPr>
        <p:spPr>
          <a:xfrm>
            <a:off x="9544074" y="2255167"/>
            <a:ext cx="493675" cy="38973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000">
                <a:solidFill>
                  <a:srgbClr val="FF0000"/>
                </a:solidFill>
                <a:latin typeface="Calibri"/>
                <a:ea typeface="Calibri"/>
                <a:cs typeface="Calibri"/>
                <a:sym typeface="Calibri"/>
              </a:rPr>
              <a:t>+</a:t>
            </a:r>
            <a:endParaRPr>
              <a:solidFill>
                <a:srgbClr val="FF0000"/>
              </a:solidFill>
            </a:endParaRPr>
          </a:p>
        </p:txBody>
      </p:sp>
      <p:sp>
        <p:nvSpPr>
          <p:cNvPr id="56" name="Google Shape;325;p29">
            <a:extLst>
              <a:ext uri="{FF2B5EF4-FFF2-40B4-BE49-F238E27FC236}">
                <a16:creationId xmlns:a16="http://schemas.microsoft.com/office/drawing/2014/main" id="{E10C6721-5885-7D95-CCE3-4E914167D391}"/>
              </a:ext>
            </a:extLst>
          </p:cNvPr>
          <p:cNvSpPr txBox="1"/>
          <p:nvPr/>
        </p:nvSpPr>
        <p:spPr>
          <a:xfrm>
            <a:off x="9066769" y="3049867"/>
            <a:ext cx="493675" cy="38973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000">
                <a:solidFill>
                  <a:srgbClr val="FF0000"/>
                </a:solidFill>
                <a:latin typeface="Calibri"/>
                <a:ea typeface="Calibri"/>
                <a:cs typeface="Calibri"/>
                <a:sym typeface="Calibri"/>
              </a:rPr>
              <a:t>+</a:t>
            </a:r>
            <a:endParaRPr>
              <a:solidFill>
                <a:srgbClr val="FF0000"/>
              </a:solidFill>
            </a:endParaRPr>
          </a:p>
        </p:txBody>
      </p:sp>
      <p:cxnSp>
        <p:nvCxnSpPr>
          <p:cNvPr id="57" name="Google Shape;328;p29">
            <a:extLst>
              <a:ext uri="{FF2B5EF4-FFF2-40B4-BE49-F238E27FC236}">
                <a16:creationId xmlns:a16="http://schemas.microsoft.com/office/drawing/2014/main" id="{34549A0E-37DC-2E0F-BFDF-75B90436FE40}"/>
              </a:ext>
            </a:extLst>
          </p:cNvPr>
          <p:cNvCxnSpPr/>
          <p:nvPr/>
        </p:nvCxnSpPr>
        <p:spPr>
          <a:xfrm rot="10800000">
            <a:off x="9214043" y="2113576"/>
            <a:ext cx="0" cy="1076688"/>
          </a:xfrm>
          <a:prstGeom prst="straightConnector1">
            <a:avLst/>
          </a:prstGeom>
          <a:noFill/>
          <a:ln w="9525" cap="flat" cmpd="sng">
            <a:solidFill>
              <a:srgbClr val="FF0000"/>
            </a:solidFill>
            <a:prstDash val="dot"/>
            <a:round/>
            <a:headEnd type="none" w="med" len="med"/>
            <a:tailEnd type="stealth" w="med" len="med"/>
          </a:ln>
        </p:spPr>
      </p:cxnSp>
      <p:cxnSp>
        <p:nvCxnSpPr>
          <p:cNvPr id="58" name="Google Shape;329;p29">
            <a:extLst>
              <a:ext uri="{FF2B5EF4-FFF2-40B4-BE49-F238E27FC236}">
                <a16:creationId xmlns:a16="http://schemas.microsoft.com/office/drawing/2014/main" id="{CE9F9FBC-D6E5-2CC2-9268-20345D819F36}"/>
              </a:ext>
            </a:extLst>
          </p:cNvPr>
          <p:cNvCxnSpPr/>
          <p:nvPr/>
        </p:nvCxnSpPr>
        <p:spPr>
          <a:xfrm rot="10800000">
            <a:off x="9680406" y="2106571"/>
            <a:ext cx="3428" cy="312409"/>
          </a:xfrm>
          <a:prstGeom prst="straightConnector1">
            <a:avLst/>
          </a:prstGeom>
          <a:noFill/>
          <a:ln w="9525" cap="flat" cmpd="sng">
            <a:solidFill>
              <a:srgbClr val="FF0000"/>
            </a:solidFill>
            <a:prstDash val="dot"/>
            <a:round/>
            <a:headEnd type="none" w="med" len="med"/>
            <a:tailEnd type="stealth" w="med" len="med"/>
          </a:ln>
        </p:spPr>
      </p:cxnSp>
      <p:cxnSp>
        <p:nvCxnSpPr>
          <p:cNvPr id="59" name="Google Shape;221;p29">
            <a:extLst>
              <a:ext uri="{FF2B5EF4-FFF2-40B4-BE49-F238E27FC236}">
                <a16:creationId xmlns:a16="http://schemas.microsoft.com/office/drawing/2014/main" id="{C6532363-8A2E-6E03-5CE0-B4462E02AF1E}"/>
              </a:ext>
            </a:extLst>
          </p:cNvPr>
          <p:cNvCxnSpPr>
            <a:cxnSpLocks/>
          </p:cNvCxnSpPr>
          <p:nvPr/>
        </p:nvCxnSpPr>
        <p:spPr>
          <a:xfrm flipH="1">
            <a:off x="8191496" y="1732797"/>
            <a:ext cx="1879276" cy="3521888"/>
          </a:xfrm>
          <a:prstGeom prst="straightConnector1">
            <a:avLst/>
          </a:prstGeom>
          <a:noFill/>
          <a:ln w="9525" cap="flat" cmpd="sng">
            <a:solidFill>
              <a:srgbClr val="056200"/>
            </a:solidFill>
            <a:prstDash val="solid"/>
            <a:round/>
            <a:headEnd type="none" w="med" len="med"/>
            <a:tailEnd type="triangle" w="med" len="med"/>
          </a:ln>
        </p:spPr>
      </p:cxnSp>
      <p:sp>
        <p:nvSpPr>
          <p:cNvPr id="60" name="TextBox 59">
            <a:extLst>
              <a:ext uri="{FF2B5EF4-FFF2-40B4-BE49-F238E27FC236}">
                <a16:creationId xmlns:a16="http://schemas.microsoft.com/office/drawing/2014/main" id="{2C347DC5-B17F-7D68-ABE0-125003EFAF3B}"/>
              </a:ext>
            </a:extLst>
          </p:cNvPr>
          <p:cNvSpPr txBox="1"/>
          <p:nvPr/>
        </p:nvSpPr>
        <p:spPr>
          <a:xfrm>
            <a:off x="8931715" y="3309556"/>
            <a:ext cx="133050" cy="276999"/>
          </a:xfrm>
          <a:prstGeom prst="rect">
            <a:avLst/>
          </a:prstGeom>
          <a:noFill/>
        </p:spPr>
        <p:txBody>
          <a:bodyPr wrap="none" lIns="0" tIns="0" rIns="0" bIns="0" rtlCol="0">
            <a:spAutoFit/>
          </a:bodyPr>
          <a:lstStyle/>
          <a:p>
            <a:pPr algn="l"/>
            <a:r>
              <a:rPr lang="en-BE" dirty="0">
                <a:solidFill>
                  <a:srgbClr val="056200"/>
                </a:solidFill>
              </a:rPr>
              <a:t>μ</a:t>
            </a:r>
          </a:p>
        </p:txBody>
      </p:sp>
      <p:sp>
        <p:nvSpPr>
          <p:cNvPr id="61" name="Google Shape;695;p44">
            <a:extLst>
              <a:ext uri="{FF2B5EF4-FFF2-40B4-BE49-F238E27FC236}">
                <a16:creationId xmlns:a16="http://schemas.microsoft.com/office/drawing/2014/main" id="{EAA91D79-84FF-3720-1048-C13F7E31C986}"/>
              </a:ext>
            </a:extLst>
          </p:cNvPr>
          <p:cNvSpPr txBox="1"/>
          <p:nvPr/>
        </p:nvSpPr>
        <p:spPr>
          <a:xfrm>
            <a:off x="10286078" y="1672432"/>
            <a:ext cx="1143188"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a:solidFill>
                  <a:srgbClr val="B45E05"/>
                </a:solidFill>
                <a:latin typeface="Calibri"/>
                <a:ea typeface="Calibri"/>
                <a:cs typeface="Calibri"/>
                <a:sym typeface="Calibri"/>
              </a:rPr>
              <a:t>Cathode</a:t>
            </a:r>
            <a:endParaRPr sz="1600" dirty="0">
              <a:solidFill>
                <a:srgbClr val="B45E05"/>
              </a:solidFill>
              <a:latin typeface="Calibri"/>
              <a:ea typeface="Calibri"/>
              <a:cs typeface="Calibri"/>
              <a:sym typeface="Calibri"/>
            </a:endParaRPr>
          </a:p>
        </p:txBody>
      </p:sp>
      <p:sp>
        <p:nvSpPr>
          <p:cNvPr id="62" name="Google Shape;693;p44">
            <a:extLst>
              <a:ext uri="{FF2B5EF4-FFF2-40B4-BE49-F238E27FC236}">
                <a16:creationId xmlns:a16="http://schemas.microsoft.com/office/drawing/2014/main" id="{D8773DDF-9A02-BE33-B030-532CFD8F0E45}"/>
              </a:ext>
            </a:extLst>
          </p:cNvPr>
          <p:cNvSpPr txBox="1"/>
          <p:nvPr/>
        </p:nvSpPr>
        <p:spPr>
          <a:xfrm>
            <a:off x="9771106" y="4177071"/>
            <a:ext cx="1573200"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err="1">
                <a:solidFill>
                  <a:schemeClr val="tx2"/>
                </a:solidFill>
                <a:latin typeface="Calibri"/>
                <a:ea typeface="Calibri"/>
                <a:cs typeface="Calibri"/>
                <a:sym typeface="Calibri"/>
              </a:rPr>
              <a:t>Insulating</a:t>
            </a:r>
            <a:r>
              <a:rPr lang="fr" sz="1600" dirty="0">
                <a:solidFill>
                  <a:schemeClr val="tx2"/>
                </a:solidFill>
                <a:latin typeface="Calibri"/>
                <a:ea typeface="Calibri"/>
                <a:cs typeface="Calibri"/>
                <a:sym typeface="Calibri"/>
              </a:rPr>
              <a:t> layer</a:t>
            </a:r>
            <a:endParaRPr sz="1600" dirty="0">
              <a:solidFill>
                <a:schemeClr val="tx2"/>
              </a:solidFill>
              <a:latin typeface="Calibri"/>
              <a:ea typeface="Calibri"/>
              <a:cs typeface="Calibri"/>
              <a:sym typeface="Calibri"/>
            </a:endParaRPr>
          </a:p>
        </p:txBody>
      </p:sp>
      <p:cxnSp>
        <p:nvCxnSpPr>
          <p:cNvPr id="63" name="Straight Arrow Connector 62">
            <a:extLst>
              <a:ext uri="{FF2B5EF4-FFF2-40B4-BE49-F238E27FC236}">
                <a16:creationId xmlns:a16="http://schemas.microsoft.com/office/drawing/2014/main" id="{FF0BD367-3FC7-1992-C868-AFE79F425EEE}"/>
              </a:ext>
            </a:extLst>
          </p:cNvPr>
          <p:cNvCxnSpPr>
            <a:cxnSpLocks/>
          </p:cNvCxnSpPr>
          <p:nvPr/>
        </p:nvCxnSpPr>
        <p:spPr>
          <a:xfrm>
            <a:off x="7738966" y="4701441"/>
            <a:ext cx="282221" cy="232226"/>
          </a:xfrm>
          <a:prstGeom prst="straightConnector1">
            <a:avLst/>
          </a:prstGeom>
          <a:ln w="19050">
            <a:solidFill>
              <a:srgbClr val="C00000"/>
            </a:solidFill>
            <a:tailEnd type="triangle"/>
          </a:ln>
        </p:spPr>
        <p:style>
          <a:lnRef idx="1">
            <a:schemeClr val="dk1"/>
          </a:lnRef>
          <a:fillRef idx="0">
            <a:schemeClr val="dk1"/>
          </a:fillRef>
          <a:effectRef idx="0">
            <a:schemeClr val="dk1"/>
          </a:effectRef>
          <a:fontRef idx="minor">
            <a:schemeClr val="tx1"/>
          </a:fontRef>
        </p:style>
      </p:cxnSp>
      <p:sp>
        <p:nvSpPr>
          <p:cNvPr id="66" name="Google Shape;203;p29">
            <a:extLst>
              <a:ext uri="{FF2B5EF4-FFF2-40B4-BE49-F238E27FC236}">
                <a16:creationId xmlns:a16="http://schemas.microsoft.com/office/drawing/2014/main" id="{5579ABEB-A7A5-4C8D-E94A-86E54A80F555}"/>
              </a:ext>
            </a:extLst>
          </p:cNvPr>
          <p:cNvSpPr/>
          <p:nvPr/>
        </p:nvSpPr>
        <p:spPr>
          <a:xfrm>
            <a:off x="8093989" y="4880679"/>
            <a:ext cx="3109123" cy="105977"/>
          </a:xfrm>
          <a:prstGeom prst="cube">
            <a:avLst>
              <a:gd name="adj" fmla="val 0"/>
            </a:avLst>
          </a:prstGeom>
          <a:solidFill>
            <a:srgbClr val="CF1C1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09;p29">
            <a:extLst>
              <a:ext uri="{FF2B5EF4-FFF2-40B4-BE49-F238E27FC236}">
                <a16:creationId xmlns:a16="http://schemas.microsoft.com/office/drawing/2014/main" id="{424E63C8-71D3-8D82-90CF-96C125461861}"/>
              </a:ext>
            </a:extLst>
          </p:cNvPr>
          <p:cNvSpPr/>
          <p:nvPr/>
        </p:nvSpPr>
        <p:spPr>
          <a:xfrm>
            <a:off x="8784063" y="4564801"/>
            <a:ext cx="467919" cy="45719"/>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09;p29">
            <a:extLst>
              <a:ext uri="{FF2B5EF4-FFF2-40B4-BE49-F238E27FC236}">
                <a16:creationId xmlns:a16="http://schemas.microsoft.com/office/drawing/2014/main" id="{209168F0-5336-1A06-5DFB-8230C1F8238A}"/>
              </a:ext>
            </a:extLst>
          </p:cNvPr>
          <p:cNvSpPr/>
          <p:nvPr/>
        </p:nvSpPr>
        <p:spPr>
          <a:xfrm>
            <a:off x="9408199" y="4564800"/>
            <a:ext cx="467919" cy="45719"/>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09;p29">
            <a:extLst>
              <a:ext uri="{FF2B5EF4-FFF2-40B4-BE49-F238E27FC236}">
                <a16:creationId xmlns:a16="http://schemas.microsoft.com/office/drawing/2014/main" id="{8DEE5043-8311-F5E8-1572-39AF6E882BCA}"/>
              </a:ext>
            </a:extLst>
          </p:cNvPr>
          <p:cNvSpPr/>
          <p:nvPr/>
        </p:nvSpPr>
        <p:spPr>
          <a:xfrm>
            <a:off x="10038192" y="4564799"/>
            <a:ext cx="467919" cy="45719"/>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09;p29">
            <a:extLst>
              <a:ext uri="{FF2B5EF4-FFF2-40B4-BE49-F238E27FC236}">
                <a16:creationId xmlns:a16="http://schemas.microsoft.com/office/drawing/2014/main" id="{B0585215-C6D7-1FF4-8C6D-0D94E6831EB4}"/>
              </a:ext>
            </a:extLst>
          </p:cNvPr>
          <p:cNvSpPr/>
          <p:nvPr/>
        </p:nvSpPr>
        <p:spPr>
          <a:xfrm>
            <a:off x="10645519" y="4564798"/>
            <a:ext cx="467919" cy="45719"/>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1" name="Straight Arrow Connector 70">
            <a:extLst>
              <a:ext uri="{FF2B5EF4-FFF2-40B4-BE49-F238E27FC236}">
                <a16:creationId xmlns:a16="http://schemas.microsoft.com/office/drawing/2014/main" id="{F7F4BD18-FB0F-2AF5-2FB7-98413A74DF98}"/>
              </a:ext>
            </a:extLst>
          </p:cNvPr>
          <p:cNvCxnSpPr>
            <a:cxnSpLocks/>
          </p:cNvCxnSpPr>
          <p:nvPr/>
        </p:nvCxnSpPr>
        <p:spPr>
          <a:xfrm flipV="1">
            <a:off x="7697368" y="4236613"/>
            <a:ext cx="307684" cy="295897"/>
          </a:xfrm>
          <a:prstGeom prst="straightConnector1">
            <a:avLst/>
          </a:prstGeom>
          <a:ln w="19050">
            <a:solidFill>
              <a:srgbClr val="C00000"/>
            </a:solidFill>
            <a:tailEnd type="triangle"/>
          </a:ln>
        </p:spPr>
        <p:style>
          <a:lnRef idx="1">
            <a:schemeClr val="dk1"/>
          </a:lnRef>
          <a:fillRef idx="0">
            <a:schemeClr val="dk1"/>
          </a:fillRef>
          <a:effectRef idx="0">
            <a:schemeClr val="dk1"/>
          </a:effectRef>
          <a:fontRef idx="minor">
            <a:schemeClr val="tx1"/>
          </a:fontRef>
        </p:style>
      </p:cxnSp>
      <p:sp>
        <p:nvSpPr>
          <p:cNvPr id="72" name="Rectangle 71">
            <a:extLst>
              <a:ext uri="{FF2B5EF4-FFF2-40B4-BE49-F238E27FC236}">
                <a16:creationId xmlns:a16="http://schemas.microsoft.com/office/drawing/2014/main" id="{13E91C46-340D-A945-176B-2C4C6C5DC754}"/>
              </a:ext>
            </a:extLst>
          </p:cNvPr>
          <p:cNvSpPr/>
          <p:nvPr/>
        </p:nvSpPr>
        <p:spPr>
          <a:xfrm>
            <a:off x="9312770" y="4250309"/>
            <a:ext cx="45719" cy="617594"/>
          </a:xfrm>
          <a:prstGeom prst="rect">
            <a:avLst/>
          </a:prstGeom>
          <a:solidFill>
            <a:schemeClr val="tx2">
              <a:lumMod val="75000"/>
              <a:lumOff val="2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3" name="Rectangle 72">
            <a:extLst>
              <a:ext uri="{FF2B5EF4-FFF2-40B4-BE49-F238E27FC236}">
                <a16:creationId xmlns:a16="http://schemas.microsoft.com/office/drawing/2014/main" id="{931FC6AA-F70D-AE5C-64D4-0C7597411AF8}"/>
              </a:ext>
            </a:extLst>
          </p:cNvPr>
          <p:cNvSpPr/>
          <p:nvPr/>
        </p:nvSpPr>
        <p:spPr>
          <a:xfrm>
            <a:off x="10265582" y="4623294"/>
            <a:ext cx="45719" cy="255735"/>
          </a:xfrm>
          <a:prstGeom prst="rect">
            <a:avLst/>
          </a:prstGeom>
          <a:solidFill>
            <a:schemeClr val="tx2">
              <a:lumMod val="75000"/>
              <a:lumOff val="2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4" name="Google Shape;693;p44">
            <a:extLst>
              <a:ext uri="{FF2B5EF4-FFF2-40B4-BE49-F238E27FC236}">
                <a16:creationId xmlns:a16="http://schemas.microsoft.com/office/drawing/2014/main" id="{ADA45393-D2ED-8DFF-7E41-1E458FEBF060}"/>
              </a:ext>
            </a:extLst>
          </p:cNvPr>
          <p:cNvSpPr txBox="1"/>
          <p:nvPr/>
        </p:nvSpPr>
        <p:spPr>
          <a:xfrm>
            <a:off x="8738101" y="4181890"/>
            <a:ext cx="1573200"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600" dirty="0">
                <a:solidFill>
                  <a:srgbClr val="636363"/>
                </a:solidFill>
                <a:latin typeface="Calibri"/>
                <a:ea typeface="Calibri"/>
                <a:cs typeface="Calibri"/>
                <a:sym typeface="Calibri"/>
              </a:rPr>
              <a:t>V</a:t>
            </a:r>
            <a:r>
              <a:rPr lang="fr" sz="1600" dirty="0" err="1">
                <a:solidFill>
                  <a:srgbClr val="636363"/>
                </a:solidFill>
                <a:latin typeface="Calibri"/>
                <a:ea typeface="Calibri"/>
                <a:cs typeface="Calibri"/>
                <a:sym typeface="Calibri"/>
              </a:rPr>
              <a:t>ia</a:t>
            </a:r>
            <a:endParaRPr sz="1600" dirty="0">
              <a:solidFill>
                <a:srgbClr val="636363"/>
              </a:solidFill>
              <a:latin typeface="Calibri"/>
              <a:ea typeface="Calibri"/>
              <a:cs typeface="Calibri"/>
              <a:sym typeface="Calibri"/>
            </a:endParaRPr>
          </a:p>
        </p:txBody>
      </p:sp>
      <p:sp>
        <p:nvSpPr>
          <p:cNvPr id="75" name="Google Shape;270;p29">
            <a:extLst>
              <a:ext uri="{FF2B5EF4-FFF2-40B4-BE49-F238E27FC236}">
                <a16:creationId xmlns:a16="http://schemas.microsoft.com/office/drawing/2014/main" id="{49AF3AFF-D62E-2B1D-E85B-E3A833BE92E4}"/>
              </a:ext>
            </a:extLst>
          </p:cNvPr>
          <p:cNvSpPr txBox="1"/>
          <p:nvPr/>
        </p:nvSpPr>
        <p:spPr>
          <a:xfrm>
            <a:off x="8448056" y="5006103"/>
            <a:ext cx="696630" cy="33852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000" dirty="0">
                <a:solidFill>
                  <a:schemeClr val="tx2"/>
                </a:solidFill>
                <a:latin typeface="Calibri"/>
                <a:ea typeface="Calibri"/>
                <a:cs typeface="Calibri"/>
                <a:sym typeface="Calibri"/>
              </a:rPr>
              <a:t>1-3 mm</a:t>
            </a:r>
            <a:endParaRPr sz="1000" dirty="0">
              <a:solidFill>
                <a:schemeClr val="tx2"/>
              </a:solidFill>
              <a:latin typeface="Calibri"/>
              <a:ea typeface="Calibri"/>
              <a:cs typeface="Calibri"/>
              <a:sym typeface="Calibri"/>
            </a:endParaRPr>
          </a:p>
        </p:txBody>
      </p:sp>
      <p:sp>
        <p:nvSpPr>
          <p:cNvPr id="76" name="Google Shape;271;p29">
            <a:extLst>
              <a:ext uri="{FF2B5EF4-FFF2-40B4-BE49-F238E27FC236}">
                <a16:creationId xmlns:a16="http://schemas.microsoft.com/office/drawing/2014/main" id="{DD510E6B-0B77-877F-F6D9-4588A07827A2}"/>
              </a:ext>
            </a:extLst>
          </p:cNvPr>
          <p:cNvSpPr/>
          <p:nvPr/>
        </p:nvSpPr>
        <p:spPr>
          <a:xfrm rot="16200000">
            <a:off x="8659302" y="4724298"/>
            <a:ext cx="51399" cy="637181"/>
          </a:xfrm>
          <a:prstGeom prst="lef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271;p29">
            <a:extLst>
              <a:ext uri="{FF2B5EF4-FFF2-40B4-BE49-F238E27FC236}">
                <a16:creationId xmlns:a16="http://schemas.microsoft.com/office/drawing/2014/main" id="{76ABEEDA-834B-3622-AABC-895D27AF54E9}"/>
              </a:ext>
            </a:extLst>
          </p:cNvPr>
          <p:cNvSpPr/>
          <p:nvPr/>
        </p:nvSpPr>
        <p:spPr>
          <a:xfrm rot="16200000">
            <a:off x="9757150" y="4583447"/>
            <a:ext cx="62305" cy="925448"/>
          </a:xfrm>
          <a:prstGeom prst="lef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70;p29">
            <a:extLst>
              <a:ext uri="{FF2B5EF4-FFF2-40B4-BE49-F238E27FC236}">
                <a16:creationId xmlns:a16="http://schemas.microsoft.com/office/drawing/2014/main" id="{3181B975-A949-2471-28A2-C2C354E57B99}"/>
              </a:ext>
            </a:extLst>
          </p:cNvPr>
          <p:cNvSpPr txBox="1"/>
          <p:nvPr/>
        </p:nvSpPr>
        <p:spPr>
          <a:xfrm>
            <a:off x="9537545" y="5011754"/>
            <a:ext cx="696630" cy="33852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000" dirty="0">
                <a:solidFill>
                  <a:schemeClr val="tx2"/>
                </a:solidFill>
                <a:latin typeface="Calibri"/>
                <a:ea typeface="Calibri"/>
                <a:cs typeface="Calibri"/>
                <a:sym typeface="Calibri"/>
              </a:rPr>
              <a:t>6 mm</a:t>
            </a:r>
            <a:endParaRPr sz="1000" dirty="0">
              <a:solidFill>
                <a:schemeClr val="tx2"/>
              </a:solidFill>
              <a:latin typeface="Calibri"/>
              <a:ea typeface="Calibri"/>
              <a:cs typeface="Calibri"/>
              <a:sym typeface="Calibri"/>
            </a:endParaRPr>
          </a:p>
        </p:txBody>
      </p:sp>
      <p:sp>
        <p:nvSpPr>
          <p:cNvPr id="79" name="Google Shape;209;p29">
            <a:extLst>
              <a:ext uri="{FF2B5EF4-FFF2-40B4-BE49-F238E27FC236}">
                <a16:creationId xmlns:a16="http://schemas.microsoft.com/office/drawing/2014/main" id="{4CD7CF2F-3DB4-4DD6-F7E7-E38E005B1862}"/>
              </a:ext>
            </a:extLst>
          </p:cNvPr>
          <p:cNvSpPr/>
          <p:nvPr/>
        </p:nvSpPr>
        <p:spPr>
          <a:xfrm>
            <a:off x="8160595" y="4568761"/>
            <a:ext cx="467919" cy="45719"/>
          </a:xfrm>
          <a:prstGeom prst="cube">
            <a:avLst>
              <a:gd name="adj" fmla="val 0"/>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0" name="Straight Connector 79">
            <a:extLst>
              <a:ext uri="{FF2B5EF4-FFF2-40B4-BE49-F238E27FC236}">
                <a16:creationId xmlns:a16="http://schemas.microsoft.com/office/drawing/2014/main" id="{132AC39A-AAF5-FC5C-D8F2-A82AE32DED4D}"/>
              </a:ext>
            </a:extLst>
          </p:cNvPr>
          <p:cNvCxnSpPr>
            <a:cxnSpLocks/>
          </p:cNvCxnSpPr>
          <p:nvPr/>
        </p:nvCxnSpPr>
        <p:spPr>
          <a:xfrm>
            <a:off x="10905333" y="4614480"/>
            <a:ext cx="0" cy="620163"/>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E34EB504-6281-B2D9-E239-C99D40B1835F}"/>
              </a:ext>
            </a:extLst>
          </p:cNvPr>
          <p:cNvCxnSpPr>
            <a:cxnSpLocks/>
          </p:cNvCxnSpPr>
          <p:nvPr/>
        </p:nvCxnSpPr>
        <p:spPr>
          <a:xfrm>
            <a:off x="10905333" y="5231257"/>
            <a:ext cx="36110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82" name="Triangle 81">
            <a:extLst>
              <a:ext uri="{FF2B5EF4-FFF2-40B4-BE49-F238E27FC236}">
                <a16:creationId xmlns:a16="http://schemas.microsoft.com/office/drawing/2014/main" id="{3B7B9D93-A431-3D3D-8D00-D8332E050D4C}"/>
              </a:ext>
            </a:extLst>
          </p:cNvPr>
          <p:cNvSpPr/>
          <p:nvPr/>
        </p:nvSpPr>
        <p:spPr>
          <a:xfrm rot="5400000">
            <a:off x="11284195" y="5108431"/>
            <a:ext cx="209689" cy="243840"/>
          </a:xfrm>
          <a:prstGeom prst="triangl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ln>
                <a:solidFill>
                  <a:sysClr val="windowText" lastClr="000000"/>
                </a:solidFill>
              </a:ln>
              <a:solidFill>
                <a:sysClr val="windowText" lastClr="000000"/>
              </a:solidFill>
            </a:endParaRPr>
          </a:p>
        </p:txBody>
      </p:sp>
      <p:cxnSp>
        <p:nvCxnSpPr>
          <p:cNvPr id="83" name="Google Shape;272;p29">
            <a:extLst>
              <a:ext uri="{FF2B5EF4-FFF2-40B4-BE49-F238E27FC236}">
                <a16:creationId xmlns:a16="http://schemas.microsoft.com/office/drawing/2014/main" id="{66AB21D6-F3EA-AF0D-7D53-2F8C336433A7}"/>
              </a:ext>
            </a:extLst>
          </p:cNvPr>
          <p:cNvCxnSpPr/>
          <p:nvPr/>
        </p:nvCxnSpPr>
        <p:spPr>
          <a:xfrm>
            <a:off x="8364383" y="4614480"/>
            <a:ext cx="2400" cy="396293"/>
          </a:xfrm>
          <a:prstGeom prst="straightConnector1">
            <a:avLst/>
          </a:prstGeom>
          <a:noFill/>
          <a:ln w="9525" cap="flat" cmpd="sng">
            <a:solidFill>
              <a:schemeClr val="dk2"/>
            </a:solidFill>
            <a:prstDash val="dot"/>
            <a:round/>
            <a:headEnd type="none" w="med" len="med"/>
            <a:tailEnd type="none" w="med" len="med"/>
          </a:ln>
        </p:spPr>
      </p:cxnSp>
      <p:cxnSp>
        <p:nvCxnSpPr>
          <p:cNvPr id="84" name="Google Shape;274;p29">
            <a:extLst>
              <a:ext uri="{FF2B5EF4-FFF2-40B4-BE49-F238E27FC236}">
                <a16:creationId xmlns:a16="http://schemas.microsoft.com/office/drawing/2014/main" id="{7927E4D9-44F6-7786-E4A8-A582A62F4346}"/>
              </a:ext>
            </a:extLst>
          </p:cNvPr>
          <p:cNvCxnSpPr/>
          <p:nvPr/>
        </p:nvCxnSpPr>
        <p:spPr>
          <a:xfrm>
            <a:off x="8997273" y="4605154"/>
            <a:ext cx="3428" cy="396293"/>
          </a:xfrm>
          <a:prstGeom prst="straightConnector1">
            <a:avLst/>
          </a:prstGeom>
          <a:noFill/>
          <a:ln w="9525" cap="flat" cmpd="sng">
            <a:solidFill>
              <a:schemeClr val="dk2"/>
            </a:solidFill>
            <a:prstDash val="dot"/>
            <a:round/>
            <a:headEnd type="none" w="med" len="med"/>
            <a:tailEnd type="none" w="med" len="med"/>
          </a:ln>
        </p:spPr>
      </p:cxnSp>
      <p:sp>
        <p:nvSpPr>
          <p:cNvPr id="90" name="Google Shape;694;p44">
            <a:extLst>
              <a:ext uri="{FF2B5EF4-FFF2-40B4-BE49-F238E27FC236}">
                <a16:creationId xmlns:a16="http://schemas.microsoft.com/office/drawing/2014/main" id="{DE416FB6-D84D-BF7F-026E-34A52BE5CFFC}"/>
              </a:ext>
            </a:extLst>
          </p:cNvPr>
          <p:cNvSpPr txBox="1"/>
          <p:nvPr/>
        </p:nvSpPr>
        <p:spPr>
          <a:xfrm>
            <a:off x="10746432" y="4352920"/>
            <a:ext cx="1573200"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fr" sz="1600" dirty="0">
                <a:solidFill>
                  <a:srgbClr val="B45E05"/>
                </a:solidFill>
                <a:latin typeface="Calibri"/>
                <a:ea typeface="Calibri"/>
                <a:cs typeface="Calibri"/>
                <a:sym typeface="Calibri"/>
              </a:rPr>
              <a:t>Pads</a:t>
            </a:r>
            <a:endParaRPr sz="1600" dirty="0">
              <a:solidFill>
                <a:srgbClr val="B45E05"/>
              </a:solidFill>
              <a:latin typeface="Calibri"/>
              <a:ea typeface="Calibri"/>
              <a:cs typeface="Calibri"/>
              <a:sym typeface="Calibri"/>
            </a:endParaRPr>
          </a:p>
        </p:txBody>
      </p:sp>
      <p:grpSp>
        <p:nvGrpSpPr>
          <p:cNvPr id="12" name="Group 11">
            <a:extLst>
              <a:ext uri="{FF2B5EF4-FFF2-40B4-BE49-F238E27FC236}">
                <a16:creationId xmlns:a16="http://schemas.microsoft.com/office/drawing/2014/main" id="{5D6E8741-F366-E8BF-AE64-00A150385A2A}"/>
              </a:ext>
            </a:extLst>
          </p:cNvPr>
          <p:cNvGrpSpPr/>
          <p:nvPr/>
        </p:nvGrpSpPr>
        <p:grpSpPr>
          <a:xfrm>
            <a:off x="3795040" y="6288867"/>
            <a:ext cx="1687441" cy="514966"/>
            <a:chOff x="4481559" y="5776021"/>
            <a:chExt cx="2970118" cy="868188"/>
          </a:xfrm>
        </p:grpSpPr>
        <p:pic>
          <p:nvPicPr>
            <p:cNvPr id="15" name="Picture 14" descr="Graphical user interface, application&#10;&#10;Description automatically generated">
              <a:extLst>
                <a:ext uri="{FF2B5EF4-FFF2-40B4-BE49-F238E27FC236}">
                  <a16:creationId xmlns:a16="http://schemas.microsoft.com/office/drawing/2014/main" id="{52E93890-6032-1F20-A07D-D61BD977911A}"/>
                </a:ext>
              </a:extLst>
            </p:cNvPr>
            <p:cNvPicPr>
              <a:picLocks noChangeAspect="1"/>
            </p:cNvPicPr>
            <p:nvPr/>
          </p:nvPicPr>
          <p:blipFill>
            <a:blip r:embed="rId7"/>
            <a:stretch>
              <a:fillRect/>
            </a:stretch>
          </p:blipFill>
          <p:spPr>
            <a:xfrm>
              <a:off x="4481559" y="5776021"/>
              <a:ext cx="2970118" cy="868188"/>
            </a:xfrm>
            <a:prstGeom prst="rect">
              <a:avLst/>
            </a:prstGeom>
          </p:spPr>
        </p:pic>
        <p:pic>
          <p:nvPicPr>
            <p:cNvPr id="49" name="Picture 48" descr="Graphical user interface, application&#10;&#10;Description automatically generated">
              <a:extLst>
                <a:ext uri="{FF2B5EF4-FFF2-40B4-BE49-F238E27FC236}">
                  <a16:creationId xmlns:a16="http://schemas.microsoft.com/office/drawing/2014/main" id="{52FC770F-1908-9534-0DCD-9A33CAA48913}"/>
                </a:ext>
              </a:extLst>
            </p:cNvPr>
            <p:cNvPicPr>
              <a:picLocks noChangeAspect="1"/>
            </p:cNvPicPr>
            <p:nvPr/>
          </p:nvPicPr>
          <p:blipFill rotWithShape="1">
            <a:blip r:embed="rId8"/>
            <a:srcRect r="30484" b="58556"/>
            <a:stretch/>
          </p:blipFill>
          <p:spPr>
            <a:xfrm>
              <a:off x="4481560" y="5776021"/>
              <a:ext cx="2064714" cy="359811"/>
            </a:xfrm>
            <a:prstGeom prst="rect">
              <a:avLst/>
            </a:prstGeom>
          </p:spPr>
        </p:pic>
      </p:grpSp>
      <p:pic>
        <p:nvPicPr>
          <p:cNvPr id="50" name="Picture 49" descr="Graphical user interface, Teams&#10;&#10;Description automatically generated with medium confidence">
            <a:extLst>
              <a:ext uri="{FF2B5EF4-FFF2-40B4-BE49-F238E27FC236}">
                <a16:creationId xmlns:a16="http://schemas.microsoft.com/office/drawing/2014/main" id="{49F80E89-A0F7-67ED-6191-DCA59B33494B}"/>
              </a:ext>
            </a:extLst>
          </p:cNvPr>
          <p:cNvPicPr>
            <a:picLocks noChangeAspect="1"/>
          </p:cNvPicPr>
          <p:nvPr/>
        </p:nvPicPr>
        <p:blipFill>
          <a:blip r:embed="rId9"/>
          <a:stretch>
            <a:fillRect/>
          </a:stretch>
        </p:blipFill>
        <p:spPr>
          <a:xfrm>
            <a:off x="2945113" y="6282930"/>
            <a:ext cx="855855" cy="529522"/>
          </a:xfrm>
          <a:prstGeom prst="rect">
            <a:avLst/>
          </a:prstGeom>
        </p:spPr>
      </p:pic>
    </p:spTree>
    <p:extLst>
      <p:ext uri="{BB962C8B-B14F-4D97-AF65-F5344CB8AC3E}">
        <p14:creationId xmlns:p14="http://schemas.microsoft.com/office/powerpoint/2010/main" val="13942168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Signal formation in a </a:t>
            </a:r>
            <a:r>
              <a:rPr lang="en-US" dirty="0" err="1"/>
              <a:t>MicroCAT</a:t>
            </a:r>
            <a:r>
              <a:rPr lang="en-US" dirty="0"/>
              <a:t> detector</a:t>
            </a:r>
            <a:br>
              <a:rPr lang="en-US" dirty="0"/>
            </a:b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descr="Diagram&#10;&#10;Description automatically generated">
            <a:extLst>
              <a:ext uri="{FF2B5EF4-FFF2-40B4-BE49-F238E27FC236}">
                <a16:creationId xmlns:a16="http://schemas.microsoft.com/office/drawing/2014/main" id="{7A52EEAC-E9D0-D541-BD76-04725BECE4E8}"/>
              </a:ext>
            </a:extLst>
          </p:cNvPr>
          <p:cNvPicPr>
            <a:picLocks noChangeAspect="1"/>
          </p:cNvPicPr>
          <p:nvPr/>
        </p:nvPicPr>
        <p:blipFill rotWithShape="1">
          <a:blip r:embed="rId3"/>
          <a:srcRect r="11283" b="31439"/>
          <a:stretch/>
        </p:blipFill>
        <p:spPr>
          <a:xfrm>
            <a:off x="104670" y="2876622"/>
            <a:ext cx="3818151" cy="3348808"/>
          </a:xfrm>
          <a:prstGeom prst="rect">
            <a:avLst/>
          </a:prstGeom>
        </p:spPr>
      </p:pic>
      <p:sp>
        <p:nvSpPr>
          <p:cNvPr id="26" name="Content Placeholder 1">
            <a:extLst>
              <a:ext uri="{FF2B5EF4-FFF2-40B4-BE49-F238E27FC236}">
                <a16:creationId xmlns:a16="http://schemas.microsoft.com/office/drawing/2014/main" id="{2C0A8D2B-616B-B240-BCBB-9BB1437BC1EA}"/>
              </a:ext>
            </a:extLst>
          </p:cNvPr>
          <p:cNvSpPr>
            <a:spLocks noGrp="1"/>
          </p:cNvSpPr>
          <p:nvPr>
            <p:ph idx="1"/>
          </p:nvPr>
        </p:nvSpPr>
        <p:spPr>
          <a:xfrm>
            <a:off x="407987" y="1128575"/>
            <a:ext cx="11376024" cy="1785659"/>
          </a:xfrm>
        </p:spPr>
        <p:txBody>
          <a:bodyPr/>
          <a:lstStyle/>
          <a:p>
            <a:pPr marL="0" lvl="1" indent="0">
              <a:buNone/>
            </a:pPr>
            <a:r>
              <a:rPr lang="en-US" b="1" dirty="0"/>
              <a:t>The </a:t>
            </a:r>
            <a:r>
              <a:rPr lang="en-US" b="1" dirty="0" err="1"/>
              <a:t>MicroCAT’s</a:t>
            </a:r>
            <a:r>
              <a:rPr lang="en-US" b="1" dirty="0"/>
              <a:t> two-dimensional interpolating readout structure allows for a reduced number of electronic readout channels without loss of spatial resolution.</a:t>
            </a:r>
          </a:p>
          <a:p>
            <a:pPr marL="0" lvl="1" indent="0">
              <a:buNone/>
            </a:pPr>
            <a:endParaRPr lang="en-US" dirty="0"/>
          </a:p>
          <a:p>
            <a:pPr marL="0" lvl="1" indent="0">
              <a:buNone/>
            </a:pPr>
            <a:r>
              <a:rPr lang="en-US" dirty="0"/>
              <a:t>This resistive readout concept has recently enjoyed renewed interest with the development of a DC-Coupled LGAD device: </a:t>
            </a:r>
            <a:r>
              <a:rPr lang="en-US" i="1" dirty="0"/>
              <a:t>arXiv:2204.07226 [</a:t>
            </a:r>
            <a:r>
              <a:rPr lang="en-US" i="1" dirty="0" err="1"/>
              <a:t>physics.ins</a:t>
            </a:r>
            <a:r>
              <a:rPr lang="en-US" i="1" dirty="0"/>
              <a:t>-det]</a:t>
            </a:r>
            <a:r>
              <a:rPr lang="en-US" dirty="0"/>
              <a:t>.</a:t>
            </a:r>
          </a:p>
        </p:txBody>
      </p:sp>
      <p:sp>
        <p:nvSpPr>
          <p:cNvPr id="16" name="TextBox 15">
            <a:extLst>
              <a:ext uri="{FF2B5EF4-FFF2-40B4-BE49-F238E27FC236}">
                <a16:creationId xmlns:a16="http://schemas.microsoft.com/office/drawing/2014/main" id="{3E6074B8-E6AF-0A4E-A57F-5E26A18735B7}"/>
              </a:ext>
            </a:extLst>
          </p:cNvPr>
          <p:cNvSpPr txBox="1"/>
          <p:nvPr/>
        </p:nvSpPr>
        <p:spPr>
          <a:xfrm>
            <a:off x="6337809" y="6297038"/>
            <a:ext cx="4304768" cy="738664"/>
          </a:xfrm>
          <a:prstGeom prst="rect">
            <a:avLst/>
          </a:prstGeom>
          <a:noFill/>
        </p:spPr>
        <p:txBody>
          <a:bodyPr wrap="none" lIns="0" tIns="0" rIns="0" bIns="0" rtlCol="0">
            <a:spAutoFit/>
          </a:bodyPr>
          <a:lstStyle/>
          <a:p>
            <a:r>
              <a:rPr lang="en-GB" sz="1200" dirty="0">
                <a:solidFill>
                  <a:schemeClr val="tx2"/>
                </a:solidFill>
              </a:rPr>
              <a:t>F. </a:t>
            </a:r>
            <a:r>
              <a:rPr lang="en-GB" sz="1200" dirty="0" err="1">
                <a:solidFill>
                  <a:schemeClr val="tx2"/>
                </a:solidFill>
              </a:rPr>
              <a:t>Bartol</a:t>
            </a:r>
            <a:r>
              <a:rPr lang="en-GB" sz="1200" dirty="0">
                <a:solidFill>
                  <a:schemeClr val="tx2"/>
                </a:solidFill>
              </a:rPr>
              <a:t> et al. J. Phys. III France, 6 (1996), p. 337</a:t>
            </a:r>
          </a:p>
          <a:p>
            <a:r>
              <a:rPr lang="en-GB" sz="1200" dirty="0">
                <a:solidFill>
                  <a:schemeClr val="tx2"/>
                </a:solidFill>
              </a:rPr>
              <a:t>A. </a:t>
            </a:r>
            <a:r>
              <a:rPr lang="en-GB" sz="1200" dirty="0" err="1">
                <a:solidFill>
                  <a:schemeClr val="tx2"/>
                </a:solidFill>
              </a:rPr>
              <a:t>Sarvestani</a:t>
            </a:r>
            <a:r>
              <a:rPr lang="en-GB" sz="1200" dirty="0">
                <a:solidFill>
                  <a:schemeClr val="tx2"/>
                </a:solidFill>
              </a:rPr>
              <a:t> et al., </a:t>
            </a:r>
            <a:r>
              <a:rPr lang="en-GB" sz="1200" dirty="0" err="1">
                <a:solidFill>
                  <a:schemeClr val="tx2"/>
                </a:solidFill>
              </a:rPr>
              <a:t>Nucl</a:t>
            </a:r>
            <a:r>
              <a:rPr lang="en-GB" sz="1200" dirty="0">
                <a:solidFill>
                  <a:schemeClr val="tx2"/>
                </a:solidFill>
              </a:rPr>
              <a:t>. </a:t>
            </a:r>
            <a:r>
              <a:rPr lang="en-GB" sz="1200" dirty="0" err="1">
                <a:solidFill>
                  <a:schemeClr val="tx2"/>
                </a:solidFill>
              </a:rPr>
              <a:t>Instrum</a:t>
            </a:r>
            <a:r>
              <a:rPr lang="en-GB" sz="1200" dirty="0">
                <a:solidFill>
                  <a:schemeClr val="tx2"/>
                </a:solidFill>
              </a:rPr>
              <a:t>. Meth. A 410 (1998) 238–258</a:t>
            </a:r>
          </a:p>
          <a:p>
            <a:r>
              <a:rPr lang="en-GB" sz="1200" i="1" dirty="0">
                <a:solidFill>
                  <a:schemeClr val="tx2"/>
                </a:solidFill>
              </a:rPr>
              <a:t>H. Wagner et al. </a:t>
            </a:r>
            <a:r>
              <a:rPr lang="en-GB" sz="1200" i="1" dirty="0" err="1">
                <a:solidFill>
                  <a:schemeClr val="tx2"/>
                </a:solidFill>
              </a:rPr>
              <a:t>Nucl</a:t>
            </a:r>
            <a:r>
              <a:rPr lang="en-GB" sz="1200" i="1" dirty="0">
                <a:solidFill>
                  <a:schemeClr val="tx2"/>
                </a:solidFill>
              </a:rPr>
              <a:t>. </a:t>
            </a:r>
            <a:r>
              <a:rPr lang="en-GB" sz="1200" i="1" dirty="0" err="1">
                <a:solidFill>
                  <a:schemeClr val="tx2"/>
                </a:solidFill>
              </a:rPr>
              <a:t>Instrum</a:t>
            </a:r>
            <a:r>
              <a:rPr lang="en-GB" sz="1200" i="1" dirty="0">
                <a:solidFill>
                  <a:schemeClr val="tx2"/>
                </a:solidFill>
              </a:rPr>
              <a:t>. Meth. A 482 (2002) 334–346</a:t>
            </a:r>
            <a:endParaRPr lang="en-GB" sz="1200" dirty="0">
              <a:solidFill>
                <a:schemeClr val="tx2"/>
              </a:solidFill>
            </a:endParaRPr>
          </a:p>
          <a:p>
            <a:endParaRPr lang="en-GB" sz="1200" dirty="0">
              <a:solidFill>
                <a:schemeClr val="tx2"/>
              </a:solidFill>
            </a:endParaRPr>
          </a:p>
        </p:txBody>
      </p:sp>
      <p:pic>
        <p:nvPicPr>
          <p:cNvPr id="17" name="Picture 16">
            <a:extLst>
              <a:ext uri="{FF2B5EF4-FFF2-40B4-BE49-F238E27FC236}">
                <a16:creationId xmlns:a16="http://schemas.microsoft.com/office/drawing/2014/main" id="{67DC839C-5D74-374C-BAD9-E7C7C0518159}"/>
              </a:ext>
            </a:extLst>
          </p:cNvPr>
          <p:cNvPicPr>
            <a:picLocks noChangeAspect="1"/>
          </p:cNvPicPr>
          <p:nvPr/>
        </p:nvPicPr>
        <p:blipFill>
          <a:blip r:embed="rId4"/>
          <a:stretch>
            <a:fillRect/>
          </a:stretch>
        </p:blipFill>
        <p:spPr>
          <a:xfrm>
            <a:off x="4297284" y="3442222"/>
            <a:ext cx="3248442" cy="2436331"/>
          </a:xfrm>
          <a:prstGeom prst="rect">
            <a:avLst/>
          </a:prstGeom>
        </p:spPr>
      </p:pic>
      <p:sp>
        <p:nvSpPr>
          <p:cNvPr id="18" name="TextBox 17">
            <a:extLst>
              <a:ext uri="{FF2B5EF4-FFF2-40B4-BE49-F238E27FC236}">
                <a16:creationId xmlns:a16="http://schemas.microsoft.com/office/drawing/2014/main" id="{CF42B844-4346-2741-8DAC-DDA332855D68}"/>
              </a:ext>
            </a:extLst>
          </p:cNvPr>
          <p:cNvSpPr txBox="1"/>
          <p:nvPr/>
        </p:nvSpPr>
        <p:spPr>
          <a:xfrm>
            <a:off x="4608501" y="2967486"/>
            <a:ext cx="2937225" cy="430887"/>
          </a:xfrm>
          <a:prstGeom prst="rect">
            <a:avLst/>
          </a:prstGeom>
          <a:noFill/>
        </p:spPr>
        <p:txBody>
          <a:bodyPr wrap="square" lIns="0" tIns="0" rIns="0" bIns="0" rtlCol="0">
            <a:spAutoFit/>
          </a:bodyPr>
          <a:lstStyle/>
          <a:p>
            <a:pPr algn="l"/>
            <a:r>
              <a:rPr lang="en-BE" sz="1400" dirty="0">
                <a:solidFill>
                  <a:schemeClr val="bg2">
                    <a:lumMod val="10000"/>
                  </a:schemeClr>
                </a:solidFill>
              </a:rPr>
              <a:t>Weighting potential map for one readout node</a:t>
            </a:r>
          </a:p>
        </p:txBody>
      </p:sp>
      <p:pic>
        <p:nvPicPr>
          <p:cNvPr id="12" name="Picture 11">
            <a:extLst>
              <a:ext uri="{FF2B5EF4-FFF2-40B4-BE49-F238E27FC236}">
                <a16:creationId xmlns:a16="http://schemas.microsoft.com/office/drawing/2014/main" id="{9F859F22-1D43-CC72-70A8-F9017D49B615}"/>
              </a:ext>
            </a:extLst>
          </p:cNvPr>
          <p:cNvPicPr>
            <a:picLocks noChangeAspect="1"/>
          </p:cNvPicPr>
          <p:nvPr/>
        </p:nvPicPr>
        <p:blipFill>
          <a:blip r:embed="rId5"/>
          <a:stretch>
            <a:fillRect/>
          </a:stretch>
        </p:blipFill>
        <p:spPr>
          <a:xfrm>
            <a:off x="7927324" y="3026608"/>
            <a:ext cx="3520849" cy="2922305"/>
          </a:xfrm>
          <a:prstGeom prst="rect">
            <a:avLst/>
          </a:prstGeom>
        </p:spPr>
      </p:pic>
      <p:pic>
        <p:nvPicPr>
          <p:cNvPr id="2" name="Picture 1" descr="Logo&#10;&#10;Description automatically generated with medium confidence">
            <a:extLst>
              <a:ext uri="{FF2B5EF4-FFF2-40B4-BE49-F238E27FC236}">
                <a16:creationId xmlns:a16="http://schemas.microsoft.com/office/drawing/2014/main" id="{3B685082-EFB7-464C-0212-393656CCC7E9}"/>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408272" y="6282930"/>
            <a:ext cx="2543048" cy="514965"/>
          </a:xfrm>
          <a:prstGeom prst="rect">
            <a:avLst/>
          </a:prstGeom>
        </p:spPr>
      </p:pic>
      <p:grpSp>
        <p:nvGrpSpPr>
          <p:cNvPr id="4" name="Group 3">
            <a:extLst>
              <a:ext uri="{FF2B5EF4-FFF2-40B4-BE49-F238E27FC236}">
                <a16:creationId xmlns:a16="http://schemas.microsoft.com/office/drawing/2014/main" id="{F659D18B-4EC5-E68E-5E78-20D40B2B02F4}"/>
              </a:ext>
            </a:extLst>
          </p:cNvPr>
          <p:cNvGrpSpPr/>
          <p:nvPr/>
        </p:nvGrpSpPr>
        <p:grpSpPr>
          <a:xfrm>
            <a:off x="3795040" y="6288867"/>
            <a:ext cx="1687441" cy="514966"/>
            <a:chOff x="4481559" y="5776021"/>
            <a:chExt cx="2970118" cy="868188"/>
          </a:xfrm>
        </p:grpSpPr>
        <p:pic>
          <p:nvPicPr>
            <p:cNvPr id="5" name="Picture 4" descr="Graphical user interface, application&#10;&#10;Description automatically generated">
              <a:extLst>
                <a:ext uri="{FF2B5EF4-FFF2-40B4-BE49-F238E27FC236}">
                  <a16:creationId xmlns:a16="http://schemas.microsoft.com/office/drawing/2014/main" id="{84E40682-D4F3-4652-D088-491E92C04B49}"/>
                </a:ext>
              </a:extLst>
            </p:cNvPr>
            <p:cNvPicPr>
              <a:picLocks noChangeAspect="1"/>
            </p:cNvPicPr>
            <p:nvPr/>
          </p:nvPicPr>
          <p:blipFill>
            <a:blip r:embed="rId7"/>
            <a:stretch>
              <a:fillRect/>
            </a:stretch>
          </p:blipFill>
          <p:spPr>
            <a:xfrm>
              <a:off x="4481559" y="5776021"/>
              <a:ext cx="2970118" cy="868188"/>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C74AC58A-40AD-DE8D-A9DD-CA1A13BB3B8F}"/>
                </a:ext>
              </a:extLst>
            </p:cNvPr>
            <p:cNvPicPr>
              <a:picLocks noChangeAspect="1"/>
            </p:cNvPicPr>
            <p:nvPr/>
          </p:nvPicPr>
          <p:blipFill rotWithShape="1">
            <a:blip r:embed="rId8"/>
            <a:srcRect r="30484" b="58556"/>
            <a:stretch/>
          </p:blipFill>
          <p:spPr>
            <a:xfrm>
              <a:off x="4481560" y="5776021"/>
              <a:ext cx="2064714" cy="359811"/>
            </a:xfrm>
            <a:prstGeom prst="rect">
              <a:avLst/>
            </a:prstGeom>
          </p:spPr>
        </p:pic>
      </p:grpSp>
      <p:pic>
        <p:nvPicPr>
          <p:cNvPr id="10" name="Picture 9" descr="Graphical user interface, Teams&#10;&#10;Description automatically generated with medium confidence">
            <a:extLst>
              <a:ext uri="{FF2B5EF4-FFF2-40B4-BE49-F238E27FC236}">
                <a16:creationId xmlns:a16="http://schemas.microsoft.com/office/drawing/2014/main" id="{419A1DFA-BD2C-F066-12BB-8B4602B4C93C}"/>
              </a:ext>
            </a:extLst>
          </p:cNvPr>
          <p:cNvPicPr>
            <a:picLocks noChangeAspect="1"/>
          </p:cNvPicPr>
          <p:nvPr/>
        </p:nvPicPr>
        <p:blipFill>
          <a:blip r:embed="rId9"/>
          <a:stretch>
            <a:fillRect/>
          </a:stretch>
        </p:blipFill>
        <p:spPr>
          <a:xfrm>
            <a:off x="2945113" y="6282930"/>
            <a:ext cx="855855" cy="529522"/>
          </a:xfrm>
          <a:prstGeom prst="rect">
            <a:avLst/>
          </a:prstGeom>
        </p:spPr>
      </p:pic>
    </p:spTree>
    <p:extLst>
      <p:ext uri="{BB962C8B-B14F-4D97-AF65-F5344CB8AC3E}">
        <p14:creationId xmlns:p14="http://schemas.microsoft.com/office/powerpoint/2010/main" val="3428520768"/>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25197</TotalTime>
  <Words>2698</Words>
  <Application>Microsoft Macintosh PowerPoint</Application>
  <PresentationFormat>Widescreen</PresentationFormat>
  <Paragraphs>474</Paragraphs>
  <Slides>35</Slides>
  <Notes>31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Apple Braille</vt:lpstr>
      <vt:lpstr>Arial</vt:lpstr>
      <vt:lpstr>Calibri</vt:lpstr>
      <vt:lpstr>Cambria Math</vt:lpstr>
      <vt:lpstr>Roboto</vt:lpstr>
      <vt:lpstr>Office Theme</vt:lpstr>
      <vt:lpstr>PowerPoint Presentation</vt:lpstr>
      <vt:lpstr>Introduction</vt:lpstr>
      <vt:lpstr>Introduction</vt:lpstr>
      <vt:lpstr>Ramo-Shockley theorem</vt:lpstr>
      <vt:lpstr>Ramo-Shockley theorem</vt:lpstr>
      <vt:lpstr>Ramo-Shockley theorem</vt:lpstr>
      <vt:lpstr>Ramo-Shockley theorem extension for conducting media</vt:lpstr>
      <vt:lpstr>Overview of the numerical methodology</vt:lpstr>
      <vt:lpstr>Signal formation in a MicroCAT detector </vt:lpstr>
      <vt:lpstr>Some of the detectors containing resistive elements</vt:lpstr>
      <vt:lpstr>Signal formation in resistive-strip Micromegas</vt:lpstr>
      <vt:lpstr>Size of the resistive layer</vt:lpstr>
      <vt:lpstr>Size of the resistive layer</vt:lpstr>
      <vt:lpstr>Size of the resistive layer</vt:lpstr>
      <vt:lpstr>Signal formation in resistive-strip bulk Micromegas</vt:lpstr>
      <vt:lpstr>Signal formation in resistive-strip bulk Micromegas</vt:lpstr>
      <vt:lpstr>SPS test beam measurements</vt:lpstr>
      <vt:lpstr>SPS test beam measurements</vt:lpstr>
      <vt:lpstr>Benchmark of the modelling effort</vt:lpstr>
      <vt:lpstr>Outlook: coupling between the electrodes</vt:lpstr>
      <vt:lpstr>Summary</vt:lpstr>
      <vt:lpstr>     Backup slides</vt:lpstr>
      <vt:lpstr>Outlook: coupling between the electrodes</vt:lpstr>
      <vt:lpstr>Outlook: coupling between the electrodes</vt:lpstr>
      <vt:lpstr>Outlook: coupling between the electrodes</vt:lpstr>
      <vt:lpstr>Ramo-Shockley theorem extension for conducting media</vt:lpstr>
      <vt:lpstr>Overview of the numerical methodology</vt:lpstr>
      <vt:lpstr>Size of the resistive layer</vt:lpstr>
      <vt:lpstr>Diamond 3D Pixel Detector </vt:lpstr>
      <vt:lpstr>Signal formation in AC-Coupled LGAD</vt:lpstr>
      <vt:lpstr>Signal formation in AC-Coupled LGAD</vt:lpstr>
      <vt:lpstr>Simulation partition overview</vt:lpstr>
      <vt:lpstr>Non-uniform resistivity</vt:lpstr>
      <vt:lpstr>PowerPoint Presentation</vt:lpstr>
      <vt:lpstr>MRPC simulation using grid based avalanche method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Djunes Janssens</dc:creator>
  <cp:lastModifiedBy>Djunes Janssens</cp:lastModifiedBy>
  <cp:revision>540</cp:revision>
  <cp:lastPrinted>2022-02-18T13:59:43Z</cp:lastPrinted>
  <dcterms:created xsi:type="dcterms:W3CDTF">2021-03-29T12:00:47Z</dcterms:created>
  <dcterms:modified xsi:type="dcterms:W3CDTF">2022-12-14T05:49:49Z</dcterms:modified>
</cp:coreProperties>
</file>