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6" r:id="rId2"/>
    <p:sldId id="257" r:id="rId3"/>
    <p:sldId id="258" r:id="rId4"/>
    <p:sldId id="259" r:id="rId5"/>
    <p:sldId id="266" r:id="rId6"/>
    <p:sldId id="279" r:id="rId7"/>
    <p:sldId id="288" r:id="rId8"/>
    <p:sldId id="264" r:id="rId9"/>
    <p:sldId id="268" r:id="rId10"/>
    <p:sldId id="277" r:id="rId11"/>
    <p:sldId id="284" r:id="rId12"/>
    <p:sldId id="263" r:id="rId13"/>
    <p:sldId id="262" r:id="rId14"/>
    <p:sldId id="273" r:id="rId15"/>
    <p:sldId id="270" r:id="rId16"/>
    <p:sldId id="286" r:id="rId17"/>
    <p:sldId id="283" r:id="rId18"/>
    <p:sldId id="267" r:id="rId19"/>
    <p:sldId id="271" r:id="rId20"/>
    <p:sldId id="272" r:id="rId21"/>
    <p:sldId id="274" r:id="rId22"/>
    <p:sldId id="275" r:id="rId23"/>
    <p:sldId id="278" r:id="rId24"/>
    <p:sldId id="282" r:id="rId25"/>
    <p:sldId id="280" r:id="rId26"/>
    <p:sldId id="287" r:id="rId27"/>
    <p:sldId id="269" r:id="rId28"/>
    <p:sldId id="281" r:id="rId29"/>
    <p:sldId id="285" r:id="rId30"/>
    <p:sldId id="289" r:id="rId31"/>
    <p:sldId id="290" r:id="rId32"/>
    <p:sldId id="291" r:id="rId3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50"/>
    <a:srgbClr val="4171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08" autoAdjust="0"/>
    <p:restoredTop sz="94660"/>
  </p:normalViewPr>
  <p:slideViewPr>
    <p:cSldViewPr snapToGrid="0">
      <p:cViewPr varScale="1">
        <p:scale>
          <a:sx n="89" d="100"/>
          <a:sy n="89" d="100"/>
        </p:scale>
        <p:origin x="634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FF0E9F-B1C3-4912-8DB9-06CDCDADB60C}" type="datetimeFigureOut">
              <a:rPr lang="fr-FR" smtClean="0"/>
              <a:t>15/12/2022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CEBEBC-A780-4EBC-B265-80C1A2CD5D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290116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BEF2F-A6B3-4634-AE9C-8D8C6E7BF327}" type="datetimeFigureOut">
              <a:rPr lang="fr-FR" smtClean="0"/>
              <a:t>15/12/2022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38E516-7DA4-4893-B20F-111D88F4BB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716702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6"/>
          <p:cNvSpPr txBox="1"/>
          <p:nvPr/>
        </p:nvSpPr>
        <p:spPr>
          <a:xfrm>
            <a:off x="4278313" y="10156825"/>
            <a:ext cx="3281362" cy="534988"/>
          </a:xfrm>
          <a:prstGeom prst="rect">
            <a:avLst/>
          </a:prstGeom>
          <a:noFill/>
          <a:ln cap="flat">
            <a:noFill/>
          </a:ln>
        </p:spPr>
        <p:txBody>
          <a:bodyPr lIns="0" tIns="0" rIns="0" bIns="0" anchor="b"/>
          <a:lstStyle/>
          <a:p>
            <a:pPr algn="r" eaLnBrk="1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FE577BDA-6534-4FEC-B5E9-0B1D3773A759}" type="slidenum">
              <a:rPr lang="fr-FR" kern="0">
                <a:solidFill>
                  <a:srgbClr val="000000"/>
                </a:solidFill>
                <a:latin typeface="Calibri"/>
              </a:rPr>
              <a:pPr algn="r" eaLnBrk="1" fontAlgn="auto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25</a:t>
            </a:fld>
            <a:endParaRPr lang="fr-FR" sz="1400" kern="0">
              <a:solidFill>
                <a:srgbClr val="000000"/>
              </a:solidFill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3315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2">
            <a:solidFill>
              <a:srgbClr val="3465A4"/>
            </a:solidFill>
            <a:miter lim="800000"/>
            <a:headEnd/>
            <a:tailEnd/>
          </a:ln>
        </p:spPr>
      </p:sp>
      <p:sp>
        <p:nvSpPr>
          <p:cNvPr id="4" name="Espace réservé des notes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pPr marL="215999" indent="-215999" eaLnBrk="1" fontAlgn="auto">
              <a:spcBef>
                <a:spcPts val="0"/>
              </a:spcBef>
              <a:spcAft>
                <a:spcPts val="0"/>
              </a:spcAft>
              <a:defRPr/>
            </a:pPr>
            <a:endParaRPr smtClean="0"/>
          </a:p>
        </p:txBody>
      </p:sp>
    </p:spTree>
    <p:extLst>
      <p:ext uri="{BB962C8B-B14F-4D97-AF65-F5344CB8AC3E}">
        <p14:creationId xmlns:p14="http://schemas.microsoft.com/office/powerpoint/2010/main" val="2712773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7C86F-DFB8-481D-8889-832DD7A95C7A}" type="datetime1">
              <a:rPr lang="fr-FR" smtClean="0"/>
              <a:t>15/12/2022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F16C1-4859-4FE9-8215-E3703C2C59F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52431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8F17D-0D67-4171-9ABF-44107B6EC2AA}" type="datetime1">
              <a:rPr lang="fr-FR" smtClean="0"/>
              <a:t>15/12/2022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F16C1-4859-4FE9-8215-E3703C2C59F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95397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4FB9F-281A-4715-90CA-7EF4E85A5E4E}" type="datetime1">
              <a:rPr lang="fr-FR" smtClean="0"/>
              <a:t>15/12/2022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F16C1-4859-4FE9-8215-E3703C2C59F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44167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 txBox="1">
            <a:spLocks noGrp="1"/>
          </p:cNvSpPr>
          <p:nvPr>
            <p:ph type="title"/>
          </p:nvPr>
        </p:nvSpPr>
        <p:spPr>
          <a:xfrm>
            <a:off x="1523903" y="1122469"/>
            <a:ext cx="9142994" cy="2387343"/>
          </a:xfrm>
        </p:spPr>
        <p:txBody>
          <a:bodyPr/>
          <a:lstStyle>
            <a:lvl1pPr>
              <a:defRPr sz="1806" b="0" spc="-1">
                <a:solidFill>
                  <a:srgbClr val="000000"/>
                </a:solidFill>
              </a:defRPr>
            </a:lvl1pPr>
          </a:lstStyle>
          <a:p>
            <a:pPr lvl="0"/>
            <a:endParaRPr lang="fr-FR"/>
          </a:p>
        </p:txBody>
      </p:sp>
      <p:sp>
        <p:nvSpPr>
          <p:cNvPr id="3" name="PlaceHolder 2"/>
          <p:cNvSpPr txBox="1">
            <a:spLocks noGrp="1"/>
          </p:cNvSpPr>
          <p:nvPr>
            <p:ph type="subTitle" idx="4294967295"/>
          </p:nvPr>
        </p:nvSpPr>
        <p:spPr>
          <a:xfrm>
            <a:off x="609560" y="1604512"/>
            <a:ext cx="10971688" cy="3977478"/>
          </a:xfrm>
        </p:spPr>
        <p:txBody>
          <a:bodyPr lIns="0" tIns="0" rIns="0" bIns="0" anchor="ctr" anchorCtr="1"/>
          <a:lstStyle>
            <a:lvl1pPr algn="ctr">
              <a:defRPr sz="2903" spc="-1">
                <a:latin typeface="Arial"/>
              </a:defRPr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7336498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1F81A-4112-47B7-A0C5-29283F90283F}" type="datetime1">
              <a:rPr lang="fr-FR" smtClean="0"/>
              <a:t>15/12/2022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F16C1-4859-4FE9-8215-E3703C2C59F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11780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3B520-0D52-4247-8DDE-43BAD46BE759}" type="datetime1">
              <a:rPr lang="fr-FR" smtClean="0"/>
              <a:t>15/12/2022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F16C1-4859-4FE9-8215-E3703C2C59F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98023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B49A6-C6DF-45EF-971C-C747AF362F4B}" type="datetime1">
              <a:rPr lang="fr-FR" smtClean="0"/>
              <a:t>15/12/2022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F16C1-4859-4FE9-8215-E3703C2C59F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1371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9CB27-3B04-4648-A2DF-C3D03404AD01}" type="datetime1">
              <a:rPr lang="fr-FR" smtClean="0"/>
              <a:t>15/12/2022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F16C1-4859-4FE9-8215-E3703C2C59F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7827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2C6-B4CB-4ECF-9BE2-627682DF542B}" type="datetime1">
              <a:rPr lang="fr-FR" smtClean="0"/>
              <a:t>15/12/2022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F16C1-4859-4FE9-8215-E3703C2C59F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52199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E46B-ED89-418D-A9BE-4DB8F5BEC4F6}" type="datetime1">
              <a:rPr lang="fr-FR" smtClean="0"/>
              <a:t>15/12/2022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F16C1-4859-4FE9-8215-E3703C2C59F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90137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138E0-62C0-4B7F-9A79-7281BDC78ED2}" type="datetime1">
              <a:rPr lang="fr-FR" smtClean="0"/>
              <a:t>15/12/2022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F16C1-4859-4FE9-8215-E3703C2C59F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02674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7F71D-05AB-4E02-A8DD-87BD4FCED403}" type="datetime1">
              <a:rPr lang="fr-FR" smtClean="0"/>
              <a:t>15/12/2022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F16C1-4859-4FE9-8215-E3703C2C59F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80113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6B416-818B-4438-AC12-1D4F22B97F61}" type="datetime1">
              <a:rPr lang="fr-FR" smtClean="0"/>
              <a:t>15/12/2022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F16C1-4859-4FE9-8215-E3703C2C59F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66792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3.png"/><Relationship Id="rId7" Type="http://schemas.openxmlformats.org/officeDocument/2006/relationships/image" Target="../media/image2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6.png"/><Relationship Id="rId7" Type="http://schemas.openxmlformats.org/officeDocument/2006/relationships/image" Target="../media/image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27.png"/><Relationship Id="rId9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3.png"/><Relationship Id="rId7" Type="http://schemas.openxmlformats.org/officeDocument/2006/relationships/image" Target="../media/image3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9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42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4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4.jpeg"/><Relationship Id="rId5" Type="http://schemas.openxmlformats.org/officeDocument/2006/relationships/image" Target="../media/image4.png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png"/><Relationship Id="rId7" Type="http://schemas.openxmlformats.org/officeDocument/2006/relationships/image" Target="../media/image49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5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3.png"/><Relationship Id="rId7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8.png"/><Relationship Id="rId5" Type="http://schemas.openxmlformats.org/officeDocument/2006/relationships/image" Target="../media/image59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0.png"/><Relationship Id="rId4" Type="http://schemas.openxmlformats.org/officeDocument/2006/relationships/image" Target="../media/image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4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3.png"/><Relationship Id="rId7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openxmlformats.org/officeDocument/2006/relationships/image" Target="../media/image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3212" y="3294302"/>
            <a:ext cx="10195033" cy="3573140"/>
          </a:xfrm>
          <a:prstGeom prst="rect">
            <a:avLst/>
          </a:prstGeom>
        </p:spPr>
      </p:pic>
      <p:pic>
        <p:nvPicPr>
          <p:cNvPr id="7171" name="Image 17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Shape 1"/>
          <p:cNvSpPr txBox="1"/>
          <p:nvPr/>
        </p:nvSpPr>
        <p:spPr>
          <a:xfrm>
            <a:off x="1341751" y="529489"/>
            <a:ext cx="9710093" cy="1836737"/>
          </a:xfrm>
          <a:prstGeom prst="rect">
            <a:avLst/>
          </a:prstGeom>
          <a:noFill/>
          <a:ln cap="flat">
            <a:noFill/>
          </a:ln>
        </p:spPr>
        <p:txBody>
          <a:bodyPr lIns="67510" tIns="33750" rIns="67510" bIns="33750" anchorCtr="1"/>
          <a:lstStyle/>
          <a:p>
            <a:pPr algn="ctr"/>
            <a:r>
              <a:rPr lang="en-US" sz="2400" dirty="0">
                <a:solidFill>
                  <a:srgbClr val="C00000"/>
                </a:solidFill>
              </a:rPr>
              <a:t>Neutron and beta imaging with Micromegas </a:t>
            </a:r>
            <a:r>
              <a:rPr lang="en-US" sz="2400" dirty="0" smtClean="0">
                <a:solidFill>
                  <a:srgbClr val="C00000"/>
                </a:solidFill>
              </a:rPr>
              <a:t>detectors with </a:t>
            </a:r>
            <a:r>
              <a:rPr lang="en-US" sz="2400" dirty="0">
                <a:solidFill>
                  <a:srgbClr val="C00000"/>
                </a:solidFill>
              </a:rPr>
              <a:t>optical readout</a:t>
            </a:r>
            <a:endParaRPr lang="fr-FR" sz="2400" dirty="0">
              <a:solidFill>
                <a:srgbClr val="C00000"/>
              </a:solidFill>
            </a:endParaRPr>
          </a:p>
          <a:p>
            <a:pPr algn="ctr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kern="0" dirty="0" smtClean="0">
                <a:solidFill>
                  <a:srgbClr val="002060"/>
                </a:solidFill>
              </a:rPr>
              <a:t>MPGD 2022 – 15/12/2022</a:t>
            </a:r>
            <a:endParaRPr lang="fr-FR" sz="2400" dirty="0" smtClean="0">
              <a:solidFill>
                <a:srgbClr val="002060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600" dirty="0">
              <a:solidFill>
                <a:srgbClr val="C00000"/>
              </a:solidFill>
            </a:endParaRPr>
          </a:p>
          <a:p>
            <a:pPr algn="ctr"/>
            <a:r>
              <a:rPr lang="en-US" sz="1600" kern="0" dirty="0" smtClean="0">
                <a:solidFill>
                  <a:srgbClr val="002060"/>
                </a:solidFill>
                <a:latin typeface="Calibri"/>
              </a:rPr>
              <a:t>A. Cools</a:t>
            </a:r>
            <a:r>
              <a:rPr lang="en-US" sz="1600" dirty="0" smtClean="0">
                <a:solidFill>
                  <a:srgbClr val="002060"/>
                </a:solidFill>
              </a:rPr>
              <a:t>, E</a:t>
            </a:r>
            <a:r>
              <a:rPr lang="en-US" sz="1600" dirty="0">
                <a:solidFill>
                  <a:srgbClr val="002060"/>
                </a:solidFill>
              </a:rPr>
              <a:t>. </a:t>
            </a:r>
            <a:r>
              <a:rPr lang="en-US" sz="1600" dirty="0" smtClean="0">
                <a:solidFill>
                  <a:srgbClr val="002060"/>
                </a:solidFill>
              </a:rPr>
              <a:t>Ferrer-Ribas, T</a:t>
            </a:r>
            <a:r>
              <a:rPr lang="en-US" sz="1600" dirty="0">
                <a:solidFill>
                  <a:srgbClr val="002060"/>
                </a:solidFill>
              </a:rPr>
              <a:t>. </a:t>
            </a:r>
            <a:r>
              <a:rPr lang="en-US" sz="1600" dirty="0" smtClean="0">
                <a:solidFill>
                  <a:srgbClr val="002060"/>
                </a:solidFill>
              </a:rPr>
              <a:t>Papaevangelou, </a:t>
            </a:r>
            <a:r>
              <a:rPr lang="en-US" sz="1600" dirty="0">
                <a:solidFill>
                  <a:srgbClr val="002060"/>
                </a:solidFill>
              </a:rPr>
              <a:t>E. C. </a:t>
            </a:r>
            <a:r>
              <a:rPr lang="en-US" sz="1600" dirty="0" smtClean="0">
                <a:solidFill>
                  <a:srgbClr val="002060"/>
                </a:solidFill>
              </a:rPr>
              <a:t>Pollacco, T. Benoit, D. Desforge </a:t>
            </a:r>
          </a:p>
          <a:p>
            <a:pPr algn="ctr"/>
            <a:r>
              <a:rPr lang="en-US" sz="1600" dirty="0" smtClean="0">
                <a:solidFill>
                  <a:srgbClr val="002060"/>
                </a:solidFill>
              </a:rPr>
              <a:t>(</a:t>
            </a:r>
            <a:r>
              <a:rPr lang="fr-FR" sz="1600" dirty="0">
                <a:solidFill>
                  <a:srgbClr val="002060"/>
                </a:solidFill>
              </a:rPr>
              <a:t>Université Paris-Saclay, CEA, </a:t>
            </a:r>
            <a:r>
              <a:rPr lang="fr-FR" sz="1600" dirty="0" smtClean="0">
                <a:solidFill>
                  <a:srgbClr val="002060"/>
                </a:solidFill>
              </a:rPr>
              <a:t>IRFU)</a:t>
            </a:r>
          </a:p>
          <a:p>
            <a:pPr algn="ctr"/>
            <a:r>
              <a:rPr lang="en-US" sz="1600" dirty="0">
                <a:solidFill>
                  <a:srgbClr val="002060"/>
                </a:solidFill>
              </a:rPr>
              <a:t>F.M. </a:t>
            </a:r>
            <a:r>
              <a:rPr lang="en-US" sz="1600" dirty="0" err="1">
                <a:solidFill>
                  <a:srgbClr val="002060"/>
                </a:solidFill>
              </a:rPr>
              <a:t>Brunbauer</a:t>
            </a:r>
            <a:r>
              <a:rPr lang="en-US" sz="1600" dirty="0">
                <a:solidFill>
                  <a:srgbClr val="002060"/>
                </a:solidFill>
              </a:rPr>
              <a:t>, L. </a:t>
            </a:r>
            <a:r>
              <a:rPr lang="en-US" sz="1600" dirty="0" err="1">
                <a:solidFill>
                  <a:srgbClr val="002060"/>
                </a:solidFill>
              </a:rPr>
              <a:t>Ropelewski</a:t>
            </a:r>
            <a:r>
              <a:rPr lang="en-US" sz="1600" dirty="0">
                <a:solidFill>
                  <a:srgbClr val="002060"/>
                </a:solidFill>
              </a:rPr>
              <a:t>, E. </a:t>
            </a:r>
            <a:r>
              <a:rPr lang="en-US" sz="1600" dirty="0" err="1">
                <a:solidFill>
                  <a:srgbClr val="002060"/>
                </a:solidFill>
              </a:rPr>
              <a:t>Oliveri</a:t>
            </a:r>
            <a:r>
              <a:rPr lang="en-US" sz="1600" dirty="0">
                <a:solidFill>
                  <a:srgbClr val="002060"/>
                </a:solidFill>
              </a:rPr>
              <a:t> (CERN)</a:t>
            </a:r>
          </a:p>
          <a:p>
            <a:pPr algn="ctr"/>
            <a:r>
              <a:rPr lang="en-US" sz="1600" dirty="0" smtClean="0">
                <a:solidFill>
                  <a:srgbClr val="002060"/>
                </a:solidFill>
              </a:rPr>
              <a:t>F. Beau,</a:t>
            </a:r>
            <a:r>
              <a:rPr lang="fr-FR" sz="1600" dirty="0">
                <a:solidFill>
                  <a:srgbClr val="002060"/>
                </a:solidFill>
              </a:rPr>
              <a:t> L. </a:t>
            </a:r>
            <a:r>
              <a:rPr lang="fr-FR" sz="1600" dirty="0" err="1" smtClean="0">
                <a:solidFill>
                  <a:srgbClr val="002060"/>
                </a:solidFill>
              </a:rPr>
              <a:t>Devel</a:t>
            </a:r>
            <a:r>
              <a:rPr lang="fr-FR" sz="1600" dirty="0" smtClean="0">
                <a:solidFill>
                  <a:srgbClr val="002060"/>
                </a:solidFill>
              </a:rPr>
              <a:t>, </a:t>
            </a:r>
            <a:r>
              <a:rPr lang="en-US" sz="1600" dirty="0" smtClean="0">
                <a:solidFill>
                  <a:srgbClr val="002060"/>
                </a:solidFill>
              </a:rPr>
              <a:t>C. </a:t>
            </a:r>
            <a:r>
              <a:rPr lang="en-US" sz="1600" dirty="0" err="1" smtClean="0">
                <a:solidFill>
                  <a:srgbClr val="002060"/>
                </a:solidFill>
              </a:rPr>
              <a:t>Malgorn</a:t>
            </a:r>
            <a:r>
              <a:rPr lang="en-US" sz="1600" dirty="0" smtClean="0">
                <a:solidFill>
                  <a:srgbClr val="002060"/>
                </a:solidFill>
              </a:rPr>
              <a:t> (</a:t>
            </a:r>
            <a:r>
              <a:rPr lang="fr-FR" sz="1600" dirty="0">
                <a:solidFill>
                  <a:srgbClr val="002060"/>
                </a:solidFill>
              </a:rPr>
              <a:t>Université Paris-Saclay, CEA, </a:t>
            </a:r>
            <a:r>
              <a:rPr lang="fr-FR" sz="1600" dirty="0" smtClean="0">
                <a:solidFill>
                  <a:srgbClr val="002060"/>
                </a:solidFill>
              </a:rPr>
              <a:t>Institut </a:t>
            </a:r>
            <a:r>
              <a:rPr lang="fr-FR" sz="1600" dirty="0" err="1" smtClean="0">
                <a:solidFill>
                  <a:srgbClr val="002060"/>
                </a:solidFill>
              </a:rPr>
              <a:t>Joliot</a:t>
            </a:r>
            <a:r>
              <a:rPr lang="fr-FR" sz="1600" dirty="0" smtClean="0">
                <a:solidFill>
                  <a:srgbClr val="002060"/>
                </a:solidFill>
              </a:rPr>
              <a:t>)</a:t>
            </a:r>
          </a:p>
          <a:p>
            <a:pPr algn="ctr"/>
            <a:r>
              <a:rPr lang="fr-FR" sz="1600" dirty="0" smtClean="0">
                <a:solidFill>
                  <a:srgbClr val="002060"/>
                </a:solidFill>
              </a:rPr>
              <a:t>F.J. </a:t>
            </a:r>
            <a:r>
              <a:rPr lang="fr-FR" sz="1600" dirty="0" err="1" smtClean="0">
                <a:solidFill>
                  <a:srgbClr val="002060"/>
                </a:solidFill>
              </a:rPr>
              <a:t>Iguaz</a:t>
            </a:r>
            <a:r>
              <a:rPr lang="fr-FR" sz="1600" dirty="0" smtClean="0">
                <a:solidFill>
                  <a:srgbClr val="002060"/>
                </a:solidFill>
              </a:rPr>
              <a:t>-Gutierrez (Soleil Synchrotron)</a:t>
            </a:r>
            <a:endParaRPr lang="en-US" sz="1600" dirty="0">
              <a:solidFill>
                <a:srgbClr val="002060"/>
              </a:solidFill>
            </a:endParaRPr>
          </a:p>
          <a:p>
            <a:pPr algn="ctr"/>
            <a:r>
              <a:rPr lang="en-US" sz="1600" dirty="0" smtClean="0">
                <a:solidFill>
                  <a:srgbClr val="002060"/>
                </a:solidFill>
              </a:rPr>
              <a:t> </a:t>
            </a:r>
            <a:r>
              <a:rPr lang="en-US" sz="1600" dirty="0">
                <a:solidFill>
                  <a:srgbClr val="002060"/>
                </a:solidFill>
              </a:rPr>
              <a:t>A. </a:t>
            </a:r>
            <a:r>
              <a:rPr lang="en-US" sz="1600" dirty="0" smtClean="0">
                <a:solidFill>
                  <a:srgbClr val="002060"/>
                </a:solidFill>
              </a:rPr>
              <a:t>Sari (</a:t>
            </a:r>
            <a:r>
              <a:rPr lang="fr-FR" sz="1600" dirty="0" smtClean="0">
                <a:solidFill>
                  <a:srgbClr val="002060"/>
                </a:solidFill>
              </a:rPr>
              <a:t>Université </a:t>
            </a:r>
            <a:r>
              <a:rPr lang="fr-FR" sz="1600" dirty="0">
                <a:solidFill>
                  <a:srgbClr val="002060"/>
                </a:solidFill>
              </a:rPr>
              <a:t>Paris-Saclay, CEA, </a:t>
            </a:r>
            <a:r>
              <a:rPr lang="fr-FR" sz="1600" dirty="0" smtClean="0">
                <a:solidFill>
                  <a:srgbClr val="002060"/>
                </a:solidFill>
              </a:rPr>
              <a:t>List)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13" y="6415345"/>
            <a:ext cx="1079547" cy="372427"/>
          </a:xfrm>
          <a:prstGeom prst="rect">
            <a:avLst/>
          </a:prstGeom>
        </p:spPr>
      </p:pic>
      <p:sp>
        <p:nvSpPr>
          <p:cNvPr id="11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 smtClean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1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139868985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Image 17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1244650" y="340013"/>
            <a:ext cx="82727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C00000"/>
                </a:solidFill>
              </a:rPr>
              <a:t>SOLEIL BEAM TEST (16/11-18/11)</a:t>
            </a:r>
            <a:endParaRPr lang="fr-FR" sz="2800" dirty="0">
              <a:solidFill>
                <a:srgbClr val="C00000"/>
              </a:solidFill>
            </a:endParaRPr>
          </a:p>
        </p:txBody>
      </p:sp>
      <p:sp>
        <p:nvSpPr>
          <p:cNvPr id="18" name="ZoneTexte 22"/>
          <p:cNvSpPr txBox="1"/>
          <p:nvPr/>
        </p:nvSpPr>
        <p:spPr>
          <a:xfrm>
            <a:off x="137248" y="1412070"/>
            <a:ext cx="5992862" cy="4306887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kern="0" dirty="0" smtClean="0">
                <a:solidFill>
                  <a:srgbClr val="C00000"/>
                </a:solidFill>
                <a:latin typeface="Calibri"/>
              </a:rPr>
              <a:t>Goals         </a:t>
            </a:r>
            <a:endParaRPr lang="en-GB" sz="2400" kern="0" spc="-1" dirty="0" smtClean="0">
              <a:solidFill>
                <a:srgbClr val="002060"/>
              </a:solidFill>
              <a:latin typeface="Calibri"/>
            </a:endParaRP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dirty="0" err="1" smtClean="0">
                <a:solidFill>
                  <a:srgbClr val="002060"/>
                </a:solidFill>
              </a:rPr>
              <a:t>Determination</a:t>
            </a:r>
            <a:r>
              <a:rPr lang="fr-FR" sz="2000" dirty="0" smtClean="0">
                <a:solidFill>
                  <a:srgbClr val="002060"/>
                </a:solidFill>
              </a:rPr>
              <a:t> of Point Spread </a:t>
            </a:r>
            <a:r>
              <a:rPr lang="fr-FR" sz="2000" dirty="0" err="1" smtClean="0">
                <a:solidFill>
                  <a:srgbClr val="002060"/>
                </a:solidFill>
              </a:rPr>
              <a:t>Function</a:t>
            </a:r>
            <a:r>
              <a:rPr lang="fr-FR" sz="2000" dirty="0" smtClean="0">
                <a:solidFill>
                  <a:srgbClr val="002060"/>
                </a:solidFill>
              </a:rPr>
              <a:t> </a:t>
            </a: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dirty="0" smtClean="0">
                <a:solidFill>
                  <a:srgbClr val="002060"/>
                </a:solidFill>
              </a:rPr>
              <a:t>Spatial </a:t>
            </a:r>
            <a:r>
              <a:rPr lang="fr-FR" sz="2000" dirty="0" err="1" smtClean="0">
                <a:solidFill>
                  <a:srgbClr val="002060"/>
                </a:solidFill>
              </a:rPr>
              <a:t>resolution</a:t>
            </a:r>
            <a:r>
              <a:rPr lang="fr-FR" sz="2000" dirty="0" smtClean="0">
                <a:solidFill>
                  <a:srgbClr val="002060"/>
                </a:solidFill>
              </a:rPr>
              <a:t> </a:t>
            </a:r>
            <a:r>
              <a:rPr lang="fr-FR" sz="2000" dirty="0" err="1" smtClean="0">
                <a:solidFill>
                  <a:srgbClr val="002060"/>
                </a:solidFill>
              </a:rPr>
              <a:t>dependence</a:t>
            </a:r>
            <a:r>
              <a:rPr lang="fr-FR" sz="2000" dirty="0" smtClean="0">
                <a:solidFill>
                  <a:srgbClr val="002060"/>
                </a:solidFill>
              </a:rPr>
              <a:t> on drift gap, drift </a:t>
            </a:r>
            <a:r>
              <a:rPr lang="fr-FR" sz="2000" dirty="0" err="1" smtClean="0">
                <a:solidFill>
                  <a:srgbClr val="002060"/>
                </a:solidFill>
              </a:rPr>
              <a:t>field</a:t>
            </a:r>
            <a:endParaRPr lang="fr-FR" sz="2000" dirty="0" smtClean="0">
              <a:solidFill>
                <a:srgbClr val="002060"/>
              </a:solidFill>
            </a:endParaRPr>
          </a:p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dirty="0" smtClean="0">
                <a:solidFill>
                  <a:srgbClr val="002060"/>
                </a:solidFill>
              </a:rPr>
              <a:t> and </a:t>
            </a:r>
            <a:r>
              <a:rPr lang="fr-FR" sz="2000" dirty="0" err="1" smtClean="0">
                <a:solidFill>
                  <a:srgbClr val="002060"/>
                </a:solidFill>
              </a:rPr>
              <a:t>beam</a:t>
            </a:r>
            <a:r>
              <a:rPr lang="fr-FR" sz="2000" dirty="0" smtClean="0">
                <a:solidFill>
                  <a:srgbClr val="002060"/>
                </a:solidFill>
              </a:rPr>
              <a:t> </a:t>
            </a:r>
            <a:r>
              <a:rPr lang="fr-FR" sz="2000" dirty="0" err="1" smtClean="0">
                <a:solidFill>
                  <a:srgbClr val="002060"/>
                </a:solidFill>
              </a:rPr>
              <a:t>energy</a:t>
            </a:r>
            <a:endParaRPr lang="fr-FR" sz="2000" dirty="0">
              <a:solidFill>
                <a:srgbClr val="002060"/>
              </a:solidFill>
            </a:endParaRP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dirty="0" smtClean="0">
                <a:solidFill>
                  <a:srgbClr val="002060"/>
                </a:solidFill>
              </a:rPr>
              <a:t>Detector </a:t>
            </a:r>
            <a:r>
              <a:rPr lang="fr-FR" sz="2000" dirty="0" err="1" smtClean="0">
                <a:solidFill>
                  <a:srgbClr val="002060"/>
                </a:solidFill>
              </a:rPr>
              <a:t>homogeneity</a:t>
            </a:r>
            <a:endParaRPr lang="en-GB" sz="800" kern="0" dirty="0">
              <a:solidFill>
                <a:srgbClr val="002060"/>
              </a:solidFill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pic>
        <p:nvPicPr>
          <p:cNvPr id="26" name="Image 25"/>
          <p:cNvPicPr>
            <a:picLocks noChangeAspect="1"/>
          </p:cNvPicPr>
          <p:nvPr/>
        </p:nvPicPr>
        <p:blipFill rotWithShape="1">
          <a:blip r:embed="rId4"/>
          <a:srcRect l="45768" t="15528" r="2950" b="5840"/>
          <a:stretch/>
        </p:blipFill>
        <p:spPr>
          <a:xfrm>
            <a:off x="6130110" y="57599"/>
            <a:ext cx="4632706" cy="3995709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 rotWithShape="1">
          <a:blip r:embed="rId5"/>
          <a:srcRect l="26833" t="14297" r="24333" b="8963"/>
          <a:stretch/>
        </p:blipFill>
        <p:spPr>
          <a:xfrm>
            <a:off x="3346311" y="4335722"/>
            <a:ext cx="2238582" cy="1978814"/>
          </a:xfrm>
          <a:prstGeom prst="rect">
            <a:avLst/>
          </a:prstGeom>
        </p:spPr>
      </p:pic>
      <p:sp>
        <p:nvSpPr>
          <p:cNvPr id="31" name="ZoneTexte 8"/>
          <p:cNvSpPr txBox="1"/>
          <p:nvPr/>
        </p:nvSpPr>
        <p:spPr>
          <a:xfrm>
            <a:off x="2626801" y="6314536"/>
            <a:ext cx="3738562" cy="293688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200" i="1" kern="0" dirty="0" smtClean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1x1mm beam, Primary Scintillation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200" i="1" kern="0" dirty="0" smtClean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(</a:t>
            </a:r>
            <a:r>
              <a:rPr lang="en-GB" sz="1200" i="1" kern="0" dirty="0" err="1" smtClean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Va</a:t>
            </a:r>
            <a:r>
              <a:rPr lang="en-GB" sz="1200" i="1" kern="0" dirty="0" smtClean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=0 V, </a:t>
            </a:r>
            <a:r>
              <a:rPr lang="en-GB" sz="1200" i="1" kern="0" dirty="0" err="1" smtClean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Vd</a:t>
            </a:r>
            <a:r>
              <a:rPr lang="en-GB" sz="1200" i="1" kern="0" dirty="0" smtClean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=0 V)</a:t>
            </a:r>
            <a:endParaRPr lang="en-GB" sz="1200" i="1" kern="0" dirty="0">
              <a:solidFill>
                <a:srgbClr val="000000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000" i="1" kern="0" dirty="0">
              <a:solidFill>
                <a:srgbClr val="000000"/>
              </a:solidFill>
              <a:latin typeface="Liberation Sans" pitchFamily="18"/>
              <a:ea typeface="Noto Sans CJK SC" pitchFamily="2"/>
              <a:cs typeface="Lohit Devanagari" pitchFamily="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pic>
        <p:nvPicPr>
          <p:cNvPr id="29" name="Image 28"/>
          <p:cNvPicPr>
            <a:picLocks noChangeAspect="1"/>
          </p:cNvPicPr>
          <p:nvPr/>
        </p:nvPicPr>
        <p:blipFill rotWithShape="1">
          <a:blip r:embed="rId6"/>
          <a:srcRect l="24667" t="13852" r="16333" b="9703"/>
          <a:stretch/>
        </p:blipFill>
        <p:spPr>
          <a:xfrm>
            <a:off x="9116413" y="4312775"/>
            <a:ext cx="2715116" cy="1978814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 rotWithShape="1">
          <a:blip r:embed="rId7"/>
          <a:srcRect l="26583" t="15630" r="18334" b="14740"/>
          <a:stretch/>
        </p:blipFill>
        <p:spPr>
          <a:xfrm>
            <a:off x="6042093" y="4312776"/>
            <a:ext cx="2815240" cy="2001759"/>
          </a:xfrm>
          <a:prstGeom prst="rect">
            <a:avLst/>
          </a:prstGeom>
        </p:spPr>
      </p:pic>
      <p:sp>
        <p:nvSpPr>
          <p:cNvPr id="34" name="ZoneTexte 8"/>
          <p:cNvSpPr txBox="1"/>
          <p:nvPr/>
        </p:nvSpPr>
        <p:spPr>
          <a:xfrm>
            <a:off x="5549035" y="6314536"/>
            <a:ext cx="3738562" cy="293688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200" i="1" kern="0" dirty="0" smtClean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1x1mm beam</a:t>
            </a:r>
            <a:r>
              <a:rPr lang="en-GB" sz="1200" i="1" kern="0" dirty="0">
                <a:solidFill>
                  <a:srgbClr val="000000"/>
                </a:solidFill>
                <a:ea typeface="Noto Sans CJK SC" pitchFamily="2"/>
                <a:cs typeface="Lohit Devanagari" pitchFamily="2"/>
              </a:rPr>
              <a:t>, Amplification </a:t>
            </a:r>
            <a:endParaRPr lang="en-GB" sz="1200" i="1" kern="0" dirty="0" smtClean="0">
              <a:solidFill>
                <a:srgbClr val="000000"/>
              </a:solidFill>
              <a:ea typeface="Noto Sans CJK SC" pitchFamily="2"/>
              <a:cs typeface="Lohit Devanagari" pitchFamily="2"/>
            </a:endParaRPr>
          </a:p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200" i="1" kern="0" dirty="0" smtClean="0">
                <a:solidFill>
                  <a:srgbClr val="000000"/>
                </a:solidFill>
                <a:ea typeface="Noto Sans CJK SC" pitchFamily="2"/>
                <a:cs typeface="Lohit Devanagari" pitchFamily="2"/>
              </a:rPr>
              <a:t>(</a:t>
            </a:r>
            <a:r>
              <a:rPr lang="en-GB" sz="1200" i="1" kern="0" dirty="0" err="1" smtClean="0">
                <a:solidFill>
                  <a:srgbClr val="000000"/>
                </a:solidFill>
                <a:ea typeface="Noto Sans CJK SC" pitchFamily="2"/>
                <a:cs typeface="Lohit Devanagari" pitchFamily="2"/>
              </a:rPr>
              <a:t>Va</a:t>
            </a:r>
            <a:r>
              <a:rPr lang="en-GB" sz="1200" i="1" kern="0" dirty="0" smtClean="0">
                <a:solidFill>
                  <a:srgbClr val="000000"/>
                </a:solidFill>
                <a:ea typeface="Noto Sans CJK SC" pitchFamily="2"/>
                <a:cs typeface="Lohit Devanagari" pitchFamily="2"/>
              </a:rPr>
              <a:t>=400 V, </a:t>
            </a:r>
            <a:r>
              <a:rPr lang="en-GB" sz="1200" i="1" kern="0" dirty="0" err="1" smtClean="0">
                <a:solidFill>
                  <a:srgbClr val="000000"/>
                </a:solidFill>
                <a:ea typeface="Noto Sans CJK SC" pitchFamily="2"/>
                <a:cs typeface="Lohit Devanagari" pitchFamily="2"/>
              </a:rPr>
              <a:t>Vd</a:t>
            </a:r>
            <a:r>
              <a:rPr lang="en-GB" sz="1200" i="1" kern="0" dirty="0" smtClean="0">
                <a:solidFill>
                  <a:srgbClr val="000000"/>
                </a:solidFill>
                <a:ea typeface="Noto Sans CJK SC" pitchFamily="2"/>
                <a:cs typeface="Lohit Devanagari" pitchFamily="2"/>
              </a:rPr>
              <a:t>=210 V</a:t>
            </a:r>
            <a:r>
              <a:rPr lang="en-GB" sz="1200" i="1" kern="0" dirty="0">
                <a:solidFill>
                  <a:srgbClr val="000000"/>
                </a:solidFill>
                <a:ea typeface="Noto Sans CJK SC" pitchFamily="2"/>
                <a:cs typeface="Lohit Devanagari" pitchFamily="2"/>
              </a:rPr>
              <a:t>)</a:t>
            </a:r>
            <a:endParaRPr lang="en-GB" sz="1200" i="1" kern="0" dirty="0">
              <a:solidFill>
                <a:srgbClr val="000000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000" i="1" kern="0" dirty="0">
              <a:solidFill>
                <a:srgbClr val="000000"/>
              </a:solidFill>
              <a:latin typeface="Liberation Sans" pitchFamily="18"/>
              <a:ea typeface="Noto Sans CJK SC" pitchFamily="2"/>
              <a:cs typeface="Lohit Devanagari" pitchFamily="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35" name="ZoneTexte 8"/>
          <p:cNvSpPr txBox="1"/>
          <p:nvPr/>
        </p:nvSpPr>
        <p:spPr>
          <a:xfrm>
            <a:off x="8604690" y="6314536"/>
            <a:ext cx="3738562" cy="293688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200" i="1" kern="0" dirty="0" smtClean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0.035x0.035mm beam</a:t>
            </a:r>
            <a:r>
              <a:rPr lang="en-GB" sz="1200" i="1" kern="0" dirty="0">
                <a:solidFill>
                  <a:srgbClr val="000000"/>
                </a:solidFill>
                <a:ea typeface="Noto Sans CJK SC" pitchFamily="2"/>
                <a:cs typeface="Lohit Devanagari" pitchFamily="2"/>
              </a:rPr>
              <a:t>, </a:t>
            </a:r>
            <a:r>
              <a:rPr lang="en-GB" sz="1200" i="1" kern="0" dirty="0" smtClean="0">
                <a:solidFill>
                  <a:srgbClr val="000000"/>
                </a:solidFill>
                <a:ea typeface="Noto Sans CJK SC" pitchFamily="2"/>
                <a:cs typeface="Lohit Devanagari" pitchFamily="2"/>
              </a:rPr>
              <a:t>Amplification</a:t>
            </a:r>
          </a:p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200" i="1" kern="0" dirty="0" smtClean="0">
                <a:solidFill>
                  <a:srgbClr val="000000"/>
                </a:solidFill>
                <a:ea typeface="Noto Sans CJK SC" pitchFamily="2"/>
                <a:cs typeface="Lohit Devanagari" pitchFamily="2"/>
              </a:rPr>
              <a:t>(</a:t>
            </a:r>
            <a:r>
              <a:rPr lang="en-GB" sz="1200" i="1" kern="0" dirty="0" err="1" smtClean="0">
                <a:solidFill>
                  <a:srgbClr val="000000"/>
                </a:solidFill>
                <a:ea typeface="Noto Sans CJK SC" pitchFamily="2"/>
                <a:cs typeface="Lohit Devanagari" pitchFamily="2"/>
              </a:rPr>
              <a:t>Va</a:t>
            </a:r>
            <a:r>
              <a:rPr lang="en-GB" sz="1200" i="1" kern="0" dirty="0" smtClean="0">
                <a:solidFill>
                  <a:srgbClr val="000000"/>
                </a:solidFill>
                <a:ea typeface="Noto Sans CJK SC" pitchFamily="2"/>
                <a:cs typeface="Lohit Devanagari" pitchFamily="2"/>
              </a:rPr>
              <a:t>=400 V</a:t>
            </a:r>
            <a:r>
              <a:rPr lang="en-GB" sz="1200" i="1" kern="0" dirty="0">
                <a:solidFill>
                  <a:srgbClr val="000000"/>
                </a:solidFill>
                <a:ea typeface="Noto Sans CJK SC" pitchFamily="2"/>
                <a:cs typeface="Lohit Devanagari" pitchFamily="2"/>
              </a:rPr>
              <a:t>, </a:t>
            </a:r>
            <a:r>
              <a:rPr lang="en-GB" sz="1200" i="1" kern="0" dirty="0" err="1" smtClean="0">
                <a:solidFill>
                  <a:srgbClr val="000000"/>
                </a:solidFill>
                <a:ea typeface="Noto Sans CJK SC" pitchFamily="2"/>
                <a:cs typeface="Lohit Devanagari" pitchFamily="2"/>
              </a:rPr>
              <a:t>Vd</a:t>
            </a:r>
            <a:r>
              <a:rPr lang="en-GB" sz="1200" i="1" kern="0" dirty="0" smtClean="0">
                <a:solidFill>
                  <a:srgbClr val="000000"/>
                </a:solidFill>
                <a:ea typeface="Noto Sans CJK SC" pitchFamily="2"/>
                <a:cs typeface="Lohit Devanagari" pitchFamily="2"/>
              </a:rPr>
              <a:t>=210 V</a:t>
            </a:r>
            <a:r>
              <a:rPr lang="en-GB" sz="1200" i="1" kern="0" dirty="0">
                <a:solidFill>
                  <a:srgbClr val="000000"/>
                </a:solidFill>
                <a:ea typeface="Noto Sans CJK SC" pitchFamily="2"/>
                <a:cs typeface="Lohit Devanagari" pitchFamily="2"/>
              </a:rPr>
              <a:t>)</a:t>
            </a:r>
            <a:endParaRPr lang="en-GB" sz="1200" i="1" kern="0" dirty="0">
              <a:solidFill>
                <a:srgbClr val="000000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000" i="1" kern="0" dirty="0">
              <a:solidFill>
                <a:srgbClr val="000000"/>
              </a:solidFill>
              <a:latin typeface="Liberation Sans" pitchFamily="18"/>
              <a:ea typeface="Noto Sans CJK SC" pitchFamily="2"/>
              <a:cs typeface="Lohit Devanagari" pitchFamily="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213" y="6415345"/>
            <a:ext cx="1079547" cy="372427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 rot="-2700000">
            <a:off x="475042" y="4949213"/>
            <a:ext cx="23602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C00000"/>
                </a:solidFill>
              </a:rPr>
              <a:t>PRELIMINARY</a:t>
            </a:r>
            <a:endParaRPr lang="fr-FR" sz="2800" dirty="0">
              <a:solidFill>
                <a:srgbClr val="C00000"/>
              </a:solidFill>
            </a:endParaRPr>
          </a:p>
        </p:txBody>
      </p:sp>
      <p:sp>
        <p:nvSpPr>
          <p:cNvPr id="19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 smtClean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10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494308" y="900732"/>
            <a:ext cx="4546437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kern="0" dirty="0">
                <a:solidFill>
                  <a:srgbClr val="002060"/>
                </a:solidFill>
              </a:rPr>
              <a:t>Synchrotron Soleil (4 </a:t>
            </a:r>
            <a:r>
              <a:rPr lang="en-GB" sz="2400" kern="0" dirty="0" err="1">
                <a:solidFill>
                  <a:srgbClr val="002060"/>
                </a:solidFill>
              </a:rPr>
              <a:t>keV</a:t>
            </a:r>
            <a:r>
              <a:rPr lang="en-GB" sz="2400" kern="0" dirty="0">
                <a:solidFill>
                  <a:srgbClr val="002060"/>
                </a:solidFill>
              </a:rPr>
              <a:t> – 15 </a:t>
            </a:r>
            <a:r>
              <a:rPr lang="en-GB" sz="2400" kern="0" dirty="0" err="1">
                <a:solidFill>
                  <a:srgbClr val="002060"/>
                </a:solidFill>
              </a:rPr>
              <a:t>keV</a:t>
            </a:r>
            <a:r>
              <a:rPr lang="en-GB" sz="2400" kern="0" dirty="0">
                <a:solidFill>
                  <a:srgbClr val="002060"/>
                </a:solidFill>
              </a:rPr>
              <a:t>)</a:t>
            </a:r>
            <a:endParaRPr lang="en-GB" sz="2400" kern="0" spc="-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687863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22"/>
          <p:cNvPicPr>
            <a:picLocks noChangeAspect="1"/>
          </p:cNvPicPr>
          <p:nvPr/>
        </p:nvPicPr>
        <p:blipFill rotWithShape="1">
          <a:blip r:embed="rId2"/>
          <a:srcRect l="32833" t="28519" r="33584" b="14740"/>
          <a:stretch/>
        </p:blipFill>
        <p:spPr>
          <a:xfrm>
            <a:off x="2997041" y="876296"/>
            <a:ext cx="2257728" cy="2145682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 rotWithShape="1">
          <a:blip r:embed="rId3"/>
          <a:srcRect l="28084" t="18741" r="20448" b="4222"/>
          <a:stretch/>
        </p:blipFill>
        <p:spPr>
          <a:xfrm>
            <a:off x="73406" y="1039084"/>
            <a:ext cx="2385122" cy="2008137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1" t="7792" r="9197" b="3994"/>
          <a:stretch/>
        </p:blipFill>
        <p:spPr>
          <a:xfrm>
            <a:off x="5926346" y="869501"/>
            <a:ext cx="6256248" cy="3787838"/>
          </a:xfrm>
          <a:prstGeom prst="rect">
            <a:avLst/>
          </a:prstGeom>
        </p:spPr>
      </p:pic>
      <p:pic>
        <p:nvPicPr>
          <p:cNvPr id="7171" name="Image 17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213" y="6415345"/>
            <a:ext cx="1079547" cy="372427"/>
          </a:xfrm>
          <a:prstGeom prst="rect">
            <a:avLst/>
          </a:prstGeom>
        </p:spPr>
      </p:pic>
      <p:sp>
        <p:nvSpPr>
          <p:cNvPr id="12" name="ZoneTexte 8"/>
          <p:cNvSpPr txBox="1"/>
          <p:nvPr/>
        </p:nvSpPr>
        <p:spPr>
          <a:xfrm>
            <a:off x="1127760" y="6415345"/>
            <a:ext cx="3738562" cy="293688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i="1" kern="0" dirty="0" err="1" smtClean="0">
                <a:solidFill>
                  <a:srgbClr val="000000"/>
                </a:solidFill>
                <a:ea typeface="Noto Sans CJK SC" pitchFamily="2"/>
                <a:cs typeface="Lohit Devanagari" pitchFamily="2"/>
              </a:rPr>
              <a:t>Va</a:t>
            </a:r>
            <a:r>
              <a:rPr lang="en-GB" sz="1400" i="1" kern="0" dirty="0" smtClean="0">
                <a:solidFill>
                  <a:srgbClr val="000000"/>
                </a:solidFill>
                <a:ea typeface="Noto Sans CJK SC" pitchFamily="2"/>
                <a:cs typeface="Lohit Devanagari" pitchFamily="2"/>
              </a:rPr>
              <a:t>=450 V</a:t>
            </a:r>
            <a:r>
              <a:rPr lang="en-GB" sz="1400" i="1" kern="0" dirty="0">
                <a:solidFill>
                  <a:srgbClr val="000000"/>
                </a:solidFill>
                <a:ea typeface="Noto Sans CJK SC" pitchFamily="2"/>
                <a:cs typeface="Lohit Devanagari" pitchFamily="2"/>
              </a:rPr>
              <a:t>, </a:t>
            </a:r>
            <a:r>
              <a:rPr lang="en-GB" sz="1400" i="1" kern="0" dirty="0" err="1" smtClean="0">
                <a:solidFill>
                  <a:srgbClr val="000000"/>
                </a:solidFill>
                <a:ea typeface="Noto Sans CJK SC" pitchFamily="2"/>
                <a:cs typeface="Lohit Devanagari" pitchFamily="2"/>
              </a:rPr>
              <a:t>Vd</a:t>
            </a:r>
            <a:r>
              <a:rPr lang="en-GB" sz="1400" i="1" kern="0" dirty="0" smtClean="0">
                <a:solidFill>
                  <a:srgbClr val="000000"/>
                </a:solidFill>
                <a:ea typeface="Noto Sans CJK SC" pitchFamily="2"/>
                <a:cs typeface="Lohit Devanagari" pitchFamily="2"/>
              </a:rPr>
              <a:t>=100 V</a:t>
            </a:r>
            <a:endParaRPr lang="en-GB" sz="1400" i="1" kern="0" dirty="0">
              <a:solidFill>
                <a:srgbClr val="000000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000" i="1" kern="0" dirty="0">
              <a:solidFill>
                <a:srgbClr val="000000"/>
              </a:solidFill>
              <a:latin typeface="Liberation Sans" pitchFamily="18"/>
              <a:ea typeface="Noto Sans CJK SC" pitchFamily="2"/>
              <a:cs typeface="Lohit Devanagari" pitchFamily="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0" name="ZoneTexte 8"/>
          <p:cNvSpPr txBox="1"/>
          <p:nvPr/>
        </p:nvSpPr>
        <p:spPr>
          <a:xfrm>
            <a:off x="1962167" y="202528"/>
            <a:ext cx="3964179" cy="606322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i="1" kern="0" dirty="0" smtClean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35 x 35 µm</a:t>
            </a:r>
            <a:r>
              <a:rPr lang="en-GB" i="1" kern="0" baseline="30000" dirty="0" smtClean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2</a:t>
            </a:r>
            <a:r>
              <a:rPr lang="en-GB" i="1" kern="0" dirty="0" smtClean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 beam, 6keV, Drift gap = 3 mm</a:t>
            </a:r>
            <a:endParaRPr lang="en-GB" sz="1200" i="1" kern="0" dirty="0">
              <a:solidFill>
                <a:srgbClr val="000000"/>
              </a:solidFill>
              <a:latin typeface="Liberation Sans" pitchFamily="18"/>
              <a:ea typeface="Noto Sans CJK SC" pitchFamily="2"/>
              <a:cs typeface="Lohit Devanagari" pitchFamily="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1" name="ZoneTexte 20"/>
          <p:cNvSpPr txBox="1"/>
          <p:nvPr/>
        </p:nvSpPr>
        <p:spPr>
          <a:xfrm rot="21277395">
            <a:off x="6597537" y="176197"/>
            <a:ext cx="23602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C00000"/>
                </a:solidFill>
              </a:rPr>
              <a:t>PRELIMINARY</a:t>
            </a:r>
            <a:endParaRPr lang="fr-FR" sz="2800" dirty="0">
              <a:solidFill>
                <a:srgbClr val="C00000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8"/>
          <a:srcRect l="14584" t="21852" r="19749" b="8519"/>
          <a:stretch/>
        </p:blipFill>
        <p:spPr>
          <a:xfrm>
            <a:off x="48213" y="3084269"/>
            <a:ext cx="5489686" cy="3274306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3" t="10767" r="8748" b="1908"/>
          <a:stretch/>
        </p:blipFill>
        <p:spPr>
          <a:xfrm>
            <a:off x="5890394" y="4649105"/>
            <a:ext cx="4188326" cy="2189641"/>
          </a:xfrm>
          <a:prstGeom prst="rect">
            <a:avLst/>
          </a:prstGeom>
        </p:spPr>
      </p:pic>
      <p:sp>
        <p:nvSpPr>
          <p:cNvPr id="15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 smtClean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11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5727975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Image 17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862496" y="865851"/>
            <a:ext cx="7378700" cy="3531736"/>
          </a:xfrm>
          <a:prstGeom prst="rect">
            <a:avLst/>
          </a:prstGeom>
          <a:noFill/>
          <a:ln cap="flat">
            <a:noFill/>
          </a:ln>
        </p:spPr>
        <p:txBody>
          <a:bodyPr>
            <a:spAutoFit/>
          </a:bodyPr>
          <a:lstStyle/>
          <a:p>
            <a:pPr eaLnBrk="1" fontAlgn="auto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1" kern="0" cap="small" spc="-1" dirty="0" smtClean="0">
                <a:solidFill>
                  <a:srgbClr val="000000"/>
                </a:solidFill>
              </a:rPr>
              <a:t>    B-</a:t>
            </a:r>
            <a:r>
              <a:rPr lang="fr-FR" sz="2400" b="1" kern="0" cap="small" spc="-1" dirty="0" err="1" smtClean="0">
                <a:solidFill>
                  <a:srgbClr val="000000"/>
                </a:solidFill>
              </a:rPr>
              <a:t>imaging</a:t>
            </a:r>
            <a:endParaRPr lang="en-GB" sz="2400" b="1" kern="0" cap="small" spc="-1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1" kern="0" cap="small" spc="-1" dirty="0">
                <a:solidFill>
                  <a:srgbClr val="000000"/>
                </a:solidFill>
              </a:rPr>
              <a:t>    Preliminary results with tritium samples</a:t>
            </a:r>
          </a:p>
          <a:p>
            <a:pPr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1" kern="0" cap="small" spc="-1" dirty="0">
                <a:solidFill>
                  <a:srgbClr val="000000"/>
                </a:solidFill>
              </a:rPr>
              <a:t>    Neutron radiography</a:t>
            </a:r>
          </a:p>
          <a:p>
            <a:pPr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1" kern="0" cap="small" spc="-1" dirty="0">
                <a:solidFill>
                  <a:srgbClr val="000000"/>
                </a:solidFill>
              </a:rPr>
              <a:t>    Preliminary results with a neutron source</a:t>
            </a:r>
          </a:p>
          <a:p>
            <a:pPr eaLnBrk="1" fontAlgn="auto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b="1" kern="0" cap="small" spc="-1" dirty="0">
                <a:solidFill>
                  <a:srgbClr val="FF0000"/>
                </a:solidFill>
                <a:latin typeface="Calibri"/>
              </a:rPr>
              <a:t>	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b="1" kern="0" cap="small" spc="-1" dirty="0">
                <a:solidFill>
                  <a:srgbClr val="FF0000"/>
                </a:solidFill>
                <a:latin typeface="Calibri"/>
              </a:rPr>
              <a:t>	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350" kern="0" spc="-1" dirty="0">
              <a:solidFill>
                <a:srgbClr val="FF0000"/>
              </a:solidFill>
              <a:latin typeface="Calibri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350" kern="0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1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74" t="16364" r="19312" b="13560"/>
          <a:stretch>
            <a:fillRect/>
          </a:stretch>
        </p:blipFill>
        <p:spPr bwMode="auto">
          <a:xfrm>
            <a:off x="794631" y="3549348"/>
            <a:ext cx="4599172" cy="2688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Imag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820"/>
          <a:stretch>
            <a:fillRect/>
          </a:stretch>
        </p:blipFill>
        <p:spPr bwMode="auto">
          <a:xfrm>
            <a:off x="7426299" y="3465860"/>
            <a:ext cx="3258359" cy="2949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213" y="6415345"/>
            <a:ext cx="1079547" cy="372427"/>
          </a:xfrm>
          <a:prstGeom prst="rect">
            <a:avLst/>
          </a:prstGeom>
        </p:spPr>
      </p:pic>
      <p:sp>
        <p:nvSpPr>
          <p:cNvPr id="9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 smtClean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12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8628821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Image 17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1744979" y="340013"/>
            <a:ext cx="5851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 smtClean="0">
                <a:solidFill>
                  <a:srgbClr val="C00000"/>
                </a:solidFill>
              </a:rPr>
              <a:t>Β</a:t>
            </a:r>
            <a:r>
              <a:rPr lang="fr-FR" sz="2800" dirty="0" smtClean="0">
                <a:solidFill>
                  <a:srgbClr val="C00000"/>
                </a:solidFill>
              </a:rPr>
              <a:t>-IMAGING</a:t>
            </a:r>
            <a:endParaRPr lang="fr-FR" sz="2800" dirty="0">
              <a:solidFill>
                <a:srgbClr val="C00000"/>
              </a:solidFill>
            </a:endParaRPr>
          </a:p>
        </p:txBody>
      </p:sp>
      <p:pic>
        <p:nvPicPr>
          <p:cNvPr id="6" name="Image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3" t="16809" r="58466" b="7043"/>
          <a:stretch/>
        </p:blipFill>
        <p:spPr bwMode="auto">
          <a:xfrm>
            <a:off x="5710583" y="155130"/>
            <a:ext cx="6461289" cy="4013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4"/>
          <p:cNvSpPr txBox="1"/>
          <p:nvPr/>
        </p:nvSpPr>
        <p:spPr>
          <a:xfrm>
            <a:off x="0" y="1136441"/>
            <a:ext cx="6699250" cy="1899398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kern="0" spc="-1" dirty="0" err="1" smtClean="0">
                <a:solidFill>
                  <a:srgbClr val="002060"/>
                </a:solidFill>
                <a:latin typeface="Calibri"/>
              </a:rPr>
              <a:t>Tumor</a:t>
            </a:r>
            <a:r>
              <a:rPr lang="en-GB" sz="2000" kern="0" spc="-1" dirty="0" smtClean="0">
                <a:solidFill>
                  <a:srgbClr val="002060"/>
                </a:solidFill>
                <a:latin typeface="Calibri"/>
              </a:rPr>
              <a:t> heterogeneity: </a:t>
            </a:r>
            <a:r>
              <a:rPr lang="en-GB" sz="2000" kern="0" spc="-1" dirty="0">
                <a:solidFill>
                  <a:srgbClr val="002060"/>
                </a:solidFill>
                <a:latin typeface="Calibri"/>
              </a:rPr>
              <a:t>different cell types inside a </a:t>
            </a:r>
            <a:r>
              <a:rPr lang="en-GB" sz="2000" kern="0" spc="-1" dirty="0" err="1">
                <a:solidFill>
                  <a:srgbClr val="002060"/>
                </a:solidFill>
                <a:latin typeface="Calibri"/>
              </a:rPr>
              <a:t>tumor</a:t>
            </a:r>
            <a:endParaRPr lang="en-GB" sz="2000" kern="0" spc="-1" dirty="0">
              <a:solidFill>
                <a:srgbClr val="002060"/>
              </a:solidFill>
              <a:latin typeface="Calibri"/>
            </a:endParaRPr>
          </a:p>
          <a:p>
            <a:pPr marL="742950" lvl="1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Heterogeneity effect on drug targeting? </a:t>
            </a:r>
          </a:p>
          <a:p>
            <a:pPr marL="742950" lvl="1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 smtClean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Will help the developing of more efficient drugs</a:t>
            </a:r>
            <a:endParaRPr lang="en-GB" kern="0" spc="-1" dirty="0">
              <a:solidFill>
                <a:srgbClr val="006699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marL="742950" lvl="1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solidFill>
                  <a:srgbClr val="C00000"/>
                </a:solidFill>
                <a:latin typeface="Calibri"/>
                <a:ea typeface="Noto Sans CJK SC" pitchFamily="2"/>
                <a:cs typeface="Lohit Devanagari" pitchFamily="2"/>
              </a:rPr>
              <a:t>Requires better detection sensibilities</a:t>
            </a:r>
            <a:endParaRPr lang="en-GB" kern="0" dirty="0">
              <a:solidFill>
                <a:srgbClr val="C00000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200" kern="0" spc="-1" dirty="0">
              <a:solidFill>
                <a:srgbClr val="C00000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lvl="1" eaLnBrk="1" fontAlgn="auto" hangingPunct="1">
              <a:spcBef>
                <a:spcPts val="0"/>
              </a:spcBef>
              <a:spcAft>
                <a:spcPts val="6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200" kern="0" spc="-1" dirty="0">
              <a:solidFill>
                <a:srgbClr val="C0000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sp>
        <p:nvSpPr>
          <p:cNvPr id="8" name="ZoneTexte 6"/>
          <p:cNvSpPr txBox="1"/>
          <p:nvPr/>
        </p:nvSpPr>
        <p:spPr>
          <a:xfrm>
            <a:off x="834323" y="4257186"/>
            <a:ext cx="6216904" cy="2254758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kern="0" spc="-1" dirty="0" smtClean="0">
                <a:solidFill>
                  <a:srgbClr val="002060"/>
                </a:solidFill>
                <a:latin typeface="Calibri"/>
              </a:rPr>
              <a:t>Pharmaceutical needs at the cell level for drug development:</a:t>
            </a:r>
          </a:p>
          <a:p>
            <a:pPr marL="742950" lvl="1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 smtClean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Assess </a:t>
            </a:r>
            <a:r>
              <a:rPr lang="en-GB" kern="0" spc="-1" dirty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the </a:t>
            </a:r>
            <a:r>
              <a:rPr lang="en-GB" b="1" kern="0" spc="-1" dirty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drug distribution </a:t>
            </a:r>
            <a:r>
              <a:rPr lang="en-GB" kern="0" spc="-1" dirty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among cells </a:t>
            </a:r>
          </a:p>
          <a:p>
            <a:pPr marL="742950" lvl="1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solidFill>
                  <a:srgbClr val="006699"/>
                </a:solidFill>
                <a:latin typeface="Calibri"/>
                <a:ea typeface="Noto Sans CJK SC"/>
              </a:rPr>
              <a:t>Evaluate the impact of the cell heterogeneity on drug </a:t>
            </a:r>
            <a:r>
              <a:rPr lang="en-GB" kern="0" spc="-1" dirty="0" err="1">
                <a:solidFill>
                  <a:srgbClr val="006699"/>
                </a:solidFill>
                <a:latin typeface="Calibri"/>
                <a:ea typeface="Noto Sans CJK SC"/>
              </a:rPr>
              <a:t>biodistribution</a:t>
            </a:r>
            <a:endParaRPr lang="en-GB" kern="0" spc="-1" dirty="0">
              <a:solidFill>
                <a:srgbClr val="006699"/>
              </a:solidFill>
              <a:latin typeface="Calibri"/>
              <a:ea typeface="Noto Sans CJK SC"/>
            </a:endParaRPr>
          </a:p>
          <a:p>
            <a:pPr marL="742950" lvl="1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solidFill>
                  <a:srgbClr val="C00000"/>
                </a:solidFill>
                <a:latin typeface="Calibri"/>
                <a:ea typeface="Noto Sans CJK SC"/>
              </a:rPr>
              <a:t>At the cell </a:t>
            </a:r>
            <a:r>
              <a:rPr lang="en-GB" kern="0" spc="-1" dirty="0" smtClean="0">
                <a:solidFill>
                  <a:srgbClr val="C00000"/>
                </a:solidFill>
                <a:latin typeface="Calibri"/>
                <a:ea typeface="Noto Sans CJK SC"/>
              </a:rPr>
              <a:t>level: </a:t>
            </a:r>
            <a:r>
              <a:rPr lang="en-GB" kern="0" spc="-1" dirty="0">
                <a:solidFill>
                  <a:srgbClr val="C00000"/>
                </a:solidFill>
                <a:latin typeface="Calibri"/>
                <a:ea typeface="Noto Sans CJK SC"/>
              </a:rPr>
              <a:t>Quantification of </a:t>
            </a:r>
            <a:r>
              <a:rPr lang="en-GB" kern="0" spc="-1" baseline="33000" dirty="0">
                <a:solidFill>
                  <a:srgbClr val="C00000"/>
                </a:solidFill>
                <a:latin typeface="Calibri"/>
                <a:ea typeface="Noto Sans CJK SC"/>
              </a:rPr>
              <a:t>3</a:t>
            </a:r>
            <a:r>
              <a:rPr lang="en-GB" kern="0" spc="-1" dirty="0">
                <a:solidFill>
                  <a:srgbClr val="C00000"/>
                </a:solidFill>
                <a:latin typeface="Calibri"/>
                <a:ea typeface="Noto Sans CJK SC"/>
              </a:rPr>
              <a:t>H concentration in </a:t>
            </a:r>
            <a:r>
              <a:rPr lang="en-GB" b="1" kern="0" spc="-1" dirty="0">
                <a:solidFill>
                  <a:srgbClr val="C00000"/>
                </a:solidFill>
                <a:latin typeface="Calibri"/>
                <a:ea typeface="Noto Sans CJK SC"/>
              </a:rPr>
              <a:t>single cell </a:t>
            </a:r>
            <a:r>
              <a:rPr lang="en-GB" kern="0" spc="-1" dirty="0">
                <a:solidFill>
                  <a:srgbClr val="C00000"/>
                </a:solidFill>
                <a:latin typeface="Calibri"/>
                <a:ea typeface="Noto Sans CJK SC"/>
              </a:rPr>
              <a:t>samples</a:t>
            </a:r>
            <a:endParaRPr lang="fr-FR" kern="0" spc="-1" dirty="0">
              <a:solidFill>
                <a:srgbClr val="C00000"/>
              </a:solidFill>
              <a:latin typeface="Calibri"/>
            </a:endParaRP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200" kern="0" spc="-1" dirty="0">
              <a:solidFill>
                <a:srgbClr val="006699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lvl="1" eaLnBrk="1" fontAlgn="auto" hangingPunct="1">
              <a:spcBef>
                <a:spcPts val="0"/>
              </a:spcBef>
              <a:spcAft>
                <a:spcPts val="6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200" kern="0" spc="-1" dirty="0">
              <a:solidFill>
                <a:srgbClr val="C0000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13" y="6415345"/>
            <a:ext cx="1079547" cy="372427"/>
          </a:xfrm>
          <a:prstGeom prst="rect">
            <a:avLst/>
          </a:prstGeom>
        </p:spPr>
      </p:pic>
      <p:sp>
        <p:nvSpPr>
          <p:cNvPr id="10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 smtClean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13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sp>
        <p:nvSpPr>
          <p:cNvPr id="11" name="ZoneTexte 6"/>
          <p:cNvSpPr txBox="1"/>
          <p:nvPr/>
        </p:nvSpPr>
        <p:spPr>
          <a:xfrm>
            <a:off x="324939" y="3543793"/>
            <a:ext cx="6216904" cy="2254758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200" u="sng" kern="0" dirty="0" smtClean="0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Molecule labelling and tracking with tritium</a:t>
            </a:r>
            <a:endParaRPr lang="en-GB" sz="1200" kern="0" spc="-1" dirty="0">
              <a:solidFill>
                <a:srgbClr val="C0000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4523531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Image 17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1744978" y="340013"/>
            <a:ext cx="82727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C00000"/>
                </a:solidFill>
              </a:rPr>
              <a:t>PRELIMINARY RESULTS WITH TRITIUM SAMPLES</a:t>
            </a:r>
            <a:endParaRPr lang="fr-FR" sz="2800" dirty="0">
              <a:solidFill>
                <a:srgbClr val="C00000"/>
              </a:solidFill>
            </a:endParaRPr>
          </a:p>
        </p:txBody>
      </p:sp>
      <p:sp>
        <p:nvSpPr>
          <p:cNvPr id="7" name="ZoneTexte 36"/>
          <p:cNvSpPr txBox="1"/>
          <p:nvPr/>
        </p:nvSpPr>
        <p:spPr>
          <a:xfrm>
            <a:off x="1054360" y="1196201"/>
            <a:ext cx="7580313" cy="274637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u="sng" kern="0" dirty="0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First deposit : tritiated glucose</a:t>
            </a:r>
            <a:endParaRPr lang="en-GB" sz="1050" kern="0" dirty="0">
              <a:solidFill>
                <a:srgbClr val="00206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pic>
        <p:nvPicPr>
          <p:cNvPr id="11" name="Picture 4" descr="https://attachment.outlook.live.net/owa/MSA%3Aantcools%40hotmail.fr/service.svc/s/GetAttachmentThumbnail?id=AQMkADAwATZiZmYAZC1hMDg1LTUzYzEtMDACLTAwCgBGAAAD3TF%2BLkup0E%2BOANv6QOpqfgcACgtQuBf4xkWok0NYmhDiEwAAAgEMAAAACgtQuBf4xkWok0NYmhDiEwAFYVUs1wAAAAESABAAyemQgSx20kSuixG23UtnGQ%3D%3D&amp;thumbnailType=2&amp;isc=1&amp;token=eyJhbGciOiJSUzI1NiIsImtpZCI6IkZBRDY1NDI2MkM2QUYyOTYxQUExRThDQUI3OEZGMUIyNzBFNzA3RTkiLCJ0eXAiOiJKV1QiLCJ4NXQiOiItdFpVSml4cThwWWFvZWpLdDRfeHNuRG5CLWsifQ.eyJvcmlnaW4iOiJodHRwczovL291dGxvb2subGl2ZS5jb20iLCJ1YyI6Ijg0NGNiYTIzNTQwMzQ0ODE4NjBkYjg5OGEzMTViYjhlIiwidmVyIjoiRXhjaGFuZ2UuQ2FsbGJhY2suVjEiLCJhcHBjdHhzZW5kZXIiOiJPd2FEb3dubG9hZEA4NGRmOWU3Zi1lOWY2LTQwYWYtYjQzNS1hYWFhYWFhYWFhYWEiLCJpc3NyaW5nIjoiV1ciLCJhcHBjdHgiOiJ7XCJtc2V4Y2hwcm90XCI6XCJvd2FcIixcInB1aWRcIjpcIjE4OTk5NDU5MDA5ODczMjlcIixcInNjb3BlXCI6XCJPd2FEb3dubG9hZFwiLFwib2lkXCI6XCIwMDA2YmZmZC1hMDg1LTUzYzEtMDAwMC0wMDAwMDAwMDAwMDBcIixcInByaW1hcnlzaWRcIjpcIlMtMS0yODI3LTQ0MjM2NS0yNjkzMDkyMjg5XCJ9IiwibmJmIjoxNjU0MDAzODQzLCJleHAiOjE2NTQwMDQ0NDMsImlzcyI6IjAwMDAwMDAyLTAwMDAtMGZmMS1jZTAwLTAwMDAwMDAwMDAwMEA4NGRmOWU3Zi1lOWY2LTQwYWYtYjQzNS1hYWFhYWFhYWFhYWEiLCJhdWQiOiIwMDAwMDAwMi0wMDAwLTBmZjEtY2UwMC0wMDAwMDAwMDAwMDAvYXR0YWNobWVudC5vdXRsb29rLmxpdmUubmV0QDg0ZGY5ZTdmLWU5ZjYtNDBhZi1iNDM1LWFhYWFhYWFhYWFhYSIsImhhcHAiOiJvd2EifQ.HlYqf4G9jd2r6iTJ0GZytqAgf2cSUZBQhJTM4dXaRn81t1Zjdo8tNpGx8m7OtWArKuQg1UYFtC-Dw6_aaRdgKziCpybrEv__8xdt5saYDQtAnnr7m9UR57H3xjSJC2vXBOH_0oS3IlSadEUBOdk9kCdeloz2n4PTko4sy9mowoVTuHKuVREzaP3qkAFWesMdLErYQ7Rnkr8WQE1qH6p0GAoRd0bEmDGyLPrARTcYFubH_S10_E8nIPRRKHeMLXyYBYr4AlPTe7akhPe3Geey6MdfDFUCANXQkKrYgbhdpRdEGS4CnJe35QC5Pt0KxWP2n-aD-YA7h7ZzDu8mNwH86g&amp;X-OWA-CANARY=1Vhy8avW-Ui7GEsa22R6ewAoahwKQ9oYGnI-rESlT7oS6dNmKgUhPQpu4S6N8FA3pDYwUIUW4Hg.&amp;owa=outlook.live.com&amp;scriptVer=20220408004.16&amp;animation=true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85" b="32483"/>
          <a:stretch>
            <a:fillRect/>
          </a:stretch>
        </p:blipFill>
        <p:spPr bwMode="auto">
          <a:xfrm>
            <a:off x="2935621" y="2547842"/>
            <a:ext cx="1843807" cy="1390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38"/>
          <p:cNvSpPr txBox="1"/>
          <p:nvPr/>
        </p:nvSpPr>
        <p:spPr>
          <a:xfrm>
            <a:off x="1574266" y="5305060"/>
            <a:ext cx="6410325" cy="763587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marL="285750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solidFill>
                  <a:srgbClr val="C00000"/>
                </a:solidFill>
                <a:latin typeface="Calibri"/>
              </a:rPr>
              <a:t>Activity measurement limits and dynamic range → </a:t>
            </a:r>
            <a:r>
              <a:rPr lang="en-GB" kern="0" spc="-1" dirty="0" smtClean="0">
                <a:solidFill>
                  <a:srgbClr val="C00000"/>
                </a:solidFill>
                <a:latin typeface="Calibri"/>
              </a:rPr>
              <a:t>Activities: </a:t>
            </a:r>
            <a:r>
              <a:rPr lang="en-GB" kern="0" spc="-1" dirty="0">
                <a:solidFill>
                  <a:srgbClr val="C00000"/>
                </a:solidFill>
                <a:latin typeface="Calibri"/>
              </a:rPr>
              <a:t>0.3 </a:t>
            </a:r>
            <a:r>
              <a:rPr lang="en-GB" kern="0" spc="-1" dirty="0" err="1">
                <a:solidFill>
                  <a:srgbClr val="C00000"/>
                </a:solidFill>
                <a:latin typeface="Calibri"/>
              </a:rPr>
              <a:t>Bq</a:t>
            </a:r>
            <a:r>
              <a:rPr lang="en-GB" kern="0" spc="-1" dirty="0">
                <a:solidFill>
                  <a:srgbClr val="C00000"/>
                </a:solidFill>
                <a:latin typeface="Calibri"/>
              </a:rPr>
              <a:t> and 60 </a:t>
            </a:r>
            <a:r>
              <a:rPr lang="en-GB" kern="0" spc="-1" dirty="0" err="1">
                <a:solidFill>
                  <a:srgbClr val="C00000"/>
                </a:solidFill>
                <a:latin typeface="Calibri"/>
              </a:rPr>
              <a:t>Bq</a:t>
            </a:r>
            <a:endParaRPr lang="en-GB" kern="0" spc="-1" dirty="0">
              <a:solidFill>
                <a:srgbClr val="C00000"/>
              </a:solidFill>
              <a:latin typeface="Calibri"/>
            </a:endParaRPr>
          </a:p>
          <a:p>
            <a:pPr marL="285750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solidFill>
                  <a:srgbClr val="C00000"/>
                </a:solidFill>
                <a:latin typeface="Calibri"/>
              </a:rPr>
              <a:t>Spatial resolution → gap between </a:t>
            </a:r>
            <a:r>
              <a:rPr lang="en-GB" kern="0" spc="-1" dirty="0" smtClean="0">
                <a:solidFill>
                  <a:srgbClr val="C00000"/>
                </a:solidFill>
                <a:latin typeface="Calibri"/>
              </a:rPr>
              <a:t>drops: </a:t>
            </a:r>
            <a:r>
              <a:rPr lang="en-GB" kern="0" spc="-1" dirty="0">
                <a:solidFill>
                  <a:srgbClr val="C00000"/>
                </a:solidFill>
                <a:latin typeface="Calibri"/>
              </a:rPr>
              <a:t>2 cm – 1 cm – 5 mm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3771" y="1938169"/>
            <a:ext cx="2660989" cy="2609619"/>
          </a:xfrm>
          <a:prstGeom prst="rect">
            <a:avLst/>
          </a:prstGeom>
        </p:spPr>
      </p:pic>
      <p:sp>
        <p:nvSpPr>
          <p:cNvPr id="21" name="ZoneTexte 41"/>
          <p:cNvSpPr txBox="1"/>
          <p:nvPr/>
        </p:nvSpPr>
        <p:spPr>
          <a:xfrm>
            <a:off x="852297" y="4538937"/>
            <a:ext cx="3738563" cy="293687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i="1" kern="0" dirty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Tritium deposits </a:t>
            </a:r>
            <a:r>
              <a:rPr lang="en-GB" sz="1400" i="1" kern="0" dirty="0" smtClean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schema and picture</a:t>
            </a:r>
            <a:endParaRPr lang="en-GB" sz="1400" i="1" kern="0" dirty="0">
              <a:solidFill>
                <a:srgbClr val="000000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000" i="1" kern="0" dirty="0">
              <a:solidFill>
                <a:srgbClr val="000000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sp>
        <p:nvSpPr>
          <p:cNvPr id="16" name="Trapèze 12"/>
          <p:cNvSpPr>
            <a:spLocks/>
          </p:cNvSpPr>
          <p:nvPr/>
        </p:nvSpPr>
        <p:spPr bwMode="auto">
          <a:xfrm>
            <a:off x="7491529" y="1961392"/>
            <a:ext cx="4648200" cy="714375"/>
          </a:xfrm>
          <a:custGeom>
            <a:avLst/>
            <a:gdLst>
              <a:gd name="T0" fmla="*/ 2321287 w 4649138"/>
              <a:gd name="T1" fmla="*/ 0 h 713122"/>
              <a:gd name="T2" fmla="*/ 4642576 w 4649138"/>
              <a:gd name="T3" fmla="*/ 360971 h 713122"/>
              <a:gd name="T4" fmla="*/ 2321287 w 4649138"/>
              <a:gd name="T5" fmla="*/ 721939 h 713122"/>
              <a:gd name="T6" fmla="*/ 0 w 4649138"/>
              <a:gd name="T7" fmla="*/ 360971 h 713122"/>
              <a:gd name="T8" fmla="*/ 89014 w 4649138"/>
              <a:gd name="T9" fmla="*/ 360971 h 713122"/>
              <a:gd name="T10" fmla="*/ 4553562 w 4649138"/>
              <a:gd name="T11" fmla="*/ 360971 h 713122"/>
              <a:gd name="T12" fmla="*/ 17694720 60000 65536"/>
              <a:gd name="T13" fmla="*/ 0 60000 65536"/>
              <a:gd name="T14" fmla="*/ 5898240 60000 65536"/>
              <a:gd name="T15" fmla="*/ 11796480 60000 65536"/>
              <a:gd name="T16" fmla="*/ 11796480 60000 65536"/>
              <a:gd name="T17" fmla="*/ 0 60000 65536"/>
              <a:gd name="T18" fmla="*/ 89140 w 4649138"/>
              <a:gd name="T19" fmla="*/ 18231 h 713122"/>
              <a:gd name="T20" fmla="*/ 4559998 w 4649138"/>
              <a:gd name="T21" fmla="*/ 713122 h 71312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649138" h="713122">
                <a:moveTo>
                  <a:pt x="0" y="713122"/>
                </a:moveTo>
                <a:lnTo>
                  <a:pt x="178281" y="0"/>
                </a:lnTo>
                <a:lnTo>
                  <a:pt x="4470857" y="0"/>
                </a:lnTo>
                <a:lnTo>
                  <a:pt x="4649138" y="713122"/>
                </a:lnTo>
                <a:lnTo>
                  <a:pt x="0" y="713122"/>
                </a:lnTo>
                <a:close/>
              </a:path>
            </a:pathLst>
          </a:custGeom>
          <a:solidFill>
            <a:schemeClr val="bg1"/>
          </a:solidFill>
          <a:ln w="12701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anchor="ctr" anchorCtr="1"/>
          <a:lstStyle/>
          <a:p>
            <a:endParaRPr lang="fr-FR"/>
          </a:p>
        </p:txBody>
      </p:sp>
      <p:pic>
        <p:nvPicPr>
          <p:cNvPr id="17" name="Imag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966" y="2772604"/>
            <a:ext cx="4486275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Forme libre 6"/>
          <p:cNvSpPr>
            <a:spLocks/>
          </p:cNvSpPr>
          <p:nvPr/>
        </p:nvSpPr>
        <p:spPr bwMode="auto">
          <a:xfrm flipH="1">
            <a:off x="9915641" y="4169604"/>
            <a:ext cx="46038" cy="114300"/>
          </a:xfrm>
          <a:custGeom>
            <a:avLst/>
            <a:gdLst>
              <a:gd name="T0" fmla="*/ 1 w 205955"/>
              <a:gd name="T1" fmla="*/ 0 h 738023"/>
              <a:gd name="T2" fmla="*/ 1 w 205955"/>
              <a:gd name="T3" fmla="*/ 0 h 738023"/>
              <a:gd name="T4" fmla="*/ 1 w 205955"/>
              <a:gd name="T5" fmla="*/ 0 h 738023"/>
              <a:gd name="T6" fmla="*/ 0 w 205955"/>
              <a:gd name="T7" fmla="*/ 0 h 738023"/>
              <a:gd name="T8" fmla="*/ 0 w 205955"/>
              <a:gd name="T9" fmla="*/ 0 h 738023"/>
              <a:gd name="T10" fmla="*/ 0 w 205955"/>
              <a:gd name="T11" fmla="*/ 0 h 738023"/>
              <a:gd name="T12" fmla="*/ 1 w 205955"/>
              <a:gd name="T13" fmla="*/ 0 h 738023"/>
              <a:gd name="T14" fmla="*/ 0 w 205955"/>
              <a:gd name="T15" fmla="*/ 0 h 738023"/>
              <a:gd name="T16" fmla="*/ 1 w 205955"/>
              <a:gd name="T17" fmla="*/ 0 h 738023"/>
              <a:gd name="T18" fmla="*/ 0 w 205955"/>
              <a:gd name="T19" fmla="*/ 0 h 738023"/>
              <a:gd name="T20" fmla="*/ 1 w 205955"/>
              <a:gd name="T21" fmla="*/ 0 h 738023"/>
              <a:gd name="T22" fmla="*/ 1 w 205955"/>
              <a:gd name="T23" fmla="*/ 0 h 738023"/>
              <a:gd name="T24" fmla="*/ 17694720 60000 65536"/>
              <a:gd name="T25" fmla="*/ 0 60000 65536"/>
              <a:gd name="T26" fmla="*/ 5898240 60000 65536"/>
              <a:gd name="T27" fmla="*/ 1179648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05955"/>
              <a:gd name="T37" fmla="*/ 0 h 738023"/>
              <a:gd name="T38" fmla="*/ 205955 w 205955"/>
              <a:gd name="T39" fmla="*/ 738023 h 7380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05955" h="738023">
                <a:moveTo>
                  <a:pt x="0" y="4493"/>
                </a:moveTo>
                <a:cubicBezTo>
                  <a:pt x="11723" y="-531"/>
                  <a:pt x="23446" y="-5555"/>
                  <a:pt x="50242" y="14542"/>
                </a:cubicBezTo>
                <a:cubicBezTo>
                  <a:pt x="77038" y="34639"/>
                  <a:pt x="167473" y="89905"/>
                  <a:pt x="160774" y="125074"/>
                </a:cubicBezTo>
                <a:cubicBezTo>
                  <a:pt x="154075" y="160243"/>
                  <a:pt x="11723" y="187038"/>
                  <a:pt x="10048" y="225557"/>
                </a:cubicBezTo>
                <a:cubicBezTo>
                  <a:pt x="8373" y="264076"/>
                  <a:pt x="142351" y="315993"/>
                  <a:pt x="150725" y="356186"/>
                </a:cubicBezTo>
                <a:cubicBezTo>
                  <a:pt x="159099" y="396379"/>
                  <a:pt x="51916" y="421501"/>
                  <a:pt x="60290" y="466718"/>
                </a:cubicBezTo>
                <a:cubicBezTo>
                  <a:pt x="68664" y="511935"/>
                  <a:pt x="184220" y="582274"/>
                  <a:pt x="200967" y="627491"/>
                </a:cubicBezTo>
                <a:cubicBezTo>
                  <a:pt x="217714" y="672709"/>
                  <a:pt x="189244" y="705366"/>
                  <a:pt x="160774" y="738023"/>
                </a:cubicBezTo>
              </a:path>
            </a:pathLst>
          </a:custGeom>
          <a:noFill/>
          <a:ln w="6345" cap="flat">
            <a:solidFill>
              <a:srgbClr val="ED7D31"/>
            </a:solidFill>
            <a:prstDash val="solid"/>
            <a:miter lim="800000"/>
            <a:headEnd type="triangl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/>
          <a:p>
            <a:endParaRPr lang="fr-FR"/>
          </a:p>
        </p:txBody>
      </p:sp>
      <p:sp>
        <p:nvSpPr>
          <p:cNvPr id="19" name="Triangle isocèle 7"/>
          <p:cNvSpPr>
            <a:spLocks/>
          </p:cNvSpPr>
          <p:nvPr/>
        </p:nvSpPr>
        <p:spPr bwMode="auto">
          <a:xfrm rot="10799991">
            <a:off x="9574329" y="2818642"/>
            <a:ext cx="485775" cy="503237"/>
          </a:xfrm>
          <a:custGeom>
            <a:avLst/>
            <a:gdLst>
              <a:gd name="T0" fmla="*/ 244569 w 485217"/>
              <a:gd name="T1" fmla="*/ 0 h 502526"/>
              <a:gd name="T2" fmla="*/ 489137 w 485217"/>
              <a:gd name="T3" fmla="*/ 253764 h 502526"/>
              <a:gd name="T4" fmla="*/ 244569 w 485217"/>
              <a:gd name="T5" fmla="*/ 507524 h 502526"/>
              <a:gd name="T6" fmla="*/ 0 w 485217"/>
              <a:gd name="T7" fmla="*/ 253764 h 502526"/>
              <a:gd name="T8" fmla="*/ 244568 w 485217"/>
              <a:gd name="T9" fmla="*/ 0 h 502526"/>
              <a:gd name="T10" fmla="*/ 122283 w 485217"/>
              <a:gd name="T11" fmla="*/ 253764 h 502526"/>
              <a:gd name="T12" fmla="*/ 0 w 485217"/>
              <a:gd name="T13" fmla="*/ 507524 h 502526"/>
              <a:gd name="T14" fmla="*/ 244568 w 485217"/>
              <a:gd name="T15" fmla="*/ 507524 h 502526"/>
              <a:gd name="T16" fmla="*/ 489137 w 485217"/>
              <a:gd name="T17" fmla="*/ 507524 h 502526"/>
              <a:gd name="T18" fmla="*/ 366852 w 485217"/>
              <a:gd name="T19" fmla="*/ 253764 h 502526"/>
              <a:gd name="T20" fmla="*/ 17694720 60000 65536"/>
              <a:gd name="T21" fmla="*/ 0 60000 65536"/>
              <a:gd name="T22" fmla="*/ 5898240 60000 65536"/>
              <a:gd name="T23" fmla="*/ 11796480 60000 65536"/>
              <a:gd name="T24" fmla="*/ 17694720 60000 65536"/>
              <a:gd name="T25" fmla="*/ 11796480 60000 65536"/>
              <a:gd name="T26" fmla="*/ 5898240 60000 65536"/>
              <a:gd name="T27" fmla="*/ 5898240 60000 65536"/>
              <a:gd name="T28" fmla="*/ 5898240 60000 65536"/>
              <a:gd name="T29" fmla="*/ 0 60000 65536"/>
              <a:gd name="T30" fmla="*/ 121304 w 485217"/>
              <a:gd name="T31" fmla="*/ 251263 h 502526"/>
              <a:gd name="T32" fmla="*/ 363913 w 485217"/>
              <a:gd name="T33" fmla="*/ 502526 h 50252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85217" h="502526">
                <a:moveTo>
                  <a:pt x="0" y="502526"/>
                </a:moveTo>
                <a:lnTo>
                  <a:pt x="242608" y="0"/>
                </a:lnTo>
                <a:lnTo>
                  <a:pt x="485217" y="502526"/>
                </a:lnTo>
                <a:lnTo>
                  <a:pt x="0" y="502526"/>
                </a:lnTo>
                <a:close/>
              </a:path>
            </a:pathLst>
          </a:custGeom>
          <a:solidFill>
            <a:srgbClr val="F8CBAD">
              <a:alpha val="70195"/>
            </a:srgbClr>
          </a:solidFill>
          <a:ln w="6345" cap="flat">
            <a:solidFill>
              <a:srgbClr val="F4B183">
                <a:alpha val="50195"/>
              </a:srgbClr>
            </a:solidFill>
            <a:prstDash val="solid"/>
            <a:miter lim="800000"/>
            <a:headEnd/>
            <a:tailEnd/>
          </a:ln>
        </p:spPr>
        <p:txBody>
          <a:bodyPr anchor="ctr" anchorCtr="1"/>
          <a:lstStyle/>
          <a:p>
            <a:endParaRPr lang="fr-FR"/>
          </a:p>
        </p:txBody>
      </p:sp>
      <p:sp>
        <p:nvSpPr>
          <p:cNvPr id="20" name="Triangle isocèle 8"/>
          <p:cNvSpPr>
            <a:spLocks/>
          </p:cNvSpPr>
          <p:nvPr/>
        </p:nvSpPr>
        <p:spPr bwMode="auto">
          <a:xfrm rot="10799991">
            <a:off x="9733079" y="3136142"/>
            <a:ext cx="166687" cy="1023937"/>
          </a:xfrm>
          <a:custGeom>
            <a:avLst/>
            <a:gdLst>
              <a:gd name="T0" fmla="*/ 85834 w 165872"/>
              <a:gd name="T1" fmla="*/ 0 h 1022747"/>
              <a:gd name="T2" fmla="*/ 171661 w 165872"/>
              <a:gd name="T3" fmla="*/ 515553 h 1022747"/>
              <a:gd name="T4" fmla="*/ 85834 w 165872"/>
              <a:gd name="T5" fmla="*/ 1031106 h 1022747"/>
              <a:gd name="T6" fmla="*/ 0 w 165872"/>
              <a:gd name="T7" fmla="*/ 515553 h 1022747"/>
              <a:gd name="T8" fmla="*/ 88220 w 165872"/>
              <a:gd name="T9" fmla="*/ 0 h 1022747"/>
              <a:gd name="T10" fmla="*/ 44110 w 165872"/>
              <a:gd name="T11" fmla="*/ 515553 h 1022747"/>
              <a:gd name="T12" fmla="*/ 0 w 165872"/>
              <a:gd name="T13" fmla="*/ 1031106 h 1022747"/>
              <a:gd name="T14" fmla="*/ 88220 w 165872"/>
              <a:gd name="T15" fmla="*/ 1031106 h 1022747"/>
              <a:gd name="T16" fmla="*/ 171661 w 165872"/>
              <a:gd name="T17" fmla="*/ 1031106 h 1022747"/>
              <a:gd name="T18" fmla="*/ 129940 w 165872"/>
              <a:gd name="T19" fmla="*/ 515553 h 1022747"/>
              <a:gd name="T20" fmla="*/ 17694720 60000 65536"/>
              <a:gd name="T21" fmla="*/ 0 60000 65536"/>
              <a:gd name="T22" fmla="*/ 5898240 60000 65536"/>
              <a:gd name="T23" fmla="*/ 11796480 60000 65536"/>
              <a:gd name="T24" fmla="*/ 17694720 60000 65536"/>
              <a:gd name="T25" fmla="*/ 11796480 60000 65536"/>
              <a:gd name="T26" fmla="*/ 5898240 60000 65536"/>
              <a:gd name="T27" fmla="*/ 5898240 60000 65536"/>
              <a:gd name="T28" fmla="*/ 5898240 60000 65536"/>
              <a:gd name="T29" fmla="*/ 0 60000 65536"/>
              <a:gd name="T30" fmla="*/ 42622 w 165872"/>
              <a:gd name="T31" fmla="*/ 511374 h 1022747"/>
              <a:gd name="T32" fmla="*/ 125558 w 165872"/>
              <a:gd name="T33" fmla="*/ 1022747 h 102274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65872" h="1022747">
                <a:moveTo>
                  <a:pt x="0" y="1022747"/>
                </a:moveTo>
                <a:lnTo>
                  <a:pt x="85245" y="0"/>
                </a:lnTo>
                <a:lnTo>
                  <a:pt x="165872" y="1022747"/>
                </a:lnTo>
                <a:lnTo>
                  <a:pt x="0" y="1022747"/>
                </a:lnTo>
                <a:close/>
              </a:path>
            </a:pathLst>
          </a:custGeom>
          <a:solidFill>
            <a:srgbClr val="F8CBAD">
              <a:alpha val="98822"/>
            </a:srgbClr>
          </a:solidFill>
          <a:ln w="6345" cap="flat">
            <a:solidFill>
              <a:srgbClr val="F8CBAD">
                <a:alpha val="50195"/>
              </a:srgbClr>
            </a:solidFill>
            <a:prstDash val="solid"/>
            <a:miter lim="800000"/>
            <a:headEnd/>
            <a:tailEnd/>
          </a:ln>
        </p:spPr>
        <p:txBody>
          <a:bodyPr anchor="ctr" anchorCtr="1"/>
          <a:lstStyle/>
          <a:p>
            <a:endParaRPr lang="fr-FR"/>
          </a:p>
        </p:txBody>
      </p:sp>
      <p:sp>
        <p:nvSpPr>
          <p:cNvPr id="22" name="ZoneTexte 9"/>
          <p:cNvSpPr txBox="1">
            <a:spLocks noChangeArrowheads="1"/>
          </p:cNvSpPr>
          <p:nvPr/>
        </p:nvSpPr>
        <p:spPr bwMode="auto">
          <a:xfrm>
            <a:off x="9990254" y="3950529"/>
            <a:ext cx="346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l-GR" altLang="fr-FR">
                <a:solidFill>
                  <a:srgbClr val="ED7D31"/>
                </a:solidFill>
              </a:rPr>
              <a:t>β</a:t>
            </a:r>
            <a:endParaRPr lang="fr-FR" altLang="fr-FR">
              <a:solidFill>
                <a:srgbClr val="ED7D31"/>
              </a:solidFill>
            </a:endParaRPr>
          </a:p>
        </p:txBody>
      </p:sp>
      <p:sp>
        <p:nvSpPr>
          <p:cNvPr id="23" name="Rectangle 2"/>
          <p:cNvSpPr>
            <a:spLocks noChangeArrowheads="1"/>
          </p:cNvSpPr>
          <p:nvPr/>
        </p:nvSpPr>
        <p:spPr bwMode="auto">
          <a:xfrm>
            <a:off x="7618529" y="2764667"/>
            <a:ext cx="4364037" cy="46037"/>
          </a:xfrm>
          <a:prstGeom prst="rect">
            <a:avLst/>
          </a:prstGeom>
          <a:solidFill>
            <a:srgbClr val="00CC99"/>
          </a:solidFill>
          <a:ln w="12701">
            <a:solidFill>
              <a:srgbClr val="00CC99"/>
            </a:solidFill>
            <a:miter lim="800000"/>
            <a:headEnd/>
            <a:tailEnd/>
          </a:ln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FFFF"/>
              </a:solidFill>
            </a:endParaRPr>
          </a:p>
        </p:txBody>
      </p:sp>
      <p:sp>
        <p:nvSpPr>
          <p:cNvPr id="24" name="Rectangle 10"/>
          <p:cNvSpPr>
            <a:spLocks noChangeArrowheads="1"/>
          </p:cNvSpPr>
          <p:nvPr/>
        </p:nvSpPr>
        <p:spPr bwMode="auto">
          <a:xfrm>
            <a:off x="7518516" y="2707517"/>
            <a:ext cx="4564063" cy="46037"/>
          </a:xfrm>
          <a:prstGeom prst="rect">
            <a:avLst/>
          </a:prstGeom>
          <a:solidFill>
            <a:srgbClr val="00B0F0"/>
          </a:solidFill>
          <a:ln w="12701">
            <a:solidFill>
              <a:srgbClr val="00B0F0"/>
            </a:solidFill>
            <a:miter lim="800000"/>
            <a:headEnd/>
            <a:tailEnd/>
          </a:ln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FFFF"/>
              </a:solidFill>
            </a:endParaRPr>
          </a:p>
        </p:txBody>
      </p:sp>
      <p:sp>
        <p:nvSpPr>
          <p:cNvPr id="25" name="ZoneTexte 11"/>
          <p:cNvSpPr txBox="1">
            <a:spLocks noChangeArrowheads="1"/>
          </p:cNvSpPr>
          <p:nvPr/>
        </p:nvSpPr>
        <p:spPr bwMode="auto">
          <a:xfrm>
            <a:off x="7026391" y="4107692"/>
            <a:ext cx="10747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sz="1200">
                <a:solidFill>
                  <a:srgbClr val="000000"/>
                </a:solidFill>
              </a:rPr>
              <a:t>Cathode</a:t>
            </a:r>
          </a:p>
        </p:txBody>
      </p:sp>
      <p:sp>
        <p:nvSpPr>
          <p:cNvPr id="26" name="ZoneTexte 13"/>
          <p:cNvSpPr txBox="1">
            <a:spLocks noChangeArrowheads="1"/>
          </p:cNvSpPr>
          <p:nvPr/>
        </p:nvSpPr>
        <p:spPr bwMode="auto">
          <a:xfrm>
            <a:off x="7026391" y="2859917"/>
            <a:ext cx="10747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sz="1200">
                <a:solidFill>
                  <a:srgbClr val="000000"/>
                </a:solidFill>
              </a:rPr>
              <a:t>Mesh</a:t>
            </a:r>
          </a:p>
        </p:txBody>
      </p:sp>
      <p:sp>
        <p:nvSpPr>
          <p:cNvPr id="27" name="ZoneTexte 14"/>
          <p:cNvSpPr txBox="1">
            <a:spLocks noChangeArrowheads="1"/>
          </p:cNvSpPr>
          <p:nvPr/>
        </p:nvSpPr>
        <p:spPr bwMode="auto">
          <a:xfrm>
            <a:off x="7050204" y="2632904"/>
            <a:ext cx="10763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sz="1200">
                <a:solidFill>
                  <a:srgbClr val="00CC99"/>
                </a:solidFill>
              </a:rPr>
              <a:t>ITO</a:t>
            </a:r>
          </a:p>
        </p:txBody>
      </p:sp>
      <p:sp>
        <p:nvSpPr>
          <p:cNvPr id="28" name="ZoneTexte 15"/>
          <p:cNvSpPr txBox="1">
            <a:spLocks noChangeArrowheads="1"/>
          </p:cNvSpPr>
          <p:nvPr/>
        </p:nvSpPr>
        <p:spPr bwMode="auto">
          <a:xfrm>
            <a:off x="7026391" y="2418592"/>
            <a:ext cx="10747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sz="1200">
                <a:solidFill>
                  <a:srgbClr val="00B0F0"/>
                </a:solidFill>
              </a:rPr>
              <a:t>Glass</a:t>
            </a:r>
          </a:p>
        </p:txBody>
      </p:sp>
      <p:sp>
        <p:nvSpPr>
          <p:cNvPr id="29" name="ZoneTexte 18"/>
          <p:cNvSpPr txBox="1">
            <a:spLocks noChangeArrowheads="1"/>
          </p:cNvSpPr>
          <p:nvPr/>
        </p:nvSpPr>
        <p:spPr bwMode="auto">
          <a:xfrm>
            <a:off x="6953366" y="1651829"/>
            <a:ext cx="10747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sz="1200">
                <a:solidFill>
                  <a:srgbClr val="595959"/>
                </a:solidFill>
              </a:rPr>
              <a:t>Light cover</a:t>
            </a:r>
          </a:p>
        </p:txBody>
      </p:sp>
      <p:sp>
        <p:nvSpPr>
          <p:cNvPr id="30" name="ZoneTexte 21"/>
          <p:cNvSpPr txBox="1">
            <a:spLocks noChangeArrowheads="1"/>
          </p:cNvSpPr>
          <p:nvPr/>
        </p:nvSpPr>
        <p:spPr bwMode="auto">
          <a:xfrm>
            <a:off x="10374429" y="1339092"/>
            <a:ext cx="10747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sz="1200">
                <a:solidFill>
                  <a:srgbClr val="006699"/>
                </a:solidFill>
              </a:rPr>
              <a:t>Camera</a:t>
            </a:r>
          </a:p>
        </p:txBody>
      </p:sp>
      <p:sp>
        <p:nvSpPr>
          <p:cNvPr id="31" name="Flèche vers le haut 20"/>
          <p:cNvSpPr>
            <a:spLocks/>
          </p:cNvSpPr>
          <p:nvPr/>
        </p:nvSpPr>
        <p:spPr bwMode="auto">
          <a:xfrm>
            <a:off x="9436216" y="2080454"/>
            <a:ext cx="768350" cy="531813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0 w 21600"/>
              <a:gd name="T7" fmla="*/ 2147483646 h 21600"/>
              <a:gd name="T8" fmla="*/ 0 w 21600"/>
              <a:gd name="T9" fmla="*/ 2147483646 h 21600"/>
              <a:gd name="T10" fmla="*/ 2147483646 w 21600"/>
              <a:gd name="T11" fmla="*/ 2147483646 h 21600"/>
              <a:gd name="T12" fmla="*/ 17694720 60000 65536"/>
              <a:gd name="T13" fmla="*/ 0 60000 65536"/>
              <a:gd name="T14" fmla="*/ 5898240 60000 65536"/>
              <a:gd name="T15" fmla="*/ 11796480 60000 65536"/>
              <a:gd name="T16" fmla="*/ 11796480 60000 65536"/>
              <a:gd name="T17" fmla="*/ 0 60000 65536"/>
              <a:gd name="T18" fmla="*/ 5400 w 21600"/>
              <a:gd name="T19" fmla="*/ 5400 h 21600"/>
              <a:gd name="T20" fmla="*/ 16200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5400" y="21600"/>
                </a:moveTo>
                <a:lnTo>
                  <a:pt x="5400" y="10800"/>
                </a:lnTo>
                <a:lnTo>
                  <a:pt x="0" y="10800"/>
                </a:lnTo>
                <a:lnTo>
                  <a:pt x="10800" y="0"/>
                </a:lnTo>
                <a:lnTo>
                  <a:pt x="21600" y="10800"/>
                </a:lnTo>
                <a:lnTo>
                  <a:pt x="16200" y="10800"/>
                </a:lnTo>
                <a:lnTo>
                  <a:pt x="16200" y="21600"/>
                </a:lnTo>
                <a:lnTo>
                  <a:pt x="5400" y="21600"/>
                </a:lnTo>
                <a:close/>
              </a:path>
            </a:pathLst>
          </a:custGeom>
          <a:solidFill>
            <a:srgbClr val="FFC000"/>
          </a:solidFill>
          <a:ln w="12701" cap="flat">
            <a:solidFill>
              <a:srgbClr val="ED7D31"/>
            </a:solidFill>
            <a:prstDash val="solid"/>
            <a:miter lim="800000"/>
            <a:headEnd/>
            <a:tailEnd/>
          </a:ln>
        </p:spPr>
        <p:txBody>
          <a:bodyPr anchor="ctr" anchorCtr="1"/>
          <a:lstStyle/>
          <a:p>
            <a:endParaRPr lang="fr-FR"/>
          </a:p>
        </p:txBody>
      </p:sp>
      <p:sp>
        <p:nvSpPr>
          <p:cNvPr id="32" name="ZoneTexte 24"/>
          <p:cNvSpPr txBox="1">
            <a:spLocks noChangeArrowheads="1"/>
          </p:cNvSpPr>
          <p:nvPr/>
        </p:nvSpPr>
        <p:spPr bwMode="auto">
          <a:xfrm>
            <a:off x="10231554" y="2302704"/>
            <a:ext cx="107632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sz="1200" b="1">
                <a:solidFill>
                  <a:srgbClr val="FFC000"/>
                </a:solidFill>
              </a:rPr>
              <a:t>VIS light</a:t>
            </a:r>
          </a:p>
        </p:txBody>
      </p:sp>
      <p:sp>
        <p:nvSpPr>
          <p:cNvPr id="33" name="Forme libre 26"/>
          <p:cNvSpPr>
            <a:spLocks/>
          </p:cNvSpPr>
          <p:nvPr/>
        </p:nvSpPr>
        <p:spPr bwMode="auto">
          <a:xfrm flipH="1">
            <a:off x="9828329" y="4169604"/>
            <a:ext cx="46037" cy="114300"/>
          </a:xfrm>
          <a:custGeom>
            <a:avLst/>
            <a:gdLst>
              <a:gd name="T0" fmla="*/ 1 w 205955"/>
              <a:gd name="T1" fmla="*/ 0 h 738023"/>
              <a:gd name="T2" fmla="*/ 1 w 205955"/>
              <a:gd name="T3" fmla="*/ 0 h 738023"/>
              <a:gd name="T4" fmla="*/ 1 w 205955"/>
              <a:gd name="T5" fmla="*/ 0 h 738023"/>
              <a:gd name="T6" fmla="*/ 0 w 205955"/>
              <a:gd name="T7" fmla="*/ 0 h 738023"/>
              <a:gd name="T8" fmla="*/ 0 w 205955"/>
              <a:gd name="T9" fmla="*/ 0 h 738023"/>
              <a:gd name="T10" fmla="*/ 0 w 205955"/>
              <a:gd name="T11" fmla="*/ 0 h 738023"/>
              <a:gd name="T12" fmla="*/ 1 w 205955"/>
              <a:gd name="T13" fmla="*/ 0 h 738023"/>
              <a:gd name="T14" fmla="*/ 0 w 205955"/>
              <a:gd name="T15" fmla="*/ 0 h 738023"/>
              <a:gd name="T16" fmla="*/ 1 w 205955"/>
              <a:gd name="T17" fmla="*/ 0 h 738023"/>
              <a:gd name="T18" fmla="*/ 0 w 205955"/>
              <a:gd name="T19" fmla="*/ 0 h 738023"/>
              <a:gd name="T20" fmla="*/ 1 w 205955"/>
              <a:gd name="T21" fmla="*/ 0 h 738023"/>
              <a:gd name="T22" fmla="*/ 1 w 205955"/>
              <a:gd name="T23" fmla="*/ 0 h 738023"/>
              <a:gd name="T24" fmla="*/ 17694720 60000 65536"/>
              <a:gd name="T25" fmla="*/ 0 60000 65536"/>
              <a:gd name="T26" fmla="*/ 5898240 60000 65536"/>
              <a:gd name="T27" fmla="*/ 1179648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05955"/>
              <a:gd name="T37" fmla="*/ 0 h 738023"/>
              <a:gd name="T38" fmla="*/ 205955 w 205955"/>
              <a:gd name="T39" fmla="*/ 738023 h 7380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05955" h="738023">
                <a:moveTo>
                  <a:pt x="0" y="4493"/>
                </a:moveTo>
                <a:cubicBezTo>
                  <a:pt x="11723" y="-531"/>
                  <a:pt x="23446" y="-5555"/>
                  <a:pt x="50242" y="14542"/>
                </a:cubicBezTo>
                <a:cubicBezTo>
                  <a:pt x="77038" y="34639"/>
                  <a:pt x="167473" y="89905"/>
                  <a:pt x="160774" y="125074"/>
                </a:cubicBezTo>
                <a:cubicBezTo>
                  <a:pt x="154075" y="160243"/>
                  <a:pt x="11723" y="187038"/>
                  <a:pt x="10048" y="225557"/>
                </a:cubicBezTo>
                <a:cubicBezTo>
                  <a:pt x="8373" y="264076"/>
                  <a:pt x="142351" y="315993"/>
                  <a:pt x="150725" y="356186"/>
                </a:cubicBezTo>
                <a:cubicBezTo>
                  <a:pt x="159099" y="396379"/>
                  <a:pt x="51916" y="421501"/>
                  <a:pt x="60290" y="466718"/>
                </a:cubicBezTo>
                <a:cubicBezTo>
                  <a:pt x="68664" y="511935"/>
                  <a:pt x="184220" y="582274"/>
                  <a:pt x="200967" y="627491"/>
                </a:cubicBezTo>
                <a:cubicBezTo>
                  <a:pt x="217714" y="672709"/>
                  <a:pt x="189244" y="705366"/>
                  <a:pt x="160774" y="738023"/>
                </a:cubicBezTo>
              </a:path>
            </a:pathLst>
          </a:custGeom>
          <a:noFill/>
          <a:ln w="6345" cap="flat">
            <a:solidFill>
              <a:srgbClr val="ED7D31"/>
            </a:solidFill>
            <a:prstDash val="solid"/>
            <a:miter lim="800000"/>
            <a:headEnd type="triangl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/>
          <a:p>
            <a:endParaRPr lang="fr-FR"/>
          </a:p>
        </p:txBody>
      </p:sp>
      <p:sp>
        <p:nvSpPr>
          <p:cNvPr id="34" name="Forme libre 27"/>
          <p:cNvSpPr>
            <a:spLocks/>
          </p:cNvSpPr>
          <p:nvPr/>
        </p:nvSpPr>
        <p:spPr bwMode="auto">
          <a:xfrm rot="1379999" flipH="1">
            <a:off x="9985491" y="4218817"/>
            <a:ext cx="46038" cy="111125"/>
          </a:xfrm>
          <a:custGeom>
            <a:avLst/>
            <a:gdLst>
              <a:gd name="T0" fmla="*/ 1 w 205955"/>
              <a:gd name="T1" fmla="*/ 0 h 738023"/>
              <a:gd name="T2" fmla="*/ 1 w 205955"/>
              <a:gd name="T3" fmla="*/ 0 h 738023"/>
              <a:gd name="T4" fmla="*/ 1 w 205955"/>
              <a:gd name="T5" fmla="*/ 0 h 738023"/>
              <a:gd name="T6" fmla="*/ 0 w 205955"/>
              <a:gd name="T7" fmla="*/ 0 h 738023"/>
              <a:gd name="T8" fmla="*/ 0 w 205955"/>
              <a:gd name="T9" fmla="*/ 0 h 738023"/>
              <a:gd name="T10" fmla="*/ 0 w 205955"/>
              <a:gd name="T11" fmla="*/ 0 h 738023"/>
              <a:gd name="T12" fmla="*/ 1 w 205955"/>
              <a:gd name="T13" fmla="*/ 0 h 738023"/>
              <a:gd name="T14" fmla="*/ 0 w 205955"/>
              <a:gd name="T15" fmla="*/ 0 h 738023"/>
              <a:gd name="T16" fmla="*/ 1 w 205955"/>
              <a:gd name="T17" fmla="*/ 0 h 738023"/>
              <a:gd name="T18" fmla="*/ 0 w 205955"/>
              <a:gd name="T19" fmla="*/ 0 h 738023"/>
              <a:gd name="T20" fmla="*/ 1 w 205955"/>
              <a:gd name="T21" fmla="*/ 0 h 738023"/>
              <a:gd name="T22" fmla="*/ 1 w 205955"/>
              <a:gd name="T23" fmla="*/ 0 h 738023"/>
              <a:gd name="T24" fmla="*/ 17694720 60000 65536"/>
              <a:gd name="T25" fmla="*/ 0 60000 65536"/>
              <a:gd name="T26" fmla="*/ 5898240 60000 65536"/>
              <a:gd name="T27" fmla="*/ 1179648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05955"/>
              <a:gd name="T37" fmla="*/ 0 h 738023"/>
              <a:gd name="T38" fmla="*/ 205955 w 205955"/>
              <a:gd name="T39" fmla="*/ 738023 h 7380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05955" h="738023">
                <a:moveTo>
                  <a:pt x="0" y="4493"/>
                </a:moveTo>
                <a:cubicBezTo>
                  <a:pt x="11723" y="-531"/>
                  <a:pt x="23446" y="-5555"/>
                  <a:pt x="50242" y="14542"/>
                </a:cubicBezTo>
                <a:cubicBezTo>
                  <a:pt x="77038" y="34639"/>
                  <a:pt x="167473" y="89905"/>
                  <a:pt x="160774" y="125074"/>
                </a:cubicBezTo>
                <a:cubicBezTo>
                  <a:pt x="154075" y="160243"/>
                  <a:pt x="11723" y="187038"/>
                  <a:pt x="10048" y="225557"/>
                </a:cubicBezTo>
                <a:cubicBezTo>
                  <a:pt x="8373" y="264076"/>
                  <a:pt x="142351" y="315993"/>
                  <a:pt x="150725" y="356186"/>
                </a:cubicBezTo>
                <a:cubicBezTo>
                  <a:pt x="159099" y="396379"/>
                  <a:pt x="51916" y="421501"/>
                  <a:pt x="60290" y="466718"/>
                </a:cubicBezTo>
                <a:cubicBezTo>
                  <a:pt x="68664" y="511935"/>
                  <a:pt x="184220" y="582274"/>
                  <a:pt x="200967" y="627491"/>
                </a:cubicBezTo>
                <a:cubicBezTo>
                  <a:pt x="217714" y="672709"/>
                  <a:pt x="189244" y="705366"/>
                  <a:pt x="160774" y="738023"/>
                </a:cubicBezTo>
              </a:path>
            </a:pathLst>
          </a:custGeom>
          <a:noFill/>
          <a:ln w="6345" cap="flat">
            <a:solidFill>
              <a:srgbClr val="ED7D31"/>
            </a:solidFill>
            <a:prstDash val="solid"/>
            <a:miter lim="800000"/>
            <a:headEnd type="triangl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/>
          <a:p>
            <a:endParaRPr lang="fr-FR"/>
          </a:p>
        </p:txBody>
      </p:sp>
      <p:sp>
        <p:nvSpPr>
          <p:cNvPr id="35" name="Forme libre 28"/>
          <p:cNvSpPr>
            <a:spLocks/>
          </p:cNvSpPr>
          <p:nvPr/>
        </p:nvSpPr>
        <p:spPr bwMode="auto">
          <a:xfrm rot="20040019" flipH="1">
            <a:off x="9747366" y="4169604"/>
            <a:ext cx="46038" cy="111125"/>
          </a:xfrm>
          <a:custGeom>
            <a:avLst/>
            <a:gdLst>
              <a:gd name="T0" fmla="*/ 1 w 205955"/>
              <a:gd name="T1" fmla="*/ 0 h 738023"/>
              <a:gd name="T2" fmla="*/ 1 w 205955"/>
              <a:gd name="T3" fmla="*/ 0 h 738023"/>
              <a:gd name="T4" fmla="*/ 1 w 205955"/>
              <a:gd name="T5" fmla="*/ 0 h 738023"/>
              <a:gd name="T6" fmla="*/ 0 w 205955"/>
              <a:gd name="T7" fmla="*/ 0 h 738023"/>
              <a:gd name="T8" fmla="*/ 0 w 205955"/>
              <a:gd name="T9" fmla="*/ 0 h 738023"/>
              <a:gd name="T10" fmla="*/ 0 w 205955"/>
              <a:gd name="T11" fmla="*/ 0 h 738023"/>
              <a:gd name="T12" fmla="*/ 1 w 205955"/>
              <a:gd name="T13" fmla="*/ 0 h 738023"/>
              <a:gd name="T14" fmla="*/ 0 w 205955"/>
              <a:gd name="T15" fmla="*/ 0 h 738023"/>
              <a:gd name="T16" fmla="*/ 1 w 205955"/>
              <a:gd name="T17" fmla="*/ 0 h 738023"/>
              <a:gd name="T18" fmla="*/ 0 w 205955"/>
              <a:gd name="T19" fmla="*/ 0 h 738023"/>
              <a:gd name="T20" fmla="*/ 1 w 205955"/>
              <a:gd name="T21" fmla="*/ 0 h 738023"/>
              <a:gd name="T22" fmla="*/ 1 w 205955"/>
              <a:gd name="T23" fmla="*/ 0 h 738023"/>
              <a:gd name="T24" fmla="*/ 17694720 60000 65536"/>
              <a:gd name="T25" fmla="*/ 0 60000 65536"/>
              <a:gd name="T26" fmla="*/ 5898240 60000 65536"/>
              <a:gd name="T27" fmla="*/ 1179648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05955"/>
              <a:gd name="T37" fmla="*/ 0 h 738023"/>
              <a:gd name="T38" fmla="*/ 205955 w 205955"/>
              <a:gd name="T39" fmla="*/ 738023 h 7380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05955" h="738023">
                <a:moveTo>
                  <a:pt x="0" y="4493"/>
                </a:moveTo>
                <a:cubicBezTo>
                  <a:pt x="11723" y="-531"/>
                  <a:pt x="23446" y="-5555"/>
                  <a:pt x="50242" y="14542"/>
                </a:cubicBezTo>
                <a:cubicBezTo>
                  <a:pt x="77038" y="34639"/>
                  <a:pt x="167473" y="89905"/>
                  <a:pt x="160774" y="125074"/>
                </a:cubicBezTo>
                <a:cubicBezTo>
                  <a:pt x="154075" y="160243"/>
                  <a:pt x="11723" y="187038"/>
                  <a:pt x="10048" y="225557"/>
                </a:cubicBezTo>
                <a:cubicBezTo>
                  <a:pt x="8373" y="264076"/>
                  <a:pt x="142351" y="315993"/>
                  <a:pt x="150725" y="356186"/>
                </a:cubicBezTo>
                <a:cubicBezTo>
                  <a:pt x="159099" y="396379"/>
                  <a:pt x="51916" y="421501"/>
                  <a:pt x="60290" y="466718"/>
                </a:cubicBezTo>
                <a:cubicBezTo>
                  <a:pt x="68664" y="511935"/>
                  <a:pt x="184220" y="582274"/>
                  <a:pt x="200967" y="627491"/>
                </a:cubicBezTo>
                <a:cubicBezTo>
                  <a:pt x="217714" y="672709"/>
                  <a:pt x="189244" y="705366"/>
                  <a:pt x="160774" y="738023"/>
                </a:cubicBezTo>
              </a:path>
            </a:pathLst>
          </a:custGeom>
          <a:noFill/>
          <a:ln w="6345" cap="flat">
            <a:solidFill>
              <a:srgbClr val="ED7D31"/>
            </a:solidFill>
            <a:prstDash val="solid"/>
            <a:miter lim="800000"/>
            <a:headEnd type="triangl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/>
          <a:p>
            <a:endParaRPr lang="fr-FR"/>
          </a:p>
        </p:txBody>
      </p:sp>
      <p:sp>
        <p:nvSpPr>
          <p:cNvPr id="36" name="Forme libre 30"/>
          <p:cNvSpPr>
            <a:spLocks/>
          </p:cNvSpPr>
          <p:nvPr/>
        </p:nvSpPr>
        <p:spPr bwMode="auto">
          <a:xfrm rot="19680018" flipH="1">
            <a:off x="9667991" y="4164842"/>
            <a:ext cx="46038" cy="115887"/>
          </a:xfrm>
          <a:custGeom>
            <a:avLst/>
            <a:gdLst>
              <a:gd name="T0" fmla="*/ 1 w 205955"/>
              <a:gd name="T1" fmla="*/ 0 h 738023"/>
              <a:gd name="T2" fmla="*/ 1 w 205955"/>
              <a:gd name="T3" fmla="*/ 0 h 738023"/>
              <a:gd name="T4" fmla="*/ 1 w 205955"/>
              <a:gd name="T5" fmla="*/ 0 h 738023"/>
              <a:gd name="T6" fmla="*/ 0 w 205955"/>
              <a:gd name="T7" fmla="*/ 0 h 738023"/>
              <a:gd name="T8" fmla="*/ 0 w 205955"/>
              <a:gd name="T9" fmla="*/ 0 h 738023"/>
              <a:gd name="T10" fmla="*/ 0 w 205955"/>
              <a:gd name="T11" fmla="*/ 0 h 738023"/>
              <a:gd name="T12" fmla="*/ 1 w 205955"/>
              <a:gd name="T13" fmla="*/ 0 h 738023"/>
              <a:gd name="T14" fmla="*/ 0 w 205955"/>
              <a:gd name="T15" fmla="*/ 0 h 738023"/>
              <a:gd name="T16" fmla="*/ 1 w 205955"/>
              <a:gd name="T17" fmla="*/ 0 h 738023"/>
              <a:gd name="T18" fmla="*/ 0 w 205955"/>
              <a:gd name="T19" fmla="*/ 0 h 738023"/>
              <a:gd name="T20" fmla="*/ 1 w 205955"/>
              <a:gd name="T21" fmla="*/ 0 h 738023"/>
              <a:gd name="T22" fmla="*/ 1 w 205955"/>
              <a:gd name="T23" fmla="*/ 0 h 738023"/>
              <a:gd name="T24" fmla="*/ 17694720 60000 65536"/>
              <a:gd name="T25" fmla="*/ 0 60000 65536"/>
              <a:gd name="T26" fmla="*/ 5898240 60000 65536"/>
              <a:gd name="T27" fmla="*/ 1179648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05955"/>
              <a:gd name="T37" fmla="*/ 0 h 738023"/>
              <a:gd name="T38" fmla="*/ 205955 w 205955"/>
              <a:gd name="T39" fmla="*/ 738023 h 7380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05955" h="738023">
                <a:moveTo>
                  <a:pt x="0" y="4493"/>
                </a:moveTo>
                <a:cubicBezTo>
                  <a:pt x="11723" y="-531"/>
                  <a:pt x="23446" y="-5555"/>
                  <a:pt x="50242" y="14542"/>
                </a:cubicBezTo>
                <a:cubicBezTo>
                  <a:pt x="77038" y="34639"/>
                  <a:pt x="167473" y="89905"/>
                  <a:pt x="160774" y="125074"/>
                </a:cubicBezTo>
                <a:cubicBezTo>
                  <a:pt x="154075" y="160243"/>
                  <a:pt x="11723" y="187038"/>
                  <a:pt x="10048" y="225557"/>
                </a:cubicBezTo>
                <a:cubicBezTo>
                  <a:pt x="8373" y="264076"/>
                  <a:pt x="142351" y="315993"/>
                  <a:pt x="150725" y="356186"/>
                </a:cubicBezTo>
                <a:cubicBezTo>
                  <a:pt x="159099" y="396379"/>
                  <a:pt x="51916" y="421501"/>
                  <a:pt x="60290" y="466718"/>
                </a:cubicBezTo>
                <a:cubicBezTo>
                  <a:pt x="68664" y="511935"/>
                  <a:pt x="184220" y="582274"/>
                  <a:pt x="200967" y="627491"/>
                </a:cubicBezTo>
                <a:cubicBezTo>
                  <a:pt x="217714" y="672709"/>
                  <a:pt x="189244" y="705366"/>
                  <a:pt x="160774" y="738023"/>
                </a:cubicBezTo>
              </a:path>
            </a:pathLst>
          </a:custGeom>
          <a:noFill/>
          <a:ln w="6345" cap="flat">
            <a:solidFill>
              <a:srgbClr val="ED7D31"/>
            </a:solidFill>
            <a:prstDash val="solid"/>
            <a:miter lim="800000"/>
            <a:headEnd type="triangl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/>
          <a:p>
            <a:endParaRPr lang="fr-FR"/>
          </a:p>
        </p:txBody>
      </p:sp>
      <p:sp>
        <p:nvSpPr>
          <p:cNvPr id="37" name="Forme libre 31"/>
          <p:cNvSpPr>
            <a:spLocks/>
          </p:cNvSpPr>
          <p:nvPr/>
        </p:nvSpPr>
        <p:spPr bwMode="auto">
          <a:xfrm rot="19260029" flipH="1">
            <a:off x="9594966" y="4182304"/>
            <a:ext cx="46038" cy="115888"/>
          </a:xfrm>
          <a:custGeom>
            <a:avLst/>
            <a:gdLst>
              <a:gd name="T0" fmla="*/ 1 w 205955"/>
              <a:gd name="T1" fmla="*/ 0 h 738023"/>
              <a:gd name="T2" fmla="*/ 1 w 205955"/>
              <a:gd name="T3" fmla="*/ 0 h 738023"/>
              <a:gd name="T4" fmla="*/ 1 w 205955"/>
              <a:gd name="T5" fmla="*/ 0 h 738023"/>
              <a:gd name="T6" fmla="*/ 0 w 205955"/>
              <a:gd name="T7" fmla="*/ 0 h 738023"/>
              <a:gd name="T8" fmla="*/ 0 w 205955"/>
              <a:gd name="T9" fmla="*/ 0 h 738023"/>
              <a:gd name="T10" fmla="*/ 0 w 205955"/>
              <a:gd name="T11" fmla="*/ 0 h 738023"/>
              <a:gd name="T12" fmla="*/ 1 w 205955"/>
              <a:gd name="T13" fmla="*/ 0 h 738023"/>
              <a:gd name="T14" fmla="*/ 0 w 205955"/>
              <a:gd name="T15" fmla="*/ 0 h 738023"/>
              <a:gd name="T16" fmla="*/ 1 w 205955"/>
              <a:gd name="T17" fmla="*/ 0 h 738023"/>
              <a:gd name="T18" fmla="*/ 0 w 205955"/>
              <a:gd name="T19" fmla="*/ 0 h 738023"/>
              <a:gd name="T20" fmla="*/ 1 w 205955"/>
              <a:gd name="T21" fmla="*/ 0 h 738023"/>
              <a:gd name="T22" fmla="*/ 1 w 205955"/>
              <a:gd name="T23" fmla="*/ 0 h 738023"/>
              <a:gd name="T24" fmla="*/ 17694720 60000 65536"/>
              <a:gd name="T25" fmla="*/ 0 60000 65536"/>
              <a:gd name="T26" fmla="*/ 5898240 60000 65536"/>
              <a:gd name="T27" fmla="*/ 1179648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05955"/>
              <a:gd name="T37" fmla="*/ 0 h 738023"/>
              <a:gd name="T38" fmla="*/ 205955 w 205955"/>
              <a:gd name="T39" fmla="*/ 738023 h 7380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05955" h="738023">
                <a:moveTo>
                  <a:pt x="0" y="4493"/>
                </a:moveTo>
                <a:cubicBezTo>
                  <a:pt x="11723" y="-531"/>
                  <a:pt x="23446" y="-5555"/>
                  <a:pt x="50242" y="14542"/>
                </a:cubicBezTo>
                <a:cubicBezTo>
                  <a:pt x="77038" y="34639"/>
                  <a:pt x="167473" y="89905"/>
                  <a:pt x="160774" y="125074"/>
                </a:cubicBezTo>
                <a:cubicBezTo>
                  <a:pt x="154075" y="160243"/>
                  <a:pt x="11723" y="187038"/>
                  <a:pt x="10048" y="225557"/>
                </a:cubicBezTo>
                <a:cubicBezTo>
                  <a:pt x="8373" y="264076"/>
                  <a:pt x="142351" y="315993"/>
                  <a:pt x="150725" y="356186"/>
                </a:cubicBezTo>
                <a:cubicBezTo>
                  <a:pt x="159099" y="396379"/>
                  <a:pt x="51916" y="421501"/>
                  <a:pt x="60290" y="466718"/>
                </a:cubicBezTo>
                <a:cubicBezTo>
                  <a:pt x="68664" y="511935"/>
                  <a:pt x="184220" y="582274"/>
                  <a:pt x="200967" y="627491"/>
                </a:cubicBezTo>
                <a:cubicBezTo>
                  <a:pt x="217714" y="672709"/>
                  <a:pt x="189244" y="705366"/>
                  <a:pt x="160774" y="738023"/>
                </a:cubicBezTo>
              </a:path>
            </a:pathLst>
          </a:custGeom>
          <a:noFill/>
          <a:ln w="6345" cap="flat">
            <a:solidFill>
              <a:srgbClr val="ED7D31"/>
            </a:solidFill>
            <a:prstDash val="solid"/>
            <a:miter lim="800000"/>
            <a:headEnd type="triangl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/>
          <a:p>
            <a:endParaRPr lang="fr-FR"/>
          </a:p>
        </p:txBody>
      </p:sp>
      <p:sp>
        <p:nvSpPr>
          <p:cNvPr id="38" name="Forme libre 32"/>
          <p:cNvSpPr>
            <a:spLocks/>
          </p:cNvSpPr>
          <p:nvPr/>
        </p:nvSpPr>
        <p:spPr bwMode="auto">
          <a:xfrm rot="18000026" flipH="1">
            <a:off x="9521147" y="4203736"/>
            <a:ext cx="46037" cy="114300"/>
          </a:xfrm>
          <a:custGeom>
            <a:avLst/>
            <a:gdLst>
              <a:gd name="T0" fmla="*/ 1 w 205955"/>
              <a:gd name="T1" fmla="*/ 0 h 738023"/>
              <a:gd name="T2" fmla="*/ 1 w 205955"/>
              <a:gd name="T3" fmla="*/ 0 h 738023"/>
              <a:gd name="T4" fmla="*/ 1 w 205955"/>
              <a:gd name="T5" fmla="*/ 0 h 738023"/>
              <a:gd name="T6" fmla="*/ 0 w 205955"/>
              <a:gd name="T7" fmla="*/ 0 h 738023"/>
              <a:gd name="T8" fmla="*/ 0 w 205955"/>
              <a:gd name="T9" fmla="*/ 0 h 738023"/>
              <a:gd name="T10" fmla="*/ 0 w 205955"/>
              <a:gd name="T11" fmla="*/ 0 h 738023"/>
              <a:gd name="T12" fmla="*/ 1 w 205955"/>
              <a:gd name="T13" fmla="*/ 0 h 738023"/>
              <a:gd name="T14" fmla="*/ 0 w 205955"/>
              <a:gd name="T15" fmla="*/ 0 h 738023"/>
              <a:gd name="T16" fmla="*/ 1 w 205955"/>
              <a:gd name="T17" fmla="*/ 0 h 738023"/>
              <a:gd name="T18" fmla="*/ 0 w 205955"/>
              <a:gd name="T19" fmla="*/ 0 h 738023"/>
              <a:gd name="T20" fmla="*/ 1 w 205955"/>
              <a:gd name="T21" fmla="*/ 0 h 738023"/>
              <a:gd name="T22" fmla="*/ 1 w 205955"/>
              <a:gd name="T23" fmla="*/ 0 h 738023"/>
              <a:gd name="T24" fmla="*/ 17694720 60000 65536"/>
              <a:gd name="T25" fmla="*/ 0 60000 65536"/>
              <a:gd name="T26" fmla="*/ 5898240 60000 65536"/>
              <a:gd name="T27" fmla="*/ 1179648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05955"/>
              <a:gd name="T37" fmla="*/ 0 h 738023"/>
              <a:gd name="T38" fmla="*/ 205955 w 205955"/>
              <a:gd name="T39" fmla="*/ 738023 h 7380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05955" h="738023">
                <a:moveTo>
                  <a:pt x="0" y="4493"/>
                </a:moveTo>
                <a:cubicBezTo>
                  <a:pt x="11723" y="-531"/>
                  <a:pt x="23446" y="-5555"/>
                  <a:pt x="50242" y="14542"/>
                </a:cubicBezTo>
                <a:cubicBezTo>
                  <a:pt x="77038" y="34639"/>
                  <a:pt x="167473" y="89905"/>
                  <a:pt x="160774" y="125074"/>
                </a:cubicBezTo>
                <a:cubicBezTo>
                  <a:pt x="154075" y="160243"/>
                  <a:pt x="11723" y="187038"/>
                  <a:pt x="10048" y="225557"/>
                </a:cubicBezTo>
                <a:cubicBezTo>
                  <a:pt x="8373" y="264076"/>
                  <a:pt x="142351" y="315993"/>
                  <a:pt x="150725" y="356186"/>
                </a:cubicBezTo>
                <a:cubicBezTo>
                  <a:pt x="159099" y="396379"/>
                  <a:pt x="51916" y="421501"/>
                  <a:pt x="60290" y="466718"/>
                </a:cubicBezTo>
                <a:cubicBezTo>
                  <a:pt x="68664" y="511935"/>
                  <a:pt x="184220" y="582274"/>
                  <a:pt x="200967" y="627491"/>
                </a:cubicBezTo>
                <a:cubicBezTo>
                  <a:pt x="217714" y="672709"/>
                  <a:pt x="189244" y="705366"/>
                  <a:pt x="160774" y="738023"/>
                </a:cubicBezTo>
              </a:path>
            </a:pathLst>
          </a:custGeom>
          <a:noFill/>
          <a:ln w="6345" cap="flat">
            <a:solidFill>
              <a:srgbClr val="ED7D31"/>
            </a:solidFill>
            <a:prstDash val="solid"/>
            <a:miter lim="800000"/>
            <a:headEnd type="triangl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/>
          <a:p>
            <a:endParaRPr lang="fr-FR"/>
          </a:p>
        </p:txBody>
      </p:sp>
      <p:sp>
        <p:nvSpPr>
          <p:cNvPr id="39" name="ZoneTexte 33"/>
          <p:cNvSpPr txBox="1">
            <a:spLocks noChangeArrowheads="1"/>
          </p:cNvSpPr>
          <p:nvPr/>
        </p:nvSpPr>
        <p:spPr bwMode="auto">
          <a:xfrm>
            <a:off x="9817216" y="3090104"/>
            <a:ext cx="4921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>
                <a:solidFill>
                  <a:srgbClr val="F4B183"/>
                </a:solidFill>
              </a:rPr>
              <a:t>e</a:t>
            </a:r>
            <a:r>
              <a:rPr lang="fr-FR" altLang="fr-FR" baseline="30000">
                <a:solidFill>
                  <a:srgbClr val="F4B183"/>
                </a:solidFill>
              </a:rPr>
              <a:t>-</a:t>
            </a:r>
          </a:p>
        </p:txBody>
      </p:sp>
      <p:sp>
        <p:nvSpPr>
          <p:cNvPr id="42" name="ZoneTexte 41"/>
          <p:cNvSpPr txBox="1"/>
          <p:nvPr/>
        </p:nvSpPr>
        <p:spPr>
          <a:xfrm>
            <a:off x="7959048" y="4535326"/>
            <a:ext cx="3738562" cy="292100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i="1" kern="0" dirty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OPTIMED-BETA set-up </a:t>
            </a:r>
            <a:r>
              <a:rPr lang="en-GB" sz="1400" i="1" kern="0" dirty="0" smtClean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scheme</a:t>
            </a:r>
            <a:endParaRPr lang="en-GB" sz="1400" i="1" kern="0" dirty="0">
              <a:solidFill>
                <a:srgbClr val="000000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000" i="1" kern="0" dirty="0">
              <a:solidFill>
                <a:srgbClr val="000000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sp>
        <p:nvSpPr>
          <p:cNvPr id="47" name="Cylindre 46"/>
          <p:cNvSpPr/>
          <p:nvPr/>
        </p:nvSpPr>
        <p:spPr>
          <a:xfrm>
            <a:off x="9660054" y="1442279"/>
            <a:ext cx="347662" cy="428625"/>
          </a:xfrm>
          <a:prstGeom prst="can">
            <a:avLst/>
          </a:prstGeom>
          <a:solidFill>
            <a:srgbClr val="000000"/>
          </a:solidFill>
          <a:ln>
            <a:solidFill>
              <a:srgbClr val="4171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ln>
                <a:solidFill>
                  <a:srgbClr val="41719C"/>
                </a:solidFill>
              </a:ln>
            </a:endParaRPr>
          </a:p>
        </p:txBody>
      </p:sp>
      <p:sp>
        <p:nvSpPr>
          <p:cNvPr id="48" name="Rectangle 19"/>
          <p:cNvSpPr>
            <a:spLocks noChangeArrowheads="1"/>
          </p:cNvSpPr>
          <p:nvPr/>
        </p:nvSpPr>
        <p:spPr bwMode="auto">
          <a:xfrm>
            <a:off x="9437804" y="1188279"/>
            <a:ext cx="781050" cy="557213"/>
          </a:xfrm>
          <a:prstGeom prst="rect">
            <a:avLst/>
          </a:prstGeom>
          <a:solidFill>
            <a:srgbClr val="5B9BD5"/>
          </a:solidFill>
          <a:ln w="12701">
            <a:solidFill>
              <a:srgbClr val="41719C"/>
            </a:solidFill>
            <a:miter lim="800000"/>
            <a:headEnd/>
            <a:tailEnd/>
          </a:ln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FFFF"/>
              </a:solidFill>
            </a:endParaRPr>
          </a:p>
        </p:txBody>
      </p:sp>
      <p:pic>
        <p:nvPicPr>
          <p:cNvPr id="51" name="Image 3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7461" y="1081277"/>
            <a:ext cx="1514475" cy="2474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6" name="Connecteur droit avec flèche 37"/>
          <p:cNvCxnSpPr>
            <a:cxnSpLocks noChangeShapeType="1"/>
          </p:cNvCxnSpPr>
          <p:nvPr/>
        </p:nvCxnSpPr>
        <p:spPr bwMode="auto">
          <a:xfrm flipH="1" flipV="1">
            <a:off x="5916435" y="3205168"/>
            <a:ext cx="2105645" cy="1098582"/>
          </a:xfrm>
          <a:prstGeom prst="straightConnector1">
            <a:avLst/>
          </a:prstGeom>
          <a:noFill/>
          <a:ln w="12701">
            <a:solidFill>
              <a:srgbClr val="00B05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3" name="Image 4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213" y="6415345"/>
            <a:ext cx="1079547" cy="372427"/>
          </a:xfrm>
          <a:prstGeom prst="rect">
            <a:avLst/>
          </a:prstGeom>
        </p:spPr>
      </p:pic>
      <p:sp>
        <p:nvSpPr>
          <p:cNvPr id="41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 smtClean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14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86876493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Image 17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1744978" y="340013"/>
            <a:ext cx="82727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C00000"/>
                </a:solidFill>
              </a:rPr>
              <a:t>PRELIMINARY RESULTS WITH TRITIUM SAMPLES</a:t>
            </a:r>
            <a:endParaRPr lang="fr-FR" sz="2800" dirty="0">
              <a:solidFill>
                <a:srgbClr val="C00000"/>
              </a:solidFill>
            </a:endParaRPr>
          </a:p>
        </p:txBody>
      </p:sp>
      <p:sp>
        <p:nvSpPr>
          <p:cNvPr id="7" name="ZoneTexte 37"/>
          <p:cNvSpPr txBox="1"/>
          <p:nvPr/>
        </p:nvSpPr>
        <p:spPr>
          <a:xfrm>
            <a:off x="87048" y="1756431"/>
            <a:ext cx="6410325" cy="762000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marL="285750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solidFill>
                  <a:srgbClr val="002060"/>
                </a:solidFill>
                <a:latin typeface="Calibri"/>
              </a:rPr>
              <a:t>60 </a:t>
            </a:r>
            <a:r>
              <a:rPr lang="en-GB" kern="0" spc="-1" dirty="0" err="1">
                <a:solidFill>
                  <a:srgbClr val="002060"/>
                </a:solidFill>
                <a:latin typeface="Calibri"/>
              </a:rPr>
              <a:t>Bq</a:t>
            </a:r>
            <a:r>
              <a:rPr lang="en-GB" kern="0" spc="-1" dirty="0">
                <a:solidFill>
                  <a:srgbClr val="002060"/>
                </a:solidFill>
                <a:latin typeface="Calibri"/>
              </a:rPr>
              <a:t> drops positions are well assessed </a:t>
            </a:r>
          </a:p>
          <a:p>
            <a:pPr marL="285750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solidFill>
                  <a:srgbClr val="002060"/>
                </a:solidFill>
                <a:latin typeface="Calibri"/>
              </a:rPr>
              <a:t>0.3 </a:t>
            </a:r>
            <a:r>
              <a:rPr lang="en-GB" kern="0" spc="-1" dirty="0" err="1">
                <a:solidFill>
                  <a:srgbClr val="002060"/>
                </a:solidFill>
                <a:latin typeface="Calibri"/>
              </a:rPr>
              <a:t>Bq</a:t>
            </a:r>
            <a:r>
              <a:rPr lang="en-GB" kern="0" spc="-1" dirty="0">
                <a:solidFill>
                  <a:srgbClr val="002060"/>
                </a:solidFill>
                <a:latin typeface="Calibri"/>
              </a:rPr>
              <a:t> drops hardly visible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8" name="ZoneTexte 8"/>
          <p:cNvSpPr txBox="1"/>
          <p:nvPr/>
        </p:nvSpPr>
        <p:spPr>
          <a:xfrm>
            <a:off x="5546818" y="6506339"/>
            <a:ext cx="3738562" cy="293688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200" i="1" kern="0" dirty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180 frames of 10 sec (30 min) added with simple background suppression 20% of CF4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000" i="1" kern="0" dirty="0">
              <a:solidFill>
                <a:srgbClr val="000000"/>
              </a:solidFill>
              <a:latin typeface="Liberation Sans" pitchFamily="18"/>
              <a:ea typeface="Noto Sans CJK SC" pitchFamily="2"/>
              <a:cs typeface="Lohit Devanagari" pitchFamily="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pic>
        <p:nvPicPr>
          <p:cNvPr id="10" name="Imag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98" t="18108" r="24297" b="10063"/>
          <a:stretch/>
        </p:blipFill>
        <p:spPr bwMode="auto">
          <a:xfrm flipV="1">
            <a:off x="4815002" y="1510165"/>
            <a:ext cx="5106449" cy="5042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Forme libre 24"/>
          <p:cNvSpPr/>
          <p:nvPr/>
        </p:nvSpPr>
        <p:spPr>
          <a:xfrm>
            <a:off x="6558849" y="3901386"/>
            <a:ext cx="260304" cy="271754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*/ 5419351 1 1725033"/>
              <a:gd name="f8" fmla="*/ 10800 10800 1"/>
              <a:gd name="f9" fmla="+- 0 0 360"/>
              <a:gd name="f10" fmla="val 10800"/>
              <a:gd name="f11" fmla="+- 0 0 0"/>
              <a:gd name="f12" fmla="*/ f3 1 21600"/>
              <a:gd name="f13" fmla="*/ f4 1 21600"/>
              <a:gd name="f14" fmla="*/ 0 f7 1"/>
              <a:gd name="f15" fmla="*/ f5 f0 1"/>
              <a:gd name="f16" fmla="*/ f9 f0 1"/>
              <a:gd name="f17" fmla="+- f6 0 f5"/>
              <a:gd name="f18" fmla="*/ f11 f0 1"/>
              <a:gd name="f19" fmla="*/ f14 1 f2"/>
              <a:gd name="f20" fmla="*/ f15 1 f2"/>
              <a:gd name="f21" fmla="*/ f16 1 f2"/>
              <a:gd name="f22" fmla="*/ f17 1 21600"/>
              <a:gd name="f23" fmla="*/ f18 1 f2"/>
              <a:gd name="f24" fmla="+- 0 0 f19"/>
              <a:gd name="f25" fmla="+- f20 0 f1"/>
              <a:gd name="f26" fmla="+- f21 0 f1"/>
              <a:gd name="f27" fmla="*/ 3163 f22 1"/>
              <a:gd name="f28" fmla="*/ 18437 f22 1"/>
              <a:gd name="f29" fmla="*/ 10800 f22 1"/>
              <a:gd name="f30" fmla="*/ 0 f22 1"/>
              <a:gd name="f31" fmla="*/ 21600 f22 1"/>
              <a:gd name="f32" fmla="+- f23 0 f1"/>
              <a:gd name="f33" fmla="*/ f24 f0 1"/>
              <a:gd name="f34" fmla="+- f26 0 f25"/>
              <a:gd name="f35" fmla="*/ f29 1 f22"/>
              <a:gd name="f36" fmla="*/ f30 1 f22"/>
              <a:gd name="f37" fmla="*/ f27 1 f22"/>
              <a:gd name="f38" fmla="*/ f28 1 f22"/>
              <a:gd name="f39" fmla="*/ f31 1 f22"/>
              <a:gd name="f40" fmla="*/ f33 1 f7"/>
              <a:gd name="f41" fmla="*/ f37 f12 1"/>
              <a:gd name="f42" fmla="*/ f38 f12 1"/>
              <a:gd name="f43" fmla="*/ f38 f13 1"/>
              <a:gd name="f44" fmla="*/ f37 f13 1"/>
              <a:gd name="f45" fmla="*/ f35 f12 1"/>
              <a:gd name="f46" fmla="*/ f36 f13 1"/>
              <a:gd name="f47" fmla="*/ f36 f12 1"/>
              <a:gd name="f48" fmla="*/ f35 f13 1"/>
              <a:gd name="f49" fmla="*/ f39 f13 1"/>
              <a:gd name="f50" fmla="*/ f39 f12 1"/>
              <a:gd name="f51" fmla="+- f40 0 f1"/>
              <a:gd name="f52" fmla="+- f51 f1 0"/>
              <a:gd name="f53" fmla="*/ f52 f7 1"/>
              <a:gd name="f54" fmla="*/ f53 1 f0"/>
              <a:gd name="f55" fmla="+- 0 0 f54"/>
              <a:gd name="f56" fmla="+- 0 0 f55"/>
              <a:gd name="f57" fmla="*/ f56 f0 1"/>
              <a:gd name="f58" fmla="*/ f57 1 f7"/>
              <a:gd name="f59" fmla="+- f58 0 f1"/>
              <a:gd name="f60" fmla="cos 1 f59"/>
              <a:gd name="f61" fmla="sin 1 f59"/>
              <a:gd name="f62" fmla="+- 0 0 f60"/>
              <a:gd name="f63" fmla="+- 0 0 f61"/>
              <a:gd name="f64" fmla="+- 0 0 f62"/>
              <a:gd name="f65" fmla="+- 0 0 f63"/>
              <a:gd name="f66" fmla="val f64"/>
              <a:gd name="f67" fmla="val f65"/>
              <a:gd name="f68" fmla="+- 0 0 f66"/>
              <a:gd name="f69" fmla="+- 0 0 f67"/>
              <a:gd name="f70" fmla="*/ 10800 f68 1"/>
              <a:gd name="f71" fmla="*/ 10800 f69 1"/>
              <a:gd name="f72" fmla="*/ f70 f70 1"/>
              <a:gd name="f73" fmla="*/ f71 f71 1"/>
              <a:gd name="f74" fmla="+- f72 f73 0"/>
              <a:gd name="f75" fmla="sqrt f74"/>
              <a:gd name="f76" fmla="*/ f8 1 f75"/>
              <a:gd name="f77" fmla="*/ f68 f76 1"/>
              <a:gd name="f78" fmla="*/ f69 f76 1"/>
              <a:gd name="f79" fmla="+- 10800 0 f77"/>
              <a:gd name="f80" fmla="+- 10800 0 f78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45" y="f46"/>
              </a:cxn>
              <a:cxn ang="f32">
                <a:pos x="f41" y="f44"/>
              </a:cxn>
              <a:cxn ang="f32">
                <a:pos x="f47" y="f48"/>
              </a:cxn>
              <a:cxn ang="f32">
                <a:pos x="f41" y="f43"/>
              </a:cxn>
              <a:cxn ang="f32">
                <a:pos x="f45" y="f49"/>
              </a:cxn>
              <a:cxn ang="f32">
                <a:pos x="f42" y="f43"/>
              </a:cxn>
              <a:cxn ang="f32">
                <a:pos x="f50" y="f48"/>
              </a:cxn>
              <a:cxn ang="f32">
                <a:pos x="f42" y="f44"/>
              </a:cxn>
            </a:cxnLst>
            <a:rect l="f41" t="f44" r="f42" b="f43"/>
            <a:pathLst>
              <a:path w="21600" h="21600">
                <a:moveTo>
                  <a:pt x="f79" y="f80"/>
                </a:moveTo>
                <a:arcTo wR="f10" hR="f10" stAng="f25" swAng="f34"/>
                <a:close/>
              </a:path>
            </a:pathLst>
          </a:custGeom>
          <a:noFill/>
          <a:ln w="0" cap="flat">
            <a:solidFill>
              <a:srgbClr val="FF0000"/>
            </a:solidFill>
            <a:prstDash val="solid"/>
            <a:miter/>
          </a:ln>
        </p:spPr>
        <p:txBody>
          <a:bodyPr wrap="none" lIns="90004" tIns="44997" rIns="90004" bIns="44997" anchor="ctr" compatLnSpc="0"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kern="0">
              <a:solidFill>
                <a:srgbClr val="C00000"/>
              </a:solidFill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pic>
        <p:nvPicPr>
          <p:cNvPr id="12" name="Imag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39" t="18735" r="18977" b="14154"/>
          <a:stretch>
            <a:fillRect/>
          </a:stretch>
        </p:blipFill>
        <p:spPr bwMode="auto">
          <a:xfrm>
            <a:off x="9861690" y="1550163"/>
            <a:ext cx="737879" cy="5001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3880503" y="852147"/>
            <a:ext cx="261687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fr-FR" sz="2200" u="sng" dirty="0">
                <a:solidFill>
                  <a:srgbClr val="002060"/>
                </a:solidFill>
                <a:latin typeface="+mn-lt"/>
                <a:ea typeface="Noto Sans CJK SC"/>
                <a:cs typeface="Lohit Devanagari"/>
              </a:rPr>
              <a:t>Integration method</a:t>
            </a:r>
            <a:r>
              <a:rPr lang="en-GB" altLang="fr-FR" sz="2200" dirty="0">
                <a:solidFill>
                  <a:srgbClr val="002060"/>
                </a:solidFill>
                <a:latin typeface="+mn-lt"/>
                <a:ea typeface="Noto Sans CJK SC"/>
                <a:cs typeface="Lohit Devanagari"/>
              </a:rPr>
              <a:t> </a:t>
            </a:r>
            <a:r>
              <a:rPr lang="en-GB" altLang="fr-FR" sz="2200" dirty="0" smtClean="0">
                <a:solidFill>
                  <a:srgbClr val="002060"/>
                </a:solidFill>
                <a:latin typeface="+mn-lt"/>
                <a:ea typeface="Noto Sans CJK SC"/>
                <a:cs typeface="Lohit Devanagari"/>
              </a:rPr>
              <a:t>: </a:t>
            </a:r>
            <a:endParaRPr lang="fr-FR" altLang="fr-FR" sz="2200" dirty="0">
              <a:solidFill>
                <a:srgbClr val="002060"/>
              </a:solidFill>
              <a:latin typeface="+mn-lt"/>
              <a:ea typeface="Noto Sans CJK SC"/>
              <a:cs typeface="Lohit Devanagari"/>
            </a:endParaRPr>
          </a:p>
        </p:txBody>
      </p:sp>
      <p:sp>
        <p:nvSpPr>
          <p:cNvPr id="19" name="ZoneTexte 44"/>
          <p:cNvSpPr txBox="1"/>
          <p:nvPr/>
        </p:nvSpPr>
        <p:spPr>
          <a:xfrm>
            <a:off x="5498944" y="1191051"/>
            <a:ext cx="3738563" cy="293688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i="1" kern="0" dirty="0" smtClean="0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Light intensity profile</a:t>
            </a:r>
            <a:endParaRPr lang="en-GB" sz="1600" i="1" kern="0" dirty="0">
              <a:solidFill>
                <a:srgbClr val="002060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000" i="1" kern="0" dirty="0">
              <a:solidFill>
                <a:srgbClr val="000000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213" y="6415345"/>
            <a:ext cx="1079547" cy="372427"/>
          </a:xfrm>
          <a:prstGeom prst="rect">
            <a:avLst/>
          </a:prstGeom>
        </p:spPr>
      </p:pic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2693736" y="5847067"/>
            <a:ext cx="261687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fr-FR" sz="2200" dirty="0" err="1" smtClean="0">
                <a:solidFill>
                  <a:srgbClr val="002060"/>
                </a:solidFill>
                <a:latin typeface="+mn-lt"/>
                <a:ea typeface="Noto Sans CJK SC"/>
                <a:cs typeface="Lohit Devanagari"/>
              </a:rPr>
              <a:t>Ar</a:t>
            </a:r>
            <a:r>
              <a:rPr lang="en-GB" altLang="fr-FR" sz="2200" dirty="0" smtClean="0">
                <a:solidFill>
                  <a:srgbClr val="002060"/>
                </a:solidFill>
                <a:latin typeface="+mn-lt"/>
                <a:ea typeface="Noto Sans CJK SC"/>
                <a:cs typeface="Lohit Devanagari"/>
              </a:rPr>
              <a:t>/CF</a:t>
            </a:r>
            <a:r>
              <a:rPr lang="en-GB" altLang="fr-FR" sz="2200" baseline="-25000" dirty="0" smtClean="0">
                <a:solidFill>
                  <a:srgbClr val="002060"/>
                </a:solidFill>
                <a:latin typeface="+mn-lt"/>
                <a:ea typeface="Noto Sans CJK SC"/>
                <a:cs typeface="Lohit Devanagari"/>
              </a:rPr>
              <a:t>4</a:t>
            </a:r>
            <a:r>
              <a:rPr lang="en-GB" altLang="fr-FR" sz="2200" dirty="0" smtClean="0">
                <a:solidFill>
                  <a:srgbClr val="002060"/>
                </a:solidFill>
                <a:latin typeface="+mn-lt"/>
                <a:ea typeface="Noto Sans CJK SC"/>
                <a:cs typeface="Lohit Devanagari"/>
              </a:rPr>
              <a:t>(20%)</a:t>
            </a:r>
            <a:endParaRPr lang="fr-FR" altLang="fr-FR" sz="2200" dirty="0">
              <a:solidFill>
                <a:srgbClr val="002060"/>
              </a:solidFill>
              <a:latin typeface="+mn-lt"/>
              <a:ea typeface="Noto Sans CJK SC"/>
              <a:cs typeface="Lohit Devanagari"/>
            </a:endParaRPr>
          </a:p>
        </p:txBody>
      </p:sp>
      <p:sp>
        <p:nvSpPr>
          <p:cNvPr id="15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 smtClean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15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99207342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Image 17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1744978" y="340013"/>
            <a:ext cx="82727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C00000"/>
                </a:solidFill>
              </a:rPr>
              <a:t>PRELIMINARY RESULTS WITH TRITIUM SAMPLES</a:t>
            </a:r>
            <a:endParaRPr lang="fr-FR" sz="2800" dirty="0">
              <a:solidFill>
                <a:srgbClr val="C00000"/>
              </a:solidFill>
            </a:endParaRPr>
          </a:p>
        </p:txBody>
      </p:sp>
      <p:sp>
        <p:nvSpPr>
          <p:cNvPr id="14" name="ZoneTexte 37"/>
          <p:cNvSpPr txBox="1"/>
          <p:nvPr/>
        </p:nvSpPr>
        <p:spPr>
          <a:xfrm>
            <a:off x="1391620" y="5868591"/>
            <a:ext cx="6410325" cy="762000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marL="285750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solidFill>
                  <a:srgbClr val="002060"/>
                </a:solidFill>
                <a:latin typeface="Calibri"/>
              </a:rPr>
              <a:t>Both 60 </a:t>
            </a:r>
            <a:r>
              <a:rPr lang="en-GB" kern="0" spc="-1" dirty="0" err="1">
                <a:solidFill>
                  <a:srgbClr val="002060"/>
                </a:solidFill>
                <a:latin typeface="Calibri"/>
              </a:rPr>
              <a:t>Bq</a:t>
            </a:r>
            <a:r>
              <a:rPr lang="en-GB" kern="0" spc="-1" dirty="0">
                <a:solidFill>
                  <a:srgbClr val="002060"/>
                </a:solidFill>
                <a:latin typeface="Calibri"/>
              </a:rPr>
              <a:t> and 0.3 </a:t>
            </a:r>
            <a:r>
              <a:rPr lang="en-GB" kern="0" spc="-1" dirty="0" err="1">
                <a:solidFill>
                  <a:srgbClr val="002060"/>
                </a:solidFill>
                <a:latin typeface="Calibri"/>
              </a:rPr>
              <a:t>Bq</a:t>
            </a:r>
            <a:r>
              <a:rPr lang="en-GB" kern="0" spc="-1" dirty="0">
                <a:solidFill>
                  <a:srgbClr val="002060"/>
                </a:solidFill>
                <a:latin typeface="Calibri"/>
              </a:rPr>
              <a:t> drops positions are well assessed </a:t>
            </a:r>
          </a:p>
          <a:p>
            <a:pPr marL="285750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solidFill>
                  <a:srgbClr val="002060"/>
                </a:solidFill>
                <a:latin typeface="Calibri"/>
              </a:rPr>
              <a:t>Better signal-to-noise ratio and counting events capability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15" name="ZoneTexte 8"/>
          <p:cNvSpPr txBox="1"/>
          <p:nvPr/>
        </p:nvSpPr>
        <p:spPr>
          <a:xfrm>
            <a:off x="4416220" y="5665391"/>
            <a:ext cx="3738562" cy="293687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200" i="1" kern="0" dirty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20000 frames of 100 </a:t>
            </a:r>
            <a:r>
              <a:rPr lang="en-GB" sz="1200" i="1" kern="0" dirty="0" err="1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msec</a:t>
            </a:r>
            <a:r>
              <a:rPr lang="en-GB" sz="1200" i="1" kern="0" dirty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 (33 min), individual pixel background thresholding, 20% of CF4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000" i="1" kern="0" dirty="0">
                <a:solidFill>
                  <a:srgbClr val="000000"/>
                </a:solidFill>
                <a:latin typeface="Liberation Sans" pitchFamily="18"/>
                <a:ea typeface="Noto Sans CJK SC" pitchFamily="2"/>
                <a:cs typeface="Lohit Devanagari" pitchFamily="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5018268" y="703788"/>
            <a:ext cx="250132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fr-FR" sz="2200" u="sng" dirty="0">
                <a:solidFill>
                  <a:srgbClr val="002060"/>
                </a:solidFill>
                <a:ea typeface="Noto Sans CJK SC"/>
                <a:cs typeface="Lohit Devanagari"/>
              </a:rPr>
              <a:t>Clustering method</a:t>
            </a:r>
            <a:r>
              <a:rPr lang="en-GB" altLang="fr-FR" sz="2200" dirty="0">
                <a:solidFill>
                  <a:srgbClr val="002060"/>
                </a:solidFill>
                <a:ea typeface="Noto Sans CJK SC"/>
                <a:cs typeface="Lohit Devanagari"/>
              </a:rPr>
              <a:t> : </a:t>
            </a:r>
            <a:endParaRPr lang="fr-FR" altLang="fr-FR" sz="2200" dirty="0">
              <a:solidFill>
                <a:srgbClr val="002060"/>
              </a:solidFill>
              <a:ea typeface="Noto Sans CJK SC"/>
              <a:cs typeface="Lohit Devanagari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13" y="6415345"/>
            <a:ext cx="1079547" cy="372427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 rotWithShape="1">
          <a:blip r:embed="rId5"/>
          <a:srcRect l="24834" t="16519" r="17417" b="17703"/>
          <a:stretch/>
        </p:blipFill>
        <p:spPr>
          <a:xfrm>
            <a:off x="3037840" y="1134674"/>
            <a:ext cx="7030719" cy="4504531"/>
          </a:xfrm>
          <a:prstGeom prst="rect">
            <a:avLst/>
          </a:prstGeom>
        </p:spPr>
      </p:pic>
      <p:sp>
        <p:nvSpPr>
          <p:cNvPr id="13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 smtClean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16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274585430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7815" y="570543"/>
            <a:ext cx="9524464" cy="5555937"/>
          </a:xfrm>
          <a:prstGeom prst="rect">
            <a:avLst/>
          </a:prstGeom>
        </p:spPr>
      </p:pic>
      <p:pic>
        <p:nvPicPr>
          <p:cNvPr id="7171" name="Image 17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1744978" y="340013"/>
            <a:ext cx="82727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C00000"/>
                </a:solidFill>
              </a:rPr>
              <a:t>PRELIMINARY RESULTS WITH TRITIUM SAMPLES</a:t>
            </a:r>
            <a:endParaRPr lang="fr-FR" sz="2800" dirty="0">
              <a:solidFill>
                <a:srgbClr val="C00000"/>
              </a:solidFill>
            </a:endParaRPr>
          </a:p>
        </p:txBody>
      </p:sp>
      <p:sp>
        <p:nvSpPr>
          <p:cNvPr id="14" name="ZoneTexte 37"/>
          <p:cNvSpPr txBox="1"/>
          <p:nvPr/>
        </p:nvSpPr>
        <p:spPr>
          <a:xfrm>
            <a:off x="1391620" y="5868591"/>
            <a:ext cx="6410325" cy="762000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marL="285750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solidFill>
                  <a:srgbClr val="002060"/>
                </a:solidFill>
                <a:latin typeface="Calibri"/>
              </a:rPr>
              <a:t>Both 60 </a:t>
            </a:r>
            <a:r>
              <a:rPr lang="en-GB" kern="0" spc="-1" dirty="0" err="1">
                <a:solidFill>
                  <a:srgbClr val="002060"/>
                </a:solidFill>
                <a:latin typeface="Calibri"/>
              </a:rPr>
              <a:t>Bq</a:t>
            </a:r>
            <a:r>
              <a:rPr lang="en-GB" kern="0" spc="-1" dirty="0">
                <a:solidFill>
                  <a:srgbClr val="002060"/>
                </a:solidFill>
                <a:latin typeface="Calibri"/>
              </a:rPr>
              <a:t> and 0.3 </a:t>
            </a:r>
            <a:r>
              <a:rPr lang="en-GB" kern="0" spc="-1" dirty="0" err="1">
                <a:solidFill>
                  <a:srgbClr val="002060"/>
                </a:solidFill>
                <a:latin typeface="Calibri"/>
              </a:rPr>
              <a:t>Bq</a:t>
            </a:r>
            <a:r>
              <a:rPr lang="en-GB" kern="0" spc="-1" dirty="0">
                <a:solidFill>
                  <a:srgbClr val="002060"/>
                </a:solidFill>
                <a:latin typeface="Calibri"/>
              </a:rPr>
              <a:t> drops positions are well assessed </a:t>
            </a:r>
          </a:p>
          <a:p>
            <a:pPr marL="285750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solidFill>
                  <a:srgbClr val="002060"/>
                </a:solidFill>
                <a:latin typeface="Calibri"/>
              </a:rPr>
              <a:t>Better signal-to-noise ratio and counting events capability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15" name="ZoneTexte 8"/>
          <p:cNvSpPr txBox="1"/>
          <p:nvPr/>
        </p:nvSpPr>
        <p:spPr>
          <a:xfrm>
            <a:off x="4416220" y="5665391"/>
            <a:ext cx="3738562" cy="293687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200" i="1" kern="0" dirty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20000 frames of 100 </a:t>
            </a:r>
            <a:r>
              <a:rPr lang="en-GB" sz="1200" i="1" kern="0" dirty="0" err="1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msec</a:t>
            </a:r>
            <a:r>
              <a:rPr lang="en-GB" sz="1200" i="1" kern="0" dirty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 (33 min), individual pixel background thresholding, 20% of CF4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000" i="1" kern="0" dirty="0">
                <a:solidFill>
                  <a:srgbClr val="000000"/>
                </a:solidFill>
                <a:latin typeface="Liberation Sans" pitchFamily="18"/>
                <a:ea typeface="Noto Sans CJK SC" pitchFamily="2"/>
                <a:cs typeface="Lohit Devanagari" pitchFamily="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5018268" y="703788"/>
            <a:ext cx="250132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fr-FR" sz="2200" u="sng" dirty="0">
                <a:solidFill>
                  <a:srgbClr val="002060"/>
                </a:solidFill>
                <a:ea typeface="Noto Sans CJK SC"/>
                <a:cs typeface="Lohit Devanagari"/>
              </a:rPr>
              <a:t>Clustering method</a:t>
            </a:r>
            <a:r>
              <a:rPr lang="en-GB" altLang="fr-FR" sz="2200" dirty="0">
                <a:solidFill>
                  <a:srgbClr val="002060"/>
                </a:solidFill>
                <a:ea typeface="Noto Sans CJK SC"/>
                <a:cs typeface="Lohit Devanagari"/>
              </a:rPr>
              <a:t> : </a:t>
            </a:r>
            <a:endParaRPr lang="fr-FR" altLang="fr-FR" sz="2200" dirty="0">
              <a:solidFill>
                <a:srgbClr val="002060"/>
              </a:solidFill>
              <a:ea typeface="Noto Sans CJK SC"/>
              <a:cs typeface="Lohit Devanagari"/>
            </a:endParaRPr>
          </a:p>
        </p:txBody>
      </p:sp>
      <p:sp>
        <p:nvSpPr>
          <p:cNvPr id="20" name="ZoneTexte 44"/>
          <p:cNvSpPr txBox="1"/>
          <p:nvPr/>
        </p:nvSpPr>
        <p:spPr>
          <a:xfrm>
            <a:off x="5661946" y="1219182"/>
            <a:ext cx="3738563" cy="293688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i="1" kern="0" dirty="0" smtClean="0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Clusters </a:t>
            </a:r>
            <a:r>
              <a:rPr lang="en-GB" sz="1400" i="1" kern="0" dirty="0" err="1" smtClean="0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barycenter</a:t>
            </a:r>
            <a:r>
              <a:rPr lang="en-GB" sz="1400" i="1" kern="0" dirty="0" smtClean="0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 histogram</a:t>
            </a:r>
            <a:endParaRPr lang="en-GB" sz="1400" i="1" kern="0" dirty="0">
              <a:solidFill>
                <a:srgbClr val="002060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000" i="1" kern="0" dirty="0">
              <a:solidFill>
                <a:srgbClr val="000000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13" y="6415345"/>
            <a:ext cx="1079547" cy="372427"/>
          </a:xfrm>
          <a:prstGeom prst="rect">
            <a:avLst/>
          </a:prstGeom>
        </p:spPr>
      </p:pic>
      <p:sp>
        <p:nvSpPr>
          <p:cNvPr id="13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 smtClean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17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230115368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/>
          <a:srcRect l="55667" t="33556" r="5333" b="24963"/>
          <a:stretch/>
        </p:blipFill>
        <p:spPr>
          <a:xfrm>
            <a:off x="6207927" y="467361"/>
            <a:ext cx="5363360" cy="3208848"/>
          </a:xfrm>
          <a:prstGeom prst="rect">
            <a:avLst/>
          </a:prstGeom>
        </p:spPr>
      </p:pic>
      <p:pic>
        <p:nvPicPr>
          <p:cNvPr id="7171" name="Image 17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1744979" y="340013"/>
            <a:ext cx="5851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C00000"/>
                </a:solidFill>
              </a:rPr>
              <a:t>NEUTRON RADIOGRAPHY</a:t>
            </a:r>
            <a:endParaRPr lang="fr-FR" sz="2800" dirty="0">
              <a:solidFill>
                <a:srgbClr val="C00000"/>
              </a:solidFill>
            </a:endParaRPr>
          </a:p>
        </p:txBody>
      </p:sp>
      <p:sp>
        <p:nvSpPr>
          <p:cNvPr id="8" name="ZoneTexte 4"/>
          <p:cNvSpPr txBox="1"/>
          <p:nvPr/>
        </p:nvSpPr>
        <p:spPr>
          <a:xfrm>
            <a:off x="746225" y="4256494"/>
            <a:ext cx="9061450" cy="2049463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kern="0" spc="-1" dirty="0" smtClean="0">
                <a:solidFill>
                  <a:srgbClr val="002060"/>
                </a:solidFill>
                <a:latin typeface="Calibri"/>
              </a:rPr>
              <a:t>Acquisition modes: </a:t>
            </a:r>
            <a:endParaRPr lang="en-GB" sz="2000" kern="0" spc="-1" dirty="0">
              <a:solidFill>
                <a:srgbClr val="002060"/>
              </a:solidFill>
              <a:latin typeface="Calibri"/>
            </a:endParaRPr>
          </a:p>
          <a:p>
            <a:pPr marL="742950" lvl="1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1" kern="0" spc="-1" dirty="0" smtClean="0">
                <a:solidFill>
                  <a:srgbClr val="006699"/>
                </a:solidFill>
                <a:latin typeface="Calibri"/>
              </a:rPr>
              <a:t>Event-by-event</a:t>
            </a:r>
            <a:r>
              <a:rPr lang="en-GB" kern="0" spc="-1" dirty="0" smtClean="0">
                <a:solidFill>
                  <a:srgbClr val="006699"/>
                </a:solidFill>
                <a:latin typeface="Calibri"/>
              </a:rPr>
              <a:t>: </a:t>
            </a:r>
            <a:r>
              <a:rPr lang="en-GB" kern="0" spc="-1" dirty="0">
                <a:solidFill>
                  <a:srgbClr val="006699"/>
                </a:solidFill>
                <a:latin typeface="Calibri"/>
              </a:rPr>
              <a:t>track </a:t>
            </a:r>
            <a:r>
              <a:rPr lang="en-GB" kern="0" spc="-1" dirty="0" smtClean="0">
                <a:solidFill>
                  <a:srgbClr val="006699"/>
                </a:solidFill>
                <a:latin typeface="Calibri"/>
              </a:rPr>
              <a:t>reconstruction: </a:t>
            </a:r>
            <a:endParaRPr lang="en-GB" kern="0" spc="-1" dirty="0">
              <a:solidFill>
                <a:srgbClr val="006699"/>
              </a:solidFill>
              <a:latin typeface="Calibri"/>
            </a:endParaRPr>
          </a:p>
          <a:p>
            <a:pPr lvl="1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solidFill>
                  <a:srgbClr val="006699"/>
                </a:solidFill>
                <a:latin typeface="Calibri"/>
              </a:rPr>
              <a:t>potentially higher resolution (100 </a:t>
            </a:r>
            <a:r>
              <a:rPr lang="en-GB" kern="0" spc="-1" dirty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µ</a:t>
            </a:r>
            <a:r>
              <a:rPr lang="en-GB" kern="0" spc="-1" dirty="0">
                <a:solidFill>
                  <a:srgbClr val="006699"/>
                </a:solidFill>
                <a:latin typeface="Calibri"/>
              </a:rPr>
              <a:t>m), better </a:t>
            </a:r>
            <a:r>
              <a:rPr lang="en-GB" kern="0" spc="-1" dirty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ɣ-to-n suppression</a:t>
            </a:r>
            <a:r>
              <a:rPr lang="en-GB" kern="0" spc="-1" dirty="0">
                <a:solidFill>
                  <a:srgbClr val="006699"/>
                </a:solidFill>
                <a:latin typeface="Calibri"/>
              </a:rPr>
              <a:t> </a:t>
            </a:r>
            <a:endParaRPr lang="en-GB" kern="0" spc="-1" dirty="0">
              <a:solidFill>
                <a:srgbClr val="002060"/>
              </a:solidFill>
              <a:latin typeface="Calibri"/>
            </a:endParaRPr>
          </a:p>
          <a:p>
            <a:pPr marL="742950" lvl="1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1" kern="0" spc="-1" dirty="0" smtClean="0">
                <a:solidFill>
                  <a:srgbClr val="006699"/>
                </a:solidFill>
                <a:latin typeface="Calibri"/>
              </a:rPr>
              <a:t>Integrated</a:t>
            </a:r>
            <a:r>
              <a:rPr lang="en-GB" kern="0" spc="-1" dirty="0" smtClean="0">
                <a:solidFill>
                  <a:srgbClr val="006699"/>
                </a:solidFill>
                <a:latin typeface="Calibri"/>
              </a:rPr>
              <a:t>: </a:t>
            </a:r>
            <a:r>
              <a:rPr lang="en-GB" kern="0" spc="-1" dirty="0">
                <a:solidFill>
                  <a:srgbClr val="006699"/>
                </a:solidFill>
                <a:latin typeface="Calibri"/>
              </a:rPr>
              <a:t>real-time </a:t>
            </a:r>
            <a:r>
              <a:rPr lang="en-GB" kern="0" spc="-1" dirty="0" smtClean="0">
                <a:solidFill>
                  <a:srgbClr val="006699"/>
                </a:solidFill>
                <a:latin typeface="Calibri"/>
              </a:rPr>
              <a:t>radiography:</a:t>
            </a:r>
          </a:p>
          <a:p>
            <a:pPr lvl="1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 smtClean="0">
                <a:solidFill>
                  <a:srgbClr val="006699"/>
                </a:solidFill>
                <a:latin typeface="Calibri"/>
              </a:rPr>
              <a:t> </a:t>
            </a:r>
            <a:r>
              <a:rPr lang="en-GB" kern="0" spc="-1" dirty="0" smtClean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ɣ-to-n suppression less efficient</a:t>
            </a:r>
            <a:endParaRPr lang="en-GB" sz="1600" kern="0" spc="-1" dirty="0">
              <a:solidFill>
                <a:srgbClr val="C0000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sp>
        <p:nvSpPr>
          <p:cNvPr id="10" name="ZoneTexte 5"/>
          <p:cNvSpPr txBox="1"/>
          <p:nvPr/>
        </p:nvSpPr>
        <p:spPr>
          <a:xfrm>
            <a:off x="116305" y="1154951"/>
            <a:ext cx="6699250" cy="2188521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>
              <a:lnSpc>
                <a:spcPct val="150000"/>
              </a:lnSpc>
              <a:spcAft>
                <a:spcPts val="6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200" u="sng" kern="0" dirty="0">
                <a:solidFill>
                  <a:srgbClr val="002060"/>
                </a:solidFill>
                <a:ea typeface="Noto Sans CJK SC" pitchFamily="2"/>
                <a:cs typeface="Lohit Devanagari" pitchFamily="2"/>
              </a:rPr>
              <a:t>Micromegas-based neutron </a:t>
            </a:r>
            <a:r>
              <a:rPr lang="en-GB" sz="2200" u="sng" kern="0" dirty="0" smtClean="0">
                <a:solidFill>
                  <a:srgbClr val="002060"/>
                </a:solidFill>
                <a:ea typeface="Noto Sans CJK SC" pitchFamily="2"/>
                <a:cs typeface="Lohit Devanagari" pitchFamily="2"/>
              </a:rPr>
              <a:t>imager</a:t>
            </a:r>
            <a:endParaRPr lang="en-GB" sz="2200" kern="0" spc="-1" baseline="30000" dirty="0">
              <a:solidFill>
                <a:srgbClr val="002060"/>
              </a:solidFill>
              <a:latin typeface="Calibri"/>
            </a:endParaRPr>
          </a:p>
          <a:p>
            <a:pPr>
              <a:lnSpc>
                <a:spcPct val="150000"/>
              </a:lnSpc>
              <a:spcAft>
                <a:spcPts val="6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kern="0" spc="-1" baseline="30000" dirty="0" smtClean="0">
                <a:solidFill>
                  <a:srgbClr val="002060"/>
                </a:solidFill>
                <a:latin typeface="Calibri"/>
              </a:rPr>
              <a:t>10</a:t>
            </a:r>
            <a:r>
              <a:rPr lang="en-GB" sz="2000" kern="0" spc="-1" dirty="0" smtClean="0">
                <a:solidFill>
                  <a:srgbClr val="002060"/>
                </a:solidFill>
                <a:latin typeface="Calibri"/>
              </a:rPr>
              <a:t>B</a:t>
            </a:r>
            <a:r>
              <a:rPr lang="en-GB" sz="2000" kern="0" spc="-1" baseline="-25000" dirty="0" smtClean="0">
                <a:solidFill>
                  <a:srgbClr val="002060"/>
                </a:solidFill>
                <a:latin typeface="Calibri"/>
              </a:rPr>
              <a:t>4</a:t>
            </a:r>
            <a:r>
              <a:rPr lang="en-GB" sz="2000" kern="0" spc="-1" dirty="0" smtClean="0">
                <a:solidFill>
                  <a:srgbClr val="002060"/>
                </a:solidFill>
                <a:latin typeface="Calibri"/>
              </a:rPr>
              <a:t>C </a:t>
            </a:r>
            <a:r>
              <a:rPr lang="en-GB" sz="2000" kern="0" spc="-1" dirty="0">
                <a:solidFill>
                  <a:srgbClr val="002060"/>
                </a:solidFill>
                <a:latin typeface="Calibri"/>
              </a:rPr>
              <a:t>neutron-to-charge converter</a:t>
            </a:r>
          </a:p>
          <a:p>
            <a:pPr marL="742950" lvl="1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1" kern="0" spc="-1" dirty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Thermal neutrons </a:t>
            </a:r>
            <a:r>
              <a:rPr lang="en-GB" kern="0" spc="-1" dirty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absorbed by 2 µm thin </a:t>
            </a:r>
            <a:r>
              <a:rPr lang="en-GB" kern="0" spc="-1" baseline="30000" dirty="0">
                <a:solidFill>
                  <a:srgbClr val="006699"/>
                </a:solidFill>
                <a:latin typeface="Calibri"/>
              </a:rPr>
              <a:t>10</a:t>
            </a:r>
            <a:r>
              <a:rPr lang="en-GB" kern="0" spc="-1" dirty="0">
                <a:solidFill>
                  <a:srgbClr val="006699"/>
                </a:solidFill>
                <a:latin typeface="Calibri"/>
              </a:rPr>
              <a:t>B</a:t>
            </a:r>
            <a:r>
              <a:rPr lang="en-GB" kern="0" spc="-1" baseline="-25000" dirty="0">
                <a:solidFill>
                  <a:srgbClr val="006699"/>
                </a:solidFill>
                <a:latin typeface="Calibri"/>
              </a:rPr>
              <a:t>4</a:t>
            </a:r>
            <a:r>
              <a:rPr lang="en-GB" kern="0" spc="-1" dirty="0">
                <a:solidFill>
                  <a:srgbClr val="006699"/>
                </a:solidFill>
                <a:latin typeface="Calibri"/>
              </a:rPr>
              <a:t>C </a:t>
            </a:r>
            <a:r>
              <a:rPr lang="en-GB" kern="0" spc="-1" dirty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layer</a:t>
            </a:r>
          </a:p>
          <a:p>
            <a:pPr marL="742950" lvl="1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Conversion </a:t>
            </a:r>
            <a:r>
              <a:rPr lang="en-GB" kern="0" spc="-1" dirty="0" smtClean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efficiency: </a:t>
            </a:r>
            <a:r>
              <a:rPr lang="en-GB" kern="0" spc="-1" dirty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5%</a:t>
            </a:r>
          </a:p>
          <a:p>
            <a:pPr marL="742950" lvl="1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(</a:t>
            </a:r>
            <a:r>
              <a:rPr lang="el-GR" kern="0" spc="-1" dirty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α</a:t>
            </a:r>
            <a:r>
              <a:rPr lang="fr-FR" kern="0" spc="-1" dirty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 or Li) fragments causes </a:t>
            </a:r>
            <a:r>
              <a:rPr lang="fr-FR" kern="0" spc="-1" dirty="0" err="1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strong</a:t>
            </a:r>
            <a:r>
              <a:rPr lang="fr-FR" kern="0" spc="-1" dirty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 ionisation </a:t>
            </a:r>
            <a:r>
              <a:rPr lang="fr-FR" kern="0" spc="-1" dirty="0" err="1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compared</a:t>
            </a:r>
            <a:r>
              <a:rPr lang="fr-FR" kern="0" spc="-1" dirty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 to </a:t>
            </a:r>
            <a:r>
              <a:rPr lang="fr-FR" kern="0" spc="-1" dirty="0" err="1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electrons</a:t>
            </a:r>
            <a:endParaRPr lang="fr-FR" kern="0" spc="-1" dirty="0">
              <a:solidFill>
                <a:srgbClr val="006699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marL="742950" lvl="1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kern="0" spc="-1" dirty="0" smtClean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Drawback: </a:t>
            </a:r>
            <a:r>
              <a:rPr lang="fr-FR" kern="0" spc="-1" dirty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fragments long range in the </a:t>
            </a:r>
            <a:r>
              <a:rPr lang="fr-FR" kern="0" spc="-1" dirty="0" err="1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gas</a:t>
            </a:r>
            <a:r>
              <a:rPr lang="fr-FR" kern="0" spc="-1" dirty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 </a:t>
            </a:r>
            <a:r>
              <a:rPr lang="fr-FR" kern="0" spc="-1" dirty="0" smtClean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(5 mm)</a:t>
            </a:r>
            <a:endParaRPr lang="en-GB" sz="1600" kern="0" spc="-1" dirty="0">
              <a:solidFill>
                <a:srgbClr val="C0000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sp>
        <p:nvSpPr>
          <p:cNvPr id="11" name="ZoneTexte 8"/>
          <p:cNvSpPr txBox="1"/>
          <p:nvPr/>
        </p:nvSpPr>
        <p:spPr>
          <a:xfrm>
            <a:off x="7897405" y="6304960"/>
            <a:ext cx="3738562" cy="292100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i="1" kern="0" dirty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Boron converter principle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000" i="1" kern="0" dirty="0">
              <a:solidFill>
                <a:srgbClr val="000000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pic>
        <p:nvPicPr>
          <p:cNvPr id="12" name="Imag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80" t="47253" r="63780" b="37563"/>
          <a:stretch>
            <a:fillRect/>
          </a:stretch>
        </p:blipFill>
        <p:spPr bwMode="auto">
          <a:xfrm>
            <a:off x="7640781" y="4388601"/>
            <a:ext cx="4515970" cy="1980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213" y="6415345"/>
            <a:ext cx="1079547" cy="372427"/>
          </a:xfrm>
          <a:prstGeom prst="rect">
            <a:avLst/>
          </a:prstGeom>
        </p:spPr>
      </p:pic>
      <p:sp>
        <p:nvSpPr>
          <p:cNvPr id="13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 smtClean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18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221230981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Image 17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1744978" y="340013"/>
            <a:ext cx="82727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C00000"/>
                </a:solidFill>
              </a:rPr>
              <a:t>PRELIMINARY RESULTS WITH A NEUTRON SOURCE</a:t>
            </a:r>
            <a:endParaRPr lang="fr-FR" sz="2800" dirty="0">
              <a:solidFill>
                <a:srgbClr val="C00000"/>
              </a:solidFill>
            </a:endParaRPr>
          </a:p>
        </p:txBody>
      </p:sp>
      <p:pic>
        <p:nvPicPr>
          <p:cNvPr id="7" name="Image 5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410" y="3861319"/>
            <a:ext cx="4343400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rapèze 12"/>
          <p:cNvSpPr>
            <a:spLocks/>
          </p:cNvSpPr>
          <p:nvPr/>
        </p:nvSpPr>
        <p:spPr bwMode="auto">
          <a:xfrm>
            <a:off x="827723" y="2913582"/>
            <a:ext cx="4648200" cy="714375"/>
          </a:xfrm>
          <a:custGeom>
            <a:avLst/>
            <a:gdLst>
              <a:gd name="T0" fmla="*/ 2321287 w 4649138"/>
              <a:gd name="T1" fmla="*/ 0 h 713122"/>
              <a:gd name="T2" fmla="*/ 4642576 w 4649138"/>
              <a:gd name="T3" fmla="*/ 360971 h 713122"/>
              <a:gd name="T4" fmla="*/ 2321287 w 4649138"/>
              <a:gd name="T5" fmla="*/ 721939 h 713122"/>
              <a:gd name="T6" fmla="*/ 0 w 4649138"/>
              <a:gd name="T7" fmla="*/ 360971 h 713122"/>
              <a:gd name="T8" fmla="*/ 89014 w 4649138"/>
              <a:gd name="T9" fmla="*/ 360971 h 713122"/>
              <a:gd name="T10" fmla="*/ 4553562 w 4649138"/>
              <a:gd name="T11" fmla="*/ 360971 h 713122"/>
              <a:gd name="T12" fmla="*/ 17694720 60000 65536"/>
              <a:gd name="T13" fmla="*/ 0 60000 65536"/>
              <a:gd name="T14" fmla="*/ 5898240 60000 65536"/>
              <a:gd name="T15" fmla="*/ 11796480 60000 65536"/>
              <a:gd name="T16" fmla="*/ 11796480 60000 65536"/>
              <a:gd name="T17" fmla="*/ 0 60000 65536"/>
              <a:gd name="T18" fmla="*/ 89140 w 4649138"/>
              <a:gd name="T19" fmla="*/ 18231 h 713122"/>
              <a:gd name="T20" fmla="*/ 4559998 w 4649138"/>
              <a:gd name="T21" fmla="*/ 713122 h 71312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649138" h="713122">
                <a:moveTo>
                  <a:pt x="0" y="713122"/>
                </a:moveTo>
                <a:lnTo>
                  <a:pt x="178281" y="0"/>
                </a:lnTo>
                <a:lnTo>
                  <a:pt x="4470857" y="0"/>
                </a:lnTo>
                <a:lnTo>
                  <a:pt x="4649138" y="713122"/>
                </a:lnTo>
                <a:lnTo>
                  <a:pt x="0" y="713122"/>
                </a:lnTo>
                <a:close/>
              </a:path>
            </a:pathLst>
          </a:custGeom>
          <a:solidFill>
            <a:schemeClr val="bg1"/>
          </a:solidFill>
          <a:ln w="12701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anchor="ctr" anchorCtr="1"/>
          <a:lstStyle/>
          <a:p>
            <a:endParaRPr lang="fr-FR"/>
          </a:p>
        </p:txBody>
      </p:sp>
      <p:sp>
        <p:nvSpPr>
          <p:cNvPr id="10" name="Triangle isocèle 7"/>
          <p:cNvSpPr>
            <a:spLocks/>
          </p:cNvSpPr>
          <p:nvPr/>
        </p:nvSpPr>
        <p:spPr bwMode="auto">
          <a:xfrm rot="10799991">
            <a:off x="3005773" y="3770832"/>
            <a:ext cx="485775" cy="503237"/>
          </a:xfrm>
          <a:custGeom>
            <a:avLst/>
            <a:gdLst>
              <a:gd name="T0" fmla="*/ 244569 w 485217"/>
              <a:gd name="T1" fmla="*/ 0 h 502526"/>
              <a:gd name="T2" fmla="*/ 489137 w 485217"/>
              <a:gd name="T3" fmla="*/ 253764 h 502526"/>
              <a:gd name="T4" fmla="*/ 244569 w 485217"/>
              <a:gd name="T5" fmla="*/ 507524 h 502526"/>
              <a:gd name="T6" fmla="*/ 0 w 485217"/>
              <a:gd name="T7" fmla="*/ 253764 h 502526"/>
              <a:gd name="T8" fmla="*/ 244568 w 485217"/>
              <a:gd name="T9" fmla="*/ 0 h 502526"/>
              <a:gd name="T10" fmla="*/ 122283 w 485217"/>
              <a:gd name="T11" fmla="*/ 253764 h 502526"/>
              <a:gd name="T12" fmla="*/ 0 w 485217"/>
              <a:gd name="T13" fmla="*/ 507524 h 502526"/>
              <a:gd name="T14" fmla="*/ 244568 w 485217"/>
              <a:gd name="T15" fmla="*/ 507524 h 502526"/>
              <a:gd name="T16" fmla="*/ 489137 w 485217"/>
              <a:gd name="T17" fmla="*/ 507524 h 502526"/>
              <a:gd name="T18" fmla="*/ 366852 w 485217"/>
              <a:gd name="T19" fmla="*/ 253764 h 502526"/>
              <a:gd name="T20" fmla="*/ 17694720 60000 65536"/>
              <a:gd name="T21" fmla="*/ 0 60000 65536"/>
              <a:gd name="T22" fmla="*/ 5898240 60000 65536"/>
              <a:gd name="T23" fmla="*/ 11796480 60000 65536"/>
              <a:gd name="T24" fmla="*/ 17694720 60000 65536"/>
              <a:gd name="T25" fmla="*/ 11796480 60000 65536"/>
              <a:gd name="T26" fmla="*/ 5898240 60000 65536"/>
              <a:gd name="T27" fmla="*/ 5898240 60000 65536"/>
              <a:gd name="T28" fmla="*/ 5898240 60000 65536"/>
              <a:gd name="T29" fmla="*/ 0 60000 65536"/>
              <a:gd name="T30" fmla="*/ 121304 w 485217"/>
              <a:gd name="T31" fmla="*/ 251263 h 502526"/>
              <a:gd name="T32" fmla="*/ 363913 w 485217"/>
              <a:gd name="T33" fmla="*/ 502526 h 50252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85217" h="502526">
                <a:moveTo>
                  <a:pt x="0" y="502526"/>
                </a:moveTo>
                <a:lnTo>
                  <a:pt x="242608" y="0"/>
                </a:lnTo>
                <a:lnTo>
                  <a:pt x="485217" y="502526"/>
                </a:lnTo>
                <a:lnTo>
                  <a:pt x="0" y="502526"/>
                </a:lnTo>
                <a:close/>
              </a:path>
            </a:pathLst>
          </a:custGeom>
          <a:solidFill>
            <a:srgbClr val="F8CBAD">
              <a:alpha val="70195"/>
            </a:srgbClr>
          </a:solidFill>
          <a:ln w="6345" cap="flat">
            <a:solidFill>
              <a:srgbClr val="F4B183">
                <a:alpha val="50195"/>
              </a:srgbClr>
            </a:solidFill>
            <a:prstDash val="solid"/>
            <a:miter lim="800000"/>
            <a:headEnd/>
            <a:tailEnd/>
          </a:ln>
        </p:spPr>
        <p:txBody>
          <a:bodyPr anchor="ctr" anchorCtr="1"/>
          <a:lstStyle/>
          <a:p>
            <a:endParaRPr lang="fr-FR"/>
          </a:p>
        </p:txBody>
      </p:sp>
      <p:sp>
        <p:nvSpPr>
          <p:cNvPr id="11" name="Triangle isocèle 8"/>
          <p:cNvSpPr>
            <a:spLocks/>
          </p:cNvSpPr>
          <p:nvPr/>
        </p:nvSpPr>
        <p:spPr bwMode="auto">
          <a:xfrm rot="10799991">
            <a:off x="3164523" y="4088332"/>
            <a:ext cx="166687" cy="912812"/>
          </a:xfrm>
          <a:custGeom>
            <a:avLst/>
            <a:gdLst>
              <a:gd name="T0" fmla="*/ 85834 w 165872"/>
              <a:gd name="T1" fmla="*/ 0 h 1022747"/>
              <a:gd name="T2" fmla="*/ 171661 w 165872"/>
              <a:gd name="T3" fmla="*/ 410055 h 1022747"/>
              <a:gd name="T4" fmla="*/ 85834 w 165872"/>
              <a:gd name="T5" fmla="*/ 820109 h 1022747"/>
              <a:gd name="T6" fmla="*/ 0 w 165872"/>
              <a:gd name="T7" fmla="*/ 410055 h 1022747"/>
              <a:gd name="T8" fmla="*/ 88220 w 165872"/>
              <a:gd name="T9" fmla="*/ 0 h 1022747"/>
              <a:gd name="T10" fmla="*/ 44110 w 165872"/>
              <a:gd name="T11" fmla="*/ 410055 h 1022747"/>
              <a:gd name="T12" fmla="*/ 0 w 165872"/>
              <a:gd name="T13" fmla="*/ 820109 h 1022747"/>
              <a:gd name="T14" fmla="*/ 88220 w 165872"/>
              <a:gd name="T15" fmla="*/ 820109 h 1022747"/>
              <a:gd name="T16" fmla="*/ 171661 w 165872"/>
              <a:gd name="T17" fmla="*/ 820109 h 1022747"/>
              <a:gd name="T18" fmla="*/ 129940 w 165872"/>
              <a:gd name="T19" fmla="*/ 410055 h 1022747"/>
              <a:gd name="T20" fmla="*/ 17694720 60000 65536"/>
              <a:gd name="T21" fmla="*/ 0 60000 65536"/>
              <a:gd name="T22" fmla="*/ 5898240 60000 65536"/>
              <a:gd name="T23" fmla="*/ 11796480 60000 65536"/>
              <a:gd name="T24" fmla="*/ 17694720 60000 65536"/>
              <a:gd name="T25" fmla="*/ 11796480 60000 65536"/>
              <a:gd name="T26" fmla="*/ 5898240 60000 65536"/>
              <a:gd name="T27" fmla="*/ 5898240 60000 65536"/>
              <a:gd name="T28" fmla="*/ 5898240 60000 65536"/>
              <a:gd name="T29" fmla="*/ 0 60000 65536"/>
              <a:gd name="T30" fmla="*/ 42622 w 165872"/>
              <a:gd name="T31" fmla="*/ 511374 h 1022747"/>
              <a:gd name="T32" fmla="*/ 125558 w 165872"/>
              <a:gd name="T33" fmla="*/ 1022747 h 102274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65872" h="1022747">
                <a:moveTo>
                  <a:pt x="0" y="1022747"/>
                </a:moveTo>
                <a:lnTo>
                  <a:pt x="85245" y="0"/>
                </a:lnTo>
                <a:lnTo>
                  <a:pt x="165872" y="1022747"/>
                </a:lnTo>
                <a:lnTo>
                  <a:pt x="0" y="1022747"/>
                </a:lnTo>
                <a:close/>
              </a:path>
            </a:pathLst>
          </a:custGeom>
          <a:solidFill>
            <a:srgbClr val="F8CBAD">
              <a:alpha val="98822"/>
            </a:srgbClr>
          </a:solidFill>
          <a:ln w="6345" cap="flat">
            <a:solidFill>
              <a:srgbClr val="F8CBAD">
                <a:alpha val="50195"/>
              </a:srgbClr>
            </a:solidFill>
            <a:prstDash val="solid"/>
            <a:miter lim="800000"/>
            <a:headEnd/>
            <a:tailEnd/>
          </a:ln>
        </p:spPr>
        <p:txBody>
          <a:bodyPr anchor="ctr" anchorCtr="1"/>
          <a:lstStyle/>
          <a:p>
            <a:endParaRPr lang="fr-FR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954723" y="3716857"/>
            <a:ext cx="4364037" cy="46037"/>
          </a:xfrm>
          <a:prstGeom prst="rect">
            <a:avLst/>
          </a:prstGeom>
          <a:solidFill>
            <a:srgbClr val="00CC99"/>
          </a:solidFill>
          <a:ln w="12701">
            <a:solidFill>
              <a:srgbClr val="00CC99"/>
            </a:solidFill>
            <a:miter lim="800000"/>
            <a:headEnd/>
            <a:tailEnd/>
          </a:ln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FFFF"/>
              </a:solidFill>
            </a:endParaRPr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854710" y="3659707"/>
            <a:ext cx="4564063" cy="46037"/>
          </a:xfrm>
          <a:prstGeom prst="rect">
            <a:avLst/>
          </a:prstGeom>
          <a:solidFill>
            <a:srgbClr val="00B0F0"/>
          </a:solidFill>
          <a:ln w="12701">
            <a:solidFill>
              <a:srgbClr val="00B0F0"/>
            </a:solidFill>
            <a:miter lim="800000"/>
            <a:headEnd/>
            <a:tailEnd/>
          </a:ln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FFFF"/>
              </a:solidFill>
            </a:endParaRPr>
          </a:p>
        </p:txBody>
      </p:sp>
      <p:sp>
        <p:nvSpPr>
          <p:cNvPr id="14" name="ZoneTexte 11"/>
          <p:cNvSpPr txBox="1">
            <a:spLocks noChangeArrowheads="1"/>
          </p:cNvSpPr>
          <p:nvPr/>
        </p:nvSpPr>
        <p:spPr bwMode="auto">
          <a:xfrm>
            <a:off x="362585" y="5059882"/>
            <a:ext cx="10747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sz="1200">
                <a:solidFill>
                  <a:srgbClr val="000000"/>
                </a:solidFill>
              </a:rPr>
              <a:t>Cathode</a:t>
            </a:r>
          </a:p>
        </p:txBody>
      </p:sp>
      <p:sp>
        <p:nvSpPr>
          <p:cNvPr id="15" name="ZoneTexte 13"/>
          <p:cNvSpPr txBox="1">
            <a:spLocks noChangeArrowheads="1"/>
          </p:cNvSpPr>
          <p:nvPr/>
        </p:nvSpPr>
        <p:spPr bwMode="auto">
          <a:xfrm>
            <a:off x="362585" y="3812107"/>
            <a:ext cx="10747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sz="1200">
                <a:solidFill>
                  <a:srgbClr val="000000"/>
                </a:solidFill>
              </a:rPr>
              <a:t>Mesh</a:t>
            </a:r>
          </a:p>
        </p:txBody>
      </p:sp>
      <p:sp>
        <p:nvSpPr>
          <p:cNvPr id="16" name="ZoneTexte 14"/>
          <p:cNvSpPr txBox="1">
            <a:spLocks noChangeArrowheads="1"/>
          </p:cNvSpPr>
          <p:nvPr/>
        </p:nvSpPr>
        <p:spPr bwMode="auto">
          <a:xfrm>
            <a:off x="386398" y="3585094"/>
            <a:ext cx="10763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sz="1200">
                <a:solidFill>
                  <a:srgbClr val="00CC99"/>
                </a:solidFill>
              </a:rPr>
              <a:t>ITO</a:t>
            </a:r>
          </a:p>
        </p:txBody>
      </p:sp>
      <p:sp>
        <p:nvSpPr>
          <p:cNvPr id="17" name="ZoneTexte 15"/>
          <p:cNvSpPr txBox="1">
            <a:spLocks noChangeArrowheads="1"/>
          </p:cNvSpPr>
          <p:nvPr/>
        </p:nvSpPr>
        <p:spPr bwMode="auto">
          <a:xfrm>
            <a:off x="362585" y="3370782"/>
            <a:ext cx="10747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sz="1200">
                <a:solidFill>
                  <a:srgbClr val="00B0F0"/>
                </a:solidFill>
              </a:rPr>
              <a:t>Glass</a:t>
            </a:r>
          </a:p>
        </p:txBody>
      </p:sp>
      <p:sp>
        <p:nvSpPr>
          <p:cNvPr id="18" name="ZoneTexte 18"/>
          <p:cNvSpPr txBox="1">
            <a:spLocks noChangeArrowheads="1"/>
          </p:cNvSpPr>
          <p:nvPr/>
        </p:nvSpPr>
        <p:spPr bwMode="auto">
          <a:xfrm>
            <a:off x="289560" y="2604019"/>
            <a:ext cx="10747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sz="1200">
                <a:solidFill>
                  <a:srgbClr val="595959"/>
                </a:solidFill>
              </a:rPr>
              <a:t>Light cover</a:t>
            </a:r>
          </a:p>
        </p:txBody>
      </p:sp>
      <p:sp>
        <p:nvSpPr>
          <p:cNvPr id="19" name="ZoneTexte 21"/>
          <p:cNvSpPr txBox="1">
            <a:spLocks noChangeArrowheads="1"/>
          </p:cNvSpPr>
          <p:nvPr/>
        </p:nvSpPr>
        <p:spPr bwMode="auto">
          <a:xfrm>
            <a:off x="3710623" y="2291282"/>
            <a:ext cx="10747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sz="1200">
                <a:solidFill>
                  <a:srgbClr val="006699"/>
                </a:solidFill>
              </a:rPr>
              <a:t>Camera</a:t>
            </a:r>
          </a:p>
        </p:txBody>
      </p:sp>
      <p:sp>
        <p:nvSpPr>
          <p:cNvPr id="20" name="Flèche vers le haut 20"/>
          <p:cNvSpPr>
            <a:spLocks/>
          </p:cNvSpPr>
          <p:nvPr/>
        </p:nvSpPr>
        <p:spPr bwMode="auto">
          <a:xfrm>
            <a:off x="2772410" y="3032644"/>
            <a:ext cx="768350" cy="531813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0 w 21600"/>
              <a:gd name="T7" fmla="*/ 2147483646 h 21600"/>
              <a:gd name="T8" fmla="*/ 0 w 21600"/>
              <a:gd name="T9" fmla="*/ 2147483646 h 21600"/>
              <a:gd name="T10" fmla="*/ 2147483646 w 21600"/>
              <a:gd name="T11" fmla="*/ 2147483646 h 21600"/>
              <a:gd name="T12" fmla="*/ 17694720 60000 65536"/>
              <a:gd name="T13" fmla="*/ 0 60000 65536"/>
              <a:gd name="T14" fmla="*/ 5898240 60000 65536"/>
              <a:gd name="T15" fmla="*/ 11796480 60000 65536"/>
              <a:gd name="T16" fmla="*/ 11796480 60000 65536"/>
              <a:gd name="T17" fmla="*/ 0 60000 65536"/>
              <a:gd name="T18" fmla="*/ 5400 w 21600"/>
              <a:gd name="T19" fmla="*/ 5400 h 21600"/>
              <a:gd name="T20" fmla="*/ 16200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5400" y="21600"/>
                </a:moveTo>
                <a:lnTo>
                  <a:pt x="5400" y="10800"/>
                </a:lnTo>
                <a:lnTo>
                  <a:pt x="0" y="10800"/>
                </a:lnTo>
                <a:lnTo>
                  <a:pt x="10800" y="0"/>
                </a:lnTo>
                <a:lnTo>
                  <a:pt x="21600" y="10800"/>
                </a:lnTo>
                <a:lnTo>
                  <a:pt x="16200" y="10800"/>
                </a:lnTo>
                <a:lnTo>
                  <a:pt x="16200" y="21600"/>
                </a:lnTo>
                <a:lnTo>
                  <a:pt x="5400" y="21600"/>
                </a:lnTo>
                <a:close/>
              </a:path>
            </a:pathLst>
          </a:custGeom>
          <a:solidFill>
            <a:srgbClr val="FFC000"/>
          </a:solidFill>
          <a:ln w="12701" cap="flat">
            <a:solidFill>
              <a:srgbClr val="ED7D31"/>
            </a:solidFill>
            <a:prstDash val="solid"/>
            <a:miter lim="800000"/>
            <a:headEnd/>
            <a:tailEnd/>
          </a:ln>
        </p:spPr>
        <p:txBody>
          <a:bodyPr anchor="ctr" anchorCtr="1"/>
          <a:lstStyle/>
          <a:p>
            <a:endParaRPr lang="fr-FR"/>
          </a:p>
        </p:txBody>
      </p:sp>
      <p:sp>
        <p:nvSpPr>
          <p:cNvPr id="21" name="ZoneTexte 24"/>
          <p:cNvSpPr txBox="1">
            <a:spLocks noChangeArrowheads="1"/>
          </p:cNvSpPr>
          <p:nvPr/>
        </p:nvSpPr>
        <p:spPr bwMode="auto">
          <a:xfrm>
            <a:off x="3567748" y="3254894"/>
            <a:ext cx="107632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sz="1200" b="1">
                <a:solidFill>
                  <a:srgbClr val="FFC000"/>
                </a:solidFill>
              </a:rPr>
              <a:t>VIS light</a:t>
            </a:r>
          </a:p>
        </p:txBody>
      </p:sp>
      <p:sp>
        <p:nvSpPr>
          <p:cNvPr id="22" name="ZoneTexte 33"/>
          <p:cNvSpPr txBox="1">
            <a:spLocks noChangeArrowheads="1"/>
          </p:cNvSpPr>
          <p:nvPr/>
        </p:nvSpPr>
        <p:spPr bwMode="auto">
          <a:xfrm>
            <a:off x="2918460" y="4221682"/>
            <a:ext cx="492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>
                <a:solidFill>
                  <a:srgbClr val="F4B183"/>
                </a:solidFill>
              </a:rPr>
              <a:t>e</a:t>
            </a:r>
            <a:r>
              <a:rPr lang="fr-FR" altLang="fr-FR" baseline="30000">
                <a:solidFill>
                  <a:srgbClr val="F4B183"/>
                </a:solidFill>
              </a:rPr>
              <a:t>-</a:t>
            </a:r>
          </a:p>
        </p:txBody>
      </p:sp>
      <p:sp>
        <p:nvSpPr>
          <p:cNvPr id="23" name="ZoneTexte 36"/>
          <p:cNvSpPr txBox="1"/>
          <p:nvPr/>
        </p:nvSpPr>
        <p:spPr>
          <a:xfrm>
            <a:off x="243840" y="1252020"/>
            <a:ext cx="1701800" cy="274637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u="sng" kern="0" dirty="0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Experimental set-up</a:t>
            </a:r>
            <a:endParaRPr lang="en-GB" sz="2400" kern="0" dirty="0">
              <a:solidFill>
                <a:srgbClr val="002060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sp>
        <p:nvSpPr>
          <p:cNvPr id="24" name="ZoneTexte 41"/>
          <p:cNvSpPr txBox="1"/>
          <p:nvPr/>
        </p:nvSpPr>
        <p:spPr>
          <a:xfrm>
            <a:off x="1267460" y="6348569"/>
            <a:ext cx="3738563" cy="292100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i="1" kern="0" dirty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OMNIS set-up schema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000" i="1" kern="0" dirty="0">
              <a:solidFill>
                <a:srgbClr val="000000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sp>
        <p:nvSpPr>
          <p:cNvPr id="25" name="Cylindre 24"/>
          <p:cNvSpPr/>
          <p:nvPr/>
        </p:nvSpPr>
        <p:spPr>
          <a:xfrm>
            <a:off x="2996248" y="2394469"/>
            <a:ext cx="347662" cy="428625"/>
          </a:xfrm>
          <a:prstGeom prst="can">
            <a:avLst/>
          </a:prstGeom>
          <a:solidFill>
            <a:srgbClr val="000000"/>
          </a:solidFill>
          <a:ln>
            <a:solidFill>
              <a:srgbClr val="4171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ln>
                <a:solidFill>
                  <a:srgbClr val="41719C"/>
                </a:solidFill>
              </a:ln>
            </a:endParaRPr>
          </a:p>
        </p:txBody>
      </p:sp>
      <p:sp>
        <p:nvSpPr>
          <p:cNvPr id="26" name="Rectangle 19"/>
          <p:cNvSpPr>
            <a:spLocks noChangeArrowheads="1"/>
          </p:cNvSpPr>
          <p:nvPr/>
        </p:nvSpPr>
        <p:spPr bwMode="auto">
          <a:xfrm>
            <a:off x="2773998" y="2140469"/>
            <a:ext cx="781050" cy="557213"/>
          </a:xfrm>
          <a:prstGeom prst="rect">
            <a:avLst/>
          </a:prstGeom>
          <a:solidFill>
            <a:srgbClr val="5B9BD5"/>
          </a:solidFill>
          <a:ln w="12701">
            <a:solidFill>
              <a:srgbClr val="41719C"/>
            </a:solidFill>
            <a:miter lim="800000"/>
            <a:headEnd/>
            <a:tailEnd/>
          </a:ln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FFFF"/>
              </a:solidFill>
            </a:endParaRPr>
          </a:p>
        </p:txBody>
      </p:sp>
      <p:sp>
        <p:nvSpPr>
          <p:cNvPr id="27" name="Rectangle 2"/>
          <p:cNvSpPr>
            <a:spLocks noChangeArrowheads="1"/>
          </p:cNvSpPr>
          <p:nvPr/>
        </p:nvSpPr>
        <p:spPr bwMode="auto">
          <a:xfrm>
            <a:off x="1016635" y="5378969"/>
            <a:ext cx="4265613" cy="17463"/>
          </a:xfrm>
          <a:prstGeom prst="rect">
            <a:avLst/>
          </a:prstGeom>
          <a:solidFill>
            <a:srgbClr val="C00000"/>
          </a:solidFill>
          <a:ln w="12701">
            <a:solidFill>
              <a:srgbClr val="C00000"/>
            </a:solidFill>
            <a:miter lim="800000"/>
            <a:headEnd/>
            <a:tailEnd/>
          </a:ln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FFFF"/>
              </a:solidFill>
            </a:endParaRPr>
          </a:p>
        </p:txBody>
      </p:sp>
      <p:sp>
        <p:nvSpPr>
          <p:cNvPr id="28" name="ZoneTexte 15"/>
          <p:cNvSpPr txBox="1">
            <a:spLocks noChangeArrowheads="1"/>
          </p:cNvSpPr>
          <p:nvPr/>
        </p:nvSpPr>
        <p:spPr bwMode="auto">
          <a:xfrm>
            <a:off x="480060" y="5331344"/>
            <a:ext cx="10747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fr-FR" sz="1200">
                <a:solidFill>
                  <a:srgbClr val="C00000"/>
                </a:solidFill>
              </a:rPr>
              <a:t>B</a:t>
            </a:r>
            <a:r>
              <a:rPr lang="en-US" altLang="fr-FR" sz="1200" baseline="-25000">
                <a:solidFill>
                  <a:srgbClr val="C00000"/>
                </a:solidFill>
              </a:rPr>
              <a:t>4</a:t>
            </a:r>
            <a:r>
              <a:rPr lang="en-US" altLang="fr-FR" sz="1200">
                <a:solidFill>
                  <a:srgbClr val="C00000"/>
                </a:solidFill>
              </a:rPr>
              <a:t>C</a:t>
            </a:r>
            <a:endParaRPr lang="fr-FR" altLang="fr-FR" sz="1200">
              <a:solidFill>
                <a:srgbClr val="C00000"/>
              </a:solidFill>
            </a:endParaRPr>
          </a:p>
        </p:txBody>
      </p:sp>
      <p:sp>
        <p:nvSpPr>
          <p:cNvPr id="29" name="Rectangle 2"/>
          <p:cNvSpPr>
            <a:spLocks noChangeArrowheads="1"/>
          </p:cNvSpPr>
          <p:nvPr/>
        </p:nvSpPr>
        <p:spPr bwMode="auto">
          <a:xfrm>
            <a:off x="2747010" y="5921894"/>
            <a:ext cx="835025" cy="255588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1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 smtClean="0">
              <a:solidFill>
                <a:srgbClr val="FFFFFF"/>
              </a:solidFill>
            </a:endParaRPr>
          </a:p>
        </p:txBody>
      </p:sp>
      <p:sp>
        <p:nvSpPr>
          <p:cNvPr id="30" name="ZoneTexte 11"/>
          <p:cNvSpPr txBox="1">
            <a:spLocks noChangeArrowheads="1"/>
          </p:cNvSpPr>
          <p:nvPr/>
        </p:nvSpPr>
        <p:spPr bwMode="auto">
          <a:xfrm>
            <a:off x="3582035" y="5834582"/>
            <a:ext cx="10747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sz="1200">
                <a:solidFill>
                  <a:srgbClr val="000000"/>
                </a:solidFill>
              </a:rPr>
              <a:t>Neutron source</a:t>
            </a:r>
          </a:p>
        </p:txBody>
      </p:sp>
      <p:sp>
        <p:nvSpPr>
          <p:cNvPr id="31" name="Forme libre 31"/>
          <p:cNvSpPr>
            <a:spLocks/>
          </p:cNvSpPr>
          <p:nvPr/>
        </p:nvSpPr>
        <p:spPr bwMode="auto">
          <a:xfrm rot="18660000" flipH="1">
            <a:off x="3033554" y="5336901"/>
            <a:ext cx="71437" cy="685800"/>
          </a:xfrm>
          <a:custGeom>
            <a:avLst/>
            <a:gdLst>
              <a:gd name="T0" fmla="*/ 13 w 205955"/>
              <a:gd name="T1" fmla="*/ 0 h 738023"/>
              <a:gd name="T2" fmla="*/ 25 w 205955"/>
              <a:gd name="T3" fmla="*/ 5 h 738023"/>
              <a:gd name="T4" fmla="*/ 13 w 205955"/>
              <a:gd name="T5" fmla="*/ 11 h 738023"/>
              <a:gd name="T6" fmla="*/ 0 w 205955"/>
              <a:gd name="T7" fmla="*/ 5 h 738023"/>
              <a:gd name="T8" fmla="*/ 0 w 205955"/>
              <a:gd name="T9" fmla="*/ 0 h 738023"/>
              <a:gd name="T10" fmla="*/ 6 w 205955"/>
              <a:gd name="T11" fmla="*/ 0 h 738023"/>
              <a:gd name="T12" fmla="*/ 20 w 205955"/>
              <a:gd name="T13" fmla="*/ 2 h 738023"/>
              <a:gd name="T14" fmla="*/ 1 w 205955"/>
              <a:gd name="T15" fmla="*/ 3 h 738023"/>
              <a:gd name="T16" fmla="*/ 19 w 205955"/>
              <a:gd name="T17" fmla="*/ 5 h 738023"/>
              <a:gd name="T18" fmla="*/ 8 w 205955"/>
              <a:gd name="T19" fmla="*/ 7 h 738023"/>
              <a:gd name="T20" fmla="*/ 25 w 205955"/>
              <a:gd name="T21" fmla="*/ 9 h 738023"/>
              <a:gd name="T22" fmla="*/ 20 w 205955"/>
              <a:gd name="T23" fmla="*/ 11 h 738023"/>
              <a:gd name="T24" fmla="*/ 17694720 60000 65536"/>
              <a:gd name="T25" fmla="*/ 0 60000 65536"/>
              <a:gd name="T26" fmla="*/ 5898240 60000 65536"/>
              <a:gd name="T27" fmla="*/ 1179648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05955"/>
              <a:gd name="T37" fmla="*/ 0 h 738023"/>
              <a:gd name="T38" fmla="*/ 205955 w 205955"/>
              <a:gd name="T39" fmla="*/ 738023 h 7380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05955" h="738023">
                <a:moveTo>
                  <a:pt x="0" y="4493"/>
                </a:moveTo>
                <a:cubicBezTo>
                  <a:pt x="11723" y="-531"/>
                  <a:pt x="23446" y="-5555"/>
                  <a:pt x="50242" y="14542"/>
                </a:cubicBezTo>
                <a:cubicBezTo>
                  <a:pt x="77038" y="34639"/>
                  <a:pt x="167473" y="89905"/>
                  <a:pt x="160774" y="125074"/>
                </a:cubicBezTo>
                <a:cubicBezTo>
                  <a:pt x="154075" y="160243"/>
                  <a:pt x="11723" y="187038"/>
                  <a:pt x="10048" y="225557"/>
                </a:cubicBezTo>
                <a:cubicBezTo>
                  <a:pt x="8373" y="264076"/>
                  <a:pt x="142351" y="315993"/>
                  <a:pt x="150725" y="356186"/>
                </a:cubicBezTo>
                <a:cubicBezTo>
                  <a:pt x="159099" y="396379"/>
                  <a:pt x="51916" y="421501"/>
                  <a:pt x="60290" y="466718"/>
                </a:cubicBezTo>
                <a:cubicBezTo>
                  <a:pt x="68664" y="511935"/>
                  <a:pt x="184220" y="582274"/>
                  <a:pt x="200967" y="627491"/>
                </a:cubicBezTo>
                <a:cubicBezTo>
                  <a:pt x="217714" y="672709"/>
                  <a:pt x="189244" y="705366"/>
                  <a:pt x="160774" y="738023"/>
                </a:cubicBezTo>
              </a:path>
            </a:pathLst>
          </a:custGeom>
          <a:noFill/>
          <a:ln w="6345" cap="flat">
            <a:solidFill>
              <a:schemeClr val="accent2">
                <a:lumMod val="75000"/>
              </a:schemeClr>
            </a:solidFill>
            <a:prstDash val="solid"/>
            <a:miter lim="800000"/>
            <a:headEnd type="triangl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/>
          <a:p>
            <a:pPr>
              <a:defRPr/>
            </a:pPr>
            <a:endParaRPr lang="fr-FR"/>
          </a:p>
        </p:txBody>
      </p:sp>
      <p:sp>
        <p:nvSpPr>
          <p:cNvPr id="32" name="ZoneTexte 11"/>
          <p:cNvSpPr txBox="1">
            <a:spLocks noChangeArrowheads="1"/>
          </p:cNvSpPr>
          <p:nvPr/>
        </p:nvSpPr>
        <p:spPr bwMode="auto">
          <a:xfrm>
            <a:off x="3164523" y="5540894"/>
            <a:ext cx="107473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dirty="0" smtClean="0">
                <a:solidFill>
                  <a:schemeClr val="accent2">
                    <a:lumMod val="75000"/>
                  </a:schemeClr>
                </a:solidFill>
              </a:rPr>
              <a:t>Slow neutron</a:t>
            </a:r>
          </a:p>
        </p:txBody>
      </p:sp>
      <p:sp>
        <p:nvSpPr>
          <p:cNvPr id="33" name="Forme libre 31"/>
          <p:cNvSpPr>
            <a:spLocks/>
          </p:cNvSpPr>
          <p:nvPr/>
        </p:nvSpPr>
        <p:spPr bwMode="auto">
          <a:xfrm rot="2880000" flipH="1">
            <a:off x="3219292" y="4486000"/>
            <a:ext cx="76200" cy="1077913"/>
          </a:xfrm>
          <a:custGeom>
            <a:avLst/>
            <a:gdLst>
              <a:gd name="T0" fmla="*/ 13 w 205955"/>
              <a:gd name="T1" fmla="*/ 0 h 738023"/>
              <a:gd name="T2" fmla="*/ 25 w 205955"/>
              <a:gd name="T3" fmla="*/ 5 h 738023"/>
              <a:gd name="T4" fmla="*/ 13 w 205955"/>
              <a:gd name="T5" fmla="*/ 11 h 738023"/>
              <a:gd name="T6" fmla="*/ 0 w 205955"/>
              <a:gd name="T7" fmla="*/ 5 h 738023"/>
              <a:gd name="T8" fmla="*/ 0 w 205955"/>
              <a:gd name="T9" fmla="*/ 0 h 738023"/>
              <a:gd name="T10" fmla="*/ 6 w 205955"/>
              <a:gd name="T11" fmla="*/ 0 h 738023"/>
              <a:gd name="T12" fmla="*/ 20 w 205955"/>
              <a:gd name="T13" fmla="*/ 2 h 738023"/>
              <a:gd name="T14" fmla="*/ 1 w 205955"/>
              <a:gd name="T15" fmla="*/ 3 h 738023"/>
              <a:gd name="T16" fmla="*/ 19 w 205955"/>
              <a:gd name="T17" fmla="*/ 5 h 738023"/>
              <a:gd name="T18" fmla="*/ 8 w 205955"/>
              <a:gd name="T19" fmla="*/ 7 h 738023"/>
              <a:gd name="T20" fmla="*/ 25 w 205955"/>
              <a:gd name="T21" fmla="*/ 9 h 738023"/>
              <a:gd name="T22" fmla="*/ 20 w 205955"/>
              <a:gd name="T23" fmla="*/ 11 h 738023"/>
              <a:gd name="T24" fmla="*/ 17694720 60000 65536"/>
              <a:gd name="T25" fmla="*/ 0 60000 65536"/>
              <a:gd name="T26" fmla="*/ 5898240 60000 65536"/>
              <a:gd name="T27" fmla="*/ 1179648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05955"/>
              <a:gd name="T37" fmla="*/ 0 h 738023"/>
              <a:gd name="T38" fmla="*/ 205955 w 205955"/>
              <a:gd name="T39" fmla="*/ 738023 h 7380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05955" h="738023">
                <a:moveTo>
                  <a:pt x="0" y="4493"/>
                </a:moveTo>
                <a:cubicBezTo>
                  <a:pt x="11723" y="-531"/>
                  <a:pt x="23446" y="-5555"/>
                  <a:pt x="50242" y="14542"/>
                </a:cubicBezTo>
                <a:cubicBezTo>
                  <a:pt x="77038" y="34639"/>
                  <a:pt x="167473" y="89905"/>
                  <a:pt x="160774" y="125074"/>
                </a:cubicBezTo>
                <a:cubicBezTo>
                  <a:pt x="154075" y="160243"/>
                  <a:pt x="11723" y="187038"/>
                  <a:pt x="10048" y="225557"/>
                </a:cubicBezTo>
                <a:cubicBezTo>
                  <a:pt x="8373" y="264076"/>
                  <a:pt x="142351" y="315993"/>
                  <a:pt x="150725" y="356186"/>
                </a:cubicBezTo>
                <a:cubicBezTo>
                  <a:pt x="159099" y="396379"/>
                  <a:pt x="51916" y="421501"/>
                  <a:pt x="60290" y="466718"/>
                </a:cubicBezTo>
                <a:cubicBezTo>
                  <a:pt x="68664" y="511935"/>
                  <a:pt x="184220" y="582274"/>
                  <a:pt x="200967" y="627491"/>
                </a:cubicBezTo>
                <a:cubicBezTo>
                  <a:pt x="217714" y="672709"/>
                  <a:pt x="189244" y="705366"/>
                  <a:pt x="160774" y="738023"/>
                </a:cubicBezTo>
              </a:path>
            </a:pathLst>
          </a:custGeom>
          <a:noFill/>
          <a:ln w="6345" cap="flat">
            <a:solidFill>
              <a:schemeClr val="accent6">
                <a:lumMod val="75000"/>
              </a:schemeClr>
            </a:solidFill>
            <a:prstDash val="solid"/>
            <a:miter lim="800000"/>
            <a:headEnd type="triangl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/>
          <a:p>
            <a:pPr>
              <a:defRPr/>
            </a:pPr>
            <a:endParaRPr lang="fr-FR"/>
          </a:p>
        </p:txBody>
      </p:sp>
      <p:sp>
        <p:nvSpPr>
          <p:cNvPr id="34" name="ZoneTexte 11"/>
          <p:cNvSpPr txBox="1">
            <a:spLocks noChangeArrowheads="1"/>
          </p:cNvSpPr>
          <p:nvPr/>
        </p:nvSpPr>
        <p:spPr bwMode="auto">
          <a:xfrm>
            <a:off x="3188335" y="5078932"/>
            <a:ext cx="10747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r>
              <a:rPr lang="el-GR" altLang="fr-FR" sz="12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α</a:t>
            </a:r>
            <a:r>
              <a:rPr lang="fr-FR" altLang="fr-FR" sz="12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&amp; </a:t>
            </a:r>
            <a:r>
              <a:rPr lang="en-US" sz="1200" baseline="300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7</a:t>
            </a:r>
            <a:r>
              <a:rPr lang="en-US" sz="12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Li</a:t>
            </a:r>
            <a:endParaRPr lang="fr-FR" altLang="fr-FR" sz="1200" dirty="0" smtClean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5" name="Triangle isocèle 7"/>
          <p:cNvSpPr>
            <a:spLocks/>
          </p:cNvSpPr>
          <p:nvPr/>
        </p:nvSpPr>
        <p:spPr bwMode="auto">
          <a:xfrm rot="10799991">
            <a:off x="2640648" y="3774007"/>
            <a:ext cx="485775" cy="503237"/>
          </a:xfrm>
          <a:custGeom>
            <a:avLst/>
            <a:gdLst>
              <a:gd name="T0" fmla="*/ 244569 w 485217"/>
              <a:gd name="T1" fmla="*/ 0 h 502526"/>
              <a:gd name="T2" fmla="*/ 489137 w 485217"/>
              <a:gd name="T3" fmla="*/ 253764 h 502526"/>
              <a:gd name="T4" fmla="*/ 244569 w 485217"/>
              <a:gd name="T5" fmla="*/ 507524 h 502526"/>
              <a:gd name="T6" fmla="*/ 0 w 485217"/>
              <a:gd name="T7" fmla="*/ 253764 h 502526"/>
              <a:gd name="T8" fmla="*/ 244568 w 485217"/>
              <a:gd name="T9" fmla="*/ 0 h 502526"/>
              <a:gd name="T10" fmla="*/ 122283 w 485217"/>
              <a:gd name="T11" fmla="*/ 253764 h 502526"/>
              <a:gd name="T12" fmla="*/ 0 w 485217"/>
              <a:gd name="T13" fmla="*/ 507524 h 502526"/>
              <a:gd name="T14" fmla="*/ 244568 w 485217"/>
              <a:gd name="T15" fmla="*/ 507524 h 502526"/>
              <a:gd name="T16" fmla="*/ 489137 w 485217"/>
              <a:gd name="T17" fmla="*/ 507524 h 502526"/>
              <a:gd name="T18" fmla="*/ 366852 w 485217"/>
              <a:gd name="T19" fmla="*/ 253764 h 502526"/>
              <a:gd name="T20" fmla="*/ 17694720 60000 65536"/>
              <a:gd name="T21" fmla="*/ 0 60000 65536"/>
              <a:gd name="T22" fmla="*/ 5898240 60000 65536"/>
              <a:gd name="T23" fmla="*/ 11796480 60000 65536"/>
              <a:gd name="T24" fmla="*/ 17694720 60000 65536"/>
              <a:gd name="T25" fmla="*/ 11796480 60000 65536"/>
              <a:gd name="T26" fmla="*/ 5898240 60000 65536"/>
              <a:gd name="T27" fmla="*/ 5898240 60000 65536"/>
              <a:gd name="T28" fmla="*/ 5898240 60000 65536"/>
              <a:gd name="T29" fmla="*/ 0 60000 65536"/>
              <a:gd name="T30" fmla="*/ 121304 w 485217"/>
              <a:gd name="T31" fmla="*/ 251263 h 502526"/>
              <a:gd name="T32" fmla="*/ 363913 w 485217"/>
              <a:gd name="T33" fmla="*/ 502526 h 50252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85217" h="502526">
                <a:moveTo>
                  <a:pt x="0" y="502526"/>
                </a:moveTo>
                <a:lnTo>
                  <a:pt x="242608" y="0"/>
                </a:lnTo>
                <a:lnTo>
                  <a:pt x="485217" y="502526"/>
                </a:lnTo>
                <a:lnTo>
                  <a:pt x="0" y="502526"/>
                </a:lnTo>
                <a:close/>
              </a:path>
            </a:pathLst>
          </a:custGeom>
          <a:solidFill>
            <a:srgbClr val="F8CBAD">
              <a:alpha val="70195"/>
            </a:srgbClr>
          </a:solidFill>
          <a:ln w="6345" cap="flat">
            <a:solidFill>
              <a:srgbClr val="F4B183">
                <a:alpha val="50195"/>
              </a:srgbClr>
            </a:solidFill>
            <a:prstDash val="solid"/>
            <a:miter lim="800000"/>
            <a:headEnd/>
            <a:tailEnd/>
          </a:ln>
        </p:spPr>
        <p:txBody>
          <a:bodyPr anchor="ctr" anchorCtr="1"/>
          <a:lstStyle/>
          <a:p>
            <a:endParaRPr lang="fr-FR"/>
          </a:p>
        </p:txBody>
      </p:sp>
      <p:sp>
        <p:nvSpPr>
          <p:cNvPr id="36" name="Triangle isocèle 8"/>
          <p:cNvSpPr>
            <a:spLocks/>
          </p:cNvSpPr>
          <p:nvPr/>
        </p:nvSpPr>
        <p:spPr bwMode="auto">
          <a:xfrm rot="10799991">
            <a:off x="2799398" y="4091507"/>
            <a:ext cx="166687" cy="1189037"/>
          </a:xfrm>
          <a:custGeom>
            <a:avLst/>
            <a:gdLst>
              <a:gd name="T0" fmla="*/ 85834 w 165872"/>
              <a:gd name="T1" fmla="*/ 0 h 1022747"/>
              <a:gd name="T2" fmla="*/ 171661 w 165872"/>
              <a:gd name="T3" fmla="*/ 695587 h 1022747"/>
              <a:gd name="T4" fmla="*/ 85834 w 165872"/>
              <a:gd name="T5" fmla="*/ 1391171 h 1022747"/>
              <a:gd name="T6" fmla="*/ 0 w 165872"/>
              <a:gd name="T7" fmla="*/ 695587 h 1022747"/>
              <a:gd name="T8" fmla="*/ 88220 w 165872"/>
              <a:gd name="T9" fmla="*/ 0 h 1022747"/>
              <a:gd name="T10" fmla="*/ 44110 w 165872"/>
              <a:gd name="T11" fmla="*/ 695587 h 1022747"/>
              <a:gd name="T12" fmla="*/ 0 w 165872"/>
              <a:gd name="T13" fmla="*/ 1391171 h 1022747"/>
              <a:gd name="T14" fmla="*/ 88220 w 165872"/>
              <a:gd name="T15" fmla="*/ 1391171 h 1022747"/>
              <a:gd name="T16" fmla="*/ 171661 w 165872"/>
              <a:gd name="T17" fmla="*/ 1391171 h 1022747"/>
              <a:gd name="T18" fmla="*/ 129940 w 165872"/>
              <a:gd name="T19" fmla="*/ 695587 h 1022747"/>
              <a:gd name="T20" fmla="*/ 17694720 60000 65536"/>
              <a:gd name="T21" fmla="*/ 0 60000 65536"/>
              <a:gd name="T22" fmla="*/ 5898240 60000 65536"/>
              <a:gd name="T23" fmla="*/ 11796480 60000 65536"/>
              <a:gd name="T24" fmla="*/ 17694720 60000 65536"/>
              <a:gd name="T25" fmla="*/ 11796480 60000 65536"/>
              <a:gd name="T26" fmla="*/ 5898240 60000 65536"/>
              <a:gd name="T27" fmla="*/ 5898240 60000 65536"/>
              <a:gd name="T28" fmla="*/ 5898240 60000 65536"/>
              <a:gd name="T29" fmla="*/ 0 60000 65536"/>
              <a:gd name="T30" fmla="*/ 42622 w 165872"/>
              <a:gd name="T31" fmla="*/ 511374 h 1022747"/>
              <a:gd name="T32" fmla="*/ 125558 w 165872"/>
              <a:gd name="T33" fmla="*/ 1022747 h 102274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65872" h="1022747">
                <a:moveTo>
                  <a:pt x="0" y="1022747"/>
                </a:moveTo>
                <a:lnTo>
                  <a:pt x="85245" y="0"/>
                </a:lnTo>
                <a:lnTo>
                  <a:pt x="165872" y="1022747"/>
                </a:lnTo>
                <a:lnTo>
                  <a:pt x="0" y="1022747"/>
                </a:lnTo>
                <a:close/>
              </a:path>
            </a:pathLst>
          </a:custGeom>
          <a:solidFill>
            <a:srgbClr val="F8CBAD">
              <a:alpha val="98822"/>
            </a:srgbClr>
          </a:solidFill>
          <a:ln w="6345" cap="flat">
            <a:solidFill>
              <a:srgbClr val="F8CBAD">
                <a:alpha val="50195"/>
              </a:srgbClr>
            </a:solidFill>
            <a:prstDash val="solid"/>
            <a:miter lim="800000"/>
            <a:headEnd/>
            <a:tailEnd/>
          </a:ln>
        </p:spPr>
        <p:txBody>
          <a:bodyPr anchor="ctr" anchorCtr="1"/>
          <a:lstStyle/>
          <a:p>
            <a:endParaRPr lang="fr-FR"/>
          </a:p>
        </p:txBody>
      </p:sp>
      <p:sp>
        <p:nvSpPr>
          <p:cNvPr id="37" name="Triangle isocèle 7"/>
          <p:cNvSpPr>
            <a:spLocks/>
          </p:cNvSpPr>
          <p:nvPr/>
        </p:nvSpPr>
        <p:spPr bwMode="auto">
          <a:xfrm rot="10799991">
            <a:off x="3420110" y="3770832"/>
            <a:ext cx="485775" cy="503237"/>
          </a:xfrm>
          <a:custGeom>
            <a:avLst/>
            <a:gdLst>
              <a:gd name="T0" fmla="*/ 244569 w 485217"/>
              <a:gd name="T1" fmla="*/ 0 h 502526"/>
              <a:gd name="T2" fmla="*/ 489137 w 485217"/>
              <a:gd name="T3" fmla="*/ 253764 h 502526"/>
              <a:gd name="T4" fmla="*/ 244569 w 485217"/>
              <a:gd name="T5" fmla="*/ 507524 h 502526"/>
              <a:gd name="T6" fmla="*/ 0 w 485217"/>
              <a:gd name="T7" fmla="*/ 253764 h 502526"/>
              <a:gd name="T8" fmla="*/ 244568 w 485217"/>
              <a:gd name="T9" fmla="*/ 0 h 502526"/>
              <a:gd name="T10" fmla="*/ 122283 w 485217"/>
              <a:gd name="T11" fmla="*/ 253764 h 502526"/>
              <a:gd name="T12" fmla="*/ 0 w 485217"/>
              <a:gd name="T13" fmla="*/ 507524 h 502526"/>
              <a:gd name="T14" fmla="*/ 244568 w 485217"/>
              <a:gd name="T15" fmla="*/ 507524 h 502526"/>
              <a:gd name="T16" fmla="*/ 489137 w 485217"/>
              <a:gd name="T17" fmla="*/ 507524 h 502526"/>
              <a:gd name="T18" fmla="*/ 366852 w 485217"/>
              <a:gd name="T19" fmla="*/ 253764 h 502526"/>
              <a:gd name="T20" fmla="*/ 17694720 60000 65536"/>
              <a:gd name="T21" fmla="*/ 0 60000 65536"/>
              <a:gd name="T22" fmla="*/ 5898240 60000 65536"/>
              <a:gd name="T23" fmla="*/ 11796480 60000 65536"/>
              <a:gd name="T24" fmla="*/ 17694720 60000 65536"/>
              <a:gd name="T25" fmla="*/ 11796480 60000 65536"/>
              <a:gd name="T26" fmla="*/ 5898240 60000 65536"/>
              <a:gd name="T27" fmla="*/ 5898240 60000 65536"/>
              <a:gd name="T28" fmla="*/ 5898240 60000 65536"/>
              <a:gd name="T29" fmla="*/ 0 60000 65536"/>
              <a:gd name="T30" fmla="*/ 121304 w 485217"/>
              <a:gd name="T31" fmla="*/ 251263 h 502526"/>
              <a:gd name="T32" fmla="*/ 363913 w 485217"/>
              <a:gd name="T33" fmla="*/ 502526 h 50252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85217" h="502526">
                <a:moveTo>
                  <a:pt x="0" y="502526"/>
                </a:moveTo>
                <a:lnTo>
                  <a:pt x="242608" y="0"/>
                </a:lnTo>
                <a:lnTo>
                  <a:pt x="485217" y="502526"/>
                </a:lnTo>
                <a:lnTo>
                  <a:pt x="0" y="502526"/>
                </a:lnTo>
                <a:close/>
              </a:path>
            </a:pathLst>
          </a:custGeom>
          <a:solidFill>
            <a:srgbClr val="F8CBAD">
              <a:alpha val="70195"/>
            </a:srgbClr>
          </a:solidFill>
          <a:ln w="6345" cap="flat">
            <a:solidFill>
              <a:srgbClr val="F4B183">
                <a:alpha val="50195"/>
              </a:srgbClr>
            </a:solidFill>
            <a:prstDash val="solid"/>
            <a:miter lim="800000"/>
            <a:headEnd/>
            <a:tailEnd/>
          </a:ln>
        </p:spPr>
        <p:txBody>
          <a:bodyPr anchor="ctr" anchorCtr="1"/>
          <a:lstStyle/>
          <a:p>
            <a:endParaRPr lang="fr-FR"/>
          </a:p>
        </p:txBody>
      </p:sp>
      <p:sp>
        <p:nvSpPr>
          <p:cNvPr id="38" name="Triangle isocèle 8"/>
          <p:cNvSpPr>
            <a:spLocks/>
          </p:cNvSpPr>
          <p:nvPr/>
        </p:nvSpPr>
        <p:spPr bwMode="auto">
          <a:xfrm rot="10799991">
            <a:off x="3578860" y="4088332"/>
            <a:ext cx="166688" cy="563562"/>
          </a:xfrm>
          <a:custGeom>
            <a:avLst/>
            <a:gdLst>
              <a:gd name="T0" fmla="*/ 85834 w 165872"/>
              <a:gd name="T1" fmla="*/ 0 h 1022747"/>
              <a:gd name="T2" fmla="*/ 171662 w 165872"/>
              <a:gd name="T3" fmla="*/ 155971 h 1022747"/>
              <a:gd name="T4" fmla="*/ 85834 w 165872"/>
              <a:gd name="T5" fmla="*/ 311941 h 1022747"/>
              <a:gd name="T6" fmla="*/ 0 w 165872"/>
              <a:gd name="T7" fmla="*/ 155971 h 1022747"/>
              <a:gd name="T8" fmla="*/ 88221 w 165872"/>
              <a:gd name="T9" fmla="*/ 0 h 1022747"/>
              <a:gd name="T10" fmla="*/ 44110 w 165872"/>
              <a:gd name="T11" fmla="*/ 155971 h 1022747"/>
              <a:gd name="T12" fmla="*/ 0 w 165872"/>
              <a:gd name="T13" fmla="*/ 311941 h 1022747"/>
              <a:gd name="T14" fmla="*/ 88221 w 165872"/>
              <a:gd name="T15" fmla="*/ 311941 h 1022747"/>
              <a:gd name="T16" fmla="*/ 171662 w 165872"/>
              <a:gd name="T17" fmla="*/ 311941 h 1022747"/>
              <a:gd name="T18" fmla="*/ 129941 w 165872"/>
              <a:gd name="T19" fmla="*/ 155971 h 1022747"/>
              <a:gd name="T20" fmla="*/ 17694720 60000 65536"/>
              <a:gd name="T21" fmla="*/ 0 60000 65536"/>
              <a:gd name="T22" fmla="*/ 5898240 60000 65536"/>
              <a:gd name="T23" fmla="*/ 11796480 60000 65536"/>
              <a:gd name="T24" fmla="*/ 17694720 60000 65536"/>
              <a:gd name="T25" fmla="*/ 11796480 60000 65536"/>
              <a:gd name="T26" fmla="*/ 5898240 60000 65536"/>
              <a:gd name="T27" fmla="*/ 5898240 60000 65536"/>
              <a:gd name="T28" fmla="*/ 5898240 60000 65536"/>
              <a:gd name="T29" fmla="*/ 0 60000 65536"/>
              <a:gd name="T30" fmla="*/ 42622 w 165872"/>
              <a:gd name="T31" fmla="*/ 511374 h 1022747"/>
              <a:gd name="T32" fmla="*/ 125558 w 165872"/>
              <a:gd name="T33" fmla="*/ 1022747 h 102274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65872" h="1022747">
                <a:moveTo>
                  <a:pt x="0" y="1022747"/>
                </a:moveTo>
                <a:lnTo>
                  <a:pt x="85245" y="0"/>
                </a:lnTo>
                <a:lnTo>
                  <a:pt x="165872" y="1022747"/>
                </a:lnTo>
                <a:lnTo>
                  <a:pt x="0" y="1022747"/>
                </a:lnTo>
                <a:close/>
              </a:path>
            </a:pathLst>
          </a:custGeom>
          <a:solidFill>
            <a:srgbClr val="F8CBAD">
              <a:alpha val="98822"/>
            </a:srgbClr>
          </a:solidFill>
          <a:ln w="6345" cap="flat">
            <a:solidFill>
              <a:srgbClr val="F8CBAD">
                <a:alpha val="50195"/>
              </a:srgbClr>
            </a:solidFill>
            <a:prstDash val="solid"/>
            <a:miter lim="800000"/>
            <a:headEnd/>
            <a:tailEnd/>
          </a:ln>
        </p:spPr>
        <p:txBody>
          <a:bodyPr anchor="ctr" anchorCtr="1"/>
          <a:lstStyle/>
          <a:p>
            <a:endParaRPr lang="fr-FR"/>
          </a:p>
        </p:txBody>
      </p:sp>
      <p:sp>
        <p:nvSpPr>
          <p:cNvPr id="39" name="ZoneTexte 3"/>
          <p:cNvSpPr txBox="1">
            <a:spLocks noChangeArrowheads="1"/>
          </p:cNvSpPr>
          <p:nvPr/>
        </p:nvSpPr>
        <p:spPr bwMode="auto">
          <a:xfrm>
            <a:off x="4539298" y="4547119"/>
            <a:ext cx="635000" cy="2778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fr-FR" altLang="fr-FR" sz="1200"/>
              <a:t>10 mm</a:t>
            </a:r>
          </a:p>
        </p:txBody>
      </p:sp>
      <p:pic>
        <p:nvPicPr>
          <p:cNvPr id="42" name="Image 4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13" y="6415345"/>
            <a:ext cx="1079547" cy="372427"/>
          </a:xfrm>
          <a:prstGeom prst="rect">
            <a:avLst/>
          </a:prstGeom>
        </p:spPr>
      </p:pic>
      <p:pic>
        <p:nvPicPr>
          <p:cNvPr id="1026" name="Picture 2" descr="https://attachment.outlook.live.net/owa/MSA%3Aantcools%40hotmail.fr/service.svc/s/GetAttachmentThumbnail?id=AQMkADAwATZiZmYAZC1hMDg1LTUzYzEtMDACLTAwCgBGAAAD3TF%2BLkup0E%2BOANv6QOpqfgcACgtQuBf4xkWok0NYmhDiEwAAAgEJAAAACgtQuBf4xkWok0NYmhDiEwAF4QCmMAAAAAESABAA6dC67qJlEkuF%2FQeThtqCeQ%3D%3D&amp;thumbnailType=2&amp;isc=1&amp;token=eyJhbGciOiJSUzI1NiIsImtpZCI6IkQ4OThGN0RDMjk2ODQ1MDk1RUUwREZGQ0MzODBBOTM5NjUwNDNFNjQiLCJ0eXAiOiJKV1QiLCJ4NXQiOiIySmozM0Nsb1JRbGU0Tl84dzRDcE9XVUVQbVEifQ.eyJvcmlnaW4iOiJodHRwczovL291dGxvb2subGl2ZS5jb20iLCJ1YyI6IjY0MWI3NzdjODJjNzRlZWZiM2FiMGIyYmM3NmYyZjBlIiwidmVyIjoiRXhjaGFuZ2UuQ2FsbGJhY2suVjEiLCJhcHBjdHhzZW5kZXIiOiJPd2FEb3dubG9hZEA4NGRmOWU3Zi1lOWY2LTQwYWYtYjQzNS1hYWFhYWFhYWFhYWEiLCJpc3NyaW5nIjoiV1ciLCJhcHBjdHgiOiJ7XCJtc2V4Y2hwcm90XCI6XCJvd2FcIixcInB1aWRcIjpcIjE4OTk5NDU5MDA5ODczMjlcIixcInNjb3BlXCI6XCJPd2FEb3dubG9hZFwiLFwib2lkXCI6XCIwMDA2YmZmZC1hMDg1LTUzYzEtMDAwMC0wMDAwMDAwMDAwMDBcIixcInByaW1hcnlzaWRcIjpcIlMtMS0yODI3LTQ0MjM2NS0yNjkzMDkyMjg5XCJ9IiwibmJmIjoxNjcwNjIwMjgzLCJleHAiOjE2NzA2MjA4ODMsImlzcyI6IjAwMDAwMDAyLTAwMDAtMGZmMS1jZTAwLTAwMDAwMDAwMDAwMEA4NGRmOWU3Zi1lOWY2LTQwYWYtYjQzNS1hYWFhYWFhYWFhYWEiLCJhdWQiOiIwMDAwMDAwMi0wMDAwLTBmZjEtY2UwMC0wMDAwMDAwMDAwMDAvYXR0YWNobWVudC5vdXRsb29rLmxpdmUubmV0QDg0ZGY5ZTdmLWU5ZjYtNDBhZi1iNDM1LWFhYWFhYWFhYWFhYSIsImhhcHAiOiJvd2EifQ.FYAiBy4_RQIt2lLRWzsgBQwtCatXoP5e3IPzlLjF5du11_rq7NvS2HfqAlu-9KllWtNyvdvm5Ebw5z1HRU9sTJ6VlljASivz9_MVtZ4l7pVp8Xxm-Q52-Zg_iIwN65wSzgJQNDWXXnomRopiZvT3iaI_4vB5hoYBGMDZfxhFvmW7rhRZFCWowUZLCfjMISQ7cuSvDeMKxnEUbaJHInSzM3Ths6P7Y6c4EdDEl4s_EduRk5c5GBvmUTuCSW4yQdMMXFJx2fLr9NBYlIq_jQWg1EbcieTg101bhdy2XJLW3xWSD0vC13MvOdSLV0vQKoYgfRu8mU0itBs_OvE_kb1Xfg&amp;X-OWA-CANARY=JJ5QlH7q9U2YAd2AKDksLkD8aAUq2toYlO3mLZDSQKC7vlkX4P-q4YLjWbPlRhWNVHiK57foGI0.&amp;owa=outlook.live.com&amp;scriptVer=20221124007.08&amp;animation=true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57" t="4586" r="4250" b="5414"/>
          <a:stretch/>
        </p:blipFill>
        <p:spPr bwMode="auto">
          <a:xfrm rot="10800000">
            <a:off x="7754779" y="958094"/>
            <a:ext cx="2772360" cy="2928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Imag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10"/>
          <a:stretch>
            <a:fillRect/>
          </a:stretch>
        </p:blipFill>
        <p:spPr bwMode="auto">
          <a:xfrm>
            <a:off x="7358322" y="4110197"/>
            <a:ext cx="3639681" cy="2530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 smtClean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19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40270594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Image 17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1590790" y="429969"/>
            <a:ext cx="9212015" cy="6463308"/>
          </a:xfrm>
          <a:prstGeom prst="rect">
            <a:avLst/>
          </a:prstGeom>
          <a:noFill/>
          <a:ln cap="flat">
            <a:noFill/>
          </a:ln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1" kern="0" cap="small" spc="-1" dirty="0">
                <a:solidFill>
                  <a:srgbClr val="C00000"/>
                </a:solidFill>
                <a:latin typeface="Calibri"/>
              </a:rPr>
              <a:t>CONTEXT</a:t>
            </a:r>
          </a:p>
          <a:p>
            <a:pPr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1" kern="0" cap="small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400" b="1" kern="0" cap="small" spc="-1" dirty="0" smtClean="0">
                <a:solidFill>
                  <a:srgbClr val="000000"/>
                </a:solidFill>
                <a:latin typeface="Calibri"/>
              </a:rPr>
              <a:t>   Light production mechanisms 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1" kern="0" cap="small" spc="-1" dirty="0" smtClean="0">
                <a:solidFill>
                  <a:srgbClr val="000000"/>
                </a:solidFill>
                <a:latin typeface="Calibri"/>
              </a:rPr>
              <a:t>    Light detection devices</a:t>
            </a:r>
            <a:endParaRPr lang="en-GB" sz="2400" b="1" kern="0" cap="small" spc="-1" dirty="0" smtClean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1" kern="0" cap="small" spc="-1" dirty="0" smtClean="0">
                <a:solidFill>
                  <a:srgbClr val="C00000"/>
                </a:solidFill>
              </a:rPr>
              <a:t>DETECTOR CHARACTERIZATION WITH X-RAY SOURCES</a:t>
            </a:r>
            <a:endParaRPr lang="en-GB" sz="2400" b="1" kern="0" cap="small" spc="-1" dirty="0" smtClean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1" kern="0" cap="small" spc="-1" dirty="0" smtClean="0">
                <a:solidFill>
                  <a:srgbClr val="C00000"/>
                </a:solidFill>
                <a:latin typeface="Calibri"/>
              </a:rPr>
              <a:t>APPLICATIONS</a:t>
            </a:r>
            <a:endParaRPr lang="en-GB" sz="2400" b="1" kern="0" cap="small" spc="-1" dirty="0">
              <a:solidFill>
                <a:srgbClr val="C00000"/>
              </a:solidFill>
              <a:latin typeface="Calibri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1" kern="0" cap="small" spc="-1" dirty="0" smtClean="0">
                <a:solidFill>
                  <a:srgbClr val="000000"/>
                </a:solidFill>
              </a:rPr>
              <a:t>    B-</a:t>
            </a:r>
            <a:r>
              <a:rPr lang="fr-FR" sz="2400" b="1" kern="0" cap="small" spc="-1" dirty="0" err="1" smtClean="0">
                <a:solidFill>
                  <a:srgbClr val="000000"/>
                </a:solidFill>
              </a:rPr>
              <a:t>imaging</a:t>
            </a:r>
            <a:endParaRPr lang="en-GB" sz="2400" b="1" kern="0" cap="small" spc="-1" dirty="0">
              <a:solidFill>
                <a:srgbClr val="000000"/>
              </a:solidFill>
              <a:latin typeface="Calibri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1" kern="0" cap="small" spc="-1" dirty="0">
                <a:solidFill>
                  <a:srgbClr val="000000"/>
                </a:solidFill>
                <a:latin typeface="Calibri"/>
              </a:rPr>
              <a:t>    Preliminary results with tritium </a:t>
            </a:r>
            <a:r>
              <a:rPr lang="en-GB" sz="2400" b="1" kern="0" cap="small" spc="-1" dirty="0" smtClean="0">
                <a:solidFill>
                  <a:srgbClr val="000000"/>
                </a:solidFill>
                <a:latin typeface="Calibri"/>
              </a:rPr>
              <a:t>samples</a:t>
            </a:r>
          </a:p>
          <a:p>
            <a:pPr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1" kern="0" cap="small" spc="-1" dirty="0" smtClean="0">
                <a:solidFill>
                  <a:srgbClr val="000000"/>
                </a:solidFill>
              </a:rPr>
              <a:t>    Neutron radiography</a:t>
            </a:r>
            <a:endParaRPr lang="en-GB" sz="2400" b="1" kern="0" cap="small" spc="-1" dirty="0">
              <a:solidFill>
                <a:srgbClr val="000000"/>
              </a:solidFill>
              <a:latin typeface="Calibri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1" kern="0" cap="small" spc="-1" dirty="0">
                <a:solidFill>
                  <a:srgbClr val="000000"/>
                </a:solidFill>
                <a:latin typeface="Calibri"/>
              </a:rPr>
              <a:t>    Preliminary results with a neutron source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1" kern="0" cap="small" spc="-1" dirty="0">
                <a:solidFill>
                  <a:srgbClr val="C00000"/>
                </a:solidFill>
                <a:latin typeface="Calibri"/>
              </a:rPr>
              <a:t>CONCLUSION and PERSPECTIVES	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b="1" kern="0" cap="small" spc="-1" dirty="0">
                <a:solidFill>
                  <a:srgbClr val="FF0000"/>
                </a:solidFill>
                <a:latin typeface="Calibri"/>
              </a:rPr>
              <a:t>	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b="1" kern="0" cap="small" spc="-1" dirty="0">
                <a:solidFill>
                  <a:srgbClr val="FF0000"/>
                </a:solidFill>
                <a:latin typeface="Calibri"/>
              </a:rPr>
              <a:t>	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350" kern="0" spc="-1" dirty="0">
              <a:solidFill>
                <a:srgbClr val="FF0000"/>
              </a:solidFill>
              <a:latin typeface="Calibri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350" kern="0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13" y="6415345"/>
            <a:ext cx="1079547" cy="372427"/>
          </a:xfrm>
          <a:prstGeom prst="rect">
            <a:avLst/>
          </a:prstGeom>
        </p:spPr>
      </p:pic>
      <p:sp>
        <p:nvSpPr>
          <p:cNvPr id="8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 smtClean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2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98144178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 descr="Diff20CF4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5" t="10840" r="9479" b="3755"/>
          <a:stretch>
            <a:fillRect/>
          </a:stretch>
        </p:blipFill>
        <p:spPr bwMode="auto">
          <a:xfrm>
            <a:off x="1941854" y="4257587"/>
            <a:ext cx="4868007" cy="2562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Image 17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1744978" y="340013"/>
            <a:ext cx="9806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C00000"/>
                </a:solidFill>
              </a:rPr>
              <a:t>PRELIMINARY RESULTS WITH A NEUTRON </a:t>
            </a:r>
            <a:r>
              <a:rPr lang="fr-FR" sz="2800" dirty="0">
                <a:solidFill>
                  <a:srgbClr val="C00000"/>
                </a:solidFill>
              </a:rPr>
              <a:t>SOURCE (CERN GDD)</a:t>
            </a:r>
          </a:p>
        </p:txBody>
      </p:sp>
      <p:sp>
        <p:nvSpPr>
          <p:cNvPr id="47" name="ZoneTexte 22"/>
          <p:cNvSpPr txBox="1"/>
          <p:nvPr/>
        </p:nvSpPr>
        <p:spPr>
          <a:xfrm>
            <a:off x="6984873" y="4393288"/>
            <a:ext cx="3995547" cy="511577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marL="285750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 smtClean="0">
                <a:solidFill>
                  <a:srgbClr val="002060"/>
                </a:solidFill>
                <a:latin typeface="Calibri"/>
              </a:rPr>
              <a:t>Drift field affects the diffusion in the gas</a:t>
            </a:r>
          </a:p>
        </p:txBody>
      </p:sp>
      <p:sp>
        <p:nvSpPr>
          <p:cNvPr id="60" name="Rectangle 59"/>
          <p:cNvSpPr/>
          <p:nvPr/>
        </p:nvSpPr>
        <p:spPr>
          <a:xfrm>
            <a:off x="1994518" y="3962586"/>
            <a:ext cx="437658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Bef>
                <a:spcPts val="75"/>
              </a:spcBef>
              <a:spcAft>
                <a:spcPts val="0"/>
              </a:spcAft>
              <a:defRPr/>
            </a:pPr>
            <a:r>
              <a:rPr lang="en-US" sz="1400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Transverse diffusion in 80% Argon + 20% CF4 gas mixture.</a:t>
            </a:r>
            <a:endParaRPr lang="fr-FR" sz="1400" i="1" dirty="0"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34" name="ZoneTexte 22"/>
          <p:cNvSpPr txBox="1"/>
          <p:nvPr/>
        </p:nvSpPr>
        <p:spPr>
          <a:xfrm>
            <a:off x="6977808" y="4904865"/>
            <a:ext cx="3867912" cy="486823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marL="285750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 smtClean="0">
                <a:solidFill>
                  <a:srgbClr val="002060"/>
                </a:solidFill>
                <a:latin typeface="Calibri"/>
              </a:rPr>
              <a:t>Diffusion spreads the light</a:t>
            </a:r>
            <a:endParaRPr lang="en-GB" kern="0" spc="-1" dirty="0">
              <a:solidFill>
                <a:srgbClr val="002060"/>
              </a:solidFill>
              <a:latin typeface="Calibri"/>
            </a:endParaRPr>
          </a:p>
        </p:txBody>
      </p:sp>
      <p:pic>
        <p:nvPicPr>
          <p:cNvPr id="1027" name="Picture 3" descr="Figure_5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93" t="11365" r="24721" b="9238"/>
          <a:stretch>
            <a:fillRect/>
          </a:stretch>
        </p:blipFill>
        <p:spPr bwMode="auto">
          <a:xfrm>
            <a:off x="1257039" y="814342"/>
            <a:ext cx="3089084" cy="290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Figure_80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02" t="11191" r="25114" b="8713"/>
          <a:stretch>
            <a:fillRect/>
          </a:stretch>
        </p:blipFill>
        <p:spPr bwMode="auto">
          <a:xfrm>
            <a:off x="4474367" y="839400"/>
            <a:ext cx="2922109" cy="290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Figure_200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53" t="11832" r="27878" b="8392"/>
          <a:stretch>
            <a:fillRect/>
          </a:stretch>
        </p:blipFill>
        <p:spPr bwMode="auto">
          <a:xfrm>
            <a:off x="7501181" y="863957"/>
            <a:ext cx="2985952" cy="2882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Connecteur droit 2"/>
          <p:cNvCxnSpPr/>
          <p:nvPr/>
        </p:nvCxnSpPr>
        <p:spPr>
          <a:xfrm flipH="1">
            <a:off x="4227195" y="4295421"/>
            <a:ext cx="0" cy="230400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/>
          <p:cNvCxnSpPr/>
          <p:nvPr/>
        </p:nvCxnSpPr>
        <p:spPr>
          <a:xfrm flipH="1">
            <a:off x="5460498" y="4293516"/>
            <a:ext cx="0" cy="230400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/>
          <p:cNvCxnSpPr/>
          <p:nvPr/>
        </p:nvCxnSpPr>
        <p:spPr>
          <a:xfrm flipH="1">
            <a:off x="5879244" y="4291611"/>
            <a:ext cx="0" cy="230400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2005936" y="3721717"/>
            <a:ext cx="182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solidFill>
                  <a:srgbClr val="C00000"/>
                </a:solidFill>
              </a:rPr>
              <a:t>50</a:t>
            </a:r>
            <a:r>
              <a:rPr lang="fr-FR" sz="1200" i="1" dirty="0" smtClean="0">
                <a:solidFill>
                  <a:srgbClr val="C00000"/>
                </a:solidFill>
              </a:rPr>
              <a:t> V/cm drift </a:t>
            </a:r>
            <a:r>
              <a:rPr lang="fr-FR" sz="1200" i="1" dirty="0" err="1" smtClean="0">
                <a:solidFill>
                  <a:srgbClr val="C00000"/>
                </a:solidFill>
              </a:rPr>
              <a:t>field</a:t>
            </a:r>
            <a:endParaRPr lang="fr-FR" sz="1200" i="1" dirty="0">
              <a:solidFill>
                <a:srgbClr val="C00000"/>
              </a:solidFill>
            </a:endParaRPr>
          </a:p>
        </p:txBody>
      </p:sp>
      <p:sp>
        <p:nvSpPr>
          <p:cNvPr id="38" name="ZoneTexte 37"/>
          <p:cNvSpPr txBox="1"/>
          <p:nvPr/>
        </p:nvSpPr>
        <p:spPr>
          <a:xfrm>
            <a:off x="5167584" y="3721716"/>
            <a:ext cx="182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solidFill>
                  <a:srgbClr val="C00000"/>
                </a:solidFill>
              </a:rPr>
              <a:t>800</a:t>
            </a:r>
            <a:r>
              <a:rPr lang="fr-FR" sz="1200" i="1" dirty="0" smtClean="0">
                <a:solidFill>
                  <a:srgbClr val="C00000"/>
                </a:solidFill>
              </a:rPr>
              <a:t> V/cm drift </a:t>
            </a:r>
            <a:r>
              <a:rPr lang="fr-FR" sz="1200" i="1" dirty="0" err="1">
                <a:solidFill>
                  <a:srgbClr val="C00000"/>
                </a:solidFill>
              </a:rPr>
              <a:t>field</a:t>
            </a:r>
            <a:endParaRPr lang="fr-FR" sz="1200" i="1" dirty="0">
              <a:solidFill>
                <a:srgbClr val="C00000"/>
              </a:solidFill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8243142" y="3721716"/>
            <a:ext cx="182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solidFill>
                  <a:srgbClr val="C00000"/>
                </a:solidFill>
              </a:rPr>
              <a:t>2000</a:t>
            </a:r>
            <a:r>
              <a:rPr lang="fr-FR" sz="1200" i="1" dirty="0" smtClean="0">
                <a:solidFill>
                  <a:srgbClr val="C00000"/>
                </a:solidFill>
              </a:rPr>
              <a:t> V/cm drift </a:t>
            </a:r>
            <a:r>
              <a:rPr lang="fr-FR" sz="1200" i="1" dirty="0" err="1">
                <a:solidFill>
                  <a:srgbClr val="C00000"/>
                </a:solidFill>
              </a:rPr>
              <a:t>field</a:t>
            </a:r>
            <a:endParaRPr lang="fr-FR" sz="1200" i="1" dirty="0">
              <a:solidFill>
                <a:srgbClr val="C00000"/>
              </a:solidFill>
            </a:endParaRPr>
          </a:p>
        </p:txBody>
      </p:sp>
      <p:sp>
        <p:nvSpPr>
          <p:cNvPr id="41" name="ZoneTexte 40"/>
          <p:cNvSpPr txBox="1"/>
          <p:nvPr/>
        </p:nvSpPr>
        <p:spPr>
          <a:xfrm>
            <a:off x="3518618" y="4627866"/>
            <a:ext cx="7838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solidFill>
                  <a:srgbClr val="C00000"/>
                </a:solidFill>
              </a:rPr>
              <a:t>50</a:t>
            </a:r>
            <a:r>
              <a:rPr lang="fr-FR" sz="1200" i="1" dirty="0" smtClean="0">
                <a:solidFill>
                  <a:srgbClr val="C00000"/>
                </a:solidFill>
              </a:rPr>
              <a:t> V/cm</a:t>
            </a:r>
            <a:endParaRPr lang="fr-FR" sz="1200" i="1" dirty="0">
              <a:solidFill>
                <a:srgbClr val="C00000"/>
              </a:solidFill>
            </a:endParaRPr>
          </a:p>
        </p:txBody>
      </p:sp>
      <p:sp>
        <p:nvSpPr>
          <p:cNvPr id="42" name="ZoneTexte 41"/>
          <p:cNvSpPr txBox="1"/>
          <p:nvPr/>
        </p:nvSpPr>
        <p:spPr>
          <a:xfrm>
            <a:off x="4685055" y="4627866"/>
            <a:ext cx="7838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solidFill>
                  <a:srgbClr val="C00000"/>
                </a:solidFill>
              </a:rPr>
              <a:t>800</a:t>
            </a:r>
            <a:r>
              <a:rPr lang="fr-FR" sz="1200" i="1" dirty="0" smtClean="0">
                <a:solidFill>
                  <a:srgbClr val="C00000"/>
                </a:solidFill>
              </a:rPr>
              <a:t> V/cm</a:t>
            </a:r>
            <a:endParaRPr lang="fr-FR" sz="1200" i="1" dirty="0">
              <a:solidFill>
                <a:srgbClr val="C00000"/>
              </a:solidFill>
            </a:endParaRPr>
          </a:p>
        </p:txBody>
      </p:sp>
      <p:sp>
        <p:nvSpPr>
          <p:cNvPr id="43" name="ZoneTexte 42"/>
          <p:cNvSpPr txBox="1"/>
          <p:nvPr/>
        </p:nvSpPr>
        <p:spPr>
          <a:xfrm>
            <a:off x="5851492" y="4633163"/>
            <a:ext cx="9314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solidFill>
                  <a:srgbClr val="C00000"/>
                </a:solidFill>
              </a:rPr>
              <a:t>2000</a:t>
            </a:r>
            <a:r>
              <a:rPr lang="fr-FR" sz="1200" i="1" dirty="0" smtClean="0">
                <a:solidFill>
                  <a:srgbClr val="C00000"/>
                </a:solidFill>
              </a:rPr>
              <a:t> V/cm</a:t>
            </a:r>
            <a:endParaRPr lang="fr-FR" sz="1200" i="1" dirty="0">
              <a:solidFill>
                <a:srgbClr val="C00000"/>
              </a:solidFill>
            </a:endParaRPr>
          </a:p>
        </p:txBody>
      </p:sp>
      <p:pic>
        <p:nvPicPr>
          <p:cNvPr id="1030" name="Picture 6" descr="Figure_200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902" t="10820" r="18022" b="9567"/>
          <a:stretch>
            <a:fillRect/>
          </a:stretch>
        </p:blipFill>
        <p:spPr bwMode="auto">
          <a:xfrm>
            <a:off x="10578310" y="838246"/>
            <a:ext cx="267410" cy="2868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213" y="6415345"/>
            <a:ext cx="1079547" cy="372427"/>
          </a:xfrm>
          <a:prstGeom prst="rect">
            <a:avLst/>
          </a:prstGeom>
        </p:spPr>
      </p:pic>
      <p:sp>
        <p:nvSpPr>
          <p:cNvPr id="26" name="ZoneTexte 25"/>
          <p:cNvSpPr txBox="1"/>
          <p:nvPr/>
        </p:nvSpPr>
        <p:spPr>
          <a:xfrm rot="-1800000">
            <a:off x="8154156" y="5843557"/>
            <a:ext cx="23602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C00000"/>
                </a:solidFill>
              </a:rPr>
              <a:t>PRELIMINARY</a:t>
            </a:r>
            <a:endParaRPr lang="fr-FR" sz="2800" dirty="0">
              <a:solidFill>
                <a:srgbClr val="C00000"/>
              </a:solidFill>
            </a:endParaRPr>
          </a:p>
        </p:txBody>
      </p:sp>
      <p:sp>
        <p:nvSpPr>
          <p:cNvPr id="27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 smtClean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20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78102351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41" grpId="0"/>
      <p:bldP spid="42" grpId="0"/>
      <p:bldP spid="4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Image 17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1744978" y="340013"/>
            <a:ext cx="82727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C00000"/>
                </a:solidFill>
              </a:rPr>
              <a:t>CONCLUSION</a:t>
            </a:r>
            <a:endParaRPr lang="fr-FR" sz="2800" dirty="0">
              <a:solidFill>
                <a:srgbClr val="C00000"/>
              </a:solidFill>
            </a:endParaRPr>
          </a:p>
        </p:txBody>
      </p:sp>
      <p:sp>
        <p:nvSpPr>
          <p:cNvPr id="18" name="ZoneTexte 22"/>
          <p:cNvSpPr txBox="1"/>
          <p:nvPr/>
        </p:nvSpPr>
        <p:spPr>
          <a:xfrm>
            <a:off x="1462260" y="863233"/>
            <a:ext cx="9053340" cy="5804986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kern="0" dirty="0">
                <a:solidFill>
                  <a:srgbClr val="C00000"/>
                </a:solidFill>
                <a:latin typeface="Calibri"/>
                <a:ea typeface="Noto Sans CJK SC" pitchFamily="2"/>
                <a:cs typeface="Lohit Devanagari" pitchFamily="2"/>
              </a:rPr>
              <a:t>What we have done</a:t>
            </a:r>
            <a:endParaRPr lang="en-GB" sz="2000" kern="0" spc="-1" dirty="0">
              <a:solidFill>
                <a:srgbClr val="C00000"/>
              </a:solidFill>
              <a:latin typeface="Calibri"/>
            </a:endParaRPr>
          </a:p>
          <a:p>
            <a:pPr marL="285750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kern="0" spc="-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Several types of Micromegas on glass were built </a:t>
            </a:r>
            <a:r>
              <a:rPr lang="en-GB" sz="2000" kern="0" spc="-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en-GB" sz="2000" kern="0" spc="-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tested</a:t>
            </a:r>
          </a:p>
          <a:p>
            <a:pPr marL="285750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kern="0" spc="-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Setups of optical </a:t>
            </a:r>
            <a:r>
              <a:rPr lang="en-GB" sz="2000" kern="0" spc="-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readout detectors for neutron and beta </a:t>
            </a:r>
            <a:r>
              <a:rPr lang="en-GB" sz="2000" kern="0" spc="-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detection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Detector characterization at X-ray facilities, with beta samples and neutron </a:t>
            </a:r>
            <a:r>
              <a:rPr lang="en-US" sz="20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sources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kern="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Image processing  in progress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kern="0" spc="-1" dirty="0" smtClean="0">
                <a:solidFill>
                  <a:srgbClr val="C00000"/>
                </a:solidFill>
                <a:latin typeface="Calibri"/>
              </a:rPr>
              <a:t>Outlook</a:t>
            </a:r>
            <a:endParaRPr lang="en-GB" sz="2000" kern="0" spc="-1" dirty="0">
              <a:solidFill>
                <a:srgbClr val="C00000"/>
              </a:solidFill>
              <a:latin typeface="Calibri"/>
            </a:endParaRPr>
          </a:p>
          <a:p>
            <a:pPr marL="285750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kern="0" spc="-1" dirty="0">
                <a:solidFill>
                  <a:srgbClr val="002060"/>
                </a:solidFill>
                <a:latin typeface="Calibri"/>
              </a:rPr>
              <a:t>Beam test at Soleil </a:t>
            </a:r>
            <a:r>
              <a:rPr lang="en-GB" sz="2000" kern="0" spc="-1" dirty="0" smtClean="0">
                <a:solidFill>
                  <a:srgbClr val="002060"/>
                </a:solidFill>
                <a:latin typeface="Calibri"/>
              </a:rPr>
              <a:t>accelerator: </a:t>
            </a:r>
            <a:r>
              <a:rPr lang="en-GB" sz="2000" kern="0" spc="-1" dirty="0">
                <a:solidFill>
                  <a:srgbClr val="002060"/>
                </a:solidFill>
                <a:latin typeface="Calibri"/>
              </a:rPr>
              <a:t>spatial resolution </a:t>
            </a:r>
            <a:r>
              <a:rPr lang="en-GB" sz="2000" kern="0" spc="-1" dirty="0" smtClean="0">
                <a:solidFill>
                  <a:srgbClr val="002060"/>
                </a:solidFill>
                <a:latin typeface="Calibri"/>
              </a:rPr>
              <a:t>measurement and determination</a:t>
            </a:r>
            <a:br>
              <a:rPr lang="en-GB" sz="2000" kern="0" spc="-1" dirty="0" smtClean="0">
                <a:solidFill>
                  <a:srgbClr val="002060"/>
                </a:solidFill>
                <a:latin typeface="Calibri"/>
              </a:rPr>
            </a:br>
            <a:r>
              <a:rPr lang="en-GB" sz="2000" kern="0" spc="-1" dirty="0" smtClean="0">
                <a:solidFill>
                  <a:srgbClr val="002060"/>
                </a:solidFill>
                <a:latin typeface="Calibri"/>
              </a:rPr>
              <a:t> of point spread function</a:t>
            </a:r>
            <a:endParaRPr lang="en-GB" sz="2000" kern="0" spc="-1" dirty="0">
              <a:solidFill>
                <a:srgbClr val="002060"/>
              </a:solidFill>
              <a:latin typeface="Calibri"/>
            </a:endParaRPr>
          </a:p>
          <a:p>
            <a:pPr marL="285750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kern="0" spc="-1" dirty="0" smtClean="0">
                <a:solidFill>
                  <a:srgbClr val="002060"/>
                </a:solidFill>
                <a:latin typeface="Calibri"/>
              </a:rPr>
              <a:t>Investigate image </a:t>
            </a:r>
            <a:r>
              <a:rPr lang="en-GB" sz="2000" kern="0" spc="-1" dirty="0">
                <a:solidFill>
                  <a:srgbClr val="002060"/>
                </a:solidFill>
                <a:latin typeface="Calibri"/>
              </a:rPr>
              <a:t>treatment methods</a:t>
            </a:r>
          </a:p>
          <a:p>
            <a:pPr marL="285750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l-GR" sz="2000" kern="0" spc="-1" dirty="0">
                <a:solidFill>
                  <a:srgbClr val="002060"/>
                </a:solidFill>
                <a:latin typeface="Calibri"/>
              </a:rPr>
              <a:t>β</a:t>
            </a:r>
            <a:r>
              <a:rPr lang="fr-FR" sz="2000" kern="0" spc="-1" dirty="0" smtClean="0">
                <a:solidFill>
                  <a:srgbClr val="002060"/>
                </a:solidFill>
                <a:latin typeface="Calibri"/>
              </a:rPr>
              <a:t>-</a:t>
            </a:r>
            <a:r>
              <a:rPr lang="fr-FR" sz="2000" kern="0" spc="-1" dirty="0" err="1" smtClean="0">
                <a:solidFill>
                  <a:srgbClr val="002060"/>
                </a:solidFill>
                <a:latin typeface="Calibri"/>
              </a:rPr>
              <a:t>imaging</a:t>
            </a:r>
            <a:r>
              <a:rPr lang="en-GB" sz="2000" kern="0" spc="-1" dirty="0" smtClean="0">
                <a:solidFill>
                  <a:srgbClr val="002060"/>
                </a:solidFill>
                <a:latin typeface="Calibri"/>
              </a:rPr>
              <a:t>: tests on isolated single </a:t>
            </a:r>
            <a:r>
              <a:rPr lang="en-GB" sz="2000" kern="0" spc="-1" dirty="0" err="1" smtClean="0">
                <a:solidFill>
                  <a:srgbClr val="002060"/>
                </a:solidFill>
                <a:latin typeface="Calibri"/>
              </a:rPr>
              <a:t>tumor</a:t>
            </a:r>
            <a:r>
              <a:rPr lang="en-GB" sz="2000" kern="0" spc="-1" dirty="0" smtClean="0">
                <a:solidFill>
                  <a:srgbClr val="002060"/>
                </a:solidFill>
                <a:latin typeface="Calibri"/>
              </a:rPr>
              <a:t> cells </a:t>
            </a:r>
            <a:endParaRPr lang="en-GB" sz="2000" kern="0" spc="-1" dirty="0">
              <a:solidFill>
                <a:srgbClr val="002060"/>
              </a:solidFill>
              <a:latin typeface="Calibri"/>
            </a:endParaRP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kern="0" spc="-1" dirty="0" smtClean="0">
                <a:solidFill>
                  <a:srgbClr val="002060"/>
                </a:solidFill>
                <a:latin typeface="Calibri"/>
              </a:rPr>
              <a:t>Neutron radiography: Irradiation at n</a:t>
            </a:r>
            <a:r>
              <a:rPr lang="en-GB" sz="2000" kern="0" spc="-1" dirty="0" smtClean="0">
                <a:solidFill>
                  <a:srgbClr val="002060"/>
                </a:solidFill>
              </a:rPr>
              <a:t>eutron facilities</a:t>
            </a:r>
            <a:endParaRPr lang="en-GB" sz="2000" kern="0" spc="-1" dirty="0">
              <a:solidFill>
                <a:srgbClr val="002060"/>
              </a:solidFill>
              <a:latin typeface="Calibri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13" y="6415345"/>
            <a:ext cx="1079547" cy="372427"/>
          </a:xfrm>
          <a:prstGeom prst="rect">
            <a:avLst/>
          </a:prstGeom>
        </p:spPr>
      </p:pic>
      <p:sp>
        <p:nvSpPr>
          <p:cNvPr id="9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 smtClean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21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188929632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ttachment.outlook.live.net/owa/MSA%3Aantcools%40hotmail.fr/service.svc/s/GetAttachmentThumbnail?id=AQMkADAwATZiZmYAZC1hMDg1LTUzYzEtMDACLTAwCgBGAAAD3TF%2BLkup0E%2BOANv6QOpqfgcACgtQuBf4xkWok0NYmhDiEwAAAgEMAAAACgtQuBf4xkWok0NYmhDiEwAF0yaUsQAAAAESABAAXATxluP9pUeEaUPPkj9yAw%3D%3D&amp;thumbnailType=2&amp;isc=1&amp;token=eyJhbGciOiJSUzI1NiIsImtpZCI6IkQ4OThGN0RDMjk2ODQ1MDk1RUUwREZGQ0MzODBBOTM5NjUwNDNFNjQiLCJ0eXAiOiJKV1QiLCJ4NXQiOiIySmozM0Nsb1JRbGU0Tl84dzRDcE9XVUVQbVEifQ.eyJvcmlnaW4iOiJodHRwczovL291dGxvb2subGl2ZS5jb20iLCJ1YyI6ImM5NGVkY2Q4Y2JhYTQ3YTdiMjliYWVkODQyOTYzOTA5IiwidmVyIjoiRXhjaGFuZ2UuQ2FsbGJhY2suVjEiLCJhcHBjdHhzZW5kZXIiOiJPd2FEb3dubG9hZEA4NGRmOWU3Zi1lOWY2LTQwYWYtYjQzNS1hYWFhYWFhYWFhYWEiLCJpc3NyaW5nIjoiV1ciLCJhcHBjdHgiOiJ7XCJtc2V4Y2hwcm90XCI6XCJvd2FcIixcInB1aWRcIjpcIjE4OTk5NDU5MDA5ODczMjlcIixcInNjb3BlXCI6XCJPd2FEb3dubG9hZFwiLFwib2lkXCI6XCIwMDA2YmZmZC1hMDg1LTUzYzEtMDAwMC0wMDAwMDAwMDAwMDBcIixcInByaW1hcnlzaWRcIjpcIlMtMS0yODI3LTQ0MjM2NS0yNjkzMDkyMjg5XCJ9IiwibmJmIjoxNjY4NzgyMjM4LCJleHAiOjE2Njg3ODI4MzgsImlzcyI6IjAwMDAwMDAyLTAwMDAtMGZmMS1jZTAwLTAwMDAwMDAwMDAwMEA4NGRmOWU3Zi1lOWY2LTQwYWYtYjQzNS1hYWFhYWFhYWFhYWEiLCJhdWQiOiIwMDAwMDAwMi0wMDAwLTBmZjEtY2UwMC0wMDAwMDAwMDAwMDAvYXR0YWNobWVudC5vdXRsb29rLmxpdmUubmV0QDg0ZGY5ZTdmLWU5ZjYtNDBhZi1iNDM1LWFhYWFhYWFhYWFhYSIsImhhcHAiOiJvd2EifQ.K2HUPbCITR95Hm8mO81UmcaktagXR36ogFQZtVcmL1fG1h_IMueg6ZNPmHApjlsLsybjnXwxj0rL58QiegpxpIKzzXSSDiv9anii_dQXgL3oTdow2Xo2KDke4VT58bBNTuMrJDdHVy29b35RFSmbBaHaSsYisw4vt5I31D3Qagz9A8Z4g99S_RU35FiM6-XcOSYUaVkQ-R9GFW8nG-koQerg3UVZpkSdlThi_HohjluwuCCQ2ZOJ-b7Co2Np-QRGPdQJcEG3XuHjCHSiGdGq7IUzhJ0nExlQmyEB-J7f0LFruk-00D4kByrga3JWQuVfLHIJbczv3WkJhJTuZ57eEw&amp;X-OWA-CANARY=N9mkc-GlYUmaXQYM6AlMtKAQ__RyydoY5Zi8T2e5fBE8i-cOewgy9hXKdv85FeCuaSXIzORgjZ4.&amp;owa=outlook.live.com&amp;scriptVer=20221104009.06&amp;animation=tru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2312" y="534881"/>
            <a:ext cx="7769225" cy="5826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2797399" y="1418891"/>
            <a:ext cx="67390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 smtClean="0">
                <a:solidFill>
                  <a:srgbClr val="C00000"/>
                </a:solidFill>
              </a:rPr>
              <a:t>THANK YOU</a:t>
            </a:r>
            <a:endParaRPr lang="fr-FR" sz="4800" dirty="0">
              <a:solidFill>
                <a:srgbClr val="C0000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13" y="6415345"/>
            <a:ext cx="1079547" cy="372427"/>
          </a:xfrm>
          <a:prstGeom prst="rect">
            <a:avLst/>
          </a:prstGeom>
        </p:spPr>
      </p:pic>
      <p:sp>
        <p:nvSpPr>
          <p:cNvPr id="7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 smtClean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22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152160795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797401" y="3186731"/>
            <a:ext cx="6739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>
                <a:solidFill>
                  <a:srgbClr val="C00000"/>
                </a:solidFill>
              </a:rPr>
              <a:t>BACK UP  </a:t>
            </a:r>
            <a:endParaRPr lang="fr-FR" sz="2800" dirty="0">
              <a:solidFill>
                <a:srgbClr val="C00000"/>
              </a:solidFill>
            </a:endParaRPr>
          </a:p>
        </p:txBody>
      </p:sp>
      <p:sp>
        <p:nvSpPr>
          <p:cNvPr id="4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 smtClean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23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10345784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Image 17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1744978" y="340013"/>
            <a:ext cx="82727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C00000"/>
                </a:solidFill>
              </a:rPr>
              <a:t>PRELIMINARY RESULTS WITH TRITIUM SAMPLES</a:t>
            </a:r>
            <a:endParaRPr lang="fr-FR" sz="2800" dirty="0">
              <a:solidFill>
                <a:srgbClr val="C00000"/>
              </a:solidFill>
            </a:endParaRPr>
          </a:p>
        </p:txBody>
      </p:sp>
      <p:graphicFrame>
        <p:nvGraphicFramePr>
          <p:cNvPr id="21" name="Table 2"/>
          <p:cNvGraphicFramePr/>
          <p:nvPr>
            <p:extLst>
              <p:ext uri="{D42A27DB-BD31-4B8C-83A1-F6EECF244321}">
                <p14:modId xmlns:p14="http://schemas.microsoft.com/office/powerpoint/2010/main" val="506423223"/>
              </p:ext>
            </p:extLst>
          </p:nvPr>
        </p:nvGraphicFramePr>
        <p:xfrm>
          <a:off x="6626603" y="3066192"/>
          <a:ext cx="5213520" cy="2046240"/>
        </p:xfrm>
        <a:graphic>
          <a:graphicData uri="http://schemas.openxmlformats.org/drawingml/2006/table">
            <a:tbl>
              <a:tblPr/>
              <a:tblGrid>
                <a:gridCol w="1737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77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80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260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lnL w="720">
                      <a:solidFill>
                        <a:srgbClr val="158466"/>
                      </a:solidFill>
                    </a:lnL>
                    <a:lnR w="720">
                      <a:solidFill>
                        <a:srgbClr val="158466"/>
                      </a:solidFill>
                    </a:lnR>
                    <a:lnT w="720">
                      <a:solidFill>
                        <a:srgbClr val="158466"/>
                      </a:solidFill>
                    </a:lnT>
                    <a:lnB w="720">
                      <a:solidFill>
                        <a:srgbClr val="158466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b="0" strike="noStrike" spc="-1">
                          <a:latin typeface="Arial"/>
                        </a:rPr>
                        <a:t>Mean activity (Bq)</a:t>
                      </a:r>
                    </a:p>
                  </a:txBody>
                  <a:tcPr marL="90000" marR="90000">
                    <a:lnL w="720">
                      <a:solidFill>
                        <a:srgbClr val="158466"/>
                      </a:solidFill>
                    </a:lnL>
                    <a:lnR w="720">
                      <a:solidFill>
                        <a:srgbClr val="158466"/>
                      </a:solidFill>
                    </a:lnR>
                    <a:lnT w="720">
                      <a:solidFill>
                        <a:srgbClr val="158466"/>
                      </a:solidFill>
                    </a:lnT>
                    <a:lnB w="720">
                      <a:solidFill>
                        <a:srgbClr val="158466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b="0" strike="noStrike" spc="-1">
                          <a:latin typeface="Arial"/>
                        </a:rPr>
                        <a:t>Mean STD (Bq)</a:t>
                      </a:r>
                    </a:p>
                  </a:txBody>
                  <a:tcPr marL="90000" marR="90000">
                    <a:lnL w="720">
                      <a:solidFill>
                        <a:srgbClr val="158466"/>
                      </a:solidFill>
                    </a:lnL>
                    <a:lnR w="720">
                      <a:solidFill>
                        <a:srgbClr val="158466"/>
                      </a:solidFill>
                    </a:lnR>
                    <a:lnT w="720">
                      <a:solidFill>
                        <a:srgbClr val="158466"/>
                      </a:solidFill>
                    </a:lnT>
                    <a:lnB w="720">
                      <a:solidFill>
                        <a:srgbClr val="158466"/>
                      </a:solidFill>
                    </a:lnB>
                    <a:solidFill>
                      <a:srgbClr val="B3B3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1640">
                <a:tc>
                  <a:txBody>
                    <a:bodyPr/>
                    <a:lstStyle/>
                    <a:p>
                      <a:r>
                        <a:rPr lang="fr-FR" sz="1800" b="0" strike="noStrike" spc="-1">
                          <a:latin typeface="Arial"/>
                        </a:rPr>
                        <a:t>High activity</a:t>
                      </a:r>
                    </a:p>
                  </a:txBody>
                  <a:tcPr marL="90000" marR="90000">
                    <a:lnL w="720">
                      <a:solidFill>
                        <a:srgbClr val="158466"/>
                      </a:solidFill>
                    </a:lnL>
                    <a:lnR w="720">
                      <a:solidFill>
                        <a:srgbClr val="158466"/>
                      </a:solidFill>
                    </a:lnR>
                    <a:lnT w="720">
                      <a:solidFill>
                        <a:srgbClr val="158466"/>
                      </a:solidFill>
                    </a:lnT>
                    <a:lnB w="720">
                      <a:solidFill>
                        <a:srgbClr val="158466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b="0" strike="noStrike" spc="-1">
                          <a:latin typeface="Arial"/>
                        </a:rPr>
                        <a:t>8,4</a:t>
                      </a:r>
                    </a:p>
                  </a:txBody>
                  <a:tcPr marL="90000" marR="90000">
                    <a:lnL w="720">
                      <a:solidFill>
                        <a:srgbClr val="158466"/>
                      </a:solidFill>
                    </a:lnL>
                    <a:lnR w="720">
                      <a:solidFill>
                        <a:srgbClr val="158466"/>
                      </a:solidFill>
                    </a:lnR>
                    <a:lnT w="720">
                      <a:solidFill>
                        <a:srgbClr val="158466"/>
                      </a:solidFill>
                    </a:lnT>
                    <a:lnB w="720">
                      <a:solidFill>
                        <a:srgbClr val="158466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b="0" strike="noStrike" spc="-1">
                          <a:latin typeface="Arial"/>
                        </a:rPr>
                        <a:t>0,74</a:t>
                      </a:r>
                    </a:p>
                  </a:txBody>
                  <a:tcPr marL="90000" marR="90000">
                    <a:lnL w="720">
                      <a:solidFill>
                        <a:srgbClr val="158466"/>
                      </a:solidFill>
                    </a:lnL>
                    <a:lnR w="720">
                      <a:solidFill>
                        <a:srgbClr val="158466"/>
                      </a:solidFill>
                    </a:lnR>
                    <a:lnT w="720">
                      <a:solidFill>
                        <a:srgbClr val="158466"/>
                      </a:solidFill>
                    </a:lnT>
                    <a:lnB w="720">
                      <a:solidFill>
                        <a:srgbClr val="158466"/>
                      </a:solidFill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2000">
                <a:tc>
                  <a:txBody>
                    <a:bodyPr/>
                    <a:lstStyle/>
                    <a:p>
                      <a:r>
                        <a:rPr lang="fr-FR" sz="1800" b="0" strike="noStrike" spc="-1">
                          <a:latin typeface="Arial"/>
                        </a:rPr>
                        <a:t>Low activity</a:t>
                      </a:r>
                    </a:p>
                  </a:txBody>
                  <a:tcPr marL="90000" marR="90000">
                    <a:lnL w="720">
                      <a:solidFill>
                        <a:srgbClr val="158466"/>
                      </a:solidFill>
                    </a:lnL>
                    <a:lnR w="720">
                      <a:solidFill>
                        <a:srgbClr val="158466"/>
                      </a:solidFill>
                    </a:lnR>
                    <a:lnT w="720">
                      <a:solidFill>
                        <a:srgbClr val="158466"/>
                      </a:solidFill>
                    </a:lnT>
                    <a:lnB w="720">
                      <a:solidFill>
                        <a:srgbClr val="158466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b="0" strike="noStrike" spc="-1">
                          <a:latin typeface="Arial"/>
                        </a:rPr>
                        <a:t>0,087</a:t>
                      </a:r>
                    </a:p>
                  </a:txBody>
                  <a:tcPr marL="90000" marR="90000">
                    <a:lnL w="720">
                      <a:solidFill>
                        <a:srgbClr val="158466"/>
                      </a:solidFill>
                    </a:lnL>
                    <a:lnR w="720">
                      <a:solidFill>
                        <a:srgbClr val="158466"/>
                      </a:solidFill>
                    </a:lnR>
                    <a:lnT w="720">
                      <a:solidFill>
                        <a:srgbClr val="158466"/>
                      </a:solidFill>
                    </a:lnT>
                    <a:lnB w="720">
                      <a:solidFill>
                        <a:srgbClr val="158466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b="0" strike="noStrike" spc="-1" dirty="0">
                          <a:latin typeface="Arial"/>
                        </a:rPr>
                        <a:t>0,022</a:t>
                      </a:r>
                    </a:p>
                  </a:txBody>
                  <a:tcPr marL="90000" marR="90000">
                    <a:lnL w="720">
                      <a:solidFill>
                        <a:srgbClr val="158466"/>
                      </a:solidFill>
                    </a:lnL>
                    <a:lnR w="720">
                      <a:solidFill>
                        <a:srgbClr val="158466"/>
                      </a:solidFill>
                    </a:lnR>
                    <a:lnT w="720">
                      <a:solidFill>
                        <a:srgbClr val="158466"/>
                      </a:solidFill>
                    </a:lnT>
                    <a:lnB w="720">
                      <a:solidFill>
                        <a:srgbClr val="158466"/>
                      </a:solidFill>
                    </a:lnB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3" name="Rectangle 2"/>
          <p:cNvSpPr>
            <a:spLocks noChangeArrowheads="1"/>
          </p:cNvSpPr>
          <p:nvPr/>
        </p:nvSpPr>
        <p:spPr bwMode="auto">
          <a:xfrm>
            <a:off x="5018268" y="825708"/>
            <a:ext cx="250132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fr-FR" sz="2200" u="sng" dirty="0">
                <a:solidFill>
                  <a:srgbClr val="002060"/>
                </a:solidFill>
                <a:ea typeface="Noto Sans CJK SC"/>
                <a:cs typeface="Lohit Devanagari"/>
              </a:rPr>
              <a:t>Clustering method</a:t>
            </a:r>
            <a:r>
              <a:rPr lang="en-GB" altLang="fr-FR" sz="2200" dirty="0">
                <a:solidFill>
                  <a:srgbClr val="002060"/>
                </a:solidFill>
                <a:ea typeface="Noto Sans CJK SC"/>
                <a:cs typeface="Lohit Devanagari"/>
              </a:rPr>
              <a:t> : </a:t>
            </a:r>
            <a:endParaRPr lang="fr-FR" altLang="fr-FR" sz="2200" dirty="0">
              <a:solidFill>
                <a:srgbClr val="002060"/>
              </a:solidFill>
              <a:ea typeface="Noto Sans CJK SC"/>
              <a:cs typeface="Lohit Devanagari"/>
            </a:endParaRPr>
          </a:p>
        </p:txBody>
      </p:sp>
      <p:pic>
        <p:nvPicPr>
          <p:cNvPr id="24" name="Image 23"/>
          <p:cNvPicPr/>
          <p:nvPr/>
        </p:nvPicPr>
        <p:blipFill>
          <a:blip r:embed="rId4"/>
          <a:srcRect l="27619" t="11372" r="24023" b="8824"/>
          <a:stretch/>
        </p:blipFill>
        <p:spPr>
          <a:xfrm>
            <a:off x="1360671" y="2062827"/>
            <a:ext cx="4777916" cy="4470053"/>
          </a:xfrm>
          <a:prstGeom prst="rect">
            <a:avLst/>
          </a:prstGeom>
          <a:ln>
            <a:noFill/>
          </a:ln>
        </p:spPr>
      </p:pic>
      <p:sp>
        <p:nvSpPr>
          <p:cNvPr id="25" name="ZoneTexte 44"/>
          <p:cNvSpPr txBox="1"/>
          <p:nvPr/>
        </p:nvSpPr>
        <p:spPr>
          <a:xfrm>
            <a:off x="1880347" y="1742290"/>
            <a:ext cx="3738563" cy="293688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i="1" kern="0" dirty="0" smtClean="0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Charge readout coupling</a:t>
            </a:r>
            <a:endParaRPr lang="en-GB" sz="1400" i="1" kern="0" dirty="0">
              <a:solidFill>
                <a:srgbClr val="002060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000" i="1" kern="0" dirty="0">
              <a:solidFill>
                <a:srgbClr val="000000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sp>
        <p:nvSpPr>
          <p:cNvPr id="26" name="ZoneTexte 44"/>
          <p:cNvSpPr txBox="1"/>
          <p:nvPr/>
        </p:nvSpPr>
        <p:spPr>
          <a:xfrm>
            <a:off x="7364081" y="2672830"/>
            <a:ext cx="3738563" cy="293688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i="1" kern="0" dirty="0" smtClean="0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Optical readout</a:t>
            </a:r>
            <a:endParaRPr lang="en-GB" sz="1400" i="1" kern="0" dirty="0">
              <a:solidFill>
                <a:srgbClr val="002060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000" i="1" kern="0" dirty="0">
              <a:solidFill>
                <a:srgbClr val="000000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13" y="6415345"/>
            <a:ext cx="1079547" cy="372427"/>
          </a:xfrm>
          <a:prstGeom prst="rect">
            <a:avLst/>
          </a:prstGeom>
        </p:spPr>
      </p:pic>
      <p:sp>
        <p:nvSpPr>
          <p:cNvPr id="13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 smtClean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24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141202895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3" descr="Capture d’écran 2022-09-08 10292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1882" y="3473159"/>
            <a:ext cx="4989905" cy="2555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re 1_3"/>
          <p:cNvSpPr txBox="1">
            <a:spLocks noGrp="1"/>
          </p:cNvSpPr>
          <p:nvPr>
            <p:ph type="title" idx="4294967295"/>
          </p:nvPr>
        </p:nvSpPr>
        <p:spPr>
          <a:xfrm>
            <a:off x="1665129" y="50937"/>
            <a:ext cx="9916359" cy="909089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n-GB" sz="2177"/>
              <a:t>Light production mechanisms</a:t>
            </a:r>
          </a:p>
        </p:txBody>
      </p:sp>
      <p:sp>
        <p:nvSpPr>
          <p:cNvPr id="4" name="ZoneTexte 2"/>
          <p:cNvSpPr txBox="1"/>
          <p:nvPr/>
        </p:nvSpPr>
        <p:spPr>
          <a:xfrm>
            <a:off x="1256810" y="6360076"/>
            <a:ext cx="9941482" cy="323872"/>
          </a:xfrm>
          <a:prstGeom prst="rect">
            <a:avLst/>
          </a:prstGeom>
          <a:noFill/>
          <a:ln cap="flat">
            <a:noFill/>
          </a:ln>
        </p:spPr>
        <p:txBody>
          <a:bodyPr wrap="square" lIns="108851" tIns="54420" rIns="108851" bIns="54420" compatLnSpc="0">
            <a:spAutoFit/>
          </a:bodyPr>
          <a:lstStyle/>
          <a:p>
            <a:pPr>
              <a:spcBef>
                <a:spcPts val="345"/>
              </a:spcBef>
              <a:spcAft>
                <a:spcPts val="345"/>
              </a:spcAft>
              <a:defRPr sz="900" b="0" i="0" u="none" strike="noStrike" kern="1200" cap="none" spc="0" baseline="0">
                <a:solidFill>
                  <a:srgbClr val="000000"/>
                </a:solidFill>
                <a:uFillTx/>
                <a:latin typeface="Liberation Sans" pitchFamily="18"/>
                <a:ea typeface="Noto Sans CJK SC" pitchFamily="2"/>
                <a:cs typeface="Lohit Devanagari" pitchFamily="2"/>
              </a:defRPr>
            </a:pPr>
            <a:r>
              <a:rPr lang="en-GB" sz="1451" dirty="0">
                <a:solidFill>
                  <a:srgbClr val="002060"/>
                </a:solidFill>
                <a:latin typeface="Liberation Sans" pitchFamily="18"/>
                <a:ea typeface="Noto Sans CJK SC" pitchFamily="2"/>
                <a:cs typeface="Lohit Devanagari" pitchFamily="2"/>
              </a:rPr>
              <a:t>Light yield : amount of light determines the signal to noise ratio. It depends on electric field, pressure and gas mixture.</a:t>
            </a:r>
          </a:p>
        </p:txBody>
      </p:sp>
      <p:sp>
        <p:nvSpPr>
          <p:cNvPr id="5" name="ZoneTexte 3"/>
          <p:cNvSpPr txBox="1"/>
          <p:nvPr/>
        </p:nvSpPr>
        <p:spPr>
          <a:xfrm>
            <a:off x="73172" y="1011805"/>
            <a:ext cx="11636713" cy="382066"/>
          </a:xfrm>
          <a:prstGeom prst="rect">
            <a:avLst/>
          </a:prstGeom>
          <a:noFill/>
          <a:ln cap="flat">
            <a:noFill/>
          </a:ln>
        </p:spPr>
        <p:txBody>
          <a:bodyPr wrap="none" lIns="108851" tIns="54420" rIns="108851" bIns="54420" compatLnSpc="0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93" u="sng" kern="0" dirty="0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Scintillation</a:t>
            </a:r>
            <a:r>
              <a:rPr lang="en-GB" sz="1693" kern="0" dirty="0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 : excited atoms or molecules emit photons during de-excitation.</a:t>
            </a:r>
          </a:p>
        </p:txBody>
      </p:sp>
      <p:sp>
        <p:nvSpPr>
          <p:cNvPr id="12294" name="Rectangle à coins arrondis 5"/>
          <p:cNvSpPr>
            <a:spLocks/>
          </p:cNvSpPr>
          <p:nvPr/>
        </p:nvSpPr>
        <p:spPr bwMode="auto">
          <a:xfrm>
            <a:off x="2847475" y="1666502"/>
            <a:ext cx="1764418" cy="458865"/>
          </a:xfrm>
          <a:custGeom>
            <a:avLst/>
            <a:gdLst>
              <a:gd name="T0" fmla="*/ 730680 w 1458504"/>
              <a:gd name="T1" fmla="*/ 0 h 378845"/>
              <a:gd name="T2" fmla="*/ 1461362 w 1458504"/>
              <a:gd name="T3" fmla="*/ 191420 h 378845"/>
              <a:gd name="T4" fmla="*/ 730680 w 1458504"/>
              <a:gd name="T5" fmla="*/ 382839 h 378845"/>
              <a:gd name="T6" fmla="*/ 0 w 1458504"/>
              <a:gd name="T7" fmla="*/ 191420 h 378845"/>
              <a:gd name="T8" fmla="*/ 17694720 60000 65536"/>
              <a:gd name="T9" fmla="*/ 0 60000 65536"/>
              <a:gd name="T10" fmla="*/ 5898240 60000 65536"/>
              <a:gd name="T11" fmla="*/ 11796480 60000 65536"/>
              <a:gd name="T12" fmla="*/ 18494 w 1458504"/>
              <a:gd name="T13" fmla="*/ 18494 h 378845"/>
              <a:gd name="T14" fmla="*/ 1440010 w 1458504"/>
              <a:gd name="T15" fmla="*/ 360351 h 37884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58504" h="378845">
                <a:moveTo>
                  <a:pt x="63141" y="0"/>
                </a:moveTo>
                <a:lnTo>
                  <a:pt x="63140" y="0"/>
                </a:lnTo>
                <a:cubicBezTo>
                  <a:pt x="28269" y="0"/>
                  <a:pt x="0" y="28269"/>
                  <a:pt x="0" y="63140"/>
                </a:cubicBezTo>
                <a:lnTo>
                  <a:pt x="0" y="315704"/>
                </a:lnTo>
                <a:cubicBezTo>
                  <a:pt x="0" y="350575"/>
                  <a:pt x="28269" y="378845"/>
                  <a:pt x="63141" y="378845"/>
                </a:cubicBezTo>
                <a:lnTo>
                  <a:pt x="1395363" y="378845"/>
                </a:lnTo>
                <a:cubicBezTo>
                  <a:pt x="1430234" y="378845"/>
                  <a:pt x="1458504" y="350575"/>
                  <a:pt x="1458504" y="315704"/>
                </a:cubicBezTo>
                <a:lnTo>
                  <a:pt x="1458504" y="63141"/>
                </a:lnTo>
                <a:cubicBezTo>
                  <a:pt x="1458504" y="28269"/>
                  <a:pt x="1430234" y="0"/>
                  <a:pt x="1395363" y="0"/>
                </a:cubicBezTo>
                <a:lnTo>
                  <a:pt x="63141" y="0"/>
                </a:lnTo>
                <a:close/>
              </a:path>
            </a:pathLst>
          </a:custGeom>
          <a:noFill/>
          <a:ln w="12701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fr-FR" sz="2177">
                <a:solidFill>
                  <a:srgbClr val="C00000"/>
                </a:solidFill>
                <a:ea typeface="Liberation Sans"/>
                <a:cs typeface="Liberation Sans"/>
              </a:rPr>
              <a:t>Scintillation</a:t>
            </a:r>
          </a:p>
        </p:txBody>
      </p:sp>
      <p:sp>
        <p:nvSpPr>
          <p:cNvPr id="12295" name="Rectangle 9"/>
          <p:cNvSpPr>
            <a:spLocks noChangeArrowheads="1"/>
          </p:cNvSpPr>
          <p:nvPr/>
        </p:nvSpPr>
        <p:spPr bwMode="auto">
          <a:xfrm>
            <a:off x="2563326" y="2591910"/>
            <a:ext cx="2321198" cy="347508"/>
          </a:xfrm>
          <a:prstGeom prst="rect">
            <a:avLst/>
          </a:prstGeom>
          <a:noFill/>
          <a:ln w="12701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fr-FR" altLang="fr-FR" sz="2177">
                <a:solidFill>
                  <a:srgbClr val="FFFFFF"/>
                </a:solidFill>
              </a:rPr>
              <a:t>f</a:t>
            </a:r>
            <a:r>
              <a:rPr lang="en-GB" altLang="fr-FR" sz="2177">
                <a:solidFill>
                  <a:srgbClr val="C00000"/>
                </a:solidFill>
                <a:ea typeface="Liberation Sans"/>
                <a:cs typeface="Liberation Sans"/>
              </a:rPr>
              <a:t> Fluorescence</a:t>
            </a:r>
            <a:endParaRPr lang="fr-FR" altLang="fr-FR" sz="2177">
              <a:solidFill>
                <a:srgbClr val="FFFFFF"/>
              </a:solidFill>
            </a:endParaRPr>
          </a:p>
        </p:txBody>
      </p:sp>
      <p:sp>
        <p:nvSpPr>
          <p:cNvPr id="8" name="Rectangle 10"/>
          <p:cNvSpPr/>
          <p:nvPr/>
        </p:nvSpPr>
        <p:spPr>
          <a:xfrm>
            <a:off x="2563326" y="2939418"/>
            <a:ext cx="2321198" cy="996445"/>
          </a:xfrm>
          <a:prstGeom prst="rect">
            <a:avLst/>
          </a:prstGeom>
          <a:noFill/>
          <a:ln w="12701" cap="flat">
            <a:solidFill>
              <a:srgbClr val="0070C0"/>
            </a:solidFill>
            <a:prstDash val="solid"/>
            <a:miter/>
          </a:ln>
        </p:spPr>
        <p:txBody>
          <a:bodyPr anchor="ctr" anchorCtr="1"/>
          <a:lstStyle/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451" kern="0">
                <a:solidFill>
                  <a:srgbClr val="C00000"/>
                </a:solidFill>
                <a:latin typeface="Calibri"/>
              </a:rPr>
              <a:t>P</a:t>
            </a:r>
            <a:r>
              <a:rPr lang="en-GB" sz="1451" kern="0">
                <a:solidFill>
                  <a:srgbClr val="C00000"/>
                </a:solidFill>
                <a:latin typeface="Calibri"/>
                <a:ea typeface="Noto Sans CJK SC" pitchFamily="2"/>
                <a:cs typeface="Lohit Devanagari" pitchFamily="2"/>
              </a:rPr>
              <a:t>rompt emission of photon after absorption of incident radiation.</a:t>
            </a:r>
          </a:p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51" kern="0">
                <a:solidFill>
                  <a:srgbClr val="C00000"/>
                </a:solidFill>
                <a:latin typeface="Calibri"/>
                <a:ea typeface="Noto Sans CJK SC" pitchFamily="2"/>
                <a:cs typeface="Lohit Devanagari" pitchFamily="2"/>
              </a:rPr>
              <a:t>(1 ns to 1 µs)</a:t>
            </a:r>
          </a:p>
        </p:txBody>
      </p:sp>
      <p:sp>
        <p:nvSpPr>
          <p:cNvPr id="12297" name="Rectangle 12"/>
          <p:cNvSpPr>
            <a:spLocks noChangeArrowheads="1"/>
          </p:cNvSpPr>
          <p:nvPr/>
        </p:nvSpPr>
        <p:spPr bwMode="auto">
          <a:xfrm>
            <a:off x="96211" y="2588070"/>
            <a:ext cx="2321199" cy="347508"/>
          </a:xfrm>
          <a:prstGeom prst="rect">
            <a:avLst/>
          </a:prstGeom>
          <a:noFill/>
          <a:ln w="12701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fr-FR" sz="1693">
                <a:solidFill>
                  <a:srgbClr val="002060"/>
                </a:solidFill>
                <a:ea typeface="Liberation Sans"/>
                <a:cs typeface="Liberation Sans"/>
              </a:rPr>
              <a:t>Phosphorescence</a:t>
            </a:r>
          </a:p>
        </p:txBody>
      </p:sp>
      <p:sp>
        <p:nvSpPr>
          <p:cNvPr id="12298" name="Rectangle 13"/>
          <p:cNvSpPr>
            <a:spLocks noChangeArrowheads="1"/>
          </p:cNvSpPr>
          <p:nvPr/>
        </p:nvSpPr>
        <p:spPr bwMode="auto">
          <a:xfrm>
            <a:off x="96211" y="2935579"/>
            <a:ext cx="2321199" cy="800611"/>
          </a:xfrm>
          <a:prstGeom prst="rect">
            <a:avLst/>
          </a:prstGeom>
          <a:noFill/>
          <a:ln w="12701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/>
            <a:r>
              <a:rPr lang="en-GB" altLang="fr-FR" sz="1451">
                <a:solidFill>
                  <a:srgbClr val="FFFFFF"/>
                </a:solidFill>
                <a:latin typeface="Liberation Sans"/>
                <a:ea typeface="Noto Sans CJK SC"/>
                <a:cs typeface="Lohit Devanagari"/>
              </a:rPr>
              <a:t>: </a:t>
            </a:r>
            <a:r>
              <a:rPr lang="en-GB" altLang="fr-FR" sz="1451">
                <a:solidFill>
                  <a:srgbClr val="002060"/>
                </a:solidFill>
                <a:latin typeface="Liberation Sans"/>
                <a:ea typeface="Noto Sans CJK SC"/>
                <a:cs typeface="Lohit Devanagari"/>
              </a:rPr>
              <a:t>Delayed emission of photons after absorption.</a:t>
            </a:r>
          </a:p>
          <a:p>
            <a:pPr algn="ctr" eaLnBrk="1"/>
            <a:r>
              <a:rPr lang="en-GB" altLang="fr-FR" sz="1451">
                <a:solidFill>
                  <a:srgbClr val="002060"/>
                </a:solidFill>
                <a:latin typeface="Liberation Sans"/>
                <a:ea typeface="Noto Sans CJK SC"/>
                <a:cs typeface="Lohit Devanagari"/>
              </a:rPr>
              <a:t>(1 ms to 100 s)</a:t>
            </a:r>
          </a:p>
        </p:txBody>
      </p:sp>
      <p:sp>
        <p:nvSpPr>
          <p:cNvPr id="12299" name="Rectangle 15"/>
          <p:cNvSpPr>
            <a:spLocks noChangeArrowheads="1"/>
          </p:cNvSpPr>
          <p:nvPr/>
        </p:nvSpPr>
        <p:spPr bwMode="auto">
          <a:xfrm>
            <a:off x="1113775" y="4429286"/>
            <a:ext cx="2595749" cy="347507"/>
          </a:xfrm>
          <a:prstGeom prst="rect">
            <a:avLst/>
          </a:prstGeom>
          <a:noFill/>
          <a:ln w="12701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fr-FR" altLang="fr-FR" sz="2177">
                <a:solidFill>
                  <a:srgbClr val="49957A"/>
                </a:solidFill>
              </a:rPr>
              <a:t>Primary scintillation</a:t>
            </a:r>
          </a:p>
        </p:txBody>
      </p:sp>
      <p:sp>
        <p:nvSpPr>
          <p:cNvPr id="12300" name="Rectangle 16"/>
          <p:cNvSpPr>
            <a:spLocks noChangeArrowheads="1"/>
          </p:cNvSpPr>
          <p:nvPr/>
        </p:nvSpPr>
        <p:spPr bwMode="auto">
          <a:xfrm>
            <a:off x="1113775" y="4776794"/>
            <a:ext cx="2595749" cy="910048"/>
          </a:xfrm>
          <a:prstGeom prst="rect">
            <a:avLst/>
          </a:prstGeom>
          <a:noFill/>
          <a:ln w="12701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/>
            <a:r>
              <a:rPr lang="en-GB" altLang="fr-FR" sz="1451">
                <a:solidFill>
                  <a:srgbClr val="49957A"/>
                </a:solidFill>
                <a:latin typeface="Liberation Sans"/>
                <a:ea typeface="Noto Sans CJK SC"/>
                <a:cs typeface="Lohit Devanagari"/>
              </a:rPr>
              <a:t>From the creation of primary electron coming from the excitation of gaz due to incident particles.</a:t>
            </a:r>
          </a:p>
        </p:txBody>
      </p:sp>
      <p:sp>
        <p:nvSpPr>
          <p:cNvPr id="12301" name="Rectangle 17"/>
          <p:cNvSpPr>
            <a:spLocks noChangeArrowheads="1"/>
          </p:cNvSpPr>
          <p:nvPr/>
        </p:nvSpPr>
        <p:spPr bwMode="auto">
          <a:xfrm>
            <a:off x="3751763" y="4429286"/>
            <a:ext cx="2812702" cy="347507"/>
          </a:xfrm>
          <a:prstGeom prst="rect">
            <a:avLst/>
          </a:prstGeom>
          <a:noFill/>
          <a:ln w="12701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fr-FR" altLang="fr-FR" sz="2177">
                <a:solidFill>
                  <a:srgbClr val="49957A"/>
                </a:solidFill>
              </a:rPr>
              <a:t>Secondary scintillation</a:t>
            </a:r>
          </a:p>
        </p:txBody>
      </p:sp>
      <p:sp>
        <p:nvSpPr>
          <p:cNvPr id="12302" name="Rectangle 18"/>
          <p:cNvSpPr>
            <a:spLocks noChangeArrowheads="1"/>
          </p:cNvSpPr>
          <p:nvPr/>
        </p:nvSpPr>
        <p:spPr bwMode="auto">
          <a:xfrm>
            <a:off x="3751763" y="4776794"/>
            <a:ext cx="2812702" cy="812132"/>
          </a:xfrm>
          <a:prstGeom prst="rect">
            <a:avLst/>
          </a:prstGeom>
          <a:noFill/>
          <a:ln w="12701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/>
            <a:r>
              <a:rPr lang="en-GB" altLang="fr-FR" sz="1451">
                <a:solidFill>
                  <a:srgbClr val="49957A"/>
                </a:solidFill>
                <a:latin typeface="Liberation Sans"/>
                <a:ea typeface="Noto Sans CJK SC"/>
                <a:cs typeface="Lohit Devanagari"/>
              </a:rPr>
              <a:t>From the creation of secondary electrons taking place during avalanche amplification.</a:t>
            </a:r>
          </a:p>
        </p:txBody>
      </p:sp>
      <p:sp>
        <p:nvSpPr>
          <p:cNvPr id="12303" name="Rectangle 21"/>
          <p:cNvSpPr>
            <a:spLocks noChangeArrowheads="1"/>
          </p:cNvSpPr>
          <p:nvPr/>
        </p:nvSpPr>
        <p:spPr bwMode="auto">
          <a:xfrm>
            <a:off x="5030438" y="2591910"/>
            <a:ext cx="2321199" cy="347508"/>
          </a:xfrm>
          <a:prstGeom prst="rect">
            <a:avLst/>
          </a:prstGeom>
          <a:noFill/>
          <a:ln w="12701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fr-FR" sz="1693">
                <a:solidFill>
                  <a:srgbClr val="002060"/>
                </a:solidFill>
                <a:ea typeface="Noto Sans CJK SC"/>
                <a:cs typeface="Lohit Devanagari"/>
              </a:rPr>
              <a:t>Electroluminescence</a:t>
            </a:r>
          </a:p>
        </p:txBody>
      </p:sp>
      <p:sp>
        <p:nvSpPr>
          <p:cNvPr id="12304" name="Rectangle 22"/>
          <p:cNvSpPr>
            <a:spLocks noChangeArrowheads="1"/>
          </p:cNvSpPr>
          <p:nvPr/>
        </p:nvSpPr>
        <p:spPr bwMode="auto">
          <a:xfrm>
            <a:off x="5030438" y="2939418"/>
            <a:ext cx="2321199" cy="996445"/>
          </a:xfrm>
          <a:prstGeom prst="rect">
            <a:avLst/>
          </a:prstGeom>
          <a:noFill/>
          <a:ln w="12701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/>
            <a:r>
              <a:rPr lang="en-GB" altLang="fr-FR" sz="1451">
                <a:solidFill>
                  <a:srgbClr val="002060"/>
                </a:solidFill>
                <a:latin typeface="Liberation Sans"/>
                <a:ea typeface="Noto Sans CJK SC"/>
                <a:cs typeface="Lohit Devanagari"/>
              </a:rPr>
              <a:t>Electrons with energy lower than ionization threshold just excite atoms or molecules. </a:t>
            </a:r>
          </a:p>
        </p:txBody>
      </p:sp>
      <p:cxnSp>
        <p:nvCxnSpPr>
          <p:cNvPr id="12305" name="Connecteur droit avec flèche 28"/>
          <p:cNvCxnSpPr>
            <a:cxnSpLocks noChangeShapeType="1"/>
            <a:stCxn id="12294" idx="2"/>
            <a:endCxn id="12295" idx="0"/>
          </p:cNvCxnSpPr>
          <p:nvPr/>
        </p:nvCxnSpPr>
        <p:spPr bwMode="auto">
          <a:xfrm flipH="1">
            <a:off x="3722964" y="2125366"/>
            <a:ext cx="5759" cy="466543"/>
          </a:xfrm>
          <a:prstGeom prst="straightConnector1">
            <a:avLst/>
          </a:prstGeom>
          <a:noFill/>
          <a:ln w="6345">
            <a:solidFill>
              <a:srgbClr val="C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306" name="Connecteur en angle 35"/>
          <p:cNvCxnSpPr>
            <a:cxnSpLocks noChangeShapeType="1"/>
            <a:endCxn id="12297" idx="0"/>
          </p:cNvCxnSpPr>
          <p:nvPr/>
        </p:nvCxnSpPr>
        <p:spPr bwMode="auto">
          <a:xfrm rot="10800000" flipV="1">
            <a:off x="1257771" y="2363438"/>
            <a:ext cx="2493992" cy="224632"/>
          </a:xfrm>
          <a:prstGeom prst="bentConnector2">
            <a:avLst/>
          </a:prstGeom>
          <a:noFill/>
          <a:ln w="6345">
            <a:solidFill>
              <a:srgbClr val="C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307" name="Connecteur en angle 36"/>
          <p:cNvCxnSpPr>
            <a:cxnSpLocks noChangeShapeType="1"/>
            <a:endCxn id="12303" idx="0"/>
          </p:cNvCxnSpPr>
          <p:nvPr/>
        </p:nvCxnSpPr>
        <p:spPr bwMode="auto">
          <a:xfrm>
            <a:off x="3722965" y="2363438"/>
            <a:ext cx="2469034" cy="228471"/>
          </a:xfrm>
          <a:prstGeom prst="bentConnector2">
            <a:avLst/>
          </a:prstGeom>
          <a:noFill/>
          <a:ln w="6345">
            <a:solidFill>
              <a:srgbClr val="C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308" name="Connecteur en angle 40"/>
          <p:cNvCxnSpPr>
            <a:cxnSpLocks noChangeShapeType="1"/>
            <a:stCxn id="8" idx="2"/>
            <a:endCxn id="12301" idx="0"/>
          </p:cNvCxnSpPr>
          <p:nvPr/>
        </p:nvCxnSpPr>
        <p:spPr bwMode="auto">
          <a:xfrm rot="16200000" flipH="1">
            <a:off x="4194308" y="3464519"/>
            <a:ext cx="493423" cy="1436110"/>
          </a:xfrm>
          <a:prstGeom prst="bentConnector3">
            <a:avLst>
              <a:gd name="adj1" fmla="val 50000"/>
            </a:avLst>
          </a:prstGeom>
          <a:noFill/>
          <a:ln w="6345">
            <a:solidFill>
              <a:srgbClr val="C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309" name="Connecteur en angle 43"/>
          <p:cNvCxnSpPr>
            <a:cxnSpLocks noChangeShapeType="1"/>
            <a:stCxn id="8" idx="2"/>
            <a:endCxn id="12299" idx="0"/>
          </p:cNvCxnSpPr>
          <p:nvPr/>
        </p:nvCxnSpPr>
        <p:spPr bwMode="auto">
          <a:xfrm rot="5400000">
            <a:off x="2820596" y="3526916"/>
            <a:ext cx="493423" cy="1311315"/>
          </a:xfrm>
          <a:prstGeom prst="bentConnector3">
            <a:avLst>
              <a:gd name="adj1" fmla="val 50000"/>
            </a:avLst>
          </a:prstGeom>
          <a:noFill/>
          <a:ln w="6345">
            <a:solidFill>
              <a:srgbClr val="C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3" name="Imag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13" y="6415345"/>
            <a:ext cx="1079547" cy="372427"/>
          </a:xfrm>
          <a:prstGeom prst="rect">
            <a:avLst/>
          </a:prstGeom>
        </p:spPr>
      </p:pic>
      <p:sp>
        <p:nvSpPr>
          <p:cNvPr id="24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 smtClean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25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98350753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Image 17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1744978" y="340013"/>
            <a:ext cx="82727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C00000"/>
                </a:solidFill>
              </a:rPr>
              <a:t>PRELIMINARY RESULTS WITH TRITIUM SAMPLES</a:t>
            </a:r>
            <a:endParaRPr lang="fr-FR" sz="2800" dirty="0">
              <a:solidFill>
                <a:srgbClr val="C00000"/>
              </a:solidFill>
            </a:endParaRPr>
          </a:p>
        </p:txBody>
      </p:sp>
      <p:sp>
        <p:nvSpPr>
          <p:cNvPr id="12" name="ZoneTexte 38"/>
          <p:cNvSpPr txBox="1"/>
          <p:nvPr/>
        </p:nvSpPr>
        <p:spPr>
          <a:xfrm>
            <a:off x="3607434" y="5912898"/>
            <a:ext cx="6410325" cy="763587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l-GR" sz="2000" kern="0" spc="-1" dirty="0" smtClean="0">
                <a:latin typeface="Calibri"/>
              </a:rPr>
              <a:t>β</a:t>
            </a:r>
            <a:r>
              <a:rPr lang="fr-FR" sz="2000" kern="0" spc="-1" dirty="0" smtClean="0">
                <a:latin typeface="Calibri"/>
              </a:rPr>
              <a:t> </a:t>
            </a:r>
            <a:r>
              <a:rPr lang="fr-FR" sz="2000" kern="0" spc="-1" dirty="0" err="1" smtClean="0">
                <a:latin typeface="Calibri"/>
              </a:rPr>
              <a:t>particle</a:t>
            </a:r>
            <a:r>
              <a:rPr lang="fr-FR" sz="2000" kern="0" spc="-1" dirty="0" smtClean="0">
                <a:latin typeface="Calibri"/>
              </a:rPr>
              <a:t> range in Ar-Isobutane </a:t>
            </a:r>
            <a:r>
              <a:rPr lang="fr-FR" sz="2000" kern="0" spc="-1" dirty="0" err="1" smtClean="0">
                <a:latin typeface="Calibri"/>
              </a:rPr>
              <a:t>gas</a:t>
            </a:r>
            <a:r>
              <a:rPr lang="fr-FR" sz="2000" kern="0" spc="-1" dirty="0" smtClean="0">
                <a:latin typeface="Calibri"/>
              </a:rPr>
              <a:t> mixture </a:t>
            </a:r>
            <a:endParaRPr lang="en-GB" sz="2000" kern="0" spc="-1" dirty="0">
              <a:latin typeface="Calibri"/>
            </a:endParaRPr>
          </a:p>
        </p:txBody>
      </p:sp>
      <p:pic>
        <p:nvPicPr>
          <p:cNvPr id="50" name="Image 3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80"/>
          <a:stretch>
            <a:fillRect/>
          </a:stretch>
        </p:blipFill>
        <p:spPr bwMode="auto">
          <a:xfrm>
            <a:off x="2375836" y="990686"/>
            <a:ext cx="6950702" cy="492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Image 4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13" y="6415345"/>
            <a:ext cx="1079547" cy="372427"/>
          </a:xfrm>
          <a:prstGeom prst="rect">
            <a:avLst/>
          </a:prstGeom>
        </p:spPr>
      </p:pic>
      <p:sp>
        <p:nvSpPr>
          <p:cNvPr id="9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 smtClean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26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13325181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Image 17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1744979" y="340013"/>
            <a:ext cx="70517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C00000"/>
                </a:solidFill>
              </a:rPr>
              <a:t>DETECTOR CHARACTERIZATION WITH X-RAYS</a:t>
            </a:r>
            <a:endParaRPr lang="fr-FR" sz="2800" dirty="0">
              <a:solidFill>
                <a:srgbClr val="C00000"/>
              </a:solidFill>
            </a:endParaRPr>
          </a:p>
        </p:txBody>
      </p:sp>
      <p:sp>
        <p:nvSpPr>
          <p:cNvPr id="12" name="ZoneTexte 5"/>
          <p:cNvSpPr txBox="1"/>
          <p:nvPr/>
        </p:nvSpPr>
        <p:spPr>
          <a:xfrm>
            <a:off x="980220" y="1167347"/>
            <a:ext cx="3011488" cy="989012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u="sng" kern="0" dirty="0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X-ray radiography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marL="285750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kern="0" spc="-1" dirty="0" smtClean="0">
                <a:solidFill>
                  <a:srgbClr val="C00000"/>
                </a:solidFill>
                <a:latin typeface="Calibri"/>
              </a:rPr>
              <a:t>MTF </a:t>
            </a:r>
            <a:r>
              <a:rPr lang="en-GB" sz="1400" kern="0" spc="-1" dirty="0">
                <a:solidFill>
                  <a:srgbClr val="C00000"/>
                </a:solidFill>
                <a:latin typeface="Calibri"/>
              </a:rPr>
              <a:t>measurement</a:t>
            </a:r>
          </a:p>
          <a:p>
            <a:pPr eaLnBrk="1" fontAlgn="auto" hangingPunct="1">
              <a:spcBef>
                <a:spcPts val="0"/>
              </a:spcBef>
              <a:spcAft>
                <a:spcPts val="6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400" kern="0" dirty="0">
              <a:solidFill>
                <a:srgbClr val="002060"/>
              </a:solidFill>
              <a:latin typeface="Calibri"/>
            </a:endParaRPr>
          </a:p>
          <a:p>
            <a:pPr marL="285750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400" kern="0" spc="-1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695667" y="6363686"/>
            <a:ext cx="4940300" cy="2476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60 sec exposure time lead target radiography with simple background suppression. </a:t>
            </a:r>
            <a:endParaRPr lang="fr-FR" sz="1000" dirty="0">
              <a:latin typeface="+mn-lt"/>
            </a:endParaRPr>
          </a:p>
        </p:txBody>
      </p:sp>
      <p:pic>
        <p:nvPicPr>
          <p:cNvPr id="15" name="Imag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63" t="11372" r="8806" b="7469"/>
          <a:stretch>
            <a:fillRect/>
          </a:stretch>
        </p:blipFill>
        <p:spPr bwMode="auto">
          <a:xfrm>
            <a:off x="1711574" y="2468161"/>
            <a:ext cx="3672827" cy="2020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Imag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78" t="11372" r="9521" b="7472"/>
          <a:stretch>
            <a:fillRect/>
          </a:stretch>
        </p:blipFill>
        <p:spPr bwMode="auto">
          <a:xfrm>
            <a:off x="1723818" y="4800849"/>
            <a:ext cx="3648341" cy="1686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6"/>
          <a:srcRect l="52088" t="7906" r="28956" b="38590"/>
          <a:stretch/>
        </p:blipFill>
        <p:spPr>
          <a:xfrm>
            <a:off x="6415454" y="1684162"/>
            <a:ext cx="5017459" cy="4552071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213" y="6415345"/>
            <a:ext cx="1079547" cy="372427"/>
          </a:xfrm>
          <a:prstGeom prst="rect">
            <a:avLst/>
          </a:prstGeom>
        </p:spPr>
      </p:pic>
      <p:sp>
        <p:nvSpPr>
          <p:cNvPr id="18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 smtClean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27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290201268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Image 17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1244650" y="340013"/>
            <a:ext cx="82727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C00000"/>
                </a:solidFill>
              </a:rPr>
              <a:t>SOLEIL BEAM TEST (16/11-18/11)</a:t>
            </a:r>
            <a:endParaRPr lang="fr-FR" sz="2800" dirty="0">
              <a:solidFill>
                <a:srgbClr val="C00000"/>
              </a:solidFill>
            </a:endParaRP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 l="9760" t="16278" r="8807" b="7528"/>
          <a:stretch>
            <a:fillRect/>
          </a:stretch>
        </p:blipFill>
        <p:spPr>
          <a:xfrm>
            <a:off x="2339711" y="4057123"/>
            <a:ext cx="5123214" cy="26962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 l="61903" t="8659" r="1664" b="20226"/>
          <a:stretch>
            <a:fillRect/>
          </a:stretch>
        </p:blipFill>
        <p:spPr>
          <a:xfrm>
            <a:off x="8451214" y="1048284"/>
            <a:ext cx="3261849" cy="5173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/>
          <p:cNvPicPr/>
          <p:nvPr/>
        </p:nvPicPr>
        <p:blipFill>
          <a:blip r:embed="rId6"/>
          <a:srcRect l="32004" t="15189" r="17272" b="8614"/>
          <a:stretch/>
        </p:blipFill>
        <p:spPr>
          <a:xfrm>
            <a:off x="223582" y="1048284"/>
            <a:ext cx="3407400" cy="2879640"/>
          </a:xfrm>
          <a:prstGeom prst="rect">
            <a:avLst/>
          </a:prstGeom>
          <a:ln>
            <a:noFill/>
          </a:ln>
        </p:spPr>
      </p:pic>
      <p:pic>
        <p:nvPicPr>
          <p:cNvPr id="19" name="Image 18"/>
          <p:cNvPicPr/>
          <p:nvPr/>
        </p:nvPicPr>
        <p:blipFill>
          <a:blip r:embed="rId7"/>
          <a:srcRect l="33326" t="22622" r="27375" b="12606"/>
          <a:stretch/>
        </p:blipFill>
        <p:spPr>
          <a:xfrm>
            <a:off x="4457458" y="920831"/>
            <a:ext cx="3167280" cy="2936880"/>
          </a:xfrm>
          <a:prstGeom prst="rect">
            <a:avLst/>
          </a:prstGeom>
          <a:ln>
            <a:noFill/>
          </a:ln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213" y="6415345"/>
            <a:ext cx="1079547" cy="372427"/>
          </a:xfrm>
          <a:prstGeom prst="rect">
            <a:avLst/>
          </a:prstGeom>
        </p:spPr>
      </p:pic>
      <p:sp>
        <p:nvSpPr>
          <p:cNvPr id="12" name="ZoneTexte 8"/>
          <p:cNvSpPr txBox="1"/>
          <p:nvPr/>
        </p:nvSpPr>
        <p:spPr>
          <a:xfrm>
            <a:off x="-646069" y="4242174"/>
            <a:ext cx="3738562" cy="293688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i="1" kern="0" dirty="0" err="1" smtClean="0">
                <a:solidFill>
                  <a:srgbClr val="000000"/>
                </a:solidFill>
                <a:ea typeface="Noto Sans CJK SC" pitchFamily="2"/>
                <a:cs typeface="Lohit Devanagari" pitchFamily="2"/>
              </a:rPr>
              <a:t>Va</a:t>
            </a:r>
            <a:r>
              <a:rPr lang="en-GB" sz="1400" i="1" kern="0" dirty="0" smtClean="0">
                <a:solidFill>
                  <a:srgbClr val="000000"/>
                </a:solidFill>
                <a:ea typeface="Noto Sans CJK SC" pitchFamily="2"/>
                <a:cs typeface="Lohit Devanagari" pitchFamily="2"/>
              </a:rPr>
              <a:t>=550 V</a:t>
            </a:r>
            <a:r>
              <a:rPr lang="en-GB" sz="1400" i="1" kern="0" dirty="0">
                <a:solidFill>
                  <a:srgbClr val="000000"/>
                </a:solidFill>
                <a:ea typeface="Noto Sans CJK SC" pitchFamily="2"/>
                <a:cs typeface="Lohit Devanagari" pitchFamily="2"/>
              </a:rPr>
              <a:t>, </a:t>
            </a:r>
            <a:r>
              <a:rPr lang="en-GB" sz="1400" i="1" kern="0" dirty="0" err="1" smtClean="0">
                <a:solidFill>
                  <a:srgbClr val="000000"/>
                </a:solidFill>
                <a:ea typeface="Noto Sans CJK SC" pitchFamily="2"/>
                <a:cs typeface="Lohit Devanagari" pitchFamily="2"/>
              </a:rPr>
              <a:t>Vd</a:t>
            </a:r>
            <a:r>
              <a:rPr lang="en-GB" sz="1400" i="1" kern="0" dirty="0" smtClean="0">
                <a:solidFill>
                  <a:srgbClr val="000000"/>
                </a:solidFill>
                <a:ea typeface="Noto Sans CJK SC" pitchFamily="2"/>
                <a:cs typeface="Lohit Devanagari" pitchFamily="2"/>
              </a:rPr>
              <a:t>=210 V</a:t>
            </a:r>
          </a:p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400" i="1" kern="0" dirty="0">
              <a:solidFill>
                <a:srgbClr val="000000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000" i="1" kern="0" dirty="0">
              <a:solidFill>
                <a:srgbClr val="000000"/>
              </a:solidFill>
              <a:latin typeface="Liberation Sans" pitchFamily="18"/>
              <a:ea typeface="Noto Sans CJK SC" pitchFamily="2"/>
              <a:cs typeface="Lohit Devanagari" pitchFamily="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14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 smtClean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28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406597635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Image 17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1244650" y="340013"/>
            <a:ext cx="82727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C00000"/>
                </a:solidFill>
              </a:rPr>
              <a:t>SOLEIL BEAM TEST (16/11-18/11)</a:t>
            </a:r>
            <a:endParaRPr lang="fr-FR" sz="2800" dirty="0">
              <a:solidFill>
                <a:srgbClr val="C00000"/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13" y="6415345"/>
            <a:ext cx="1079547" cy="372427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5"/>
          <a:srcRect l="14832" t="20222" r="19750" b="9259"/>
          <a:stretch/>
        </p:blipFill>
        <p:spPr>
          <a:xfrm>
            <a:off x="4581963" y="1231936"/>
            <a:ext cx="7433604" cy="4507510"/>
          </a:xfrm>
          <a:prstGeom prst="rect">
            <a:avLst/>
          </a:prstGeom>
        </p:spPr>
      </p:pic>
      <p:sp>
        <p:nvSpPr>
          <p:cNvPr id="14" name="ZoneTexte 8"/>
          <p:cNvSpPr txBox="1"/>
          <p:nvPr/>
        </p:nvSpPr>
        <p:spPr>
          <a:xfrm>
            <a:off x="-782002" y="3962400"/>
            <a:ext cx="3738562" cy="293688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i="1" kern="0" dirty="0" err="1" smtClean="0">
                <a:solidFill>
                  <a:srgbClr val="000000"/>
                </a:solidFill>
                <a:ea typeface="Noto Sans CJK SC" pitchFamily="2"/>
                <a:cs typeface="Lohit Devanagari" pitchFamily="2"/>
              </a:rPr>
              <a:t>Va</a:t>
            </a:r>
            <a:r>
              <a:rPr lang="en-GB" sz="1400" i="1" kern="0" dirty="0" smtClean="0">
                <a:solidFill>
                  <a:srgbClr val="000000"/>
                </a:solidFill>
                <a:ea typeface="Noto Sans CJK SC" pitchFamily="2"/>
                <a:cs typeface="Lohit Devanagari" pitchFamily="2"/>
              </a:rPr>
              <a:t>=550 V</a:t>
            </a:r>
            <a:r>
              <a:rPr lang="en-GB" sz="1400" i="1" kern="0" dirty="0">
                <a:solidFill>
                  <a:srgbClr val="000000"/>
                </a:solidFill>
                <a:ea typeface="Noto Sans CJK SC" pitchFamily="2"/>
                <a:cs typeface="Lohit Devanagari" pitchFamily="2"/>
              </a:rPr>
              <a:t>, </a:t>
            </a:r>
            <a:r>
              <a:rPr lang="en-GB" sz="1400" i="1" kern="0" dirty="0" err="1" smtClean="0">
                <a:solidFill>
                  <a:srgbClr val="000000"/>
                </a:solidFill>
                <a:ea typeface="Noto Sans CJK SC" pitchFamily="2"/>
                <a:cs typeface="Lohit Devanagari" pitchFamily="2"/>
              </a:rPr>
              <a:t>Vd</a:t>
            </a:r>
            <a:r>
              <a:rPr lang="en-GB" sz="1400" i="1" kern="0" dirty="0" smtClean="0">
                <a:solidFill>
                  <a:srgbClr val="000000"/>
                </a:solidFill>
                <a:ea typeface="Noto Sans CJK SC" pitchFamily="2"/>
                <a:cs typeface="Lohit Devanagari" pitchFamily="2"/>
              </a:rPr>
              <a:t>=210 V</a:t>
            </a:r>
          </a:p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400" i="1" kern="0" dirty="0">
              <a:solidFill>
                <a:srgbClr val="000000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000" i="1" kern="0" dirty="0">
              <a:solidFill>
                <a:srgbClr val="000000"/>
              </a:solidFill>
              <a:latin typeface="Liberation Sans" pitchFamily="18"/>
              <a:ea typeface="Noto Sans CJK SC" pitchFamily="2"/>
              <a:cs typeface="Lohit Devanagari" pitchFamily="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12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 smtClean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29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pic>
        <p:nvPicPr>
          <p:cNvPr id="15" name="Image 14"/>
          <p:cNvPicPr/>
          <p:nvPr/>
        </p:nvPicPr>
        <p:blipFill>
          <a:blip r:embed="rId6"/>
          <a:srcRect l="32004" t="15189" r="17272" b="8614"/>
          <a:stretch/>
        </p:blipFill>
        <p:spPr>
          <a:xfrm>
            <a:off x="223582" y="1048284"/>
            <a:ext cx="3352738" cy="291411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2496469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Image 17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1744980" y="340013"/>
            <a:ext cx="1661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C00000"/>
                </a:solidFill>
              </a:rPr>
              <a:t>CONTEXT</a:t>
            </a:r>
            <a:endParaRPr lang="fr-FR" sz="2800" dirty="0">
              <a:solidFill>
                <a:srgbClr val="C00000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4"/>
          <a:srcRect l="35167" t="18148" r="27250" b="7334"/>
          <a:stretch/>
        </p:blipFill>
        <p:spPr>
          <a:xfrm>
            <a:off x="48213" y="1225858"/>
            <a:ext cx="4226299" cy="4713588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4464761" y="1020733"/>
            <a:ext cx="7383744" cy="4401205"/>
          </a:xfrm>
          <a:prstGeom prst="rect">
            <a:avLst/>
          </a:prstGeom>
          <a:noFill/>
          <a:ln cap="flat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u="sng" kern="0" dirty="0" smtClean="0">
                <a:solidFill>
                  <a:srgbClr val="41719C"/>
                </a:solidFill>
                <a:ea typeface="Noto Sans CJK SC" pitchFamily="2"/>
                <a:cs typeface="Lohit Devanagari" pitchFamily="2"/>
              </a:rPr>
              <a:t>Advantages</a:t>
            </a:r>
            <a:r>
              <a:rPr lang="en-GB" sz="2000" kern="0" dirty="0" smtClean="0">
                <a:solidFill>
                  <a:srgbClr val="41719C"/>
                </a:solidFill>
                <a:ea typeface="Noto Sans CJK SC" pitchFamily="2"/>
                <a:cs typeface="Lohit Devanagari" pitchFamily="2"/>
              </a:rPr>
              <a:t>:</a:t>
            </a:r>
            <a:endParaRPr lang="en-GB" sz="2000" kern="0" dirty="0">
              <a:solidFill>
                <a:srgbClr val="41719C"/>
              </a:solidFill>
              <a:ea typeface="Noto Sans CJK SC" pitchFamily="2"/>
              <a:cs typeface="Lohit Devanagari" pitchFamily="2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kern="0" dirty="0">
                <a:solidFill>
                  <a:srgbClr val="002060"/>
                </a:solidFill>
                <a:ea typeface="Noto Sans CJK SC" pitchFamily="2"/>
                <a:cs typeface="Lohit Devanagari" pitchFamily="2"/>
              </a:rPr>
              <a:t> 2D </a:t>
            </a:r>
            <a:r>
              <a:rPr lang="en-GB" sz="2000" kern="0" dirty="0" err="1">
                <a:solidFill>
                  <a:srgbClr val="002060"/>
                </a:solidFill>
                <a:ea typeface="Noto Sans CJK SC" pitchFamily="2"/>
                <a:cs typeface="Lohit Devanagari" pitchFamily="2"/>
              </a:rPr>
              <a:t>pixelized</a:t>
            </a:r>
            <a:r>
              <a:rPr lang="en-GB" sz="2000" kern="0" dirty="0">
                <a:solidFill>
                  <a:srgbClr val="002060"/>
                </a:solidFill>
                <a:ea typeface="Noto Sans CJK SC" pitchFamily="2"/>
                <a:cs typeface="Lohit Devanagari" pitchFamily="2"/>
              </a:rPr>
              <a:t> readout of high </a:t>
            </a:r>
            <a:r>
              <a:rPr lang="en-GB" sz="2000" kern="0" dirty="0" smtClean="0">
                <a:solidFill>
                  <a:srgbClr val="002060"/>
                </a:solidFill>
                <a:ea typeface="Noto Sans CJK SC" pitchFamily="2"/>
                <a:cs typeface="Lohit Devanagari" pitchFamily="2"/>
              </a:rPr>
              <a:t>granularity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kern="0" dirty="0" smtClean="0">
                <a:solidFill>
                  <a:srgbClr val="002060"/>
                </a:solidFill>
                <a:ea typeface="Noto Sans CJK SC" pitchFamily="2"/>
                <a:cs typeface="Lohit Devanagari" pitchFamily="2"/>
              </a:rPr>
              <a:t>Megapixel resolution from commercial cameras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kern="0" dirty="0" smtClean="0">
                <a:solidFill>
                  <a:srgbClr val="002060"/>
                </a:solidFill>
              </a:rPr>
              <a:t>Integrated </a:t>
            </a:r>
            <a:r>
              <a:rPr lang="en-GB" sz="2000" kern="0" dirty="0">
                <a:solidFill>
                  <a:srgbClr val="002060"/>
                </a:solidFill>
              </a:rPr>
              <a:t>imaging </a:t>
            </a:r>
            <a:r>
              <a:rPr lang="en-GB" sz="2000" kern="0" dirty="0" smtClean="0">
                <a:solidFill>
                  <a:srgbClr val="002060"/>
                </a:solidFill>
              </a:rPr>
              <a:t>approach</a:t>
            </a:r>
            <a:endParaRPr lang="en-GB" sz="2000" kern="0" dirty="0">
              <a:solidFill>
                <a:srgbClr val="002060"/>
              </a:solidFill>
              <a:ea typeface="Noto Sans CJK SC" pitchFamily="2"/>
              <a:cs typeface="Lohit Devanagari" pitchFamily="2"/>
            </a:endParaRPr>
          </a:p>
          <a:p>
            <a:pPr>
              <a:lnSpc>
                <a:spcPct val="20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u="sng" kern="0" dirty="0" smtClean="0">
                <a:solidFill>
                  <a:srgbClr val="41719C"/>
                </a:solidFill>
                <a:ea typeface="Noto Sans CJK SC" pitchFamily="2"/>
                <a:cs typeface="Lohit Devanagari" pitchFamily="2"/>
              </a:rPr>
              <a:t>Applications</a:t>
            </a:r>
            <a:r>
              <a:rPr lang="en-GB" sz="2000" kern="0" dirty="0" smtClean="0">
                <a:solidFill>
                  <a:srgbClr val="002060"/>
                </a:solidFill>
                <a:ea typeface="Noto Sans CJK SC" pitchFamily="2"/>
                <a:cs typeface="Lohit Devanagari" pitchFamily="2"/>
              </a:rPr>
              <a:t>:</a:t>
            </a:r>
            <a:r>
              <a:rPr lang="en-GB" sz="2000" kern="0" spc="-1" dirty="0" smtClean="0">
                <a:solidFill>
                  <a:srgbClr val="006699"/>
                </a:solidFill>
                <a:ea typeface="Noto Sans CJK SC" pitchFamily="2"/>
                <a:cs typeface="Lohit Devanagari" pitchFamily="2"/>
              </a:rPr>
              <a:t> </a:t>
            </a:r>
            <a:endParaRPr lang="en-GB" sz="2000" kern="0" dirty="0">
              <a:solidFill>
                <a:srgbClr val="41719C"/>
              </a:solidFill>
              <a:ea typeface="Noto Sans CJK SC" pitchFamily="2"/>
              <a:cs typeface="Lohit Devanagari" pitchFamily="2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kern="0" dirty="0">
                <a:solidFill>
                  <a:srgbClr val="002060"/>
                </a:solidFill>
                <a:ea typeface="Noto Sans CJK SC" pitchFamily="2"/>
                <a:cs typeface="Lohit Devanagari" pitchFamily="2"/>
              </a:rPr>
              <a:t>R</a:t>
            </a:r>
            <a:r>
              <a:rPr lang="en-GB" sz="2000" kern="0" dirty="0" smtClean="0">
                <a:solidFill>
                  <a:srgbClr val="002060"/>
                </a:solidFill>
                <a:ea typeface="Noto Sans CJK SC" pitchFamily="2"/>
                <a:cs typeface="Lohit Devanagari" pitchFamily="2"/>
              </a:rPr>
              <a:t>eal-time </a:t>
            </a:r>
            <a:r>
              <a:rPr lang="en-GB" sz="2000" kern="0" dirty="0">
                <a:solidFill>
                  <a:srgbClr val="002060"/>
                </a:solidFill>
                <a:ea typeface="Noto Sans CJK SC" pitchFamily="2"/>
                <a:cs typeface="Lohit Devanagari" pitchFamily="2"/>
              </a:rPr>
              <a:t>neutron imager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l-GR" sz="2000" kern="0" dirty="0" smtClean="0">
                <a:solidFill>
                  <a:srgbClr val="002060"/>
                </a:solidFill>
                <a:ea typeface="Noto Sans CJK SC" pitchFamily="2"/>
                <a:cs typeface="Lohit Devanagari" pitchFamily="2"/>
              </a:rPr>
              <a:t>β</a:t>
            </a:r>
            <a:r>
              <a:rPr lang="fr-FR" sz="2000" kern="0" dirty="0" smtClean="0">
                <a:solidFill>
                  <a:srgbClr val="002060"/>
                </a:solidFill>
                <a:ea typeface="Noto Sans CJK SC" pitchFamily="2"/>
                <a:cs typeface="Lohit Devanagari" pitchFamily="2"/>
              </a:rPr>
              <a:t> </a:t>
            </a:r>
            <a:r>
              <a:rPr lang="fr-FR" sz="2000" kern="0" dirty="0">
                <a:solidFill>
                  <a:srgbClr val="002060"/>
                </a:solidFill>
                <a:ea typeface="Noto Sans CJK SC" pitchFamily="2"/>
                <a:cs typeface="Lohit Devanagari" pitchFamily="2"/>
              </a:rPr>
              <a:t>imager for </a:t>
            </a:r>
            <a:r>
              <a:rPr lang="fr-FR" sz="2000" kern="0" dirty="0" err="1">
                <a:solidFill>
                  <a:srgbClr val="002060"/>
                </a:solidFill>
                <a:ea typeface="Noto Sans CJK SC" pitchFamily="2"/>
                <a:cs typeface="Lohit Devanagari" pitchFamily="2"/>
              </a:rPr>
              <a:t>sub</a:t>
            </a:r>
            <a:r>
              <a:rPr lang="fr-FR" sz="2000" kern="0" dirty="0">
                <a:solidFill>
                  <a:srgbClr val="002060"/>
                </a:solidFill>
                <a:ea typeface="Noto Sans CJK SC" pitchFamily="2"/>
                <a:cs typeface="Lohit Devanagari" pitchFamily="2"/>
              </a:rPr>
              <a:t>-becquerel </a:t>
            </a:r>
            <a:r>
              <a:rPr lang="fr-FR" sz="2000" kern="0" dirty="0" err="1">
                <a:solidFill>
                  <a:srgbClr val="002060"/>
                </a:solidFill>
                <a:ea typeface="Noto Sans CJK SC" pitchFamily="2"/>
                <a:cs typeface="Lohit Devanagari" pitchFamily="2"/>
              </a:rPr>
              <a:t>activity</a:t>
            </a:r>
            <a:r>
              <a:rPr lang="fr-FR" sz="2000" kern="0" dirty="0">
                <a:solidFill>
                  <a:srgbClr val="002060"/>
                </a:solidFill>
                <a:ea typeface="Noto Sans CJK SC" pitchFamily="2"/>
                <a:cs typeface="Lohit Devanagari" pitchFamily="2"/>
              </a:rPr>
              <a:t> </a:t>
            </a:r>
            <a:r>
              <a:rPr lang="fr-FR" sz="2000" kern="0" dirty="0" err="1" smtClean="0">
                <a:solidFill>
                  <a:srgbClr val="002060"/>
                </a:solidFill>
                <a:ea typeface="Noto Sans CJK SC" pitchFamily="2"/>
                <a:cs typeface="Lohit Devanagari" pitchFamily="2"/>
              </a:rPr>
              <a:t>measurements</a:t>
            </a:r>
            <a:endParaRPr lang="fr-FR" sz="1350" kern="0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4" name="Imag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98" t="2718" r="29768" b="377"/>
          <a:stretch>
            <a:fillRect/>
          </a:stretch>
        </p:blipFill>
        <p:spPr bwMode="auto">
          <a:xfrm>
            <a:off x="8578569" y="1225858"/>
            <a:ext cx="3522982" cy="4700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213" y="6415345"/>
            <a:ext cx="1079547" cy="372427"/>
          </a:xfrm>
          <a:prstGeom prst="rect">
            <a:avLst/>
          </a:prstGeom>
        </p:spPr>
      </p:pic>
      <p:sp>
        <p:nvSpPr>
          <p:cNvPr id="10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 smtClean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3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2047850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Image 17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13" y="6415345"/>
            <a:ext cx="1079547" cy="372427"/>
          </a:xfrm>
          <a:prstGeom prst="rect">
            <a:avLst/>
          </a:prstGeom>
        </p:spPr>
      </p:pic>
      <p:sp>
        <p:nvSpPr>
          <p:cNvPr id="12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 smtClean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30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215" y="1110817"/>
            <a:ext cx="9959788" cy="5241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16988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Image 17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13" y="6415345"/>
            <a:ext cx="1079547" cy="372427"/>
          </a:xfrm>
          <a:prstGeom prst="rect">
            <a:avLst/>
          </a:prstGeom>
        </p:spPr>
      </p:pic>
      <p:sp>
        <p:nvSpPr>
          <p:cNvPr id="12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 smtClean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31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pic>
        <p:nvPicPr>
          <p:cNvPr id="9" name="Picture 2" descr="https://attachment.outlook.live.net/owa/MSA%3Aantcools%40hotmail.fr/service.svc/s/GetAttachmentThumbnail?id=AQMkADAwATZiZmYAZC1hMDg1LTUzYzEtMDACLTAwCgBGAAAD3TF%2BLkup0E%2BOANv6QOpqfgcACgtQuBf4xkWok0NYmhDiEwAAAgEMAAAACgtQuBf4xkWok0NYmhDiEwAF5LFVCgAAAAESABAAdUFosOleK0e99NlgML440A%3D%3D&amp;thumbnailType=2&amp;isc=1&amp;token=eyJhbGciOiJSUzI1NiIsImtpZCI6IkQ4OThGN0RDMjk2ODQ1MDk1RUUwREZGQ0MzODBBOTM5NjUwNDNFNjQiLCJ0eXAiOiJKV1QiLCJ4NXQiOiIySmozM0Nsb1JRbGU0Tl84dzRDcE9XVUVQbVEifQ.eyJvcmlnaW4iOiJodHRwczovL291dGxvb2subGl2ZS5jb20iLCJ1YyI6Ijc0ZWE1YWU5NWU2ZTQ1NmNiMTUyZWVmODZiN2RhYWIwIiwidmVyIjoiRXhjaGFuZ2UuQ2FsbGJhY2suVjEiLCJhcHBjdHhzZW5kZXIiOiJPd2FEb3dubG9hZEA4NGRmOWU3Zi1lOWY2LTQwYWYtYjQzNS1hYWFhYWFhYWFhYWEiLCJpc3NyaW5nIjoiV1ciLCJhcHBjdHgiOiJ7XCJtc2V4Y2hwcm90XCI6XCJvd2FcIixcInB1aWRcIjpcIjE4OTk5NDU5MDA5ODczMjlcIixcInNjb3BlXCI6XCJPd2FEb3dubG9hZFwiLFwib2lkXCI6XCIwMDA2YmZmZC1hMDg1LTUzYzEtMDAwMC0wMDAwMDAwMDAwMDBcIixcInByaW1hcnlzaWRcIjpcIlMtMS0yODI3LTQ0MjM2NS0yNjkzMDkyMjg5XCJ9IiwibmJmIjoxNjcxMDg3NzQyLCJleHAiOjE2NzEwODgzNDIsImlzcyI6IjAwMDAwMDAyLTAwMDAtMGZmMS1jZTAwLTAwMDAwMDAwMDAwMEA4NGRmOWU3Zi1lOWY2LTQwYWYtYjQzNS1hYWFhYWFhYWFhYWEiLCJhdWQiOiIwMDAwMDAwMi0wMDAwLTBmZjEtY2UwMC0wMDAwMDAwMDAwMDAvYXR0YWNobWVudC5vdXRsb29rLmxpdmUubmV0QDg0ZGY5ZTdmLWU5ZjYtNDBhZi1iNDM1LWFhYWFhYWFhYWFhYSIsImhhcHAiOiJvd2EifQ.D8Nmk8-eRdJuTzV5WSe2xXEPl4vpFav53a4kWwGd8I6faeVu1c9zJ5NvWCVjffy1xGSC_hBcMIMSQR-X_Q1sAgFxeVveY-RblLKgQpkmQ6FdiGV4l3poNXixSE3h7U0EruAMOkhny3HkN7yzRNsVfHyCdQFcMGm-tD6IXWG1eqokBZeIXEHpbyfahYxcdz3dHl6EMYE-kl-_mpxUrYIlq3biuiVTuJFEpthcoVWLtjHHGjT4ZUiiggxBVw1M8BP_cioTxK7b5GrclzC67LHq8fVCewYfYAuwQMPht9-ly7jsrfNuVHy_ucvCh1HQn_VVrh0npmeQdsg53952nnVJ0A&amp;X-OWA-CANARY=VAi4_Z5EN0K4l40prp9whQAg_lZq3toYJCS1qRM8RSKVdN5fKY6cGjPBvsJtXp6rvDoF0P_oSBw.&amp;owa=outlook.live.com&amp;scriptVer=20221202007.13&amp;animation=true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755"/>
          <a:stretch/>
        </p:blipFill>
        <p:spPr bwMode="auto">
          <a:xfrm>
            <a:off x="8652608" y="4373595"/>
            <a:ext cx="2345395" cy="2227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s://attachment.outlook.live.net/owa/MSA%3Aantcools%40hotmail.fr/service.svc/s/GetAttachmentThumbnail?id=AQMkADAwATZiZmYAZC1hMDg1LTUzYzEtMDACLTAwCgBGAAAD3TF%2BLkup0E%2BOANv6QOpqfgcACgtQuBf4xkWok0NYmhDiEwAAAgEMAAAACgtQuBf4xkWok0NYmhDiEwAF5LFVCgAAAAESABAArDnlFmIQS0mYjbW7mHPAiQ%3D%3D&amp;thumbnailType=2&amp;isc=1&amp;token=eyJhbGciOiJSUzI1NiIsImtpZCI6IkQ4OThGN0RDMjk2ODQ1MDk1RUUwREZGQ0MzODBBOTM5NjUwNDNFNjQiLCJ0eXAiOiJKV1QiLCJ4NXQiOiIySmozM0Nsb1JRbGU0Tl84dzRDcE9XVUVQbVEifQ.eyJvcmlnaW4iOiJodHRwczovL291dGxvb2subGl2ZS5jb20iLCJ1YyI6Ijc0ZWE1YWU5NWU2ZTQ1NmNiMTUyZWVmODZiN2RhYWIwIiwidmVyIjoiRXhjaGFuZ2UuQ2FsbGJhY2suVjEiLCJhcHBjdHhzZW5kZXIiOiJPd2FEb3dubG9hZEA4NGRmOWU3Zi1lOWY2LTQwYWYtYjQzNS1hYWFhYWFhYWFhYWEiLCJpc3NyaW5nIjoiV1ciLCJhcHBjdHgiOiJ7XCJtc2V4Y2hwcm90XCI6XCJvd2FcIixcInB1aWRcIjpcIjE4OTk5NDU5MDA5ODczMjlcIixcInNjb3BlXCI6XCJPd2FEb3dubG9hZFwiLFwib2lkXCI6XCIwMDA2YmZmZC1hMDg1LTUzYzEtMDAwMC0wMDAwMDAwMDAwMDBcIixcInByaW1hcnlzaWRcIjpcIlMtMS0yODI3LTQ0MjM2NS0yNjkzMDkyMjg5XCJ9IiwibmJmIjoxNjcxMDg3NzQyLCJleHAiOjE2NzEwODgzNDIsImlzcyI6IjAwMDAwMDAyLTAwMDAtMGZmMS1jZTAwLTAwMDAwMDAwMDAwMEA4NGRmOWU3Zi1lOWY2LTQwYWYtYjQzNS1hYWFhYWFhYWFhYWEiLCJhdWQiOiIwMDAwMDAwMi0wMDAwLTBmZjEtY2UwMC0wMDAwMDAwMDAwMDAvYXR0YWNobWVudC5vdXRsb29rLmxpdmUubmV0QDg0ZGY5ZTdmLWU5ZjYtNDBhZi1iNDM1LWFhYWFhYWFhYWFhYSIsImhhcHAiOiJvd2EifQ.D8Nmk8-eRdJuTzV5WSe2xXEPl4vpFav53a4kWwGd8I6faeVu1c9zJ5NvWCVjffy1xGSC_hBcMIMSQR-X_Q1sAgFxeVveY-RblLKgQpkmQ6FdiGV4l3poNXixSE3h7U0EruAMOkhny3HkN7yzRNsVfHyCdQFcMGm-tD6IXWG1eqokBZeIXEHpbyfahYxcdz3dHl6EMYE-kl-_mpxUrYIlq3biuiVTuJFEpthcoVWLtjHHGjT4ZUiiggxBVw1M8BP_cioTxK7b5GrclzC67LHq8fVCewYfYAuwQMPht9-ly7jsrfNuVHy_ucvCh1HQn_VVrh0npmeQdsg53952nnVJ0A&amp;X-OWA-CANARY=VAi4_Z5EN0K4l40prp9whQAg_lZq3toYJCS1qRM8RSKVdN5fKY6cGjPBvsJtXp6rvDoF0P_oSBw.&amp;owa=outlook.live.com&amp;scriptVer=20221202007.13&amp;animation=true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1" t="18414" r="19209" b="14642"/>
          <a:stretch/>
        </p:blipFill>
        <p:spPr bwMode="auto">
          <a:xfrm>
            <a:off x="474452" y="1418082"/>
            <a:ext cx="2976113" cy="3447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44" t="11743" r="16093" b="7106"/>
          <a:stretch>
            <a:fillRect/>
          </a:stretch>
        </p:blipFill>
        <p:spPr bwMode="auto">
          <a:xfrm>
            <a:off x="6021238" y="187711"/>
            <a:ext cx="4874825" cy="3965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064958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Image 17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13" y="6415345"/>
            <a:ext cx="1079547" cy="372427"/>
          </a:xfrm>
          <a:prstGeom prst="rect">
            <a:avLst/>
          </a:prstGeom>
        </p:spPr>
      </p:pic>
      <p:sp>
        <p:nvSpPr>
          <p:cNvPr id="12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 smtClean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32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pic>
        <p:nvPicPr>
          <p:cNvPr id="2050" name="Picture 2" descr="https://attachment.outlook.live.net/owa/MSA%3Aantcools%40hotmail.fr/service.svc/s/GetAttachmentThumbnail?id=AQMkADAwATZiZmYAZC1hMDg1LTUzYzEtMDACLTAwCgBGAAAD3TF%2BLkup0E%2BOANv6QOpqfgcACgtQuBf4xkWok0NYmhDiEwAAAgEMAAAACgtQuBf4xkWok0NYmhDiEwAF5LFVCgAAAAESABAAxEVvezLgMki1eV%2FWJzRDYg%3D%3D&amp;thumbnailType=2&amp;isc=1&amp;token=eyJhbGciOiJSUzI1NiIsImtpZCI6IkQ4OThGN0RDMjk2ODQ1MDk1RUUwREZGQ0MzODBBOTM5NjUwNDNFNjQiLCJ0eXAiOiJKV1QiLCJ4NXQiOiIySmozM0Nsb1JRbGU0Tl84dzRDcE9XVUVQbVEifQ.eyJvcmlnaW4iOiJodHRwczovL291dGxvb2subGl2ZS5jb20iLCJ1YyI6Ijc0ZWE1YWU5NWU2ZTQ1NmNiMTUyZWVmODZiN2RhYWIwIiwidmVyIjoiRXhjaGFuZ2UuQ2FsbGJhY2suVjEiLCJhcHBjdHhzZW5kZXIiOiJPd2FEb3dubG9hZEA4NGRmOWU3Zi1lOWY2LTQwYWYtYjQzNS1hYWFhYWFhYWFhYWEiLCJpc3NyaW5nIjoiV1ciLCJhcHBjdHgiOiJ7XCJtc2V4Y2hwcm90XCI6XCJvd2FcIixcInB1aWRcIjpcIjE4OTk5NDU5MDA5ODczMjlcIixcInNjb3BlXCI6XCJPd2FEb3dubG9hZFwiLFwib2lkXCI6XCIwMDA2YmZmZC1hMDg1LTUzYzEtMDAwMC0wMDAwMDAwMDAwMDBcIixcInByaW1hcnlzaWRcIjpcIlMtMS0yODI3LTQ0MjM2NS0yNjkzMDkyMjg5XCJ9IiwibmJmIjoxNjcxMDg3NzQyLCJleHAiOjE2NzEwODgzNDIsImlzcyI6IjAwMDAwMDAyLTAwMDAtMGZmMS1jZTAwLTAwMDAwMDAwMDAwMEA4NGRmOWU3Zi1lOWY2LTQwYWYtYjQzNS1hYWFhYWFhYWFhYWEiLCJhdWQiOiIwMDAwMDAwMi0wMDAwLTBmZjEtY2UwMC0wMDAwMDAwMDAwMDAvYXR0YWNobWVudC5vdXRsb29rLmxpdmUubmV0QDg0ZGY5ZTdmLWU5ZjYtNDBhZi1iNDM1LWFhYWFhYWFhYWFhYSIsImhhcHAiOiJvd2EifQ.D8Nmk8-eRdJuTzV5WSe2xXEPl4vpFav53a4kWwGd8I6faeVu1c9zJ5NvWCVjffy1xGSC_hBcMIMSQR-X_Q1sAgFxeVveY-RblLKgQpkmQ6FdiGV4l3poNXixSE3h7U0EruAMOkhny3HkN7yzRNsVfHyCdQFcMGm-tD6IXWG1eqokBZeIXEHpbyfahYxcdz3dHl6EMYE-kl-_mpxUrYIlq3biuiVTuJFEpthcoVWLtjHHGjT4ZUiiggxBVw1M8BP_cioTxK7b5GrclzC67LHq8fVCewYfYAuwQMPht9-ly7jsrfNuVHy_ucvCh1HQn_VVrh0npmeQdsg53952nnVJ0A&amp;X-OWA-CANARY=VAi4_Z5EN0K4l40prp9whQAg_lZq3toYJCS1qRM8RSKVdN5fKY6cGjPBvsJtXp6rvDoF0P_oSBw.&amp;owa=outlook.live.com&amp;scriptVer=20221202007.13&amp;animation=tr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6508" y="274319"/>
            <a:ext cx="4778851" cy="6371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669548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Image 17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3" descr="Capture d’écran 2022-09-08 10292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13" y="1373158"/>
            <a:ext cx="7027591" cy="3598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à coins arrondis 5"/>
          <p:cNvSpPr>
            <a:spLocks/>
          </p:cNvSpPr>
          <p:nvPr/>
        </p:nvSpPr>
        <p:spPr bwMode="auto">
          <a:xfrm>
            <a:off x="8915589" y="1728865"/>
            <a:ext cx="1458912" cy="379413"/>
          </a:xfrm>
          <a:custGeom>
            <a:avLst/>
            <a:gdLst>
              <a:gd name="T0" fmla="*/ 730680 w 1458504"/>
              <a:gd name="T1" fmla="*/ 0 h 378845"/>
              <a:gd name="T2" fmla="*/ 1461362 w 1458504"/>
              <a:gd name="T3" fmla="*/ 191420 h 378845"/>
              <a:gd name="T4" fmla="*/ 730680 w 1458504"/>
              <a:gd name="T5" fmla="*/ 382839 h 378845"/>
              <a:gd name="T6" fmla="*/ 0 w 1458504"/>
              <a:gd name="T7" fmla="*/ 191420 h 378845"/>
              <a:gd name="T8" fmla="*/ 17694720 60000 65536"/>
              <a:gd name="T9" fmla="*/ 0 60000 65536"/>
              <a:gd name="T10" fmla="*/ 5898240 60000 65536"/>
              <a:gd name="T11" fmla="*/ 11796480 60000 65536"/>
              <a:gd name="T12" fmla="*/ 18494 w 1458504"/>
              <a:gd name="T13" fmla="*/ 18494 h 378845"/>
              <a:gd name="T14" fmla="*/ 1440010 w 1458504"/>
              <a:gd name="T15" fmla="*/ 360351 h 37884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58504" h="378845">
                <a:moveTo>
                  <a:pt x="63141" y="0"/>
                </a:moveTo>
                <a:lnTo>
                  <a:pt x="63140" y="0"/>
                </a:lnTo>
                <a:cubicBezTo>
                  <a:pt x="28269" y="0"/>
                  <a:pt x="0" y="28269"/>
                  <a:pt x="0" y="63140"/>
                </a:cubicBezTo>
                <a:lnTo>
                  <a:pt x="0" y="315704"/>
                </a:lnTo>
                <a:cubicBezTo>
                  <a:pt x="0" y="350575"/>
                  <a:pt x="28269" y="378845"/>
                  <a:pt x="63141" y="378845"/>
                </a:cubicBezTo>
                <a:lnTo>
                  <a:pt x="1395363" y="378845"/>
                </a:lnTo>
                <a:cubicBezTo>
                  <a:pt x="1430234" y="378845"/>
                  <a:pt x="1458504" y="350575"/>
                  <a:pt x="1458504" y="315704"/>
                </a:cubicBezTo>
                <a:lnTo>
                  <a:pt x="1458504" y="63141"/>
                </a:lnTo>
                <a:cubicBezTo>
                  <a:pt x="1458504" y="28269"/>
                  <a:pt x="1430234" y="0"/>
                  <a:pt x="1395363" y="0"/>
                </a:cubicBezTo>
                <a:lnTo>
                  <a:pt x="63141" y="0"/>
                </a:lnTo>
                <a:close/>
              </a:path>
            </a:pathLst>
          </a:custGeom>
          <a:noFill/>
          <a:ln w="12701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fr-FR" b="1" dirty="0" smtClean="0">
                <a:solidFill>
                  <a:srgbClr val="C00000"/>
                </a:solidFill>
                <a:ea typeface="Liberation Sans"/>
                <a:cs typeface="Liberation Sans"/>
              </a:rPr>
              <a:t>Scintillation</a:t>
            </a:r>
            <a:endParaRPr lang="en-GB" altLang="fr-FR" b="1" dirty="0">
              <a:solidFill>
                <a:srgbClr val="C00000"/>
              </a:solidFill>
              <a:ea typeface="Liberation Sans"/>
              <a:cs typeface="Liberation Sans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8423731" y="2425032"/>
            <a:ext cx="2431518" cy="287338"/>
          </a:xfrm>
          <a:prstGeom prst="rect">
            <a:avLst/>
          </a:prstGeom>
          <a:noFill/>
          <a:ln w="12701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fr-FR" altLang="fr-FR" dirty="0">
                <a:solidFill>
                  <a:srgbClr val="FFFFFF"/>
                </a:solidFill>
              </a:rPr>
              <a:t>f</a:t>
            </a:r>
            <a:r>
              <a:rPr lang="en-GB" altLang="fr-FR" dirty="0">
                <a:solidFill>
                  <a:srgbClr val="C00000"/>
                </a:solidFill>
                <a:ea typeface="Liberation Sans"/>
                <a:cs typeface="Liberation Sans"/>
              </a:rPr>
              <a:t> </a:t>
            </a:r>
            <a:r>
              <a:rPr lang="en-GB" altLang="fr-FR" b="1" dirty="0">
                <a:solidFill>
                  <a:srgbClr val="C00000"/>
                </a:solidFill>
                <a:ea typeface="Liberation Sans"/>
                <a:cs typeface="Liberation Sans"/>
              </a:rPr>
              <a:t>Fluorescence</a:t>
            </a:r>
            <a:endParaRPr lang="fr-FR" altLang="fr-FR" b="1" dirty="0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423730" y="2712370"/>
            <a:ext cx="2431518" cy="1046849"/>
          </a:xfrm>
          <a:prstGeom prst="rect">
            <a:avLst/>
          </a:prstGeom>
          <a:noFill/>
          <a:ln w="12701" cap="flat">
            <a:solidFill>
              <a:srgbClr val="0070C0"/>
            </a:solidFill>
            <a:prstDash val="solid"/>
            <a:miter/>
          </a:ln>
        </p:spPr>
        <p:txBody>
          <a:bodyPr anchor="ctr" anchorCtr="1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600" kern="0" dirty="0">
                <a:solidFill>
                  <a:srgbClr val="C00000"/>
                </a:solidFill>
                <a:latin typeface="Calibri"/>
              </a:rPr>
              <a:t>P</a:t>
            </a:r>
            <a:r>
              <a:rPr lang="en-GB" sz="1600" kern="0" dirty="0" err="1">
                <a:solidFill>
                  <a:srgbClr val="C00000"/>
                </a:solidFill>
                <a:latin typeface="Calibri"/>
                <a:ea typeface="Noto Sans CJK SC" pitchFamily="2"/>
                <a:cs typeface="Lohit Devanagari" pitchFamily="2"/>
              </a:rPr>
              <a:t>rompt</a:t>
            </a:r>
            <a:r>
              <a:rPr lang="en-GB" sz="1600" kern="0" dirty="0">
                <a:solidFill>
                  <a:srgbClr val="C00000"/>
                </a:solidFill>
                <a:latin typeface="Calibri"/>
                <a:ea typeface="Noto Sans CJK SC" pitchFamily="2"/>
                <a:cs typeface="Lohit Devanagari" pitchFamily="2"/>
              </a:rPr>
              <a:t> emission of photon after absorption of incident radiation.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kern="0" dirty="0">
                <a:solidFill>
                  <a:srgbClr val="C00000"/>
                </a:solidFill>
                <a:latin typeface="Calibri"/>
                <a:ea typeface="Noto Sans CJK SC" pitchFamily="2"/>
                <a:cs typeface="Lohit Devanagari" pitchFamily="2"/>
              </a:rPr>
              <a:t>(1 ns to 1 µs)</a:t>
            </a:r>
          </a:p>
        </p:txBody>
      </p:sp>
      <p:sp>
        <p:nvSpPr>
          <p:cNvPr id="14" name="Rectangle 15"/>
          <p:cNvSpPr>
            <a:spLocks noChangeArrowheads="1"/>
          </p:cNvSpPr>
          <p:nvPr/>
        </p:nvSpPr>
        <p:spPr bwMode="auto">
          <a:xfrm>
            <a:off x="7260751" y="4332456"/>
            <a:ext cx="2367625" cy="287337"/>
          </a:xfrm>
          <a:prstGeom prst="rect">
            <a:avLst/>
          </a:prstGeom>
          <a:noFill/>
          <a:ln w="12701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fr-FR" altLang="fr-FR" b="1" dirty="0" err="1">
                <a:solidFill>
                  <a:srgbClr val="49957A"/>
                </a:solidFill>
              </a:rPr>
              <a:t>Primary</a:t>
            </a:r>
            <a:r>
              <a:rPr lang="fr-FR" altLang="fr-FR" b="1" dirty="0">
                <a:solidFill>
                  <a:srgbClr val="49957A"/>
                </a:solidFill>
              </a:rPr>
              <a:t> scintillation</a:t>
            </a:r>
          </a:p>
        </p:txBody>
      </p:sp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7260751" y="4619793"/>
            <a:ext cx="2367626" cy="1114801"/>
          </a:xfrm>
          <a:prstGeom prst="rect">
            <a:avLst/>
          </a:prstGeom>
          <a:noFill/>
          <a:ln w="12701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/>
            <a:r>
              <a:rPr lang="en-GB" altLang="fr-FR" sz="1600" dirty="0" smtClean="0">
                <a:solidFill>
                  <a:srgbClr val="49957A"/>
                </a:solidFill>
                <a:latin typeface="Liberation Sans"/>
                <a:ea typeface="Noto Sans CJK SC"/>
                <a:cs typeface="Lohit Devanagari"/>
              </a:rPr>
              <a:t>Coming </a:t>
            </a:r>
            <a:r>
              <a:rPr lang="en-GB" altLang="fr-FR" sz="1600" dirty="0">
                <a:solidFill>
                  <a:srgbClr val="49957A"/>
                </a:solidFill>
                <a:latin typeface="Liberation Sans"/>
                <a:ea typeface="Noto Sans CJK SC"/>
                <a:cs typeface="Lohit Devanagari"/>
              </a:rPr>
              <a:t>from the excitation of </a:t>
            </a:r>
            <a:r>
              <a:rPr lang="en-GB" altLang="fr-FR" sz="1600" dirty="0" smtClean="0">
                <a:solidFill>
                  <a:srgbClr val="49957A"/>
                </a:solidFill>
                <a:latin typeface="Liberation Sans"/>
                <a:ea typeface="Noto Sans CJK SC"/>
                <a:cs typeface="Lohit Devanagari"/>
              </a:rPr>
              <a:t>the gas </a:t>
            </a:r>
            <a:r>
              <a:rPr lang="en-GB" altLang="fr-FR" sz="1600" dirty="0">
                <a:solidFill>
                  <a:srgbClr val="49957A"/>
                </a:solidFill>
                <a:latin typeface="Liberation Sans"/>
                <a:ea typeface="Noto Sans CJK SC"/>
                <a:cs typeface="Lohit Devanagari"/>
              </a:rPr>
              <a:t>due to incident particles.</a:t>
            </a:r>
          </a:p>
        </p:txBody>
      </p:sp>
      <p:sp>
        <p:nvSpPr>
          <p:cNvPr id="16" name="Rectangle 17"/>
          <p:cNvSpPr>
            <a:spLocks noChangeArrowheads="1"/>
          </p:cNvSpPr>
          <p:nvPr/>
        </p:nvSpPr>
        <p:spPr bwMode="auto">
          <a:xfrm>
            <a:off x="9663301" y="4332456"/>
            <a:ext cx="2367490" cy="287337"/>
          </a:xfrm>
          <a:prstGeom prst="rect">
            <a:avLst/>
          </a:prstGeom>
          <a:noFill/>
          <a:ln w="12701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fr-FR" altLang="fr-FR" b="1" dirty="0" err="1">
                <a:solidFill>
                  <a:srgbClr val="49957A"/>
                </a:solidFill>
              </a:rPr>
              <a:t>Secondary</a:t>
            </a:r>
            <a:r>
              <a:rPr lang="fr-FR" altLang="fr-FR" b="1" dirty="0">
                <a:solidFill>
                  <a:srgbClr val="49957A"/>
                </a:solidFill>
              </a:rPr>
              <a:t> scintillation</a:t>
            </a:r>
          </a:p>
        </p:txBody>
      </p:sp>
      <p:sp>
        <p:nvSpPr>
          <p:cNvPr id="17" name="Rectangle 18"/>
          <p:cNvSpPr>
            <a:spLocks noChangeArrowheads="1"/>
          </p:cNvSpPr>
          <p:nvPr/>
        </p:nvSpPr>
        <p:spPr bwMode="auto">
          <a:xfrm>
            <a:off x="9663301" y="4619793"/>
            <a:ext cx="2367490" cy="1114801"/>
          </a:xfrm>
          <a:prstGeom prst="rect">
            <a:avLst/>
          </a:prstGeom>
          <a:noFill/>
          <a:ln w="12701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/>
            <a:r>
              <a:rPr lang="en-GB" altLang="fr-FR" sz="1600" dirty="0" smtClean="0">
                <a:solidFill>
                  <a:srgbClr val="49957A"/>
                </a:solidFill>
                <a:latin typeface="Liberation Sans"/>
                <a:ea typeface="Noto Sans CJK SC"/>
                <a:cs typeface="Lohit Devanagari"/>
              </a:rPr>
              <a:t>Coming from avalanche </a:t>
            </a:r>
            <a:r>
              <a:rPr lang="en-GB" altLang="fr-FR" sz="1600" dirty="0">
                <a:solidFill>
                  <a:srgbClr val="49957A"/>
                </a:solidFill>
                <a:latin typeface="Liberation Sans"/>
                <a:ea typeface="Noto Sans CJK SC"/>
                <a:cs typeface="Lohit Devanagari"/>
              </a:rPr>
              <a:t>amplification.</a:t>
            </a:r>
          </a:p>
        </p:txBody>
      </p:sp>
      <p:cxnSp>
        <p:nvCxnSpPr>
          <p:cNvPr id="20" name="Connecteur droit avec flèche 28"/>
          <p:cNvCxnSpPr>
            <a:cxnSpLocks noChangeShapeType="1"/>
            <a:stCxn id="8" idx="2"/>
            <a:endCxn id="10" idx="0"/>
          </p:cNvCxnSpPr>
          <p:nvPr/>
        </p:nvCxnSpPr>
        <p:spPr bwMode="auto">
          <a:xfrm flipH="1">
            <a:off x="9639490" y="2112278"/>
            <a:ext cx="6983" cy="312754"/>
          </a:xfrm>
          <a:prstGeom prst="straightConnector1">
            <a:avLst/>
          </a:prstGeom>
          <a:noFill/>
          <a:ln w="6345">
            <a:solidFill>
              <a:srgbClr val="C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" name="Connecteur en angle 40"/>
          <p:cNvCxnSpPr>
            <a:cxnSpLocks noChangeShapeType="1"/>
            <a:stCxn id="11" idx="2"/>
            <a:endCxn id="16" idx="0"/>
          </p:cNvCxnSpPr>
          <p:nvPr/>
        </p:nvCxnSpPr>
        <p:spPr bwMode="auto">
          <a:xfrm rot="16200000" flipH="1">
            <a:off x="9956649" y="3442058"/>
            <a:ext cx="573237" cy="1207557"/>
          </a:xfrm>
          <a:prstGeom prst="bentConnector3">
            <a:avLst>
              <a:gd name="adj1" fmla="val 50000"/>
            </a:avLst>
          </a:prstGeom>
          <a:noFill/>
          <a:ln w="6345">
            <a:solidFill>
              <a:srgbClr val="C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" name="Connecteur en angle 43"/>
          <p:cNvCxnSpPr>
            <a:cxnSpLocks noChangeShapeType="1"/>
            <a:stCxn id="11" idx="2"/>
            <a:endCxn id="14" idx="0"/>
          </p:cNvCxnSpPr>
          <p:nvPr/>
        </p:nvCxnSpPr>
        <p:spPr bwMode="auto">
          <a:xfrm rot="5400000">
            <a:off x="8755409" y="3448375"/>
            <a:ext cx="573237" cy="1194925"/>
          </a:xfrm>
          <a:prstGeom prst="bentConnector3">
            <a:avLst>
              <a:gd name="adj1" fmla="val 50000"/>
            </a:avLst>
          </a:prstGeom>
          <a:noFill/>
          <a:ln w="6345">
            <a:solidFill>
              <a:srgbClr val="C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" name="ZoneTexte 25"/>
          <p:cNvSpPr txBox="1"/>
          <p:nvPr/>
        </p:nvSpPr>
        <p:spPr>
          <a:xfrm>
            <a:off x="1744979" y="340013"/>
            <a:ext cx="5851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C00000"/>
                </a:solidFill>
              </a:rPr>
              <a:t>LIGHT PRODUCTION MECHANISMS</a:t>
            </a:r>
            <a:endParaRPr lang="fr-FR" sz="2800" dirty="0">
              <a:solidFill>
                <a:srgbClr val="C00000"/>
              </a:solidFill>
            </a:endParaRPr>
          </a:p>
        </p:txBody>
      </p:sp>
      <p:pic>
        <p:nvPicPr>
          <p:cNvPr id="22" name="Imag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13" y="6415345"/>
            <a:ext cx="1079547" cy="372427"/>
          </a:xfrm>
          <a:prstGeom prst="rect">
            <a:avLst/>
          </a:prstGeom>
        </p:spPr>
      </p:pic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587986" y="5614240"/>
            <a:ext cx="314536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fr-FR" sz="2200" dirty="0" smtClean="0">
                <a:solidFill>
                  <a:srgbClr val="002060"/>
                </a:solidFill>
                <a:latin typeface="+mn-lt"/>
                <a:ea typeface="Noto Sans CJK SC"/>
                <a:cs typeface="Lohit Devanagari"/>
              </a:rPr>
              <a:t>Gas mixture : </a:t>
            </a:r>
            <a:r>
              <a:rPr lang="en-GB" altLang="fr-FR" sz="2200" dirty="0" err="1" smtClean="0">
                <a:solidFill>
                  <a:srgbClr val="002060"/>
                </a:solidFill>
                <a:latin typeface="+mn-lt"/>
                <a:ea typeface="Noto Sans CJK SC"/>
                <a:cs typeface="Lohit Devanagari"/>
              </a:rPr>
              <a:t>Ar</a:t>
            </a:r>
            <a:r>
              <a:rPr lang="en-GB" altLang="fr-FR" sz="2200" dirty="0" smtClean="0">
                <a:solidFill>
                  <a:srgbClr val="002060"/>
                </a:solidFill>
                <a:latin typeface="+mn-lt"/>
                <a:ea typeface="Noto Sans CJK SC"/>
                <a:cs typeface="Lohit Devanagari"/>
              </a:rPr>
              <a:t>/CF</a:t>
            </a:r>
            <a:r>
              <a:rPr lang="en-GB" altLang="fr-FR" sz="2200" baseline="-25000" dirty="0" smtClean="0">
                <a:solidFill>
                  <a:srgbClr val="002060"/>
                </a:solidFill>
                <a:latin typeface="+mn-lt"/>
                <a:ea typeface="Noto Sans CJK SC"/>
                <a:cs typeface="Lohit Devanagari"/>
              </a:rPr>
              <a:t>4</a:t>
            </a:r>
            <a:endParaRPr lang="fr-FR" altLang="fr-FR" sz="2200" dirty="0">
              <a:solidFill>
                <a:srgbClr val="002060"/>
              </a:solidFill>
              <a:latin typeface="+mn-lt"/>
              <a:ea typeface="Noto Sans CJK SC"/>
              <a:cs typeface="Lohit Devanagari"/>
            </a:endParaRPr>
          </a:p>
        </p:txBody>
      </p:sp>
      <p:sp>
        <p:nvSpPr>
          <p:cNvPr id="19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 smtClean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4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68770276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Image 17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1744979" y="340013"/>
            <a:ext cx="5851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C00000"/>
                </a:solidFill>
              </a:rPr>
              <a:t>LIGHT DETECTION DEVICES	</a:t>
            </a:r>
            <a:endParaRPr lang="fr-FR" sz="2800" dirty="0">
              <a:solidFill>
                <a:srgbClr val="C00000"/>
              </a:solidFill>
            </a:endParaRPr>
          </a:p>
        </p:txBody>
      </p:sp>
      <p:sp>
        <p:nvSpPr>
          <p:cNvPr id="7" name="Rectangle 4"/>
          <p:cNvSpPr/>
          <p:nvPr/>
        </p:nvSpPr>
        <p:spPr>
          <a:xfrm>
            <a:off x="568579" y="1137720"/>
            <a:ext cx="3534942" cy="461665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wrap="none" anchorCtr="1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u="sng" kern="0" dirty="0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Hamamatsu CMOS camera</a:t>
            </a:r>
            <a:endParaRPr lang="en-GB" sz="2400" kern="0" dirty="0">
              <a:solidFill>
                <a:srgbClr val="00206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pic>
        <p:nvPicPr>
          <p:cNvPr id="8" name="Imag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11" t="40585" r="58781" b="35339"/>
          <a:stretch>
            <a:fillRect/>
          </a:stretch>
        </p:blipFill>
        <p:spPr bwMode="auto">
          <a:xfrm>
            <a:off x="6477837" y="1180285"/>
            <a:ext cx="1870075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77" t="24445" r="58215" b="9892"/>
          <a:stretch>
            <a:fillRect/>
          </a:stretch>
        </p:blipFill>
        <p:spPr bwMode="auto">
          <a:xfrm>
            <a:off x="8879407" y="792322"/>
            <a:ext cx="1453313" cy="1152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21"/>
          <p:cNvSpPr/>
          <p:nvPr/>
        </p:nvSpPr>
        <p:spPr>
          <a:xfrm>
            <a:off x="1996355" y="1883210"/>
            <a:ext cx="1556836" cy="369332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1" kern="0" dirty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Readout noise</a:t>
            </a:r>
          </a:p>
        </p:txBody>
      </p:sp>
      <p:pic>
        <p:nvPicPr>
          <p:cNvPr id="14" name="Image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950" r="61835" b="2795"/>
          <a:stretch>
            <a:fillRect/>
          </a:stretch>
        </p:blipFill>
        <p:spPr bwMode="auto">
          <a:xfrm>
            <a:off x="961740" y="2336973"/>
            <a:ext cx="1813033" cy="469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23"/>
          <p:cNvSpPr/>
          <p:nvPr/>
        </p:nvSpPr>
        <p:spPr>
          <a:xfrm>
            <a:off x="7283952" y="2264827"/>
            <a:ext cx="2861290" cy="369332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1" kern="0" dirty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Photon number resolving</a:t>
            </a:r>
          </a:p>
        </p:txBody>
      </p:sp>
      <p:pic>
        <p:nvPicPr>
          <p:cNvPr id="16" name="Image 2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73" t="37021" b="4786"/>
          <a:stretch/>
        </p:blipFill>
        <p:spPr bwMode="auto">
          <a:xfrm>
            <a:off x="2759004" y="2336973"/>
            <a:ext cx="1764920" cy="469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Image 2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3333" y="2576946"/>
            <a:ext cx="6632427" cy="4297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27"/>
          <p:cNvSpPr/>
          <p:nvPr/>
        </p:nvSpPr>
        <p:spPr>
          <a:xfrm>
            <a:off x="2123772" y="4187222"/>
            <a:ext cx="1391728" cy="369332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1" kern="0" dirty="0" smtClean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Dark current</a:t>
            </a:r>
            <a:endParaRPr lang="en-GB" b="1" kern="0" dirty="0">
              <a:solidFill>
                <a:srgbClr val="00000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sp>
        <p:nvSpPr>
          <p:cNvPr id="19" name="ZoneTexte 29"/>
          <p:cNvSpPr txBox="1">
            <a:spLocks noChangeArrowheads="1"/>
          </p:cNvSpPr>
          <p:nvPr/>
        </p:nvSpPr>
        <p:spPr bwMode="auto">
          <a:xfrm>
            <a:off x="789893" y="4605433"/>
            <a:ext cx="540911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sz="1600" b="1" dirty="0" err="1">
                <a:solidFill>
                  <a:srgbClr val="000000"/>
                </a:solidFill>
              </a:rPr>
              <a:t>Cooling</a:t>
            </a:r>
            <a:r>
              <a:rPr lang="fr-FR" altLang="fr-FR" sz="1600" b="1" dirty="0">
                <a:solidFill>
                  <a:srgbClr val="000000"/>
                </a:solidFill>
              </a:rPr>
              <a:t>	</a:t>
            </a:r>
            <a:r>
              <a:rPr lang="fr-FR" altLang="fr-FR" sz="1600" b="1" dirty="0" err="1">
                <a:solidFill>
                  <a:srgbClr val="000000"/>
                </a:solidFill>
              </a:rPr>
              <a:t>Sensor</a:t>
            </a:r>
            <a:r>
              <a:rPr lang="fr-FR" altLang="fr-FR" sz="1600" b="1" dirty="0">
                <a:solidFill>
                  <a:srgbClr val="000000"/>
                </a:solidFill>
              </a:rPr>
              <a:t> </a:t>
            </a:r>
            <a:r>
              <a:rPr lang="fr-FR" altLang="fr-FR" sz="1600" b="1" dirty="0" err="1">
                <a:solidFill>
                  <a:srgbClr val="000000"/>
                </a:solidFill>
              </a:rPr>
              <a:t>temperature</a:t>
            </a:r>
            <a:r>
              <a:rPr lang="fr-FR" altLang="fr-FR" sz="1600" b="1" dirty="0">
                <a:solidFill>
                  <a:srgbClr val="000000"/>
                </a:solidFill>
              </a:rPr>
              <a:t>	</a:t>
            </a:r>
            <a:r>
              <a:rPr lang="fr-FR" altLang="fr-FR" sz="1600" b="1" dirty="0" err="1">
                <a:solidFill>
                  <a:srgbClr val="000000"/>
                </a:solidFill>
              </a:rPr>
              <a:t>Dark</a:t>
            </a:r>
            <a:r>
              <a:rPr lang="fr-FR" altLang="fr-FR" sz="1600" b="1" dirty="0">
                <a:solidFill>
                  <a:srgbClr val="000000"/>
                </a:solidFill>
              </a:rPr>
              <a:t> </a:t>
            </a:r>
            <a:r>
              <a:rPr lang="fr-FR" altLang="fr-FR" sz="1600" b="1" dirty="0" err="1">
                <a:solidFill>
                  <a:srgbClr val="000000"/>
                </a:solidFill>
              </a:rPr>
              <a:t>current</a:t>
            </a:r>
            <a:endParaRPr lang="fr-FR" altLang="fr-FR" sz="1600" b="1" dirty="0">
              <a:solidFill>
                <a:srgbClr val="000000"/>
              </a:solidFill>
            </a:endParaRPr>
          </a:p>
          <a:p>
            <a:pPr eaLnBrk="1" hangingPunct="1"/>
            <a:r>
              <a:rPr lang="fr-FR" altLang="fr-FR" sz="1600" dirty="0">
                <a:solidFill>
                  <a:srgbClr val="000000"/>
                </a:solidFill>
              </a:rPr>
              <a:t>Air	- 20 °C		0.016 e</a:t>
            </a:r>
            <a:r>
              <a:rPr lang="fr-FR" altLang="fr-FR" sz="1600" baseline="30000" dirty="0">
                <a:solidFill>
                  <a:srgbClr val="000000"/>
                </a:solidFill>
              </a:rPr>
              <a:t>- </a:t>
            </a:r>
            <a:r>
              <a:rPr lang="fr-FR" altLang="fr-FR" sz="1600" dirty="0">
                <a:solidFill>
                  <a:srgbClr val="000000"/>
                </a:solidFill>
              </a:rPr>
              <a:t>/</a:t>
            </a:r>
            <a:r>
              <a:rPr lang="fr-FR" altLang="fr-FR" sz="1600" dirty="0" smtClean="0">
                <a:solidFill>
                  <a:srgbClr val="000000"/>
                </a:solidFill>
              </a:rPr>
              <a:t>pixels/s</a:t>
            </a:r>
            <a:endParaRPr lang="fr-FR" altLang="fr-FR" sz="1600" dirty="0">
              <a:solidFill>
                <a:srgbClr val="000000"/>
              </a:solidFill>
            </a:endParaRPr>
          </a:p>
        </p:txBody>
      </p:sp>
      <p:sp>
        <p:nvSpPr>
          <p:cNvPr id="22" name="Rectangle 33"/>
          <p:cNvSpPr/>
          <p:nvPr/>
        </p:nvSpPr>
        <p:spPr>
          <a:xfrm>
            <a:off x="2314318" y="3100781"/>
            <a:ext cx="732893" cy="369332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1" kern="0" dirty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Pixels</a:t>
            </a:r>
            <a:endParaRPr lang="en-GB" sz="1400" b="1" kern="0" dirty="0">
              <a:solidFill>
                <a:srgbClr val="00000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sp>
        <p:nvSpPr>
          <p:cNvPr id="23" name="ZoneTexte 34"/>
          <p:cNvSpPr txBox="1">
            <a:spLocks noChangeArrowheads="1"/>
          </p:cNvSpPr>
          <p:nvPr/>
        </p:nvSpPr>
        <p:spPr bwMode="auto">
          <a:xfrm>
            <a:off x="1015401" y="3448492"/>
            <a:ext cx="373228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fr-FR" altLang="fr-FR" sz="1600" b="1" dirty="0" err="1" smtClean="0">
                <a:solidFill>
                  <a:srgbClr val="000000"/>
                </a:solidFill>
              </a:rPr>
              <a:t>Number</a:t>
            </a:r>
            <a:r>
              <a:rPr lang="fr-FR" altLang="fr-FR" sz="1600" b="1" dirty="0">
                <a:solidFill>
                  <a:srgbClr val="000000"/>
                </a:solidFill>
              </a:rPr>
              <a:t>	</a:t>
            </a:r>
            <a:r>
              <a:rPr lang="fr-FR" altLang="fr-FR" sz="1600" b="1" dirty="0" smtClean="0">
                <a:solidFill>
                  <a:srgbClr val="000000"/>
                </a:solidFill>
              </a:rPr>
              <a:t>	Size</a:t>
            </a:r>
            <a:endParaRPr lang="fr-FR" altLang="fr-FR" sz="1600" b="1" dirty="0">
              <a:solidFill>
                <a:srgbClr val="000000"/>
              </a:solidFill>
            </a:endParaRPr>
          </a:p>
          <a:p>
            <a:pPr eaLnBrk="1" hangingPunct="1"/>
            <a:r>
              <a:rPr lang="fr-FR" altLang="fr-FR" sz="1600" dirty="0">
                <a:solidFill>
                  <a:srgbClr val="000000"/>
                </a:solidFill>
              </a:rPr>
              <a:t>4096 x </a:t>
            </a:r>
            <a:r>
              <a:rPr lang="fr-FR" altLang="fr-FR" sz="1600" dirty="0" smtClean="0">
                <a:solidFill>
                  <a:srgbClr val="000000"/>
                </a:solidFill>
              </a:rPr>
              <a:t>2304</a:t>
            </a:r>
            <a:r>
              <a:rPr lang="fr-FR" altLang="fr-FR" sz="1600" b="1" dirty="0">
                <a:solidFill>
                  <a:srgbClr val="000000"/>
                </a:solidFill>
              </a:rPr>
              <a:t>	</a:t>
            </a:r>
            <a:r>
              <a:rPr lang="fr-FR" altLang="fr-FR" sz="1600" dirty="0" smtClean="0">
                <a:solidFill>
                  <a:srgbClr val="000000"/>
                </a:solidFill>
              </a:rPr>
              <a:t>4.6 </a:t>
            </a:r>
            <a:r>
              <a:rPr lang="fr-FR" altLang="fr-FR" sz="1600" dirty="0">
                <a:solidFill>
                  <a:srgbClr val="000000"/>
                </a:solidFill>
              </a:rPr>
              <a:t>µm x 4.6 µm</a:t>
            </a:r>
          </a:p>
        </p:txBody>
      </p:sp>
      <p:sp>
        <p:nvSpPr>
          <p:cNvPr id="24" name="Rectangle 30"/>
          <p:cNvSpPr/>
          <p:nvPr/>
        </p:nvSpPr>
        <p:spPr>
          <a:xfrm>
            <a:off x="1563889" y="5558428"/>
            <a:ext cx="2545890" cy="369332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1" kern="0" dirty="0" smtClean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Minimum exposure time</a:t>
            </a:r>
            <a:endParaRPr lang="en-GB" sz="1400" b="1" kern="0" dirty="0">
              <a:solidFill>
                <a:srgbClr val="00000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sp>
        <p:nvSpPr>
          <p:cNvPr id="25" name="ZoneTexte 31"/>
          <p:cNvSpPr txBox="1">
            <a:spLocks noChangeArrowheads="1"/>
          </p:cNvSpPr>
          <p:nvPr/>
        </p:nvSpPr>
        <p:spPr bwMode="auto">
          <a:xfrm>
            <a:off x="1310259" y="5893065"/>
            <a:ext cx="376276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sz="1600" b="1" dirty="0" smtClean="0">
                <a:solidFill>
                  <a:srgbClr val="000000"/>
                </a:solidFill>
              </a:rPr>
              <a:t>Mode	</a:t>
            </a:r>
            <a:r>
              <a:rPr lang="fr-FR" altLang="fr-FR" sz="1600" b="1" dirty="0">
                <a:solidFill>
                  <a:srgbClr val="000000"/>
                </a:solidFill>
              </a:rPr>
              <a:t>	Rate</a:t>
            </a:r>
          </a:p>
          <a:p>
            <a:pPr eaLnBrk="1" hangingPunct="1"/>
            <a:r>
              <a:rPr lang="fr-FR" altLang="fr-FR" sz="1600" dirty="0">
                <a:solidFill>
                  <a:srgbClr val="000000"/>
                </a:solidFill>
              </a:rPr>
              <a:t>Standard	</a:t>
            </a:r>
            <a:r>
              <a:rPr lang="fr-FR" altLang="fr-FR" sz="1600" dirty="0" smtClean="0">
                <a:solidFill>
                  <a:srgbClr val="000000"/>
                </a:solidFill>
              </a:rPr>
              <a:t>	1 µs/frame</a:t>
            </a: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/>
            <a:r>
              <a:rPr lang="fr-FR" altLang="fr-FR" sz="1600" dirty="0">
                <a:solidFill>
                  <a:srgbClr val="000000"/>
                </a:solidFill>
              </a:rPr>
              <a:t>Ultra </a:t>
            </a:r>
            <a:r>
              <a:rPr lang="fr-FR" altLang="fr-FR" sz="1600" dirty="0" smtClean="0">
                <a:solidFill>
                  <a:srgbClr val="000000"/>
                </a:solidFill>
              </a:rPr>
              <a:t>quiet	</a:t>
            </a:r>
            <a:r>
              <a:rPr lang="fr-FR" altLang="fr-FR" sz="1600" dirty="0">
                <a:solidFill>
                  <a:srgbClr val="000000"/>
                </a:solidFill>
              </a:rPr>
              <a:t>	</a:t>
            </a:r>
            <a:r>
              <a:rPr lang="fr-FR" altLang="fr-FR" sz="1600" dirty="0" smtClean="0">
                <a:solidFill>
                  <a:srgbClr val="000000"/>
                </a:solidFill>
              </a:rPr>
              <a:t>100 ms/frame</a:t>
            </a:r>
            <a:endParaRPr lang="fr-FR" altLang="fr-FR" sz="1600" dirty="0">
              <a:solidFill>
                <a:srgbClr val="000000"/>
              </a:solidFill>
            </a:endParaRPr>
          </a:p>
        </p:txBody>
      </p:sp>
      <p:pic>
        <p:nvPicPr>
          <p:cNvPr id="35" name="Image 3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213" y="6415345"/>
            <a:ext cx="1079547" cy="37242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961740" y="3477679"/>
            <a:ext cx="3438050" cy="555588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/>
          <p:cNvSpPr/>
          <p:nvPr/>
        </p:nvSpPr>
        <p:spPr>
          <a:xfrm>
            <a:off x="968358" y="2323617"/>
            <a:ext cx="3555566" cy="48282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 smtClean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5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35160155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/>
          <a:srcRect l="56484" t="11838" r="3187" b="19957"/>
          <a:stretch/>
        </p:blipFill>
        <p:spPr>
          <a:xfrm>
            <a:off x="893503" y="990686"/>
            <a:ext cx="10742464" cy="5839568"/>
          </a:xfrm>
          <a:prstGeom prst="rect">
            <a:avLst/>
          </a:prstGeom>
        </p:spPr>
      </p:pic>
      <p:pic>
        <p:nvPicPr>
          <p:cNvPr id="7171" name="Image 17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1744979" y="340013"/>
            <a:ext cx="5851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C00000"/>
                </a:solidFill>
              </a:rPr>
              <a:t>LIGHT DETECTION 	</a:t>
            </a:r>
            <a:endParaRPr lang="fr-FR" sz="2800" dirty="0">
              <a:solidFill>
                <a:srgbClr val="C00000"/>
              </a:solidFill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13" y="6415345"/>
            <a:ext cx="1079547" cy="372427"/>
          </a:xfrm>
          <a:prstGeom prst="rect">
            <a:avLst/>
          </a:prstGeom>
        </p:spPr>
      </p:pic>
      <p:sp>
        <p:nvSpPr>
          <p:cNvPr id="10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 smtClean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6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254171846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Image 17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804623" y="993172"/>
            <a:ext cx="7378700" cy="589072"/>
          </a:xfrm>
          <a:prstGeom prst="rect">
            <a:avLst/>
          </a:prstGeom>
          <a:noFill/>
          <a:ln cap="flat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1" kern="0" cap="small" spc="-1" dirty="0"/>
              <a:t>DETECTOR CHARACTERIZATION WITH X-RAY SOURCES</a:t>
            </a:r>
            <a:endParaRPr lang="en-GB" sz="2400" b="1" kern="0" cap="small" spc="-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Picture 14" descr="Figure_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34" t="9355" r="17168" b="7751"/>
          <a:stretch>
            <a:fillRect/>
          </a:stretch>
        </p:blipFill>
        <p:spPr bwMode="auto">
          <a:xfrm>
            <a:off x="371664" y="2120056"/>
            <a:ext cx="4674898" cy="3973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13" y="6415345"/>
            <a:ext cx="1079547" cy="372427"/>
          </a:xfrm>
          <a:prstGeom prst="rect">
            <a:avLst/>
          </a:prstGeom>
        </p:spPr>
      </p:pic>
      <p:pic>
        <p:nvPicPr>
          <p:cNvPr id="14" name="Image 13"/>
          <p:cNvPicPr/>
          <p:nvPr/>
        </p:nvPicPr>
        <p:blipFill>
          <a:blip r:embed="rId6"/>
          <a:srcRect l="33326" t="22622" r="27375" b="12606"/>
          <a:stretch/>
        </p:blipFill>
        <p:spPr>
          <a:xfrm>
            <a:off x="8819909" y="3933760"/>
            <a:ext cx="2986268" cy="2715590"/>
          </a:xfrm>
          <a:prstGeom prst="rect">
            <a:avLst/>
          </a:prstGeom>
          <a:ln>
            <a:noFill/>
          </a:ln>
        </p:spPr>
      </p:pic>
      <p:pic>
        <p:nvPicPr>
          <p:cNvPr id="17" name="Image 16"/>
          <p:cNvPicPr>
            <a:picLocks noChangeAspect="1"/>
          </p:cNvPicPr>
          <p:nvPr/>
        </p:nvPicPr>
        <p:blipFill rotWithShape="1">
          <a:blip r:embed="rId7"/>
          <a:srcRect l="24667" t="13852" r="22920" b="9703"/>
          <a:stretch/>
        </p:blipFill>
        <p:spPr>
          <a:xfrm>
            <a:off x="5887075" y="1966972"/>
            <a:ext cx="3476843" cy="2852448"/>
          </a:xfrm>
          <a:prstGeom prst="rect">
            <a:avLst/>
          </a:prstGeom>
        </p:spPr>
      </p:pic>
      <p:sp>
        <p:nvSpPr>
          <p:cNvPr id="12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 smtClean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7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23731110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Image 17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1744979" y="340013"/>
            <a:ext cx="70517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C00000"/>
                </a:solidFill>
              </a:rPr>
              <a:t>DETECTOR CHARACTERIZATION WITH X-RAYS</a:t>
            </a:r>
            <a:endParaRPr lang="fr-FR" sz="2800" dirty="0">
              <a:solidFill>
                <a:srgbClr val="C00000"/>
              </a:solidFill>
            </a:endParaRPr>
          </a:p>
        </p:txBody>
      </p:sp>
      <p:pic>
        <p:nvPicPr>
          <p:cNvPr id="7" name="Picture 2" descr="https://attachment.outlook.live.net/owa/MSA%3Aantcools%40hotmail.fr/service.svc/s/GetAttachmentThumbnail?id=AQMkADAwATZiZmYAZC1hMDg1LTUzYzEtMDACLTAwCgBGAAAD3TF%2BLkup0E%2BOANv6QOpqfgcACgtQuBf4xkWok0NYmhDiEwAAAgEMAAAACgtQuBf4xkWok0NYmhDiEwAFKo9%2FbAAAAAESABAACHU%2F9NjQnUaL7UPsPBoBVA%3D%3D&amp;thumbnailType=2&amp;isc=1&amp;token=eyJhbGciOiJSUzI1NiIsImtpZCI6IkZBRDY1NDI2MkM2QUYyOTYxQUExRThDQUI3OEZGMUIyNzBFNzA3RTkiLCJ0eXAiOiJKV1QiLCJ4NXQiOiItdFpVSml4cThwWWFvZWpLdDRfeHNuRG5CLWsifQ.eyJvcmlnaW4iOiJodHRwczovL291dGxvb2subGl2ZS5jb20iLCJ1YyI6IjJmZjAxMDFkM2FmMzRlZjdhOGE3NzUxYTI4OWFhZmQ3IiwidmVyIjoiRXhjaGFuZ2UuQ2FsbGJhY2suVjEiLCJhcHBjdHhzZW5kZXIiOiJPd2FEb3dubG9hZEA4NGRmOWU3Zi1lOWY2LTQwYWYtYjQzNS1hYWFhYWFhYWFhYWEiLCJpc3NyaW5nIjoiV1ciLCJhcHBjdHgiOiJ7XCJtc2V4Y2hwcm90XCI6XCJvd2FcIixcInB1aWRcIjpcIjE4OTk5NDU5MDA5ODczMjlcIixcInNjb3BlXCI6XCJPd2FEb3dubG9hZFwiLFwib2lkXCI6XCIwMDA2YmZmZC1hMDg1LTUzYzEtMDAwMC0wMDAwMDAwMDAwMDBcIixcInByaW1hcnlzaWRcIjpcIlMtMS0yODI3LTQ0MjM2NS0yNjkzMDkyMjg5XCJ9IiwibmJmIjoxNjQ2OTAzMTM5LCJleHAiOjE2NDY5MDM3MzksImlzcyI6IjAwMDAwMDAyLTAwMDAtMGZmMS1jZTAwLTAwMDAwMDAwMDAwMEA4NGRmOWU3Zi1lOWY2LTQwYWYtYjQzNS1hYWFhYWFhYWFhYWEiLCJhdWQiOiIwMDAwMDAwMi0wMDAwLTBmZjEtY2UwMC0wMDAwMDAwMDAwMDAvYXR0YWNobWVudC5vdXRsb29rLmxpdmUubmV0QDg0ZGY5ZTdmLWU5ZjYtNDBhZi1iNDM1LWFhYWFhYWFhYWFhYSIsImhhcHAiOiJvd2EifQ.P2MMJGfutOFSwgoT63nSM4UrCpEnna2xomPtdlg2Fwa-xKBBwIlYrXLDefumHgUoCCrXkuY_i6H74zastu87dfH29aRJERxiv21Uhj-4YBEpFQKODWmfsuJ_EBwvAafkAyyX6SX_H7v_29aX1_Pb6bCZMRvciytXfC--zi4IcVYJue7JZRrnqhMYUYQfKP557Ol-N2IIAlc4Ur81Ya-AtSnKa2PSLflMvb3AbOSBkoTUeezmM_kBPGfi7zutq5HYHEswG5SYb5QRoJ1omCO-UhX39OuI0AYHa5wuyNtVOG8vlWTSTiuQMdpDnBhD9if7qBNh_yl3cuD4No_nXKikSA&amp;X-OWA-CANARY=n7-nQUm1EEGiPlXVwewQh2AKyb11AtoYVNQlpyKvm9eYL3su72XHduz6CDhg9B8FBZ16pJzrCp0.&amp;owa=outlook.live.com&amp;scriptVer=20220225004.03&amp;animation=true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6628" y="1296690"/>
            <a:ext cx="4106863" cy="3079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>
            <a:spLocks noChangeArrowheads="1"/>
          </p:cNvSpPr>
          <p:nvPr/>
        </p:nvSpPr>
        <p:spPr bwMode="auto">
          <a:xfrm>
            <a:off x="10034623" y="955378"/>
            <a:ext cx="22320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>
                <a:solidFill>
                  <a:srgbClr val="000000"/>
                </a:solidFill>
              </a:rPr>
              <a:t>ORCA - Quest qCMOS</a:t>
            </a:r>
          </a:p>
        </p:txBody>
      </p:sp>
      <p:sp>
        <p:nvSpPr>
          <p:cNvPr id="10" name="ZoneTexte 9"/>
          <p:cNvSpPr txBox="1">
            <a:spLocks noChangeArrowheads="1"/>
          </p:cNvSpPr>
          <p:nvPr/>
        </p:nvSpPr>
        <p:spPr bwMode="auto">
          <a:xfrm>
            <a:off x="10031448" y="3115965"/>
            <a:ext cx="18303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dirty="0">
                <a:solidFill>
                  <a:srgbClr val="000000"/>
                </a:solidFill>
              </a:rPr>
              <a:t>Lens 25 mm</a:t>
            </a:r>
          </a:p>
        </p:txBody>
      </p:sp>
      <p:sp>
        <p:nvSpPr>
          <p:cNvPr id="11" name="ZoneTexte 10"/>
          <p:cNvSpPr txBox="1">
            <a:spLocks noChangeArrowheads="1"/>
          </p:cNvSpPr>
          <p:nvPr/>
        </p:nvSpPr>
        <p:spPr bwMode="auto">
          <a:xfrm>
            <a:off x="10031448" y="3582690"/>
            <a:ext cx="1546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>
                <a:solidFill>
                  <a:srgbClr val="000000"/>
                </a:solidFill>
              </a:rPr>
              <a:t>Cover PLA</a:t>
            </a:r>
          </a:p>
        </p:txBody>
      </p:sp>
      <p:sp>
        <p:nvSpPr>
          <p:cNvPr id="12" name="ZoneTexte 11"/>
          <p:cNvSpPr txBox="1">
            <a:spLocks noChangeArrowheads="1"/>
          </p:cNvSpPr>
          <p:nvPr/>
        </p:nvSpPr>
        <p:spPr bwMode="auto">
          <a:xfrm>
            <a:off x="10026686" y="3966865"/>
            <a:ext cx="22431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>
                <a:solidFill>
                  <a:srgbClr val="000000"/>
                </a:solidFill>
              </a:rPr>
              <a:t>Glass Micromegas</a:t>
            </a:r>
          </a:p>
        </p:txBody>
      </p:sp>
      <p:sp>
        <p:nvSpPr>
          <p:cNvPr id="13" name="ZoneTexte 12"/>
          <p:cNvSpPr txBox="1">
            <a:spLocks noChangeArrowheads="1"/>
          </p:cNvSpPr>
          <p:nvPr/>
        </p:nvSpPr>
        <p:spPr bwMode="auto">
          <a:xfrm>
            <a:off x="10034623" y="615653"/>
            <a:ext cx="1546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baseline="30000">
                <a:solidFill>
                  <a:srgbClr val="000000"/>
                </a:solidFill>
              </a:rPr>
              <a:t>55</a:t>
            </a:r>
            <a:r>
              <a:rPr lang="fr-FR" altLang="fr-FR">
                <a:solidFill>
                  <a:srgbClr val="000000"/>
                </a:solidFill>
              </a:rPr>
              <a:t>Fe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7982303" y="2001540"/>
            <a:ext cx="963613" cy="879475"/>
          </a:xfrm>
          <a:prstGeom prst="rect">
            <a:avLst/>
          </a:prstGeom>
          <a:noFill/>
          <a:ln w="19046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FFFF"/>
              </a:solidFill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7753703" y="2263478"/>
            <a:ext cx="228600" cy="406400"/>
          </a:xfrm>
          <a:prstGeom prst="rect">
            <a:avLst/>
          </a:prstGeom>
          <a:noFill/>
          <a:ln w="19046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FFFF"/>
              </a:solidFill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 flipH="1" flipV="1">
            <a:off x="7063141" y="2058690"/>
            <a:ext cx="690562" cy="846138"/>
          </a:xfrm>
          <a:prstGeom prst="rect">
            <a:avLst/>
          </a:prstGeom>
          <a:noFill/>
          <a:ln w="19046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FFFF"/>
              </a:solidFill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 flipV="1">
            <a:off x="6637691" y="1428453"/>
            <a:ext cx="425450" cy="1885950"/>
          </a:xfrm>
          <a:prstGeom prst="rect">
            <a:avLst/>
          </a:prstGeom>
          <a:noFill/>
          <a:ln w="19046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FFFF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 flipH="1" flipV="1">
            <a:off x="6132866" y="2277765"/>
            <a:ext cx="403225" cy="508000"/>
          </a:xfrm>
          <a:prstGeom prst="rect">
            <a:avLst/>
          </a:prstGeom>
          <a:noFill/>
          <a:ln w="19046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FFFF"/>
              </a:solidFill>
            </a:endParaRPr>
          </a:p>
        </p:txBody>
      </p:sp>
      <p:cxnSp>
        <p:nvCxnSpPr>
          <p:cNvPr id="19" name="Connecteur en angle 18"/>
          <p:cNvCxnSpPr>
            <a:cxnSpLocks noChangeShapeType="1"/>
            <a:stCxn id="14" idx="0"/>
            <a:endCxn id="8" idx="1"/>
          </p:cNvCxnSpPr>
          <p:nvPr/>
        </p:nvCxnSpPr>
        <p:spPr bwMode="auto">
          <a:xfrm rot="5400000" flipH="1" flipV="1">
            <a:off x="8818757" y="785675"/>
            <a:ext cx="861218" cy="1570513"/>
          </a:xfrm>
          <a:prstGeom prst="bentConnector2">
            <a:avLst/>
          </a:prstGeom>
          <a:noFill/>
          <a:ln w="19046">
            <a:solidFill>
              <a:srgbClr val="FFC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Connecteur en angle 19"/>
          <p:cNvCxnSpPr>
            <a:cxnSpLocks noChangeShapeType="1"/>
            <a:stCxn id="10" idx="1"/>
            <a:endCxn id="15" idx="2"/>
          </p:cNvCxnSpPr>
          <p:nvPr/>
        </p:nvCxnSpPr>
        <p:spPr bwMode="auto">
          <a:xfrm rot="10800000">
            <a:off x="7868004" y="2669879"/>
            <a:ext cx="2163445" cy="631031"/>
          </a:xfrm>
          <a:prstGeom prst="bentConnector2">
            <a:avLst/>
          </a:prstGeom>
          <a:noFill/>
          <a:ln w="19046">
            <a:solidFill>
              <a:srgbClr val="FFC000"/>
            </a:solidFill>
            <a:miter lim="800000"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Connecteur en angle 20"/>
          <p:cNvCxnSpPr>
            <a:cxnSpLocks noChangeShapeType="1"/>
            <a:stCxn id="11" idx="1"/>
            <a:endCxn id="16" idx="0"/>
          </p:cNvCxnSpPr>
          <p:nvPr/>
        </p:nvCxnSpPr>
        <p:spPr bwMode="auto">
          <a:xfrm rot="10800000">
            <a:off x="7408422" y="2904828"/>
            <a:ext cx="2623026" cy="862012"/>
          </a:xfrm>
          <a:prstGeom prst="bentConnector2">
            <a:avLst/>
          </a:prstGeom>
          <a:noFill/>
          <a:ln w="19046">
            <a:solidFill>
              <a:srgbClr val="FFC000"/>
            </a:solidFill>
            <a:miter lim="800000"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" name="Connecteur en angle 21"/>
          <p:cNvCxnSpPr>
            <a:cxnSpLocks noChangeShapeType="1"/>
            <a:stCxn id="12" idx="1"/>
            <a:endCxn id="17" idx="0"/>
          </p:cNvCxnSpPr>
          <p:nvPr/>
        </p:nvCxnSpPr>
        <p:spPr bwMode="auto">
          <a:xfrm rot="10800000">
            <a:off x="6850416" y="3314403"/>
            <a:ext cx="3176270" cy="837406"/>
          </a:xfrm>
          <a:prstGeom prst="bentConnector2">
            <a:avLst/>
          </a:prstGeom>
          <a:noFill/>
          <a:ln w="19046">
            <a:solidFill>
              <a:srgbClr val="FFC000"/>
            </a:solidFill>
            <a:miter lim="800000"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" name="Connecteur en angle 22"/>
          <p:cNvCxnSpPr>
            <a:cxnSpLocks noChangeShapeType="1"/>
            <a:stCxn id="18" idx="2"/>
            <a:endCxn id="13" idx="1"/>
          </p:cNvCxnSpPr>
          <p:nvPr/>
        </p:nvCxnSpPr>
        <p:spPr bwMode="auto">
          <a:xfrm rot="5400000" flipH="1" flipV="1">
            <a:off x="7445569" y="-311288"/>
            <a:ext cx="1477962" cy="3700145"/>
          </a:xfrm>
          <a:prstGeom prst="bentConnector2">
            <a:avLst/>
          </a:prstGeom>
          <a:noFill/>
          <a:ln w="19046">
            <a:solidFill>
              <a:srgbClr val="FFC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" name="ZoneTexte 54"/>
          <p:cNvSpPr txBox="1"/>
          <p:nvPr/>
        </p:nvSpPr>
        <p:spPr>
          <a:xfrm>
            <a:off x="5948872" y="802842"/>
            <a:ext cx="3738563" cy="292100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i="1" kern="0" dirty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Experimental set-up for x-rays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sp>
        <p:nvSpPr>
          <p:cNvPr id="25" name="ZoneTexte 5"/>
          <p:cNvSpPr txBox="1"/>
          <p:nvPr/>
        </p:nvSpPr>
        <p:spPr>
          <a:xfrm>
            <a:off x="41498" y="1385596"/>
            <a:ext cx="4746754" cy="1519232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000" kern="0" dirty="0">
              <a:solidFill>
                <a:srgbClr val="002060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kern="0" spc="-1" dirty="0">
                <a:solidFill>
                  <a:srgbClr val="002060"/>
                </a:solidFill>
                <a:latin typeface="Calibri"/>
              </a:rPr>
              <a:t>Bulk on glass from </a:t>
            </a:r>
            <a:r>
              <a:rPr lang="en-GB" sz="2000" kern="0" spc="-1" dirty="0" smtClean="0">
                <a:solidFill>
                  <a:srgbClr val="002060"/>
                </a:solidFill>
                <a:latin typeface="Calibri"/>
              </a:rPr>
              <a:t>CERN and IRFU</a:t>
            </a:r>
          </a:p>
          <a:p>
            <a:pPr marL="285750" indent="-285750" eaLnBrk="1" fontAlgn="auto" hangingPunct="1">
              <a:lnSpc>
                <a:spcPct val="150000"/>
              </a:lnSpc>
              <a:spcBef>
                <a:spcPts val="0"/>
              </a:spcBef>
              <a:buSzPct val="100000"/>
              <a:buFont typeface="Wingdings" panose="05000000000000000000" pitchFamily="2" charset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 smtClean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Charge </a:t>
            </a:r>
            <a:r>
              <a:rPr lang="en-GB" kern="0" spc="-1" dirty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readout test in </a:t>
            </a:r>
            <a:r>
              <a:rPr lang="en-GB" kern="0" spc="-1" dirty="0" smtClean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Argon+5%Iso:</a:t>
            </a:r>
          </a:p>
          <a:p>
            <a:pPr lvl="1"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1" kern="0" spc="-1" dirty="0" smtClean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gain</a:t>
            </a:r>
            <a:r>
              <a:rPr lang="en-GB" kern="0" spc="-1" dirty="0" smtClean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 above </a:t>
            </a:r>
            <a:r>
              <a:rPr lang="en-GB" b="1" kern="0" spc="-1" dirty="0" smtClean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10</a:t>
            </a:r>
            <a:r>
              <a:rPr lang="en-GB" b="1" kern="0" spc="-1" baseline="30000" dirty="0" smtClean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4</a:t>
            </a:r>
            <a:r>
              <a:rPr lang="en-GB" kern="0" spc="-1" baseline="30000" dirty="0" smtClean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 </a:t>
            </a:r>
            <a:r>
              <a:rPr lang="en-GB" kern="0" spc="-1" dirty="0" smtClean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and </a:t>
            </a:r>
            <a:r>
              <a:rPr lang="en-GB" b="1" kern="0" spc="-1" dirty="0" smtClean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FWHM</a:t>
            </a:r>
            <a:r>
              <a:rPr lang="en-GB" kern="0" spc="-1" dirty="0" smtClean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 reaches </a:t>
            </a:r>
            <a:r>
              <a:rPr lang="en-GB" b="1" kern="0" spc="-1" dirty="0" smtClean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16%</a:t>
            </a:r>
            <a:endParaRPr lang="en-GB" kern="0" dirty="0">
              <a:solidFill>
                <a:srgbClr val="49957A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pic>
        <p:nvPicPr>
          <p:cNvPr id="26" name="Picture 2" descr="https://attachment.outlook.live.net/owa/MSA%3Aantcools%40hotmail.fr/service.svc/s/GetAttachmentThumbnail?id=AQMkADAwATZiZmYAZC1hMDg1LTUzYzEtMDACLTAwCgBGAAAD3TF%2BLkup0E%2BOANv6QOpqfgcACgtQuBf4xkWok0NYmhDiEwAAAgEMAAAACgtQuBf4xkWok0NYmhDiEwAFYVUs0AAAAAESABAAX4h1F6md5UWtfO1Yr0Acxg%3D%3D&amp;thumbnailType=2&amp;isc=1&amp;token=eyJhbGciOiJSUzI1NiIsImtpZCI6IkZBRDY1NDI2MkM2QUYyOTYxQUExRThDQUI3OEZGMUIyNzBFNzA3RTkiLCJ0eXAiOiJKV1QiLCJ4NXQiOiItdFpVSml4cThwWWFvZWpLdDRfeHNuRG5CLWsifQ.eyJvcmlnaW4iOiJodHRwczovL291dGxvb2subGl2ZS5jb20iLCJ1YyI6Ijg2MzVjZDg3NDA3MjQwNzBhZTMyYWVhMzJmZmY2ZDIyIiwidmVyIjoiRXhjaGFuZ2UuQ2FsbGJhY2suVjEiLCJhcHBjdHhzZW5kZXIiOiJPd2FEb3dubG9hZEA4NGRmOWU3Zi1lOWY2LTQwYWYtYjQzNS1hYWFhYWFhYWFhYWEiLCJpc3NyaW5nIjoiV1ciLCJhcHBjdHgiOiJ7XCJtc2V4Y2hwcm90XCI6XCJvd2FcIixcInB1aWRcIjpcIjE4OTk5NDU5MDA5ODczMjlcIixcInNjb3BlXCI6XCJPd2FEb3dubG9hZFwiLFwib2lkXCI6XCIwMDA2YmZmZC1hMDg1LTUzYzEtMDAwMC0wMDAwMDAwMDAwMDBcIixcInByaW1hcnlzaWRcIjpcIlMtMS0yODI3LTQ0MjM2NS0yNjkzMDkyMjg5XCJ9IiwibmJmIjoxNjUzOTEzMjQzLCJleHAiOjE2NTM5MTM4NDMsImlzcyI6IjAwMDAwMDAyLTAwMDAtMGZmMS1jZTAwLTAwMDAwMDAwMDAwMEA4NGRmOWU3Zi1lOWY2LTQwYWYtYjQzNS1hYWFhYWFhYWFhYWEiLCJhdWQiOiIwMDAwMDAwMi0wMDAwLTBmZjEtY2UwMC0wMDAwMDAwMDAwMDAvYXR0YWNobWVudC5vdXRsb29rLmxpdmUubmV0QDg0ZGY5ZTdmLWU5ZjYtNDBhZi1iNDM1LWFhYWFhYWFhYWFhYSIsImhhcHAiOiJvd2EifQ.JoHwYOhVr_idiJthtdxJY9JDOAzF-1RsfTWPbu7Vdnp6Lmt6iteAVylfQLjyAUgxaCxIS9PX2cISwkU5ylxBVn_frn7xqk_R1lsJLLcB-nd16BRwKyRoMmkTat0-FhSrFmoAnwt8A14K6FrGwdqc_2z7dB5uv1m9wUu40FL4q8Isaqt9oZr7UbvcOtmf9zKuJuMk_dcfpiYbMAVlSiJi4dKsZIX96h4Idt4-rih2RkuLFePRkDHyarG4Ek6nm5AJeUCkBXY7mM-oqfiS47s3syJOYD9PGVZGyJwhVyFMnMSbHhnzWVFDQhcCpfCrdUZY-zvaypGxX03xPJ3lDLOAhw&amp;X-OWA-CANARY=TiZl-sBR90ufOTAOf8Od75ALL-U2QtoYSyfTHjpNdFUjbqSn0UwJAgz2YVBPIJagso4vgc5tUmA.&amp;owa=outlook.live.com&amp;scriptVer=20220408004.16&amp;animation=true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3030" y="4611389"/>
            <a:ext cx="2605087" cy="195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ZoneTexte 11"/>
          <p:cNvSpPr txBox="1"/>
          <p:nvPr/>
        </p:nvSpPr>
        <p:spPr>
          <a:xfrm>
            <a:off x="6383693" y="6565601"/>
            <a:ext cx="3738563" cy="293688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i="1" kern="0" dirty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Glass Micromegas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sp>
        <p:nvSpPr>
          <p:cNvPr id="28" name="ZoneTexte 11"/>
          <p:cNvSpPr txBox="1"/>
          <p:nvPr/>
        </p:nvSpPr>
        <p:spPr>
          <a:xfrm>
            <a:off x="6444018" y="4378026"/>
            <a:ext cx="3738563" cy="293688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anchorCtr="1" compatLnSpc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900" kern="0" spc="-1" dirty="0">
                <a:solidFill>
                  <a:srgbClr val="000000"/>
                </a:solidFill>
                <a:latin typeface="Times New Roman"/>
              </a:rPr>
              <a:t>S. Aune, T. Benoit, M. </a:t>
            </a:r>
            <a:r>
              <a:rPr lang="fr-FR" sz="900" kern="0" spc="-1" dirty="0" err="1">
                <a:solidFill>
                  <a:srgbClr val="000000"/>
                </a:solidFill>
                <a:latin typeface="Times New Roman"/>
              </a:rPr>
              <a:t>Kebbiri</a:t>
            </a:r>
            <a:endParaRPr lang="en-GB" sz="900" kern="0" dirty="0">
              <a:solidFill>
                <a:srgbClr val="00206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pic>
        <p:nvPicPr>
          <p:cNvPr id="31" name="Image 3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213" y="6415345"/>
            <a:ext cx="1079547" cy="372427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7"/>
          <a:srcRect l="6249" t="19332" r="9584" b="5408"/>
          <a:stretch/>
        </p:blipFill>
        <p:spPr>
          <a:xfrm>
            <a:off x="5616076" y="1296690"/>
            <a:ext cx="6207717" cy="3122297"/>
          </a:xfrm>
          <a:prstGeom prst="rect">
            <a:avLst/>
          </a:prstGeom>
        </p:spPr>
      </p:pic>
      <p:sp>
        <p:nvSpPr>
          <p:cNvPr id="33" name="ZoneTexte 5"/>
          <p:cNvSpPr txBox="1"/>
          <p:nvPr/>
        </p:nvSpPr>
        <p:spPr>
          <a:xfrm>
            <a:off x="36736" y="2783562"/>
            <a:ext cx="5774438" cy="1647103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lvl="1"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kern="0" dirty="0">
              <a:solidFill>
                <a:srgbClr val="49957A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marL="285750" indent="-285750"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 smtClean="0">
                <a:solidFill>
                  <a:srgbClr val="006699"/>
                </a:solidFill>
                <a:ea typeface="Noto Sans CJK SC" pitchFamily="2"/>
                <a:cs typeface="Lohit Devanagari" pitchFamily="2"/>
              </a:rPr>
              <a:t>Coated </a:t>
            </a:r>
            <a:r>
              <a:rPr lang="en-GB" kern="0" spc="-1" dirty="0">
                <a:solidFill>
                  <a:srgbClr val="006699"/>
                </a:solidFill>
                <a:ea typeface="Noto Sans CJK SC" pitchFamily="2"/>
                <a:cs typeface="Lohit Devanagari" pitchFamily="2"/>
              </a:rPr>
              <a:t>glass </a:t>
            </a:r>
            <a:r>
              <a:rPr lang="en-GB" kern="0" spc="-1" dirty="0" smtClean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with 150 </a:t>
            </a:r>
            <a:r>
              <a:rPr lang="en-GB" kern="0" spc="-1" dirty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nm of ITO </a:t>
            </a:r>
            <a:r>
              <a:rPr lang="en-GB" kern="0" spc="-1" dirty="0" smtClean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(</a:t>
            </a:r>
            <a:r>
              <a:rPr lang="en-GB" kern="0" spc="-1" dirty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Indium Thin Oxide</a:t>
            </a:r>
            <a:r>
              <a:rPr lang="en-GB" kern="0" spc="-1" dirty="0" smtClean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)</a:t>
            </a:r>
            <a:endParaRPr lang="en-GB" kern="0" spc="-1" dirty="0">
              <a:solidFill>
                <a:srgbClr val="006699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marL="285750" indent="-285750">
              <a:lnSpc>
                <a:spcPct val="200000"/>
              </a:lnSpc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 smtClean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Pillars </a:t>
            </a:r>
            <a:r>
              <a:rPr lang="en-GB" kern="0" spc="-1" dirty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with hexagonal pattern and large pitch (6 mm)</a:t>
            </a:r>
            <a:endParaRPr lang="en-GB" kern="0" dirty="0">
              <a:solidFill>
                <a:srgbClr val="49957A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677892" y="927473"/>
            <a:ext cx="4320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Charge </a:t>
            </a:r>
            <a:r>
              <a:rPr lang="fr-FR" dirty="0" err="1" smtClean="0"/>
              <a:t>readout</a:t>
            </a:r>
            <a:r>
              <a:rPr lang="fr-FR" dirty="0" smtClean="0"/>
              <a:t> </a:t>
            </a:r>
            <a:r>
              <a:rPr lang="fr-FR" dirty="0" err="1" smtClean="0"/>
              <a:t>spectrum</a:t>
            </a:r>
            <a:r>
              <a:rPr lang="fr-FR" dirty="0" smtClean="0"/>
              <a:t> in Ar/Iso 5%</a:t>
            </a:r>
            <a:endParaRPr lang="fr-FR" dirty="0"/>
          </a:p>
        </p:txBody>
      </p:sp>
      <p:sp>
        <p:nvSpPr>
          <p:cNvPr id="34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 smtClean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8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107016035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  <p:bldP spid="13" grpId="0"/>
      <p:bldP spid="14" grpId="0" animBg="1"/>
      <p:bldP spid="15" grpId="0" animBg="1"/>
      <p:bldP spid="16" grpId="0" animBg="1"/>
      <p:bldP spid="17" grpId="0" animBg="1"/>
      <p:bldP spid="18" grpId="0" animBg="1"/>
      <p:bldP spid="24" grpId="0"/>
      <p:bldP spid="27" grpId="0"/>
      <p:bldP spid="28" grpId="0"/>
      <p:bldP spid="33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2"/>
          <a:srcRect l="74780" t="20042" r="1483" b="16026"/>
          <a:stretch/>
        </p:blipFill>
        <p:spPr>
          <a:xfrm>
            <a:off x="6466680" y="2038061"/>
            <a:ext cx="5199540" cy="4501452"/>
          </a:xfrm>
          <a:prstGeom prst="rect">
            <a:avLst/>
          </a:prstGeom>
        </p:spPr>
      </p:pic>
      <p:pic>
        <p:nvPicPr>
          <p:cNvPr id="7171" name="Image 17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1744979" y="340013"/>
            <a:ext cx="88690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C00000"/>
                </a:solidFill>
              </a:rPr>
              <a:t>DETECTOR CHARACTERIZATION WITH X-RAYS (CERN GDD)</a:t>
            </a:r>
            <a:endParaRPr lang="fr-FR" sz="2800" dirty="0">
              <a:solidFill>
                <a:srgbClr val="C00000"/>
              </a:solidFill>
            </a:endParaRPr>
          </a:p>
        </p:txBody>
      </p:sp>
      <p:sp>
        <p:nvSpPr>
          <p:cNvPr id="29" name="ZoneTexte 5"/>
          <p:cNvSpPr txBox="1"/>
          <p:nvPr/>
        </p:nvSpPr>
        <p:spPr>
          <a:xfrm>
            <a:off x="136932" y="1227563"/>
            <a:ext cx="6699250" cy="4500562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200" u="sng" kern="0" dirty="0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X-ray </a:t>
            </a:r>
            <a:r>
              <a:rPr lang="en-GB" sz="2200" u="sng" kern="0" dirty="0" smtClean="0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radiography (20 kV) – </a:t>
            </a:r>
            <a:r>
              <a:rPr lang="en-GB" sz="2200" u="sng" kern="0" dirty="0" err="1" smtClean="0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Ar</a:t>
            </a:r>
            <a:r>
              <a:rPr lang="en-GB" sz="2200" u="sng" kern="0" dirty="0" smtClean="0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/CF</a:t>
            </a:r>
            <a:r>
              <a:rPr lang="en-GB" sz="2200" kern="0" baseline="-25000" dirty="0" smtClean="0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4</a:t>
            </a:r>
            <a:r>
              <a:rPr lang="en-GB" sz="2200" u="sng" kern="0" dirty="0" smtClean="0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(20%)</a:t>
            </a:r>
            <a:endParaRPr lang="en-GB" sz="2200" u="sng" kern="0" dirty="0">
              <a:solidFill>
                <a:srgbClr val="002060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marL="285750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solidFill>
                  <a:srgbClr val="C00000"/>
                </a:solidFill>
                <a:latin typeface="Calibri"/>
              </a:rPr>
              <a:t>High </a:t>
            </a:r>
            <a:r>
              <a:rPr lang="en-GB" kern="0" spc="-1" dirty="0" smtClean="0">
                <a:solidFill>
                  <a:srgbClr val="C00000"/>
                </a:solidFill>
                <a:latin typeface="Calibri"/>
              </a:rPr>
              <a:t>gain: </a:t>
            </a:r>
            <a:r>
              <a:rPr lang="en-GB" kern="0" spc="-1" dirty="0">
                <a:solidFill>
                  <a:srgbClr val="C00000"/>
                </a:solidFill>
                <a:latin typeface="Calibri"/>
              </a:rPr>
              <a:t>1 min exposure time gives </a:t>
            </a:r>
            <a:r>
              <a:rPr lang="en-GB" kern="0" dirty="0">
                <a:solidFill>
                  <a:srgbClr val="C00000"/>
                </a:solidFill>
                <a:latin typeface="Calibri"/>
              </a:rPr>
              <a:t>images with good contrast</a:t>
            </a:r>
            <a:endParaRPr lang="en-GB" kern="0" spc="-1" dirty="0">
              <a:solidFill>
                <a:srgbClr val="006699"/>
              </a:solidFill>
              <a:latin typeface="Calibri"/>
            </a:endParaRPr>
          </a:p>
          <a:p>
            <a:pPr eaLnBrk="1" fontAlgn="auto" hangingPunct="1">
              <a:spcBef>
                <a:spcPts val="0"/>
              </a:spcBef>
              <a:spcAft>
                <a:spcPts val="6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400" kern="0" dirty="0">
              <a:solidFill>
                <a:srgbClr val="002060"/>
              </a:solidFill>
              <a:latin typeface="Calibri"/>
            </a:endParaRPr>
          </a:p>
          <a:p>
            <a:pPr marL="285750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400" kern="0" spc="-1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7161990" y="6539513"/>
            <a:ext cx="3738563" cy="293687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i="1" kern="0" dirty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60 </a:t>
            </a:r>
            <a:r>
              <a:rPr lang="en-GB" sz="1400" i="1" kern="0" dirty="0" smtClean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sec </a:t>
            </a:r>
            <a:r>
              <a:rPr lang="en-GB" sz="1400" i="1" kern="0" dirty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full detector image with simple background suppression.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950202" y="6358299"/>
            <a:ext cx="41939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170"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400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60 </a:t>
            </a:r>
            <a:r>
              <a:rPr lang="en-US" sz="1400" i="1" dirty="0" smtClean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sec </a:t>
            </a:r>
            <a:r>
              <a:rPr lang="en-US" sz="1400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ex</a:t>
            </a:r>
            <a:r>
              <a:rPr lang="en-US" sz="1400" i="1" dirty="0">
                <a:latin typeface="+mn-lt"/>
                <a:ea typeface="Times New Roman" panose="02020603050405020304" pitchFamily="18" charset="0"/>
              </a:rPr>
              <a:t>posure time bat radiography with simple background suppression and beam profile correction. </a:t>
            </a:r>
            <a:endParaRPr lang="fr-FR" sz="1400" i="1" dirty="0">
              <a:latin typeface="+mn-lt"/>
              <a:ea typeface="Times New Roman" panose="02020603050405020304" pitchFamily="18" charset="0"/>
            </a:endParaRPr>
          </a:p>
        </p:txBody>
      </p:sp>
      <p:pic>
        <p:nvPicPr>
          <p:cNvPr id="1026" name="Picture 2" descr="https://attachment.outlook.live.net/owa/MSA%3Aantcools%40hotmail.fr/service.svc/s/GetAttachmentThumbnail?id=AQMkADAwATZiZmYAZC1hMDg1LTUzYzEtMDACLTAwCgBGAAAD3TF%2BLkup0E%2BOANv6QOpqfgcACgtQuBf4xkWok0NYmhDiEwAAAgEMAAAACgtQuBf4xkWok0NYmhDiEwAF0yaUswAAAAESABAADNBEGZJcH0GWCFRpGeSdIQ%3D%3D&amp;thumbnailType=2&amp;isc=1&amp;token=eyJhbGciOiJSUzI1NiIsImtpZCI6IkQ4OThGN0RDMjk2ODQ1MDk1RUUwREZGQ0MzODBBOTM5NjUwNDNFNjQiLCJ0eXAiOiJKV1QiLCJ4NXQiOiIySmozM0Nsb1JRbGU0Tl84dzRDcE9XVUVQbVEifQ.eyJvcmlnaW4iOiJodHRwczovL291dGxvb2subGl2ZS5jb20iLCJ1YyI6ImM5NGVkY2Q4Y2JhYTQ3YTdiMjliYWVkODQyOTYzOTA5IiwidmVyIjoiRXhjaGFuZ2UuQ2FsbGJhY2suVjEiLCJhcHBjdHhzZW5kZXIiOiJPd2FEb3dubG9hZEA4NGRmOWU3Zi1lOWY2LTQwYWYtYjQzNS1hYWFhYWFhYWFhYWEiLCJpc3NyaW5nIjoiV1ciLCJhcHBjdHgiOiJ7XCJtc2V4Y2hwcm90XCI6XCJvd2FcIixcInB1aWRcIjpcIjE4OTk5NDU5MDA5ODczMjlcIixcInNjb3BlXCI6XCJPd2FEb3dubG9hZFwiLFwib2lkXCI6XCIwMDA2YmZmZC1hMDg1LTUzYzEtMDAwMC0wMDAwMDAwMDAwMDBcIixcInByaW1hcnlzaWRcIjpcIlMtMS0yODI3LTQ0MjM2NS0yNjkzMDkyMjg5XCJ9IiwibmJmIjoxNjY4NzgyMjM4LCJleHAiOjE2Njg3ODI4MzgsImlzcyI6IjAwMDAwMDAyLTAwMDAtMGZmMS1jZTAwLTAwMDAwMDAwMDAwMEA4NGRmOWU3Zi1lOWY2LTQwYWYtYjQzNS1hYWFhYWFhYWFhYWEiLCJhdWQiOiIwMDAwMDAwMi0wMDAwLTBmZjEtY2UwMC0wMDAwMDAwMDAwMDAvYXR0YWNobWVudC5vdXRsb29rLmxpdmUubmV0QDg0ZGY5ZTdmLWU5ZjYtNDBhZi1iNDM1LWFhYWFhYWFhYWFhYSIsImhhcHAiOiJvd2EifQ.K2HUPbCITR95Hm8mO81UmcaktagXR36ogFQZtVcmL1fG1h_IMueg6ZNPmHApjlsLsybjnXwxj0rL58QiegpxpIKzzXSSDiv9anii_dQXgL3oTdow2Xo2KDke4VT58bBNTuMrJDdHVy29b35RFSmbBaHaSsYisw4vt5I31D3Qagz9A8Z4g99S_RU35FiM6-XcOSYUaVkQ-R9GFW8nG-koQerg3UVZpkSdlThi_HohjluwuCCQ2ZOJ-b7Co2Np-QRGPdQJcEG3XuHjCHSiGdGq7IUzhJ0nExlQmyEB-J7f0LFruk-00D4kByrga3JWQuVfLHIJbczv3WkJhJTuZ57eEw&amp;X-OWA-CANARY=0IersVI3vEScXLwAvmssbTDIjmlyydoYJLuZojF3hIwf6TdWPV22gqMso-bfm5H25TG9aahdxpQ.&amp;owa=outlook.live.com&amp;scriptVer=20221104009.06&amp;animation=true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34" r="16064" b="34461"/>
          <a:stretch/>
        </p:blipFill>
        <p:spPr bwMode="auto">
          <a:xfrm flipH="1">
            <a:off x="48212" y="2911979"/>
            <a:ext cx="1742431" cy="1755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6"/>
          <a:srcRect l="51930" t="4778" r="27707" b="34556"/>
          <a:stretch/>
        </p:blipFill>
        <p:spPr>
          <a:xfrm>
            <a:off x="1803172" y="2234107"/>
            <a:ext cx="4309871" cy="4127029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213" y="6415345"/>
            <a:ext cx="1079547" cy="372427"/>
          </a:xfrm>
          <a:prstGeom prst="rect">
            <a:avLst/>
          </a:prstGeom>
        </p:spPr>
      </p:pic>
      <p:sp>
        <p:nvSpPr>
          <p:cNvPr id="13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 smtClean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9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258832727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17446</TotalTime>
  <Words>1325</Words>
  <Application>Microsoft Office PowerPoint</Application>
  <PresentationFormat>Grand écran</PresentationFormat>
  <Paragraphs>273</Paragraphs>
  <Slides>32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32</vt:i4>
      </vt:variant>
    </vt:vector>
  </HeadingPairs>
  <TitlesOfParts>
    <vt:vector size="43" baseType="lpstr">
      <vt:lpstr>Arial</vt:lpstr>
      <vt:lpstr>Calibri</vt:lpstr>
      <vt:lpstr>Calibri Light</vt:lpstr>
      <vt:lpstr>DejaVu Sans</vt:lpstr>
      <vt:lpstr>Liberation Sans</vt:lpstr>
      <vt:lpstr>Liberation Serif</vt:lpstr>
      <vt:lpstr>Lohit Devanagari</vt:lpstr>
      <vt:lpstr>Noto Sans CJK SC</vt:lpstr>
      <vt:lpstr>Times New Roman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Light production mechanisms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Comité de thèse Antoine Cools</dc:title>
  <dc:creator>COOLS Antoine</dc:creator>
  <cp:lastModifiedBy>COOLS Antoine</cp:lastModifiedBy>
  <cp:revision>172</cp:revision>
  <dcterms:created xsi:type="dcterms:W3CDTF">2022-11-06T14:13:54Z</dcterms:created>
  <dcterms:modified xsi:type="dcterms:W3CDTF">2022-12-15T11:39:30Z</dcterms:modified>
</cp:coreProperties>
</file>