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917" r:id="rId5"/>
  </p:sldMasterIdLst>
  <p:notesMasterIdLst>
    <p:notesMasterId r:id="rId32"/>
  </p:notesMasterIdLst>
  <p:sldIdLst>
    <p:sldId id="256" r:id="rId6"/>
    <p:sldId id="356" r:id="rId7"/>
    <p:sldId id="358" r:id="rId8"/>
    <p:sldId id="357" r:id="rId9"/>
    <p:sldId id="264" r:id="rId10"/>
    <p:sldId id="652" r:id="rId11"/>
    <p:sldId id="296" r:id="rId12"/>
    <p:sldId id="344" r:id="rId13"/>
    <p:sldId id="277" r:id="rId14"/>
    <p:sldId id="700" r:id="rId15"/>
    <p:sldId id="268" r:id="rId16"/>
    <p:sldId id="708" r:id="rId17"/>
    <p:sldId id="322" r:id="rId18"/>
    <p:sldId id="347" r:id="rId19"/>
    <p:sldId id="348" r:id="rId20"/>
    <p:sldId id="345" r:id="rId21"/>
    <p:sldId id="697" r:id="rId22"/>
    <p:sldId id="343" r:id="rId23"/>
    <p:sldId id="328" r:id="rId24"/>
    <p:sldId id="323" r:id="rId25"/>
    <p:sldId id="693" r:id="rId26"/>
    <p:sldId id="703" r:id="rId27"/>
    <p:sldId id="692" r:id="rId28"/>
    <p:sldId id="699" r:id="rId29"/>
    <p:sldId id="707" r:id="rId30"/>
    <p:sldId id="65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8C"/>
    <a:srgbClr val="004AA5"/>
    <a:srgbClr val="26285B"/>
    <a:srgbClr val="001F60"/>
    <a:srgbClr val="D3E5EC"/>
    <a:srgbClr val="004294"/>
    <a:srgbClr val="D3D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63" autoAdjust="0"/>
    <p:restoredTop sz="95976"/>
  </p:normalViewPr>
  <p:slideViewPr>
    <p:cSldViewPr snapToGrid="0">
      <p:cViewPr varScale="1">
        <p:scale>
          <a:sx n="82" d="100"/>
          <a:sy n="82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299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1E9141-AC7C-4EA7-A671-9A47ED4F8B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273010-17FF-4DCF-BC58-402E92B1D85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18232-3D68-40B6-A23E-2BEA8E8D360C}" type="datetimeFigureOut">
              <a:rPr lang="es-ES_tradnl" smtClean="0"/>
              <a:t>7/12/22</a:t>
            </a:fld>
            <a:endParaRPr lang="es-ES_tradnl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B816B564-2356-421F-A83E-14170D0123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4DECD282-2B82-48AE-8E2D-2BF33CB50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2991DE-18BF-4C22-9FAD-879D12DCA71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1F7A8C-5F54-4F06-B256-8554A584A8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4EE85-E25D-4419-ADE9-205DC36DF4BD}" type="slidenum">
              <a:rPr lang="es-ES_tradnl" smtClean="0"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07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63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55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30C066-68FF-5C09-08CD-CF5DC8B8B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4C5E6-7A9F-ED4C-B944-3E35EBEAA8E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49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725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7095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644551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68499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14668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08366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61173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86210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E5BEF-7C41-3F44-8458-D43CCCB39B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EBE1E-7313-0646-923B-963244A48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757A6-2D42-3847-9234-9BCC3A046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6AE5C-3070-7C4F-BC5A-277D7F42B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C10C5-36A8-D341-A2B8-B7B8F0491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29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9F0EF-011F-F448-ACB5-39CC6E405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F884E-3533-CE47-B5E0-E53206905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C2CDB-B6F8-F641-8137-205115841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AC805-8C42-7348-BD7A-764E4DBFF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C1A14-C28F-654F-B40D-E4B2D9A36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97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C9C24-548B-F148-92CF-61F133CDE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549CA6-FDB1-D449-9994-3BB0831C4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4C1EB-97F3-1B47-A3F1-606999F7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63DBD-272A-4847-99C7-236CA598C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E93EC-B9DF-F34C-8B93-BD177835D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06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A8950-E779-48FC-8FA2-6AD7ECFF4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71F65A-F6BA-40D9-875C-E2777BDD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6954"/>
            <a:ext cx="10515600" cy="24493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311306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7C089-7430-AB47-A9FF-F59F9E951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FE830-3411-0542-8AD3-660661FD51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BE31E-946F-D943-80C4-23A61EF73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B305F-4A8B-B04F-9C06-D2A076C34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63B5EE-C9F5-324D-9F02-2A81B260D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454C3-2C8C-7340-AE7D-8FC9391F0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12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A331-A05D-F044-BD6D-11129756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48185-FCA4-314B-9155-D9399E954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CBF5A-31DA-3440-AD7C-F75294458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D9047B-C592-0345-88B2-3361D7DE73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D036C7-3580-0144-AA5B-A9CFBC3135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0713F5-8E56-BE4A-B521-FB4A5D89C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CBC365-FA04-6B45-9595-F47899EE8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4489F2-0094-BF42-9D0D-DCB451F5F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03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F1288-5063-E644-A6A3-4BDCB70D5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2C5246-2E8F-834D-B4A8-9002898A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6B53B7-20BF-BA49-87BC-E9202081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DA741-A1AB-B548-A189-3390F83F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20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5B528C-3880-7847-9F4E-05180EE34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537B89-4EEB-F44F-AD51-BBC475B3D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73F7C-0506-6145-ABD9-FD9E0AAE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14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46283-B3DA-5A49-BBA9-0B3B65CF5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33C9-BDAE-E24B-B955-AF898D464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2E26F-A195-F24E-BD26-9B9B3E212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492DB-2C97-E247-924A-7A5D3E91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A7F2-28B4-D74E-9787-0F1FBDD9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AE72D-CAA5-7B4E-AC56-DC0A1DAC8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202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90720-DCDD-8A49-853A-8E9A8E337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0BEC1-E7D8-8B4F-82D0-1D93CAEFB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20E04-758C-0143-AD9B-4FA3DE38C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1CCF4-3C28-584F-9C54-D935A449B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EE9DB-3F55-FB49-935F-E0365578E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AF276F-F7F0-354C-8531-0E2BF281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0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2405E-EBFB-274C-AAB1-89986B1C0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CCFFF3-6EFB-1B4C-B7A2-0BDC261AD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FA627-27A0-0C41-8125-CFFB47C7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D9630-BFE5-5A4A-A507-6F30A982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0101A-DCC1-ED48-9D7A-D2C09D98A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733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6EE81A-B52E-9949-85A4-4C144B65F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EEF012-6C20-3A44-A312-021882549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3E38D-3DF2-B643-8C34-405585911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5D63D-1496-964C-944A-E14805CB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B2222-F5B5-B042-9EF7-26D244CB8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95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102FC-B460-8C4E-B14B-68367AD4AE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2" t="7326" r="10330" b="10236"/>
          <a:stretch/>
        </p:blipFill>
        <p:spPr>
          <a:xfrm>
            <a:off x="11549742" y="56615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0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1600205"/>
            <a:ext cx="10972800" cy="4343399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0A7F1D-E4ED-624A-85CF-8C71FCC2ACC9}"/>
              </a:ext>
            </a:extLst>
          </p:cNvPr>
          <p:cNvSpPr/>
          <p:nvPr userDrawn="1"/>
        </p:nvSpPr>
        <p:spPr>
          <a:xfrm>
            <a:off x="5181600" y="6075952"/>
            <a:ext cx="1727200" cy="212725"/>
          </a:xfrm>
          <a:prstGeom prst="rect">
            <a:avLst/>
          </a:prstGeom>
          <a:solidFill>
            <a:schemeClr val="bg1"/>
          </a:solidFill>
          <a:ln>
            <a:solidFill>
              <a:srgbClr val="F8F8F8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516188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9BAE59-375F-4DEC-8DC4-EC90ED14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476145"/>
            <a:ext cx="10515600" cy="8588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3161DB-B331-451E-BE7C-2589B9632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2335042"/>
            <a:ext cx="10515600" cy="375461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856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BC0FF-C15B-4987-B980-BA2F77A3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E6E9DF-DD53-48F4-8CF8-A70956432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96952"/>
            <a:ext cx="5156200" cy="37800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C14BE6-D001-4DC5-A2FE-7553C92DF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396949"/>
            <a:ext cx="5156200" cy="3780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0693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AA52EE-4D0E-482C-9980-1AA63CAC3A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sz="3200" i="0">
                <a:latin typeface="+mj-lt"/>
              </a:defRPr>
            </a:lvl1pPr>
          </a:lstStyle>
          <a:p>
            <a:r>
              <a:rPr lang="es-ES" dirty="0"/>
              <a:t>¡Gracias!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F0EDFC1-2C07-412B-8BCD-0D05EB2CFC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87" y="5846881"/>
            <a:ext cx="1756422" cy="388800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F1BC5ACF-59F9-4D68-97B2-80B46A6CD39B}"/>
              </a:ext>
            </a:extLst>
          </p:cNvPr>
          <p:cNvGrpSpPr/>
          <p:nvPr userDrawn="1"/>
        </p:nvGrpSpPr>
        <p:grpSpPr>
          <a:xfrm>
            <a:off x="183191" y="5931736"/>
            <a:ext cx="2189495" cy="230400"/>
            <a:chOff x="173046" y="5653157"/>
            <a:chExt cx="2189495" cy="230400"/>
          </a:xfrm>
        </p:grpSpPr>
        <p:pic>
          <p:nvPicPr>
            <p:cNvPr id="13" name="Imagen 12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B2CB6FF8-517F-4F0C-AFD4-3CD77A1CD2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046" y="5653157"/>
              <a:ext cx="695342" cy="230400"/>
            </a:xfrm>
            <a:prstGeom prst="rect">
              <a:avLst/>
            </a:prstGeom>
          </p:spPr>
        </p:pic>
        <p:pic>
          <p:nvPicPr>
            <p:cNvPr id="14" name="Imagen 13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8539D713-1132-4D40-8F65-3DE5E1FED6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269" y="5653157"/>
              <a:ext cx="1203272" cy="230400"/>
            </a:xfrm>
            <a:prstGeom prst="rect">
              <a:avLst/>
            </a:prstGeom>
          </p:spPr>
        </p:pic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67050B7-2E10-4DC7-8123-9F9E370B4165}"/>
              </a:ext>
            </a:extLst>
          </p:cNvPr>
          <p:cNvSpPr txBox="1"/>
          <p:nvPr userDrawn="1"/>
        </p:nvSpPr>
        <p:spPr>
          <a:xfrm>
            <a:off x="2815905" y="5846881"/>
            <a:ext cx="6560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FONDO EUROPEO DE DESENVOLVEMENTO REXIONAL </a:t>
            </a:r>
          </a:p>
          <a:p>
            <a:pPr algn="ctr"/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Unha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maneira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E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facer</a:t>
            </a:r>
            <a:r>
              <a:rPr 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 Europa"</a:t>
            </a:r>
          </a:p>
        </p:txBody>
      </p:sp>
    </p:spTree>
    <p:extLst>
      <p:ext uri="{BB962C8B-B14F-4D97-AF65-F5344CB8AC3E}">
        <p14:creationId xmlns:p14="http://schemas.microsoft.com/office/powerpoint/2010/main" val="185923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1201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242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866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18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E967DF4-CE87-4C90-9D06-BDF901DF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3164"/>
            <a:ext cx="10515600" cy="98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Título presentación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81B408-71F0-4C2F-B356-BBC8912C0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96954"/>
            <a:ext cx="10515600" cy="178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Subtítulo presentación</a:t>
            </a:r>
          </a:p>
        </p:txBody>
      </p:sp>
      <p:pic>
        <p:nvPicPr>
          <p:cNvPr id="13" name="Imagen 12" descr="Imagen que contiene rojo, reloj, azul&#10;&#10;Descripción generada automáticamente">
            <a:extLst>
              <a:ext uri="{FF2B5EF4-FFF2-40B4-BE49-F238E27FC236}">
                <a16:creationId xmlns:a16="http://schemas.microsoft.com/office/drawing/2014/main" id="{D8BCC8F0-DCD3-4CD0-AA78-2CF19C09FA22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190800"/>
            <a:ext cx="3642433" cy="4644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1C46195-42F8-4D1B-B140-70C7DC30306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1907"/>
            <a:ext cx="12192000" cy="54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2" r:id="rId5"/>
    <p:sldLayoutId id="2147483734" r:id="rId6"/>
    <p:sldLayoutId id="2147483747" r:id="rId7"/>
    <p:sldLayoutId id="2147483760" r:id="rId8"/>
    <p:sldLayoutId id="2147483773" r:id="rId9"/>
    <p:sldLayoutId id="2147483786" r:id="rId10"/>
    <p:sldLayoutId id="2147483799" r:id="rId11"/>
    <p:sldLayoutId id="2147483812" r:id="rId12"/>
    <p:sldLayoutId id="2147483825" r:id="rId13"/>
    <p:sldLayoutId id="2147483877" r:id="rId14"/>
    <p:sldLayoutId id="2147483890" r:id="rId15"/>
    <p:sldLayoutId id="214748390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5E8542-C4A1-1E41-A6D4-B3CF3A810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671D3-9D94-4C4E-9FAB-FDC702A05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905B5-5A1B-BA44-AFD4-1B914A9909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B696D-A229-5246-A67E-6EB6152F3956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55170-4819-B940-B237-DACB2AC0E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DAD6D-E963-E944-9767-3A105B01D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9B7CB-1A01-4E4F-9FB9-EBA009F3B6A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Imagen 12" descr="Imagen que contiene rojo, reloj, azul&#10;&#10;Descripción generada automáticamente">
            <a:extLst>
              <a:ext uri="{FF2B5EF4-FFF2-40B4-BE49-F238E27FC236}">
                <a16:creationId xmlns:a16="http://schemas.microsoft.com/office/drawing/2014/main" id="{850900F6-3CE1-7E4F-A626-3C6009A3DA5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190800"/>
            <a:ext cx="3642433" cy="464400"/>
          </a:xfrm>
          <a:prstGeom prst="rect">
            <a:avLst/>
          </a:prstGeom>
        </p:spPr>
      </p:pic>
      <p:pic>
        <p:nvPicPr>
          <p:cNvPr id="8" name="Imagen 14">
            <a:extLst>
              <a:ext uri="{FF2B5EF4-FFF2-40B4-BE49-F238E27FC236}">
                <a16:creationId xmlns:a16="http://schemas.microsoft.com/office/drawing/2014/main" id="{8310CDC1-D939-6B42-94C0-6F02C89CD0B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1907"/>
            <a:ext cx="12192000" cy="54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3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3.emf"/><Relationship Id="rId5" Type="http://schemas.openxmlformats.org/officeDocument/2006/relationships/image" Target="../media/image25.emf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5.emf"/><Relationship Id="rId5" Type="http://schemas.openxmlformats.org/officeDocument/2006/relationships/image" Target="../media/image89.png"/><Relationship Id="rId4" Type="http://schemas.openxmlformats.org/officeDocument/2006/relationships/image" Target="../media/image8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6.emf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8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5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DE7BEE5-9B4F-2D4A-B0A1-4372EDF6B73A}"/>
              </a:ext>
            </a:extLst>
          </p:cNvPr>
          <p:cNvSpPr txBox="1">
            <a:spLocks/>
          </p:cNvSpPr>
          <p:nvPr/>
        </p:nvSpPr>
        <p:spPr>
          <a:xfrm>
            <a:off x="435429" y="1884556"/>
            <a:ext cx="11321142" cy="10110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Jet quenching in evolving anisotropic matter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22A113D-680D-B345-8276-90A8D282F7A2}"/>
              </a:ext>
            </a:extLst>
          </p:cNvPr>
          <p:cNvSpPr txBox="1">
            <a:spLocks/>
          </p:cNvSpPr>
          <p:nvPr/>
        </p:nvSpPr>
        <p:spPr>
          <a:xfrm>
            <a:off x="3695697" y="3074254"/>
            <a:ext cx="4800600" cy="3693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None/>
              <a:tabLst/>
              <a:def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344488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None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1037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1875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4963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</a:rPr>
              <a:t>Andrey Sadofyev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FE4514-D9D2-5D4C-9471-4B111BD54B78}"/>
              </a:ext>
            </a:extLst>
          </p:cNvPr>
          <p:cNvSpPr txBox="1"/>
          <p:nvPr/>
        </p:nvSpPr>
        <p:spPr>
          <a:xfrm>
            <a:off x="5234098" y="3622240"/>
            <a:ext cx="1723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IGFAE (USC)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0497FB-EA3C-4E4A-9772-20156125A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940" y="42204"/>
            <a:ext cx="3835790" cy="5988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0FAFD-CFFA-6642-81B2-44650D96C3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" t="2232" r="8437" b="7759"/>
          <a:stretch/>
        </p:blipFill>
        <p:spPr>
          <a:xfrm>
            <a:off x="9997442" y="4119257"/>
            <a:ext cx="2181832" cy="218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7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EB860F72-AE5C-9F4C-AB54-774AF5BAD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17705" y="3950318"/>
            <a:ext cx="6756584" cy="79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854CEFCE-3B64-5D48-A389-B4378FC93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55990" y="5031855"/>
            <a:ext cx="9480014" cy="84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5546BF-9DE5-034D-93FD-3E2B2BD1A918}"/>
              </a:ext>
            </a:extLst>
          </p:cNvPr>
          <p:cNvSpPr txBox="1"/>
          <p:nvPr/>
        </p:nvSpPr>
        <p:spPr>
          <a:xfrm>
            <a:off x="8882743" y="0"/>
            <a:ext cx="3351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AS, M. Sievert, I.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Vitev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PRD, 2021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FB4326-065B-8F4B-9AC6-09E4EC0173D6}"/>
              </a:ext>
            </a:extLst>
          </p:cNvPr>
          <p:cNvGrpSpPr/>
          <p:nvPr/>
        </p:nvGrpSpPr>
        <p:grpSpPr>
          <a:xfrm>
            <a:off x="2830126" y="1446928"/>
            <a:ext cx="6531748" cy="1982072"/>
            <a:chOff x="2717705" y="1576236"/>
            <a:chExt cx="6531748" cy="19820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CFC5C7E-4544-3145-B407-1D09E653CC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50"/>
            <a:stretch/>
          </p:blipFill>
          <p:spPr>
            <a:xfrm>
              <a:off x="2717705" y="1576237"/>
              <a:ext cx="3153457" cy="197462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34E713-E840-6A4E-B894-27F713FA2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50"/>
            <a:stretch/>
          </p:blipFill>
          <p:spPr>
            <a:xfrm flipH="1">
              <a:off x="6095997" y="1583682"/>
              <a:ext cx="3153456" cy="1974626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E72FB04-02A8-C74D-AE8D-5C8025ECD431}"/>
                </a:ext>
              </a:extLst>
            </p:cNvPr>
            <p:cNvCxnSpPr/>
            <p:nvPr/>
          </p:nvCxnSpPr>
          <p:spPr>
            <a:xfrm>
              <a:off x="5983579" y="1576236"/>
              <a:ext cx="0" cy="1974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DCF804-D918-4241-A9B2-0D7299B1260B}"/>
              </a:ext>
            </a:extLst>
          </p:cNvPr>
          <p:cNvCxnSpPr>
            <a:cxnSpLocks/>
          </p:cNvCxnSpPr>
          <p:nvPr/>
        </p:nvCxnSpPr>
        <p:spPr>
          <a:xfrm flipH="1">
            <a:off x="5529284" y="2446621"/>
            <a:ext cx="1133431" cy="0"/>
          </a:xfrm>
          <a:prstGeom prst="straightConnector1">
            <a:avLst/>
          </a:prstGeom>
          <a:ln w="25400">
            <a:solidFill>
              <a:srgbClr val="00408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latexit-rtfd-attachement-Q91TptSZ.pdf">
            <a:extLst>
              <a:ext uri="{FF2B5EF4-FFF2-40B4-BE49-F238E27FC236}">
                <a16:creationId xmlns:a16="http://schemas.microsoft.com/office/drawing/2014/main" id="{3358072E-ED44-3743-BB7B-696026158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653" y="1799241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latexit-rtfd-attachement-GTNenjzg.pdf">
            <a:extLst>
              <a:ext uri="{FF2B5EF4-FFF2-40B4-BE49-F238E27FC236}">
                <a16:creationId xmlns:a16="http://schemas.microsoft.com/office/drawing/2014/main" id="{B4EE62FD-C002-A245-82FD-07EC3BF12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247" y="1799241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id="{CAFBAE37-4F7F-3644-BF58-9AEC0174A610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Medium averaging</a:t>
            </a:r>
          </a:p>
        </p:txBody>
      </p:sp>
    </p:spTree>
    <p:extLst>
      <p:ext uri="{BB962C8B-B14F-4D97-AF65-F5344CB8AC3E}">
        <p14:creationId xmlns:p14="http://schemas.microsoft.com/office/powerpoint/2010/main" val="798339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BE4975-CD28-8A49-A84F-5CFF16064C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5" t="15855" r="8205" b="12159"/>
          <a:stretch/>
        </p:blipFill>
        <p:spPr>
          <a:xfrm>
            <a:off x="2633472" y="1267352"/>
            <a:ext cx="6925056" cy="4323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7685EA-EF5E-D940-A627-1337685EC927}"/>
              </a:ext>
            </a:extLst>
          </p:cNvPr>
          <p:cNvSpPr txBox="1"/>
          <p:nvPr/>
        </p:nvSpPr>
        <p:spPr>
          <a:xfrm>
            <a:off x="8595360" y="43368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9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C1BC4B-50EE-784D-BA33-6109D363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91" y="1236318"/>
            <a:ext cx="9883515" cy="2534364"/>
          </a:xfrm>
          <a:prstGeom prst="rect">
            <a:avLst/>
          </a:prstGeom>
        </p:spPr>
      </p:pic>
      <p:pic>
        <p:nvPicPr>
          <p:cNvPr id="5" name="Picture 4" descr="latexit-rtfd-attachement-CMAFLF0Q.pdf">
            <a:extLst>
              <a:ext uri="{FF2B5EF4-FFF2-40B4-BE49-F238E27FC236}">
                <a16:creationId xmlns:a16="http://schemas.microsoft.com/office/drawing/2014/main" id="{0DF01B73-20A9-D443-9106-53A0DE4A6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919" y="4326886"/>
            <a:ext cx="6841030" cy="78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latexit-rtfd-attachement-bRIMG1Fx.pdf">
            <a:extLst>
              <a:ext uri="{FF2B5EF4-FFF2-40B4-BE49-F238E27FC236}">
                <a16:creationId xmlns:a16="http://schemas.microsoft.com/office/drawing/2014/main" id="{221BB01B-D8F3-624E-98A4-E063CB7A1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762" y="4337470"/>
            <a:ext cx="763478" cy="16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34E7D78-FB50-2742-A6BD-0A18CF100F16}"/>
              </a:ext>
            </a:extLst>
          </p:cNvPr>
          <p:cNvGrpSpPr/>
          <p:nvPr/>
        </p:nvGrpSpPr>
        <p:grpSpPr>
          <a:xfrm>
            <a:off x="866201" y="4892352"/>
            <a:ext cx="1823802" cy="890593"/>
            <a:chOff x="284916" y="3170176"/>
            <a:chExt cx="2467318" cy="1245049"/>
          </a:xfrm>
        </p:grpSpPr>
        <p:pic>
          <p:nvPicPr>
            <p:cNvPr id="34" name="Picture 12" descr="latexit-rtfd-attachement-VXuKHSfq.pdf">
              <a:extLst>
                <a:ext uri="{FF2B5EF4-FFF2-40B4-BE49-F238E27FC236}">
                  <a16:creationId xmlns:a16="http://schemas.microsoft.com/office/drawing/2014/main" id="{C62CDA8F-7D6A-EC44-8B48-B606532CB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3202" y="3170176"/>
              <a:ext cx="523956" cy="317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DCBB8A0-252C-2A41-8417-E1BFFD5240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7656" y="3601257"/>
              <a:ext cx="276337" cy="311533"/>
            </a:xfrm>
            <a:prstGeom prst="straightConnector1">
              <a:avLst/>
            </a:prstGeom>
            <a:ln w="25400">
              <a:solidFill>
                <a:srgbClr val="00408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14" descr="latexit-rtfd-attachement-ITRrL4cs.pdf">
              <a:extLst>
                <a:ext uri="{FF2B5EF4-FFF2-40B4-BE49-F238E27FC236}">
                  <a16:creationId xmlns:a16="http://schemas.microsoft.com/office/drawing/2014/main" id="{BB7665E5-14BB-D344-8C8B-54CE4B665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916" y="4091637"/>
              <a:ext cx="1039077" cy="323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16" descr="latexit-rtfd-attachement-3NNHQ0Yy.pdf">
              <a:extLst>
                <a:ext uri="{FF2B5EF4-FFF2-40B4-BE49-F238E27FC236}">
                  <a16:creationId xmlns:a16="http://schemas.microsoft.com/office/drawing/2014/main" id="{B890C646-0C9E-6648-A4EC-85C4A2253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419" y="4078080"/>
              <a:ext cx="1039815" cy="303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75793CE-EFC8-5047-A49C-43CD692F13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7158" y="3601258"/>
              <a:ext cx="244208" cy="311532"/>
            </a:xfrm>
            <a:prstGeom prst="straightConnector1">
              <a:avLst/>
            </a:prstGeom>
            <a:ln w="25400">
              <a:solidFill>
                <a:srgbClr val="00408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EB12272-DBC5-5B41-9A36-D7090772A0E1}"/>
              </a:ext>
            </a:extLst>
          </p:cNvPr>
          <p:cNvCxnSpPr>
            <a:cxnSpLocks/>
          </p:cNvCxnSpPr>
          <p:nvPr/>
        </p:nvCxnSpPr>
        <p:spPr>
          <a:xfrm>
            <a:off x="2536408" y="4720201"/>
            <a:ext cx="472263" cy="0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5">
            <a:extLst>
              <a:ext uri="{FF2B5EF4-FFF2-40B4-BE49-F238E27FC236}">
                <a16:creationId xmlns:a16="http://schemas.microsoft.com/office/drawing/2014/main" id="{6A301B7D-1774-8646-9D0B-F78FE78BB444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1804486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6B88D98-B4CA-5E4C-8D4A-69F6C8A9A088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A7F463-4FEA-F94E-9E84-6FC464D94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91" y="1236318"/>
            <a:ext cx="9883515" cy="2534364"/>
          </a:xfrm>
          <a:prstGeom prst="rect">
            <a:avLst/>
          </a:prstGeom>
        </p:spPr>
      </p:pic>
      <p:pic>
        <p:nvPicPr>
          <p:cNvPr id="9" name="Picture 2" descr="latexit-rtfd-attachement-VM9GQuEs.pdf">
            <a:extLst>
              <a:ext uri="{FF2B5EF4-FFF2-40B4-BE49-F238E27FC236}">
                <a16:creationId xmlns:a16="http://schemas.microsoft.com/office/drawing/2014/main" id="{F4F3432F-6A11-EF41-976E-D10694B78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71" y="4194071"/>
            <a:ext cx="10797153" cy="91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943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atexit-rtfd-attachement-MmOaaDly.pdf">
            <a:extLst>
              <a:ext uri="{FF2B5EF4-FFF2-40B4-BE49-F238E27FC236}">
                <a16:creationId xmlns:a16="http://schemas.microsoft.com/office/drawing/2014/main" id="{E84684BE-F4CB-E14A-AC6F-5E2235898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2" y="1708459"/>
            <a:ext cx="10766156" cy="153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latexit-rtfd-attachement-FZstPowp.pdf">
            <a:extLst>
              <a:ext uri="{FF2B5EF4-FFF2-40B4-BE49-F238E27FC236}">
                <a16:creationId xmlns:a16="http://schemas.microsoft.com/office/drawing/2014/main" id="{9E2B6494-6155-244F-B728-5844DF068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648" y="143367"/>
            <a:ext cx="3437601" cy="53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latexit-rtfd-attachement-5yiuQ4zp.pdf">
            <a:extLst>
              <a:ext uri="{FF2B5EF4-FFF2-40B4-BE49-F238E27FC236}">
                <a16:creationId xmlns:a16="http://schemas.microsoft.com/office/drawing/2014/main" id="{104EA96B-06C7-DB4D-BFC5-1C319357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721" y="4433230"/>
            <a:ext cx="8054556" cy="71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897ACC-1C3D-CC40-AC63-618A5D0E51F2}"/>
              </a:ext>
            </a:extLst>
          </p:cNvPr>
          <p:cNvCxnSpPr>
            <a:cxnSpLocks/>
          </p:cNvCxnSpPr>
          <p:nvPr/>
        </p:nvCxnSpPr>
        <p:spPr>
          <a:xfrm flipV="1">
            <a:off x="6096000" y="3535787"/>
            <a:ext cx="0" cy="605908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C94A60-B64B-6D49-90CA-EEB1A744BF32}"/>
              </a:ext>
            </a:extLst>
          </p:cNvPr>
          <p:cNvCxnSpPr>
            <a:cxnSpLocks/>
          </p:cNvCxnSpPr>
          <p:nvPr/>
        </p:nvCxnSpPr>
        <p:spPr>
          <a:xfrm flipH="1" flipV="1">
            <a:off x="6804828" y="3128736"/>
            <a:ext cx="598295" cy="341554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3A06A77-612B-8E40-BD00-5B4F27C32007}"/>
              </a:ext>
            </a:extLst>
          </p:cNvPr>
          <p:cNvSpPr txBox="1"/>
          <p:nvPr/>
        </p:nvSpPr>
        <p:spPr>
          <a:xfrm>
            <a:off x="7408175" y="3364781"/>
            <a:ext cx="2468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convolution anymore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10DB7A-9669-5C4B-81B1-093514759F7E}"/>
              </a:ext>
            </a:extLst>
          </p:cNvPr>
          <p:cNvSpPr txBox="1"/>
          <p:nvPr/>
        </p:nvSpPr>
        <p:spPr>
          <a:xfrm>
            <a:off x="6842110" y="5004078"/>
            <a:ext cx="1773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can be solved </a:t>
            </a:r>
          </a:p>
          <a:p>
            <a:pPr algn="ctr"/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analytically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3515E8D4-54AE-CD4F-B740-FA77ABCA007E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3859469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atexit-rtfd-attachement-U3NyyDCR.pdf">
            <a:extLst>
              <a:ext uri="{FF2B5EF4-FFF2-40B4-BE49-F238E27FC236}">
                <a16:creationId xmlns:a16="http://schemas.microsoft.com/office/drawing/2014/main" id="{8EC80C83-ABBC-CA4F-AF0E-EE5731F08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130" y="1678634"/>
            <a:ext cx="9329738" cy="68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latexit-rtfd-attachement-sDZYEXZk.pdf">
            <a:extLst>
              <a:ext uri="{FF2B5EF4-FFF2-40B4-BE49-F238E27FC236}">
                <a16:creationId xmlns:a16="http://schemas.microsoft.com/office/drawing/2014/main" id="{EEE861D3-2D4E-6C48-82D9-DE0029039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7" y="3110735"/>
            <a:ext cx="6969124" cy="69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latexit-rtfd-attachement-cDJeaX0W.pdf">
            <a:extLst>
              <a:ext uri="{FF2B5EF4-FFF2-40B4-BE49-F238E27FC236}">
                <a16:creationId xmlns:a16="http://schemas.microsoft.com/office/drawing/2014/main" id="{3098B36D-A350-314A-ADF0-0C3687CCB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935" y="4532901"/>
            <a:ext cx="3961380" cy="33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4086511F-E1F1-4746-828B-8DECF453BDCD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Broadening probability</a:t>
            </a:r>
          </a:p>
        </p:txBody>
      </p:sp>
    </p:spTree>
    <p:extLst>
      <p:ext uri="{BB962C8B-B14F-4D97-AF65-F5344CB8AC3E}">
        <p14:creationId xmlns:p14="http://schemas.microsoft.com/office/powerpoint/2010/main" val="1865999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atexit-rtfd-attachement-ZggSpRQF.pdf">
            <a:extLst>
              <a:ext uri="{FF2B5EF4-FFF2-40B4-BE49-F238E27FC236}">
                <a16:creationId xmlns:a16="http://schemas.microsoft.com/office/drawing/2014/main" id="{78D0C373-5408-1641-A34E-0F73E40E8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16" y="2111250"/>
            <a:ext cx="10455965" cy="90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AD739F-F996-CC49-A065-73628364843B}"/>
              </a:ext>
            </a:extLst>
          </p:cNvPr>
          <p:cNvSpPr txBox="1"/>
          <p:nvPr/>
        </p:nvSpPr>
        <p:spPr>
          <a:xfrm>
            <a:off x="1549432" y="3372884"/>
            <a:ext cx="9093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odd moments are proportional to the transverse flow velocity, the even moments are unmodified;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initial and final distributions are not factorized anymore in coordinate space (due to the energy derivative);</a:t>
            </a: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28F83767-D598-E640-8779-F3BF4DFC6C3F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2737740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2">
            <a:extLst>
              <a:ext uri="{FF2B5EF4-FFF2-40B4-BE49-F238E27FC236}">
                <a16:creationId xmlns:a16="http://schemas.microsoft.com/office/drawing/2014/main" id="{AC04B7C0-8434-685F-5D83-683390395EF2}"/>
              </a:ext>
            </a:extLst>
          </p:cNvPr>
          <p:cNvSpPr txBox="1">
            <a:spLocks/>
          </p:cNvSpPr>
          <p:nvPr/>
        </p:nvSpPr>
        <p:spPr>
          <a:xfrm>
            <a:off x="9326073" y="6445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17</a:t>
            </a:fld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FD2C74-57EE-2F4C-B91C-2BD122B6788B}"/>
              </a:ext>
            </a:extLst>
          </p:cNvPr>
          <p:cNvSpPr txBox="1"/>
          <p:nvPr/>
        </p:nvSpPr>
        <p:spPr>
          <a:xfrm>
            <a:off x="404290" y="1309753"/>
            <a:ext cx="18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matter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AF3FA9-8239-AE4F-8EF4-57E21663E617}"/>
              </a:ext>
            </a:extLst>
          </p:cNvPr>
          <p:cNvSpPr txBox="1"/>
          <p:nvPr/>
        </p:nvSpPr>
        <p:spPr>
          <a:xfrm>
            <a:off x="404290" y="848088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28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  <p:pic>
        <p:nvPicPr>
          <p:cNvPr id="5" name="Picture 2" descr="latexit-rtfd-attachement-NpPhgGGu.pdf">
            <a:extLst>
              <a:ext uri="{FF2B5EF4-FFF2-40B4-BE49-F238E27FC236}">
                <a16:creationId xmlns:a16="http://schemas.microsoft.com/office/drawing/2014/main" id="{D8410DC2-BC14-4B43-9233-0DC59F5AB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39" y="2723338"/>
            <a:ext cx="6041050" cy="63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6A08DA-5D77-F34B-9EE0-EC131AEBBD72}"/>
              </a:ext>
            </a:extLst>
          </p:cNvPr>
          <p:cNvSpPr txBox="1"/>
          <p:nvPr/>
        </p:nvSpPr>
        <p:spPr>
          <a:xfrm>
            <a:off x="404290" y="2154396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Eikonal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approximation --  </a:t>
            </a:r>
          </a:p>
        </p:txBody>
      </p:sp>
      <p:pic>
        <p:nvPicPr>
          <p:cNvPr id="8" name="Picture 10" descr="latexit-rtfd-attachement-bRIMG1Fx.pdf">
            <a:extLst>
              <a:ext uri="{FF2B5EF4-FFF2-40B4-BE49-F238E27FC236}">
                <a16:creationId xmlns:a16="http://schemas.microsoft.com/office/drawing/2014/main" id="{44EFB608-D100-A344-980D-87676FD52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00" y="2265137"/>
            <a:ext cx="696396" cy="1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148FF3-EF19-5A4B-9BEA-641FB53D7867}"/>
              </a:ext>
            </a:extLst>
          </p:cNvPr>
          <p:cNvSpPr txBox="1"/>
          <p:nvPr/>
        </p:nvSpPr>
        <p:spPr>
          <a:xfrm>
            <a:off x="404290" y="3953890"/>
            <a:ext cx="237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Opacity expansion --</a:t>
            </a:r>
          </a:p>
        </p:txBody>
      </p:sp>
      <p:pic>
        <p:nvPicPr>
          <p:cNvPr id="16" name="Picture 4" descr="latexit-rtfd-attachement-YHRM5NJL.pdf">
            <a:extLst>
              <a:ext uri="{FF2B5EF4-FFF2-40B4-BE49-F238E27FC236}">
                <a16:creationId xmlns:a16="http://schemas.microsoft.com/office/drawing/2014/main" id="{27E25487-E97C-524A-9829-2BB1E239E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808" y="3876899"/>
            <a:ext cx="1615628" cy="522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6" descr="latexit-rtfd-attachement-CWrz1vvA.pdf">
            <a:extLst>
              <a:ext uri="{FF2B5EF4-FFF2-40B4-BE49-F238E27FC236}">
                <a16:creationId xmlns:a16="http://schemas.microsoft.com/office/drawing/2014/main" id="{6E4A8370-5260-AB4B-BA7D-A3ACF8F32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39" y="4715812"/>
            <a:ext cx="6985103" cy="64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2" descr="latexit-rtfd-attachement-BVqLzJ2w.pdf">
            <a:extLst>
              <a:ext uri="{FF2B5EF4-FFF2-40B4-BE49-F238E27FC236}">
                <a16:creationId xmlns:a16="http://schemas.microsoft.com/office/drawing/2014/main" id="{5642B284-1AA5-0E43-95C0-3AA465C62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39" y="945156"/>
            <a:ext cx="2695038" cy="59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143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B40DDB-856C-E141-BEC7-E65B54872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44" y="723006"/>
            <a:ext cx="9288055" cy="4399605"/>
          </a:xfrm>
          <a:prstGeom prst="rect">
            <a:avLst/>
          </a:prstGeom>
        </p:spPr>
      </p:pic>
      <p:pic>
        <p:nvPicPr>
          <p:cNvPr id="3" name="Picture 14" descr="latexit-rtfd-attachement-HNEHGR6Q.pdf">
            <a:extLst>
              <a:ext uri="{FF2B5EF4-FFF2-40B4-BE49-F238E27FC236}">
                <a16:creationId xmlns:a16="http://schemas.microsoft.com/office/drawing/2014/main" id="{8DC20AEE-546F-7D42-A44F-FFA8729D7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106" y="5122611"/>
            <a:ext cx="2709787" cy="74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51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texit-rtfd-attachement-KxakwNyd.pdf">
            <a:extLst>
              <a:ext uri="{FF2B5EF4-FFF2-40B4-BE49-F238E27FC236}">
                <a16:creationId xmlns:a16="http://schemas.microsoft.com/office/drawing/2014/main" id="{6325CD6F-D5E7-7448-B717-5CEE028CB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24" y="4238391"/>
            <a:ext cx="8696350" cy="96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2FF6D59-DD91-D043-8165-A88C6FA4B19E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propagator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C1BC4B-50EE-784D-BA33-6109D3633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91" y="1236318"/>
            <a:ext cx="9883515" cy="253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346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98A0BD-AEC0-B640-8135-727B557C6E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738"/>
          <a:stretch/>
        </p:blipFill>
        <p:spPr>
          <a:xfrm>
            <a:off x="1790196" y="1241887"/>
            <a:ext cx="9081450" cy="1189197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F840B39A-33AF-4046-A585-F5ADD8FA99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666" b="10744"/>
          <a:stretch/>
        </p:blipFill>
        <p:spPr>
          <a:xfrm>
            <a:off x="1816852" y="2059629"/>
            <a:ext cx="9081450" cy="283416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1B94CB0-DD17-EB4A-A43B-BA0B8A843099}"/>
              </a:ext>
            </a:extLst>
          </p:cNvPr>
          <p:cNvCxnSpPr>
            <a:cxnSpLocks/>
          </p:cNvCxnSpPr>
          <p:nvPr/>
        </p:nvCxnSpPr>
        <p:spPr>
          <a:xfrm>
            <a:off x="533400" y="1235288"/>
            <a:ext cx="0" cy="3902891"/>
          </a:xfrm>
          <a:prstGeom prst="straightConnector1">
            <a:avLst/>
          </a:prstGeom>
          <a:ln w="15875" cap="rnd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C01BC50-363F-864B-B01B-4078CB08F66A}"/>
              </a:ext>
            </a:extLst>
          </p:cNvPr>
          <p:cNvSpPr txBox="1"/>
          <p:nvPr/>
        </p:nvSpPr>
        <p:spPr>
          <a:xfrm>
            <a:off x="577840" y="4554575"/>
            <a:ext cx="1867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complex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nuclear matter</a:t>
            </a:r>
            <a:endParaRPr lang="en-US" sz="1400" dirty="0">
              <a:solidFill>
                <a:srgbClr val="0040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311E26-89FF-7C45-AE35-5C88B32C0B84}"/>
              </a:ext>
            </a:extLst>
          </p:cNvPr>
          <p:cNvSpPr txBox="1"/>
          <p:nvPr/>
        </p:nvSpPr>
        <p:spPr>
          <a:xfrm>
            <a:off x="577840" y="1261731"/>
            <a:ext cx="172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elementary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constituents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B83E7-FD2D-1F4C-9A60-3D8C374906FC}"/>
              </a:ext>
            </a:extLst>
          </p:cNvPr>
          <p:cNvSpPr txBox="1"/>
          <p:nvPr/>
        </p:nvSpPr>
        <p:spPr>
          <a:xfrm>
            <a:off x="10480776" y="1261731"/>
            <a:ext cx="1085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</a:p>
          <a:p>
            <a:pPr algn="r"/>
            <a:r>
              <a:rPr lang="en-US" sz="1400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3BFB75-7F56-F944-BB78-B42AECED7F2D}"/>
              </a:ext>
            </a:extLst>
          </p:cNvPr>
          <p:cNvSpPr txBox="1"/>
          <p:nvPr/>
        </p:nvSpPr>
        <p:spPr>
          <a:xfrm>
            <a:off x="10697673" y="4555700"/>
            <a:ext cx="868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</a:p>
          <a:p>
            <a:pPr algn="r"/>
            <a:r>
              <a:rPr lang="en-US" sz="1400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</p:txBody>
      </p:sp>
      <p:cxnSp>
        <p:nvCxnSpPr>
          <p:cNvPr id="12" name="Straight Arrow Connector 19">
            <a:extLst>
              <a:ext uri="{FF2B5EF4-FFF2-40B4-BE49-F238E27FC236}">
                <a16:creationId xmlns:a16="http://schemas.microsoft.com/office/drawing/2014/main" id="{21D5068D-93ED-C044-960C-9873A5EC6DDB}"/>
              </a:ext>
            </a:extLst>
          </p:cNvPr>
          <p:cNvCxnSpPr>
            <a:cxnSpLocks/>
          </p:cNvCxnSpPr>
          <p:nvPr/>
        </p:nvCxnSpPr>
        <p:spPr>
          <a:xfrm>
            <a:off x="11614001" y="1235288"/>
            <a:ext cx="0" cy="3841382"/>
          </a:xfrm>
          <a:prstGeom prst="straightConnector1">
            <a:avLst/>
          </a:prstGeom>
          <a:ln w="15875" cap="rnd">
            <a:solidFill>
              <a:srgbClr val="26285B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5D61DFD-0B68-CD4C-9DC0-6A5E6C731004}"/>
              </a:ext>
            </a:extLst>
          </p:cNvPr>
          <p:cNvSpPr txBox="1"/>
          <p:nvPr/>
        </p:nvSpPr>
        <p:spPr>
          <a:xfrm>
            <a:off x="5516032" y="5382778"/>
            <a:ext cx="1588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simplest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complex matter</a:t>
            </a:r>
          </a:p>
        </p:txBody>
      </p:sp>
      <p:cxnSp>
        <p:nvCxnSpPr>
          <p:cNvPr id="14" name="Straight Arrow Connector 19">
            <a:extLst>
              <a:ext uri="{FF2B5EF4-FFF2-40B4-BE49-F238E27FC236}">
                <a16:creationId xmlns:a16="http://schemas.microsoft.com/office/drawing/2014/main" id="{3C1BCA99-62A0-E646-8FD9-CFA07F23C33A}"/>
              </a:ext>
            </a:extLst>
          </p:cNvPr>
          <p:cNvCxnSpPr>
            <a:cxnSpLocks/>
          </p:cNvCxnSpPr>
          <p:nvPr/>
        </p:nvCxnSpPr>
        <p:spPr>
          <a:xfrm flipV="1">
            <a:off x="6217920" y="4648819"/>
            <a:ext cx="374941" cy="733959"/>
          </a:xfrm>
          <a:prstGeom prst="straightConnector1">
            <a:avLst/>
          </a:prstGeom>
          <a:ln w="12700" cap="rnd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817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0D102D-CA20-2B47-A900-A9B863330DF5}"/>
              </a:ext>
            </a:extLst>
          </p:cNvPr>
          <p:cNvGrpSpPr/>
          <p:nvPr/>
        </p:nvGrpSpPr>
        <p:grpSpPr>
          <a:xfrm>
            <a:off x="2006056" y="1581804"/>
            <a:ext cx="8179887" cy="1753952"/>
            <a:chOff x="2006056" y="1744158"/>
            <a:chExt cx="8179887" cy="1753952"/>
          </a:xfrm>
        </p:grpSpPr>
        <p:pic>
          <p:nvPicPr>
            <p:cNvPr id="1032" name="Picture 8" descr="latexit-rtfd-attachement-U0iHZy0w.pdf">
              <a:extLst>
                <a:ext uri="{FF2B5EF4-FFF2-40B4-BE49-F238E27FC236}">
                  <a16:creationId xmlns:a16="http://schemas.microsoft.com/office/drawing/2014/main" id="{C6AEE0FB-A239-5541-81C4-091FD069F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6056" y="1744158"/>
              <a:ext cx="8179887" cy="809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latexit-rtfd-attachement-Fdzx4Zht.pdf">
              <a:extLst>
                <a:ext uri="{FF2B5EF4-FFF2-40B4-BE49-F238E27FC236}">
                  <a16:creationId xmlns:a16="http://schemas.microsoft.com/office/drawing/2014/main" id="{13741754-EE5A-274A-BB56-311FCCEB20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0144" y="2553626"/>
              <a:ext cx="6291710" cy="944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18ACEB3-8386-774C-A65D-12C8441CC491}"/>
              </a:ext>
            </a:extLst>
          </p:cNvPr>
          <p:cNvGrpSpPr/>
          <p:nvPr/>
        </p:nvGrpSpPr>
        <p:grpSpPr>
          <a:xfrm>
            <a:off x="1727678" y="4163361"/>
            <a:ext cx="8736639" cy="1489667"/>
            <a:chOff x="572122" y="3914601"/>
            <a:chExt cx="8736639" cy="1489667"/>
          </a:xfrm>
        </p:grpSpPr>
        <p:pic>
          <p:nvPicPr>
            <p:cNvPr id="1038" name="Picture 14" descr="latexit-rtfd-attachement-VmbNT18D.pdf">
              <a:extLst>
                <a:ext uri="{FF2B5EF4-FFF2-40B4-BE49-F238E27FC236}">
                  <a16:creationId xmlns:a16="http://schemas.microsoft.com/office/drawing/2014/main" id="{AC3E868B-623B-4D42-B58F-B8628362841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101"/>
            <a:stretch/>
          </p:blipFill>
          <p:spPr bwMode="auto">
            <a:xfrm>
              <a:off x="572122" y="3914601"/>
              <a:ext cx="3745045" cy="917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 descr="latexit-rtfd-attachement-VmbNT18D.pdf">
              <a:extLst>
                <a:ext uri="{FF2B5EF4-FFF2-40B4-BE49-F238E27FC236}">
                  <a16:creationId xmlns:a16="http://schemas.microsoft.com/office/drawing/2014/main" id="{62A5FBAD-1A5E-6947-BBB2-FF01B53218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98" b="11800"/>
            <a:stretch/>
          </p:blipFill>
          <p:spPr bwMode="auto">
            <a:xfrm>
              <a:off x="2006055" y="4594800"/>
              <a:ext cx="7302706" cy="809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F939343E-B490-3C46-8C2A-E0C173A3AB10}"/>
              </a:ext>
            </a:extLst>
          </p:cNvPr>
          <p:cNvSpPr/>
          <p:nvPr/>
        </p:nvSpPr>
        <p:spPr>
          <a:xfrm>
            <a:off x="5404080" y="2514949"/>
            <a:ext cx="1404936" cy="643826"/>
          </a:xfrm>
          <a:prstGeom prst="roundRect">
            <a:avLst/>
          </a:prstGeom>
          <a:solidFill>
            <a:srgbClr val="0078A2">
              <a:alpha val="20035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301A64B-91EC-5B4B-B905-07FADA36F3B1}"/>
              </a:ext>
            </a:extLst>
          </p:cNvPr>
          <p:cNvSpPr/>
          <p:nvPr/>
        </p:nvSpPr>
        <p:spPr>
          <a:xfrm>
            <a:off x="7513449" y="2514949"/>
            <a:ext cx="1557019" cy="670478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034A714-5DC9-8246-8C6E-DEE8DB49F07A}"/>
              </a:ext>
            </a:extLst>
          </p:cNvPr>
          <p:cNvSpPr/>
          <p:nvPr/>
        </p:nvSpPr>
        <p:spPr>
          <a:xfrm>
            <a:off x="9455498" y="5097606"/>
            <a:ext cx="761992" cy="357185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3ED08D9-2A1A-5241-B06E-C151A4118DE5}"/>
              </a:ext>
            </a:extLst>
          </p:cNvPr>
          <p:cNvSpPr/>
          <p:nvPr/>
        </p:nvSpPr>
        <p:spPr>
          <a:xfrm>
            <a:off x="8493217" y="5097606"/>
            <a:ext cx="313631" cy="357185"/>
          </a:xfrm>
          <a:prstGeom prst="roundRect">
            <a:avLst/>
          </a:prstGeom>
          <a:solidFill>
            <a:srgbClr val="0078A2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4">
            <a:extLst>
              <a:ext uri="{FF2B5EF4-FFF2-40B4-BE49-F238E27FC236}">
                <a16:creationId xmlns:a16="http://schemas.microsoft.com/office/drawing/2014/main" id="{37E0027B-7D13-DF4B-A4F7-E0A03D426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1548" y="3512583"/>
            <a:ext cx="2078656" cy="46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78A5325-7A07-6841-AB33-64F47A7EA9EE}"/>
              </a:ext>
            </a:extLst>
          </p:cNvPr>
          <p:cNvCxnSpPr>
            <a:cxnSpLocks/>
          </p:cNvCxnSpPr>
          <p:nvPr/>
        </p:nvCxnSpPr>
        <p:spPr>
          <a:xfrm flipV="1">
            <a:off x="7061304" y="3094751"/>
            <a:ext cx="0" cy="444336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B8E5EF-6EAC-4F42-8DF3-09C072AF3DE4}"/>
              </a:ext>
            </a:extLst>
          </p:cNvPr>
          <p:cNvCxnSpPr>
            <a:cxnSpLocks/>
          </p:cNvCxnSpPr>
          <p:nvPr/>
        </p:nvCxnSpPr>
        <p:spPr>
          <a:xfrm>
            <a:off x="6091643" y="3583530"/>
            <a:ext cx="2" cy="566742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2C665A6-B281-E645-BE79-D8FDE861FF39}"/>
              </a:ext>
            </a:extLst>
          </p:cNvPr>
          <p:cNvSpPr txBox="1"/>
          <p:nvPr/>
        </p:nvSpPr>
        <p:spPr>
          <a:xfrm>
            <a:off x="6096001" y="0"/>
            <a:ext cx="6138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Barata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AS, C. Salgado, PRD, 2022</a:t>
            </a:r>
          </a:p>
        </p:txBody>
      </p:sp>
      <p:sp>
        <p:nvSpPr>
          <p:cNvPr id="19" name="Title 5">
            <a:extLst>
              <a:ext uri="{FF2B5EF4-FFF2-40B4-BE49-F238E27FC236}">
                <a16:creationId xmlns:a16="http://schemas.microsoft.com/office/drawing/2014/main" id="{169DE046-093C-F947-8EE3-80E395146692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4156314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2">
            <a:extLst>
              <a:ext uri="{FF2B5EF4-FFF2-40B4-BE49-F238E27FC236}">
                <a16:creationId xmlns:a16="http://schemas.microsoft.com/office/drawing/2014/main" id="{AC04B7C0-8434-685F-5D83-683390395EF2}"/>
              </a:ext>
            </a:extLst>
          </p:cNvPr>
          <p:cNvSpPr txBox="1">
            <a:spLocks/>
          </p:cNvSpPr>
          <p:nvPr/>
        </p:nvSpPr>
        <p:spPr>
          <a:xfrm>
            <a:off x="9326073" y="6445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z="1600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21</a:t>
            </a:fld>
            <a:endParaRPr lang="en-US" sz="1600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6" name="Picture 2" descr="latexit-rtfd-attachement-eqbYou8q.pdf">
            <a:extLst>
              <a:ext uri="{FF2B5EF4-FFF2-40B4-BE49-F238E27FC236}">
                <a16:creationId xmlns:a16="http://schemas.microsoft.com/office/drawing/2014/main" id="{75835AC1-CF51-CF4A-9619-F2DC10378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05" y="2166945"/>
            <a:ext cx="10093377" cy="7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latexit-rtfd-attachement-eOzWenEN.pdf">
            <a:extLst>
              <a:ext uri="{FF2B5EF4-FFF2-40B4-BE49-F238E27FC236}">
                <a16:creationId xmlns:a16="http://schemas.microsoft.com/office/drawing/2014/main" id="{72CE5B88-BB96-F342-B03C-AAAC6E8DC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26285B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37" y="3069273"/>
            <a:ext cx="2304898" cy="51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0FFB2C1-EFCD-CE4E-8033-2D9998B369AE}"/>
              </a:ext>
            </a:extLst>
          </p:cNvPr>
          <p:cNvCxnSpPr>
            <a:cxnSpLocks/>
          </p:cNvCxnSpPr>
          <p:nvPr/>
        </p:nvCxnSpPr>
        <p:spPr>
          <a:xfrm flipH="1" flipV="1">
            <a:off x="6451924" y="2765836"/>
            <a:ext cx="467860" cy="472320"/>
          </a:xfrm>
          <a:prstGeom prst="straightConnector1">
            <a:avLst/>
          </a:prstGeom>
          <a:ln w="25400">
            <a:solidFill>
              <a:srgbClr val="001F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2313129-4BC8-A348-AF9D-83E1E50C559A}"/>
              </a:ext>
            </a:extLst>
          </p:cNvPr>
          <p:cNvCxnSpPr>
            <a:cxnSpLocks/>
          </p:cNvCxnSpPr>
          <p:nvPr/>
        </p:nvCxnSpPr>
        <p:spPr>
          <a:xfrm>
            <a:off x="5439679" y="3429000"/>
            <a:ext cx="0" cy="903849"/>
          </a:xfrm>
          <a:prstGeom prst="straightConnector1">
            <a:avLst/>
          </a:prstGeom>
          <a:ln w="25400">
            <a:solidFill>
              <a:srgbClr val="001F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latexit-rtfd-attachement-pQlUqpUt.pdf">
            <a:extLst>
              <a:ext uri="{FF2B5EF4-FFF2-40B4-BE49-F238E27FC236}">
                <a16:creationId xmlns:a16="http://schemas.microsoft.com/office/drawing/2014/main" id="{5B815313-6035-3140-92D2-EA91E808B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1F6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609" y="3753924"/>
            <a:ext cx="66675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latexit-rtfd-attachement-etaB5yws.pdf">
            <a:extLst>
              <a:ext uri="{FF2B5EF4-FFF2-40B4-BE49-F238E27FC236}">
                <a16:creationId xmlns:a16="http://schemas.microsoft.com/office/drawing/2014/main" id="{49EC6AFA-5C44-AC4F-B51E-E080202B0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078" y="4802415"/>
            <a:ext cx="4047829" cy="77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7D1E1D-B76E-BC49-BAD4-003961A92AC1}"/>
              </a:ext>
            </a:extLst>
          </p:cNvPr>
          <p:cNvSpPr txBox="1"/>
          <p:nvPr/>
        </p:nvSpPr>
        <p:spPr>
          <a:xfrm>
            <a:off x="404290" y="848088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28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36149E-A86B-AD4D-8E89-F91E0B8EF562}"/>
              </a:ext>
            </a:extLst>
          </p:cNvPr>
          <p:cNvSpPr txBox="1"/>
          <p:nvPr/>
        </p:nvSpPr>
        <p:spPr>
          <a:xfrm>
            <a:off x="404290" y="1337666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inhomogeneous matter</a:t>
            </a:r>
          </a:p>
        </p:txBody>
      </p:sp>
      <p:pic>
        <p:nvPicPr>
          <p:cNvPr id="18" name="Picture 4" descr="latexit-rtfd-attachement-oBKR7fFs.pdf">
            <a:extLst>
              <a:ext uri="{FF2B5EF4-FFF2-40B4-BE49-F238E27FC236}">
                <a16:creationId xmlns:a16="http://schemas.microsoft.com/office/drawing/2014/main" id="{3F021401-1B74-7743-B2E9-EF77F186D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717" y="944542"/>
            <a:ext cx="4437518" cy="59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95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B40DDB-856C-E141-BEC7-E65B54872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44" y="723006"/>
            <a:ext cx="9288055" cy="439960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FCCEABC-77A7-8C43-A5B6-CF9826B10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3978958" y="5092153"/>
            <a:ext cx="4234082" cy="8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706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2">
            <a:extLst>
              <a:ext uri="{FF2B5EF4-FFF2-40B4-BE49-F238E27FC236}">
                <a16:creationId xmlns:a16="http://schemas.microsoft.com/office/drawing/2014/main" id="{AC04B7C0-8434-685F-5D83-683390395EF2}"/>
              </a:ext>
            </a:extLst>
          </p:cNvPr>
          <p:cNvSpPr txBox="1">
            <a:spLocks/>
          </p:cNvSpPr>
          <p:nvPr/>
        </p:nvSpPr>
        <p:spPr>
          <a:xfrm>
            <a:off x="9326073" y="6445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z="1600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23</a:t>
            </a:fld>
            <a:endParaRPr lang="en-US" sz="1600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62541C-A4E6-5D4D-B0CE-F0D4BB0B42CA}"/>
                  </a:ext>
                </a:extLst>
              </p:cNvPr>
              <p:cNvSpPr txBox="1"/>
              <p:nvPr/>
            </p:nvSpPr>
            <p:spPr>
              <a:xfrm>
                <a:off x="504309" y="1692789"/>
                <a:ext cx="7188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Opacity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≈4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𝑢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≈0.7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(about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to z-axis)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𝑔𝑇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≈2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≈500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𝑀𝑒𝑉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62541C-A4E6-5D4D-B0CE-F0D4BB0B4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09" y="1692789"/>
                <a:ext cx="7188200" cy="1200329"/>
              </a:xfrm>
              <a:prstGeom prst="rect">
                <a:avLst/>
              </a:prstGeom>
              <a:blipFill>
                <a:blip r:embed="rId3"/>
                <a:stretch>
                  <a:fillRect l="-1058" t="-4167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3DAE46-1583-E543-B0F1-F1511DFA4771}"/>
                  </a:ext>
                </a:extLst>
              </p:cNvPr>
              <p:cNvSpPr txBox="1"/>
              <p:nvPr/>
            </p:nvSpPr>
            <p:spPr>
              <a:xfrm>
                <a:off x="3102662" y="3707558"/>
                <a:ext cx="59866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What jet energy corresponds to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3DAE46-1583-E543-B0F1-F1511DFA4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62" y="3707558"/>
                <a:ext cx="5986669" cy="461665"/>
              </a:xfrm>
              <a:prstGeom prst="rect">
                <a:avLst/>
              </a:prstGeom>
              <a:blipFill>
                <a:blip r:embed="rId4"/>
                <a:stretch>
                  <a:fillRect l="-1695" t="-7895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E26DB-39B0-394B-BEC4-20E4E03D0EE9}"/>
                  </a:ext>
                </a:extLst>
              </p:cNvPr>
              <p:cNvSpPr txBox="1"/>
              <p:nvPr/>
            </p:nvSpPr>
            <p:spPr>
              <a:xfrm>
                <a:off x="3956660" y="5016924"/>
                <a:ext cx="427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Jet energies: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&lt;50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GeV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E26DB-39B0-394B-BEC4-20E4E03D0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660" y="5016924"/>
                <a:ext cx="4278675" cy="461665"/>
              </a:xfrm>
              <a:prstGeom prst="rect">
                <a:avLst/>
              </a:prstGeom>
              <a:blipFill>
                <a:blip r:embed="rId5"/>
                <a:stretch>
                  <a:fillRect l="-2367" t="-108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03DC8F-254E-FD44-A994-F482B70605A6}"/>
              </a:ext>
            </a:extLst>
          </p:cNvPr>
          <p:cNvCxnSpPr>
            <a:cxnSpLocks/>
          </p:cNvCxnSpPr>
          <p:nvPr/>
        </p:nvCxnSpPr>
        <p:spPr>
          <a:xfrm>
            <a:off x="6095998" y="4342271"/>
            <a:ext cx="0" cy="516988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latexit-rtfd-attachement-AS4b04JP.pdf">
            <a:extLst>
              <a:ext uri="{FF2B5EF4-FFF2-40B4-BE49-F238E27FC236}">
                <a16:creationId xmlns:a16="http://schemas.microsoft.com/office/drawing/2014/main" id="{F35898AC-0FBC-324C-8F7D-FC77A13D2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222" y="1708890"/>
            <a:ext cx="4030386" cy="79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B20626-C81B-454D-9574-1355F959D723}"/>
              </a:ext>
            </a:extLst>
          </p:cNvPr>
          <p:cNvSpPr txBox="1"/>
          <p:nvPr/>
        </p:nvSpPr>
        <p:spPr>
          <a:xfrm>
            <a:off x="404290" y="1309753"/>
            <a:ext cx="18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matter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883AC1-2AF1-E74D-B4C1-08F9C7825B94}"/>
              </a:ext>
            </a:extLst>
          </p:cNvPr>
          <p:cNvSpPr txBox="1"/>
          <p:nvPr/>
        </p:nvSpPr>
        <p:spPr>
          <a:xfrm>
            <a:off x="404290" y="848088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28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1183838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2">
            <a:extLst>
              <a:ext uri="{FF2B5EF4-FFF2-40B4-BE49-F238E27FC236}">
                <a16:creationId xmlns:a16="http://schemas.microsoft.com/office/drawing/2014/main" id="{AC04B7C0-8434-685F-5D83-683390395EF2}"/>
              </a:ext>
            </a:extLst>
          </p:cNvPr>
          <p:cNvSpPr txBox="1">
            <a:spLocks/>
          </p:cNvSpPr>
          <p:nvPr/>
        </p:nvSpPr>
        <p:spPr>
          <a:xfrm>
            <a:off x="9326073" y="6445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651EAAB-5D0D-473B-859D-C18D8179491F}" type="slidenum">
              <a:rPr lang="en-US" sz="1600" smtClean="0">
                <a:solidFill>
                  <a:schemeClr val="tx1"/>
                </a:solidFill>
                <a:latin typeface="Avenir Next" panose="020B0503020202020204" pitchFamily="34" charset="0"/>
              </a:rPr>
              <a:pPr algn="r"/>
              <a:t>24</a:t>
            </a:fld>
            <a:endParaRPr lang="en-US" sz="1600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62541C-A4E6-5D4D-B0CE-F0D4BB0B42CA}"/>
                  </a:ext>
                </a:extLst>
              </p:cNvPr>
              <p:cNvSpPr txBox="1"/>
              <p:nvPr/>
            </p:nvSpPr>
            <p:spPr>
              <a:xfrm>
                <a:off x="504309" y="1692789"/>
                <a:ext cx="7188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Opacity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≈4</m:t>
                    </m:r>
                  </m:oMath>
                </a14:m>
                <a:endParaRPr lang="en-US" sz="2400" b="0" i="1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𝑔𝑇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≈2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≈500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𝑀𝑒𝑉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m:rPr>
                        <m:sty m:val="p"/>
                      </m:rP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&gt;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62541C-A4E6-5D4D-B0CE-F0D4BB0B4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09" y="1692789"/>
                <a:ext cx="7188200" cy="1200329"/>
              </a:xfrm>
              <a:prstGeom prst="rect">
                <a:avLst/>
              </a:prstGeom>
              <a:blipFill>
                <a:blip r:embed="rId3"/>
                <a:stretch>
                  <a:fillRect l="-1058" t="-41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3DAE46-1583-E543-B0F1-F1511DFA4771}"/>
                  </a:ext>
                </a:extLst>
              </p:cNvPr>
              <p:cNvSpPr txBox="1"/>
              <p:nvPr/>
            </p:nvSpPr>
            <p:spPr>
              <a:xfrm>
                <a:off x="2984293" y="3710269"/>
                <a:ext cx="62234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What jet energy corresponds to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”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3DAE46-1583-E543-B0F1-F1511DFA4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293" y="3710269"/>
                <a:ext cx="6223407" cy="461665"/>
              </a:xfrm>
              <a:prstGeom prst="rect">
                <a:avLst/>
              </a:prstGeom>
              <a:blipFill>
                <a:blip r:embed="rId4"/>
                <a:stretch>
                  <a:fillRect l="-1633" t="-108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E26DB-39B0-394B-BEC4-20E4E03D0EE9}"/>
                  </a:ext>
                </a:extLst>
              </p:cNvPr>
              <p:cNvSpPr txBox="1"/>
              <p:nvPr/>
            </p:nvSpPr>
            <p:spPr>
              <a:xfrm>
                <a:off x="3956659" y="5016924"/>
                <a:ext cx="427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ea typeface="Cambria" panose="02040503050406030204" pitchFamily="18" charset="0"/>
                    <a:cs typeface="Arial" panose="020B0604020202020204" pitchFamily="34" charset="0"/>
                  </a:rPr>
                  <a:t>Jet energies: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&lt;100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GeV</m:t>
                    </m:r>
                  </m:oMath>
                </a14:m>
                <a:endParaRPr lang="en-US" sz="2400" dirty="0">
                  <a:latin typeface="Arial" panose="020B0604020202020204" pitchFamily="34" charset="0"/>
                  <a:ea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7E26DB-39B0-394B-BEC4-20E4E03D0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659" y="5016924"/>
                <a:ext cx="4278675" cy="461665"/>
              </a:xfrm>
              <a:prstGeom prst="rect">
                <a:avLst/>
              </a:prstGeom>
              <a:blipFill>
                <a:blip r:embed="rId5"/>
                <a:stretch>
                  <a:fillRect l="-2367" t="-108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03DC8F-254E-FD44-A994-F482B70605A6}"/>
              </a:ext>
            </a:extLst>
          </p:cNvPr>
          <p:cNvCxnSpPr>
            <a:cxnSpLocks/>
          </p:cNvCxnSpPr>
          <p:nvPr/>
        </p:nvCxnSpPr>
        <p:spPr>
          <a:xfrm>
            <a:off x="6095998" y="4342271"/>
            <a:ext cx="0" cy="516988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>
            <a:extLst>
              <a:ext uri="{FF2B5EF4-FFF2-40B4-BE49-F238E27FC236}">
                <a16:creationId xmlns:a16="http://schemas.microsoft.com/office/drawing/2014/main" id="{08541E51-2EE4-B544-BD97-E02D33F51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7645429" y="1735164"/>
            <a:ext cx="4239971" cy="73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D892E1-C839-A34C-972B-244BF46836E4}"/>
              </a:ext>
            </a:extLst>
          </p:cNvPr>
          <p:cNvSpPr txBox="1"/>
          <p:nvPr/>
        </p:nvSpPr>
        <p:spPr>
          <a:xfrm>
            <a:off x="404290" y="1309753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inhomogeneous matter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72FAAD-05B9-A544-93A4-A36CBCDDFA5D}"/>
              </a:ext>
            </a:extLst>
          </p:cNvPr>
          <p:cNvSpPr txBox="1"/>
          <p:nvPr/>
        </p:nvSpPr>
        <p:spPr>
          <a:xfrm>
            <a:off x="404290" y="848088"/>
            <a:ext cx="7345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28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broadening</a:t>
            </a:r>
          </a:p>
        </p:txBody>
      </p:sp>
    </p:spTree>
    <p:extLst>
      <p:ext uri="{BB962C8B-B14F-4D97-AF65-F5344CB8AC3E}">
        <p14:creationId xmlns:p14="http://schemas.microsoft.com/office/powerpoint/2010/main" val="4242413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5953C7-DEE1-F94E-B8AF-1D6F158AB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508" y="570119"/>
            <a:ext cx="8850981" cy="4215862"/>
          </a:xfrm>
          <a:prstGeom prst="rect">
            <a:avLst/>
          </a:prstGeom>
        </p:spPr>
      </p:pic>
      <p:pic>
        <p:nvPicPr>
          <p:cNvPr id="7" name="Picture 4" descr="latexit-rtfd-attachement-PXPkPMSQ.pdf">
            <a:extLst>
              <a:ext uri="{FF2B5EF4-FFF2-40B4-BE49-F238E27FC236}">
                <a16:creationId xmlns:a16="http://schemas.microsoft.com/office/drawing/2014/main" id="{F78F9AE4-EB89-344D-9FE5-56311440E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308" y="5110000"/>
            <a:ext cx="2477379" cy="7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482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>
            <a:extLst>
              <a:ext uri="{FF2B5EF4-FFF2-40B4-BE49-F238E27FC236}">
                <a16:creationId xmlns:a16="http://schemas.microsoft.com/office/drawing/2014/main" id="{E15D6EE3-6E01-814B-B7FB-0105D4BC171C}"/>
              </a:ext>
            </a:extLst>
          </p:cNvPr>
          <p:cNvSpPr txBox="1">
            <a:spLocks/>
          </p:cNvSpPr>
          <p:nvPr/>
        </p:nvSpPr>
        <p:spPr>
          <a:xfrm>
            <a:off x="1182069" y="1123032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F970AA-9D42-E34D-A158-AE4A3BFE8892}"/>
              </a:ext>
            </a:extLst>
          </p:cNvPr>
          <p:cNvSpPr txBox="1"/>
          <p:nvPr/>
        </p:nvSpPr>
        <p:spPr>
          <a:xfrm>
            <a:off x="1182069" y="1911761"/>
            <a:ext cx="86579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Jets do feel the transverse flow and anisotropy, and get bended;</a:t>
            </a:r>
          </a:p>
          <a:p>
            <a:pPr>
              <a:buClr>
                <a:srgbClr val="00448A"/>
              </a:buClr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transverse flow and anisotropy are expected to affect the medium-induced radiation, bending the substructure of jets;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These effects can be in principle probed in experiment, leading us towards actual jet tomography;</a:t>
            </a:r>
          </a:p>
          <a:p>
            <a:pPr>
              <a:buClr>
                <a:srgbClr val="00448A"/>
              </a:buClr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initial and final state effects are not factorized anymore;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One may also expect similar evolution-induced effects for other probes of nuclear matter, e.g. quarkonium;</a:t>
            </a:r>
          </a:p>
        </p:txBody>
      </p:sp>
    </p:spTree>
    <p:extLst>
      <p:ext uri="{BB962C8B-B14F-4D97-AF65-F5344CB8AC3E}">
        <p14:creationId xmlns:p14="http://schemas.microsoft.com/office/powerpoint/2010/main" val="2779625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44C2B7-72B2-3C43-8EF6-015A72E519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91" t="11408" r="3863" b="13850"/>
          <a:stretch/>
        </p:blipFill>
        <p:spPr>
          <a:xfrm>
            <a:off x="540147" y="1690254"/>
            <a:ext cx="6931891" cy="3899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0BAE4B-FEBD-384E-9361-3F1FA9147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66112" y="1690254"/>
            <a:ext cx="3899188" cy="389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2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B6A1D3-1AB8-C84A-AF1F-83FD86A8BE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15" t="27000" r="24326" b="27103"/>
          <a:stretch/>
        </p:blipFill>
        <p:spPr>
          <a:xfrm rot="3114223">
            <a:off x="6996215" y="2109165"/>
            <a:ext cx="3732311" cy="34535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59B8B5-34A3-C04D-95D9-3C7BB74CF3CF}"/>
              </a:ext>
            </a:extLst>
          </p:cNvPr>
          <p:cNvSpPr txBox="1"/>
          <p:nvPr/>
        </p:nvSpPr>
        <p:spPr>
          <a:xfrm>
            <a:off x="5273070" y="34850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jet quenching</a:t>
            </a:r>
            <a:endParaRPr lang="ru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10">
            <a:extLst>
              <a:ext uri="{FF2B5EF4-FFF2-40B4-BE49-F238E27FC236}">
                <a16:creationId xmlns:a16="http://schemas.microsoft.com/office/drawing/2014/main" id="{224C6C47-78D3-7A41-8EAB-47D88AF064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92" t="15008" r="30032" b="22017"/>
          <a:stretch/>
        </p:blipFill>
        <p:spPr>
          <a:xfrm>
            <a:off x="1707336" y="1565460"/>
            <a:ext cx="3161517" cy="4302444"/>
          </a:xfrm>
          <a:prstGeom prst="rect">
            <a:avLst/>
          </a:prstGeom>
        </p:spPr>
      </p:pic>
      <p:cxnSp>
        <p:nvCxnSpPr>
          <p:cNvPr id="6" name="Straight Arrow Connector 19">
            <a:extLst>
              <a:ext uri="{FF2B5EF4-FFF2-40B4-BE49-F238E27FC236}">
                <a16:creationId xmlns:a16="http://schemas.microsoft.com/office/drawing/2014/main" id="{6C292E6F-5B7C-D141-81A5-2754AA168BA0}"/>
              </a:ext>
            </a:extLst>
          </p:cNvPr>
          <p:cNvCxnSpPr>
            <a:cxnSpLocks/>
          </p:cNvCxnSpPr>
          <p:nvPr/>
        </p:nvCxnSpPr>
        <p:spPr>
          <a:xfrm flipH="1">
            <a:off x="3334686" y="1461463"/>
            <a:ext cx="5573757" cy="0"/>
          </a:xfrm>
          <a:prstGeom prst="straightConnector1">
            <a:avLst/>
          </a:prstGeom>
          <a:ln w="6350" cap="rnd">
            <a:solidFill>
              <a:srgbClr val="00408C"/>
            </a:solidFill>
            <a:headEnd type="arrow" w="lg" len="sm"/>
            <a:tailEnd type="arrow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9">
            <a:extLst>
              <a:ext uri="{FF2B5EF4-FFF2-40B4-BE49-F238E27FC236}">
                <a16:creationId xmlns:a16="http://schemas.microsoft.com/office/drawing/2014/main" id="{F661C402-09C1-CA4B-9DB6-3C50B3C0BD63}"/>
              </a:ext>
            </a:extLst>
          </p:cNvPr>
          <p:cNvCxnSpPr>
            <a:cxnSpLocks/>
          </p:cNvCxnSpPr>
          <p:nvPr/>
        </p:nvCxnSpPr>
        <p:spPr>
          <a:xfrm flipH="1">
            <a:off x="3334686" y="5867904"/>
            <a:ext cx="5573757" cy="0"/>
          </a:xfrm>
          <a:prstGeom prst="straightConnector1">
            <a:avLst/>
          </a:prstGeom>
          <a:ln w="6350" cap="rnd">
            <a:solidFill>
              <a:srgbClr val="00408C"/>
            </a:solidFill>
            <a:headEnd type="arrow" w="lg" len="sm"/>
            <a:tailEnd type="arrow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9">
            <a:extLst>
              <a:ext uri="{FF2B5EF4-FFF2-40B4-BE49-F238E27FC236}">
                <a16:creationId xmlns:a16="http://schemas.microsoft.com/office/drawing/2014/main" id="{B27BBD3D-1AA0-084E-81EF-DBFEE0575713}"/>
              </a:ext>
            </a:extLst>
          </p:cNvPr>
          <p:cNvCxnSpPr>
            <a:cxnSpLocks/>
          </p:cNvCxnSpPr>
          <p:nvPr/>
        </p:nvCxnSpPr>
        <p:spPr>
          <a:xfrm flipH="1" flipV="1">
            <a:off x="6057900" y="3970638"/>
            <a:ext cx="4713" cy="1898917"/>
          </a:xfrm>
          <a:prstGeom prst="straightConnector1">
            <a:avLst/>
          </a:prstGeom>
          <a:ln w="6350" cap="rnd">
            <a:solidFill>
              <a:srgbClr val="00408C"/>
            </a:solidFill>
            <a:headEnd type="none" w="lg" len="sm"/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9">
            <a:extLst>
              <a:ext uri="{FF2B5EF4-FFF2-40B4-BE49-F238E27FC236}">
                <a16:creationId xmlns:a16="http://schemas.microsoft.com/office/drawing/2014/main" id="{08D3486F-AB7D-DA4F-AC34-ECA3FD4A7DD3}"/>
              </a:ext>
            </a:extLst>
          </p:cNvPr>
          <p:cNvCxnSpPr>
            <a:cxnSpLocks/>
          </p:cNvCxnSpPr>
          <p:nvPr/>
        </p:nvCxnSpPr>
        <p:spPr>
          <a:xfrm flipH="1" flipV="1">
            <a:off x="6057900" y="1469896"/>
            <a:ext cx="4713" cy="1898917"/>
          </a:xfrm>
          <a:prstGeom prst="straightConnector1">
            <a:avLst/>
          </a:prstGeom>
          <a:ln w="6350" cap="rnd">
            <a:solidFill>
              <a:srgbClr val="00408C"/>
            </a:solidFill>
            <a:headEnd type="none" w="lg" len="sm"/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1E1023B-CCEB-DF4A-A0F0-317F6C0BE177}"/>
              </a:ext>
            </a:extLst>
          </p:cNvPr>
          <p:cNvSpPr txBox="1"/>
          <p:nvPr/>
        </p:nvSpPr>
        <p:spPr>
          <a:xfrm>
            <a:off x="3917730" y="5877986"/>
            <a:ext cx="4280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jets lose energy propagating through nuclear matter</a:t>
            </a:r>
            <a:endParaRPr lang="ru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2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42DCD945-5D50-2E42-AAA0-F446A98E3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70" y="1123032"/>
            <a:ext cx="7148679" cy="647644"/>
          </a:xfrm>
        </p:spPr>
        <p:txBody>
          <a:bodyPr/>
          <a:lstStyle/>
          <a:p>
            <a:r>
              <a:rPr lang="en-US" sz="2400" b="1" dirty="0">
                <a:solidFill>
                  <a:srgbClr val="2628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tomography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DB0BDE-EFB2-284B-8CA3-3FB819EDAB04}"/>
              </a:ext>
            </a:extLst>
          </p:cNvPr>
          <p:cNvSpPr txBox="1"/>
          <p:nvPr/>
        </p:nvSpPr>
        <p:spPr>
          <a:xfrm>
            <a:off x="1182070" y="1637830"/>
            <a:ext cx="84681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Jets see the matter in HIC at multiple scales, and essentially X-ray it;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existing jet quenching theory is based on multiple simplifying assumptions: large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parton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energy, static matter, no fluctuations,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There is a very recent progress on the medium motion and structure effects in jet quenching and this is the focus of this talk;</a:t>
            </a: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448A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developed formalism can be also applied to include orbital motion of nucleons and some of the in-medium fluctuations to the energy loss in cold nuclear matter;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B99A7C-D3A1-B943-9516-75599BE0F995}"/>
              </a:ext>
            </a:extLst>
          </p:cNvPr>
          <p:cNvSpPr txBox="1"/>
          <p:nvPr/>
        </p:nvSpPr>
        <p:spPr>
          <a:xfrm>
            <a:off x="6096001" y="0"/>
            <a:ext cx="61386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AS, M. Sievert, I.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Vitev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PRD, 2021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Barata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AS, C. Salgado, PRD, 2022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C. Andres, F. Dominguez, AS, CS, PRD, 2022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Barata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AS, X.-N. Wang,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2022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Barata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X. Mayo, AS, CS, 2022 (?)</a:t>
            </a:r>
          </a:p>
        </p:txBody>
      </p:sp>
    </p:spTree>
    <p:extLst>
      <p:ext uri="{BB962C8B-B14F-4D97-AF65-F5344CB8AC3E}">
        <p14:creationId xmlns:p14="http://schemas.microsoft.com/office/powerpoint/2010/main" val="2199677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3">
            <a:extLst>
              <a:ext uri="{FF2B5EF4-FFF2-40B4-BE49-F238E27FC236}">
                <a16:creationId xmlns:a16="http://schemas.microsoft.com/office/drawing/2014/main" id="{BA3AF617-AAAA-DD42-9339-8EE51EE18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1904"/>
          <a:stretch/>
        </p:blipFill>
        <p:spPr>
          <a:xfrm>
            <a:off x="1168716" y="1531545"/>
            <a:ext cx="4212797" cy="3794910"/>
          </a:xfrm>
          <a:prstGeom prst="rect">
            <a:avLst/>
          </a:prstGeom>
        </p:spPr>
      </p:pic>
      <p:pic>
        <p:nvPicPr>
          <p:cNvPr id="20" name="Рисунок 3">
            <a:extLst>
              <a:ext uri="{FF2B5EF4-FFF2-40B4-BE49-F238E27FC236}">
                <a16:creationId xmlns:a16="http://schemas.microsoft.com/office/drawing/2014/main" id="{74713E78-57E4-7347-B9B9-8AFF94D773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4" r="944"/>
          <a:stretch/>
        </p:blipFill>
        <p:spPr>
          <a:xfrm>
            <a:off x="6979972" y="1562378"/>
            <a:ext cx="4144340" cy="373324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5CB1D48-2946-B74C-B362-13A92B253D63}"/>
              </a:ext>
            </a:extLst>
          </p:cNvPr>
          <p:cNvCxnSpPr>
            <a:cxnSpLocks/>
          </p:cNvCxnSpPr>
          <p:nvPr/>
        </p:nvCxnSpPr>
        <p:spPr>
          <a:xfrm>
            <a:off x="5586357" y="3412671"/>
            <a:ext cx="1019287" cy="0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7C7FF4EE-623B-5044-ACB8-AF461C372B7C}"/>
              </a:ext>
            </a:extLst>
          </p:cNvPr>
          <p:cNvSpPr/>
          <p:nvPr/>
        </p:nvSpPr>
        <p:spPr>
          <a:xfrm rot="2487739">
            <a:off x="9662086" y="2106967"/>
            <a:ext cx="1356042" cy="1498364"/>
          </a:xfrm>
          <a:prstGeom prst="arc">
            <a:avLst/>
          </a:prstGeom>
          <a:ln w="22225">
            <a:solidFill>
              <a:srgbClr val="20224D"/>
            </a:solidFill>
            <a:headEnd type="arrow" w="lg" len="sm"/>
            <a:tailEnd type="arrow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37AA43-4BEB-5B47-B08F-6514F97E356C}"/>
              </a:ext>
            </a:extLst>
          </p:cNvPr>
          <p:cNvSpPr txBox="1"/>
          <p:nvPr/>
        </p:nvSpPr>
        <p:spPr>
          <a:xfrm>
            <a:off x="8882743" y="0"/>
            <a:ext cx="33519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R. Baier et al, NPB, 1997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B. G.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Zakharov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JETP, 1997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R. Baier et al, NPB, 1998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Gyulassy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al, NPB, 2000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Gyulassy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al, NPB, 2001</a:t>
            </a:r>
          </a:p>
        </p:txBody>
      </p:sp>
    </p:spTree>
    <p:extLst>
      <p:ext uri="{BB962C8B-B14F-4D97-AF65-F5344CB8AC3E}">
        <p14:creationId xmlns:p14="http://schemas.microsoft.com/office/powerpoint/2010/main" val="419505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21B8B363-CC9A-454F-86BB-7C75A542DE4D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Color potential</a:t>
            </a:r>
          </a:p>
        </p:txBody>
      </p:sp>
      <p:pic>
        <p:nvPicPr>
          <p:cNvPr id="7174" name="Picture 6" descr="latexit-rtfd-attachement-tTOGmBiA.pdf">
            <a:extLst>
              <a:ext uri="{FF2B5EF4-FFF2-40B4-BE49-F238E27FC236}">
                <a16:creationId xmlns:a16="http://schemas.microsoft.com/office/drawing/2014/main" id="{4EA941E4-7D4E-5C48-9805-8D7DC70E9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998" y="4646060"/>
            <a:ext cx="7265070" cy="72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EEBB0A8-8C9F-744A-871A-22984EC59FC8}"/>
              </a:ext>
            </a:extLst>
          </p:cNvPr>
          <p:cNvSpPr txBox="1"/>
          <p:nvPr/>
        </p:nvSpPr>
        <p:spPr>
          <a:xfrm>
            <a:off x="6602468" y="5223175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fluid velocity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C60B38C-8F07-174F-9DBC-5C67E8F740DE}"/>
              </a:ext>
            </a:extLst>
          </p:cNvPr>
          <p:cNvCxnSpPr>
            <a:cxnSpLocks/>
          </p:cNvCxnSpPr>
          <p:nvPr/>
        </p:nvCxnSpPr>
        <p:spPr>
          <a:xfrm flipH="1" flipV="1">
            <a:off x="6187860" y="5179566"/>
            <a:ext cx="414608" cy="197498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0BF623-0BC0-5642-A0EF-A54AB4554AAB}"/>
              </a:ext>
            </a:extLst>
          </p:cNvPr>
          <p:cNvSpPr/>
          <p:nvPr/>
        </p:nvSpPr>
        <p:spPr>
          <a:xfrm>
            <a:off x="5747624" y="4644240"/>
            <a:ext cx="440236" cy="473013"/>
          </a:xfrm>
          <a:prstGeom prst="roundRect">
            <a:avLst/>
          </a:prstGeom>
          <a:solidFill>
            <a:srgbClr val="0078A2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44A372C-47C4-E641-A921-F88FB51F01C9}"/>
              </a:ext>
            </a:extLst>
          </p:cNvPr>
          <p:cNvSpPr/>
          <p:nvPr/>
        </p:nvSpPr>
        <p:spPr>
          <a:xfrm>
            <a:off x="8740608" y="4638725"/>
            <a:ext cx="929731" cy="473013"/>
          </a:xfrm>
          <a:prstGeom prst="roundRect">
            <a:avLst/>
          </a:prstGeom>
          <a:solidFill>
            <a:srgbClr val="0078A2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AF44A41-8E6B-A24A-971A-E910A7AAB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571" y="1647482"/>
            <a:ext cx="4791038" cy="2309124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029AFFE-11E3-2E4F-BABE-AB0823229FE3}"/>
              </a:ext>
            </a:extLst>
          </p:cNvPr>
          <p:cNvSpPr/>
          <p:nvPr/>
        </p:nvSpPr>
        <p:spPr>
          <a:xfrm>
            <a:off x="4170200" y="5175078"/>
            <a:ext cx="234082" cy="241108"/>
          </a:xfrm>
          <a:prstGeom prst="roundRect">
            <a:avLst/>
          </a:prstGeom>
          <a:solidFill>
            <a:srgbClr val="0078A2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D345F4-07B7-C24E-BBA4-7348CFE1F324}"/>
              </a:ext>
            </a:extLst>
          </p:cNvPr>
          <p:cNvCxnSpPr>
            <a:cxnSpLocks/>
          </p:cNvCxnSpPr>
          <p:nvPr/>
        </p:nvCxnSpPr>
        <p:spPr>
          <a:xfrm flipH="1" flipV="1">
            <a:off x="4422669" y="5413613"/>
            <a:ext cx="273403" cy="140935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98F7E94-7AFB-9745-9064-9790EFA604AF}"/>
              </a:ext>
            </a:extLst>
          </p:cNvPr>
          <p:cNvSpPr txBox="1"/>
          <p:nvPr/>
        </p:nvSpPr>
        <p:spPr>
          <a:xfrm>
            <a:off x="4681972" y="5425262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inhomogeneity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0B3200-DB0E-884B-8B14-F4113215CF78}"/>
              </a:ext>
            </a:extLst>
          </p:cNvPr>
          <p:cNvSpPr txBox="1"/>
          <p:nvPr/>
        </p:nvSpPr>
        <p:spPr>
          <a:xfrm>
            <a:off x="8882743" y="0"/>
            <a:ext cx="3351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AS, M. Sievert, I.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Vitev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PRD, 2021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19A709-1030-274E-A852-90B80EF6C336}"/>
              </a:ext>
            </a:extLst>
          </p:cNvPr>
          <p:cNvSpPr txBox="1"/>
          <p:nvPr/>
        </p:nvSpPr>
        <p:spPr>
          <a:xfrm>
            <a:off x="3271691" y="3199700"/>
            <a:ext cx="1167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initial </a:t>
            </a:r>
          </a:p>
          <a:p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E9A1A11-348A-8443-A65E-EBA2D3273481}"/>
              </a:ext>
            </a:extLst>
          </p:cNvPr>
          <p:cNvCxnSpPr>
            <a:cxnSpLocks/>
          </p:cNvCxnSpPr>
          <p:nvPr/>
        </p:nvCxnSpPr>
        <p:spPr>
          <a:xfrm flipV="1">
            <a:off x="3855345" y="2591066"/>
            <a:ext cx="0" cy="473775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1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A4DA82-6B82-7E4A-B5C6-B6B1FAA5AA52}"/>
              </a:ext>
            </a:extLst>
          </p:cNvPr>
          <p:cNvCxnSpPr/>
          <p:nvPr/>
        </p:nvCxnSpPr>
        <p:spPr>
          <a:xfrm>
            <a:off x="4534091" y="1851362"/>
            <a:ext cx="0" cy="1273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D7CB95-32AD-2346-A294-39082EE4FFFE}"/>
              </a:ext>
            </a:extLst>
          </p:cNvPr>
          <p:cNvCxnSpPr/>
          <p:nvPr/>
        </p:nvCxnSpPr>
        <p:spPr>
          <a:xfrm>
            <a:off x="7514038" y="1851362"/>
            <a:ext cx="0" cy="1273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DEA9AA-BD19-2D4D-BE05-9151539B87AE}"/>
              </a:ext>
            </a:extLst>
          </p:cNvPr>
          <p:cNvSpPr txBox="1"/>
          <p:nvPr/>
        </p:nvSpPr>
        <p:spPr>
          <a:xfrm>
            <a:off x="7491684" y="1610875"/>
            <a:ext cx="314086" cy="392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pic>
        <p:nvPicPr>
          <p:cNvPr id="10242" name="Picture 2" descr="latexit-rtfd-attachement-Q91TptSZ.pdf">
            <a:extLst>
              <a:ext uri="{FF2B5EF4-FFF2-40B4-BE49-F238E27FC236}">
                <a16:creationId xmlns:a16="http://schemas.microsoft.com/office/drawing/2014/main" id="{9B0B124F-298B-FF4D-9DF6-87319A88E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373" y="1847085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latexit-rtfd-attachement-GTNenjzg.pdf">
            <a:extLst>
              <a:ext uri="{FF2B5EF4-FFF2-40B4-BE49-F238E27FC236}">
                <a16:creationId xmlns:a16="http://schemas.microsoft.com/office/drawing/2014/main" id="{8068E2F8-09EE-BC4B-91CA-4B27791D3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518" y="1861833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FA2256-46FA-9348-8D10-5CC894713180}"/>
              </a:ext>
            </a:extLst>
          </p:cNvPr>
          <p:cNvCxnSpPr>
            <a:cxnSpLocks/>
          </p:cNvCxnSpPr>
          <p:nvPr/>
        </p:nvCxnSpPr>
        <p:spPr>
          <a:xfrm flipH="1">
            <a:off x="3959269" y="3348264"/>
            <a:ext cx="735616" cy="825557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7B80D54-6391-2F44-88E4-946E34F065ED}"/>
              </a:ext>
            </a:extLst>
          </p:cNvPr>
          <p:cNvCxnSpPr>
            <a:cxnSpLocks/>
          </p:cNvCxnSpPr>
          <p:nvPr/>
        </p:nvCxnSpPr>
        <p:spPr>
          <a:xfrm>
            <a:off x="7388811" y="3348263"/>
            <a:ext cx="793059" cy="825558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94B5D7DF-8A44-F348-A093-3C6406B2AE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1291" y="4572084"/>
            <a:ext cx="2695955" cy="51930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9CEC45A-D720-2743-96F3-11BC28DB3685}"/>
              </a:ext>
            </a:extLst>
          </p:cNvPr>
          <p:cNvSpPr txBox="1"/>
          <p:nvPr/>
        </p:nvSpPr>
        <p:spPr>
          <a:xfrm>
            <a:off x="2667272" y="5143707"/>
            <a:ext cx="2583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neutrality</a:t>
            </a:r>
          </a:p>
        </p:txBody>
      </p:sp>
      <p:pic>
        <p:nvPicPr>
          <p:cNvPr id="10246" name="Picture 6" descr="latexit-rtfd-attachement-pq8FyhBb.pdf">
            <a:extLst>
              <a:ext uri="{FF2B5EF4-FFF2-40B4-BE49-F238E27FC236}">
                <a16:creationId xmlns:a16="http://schemas.microsoft.com/office/drawing/2014/main" id="{F0B62333-4E15-3349-90B4-5C166D8F7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739" y="4346675"/>
            <a:ext cx="2860902" cy="97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0AC7664-C02E-7240-B99F-C5E12EB157A3}"/>
              </a:ext>
            </a:extLst>
          </p:cNvPr>
          <p:cNvSpPr txBox="1"/>
          <p:nvPr/>
        </p:nvSpPr>
        <p:spPr>
          <a:xfrm>
            <a:off x="6649062" y="5298297"/>
            <a:ext cx="344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4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averaging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8514F6-74FC-224F-8B89-618C93F64C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50"/>
          <a:stretch/>
        </p:blipFill>
        <p:spPr>
          <a:xfrm>
            <a:off x="4734952" y="1705643"/>
            <a:ext cx="2555107" cy="1599953"/>
          </a:xfrm>
          <a:prstGeom prst="rect">
            <a:avLst/>
          </a:prstGeom>
        </p:spPr>
      </p:pic>
      <p:sp>
        <p:nvSpPr>
          <p:cNvPr id="18" name="Title 5">
            <a:extLst>
              <a:ext uri="{FF2B5EF4-FFF2-40B4-BE49-F238E27FC236}">
                <a16:creationId xmlns:a16="http://schemas.microsoft.com/office/drawing/2014/main" id="{3C3EE476-58A2-D244-A02B-932F93AA2C81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Medium averaging</a:t>
            </a:r>
          </a:p>
        </p:txBody>
      </p:sp>
    </p:spTree>
    <p:extLst>
      <p:ext uri="{BB962C8B-B14F-4D97-AF65-F5344CB8AC3E}">
        <p14:creationId xmlns:p14="http://schemas.microsoft.com/office/powerpoint/2010/main" val="1746710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EB860F72-AE5C-9F4C-AB54-774AF5BAD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17705" y="3950318"/>
            <a:ext cx="6756584" cy="79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5546BF-9DE5-034D-93FD-3E2B2BD1A918}"/>
              </a:ext>
            </a:extLst>
          </p:cNvPr>
          <p:cNvSpPr txBox="1"/>
          <p:nvPr/>
        </p:nvSpPr>
        <p:spPr>
          <a:xfrm>
            <a:off x="8882743" y="0"/>
            <a:ext cx="3351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AS, M. Sievert, I.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Vitev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PRD, 2021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FB4326-065B-8F4B-9AC6-09E4EC0173D6}"/>
              </a:ext>
            </a:extLst>
          </p:cNvPr>
          <p:cNvGrpSpPr/>
          <p:nvPr/>
        </p:nvGrpSpPr>
        <p:grpSpPr>
          <a:xfrm>
            <a:off x="2830126" y="1446928"/>
            <a:ext cx="6531748" cy="1982072"/>
            <a:chOff x="2717705" y="1576236"/>
            <a:chExt cx="6531748" cy="19820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CFC5C7E-4544-3145-B407-1D09E653CC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50"/>
            <a:stretch/>
          </p:blipFill>
          <p:spPr>
            <a:xfrm>
              <a:off x="2717705" y="1576237"/>
              <a:ext cx="3153457" cy="197462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34E713-E840-6A4E-B894-27F713FA2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050"/>
            <a:stretch/>
          </p:blipFill>
          <p:spPr>
            <a:xfrm flipH="1">
              <a:off x="6095997" y="1583682"/>
              <a:ext cx="3153456" cy="1974626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E72FB04-02A8-C74D-AE8D-5C8025ECD431}"/>
                </a:ext>
              </a:extLst>
            </p:cNvPr>
            <p:cNvCxnSpPr/>
            <p:nvPr/>
          </p:nvCxnSpPr>
          <p:spPr>
            <a:xfrm>
              <a:off x="5983579" y="1576236"/>
              <a:ext cx="0" cy="1974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DCF804-D918-4241-A9B2-0D7299B1260B}"/>
              </a:ext>
            </a:extLst>
          </p:cNvPr>
          <p:cNvCxnSpPr>
            <a:cxnSpLocks/>
          </p:cNvCxnSpPr>
          <p:nvPr/>
        </p:nvCxnSpPr>
        <p:spPr>
          <a:xfrm flipH="1">
            <a:off x="5529284" y="2446621"/>
            <a:ext cx="1133431" cy="0"/>
          </a:xfrm>
          <a:prstGeom prst="straightConnector1">
            <a:avLst/>
          </a:prstGeom>
          <a:ln w="25400">
            <a:solidFill>
              <a:srgbClr val="00408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latexit-rtfd-attachement-Q91TptSZ.pdf">
            <a:extLst>
              <a:ext uri="{FF2B5EF4-FFF2-40B4-BE49-F238E27FC236}">
                <a16:creationId xmlns:a16="http://schemas.microsoft.com/office/drawing/2014/main" id="{3358072E-ED44-3743-BB7B-696026158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653" y="1799241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latexit-rtfd-attachement-GTNenjzg.pdf">
            <a:extLst>
              <a:ext uri="{FF2B5EF4-FFF2-40B4-BE49-F238E27FC236}">
                <a16:creationId xmlns:a16="http://schemas.microsoft.com/office/drawing/2014/main" id="{B4EE62FD-C002-A245-82FD-07EC3BF12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247" y="1799241"/>
            <a:ext cx="2921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9BC0B41-9A19-304F-8906-8B53B6D8CD60}"/>
              </a:ext>
            </a:extLst>
          </p:cNvPr>
          <p:cNvCxnSpPr>
            <a:cxnSpLocks/>
          </p:cNvCxnSpPr>
          <p:nvPr/>
        </p:nvCxnSpPr>
        <p:spPr>
          <a:xfrm flipV="1">
            <a:off x="3879468" y="4765679"/>
            <a:ext cx="0" cy="558335"/>
          </a:xfrm>
          <a:prstGeom prst="straightConnector1">
            <a:avLst/>
          </a:prstGeom>
          <a:ln w="25400">
            <a:solidFill>
              <a:srgbClr val="0040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6" descr="latexit-rtfd-attachement-pQlUqpUt.pdf">
            <a:extLst>
              <a:ext uri="{FF2B5EF4-FFF2-40B4-BE49-F238E27FC236}">
                <a16:creationId xmlns:a16="http://schemas.microsoft.com/office/drawing/2014/main" id="{6F7A9A67-7BB2-4847-9FA0-223F61300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001F6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979" y="5395305"/>
            <a:ext cx="1273955" cy="48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5">
            <a:extLst>
              <a:ext uri="{FF2B5EF4-FFF2-40B4-BE49-F238E27FC236}">
                <a16:creationId xmlns:a16="http://schemas.microsoft.com/office/drawing/2014/main" id="{53708D6F-F94C-634A-8FAF-3143FD4DFA98}"/>
              </a:ext>
            </a:extLst>
          </p:cNvPr>
          <p:cNvSpPr txBox="1">
            <a:spLocks/>
          </p:cNvSpPr>
          <p:nvPr/>
        </p:nvSpPr>
        <p:spPr>
          <a:xfrm>
            <a:off x="2521660" y="680114"/>
            <a:ext cx="7148679" cy="64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Medium averaging</a:t>
            </a:r>
          </a:p>
        </p:txBody>
      </p:sp>
    </p:spTree>
    <p:extLst>
      <p:ext uri="{BB962C8B-B14F-4D97-AF65-F5344CB8AC3E}">
        <p14:creationId xmlns:p14="http://schemas.microsoft.com/office/powerpoint/2010/main" val="3321801719"/>
      </p:ext>
    </p:extLst>
  </p:cSld>
  <p:clrMapOvr>
    <a:masterClrMapping/>
  </p:clrMapOvr>
</p:sld>
</file>

<file path=ppt/theme/theme1.xml><?xml version="1.0" encoding="utf-8"?>
<a:theme xmlns:a="http://schemas.openxmlformats.org/drawingml/2006/main" name="Diapositiva ini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gradecimiento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F4E526841F03499515D90E8166C23C" ma:contentTypeVersion="14" ma:contentTypeDescription="Crear nuevo documento." ma:contentTypeScope="" ma:versionID="10ba449450e061692eed5ff27cb6816e">
  <xsd:schema xmlns:xsd="http://www.w3.org/2001/XMLSchema" xmlns:xs="http://www.w3.org/2001/XMLSchema" xmlns:p="http://schemas.microsoft.com/office/2006/metadata/properties" xmlns:ns2="198d1e39-b65c-4dc2-894a-9fbd7d0fab3d" xmlns:ns3="8e972b41-cc2f-4dc4-9342-e3b4dc3de38f" targetNamespace="http://schemas.microsoft.com/office/2006/metadata/properties" ma:root="true" ma:fieldsID="23b31451a2bd4407592f320993d9c317" ns2:_="" ns3:_="">
    <xsd:import namespace="198d1e39-b65c-4dc2-894a-9fbd7d0fab3d"/>
    <xsd:import namespace="8e972b41-cc2f-4dc4-9342-e3b4dc3de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Description" minOccurs="0"/>
                <xsd:element ref="ns2: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d1e39-b65c-4dc2-894a-9fbd7d0fab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0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Data" ma:index="21" nillable="true" ma:displayName="Data" ma:format="DateTime" ma:internalName="Dat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972b41-cc2f-4dc4-9342-e3b4dc3de38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198d1e39-b65c-4dc2-894a-9fbd7d0fab3d" xsi:nil="true"/>
    <Data xmlns="198d1e39-b65c-4dc2-894a-9fbd7d0fab3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C5B886-4EF9-453C-89BC-E81D2A072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d1e39-b65c-4dc2-894a-9fbd7d0fab3d"/>
    <ds:schemaRef ds:uri="8e972b41-cc2f-4dc4-9342-e3b4dc3de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279992-F57C-4292-B487-7EFC965A3AEC}">
  <ds:schemaRefs>
    <ds:schemaRef ds:uri="http://schemas.microsoft.com/office/2006/metadata/properties"/>
    <ds:schemaRef ds:uri="http://schemas.microsoft.com/office/infopath/2007/PartnerControls"/>
    <ds:schemaRef ds:uri="198d1e39-b65c-4dc2-894a-9fbd7d0fab3d"/>
  </ds:schemaRefs>
</ds:datastoreItem>
</file>

<file path=customXml/itemProps3.xml><?xml version="1.0" encoding="utf-8"?>
<ds:datastoreItem xmlns:ds="http://schemas.openxmlformats.org/officeDocument/2006/customXml" ds:itemID="{630AD524-BACB-4FF5-B60E-D2D7234A0A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4915</TotalTime>
  <Words>563</Words>
  <Application>Microsoft Macintosh PowerPoint</Application>
  <PresentationFormat>Widescreen</PresentationFormat>
  <Paragraphs>100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Avenir Next</vt:lpstr>
      <vt:lpstr>Calibri</vt:lpstr>
      <vt:lpstr>Calibri Light</vt:lpstr>
      <vt:lpstr>Cambria</vt:lpstr>
      <vt:lpstr>Cambria Math</vt:lpstr>
      <vt:lpstr>Raleway</vt:lpstr>
      <vt:lpstr>Wingdings</vt:lpstr>
      <vt:lpstr>Diapositiva inicial</vt:lpstr>
      <vt:lpstr>Office Theme</vt:lpstr>
      <vt:lpstr>PowerPoint Presentation</vt:lpstr>
      <vt:lpstr>PowerPoint Presentation</vt:lpstr>
      <vt:lpstr>PowerPoint Presentation</vt:lpstr>
      <vt:lpstr>PowerPoint Presentation</vt:lpstr>
      <vt:lpstr>Jet tomography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 CUESTA ELENA</dc:creator>
  <cp:lastModifiedBy>Andrey Sadofyev</cp:lastModifiedBy>
  <cp:revision>615</cp:revision>
  <dcterms:created xsi:type="dcterms:W3CDTF">2019-11-20T15:01:32Z</dcterms:created>
  <dcterms:modified xsi:type="dcterms:W3CDTF">2022-12-07T09:03:24Z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0x010100F3F4E526841F03499515D90E8166C23C</vt:lpwstr>
  </property>
</Properties>
</file>