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546" r:id="rId3"/>
    <p:sldId id="578" r:id="rId4"/>
    <p:sldId id="545" r:id="rId5"/>
    <p:sldId id="629" r:id="rId6"/>
    <p:sldId id="554" r:id="rId7"/>
    <p:sldId id="490" r:id="rId8"/>
    <p:sldId id="493" r:id="rId9"/>
    <p:sldId id="569" r:id="rId10"/>
    <p:sldId id="621" r:id="rId11"/>
    <p:sldId id="640" r:id="rId12"/>
    <p:sldId id="646" r:id="rId13"/>
    <p:sldId id="647" r:id="rId14"/>
    <p:sldId id="648" r:id="rId15"/>
    <p:sldId id="649" r:id="rId16"/>
    <p:sldId id="642" r:id="rId17"/>
    <p:sldId id="643" r:id="rId18"/>
    <p:sldId id="650" r:id="rId19"/>
    <p:sldId id="653" r:id="rId20"/>
    <p:sldId id="655" r:id="rId21"/>
    <p:sldId id="658" r:id="rId22"/>
    <p:sldId id="656" r:id="rId23"/>
    <p:sldId id="657" r:id="rId24"/>
    <p:sldId id="654" r:id="rId25"/>
    <p:sldId id="494" r:id="rId26"/>
    <p:sldId id="630" r:id="rId27"/>
    <p:sldId id="592" r:id="rId28"/>
    <p:sldId id="591" r:id="rId29"/>
    <p:sldId id="628" r:id="rId30"/>
    <p:sldId id="651" r:id="rId31"/>
    <p:sldId id="652" r:id="rId32"/>
    <p:sldId id="639" r:id="rId33"/>
    <p:sldId id="631" r:id="rId34"/>
    <p:sldId id="606" r:id="rId35"/>
    <p:sldId id="608" r:id="rId36"/>
    <p:sldId id="577" r:id="rId37"/>
    <p:sldId id="612" r:id="rId38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47311C8B-C804-4165-9EAF-97246E933A87}">
          <p14:sldIdLst>
            <p14:sldId id="256"/>
            <p14:sldId id="546"/>
            <p14:sldId id="578"/>
            <p14:sldId id="545"/>
            <p14:sldId id="629"/>
            <p14:sldId id="554"/>
          </p14:sldIdLst>
        </p14:section>
        <p14:section name="Model independent results since 2019" id="{D1240415-4AAE-47A9-987F-5C9D43A6953D}">
          <p14:sldIdLst>
            <p14:sldId id="490"/>
          </p14:sldIdLst>
        </p14:section>
        <p14:section name="Model dependent results since ISMD19" id="{7345190D-1E1B-4C30-9B52-240DE41F5942}">
          <p14:sldIdLst>
            <p14:sldId id="493"/>
          </p14:sldIdLst>
        </p14:section>
        <p14:section name="D0-TOTEM summary" id="{6B8C37A2-A8FF-45A2-AB03-81EF4BFC883C}">
          <p14:sldIdLst>
            <p14:sldId id="569"/>
            <p14:sldId id="621"/>
          </p14:sldIdLst>
        </p14:section>
        <p14:section name="Back to scaling" id="{610D9738-4626-4710-889D-FCB092FA580F}">
          <p14:sldIdLst>
            <p14:sldId id="640"/>
            <p14:sldId id="646"/>
            <p14:sldId id="647"/>
            <p14:sldId id="648"/>
            <p14:sldId id="649"/>
            <p14:sldId id="642"/>
            <p14:sldId id="643"/>
            <p14:sldId id="650"/>
            <p14:sldId id="653"/>
            <p14:sldId id="655"/>
            <p14:sldId id="658"/>
            <p14:sldId id="656"/>
            <p14:sldId id="657"/>
            <p14:sldId id="654"/>
            <p14:sldId id="494"/>
            <p14:sldId id="630"/>
            <p14:sldId id="592"/>
            <p14:sldId id="591"/>
            <p14:sldId id="628"/>
          </p14:sldIdLst>
        </p14:section>
        <p14:section name="Backup slides" id="{C915E2E3-A2D4-4959-827D-60BF4B5B694C}">
          <p14:sldIdLst>
            <p14:sldId id="651"/>
            <p14:sldId id="652"/>
            <p14:sldId id="639"/>
            <p14:sldId id="631"/>
            <p14:sldId id="606"/>
            <p14:sldId id="608"/>
            <p14:sldId id="577"/>
          </p14:sldIdLst>
        </p14:section>
        <p14:section name="Popular view" id="{AF8CDEA9-7166-448B-9881-36DEFAE89242}">
          <p14:sldIdLst>
            <p14:sldId id="61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FF"/>
    <a:srgbClr val="000000"/>
    <a:srgbClr val="FFFF00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69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0050"/>
    </p:cViewPr>
  </p:sorterViewPr>
  <p:notesViewPr>
    <p:cSldViewPr>
      <p:cViewPr varScale="1">
        <p:scale>
          <a:sx n="48" d="100"/>
          <a:sy n="48" d="100"/>
        </p:scale>
        <p:origin x="36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2022. 11. 15.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990360" y="777600"/>
            <a:ext cx="5095800" cy="381672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036218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517685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015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9332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2780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5728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1147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8944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3885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11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61850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4615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8698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34088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898860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8910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2465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87352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21649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1823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188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48141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5267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3872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590568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23684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65938" y="-25400"/>
            <a:ext cx="2287587" cy="545941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6713538" cy="545941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9750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371975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9144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31680" y="3046320"/>
            <a:ext cx="9144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9144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139840" y="2987640"/>
            <a:ext cx="48546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sp>
        <p:nvSpPr>
          <p:cNvPr id="11" name="Szabadkézi sokszög 10"/>
          <p:cNvSpPr/>
          <p:nvPr/>
        </p:nvSpPr>
        <p:spPr>
          <a:xfrm>
            <a:off x="0" y="6580440"/>
            <a:ext cx="370278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8018999" y="6624719"/>
            <a:ext cx="114876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915336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 smtClean="0"/>
              <a:t> Címszöveg </a:t>
            </a:r>
            <a:r>
              <a:rPr lang="hu-HU" dirty="0"/>
              <a:t>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539280" y="907919"/>
            <a:ext cx="751212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18" name="Szabadkézi sokszög 17"/>
          <p:cNvSpPr/>
          <p:nvPr/>
        </p:nvSpPr>
        <p:spPr>
          <a:xfrm>
            <a:off x="4071960" y="6309320"/>
            <a:ext cx="97956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203.00290" TargetMode="External"/><Relationship Id="rId13" Type="http://schemas.openxmlformats.org/officeDocument/2006/relationships/image" Target="../media/image34.png"/><Relationship Id="rId3" Type="http://schemas.openxmlformats.org/officeDocument/2006/relationships/image" Target="../media/image11.png"/><Relationship Id="rId7" Type="http://schemas.openxmlformats.org/officeDocument/2006/relationships/hyperlink" Target="https://doi.org/10.1103/PhysRevLett.127.062003" TargetMode="External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journals.aps.org/prl/abstract/10.1103/PhysRevLett.127.062003" TargetMode="External"/><Relationship Id="rId11" Type="http://schemas.openxmlformats.org/officeDocument/2006/relationships/image" Target="../media/image32.emf"/><Relationship Id="rId5" Type="http://schemas.openxmlformats.org/officeDocument/2006/relationships/image" Target="../media/image30.emf"/><Relationship Id="rId10" Type="http://schemas.openxmlformats.org/officeDocument/2006/relationships/hyperlink" Target="https://arxiv.org/pdf/2204.08815.pdf" TargetMode="External"/><Relationship Id="rId4" Type="http://schemas.openxmlformats.org/officeDocument/2006/relationships/image" Target="../media/image29.png"/><Relationship Id="rId9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7" Type="http://schemas.openxmlformats.org/officeDocument/2006/relationships/hyperlink" Target="https://doi.org/10.22323/1.390.0496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051/epjconf/202023506002" TargetMode="External"/><Relationship Id="rId5" Type="http://schemas.openxmlformats.org/officeDocument/2006/relationships/hyperlink" Target="https://doi.org/10.1142/9789811238406_0012" TargetMode="External"/><Relationship Id="rId4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40/epjc/s10052-021-09381-5" TargetMode="External"/><Relationship Id="rId13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hyperlink" Target="https://link.springer.com/article/10.1140%2Fepjc%2Fs10052-021-09381-5#article-info" TargetMode="External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140/epjc/s10052-021-08867-6" TargetMode="External"/><Relationship Id="rId11" Type="http://schemas.openxmlformats.org/officeDocument/2006/relationships/hyperlink" Target="https://doi.org/10.1103/PhysRevLett.127.062003" TargetMode="External"/><Relationship Id="rId5" Type="http://schemas.openxmlformats.org/officeDocument/2006/relationships/hyperlink" Target="https://link.springer.com/article/10.1140%2Fepjc%2Fs10052-021-08867-6#article-info" TargetMode="External"/><Relationship Id="rId10" Type="http://schemas.openxmlformats.org/officeDocument/2006/relationships/hyperlink" Target="https://journals.aps.org/prl/abstract/10.1103/PhysRevLett.127.062003" TargetMode="External"/><Relationship Id="rId4" Type="http://schemas.openxmlformats.org/officeDocument/2006/relationships/image" Target="../media/image10.png"/><Relationship Id="rId9" Type="http://schemas.openxmlformats.org/officeDocument/2006/relationships/image" Target="../media/image11.pn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5.png"/><Relationship Id="rId7" Type="http://schemas.openxmlformats.org/officeDocument/2006/relationships/hyperlink" Target="https://link.springer.com/article/10.1140/epjc/s10052-022-10770-7#citea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hyperlink" Target="https://doi.org/10.1140/epjc/s10052-022-10065-x" TargetMode="External"/><Relationship Id="rId4" Type="http://schemas.openxmlformats.org/officeDocument/2006/relationships/hyperlink" Target="https://link.springer.com/article/10.1140/epjc/s10052-022-10065-x" TargetMode="External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848680/contributions/4438184/attachments/2282276/3878029/ISMD2021.pdf" TargetMode="Externa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oi.org/10.1140/epjc/s10052-021-08867-6" TargetMode="Externa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40/epjc/s10052-022-10770-7" TargetMode="External"/><Relationship Id="rId3" Type="http://schemas.openxmlformats.org/officeDocument/2006/relationships/image" Target="../media/image25.png"/><Relationship Id="rId7" Type="http://schemas.openxmlformats.org/officeDocument/2006/relationships/image" Target="../media/image2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hyperlink" Target="https://doi.org/10.1140/epjc/s10052-021-09381-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hyperlink" Target="https://doi.org/10.1103/PhysRevLett.127.062003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journals.aps.org/prl/abstract/10.1103/PhysRevLett.127.062003" TargetMode="External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139859"/>
            <a:ext cx="9144000" cy="984885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dirty="0" err="1" smtClean="0"/>
              <a:t>Model</a:t>
            </a:r>
            <a:r>
              <a:rPr lang="hu-HU" dirty="0" smtClean="0"/>
              <a:t> </a:t>
            </a:r>
            <a:r>
              <a:rPr lang="hu-HU" dirty="0" err="1" smtClean="0"/>
              <a:t>independent</a:t>
            </a:r>
            <a:r>
              <a:rPr lang="hu-HU" dirty="0" smtClean="0"/>
              <a:t> </a:t>
            </a:r>
            <a:r>
              <a:rPr lang="hu-HU" dirty="0" err="1" smtClean="0"/>
              <a:t>Odderon</a:t>
            </a:r>
            <a:r>
              <a:rPr lang="hu-HU" dirty="0" smtClean="0"/>
              <a:t> </a:t>
            </a:r>
            <a:r>
              <a:rPr lang="hu-HU" dirty="0" err="1" smtClean="0"/>
              <a:t>results</a:t>
            </a:r>
            <a:r>
              <a:rPr lang="en-US" dirty="0" smtClean="0"/>
              <a:t> 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 </a:t>
            </a:r>
            <a:r>
              <a:rPr lang="hu-HU" sz="2400" dirty="0" err="1" smtClean="0"/>
              <a:t>based</a:t>
            </a:r>
            <a:r>
              <a:rPr lang="hu-HU" sz="2400" dirty="0" smtClean="0"/>
              <a:t> </a:t>
            </a:r>
            <a:r>
              <a:rPr lang="hu-HU" sz="2400" dirty="0" err="1" smtClean="0"/>
              <a:t>on</a:t>
            </a:r>
            <a:r>
              <a:rPr lang="hu-HU" sz="2400" dirty="0" smtClean="0"/>
              <a:t> </a:t>
            </a:r>
            <a:r>
              <a:rPr lang="hu-HU" sz="2400" dirty="0" err="1" smtClean="0"/>
              <a:t>new</a:t>
            </a:r>
            <a:r>
              <a:rPr lang="hu-HU" sz="2400" dirty="0" smtClean="0"/>
              <a:t> TOTEM </a:t>
            </a:r>
            <a:r>
              <a:rPr lang="hu-HU" sz="2400" dirty="0" err="1" smtClean="0"/>
              <a:t>data</a:t>
            </a:r>
            <a:r>
              <a:rPr lang="hu-HU" sz="2400" dirty="0" smtClean="0"/>
              <a:t> </a:t>
            </a:r>
            <a:r>
              <a:rPr lang="hu-HU" sz="2400" dirty="0" err="1" smtClean="0"/>
              <a:t>at</a:t>
            </a:r>
            <a:r>
              <a:rPr lang="hu-HU" sz="2400" dirty="0" smtClean="0"/>
              <a:t> 8 </a:t>
            </a:r>
            <a:r>
              <a:rPr lang="hu-HU" sz="2400" dirty="0" err="1" smtClean="0"/>
              <a:t>TeV</a:t>
            </a:r>
            <a:endParaRPr lang="hu-HU" sz="24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-148429" y="1209912"/>
            <a:ext cx="9144000" cy="5027400"/>
          </a:xfrm>
        </p:spPr>
        <p:txBody>
          <a:bodyPr wrap="square" lIns="92160" tIns="46080" rIns="92160" bIns="46080" anchor="t" anchorCtr="0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T. </a:t>
            </a:r>
            <a:r>
              <a:rPr lang="en-GB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1,2 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T. Novák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2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, R. Pasechnik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3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, A. Ster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, I. Szanyi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1,2,4</a:t>
            </a:r>
            <a:endParaRPr lang="hu-HU" sz="1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en-GB" sz="16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4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 </a:t>
            </a:r>
            <a:r>
              <a:rPr lang="en-GB" sz="14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Wigner</a:t>
            </a: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RCP</a:t>
            </a:r>
            <a:r>
              <a:rPr lang="en-GB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Budapest, Hungary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2 </a:t>
            </a: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MATE KRC, Gyöngyös, Hungary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3 </a:t>
            </a: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University of </a:t>
            </a:r>
            <a:r>
              <a:rPr lang="hu-HU" sz="14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Lund</a:t>
            </a: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4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Lund</a:t>
            </a: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4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Sweden</a:t>
            </a:r>
            <a:endParaRPr lang="hu-HU" sz="14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4 </a:t>
            </a:r>
            <a:r>
              <a:rPr lang="hu-HU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E</a:t>
            </a:r>
            <a:r>
              <a:rPr lang="hu-HU" sz="14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ötvös University, Budapest, Hungary</a:t>
            </a:r>
            <a:endParaRPr lang="hu-HU" sz="14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endParaRPr lang="hu-HU" sz="1000" b="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Statistically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Significant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Observations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of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Odderon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in 2021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Hungarian-Swedish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Odderon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Significance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≥ 6.26 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s</a:t>
            </a:r>
            <a:endParaRPr lang="hu-HU" sz="1800" dirty="0">
              <a:effectLst>
                <a:outerShdw dist="17961" dir="2700000">
                  <a:scrgbClr r="0" g="0" b="0"/>
                </a:outerShdw>
              </a:effectLst>
              <a:latin typeface="Symbol" panose="05050102010706020507" pitchFamily="18" charset="2"/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Hungarian-Polish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Odderon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Significance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≥ 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7.08 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s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D0-TOTEM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Odderon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Significance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≥ 5.2 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s</a:t>
            </a:r>
            <a:endParaRPr lang="hu-HU" sz="1800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New in 2022: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TOTEM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data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at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8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TeV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published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Hungarian-Polish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Odderon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a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certainty</a:t>
            </a:r>
            <a:endParaRPr lang="hu-HU" sz="1800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Hungarian-Swedish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Odderon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confirmed</a:t>
            </a:r>
            <a:endParaRPr lang="hu-HU" sz="1800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New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relation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between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R and 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r</a:t>
            </a:r>
            <a:endParaRPr lang="hu-HU" sz="1800" dirty="0" smtClean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  <a:latin typeface="Symbol" panose="05050102010706020507" pitchFamily="18" charset="2"/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492896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17" b="16666"/>
          <a:stretch/>
        </p:blipFill>
        <p:spPr bwMode="auto">
          <a:xfrm>
            <a:off x="6741033" y="4544330"/>
            <a:ext cx="2323144" cy="900894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 descr="https://uni-mate.hu/sites/default/files/mate_2021_icon_gree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033" y="3212976"/>
            <a:ext cx="2323144" cy="1152128"/>
          </a:xfrm>
          <a:prstGeom prst="rect">
            <a:avLst/>
          </a:prstGeom>
          <a:solidFill>
            <a:schemeClr val="bg1"/>
          </a:solidFill>
          <a:ln w="38100">
            <a:solidFill>
              <a:srgbClr val="FFFF00"/>
            </a:solidFill>
          </a:ln>
        </p:spPr>
      </p:pic>
      <p:sp>
        <p:nvSpPr>
          <p:cNvPr id="7" name="Szövegdoboz 6"/>
          <p:cNvSpPr txBox="1"/>
          <p:nvPr/>
        </p:nvSpPr>
        <p:spPr>
          <a:xfrm flipH="1">
            <a:off x="6902382" y="6199864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err="1" smtClean="0">
                <a:solidFill>
                  <a:schemeClr val="bg1"/>
                </a:solidFill>
              </a:rPr>
              <a:t>Supported</a:t>
            </a:r>
            <a:r>
              <a:rPr lang="hu-HU" b="1" dirty="0" smtClean="0">
                <a:solidFill>
                  <a:schemeClr val="bg1"/>
                </a:solidFill>
              </a:rPr>
              <a:t> </a:t>
            </a:r>
            <a:r>
              <a:rPr lang="hu-HU" b="1" dirty="0" err="1" smtClean="0">
                <a:solidFill>
                  <a:schemeClr val="bg1"/>
                </a:solidFill>
              </a:rPr>
              <a:t>by</a:t>
            </a:r>
            <a:r>
              <a:rPr lang="hu-HU" b="1" dirty="0" smtClean="0">
                <a:solidFill>
                  <a:schemeClr val="bg1"/>
                </a:solidFill>
              </a:rPr>
              <a:t> NKFIH:</a:t>
            </a:r>
          </a:p>
          <a:p>
            <a:pPr algn="ctr"/>
            <a:r>
              <a:rPr lang="hu-HU" b="1" dirty="0" smtClean="0">
                <a:solidFill>
                  <a:schemeClr val="bg1"/>
                </a:solidFill>
              </a:rPr>
              <a:t>K 74458,</a:t>
            </a:r>
            <a:r>
              <a:rPr lang="hu-HU" b="1" dirty="0">
                <a:solidFill>
                  <a:schemeClr val="bg1"/>
                </a:solidFill>
              </a:rPr>
              <a:t> </a:t>
            </a:r>
            <a:r>
              <a:rPr lang="hu-HU" b="1" dirty="0" smtClean="0">
                <a:solidFill>
                  <a:schemeClr val="bg1"/>
                </a:solidFill>
              </a:rPr>
              <a:t>Hungary</a:t>
            </a:r>
            <a:endParaRPr lang="hu-HU" b="1" dirty="0">
              <a:solidFill>
                <a:schemeClr val="bg1"/>
              </a:solidFill>
            </a:endParaRP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 rotWithShape="1">
          <a:blip r:embed="rId5"/>
          <a:srcRect t="3402" r="3402"/>
          <a:stretch/>
        </p:blipFill>
        <p:spPr>
          <a:xfrm>
            <a:off x="107504" y="3140968"/>
            <a:ext cx="1656184" cy="1656184"/>
          </a:xfrm>
          <a:prstGeom prst="ellipse">
            <a:avLst/>
          </a:prstGeom>
          <a:ln w="28575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</p:spPr>
      </p:pic>
      <p:pic>
        <p:nvPicPr>
          <p:cNvPr id="10" name="Picture 2" descr="KapcsolÃ³dÃ³ kÃ©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921412"/>
            <a:ext cx="1656184" cy="1656184"/>
          </a:xfrm>
          <a:prstGeom prst="ellipse">
            <a:avLst/>
          </a:prstGeom>
          <a:solidFill>
            <a:schemeClr val="bg1"/>
          </a:solidFill>
          <a:ln w="28575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ép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692696"/>
            <a:ext cx="8859963" cy="1766796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370" y="1986880"/>
            <a:ext cx="5562600" cy="3962400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4134" y="1916832"/>
            <a:ext cx="5028530" cy="3960440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Status of D0-TOTEM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search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10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2761138" y="1556792"/>
            <a:ext cx="4824536" cy="4946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 smtClean="0"/>
              <a:t>Phys</a:t>
            </a:r>
            <a:r>
              <a:rPr lang="hu-HU" sz="1400" dirty="0" smtClean="0"/>
              <a:t>. </a:t>
            </a:r>
            <a:r>
              <a:rPr lang="hu-HU" sz="1400" dirty="0" err="1" smtClean="0"/>
              <a:t>Rev</a:t>
            </a:r>
            <a:r>
              <a:rPr lang="hu-HU" sz="1400" dirty="0" smtClean="0"/>
              <a:t>. Lett.</a:t>
            </a:r>
            <a:r>
              <a:rPr lang="fr-FR" sz="1400" dirty="0" smtClean="0"/>
              <a:t> </a:t>
            </a:r>
            <a:r>
              <a:rPr lang="hu-HU" sz="1400" b="1" dirty="0" smtClean="0"/>
              <a:t>127</a:t>
            </a:r>
            <a:r>
              <a:rPr lang="hu-HU" sz="1400" dirty="0" smtClean="0"/>
              <a:t> </a:t>
            </a:r>
            <a:r>
              <a:rPr lang="fr-FR" sz="1400" dirty="0" smtClean="0"/>
              <a:t>(2021)</a:t>
            </a:r>
            <a:r>
              <a:rPr lang="hu-HU" sz="1400" dirty="0" smtClean="0"/>
              <a:t> 6, 062003</a:t>
            </a:r>
            <a:r>
              <a:rPr lang="hu-HU" sz="1400" dirty="0" smtClean="0">
                <a:hlinkClick r:id="rId6"/>
              </a:rPr>
              <a:t>, </a:t>
            </a:r>
            <a:r>
              <a:rPr lang="hu-HU" sz="1400" dirty="0" err="1" smtClean="0">
                <a:hlinkClick r:id="rId6"/>
              </a:rPr>
              <a:t>Published</a:t>
            </a:r>
            <a:r>
              <a:rPr lang="hu-HU" sz="1400" dirty="0" smtClean="0">
                <a:hlinkClick r:id="rId6"/>
              </a:rPr>
              <a:t>: </a:t>
            </a:r>
            <a:r>
              <a:rPr lang="hu-HU" sz="1400" dirty="0">
                <a:hlinkClick r:id="rId6"/>
              </a:rPr>
              <a:t>4 August </a:t>
            </a:r>
            <a:r>
              <a:rPr lang="hu-HU" sz="1400" dirty="0" smtClean="0">
                <a:hlinkClick r:id="rId6"/>
              </a:rPr>
              <a:t>2021</a:t>
            </a:r>
            <a:endParaRPr lang="hu-HU" sz="1400" b="1" dirty="0" smtClean="0"/>
          </a:p>
          <a:p>
            <a:pPr marL="152280" lvl="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7"/>
              </a:rPr>
              <a:t>https://doi.org/10.1103/PhysRevLett.127.062003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5" name="Téglalap 4"/>
          <p:cNvSpPr/>
          <p:nvPr/>
        </p:nvSpPr>
        <p:spPr>
          <a:xfrm>
            <a:off x="-36512" y="5877272"/>
            <a:ext cx="9163842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C0: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almost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t=0 and √s = 13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AND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sig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 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is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modified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models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sig</a:t>
            </a:r>
            <a:r>
              <a:rPr lang="hu-HU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≥ 4.2</a:t>
            </a:r>
            <a:r>
              <a:rPr lang="hu-HU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s</a:t>
            </a:r>
          </a:p>
        </p:txBody>
      </p:sp>
      <p:sp>
        <p:nvSpPr>
          <p:cNvPr id="14" name="Téglalap 13"/>
          <p:cNvSpPr/>
          <p:nvPr/>
        </p:nvSpPr>
        <p:spPr>
          <a:xfrm>
            <a:off x="6311929" y="2205582"/>
            <a:ext cx="2547490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</a:t>
            </a:r>
            <a:r>
              <a:rPr lang="hu-HU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≥ 3.4</a:t>
            </a:r>
            <a:r>
              <a:rPr lang="hu-HU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s</a:t>
            </a:r>
          </a:p>
        </p:txBody>
      </p:sp>
      <p:sp>
        <p:nvSpPr>
          <p:cNvPr id="16" name="Téglalap 15"/>
          <p:cNvSpPr/>
          <p:nvPr/>
        </p:nvSpPr>
        <p:spPr>
          <a:xfrm>
            <a:off x="305263" y="4139788"/>
            <a:ext cx="7867137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Donnachie-Landshoff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8"/>
              </a:rPr>
              <a:t>arxiv:2203.00290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Lett. B831 (2022) 137199:  sig</a:t>
            </a:r>
            <a:r>
              <a:rPr lang="hu-HU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(13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t = 0) ~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0 (!!)</a:t>
            </a:r>
            <a:endParaRPr lang="hu-HU" dirty="0" smtClean="0">
              <a:solidFill>
                <a:srgbClr val="000000"/>
              </a:solidFill>
              <a:latin typeface="Symbol" panose="05050102010706020507" pitchFamily="18" charset="2"/>
              <a:ea typeface="Lucida Sans Unicode" pitchFamily="2"/>
              <a:cs typeface="Lucida Sans Unicode" pitchFamily="2"/>
            </a:endParaRPr>
          </a:p>
        </p:txBody>
      </p:sp>
      <p:pic>
        <p:nvPicPr>
          <p:cNvPr id="15" name="Kép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63" y="2636912"/>
            <a:ext cx="8376861" cy="1453632"/>
          </a:xfrm>
          <a:prstGeom prst="rect">
            <a:avLst/>
          </a:prstGeom>
        </p:spPr>
      </p:pic>
      <p:sp>
        <p:nvSpPr>
          <p:cNvPr id="17" name="Téglalap 16"/>
          <p:cNvSpPr/>
          <p:nvPr/>
        </p:nvSpPr>
        <p:spPr>
          <a:xfrm>
            <a:off x="2195736" y="3284984"/>
            <a:ext cx="446449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TOTEM: sig</a:t>
            </a:r>
            <a:r>
              <a:rPr lang="hu-HU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(13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t = 0) ≥ 4.2</a:t>
            </a:r>
            <a:r>
              <a:rPr lang="hu-HU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s </a:t>
            </a:r>
          </a:p>
        </p:txBody>
      </p:sp>
      <p:sp>
        <p:nvSpPr>
          <p:cNvPr id="19" name="Téglalap 18"/>
          <p:cNvSpPr/>
          <p:nvPr/>
        </p:nvSpPr>
        <p:spPr>
          <a:xfrm>
            <a:off x="1807745" y="3707740"/>
            <a:ext cx="5356543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TOTEM: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combined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(sig</a:t>
            </a:r>
            <a:r>
              <a:rPr lang="hu-HU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+ sig</a:t>
            </a:r>
            <a:r>
              <a:rPr lang="hu-HU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)/√2 ≥ 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.2</a:t>
            </a:r>
            <a:r>
              <a:rPr lang="hu-HU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s </a:t>
            </a:r>
          </a:p>
        </p:txBody>
      </p:sp>
      <p:sp>
        <p:nvSpPr>
          <p:cNvPr id="20" name="Téglalap 19"/>
          <p:cNvSpPr/>
          <p:nvPr/>
        </p:nvSpPr>
        <p:spPr>
          <a:xfrm>
            <a:off x="323528" y="4844775"/>
            <a:ext cx="7848872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Petrov-Tkachenko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10"/>
              </a:rPr>
              <a:t>arxiv:2204.08815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D 106 (2022) 5, 054003 : sig</a:t>
            </a:r>
            <a:r>
              <a:rPr lang="hu-HU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(13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t = 0) ≤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 (!!)</a:t>
            </a:r>
            <a:endParaRPr lang="hu-HU" dirty="0" smtClean="0">
              <a:solidFill>
                <a:srgbClr val="000000"/>
              </a:solidFill>
              <a:latin typeface="Symbol" panose="05050102010706020507" pitchFamily="18" charset="2"/>
              <a:ea typeface="Lucida Sans Unicode" pitchFamily="2"/>
              <a:cs typeface="Lucida Sans Unicode" pitchFamily="2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3528" y="5589240"/>
            <a:ext cx="8535891" cy="912405"/>
          </a:xfrm>
          <a:prstGeom prst="rect">
            <a:avLst/>
          </a:prstGeom>
        </p:spPr>
      </p:pic>
      <p:pic>
        <p:nvPicPr>
          <p:cNvPr id="12" name="Kép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28705" y="5589240"/>
            <a:ext cx="8417129" cy="1473622"/>
          </a:xfrm>
          <a:prstGeom prst="rect">
            <a:avLst/>
          </a:prstGeom>
        </p:spPr>
      </p:pic>
      <p:sp>
        <p:nvSpPr>
          <p:cNvPr id="21" name="Téglalap 20"/>
          <p:cNvSpPr/>
          <p:nvPr/>
        </p:nvSpPr>
        <p:spPr>
          <a:xfrm>
            <a:off x="1807745" y="5733256"/>
            <a:ext cx="4780479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– D0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detailed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response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: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 preparation,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see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K.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Österberg’s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talk</a:t>
            </a:r>
            <a:endParaRPr lang="hu-HU" dirty="0" smtClean="0">
              <a:solidFill>
                <a:srgbClr val="000000"/>
              </a:solidFill>
              <a:latin typeface="Symbol" panose="05050102010706020507" pitchFamily="18" charset="2"/>
              <a:ea typeface="Lucida Sans Unicode" pitchFamily="2"/>
              <a:cs typeface="Lucida Sans Unicode" pitchFamily="2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91516" y="5444223"/>
            <a:ext cx="1914525" cy="59055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64860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5" grpId="0" animBg="1"/>
      <p:bldP spid="14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7" name="Szabadkézi sokszög 16"/>
          <p:cNvSpPr/>
          <p:nvPr/>
        </p:nvSpPr>
        <p:spPr>
          <a:xfrm>
            <a:off x="0" y="6046448"/>
            <a:ext cx="912733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tested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modelling.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Modelling is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useful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tests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more important!</a:t>
            </a:r>
          </a:p>
        </p:txBody>
      </p: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Back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Scaling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independently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8689519" y="5729917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11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6660232" y="744243"/>
            <a:ext cx="239509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x|pp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s-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2.76 – 7(8)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2" y="692696"/>
            <a:ext cx="6575663" cy="5257555"/>
          </a:xfrm>
          <a:prstGeom prst="rect">
            <a:avLst/>
          </a:prstGeom>
        </p:spPr>
      </p:pic>
      <p:sp>
        <p:nvSpPr>
          <p:cNvPr id="12" name="Szabadkézi sokszög 11"/>
          <p:cNvSpPr/>
          <p:nvPr/>
        </p:nvSpPr>
        <p:spPr>
          <a:xfrm>
            <a:off x="6660232" y="1946004"/>
            <a:ext cx="2395090" cy="40032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x|pp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7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≠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x|pbarp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1.96)  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holds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 pp down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1.96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Domain of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validity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6.26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endParaRPr lang="hu-HU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59195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H(x) </a:t>
            </a:r>
            <a:r>
              <a:rPr lang="hu-HU" dirty="0" err="1" smtClean="0"/>
              <a:t>scaling</a:t>
            </a:r>
            <a:r>
              <a:rPr lang="hu-HU" dirty="0" smtClean="0"/>
              <a:t> of 7 and 8 </a:t>
            </a:r>
            <a:r>
              <a:rPr lang="hu-HU" dirty="0" err="1" smtClean="0"/>
              <a:t>TeV</a:t>
            </a:r>
            <a:r>
              <a:rPr lang="hu-HU" dirty="0" smtClean="0"/>
              <a:t> </a:t>
            </a:r>
            <a:r>
              <a:rPr lang="hu-HU" dirty="0" err="1" smtClean="0"/>
              <a:t>data</a:t>
            </a:r>
            <a:endParaRPr lang="hu-HU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576" y="692696"/>
            <a:ext cx="6916848" cy="5441133"/>
          </a:xfrm>
          <a:prstGeom prst="rect">
            <a:avLst/>
          </a:prstGeom>
        </p:spPr>
      </p:pic>
      <p:sp>
        <p:nvSpPr>
          <p:cNvPr id="4" name="Szabadkézi sokszög 3"/>
          <p:cNvSpPr/>
          <p:nvPr/>
        </p:nvSpPr>
        <p:spPr>
          <a:xfrm>
            <a:off x="0" y="6119422"/>
            <a:ext cx="912733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H(x)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√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s= 8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err="1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8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75317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H(x) </a:t>
            </a:r>
            <a:r>
              <a:rPr lang="hu-HU" dirty="0" err="1" smtClean="0"/>
              <a:t>scaling</a:t>
            </a:r>
            <a:r>
              <a:rPr lang="hu-HU" dirty="0" smtClean="0"/>
              <a:t> of 2.76 and 8 </a:t>
            </a:r>
            <a:r>
              <a:rPr lang="hu-HU" dirty="0" err="1" smtClean="0"/>
              <a:t>TeV</a:t>
            </a:r>
            <a:r>
              <a:rPr lang="hu-HU" dirty="0" smtClean="0"/>
              <a:t> </a:t>
            </a:r>
            <a:r>
              <a:rPr lang="hu-HU" dirty="0" err="1" smtClean="0"/>
              <a:t>data</a:t>
            </a:r>
            <a:endParaRPr lang="hu-HU" dirty="0"/>
          </a:p>
        </p:txBody>
      </p:sp>
      <p:sp>
        <p:nvSpPr>
          <p:cNvPr id="4" name="Szabadkézi sokszög 3"/>
          <p:cNvSpPr/>
          <p:nvPr/>
        </p:nvSpPr>
        <p:spPr>
          <a:xfrm>
            <a:off x="0" y="6119422"/>
            <a:ext cx="912733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H(x)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between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√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s= 8 and 2.76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err="1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8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576" y="692696"/>
            <a:ext cx="6916848" cy="5441133"/>
          </a:xfrm>
          <a:prstGeom prst="rect">
            <a:avLst/>
          </a:prstGeom>
        </p:spPr>
      </p:pic>
      <p:sp>
        <p:nvSpPr>
          <p:cNvPr id="7" name="Szabadkézi sokszög 6"/>
          <p:cNvSpPr/>
          <p:nvPr/>
        </p:nvSpPr>
        <p:spPr>
          <a:xfrm>
            <a:off x="4785984" y="3212976"/>
            <a:ext cx="324444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CL = 100 %: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good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22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612" y="692697"/>
            <a:ext cx="6626776" cy="5212948"/>
          </a:xfrm>
          <a:prstGeom prst="rect">
            <a:avLst/>
          </a:prstGeom>
        </p:spPr>
      </p:pic>
      <p:sp>
        <p:nvSpPr>
          <p:cNvPr id="4" name="Téglalap 3"/>
          <p:cNvSpPr/>
          <p:nvPr/>
        </p:nvSpPr>
        <p:spPr>
          <a:xfrm>
            <a:off x="0" y="44624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b="1" kern="0" dirty="0">
                <a:solidFill>
                  <a:srgbClr val="FFFF00"/>
                </a:solidFill>
                <a:latin typeface="Verdana" pitchFamily="34"/>
                <a:cs typeface="Arial" pitchFamily="34"/>
              </a:rPr>
              <a:t>H(x</a:t>
            </a:r>
            <a:r>
              <a:rPr lang="hu-HU" sz="3200" b="1" kern="0" dirty="0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): </a:t>
            </a:r>
            <a:r>
              <a:rPr lang="hu-HU" sz="3200" b="1" kern="0" dirty="0" err="1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Odderon</a:t>
            </a:r>
            <a:r>
              <a:rPr lang="hu-HU" sz="3200" b="1" kern="0" dirty="0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 </a:t>
            </a:r>
            <a:r>
              <a:rPr lang="hu-HU" sz="3200" b="1" kern="0" dirty="0" err="1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signal</a:t>
            </a:r>
            <a:r>
              <a:rPr lang="hu-HU" sz="3200" b="1" kern="0" dirty="0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, </a:t>
            </a:r>
            <a:r>
              <a:rPr lang="hu-HU" sz="3200" b="1" kern="0" dirty="0" err="1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new</a:t>
            </a:r>
            <a:r>
              <a:rPr lang="hu-HU" sz="3200" b="1" kern="0" dirty="0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 8 </a:t>
            </a:r>
            <a:r>
              <a:rPr lang="hu-HU" sz="3200" b="1" kern="0" dirty="0" err="1">
                <a:solidFill>
                  <a:srgbClr val="FFFF00"/>
                </a:solidFill>
                <a:latin typeface="Verdana" pitchFamily="34"/>
                <a:cs typeface="Arial" pitchFamily="34"/>
              </a:rPr>
              <a:t>TeV</a:t>
            </a:r>
            <a:r>
              <a:rPr lang="hu-HU" sz="3200" b="1" kern="0" dirty="0">
                <a:solidFill>
                  <a:srgbClr val="FFFF00"/>
                </a:solidFill>
                <a:latin typeface="Verdana" pitchFamily="34"/>
                <a:cs typeface="Arial" pitchFamily="34"/>
              </a:rPr>
              <a:t> </a:t>
            </a:r>
            <a:r>
              <a:rPr lang="hu-HU" sz="3200" b="1" kern="0" dirty="0" err="1">
                <a:solidFill>
                  <a:srgbClr val="FFFF00"/>
                </a:solidFill>
                <a:latin typeface="Verdana" pitchFamily="34"/>
                <a:cs typeface="Arial" pitchFamily="34"/>
              </a:rPr>
              <a:t>data</a:t>
            </a:r>
            <a:endParaRPr lang="hu-HU" dirty="0"/>
          </a:p>
        </p:txBody>
      </p:sp>
      <p:sp>
        <p:nvSpPr>
          <p:cNvPr id="5" name="Szabadkézi sokszög 4"/>
          <p:cNvSpPr/>
          <p:nvPr/>
        </p:nvSpPr>
        <p:spPr>
          <a:xfrm>
            <a:off x="0" y="5867540"/>
            <a:ext cx="912733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between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√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s= 8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1.96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Hungarian-Swedish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confirmed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err="1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8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  <p:sp>
        <p:nvSpPr>
          <p:cNvPr id="6" name="Szabadkézi sokszög 5"/>
          <p:cNvSpPr/>
          <p:nvPr/>
        </p:nvSpPr>
        <p:spPr>
          <a:xfrm>
            <a:off x="3984171" y="2996952"/>
            <a:ext cx="5143159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3.74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 /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points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4..55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/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D0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194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576" y="692696"/>
            <a:ext cx="6916848" cy="5441133"/>
          </a:xfrm>
          <a:prstGeom prst="rect">
            <a:avLst/>
          </a:prstGeom>
        </p:spPr>
      </p:pic>
      <p:sp>
        <p:nvSpPr>
          <p:cNvPr id="4" name="Téglalap 3"/>
          <p:cNvSpPr/>
          <p:nvPr/>
        </p:nvSpPr>
        <p:spPr>
          <a:xfrm>
            <a:off x="0" y="44624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b="1" kern="0" dirty="0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H(</a:t>
            </a:r>
            <a:r>
              <a:rPr lang="hu-HU" sz="3200" b="1" kern="0" dirty="0" err="1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x|pbarp</a:t>
            </a:r>
            <a:r>
              <a:rPr lang="hu-HU" sz="3200" b="1" kern="0" dirty="0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)/H(</a:t>
            </a:r>
            <a:r>
              <a:rPr lang="hu-HU" sz="3200" b="1" kern="0" dirty="0" err="1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x|pp</a:t>
            </a:r>
            <a:r>
              <a:rPr lang="hu-HU" sz="3200" b="1" kern="0" dirty="0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): </a:t>
            </a:r>
            <a:r>
              <a:rPr lang="hu-HU" sz="3200" b="1" kern="0" dirty="0" err="1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Odderon</a:t>
            </a:r>
            <a:r>
              <a:rPr lang="hu-HU" sz="3200" b="1" kern="0" dirty="0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 </a:t>
            </a:r>
            <a:r>
              <a:rPr lang="hu-HU" sz="3200" b="1" kern="0" dirty="0" err="1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peak</a:t>
            </a:r>
            <a:endParaRPr lang="hu-HU" dirty="0"/>
          </a:p>
        </p:txBody>
      </p:sp>
      <p:sp>
        <p:nvSpPr>
          <p:cNvPr id="5" name="Szabadkézi sokszög 4"/>
          <p:cNvSpPr/>
          <p:nvPr/>
        </p:nvSpPr>
        <p:spPr>
          <a:xfrm>
            <a:off x="-17158" y="6121432"/>
            <a:ext cx="912733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H(x)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violated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between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√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s= 8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1.96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TOTEM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err="1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8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exchange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peak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362" y="712960"/>
            <a:ext cx="6989275" cy="5432079"/>
          </a:xfrm>
          <a:prstGeom prst="rect">
            <a:avLst/>
          </a:prstGeom>
        </p:spPr>
      </p:pic>
      <p:sp>
        <p:nvSpPr>
          <p:cNvPr id="6" name="Szabadkézi sokszög 5"/>
          <p:cNvSpPr/>
          <p:nvPr/>
        </p:nvSpPr>
        <p:spPr>
          <a:xfrm>
            <a:off x="4684361" y="2564904"/>
            <a:ext cx="2611114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Clear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even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w/o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statistics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2922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smtClean="0"/>
              <a:t>7 </a:t>
            </a:r>
            <a:r>
              <a:rPr lang="hu-HU" sz="3600" dirty="0" err="1" smtClean="0"/>
              <a:t>TeV</a:t>
            </a:r>
            <a:r>
              <a:rPr lang="hu-HU" sz="3600" dirty="0" smtClean="0"/>
              <a:t>: CLOSING DOORS/GATES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Cím 1"/>
          <p:cNvSpPr txBox="1">
            <a:spLocks/>
          </p:cNvSpPr>
          <p:nvPr/>
        </p:nvSpPr>
        <p:spPr>
          <a:xfrm>
            <a:off x="35496" y="755412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2400" kern="0" dirty="0" smtClean="0"/>
              <a:t>2020 </a:t>
            </a:r>
            <a:r>
              <a:rPr lang="hu-HU" sz="2400" kern="0" dirty="0" smtClean="0">
                <a:sym typeface="Wingdings" panose="05000000000000000000" pitchFamily="2" charset="2"/>
              </a:rPr>
              <a:t> 2O2O</a:t>
            </a:r>
            <a:endParaRPr lang="en-US" sz="2400" kern="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076" y="708433"/>
            <a:ext cx="7817420" cy="6149567"/>
          </a:xfrm>
          <a:prstGeom prst="rect">
            <a:avLst/>
          </a:prstGeom>
        </p:spPr>
      </p:pic>
      <p:sp>
        <p:nvSpPr>
          <p:cNvPr id="7" name="Szabadkézi sokszög 6"/>
          <p:cNvSpPr/>
          <p:nvPr/>
        </p:nvSpPr>
        <p:spPr>
          <a:xfrm>
            <a:off x="9370" y="692696"/>
            <a:ext cx="5184576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7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shifted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e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B7,TeV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minimize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c</a:t>
            </a:r>
            <a:r>
              <a:rPr lang="hu-HU" sz="2000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Type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shown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swing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regions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important!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2372571" y="2527770"/>
            <a:ext cx="1656184" cy="34084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Téglalap 8"/>
          <p:cNvSpPr/>
          <p:nvPr/>
        </p:nvSpPr>
        <p:spPr>
          <a:xfrm>
            <a:off x="7380312" y="2527770"/>
            <a:ext cx="1008112" cy="34084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18631709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decel="3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accel="4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smtClean="0"/>
              <a:t>7 </a:t>
            </a:r>
            <a:r>
              <a:rPr lang="hu-HU" sz="3600" dirty="0" err="1" smtClean="0"/>
              <a:t>TeV</a:t>
            </a:r>
            <a:r>
              <a:rPr lang="hu-HU" sz="3600" dirty="0" smtClean="0"/>
              <a:t> RESULTS, CLOSING GATES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971600" y="836712"/>
            <a:ext cx="72008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Two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sliding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gates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size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 and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size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n,m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Leaving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out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 and last m D0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point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6" name="Szabadkézi sokszög 5"/>
          <p:cNvSpPr/>
          <p:nvPr/>
        </p:nvSpPr>
        <p:spPr>
          <a:xfrm>
            <a:off x="467544" y="4087085"/>
            <a:ext cx="8424936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 INDEPENT RESULT 1: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best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window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optimized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6.33 </a:t>
            </a:r>
            <a:r>
              <a:rPr lang="hu-HU" sz="2000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 rotWithShape="1">
          <a:blip r:embed="rId3"/>
          <a:srcRect l="1472" t="2933" r="1445" b="34513"/>
          <a:stretch/>
        </p:blipFill>
        <p:spPr>
          <a:xfrm>
            <a:off x="251520" y="1772816"/>
            <a:ext cx="8712968" cy="2088232"/>
          </a:xfrm>
          <a:prstGeom prst="rect">
            <a:avLst/>
          </a:prstGeom>
        </p:spPr>
      </p:pic>
      <p:sp>
        <p:nvSpPr>
          <p:cNvPr id="7" name="Szabadkézi sokszög 6"/>
          <p:cNvSpPr/>
          <p:nvPr/>
        </p:nvSpPr>
        <p:spPr>
          <a:xfrm>
            <a:off x="467544" y="4869160"/>
            <a:ext cx="8424936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 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INDEPENT 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 2:</a:t>
            </a: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Best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window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leaving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out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3 and last 2 D0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point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8" name="Szabadkézi sokszög 7"/>
          <p:cNvSpPr/>
          <p:nvPr/>
        </p:nvSpPr>
        <p:spPr>
          <a:xfrm>
            <a:off x="467544" y="5661248"/>
            <a:ext cx="8424936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 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INDEPENT 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 3:</a:t>
            </a: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utside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best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window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H(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x|pp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= H(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x,pbarp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pp and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backgrounds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agree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within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1.7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0208632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536" y="692696"/>
            <a:ext cx="5299616" cy="6127681"/>
          </a:xfrm>
          <a:prstGeom prst="rect">
            <a:avLst/>
          </a:prstGeom>
        </p:spPr>
      </p:pic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smtClean="0"/>
              <a:t>CROSS-CHECK: SIGNAL AT 8 </a:t>
            </a:r>
            <a:r>
              <a:rPr lang="hu-HU" sz="3600" dirty="0" err="1" smtClean="0"/>
              <a:t>TeV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6228184" y="3039484"/>
            <a:ext cx="2794674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(n+1,m):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pull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(n,m+1)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pull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Go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direction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greater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3" name="Lefelé nyíl 12"/>
          <p:cNvSpPr/>
          <p:nvPr/>
        </p:nvSpPr>
        <p:spPr>
          <a:xfrm>
            <a:off x="2051720" y="1775606"/>
            <a:ext cx="288032" cy="50126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Lefelé nyíl 16"/>
          <p:cNvSpPr/>
          <p:nvPr/>
        </p:nvSpPr>
        <p:spPr>
          <a:xfrm rot="16200000">
            <a:off x="2159732" y="5625245"/>
            <a:ext cx="288032" cy="79208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8" name="Szabadkézi sokszög 17"/>
          <p:cNvSpPr/>
          <p:nvPr/>
        </p:nvSpPr>
        <p:spPr>
          <a:xfrm>
            <a:off x="4932040" y="5137759"/>
            <a:ext cx="4018810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Color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code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Best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4.55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5.0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≥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≥ 4.0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4.0 ≥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≥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3.0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endParaRPr lang="hu-HU" sz="2000" dirty="0">
              <a:solidFill>
                <a:srgbClr val="000000"/>
              </a:solidFill>
              <a:latin typeface="Symbol" panose="05050102010706020507" pitchFamily="18" charset="2"/>
              <a:ea typeface="Lucida Sans Unicode" pitchFamily="2"/>
              <a:cs typeface="Lucida Sans Unicode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6228184" y="1219539"/>
            <a:ext cx="2794674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Two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sliding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gates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size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 and m: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n,m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Leaving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out 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 and last m D0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point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20" name="Téglalap 19"/>
          <p:cNvSpPr/>
          <p:nvPr/>
        </p:nvSpPr>
        <p:spPr>
          <a:xfrm>
            <a:off x="5076056" y="5517232"/>
            <a:ext cx="288032" cy="21602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Téglalap 20"/>
          <p:cNvSpPr/>
          <p:nvPr/>
        </p:nvSpPr>
        <p:spPr>
          <a:xfrm>
            <a:off x="5076056" y="5805264"/>
            <a:ext cx="288032" cy="2160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Téglalap 21"/>
          <p:cNvSpPr/>
          <p:nvPr/>
        </p:nvSpPr>
        <p:spPr>
          <a:xfrm>
            <a:off x="5076056" y="6093296"/>
            <a:ext cx="28803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7" name="Lefelé nyíl 26"/>
          <p:cNvSpPr/>
          <p:nvPr/>
        </p:nvSpPr>
        <p:spPr>
          <a:xfrm>
            <a:off x="2051720" y="2420888"/>
            <a:ext cx="288032" cy="50126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8" name="Lefelé nyíl 27"/>
          <p:cNvSpPr/>
          <p:nvPr/>
        </p:nvSpPr>
        <p:spPr>
          <a:xfrm>
            <a:off x="2051720" y="3071750"/>
            <a:ext cx="288032" cy="50126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9" name="Lefelé nyíl 28"/>
          <p:cNvSpPr/>
          <p:nvPr/>
        </p:nvSpPr>
        <p:spPr>
          <a:xfrm>
            <a:off x="2051720" y="3863838"/>
            <a:ext cx="288032" cy="50126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0" name="Lefelé nyíl 29"/>
          <p:cNvSpPr/>
          <p:nvPr/>
        </p:nvSpPr>
        <p:spPr>
          <a:xfrm>
            <a:off x="2051720" y="4655926"/>
            <a:ext cx="288032" cy="50126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1" name="Lefelé nyíl 30"/>
          <p:cNvSpPr/>
          <p:nvPr/>
        </p:nvSpPr>
        <p:spPr>
          <a:xfrm>
            <a:off x="2051720" y="5231990"/>
            <a:ext cx="288032" cy="50126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001930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7" grpId="0" animBg="1"/>
      <p:bldP spid="18" grpId="0" animBg="1"/>
      <p:bldP spid="19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</a:t>
            </a:r>
            <a:r>
              <a:rPr lang="hu-HU" dirty="0" err="1" smtClean="0"/>
              <a:t>model-independent</a:t>
            </a:r>
            <a:r>
              <a:rPr lang="hu-HU" dirty="0" smtClean="0"/>
              <a:t> </a:t>
            </a:r>
            <a:r>
              <a:rPr lang="hu-HU" dirty="0" err="1" smtClean="0"/>
              <a:t>relation</a:t>
            </a:r>
            <a:r>
              <a:rPr lang="hu-HU" dirty="0" smtClean="0"/>
              <a:t>: </a:t>
            </a:r>
            <a:r>
              <a:rPr lang="hu-HU" dirty="0" err="1" smtClean="0"/>
              <a:t>R~</a:t>
            </a:r>
            <a:r>
              <a:rPr lang="hu-HU" dirty="0" err="1" smtClean="0">
                <a:latin typeface="Symbol" panose="05050102010706020507" pitchFamily="18" charset="2"/>
              </a:rPr>
              <a:t>r</a:t>
            </a:r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4" name="Szabadkézi sokszög 3"/>
          <p:cNvSpPr/>
          <p:nvPr/>
        </p:nvSpPr>
        <p:spPr>
          <a:xfrm>
            <a:off x="0" y="5907029"/>
            <a:ext cx="912733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=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+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(s/s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R = R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+ R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(s/s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Thus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(R) = A + B R 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connects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small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!!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3" y="692696"/>
            <a:ext cx="8376861" cy="1453632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63" y="1144906"/>
            <a:ext cx="7025489" cy="4762123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1124744"/>
            <a:ext cx="7025489" cy="476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62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48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years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old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scientific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puzzle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35497" y="693997"/>
            <a:ext cx="4883481" cy="129484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L. Lukaszuk, B.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Nicolescu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Lett.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Nuovo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Cim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8, 405 (1973)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 smtClean="0"/>
              <a:t>Received</a:t>
            </a:r>
            <a:r>
              <a:rPr lang="hu-HU" dirty="0" smtClean="0"/>
              <a:t>: </a:t>
            </a:r>
            <a:r>
              <a:rPr lang="hu-HU" b="1" dirty="0" smtClean="0"/>
              <a:t>31 </a:t>
            </a:r>
            <a:r>
              <a:rPr lang="hu-HU" b="1" dirty="0" err="1"/>
              <a:t>July</a:t>
            </a:r>
            <a:r>
              <a:rPr lang="hu-HU" b="1" dirty="0"/>
              <a:t> 1973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16" y="2551841"/>
            <a:ext cx="4847761" cy="3354907"/>
          </a:xfrm>
          <a:prstGeom prst="rect">
            <a:avLst/>
          </a:prstGeom>
        </p:spPr>
      </p:pic>
      <p:sp>
        <p:nvSpPr>
          <p:cNvPr id="13" name="Szabadkézi sokszög 12"/>
          <p:cNvSpPr/>
          <p:nvPr/>
        </p:nvSpPr>
        <p:spPr>
          <a:xfrm>
            <a:off x="0" y="5828351"/>
            <a:ext cx="9144000" cy="98706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name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coined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Joynson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E.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Leader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u="sng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B. </a:t>
            </a:r>
            <a:r>
              <a:rPr lang="hu-HU" sz="2000" u="sng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Nicolescu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C.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Lopez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Nuovo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Cim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30A, 345 (1975) -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Well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established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QCD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now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!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Honorable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mention: A. V.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Efremov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R.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Peschanski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JINR-E2-6350 (1972)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4179" y="747489"/>
            <a:ext cx="4124325" cy="5057775"/>
          </a:xfrm>
          <a:prstGeom prst="rect">
            <a:avLst/>
          </a:prstGeom>
        </p:spPr>
      </p:pic>
      <p:sp>
        <p:nvSpPr>
          <p:cNvPr id="12" name="Szabadkézi sokszög 11"/>
          <p:cNvSpPr/>
          <p:nvPr/>
        </p:nvSpPr>
        <p:spPr>
          <a:xfrm>
            <a:off x="35496" y="1691076"/>
            <a:ext cx="4883481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an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component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Changes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crossing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8154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44624"/>
            <a:ext cx="9153360" cy="1222312"/>
          </a:xfrm>
        </p:spPr>
        <p:txBody>
          <a:bodyPr/>
          <a:lstStyle/>
          <a:p>
            <a:r>
              <a:rPr lang="hu-HU" dirty="0" err="1" smtClean="0"/>
              <a:t>Scientific</a:t>
            </a:r>
            <a:r>
              <a:rPr lang="hu-HU" dirty="0" smtClean="0"/>
              <a:t> </a:t>
            </a:r>
            <a:r>
              <a:rPr lang="hu-HU" dirty="0" err="1" smtClean="0"/>
              <a:t>statements</a:t>
            </a:r>
            <a:r>
              <a:rPr lang="hu-HU" dirty="0" smtClean="0"/>
              <a:t> and </a:t>
            </a:r>
            <a:r>
              <a:rPr lang="hu-HU" dirty="0" err="1" smtClean="0"/>
              <a:t>conditions</a:t>
            </a:r>
            <a:r>
              <a:rPr lang="hu-HU" dirty="0" smtClean="0"/>
              <a:t>:</a:t>
            </a:r>
            <a:br>
              <a:rPr lang="hu-HU" dirty="0" smtClean="0"/>
            </a:br>
            <a:r>
              <a:rPr lang="hu-HU" sz="2800" dirty="0" err="1" smtClean="0"/>
              <a:t>philosopy</a:t>
            </a:r>
            <a:r>
              <a:rPr lang="hu-HU" sz="2800" dirty="0" smtClean="0"/>
              <a:t> and </a:t>
            </a:r>
            <a:r>
              <a:rPr lang="hu-HU" sz="2800" dirty="0" err="1" smtClean="0"/>
              <a:t>the</a:t>
            </a:r>
            <a:r>
              <a:rPr lang="hu-HU" sz="2800" dirty="0" smtClean="0"/>
              <a:t> </a:t>
            </a:r>
            <a:r>
              <a:rPr lang="hu-HU" sz="2800" dirty="0" err="1" smtClean="0"/>
              <a:t>evidence</a:t>
            </a:r>
            <a:r>
              <a:rPr lang="hu-HU" sz="2800" dirty="0" smtClean="0"/>
              <a:t> </a:t>
            </a:r>
            <a:r>
              <a:rPr lang="hu-HU" sz="2800" dirty="0" err="1" smtClean="0"/>
              <a:t>for</a:t>
            </a:r>
            <a:r>
              <a:rPr lang="hu-HU" sz="2800" dirty="0" smtClean="0"/>
              <a:t> </a:t>
            </a:r>
            <a:r>
              <a:rPr lang="hu-HU" sz="2800" dirty="0" err="1" smtClean="0"/>
              <a:t>odderon</a:t>
            </a:r>
            <a:r>
              <a:rPr lang="hu-HU" sz="2800" dirty="0" smtClean="0"/>
              <a:t>  </a:t>
            </a:r>
            <a:endParaRPr lang="hu-HU" dirty="0"/>
          </a:p>
        </p:txBody>
      </p:sp>
      <p:sp>
        <p:nvSpPr>
          <p:cNvPr id="4" name="Szabadkézi sokszög 3"/>
          <p:cNvSpPr/>
          <p:nvPr/>
        </p:nvSpPr>
        <p:spPr>
          <a:xfrm>
            <a:off x="-36512" y="5877272"/>
            <a:ext cx="912733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we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just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take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R,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without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conditions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 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values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D0-TOTEM PRL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different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available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HEPDATA: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changes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slightly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…</a:t>
            </a:r>
          </a:p>
        </p:txBody>
      </p:sp>
      <p:grpSp>
        <p:nvGrpSpPr>
          <p:cNvPr id="11" name="Csoportba foglalás 10"/>
          <p:cNvGrpSpPr/>
          <p:nvPr/>
        </p:nvGrpSpPr>
        <p:grpSpPr>
          <a:xfrm>
            <a:off x="-36512" y="1115149"/>
            <a:ext cx="7025489" cy="4762123"/>
            <a:chOff x="-36512" y="1115149"/>
            <a:chExt cx="7025489" cy="4762123"/>
          </a:xfrm>
        </p:grpSpPr>
        <p:pic>
          <p:nvPicPr>
            <p:cNvPr id="3" name="Kép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6512" y="1115149"/>
              <a:ext cx="7025489" cy="4762123"/>
            </a:xfrm>
            <a:prstGeom prst="rect">
              <a:avLst/>
            </a:prstGeom>
          </p:spPr>
        </p:pic>
        <p:sp>
          <p:nvSpPr>
            <p:cNvPr id="9" name="Szabadkézi sokszög 8"/>
            <p:cNvSpPr/>
            <p:nvPr/>
          </p:nvSpPr>
          <p:spPr>
            <a:xfrm>
              <a:off x="1196926" y="4610885"/>
              <a:ext cx="3303066" cy="402291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spAutoFit/>
            </a:bodyPr>
            <a:lstStyle/>
            <a:p>
              <a:pPr marL="152280" lvl="0" indent="-152280" algn="ctr" hangingPunct="0"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2000" dirty="0" err="1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Directly</a:t>
              </a:r>
              <a:r>
                <a:rPr lang="hu-HU" sz="2000" dirty="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 </a:t>
              </a:r>
              <a:r>
                <a:rPr lang="hu-HU" sz="2000" dirty="0" err="1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from</a:t>
              </a:r>
              <a:r>
                <a:rPr lang="hu-HU" sz="2000" dirty="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 HEPDATA</a:t>
              </a:r>
              <a:endPara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endParaRPr>
            </a:p>
          </p:txBody>
        </p:sp>
      </p:grpSp>
      <p:grpSp>
        <p:nvGrpSpPr>
          <p:cNvPr id="14" name="Csoportba foglalás 13"/>
          <p:cNvGrpSpPr/>
          <p:nvPr/>
        </p:nvGrpSpPr>
        <p:grpSpPr>
          <a:xfrm>
            <a:off x="4747311" y="1115149"/>
            <a:ext cx="7025489" cy="4762123"/>
            <a:chOff x="7236296" y="1131295"/>
            <a:chExt cx="7025489" cy="4762123"/>
          </a:xfrm>
        </p:grpSpPr>
        <p:pic>
          <p:nvPicPr>
            <p:cNvPr id="12" name="Kép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36296" y="1131295"/>
              <a:ext cx="7025489" cy="4762123"/>
            </a:xfrm>
            <a:prstGeom prst="rect">
              <a:avLst/>
            </a:prstGeom>
          </p:spPr>
        </p:pic>
        <p:sp>
          <p:nvSpPr>
            <p:cNvPr id="10" name="Szabadkézi sokszög 9"/>
            <p:cNvSpPr/>
            <p:nvPr/>
          </p:nvSpPr>
          <p:spPr>
            <a:xfrm>
              <a:off x="7236296" y="4791682"/>
              <a:ext cx="3303066" cy="402291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spAutoFit/>
            </a:bodyPr>
            <a:lstStyle/>
            <a:p>
              <a:pPr marL="152280" lvl="0" indent="-152280" algn="ctr" hangingPunct="0"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2000" dirty="0" err="1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from</a:t>
              </a:r>
              <a:r>
                <a:rPr lang="hu-HU" sz="2000" dirty="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 D0-TOTEM PRL</a:t>
              </a:r>
              <a:endPara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endParaRPr>
            </a:p>
          </p:txBody>
        </p:sp>
      </p:grpSp>
      <p:sp>
        <p:nvSpPr>
          <p:cNvPr id="15" name="Ellipszis 14"/>
          <p:cNvSpPr/>
          <p:nvPr/>
        </p:nvSpPr>
        <p:spPr>
          <a:xfrm>
            <a:off x="6012160" y="2708920"/>
            <a:ext cx="432048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8678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44624"/>
            <a:ext cx="9153360" cy="1222312"/>
          </a:xfrm>
        </p:spPr>
        <p:txBody>
          <a:bodyPr/>
          <a:lstStyle/>
          <a:p>
            <a:r>
              <a:rPr lang="hu-HU" dirty="0" err="1" smtClean="0"/>
              <a:t>Scientific</a:t>
            </a:r>
            <a:r>
              <a:rPr lang="hu-HU" dirty="0" smtClean="0"/>
              <a:t> </a:t>
            </a:r>
            <a:r>
              <a:rPr lang="hu-HU" dirty="0" err="1" smtClean="0"/>
              <a:t>statements</a:t>
            </a:r>
            <a:r>
              <a:rPr lang="hu-HU" dirty="0" smtClean="0"/>
              <a:t> and </a:t>
            </a:r>
            <a:r>
              <a:rPr lang="hu-HU" dirty="0" err="1" smtClean="0"/>
              <a:t>conditions</a:t>
            </a:r>
            <a:r>
              <a:rPr lang="hu-HU" dirty="0" smtClean="0"/>
              <a:t>:</a:t>
            </a:r>
            <a:br>
              <a:rPr lang="hu-HU" dirty="0" smtClean="0"/>
            </a:br>
            <a:r>
              <a:rPr lang="hu-HU" sz="2800" dirty="0" err="1" smtClean="0"/>
              <a:t>philosopy</a:t>
            </a:r>
            <a:r>
              <a:rPr lang="hu-HU" sz="2800" dirty="0" smtClean="0"/>
              <a:t> and </a:t>
            </a:r>
            <a:r>
              <a:rPr lang="hu-HU" sz="2800" dirty="0" err="1" smtClean="0"/>
              <a:t>the</a:t>
            </a:r>
            <a:r>
              <a:rPr lang="hu-HU" sz="2800" dirty="0" smtClean="0"/>
              <a:t> </a:t>
            </a:r>
            <a:r>
              <a:rPr lang="hu-HU" sz="2800" dirty="0" err="1" smtClean="0"/>
              <a:t>evidence</a:t>
            </a:r>
            <a:r>
              <a:rPr lang="hu-HU" sz="2800" dirty="0" smtClean="0"/>
              <a:t> </a:t>
            </a:r>
            <a:r>
              <a:rPr lang="hu-HU" sz="2800" dirty="0" err="1" smtClean="0"/>
              <a:t>for</a:t>
            </a:r>
            <a:r>
              <a:rPr lang="hu-HU" sz="2800" dirty="0" smtClean="0"/>
              <a:t> </a:t>
            </a:r>
            <a:r>
              <a:rPr lang="hu-HU" sz="2800" dirty="0" err="1" smtClean="0"/>
              <a:t>odderon</a:t>
            </a:r>
            <a:r>
              <a:rPr lang="hu-HU" sz="2800" dirty="0" smtClean="0"/>
              <a:t>  </a:t>
            </a:r>
            <a:endParaRPr lang="hu-HU" dirty="0"/>
          </a:p>
        </p:txBody>
      </p:sp>
      <p:sp>
        <p:nvSpPr>
          <p:cNvPr id="4" name="Szabadkézi sokszög 3"/>
          <p:cNvSpPr/>
          <p:nvPr/>
        </p:nvSpPr>
        <p:spPr>
          <a:xfrm>
            <a:off x="-36512" y="5877272"/>
            <a:ext cx="912733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we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just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take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R,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without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conditions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 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values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D0-TOTEM PRL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different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available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HEPDATA: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changes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slightly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…</a:t>
            </a:r>
          </a:p>
        </p:txBody>
      </p:sp>
      <p:grpSp>
        <p:nvGrpSpPr>
          <p:cNvPr id="11" name="Csoportba foglalás 10"/>
          <p:cNvGrpSpPr/>
          <p:nvPr/>
        </p:nvGrpSpPr>
        <p:grpSpPr>
          <a:xfrm>
            <a:off x="-36512" y="1115149"/>
            <a:ext cx="7025489" cy="4762123"/>
            <a:chOff x="-36512" y="1115149"/>
            <a:chExt cx="7025489" cy="4762123"/>
          </a:xfrm>
        </p:grpSpPr>
        <p:pic>
          <p:nvPicPr>
            <p:cNvPr id="3" name="Kép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6512" y="1115149"/>
              <a:ext cx="7025489" cy="4762123"/>
            </a:xfrm>
            <a:prstGeom prst="rect">
              <a:avLst/>
            </a:prstGeom>
          </p:spPr>
        </p:pic>
        <p:sp>
          <p:nvSpPr>
            <p:cNvPr id="9" name="Szabadkézi sokszög 8"/>
            <p:cNvSpPr/>
            <p:nvPr/>
          </p:nvSpPr>
          <p:spPr>
            <a:xfrm>
              <a:off x="1196926" y="4610885"/>
              <a:ext cx="3303066" cy="402291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spAutoFit/>
            </a:bodyPr>
            <a:lstStyle/>
            <a:p>
              <a:pPr marL="152280" lvl="0" indent="-152280" algn="ctr" hangingPunct="0"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2000" dirty="0" err="1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Directly</a:t>
              </a:r>
              <a:r>
                <a:rPr lang="hu-HU" sz="2000" dirty="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 </a:t>
              </a:r>
              <a:r>
                <a:rPr lang="hu-HU" sz="2000" dirty="0" err="1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from</a:t>
              </a:r>
              <a:r>
                <a:rPr lang="hu-HU" sz="2000" dirty="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 HEPDATA</a:t>
              </a:r>
              <a:endPara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endParaRPr>
            </a:p>
          </p:txBody>
        </p:sp>
      </p:grpSp>
      <p:grpSp>
        <p:nvGrpSpPr>
          <p:cNvPr id="14" name="Csoportba foglalás 13"/>
          <p:cNvGrpSpPr/>
          <p:nvPr/>
        </p:nvGrpSpPr>
        <p:grpSpPr>
          <a:xfrm>
            <a:off x="4747311" y="1115149"/>
            <a:ext cx="7025489" cy="4762123"/>
            <a:chOff x="7236296" y="1131295"/>
            <a:chExt cx="7025489" cy="4762123"/>
          </a:xfrm>
        </p:grpSpPr>
        <p:pic>
          <p:nvPicPr>
            <p:cNvPr id="12" name="Kép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36296" y="1131295"/>
              <a:ext cx="7025489" cy="4762123"/>
            </a:xfrm>
            <a:prstGeom prst="rect">
              <a:avLst/>
            </a:prstGeom>
          </p:spPr>
        </p:pic>
        <p:sp>
          <p:nvSpPr>
            <p:cNvPr id="10" name="Szabadkézi sokszög 9"/>
            <p:cNvSpPr/>
            <p:nvPr/>
          </p:nvSpPr>
          <p:spPr>
            <a:xfrm>
              <a:off x="7236296" y="4791682"/>
              <a:ext cx="3303066" cy="402291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t" anchorCtr="0" compatLnSpc="1">
              <a:spAutoFit/>
            </a:bodyPr>
            <a:lstStyle/>
            <a:p>
              <a:pPr marL="152280" lvl="0" indent="-152280" algn="ctr" hangingPunct="0">
                <a:tabLst>
                  <a:tab pos="152280" algn="l"/>
                  <a:tab pos="609480" algn="l"/>
                  <a:tab pos="1066680" algn="l"/>
                  <a:tab pos="1523879" algn="l"/>
                  <a:tab pos="1981080" algn="l"/>
                  <a:tab pos="2438280" algn="l"/>
                  <a:tab pos="2895479" algn="l"/>
                  <a:tab pos="3352680" algn="l"/>
                  <a:tab pos="3809880" algn="l"/>
                  <a:tab pos="4267080" algn="l"/>
                  <a:tab pos="4724280" algn="l"/>
                  <a:tab pos="5181480" algn="l"/>
                  <a:tab pos="5638679" algn="l"/>
                  <a:tab pos="6095880" algn="l"/>
                  <a:tab pos="6553079" algn="l"/>
                  <a:tab pos="7010280" algn="l"/>
                  <a:tab pos="7467480" algn="l"/>
                  <a:tab pos="7924680" algn="l"/>
                  <a:tab pos="8381880" algn="l"/>
                  <a:tab pos="8839080" algn="l"/>
                  <a:tab pos="9296280" algn="l"/>
                </a:tabLst>
              </a:pPr>
              <a:r>
                <a:rPr lang="hu-HU" sz="2000" dirty="0" err="1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from</a:t>
              </a:r>
              <a:r>
                <a:rPr lang="hu-HU" sz="2000" dirty="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</a:rPr>
                <a:t> D0-TOTEM PRL</a:t>
              </a:r>
              <a:endPara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endParaRPr>
            </a:p>
          </p:txBody>
        </p:sp>
      </p:grpSp>
      <p:sp>
        <p:nvSpPr>
          <p:cNvPr id="15" name="Ellipszis 14"/>
          <p:cNvSpPr/>
          <p:nvPr/>
        </p:nvSpPr>
        <p:spPr>
          <a:xfrm>
            <a:off x="6012160" y="2708920"/>
            <a:ext cx="432048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0331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255" y="1115149"/>
            <a:ext cx="7025489" cy="4762123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44624"/>
            <a:ext cx="9153360" cy="1222312"/>
          </a:xfrm>
        </p:spPr>
        <p:txBody>
          <a:bodyPr/>
          <a:lstStyle/>
          <a:p>
            <a:r>
              <a:rPr lang="hu-HU" dirty="0" err="1" smtClean="0"/>
              <a:t>Scientific</a:t>
            </a:r>
            <a:r>
              <a:rPr lang="hu-HU" dirty="0" smtClean="0"/>
              <a:t> </a:t>
            </a:r>
            <a:r>
              <a:rPr lang="hu-HU" dirty="0" err="1" smtClean="0"/>
              <a:t>statements</a:t>
            </a:r>
            <a:r>
              <a:rPr lang="hu-HU" dirty="0" smtClean="0"/>
              <a:t> and </a:t>
            </a:r>
            <a:r>
              <a:rPr lang="hu-HU" dirty="0" err="1" smtClean="0"/>
              <a:t>conditions</a:t>
            </a:r>
            <a:r>
              <a:rPr lang="hu-HU" dirty="0" smtClean="0"/>
              <a:t>:</a:t>
            </a:r>
            <a:br>
              <a:rPr lang="hu-HU" dirty="0" smtClean="0"/>
            </a:br>
            <a:r>
              <a:rPr lang="hu-HU" sz="2800" dirty="0" err="1" smtClean="0"/>
              <a:t>philosopy</a:t>
            </a:r>
            <a:r>
              <a:rPr lang="hu-HU" sz="2800" dirty="0" smtClean="0"/>
              <a:t> and </a:t>
            </a:r>
            <a:r>
              <a:rPr lang="hu-HU" sz="2800" dirty="0" err="1" smtClean="0"/>
              <a:t>the</a:t>
            </a:r>
            <a:r>
              <a:rPr lang="hu-HU" sz="2800" dirty="0" smtClean="0"/>
              <a:t> </a:t>
            </a:r>
            <a:r>
              <a:rPr lang="hu-HU" sz="2800" dirty="0" err="1" smtClean="0"/>
              <a:t>evidence</a:t>
            </a:r>
            <a:r>
              <a:rPr lang="hu-HU" sz="2800" dirty="0" smtClean="0"/>
              <a:t> </a:t>
            </a:r>
            <a:r>
              <a:rPr lang="hu-HU" sz="2800" dirty="0" err="1" smtClean="0"/>
              <a:t>for</a:t>
            </a:r>
            <a:r>
              <a:rPr lang="hu-HU" sz="2800" dirty="0" smtClean="0"/>
              <a:t> </a:t>
            </a:r>
            <a:r>
              <a:rPr lang="hu-HU" sz="2800" dirty="0" err="1" smtClean="0"/>
              <a:t>odderon</a:t>
            </a:r>
            <a:r>
              <a:rPr lang="hu-HU" sz="2800" dirty="0" smtClean="0"/>
              <a:t>  </a:t>
            </a:r>
            <a:endParaRPr lang="hu-HU" dirty="0"/>
          </a:p>
        </p:txBody>
      </p:sp>
      <p:sp>
        <p:nvSpPr>
          <p:cNvPr id="4" name="Szabadkézi sokszög 3"/>
          <p:cNvSpPr/>
          <p:nvPr/>
        </p:nvSpPr>
        <p:spPr>
          <a:xfrm>
            <a:off x="-36512" y="5877272"/>
            <a:ext cx="912733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we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just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take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R,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without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conditions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 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values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consistent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combined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fit,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given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plot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D0-TOTEM PRL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values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): CL = 6.6 % OK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4139952" y="4005064"/>
            <a:ext cx="330306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D0-TOTEM PRL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5" name="Ellipszis 14"/>
          <p:cNvSpPr/>
          <p:nvPr/>
        </p:nvSpPr>
        <p:spPr>
          <a:xfrm>
            <a:off x="2843808" y="3933056"/>
            <a:ext cx="290070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9088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255" y="1115149"/>
            <a:ext cx="7025489" cy="4762123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44624"/>
            <a:ext cx="9153360" cy="1222312"/>
          </a:xfrm>
        </p:spPr>
        <p:txBody>
          <a:bodyPr/>
          <a:lstStyle/>
          <a:p>
            <a:r>
              <a:rPr lang="hu-HU" dirty="0" err="1" smtClean="0"/>
              <a:t>Scientific</a:t>
            </a:r>
            <a:r>
              <a:rPr lang="hu-HU" dirty="0" smtClean="0"/>
              <a:t> </a:t>
            </a:r>
            <a:r>
              <a:rPr lang="hu-HU" dirty="0" err="1" smtClean="0"/>
              <a:t>statements</a:t>
            </a:r>
            <a:r>
              <a:rPr lang="hu-HU" dirty="0" smtClean="0"/>
              <a:t> and </a:t>
            </a:r>
            <a:r>
              <a:rPr lang="hu-HU" dirty="0" err="1" smtClean="0"/>
              <a:t>conditions</a:t>
            </a:r>
            <a:r>
              <a:rPr lang="hu-HU" dirty="0" smtClean="0"/>
              <a:t>:</a:t>
            </a:r>
            <a:br>
              <a:rPr lang="hu-HU" dirty="0" smtClean="0"/>
            </a:br>
            <a:r>
              <a:rPr lang="hu-HU" sz="2800" dirty="0" err="1" smtClean="0"/>
              <a:t>philosopy</a:t>
            </a:r>
            <a:r>
              <a:rPr lang="hu-HU" sz="2800" dirty="0" smtClean="0"/>
              <a:t> and </a:t>
            </a:r>
            <a:r>
              <a:rPr lang="hu-HU" sz="2800" dirty="0" err="1" smtClean="0"/>
              <a:t>the</a:t>
            </a:r>
            <a:r>
              <a:rPr lang="hu-HU" sz="2800" dirty="0" smtClean="0"/>
              <a:t> </a:t>
            </a:r>
            <a:r>
              <a:rPr lang="hu-HU" sz="2800" dirty="0" err="1" smtClean="0"/>
              <a:t>evidence</a:t>
            </a:r>
            <a:r>
              <a:rPr lang="hu-HU" sz="2800" dirty="0" smtClean="0"/>
              <a:t> </a:t>
            </a:r>
            <a:r>
              <a:rPr lang="hu-HU" sz="2800" dirty="0" err="1" smtClean="0"/>
              <a:t>for</a:t>
            </a:r>
            <a:r>
              <a:rPr lang="hu-HU" sz="2800" dirty="0" smtClean="0"/>
              <a:t> </a:t>
            </a:r>
            <a:r>
              <a:rPr lang="hu-HU" sz="2800" dirty="0" err="1" smtClean="0"/>
              <a:t>odderon</a:t>
            </a:r>
            <a:r>
              <a:rPr lang="hu-HU" sz="2800" dirty="0" smtClean="0"/>
              <a:t>  </a:t>
            </a:r>
            <a:endParaRPr lang="hu-HU" dirty="0"/>
          </a:p>
        </p:txBody>
      </p:sp>
      <p:sp>
        <p:nvSpPr>
          <p:cNvPr id="4" name="Szabadkézi sokszög 3"/>
          <p:cNvSpPr/>
          <p:nvPr/>
        </p:nvSpPr>
        <p:spPr>
          <a:xfrm>
            <a:off x="-36512" y="5877272"/>
            <a:ext cx="912733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we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just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take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R,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without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conditions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 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values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consistent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combined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fit,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given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plot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D0-TOTEM PRL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values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): CL = 6.6 % OK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4139952" y="4005064"/>
            <a:ext cx="330306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D0-TOTEM PRL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5" name="Ellipszis 14"/>
          <p:cNvSpPr/>
          <p:nvPr/>
        </p:nvSpPr>
        <p:spPr>
          <a:xfrm>
            <a:off x="2843808" y="3933056"/>
            <a:ext cx="290070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6831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Cross-check</a:t>
            </a:r>
            <a:r>
              <a:rPr lang="hu-HU" dirty="0" smtClean="0"/>
              <a:t>: </a:t>
            </a:r>
            <a:r>
              <a:rPr lang="hu-HU" dirty="0" err="1" smtClean="0"/>
              <a:t>R~</a:t>
            </a:r>
            <a:r>
              <a:rPr lang="hu-HU" dirty="0" err="1" smtClean="0">
                <a:latin typeface="Symbol" panose="05050102010706020507" pitchFamily="18" charset="2"/>
              </a:rPr>
              <a:t>r</a:t>
            </a:r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4" name="Szabadkézi sokszög 3"/>
          <p:cNvSpPr/>
          <p:nvPr/>
        </p:nvSpPr>
        <p:spPr>
          <a:xfrm>
            <a:off x="0" y="5907029"/>
            <a:ext cx="912733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=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+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(s/s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R = R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+ R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(s/s</a:t>
            </a:r>
            <a:r>
              <a:rPr lang="hu-HU" sz="20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Thus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(R) = A + B R 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connects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small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!!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255" y="836712"/>
            <a:ext cx="7337108" cy="497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7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smtClean="0"/>
              <a:t>OBSERVATION OF ODDERON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Cím 1"/>
          <p:cNvSpPr txBox="1">
            <a:spLocks/>
          </p:cNvSpPr>
          <p:nvPr/>
        </p:nvSpPr>
        <p:spPr>
          <a:xfrm>
            <a:off x="35496" y="755412"/>
            <a:ext cx="9144000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2400" kern="0" dirty="0" err="1" smtClean="0"/>
              <a:t>Model-indepent</a:t>
            </a:r>
            <a:r>
              <a:rPr lang="hu-HU" sz="2400" kern="0" dirty="0" smtClean="0"/>
              <a:t> H(x) </a:t>
            </a:r>
            <a:r>
              <a:rPr lang="hu-HU" sz="2400" kern="0" dirty="0" err="1" smtClean="0"/>
              <a:t>signal</a:t>
            </a:r>
            <a:r>
              <a:rPr lang="hu-HU" sz="2400" kern="0" dirty="0" smtClean="0"/>
              <a:t> </a:t>
            </a:r>
            <a:r>
              <a:rPr lang="hu-HU" sz="2400" kern="0" dirty="0" err="1" smtClean="0"/>
              <a:t>confirmed</a:t>
            </a:r>
            <a:r>
              <a:rPr lang="hu-HU" sz="2400" kern="0" dirty="0" smtClean="0"/>
              <a:t> </a:t>
            </a:r>
            <a:r>
              <a:rPr lang="hu-HU" sz="2400" kern="0" dirty="0" err="1" smtClean="0"/>
              <a:t>at</a:t>
            </a:r>
            <a:r>
              <a:rPr lang="hu-HU" sz="2400" kern="0" dirty="0" smtClean="0"/>
              <a:t> 8 </a:t>
            </a:r>
            <a:r>
              <a:rPr lang="hu-HU" sz="2400" kern="0" dirty="0" err="1" smtClean="0"/>
              <a:t>TeV</a:t>
            </a:r>
            <a:endParaRPr lang="en-US" sz="2400" kern="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827584" y="2828836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600" b="1" kern="0" dirty="0" smtClean="0">
                <a:solidFill>
                  <a:srgbClr val="FFFF00"/>
                </a:solidFill>
                <a:latin typeface="Verdana" pitchFamily="34"/>
                <a:cs typeface="Arial" pitchFamily="34"/>
              </a:rPr>
              <a:t>THANK YOU FOR YOUR ATTENTION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78000386"/>
      </p:ext>
    </p:extLst>
  </p:cSld>
  <p:clrMapOvr>
    <a:masterClrMapping/>
  </p:clrMapOvr>
  <p:transition spd="med" advTm="21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smtClean="0"/>
              <a:t>BACKUP SLIDES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6934044"/>
      </p:ext>
    </p:extLst>
  </p:cSld>
  <p:clrMapOvr>
    <a:masterClrMapping/>
  </p:clrMapOvr>
  <p:transition spd="med" advTm="21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128245"/>
            <a:ext cx="9144000" cy="492443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dirty="0" err="1" smtClean="0"/>
              <a:t>Hungarian-Swedish</a:t>
            </a:r>
            <a:r>
              <a:rPr lang="hu-HU" dirty="0" smtClean="0"/>
              <a:t> </a:t>
            </a:r>
            <a:r>
              <a:rPr lang="hu-HU" dirty="0" err="1" smtClean="0"/>
              <a:t>Odderon</a:t>
            </a:r>
            <a:r>
              <a:rPr lang="hu-HU" dirty="0" smtClean="0"/>
              <a:t>: CORDIS</a:t>
            </a:r>
            <a:endParaRPr lang="hu-HU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876300"/>
            <a:ext cx="7867650" cy="5105400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2540833"/>
            <a:ext cx="8334375" cy="2143125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796669415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729657"/>
            <a:ext cx="4606609" cy="6097958"/>
          </a:xfrm>
          <a:prstGeom prst="rect">
            <a:avLst/>
          </a:prstGeom>
        </p:spPr>
      </p:pic>
      <p:sp>
        <p:nvSpPr>
          <p:cNvPr id="5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113348"/>
            <a:ext cx="9144000" cy="492443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dirty="0" smtClean="0"/>
              <a:t>D0-TOTEM </a:t>
            </a:r>
            <a:r>
              <a:rPr lang="hu-HU" dirty="0" err="1"/>
              <a:t>o</a:t>
            </a:r>
            <a:r>
              <a:rPr lang="hu-HU" dirty="0" err="1" smtClean="0"/>
              <a:t>dderon</a:t>
            </a:r>
            <a:r>
              <a:rPr lang="hu-HU" dirty="0" smtClean="0"/>
              <a:t>: </a:t>
            </a:r>
            <a:r>
              <a:rPr lang="hu-HU" dirty="0" err="1" smtClean="0"/>
              <a:t>Nature</a:t>
            </a:r>
            <a:r>
              <a:rPr lang="hu-HU" dirty="0" smtClean="0"/>
              <a:t>, CERN</a:t>
            </a:r>
            <a:endParaRPr lang="hu-HU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5034880"/>
            <a:ext cx="7591425" cy="914400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6915" y="769218"/>
            <a:ext cx="7772400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371784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err="1" smtClean="0"/>
              <a:t>Illustrations</a:t>
            </a:r>
            <a:r>
              <a:rPr lang="hu-HU" sz="3600" dirty="0" smtClean="0"/>
              <a:t>: </a:t>
            </a:r>
            <a:r>
              <a:rPr lang="hu-HU" sz="3600" dirty="0" err="1" smtClean="0"/>
              <a:t>Odderon</a:t>
            </a:r>
            <a:r>
              <a:rPr lang="hu-HU" sz="3600" dirty="0" smtClean="0"/>
              <a:t>, TOTEM, D0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 rotWithShape="1">
          <a:blip r:embed="rId3"/>
          <a:srcRect b="19453"/>
          <a:stretch/>
        </p:blipFill>
        <p:spPr>
          <a:xfrm>
            <a:off x="179512" y="797523"/>
            <a:ext cx="6536112" cy="2851678"/>
          </a:xfrm>
          <a:prstGeom prst="rect">
            <a:avLst/>
          </a:prstGeom>
        </p:spPr>
      </p:pic>
      <p:pic>
        <p:nvPicPr>
          <p:cNvPr id="2050" name="Picture 2" descr="https://cds.cern.ch/record/2215532/files/04_MA27890.jpg?subformat=icon-6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17032"/>
            <a:ext cx="547260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news.fnal.gov/wp-content/uploads/2021/03/DZerodetector00-0010_hr-1-1-635x826-1-400x520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316" y="2540833"/>
            <a:ext cx="3231180" cy="4200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637615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elusive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experimentally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709025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search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ISR: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indication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no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conclusive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Breakstone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et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Lett. 54,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2180 (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1985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): CL = 99.9 %</a:t>
            </a:r>
          </a:p>
        </p:txBody>
      </p:sp>
      <p:sp>
        <p:nvSpPr>
          <p:cNvPr id="21" name="Szabadkézi sokszög 20"/>
          <p:cNvSpPr/>
          <p:nvPr/>
        </p:nvSpPr>
        <p:spPr>
          <a:xfrm>
            <a:off x="395536" y="5366525"/>
            <a:ext cx="8319620" cy="147950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Terminology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this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talk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Agreement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statistical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&lt; 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3 </a:t>
            </a:r>
            <a:r>
              <a:rPr lang="hu-HU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Indication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3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≤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&lt;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r>
              <a:rPr lang="hu-HU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Evidence</a:t>
            </a:r>
            <a:r>
              <a:rPr lang="hu-HU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or</a:t>
            </a:r>
            <a:r>
              <a:rPr lang="hu-HU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observation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signal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≤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Discovery</a:t>
            </a:r>
            <a:r>
              <a:rPr lang="hu-HU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of </a:t>
            </a:r>
            <a:r>
              <a:rPr lang="hu-HU" dirty="0" err="1">
                <a:latin typeface="Verdana" panose="020B0604030504040204" pitchFamily="34" charset="0"/>
                <a:ea typeface="Verdana" panose="020B0604030504040204" pitchFamily="34" charset="0"/>
              </a:rPr>
              <a:t>signal</a:t>
            </a:r>
            <a:r>
              <a:rPr lang="hu-HU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 </a:t>
            </a:r>
            <a:r>
              <a:rPr lang="hu-HU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≤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time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397" y="1434959"/>
            <a:ext cx="3476531" cy="3938257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6958" y="1412776"/>
            <a:ext cx="3909418" cy="3958285"/>
          </a:xfrm>
          <a:prstGeom prst="rect">
            <a:avLst/>
          </a:prstGeom>
        </p:spPr>
      </p:pic>
      <p:sp>
        <p:nvSpPr>
          <p:cNvPr id="17" name="Szabadkézi sokszög 16"/>
          <p:cNvSpPr/>
          <p:nvPr/>
        </p:nvSpPr>
        <p:spPr>
          <a:xfrm>
            <a:off x="5796136" y="2132856"/>
            <a:ext cx="3312368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38100">
            <a:solidFill>
              <a:srgbClr val="FF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Indication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CL = 99.9 %,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3.35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6375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1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smtClean="0"/>
              <a:t>7 </a:t>
            </a:r>
            <a:r>
              <a:rPr lang="hu-HU" sz="3600" dirty="0" err="1" smtClean="0"/>
              <a:t>TeV</a:t>
            </a:r>
            <a:r>
              <a:rPr lang="hu-HU" sz="3600" dirty="0" smtClean="0"/>
              <a:t>: SLIDING WINDOW </a:t>
            </a:r>
            <a:r>
              <a:rPr lang="hu-HU" sz="3600" dirty="0" err="1" smtClean="0"/>
              <a:t>for</a:t>
            </a:r>
            <a:r>
              <a:rPr lang="hu-HU" sz="3600" dirty="0" smtClean="0"/>
              <a:t> 5 </a:t>
            </a:r>
            <a:r>
              <a:rPr lang="hu-HU" sz="3600" dirty="0" smtClean="0">
                <a:latin typeface="Symbol" panose="05050102010706020507" pitchFamily="18" charset="2"/>
              </a:rPr>
              <a:t>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  <a:latin typeface="Symbol" panose="05050102010706020507" pitchFamily="18" charset="2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813" y="692696"/>
            <a:ext cx="7913607" cy="6120680"/>
          </a:xfrm>
          <a:prstGeom prst="rect">
            <a:avLst/>
          </a:prstGeom>
        </p:spPr>
      </p:pic>
      <p:sp>
        <p:nvSpPr>
          <p:cNvPr id="7" name="Szabadkézi sokszög 6"/>
          <p:cNvSpPr/>
          <p:nvPr/>
        </p:nvSpPr>
        <p:spPr>
          <a:xfrm>
            <a:off x="35496" y="5949280"/>
            <a:ext cx="4752528" cy="86409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Where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</a:t>
            </a:r>
            <a:endParaRPr lang="hu-HU" sz="16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possible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sliding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windows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here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least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5 </a:t>
            </a:r>
            <a:r>
              <a:rPr lang="hu-HU" sz="1600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endParaRPr lang="hu-HU" sz="1600" b="1" dirty="0">
              <a:solidFill>
                <a:srgbClr val="000000"/>
              </a:solidFill>
              <a:latin typeface="Symbol" panose="05050102010706020507" pitchFamily="18" charset="2"/>
              <a:ea typeface="Lucida Sans Unicode" pitchFamily="2"/>
              <a:cs typeface="Lucida Sans Unicode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-6708" y="678628"/>
            <a:ext cx="3816424" cy="120251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results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datapoints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ithout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s-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extrapolations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579506321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smtClean="0"/>
              <a:t>BEST SIGNAL AT 7 </a:t>
            </a:r>
            <a:r>
              <a:rPr lang="hu-HU" sz="3600" dirty="0" err="1" smtClean="0"/>
              <a:t>TeV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 rotWithShape="1">
          <a:blip r:embed="rId3"/>
          <a:srcRect l="16139"/>
          <a:stretch/>
        </p:blipFill>
        <p:spPr>
          <a:xfrm>
            <a:off x="35496" y="692696"/>
            <a:ext cx="6146625" cy="6165304"/>
          </a:xfrm>
          <a:prstGeom prst="rect">
            <a:avLst/>
          </a:prstGeom>
        </p:spPr>
      </p:pic>
      <p:sp>
        <p:nvSpPr>
          <p:cNvPr id="11" name="Szabadkézi sokszög 10"/>
          <p:cNvSpPr/>
          <p:nvPr/>
        </p:nvSpPr>
        <p:spPr>
          <a:xfrm>
            <a:off x="6228184" y="2852936"/>
            <a:ext cx="2794674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(n+1,m):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pull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(n,m+1)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pull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Go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direction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greater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3" name="Lefelé nyíl 12"/>
          <p:cNvSpPr/>
          <p:nvPr/>
        </p:nvSpPr>
        <p:spPr>
          <a:xfrm>
            <a:off x="1043608" y="1124744"/>
            <a:ext cx="288032" cy="79208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Lefelé nyíl 13"/>
          <p:cNvSpPr/>
          <p:nvPr/>
        </p:nvSpPr>
        <p:spPr>
          <a:xfrm>
            <a:off x="1043608" y="1988840"/>
            <a:ext cx="288032" cy="79208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Lefelé nyíl 14"/>
          <p:cNvSpPr/>
          <p:nvPr/>
        </p:nvSpPr>
        <p:spPr>
          <a:xfrm>
            <a:off x="1043608" y="2852936"/>
            <a:ext cx="288032" cy="79208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Lefelé nyíl 15"/>
          <p:cNvSpPr/>
          <p:nvPr/>
        </p:nvSpPr>
        <p:spPr>
          <a:xfrm rot="16200000">
            <a:off x="1295636" y="3320988"/>
            <a:ext cx="288032" cy="79208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Lefelé nyíl 16"/>
          <p:cNvSpPr/>
          <p:nvPr/>
        </p:nvSpPr>
        <p:spPr>
          <a:xfrm rot="16200000">
            <a:off x="2159732" y="3320988"/>
            <a:ext cx="288032" cy="79208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8" name="Szabadkézi sokszög 17"/>
          <p:cNvSpPr/>
          <p:nvPr/>
        </p:nvSpPr>
        <p:spPr>
          <a:xfrm>
            <a:off x="5004048" y="5137759"/>
            <a:ext cx="4018810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Color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code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Best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6.36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Safe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≥ 5.5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5.5 ≥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≥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5.0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≤ 5.0 </a:t>
            </a:r>
            <a:r>
              <a:rPr lang="hu-HU" sz="20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endParaRPr lang="hu-HU" sz="2000" dirty="0">
              <a:solidFill>
                <a:srgbClr val="000000"/>
              </a:solidFill>
              <a:latin typeface="Symbol" panose="05050102010706020507" pitchFamily="18" charset="2"/>
              <a:ea typeface="Lucida Sans Unicode" pitchFamily="2"/>
              <a:cs typeface="Lucida Sans Unicode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6228184" y="1075523"/>
            <a:ext cx="2794674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Two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sliding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gates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size</a:t>
            </a:r>
            <a:r>
              <a:rPr lang="hu-HU" sz="20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 and m: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n,m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Leaving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out 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 and last m D0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point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20" name="Téglalap 19"/>
          <p:cNvSpPr/>
          <p:nvPr/>
        </p:nvSpPr>
        <p:spPr>
          <a:xfrm>
            <a:off x="5076056" y="5517232"/>
            <a:ext cx="288032" cy="21602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Téglalap 20"/>
          <p:cNvSpPr/>
          <p:nvPr/>
        </p:nvSpPr>
        <p:spPr>
          <a:xfrm>
            <a:off x="5076056" y="5805264"/>
            <a:ext cx="288032" cy="21602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Téglalap 21"/>
          <p:cNvSpPr/>
          <p:nvPr/>
        </p:nvSpPr>
        <p:spPr>
          <a:xfrm>
            <a:off x="5076056" y="6093296"/>
            <a:ext cx="28803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Téglalap 22"/>
          <p:cNvSpPr/>
          <p:nvPr/>
        </p:nvSpPr>
        <p:spPr>
          <a:xfrm>
            <a:off x="5076056" y="6381328"/>
            <a:ext cx="288032" cy="21602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8913168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Passion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Discovery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3294478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2" name="Szabadkézi sokszög 91"/>
          <p:cNvSpPr/>
          <p:nvPr/>
        </p:nvSpPr>
        <p:spPr>
          <a:xfrm>
            <a:off x="660904" y="2457038"/>
            <a:ext cx="7822194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p+p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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p+p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  <a:sym typeface="Wingdings" panose="05000000000000000000" pitchFamily="2" charset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  <a:sym typeface="Wingdings" panose="05000000000000000000" pitchFamily="2" charset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(RGB) + (RGB)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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(GBR)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+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(GBR) </a:t>
            </a:r>
          </a:p>
        </p:txBody>
      </p:sp>
      <p:sp>
        <p:nvSpPr>
          <p:cNvPr id="119" name="Szabadkézi sokszög 118"/>
          <p:cNvSpPr/>
          <p:nvPr/>
        </p:nvSpPr>
        <p:spPr>
          <a:xfrm>
            <a:off x="660904" y="1988840"/>
            <a:ext cx="7822194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660904" y="898988"/>
            <a:ext cx="7822194" cy="1017844"/>
            <a:chOff x="660904" y="2636912"/>
            <a:chExt cx="7822194" cy="1017844"/>
          </a:xfrm>
        </p:grpSpPr>
        <p:grpSp>
          <p:nvGrpSpPr>
            <p:cNvPr id="7" name="Csoportba foglalás 6"/>
            <p:cNvGrpSpPr/>
            <p:nvPr/>
          </p:nvGrpSpPr>
          <p:grpSpPr>
            <a:xfrm>
              <a:off x="660904" y="2636912"/>
              <a:ext cx="7822194" cy="1017844"/>
              <a:chOff x="683568" y="1638813"/>
              <a:chExt cx="7822194" cy="1017844"/>
            </a:xfrm>
          </p:grpSpPr>
          <p:sp>
            <p:nvSpPr>
              <p:cNvPr id="95" name="Szabadkézi sokszög 94"/>
              <p:cNvSpPr/>
              <p:nvPr/>
            </p:nvSpPr>
            <p:spPr>
              <a:xfrm>
                <a:off x="683568" y="1638813"/>
                <a:ext cx="7822194" cy="1017844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FFFF00"/>
              </a:solidFill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t" anchorCtr="0" compatLnSpc="1">
                <a:spAutoFit/>
              </a:bodyPr>
              <a:lstStyle/>
              <a:p>
                <a:pPr marL="152280" marR="0" lvl="0" indent="-15228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152280" algn="l"/>
                    <a:tab pos="609480" algn="l"/>
                    <a:tab pos="1066680" algn="l"/>
                    <a:tab pos="1523879" algn="l"/>
                    <a:tab pos="1981080" algn="l"/>
                    <a:tab pos="2438280" algn="l"/>
                    <a:tab pos="2895479" algn="l"/>
                    <a:tab pos="3352680" algn="l"/>
                    <a:tab pos="3809880" algn="l"/>
                    <a:tab pos="4267080" algn="l"/>
                    <a:tab pos="4724280" algn="l"/>
                    <a:tab pos="5181480" algn="l"/>
                    <a:tab pos="5638679" algn="l"/>
                    <a:tab pos="6095880" algn="l"/>
                    <a:tab pos="6553079" algn="l"/>
                    <a:tab pos="7010280" algn="l"/>
                    <a:tab pos="7467480" algn="l"/>
                    <a:tab pos="7924680" algn="l"/>
                    <a:tab pos="8381880" algn="l"/>
                    <a:tab pos="8839080" algn="l"/>
                    <a:tab pos="9296280" algn="l"/>
                  </a:tabLst>
                </a:pPr>
                <a:r>
                  <a:rPr lang="hu-HU" sz="2000" dirty="0" err="1" smtClean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</a:rPr>
                  <a:t>p+p</a:t>
                </a:r>
                <a:r>
                  <a:rPr lang="hu-HU" sz="2000" dirty="0" smtClean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</a:rPr>
                  <a:t> </a:t>
                </a:r>
                <a:r>
                  <a:rPr lang="hu-HU" sz="2000" dirty="0" smtClean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  <a:sym typeface="Wingdings" panose="05000000000000000000" pitchFamily="2" charset="2"/>
                  </a:rPr>
                  <a:t> </a:t>
                </a:r>
                <a:r>
                  <a:rPr lang="hu-HU" sz="2000" dirty="0" err="1" smtClean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  <a:sym typeface="Wingdings" panose="05000000000000000000" pitchFamily="2" charset="2"/>
                  </a:rPr>
                  <a:t>p+p</a:t>
                </a:r>
                <a:endParaRPr lang="hu-HU" sz="2000" dirty="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endParaRPr>
              </a:p>
              <a:p>
                <a:pPr marL="152280" marR="0" lvl="0" indent="-15228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152280" algn="l"/>
                    <a:tab pos="609480" algn="l"/>
                    <a:tab pos="1066680" algn="l"/>
                    <a:tab pos="1523879" algn="l"/>
                    <a:tab pos="1981080" algn="l"/>
                    <a:tab pos="2438280" algn="l"/>
                    <a:tab pos="2895479" algn="l"/>
                    <a:tab pos="3352680" algn="l"/>
                    <a:tab pos="3809880" algn="l"/>
                    <a:tab pos="4267080" algn="l"/>
                    <a:tab pos="4724280" algn="l"/>
                    <a:tab pos="5181480" algn="l"/>
                    <a:tab pos="5638679" algn="l"/>
                    <a:tab pos="6095880" algn="l"/>
                    <a:tab pos="6553079" algn="l"/>
                    <a:tab pos="7010280" algn="l"/>
                    <a:tab pos="7467480" algn="l"/>
                    <a:tab pos="7924680" algn="l"/>
                    <a:tab pos="8381880" algn="l"/>
                    <a:tab pos="8839080" algn="l"/>
                    <a:tab pos="9296280" algn="l"/>
                  </a:tabLst>
                </a:pPr>
                <a:endParaRPr lang="hu-HU" sz="2000" dirty="0" smtClean="0">
                  <a:solidFill>
                    <a:srgbClr val="000000"/>
                  </a:solidFill>
                  <a:latin typeface="Verdana" pitchFamily="34"/>
                  <a:ea typeface="Lucida Sans Unicode" pitchFamily="2"/>
                  <a:cs typeface="Lucida Sans Unicode" pitchFamily="2"/>
                  <a:sym typeface="Wingdings" panose="05000000000000000000" pitchFamily="2" charset="2"/>
                </a:endParaRPr>
              </a:p>
              <a:p>
                <a:pPr marL="152280" lvl="0" indent="-152280" algn="ctr" hangingPunct="0">
                  <a:tabLst>
                    <a:tab pos="152280" algn="l"/>
                    <a:tab pos="609480" algn="l"/>
                    <a:tab pos="1066680" algn="l"/>
                    <a:tab pos="1523879" algn="l"/>
                    <a:tab pos="1981080" algn="l"/>
                    <a:tab pos="2438280" algn="l"/>
                    <a:tab pos="2895479" algn="l"/>
                    <a:tab pos="3352680" algn="l"/>
                    <a:tab pos="3809880" algn="l"/>
                    <a:tab pos="4267080" algn="l"/>
                    <a:tab pos="4724280" algn="l"/>
                    <a:tab pos="5181480" algn="l"/>
                    <a:tab pos="5638679" algn="l"/>
                    <a:tab pos="6095880" algn="l"/>
                    <a:tab pos="6553079" algn="l"/>
                    <a:tab pos="7010280" algn="l"/>
                    <a:tab pos="7467480" algn="l"/>
                    <a:tab pos="7924680" algn="l"/>
                    <a:tab pos="8381880" algn="l"/>
                    <a:tab pos="8839080" algn="l"/>
                    <a:tab pos="9296280" algn="l"/>
                  </a:tabLst>
                </a:pPr>
                <a:r>
                  <a:rPr lang="hu-HU" sz="2000" dirty="0" smtClean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</a:rPr>
                  <a:t>(RGB) + (RBG) </a:t>
                </a:r>
                <a:r>
                  <a:rPr lang="hu-HU" sz="2000" dirty="0" smtClean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  <a:sym typeface="Wingdings" panose="05000000000000000000" pitchFamily="2" charset="2"/>
                  </a:rPr>
                  <a:t> </a:t>
                </a:r>
                <a:r>
                  <a:rPr lang="hu-HU" sz="2000" dirty="0" smtClean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</a:rPr>
                  <a:t>(BRG) </a:t>
                </a:r>
                <a:r>
                  <a:rPr lang="hu-HU" sz="2000" dirty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</a:rPr>
                  <a:t>+ </a:t>
                </a:r>
                <a:r>
                  <a:rPr lang="hu-HU" sz="2000" dirty="0" smtClean="0">
                    <a:solidFill>
                      <a:srgbClr val="000000"/>
                    </a:solidFill>
                    <a:latin typeface="Verdana" pitchFamily="34"/>
                    <a:ea typeface="Lucida Sans Unicode" pitchFamily="2"/>
                    <a:cs typeface="Lucida Sans Unicode" pitchFamily="2"/>
                  </a:rPr>
                  <a:t>(BGR) </a:t>
                </a:r>
              </a:p>
            </p:txBody>
          </p:sp>
          <p:grpSp>
            <p:nvGrpSpPr>
              <p:cNvPr id="100" name="Csoportba foglalás 99"/>
              <p:cNvGrpSpPr/>
              <p:nvPr/>
            </p:nvGrpSpPr>
            <p:grpSpPr>
              <a:xfrm>
                <a:off x="3658560" y="2276872"/>
                <a:ext cx="612048" cy="0"/>
                <a:chOff x="2290408" y="1988840"/>
                <a:chExt cx="612048" cy="0"/>
              </a:xfrm>
            </p:grpSpPr>
            <p:cxnSp>
              <p:nvCxnSpPr>
                <p:cNvPr id="102" name="Egyenes összekötő 101"/>
                <p:cNvCxnSpPr/>
                <p:nvPr/>
              </p:nvCxnSpPr>
              <p:spPr>
                <a:xfrm>
                  <a:off x="2722456" y="1988840"/>
                  <a:ext cx="180000" cy="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Egyenes összekötő 102"/>
                <p:cNvCxnSpPr/>
                <p:nvPr/>
              </p:nvCxnSpPr>
              <p:spPr>
                <a:xfrm>
                  <a:off x="2290408" y="1988840"/>
                  <a:ext cx="180000" cy="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Egyenes összekötő 104"/>
                <p:cNvCxnSpPr/>
                <p:nvPr/>
              </p:nvCxnSpPr>
              <p:spPr>
                <a:xfrm>
                  <a:off x="2506432" y="1988840"/>
                  <a:ext cx="180000" cy="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0" name="Csoportba foglalás 109"/>
              <p:cNvGrpSpPr/>
              <p:nvPr/>
            </p:nvGrpSpPr>
            <p:grpSpPr>
              <a:xfrm>
                <a:off x="6034824" y="2293640"/>
                <a:ext cx="657074" cy="0"/>
                <a:chOff x="1930368" y="1988840"/>
                <a:chExt cx="657074" cy="0"/>
              </a:xfrm>
            </p:grpSpPr>
            <p:cxnSp>
              <p:nvCxnSpPr>
                <p:cNvPr id="111" name="Egyenes összekötő 110"/>
                <p:cNvCxnSpPr/>
                <p:nvPr/>
              </p:nvCxnSpPr>
              <p:spPr>
                <a:xfrm>
                  <a:off x="1930368" y="1988840"/>
                  <a:ext cx="180000" cy="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Egyenes összekötő 111"/>
                <p:cNvCxnSpPr/>
                <p:nvPr/>
              </p:nvCxnSpPr>
              <p:spPr>
                <a:xfrm>
                  <a:off x="2146392" y="1988840"/>
                  <a:ext cx="180000" cy="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Egyenes összekötő 113"/>
                <p:cNvCxnSpPr/>
                <p:nvPr/>
              </p:nvCxnSpPr>
              <p:spPr>
                <a:xfrm>
                  <a:off x="2369642" y="1988840"/>
                  <a:ext cx="217800" cy="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75" name="Egyenes összekötő 74"/>
            <p:cNvCxnSpPr/>
            <p:nvPr/>
          </p:nvCxnSpPr>
          <p:spPr>
            <a:xfrm>
              <a:off x="4185834" y="2721983"/>
              <a:ext cx="180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Egyenes összekötő 78"/>
            <p:cNvCxnSpPr/>
            <p:nvPr/>
          </p:nvCxnSpPr>
          <p:spPr>
            <a:xfrm>
              <a:off x="5131836" y="2721983"/>
              <a:ext cx="180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8" name="Kép 8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537" y="6381328"/>
            <a:ext cx="4345663" cy="452673"/>
          </a:xfrm>
          <a:prstGeom prst="rect">
            <a:avLst/>
          </a:prstGeom>
        </p:spPr>
      </p:pic>
      <p:grpSp>
        <p:nvGrpSpPr>
          <p:cNvPr id="89" name="Csoportba foglalás 88"/>
          <p:cNvGrpSpPr/>
          <p:nvPr/>
        </p:nvGrpSpPr>
        <p:grpSpPr>
          <a:xfrm>
            <a:off x="251520" y="3927648"/>
            <a:ext cx="8656903" cy="2741712"/>
            <a:chOff x="251520" y="3927648"/>
            <a:chExt cx="8656903" cy="2741712"/>
          </a:xfrm>
        </p:grpSpPr>
        <p:cxnSp>
          <p:nvCxnSpPr>
            <p:cNvPr id="90" name="Egyenes összekötő 89"/>
            <p:cNvCxnSpPr/>
            <p:nvPr/>
          </p:nvCxnSpPr>
          <p:spPr>
            <a:xfrm flipV="1">
              <a:off x="2846920" y="5975729"/>
              <a:ext cx="5413431" cy="615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7" name="Csoportba foglalás 96"/>
            <p:cNvGrpSpPr/>
            <p:nvPr/>
          </p:nvGrpSpPr>
          <p:grpSpPr>
            <a:xfrm>
              <a:off x="251520" y="3927648"/>
              <a:ext cx="8656903" cy="1226840"/>
              <a:chOff x="251521" y="762000"/>
              <a:chExt cx="8656903" cy="1226840"/>
            </a:xfrm>
          </p:grpSpPr>
          <p:cxnSp>
            <p:nvCxnSpPr>
              <p:cNvPr id="142" name="Egyenes összekötő 141"/>
              <p:cNvCxnSpPr/>
              <p:nvPr/>
            </p:nvCxnSpPr>
            <p:spPr>
              <a:xfrm>
                <a:off x="755576" y="1052736"/>
                <a:ext cx="7632848" cy="0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Egyenes összekötő 142"/>
              <p:cNvCxnSpPr/>
              <p:nvPr/>
            </p:nvCxnSpPr>
            <p:spPr>
              <a:xfrm>
                <a:off x="755576" y="1340768"/>
                <a:ext cx="2952329" cy="0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Egyenes összekötő 143"/>
              <p:cNvCxnSpPr/>
              <p:nvPr/>
            </p:nvCxnSpPr>
            <p:spPr>
              <a:xfrm>
                <a:off x="755576" y="1628800"/>
                <a:ext cx="7632848" cy="0"/>
              </a:xfrm>
              <a:prstGeom prst="line">
                <a:avLst/>
              </a:prstGeom>
              <a:ln w="762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Ellipszis 144"/>
              <p:cNvSpPr/>
              <p:nvPr/>
            </p:nvSpPr>
            <p:spPr>
              <a:xfrm>
                <a:off x="251521" y="762000"/>
                <a:ext cx="648071" cy="122684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hu-HU" dirty="0" smtClean="0"/>
                  <a:t>p</a:t>
                </a:r>
                <a:r>
                  <a:rPr lang="hu-HU" baseline="-25000" dirty="0" smtClean="0"/>
                  <a:t>1</a:t>
                </a:r>
                <a:endParaRPr lang="hu-HU" dirty="0"/>
              </a:p>
            </p:txBody>
          </p:sp>
          <p:sp>
            <p:nvSpPr>
              <p:cNvPr id="146" name="Ellipszis 145"/>
              <p:cNvSpPr/>
              <p:nvPr/>
            </p:nvSpPr>
            <p:spPr>
              <a:xfrm>
                <a:off x="8260353" y="762000"/>
                <a:ext cx="648071" cy="122684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hu-HU" dirty="0" smtClean="0"/>
                  <a:t>p</a:t>
                </a:r>
                <a:r>
                  <a:rPr lang="hu-HU" baseline="-25000" dirty="0"/>
                  <a:t>3</a:t>
                </a:r>
                <a:endParaRPr lang="hu-HU" dirty="0"/>
              </a:p>
            </p:txBody>
          </p:sp>
        </p:grpSp>
        <p:cxnSp>
          <p:nvCxnSpPr>
            <p:cNvPr id="98" name="Egyenes összekötő 97"/>
            <p:cNvCxnSpPr/>
            <p:nvPr/>
          </p:nvCxnSpPr>
          <p:spPr>
            <a:xfrm flipV="1">
              <a:off x="755575" y="5744174"/>
              <a:ext cx="2504946" cy="2145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Egyenes összekötő 105"/>
            <p:cNvCxnSpPr/>
            <p:nvPr/>
          </p:nvCxnSpPr>
          <p:spPr>
            <a:xfrm flipV="1">
              <a:off x="862877" y="6047414"/>
              <a:ext cx="1890565" cy="8526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Egyenes összekötő 106"/>
            <p:cNvCxnSpPr/>
            <p:nvPr/>
          </p:nvCxnSpPr>
          <p:spPr>
            <a:xfrm>
              <a:off x="755575" y="6296257"/>
              <a:ext cx="7632848" cy="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Ellipszis 107"/>
            <p:cNvSpPr/>
            <p:nvPr/>
          </p:nvSpPr>
          <p:spPr>
            <a:xfrm>
              <a:off x="251520" y="544252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 smtClean="0"/>
                <a:t>p</a:t>
              </a:r>
              <a:r>
                <a:rPr lang="hu-HU" baseline="-25000" dirty="0"/>
                <a:t>2</a:t>
              </a:r>
              <a:endParaRPr lang="hu-HU" dirty="0"/>
            </a:p>
          </p:txBody>
        </p:sp>
        <p:sp>
          <p:nvSpPr>
            <p:cNvPr id="109" name="Ellipszis 108"/>
            <p:cNvSpPr/>
            <p:nvPr/>
          </p:nvSpPr>
          <p:spPr>
            <a:xfrm>
              <a:off x="8260352" y="5442520"/>
              <a:ext cx="648071" cy="122684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 smtClean="0"/>
                <a:t>p</a:t>
              </a:r>
              <a:r>
                <a:rPr lang="hu-HU" baseline="-25000" dirty="0" smtClean="0"/>
                <a:t>4</a:t>
              </a:r>
              <a:endParaRPr lang="hu-HU" dirty="0"/>
            </a:p>
          </p:txBody>
        </p:sp>
        <p:cxnSp>
          <p:nvCxnSpPr>
            <p:cNvPr id="115" name="Egyenes összekötő 114"/>
            <p:cNvCxnSpPr/>
            <p:nvPr/>
          </p:nvCxnSpPr>
          <p:spPr>
            <a:xfrm>
              <a:off x="3115896" y="4218384"/>
              <a:ext cx="5200520" cy="0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Egyenes összekötő 115"/>
            <p:cNvCxnSpPr>
              <a:endCxn id="109" idx="2"/>
            </p:cNvCxnSpPr>
            <p:nvPr/>
          </p:nvCxnSpPr>
          <p:spPr>
            <a:xfrm>
              <a:off x="3401191" y="6055940"/>
              <a:ext cx="485916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Egyenes összekötő 116"/>
            <p:cNvCxnSpPr/>
            <p:nvPr/>
          </p:nvCxnSpPr>
          <p:spPr>
            <a:xfrm>
              <a:off x="2924997" y="6050937"/>
              <a:ext cx="5335355" cy="7708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Egyenes összekötő 117"/>
            <p:cNvCxnSpPr/>
            <p:nvPr/>
          </p:nvCxnSpPr>
          <p:spPr>
            <a:xfrm>
              <a:off x="3753786" y="4500632"/>
              <a:ext cx="4519629" cy="124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Egyenes összekötő 119"/>
            <p:cNvCxnSpPr/>
            <p:nvPr/>
          </p:nvCxnSpPr>
          <p:spPr>
            <a:xfrm>
              <a:off x="3308675" y="5661248"/>
              <a:ext cx="5003929" cy="9633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Egyenes összekötő 120"/>
            <p:cNvCxnSpPr/>
            <p:nvPr/>
          </p:nvCxnSpPr>
          <p:spPr>
            <a:xfrm>
              <a:off x="2651029" y="4787863"/>
              <a:ext cx="5609323" cy="3988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Ellipszis 121"/>
            <p:cNvSpPr/>
            <p:nvPr/>
          </p:nvSpPr>
          <p:spPr>
            <a:xfrm>
              <a:off x="4499992" y="5010870"/>
              <a:ext cx="2808312" cy="50875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hu-HU" dirty="0" smtClean="0"/>
                <a:t>O = (g</a:t>
              </a:r>
              <a:r>
                <a:rPr lang="hu-HU" baseline="-25000" dirty="0" smtClean="0"/>
                <a:t>1</a:t>
              </a:r>
              <a:r>
                <a:rPr lang="hu-HU" dirty="0" smtClean="0"/>
                <a:t>, g</a:t>
              </a:r>
              <a:r>
                <a:rPr lang="hu-HU" baseline="-25000" dirty="0" smtClean="0"/>
                <a:t>2</a:t>
              </a:r>
              <a:r>
                <a:rPr lang="hu-HU" dirty="0" smtClean="0"/>
                <a:t>, g</a:t>
              </a:r>
              <a:r>
                <a:rPr lang="hu-HU" baseline="-25000" dirty="0" smtClean="0"/>
                <a:t>3</a:t>
              </a:r>
              <a:r>
                <a:rPr lang="hu-HU" dirty="0" smtClean="0"/>
                <a:t>)</a:t>
              </a:r>
              <a:endParaRPr lang="hu-HU" dirty="0"/>
            </a:p>
          </p:txBody>
        </p:sp>
        <p:cxnSp>
          <p:nvCxnSpPr>
            <p:cNvPr id="123" name="Egyenes összekötő 122"/>
            <p:cNvCxnSpPr/>
            <p:nvPr/>
          </p:nvCxnSpPr>
          <p:spPr>
            <a:xfrm>
              <a:off x="3083492" y="4175206"/>
              <a:ext cx="192364" cy="161483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Egyenes összekötő 123"/>
            <p:cNvCxnSpPr/>
            <p:nvPr/>
          </p:nvCxnSpPr>
          <p:spPr>
            <a:xfrm>
              <a:off x="3153989" y="4218384"/>
              <a:ext cx="180812" cy="1482054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Egyenes összekötő 124"/>
            <p:cNvCxnSpPr/>
            <p:nvPr/>
          </p:nvCxnSpPr>
          <p:spPr>
            <a:xfrm>
              <a:off x="3197755" y="4218384"/>
              <a:ext cx="188299" cy="157056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Egyenes összekötő 125"/>
            <p:cNvCxnSpPr/>
            <p:nvPr/>
          </p:nvCxnSpPr>
          <p:spPr>
            <a:xfrm>
              <a:off x="3707904" y="4482123"/>
              <a:ext cx="236855" cy="1906912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Egyenes összekötő 126"/>
            <p:cNvCxnSpPr/>
            <p:nvPr/>
          </p:nvCxnSpPr>
          <p:spPr>
            <a:xfrm>
              <a:off x="3792975" y="4482123"/>
              <a:ext cx="230162" cy="1837556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Egyenes összekötő 127"/>
            <p:cNvCxnSpPr/>
            <p:nvPr/>
          </p:nvCxnSpPr>
          <p:spPr>
            <a:xfrm>
              <a:off x="3852336" y="4480560"/>
              <a:ext cx="235364" cy="1874642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Egyenes összekötő 128"/>
            <p:cNvCxnSpPr/>
            <p:nvPr/>
          </p:nvCxnSpPr>
          <p:spPr>
            <a:xfrm>
              <a:off x="467544" y="5949280"/>
              <a:ext cx="180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Egyenes összekötő 129"/>
            <p:cNvCxnSpPr/>
            <p:nvPr/>
          </p:nvCxnSpPr>
          <p:spPr>
            <a:xfrm>
              <a:off x="8486558" y="5962343"/>
              <a:ext cx="180000" cy="0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Egyenes összekötő 130"/>
            <p:cNvCxnSpPr/>
            <p:nvPr/>
          </p:nvCxnSpPr>
          <p:spPr>
            <a:xfrm flipV="1">
              <a:off x="874058" y="5968553"/>
              <a:ext cx="1892878" cy="2644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Téglalap 131"/>
            <p:cNvSpPr/>
            <p:nvPr/>
          </p:nvSpPr>
          <p:spPr>
            <a:xfrm>
              <a:off x="3260521" y="4931876"/>
              <a:ext cx="37095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hu-HU" dirty="0" smtClean="0">
                  <a:solidFill>
                    <a:schemeClr val="bg1"/>
                  </a:solidFill>
                </a:rPr>
                <a:t>g</a:t>
              </a:r>
              <a:r>
                <a:rPr lang="hu-HU" baseline="-25000" dirty="0" smtClean="0">
                  <a:solidFill>
                    <a:schemeClr val="bg1"/>
                  </a:solidFill>
                </a:rPr>
                <a:t>1</a:t>
              </a:r>
              <a:endParaRPr lang="hu-HU" dirty="0">
                <a:solidFill>
                  <a:schemeClr val="bg1"/>
                </a:solidFill>
              </a:endParaRPr>
            </a:p>
          </p:txBody>
        </p:sp>
        <p:cxnSp>
          <p:nvCxnSpPr>
            <p:cNvPr id="133" name="Egyenes összekötő 132"/>
            <p:cNvCxnSpPr/>
            <p:nvPr/>
          </p:nvCxnSpPr>
          <p:spPr>
            <a:xfrm flipV="1">
              <a:off x="834276" y="5667618"/>
              <a:ext cx="2392513" cy="11876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églalap 133"/>
            <p:cNvSpPr/>
            <p:nvPr/>
          </p:nvSpPr>
          <p:spPr>
            <a:xfrm>
              <a:off x="2699792" y="4941168"/>
              <a:ext cx="37537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hu-HU" dirty="0" smtClean="0">
                  <a:solidFill>
                    <a:schemeClr val="bg1"/>
                  </a:solidFill>
                </a:rPr>
                <a:t>g</a:t>
              </a:r>
              <a:r>
                <a:rPr lang="hu-HU" baseline="-25000" dirty="0">
                  <a:solidFill>
                    <a:schemeClr val="bg1"/>
                  </a:solidFill>
                </a:rPr>
                <a:t>3</a:t>
              </a:r>
              <a:endParaRPr lang="hu-HU" dirty="0">
                <a:solidFill>
                  <a:schemeClr val="bg1"/>
                </a:solidFill>
              </a:endParaRPr>
            </a:p>
          </p:txBody>
        </p:sp>
        <p:cxnSp>
          <p:nvCxnSpPr>
            <p:cNvPr id="135" name="Egyenes összekötő 134"/>
            <p:cNvCxnSpPr/>
            <p:nvPr/>
          </p:nvCxnSpPr>
          <p:spPr>
            <a:xfrm>
              <a:off x="834276" y="6372802"/>
              <a:ext cx="3110483" cy="81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Egyenes összekötő 135"/>
            <p:cNvCxnSpPr/>
            <p:nvPr/>
          </p:nvCxnSpPr>
          <p:spPr>
            <a:xfrm>
              <a:off x="4049263" y="6359428"/>
              <a:ext cx="4228831" cy="2705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Egyenes összekötő 136"/>
            <p:cNvCxnSpPr/>
            <p:nvPr/>
          </p:nvCxnSpPr>
          <p:spPr>
            <a:xfrm flipV="1">
              <a:off x="3384700" y="5733256"/>
              <a:ext cx="4931716" cy="27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églalap 137"/>
            <p:cNvSpPr/>
            <p:nvPr/>
          </p:nvSpPr>
          <p:spPr>
            <a:xfrm>
              <a:off x="3851920" y="4941168"/>
              <a:ext cx="37537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hu-HU" dirty="0" smtClean="0">
                  <a:solidFill>
                    <a:schemeClr val="bg1"/>
                  </a:solidFill>
                </a:rPr>
                <a:t>g</a:t>
              </a:r>
              <a:r>
                <a:rPr lang="hu-HU" baseline="-25000" dirty="0">
                  <a:solidFill>
                    <a:schemeClr val="bg1"/>
                  </a:solidFill>
                </a:rPr>
                <a:t>2</a:t>
              </a:r>
              <a:endParaRPr lang="hu-HU" dirty="0">
                <a:solidFill>
                  <a:schemeClr val="bg1"/>
                </a:solidFill>
              </a:endParaRPr>
            </a:p>
          </p:txBody>
        </p:sp>
        <p:cxnSp>
          <p:nvCxnSpPr>
            <p:cNvPr id="139" name="Egyenes összekötő 138"/>
            <p:cNvCxnSpPr/>
            <p:nvPr/>
          </p:nvCxnSpPr>
          <p:spPr>
            <a:xfrm>
              <a:off x="2613185" y="4762500"/>
              <a:ext cx="153321" cy="1319566"/>
            </a:xfrm>
            <a:prstGeom prst="line">
              <a:avLst/>
            </a:prstGeom>
            <a:ln w="762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Egyenes összekötő 139"/>
            <p:cNvCxnSpPr/>
            <p:nvPr/>
          </p:nvCxnSpPr>
          <p:spPr>
            <a:xfrm>
              <a:off x="2741403" y="4754793"/>
              <a:ext cx="181106" cy="1332498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Egyenes összekötő 140"/>
            <p:cNvCxnSpPr/>
            <p:nvPr/>
          </p:nvCxnSpPr>
          <p:spPr>
            <a:xfrm>
              <a:off x="2694222" y="4799507"/>
              <a:ext cx="155468" cy="123484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135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11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225" y="713811"/>
            <a:ext cx="7158226" cy="2715189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3+2 Oldest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Hungarian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Universities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anose="05050102010706020507" pitchFamily="18" charset="2"/>
              <a:ea typeface="Verdana" panose="020B0604030504040204" pitchFamily="34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3913284" y="1440946"/>
            <a:ext cx="4475139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Eszterházy Károly </a:t>
            </a:r>
            <a:r>
              <a:rPr lang="hu-HU" sz="2000" dirty="0" err="1" smtClean="0"/>
              <a:t>Catholic</a:t>
            </a:r>
            <a:r>
              <a:rPr lang="hu-HU" sz="2000" dirty="0" smtClean="0"/>
              <a:t> University: 1774 (</a:t>
            </a:r>
            <a:r>
              <a:rPr lang="hu-HU" sz="2000" dirty="0" err="1" smtClean="0"/>
              <a:t>or</a:t>
            </a:r>
            <a:r>
              <a:rPr lang="hu-HU" sz="2000" dirty="0" smtClean="0"/>
              <a:t>,  2020?)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6512" y="2512320"/>
            <a:ext cx="9182100" cy="4333875"/>
          </a:xfrm>
          <a:prstGeom prst="rect">
            <a:avLst/>
          </a:prstGeom>
        </p:spPr>
      </p:pic>
      <p:sp>
        <p:nvSpPr>
          <p:cNvPr id="13" name="Téglalap 12"/>
          <p:cNvSpPr/>
          <p:nvPr/>
        </p:nvSpPr>
        <p:spPr>
          <a:xfrm>
            <a:off x="107504" y="3428999"/>
            <a:ext cx="8928992" cy="361307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Téglalap 15"/>
          <p:cNvSpPr/>
          <p:nvPr/>
        </p:nvSpPr>
        <p:spPr>
          <a:xfrm>
            <a:off x="251520" y="1460912"/>
            <a:ext cx="3312368" cy="59993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Szabadkézi sokszög 20"/>
          <p:cNvSpPr/>
          <p:nvPr/>
        </p:nvSpPr>
        <p:spPr>
          <a:xfrm>
            <a:off x="4211960" y="4473057"/>
            <a:ext cx="338437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MATE: </a:t>
            </a:r>
            <a:r>
              <a:rPr lang="hu-HU" sz="2000" dirty="0" smtClean="0">
                <a:sym typeface="Wingdings" panose="05000000000000000000" pitchFamily="2" charset="2"/>
              </a:rPr>
              <a:t> </a:t>
            </a:r>
            <a:r>
              <a:rPr lang="hu-HU" sz="2000" dirty="0" smtClean="0"/>
              <a:t>2021 (</a:t>
            </a:r>
            <a:r>
              <a:rPr lang="hu-HU" sz="2000" dirty="0" err="1" smtClean="0"/>
              <a:t>or</a:t>
            </a:r>
            <a:r>
              <a:rPr lang="hu-HU" sz="2000" dirty="0" smtClean="0"/>
              <a:t>, </a:t>
            </a:r>
            <a:r>
              <a:rPr lang="hu-HU" sz="2000" dirty="0" err="1" smtClean="0"/>
              <a:t>from</a:t>
            </a:r>
            <a:r>
              <a:rPr lang="hu-HU" sz="2000" dirty="0" smtClean="0"/>
              <a:t> 1787)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76156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16" grpId="0" animBg="1"/>
      <p:bldP spid="2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smtClean="0"/>
              <a:t>POMERON PROPERTIES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9" name="Cím 1"/>
          <p:cNvSpPr txBox="1">
            <a:spLocks/>
          </p:cNvSpPr>
          <p:nvPr/>
        </p:nvSpPr>
        <p:spPr>
          <a:xfrm>
            <a:off x="26126" y="755412"/>
            <a:ext cx="9153370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2400" kern="0" dirty="0" smtClean="0"/>
              <a:t>MODEL RESULT BASED ON EPJC 81 </a:t>
            </a:r>
            <a:r>
              <a:rPr lang="hu-HU" sz="2400" kern="0" dirty="0"/>
              <a:t>(2021) 7, 611</a:t>
            </a:r>
            <a:endParaRPr lang="en-US" sz="2400" kern="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1763688" y="1196752"/>
            <a:ext cx="7416824" cy="646331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b="1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property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b="1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Pomeron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intercept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normal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b="1" dirty="0" err="1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b="1" baseline="-25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(0)-1 = 0.075 ± 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0.001 </a:t>
            </a:r>
            <a:endParaRPr lang="hu-HU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15091"/>
            <a:ext cx="7028938" cy="4932808"/>
          </a:xfrm>
          <a:prstGeom prst="rect">
            <a:avLst/>
          </a:prstGeom>
        </p:spPr>
      </p:pic>
      <p:pic>
        <p:nvPicPr>
          <p:cNvPr id="13" name="Kép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4461" y="1915092"/>
            <a:ext cx="7296051" cy="492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290573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82587"/>
            <a:ext cx="9144000" cy="553998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3600" dirty="0" smtClean="0"/>
              <a:t>ODDERON PROPERTIES</a:t>
            </a:r>
            <a:endParaRPr lang="hu-HU" sz="36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540833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9" name="Cím 1"/>
          <p:cNvSpPr txBox="1">
            <a:spLocks/>
          </p:cNvSpPr>
          <p:nvPr/>
        </p:nvSpPr>
        <p:spPr>
          <a:xfrm>
            <a:off x="-36512" y="775737"/>
            <a:ext cx="9153370" cy="276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 algn="r">
              <a:lnSpc>
                <a:spcPct val="100000"/>
              </a:lnSpc>
              <a:buNone/>
            </a:pPr>
            <a:r>
              <a:rPr lang="hu-HU" sz="1800" kern="0" dirty="0" smtClean="0"/>
              <a:t>  EPJC 81 </a:t>
            </a:r>
            <a:r>
              <a:rPr lang="hu-HU" sz="1800" kern="0" dirty="0"/>
              <a:t>(2021) 7, 611</a:t>
            </a:r>
            <a:endParaRPr lang="en-US" sz="1800" kern="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738" y="2734593"/>
            <a:ext cx="5991774" cy="4098539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7276" y="692696"/>
            <a:ext cx="6171444" cy="4170547"/>
          </a:xfrm>
          <a:prstGeom prst="rect">
            <a:avLst/>
          </a:prstGeom>
        </p:spPr>
      </p:pic>
      <p:cxnSp>
        <p:nvCxnSpPr>
          <p:cNvPr id="6" name="Egyenes összekötő 5"/>
          <p:cNvCxnSpPr/>
          <p:nvPr/>
        </p:nvCxnSpPr>
        <p:spPr>
          <a:xfrm>
            <a:off x="5868144" y="2996952"/>
            <a:ext cx="0" cy="316835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églalap 9"/>
          <p:cNvSpPr/>
          <p:nvPr/>
        </p:nvSpPr>
        <p:spPr>
          <a:xfrm>
            <a:off x="-36512" y="2981851"/>
            <a:ext cx="7416824" cy="2031325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</a:t>
            </a:r>
            <a:r>
              <a:rPr lang="hu-HU" b="1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property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intercept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b="1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(0)-1 = 0.32 </a:t>
            </a:r>
            <a:r>
              <a:rPr lang="hu-HU" b="1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+ 0.32 </a:t>
            </a:r>
            <a:r>
              <a:rPr lang="hu-HU" b="1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– 0.06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Threshold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slowly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decreases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s,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endParaRPr lang="hu-HU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intercept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normal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b="1" dirty="0" err="1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b="1" baseline="-25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(0)-1 = 0.075 ± 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0.001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b="1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nd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property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~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threshold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energy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702301189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Summary</a:t>
            </a:r>
            <a:r>
              <a:rPr lang="hu-HU" kern="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kern="0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DISCOVERED in 3 </a:t>
            </a:r>
            <a:r>
              <a:rPr lang="hu-HU" kern="0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papers</a:t>
            </a:r>
            <a:r>
              <a:rPr lang="hu-HU" kern="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</a:p>
          <a:p>
            <a:r>
              <a:rPr lang="hu-HU" kern="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New: </a:t>
            </a:r>
            <a:r>
              <a:rPr lang="hu-HU" kern="0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focus</a:t>
            </a:r>
            <a:r>
              <a:rPr lang="hu-HU" kern="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on</a:t>
            </a:r>
            <a:r>
              <a:rPr lang="hu-HU" kern="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its</a:t>
            </a:r>
            <a:r>
              <a:rPr lang="hu-HU" kern="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properties</a:t>
            </a:r>
            <a:r>
              <a:rPr lang="hu-HU" kern="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6" name="Szövegdoboz 5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971600" y="718822"/>
            <a:ext cx="7416824" cy="646331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Bialas-Bzdak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 = (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q,d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certain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statistical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» 5 </a:t>
            </a:r>
            <a:r>
              <a:rPr lang="hu-HU" b="1" dirty="0" smtClean="0">
                <a:latin typeface="Symbol" panose="05050102010706020507" pitchFamily="18" charset="2"/>
              </a:rPr>
              <a:t>s</a:t>
            </a:r>
            <a:endParaRPr lang="hu-HU" b="1" dirty="0">
              <a:latin typeface="Symbol" panose="05050102010706020507" pitchFamily="18" charset="2"/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1151620" y="1414517"/>
            <a:ext cx="6840760" cy="646331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discovered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three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papers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/>
              <a:t>three</a:t>
            </a:r>
            <a:r>
              <a:rPr lang="hu-HU" b="1" dirty="0" smtClean="0"/>
              <a:t> </a:t>
            </a:r>
            <a:r>
              <a:rPr lang="hu-HU" b="1" dirty="0" err="1"/>
              <a:t>different</a:t>
            </a:r>
            <a:r>
              <a:rPr lang="hu-HU" b="1" dirty="0"/>
              <a:t> </a:t>
            </a:r>
            <a:r>
              <a:rPr lang="hu-HU" b="1" dirty="0" err="1" smtClean="0"/>
              <a:t>analysis</a:t>
            </a:r>
            <a:r>
              <a:rPr lang="hu-HU" b="1" dirty="0" smtClean="0"/>
              <a:t>, </a:t>
            </a:r>
            <a:r>
              <a:rPr lang="hu-HU" b="1" dirty="0" err="1" smtClean="0"/>
              <a:t>each</a:t>
            </a:r>
            <a:r>
              <a:rPr lang="hu-HU" b="1" dirty="0" smtClean="0"/>
              <a:t> </a:t>
            </a:r>
            <a:r>
              <a:rPr lang="hu-HU" b="1" dirty="0" err="1"/>
              <a:t>with</a:t>
            </a:r>
            <a:r>
              <a:rPr lang="hu-HU" b="1" dirty="0"/>
              <a:t> a </a:t>
            </a:r>
            <a:r>
              <a:rPr lang="hu-HU" b="1" dirty="0" err="1"/>
              <a:t>statistical</a:t>
            </a:r>
            <a:r>
              <a:rPr lang="hu-HU" b="1" dirty="0"/>
              <a:t> </a:t>
            </a:r>
            <a:r>
              <a:rPr lang="hu-HU" b="1" dirty="0" err="1"/>
              <a:t>significance</a:t>
            </a:r>
            <a:r>
              <a:rPr lang="hu-HU" b="1" dirty="0"/>
              <a:t> &gt; 5 </a:t>
            </a:r>
            <a:r>
              <a:rPr lang="hu-HU" b="1" dirty="0" smtClean="0">
                <a:latin typeface="Symbol" panose="05050102010706020507" pitchFamily="18" charset="2"/>
              </a:rPr>
              <a:t>s</a:t>
            </a:r>
            <a:endParaRPr lang="hu-HU" b="1" dirty="0">
              <a:latin typeface="Symbol" panose="05050102010706020507" pitchFamily="18" charset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1547664" y="2110061"/>
            <a:ext cx="6048672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smtClean="0"/>
              <a:t>(S,C) </a:t>
            </a:r>
            <a:r>
              <a:rPr lang="hu-HU" sz="2000" b="1" dirty="0" err="1" smtClean="0"/>
              <a:t>structure</a:t>
            </a:r>
            <a:r>
              <a:rPr lang="hu-HU" sz="2000" b="1" dirty="0" smtClean="0"/>
              <a:t> </a:t>
            </a:r>
            <a:r>
              <a:rPr lang="hu-HU" sz="2000" b="1" dirty="0" err="1" smtClean="0"/>
              <a:t>evident</a:t>
            </a:r>
            <a:r>
              <a:rPr lang="hu-HU" sz="2000" b="1" dirty="0" smtClean="0"/>
              <a:t>,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/>
              <a:t>S</a:t>
            </a:r>
            <a:r>
              <a:rPr lang="hu-HU" sz="2000" dirty="0" err="1" smtClean="0"/>
              <a:t>cientific</a:t>
            </a:r>
            <a:r>
              <a:rPr lang="hu-HU" sz="2000" dirty="0" smtClean="0"/>
              <a:t> </a:t>
            </a:r>
            <a:r>
              <a:rPr lang="hu-HU" sz="2000" dirty="0" err="1" smtClean="0"/>
              <a:t>Statement</a:t>
            </a:r>
            <a:r>
              <a:rPr lang="hu-HU" sz="2000" dirty="0" smtClean="0"/>
              <a:t> S is </a:t>
            </a:r>
            <a:r>
              <a:rPr lang="hu-HU" sz="2000" dirty="0" err="1" smtClean="0"/>
              <a:t>valid</a:t>
            </a:r>
            <a:r>
              <a:rPr lang="hu-HU" sz="2000" dirty="0" smtClean="0"/>
              <a:t> </a:t>
            </a:r>
            <a:r>
              <a:rPr lang="hu-HU" sz="2000" dirty="0" err="1" smtClean="0"/>
              <a:t>if</a:t>
            </a:r>
            <a:r>
              <a:rPr lang="hu-HU" sz="2000" dirty="0" smtClean="0"/>
              <a:t> </a:t>
            </a:r>
            <a:r>
              <a:rPr lang="hu-HU" sz="2000" dirty="0" err="1" smtClean="0"/>
              <a:t>Condition</a:t>
            </a:r>
            <a:r>
              <a:rPr lang="hu-HU" sz="2000" dirty="0" smtClean="0"/>
              <a:t> C is </a:t>
            </a:r>
            <a:r>
              <a:rPr lang="hu-HU" sz="2000" dirty="0" err="1" smtClean="0"/>
              <a:t>satisfied</a:t>
            </a:r>
            <a:endParaRPr lang="hu-HU" sz="2000" dirty="0" smtClean="0"/>
          </a:p>
        </p:txBody>
      </p:sp>
      <p:sp>
        <p:nvSpPr>
          <p:cNvPr id="8" name="Téglalap 7"/>
          <p:cNvSpPr/>
          <p:nvPr/>
        </p:nvSpPr>
        <p:spPr>
          <a:xfrm>
            <a:off x="62087" y="2852936"/>
            <a:ext cx="9019826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b="1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property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exists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uestioned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where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13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t=0?) 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2" name="Téglalap 11"/>
          <p:cNvSpPr/>
          <p:nvPr/>
        </p:nvSpPr>
        <p:spPr>
          <a:xfrm>
            <a:off x="971600" y="3934797"/>
            <a:ext cx="7416824" cy="646331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intercept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b="1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(0)-1 = 0.32 </a:t>
            </a:r>
            <a:r>
              <a:rPr lang="hu-HU" b="1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+ 0.32 </a:t>
            </a:r>
            <a:r>
              <a:rPr lang="hu-HU" b="1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– 0.06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Pomeron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intercept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normal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b="1" dirty="0" err="1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b="1" baseline="-25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(0)-1 = 0.075 ± 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0.001 </a:t>
            </a:r>
            <a:endParaRPr lang="hu-HU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5" name="Téglalap 14"/>
          <p:cNvSpPr/>
          <p:nvPr/>
        </p:nvSpPr>
        <p:spPr>
          <a:xfrm>
            <a:off x="2258331" y="4641814"/>
            <a:ext cx="4627338" cy="646331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1.96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– 8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Threshold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just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appearing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6" name="Téglalap 15"/>
          <p:cNvSpPr/>
          <p:nvPr/>
        </p:nvSpPr>
        <p:spPr>
          <a:xfrm>
            <a:off x="971600" y="3265228"/>
            <a:ext cx="7416824" cy="646331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properties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Bialas-Bzdak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so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far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a limited s and –t &gt; 0.37 GeV</a:t>
            </a:r>
            <a:r>
              <a:rPr lang="hu-HU" b="1" baseline="30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7" name="Téglalap 16"/>
          <p:cNvSpPr/>
          <p:nvPr/>
        </p:nvSpPr>
        <p:spPr>
          <a:xfrm>
            <a:off x="35496" y="5939988"/>
            <a:ext cx="9019826" cy="646331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Ongoing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debate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what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D0-TOTEM PRL?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Is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there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any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evidence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t= 0?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Response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coming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…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4189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1" grpId="0" animBg="1"/>
      <p:bldP spid="8" grpId="0" animBg="1"/>
      <p:bldP spid="12" grpId="0" animBg="1"/>
      <p:bldP spid="15" grpId="0" animBg="1"/>
      <p:bldP spid="16" grpId="0" animBg="1"/>
      <p:bldP spid="1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ép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60"/>
          <a:stretch/>
        </p:blipFill>
        <p:spPr>
          <a:xfrm>
            <a:off x="183232" y="741659"/>
            <a:ext cx="8853264" cy="1721699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923"/>
          <a:stretch/>
        </p:blipFill>
        <p:spPr>
          <a:xfrm>
            <a:off x="183232" y="2558901"/>
            <a:ext cx="8853264" cy="1950219"/>
          </a:xfrm>
          <a:prstGeom prst="rect">
            <a:avLst/>
          </a:prstGeom>
        </p:spPr>
      </p:pic>
      <p:pic>
        <p:nvPicPr>
          <p:cNvPr id="13" name="Kép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960" y="4581128"/>
            <a:ext cx="8860536" cy="1800606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19441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First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three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Proceedings</a:t>
            </a:r>
            <a:r>
              <a:rPr lang="hu-HU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&gt; 5 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4945917" y="3895463"/>
            <a:ext cx="4176464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b="1" dirty="0" smtClean="0"/>
              <a:t>Gribov’90 </a:t>
            </a:r>
            <a:r>
              <a:rPr lang="hu-HU" sz="1400" b="1" dirty="0" err="1" smtClean="0"/>
              <a:t>Memorial</a:t>
            </a:r>
            <a:r>
              <a:rPr lang="hu-HU" sz="1400" b="1" dirty="0" smtClean="0"/>
              <a:t> </a:t>
            </a:r>
            <a:r>
              <a:rPr lang="hu-HU" sz="1400" b="1" dirty="0" err="1" smtClean="0"/>
              <a:t>Volume</a:t>
            </a:r>
            <a:r>
              <a:rPr lang="hu-HU" sz="1400" dirty="0" smtClean="0"/>
              <a:t>, pp. 69-80 (2021)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>
                <a:hlinkClick r:id="rId5"/>
              </a:rPr>
              <a:t>https://</a:t>
            </a:r>
            <a:r>
              <a:rPr lang="fr-FR" sz="1400" dirty="0" smtClean="0">
                <a:hlinkClick r:id="rId5"/>
              </a:rPr>
              <a:t>doi.org/10.1142/9789811238406_0012</a:t>
            </a:r>
            <a:r>
              <a:rPr lang="hu-HU" sz="1400" dirty="0" smtClean="0"/>
              <a:t> </a:t>
            </a:r>
            <a:endParaRPr lang="hu-HU" sz="14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4731960" y="1840171"/>
            <a:ext cx="4176464" cy="4946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nl-NL" sz="1400" dirty="0"/>
              <a:t> </a:t>
            </a:r>
            <a:r>
              <a:rPr lang="nl-NL" sz="1400" i="1" dirty="0"/>
              <a:t>EPJ Web Conf.</a:t>
            </a:r>
            <a:r>
              <a:rPr lang="nl-NL" sz="1400" dirty="0"/>
              <a:t> 235 </a:t>
            </a:r>
            <a:r>
              <a:rPr lang="nl-NL" sz="1400" b="1" dirty="0"/>
              <a:t>(2020)</a:t>
            </a:r>
            <a:r>
              <a:rPr lang="nl-NL" sz="1400" dirty="0"/>
              <a:t> </a:t>
            </a:r>
            <a:r>
              <a:rPr lang="nl-NL" sz="1400" dirty="0" smtClean="0"/>
              <a:t>06002</a:t>
            </a:r>
            <a:r>
              <a:rPr lang="hu-HU" sz="1400" dirty="0" smtClean="0"/>
              <a:t>, </a:t>
            </a:r>
            <a:r>
              <a:rPr lang="hu-HU" sz="1400" dirty="0" err="1" smtClean="0"/>
              <a:t>proc</a:t>
            </a:r>
            <a:r>
              <a:rPr lang="hu-HU" sz="1400" dirty="0" smtClean="0"/>
              <a:t>. </a:t>
            </a:r>
            <a:r>
              <a:rPr lang="hu-HU" sz="1400" b="1" dirty="0" smtClean="0"/>
              <a:t>ISMD 2019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6"/>
              </a:rPr>
              <a:t>https://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6"/>
              </a:rPr>
              <a:t>doi.org/10.1051/epjconf/202023506002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</a:p>
        </p:txBody>
      </p:sp>
      <p:sp>
        <p:nvSpPr>
          <p:cNvPr id="14" name="Szabadkézi sokszög 13"/>
          <p:cNvSpPr/>
          <p:nvPr/>
        </p:nvSpPr>
        <p:spPr>
          <a:xfrm>
            <a:off x="4846646" y="5855927"/>
            <a:ext cx="4176464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 smtClean="0"/>
              <a:t>PoS</a:t>
            </a:r>
            <a:r>
              <a:rPr lang="hu-HU" sz="1400" dirty="0" smtClean="0"/>
              <a:t> </a:t>
            </a:r>
            <a:r>
              <a:rPr lang="hu-HU" sz="1400" b="1" dirty="0" smtClean="0"/>
              <a:t>ICHEP 2020 </a:t>
            </a:r>
            <a:r>
              <a:rPr lang="hu-HU" sz="1400" dirty="0" smtClean="0"/>
              <a:t>(2021)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>
                <a:hlinkClick r:id="rId7"/>
              </a:rPr>
              <a:t>https://</a:t>
            </a:r>
            <a:r>
              <a:rPr lang="hu-HU" sz="1400" dirty="0" smtClean="0">
                <a:hlinkClick r:id="rId7"/>
              </a:rPr>
              <a:t>doi.org/10.22323/1.390.0496</a:t>
            </a:r>
            <a:r>
              <a:rPr lang="hu-HU" sz="1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172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405" y="814485"/>
            <a:ext cx="8837028" cy="1712904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405" y="2940405"/>
            <a:ext cx="8850091" cy="1496707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19441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2021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observations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with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&gt; 5 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4427984" y="1916832"/>
            <a:ext cx="4608512" cy="802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1400" dirty="0" err="1" smtClean="0"/>
              <a:t>Hungarian-Swedish</a:t>
            </a:r>
            <a:r>
              <a:rPr lang="hu-HU" sz="1400" dirty="0" smtClean="0"/>
              <a:t> </a:t>
            </a:r>
            <a:r>
              <a:rPr lang="hu-HU" sz="1400" dirty="0" err="1" smtClean="0"/>
              <a:t>Odderon</a:t>
            </a:r>
            <a:r>
              <a:rPr lang="hu-HU" sz="1400" dirty="0" smtClean="0"/>
              <a:t>:</a:t>
            </a:r>
          </a:p>
          <a:p>
            <a:r>
              <a:rPr lang="fr-FR" sz="1400" dirty="0" smtClean="0"/>
              <a:t>Eur</a:t>
            </a:r>
            <a:r>
              <a:rPr lang="fr-FR" sz="1400" dirty="0"/>
              <a:t>. Phys. J. C (2021) </a:t>
            </a:r>
            <a:r>
              <a:rPr lang="fr-FR" sz="1400" b="1" dirty="0"/>
              <a:t>81</a:t>
            </a:r>
            <a:r>
              <a:rPr lang="fr-FR" sz="1400" dirty="0"/>
              <a:t>: </a:t>
            </a:r>
            <a:r>
              <a:rPr lang="fr-FR" sz="1400" dirty="0" smtClean="0"/>
              <a:t>180</a:t>
            </a:r>
            <a:r>
              <a:rPr lang="hu-HU" sz="1400" dirty="0" smtClean="0"/>
              <a:t>, </a:t>
            </a:r>
            <a:r>
              <a:rPr lang="hu-HU" dirty="0"/>
              <a:t> </a:t>
            </a:r>
            <a:r>
              <a:rPr lang="en-US" sz="1400" u="sng" dirty="0" smtClean="0">
                <a:hlinkClick r:id="rId5"/>
              </a:rPr>
              <a:t>Published</a:t>
            </a:r>
            <a:r>
              <a:rPr lang="en-US" sz="1400" u="sng" dirty="0">
                <a:hlinkClick r:id="rId5"/>
              </a:rPr>
              <a:t>: 23 February </a:t>
            </a:r>
            <a:r>
              <a:rPr lang="en-US" sz="1400" u="sng" dirty="0" smtClean="0">
                <a:hlinkClick r:id="rId5"/>
              </a:rPr>
              <a:t>2021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>
                <a:hlinkClick r:id="rId6"/>
              </a:rPr>
              <a:t>https://doi.org/10.1140/epjc/s10052-021-08867-6</a:t>
            </a:r>
            <a:endParaRPr lang="hu-HU" sz="14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3203848" y="3861048"/>
            <a:ext cx="4608512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1400" dirty="0" err="1" smtClean="0"/>
              <a:t>Hungarian-Polish</a:t>
            </a:r>
            <a:r>
              <a:rPr lang="hu-HU" sz="1400" dirty="0" smtClean="0"/>
              <a:t> </a:t>
            </a:r>
            <a:r>
              <a:rPr lang="hu-HU" sz="1400" dirty="0" err="1" smtClean="0"/>
              <a:t>Odderon</a:t>
            </a:r>
            <a:r>
              <a:rPr lang="hu-HU" sz="1400" dirty="0" smtClean="0"/>
              <a:t>:</a:t>
            </a:r>
          </a:p>
          <a:p>
            <a:r>
              <a:rPr lang="fr-FR" sz="1400" dirty="0" smtClean="0"/>
              <a:t>Eur. Phys. J. C </a:t>
            </a:r>
            <a:r>
              <a:rPr lang="hu-HU" sz="1400" dirty="0" smtClean="0"/>
              <a:t>(2021) </a:t>
            </a:r>
            <a:r>
              <a:rPr lang="hu-HU" sz="1400" b="1" dirty="0" smtClean="0"/>
              <a:t>81</a:t>
            </a:r>
            <a:r>
              <a:rPr lang="hu-HU" sz="1400" dirty="0" smtClean="0"/>
              <a:t>:611 , </a:t>
            </a:r>
            <a:r>
              <a:rPr lang="en-US" sz="1400" u="sng" dirty="0" smtClean="0">
                <a:hlinkClick r:id="rId7"/>
              </a:rPr>
              <a:t>Published</a:t>
            </a:r>
            <a:r>
              <a:rPr lang="en-US" sz="1400" u="sng" dirty="0">
                <a:hlinkClick r:id="rId7"/>
              </a:rPr>
              <a:t>: 13 July </a:t>
            </a:r>
            <a:r>
              <a:rPr lang="en-US" sz="1400" u="sng" dirty="0" smtClean="0">
                <a:hlinkClick r:id="rId7"/>
              </a:rPr>
              <a:t>2021</a:t>
            </a:r>
            <a:endParaRPr lang="hu-HU" sz="1400" dirty="0" smtClean="0"/>
          </a:p>
          <a:p>
            <a:pPr marL="152280" lvl="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8"/>
              </a:rPr>
              <a:t>https</a:t>
            </a: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8"/>
              </a:rPr>
              <a:t>://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8"/>
              </a:rPr>
              <a:t>doi.org/10.1140/epjc/s10052-021-09381-5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6533" y="5046580"/>
            <a:ext cx="8859963" cy="1766796"/>
          </a:xfrm>
          <a:prstGeom prst="rect">
            <a:avLst/>
          </a:prstGeom>
        </p:spPr>
      </p:pic>
      <p:sp>
        <p:nvSpPr>
          <p:cNvPr id="20" name="Szabadkézi sokszög 19"/>
          <p:cNvSpPr/>
          <p:nvPr/>
        </p:nvSpPr>
        <p:spPr>
          <a:xfrm>
            <a:off x="4211960" y="6093296"/>
            <a:ext cx="4824536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smtClean="0"/>
              <a:t>D0-TOTEM </a:t>
            </a:r>
            <a:r>
              <a:rPr lang="hu-HU" sz="1400" dirty="0" err="1" smtClean="0"/>
              <a:t>Odderon</a:t>
            </a:r>
            <a:r>
              <a:rPr lang="hu-HU" sz="1400" dirty="0" smtClean="0"/>
              <a:t>:</a:t>
            </a:r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 smtClean="0"/>
              <a:t>Phys</a:t>
            </a:r>
            <a:r>
              <a:rPr lang="hu-HU" sz="1400" dirty="0" smtClean="0"/>
              <a:t>. </a:t>
            </a:r>
            <a:r>
              <a:rPr lang="hu-HU" sz="1400" dirty="0" err="1" smtClean="0"/>
              <a:t>Rev</a:t>
            </a:r>
            <a:r>
              <a:rPr lang="hu-HU" sz="1400" dirty="0" smtClean="0"/>
              <a:t>. Lett.</a:t>
            </a:r>
            <a:r>
              <a:rPr lang="fr-FR" sz="1400" dirty="0" smtClean="0"/>
              <a:t> </a:t>
            </a:r>
            <a:r>
              <a:rPr lang="hu-HU" sz="1400" b="1" dirty="0" smtClean="0"/>
              <a:t>127</a:t>
            </a:r>
            <a:r>
              <a:rPr lang="hu-HU" sz="1400" dirty="0" smtClean="0"/>
              <a:t> </a:t>
            </a:r>
            <a:r>
              <a:rPr lang="fr-FR" sz="1400" dirty="0" smtClean="0"/>
              <a:t>(2021)</a:t>
            </a:r>
            <a:r>
              <a:rPr lang="hu-HU" sz="1400" dirty="0" smtClean="0"/>
              <a:t> 6, 062003</a:t>
            </a:r>
            <a:r>
              <a:rPr lang="hu-HU" sz="1400" dirty="0" smtClean="0">
                <a:hlinkClick r:id="rId10"/>
              </a:rPr>
              <a:t>, </a:t>
            </a:r>
            <a:r>
              <a:rPr lang="hu-HU" sz="1400" dirty="0" err="1" smtClean="0">
                <a:hlinkClick r:id="rId10"/>
              </a:rPr>
              <a:t>Published</a:t>
            </a:r>
            <a:r>
              <a:rPr lang="hu-HU" sz="1400" dirty="0" smtClean="0">
                <a:hlinkClick r:id="rId10"/>
              </a:rPr>
              <a:t>: </a:t>
            </a:r>
            <a:r>
              <a:rPr lang="hu-HU" sz="1400" dirty="0">
                <a:hlinkClick r:id="rId10"/>
              </a:rPr>
              <a:t>4 August </a:t>
            </a:r>
            <a:r>
              <a:rPr lang="hu-HU" sz="1400" dirty="0" smtClean="0">
                <a:hlinkClick r:id="rId10"/>
              </a:rPr>
              <a:t>2021</a:t>
            </a:r>
            <a:endParaRPr lang="hu-HU" sz="1400" b="1" dirty="0" smtClean="0"/>
          </a:p>
          <a:p>
            <a:pPr marL="152280" lvl="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11"/>
              </a:rPr>
              <a:t>https://doi.org/10.1103/PhysRevLett.127.062003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9512" y="1988840"/>
            <a:ext cx="4248472" cy="1741737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96136" y="5157192"/>
            <a:ext cx="3240360" cy="879430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3206" y="3904842"/>
            <a:ext cx="2610602" cy="1141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4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Kép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405" y="836712"/>
            <a:ext cx="8837027" cy="1554138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19441"/>
            <a:ext cx="9144000" cy="71913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2022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observations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with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&gt; 5 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ea typeface="Verdana" panose="020B0604030504040204" pitchFamily="34" charset="0"/>
              </a:rPr>
              <a:t>s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6534838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4211960" y="2142288"/>
            <a:ext cx="4824536" cy="67929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smtClean="0"/>
              <a:t> 8 </a:t>
            </a:r>
            <a:r>
              <a:rPr lang="hu-HU" sz="1400" dirty="0" err="1" smtClean="0"/>
              <a:t>TeV</a:t>
            </a:r>
            <a:r>
              <a:rPr lang="hu-HU" sz="1400" dirty="0" smtClean="0"/>
              <a:t>: EPJ </a:t>
            </a:r>
            <a:r>
              <a:rPr lang="hu-HU" sz="1400" dirty="0"/>
              <a:t>C (2022) 82, 263 (2022).</a:t>
            </a:r>
            <a:r>
              <a:rPr lang="hu-HU" sz="1400" dirty="0" err="1" smtClean="0">
                <a:hlinkClick r:id="rId4"/>
              </a:rPr>
              <a:t>Published</a:t>
            </a:r>
            <a:r>
              <a:rPr lang="hu-HU" sz="1400" dirty="0" smtClean="0">
                <a:hlinkClick r:id="rId4"/>
              </a:rPr>
              <a:t>: </a:t>
            </a:r>
            <a:r>
              <a:rPr lang="hu-HU" sz="1400" dirty="0" err="1" smtClean="0">
                <a:hlinkClick r:id="rId4"/>
              </a:rPr>
              <a:t>March</a:t>
            </a:r>
            <a:r>
              <a:rPr lang="hu-HU" sz="1400" dirty="0" smtClean="0">
                <a:hlinkClick r:id="rId4"/>
              </a:rPr>
              <a:t> 26, 2022</a:t>
            </a:r>
            <a:endParaRPr lang="hu-HU" sz="1400" b="1" dirty="0" smtClean="0"/>
          </a:p>
          <a:p>
            <a:pPr marL="152280" lvl="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https://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doi.org/10.1140/epjc/s10052-022-10065-x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lvl="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Publishes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2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final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2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2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D0-TOTEM PRL </a:t>
            </a:r>
            <a:r>
              <a:rPr lang="hu-HU" sz="12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2021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512" y="3578150"/>
            <a:ext cx="8316400" cy="1651050"/>
          </a:xfrm>
          <a:prstGeom prst="rect">
            <a:avLst/>
          </a:prstGeom>
        </p:spPr>
      </p:pic>
      <p:sp>
        <p:nvSpPr>
          <p:cNvPr id="21" name="Szabadkézi sokszög 20"/>
          <p:cNvSpPr/>
          <p:nvPr/>
        </p:nvSpPr>
        <p:spPr>
          <a:xfrm>
            <a:off x="4211960" y="4869160"/>
            <a:ext cx="4824536" cy="95628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smtClean="0"/>
              <a:t>New TOTEM 8 </a:t>
            </a:r>
            <a:r>
              <a:rPr lang="hu-HU" sz="1400" dirty="0" err="1" smtClean="0"/>
              <a:t>TeV</a:t>
            </a:r>
            <a:r>
              <a:rPr lang="hu-HU" sz="1400" dirty="0"/>
              <a:t> </a:t>
            </a:r>
            <a:r>
              <a:rPr lang="hu-HU" sz="1400" dirty="0" err="1" smtClean="0"/>
              <a:t>data</a:t>
            </a:r>
            <a:r>
              <a:rPr lang="hu-HU" sz="1400" dirty="0" smtClean="0"/>
              <a:t> </a:t>
            </a:r>
            <a:r>
              <a:rPr lang="hu-HU" sz="1400" dirty="0" err="1" smtClean="0"/>
              <a:t>vs</a:t>
            </a:r>
            <a:r>
              <a:rPr lang="hu-HU" sz="1400" dirty="0" smtClean="0"/>
              <a:t> </a:t>
            </a:r>
            <a:r>
              <a:rPr lang="hu-HU" sz="1400" dirty="0" err="1" smtClean="0"/>
              <a:t>ReBB</a:t>
            </a:r>
            <a:r>
              <a:rPr lang="hu-HU" sz="1400" dirty="0" smtClean="0"/>
              <a:t> </a:t>
            </a:r>
            <a:r>
              <a:rPr lang="hu-HU" sz="1400" dirty="0" err="1" smtClean="0"/>
              <a:t>model</a:t>
            </a:r>
            <a:r>
              <a:rPr lang="hu-HU" sz="1400" dirty="0" smtClean="0"/>
              <a:t> </a:t>
            </a:r>
            <a:r>
              <a:rPr lang="hu-HU" sz="1400" dirty="0" err="1" smtClean="0"/>
              <a:t>predictions</a:t>
            </a:r>
            <a:r>
              <a:rPr lang="hu-HU" sz="1400" dirty="0" smtClean="0"/>
              <a:t>: </a:t>
            </a:r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smtClean="0"/>
              <a:t>EPJ </a:t>
            </a:r>
            <a:r>
              <a:rPr lang="hu-HU" sz="1400" dirty="0"/>
              <a:t>C </a:t>
            </a:r>
            <a:r>
              <a:rPr lang="hu-HU" sz="1400" dirty="0" smtClean="0"/>
              <a:t>82 (2022</a:t>
            </a:r>
            <a:r>
              <a:rPr lang="hu-HU" sz="1400" dirty="0"/>
              <a:t>) </a:t>
            </a:r>
            <a:r>
              <a:rPr lang="hu-HU" sz="1400" dirty="0" smtClean="0"/>
              <a:t>9, 827. </a:t>
            </a:r>
            <a:r>
              <a:rPr lang="hu-HU" sz="1400" dirty="0" err="1" smtClean="0">
                <a:hlinkClick r:id="rId7"/>
              </a:rPr>
              <a:t>Published</a:t>
            </a:r>
            <a:r>
              <a:rPr lang="hu-HU" sz="1400" dirty="0" smtClean="0">
                <a:hlinkClick r:id="rId7"/>
              </a:rPr>
              <a:t>: </a:t>
            </a:r>
            <a:r>
              <a:rPr lang="hu-HU" sz="1400" dirty="0" err="1" smtClean="0">
                <a:hlinkClick r:id="rId7"/>
              </a:rPr>
              <a:t>Sept</a:t>
            </a:r>
            <a:r>
              <a:rPr lang="hu-HU" sz="1400" dirty="0" smtClean="0">
                <a:hlinkClick r:id="rId7"/>
              </a:rPr>
              <a:t> 19, 2022</a:t>
            </a:r>
            <a:endParaRPr lang="hu-HU" sz="1200" dirty="0" smtClean="0"/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b="1" dirty="0" smtClean="0"/>
              <a:t>In </a:t>
            </a:r>
            <a:r>
              <a:rPr lang="hu-HU" sz="1400" b="1" dirty="0" err="1" smtClean="0"/>
              <a:t>the</a:t>
            </a:r>
            <a:r>
              <a:rPr lang="hu-HU" sz="1400" b="1" dirty="0" smtClean="0"/>
              <a:t> </a:t>
            </a:r>
            <a:r>
              <a:rPr lang="hu-HU" sz="1400" b="1" dirty="0" err="1" smtClean="0"/>
              <a:t>ReBB</a:t>
            </a:r>
            <a:r>
              <a:rPr lang="hu-HU" sz="1400" b="1" dirty="0" smtClean="0"/>
              <a:t> </a:t>
            </a:r>
            <a:r>
              <a:rPr lang="hu-HU" sz="1400" b="1" dirty="0" err="1" smtClean="0"/>
              <a:t>model</a:t>
            </a:r>
            <a:r>
              <a:rPr lang="hu-HU" sz="1400" b="1" dirty="0" smtClean="0"/>
              <a:t>, </a:t>
            </a:r>
            <a:r>
              <a:rPr lang="hu-HU" sz="1400" b="1" dirty="0" err="1" smtClean="0"/>
              <a:t>Odderon</a:t>
            </a:r>
            <a:r>
              <a:rPr lang="hu-HU" sz="1400" b="1" dirty="0" smtClean="0"/>
              <a:t> </a:t>
            </a:r>
            <a:r>
              <a:rPr lang="hu-HU" sz="1400" b="1" dirty="0" err="1" smtClean="0"/>
              <a:t>exchange</a:t>
            </a:r>
            <a:r>
              <a:rPr lang="hu-HU" sz="1400" b="1" dirty="0" smtClean="0"/>
              <a:t> is a </a:t>
            </a:r>
            <a:r>
              <a:rPr lang="hu-HU" sz="1400" b="1" dirty="0" err="1" smtClean="0"/>
              <a:t>certainty</a:t>
            </a:r>
            <a:endParaRPr lang="hu-HU" sz="1400" b="1" dirty="0" smtClean="0"/>
          </a:p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 smtClean="0"/>
              <a:t>Presented</a:t>
            </a:r>
            <a:r>
              <a:rPr lang="hu-HU" sz="1400" dirty="0" smtClean="0"/>
              <a:t> </a:t>
            </a:r>
            <a:r>
              <a:rPr lang="hu-HU" sz="1400" dirty="0" err="1" smtClean="0"/>
              <a:t>at</a:t>
            </a:r>
            <a:r>
              <a:rPr lang="hu-HU" sz="1400" dirty="0" smtClean="0"/>
              <a:t> Diffraction-Low-X’22 </a:t>
            </a:r>
            <a:r>
              <a:rPr lang="hu-HU" sz="1400" dirty="0" err="1" smtClean="0"/>
              <a:t>by</a:t>
            </a:r>
            <a:r>
              <a:rPr lang="hu-HU" sz="1400" dirty="0" smtClean="0"/>
              <a:t> I. Szanyi</a:t>
            </a:r>
            <a:endParaRPr lang="hu-HU" sz="1600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513" y="4855212"/>
            <a:ext cx="4032448" cy="1670132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6405" y="1972679"/>
            <a:ext cx="3665515" cy="1531768"/>
          </a:xfrm>
          <a:prstGeom prst="rect">
            <a:avLst/>
          </a:prstGeom>
        </p:spPr>
      </p:pic>
      <p:sp>
        <p:nvSpPr>
          <p:cNvPr id="13" name="Szabadkézi sokszög 12"/>
          <p:cNvSpPr/>
          <p:nvPr/>
        </p:nvSpPr>
        <p:spPr>
          <a:xfrm>
            <a:off x="4211960" y="5999362"/>
            <a:ext cx="4824536" cy="30995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 smtClean="0"/>
              <a:t>What</a:t>
            </a:r>
            <a:r>
              <a:rPr lang="hu-HU" sz="1400" dirty="0" smtClean="0"/>
              <a:t> </a:t>
            </a:r>
            <a:r>
              <a:rPr lang="hu-HU" sz="1400" dirty="0" err="1" smtClean="0"/>
              <a:t>about</a:t>
            </a:r>
            <a:r>
              <a:rPr lang="hu-HU" sz="1400" dirty="0" smtClean="0"/>
              <a:t> </a:t>
            </a:r>
            <a:r>
              <a:rPr lang="hu-HU" sz="1400" dirty="0" err="1" smtClean="0"/>
              <a:t>model</a:t>
            </a:r>
            <a:r>
              <a:rPr lang="hu-HU" sz="1400" dirty="0" smtClean="0"/>
              <a:t> </a:t>
            </a:r>
            <a:r>
              <a:rPr lang="hu-HU" sz="1400" dirty="0" err="1" smtClean="0"/>
              <a:t>independent</a:t>
            </a:r>
            <a:r>
              <a:rPr lang="hu-HU" sz="1400" dirty="0" smtClean="0"/>
              <a:t> </a:t>
            </a:r>
            <a:r>
              <a:rPr lang="hu-HU" sz="1400" dirty="0" err="1" smtClean="0"/>
              <a:t>results</a:t>
            </a:r>
            <a:r>
              <a:rPr lang="hu-HU" sz="1400" dirty="0" smtClean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374579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813988"/>
            <a:chOff x="0" y="-128189"/>
            <a:chExt cx="9144000" cy="81398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28189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cap="all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sp>
        <p:nvSpPr>
          <p:cNvPr id="19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Three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Oldest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Hungarian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Universities</a:t>
            </a:r>
            <a:endParaRPr lang="hu-HU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anose="05050102010706020507" pitchFamily="18" charset="2"/>
              <a:ea typeface="Verdana" panose="020B0604030504040204" pitchFamily="34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590" y="4581128"/>
            <a:ext cx="4620914" cy="2211979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12" name="Kép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8734"/>
            <a:ext cx="9144000" cy="3152314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21" name="Szabadkézi sokszög 20"/>
          <p:cNvSpPr/>
          <p:nvPr/>
        </p:nvSpPr>
        <p:spPr>
          <a:xfrm>
            <a:off x="1043608" y="6411085"/>
            <a:ext cx="3384376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Eötvös Loránd University: 1635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5665305" y="1484784"/>
            <a:ext cx="3371191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University of Pécs: 1367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8960"/>
            <a:ext cx="9144000" cy="1521303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18" name="Szabadkézi sokszög 17"/>
          <p:cNvSpPr/>
          <p:nvPr/>
        </p:nvSpPr>
        <p:spPr>
          <a:xfrm>
            <a:off x="-36512" y="3602773"/>
            <a:ext cx="3456384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University of Debrecen: 1538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3" name="Téglalap 12"/>
          <p:cNvSpPr/>
          <p:nvPr/>
        </p:nvSpPr>
        <p:spPr>
          <a:xfrm>
            <a:off x="107504" y="3095086"/>
            <a:ext cx="7488832" cy="28803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3" name="Téglalap 22"/>
          <p:cNvSpPr/>
          <p:nvPr/>
        </p:nvSpPr>
        <p:spPr>
          <a:xfrm>
            <a:off x="4644008" y="5488098"/>
            <a:ext cx="4392488" cy="127519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Szabadkézi sokszög 14"/>
          <p:cNvSpPr/>
          <p:nvPr/>
        </p:nvSpPr>
        <p:spPr>
          <a:xfrm>
            <a:off x="-36512" y="4653136"/>
            <a:ext cx="4452094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(S,C) </a:t>
            </a:r>
            <a:r>
              <a:rPr lang="hu-HU" sz="2000" dirty="0" err="1" smtClean="0"/>
              <a:t>structure</a:t>
            </a:r>
            <a:r>
              <a:rPr lang="hu-HU" sz="2000" dirty="0" smtClean="0"/>
              <a:t> </a:t>
            </a:r>
            <a:r>
              <a:rPr lang="hu-HU" sz="2000" dirty="0" err="1" smtClean="0"/>
              <a:t>evident</a:t>
            </a:r>
            <a:r>
              <a:rPr lang="hu-HU" sz="2000" dirty="0" smtClean="0"/>
              <a:t>,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S: </a:t>
            </a:r>
            <a:r>
              <a:rPr lang="hu-HU" sz="2000" dirty="0" err="1" smtClean="0"/>
              <a:t>statement</a:t>
            </a:r>
            <a:r>
              <a:rPr lang="hu-HU" sz="2000" dirty="0" smtClean="0"/>
              <a:t>, </a:t>
            </a:r>
            <a:r>
              <a:rPr lang="hu-HU" sz="2000" dirty="0" err="1" smtClean="0"/>
              <a:t>valid</a:t>
            </a:r>
            <a:r>
              <a:rPr lang="hu-HU" sz="2000" dirty="0" smtClean="0"/>
              <a:t> </a:t>
            </a:r>
            <a:r>
              <a:rPr lang="hu-HU" sz="2000" dirty="0" err="1" smtClean="0"/>
              <a:t>if</a:t>
            </a:r>
            <a:r>
              <a:rPr lang="hu-HU" sz="2000" dirty="0" smtClean="0"/>
              <a:t>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C: </a:t>
            </a:r>
            <a:r>
              <a:rPr lang="hu-HU" sz="2000" dirty="0" err="1" smtClean="0"/>
              <a:t>condition</a:t>
            </a:r>
            <a:r>
              <a:rPr lang="hu-HU" sz="2000" dirty="0" smtClean="0"/>
              <a:t> is </a:t>
            </a:r>
            <a:r>
              <a:rPr lang="hu-HU" sz="2000" dirty="0" err="1" smtClean="0"/>
              <a:t>satisfied</a:t>
            </a:r>
            <a:endParaRPr lang="hu-HU" sz="2000" dirty="0" smtClean="0"/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/>
              <a:t>See</a:t>
            </a:r>
            <a:r>
              <a:rPr lang="hu-HU" sz="2000" dirty="0" smtClean="0"/>
              <a:t> </a:t>
            </a:r>
            <a:r>
              <a:rPr lang="hu-HU" sz="2000" dirty="0" err="1" smtClean="0"/>
              <a:t>talk</a:t>
            </a:r>
            <a:r>
              <a:rPr lang="hu-HU" sz="2000" dirty="0" smtClean="0"/>
              <a:t> of </a:t>
            </a:r>
            <a:r>
              <a:rPr lang="hu-HU" sz="2000" dirty="0" smtClean="0">
                <a:hlinkClick r:id="rId6"/>
              </a:rPr>
              <a:t>R. </a:t>
            </a:r>
            <a:r>
              <a:rPr lang="hu-HU" sz="2000" dirty="0" err="1" smtClean="0">
                <a:hlinkClick r:id="rId6"/>
              </a:rPr>
              <a:t>Dardasht</a:t>
            </a:r>
            <a:r>
              <a:rPr lang="hu-HU" sz="2000" dirty="0" err="1" smtClean="0"/>
              <a:t>i</a:t>
            </a:r>
            <a:r>
              <a:rPr lang="hu-HU" sz="2000" dirty="0" smtClean="0"/>
              <a:t> </a:t>
            </a:r>
            <a:r>
              <a:rPr lang="hu-HU" sz="2000" dirty="0" err="1" smtClean="0"/>
              <a:t>at</a:t>
            </a:r>
            <a:r>
              <a:rPr lang="hu-HU" sz="2000" dirty="0" smtClean="0"/>
              <a:t> ISMD21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C </a:t>
            </a:r>
            <a:r>
              <a:rPr lang="hu-HU" sz="2000" dirty="0" err="1" smtClean="0"/>
              <a:t>changes</a:t>
            </a:r>
            <a:r>
              <a:rPr lang="hu-HU" sz="2000" dirty="0" smtClean="0"/>
              <a:t> </a:t>
            </a:r>
            <a:r>
              <a:rPr lang="hu-HU" sz="2000" dirty="0" smtClean="0">
                <a:sym typeface="Wingdings" panose="05000000000000000000" pitchFamily="2" charset="2"/>
              </a:rPr>
              <a:t> S </a:t>
            </a:r>
            <a:r>
              <a:rPr lang="hu-HU" sz="2000" dirty="0" err="1" smtClean="0">
                <a:sym typeface="Wingdings" panose="05000000000000000000" pitchFamily="2" charset="2"/>
              </a:rPr>
              <a:t>changes</a:t>
            </a:r>
            <a:r>
              <a:rPr lang="hu-HU" sz="2000" dirty="0" smtClean="0">
                <a:sym typeface="Wingdings" panose="05000000000000000000" pitchFamily="2" charset="2"/>
              </a:rPr>
              <a:t>, </a:t>
            </a:r>
            <a:r>
              <a:rPr lang="hu-HU" sz="2000" dirty="0" err="1" smtClean="0">
                <a:sym typeface="Wingdings" panose="05000000000000000000" pitchFamily="2" charset="2"/>
              </a:rPr>
              <a:t>examples</a:t>
            </a:r>
            <a:r>
              <a:rPr lang="hu-HU" sz="2000" dirty="0" smtClean="0">
                <a:sym typeface="Wingdings" panose="05000000000000000000" pitchFamily="2" charset="2"/>
              </a:rPr>
              <a:t> </a:t>
            </a:r>
            <a:r>
              <a:rPr lang="hu-HU" sz="2000" dirty="0" err="1" smtClean="0">
                <a:sym typeface="Wingdings" panose="05000000000000000000" pitchFamily="2" charset="2"/>
              </a:rPr>
              <a:t>follow</a:t>
            </a:r>
            <a:endParaRPr lang="hu-HU" sz="2000" dirty="0" smtClean="0"/>
          </a:p>
        </p:txBody>
      </p:sp>
      <p:sp>
        <p:nvSpPr>
          <p:cNvPr id="16" name="Téglalap 15"/>
          <p:cNvSpPr/>
          <p:nvPr/>
        </p:nvSpPr>
        <p:spPr>
          <a:xfrm>
            <a:off x="35496" y="1890706"/>
            <a:ext cx="8280920" cy="28041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Szabadkézi sokszög 16"/>
          <p:cNvSpPr/>
          <p:nvPr/>
        </p:nvSpPr>
        <p:spPr>
          <a:xfrm>
            <a:off x="5639057" y="1998853"/>
            <a:ext cx="3397439" cy="648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/>
              <a:t>University of Pécs: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/>
              <a:t>S: Oldest, C: </a:t>
            </a:r>
            <a:r>
              <a:rPr lang="hu-HU" dirty="0" smtClean="0">
                <a:solidFill>
                  <a:srgbClr val="000000"/>
                </a:solidFill>
                <a:ea typeface="Lucida Sans Unicode" pitchFamily="2"/>
                <a:cs typeface="Lucida Sans Unicode" pitchFamily="2"/>
              </a:rPr>
              <a:t>in Hungary</a:t>
            </a:r>
          </a:p>
        </p:txBody>
      </p:sp>
      <p:sp>
        <p:nvSpPr>
          <p:cNvPr id="20" name="Szabadkézi sokszög 19"/>
          <p:cNvSpPr/>
          <p:nvPr/>
        </p:nvSpPr>
        <p:spPr>
          <a:xfrm>
            <a:off x="4415583" y="3573016"/>
            <a:ext cx="4620914" cy="92551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latin typeface="+mj-lt"/>
              </a:rPr>
              <a:t>University of Debrecen: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latin typeface="+mj-lt"/>
              </a:rPr>
              <a:t>S: Oldest, C: </a:t>
            </a:r>
            <a:r>
              <a:rPr lang="hu-HU" dirty="0" smtClean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in Hungary,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i="1" dirty="0" err="1" smtClean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operating</a:t>
            </a:r>
            <a:r>
              <a:rPr lang="hu-HU" dirty="0" smtClean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continuously</a:t>
            </a:r>
            <a:r>
              <a:rPr lang="hu-HU" dirty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 </a:t>
            </a:r>
            <a:r>
              <a:rPr lang="hu-HU" dirty="0" smtClean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and in </a:t>
            </a:r>
            <a:r>
              <a:rPr lang="hu-HU" dirty="0" err="1" smtClean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the</a:t>
            </a:r>
            <a:r>
              <a:rPr lang="hu-HU" dirty="0" smtClean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 </a:t>
            </a:r>
            <a:r>
              <a:rPr lang="hu-HU" i="1" dirty="0" err="1" smtClean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same</a:t>
            </a:r>
            <a:r>
              <a:rPr lang="hu-HU" i="1" dirty="0" smtClean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 city</a:t>
            </a:r>
          </a:p>
        </p:txBody>
      </p:sp>
      <p:sp>
        <p:nvSpPr>
          <p:cNvPr id="24" name="Szabadkézi sokszög 23"/>
          <p:cNvSpPr/>
          <p:nvPr/>
        </p:nvSpPr>
        <p:spPr>
          <a:xfrm>
            <a:off x="4427984" y="4591721"/>
            <a:ext cx="4620914" cy="92551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latin typeface="+mj-lt"/>
              </a:rPr>
              <a:t>Eötvös University: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latin typeface="+mj-lt"/>
              </a:rPr>
              <a:t>S: Oldest, C: </a:t>
            </a:r>
            <a:r>
              <a:rPr lang="hu-HU" dirty="0" smtClean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in Hungary,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i="1" dirty="0" err="1" smtClean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teaching</a:t>
            </a:r>
            <a:r>
              <a:rPr lang="hu-HU" dirty="0" smtClean="0">
                <a:solidFill>
                  <a:srgbClr val="000000"/>
                </a:solidFill>
                <a:latin typeface="+mj-lt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ea typeface="Lucida Sans Unicode" pitchFamily="2"/>
                <a:cs typeface="Lucida Sans Unicode" pitchFamily="2"/>
              </a:rPr>
              <a:t>continuously</a:t>
            </a:r>
            <a:endParaRPr lang="hu-HU" dirty="0" smtClean="0">
              <a:solidFill>
                <a:srgbClr val="000000"/>
              </a:solidFill>
              <a:latin typeface="+mj-lt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 descr="https://www.unibo.it/it/++theme++unibotheme.portale/img/header/sigillo1x_xl_zaky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778"/>
          <a:stretch/>
        </p:blipFill>
        <p:spPr bwMode="auto">
          <a:xfrm>
            <a:off x="-36512" y="2173345"/>
            <a:ext cx="1440160" cy="1399671"/>
          </a:xfrm>
          <a:prstGeom prst="rect">
            <a:avLst/>
          </a:prstGeom>
          <a:solidFill>
            <a:srgbClr val="FFFF00"/>
          </a:solidFill>
        </p:spPr>
      </p:pic>
    </p:spTree>
    <p:extLst>
      <p:ext uri="{BB962C8B-B14F-4D97-AF65-F5344CB8AC3E}">
        <p14:creationId xmlns:p14="http://schemas.microsoft.com/office/powerpoint/2010/main" val="229653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8" grpId="0" animBg="1"/>
      <p:bldP spid="13" grpId="0" animBg="1"/>
      <p:bldP spid="23" grpId="0" animBg="1"/>
      <p:bldP spid="15" grpId="0" animBg="1"/>
      <p:bldP spid="16" grpId="0" animBg="1"/>
      <p:bldP spid="17" grpId="0" animBg="1"/>
      <p:bldP spid="20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Hungarian-Swedish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2019 -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60" y="2420888"/>
            <a:ext cx="9089679" cy="3503691"/>
          </a:xfrm>
          <a:prstGeom prst="rect">
            <a:avLst/>
          </a:prstGeom>
        </p:spPr>
      </p:pic>
      <p:sp>
        <p:nvSpPr>
          <p:cNvPr id="12" name="Szabadkézi sokszög 11"/>
          <p:cNvSpPr/>
          <p:nvPr/>
        </p:nvSpPr>
        <p:spPr>
          <a:xfrm>
            <a:off x="611560" y="5887865"/>
            <a:ext cx="8064896" cy="92551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S: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≥ 6.26 </a:t>
            </a:r>
            <a:r>
              <a:rPr lang="hu-HU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endParaRPr lang="hu-HU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C1: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 and TOTEM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1.96, 2.76 and 7.0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C2: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domain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validity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still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determined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dependently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</p:txBody>
      </p:sp>
      <p:pic>
        <p:nvPicPr>
          <p:cNvPr id="13" name="Kép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709" y="692696"/>
            <a:ext cx="8880787" cy="1723917"/>
          </a:xfrm>
          <a:prstGeom prst="rect">
            <a:avLst/>
          </a:prstGeom>
        </p:spPr>
      </p:pic>
      <p:sp>
        <p:nvSpPr>
          <p:cNvPr id="14" name="Szabadkézi sokszög 13"/>
          <p:cNvSpPr/>
          <p:nvPr/>
        </p:nvSpPr>
        <p:spPr>
          <a:xfrm>
            <a:off x="4716016" y="1459164"/>
            <a:ext cx="4176464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fr-FR" sz="1400" dirty="0"/>
              <a:t>Eur. Phys. J. C (2021) </a:t>
            </a:r>
            <a:r>
              <a:rPr lang="fr-FR" sz="1400" b="1" dirty="0"/>
              <a:t>81</a:t>
            </a:r>
            <a:r>
              <a:rPr lang="fr-FR" sz="1400" dirty="0"/>
              <a:t>: </a:t>
            </a:r>
            <a:r>
              <a:rPr lang="fr-FR" sz="1400" dirty="0" smtClean="0"/>
              <a:t>180</a:t>
            </a:r>
            <a:r>
              <a:rPr lang="hu-HU" sz="1400" dirty="0" smtClean="0"/>
              <a:t>, </a:t>
            </a:r>
            <a:r>
              <a:rPr lang="hu-HU" sz="1400" dirty="0" err="1" smtClean="0"/>
              <a:t>published</a:t>
            </a:r>
            <a:r>
              <a:rPr lang="hu-HU" sz="1400" dirty="0" smtClean="0"/>
              <a:t> </a:t>
            </a:r>
            <a:r>
              <a:rPr lang="hu-HU" sz="1400" dirty="0" err="1" smtClean="0"/>
              <a:t>February</a:t>
            </a:r>
            <a:r>
              <a:rPr lang="hu-HU" sz="1400" dirty="0" smtClean="0"/>
              <a:t> 2021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>
                <a:hlinkClick r:id="rId5"/>
              </a:rPr>
              <a:t>https://doi.org/10.1140/epjc/s10052-021-08867-6</a:t>
            </a:r>
            <a:endParaRPr lang="hu-HU" sz="14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3851920" y="5517232"/>
            <a:ext cx="1800200" cy="34073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/>
              <a:t>x</a:t>
            </a:r>
            <a:r>
              <a:rPr lang="hu-HU" sz="1600" b="1" dirty="0" smtClean="0"/>
              <a:t> = - B t = - B</a:t>
            </a:r>
            <a:r>
              <a:rPr lang="hu-HU" sz="1600" b="1" baseline="-25000" dirty="0" smtClean="0"/>
              <a:t>0</a:t>
            </a:r>
            <a:r>
              <a:rPr lang="hu-HU" sz="1600" b="1" dirty="0" smtClean="0"/>
              <a:t>(s) t</a:t>
            </a:r>
            <a:endParaRPr lang="hu-HU" sz="1600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 rot="16200000">
            <a:off x="3321512" y="3762688"/>
            <a:ext cx="3024336" cy="34073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 smtClean="0"/>
              <a:t>H(x) = 1/(B </a:t>
            </a:r>
            <a:r>
              <a:rPr lang="hu-HU" sz="1600" b="1" dirty="0" err="1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b="1" baseline="-25000" dirty="0" err="1" smtClean="0"/>
              <a:t>el</a:t>
            </a:r>
            <a:r>
              <a:rPr lang="hu-HU" sz="1600" b="1" dirty="0" smtClean="0"/>
              <a:t>) </a:t>
            </a:r>
            <a:r>
              <a:rPr lang="hu-HU" sz="1600" b="1" dirty="0" err="1" smtClean="0"/>
              <a:t>d</a:t>
            </a:r>
            <a:r>
              <a:rPr lang="hu-HU" sz="1600" b="1" dirty="0" err="1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/</a:t>
            </a:r>
            <a:r>
              <a:rPr lang="hu-HU" sz="1600" b="1" dirty="0" err="1" smtClean="0"/>
              <a:t>dt</a:t>
            </a:r>
            <a:r>
              <a:rPr lang="hu-HU" sz="1600" b="1" dirty="0" smtClean="0"/>
              <a:t> </a:t>
            </a:r>
            <a:r>
              <a:rPr lang="hu-HU" sz="1600" b="1" dirty="0" err="1" smtClean="0"/>
              <a:t>vs</a:t>
            </a:r>
            <a:r>
              <a:rPr lang="hu-HU" sz="1600" b="1" dirty="0"/>
              <a:t> x = - B t </a:t>
            </a:r>
            <a:endParaRPr lang="hu-HU" sz="1600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5517232"/>
            <a:ext cx="2195736" cy="34073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 smtClean="0"/>
              <a:t>B  </a:t>
            </a:r>
            <a:r>
              <a:rPr lang="hu-HU" sz="1600" b="1" dirty="0"/>
              <a:t>≡</a:t>
            </a:r>
            <a:r>
              <a:rPr lang="hu-HU" sz="1600" b="1" dirty="0" smtClean="0"/>
              <a:t> B</a:t>
            </a:r>
            <a:r>
              <a:rPr lang="hu-HU" sz="1600" b="1" baseline="-25000" dirty="0" smtClean="0"/>
              <a:t>0</a:t>
            </a:r>
            <a:r>
              <a:rPr lang="hu-HU" sz="1600" b="1" dirty="0" smtClean="0"/>
              <a:t>(s)  </a:t>
            </a:r>
            <a:r>
              <a:rPr lang="hu-HU" sz="1600" b="1" dirty="0" err="1" smtClean="0"/>
              <a:t>from</a:t>
            </a:r>
            <a:r>
              <a:rPr lang="hu-HU" sz="1600" b="1" dirty="0" smtClean="0"/>
              <a:t> </a:t>
            </a:r>
            <a:r>
              <a:rPr lang="hu-HU" sz="1600" b="1" dirty="0" err="1" smtClean="0"/>
              <a:t>now</a:t>
            </a:r>
            <a:r>
              <a:rPr lang="hu-HU" sz="1600" b="1" dirty="0" smtClean="0"/>
              <a:t> </a:t>
            </a:r>
            <a:r>
              <a:rPr lang="hu-HU" sz="1600" b="1" dirty="0" err="1" smtClean="0"/>
              <a:t>on</a:t>
            </a:r>
            <a:r>
              <a:rPr lang="hu-HU" sz="1600" b="1" dirty="0" smtClean="0"/>
              <a:t> </a:t>
            </a:r>
            <a:endParaRPr lang="hu-HU" sz="1600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55818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Hungarian-Polish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2020-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Kép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055" y="679633"/>
            <a:ext cx="8860441" cy="1487615"/>
          </a:xfrm>
          <a:prstGeom prst="rect">
            <a:avLst/>
          </a:prstGeom>
        </p:spPr>
      </p:pic>
      <p:sp>
        <p:nvSpPr>
          <p:cNvPr id="13" name="Szabadkézi sokszög 12"/>
          <p:cNvSpPr/>
          <p:nvPr/>
        </p:nvSpPr>
        <p:spPr>
          <a:xfrm>
            <a:off x="4860032" y="1196752"/>
            <a:ext cx="4176464" cy="4946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fr-FR" sz="1400" dirty="0"/>
              <a:t>Eur. Phys. J. C </a:t>
            </a:r>
            <a:r>
              <a:rPr lang="hu-HU" sz="1400" dirty="0" smtClean="0"/>
              <a:t>(2021</a:t>
            </a:r>
            <a:r>
              <a:rPr lang="hu-HU" sz="1400" dirty="0"/>
              <a:t>) </a:t>
            </a:r>
            <a:r>
              <a:rPr lang="hu-HU" sz="1400" b="1" dirty="0" smtClean="0"/>
              <a:t>81</a:t>
            </a:r>
            <a:r>
              <a:rPr lang="hu-HU" sz="1400" dirty="0" smtClean="0"/>
              <a:t>:611, </a:t>
            </a:r>
            <a:r>
              <a:rPr lang="hu-HU" sz="1400" dirty="0" err="1" smtClean="0"/>
              <a:t>published</a:t>
            </a:r>
            <a:r>
              <a:rPr lang="hu-HU" sz="1400" dirty="0" smtClean="0"/>
              <a:t> </a:t>
            </a:r>
            <a:r>
              <a:rPr lang="hu-HU" sz="1400" dirty="0" err="1" smtClean="0"/>
              <a:t>July</a:t>
            </a:r>
            <a:r>
              <a:rPr lang="hu-HU" sz="1400" dirty="0" smtClean="0"/>
              <a:t> 2021 </a:t>
            </a:r>
            <a:r>
              <a:rPr lang="fr-FR" sz="1400" dirty="0"/>
              <a:t> </a:t>
            </a:r>
            <a:endParaRPr lang="hu-HU" sz="1400" dirty="0" smtClean="0"/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https://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doi.org/10.1140/epjc/s10052-021-09381-5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50" y="1673689"/>
            <a:ext cx="3639353" cy="5211695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2560" y="1700809"/>
            <a:ext cx="3635061" cy="5256584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8104" y="1700808"/>
            <a:ext cx="3622407" cy="5211695"/>
          </a:xfrm>
          <a:prstGeom prst="rect">
            <a:avLst/>
          </a:prstGeom>
        </p:spPr>
      </p:pic>
      <p:sp>
        <p:nvSpPr>
          <p:cNvPr id="17" name="Szabadkézi sokszög 16"/>
          <p:cNvSpPr/>
          <p:nvPr/>
        </p:nvSpPr>
        <p:spPr>
          <a:xfrm>
            <a:off x="251520" y="6143650"/>
            <a:ext cx="8640960" cy="648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odel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Real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Extended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Bialas-Bzdak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theory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results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≥ 7.08 </a:t>
            </a:r>
            <a:r>
              <a:rPr lang="hu-HU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 and 2.76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251520" y="4818778"/>
            <a:ext cx="8640960" cy="120251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S: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≥ 7.08 </a:t>
            </a:r>
            <a:r>
              <a:rPr lang="hu-HU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endParaRPr lang="hu-HU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C1: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D0 and TOTEM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1.96, 2.76, and 7.0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C2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domain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validity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extended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endParaRPr lang="hu-HU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But</a:t>
            </a:r>
            <a:r>
              <a:rPr lang="hu-HU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 limited </a:t>
            </a:r>
            <a:r>
              <a:rPr lang="hu-HU" dirty="0" err="1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to</a:t>
            </a:r>
            <a:r>
              <a:rPr lang="hu-HU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</a:rPr>
              <a:t> 0.37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≤ −t ≤ 1.2 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r>
              <a:rPr lang="pt-BR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and 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</a:rPr>
              <a:t>0.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546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</a:rPr>
              <a:t>≤ </a:t>
            </a:r>
            <a:r>
              <a:rPr lang="hu-HU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sqrt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(s)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</a:rPr>
              <a:t> ≤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 7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8 </a:t>
            </a:r>
            <a:r>
              <a:rPr lang="hu-HU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TeV</a:t>
            </a:r>
            <a:r>
              <a:rPr lang="hu-HU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hu-HU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Lucida Sans Unicode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6588224" y="1988840"/>
            <a:ext cx="944488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7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3707904" y="1988840"/>
            <a:ext cx="1440160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2.76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827584" y="1988840"/>
            <a:ext cx="1440160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1.96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1907704" y="3212976"/>
            <a:ext cx="3744417" cy="92551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With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new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8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TeV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data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: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Model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dependent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certainty</a:t>
            </a:r>
            <a:endParaRPr lang="hu-HU" b="1" dirty="0" smtClean="0">
              <a:solidFill>
                <a:srgbClr val="000000"/>
              </a:solidFill>
              <a:latin typeface="Verdana" pitchFamily="34"/>
              <a:ea typeface="Verdana" panose="020B0604030504040204" pitchFamily="34" charset="0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a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s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p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resented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by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Verdana" panose="020B0604030504040204" pitchFamily="34" charset="0"/>
                <a:cs typeface="Lucida Sans Unicode" pitchFamily="2"/>
              </a:rPr>
              <a:t> I. Szanyi</a:t>
            </a:r>
          </a:p>
        </p:txBody>
      </p:sp>
      <p:sp>
        <p:nvSpPr>
          <p:cNvPr id="22" name="Szabadkézi sokszög 21"/>
          <p:cNvSpPr/>
          <p:nvPr/>
        </p:nvSpPr>
        <p:spPr>
          <a:xfrm>
            <a:off x="1691680" y="4158512"/>
            <a:ext cx="4392488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fr-FR" sz="1400" dirty="0"/>
              <a:t>Eur. Phys. J. C </a:t>
            </a:r>
            <a:r>
              <a:rPr lang="hu-HU" sz="1400" dirty="0" smtClean="0"/>
              <a:t>(2022) 82, </a:t>
            </a:r>
            <a:r>
              <a:rPr lang="hu-HU" sz="1400" dirty="0"/>
              <a:t> </a:t>
            </a:r>
            <a:r>
              <a:rPr lang="hu-HU" sz="1400" dirty="0" smtClean="0"/>
              <a:t>827, </a:t>
            </a:r>
            <a:r>
              <a:rPr lang="hu-HU" sz="1400" dirty="0" err="1" smtClean="0"/>
              <a:t>published</a:t>
            </a:r>
            <a:r>
              <a:rPr lang="hu-HU" sz="1400" dirty="0" smtClean="0"/>
              <a:t> </a:t>
            </a:r>
            <a:r>
              <a:rPr lang="hu-HU" sz="1400" b="1" dirty="0" err="1" smtClean="0"/>
              <a:t>September</a:t>
            </a:r>
            <a:r>
              <a:rPr lang="hu-HU" sz="1400" b="1" dirty="0" smtClean="0"/>
              <a:t> 2022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smtClean="0"/>
              <a:t> </a:t>
            </a:r>
            <a:r>
              <a:rPr lang="fr-FR" sz="1400" dirty="0">
                <a:hlinkClick r:id="rId8"/>
              </a:rPr>
              <a:t>  https://</a:t>
            </a:r>
            <a:r>
              <a:rPr lang="fr-FR" sz="1400" dirty="0" smtClean="0">
                <a:hlinkClick r:id="rId8"/>
              </a:rPr>
              <a:t>doi.org/10.1140/epjc/s10052-022-10770-7</a:t>
            </a:r>
            <a:endParaRPr lang="hu-HU" sz="1400" dirty="0" smtClean="0"/>
          </a:p>
        </p:txBody>
      </p:sp>
    </p:spTree>
    <p:extLst>
      <p:ext uri="{BB962C8B-B14F-4D97-AF65-F5344CB8AC3E}">
        <p14:creationId xmlns:p14="http://schemas.microsoft.com/office/powerpoint/2010/main" val="30470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4" grpId="0" animBg="1"/>
      <p:bldP spid="15" grpId="0" animBg="1"/>
      <p:bldP spid="16" grpId="0" animBg="1"/>
      <p:bldP spid="18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ép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692696"/>
            <a:ext cx="8859963" cy="1766796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370" y="1986880"/>
            <a:ext cx="5562600" cy="3962400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4134" y="1916832"/>
            <a:ext cx="5028530" cy="3960440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0" y="116632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3481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endParaRPr lang="hu-HU" sz="2800" b="1" cap="all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Cím 1"/>
          <p:cNvSpPr txBox="1">
            <a:spLocks/>
          </p:cNvSpPr>
          <p:nvPr/>
        </p:nvSpPr>
        <p:spPr>
          <a:xfrm>
            <a:off x="0" y="42863"/>
            <a:ext cx="9144000" cy="71913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</a:lstStyle>
          <a:p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D0-TOTEM </a:t>
            </a:r>
            <a:r>
              <a:rPr lang="hu-H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Odderon</a:t>
            </a:r>
            <a:r>
              <a:rPr lang="hu-H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, 2020-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9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-28704" y="5313542"/>
            <a:ext cx="9156034" cy="181806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S: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≥ 5.2 </a:t>
            </a:r>
            <a:r>
              <a:rPr lang="hu-HU" sz="1600" b="1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1600" i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C1: </a:t>
            </a:r>
            <a:r>
              <a:rPr lang="hu-HU" sz="1600" b="1" i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almost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independently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combined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√s = 13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 = 0:  </a:t>
            </a:r>
            <a:r>
              <a:rPr lang="hu-HU" sz="1600" dirty="0" err="1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16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1600" baseline="-25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endParaRPr lang="hu-HU" sz="16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C2:</a:t>
            </a:r>
            <a:r>
              <a:rPr lang="hu-HU" sz="1600" b="1" i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i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1600" b="1" i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dataset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8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and 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point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2.76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C3: </a:t>
            </a:r>
            <a:r>
              <a:rPr lang="hu-HU" sz="1600" b="1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8 out of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17 D0 </a:t>
            </a:r>
            <a:r>
              <a:rPr lang="hu-HU" sz="16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points</a:t>
            </a:r>
            <a:r>
              <a:rPr lang="hu-HU" sz="16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used</a:t>
            </a:r>
            <a:endParaRPr lang="hu-HU" sz="1600" b="1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 smtClean="0">
                <a:latin typeface="Verdana" pitchFamily="34"/>
                <a:ea typeface="Lucida Sans Unicode" pitchFamily="2"/>
                <a:cs typeface="Lucida Sans Unicode" pitchFamily="2"/>
              </a:rPr>
              <a:t>C4: </a:t>
            </a:r>
            <a:r>
              <a:rPr lang="hu-HU" sz="1600" b="1" i="1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1600" b="1" dirty="0" smtClean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smtClean="0">
                <a:latin typeface="Verdana" pitchFamily="34"/>
                <a:ea typeface="Lucida Sans Unicode" pitchFamily="2"/>
                <a:cs typeface="Lucida Sans Unicode" pitchFamily="2"/>
              </a:rPr>
              <a:t>D0 </a:t>
            </a:r>
            <a:r>
              <a:rPr lang="hu-HU" sz="1600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1600" dirty="0" smtClean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1600" dirty="0" smtClean="0">
                <a:latin typeface="Verdana" pitchFamily="34"/>
                <a:ea typeface="Lucida Sans Unicode" pitchFamily="2"/>
                <a:cs typeface="Lucida Sans Unicode" pitchFamily="2"/>
              </a:rPr>
              <a:t> and TOTEM pp </a:t>
            </a:r>
            <a:r>
              <a:rPr lang="hu-HU" sz="1600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extrap.data</a:t>
            </a:r>
            <a:r>
              <a:rPr lang="hu-HU" sz="1600" dirty="0" smtClean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1600" dirty="0" smtClean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assumed</a:t>
            </a:r>
            <a:r>
              <a:rPr lang="hu-HU" sz="1600" b="1" dirty="0" smtClean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1600" dirty="0" smtClean="0">
                <a:latin typeface="Verdana" pitchFamily="34"/>
                <a:ea typeface="Lucida Sans Unicode" pitchFamily="2"/>
                <a:cs typeface="Lucida Sans Unicode" pitchFamily="2"/>
              </a:rPr>
              <a:t> be </a:t>
            </a:r>
            <a:r>
              <a:rPr lang="hu-HU" sz="1600" b="1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equal</a:t>
            </a:r>
            <a:r>
              <a:rPr lang="hu-HU" sz="1600" b="1" dirty="0" smtClean="0"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b="1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1600" b="1" dirty="0" smtClean="0">
                <a:latin typeface="Verdana" pitchFamily="34"/>
                <a:ea typeface="Lucida Sans Unicode" pitchFamily="2"/>
                <a:cs typeface="Lucida Sans Unicode" pitchFamily="2"/>
              </a:rPr>
              <a:t> t=0</a:t>
            </a:r>
            <a:endParaRPr lang="hu-HU" sz="1600" dirty="0" smtClean="0"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 smtClean="0">
                <a:latin typeface="Verdana" pitchFamily="34"/>
                <a:ea typeface="Lucida Sans Unicode" pitchFamily="2"/>
                <a:cs typeface="Lucida Sans Unicode" pitchFamily="2"/>
              </a:rPr>
              <a:t>C5: </a:t>
            </a:r>
            <a:r>
              <a:rPr lang="hu-HU" sz="1600" b="1" dirty="0" smtClean="0"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r</a:t>
            </a:r>
            <a:r>
              <a:rPr lang="hu-HU" sz="1600" b="1" baseline="-25000" dirty="0" smtClean="0">
                <a:latin typeface="Verdana" pitchFamily="34"/>
                <a:ea typeface="Lucida Sans Unicode" pitchFamily="2"/>
                <a:cs typeface="Lucida Sans Unicode" pitchFamily="2"/>
              </a:rPr>
              <a:t>0</a:t>
            </a:r>
            <a:r>
              <a:rPr lang="hu-HU" sz="1600" b="1" dirty="0" smtClean="0">
                <a:latin typeface="Verdana" pitchFamily="34"/>
                <a:ea typeface="Lucida Sans Unicode" pitchFamily="2"/>
                <a:cs typeface="Lucida Sans Unicode" pitchFamily="2"/>
              </a:rPr>
              <a:t> (1.96 </a:t>
            </a:r>
            <a:r>
              <a:rPr lang="hu-HU" sz="1600" b="1" dirty="0" err="1" smtClean="0"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1600" b="1" dirty="0" smtClean="0">
                <a:latin typeface="Verdana" pitchFamily="34"/>
                <a:ea typeface="Lucida Sans Unicode" pitchFamily="2"/>
                <a:cs typeface="Lucida Sans Unicode" pitchFamily="2"/>
              </a:rPr>
              <a:t>) = 0.145 </a:t>
            </a:r>
          </a:p>
        </p:txBody>
      </p:sp>
      <p:sp>
        <p:nvSpPr>
          <p:cNvPr id="18" name="Szabadkézi sokszög 17"/>
          <p:cNvSpPr/>
          <p:nvPr/>
        </p:nvSpPr>
        <p:spPr>
          <a:xfrm>
            <a:off x="4211960" y="1412776"/>
            <a:ext cx="4824536" cy="4946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 smtClean="0"/>
              <a:t>Phys</a:t>
            </a:r>
            <a:r>
              <a:rPr lang="hu-HU" sz="1400" dirty="0" smtClean="0"/>
              <a:t>. </a:t>
            </a:r>
            <a:r>
              <a:rPr lang="hu-HU" sz="1400" dirty="0" err="1" smtClean="0"/>
              <a:t>Rev</a:t>
            </a:r>
            <a:r>
              <a:rPr lang="hu-HU" sz="1400" dirty="0" smtClean="0"/>
              <a:t>. Lett.</a:t>
            </a:r>
            <a:r>
              <a:rPr lang="fr-FR" sz="1400" dirty="0" smtClean="0"/>
              <a:t> </a:t>
            </a:r>
            <a:r>
              <a:rPr lang="hu-HU" sz="1400" b="1" dirty="0" smtClean="0"/>
              <a:t>127</a:t>
            </a:r>
            <a:r>
              <a:rPr lang="hu-HU" sz="1400" dirty="0" smtClean="0"/>
              <a:t> </a:t>
            </a:r>
            <a:r>
              <a:rPr lang="fr-FR" sz="1400" dirty="0" smtClean="0"/>
              <a:t>(2021)</a:t>
            </a:r>
            <a:r>
              <a:rPr lang="hu-HU" sz="1400" dirty="0" smtClean="0"/>
              <a:t> 6, 062003</a:t>
            </a:r>
            <a:r>
              <a:rPr lang="hu-HU" sz="1400" dirty="0" smtClean="0">
                <a:hlinkClick r:id="rId6"/>
              </a:rPr>
              <a:t>, </a:t>
            </a:r>
            <a:r>
              <a:rPr lang="hu-HU" sz="1400" dirty="0" err="1" smtClean="0">
                <a:hlinkClick r:id="rId6"/>
              </a:rPr>
              <a:t>Published</a:t>
            </a:r>
            <a:r>
              <a:rPr lang="hu-HU" sz="1400" dirty="0" smtClean="0">
                <a:hlinkClick r:id="rId6"/>
              </a:rPr>
              <a:t>: </a:t>
            </a:r>
            <a:r>
              <a:rPr lang="hu-HU" sz="1400" dirty="0">
                <a:hlinkClick r:id="rId6"/>
              </a:rPr>
              <a:t>4 August </a:t>
            </a:r>
            <a:r>
              <a:rPr lang="hu-HU" sz="1400" dirty="0" smtClean="0">
                <a:hlinkClick r:id="rId6"/>
              </a:rPr>
              <a:t>2021</a:t>
            </a:r>
            <a:endParaRPr lang="hu-HU" sz="1400" b="1" dirty="0" smtClean="0"/>
          </a:p>
          <a:p>
            <a:pPr marL="152280" lvl="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7"/>
              </a:rPr>
              <a:t>https://doi.org/10.1103/PhysRevLett.127.062003</a:t>
            </a:r>
            <a:r>
              <a:rPr lang="hu-HU" sz="12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</p:txBody>
      </p:sp>
      <p:sp>
        <p:nvSpPr>
          <p:cNvPr id="5" name="Téglalap 4"/>
          <p:cNvSpPr/>
          <p:nvPr/>
        </p:nvSpPr>
        <p:spPr>
          <a:xfrm>
            <a:off x="827584" y="3945830"/>
            <a:ext cx="4572000" cy="923330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C0: </a:t>
            </a:r>
            <a:r>
              <a:rPr lang="hu-HU" b="1" i="1" dirty="0" smtClean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models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used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significance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analysis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form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representative</a:t>
            </a:r>
            <a:r>
              <a:rPr lang="hu-HU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sample</a:t>
            </a:r>
            <a:r>
              <a:rPr lang="hu-HU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4002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5" grpId="0" animBg="1"/>
    </p:bldLst>
  </p:timing>
</p:sld>
</file>

<file path=ppt/theme/theme1.xml><?xml version="1.0" encoding="utf-8"?>
<a:theme xmlns:a="http://schemas.openxmlformats.org/drawingml/2006/main" name="Alapértelmezet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28093</TotalTime>
  <Words>2403</Words>
  <Application>Microsoft Office PowerPoint</Application>
  <PresentationFormat>Diavetítés a képernyőre (4:3 oldalarány)</PresentationFormat>
  <Paragraphs>315</Paragraphs>
  <Slides>37</Slides>
  <Notes>27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37</vt:i4>
      </vt:variant>
    </vt:vector>
  </HeadingPairs>
  <TitlesOfParts>
    <vt:vector size="50" baseType="lpstr">
      <vt:lpstr>MS Gothic</vt:lpstr>
      <vt:lpstr>Arial</vt:lpstr>
      <vt:lpstr>Arial Rounded MT Bold</vt:lpstr>
      <vt:lpstr>Arial Unicode MS</vt:lpstr>
      <vt:lpstr>Calibri</vt:lpstr>
      <vt:lpstr>Lucida Sans Unicode</vt:lpstr>
      <vt:lpstr>StarSymbol</vt:lpstr>
      <vt:lpstr>Symbol</vt:lpstr>
      <vt:lpstr>Tahoma</vt:lpstr>
      <vt:lpstr>Times New Roman</vt:lpstr>
      <vt:lpstr>Verdana</vt:lpstr>
      <vt:lpstr>Wingdings</vt:lpstr>
      <vt:lpstr>Alapértelmezett</vt:lpstr>
      <vt:lpstr>Model independent Odderon results   based on new TOTEM data at 8 TeV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H(x) scaling of 7 and 8 TeV data</vt:lpstr>
      <vt:lpstr>H(x) scaling of 2.76 and 8 TeV data</vt:lpstr>
      <vt:lpstr>PowerPoint-bemutató</vt:lpstr>
      <vt:lpstr>PowerPoint-bemutató</vt:lpstr>
      <vt:lpstr>7 TeV: CLOSING DOORS/GATES</vt:lpstr>
      <vt:lpstr>7 TeV RESULTS, CLOSING GATES</vt:lpstr>
      <vt:lpstr>CROSS-CHECK: SIGNAL AT 8 TeV</vt:lpstr>
      <vt:lpstr>A model-independent relation: R~r </vt:lpstr>
      <vt:lpstr>Scientific statements and conditions: philosopy and the evidence for odderon  </vt:lpstr>
      <vt:lpstr>Scientific statements and conditions: philosopy and the evidence for odderon  </vt:lpstr>
      <vt:lpstr>Scientific statements and conditions: philosopy and the evidence for odderon  </vt:lpstr>
      <vt:lpstr>Scientific statements and conditions: philosopy and the evidence for odderon  </vt:lpstr>
      <vt:lpstr>Cross-check: R~r </vt:lpstr>
      <vt:lpstr>OBSERVATION OF ODDERON</vt:lpstr>
      <vt:lpstr>BACKUP SLIDES</vt:lpstr>
      <vt:lpstr>Hungarian-Swedish Odderon: CORDIS</vt:lpstr>
      <vt:lpstr>D0-TOTEM odderon: Nature, CERN</vt:lpstr>
      <vt:lpstr>Illustrations: Odderon, TOTEM, D0</vt:lpstr>
      <vt:lpstr>7 TeV: SLIDING WINDOW for 5 s</vt:lpstr>
      <vt:lpstr>BEST SIGNAL AT 7 TeV</vt:lpstr>
      <vt:lpstr>PowerPoint-bemutató</vt:lpstr>
      <vt:lpstr>PowerPoint-bemutató</vt:lpstr>
      <vt:lpstr>POMERON PROPERTIES</vt:lpstr>
      <vt:lpstr>ODDERON PROPERTIES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Proton holography and Odderon discovery</dc:title>
  <dc:subject>STAR Regional Meeting, Warsaw, November 5, 2012</dc:subject>
  <dc:creator>Csörgő.Tamás</dc:creator>
  <cp:lastModifiedBy>tcsorgo</cp:lastModifiedBy>
  <cp:revision>736</cp:revision>
  <dcterms:modified xsi:type="dcterms:W3CDTF">2022-11-15T07:42:34Z</dcterms:modified>
</cp:coreProperties>
</file>