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300" r:id="rId28"/>
    <p:sldId id="305" r:id="rId29"/>
    <p:sldId id="306" r:id="rId30"/>
    <p:sldId id="296" r:id="rId31"/>
    <p:sldId id="298" r:id="rId32"/>
    <p:sldId id="299" r:id="rId33"/>
    <p:sldId id="308" r:id="rId34"/>
    <p:sldId id="309" r:id="rId35"/>
    <p:sldId id="310" r:id="rId36"/>
    <p:sldId id="311" r:id="rId37"/>
    <p:sldId id="312" r:id="rId38"/>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mūnas Aleksiejūnas" initials="RA" lastIdx="3" clrIdx="0">
    <p:extLst>
      <p:ext uri="{19B8F6BF-5375-455C-9EA6-DF929625EA0E}">
        <p15:presenceInfo xmlns:p15="http://schemas.microsoft.com/office/powerpoint/2012/main" userId="0e472aaabadb455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41100"/>
    <a:srgbClr val="037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08"/>
    <p:restoredTop sz="94715"/>
  </p:normalViewPr>
  <p:slideViewPr>
    <p:cSldViewPr snapToGrid="0">
      <p:cViewPr varScale="1">
        <p:scale>
          <a:sx n="117" d="100"/>
          <a:sy n="117" d="100"/>
        </p:scale>
        <p:origin x="31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11-23T07:55:20.227" idx="1">
    <p:pos x="10" y="10"/>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11-23T08:05:44.302" idx="2">
    <p:pos x="10" y="10"/>
    <p:text/>
    <p:extLst>
      <p:ext uri="{C676402C-5697-4E1C-873F-D02D1690AC5C}">
        <p15:threadingInfo xmlns:p15="http://schemas.microsoft.com/office/powerpoint/2012/main" timeZoneBias="-120"/>
      </p:ext>
    </p:extLst>
  </p:cm>
  <p:cm authorId="1" dt="2022-11-23T08:05:46.094" idx="3">
    <p:pos x="146" y="146"/>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677CC6-F49E-DC41-8CC1-4EAB0D2D25BC}" type="datetimeFigureOut">
              <a:rPr lang="en-US" smtClean="0"/>
              <a:t>11/23/22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A7C84-0093-6944-BF53-922B03B874B9}" type="slidenum">
              <a:rPr lang="en-US" smtClean="0"/>
              <a:t>‹#›</a:t>
            </a:fld>
            <a:endParaRPr lang="en-US"/>
          </a:p>
        </p:txBody>
      </p:sp>
    </p:spTree>
    <p:extLst>
      <p:ext uri="{BB962C8B-B14F-4D97-AF65-F5344CB8AC3E}">
        <p14:creationId xmlns:p14="http://schemas.microsoft.com/office/powerpoint/2010/main" val="2240929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The school will focus on the fundamental aspects of high-energy physics theory and touch on the cutting edge research currently on-going. In addition, the school will also cover both the basic principles and the current cutting edge technologies of particle accelerators, as well as their applications.</a:t>
            </a:r>
          </a:p>
          <a:p>
            <a:r>
              <a:rPr lang="en-GB" sz="1300" dirty="0"/>
              <a:t>The school is organised by the CERN Baltic Group, a collaboration of nine higher education and research institutions in the Baltic states, and is endorsed by CERN. </a:t>
            </a:r>
          </a:p>
          <a:p>
            <a:endParaRPr lang="en-GB" dirty="0"/>
          </a:p>
        </p:txBody>
      </p:sp>
      <p:sp>
        <p:nvSpPr>
          <p:cNvPr id="4" name="Slide Number Placeholder 3"/>
          <p:cNvSpPr>
            <a:spLocks noGrp="1"/>
          </p:cNvSpPr>
          <p:nvPr>
            <p:ph type="sldNum" sz="quarter" idx="5"/>
          </p:nvPr>
        </p:nvSpPr>
        <p:spPr/>
        <p:txBody>
          <a:bodyPr/>
          <a:lstStyle/>
          <a:p>
            <a:fld id="{D6E41982-9C9C-C141-8575-EDABC0346C38}" type="slidenum">
              <a:rPr lang="en-US" smtClean="0"/>
              <a:t>27</a:t>
            </a:fld>
            <a:endParaRPr lang="en-US"/>
          </a:p>
        </p:txBody>
      </p:sp>
    </p:spTree>
    <p:extLst>
      <p:ext uri="{BB962C8B-B14F-4D97-AF65-F5344CB8AC3E}">
        <p14:creationId xmlns:p14="http://schemas.microsoft.com/office/powerpoint/2010/main" val="3461218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b="1" dirty="0"/>
              <a:t>The Scope and Topics</a:t>
            </a:r>
          </a:p>
          <a:p>
            <a:r>
              <a:rPr lang="en-GB" sz="1300" dirty="0"/>
              <a:t>The scientific and technical CERN Baltic Conference covers the full spectrum of CERN and related activities (e.g. research, engineering, computing, industrial, and policy). </a:t>
            </a:r>
          </a:p>
          <a:p>
            <a:r>
              <a:rPr lang="en-GB" sz="1300" dirty="0"/>
              <a:t>Topics are related, but not limited to: </a:t>
            </a:r>
            <a:r>
              <a:rPr lang="en-GB" sz="1300" b="1" dirty="0"/>
              <a:t>Accelerator, Detector and other Advanced Technologies, High Energy Physics, Data Science and Computing, Nuclear Medicine.</a:t>
            </a:r>
            <a:r>
              <a:rPr lang="en-GB" sz="1300" dirty="0"/>
              <a:t> From physics to engineering, from fundamental science to industry. </a:t>
            </a:r>
          </a:p>
          <a:p>
            <a:r>
              <a:rPr lang="en-GB" sz="1300" dirty="0"/>
              <a:t>Topics will be logically linked to the CBG activities within the CERN collaborations, experiments and studies: such as CMS, CLIC, FCC, MEDICIS, AEGIS, CLOUD, and others.</a:t>
            </a:r>
          </a:p>
          <a:p>
            <a:endParaRPr lang="en-GB" dirty="0"/>
          </a:p>
        </p:txBody>
      </p:sp>
      <p:sp>
        <p:nvSpPr>
          <p:cNvPr id="4" name="Slide Number Placeholder 3"/>
          <p:cNvSpPr>
            <a:spLocks noGrp="1"/>
          </p:cNvSpPr>
          <p:nvPr>
            <p:ph type="sldNum" sz="quarter" idx="5"/>
          </p:nvPr>
        </p:nvSpPr>
        <p:spPr/>
        <p:txBody>
          <a:bodyPr/>
          <a:lstStyle/>
          <a:p>
            <a:fld id="{D6E41982-9C9C-C141-8575-EDABC0346C38}" type="slidenum">
              <a:rPr lang="en-US" smtClean="0"/>
              <a:t>28</a:t>
            </a:fld>
            <a:endParaRPr lang="en-US"/>
          </a:p>
        </p:txBody>
      </p:sp>
    </p:spTree>
    <p:extLst>
      <p:ext uri="{BB962C8B-B14F-4D97-AF65-F5344CB8AC3E}">
        <p14:creationId xmlns:p14="http://schemas.microsoft.com/office/powerpoint/2010/main" val="2330111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6E41982-9C9C-C141-8575-EDABC0346C38}" type="slidenum">
              <a:rPr lang="en-US" smtClean="0"/>
              <a:t>29</a:t>
            </a:fld>
            <a:endParaRPr lang="en-US"/>
          </a:p>
        </p:txBody>
      </p:sp>
    </p:spTree>
    <p:extLst>
      <p:ext uri="{BB962C8B-B14F-4D97-AF65-F5344CB8AC3E}">
        <p14:creationId xmlns:p14="http://schemas.microsoft.com/office/powerpoint/2010/main" val="521144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6E41982-9C9C-C141-8575-EDABC0346C38}" type="slidenum">
              <a:rPr lang="en-US" smtClean="0"/>
              <a:t>30</a:t>
            </a:fld>
            <a:endParaRPr lang="en-US"/>
          </a:p>
        </p:txBody>
      </p:sp>
    </p:spTree>
    <p:extLst>
      <p:ext uri="{BB962C8B-B14F-4D97-AF65-F5344CB8AC3E}">
        <p14:creationId xmlns:p14="http://schemas.microsoft.com/office/powerpoint/2010/main" val="4054710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6E41982-9C9C-C141-8575-EDABC0346C38}" type="slidenum">
              <a:rPr lang="en-US" smtClean="0"/>
              <a:t>31</a:t>
            </a:fld>
            <a:endParaRPr lang="en-US"/>
          </a:p>
        </p:txBody>
      </p:sp>
    </p:spTree>
    <p:extLst>
      <p:ext uri="{BB962C8B-B14F-4D97-AF65-F5344CB8AC3E}">
        <p14:creationId xmlns:p14="http://schemas.microsoft.com/office/powerpoint/2010/main" val="22785095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IdeaSquare</a:t>
            </a:r>
            <a:r>
              <a:rPr lang="en-US" dirty="0"/>
              <a:t> – innovation space at CERN</a:t>
            </a:r>
          </a:p>
          <a:p>
            <a:r>
              <a:rPr lang="en-GB" sz="1300" dirty="0"/>
              <a:t>The Challenge Based Innovation (CBI) programme is a one-semester master’s level course for students in industrial design, business, engineering and architecture.</a:t>
            </a:r>
          </a:p>
          <a:p>
            <a:r>
              <a:rPr lang="en-GB" sz="1300" i="1" dirty="0"/>
              <a:t>The students typically spend roughly one-third of the course at CERN interacting with teams of scientists, engineers and technicians from institutes and universities participating in CERN’s scientific programme. </a:t>
            </a:r>
            <a:endParaRPr lang="en-GB" dirty="0"/>
          </a:p>
        </p:txBody>
      </p:sp>
      <p:sp>
        <p:nvSpPr>
          <p:cNvPr id="4" name="Slide Number Placeholder 3"/>
          <p:cNvSpPr>
            <a:spLocks noGrp="1"/>
          </p:cNvSpPr>
          <p:nvPr>
            <p:ph type="sldNum" sz="quarter" idx="5"/>
          </p:nvPr>
        </p:nvSpPr>
        <p:spPr/>
        <p:txBody>
          <a:bodyPr/>
          <a:lstStyle/>
          <a:p>
            <a:fld id="{D6E41982-9C9C-C141-8575-EDABC0346C38}" type="slidenum">
              <a:rPr lang="en-US" smtClean="0"/>
              <a:t>32</a:t>
            </a:fld>
            <a:endParaRPr lang="en-US"/>
          </a:p>
        </p:txBody>
      </p:sp>
    </p:spTree>
    <p:extLst>
      <p:ext uri="{BB962C8B-B14F-4D97-AF65-F5344CB8AC3E}">
        <p14:creationId xmlns:p14="http://schemas.microsoft.com/office/powerpoint/2010/main" val="2116599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6E41982-9C9C-C141-8575-EDABC0346C38}" type="slidenum">
              <a:rPr lang="en-US" smtClean="0"/>
              <a:t>33</a:t>
            </a:fld>
            <a:endParaRPr lang="en-US"/>
          </a:p>
        </p:txBody>
      </p:sp>
    </p:spTree>
    <p:extLst>
      <p:ext uri="{BB962C8B-B14F-4D97-AF65-F5344CB8AC3E}">
        <p14:creationId xmlns:p14="http://schemas.microsoft.com/office/powerpoint/2010/main" val="1331647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err="1">
                <a:solidFill>
                  <a:schemeClr val="tx1"/>
                </a:solidFill>
                <a:effectLst/>
                <a:latin typeface="+mn-lt"/>
                <a:ea typeface="+mn-ea"/>
                <a:cs typeface="+mn-cs"/>
              </a:rPr>
              <a:t>Įvertinti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integralaus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gamtamokslinio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ugdymo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poveikį</a:t>
            </a:r>
            <a:r>
              <a:rPr lang="en-GB" sz="1200" kern="1200">
                <a:solidFill>
                  <a:schemeClr val="tx1"/>
                </a:solidFill>
                <a:effectLst/>
                <a:latin typeface="+mn-lt"/>
                <a:ea typeface="+mn-ea"/>
                <a:cs typeface="+mn-cs"/>
              </a:rPr>
              <a:t> 5-8 </a:t>
            </a:r>
            <a:r>
              <a:rPr lang="en-GB" sz="1200" kern="1200" err="1">
                <a:solidFill>
                  <a:schemeClr val="tx1"/>
                </a:solidFill>
                <a:effectLst/>
                <a:latin typeface="+mn-lt"/>
                <a:ea typeface="+mn-ea"/>
                <a:cs typeface="+mn-cs"/>
              </a:rPr>
              <a:t>klasės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mokinių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pasiekimams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mokymosi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motyvacijai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ir</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visuminiam</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pasaulio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suvokimui</a:t>
            </a:r>
            <a:r>
              <a:rPr lang="en-GB" sz="1200" kern="1200">
                <a:solidFill>
                  <a:schemeClr val="tx1"/>
                </a:solidFill>
                <a:effectLst/>
                <a:latin typeface="+mn-lt"/>
                <a:ea typeface="+mn-ea"/>
                <a:cs typeface="+mn-cs"/>
              </a:rPr>
              <a:t>;   </a:t>
            </a:r>
          </a:p>
          <a:p>
            <a:pPr lvl="0"/>
            <a:endParaRPr lang="lt-LT" sz="1200" kern="1200">
              <a:solidFill>
                <a:schemeClr val="tx1"/>
              </a:solidFill>
              <a:effectLst/>
              <a:latin typeface="+mn-lt"/>
              <a:ea typeface="+mn-ea"/>
              <a:cs typeface="+mn-cs"/>
            </a:endParaRPr>
          </a:p>
          <a:p>
            <a:pPr lvl="0"/>
            <a:r>
              <a:rPr lang="en-GB" sz="1200" kern="1200" err="1">
                <a:solidFill>
                  <a:schemeClr val="tx1"/>
                </a:solidFill>
                <a:effectLst/>
                <a:latin typeface="+mn-lt"/>
                <a:ea typeface="+mn-ea"/>
                <a:cs typeface="+mn-cs"/>
              </a:rPr>
              <a:t>Išanalizuoti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ir</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įvertinti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integralaus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gamtamokslio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ugdymo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įgyvendinimo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galimybes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ir</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iššūkius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organizavimo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turinio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valdymo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išteklių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ir</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kitose</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srityse</a:t>
            </a:r>
            <a:r>
              <a:rPr lang="en-GB" sz="1200" kern="1200">
                <a:solidFill>
                  <a:schemeClr val="tx1"/>
                </a:solidFill>
                <a:effectLst/>
                <a:latin typeface="+mn-lt"/>
                <a:ea typeface="+mn-ea"/>
                <a:cs typeface="+mn-cs"/>
              </a:rPr>
              <a:t>);   </a:t>
            </a:r>
          </a:p>
          <a:p>
            <a:pPr lvl="0"/>
            <a:endParaRPr lang="lt-LT" sz="1200" kern="1200">
              <a:solidFill>
                <a:schemeClr val="tx1"/>
              </a:solidFill>
              <a:effectLst/>
              <a:latin typeface="+mn-lt"/>
              <a:ea typeface="+mn-ea"/>
              <a:cs typeface="+mn-cs"/>
            </a:endParaRPr>
          </a:p>
          <a:p>
            <a:pPr lvl="0"/>
            <a:r>
              <a:rPr lang="en-GB" sz="1200" kern="1200" err="1">
                <a:solidFill>
                  <a:schemeClr val="tx1"/>
                </a:solidFill>
                <a:effectLst/>
                <a:latin typeface="+mn-lt"/>
                <a:ea typeface="+mn-ea"/>
                <a:cs typeface="+mn-cs"/>
              </a:rPr>
              <a:t>Ištirti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taikomų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gamtamokslinio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ugdymo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modelių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privalumus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ir</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trūkumus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skirtingo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tipo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mokykloms</a:t>
            </a:r>
            <a:r>
              <a:rPr lang="en-GB" sz="1200" kern="1200">
                <a:solidFill>
                  <a:schemeClr val="tx1"/>
                </a:solidFill>
                <a:effectLst/>
                <a:latin typeface="+mn-lt"/>
                <a:ea typeface="+mn-ea"/>
                <a:cs typeface="+mn-cs"/>
              </a:rPr>
              <a:t>;   </a:t>
            </a:r>
          </a:p>
          <a:p>
            <a:pPr lvl="0"/>
            <a:endParaRPr lang="lt-LT" sz="1200" kern="1200">
              <a:solidFill>
                <a:schemeClr val="tx1"/>
              </a:solidFill>
              <a:effectLst/>
              <a:latin typeface="+mn-lt"/>
              <a:ea typeface="+mn-ea"/>
              <a:cs typeface="+mn-cs"/>
            </a:endParaRPr>
          </a:p>
          <a:p>
            <a:pPr lvl="0"/>
            <a:r>
              <a:rPr lang="en-GB" sz="1200" kern="1200" err="1">
                <a:solidFill>
                  <a:schemeClr val="tx1"/>
                </a:solidFill>
                <a:effectLst/>
                <a:latin typeface="+mn-lt"/>
                <a:ea typeface="+mn-ea"/>
                <a:cs typeface="+mn-cs"/>
              </a:rPr>
              <a:t>Išanalizuoti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gamtos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mokslų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mokytojų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kompetencijų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tobulinimo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poreikį</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diegiant</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integralų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gamtamokslinį</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ugdymą</a:t>
            </a:r>
            <a:r>
              <a:rPr lang="en-GB" sz="1200" kern="1200">
                <a:solidFill>
                  <a:schemeClr val="tx1"/>
                </a:solidFill>
                <a:effectLst/>
                <a:latin typeface="+mn-lt"/>
                <a:ea typeface="+mn-ea"/>
                <a:cs typeface="+mn-cs"/>
              </a:rPr>
              <a:t>;   </a:t>
            </a:r>
          </a:p>
          <a:p>
            <a:pPr lvl="0"/>
            <a:endParaRPr lang="lt-LT" sz="1200" kern="1200">
              <a:solidFill>
                <a:schemeClr val="tx1"/>
              </a:solidFill>
              <a:effectLst/>
              <a:latin typeface="+mn-lt"/>
              <a:ea typeface="+mn-ea"/>
              <a:cs typeface="+mn-cs"/>
            </a:endParaRPr>
          </a:p>
          <a:p>
            <a:pPr lvl="0"/>
            <a:r>
              <a:rPr lang="en-GB" sz="1200" kern="1200" err="1">
                <a:solidFill>
                  <a:schemeClr val="tx1"/>
                </a:solidFill>
                <a:effectLst/>
                <a:latin typeface="+mn-lt"/>
                <a:ea typeface="+mn-ea"/>
                <a:cs typeface="+mn-cs"/>
              </a:rPr>
              <a:t>Gautų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rezultatų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pagrindu</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parengti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integralaus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gamtamokslinio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ugdymo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galimybių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analizę</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ir</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rekomendacijas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atnaujintų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gamtamokslinio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ugdymo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Bendrųjų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programų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diegimui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Lietuvos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mokyklose</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gamtos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mokslų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mokytojų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kvalifikacijos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tobulinimo</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tematikai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ir</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organizavimui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mokymosi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tyrinėjant</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organizavimui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ugdymui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kitose</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netradicinėse</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aplinkose</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bei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kitas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svarbias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sritis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kurias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leistų</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išskirti</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atliktas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tyrimas</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ir</a:t>
            </a:r>
            <a:r>
              <a:rPr lang="en-GB" sz="1200" kern="1200">
                <a:solidFill>
                  <a:schemeClr val="tx1"/>
                </a:solidFill>
                <a:effectLst/>
                <a:latin typeface="+mn-lt"/>
                <a:ea typeface="+mn-ea"/>
                <a:cs typeface="+mn-cs"/>
              </a:rPr>
              <a:t> </a:t>
            </a:r>
            <a:r>
              <a:rPr lang="en-GB" sz="1200" kern="1200" err="1">
                <a:solidFill>
                  <a:schemeClr val="tx1"/>
                </a:solidFill>
                <a:effectLst/>
                <a:latin typeface="+mn-lt"/>
                <a:ea typeface="+mn-ea"/>
                <a:cs typeface="+mn-cs"/>
              </a:rPr>
              <a:t>analizė</a:t>
            </a:r>
            <a:r>
              <a:rPr lang="en-GB" sz="1200" kern="1200">
                <a:solidFill>
                  <a:schemeClr val="tx1"/>
                </a:solidFill>
                <a:effectLst/>
                <a:latin typeface="+mn-lt"/>
                <a:ea typeface="+mn-ea"/>
                <a:cs typeface="+mn-cs"/>
              </a:rPr>
              <a:t>. </a:t>
            </a:r>
            <a:endParaRPr lang="lt-LT" sz="1200" kern="1200">
              <a:solidFill>
                <a:schemeClr val="tx1"/>
              </a:solidFill>
              <a:effectLst/>
              <a:latin typeface="+mn-lt"/>
              <a:ea typeface="+mn-ea"/>
              <a:cs typeface="+mn-cs"/>
            </a:endParaRPr>
          </a:p>
          <a:p>
            <a:pPr lvl="0"/>
            <a:endParaRPr lang="lt-LT" sz="1200" kern="1200">
              <a:solidFill>
                <a:schemeClr val="tx1"/>
              </a:solidFill>
              <a:effectLst/>
              <a:latin typeface="+mn-lt"/>
              <a:ea typeface="+mn-ea"/>
              <a:cs typeface="+mn-cs"/>
            </a:endParaRPr>
          </a:p>
          <a:p>
            <a:endParaRPr lang="en-GB"/>
          </a:p>
        </p:txBody>
      </p:sp>
      <p:sp>
        <p:nvSpPr>
          <p:cNvPr id="4" name="Slide Number Placeholder 3"/>
          <p:cNvSpPr>
            <a:spLocks noGrp="1"/>
          </p:cNvSpPr>
          <p:nvPr>
            <p:ph type="sldNum" sz="quarter" idx="5"/>
          </p:nvPr>
        </p:nvSpPr>
        <p:spPr/>
        <p:txBody>
          <a:bodyPr/>
          <a:lstStyle/>
          <a:p>
            <a:fld id="{C37B2F35-023E-4E5B-9FF2-2622E8DE7A71}" type="slidenum">
              <a:rPr lang="en-GB" smtClean="0"/>
              <a:t>34</a:t>
            </a:fld>
            <a:endParaRPr lang="en-GB"/>
          </a:p>
        </p:txBody>
      </p:sp>
    </p:spTree>
    <p:extLst>
      <p:ext uri="{BB962C8B-B14F-4D97-AF65-F5344CB8AC3E}">
        <p14:creationId xmlns:p14="http://schemas.microsoft.com/office/powerpoint/2010/main" val="2068023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err="1">
                <a:solidFill>
                  <a:schemeClr val="tx1"/>
                </a:solidFill>
                <a:effectLst/>
                <a:latin typeface="+mn-lt"/>
                <a:ea typeface="+mn-ea"/>
                <a:cs typeface="+mn-cs"/>
              </a:rPr>
              <a:t>Tikslui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įgyvendinti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pasirenkamos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tirti</a:t>
            </a:r>
            <a:r>
              <a:rPr lang="en-GB" sz="1200" kern="1200" dirty="0">
                <a:solidFill>
                  <a:schemeClr val="tx1"/>
                </a:solidFill>
                <a:effectLst/>
                <a:latin typeface="+mn-lt"/>
                <a:ea typeface="+mn-ea"/>
                <a:cs typeface="+mn-cs"/>
              </a:rPr>
              <a:t> 38 </a:t>
            </a:r>
            <a:r>
              <a:rPr lang="en-GB" sz="1200" kern="1200" dirty="0" err="1">
                <a:solidFill>
                  <a:schemeClr val="tx1"/>
                </a:solidFill>
                <a:effectLst/>
                <a:latin typeface="+mn-lt"/>
                <a:ea typeface="+mn-ea"/>
                <a:cs typeface="+mn-cs"/>
              </a:rPr>
              <a:t>mokyklų</a:t>
            </a:r>
            <a:r>
              <a:rPr lang="en-GB" sz="1200" kern="1200" dirty="0">
                <a:solidFill>
                  <a:schemeClr val="tx1"/>
                </a:solidFill>
                <a:effectLst/>
                <a:latin typeface="+mn-lt"/>
                <a:ea typeface="+mn-ea"/>
                <a:cs typeface="+mn-cs"/>
              </a:rPr>
              <a:t>: 18 </a:t>
            </a:r>
            <a:r>
              <a:rPr lang="en-GB" sz="1200" kern="1200" dirty="0" err="1">
                <a:solidFill>
                  <a:schemeClr val="tx1"/>
                </a:solidFill>
                <a:effectLst/>
                <a:latin typeface="+mn-lt"/>
                <a:ea typeface="+mn-ea"/>
                <a:cs typeface="+mn-cs"/>
              </a:rPr>
              <a:t>dalyvaujančių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Integruoto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gamtos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mokslų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kurso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išbandyme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ir</a:t>
            </a:r>
            <a:r>
              <a:rPr lang="en-GB" sz="1200" kern="1200" dirty="0">
                <a:solidFill>
                  <a:schemeClr val="tx1"/>
                </a:solidFill>
                <a:effectLst/>
                <a:latin typeface="+mn-lt"/>
                <a:ea typeface="+mn-ea"/>
                <a:cs typeface="+mn-cs"/>
              </a:rPr>
              <a:t> 18 </a:t>
            </a:r>
            <a:r>
              <a:rPr lang="en-GB" sz="1200" kern="1200" dirty="0" err="1">
                <a:solidFill>
                  <a:schemeClr val="tx1"/>
                </a:solidFill>
                <a:effectLst/>
                <a:latin typeface="+mn-lt"/>
                <a:ea typeface="+mn-ea"/>
                <a:cs typeface="+mn-cs"/>
              </a:rPr>
              <a:t>nedalyvaujančių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tačiau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panašių</a:t>
            </a:r>
            <a:r>
              <a:rPr lang="en-GB" sz="1200" kern="1200" dirty="0">
                <a:solidFill>
                  <a:schemeClr val="tx1"/>
                </a:solidFill>
                <a:effectLst/>
                <a:latin typeface="+mn-lt"/>
                <a:ea typeface="+mn-ea"/>
                <a:cs typeface="+mn-cs"/>
              </a:rPr>
              <a:t> į </a:t>
            </a:r>
            <a:r>
              <a:rPr lang="en-GB" sz="1200" kern="1200" dirty="0" err="1">
                <a:solidFill>
                  <a:schemeClr val="tx1"/>
                </a:solidFill>
                <a:effectLst/>
                <a:latin typeface="+mn-lt"/>
                <a:ea typeface="+mn-ea"/>
                <a:cs typeface="+mn-cs"/>
              </a:rPr>
              <a:t>dalyvaujančias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kitais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parametrais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regionas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bei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mokyklos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dydis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siekiant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jas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palyginti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Problema</a:t>
            </a:r>
            <a:r>
              <a:rPr lang="en-GB" sz="1200" kern="1200" dirty="0">
                <a:solidFill>
                  <a:schemeClr val="tx1"/>
                </a:solidFill>
                <a:effectLst/>
                <a:latin typeface="+mn-lt"/>
                <a:ea typeface="+mn-ea"/>
                <a:cs typeface="+mn-cs"/>
              </a:rPr>
              <a:t> – </a:t>
            </a:r>
            <a:r>
              <a:rPr lang="en-GB" sz="1200" kern="1200" dirty="0" err="1">
                <a:solidFill>
                  <a:schemeClr val="tx1"/>
                </a:solidFill>
                <a:effectLst/>
                <a:latin typeface="+mn-lt"/>
                <a:ea typeface="+mn-ea"/>
                <a:cs typeface="+mn-cs"/>
              </a:rPr>
              <a:t>karantino</a:t>
            </a:r>
            <a:r>
              <a:rPr lang="en-GB" sz="1200" kern="1200" dirty="0">
                <a:solidFill>
                  <a:schemeClr val="tx1"/>
                </a:solidFill>
                <a:effectLst/>
                <a:latin typeface="+mn-lt"/>
                <a:ea typeface="+mn-ea"/>
                <a:cs typeface="+mn-cs"/>
              </a:rPr>
              <a:t> s</a:t>
            </a:r>
            <a:r>
              <a:rPr lang="lt-LT" sz="1200" kern="1200" dirty="0" err="1">
                <a:solidFill>
                  <a:schemeClr val="tx1"/>
                </a:solidFill>
                <a:effectLst/>
                <a:latin typeface="+mn-lt"/>
                <a:ea typeface="+mn-ea"/>
                <a:cs typeface="+mn-cs"/>
              </a:rPr>
              <a:t>ąlygos</a:t>
            </a:r>
            <a:r>
              <a:rPr lang="lt-LT" sz="1200" kern="1200" dirty="0">
                <a:solidFill>
                  <a:schemeClr val="tx1"/>
                </a:solidFill>
                <a:effectLst/>
                <a:latin typeface="+mn-lt"/>
                <a:ea typeface="+mn-ea"/>
                <a:cs typeface="+mn-cs"/>
              </a:rPr>
              <a:t>, mokyklų nualinimas apklausa. </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b="1" i="0" u="none" strike="noStrike" kern="1200" dirty="0">
                <a:solidFill>
                  <a:schemeClr val="tx1"/>
                </a:solidFill>
                <a:effectLst/>
                <a:latin typeface="+mn-lt"/>
                <a:ea typeface="+mn-ea"/>
                <a:cs typeface="+mn-cs"/>
              </a:rPr>
              <a:t>Dalyvavusios mokyklos, planuota po 19 kiekvieno tipo, viso 38</a:t>
            </a:r>
            <a:r>
              <a:rPr lang="lt-LT"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b="0" i="0" u="none" strike="noStrike" kern="1200" dirty="0">
                <a:solidFill>
                  <a:schemeClr val="tx1"/>
                </a:solidFill>
                <a:effectLst/>
                <a:latin typeface="+mn-lt"/>
                <a:ea typeface="+mn-ea"/>
                <a:cs typeface="+mn-cs"/>
              </a:rPr>
              <a:t>                                          Administracija anketos</a:t>
            </a:r>
            <a:r>
              <a:rPr lang="lt-LT" dirty="0"/>
              <a:t> </a:t>
            </a:r>
            <a:r>
              <a:rPr lang="lt-LT" sz="1200" b="0" i="0" u="none" strike="noStrike" kern="1200" dirty="0">
                <a:solidFill>
                  <a:schemeClr val="tx1"/>
                </a:solidFill>
                <a:effectLst/>
                <a:latin typeface="+mn-lt"/>
                <a:ea typeface="+mn-ea"/>
                <a:cs typeface="+mn-cs"/>
              </a:rPr>
              <a:t>Mokytojai anketos</a:t>
            </a:r>
            <a:r>
              <a:rPr lang="lt-LT" dirty="0"/>
              <a:t> </a:t>
            </a:r>
            <a:r>
              <a:rPr lang="lt-LT" sz="1200" b="0" i="0" u="none" strike="noStrike" kern="1200" dirty="0">
                <a:solidFill>
                  <a:schemeClr val="tx1"/>
                </a:solidFill>
                <a:effectLst/>
                <a:latin typeface="+mn-lt"/>
                <a:ea typeface="+mn-ea"/>
                <a:cs typeface="+mn-cs"/>
              </a:rPr>
              <a:t>Gamtos mokslų testas</a:t>
            </a:r>
            <a:r>
              <a:rPr lang="lt-LT" dirty="0"/>
              <a:t> </a:t>
            </a:r>
            <a:r>
              <a:rPr lang="lt-LT" sz="1200" b="0" i="0" u="none" strike="noStrike" kern="1200" dirty="0">
                <a:solidFill>
                  <a:schemeClr val="tx1"/>
                </a:solidFill>
                <a:effectLst/>
                <a:latin typeface="+mn-lt"/>
                <a:ea typeface="+mn-ea"/>
                <a:cs typeface="+mn-cs"/>
              </a:rPr>
              <a:t>Bendradarbiavimo testas</a:t>
            </a:r>
            <a:r>
              <a:rPr lang="lt-LT" dirty="0"/>
              <a:t> </a:t>
            </a:r>
            <a:r>
              <a:rPr lang="lt-LT" sz="1200" b="0" i="0" u="none" strike="noStrike" kern="1200" dirty="0">
                <a:solidFill>
                  <a:schemeClr val="tx1"/>
                </a:solidFill>
                <a:effectLst/>
                <a:latin typeface="+mn-lt"/>
                <a:ea typeface="+mn-ea"/>
                <a:cs typeface="+mn-cs"/>
              </a:rPr>
              <a:t>Mokiniai anketos</a:t>
            </a:r>
            <a:r>
              <a:rPr lang="lt-LT" dirty="0"/>
              <a:t> </a:t>
            </a:r>
            <a:r>
              <a:rPr lang="en-GB" sz="1200" b="0" i="0" kern="1200" dirty="0" err="1">
                <a:solidFill>
                  <a:schemeClr val="tx1"/>
                </a:solidFill>
                <a:effectLst/>
                <a:latin typeface="+mn-lt"/>
                <a:ea typeface="+mn-ea"/>
                <a:cs typeface="+mn-cs"/>
              </a:rPr>
              <a:t>Dalyvavo</a:t>
            </a:r>
            <a:r>
              <a:rPr lang="en-GB" sz="1200" b="0" i="0" kern="1200" dirty="0">
                <a:solidFill>
                  <a:schemeClr val="tx1"/>
                </a:solidFill>
                <a:effectLst/>
                <a:latin typeface="+mn-lt"/>
                <a:ea typeface="+mn-ea"/>
                <a:cs typeface="+mn-cs"/>
              </a:rPr>
              <a:t> </a:t>
            </a:r>
            <a:r>
              <a:rPr lang="en-GB" sz="1200" b="0" i="0" kern="1200" dirty="0" err="1">
                <a:solidFill>
                  <a:schemeClr val="tx1"/>
                </a:solidFill>
                <a:effectLst/>
                <a:latin typeface="+mn-lt"/>
                <a:ea typeface="+mn-ea"/>
                <a:cs typeface="+mn-cs"/>
              </a:rPr>
              <a:t>visuose</a:t>
            </a:r>
            <a:r>
              <a:rPr lang="lt-LT" sz="1200" b="0" i="0" kern="1200" dirty="0">
                <a:solidFill>
                  <a:schemeClr val="tx1"/>
                </a:solidFill>
                <a:effectLst/>
                <a:latin typeface="+mn-lt"/>
                <a:ea typeface="+mn-ea"/>
                <a:cs typeface="+mn-cs"/>
              </a:rPr>
              <a:t>  </a:t>
            </a:r>
            <a:r>
              <a:rPr lang="lt-LT" sz="1200" b="0" i="0" u="none" strike="noStrike" kern="1200" dirty="0">
                <a:solidFill>
                  <a:schemeClr val="tx1"/>
                </a:solidFill>
                <a:effectLst/>
                <a:latin typeface="+mn-lt"/>
                <a:ea typeface="+mn-ea"/>
                <a:cs typeface="+mn-cs"/>
              </a:rPr>
              <a:t>Nedalyvavo nė viename</a:t>
            </a:r>
            <a:r>
              <a:rPr lang="lt-LT"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b="0" i="0" u="none" strike="noStrike" kern="1200" dirty="0">
                <a:solidFill>
                  <a:schemeClr val="tx1"/>
                </a:solidFill>
                <a:effectLst/>
                <a:latin typeface="+mn-lt"/>
                <a:ea typeface="+mn-ea"/>
                <a:cs typeface="+mn-cs"/>
              </a:rPr>
              <a:t>Dalyvavusių mokyklų IGMK</a:t>
            </a:r>
            <a:r>
              <a:rPr lang="lt-LT" dirty="0"/>
              <a:t>                 </a:t>
            </a:r>
            <a:r>
              <a:rPr lang="lt-LT" sz="1200" b="0" i="0" u="none" strike="noStrike" kern="1200" dirty="0">
                <a:solidFill>
                  <a:schemeClr val="tx1"/>
                </a:solidFill>
                <a:effectLst/>
                <a:latin typeface="+mn-lt"/>
                <a:ea typeface="+mn-ea"/>
                <a:cs typeface="+mn-cs"/>
              </a:rPr>
              <a:t>16</a:t>
            </a:r>
            <a:r>
              <a:rPr lang="lt-LT" dirty="0"/>
              <a:t>                          </a:t>
            </a:r>
            <a:r>
              <a:rPr lang="lt-LT" sz="1200" b="0" i="0" u="none" strike="noStrike" kern="1200" dirty="0">
                <a:solidFill>
                  <a:schemeClr val="tx1"/>
                </a:solidFill>
                <a:effectLst/>
                <a:latin typeface="+mn-lt"/>
                <a:ea typeface="+mn-ea"/>
                <a:cs typeface="+mn-cs"/>
              </a:rPr>
              <a:t>17</a:t>
            </a:r>
            <a:r>
              <a:rPr lang="lt-LT" dirty="0"/>
              <a:t>                                </a:t>
            </a:r>
            <a:r>
              <a:rPr lang="lt-LT" sz="1200" b="0" i="0" u="none" strike="noStrike" kern="1200" dirty="0">
                <a:solidFill>
                  <a:schemeClr val="tx1"/>
                </a:solidFill>
                <a:effectLst/>
                <a:latin typeface="+mn-lt"/>
                <a:ea typeface="+mn-ea"/>
                <a:cs typeface="+mn-cs"/>
              </a:rPr>
              <a:t>17</a:t>
            </a:r>
            <a:r>
              <a:rPr lang="lt-LT" dirty="0"/>
              <a:t>                                 </a:t>
            </a:r>
            <a:r>
              <a:rPr lang="lt-LT" sz="1200" b="0" i="0" u="none" strike="noStrike" kern="1200" dirty="0">
                <a:solidFill>
                  <a:schemeClr val="tx1"/>
                </a:solidFill>
                <a:effectLst/>
                <a:latin typeface="+mn-lt"/>
                <a:ea typeface="+mn-ea"/>
                <a:cs typeface="+mn-cs"/>
              </a:rPr>
              <a:t>17</a:t>
            </a:r>
            <a:r>
              <a:rPr lang="lt-LT" dirty="0"/>
              <a:t>                           </a:t>
            </a:r>
            <a:r>
              <a:rPr lang="lt-LT" sz="1200" b="0" i="0" u="none" strike="noStrike" kern="1200" dirty="0">
                <a:solidFill>
                  <a:schemeClr val="tx1"/>
                </a:solidFill>
                <a:effectLst/>
                <a:latin typeface="+mn-lt"/>
                <a:ea typeface="+mn-ea"/>
                <a:cs typeface="+mn-cs"/>
              </a:rPr>
              <a:t>17</a:t>
            </a:r>
            <a:r>
              <a:rPr lang="lt-LT" dirty="0"/>
              <a:t>                            </a:t>
            </a:r>
            <a:r>
              <a:rPr lang="lt-LT" sz="1200" b="0" i="0" u="none" strike="noStrike" kern="1200" dirty="0">
                <a:solidFill>
                  <a:schemeClr val="tx1"/>
                </a:solidFill>
                <a:effectLst/>
                <a:latin typeface="+mn-lt"/>
                <a:ea typeface="+mn-ea"/>
                <a:cs typeface="+mn-cs"/>
              </a:rPr>
              <a:t>14</a:t>
            </a:r>
            <a:r>
              <a:rPr lang="lt-LT" dirty="0"/>
              <a:t>                                 </a:t>
            </a:r>
            <a:r>
              <a:rPr lang="lt-LT" sz="1200" b="0" i="0" u="none" strike="noStrike" kern="1200" dirty="0">
                <a:solidFill>
                  <a:schemeClr val="tx1"/>
                </a:solidFill>
                <a:effectLst/>
                <a:latin typeface="+mn-lt"/>
                <a:ea typeface="+mn-ea"/>
                <a:cs typeface="+mn-cs"/>
              </a:rPr>
              <a:t>1</a:t>
            </a:r>
            <a:r>
              <a:rPr lang="lt-LT"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b="0" i="0" u="none" strike="noStrike" kern="1200" dirty="0">
                <a:solidFill>
                  <a:schemeClr val="tx1"/>
                </a:solidFill>
                <a:effectLst/>
                <a:latin typeface="+mn-lt"/>
                <a:ea typeface="+mn-ea"/>
                <a:cs typeface="+mn-cs"/>
              </a:rPr>
              <a:t>Dalyvavusių mokyklų PUBP</a:t>
            </a:r>
            <a:r>
              <a:rPr lang="lt-LT" dirty="0"/>
              <a:t>                 </a:t>
            </a:r>
            <a:r>
              <a:rPr lang="lt-LT" sz="1200" b="0" i="0" u="none" strike="noStrike" kern="1200" dirty="0">
                <a:solidFill>
                  <a:schemeClr val="tx1"/>
                </a:solidFill>
                <a:effectLst/>
                <a:latin typeface="+mn-lt"/>
                <a:ea typeface="+mn-ea"/>
                <a:cs typeface="+mn-cs"/>
              </a:rPr>
              <a:t>16</a:t>
            </a:r>
            <a:r>
              <a:rPr lang="lt-LT" dirty="0"/>
              <a:t>                         </a:t>
            </a:r>
            <a:r>
              <a:rPr lang="lt-LT" sz="1200" b="0" i="0" u="none" strike="noStrike" kern="1200" dirty="0">
                <a:solidFill>
                  <a:schemeClr val="tx1"/>
                </a:solidFill>
                <a:effectLst/>
                <a:latin typeface="+mn-lt"/>
                <a:ea typeface="+mn-ea"/>
                <a:cs typeface="+mn-cs"/>
              </a:rPr>
              <a:t>17</a:t>
            </a:r>
            <a:r>
              <a:rPr lang="lt-LT" dirty="0"/>
              <a:t>                                </a:t>
            </a:r>
            <a:r>
              <a:rPr lang="lt-LT" sz="1200" b="0" i="0" u="none" strike="noStrike" kern="1200" dirty="0">
                <a:solidFill>
                  <a:schemeClr val="tx1"/>
                </a:solidFill>
                <a:effectLst/>
                <a:latin typeface="+mn-lt"/>
                <a:ea typeface="+mn-ea"/>
                <a:cs typeface="+mn-cs"/>
              </a:rPr>
              <a:t>19</a:t>
            </a:r>
            <a:r>
              <a:rPr lang="lt-LT" dirty="0"/>
              <a:t>                                 </a:t>
            </a:r>
            <a:r>
              <a:rPr lang="lt-LT" sz="1200" b="0" i="0" u="none" strike="noStrike" kern="1200" dirty="0">
                <a:solidFill>
                  <a:schemeClr val="tx1"/>
                </a:solidFill>
                <a:effectLst/>
                <a:latin typeface="+mn-lt"/>
                <a:ea typeface="+mn-ea"/>
                <a:cs typeface="+mn-cs"/>
              </a:rPr>
              <a:t>17</a:t>
            </a:r>
            <a:r>
              <a:rPr lang="lt-LT" dirty="0"/>
              <a:t>                           </a:t>
            </a:r>
            <a:r>
              <a:rPr lang="lt-LT" sz="1200" b="0" i="0" u="none" strike="noStrike" kern="1200" dirty="0">
                <a:solidFill>
                  <a:schemeClr val="tx1"/>
                </a:solidFill>
                <a:effectLst/>
                <a:latin typeface="+mn-lt"/>
                <a:ea typeface="+mn-ea"/>
                <a:cs typeface="+mn-cs"/>
              </a:rPr>
              <a:t>18</a:t>
            </a:r>
            <a:r>
              <a:rPr lang="lt-LT" dirty="0"/>
              <a:t>                             </a:t>
            </a:r>
            <a:r>
              <a:rPr lang="lt-LT" sz="1200" b="0" i="0" u="none" strike="noStrike" kern="1200" dirty="0">
                <a:solidFill>
                  <a:schemeClr val="tx1"/>
                </a:solidFill>
                <a:effectLst/>
                <a:latin typeface="+mn-lt"/>
                <a:ea typeface="+mn-ea"/>
                <a:cs typeface="+mn-cs"/>
              </a:rPr>
              <a:t>13</a:t>
            </a:r>
            <a:r>
              <a:rPr lang="lt-LT" dirty="0"/>
              <a:t>                                 </a:t>
            </a:r>
            <a:r>
              <a:rPr lang="lt-LT" sz="1200" b="0" i="0" u="none" strike="noStrike" kern="1200" dirty="0">
                <a:solidFill>
                  <a:schemeClr val="tx1"/>
                </a:solidFill>
                <a:effectLst/>
                <a:latin typeface="+mn-lt"/>
                <a:ea typeface="+mn-ea"/>
                <a:cs typeface="+mn-cs"/>
              </a:rPr>
              <a:t>0</a:t>
            </a:r>
            <a:r>
              <a:rPr lang="lt-LT"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b="0" i="0" u="none" strike="noStrike" kern="1200" dirty="0">
                <a:solidFill>
                  <a:schemeClr val="tx1"/>
                </a:solidFill>
                <a:effectLst/>
                <a:latin typeface="+mn-lt"/>
                <a:ea typeface="+mn-ea"/>
                <a:cs typeface="+mn-cs"/>
              </a:rPr>
              <a:t>Dalyvavusių mokyklų viso                   </a:t>
            </a:r>
            <a:r>
              <a:rPr lang="lt-LT" dirty="0"/>
              <a:t> </a:t>
            </a:r>
            <a:r>
              <a:rPr lang="lt-LT" sz="1200" b="0" i="0" u="none" strike="noStrike" kern="1200" dirty="0">
                <a:solidFill>
                  <a:schemeClr val="tx1"/>
                </a:solidFill>
                <a:effectLst/>
                <a:latin typeface="+mn-lt"/>
                <a:ea typeface="+mn-ea"/>
                <a:cs typeface="+mn-cs"/>
              </a:rPr>
              <a:t>32</a:t>
            </a:r>
            <a:r>
              <a:rPr lang="lt-LT" dirty="0"/>
              <a:t>                         </a:t>
            </a:r>
            <a:r>
              <a:rPr lang="lt-LT" sz="1200" b="0" i="0" u="none" strike="noStrike" kern="1200" dirty="0">
                <a:solidFill>
                  <a:schemeClr val="tx1"/>
                </a:solidFill>
                <a:effectLst/>
                <a:latin typeface="+mn-lt"/>
                <a:ea typeface="+mn-ea"/>
                <a:cs typeface="+mn-cs"/>
              </a:rPr>
              <a:t>34</a:t>
            </a:r>
            <a:r>
              <a:rPr lang="lt-LT" dirty="0"/>
              <a:t>                                </a:t>
            </a:r>
            <a:r>
              <a:rPr lang="lt-LT" sz="1200" b="0" i="0" u="none" strike="noStrike" kern="1200" dirty="0">
                <a:solidFill>
                  <a:schemeClr val="tx1"/>
                </a:solidFill>
                <a:effectLst/>
                <a:latin typeface="+mn-lt"/>
                <a:ea typeface="+mn-ea"/>
                <a:cs typeface="+mn-cs"/>
              </a:rPr>
              <a:t>36</a:t>
            </a:r>
            <a:r>
              <a:rPr lang="lt-LT" dirty="0"/>
              <a:t>                                 </a:t>
            </a:r>
            <a:r>
              <a:rPr lang="lt-LT" sz="1200" b="0" i="0" u="none" strike="noStrike" kern="1200" dirty="0">
                <a:solidFill>
                  <a:schemeClr val="tx1"/>
                </a:solidFill>
                <a:effectLst/>
                <a:latin typeface="+mn-lt"/>
                <a:ea typeface="+mn-ea"/>
                <a:cs typeface="+mn-cs"/>
              </a:rPr>
              <a:t>34</a:t>
            </a:r>
            <a:r>
              <a:rPr lang="lt-LT" dirty="0"/>
              <a:t>                           </a:t>
            </a:r>
            <a:r>
              <a:rPr lang="lt-LT" sz="1200" b="0" i="0" u="none" strike="noStrike" kern="1200" dirty="0">
                <a:solidFill>
                  <a:schemeClr val="tx1"/>
                </a:solidFill>
                <a:effectLst/>
                <a:latin typeface="+mn-lt"/>
                <a:ea typeface="+mn-ea"/>
                <a:cs typeface="+mn-cs"/>
              </a:rPr>
              <a:t>35</a:t>
            </a:r>
            <a:r>
              <a:rPr lang="lt-LT" dirty="0"/>
              <a:t>                             </a:t>
            </a:r>
            <a:r>
              <a:rPr lang="lt-LT" sz="1200" b="0" i="0" u="none" strike="noStrike" kern="1200" dirty="0">
                <a:solidFill>
                  <a:schemeClr val="tx1"/>
                </a:solidFill>
                <a:effectLst/>
                <a:latin typeface="+mn-lt"/>
                <a:ea typeface="+mn-ea"/>
                <a:cs typeface="+mn-cs"/>
              </a:rPr>
              <a:t>27</a:t>
            </a:r>
            <a:r>
              <a:rPr lang="lt-LT" dirty="0"/>
              <a:t>                                </a:t>
            </a:r>
            <a:r>
              <a:rPr lang="lt-LT" sz="1200" b="0" i="0" u="none" strike="noStrike" kern="1200" dirty="0">
                <a:solidFill>
                  <a:schemeClr val="tx1"/>
                </a:solidFill>
                <a:effectLst/>
                <a:latin typeface="+mn-lt"/>
                <a:ea typeface="+mn-ea"/>
                <a:cs typeface="+mn-cs"/>
              </a:rPr>
              <a:t>1</a:t>
            </a:r>
            <a:r>
              <a:rPr lang="lt-LT"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b="0" i="0" u="none" strike="noStrike" kern="1200" dirty="0" err="1">
                <a:solidFill>
                  <a:schemeClr val="tx1"/>
                </a:solidFill>
                <a:effectLst/>
                <a:latin typeface="+mn-lt"/>
                <a:ea typeface="+mn-ea"/>
                <a:cs typeface="+mn-cs"/>
              </a:rPr>
              <a:t>Atsakomumas</a:t>
            </a:r>
            <a:r>
              <a:rPr lang="lt-LT" sz="1200" b="0" i="0" u="none" strike="noStrike" kern="1200" dirty="0">
                <a:solidFill>
                  <a:schemeClr val="tx1"/>
                </a:solidFill>
                <a:effectLst/>
                <a:latin typeface="+mn-lt"/>
                <a:ea typeface="+mn-ea"/>
                <a:cs typeface="+mn-cs"/>
              </a:rPr>
              <a:t> mokyklų</a:t>
            </a:r>
            <a:r>
              <a:rPr lang="lt-LT" dirty="0"/>
              <a:t>                      </a:t>
            </a:r>
            <a:r>
              <a:rPr lang="lt-LT" sz="1200" b="0" i="0" u="none" strike="noStrike" kern="1200" dirty="0">
                <a:solidFill>
                  <a:schemeClr val="tx1"/>
                </a:solidFill>
                <a:effectLst/>
                <a:latin typeface="+mn-lt"/>
                <a:ea typeface="+mn-ea"/>
                <a:cs typeface="+mn-cs"/>
              </a:rPr>
              <a:t>84%</a:t>
            </a:r>
            <a:r>
              <a:rPr lang="lt-LT" dirty="0"/>
              <a:t>                        </a:t>
            </a:r>
            <a:r>
              <a:rPr lang="lt-LT" sz="1200" b="0" i="0" u="none" strike="noStrike" kern="1200" dirty="0">
                <a:solidFill>
                  <a:schemeClr val="tx1"/>
                </a:solidFill>
                <a:effectLst/>
                <a:latin typeface="+mn-lt"/>
                <a:ea typeface="+mn-ea"/>
                <a:cs typeface="+mn-cs"/>
              </a:rPr>
              <a:t>89%</a:t>
            </a:r>
            <a:r>
              <a:rPr lang="lt-LT" dirty="0"/>
              <a:t>                             </a:t>
            </a:r>
            <a:r>
              <a:rPr lang="lt-LT" sz="1200" b="0" i="0" u="none" strike="noStrike" kern="1200" dirty="0">
                <a:solidFill>
                  <a:schemeClr val="tx1"/>
                </a:solidFill>
                <a:effectLst/>
                <a:latin typeface="+mn-lt"/>
                <a:ea typeface="+mn-ea"/>
                <a:cs typeface="+mn-cs"/>
              </a:rPr>
              <a:t>95%</a:t>
            </a:r>
            <a:r>
              <a:rPr lang="lt-LT" dirty="0"/>
              <a:t>                              </a:t>
            </a:r>
            <a:r>
              <a:rPr lang="lt-LT" sz="1200" b="0" i="0" u="none" strike="noStrike" kern="1200" dirty="0">
                <a:solidFill>
                  <a:schemeClr val="tx1"/>
                </a:solidFill>
                <a:effectLst/>
                <a:latin typeface="+mn-lt"/>
                <a:ea typeface="+mn-ea"/>
                <a:cs typeface="+mn-cs"/>
              </a:rPr>
              <a:t>89%</a:t>
            </a:r>
            <a:r>
              <a:rPr lang="lt-LT" dirty="0"/>
              <a:t>                       </a:t>
            </a:r>
            <a:r>
              <a:rPr lang="lt-LT" sz="1200" b="0" i="0" u="none" strike="noStrike" kern="1200" dirty="0">
                <a:solidFill>
                  <a:schemeClr val="tx1"/>
                </a:solidFill>
                <a:effectLst/>
                <a:latin typeface="+mn-lt"/>
                <a:ea typeface="+mn-ea"/>
                <a:cs typeface="+mn-cs"/>
              </a:rPr>
              <a:t>92%</a:t>
            </a:r>
            <a:r>
              <a:rPr lang="lt-LT" dirty="0"/>
              <a:t>                          </a:t>
            </a:r>
            <a:r>
              <a:rPr lang="lt-LT" sz="1200" b="0" i="0" u="none" strike="noStrike" kern="1200" dirty="0">
                <a:solidFill>
                  <a:schemeClr val="tx1"/>
                </a:solidFill>
                <a:effectLst/>
                <a:latin typeface="+mn-lt"/>
                <a:ea typeface="+mn-ea"/>
                <a:cs typeface="+mn-cs"/>
              </a:rPr>
              <a:t>71%</a:t>
            </a:r>
            <a:r>
              <a:rPr lang="lt-LT" dirty="0"/>
              <a:t>                              </a:t>
            </a:r>
            <a:r>
              <a:rPr lang="lt-LT" sz="1200" b="0" i="0" u="none" strike="noStrike" kern="1200" dirty="0">
                <a:solidFill>
                  <a:schemeClr val="tx1"/>
                </a:solidFill>
                <a:effectLst/>
                <a:latin typeface="+mn-lt"/>
                <a:ea typeface="+mn-ea"/>
                <a:cs typeface="+mn-cs"/>
              </a:rPr>
              <a:t>3%</a:t>
            </a:r>
            <a:r>
              <a:rPr lang="lt-LT" dirty="0"/>
              <a:t> </a:t>
            </a:r>
          </a:p>
          <a:p>
            <a:endParaRPr lang="lt-LT"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b="0" i="0" u="none" strike="noStrike" kern="1200" dirty="0">
                <a:solidFill>
                  <a:schemeClr val="tx1"/>
                </a:solidFill>
                <a:effectLst/>
                <a:latin typeface="+mn-lt"/>
                <a:ea typeface="+mn-ea"/>
                <a:cs typeface="+mn-cs"/>
              </a:rPr>
              <a:t>IGMK dalyvių:</a:t>
            </a:r>
            <a:r>
              <a:rPr lang="lt-LT" dirty="0"/>
              <a:t> </a:t>
            </a:r>
            <a:r>
              <a:rPr lang="lt-LT" sz="1200" b="0" i="0" u="none" strike="noStrike" kern="1200" dirty="0">
                <a:solidFill>
                  <a:schemeClr val="tx1"/>
                </a:solidFill>
                <a:effectLst/>
                <a:latin typeface="+mn-lt"/>
                <a:ea typeface="+mn-ea"/>
                <a:cs typeface="+mn-cs"/>
              </a:rPr>
              <a:t>IGMK</a:t>
            </a:r>
            <a:r>
              <a:rPr lang="lt-LT" dirty="0"/>
              <a:t>                             </a:t>
            </a:r>
            <a:r>
              <a:rPr lang="lt-LT" sz="1200" b="0" i="0" u="none" strike="noStrike" kern="1200" dirty="0">
                <a:solidFill>
                  <a:schemeClr val="tx1"/>
                </a:solidFill>
                <a:effectLst/>
                <a:latin typeface="+mn-lt"/>
                <a:ea typeface="+mn-ea"/>
                <a:cs typeface="+mn-cs"/>
              </a:rPr>
              <a:t>19</a:t>
            </a:r>
            <a:r>
              <a:rPr lang="lt-LT" dirty="0"/>
              <a:t>                         </a:t>
            </a:r>
            <a:r>
              <a:rPr lang="lt-LT" sz="1200" b="0" i="0" u="none" strike="noStrike" kern="1200" dirty="0">
                <a:solidFill>
                  <a:schemeClr val="tx1"/>
                </a:solidFill>
                <a:effectLst/>
                <a:latin typeface="+mn-lt"/>
                <a:ea typeface="+mn-ea"/>
                <a:cs typeface="+mn-cs"/>
              </a:rPr>
              <a:t>34</a:t>
            </a:r>
            <a:r>
              <a:rPr lang="lt-LT" dirty="0"/>
              <a:t>                                </a:t>
            </a:r>
            <a:r>
              <a:rPr lang="lt-LT" sz="1200" b="0" i="0" u="none" strike="noStrike" kern="1200" dirty="0">
                <a:solidFill>
                  <a:schemeClr val="tx1"/>
                </a:solidFill>
                <a:effectLst/>
                <a:latin typeface="+mn-lt"/>
                <a:ea typeface="+mn-ea"/>
                <a:cs typeface="+mn-cs"/>
              </a:rPr>
              <a:t>365</a:t>
            </a:r>
            <a:r>
              <a:rPr lang="lt-LT" dirty="0"/>
              <a:t>                                </a:t>
            </a:r>
            <a:r>
              <a:rPr lang="lt-LT" sz="1200" b="0" i="0" u="none" strike="noStrike" kern="1200" dirty="0">
                <a:solidFill>
                  <a:schemeClr val="tx1"/>
                </a:solidFill>
                <a:effectLst/>
                <a:latin typeface="+mn-lt"/>
                <a:ea typeface="+mn-ea"/>
                <a:cs typeface="+mn-cs"/>
              </a:rPr>
              <a:t>357</a:t>
            </a:r>
            <a:r>
              <a:rPr lang="lt-LT" dirty="0"/>
              <a:t>                        </a:t>
            </a:r>
            <a:r>
              <a:rPr lang="lt-LT" sz="1200" b="0" i="0" u="none" strike="noStrike" kern="1200" dirty="0">
                <a:solidFill>
                  <a:schemeClr val="tx1"/>
                </a:solidFill>
                <a:effectLst/>
                <a:latin typeface="+mn-lt"/>
                <a:ea typeface="+mn-ea"/>
                <a:cs typeface="+mn-cs"/>
              </a:rPr>
              <a:t>337                        </a:t>
            </a:r>
            <a:r>
              <a:rPr lang="lt-LT" dirty="0"/>
              <a:t> </a:t>
            </a:r>
            <a:r>
              <a:rPr lang="lt-LT" sz="1200" b="0" i="0" u="none" strike="noStrike" kern="1200" dirty="0">
                <a:solidFill>
                  <a:schemeClr val="tx1"/>
                </a:solidFill>
                <a:effectLst/>
                <a:latin typeface="+mn-lt"/>
                <a:ea typeface="+mn-ea"/>
                <a:cs typeface="+mn-cs"/>
              </a:rPr>
              <a:t>1112</a:t>
            </a:r>
            <a:r>
              <a:rPr lang="lt-LT"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b="0" i="0" u="none" strike="noStrike" kern="1200" dirty="0">
                <a:solidFill>
                  <a:schemeClr val="tx1"/>
                </a:solidFill>
                <a:effectLst/>
                <a:latin typeface="+mn-lt"/>
                <a:ea typeface="+mn-ea"/>
                <a:cs typeface="+mn-cs"/>
              </a:rPr>
              <a:t>PUBP dalyvių:</a:t>
            </a:r>
            <a:r>
              <a:rPr lang="lt-LT" dirty="0"/>
              <a:t> </a:t>
            </a:r>
            <a:r>
              <a:rPr lang="lt-LT" sz="1200" b="0" i="0" u="none" strike="noStrike" kern="1200" dirty="0">
                <a:solidFill>
                  <a:schemeClr val="tx1"/>
                </a:solidFill>
                <a:effectLst/>
                <a:latin typeface="+mn-lt"/>
                <a:ea typeface="+mn-ea"/>
                <a:cs typeface="+mn-cs"/>
              </a:rPr>
              <a:t>PUBP</a:t>
            </a:r>
            <a:r>
              <a:rPr lang="lt-LT" dirty="0"/>
              <a:t>                             </a:t>
            </a:r>
            <a:r>
              <a:rPr lang="lt-LT" sz="1200" b="0" i="0" u="none" strike="noStrike" kern="1200" dirty="0">
                <a:solidFill>
                  <a:schemeClr val="tx1"/>
                </a:solidFill>
                <a:effectLst/>
                <a:latin typeface="+mn-lt"/>
                <a:ea typeface="+mn-ea"/>
                <a:cs typeface="+mn-cs"/>
              </a:rPr>
              <a:t>17</a:t>
            </a:r>
            <a:r>
              <a:rPr lang="lt-LT" dirty="0"/>
              <a:t>                          </a:t>
            </a:r>
            <a:r>
              <a:rPr lang="lt-LT" sz="1200" b="0" i="0" u="none" strike="noStrike" kern="1200" dirty="0">
                <a:solidFill>
                  <a:schemeClr val="tx1"/>
                </a:solidFill>
                <a:effectLst/>
                <a:latin typeface="+mn-lt"/>
                <a:ea typeface="+mn-ea"/>
                <a:cs typeface="+mn-cs"/>
              </a:rPr>
              <a:t>43</a:t>
            </a:r>
            <a:r>
              <a:rPr lang="lt-LT" dirty="0"/>
              <a:t>                               </a:t>
            </a:r>
            <a:r>
              <a:rPr lang="lt-LT" sz="1200" b="0" i="0" u="none" strike="noStrike" kern="1200" dirty="0">
                <a:solidFill>
                  <a:schemeClr val="tx1"/>
                </a:solidFill>
                <a:effectLst/>
                <a:latin typeface="+mn-lt"/>
                <a:ea typeface="+mn-ea"/>
                <a:cs typeface="+mn-cs"/>
              </a:rPr>
              <a:t>346</a:t>
            </a:r>
            <a:r>
              <a:rPr lang="lt-LT" dirty="0"/>
              <a:t>                                 </a:t>
            </a:r>
            <a:r>
              <a:rPr lang="lt-LT" sz="1200" b="0" i="0" u="none" strike="noStrike" kern="1200" dirty="0">
                <a:solidFill>
                  <a:schemeClr val="tx1"/>
                </a:solidFill>
                <a:effectLst/>
                <a:latin typeface="+mn-lt"/>
                <a:ea typeface="+mn-ea"/>
                <a:cs typeface="+mn-cs"/>
              </a:rPr>
              <a:t>307</a:t>
            </a:r>
            <a:r>
              <a:rPr lang="lt-LT" dirty="0"/>
              <a:t>                        </a:t>
            </a:r>
            <a:r>
              <a:rPr lang="lt-LT" sz="1200" b="0" i="0" u="none" strike="noStrike" kern="1200" dirty="0">
                <a:solidFill>
                  <a:schemeClr val="tx1"/>
                </a:solidFill>
                <a:effectLst/>
                <a:latin typeface="+mn-lt"/>
                <a:ea typeface="+mn-ea"/>
                <a:cs typeface="+mn-cs"/>
              </a:rPr>
              <a:t>283</a:t>
            </a:r>
            <a:r>
              <a:rPr lang="lt-LT" dirty="0"/>
              <a:t>                         </a:t>
            </a:r>
            <a:r>
              <a:rPr lang="lt-LT" sz="1200" b="0" i="0" u="none" strike="noStrike" kern="1200" dirty="0">
                <a:solidFill>
                  <a:schemeClr val="tx1"/>
                </a:solidFill>
                <a:effectLst/>
                <a:latin typeface="+mn-lt"/>
                <a:ea typeface="+mn-ea"/>
                <a:cs typeface="+mn-cs"/>
              </a:rPr>
              <a:t>996</a:t>
            </a:r>
            <a:r>
              <a:rPr lang="lt-LT"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b="0" i="0" u="none" strike="noStrike" kern="1200" dirty="0">
                <a:solidFill>
                  <a:schemeClr val="tx1"/>
                </a:solidFill>
                <a:effectLst/>
                <a:latin typeface="+mn-lt"/>
                <a:ea typeface="+mn-ea"/>
                <a:cs typeface="+mn-cs"/>
              </a:rPr>
              <a:t>Viso</a:t>
            </a:r>
            <a:r>
              <a:rPr lang="lt-LT" dirty="0"/>
              <a:t>                                                      </a:t>
            </a:r>
            <a:r>
              <a:rPr lang="lt-LT" sz="1200" b="0" i="0" u="none" strike="noStrike" kern="1200" dirty="0">
                <a:solidFill>
                  <a:schemeClr val="tx1"/>
                </a:solidFill>
                <a:effectLst/>
                <a:latin typeface="+mn-lt"/>
                <a:ea typeface="+mn-ea"/>
                <a:cs typeface="+mn-cs"/>
              </a:rPr>
              <a:t>36</a:t>
            </a:r>
            <a:r>
              <a:rPr lang="lt-LT" dirty="0"/>
              <a:t>                         </a:t>
            </a:r>
            <a:r>
              <a:rPr lang="lt-LT" sz="1200" b="0" i="0" u="none" strike="noStrike" kern="1200" dirty="0">
                <a:solidFill>
                  <a:schemeClr val="tx1"/>
                </a:solidFill>
                <a:effectLst/>
                <a:latin typeface="+mn-lt"/>
                <a:ea typeface="+mn-ea"/>
                <a:cs typeface="+mn-cs"/>
              </a:rPr>
              <a:t>77 </a:t>
            </a:r>
            <a:r>
              <a:rPr lang="lt-LT" dirty="0"/>
              <a:t>                               </a:t>
            </a:r>
            <a:r>
              <a:rPr lang="lt-LT" sz="1200" b="0" i="0" u="none" strike="noStrike" kern="1200" dirty="0">
                <a:solidFill>
                  <a:schemeClr val="tx1"/>
                </a:solidFill>
                <a:effectLst/>
                <a:latin typeface="+mn-lt"/>
                <a:ea typeface="+mn-ea"/>
                <a:cs typeface="+mn-cs"/>
              </a:rPr>
              <a:t>711</a:t>
            </a:r>
            <a:r>
              <a:rPr lang="lt-LT" dirty="0"/>
              <a:t>                                 </a:t>
            </a:r>
            <a:r>
              <a:rPr lang="lt-LT" sz="1200" b="0" i="0" u="none" strike="noStrike" kern="1200" dirty="0">
                <a:solidFill>
                  <a:schemeClr val="tx1"/>
                </a:solidFill>
                <a:effectLst/>
                <a:latin typeface="+mn-lt"/>
                <a:ea typeface="+mn-ea"/>
                <a:cs typeface="+mn-cs"/>
              </a:rPr>
              <a:t>664                      </a:t>
            </a:r>
            <a:r>
              <a:rPr lang="lt-LT" dirty="0"/>
              <a:t> </a:t>
            </a:r>
            <a:r>
              <a:rPr lang="lt-LT" sz="1200" b="0" i="0" u="none" strike="noStrike" kern="1200" dirty="0">
                <a:solidFill>
                  <a:schemeClr val="tx1"/>
                </a:solidFill>
                <a:effectLst/>
                <a:latin typeface="+mn-lt"/>
                <a:ea typeface="+mn-ea"/>
                <a:cs typeface="+mn-cs"/>
              </a:rPr>
              <a:t>620</a:t>
            </a:r>
            <a:r>
              <a:rPr lang="lt-LT" dirty="0"/>
              <a:t>                         </a:t>
            </a:r>
            <a:r>
              <a:rPr lang="lt-LT" sz="1200" b="0" i="0" u="none" strike="noStrike" kern="1200" dirty="0">
                <a:solidFill>
                  <a:schemeClr val="tx1"/>
                </a:solidFill>
                <a:effectLst/>
                <a:latin typeface="+mn-lt"/>
                <a:ea typeface="+mn-ea"/>
                <a:cs typeface="+mn-cs"/>
              </a:rPr>
              <a:t>2108</a:t>
            </a:r>
            <a:r>
              <a:rPr lang="lt-LT" dirty="0"/>
              <a:t> </a:t>
            </a: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pPr marL="0" indent="0">
              <a:buNone/>
            </a:pPr>
            <a:endParaRPr lang="en-GB" sz="1200" kern="1200" dirty="0">
              <a:solidFill>
                <a:schemeClr val="tx1"/>
              </a:solidFill>
              <a:effectLst/>
              <a:latin typeface="+mn-lt"/>
              <a:ea typeface="+mn-ea"/>
              <a:cs typeface="+mn-cs"/>
            </a:endParaRPr>
          </a:p>
          <a:p>
            <a:pPr marL="0" indent="0">
              <a:buNone/>
            </a:pPr>
            <a:r>
              <a:rPr lang="en-GB" sz="1200" kern="1200" dirty="0" err="1">
                <a:solidFill>
                  <a:schemeClr val="tx1"/>
                </a:solidFill>
                <a:effectLst/>
                <a:latin typeface="+mn-lt"/>
                <a:ea typeface="+mn-ea"/>
                <a:cs typeface="+mn-cs"/>
              </a:rPr>
              <a:t>Atlikant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tyrimą</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pirminius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rezultatus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pristatome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suinteresuotoms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šalims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atviros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diskusijos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formatu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papildoma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duomenų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analizė</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diskusijos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metu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išryškėjusiomis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įžvalgomis</a:t>
            </a:r>
            <a:r>
              <a:rPr lang="en-GB" sz="1200" kern="1200" dirty="0">
                <a:solidFill>
                  <a:schemeClr val="tx1"/>
                </a:solidFill>
                <a:effectLst/>
                <a:latin typeface="+mn-lt"/>
                <a:ea typeface="+mn-ea"/>
                <a:cs typeface="+mn-cs"/>
              </a:rPr>
              <a:t>.</a:t>
            </a:r>
            <a:endParaRPr lang="lt-LT" sz="1200" kern="1200" dirty="0">
              <a:solidFill>
                <a:schemeClr val="tx1"/>
              </a:solidFill>
              <a:effectLst/>
              <a:latin typeface="+mn-lt"/>
              <a:ea typeface="+mn-ea"/>
              <a:cs typeface="+mn-cs"/>
            </a:endParaRPr>
          </a:p>
          <a:p>
            <a:pPr marL="228600" indent="-228600">
              <a:buAutoNum type="arabicParenBoth"/>
            </a:pPr>
            <a:endParaRPr lang="en-GB"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Mokyklose</a:t>
            </a:r>
            <a:r>
              <a:rPr lang="en-GB" sz="1200" kern="1200" dirty="0">
                <a:solidFill>
                  <a:schemeClr val="tx1"/>
                </a:solidFill>
                <a:effectLst/>
                <a:latin typeface="+mn-lt"/>
                <a:ea typeface="+mn-ea"/>
                <a:cs typeface="+mn-cs"/>
              </a:rPr>
              <a:t> </a:t>
            </a:r>
            <a:r>
              <a:rPr lang="lt-LT" sz="1200" kern="1200" dirty="0">
                <a:solidFill>
                  <a:schemeClr val="tx1"/>
                </a:solidFill>
                <a:effectLst/>
                <a:latin typeface="+mn-lt"/>
                <a:ea typeface="+mn-ea"/>
                <a:cs typeface="+mn-cs"/>
              </a:rPr>
              <a:t>buvo </a:t>
            </a:r>
            <a:r>
              <a:rPr lang="en-GB" sz="1200" kern="1200" dirty="0" err="1">
                <a:solidFill>
                  <a:schemeClr val="tx1"/>
                </a:solidFill>
                <a:effectLst/>
                <a:latin typeface="+mn-lt"/>
                <a:ea typeface="+mn-ea"/>
                <a:cs typeface="+mn-cs"/>
              </a:rPr>
              <a:t>tiriama</a:t>
            </a:r>
            <a:r>
              <a:rPr lang="en-GB" sz="1200" kern="1200" dirty="0">
                <a:solidFill>
                  <a:schemeClr val="tx1"/>
                </a:solidFill>
                <a:effectLst/>
                <a:latin typeface="+mn-lt"/>
                <a:ea typeface="+mn-ea"/>
                <a:cs typeface="+mn-cs"/>
              </a:rPr>
              <a:t> po </a:t>
            </a:r>
            <a:r>
              <a:rPr lang="en-GB" sz="1200" kern="1200" dirty="0" err="1">
                <a:solidFill>
                  <a:schemeClr val="tx1"/>
                </a:solidFill>
                <a:effectLst/>
                <a:latin typeface="+mn-lt"/>
                <a:ea typeface="+mn-ea"/>
                <a:cs typeface="+mn-cs"/>
              </a:rPr>
              <a:t>vieną</a:t>
            </a:r>
            <a:r>
              <a:rPr lang="en-GB" sz="1200" kern="1200" dirty="0">
                <a:solidFill>
                  <a:schemeClr val="tx1"/>
                </a:solidFill>
                <a:effectLst/>
                <a:latin typeface="+mn-lt"/>
                <a:ea typeface="+mn-ea"/>
                <a:cs typeface="+mn-cs"/>
              </a:rPr>
              <a:t> 8-tą </a:t>
            </a:r>
            <a:r>
              <a:rPr lang="en-GB" sz="1200" kern="1200" dirty="0" err="1">
                <a:solidFill>
                  <a:schemeClr val="tx1"/>
                </a:solidFill>
                <a:effectLst/>
                <a:latin typeface="+mn-lt"/>
                <a:ea typeface="+mn-ea"/>
                <a:cs typeface="+mn-cs"/>
              </a:rPr>
              <a:t>klasę</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Prieš</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atliekant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tyrimą</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buvo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analizuojamos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bei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atrenkamos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Integruoto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gamtos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mokslų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kurso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temos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galiojančios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pagrindinio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ugdymo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temos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taip</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sukuriant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pagrindą</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lyginimui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Sudarant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testus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bei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apklausas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tyrimo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proceso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organizavime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buvo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remiamasi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ankstesnių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tarptautinių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pvz</a:t>
            </a:r>
            <a:r>
              <a:rPr lang="en-GB" sz="1200" kern="1200" dirty="0">
                <a:solidFill>
                  <a:schemeClr val="tx1"/>
                </a:solidFill>
                <a:effectLst/>
                <a:latin typeface="+mn-lt"/>
                <a:ea typeface="+mn-ea"/>
                <a:cs typeface="+mn-cs"/>
              </a:rPr>
              <a:t>., PISA, TIMSS) </a:t>
            </a:r>
            <a:r>
              <a:rPr lang="en-GB" sz="1200" kern="1200" dirty="0" err="1">
                <a:solidFill>
                  <a:schemeClr val="tx1"/>
                </a:solidFill>
                <a:effectLst/>
                <a:latin typeface="+mn-lt"/>
                <a:ea typeface="+mn-ea"/>
                <a:cs typeface="+mn-cs"/>
              </a:rPr>
              <a:t>ir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nacionalinių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mokinių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pasiekimų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vertinimų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viešai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prieinamomis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tyrimų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metodikomis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bei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Integruoto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gamtos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mokslų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kurso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programa</a:t>
            </a:r>
            <a:r>
              <a:rPr lang="en-GB" sz="1200" kern="1200" dirty="0">
                <a:solidFill>
                  <a:schemeClr val="tx1"/>
                </a:solidFill>
                <a:effectLst/>
                <a:latin typeface="+mn-lt"/>
                <a:ea typeface="+mn-ea"/>
                <a:cs typeface="+mn-cs"/>
              </a:rPr>
              <a:t> 5-8 </a:t>
            </a:r>
            <a:r>
              <a:rPr lang="en-GB" sz="1200" kern="1200" dirty="0" err="1">
                <a:solidFill>
                  <a:schemeClr val="tx1"/>
                </a:solidFill>
                <a:effectLst/>
                <a:latin typeface="+mn-lt"/>
                <a:ea typeface="+mn-ea"/>
                <a:cs typeface="+mn-cs"/>
              </a:rPr>
              <a:t>klasėms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Tyrimams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įgyvendinti</a:t>
            </a:r>
            <a:r>
              <a:rPr lang="en-GB" sz="1200" kern="1200" dirty="0">
                <a:solidFill>
                  <a:schemeClr val="tx1"/>
                </a:solidFill>
                <a:effectLst/>
                <a:latin typeface="+mn-lt"/>
                <a:ea typeface="+mn-ea"/>
                <a:cs typeface="+mn-cs"/>
              </a:rPr>
              <a:t> VU </a:t>
            </a:r>
            <a:r>
              <a:rPr lang="en-GB" sz="1200" kern="1200" dirty="0" err="1">
                <a:solidFill>
                  <a:schemeClr val="tx1"/>
                </a:solidFill>
                <a:effectLst/>
                <a:latin typeface="+mn-lt"/>
                <a:ea typeface="+mn-ea"/>
                <a:cs typeface="+mn-cs"/>
              </a:rPr>
              <a:t>Filosofijos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fakultetas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naudojo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savo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infrastruktūrą</a:t>
            </a:r>
            <a:r>
              <a:rPr lang="en-GB" sz="1200" kern="1200" dirty="0">
                <a:solidFill>
                  <a:schemeClr val="tx1"/>
                </a:solidFill>
                <a:effectLst/>
                <a:latin typeface="+mn-lt"/>
                <a:ea typeface="+mn-ea"/>
                <a:cs typeface="+mn-cs"/>
              </a:rPr>
              <a:t>, t. y., </a:t>
            </a:r>
            <a:r>
              <a:rPr lang="en-GB" sz="1200" kern="1200" dirty="0" err="1">
                <a:solidFill>
                  <a:schemeClr val="tx1"/>
                </a:solidFill>
                <a:effectLst/>
                <a:latin typeface="+mn-lt"/>
                <a:ea typeface="+mn-ea"/>
                <a:cs typeface="+mn-cs"/>
              </a:rPr>
              <a:t>mobilią</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įrašymo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įrangą</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diskusijų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grupėms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programinę</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įrangą</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kiekybinei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kokybinei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duomenų</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analizei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pvz</a:t>
            </a:r>
            <a:r>
              <a:rPr lang="en-GB" sz="1200" kern="1200" dirty="0">
                <a:solidFill>
                  <a:schemeClr val="tx1"/>
                </a:solidFill>
                <a:effectLst/>
                <a:latin typeface="+mn-lt"/>
                <a:ea typeface="+mn-ea"/>
                <a:cs typeface="+mn-cs"/>
              </a:rPr>
              <a:t>., SPSS </a:t>
            </a:r>
            <a:r>
              <a:rPr lang="en-GB" sz="1200" kern="1200" dirty="0" err="1">
                <a:solidFill>
                  <a:schemeClr val="tx1"/>
                </a:solidFill>
                <a:effectLst/>
                <a:latin typeface="+mn-lt"/>
                <a:ea typeface="+mn-ea"/>
                <a:cs typeface="+mn-cs"/>
              </a:rPr>
              <a:t>ir</a:t>
            </a:r>
            <a:r>
              <a:rPr lang="en-GB" sz="1200" kern="1200" dirty="0">
                <a:solidFill>
                  <a:schemeClr val="tx1"/>
                </a:solidFill>
                <a:effectLst/>
                <a:latin typeface="+mn-lt"/>
                <a:ea typeface="+mn-ea"/>
                <a:cs typeface="+mn-cs"/>
              </a:rPr>
              <a:t> MAXQDA).</a:t>
            </a:r>
          </a:p>
          <a:p>
            <a:pPr lvl="0"/>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C37B2F35-023E-4E5B-9FF2-2622E8DE7A71}" type="slidenum">
              <a:rPr lang="en-GB" smtClean="0"/>
              <a:t>35</a:t>
            </a:fld>
            <a:endParaRPr lang="en-GB"/>
          </a:p>
        </p:txBody>
      </p:sp>
    </p:spTree>
    <p:extLst>
      <p:ext uri="{BB962C8B-B14F-4D97-AF65-F5344CB8AC3E}">
        <p14:creationId xmlns:p14="http://schemas.microsoft.com/office/powerpoint/2010/main" val="3669945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57941-1067-5C15-1F3A-7E13DA13DD0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0D7B9A3-F4A1-6096-4F12-FE1A67B273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4C05934C-35A5-C791-21A6-4DA90D5F35D5}"/>
              </a:ext>
            </a:extLst>
          </p:cNvPr>
          <p:cNvSpPr>
            <a:spLocks noGrp="1"/>
          </p:cNvSpPr>
          <p:nvPr>
            <p:ph type="dt" sz="half" idx="10"/>
          </p:nvPr>
        </p:nvSpPr>
        <p:spPr/>
        <p:txBody>
          <a:bodyPr/>
          <a:lstStyle/>
          <a:p>
            <a:fld id="{F5059F37-E205-6640-9E88-3FB7123AE977}" type="datetimeFigureOut">
              <a:rPr lang="en-US" smtClean="0"/>
              <a:t>11/23/22</a:t>
            </a:fld>
            <a:endParaRPr lang="en-US"/>
          </a:p>
        </p:txBody>
      </p:sp>
      <p:sp>
        <p:nvSpPr>
          <p:cNvPr id="5" name="Footer Placeholder 4">
            <a:extLst>
              <a:ext uri="{FF2B5EF4-FFF2-40B4-BE49-F238E27FC236}">
                <a16:creationId xmlns:a16="http://schemas.microsoft.com/office/drawing/2014/main" id="{6C812190-2F3D-2521-BD00-D3335F60E3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C6B168-26B8-3595-1386-BA0F2C7E5FAC}"/>
              </a:ext>
            </a:extLst>
          </p:cNvPr>
          <p:cNvSpPr>
            <a:spLocks noGrp="1"/>
          </p:cNvSpPr>
          <p:nvPr>
            <p:ph type="sldNum" sz="quarter" idx="12"/>
          </p:nvPr>
        </p:nvSpPr>
        <p:spPr/>
        <p:txBody>
          <a:bodyPr/>
          <a:lstStyle/>
          <a:p>
            <a:fld id="{07D31863-A227-1144-B255-D096B419B357}" type="slidenum">
              <a:rPr lang="en-US" smtClean="0"/>
              <a:t>‹#›</a:t>
            </a:fld>
            <a:endParaRPr lang="en-US"/>
          </a:p>
        </p:txBody>
      </p:sp>
    </p:spTree>
    <p:extLst>
      <p:ext uri="{BB962C8B-B14F-4D97-AF65-F5344CB8AC3E}">
        <p14:creationId xmlns:p14="http://schemas.microsoft.com/office/powerpoint/2010/main" val="3854011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34344-404B-CB9A-2B47-52B8AED1C8A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85F108B-831C-7AFC-2368-B35B246935B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1CD7C4F-E233-3FE3-C82C-15EA33BA936E}"/>
              </a:ext>
            </a:extLst>
          </p:cNvPr>
          <p:cNvSpPr>
            <a:spLocks noGrp="1"/>
          </p:cNvSpPr>
          <p:nvPr>
            <p:ph type="dt" sz="half" idx="10"/>
          </p:nvPr>
        </p:nvSpPr>
        <p:spPr/>
        <p:txBody>
          <a:bodyPr/>
          <a:lstStyle/>
          <a:p>
            <a:fld id="{F5059F37-E205-6640-9E88-3FB7123AE977}" type="datetimeFigureOut">
              <a:rPr lang="en-US" smtClean="0"/>
              <a:t>11/23/22</a:t>
            </a:fld>
            <a:endParaRPr lang="en-US"/>
          </a:p>
        </p:txBody>
      </p:sp>
      <p:sp>
        <p:nvSpPr>
          <p:cNvPr id="5" name="Footer Placeholder 4">
            <a:extLst>
              <a:ext uri="{FF2B5EF4-FFF2-40B4-BE49-F238E27FC236}">
                <a16:creationId xmlns:a16="http://schemas.microsoft.com/office/drawing/2014/main" id="{E4AAAF1C-8FB4-9D23-D3C8-E57A0D9EEA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242679-4937-E2D2-E2F1-5375BF85E8BA}"/>
              </a:ext>
            </a:extLst>
          </p:cNvPr>
          <p:cNvSpPr>
            <a:spLocks noGrp="1"/>
          </p:cNvSpPr>
          <p:nvPr>
            <p:ph type="sldNum" sz="quarter" idx="12"/>
          </p:nvPr>
        </p:nvSpPr>
        <p:spPr/>
        <p:txBody>
          <a:bodyPr/>
          <a:lstStyle/>
          <a:p>
            <a:fld id="{07D31863-A227-1144-B255-D096B419B357}" type="slidenum">
              <a:rPr lang="en-US" smtClean="0"/>
              <a:t>‹#›</a:t>
            </a:fld>
            <a:endParaRPr lang="en-US"/>
          </a:p>
        </p:txBody>
      </p:sp>
    </p:spTree>
    <p:extLst>
      <p:ext uri="{BB962C8B-B14F-4D97-AF65-F5344CB8AC3E}">
        <p14:creationId xmlns:p14="http://schemas.microsoft.com/office/powerpoint/2010/main" val="865705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472C1F-2CED-0446-A646-A0CC6762FE3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34943D3-46D5-56E1-22CB-146EE7BBBCF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ED7278-78BD-6300-DA25-5179A7A362D4}"/>
              </a:ext>
            </a:extLst>
          </p:cNvPr>
          <p:cNvSpPr>
            <a:spLocks noGrp="1"/>
          </p:cNvSpPr>
          <p:nvPr>
            <p:ph type="dt" sz="half" idx="10"/>
          </p:nvPr>
        </p:nvSpPr>
        <p:spPr/>
        <p:txBody>
          <a:bodyPr/>
          <a:lstStyle/>
          <a:p>
            <a:fld id="{F5059F37-E205-6640-9E88-3FB7123AE977}" type="datetimeFigureOut">
              <a:rPr lang="en-US" smtClean="0"/>
              <a:t>11/23/22</a:t>
            </a:fld>
            <a:endParaRPr lang="en-US"/>
          </a:p>
        </p:txBody>
      </p:sp>
      <p:sp>
        <p:nvSpPr>
          <p:cNvPr id="5" name="Footer Placeholder 4">
            <a:extLst>
              <a:ext uri="{FF2B5EF4-FFF2-40B4-BE49-F238E27FC236}">
                <a16:creationId xmlns:a16="http://schemas.microsoft.com/office/drawing/2014/main" id="{9282E5EE-8107-EC26-4B44-E221096C2F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C3B972-4535-DA27-7130-E5681483E6BB}"/>
              </a:ext>
            </a:extLst>
          </p:cNvPr>
          <p:cNvSpPr>
            <a:spLocks noGrp="1"/>
          </p:cNvSpPr>
          <p:nvPr>
            <p:ph type="sldNum" sz="quarter" idx="12"/>
          </p:nvPr>
        </p:nvSpPr>
        <p:spPr/>
        <p:txBody>
          <a:bodyPr/>
          <a:lstStyle/>
          <a:p>
            <a:fld id="{07D31863-A227-1144-B255-D096B419B357}" type="slidenum">
              <a:rPr lang="en-US" smtClean="0"/>
              <a:t>‹#›</a:t>
            </a:fld>
            <a:endParaRPr lang="en-US"/>
          </a:p>
        </p:txBody>
      </p:sp>
    </p:spTree>
    <p:extLst>
      <p:ext uri="{BB962C8B-B14F-4D97-AF65-F5344CB8AC3E}">
        <p14:creationId xmlns:p14="http://schemas.microsoft.com/office/powerpoint/2010/main" val="38364706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_Slogan_White background">
    <p:bg>
      <p:bgPr>
        <a:solidFill>
          <a:schemeClr val="bg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19" name="Text Placeholder 2">
            <a:extLst>
              <a:ext uri="{FF2B5EF4-FFF2-40B4-BE49-F238E27FC236}">
                <a16:creationId xmlns:a16="http://schemas.microsoft.com/office/drawing/2014/main" id="{CD1AB869-1A97-C74F-B22C-8C4A3C855317}"/>
              </a:ext>
            </a:extLst>
          </p:cNvPr>
          <p:cNvSpPr>
            <a:spLocks noGrp="1"/>
          </p:cNvSpPr>
          <p:nvPr>
            <p:ph type="body" sz="quarter" idx="14" hasCustomPrompt="1"/>
          </p:nvPr>
        </p:nvSpPr>
        <p:spPr>
          <a:xfrm rot="16200000">
            <a:off x="9406361" y="3040008"/>
            <a:ext cx="4397904" cy="1173382"/>
          </a:xfrm>
          <a:prstGeom prst="rect">
            <a:avLst/>
          </a:prstGeom>
        </p:spPr>
        <p:txBody>
          <a:bodyPr anchor="ctr"/>
          <a:lstStyle>
            <a:lvl1pPr marL="0" indent="0">
              <a:lnSpc>
                <a:spcPct val="130000"/>
              </a:lnSpc>
              <a:spcBef>
                <a:spcPts val="0"/>
              </a:spcBef>
              <a:buNone/>
              <a:defRPr sz="13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HUMAN SIDE OF TECHNOLOGY</a:t>
            </a:r>
            <a:endParaRPr lang="en-LT" dirty="0"/>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err="1"/>
              <a:t>Header</a:t>
            </a:r>
            <a:r>
              <a:rPr lang="lt-LT" dirty="0"/>
              <a:t> 2</a:t>
            </a:r>
          </a:p>
        </p:txBody>
      </p:sp>
      <p:pic>
        <p:nvPicPr>
          <p:cNvPr id="11" name="Picture 10">
            <a:extLst>
              <a:ext uri="{FF2B5EF4-FFF2-40B4-BE49-F238E27FC236}">
                <a16:creationId xmlns:a16="http://schemas.microsoft.com/office/drawing/2014/main" id="{BC028207-03C6-EB4F-8087-70DFE414C3FB}"/>
              </a:ext>
            </a:extLst>
          </p:cNvPr>
          <p:cNvPicPr>
            <a:picLocks noChangeAspect="1"/>
          </p:cNvPicPr>
          <p:nvPr userDrawn="1"/>
        </p:nvPicPr>
        <p:blipFill>
          <a:blip r:embed="rId2"/>
          <a:stretch>
            <a:fillRect/>
          </a:stretch>
        </p:blipFill>
        <p:spPr>
          <a:xfrm>
            <a:off x="11314563" y="696316"/>
            <a:ext cx="590985" cy="318475"/>
          </a:xfrm>
          <a:prstGeom prst="rect">
            <a:avLst/>
          </a:prstGeom>
        </p:spPr>
      </p:pic>
      <p:pic>
        <p:nvPicPr>
          <p:cNvPr id="14" name="Picture 13">
            <a:extLst>
              <a:ext uri="{FF2B5EF4-FFF2-40B4-BE49-F238E27FC236}">
                <a16:creationId xmlns:a16="http://schemas.microsoft.com/office/drawing/2014/main" id="{E8B3520C-4886-5844-B632-0EFDEEFA04BE}"/>
              </a:ext>
            </a:extLst>
          </p:cNvPr>
          <p:cNvPicPr>
            <a:picLocks noChangeAspect="1"/>
          </p:cNvPicPr>
          <p:nvPr userDrawn="1"/>
        </p:nvPicPr>
        <p:blipFill>
          <a:blip r:embed="rId3"/>
          <a:stretch>
            <a:fillRect/>
          </a:stretch>
        </p:blipFill>
        <p:spPr>
          <a:xfrm>
            <a:off x="11010097" y="0"/>
            <a:ext cx="38100" cy="6858000"/>
          </a:xfrm>
          <a:prstGeom prst="rect">
            <a:avLst/>
          </a:prstGeom>
        </p:spPr>
      </p:pic>
      <p:pic>
        <p:nvPicPr>
          <p:cNvPr id="15" name="Picture 14">
            <a:extLst>
              <a:ext uri="{FF2B5EF4-FFF2-40B4-BE49-F238E27FC236}">
                <a16:creationId xmlns:a16="http://schemas.microsoft.com/office/drawing/2014/main" id="{DBBDCAF9-A99D-AB48-B61A-DEA4A9FF6C9F}"/>
              </a:ext>
            </a:extLst>
          </p:cNvPr>
          <p:cNvPicPr>
            <a:picLocks noChangeAspect="1"/>
          </p:cNvPicPr>
          <p:nvPr userDrawn="1"/>
        </p:nvPicPr>
        <p:blipFill rotWithShape="1">
          <a:blip r:embed="rId4"/>
          <a:srcRect r="9625" b="-49952"/>
          <a:stretch/>
        </p:blipFill>
        <p:spPr>
          <a:xfrm>
            <a:off x="0" y="1356709"/>
            <a:ext cx="11018622" cy="285659"/>
          </a:xfrm>
          <a:prstGeom prst="rect">
            <a:avLst/>
          </a:prstGeom>
        </p:spPr>
      </p:pic>
      <p:sp>
        <p:nvSpPr>
          <p:cNvPr id="10" name="Slide Number Placeholder 3">
            <a:extLst>
              <a:ext uri="{FF2B5EF4-FFF2-40B4-BE49-F238E27FC236}">
                <a16:creationId xmlns:a16="http://schemas.microsoft.com/office/drawing/2014/main" id="{75DBDACD-F72D-4347-B282-C11CA7E9B316}"/>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589199143"/>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Skyriaus pavadinimas">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914483" y="567214"/>
            <a:ext cx="10632475" cy="1240322"/>
          </a:xfrm>
        </p:spPr>
        <p:txBody>
          <a:bodyPr anchor="t">
            <a:noAutofit/>
          </a:bodyPr>
          <a:lstStyle>
            <a:lvl1pPr>
              <a:defRPr sz="4400" baseline="0">
                <a:solidFill>
                  <a:srgbClr val="941100"/>
                </a:solidFill>
              </a:defRPr>
            </a:lvl1pPr>
          </a:lstStyle>
          <a:p>
            <a:r>
              <a:rPr lang="en-US" dirty="0"/>
              <a:t>CLICK TO EDIT MASTER TITLE STYLE</a:t>
            </a:r>
          </a:p>
        </p:txBody>
      </p:sp>
    </p:spTree>
    <p:extLst>
      <p:ext uri="{BB962C8B-B14F-4D97-AF65-F5344CB8AC3E}">
        <p14:creationId xmlns:p14="http://schemas.microsoft.com/office/powerpoint/2010/main" val="3067389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0603E-2660-744C-7542-2C9853419E09}"/>
              </a:ext>
            </a:extLst>
          </p:cNvPr>
          <p:cNvSpPr>
            <a:spLocks noGrp="1"/>
          </p:cNvSpPr>
          <p:nvPr>
            <p:ph type="title"/>
          </p:nvPr>
        </p:nvSpPr>
        <p:spPr/>
        <p:txBody>
          <a:bodyPr>
            <a:normAutofit/>
          </a:bodyPr>
          <a:lstStyle>
            <a:lvl1pPr>
              <a:defRPr sz="4000" baseline="0">
                <a:solidFill>
                  <a:srgbClr val="941100"/>
                </a:solidFill>
                <a:latin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6A5C03A-F159-BB4A-EB7B-83B5E5E637B4}"/>
              </a:ext>
            </a:extLst>
          </p:cNvPr>
          <p:cNvSpPr>
            <a:spLocks noGrp="1"/>
          </p:cNvSpPr>
          <p:nvPr>
            <p:ph idx="1"/>
          </p:nvPr>
        </p:nvSpPr>
        <p:spPr/>
        <p:txBody>
          <a:bodyPr/>
          <a:lstStyle>
            <a:lvl1pPr>
              <a:defRPr baseline="0">
                <a:solidFill>
                  <a:schemeClr val="accent3">
                    <a:lumMod val="50000"/>
                  </a:schemeClr>
                </a:solidFill>
              </a:defRPr>
            </a:lvl1pPr>
            <a:lvl2pPr>
              <a:defRPr baseline="0">
                <a:solidFill>
                  <a:schemeClr val="accent3">
                    <a:lumMod val="50000"/>
                  </a:schemeClr>
                </a:solidFill>
              </a:defRPr>
            </a:lvl2pPr>
            <a:lvl3pPr>
              <a:defRPr baseline="0">
                <a:solidFill>
                  <a:schemeClr val="accent3">
                    <a:lumMod val="50000"/>
                  </a:schemeClr>
                </a:solidFill>
              </a:defRPr>
            </a:lvl3pPr>
            <a:lvl4pPr>
              <a:defRPr baseline="0">
                <a:solidFill>
                  <a:schemeClr val="accent3">
                    <a:lumMod val="50000"/>
                  </a:schemeClr>
                </a:solidFill>
              </a:defRPr>
            </a:lvl4pPr>
            <a:lvl5pPr>
              <a:defRPr baseline="0">
                <a:solidFill>
                  <a:schemeClr val="accent3">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598EB903-C1D6-CAEA-FF17-D7116478B4BD}"/>
              </a:ext>
            </a:extLst>
          </p:cNvPr>
          <p:cNvSpPr>
            <a:spLocks noGrp="1"/>
          </p:cNvSpPr>
          <p:nvPr>
            <p:ph type="dt" sz="half" idx="10"/>
          </p:nvPr>
        </p:nvSpPr>
        <p:spPr/>
        <p:txBody>
          <a:bodyPr/>
          <a:lstStyle/>
          <a:p>
            <a:fld id="{F5059F37-E205-6640-9E88-3FB7123AE977}" type="datetimeFigureOut">
              <a:rPr lang="en-US" smtClean="0"/>
              <a:t>11/23/22</a:t>
            </a:fld>
            <a:endParaRPr lang="en-US"/>
          </a:p>
        </p:txBody>
      </p:sp>
      <p:sp>
        <p:nvSpPr>
          <p:cNvPr id="5" name="Footer Placeholder 4">
            <a:extLst>
              <a:ext uri="{FF2B5EF4-FFF2-40B4-BE49-F238E27FC236}">
                <a16:creationId xmlns:a16="http://schemas.microsoft.com/office/drawing/2014/main" id="{C3C62F3E-C9B4-FD31-F0F6-564AFDCB8F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280D1E-2EBD-DEFC-1077-74883DF1C08D}"/>
              </a:ext>
            </a:extLst>
          </p:cNvPr>
          <p:cNvSpPr>
            <a:spLocks noGrp="1"/>
          </p:cNvSpPr>
          <p:nvPr>
            <p:ph type="sldNum" sz="quarter" idx="12"/>
          </p:nvPr>
        </p:nvSpPr>
        <p:spPr/>
        <p:txBody>
          <a:bodyPr/>
          <a:lstStyle/>
          <a:p>
            <a:fld id="{07D31863-A227-1144-B255-D096B419B357}" type="slidenum">
              <a:rPr lang="en-US" smtClean="0"/>
              <a:t>‹#›</a:t>
            </a:fld>
            <a:endParaRPr lang="en-US"/>
          </a:p>
        </p:txBody>
      </p:sp>
    </p:spTree>
    <p:extLst>
      <p:ext uri="{BB962C8B-B14F-4D97-AF65-F5344CB8AC3E}">
        <p14:creationId xmlns:p14="http://schemas.microsoft.com/office/powerpoint/2010/main" val="4094415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EB850-AA2E-C7BB-E2DE-CC4F03CF64A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DEB52C3-6ECA-D426-F1F3-01D25CE6D1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5FA622D-AB5B-DB16-7482-D60366DB916F}"/>
              </a:ext>
            </a:extLst>
          </p:cNvPr>
          <p:cNvSpPr>
            <a:spLocks noGrp="1"/>
          </p:cNvSpPr>
          <p:nvPr>
            <p:ph type="dt" sz="half" idx="10"/>
          </p:nvPr>
        </p:nvSpPr>
        <p:spPr/>
        <p:txBody>
          <a:bodyPr/>
          <a:lstStyle/>
          <a:p>
            <a:fld id="{F5059F37-E205-6640-9E88-3FB7123AE977}" type="datetimeFigureOut">
              <a:rPr lang="en-US" smtClean="0"/>
              <a:t>11/23/22</a:t>
            </a:fld>
            <a:endParaRPr lang="en-US"/>
          </a:p>
        </p:txBody>
      </p:sp>
      <p:sp>
        <p:nvSpPr>
          <p:cNvPr id="5" name="Footer Placeholder 4">
            <a:extLst>
              <a:ext uri="{FF2B5EF4-FFF2-40B4-BE49-F238E27FC236}">
                <a16:creationId xmlns:a16="http://schemas.microsoft.com/office/drawing/2014/main" id="{0D5AF015-07C3-EFE7-16E0-CE80587E9D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A3AD48-235F-D667-6C1A-A9ABE594E96F}"/>
              </a:ext>
            </a:extLst>
          </p:cNvPr>
          <p:cNvSpPr>
            <a:spLocks noGrp="1"/>
          </p:cNvSpPr>
          <p:nvPr>
            <p:ph type="sldNum" sz="quarter" idx="12"/>
          </p:nvPr>
        </p:nvSpPr>
        <p:spPr/>
        <p:txBody>
          <a:bodyPr/>
          <a:lstStyle/>
          <a:p>
            <a:fld id="{07D31863-A227-1144-B255-D096B419B357}" type="slidenum">
              <a:rPr lang="en-US" smtClean="0"/>
              <a:t>‹#›</a:t>
            </a:fld>
            <a:endParaRPr lang="en-US"/>
          </a:p>
        </p:txBody>
      </p:sp>
    </p:spTree>
    <p:extLst>
      <p:ext uri="{BB962C8B-B14F-4D97-AF65-F5344CB8AC3E}">
        <p14:creationId xmlns:p14="http://schemas.microsoft.com/office/powerpoint/2010/main" val="3934606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AB0E8-703A-4095-A8BB-57AA399AAF1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E0314FB-A157-D56B-D90A-B3E190FBCD6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10C36D1-CE8C-8FBA-24E0-9D4F00FF38A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4D188F52-1F49-ACCF-19DE-4305EFF0A6E8}"/>
              </a:ext>
            </a:extLst>
          </p:cNvPr>
          <p:cNvSpPr>
            <a:spLocks noGrp="1"/>
          </p:cNvSpPr>
          <p:nvPr>
            <p:ph type="dt" sz="half" idx="10"/>
          </p:nvPr>
        </p:nvSpPr>
        <p:spPr/>
        <p:txBody>
          <a:bodyPr/>
          <a:lstStyle/>
          <a:p>
            <a:fld id="{F5059F37-E205-6640-9E88-3FB7123AE977}" type="datetimeFigureOut">
              <a:rPr lang="en-US" smtClean="0"/>
              <a:t>11/23/22</a:t>
            </a:fld>
            <a:endParaRPr lang="en-US"/>
          </a:p>
        </p:txBody>
      </p:sp>
      <p:sp>
        <p:nvSpPr>
          <p:cNvPr id="6" name="Footer Placeholder 5">
            <a:extLst>
              <a:ext uri="{FF2B5EF4-FFF2-40B4-BE49-F238E27FC236}">
                <a16:creationId xmlns:a16="http://schemas.microsoft.com/office/drawing/2014/main" id="{A3E095E1-E8A4-E59E-0531-99A20B6976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645FB9-859F-E206-A8E4-96A996E9F9A7}"/>
              </a:ext>
            </a:extLst>
          </p:cNvPr>
          <p:cNvSpPr>
            <a:spLocks noGrp="1"/>
          </p:cNvSpPr>
          <p:nvPr>
            <p:ph type="sldNum" sz="quarter" idx="12"/>
          </p:nvPr>
        </p:nvSpPr>
        <p:spPr/>
        <p:txBody>
          <a:bodyPr/>
          <a:lstStyle/>
          <a:p>
            <a:fld id="{07D31863-A227-1144-B255-D096B419B357}" type="slidenum">
              <a:rPr lang="en-US" smtClean="0"/>
              <a:t>‹#›</a:t>
            </a:fld>
            <a:endParaRPr lang="en-US"/>
          </a:p>
        </p:txBody>
      </p:sp>
    </p:spTree>
    <p:extLst>
      <p:ext uri="{BB962C8B-B14F-4D97-AF65-F5344CB8AC3E}">
        <p14:creationId xmlns:p14="http://schemas.microsoft.com/office/powerpoint/2010/main" val="3515198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BD1A-9562-D6C5-388B-BD0EADBE796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AEA9AA6-3792-4A4B-7FB9-052E72A09C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BD743ED-1CD3-1F23-A946-8B5FCF43218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14BDF21-518E-CA2A-8F0E-E6ECD573A4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7174B75-DDC3-DE85-9547-4AB7D7DB810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FA394CB-1E6A-A24B-9265-C51B9F0196C1}"/>
              </a:ext>
            </a:extLst>
          </p:cNvPr>
          <p:cNvSpPr>
            <a:spLocks noGrp="1"/>
          </p:cNvSpPr>
          <p:nvPr>
            <p:ph type="dt" sz="half" idx="10"/>
          </p:nvPr>
        </p:nvSpPr>
        <p:spPr/>
        <p:txBody>
          <a:bodyPr/>
          <a:lstStyle/>
          <a:p>
            <a:fld id="{F5059F37-E205-6640-9E88-3FB7123AE977}" type="datetimeFigureOut">
              <a:rPr lang="en-US" smtClean="0"/>
              <a:t>11/23/22</a:t>
            </a:fld>
            <a:endParaRPr lang="en-US"/>
          </a:p>
        </p:txBody>
      </p:sp>
      <p:sp>
        <p:nvSpPr>
          <p:cNvPr id="8" name="Footer Placeholder 7">
            <a:extLst>
              <a:ext uri="{FF2B5EF4-FFF2-40B4-BE49-F238E27FC236}">
                <a16:creationId xmlns:a16="http://schemas.microsoft.com/office/drawing/2014/main" id="{5444AE7C-644D-88A5-9C9D-B29369963A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8071A9B-A0FC-8334-BEB0-C3C859B6D38C}"/>
              </a:ext>
            </a:extLst>
          </p:cNvPr>
          <p:cNvSpPr>
            <a:spLocks noGrp="1"/>
          </p:cNvSpPr>
          <p:nvPr>
            <p:ph type="sldNum" sz="quarter" idx="12"/>
          </p:nvPr>
        </p:nvSpPr>
        <p:spPr/>
        <p:txBody>
          <a:bodyPr/>
          <a:lstStyle/>
          <a:p>
            <a:fld id="{07D31863-A227-1144-B255-D096B419B357}" type="slidenum">
              <a:rPr lang="en-US" smtClean="0"/>
              <a:t>‹#›</a:t>
            </a:fld>
            <a:endParaRPr lang="en-US"/>
          </a:p>
        </p:txBody>
      </p:sp>
    </p:spTree>
    <p:extLst>
      <p:ext uri="{BB962C8B-B14F-4D97-AF65-F5344CB8AC3E}">
        <p14:creationId xmlns:p14="http://schemas.microsoft.com/office/powerpoint/2010/main" val="2290253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EBA32-F9FA-C129-05DE-0326445A864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F411716-329C-32C3-4F49-FE54F350CBB1}"/>
              </a:ext>
            </a:extLst>
          </p:cNvPr>
          <p:cNvSpPr>
            <a:spLocks noGrp="1"/>
          </p:cNvSpPr>
          <p:nvPr>
            <p:ph type="dt" sz="half" idx="10"/>
          </p:nvPr>
        </p:nvSpPr>
        <p:spPr/>
        <p:txBody>
          <a:bodyPr/>
          <a:lstStyle/>
          <a:p>
            <a:fld id="{F5059F37-E205-6640-9E88-3FB7123AE977}" type="datetimeFigureOut">
              <a:rPr lang="en-US" smtClean="0"/>
              <a:t>11/23/22</a:t>
            </a:fld>
            <a:endParaRPr lang="en-US"/>
          </a:p>
        </p:txBody>
      </p:sp>
      <p:sp>
        <p:nvSpPr>
          <p:cNvPr id="4" name="Footer Placeholder 3">
            <a:extLst>
              <a:ext uri="{FF2B5EF4-FFF2-40B4-BE49-F238E27FC236}">
                <a16:creationId xmlns:a16="http://schemas.microsoft.com/office/drawing/2014/main" id="{BF7A108D-86E2-2602-DA8E-6CFB750920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C58AAE-DC7B-9E97-D328-47B17665B1DA}"/>
              </a:ext>
            </a:extLst>
          </p:cNvPr>
          <p:cNvSpPr>
            <a:spLocks noGrp="1"/>
          </p:cNvSpPr>
          <p:nvPr>
            <p:ph type="sldNum" sz="quarter" idx="12"/>
          </p:nvPr>
        </p:nvSpPr>
        <p:spPr/>
        <p:txBody>
          <a:bodyPr/>
          <a:lstStyle/>
          <a:p>
            <a:fld id="{07D31863-A227-1144-B255-D096B419B357}" type="slidenum">
              <a:rPr lang="en-US" smtClean="0"/>
              <a:t>‹#›</a:t>
            </a:fld>
            <a:endParaRPr lang="en-US"/>
          </a:p>
        </p:txBody>
      </p:sp>
    </p:spTree>
    <p:extLst>
      <p:ext uri="{BB962C8B-B14F-4D97-AF65-F5344CB8AC3E}">
        <p14:creationId xmlns:p14="http://schemas.microsoft.com/office/powerpoint/2010/main" val="268682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B44C7-ADB3-2A57-9616-4C505E2047CA}"/>
              </a:ext>
            </a:extLst>
          </p:cNvPr>
          <p:cNvSpPr>
            <a:spLocks noGrp="1"/>
          </p:cNvSpPr>
          <p:nvPr>
            <p:ph type="dt" sz="half" idx="10"/>
          </p:nvPr>
        </p:nvSpPr>
        <p:spPr/>
        <p:txBody>
          <a:bodyPr/>
          <a:lstStyle/>
          <a:p>
            <a:fld id="{F5059F37-E205-6640-9E88-3FB7123AE977}" type="datetimeFigureOut">
              <a:rPr lang="en-US" smtClean="0"/>
              <a:t>11/23/22</a:t>
            </a:fld>
            <a:endParaRPr lang="en-US"/>
          </a:p>
        </p:txBody>
      </p:sp>
      <p:sp>
        <p:nvSpPr>
          <p:cNvPr id="3" name="Footer Placeholder 2">
            <a:extLst>
              <a:ext uri="{FF2B5EF4-FFF2-40B4-BE49-F238E27FC236}">
                <a16:creationId xmlns:a16="http://schemas.microsoft.com/office/drawing/2014/main" id="{F833924C-764A-49DF-B855-9DCFA62515D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8083182-F063-5755-305A-C46F463EDCFA}"/>
              </a:ext>
            </a:extLst>
          </p:cNvPr>
          <p:cNvSpPr>
            <a:spLocks noGrp="1"/>
          </p:cNvSpPr>
          <p:nvPr>
            <p:ph type="sldNum" sz="quarter" idx="12"/>
          </p:nvPr>
        </p:nvSpPr>
        <p:spPr/>
        <p:txBody>
          <a:bodyPr/>
          <a:lstStyle/>
          <a:p>
            <a:fld id="{07D31863-A227-1144-B255-D096B419B357}" type="slidenum">
              <a:rPr lang="en-US" smtClean="0"/>
              <a:t>‹#›</a:t>
            </a:fld>
            <a:endParaRPr lang="en-US"/>
          </a:p>
        </p:txBody>
      </p:sp>
    </p:spTree>
    <p:extLst>
      <p:ext uri="{BB962C8B-B14F-4D97-AF65-F5344CB8AC3E}">
        <p14:creationId xmlns:p14="http://schemas.microsoft.com/office/powerpoint/2010/main" val="336391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C11F0-8F57-29D8-9B08-0FF1F592393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D572BF6-15B0-4D82-4FCE-F9E8AE5A69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66557DD9-7443-9BF7-1352-9178B97242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4F708CD-8A61-3326-F8AD-9308B5FFE18A}"/>
              </a:ext>
            </a:extLst>
          </p:cNvPr>
          <p:cNvSpPr>
            <a:spLocks noGrp="1"/>
          </p:cNvSpPr>
          <p:nvPr>
            <p:ph type="dt" sz="half" idx="10"/>
          </p:nvPr>
        </p:nvSpPr>
        <p:spPr/>
        <p:txBody>
          <a:bodyPr/>
          <a:lstStyle/>
          <a:p>
            <a:fld id="{F5059F37-E205-6640-9E88-3FB7123AE977}" type="datetimeFigureOut">
              <a:rPr lang="en-US" smtClean="0"/>
              <a:t>11/23/22</a:t>
            </a:fld>
            <a:endParaRPr lang="en-US"/>
          </a:p>
        </p:txBody>
      </p:sp>
      <p:sp>
        <p:nvSpPr>
          <p:cNvPr id="6" name="Footer Placeholder 5">
            <a:extLst>
              <a:ext uri="{FF2B5EF4-FFF2-40B4-BE49-F238E27FC236}">
                <a16:creationId xmlns:a16="http://schemas.microsoft.com/office/drawing/2014/main" id="{97D0C669-C111-2F3A-5237-F52ED42C4A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AC648E-768B-03B6-6E45-01FEBB25F15E}"/>
              </a:ext>
            </a:extLst>
          </p:cNvPr>
          <p:cNvSpPr>
            <a:spLocks noGrp="1"/>
          </p:cNvSpPr>
          <p:nvPr>
            <p:ph type="sldNum" sz="quarter" idx="12"/>
          </p:nvPr>
        </p:nvSpPr>
        <p:spPr/>
        <p:txBody>
          <a:bodyPr/>
          <a:lstStyle/>
          <a:p>
            <a:fld id="{07D31863-A227-1144-B255-D096B419B357}" type="slidenum">
              <a:rPr lang="en-US" smtClean="0"/>
              <a:t>‹#›</a:t>
            </a:fld>
            <a:endParaRPr lang="en-US"/>
          </a:p>
        </p:txBody>
      </p:sp>
    </p:spTree>
    <p:extLst>
      <p:ext uri="{BB962C8B-B14F-4D97-AF65-F5344CB8AC3E}">
        <p14:creationId xmlns:p14="http://schemas.microsoft.com/office/powerpoint/2010/main" val="3053190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E8A93-FCAD-8FC2-4860-26F5B78BBC2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3625416-C125-7D60-D4EA-2F3705FD32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F5BB48E-BBDE-C315-BAF3-72D1D1C8C9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9175368-E1C3-E5E9-1FC8-946518B3DF5D}"/>
              </a:ext>
            </a:extLst>
          </p:cNvPr>
          <p:cNvSpPr>
            <a:spLocks noGrp="1"/>
          </p:cNvSpPr>
          <p:nvPr>
            <p:ph type="dt" sz="half" idx="10"/>
          </p:nvPr>
        </p:nvSpPr>
        <p:spPr/>
        <p:txBody>
          <a:bodyPr/>
          <a:lstStyle/>
          <a:p>
            <a:fld id="{F5059F37-E205-6640-9E88-3FB7123AE977}" type="datetimeFigureOut">
              <a:rPr lang="en-US" smtClean="0"/>
              <a:t>11/23/22</a:t>
            </a:fld>
            <a:endParaRPr lang="en-US"/>
          </a:p>
        </p:txBody>
      </p:sp>
      <p:sp>
        <p:nvSpPr>
          <p:cNvPr id="6" name="Footer Placeholder 5">
            <a:extLst>
              <a:ext uri="{FF2B5EF4-FFF2-40B4-BE49-F238E27FC236}">
                <a16:creationId xmlns:a16="http://schemas.microsoft.com/office/drawing/2014/main" id="{8A33B283-1FB4-9880-0DE6-394D7770FB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CB0B55-36D3-7558-1CEE-9A78FB9AF014}"/>
              </a:ext>
            </a:extLst>
          </p:cNvPr>
          <p:cNvSpPr>
            <a:spLocks noGrp="1"/>
          </p:cNvSpPr>
          <p:nvPr>
            <p:ph type="sldNum" sz="quarter" idx="12"/>
          </p:nvPr>
        </p:nvSpPr>
        <p:spPr/>
        <p:txBody>
          <a:bodyPr/>
          <a:lstStyle/>
          <a:p>
            <a:fld id="{07D31863-A227-1144-B255-D096B419B357}" type="slidenum">
              <a:rPr lang="en-US" smtClean="0"/>
              <a:t>‹#›</a:t>
            </a:fld>
            <a:endParaRPr lang="en-US"/>
          </a:p>
        </p:txBody>
      </p:sp>
    </p:spTree>
    <p:extLst>
      <p:ext uri="{BB962C8B-B14F-4D97-AF65-F5344CB8AC3E}">
        <p14:creationId xmlns:p14="http://schemas.microsoft.com/office/powerpoint/2010/main" val="2442870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AA28F0-06DE-69F8-2BA4-21A06FE885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644E8C4-C28E-D0C6-085A-700BB7A7AD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995C05F-DD42-7289-A0D4-87822E7250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059F37-E205-6640-9E88-3FB7123AE977}" type="datetimeFigureOut">
              <a:rPr lang="en-US" smtClean="0"/>
              <a:t>11/23/22</a:t>
            </a:fld>
            <a:endParaRPr lang="en-US"/>
          </a:p>
        </p:txBody>
      </p:sp>
      <p:sp>
        <p:nvSpPr>
          <p:cNvPr id="5" name="Footer Placeholder 4">
            <a:extLst>
              <a:ext uri="{FF2B5EF4-FFF2-40B4-BE49-F238E27FC236}">
                <a16:creationId xmlns:a16="http://schemas.microsoft.com/office/drawing/2014/main" id="{D5B100E5-B179-345A-808A-E545651C87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21060A0-1961-F860-02EC-36C557CEE8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D31863-A227-1144-B255-D096B419B357}" type="slidenum">
              <a:rPr lang="en-US" smtClean="0"/>
              <a:t>‹#›</a:t>
            </a:fld>
            <a:endParaRPr lang="en-US"/>
          </a:p>
        </p:txBody>
      </p:sp>
    </p:spTree>
    <p:extLst>
      <p:ext uri="{BB962C8B-B14F-4D97-AF65-F5344CB8AC3E}">
        <p14:creationId xmlns:p14="http://schemas.microsoft.com/office/powerpoint/2010/main" val="1926882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3.png"/><Relationship Id="rId5" Type="http://schemas.openxmlformats.org/officeDocument/2006/relationships/hyperlink" Target="https://indico.cern.ch/event/1147717/" TargetMode="Externa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8" Type="http://schemas.openxmlformats.org/officeDocument/2006/relationships/image" Target="../media/image48.jpg"/><Relationship Id="rId3" Type="http://schemas.openxmlformats.org/officeDocument/2006/relationships/image" Target="../media/image44.png"/><Relationship Id="rId7" Type="http://schemas.openxmlformats.org/officeDocument/2006/relationships/image" Target="../media/image47.jp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hyperlink" Target="https://indico.cern.ch/event/1117526/" TargetMode="External"/><Relationship Id="rId5" Type="http://schemas.openxmlformats.org/officeDocument/2006/relationships/image" Target="../media/image46.png"/><Relationship Id="rId4" Type="http://schemas.openxmlformats.org/officeDocument/2006/relationships/image" Target="../media/image45.jp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44.pn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hyperlink" Target="https://doi.org/10.22323/1.364.0158" TargetMode="External"/><Relationship Id="rId5" Type="http://schemas.openxmlformats.org/officeDocument/2006/relationships/image" Target="../media/image52.png"/><Relationship Id="rId4" Type="http://schemas.openxmlformats.org/officeDocument/2006/relationships/image" Target="../media/image51.jpeg"/></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hyperlink" Target="mailto:kristina.ukvalbergiene@ktu.lt"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hyperlink" Target="markus.web.cern.ch"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hyperlink" Target="mailto:Arvydas.ziliukas@ktu.lt"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6B391-C958-085E-C408-54E69A9D535F}"/>
              </a:ext>
            </a:extLst>
          </p:cNvPr>
          <p:cNvSpPr>
            <a:spLocks noGrp="1"/>
          </p:cNvSpPr>
          <p:nvPr>
            <p:ph type="ctrTitle"/>
          </p:nvPr>
        </p:nvSpPr>
        <p:spPr>
          <a:xfrm>
            <a:off x="137160" y="2102081"/>
            <a:ext cx="11784330" cy="2387600"/>
          </a:xfrm>
        </p:spPr>
        <p:txBody>
          <a:bodyPr/>
          <a:lstStyle/>
          <a:p>
            <a:r>
              <a:rPr lang="en-US" dirty="0">
                <a:solidFill>
                  <a:srgbClr val="941100"/>
                </a:solidFill>
              </a:rPr>
              <a:t>Progress of Lithuania in Research and Education</a:t>
            </a:r>
          </a:p>
        </p:txBody>
      </p:sp>
      <p:sp>
        <p:nvSpPr>
          <p:cNvPr id="3" name="Subtitle 2">
            <a:extLst>
              <a:ext uri="{FF2B5EF4-FFF2-40B4-BE49-F238E27FC236}">
                <a16:creationId xmlns:a16="http://schemas.microsoft.com/office/drawing/2014/main" id="{DCEC6332-06E1-B0A2-02E7-82AF08436BE2}"/>
              </a:ext>
            </a:extLst>
          </p:cNvPr>
          <p:cNvSpPr>
            <a:spLocks noGrp="1"/>
          </p:cNvSpPr>
          <p:nvPr>
            <p:ph type="subTitle" idx="1"/>
          </p:nvPr>
        </p:nvSpPr>
        <p:spPr>
          <a:xfrm>
            <a:off x="1524000" y="5001166"/>
            <a:ext cx="9144000" cy="1655762"/>
          </a:xfrm>
        </p:spPr>
        <p:txBody>
          <a:bodyPr/>
          <a:lstStyle/>
          <a:p>
            <a:r>
              <a:rPr lang="en-US" dirty="0">
                <a:solidFill>
                  <a:srgbClr val="941100"/>
                </a:solidFill>
              </a:rPr>
              <a:t>Presented by dr. </a:t>
            </a:r>
            <a:r>
              <a:rPr lang="en-US" dirty="0" err="1">
                <a:solidFill>
                  <a:srgbClr val="941100"/>
                </a:solidFill>
              </a:rPr>
              <a:t>Ramūnas</a:t>
            </a:r>
            <a:r>
              <a:rPr lang="en-US" dirty="0">
                <a:solidFill>
                  <a:srgbClr val="941100"/>
                </a:solidFill>
              </a:rPr>
              <a:t> </a:t>
            </a:r>
            <a:r>
              <a:rPr lang="en-US" dirty="0" err="1">
                <a:solidFill>
                  <a:srgbClr val="941100"/>
                </a:solidFill>
              </a:rPr>
              <a:t>Aleksiejūnas</a:t>
            </a:r>
            <a:endParaRPr lang="en-US" dirty="0">
              <a:solidFill>
                <a:srgbClr val="941100"/>
              </a:solidFill>
            </a:endParaRPr>
          </a:p>
          <a:p>
            <a:r>
              <a:rPr lang="en-US" dirty="0">
                <a:solidFill>
                  <a:srgbClr val="941100"/>
                </a:solidFill>
              </a:rPr>
              <a:t>Vilnius </a:t>
            </a:r>
          </a:p>
          <a:p>
            <a:r>
              <a:rPr lang="en-US" dirty="0">
                <a:solidFill>
                  <a:srgbClr val="941100"/>
                </a:solidFill>
              </a:rPr>
              <a:t>2022-11-24</a:t>
            </a:r>
          </a:p>
        </p:txBody>
      </p:sp>
      <p:pic>
        <p:nvPicPr>
          <p:cNvPr id="5" name="Picture 4">
            <a:extLst>
              <a:ext uri="{FF2B5EF4-FFF2-40B4-BE49-F238E27FC236}">
                <a16:creationId xmlns:a16="http://schemas.microsoft.com/office/drawing/2014/main" id="{7132721A-FF4C-D04E-0ADB-2E968E7032B6}"/>
              </a:ext>
            </a:extLst>
          </p:cNvPr>
          <p:cNvPicPr>
            <a:picLocks noChangeAspect="1"/>
          </p:cNvPicPr>
          <p:nvPr/>
        </p:nvPicPr>
        <p:blipFill>
          <a:blip r:embed="rId2"/>
          <a:stretch>
            <a:fillRect/>
          </a:stretch>
        </p:blipFill>
        <p:spPr>
          <a:xfrm>
            <a:off x="4231186" y="0"/>
            <a:ext cx="2932886" cy="3132322"/>
          </a:xfrm>
          <a:prstGeom prst="rect">
            <a:avLst/>
          </a:prstGeom>
        </p:spPr>
      </p:pic>
      <p:pic>
        <p:nvPicPr>
          <p:cNvPr id="1026" name="Picture 2" descr="Atributika – KTU logotipas, stiliaus gairės, garso takelis ir darbastalių  fonai | KTU">
            <a:extLst>
              <a:ext uri="{FF2B5EF4-FFF2-40B4-BE49-F238E27FC236}">
                <a16:creationId xmlns:a16="http://schemas.microsoft.com/office/drawing/2014/main" id="{2F137943-DE7F-D5D6-1F6C-44E4A1ED8F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0043" y="488620"/>
            <a:ext cx="2276929" cy="12277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SMU International Studies">
            <a:extLst>
              <a:ext uri="{FF2B5EF4-FFF2-40B4-BE49-F238E27FC236}">
                <a16:creationId xmlns:a16="http://schemas.microsoft.com/office/drawing/2014/main" id="{25FDAA11-99FB-9887-F030-FC5BAC9B3D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8241" y="638061"/>
            <a:ext cx="4513943" cy="928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52067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0058D-F5FD-26BA-D9B1-A3741C58BE41}"/>
              </a:ext>
            </a:extLst>
          </p:cNvPr>
          <p:cNvSpPr>
            <a:spLocks noGrp="1"/>
          </p:cNvSpPr>
          <p:nvPr>
            <p:ph type="title"/>
          </p:nvPr>
        </p:nvSpPr>
        <p:spPr>
          <a:xfrm>
            <a:off x="838200" y="-28347"/>
            <a:ext cx="10515600" cy="1325563"/>
          </a:xfrm>
        </p:spPr>
        <p:txBody>
          <a:bodyPr/>
          <a:lstStyle/>
          <a:p>
            <a:r>
              <a:rPr lang="en-US" dirty="0"/>
              <a:t>CERN RD50 related activities: evolution</a:t>
            </a:r>
          </a:p>
        </p:txBody>
      </p:sp>
      <p:pic>
        <p:nvPicPr>
          <p:cNvPr id="6" name="Picture 5">
            <a:extLst>
              <a:ext uri="{FF2B5EF4-FFF2-40B4-BE49-F238E27FC236}">
                <a16:creationId xmlns:a16="http://schemas.microsoft.com/office/drawing/2014/main" id="{CD2BACD3-1D0F-D684-BC24-65D47612D209}"/>
              </a:ext>
            </a:extLst>
          </p:cNvPr>
          <p:cNvPicPr>
            <a:picLocks noChangeAspect="1"/>
          </p:cNvPicPr>
          <p:nvPr/>
        </p:nvPicPr>
        <p:blipFill>
          <a:blip r:embed="rId2"/>
          <a:stretch>
            <a:fillRect/>
          </a:stretch>
        </p:blipFill>
        <p:spPr>
          <a:xfrm>
            <a:off x="228947" y="2583143"/>
            <a:ext cx="5009922" cy="3470371"/>
          </a:xfrm>
          <a:prstGeom prst="rect">
            <a:avLst/>
          </a:prstGeom>
        </p:spPr>
      </p:pic>
      <p:sp>
        <p:nvSpPr>
          <p:cNvPr id="7" name="Rectangle 6">
            <a:extLst>
              <a:ext uri="{FF2B5EF4-FFF2-40B4-BE49-F238E27FC236}">
                <a16:creationId xmlns:a16="http://schemas.microsoft.com/office/drawing/2014/main" id="{9D81D65C-061D-BF5F-9B1D-D2AFD1CC5055}"/>
              </a:ext>
            </a:extLst>
          </p:cNvPr>
          <p:cNvSpPr/>
          <p:nvPr/>
        </p:nvSpPr>
        <p:spPr>
          <a:xfrm>
            <a:off x="382491" y="1374051"/>
            <a:ext cx="4702835" cy="830997"/>
          </a:xfrm>
          <a:prstGeom prst="rect">
            <a:avLst/>
          </a:prstGeom>
        </p:spPr>
        <p:txBody>
          <a:bodyPr wrap="square">
            <a:spAutoFit/>
          </a:bodyPr>
          <a:lstStyle/>
          <a:p>
            <a:pPr algn="just"/>
            <a:r>
              <a:rPr lang="en-US" altLang="lt-LT" sz="1600" dirty="0">
                <a:solidFill>
                  <a:schemeClr val="accent3">
                    <a:lumMod val="50000"/>
                  </a:schemeClr>
                </a:solidFill>
                <a:latin typeface="Calibri" panose="020F0502020204030204" pitchFamily="34" charset="0"/>
                <a:cs typeface="Calibri" panose="020F0502020204030204" pitchFamily="34" charset="0"/>
              </a:rPr>
              <a:t>In situ control of of the radiation defects introduced by 8 MeV protons at Helsinki University accelerator laboratory.</a:t>
            </a:r>
            <a:endParaRPr lang="lt-LT" altLang="lt-LT" sz="1600" dirty="0">
              <a:solidFill>
                <a:schemeClr val="accent3">
                  <a:lumMod val="50000"/>
                </a:schemeClr>
              </a:solidFill>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E0BBF901-552D-C414-12A7-B3166680C0C0}"/>
              </a:ext>
            </a:extLst>
          </p:cNvPr>
          <p:cNvSpPr/>
          <p:nvPr/>
        </p:nvSpPr>
        <p:spPr>
          <a:xfrm>
            <a:off x="5788430" y="1297216"/>
            <a:ext cx="5810903" cy="830997"/>
          </a:xfrm>
          <a:prstGeom prst="rect">
            <a:avLst/>
          </a:prstGeom>
        </p:spPr>
        <p:txBody>
          <a:bodyPr wrap="square">
            <a:spAutoFit/>
          </a:bodyPr>
          <a:lstStyle/>
          <a:p>
            <a:pPr algn="just"/>
            <a:r>
              <a:rPr lang="en-US" altLang="lt-LT" sz="1600" dirty="0">
                <a:solidFill>
                  <a:schemeClr val="accent3">
                    <a:lumMod val="50000"/>
                  </a:schemeClr>
                </a:solidFill>
                <a:latin typeface="Calibri" panose="020F0502020204030204" pitchFamily="34" charset="0"/>
                <a:cs typeface="Calibri" panose="020F0502020204030204" pitchFamily="34" charset="0"/>
              </a:rPr>
              <a:t>In situ variations of carrier recombination (a- MW-PC), of barrier capacitance (b-BELIV)  and of detector response (c-TCT/ICDC) during irradiation by </a:t>
            </a:r>
            <a:r>
              <a:rPr lang="en-US" altLang="lt-LT" sz="1600" dirty="0" err="1">
                <a:solidFill>
                  <a:schemeClr val="accent3">
                    <a:lumMod val="50000"/>
                  </a:schemeClr>
                </a:solidFill>
                <a:latin typeface="Calibri" panose="020F0502020204030204" pitchFamily="34" charset="0"/>
                <a:cs typeface="Calibri" panose="020F0502020204030204" pitchFamily="34" charset="0"/>
              </a:rPr>
              <a:t>spallator</a:t>
            </a:r>
            <a:r>
              <a:rPr lang="en-US" altLang="lt-LT" sz="1600" dirty="0">
                <a:solidFill>
                  <a:schemeClr val="accent3">
                    <a:lumMod val="50000"/>
                  </a:schemeClr>
                </a:solidFill>
                <a:latin typeface="Calibri" panose="020F0502020204030204" pitchFamily="34" charset="0"/>
                <a:cs typeface="Calibri" panose="020F0502020204030204" pitchFamily="34" charset="0"/>
              </a:rPr>
              <a:t> neutrons.</a:t>
            </a:r>
            <a:endParaRPr lang="lt-LT" altLang="lt-LT" sz="1600" dirty="0">
              <a:solidFill>
                <a:schemeClr val="accent3">
                  <a:lumMod val="50000"/>
                </a:schemeClr>
              </a:solidFill>
              <a:latin typeface="Calibri" panose="020F0502020204030204" pitchFamily="34" charset="0"/>
              <a:cs typeface="Calibri" panose="020F0502020204030204" pitchFamily="34" charset="0"/>
            </a:endParaRPr>
          </a:p>
        </p:txBody>
      </p:sp>
      <p:pic>
        <p:nvPicPr>
          <p:cNvPr id="10" name="Picture 9">
            <a:extLst>
              <a:ext uri="{FF2B5EF4-FFF2-40B4-BE49-F238E27FC236}">
                <a16:creationId xmlns:a16="http://schemas.microsoft.com/office/drawing/2014/main" id="{B99A13D2-C4E1-E0E0-DE57-A5A699E7038D}"/>
              </a:ext>
            </a:extLst>
          </p:cNvPr>
          <p:cNvPicPr>
            <a:picLocks noChangeAspect="1"/>
          </p:cNvPicPr>
          <p:nvPr/>
        </p:nvPicPr>
        <p:blipFill>
          <a:blip r:embed="rId3"/>
          <a:stretch>
            <a:fillRect/>
          </a:stretch>
        </p:blipFill>
        <p:spPr>
          <a:xfrm>
            <a:off x="5699736" y="2460170"/>
            <a:ext cx="6413558" cy="3716319"/>
          </a:xfrm>
          <a:prstGeom prst="rect">
            <a:avLst/>
          </a:prstGeom>
        </p:spPr>
      </p:pic>
      <p:sp>
        <p:nvSpPr>
          <p:cNvPr id="11" name="Rectangle 10">
            <a:extLst>
              <a:ext uri="{FF2B5EF4-FFF2-40B4-BE49-F238E27FC236}">
                <a16:creationId xmlns:a16="http://schemas.microsoft.com/office/drawing/2014/main" id="{9198F763-7247-BBF3-495F-7ACA3A782CDE}"/>
              </a:ext>
            </a:extLst>
          </p:cNvPr>
          <p:cNvSpPr/>
          <p:nvPr/>
        </p:nvSpPr>
        <p:spPr>
          <a:xfrm>
            <a:off x="5788430" y="6342335"/>
            <a:ext cx="6334852" cy="276999"/>
          </a:xfrm>
          <a:prstGeom prst="rect">
            <a:avLst/>
          </a:prstGeom>
        </p:spPr>
        <p:txBody>
          <a:bodyPr wrap="square">
            <a:spAutoFit/>
          </a:bodyPr>
          <a:lstStyle/>
          <a:p>
            <a:pPr lvl="0" algn="just">
              <a:spcAft>
                <a:spcPts val="0"/>
              </a:spcAft>
            </a:pPr>
            <a:r>
              <a:rPr lang="en-GB" sz="1200" dirty="0">
                <a:solidFill>
                  <a:srgbClr val="941100"/>
                </a:solidFill>
                <a:ea typeface="Times New Roman" panose="02020603050405020304" pitchFamily="18" charset="0"/>
              </a:rPr>
              <a:t>E. </a:t>
            </a:r>
            <a:r>
              <a:rPr lang="en-GB" sz="1200" dirty="0" err="1">
                <a:solidFill>
                  <a:srgbClr val="941100"/>
                </a:solidFill>
                <a:ea typeface="Times New Roman" panose="02020603050405020304" pitchFamily="18" charset="0"/>
              </a:rPr>
              <a:t>Gaubas</a:t>
            </a:r>
            <a:r>
              <a:rPr lang="en-GB" sz="1200" dirty="0">
                <a:solidFill>
                  <a:srgbClr val="941100"/>
                </a:solidFill>
                <a:ea typeface="Times New Roman" panose="02020603050405020304" pitchFamily="18" charset="0"/>
              </a:rPr>
              <a:t> et, Appl. Phys. Lett. </a:t>
            </a:r>
            <a:r>
              <a:rPr lang="en-GB" sz="1200" b="1" dirty="0">
                <a:solidFill>
                  <a:srgbClr val="941100"/>
                </a:solidFill>
                <a:ea typeface="Times New Roman" panose="02020603050405020304" pitchFamily="18" charset="0"/>
              </a:rPr>
              <a:t>101</a:t>
            </a:r>
            <a:r>
              <a:rPr lang="en-GB" sz="1200" dirty="0">
                <a:solidFill>
                  <a:srgbClr val="941100"/>
                </a:solidFill>
                <a:ea typeface="Times New Roman" panose="02020603050405020304" pitchFamily="18" charset="0"/>
              </a:rPr>
              <a:t> (2012) 232104.</a:t>
            </a:r>
            <a:endParaRPr lang="lt-LT" sz="1200" dirty="0">
              <a:solidFill>
                <a:srgbClr val="941100"/>
              </a:solidFill>
              <a:effectLst/>
              <a:ea typeface="Times New Roman" panose="02020603050405020304" pitchFamily="18" charset="0"/>
            </a:endParaRPr>
          </a:p>
        </p:txBody>
      </p:sp>
    </p:spTree>
    <p:extLst>
      <p:ext uri="{BB962C8B-B14F-4D97-AF65-F5344CB8AC3E}">
        <p14:creationId xmlns:p14="http://schemas.microsoft.com/office/powerpoint/2010/main" val="2739817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0058D-F5FD-26BA-D9B1-A3741C58BE41}"/>
              </a:ext>
            </a:extLst>
          </p:cNvPr>
          <p:cNvSpPr>
            <a:spLocks noGrp="1"/>
          </p:cNvSpPr>
          <p:nvPr>
            <p:ph type="title"/>
          </p:nvPr>
        </p:nvSpPr>
        <p:spPr>
          <a:xfrm>
            <a:off x="838200" y="-28347"/>
            <a:ext cx="10515600" cy="1325563"/>
          </a:xfrm>
        </p:spPr>
        <p:txBody>
          <a:bodyPr/>
          <a:lstStyle/>
          <a:p>
            <a:r>
              <a:rPr lang="en-US" dirty="0"/>
              <a:t>CERN RD50 related activities: evolution</a:t>
            </a:r>
          </a:p>
        </p:txBody>
      </p:sp>
      <p:sp>
        <p:nvSpPr>
          <p:cNvPr id="3" name="TextBox 2">
            <a:extLst>
              <a:ext uri="{FF2B5EF4-FFF2-40B4-BE49-F238E27FC236}">
                <a16:creationId xmlns:a16="http://schemas.microsoft.com/office/drawing/2014/main" id="{406DFC1F-8806-DC69-0FF3-CE43D9EDADFC}"/>
              </a:ext>
            </a:extLst>
          </p:cNvPr>
          <p:cNvSpPr txBox="1"/>
          <p:nvPr/>
        </p:nvSpPr>
        <p:spPr>
          <a:xfrm>
            <a:off x="5405636" y="4258296"/>
            <a:ext cx="2298680" cy="1600438"/>
          </a:xfrm>
          <a:prstGeom prst="rect">
            <a:avLst/>
          </a:prstGeom>
          <a:noFill/>
        </p:spPr>
        <p:txBody>
          <a:bodyPr wrap="square" rtlCol="0">
            <a:spAutoFit/>
          </a:bodyPr>
          <a:lstStyle/>
          <a:p>
            <a:pPr algn="just"/>
            <a:r>
              <a:rPr lang="en-US" sz="1400" dirty="0">
                <a:solidFill>
                  <a:schemeClr val="accent3">
                    <a:lumMod val="50000"/>
                  </a:schemeClr>
                </a:solidFill>
                <a:latin typeface="Calibri" panose="020F0502020204030204" pitchFamily="34" charset="0"/>
                <a:cs typeface="Calibri" panose="020F0502020204030204" pitchFamily="34" charset="0"/>
              </a:rPr>
              <a:t>The prototype system for the control of radiation doses in a wide range. This prototype system allows measuring low and very high </a:t>
            </a:r>
            <a:r>
              <a:rPr lang="en-US" sz="1400" dirty="0" err="1">
                <a:solidFill>
                  <a:schemeClr val="accent3">
                    <a:lumMod val="50000"/>
                  </a:schemeClr>
                </a:solidFill>
                <a:latin typeface="Calibri" panose="020F0502020204030204" pitchFamily="34" charset="0"/>
                <a:cs typeface="Calibri" panose="020F0502020204030204" pitchFamily="34" charset="0"/>
              </a:rPr>
              <a:t>fluences</a:t>
            </a:r>
            <a:r>
              <a:rPr lang="en-US" sz="1400" dirty="0">
                <a:solidFill>
                  <a:schemeClr val="accent3">
                    <a:lumMod val="50000"/>
                  </a:schemeClr>
                </a:solidFill>
                <a:latin typeface="Calibri" panose="020F0502020204030204" pitchFamily="34" charset="0"/>
                <a:cs typeface="Calibri" panose="020F0502020204030204" pitchFamily="34" charset="0"/>
              </a:rPr>
              <a:t> and to identify the spectrum of high energy radiations. </a:t>
            </a:r>
          </a:p>
        </p:txBody>
      </p:sp>
      <p:pic>
        <p:nvPicPr>
          <p:cNvPr id="4" name="Picture 3">
            <a:extLst>
              <a:ext uri="{FF2B5EF4-FFF2-40B4-BE49-F238E27FC236}">
                <a16:creationId xmlns:a16="http://schemas.microsoft.com/office/drawing/2014/main" id="{225B50D4-B071-272F-5AD9-1736534BB892}"/>
              </a:ext>
            </a:extLst>
          </p:cNvPr>
          <p:cNvPicPr>
            <a:picLocks noChangeAspect="1"/>
          </p:cNvPicPr>
          <p:nvPr/>
        </p:nvPicPr>
        <p:blipFill>
          <a:blip r:embed="rId2"/>
          <a:stretch>
            <a:fillRect/>
          </a:stretch>
        </p:blipFill>
        <p:spPr>
          <a:xfrm>
            <a:off x="7956800" y="3648860"/>
            <a:ext cx="4006600" cy="2485351"/>
          </a:xfrm>
          <a:prstGeom prst="rect">
            <a:avLst/>
          </a:prstGeom>
        </p:spPr>
      </p:pic>
      <p:pic>
        <p:nvPicPr>
          <p:cNvPr id="5" name="Picture 4">
            <a:extLst>
              <a:ext uri="{FF2B5EF4-FFF2-40B4-BE49-F238E27FC236}">
                <a16:creationId xmlns:a16="http://schemas.microsoft.com/office/drawing/2014/main" id="{18C20F6D-D163-55D1-D42C-EA4EB89A3AC0}"/>
              </a:ext>
            </a:extLst>
          </p:cNvPr>
          <p:cNvPicPr/>
          <p:nvPr/>
        </p:nvPicPr>
        <p:blipFill>
          <a:blip r:embed="rId3"/>
          <a:stretch>
            <a:fillRect/>
          </a:stretch>
        </p:blipFill>
        <p:spPr>
          <a:xfrm>
            <a:off x="3081303" y="4039601"/>
            <a:ext cx="1941719" cy="2473472"/>
          </a:xfrm>
          <a:prstGeom prst="rect">
            <a:avLst/>
          </a:prstGeom>
        </p:spPr>
      </p:pic>
      <p:sp>
        <p:nvSpPr>
          <p:cNvPr id="9" name="Rectangle 8">
            <a:extLst>
              <a:ext uri="{FF2B5EF4-FFF2-40B4-BE49-F238E27FC236}">
                <a16:creationId xmlns:a16="http://schemas.microsoft.com/office/drawing/2014/main" id="{9706578C-3C68-375A-869E-3ECF86B17A03}"/>
              </a:ext>
            </a:extLst>
          </p:cNvPr>
          <p:cNvSpPr/>
          <p:nvPr/>
        </p:nvSpPr>
        <p:spPr>
          <a:xfrm>
            <a:off x="2792655" y="2161751"/>
            <a:ext cx="2402490" cy="861774"/>
          </a:xfrm>
          <a:prstGeom prst="rect">
            <a:avLst/>
          </a:prstGeom>
        </p:spPr>
        <p:txBody>
          <a:bodyPr wrap="square">
            <a:spAutoFit/>
          </a:bodyPr>
          <a:lstStyle/>
          <a:p>
            <a:pPr lvl="0" algn="just"/>
            <a:r>
              <a:rPr lang="en-GB" sz="1000" dirty="0">
                <a:solidFill>
                  <a:srgbClr val="941100"/>
                </a:solidFill>
                <a:latin typeface="Calibri" panose="020F0502020204030204" pitchFamily="34" charset="0"/>
                <a:cs typeface="Calibri" panose="020F0502020204030204" pitchFamily="34" charset="0"/>
              </a:rPr>
              <a:t>EU patent</a:t>
            </a:r>
            <a:r>
              <a:rPr lang="lt-LT" sz="1000" dirty="0">
                <a:solidFill>
                  <a:srgbClr val="941100"/>
                </a:solidFill>
                <a:latin typeface="Calibri" panose="020F0502020204030204" pitchFamily="34" charset="0"/>
                <a:cs typeface="Calibri" panose="020F0502020204030204" pitchFamily="34" charset="0"/>
              </a:rPr>
              <a:t>: </a:t>
            </a:r>
            <a:r>
              <a:rPr lang="en-GB" sz="1000" dirty="0">
                <a:solidFill>
                  <a:srgbClr val="941100"/>
                </a:solidFill>
                <a:latin typeface="Calibri" panose="020F0502020204030204" pitchFamily="34" charset="0"/>
                <a:cs typeface="Calibri" panose="020F0502020204030204" pitchFamily="34" charset="0"/>
              </a:rPr>
              <a:t>E. Gaubas, T. Čeponis, </a:t>
            </a:r>
            <a:r>
              <a:rPr lang="lt-LT" sz="1000" dirty="0">
                <a:solidFill>
                  <a:srgbClr val="941100"/>
                </a:solidFill>
                <a:latin typeface="Calibri" panose="020F0502020204030204" pitchFamily="34" charset="0"/>
                <a:cs typeface="Calibri" panose="020F0502020204030204" pitchFamily="34" charset="0"/>
              </a:rPr>
              <a:t>et al</a:t>
            </a:r>
            <a:r>
              <a:rPr lang="en-GB" sz="1000" dirty="0">
                <a:solidFill>
                  <a:srgbClr val="941100"/>
                </a:solidFill>
                <a:latin typeface="Calibri" panose="020F0502020204030204" pitchFamily="34" charset="0"/>
                <a:cs typeface="Calibri" panose="020F0502020204030204" pitchFamily="34" charset="0"/>
              </a:rPr>
              <a:t>, „DOUBLE RESPONSE IONIZING RADIATION DETECTOR AND MEASURING METHOD USING THE SAME“- App No.: 18213254.8, Patent No.: 3594723.</a:t>
            </a:r>
            <a:endParaRPr lang="lt-LT" sz="1000" dirty="0">
              <a:solidFill>
                <a:srgbClr val="941100"/>
              </a:solidFill>
              <a:latin typeface="Calibri" panose="020F0502020204030204" pitchFamily="34" charset="0"/>
              <a:cs typeface="Calibri" panose="020F0502020204030204" pitchFamily="34" charset="0"/>
            </a:endParaRPr>
          </a:p>
        </p:txBody>
      </p:sp>
      <p:pic>
        <p:nvPicPr>
          <p:cNvPr id="12" name="Picture 11">
            <a:extLst>
              <a:ext uri="{FF2B5EF4-FFF2-40B4-BE49-F238E27FC236}">
                <a16:creationId xmlns:a16="http://schemas.microsoft.com/office/drawing/2014/main" id="{5C77AFDB-74D4-0F0C-E83C-A99629564720}"/>
              </a:ext>
            </a:extLst>
          </p:cNvPr>
          <p:cNvPicPr/>
          <p:nvPr/>
        </p:nvPicPr>
        <p:blipFill>
          <a:blip r:embed="rId4"/>
          <a:stretch>
            <a:fillRect/>
          </a:stretch>
        </p:blipFill>
        <p:spPr>
          <a:xfrm>
            <a:off x="398071" y="1872024"/>
            <a:ext cx="2223126" cy="1687117"/>
          </a:xfrm>
          <a:prstGeom prst="rect">
            <a:avLst/>
          </a:prstGeom>
        </p:spPr>
      </p:pic>
      <p:sp>
        <p:nvSpPr>
          <p:cNvPr id="13" name="Rectangle 12">
            <a:extLst>
              <a:ext uri="{FF2B5EF4-FFF2-40B4-BE49-F238E27FC236}">
                <a16:creationId xmlns:a16="http://schemas.microsoft.com/office/drawing/2014/main" id="{164360E6-BF20-1AA9-23C0-BFD0C6807C31}"/>
              </a:ext>
            </a:extLst>
          </p:cNvPr>
          <p:cNvSpPr/>
          <p:nvPr/>
        </p:nvSpPr>
        <p:spPr>
          <a:xfrm>
            <a:off x="110067" y="4258296"/>
            <a:ext cx="2643574" cy="1600438"/>
          </a:xfrm>
          <a:prstGeom prst="rect">
            <a:avLst/>
          </a:prstGeom>
        </p:spPr>
        <p:txBody>
          <a:bodyPr wrap="square">
            <a:spAutoFit/>
          </a:bodyPr>
          <a:lstStyle/>
          <a:p>
            <a:pPr algn="just"/>
            <a:r>
              <a:rPr lang="en-GB" sz="1400" dirty="0">
                <a:solidFill>
                  <a:schemeClr val="accent3">
                    <a:lumMod val="50000"/>
                  </a:schemeClr>
                </a:solidFill>
                <a:latin typeface="Calibri" panose="020F0502020204030204" pitchFamily="34" charset="0"/>
                <a:cs typeface="Calibri" panose="020F0502020204030204" pitchFamily="34" charset="0"/>
              </a:rPr>
              <a:t>Dosimeter VUTEG-5-AIDA has been installed at CERN in 2012 for the RD50 program and other CERN research. The dosimeter VUTEG-5-AIDA is devoted for </a:t>
            </a:r>
            <a:r>
              <a:rPr lang="en-GB" sz="1400" dirty="0" err="1">
                <a:solidFill>
                  <a:schemeClr val="accent3">
                    <a:lumMod val="50000"/>
                  </a:schemeClr>
                </a:solidFill>
                <a:latin typeface="Calibri" panose="020F0502020204030204" pitchFamily="34" charset="0"/>
                <a:cs typeface="Calibri" panose="020F0502020204030204" pitchFamily="34" charset="0"/>
              </a:rPr>
              <a:t>dosimetric</a:t>
            </a:r>
            <a:r>
              <a:rPr lang="en-GB" sz="1400" dirty="0">
                <a:solidFill>
                  <a:schemeClr val="accent3">
                    <a:lumMod val="50000"/>
                  </a:schemeClr>
                </a:solidFill>
                <a:latin typeface="Calibri" panose="020F0502020204030204" pitchFamily="34" charset="0"/>
                <a:cs typeface="Calibri" panose="020F0502020204030204" pitchFamily="34" charset="0"/>
              </a:rPr>
              <a:t> control of hot irradiation zones of large areas. </a:t>
            </a:r>
          </a:p>
        </p:txBody>
      </p:sp>
      <p:sp>
        <p:nvSpPr>
          <p:cNvPr id="14" name="Rectangle 13">
            <a:extLst>
              <a:ext uri="{FF2B5EF4-FFF2-40B4-BE49-F238E27FC236}">
                <a16:creationId xmlns:a16="http://schemas.microsoft.com/office/drawing/2014/main" id="{AB973AC3-A147-8CBC-B7A0-8A66474F3BE6}"/>
              </a:ext>
            </a:extLst>
          </p:cNvPr>
          <p:cNvSpPr/>
          <p:nvPr/>
        </p:nvSpPr>
        <p:spPr>
          <a:xfrm>
            <a:off x="5521113" y="1016614"/>
            <a:ext cx="2870993" cy="954107"/>
          </a:xfrm>
          <a:prstGeom prst="rect">
            <a:avLst/>
          </a:prstGeom>
        </p:spPr>
        <p:txBody>
          <a:bodyPr wrap="square">
            <a:spAutoFit/>
          </a:bodyPr>
          <a:lstStyle/>
          <a:p>
            <a:pPr algn="just"/>
            <a:r>
              <a:rPr lang="en-US" sz="1400" kern="0" dirty="0">
                <a:solidFill>
                  <a:schemeClr val="accent3">
                    <a:lumMod val="50000"/>
                  </a:schemeClr>
                </a:solidFill>
                <a:latin typeface="Calibri" panose="020F0502020204030204" pitchFamily="34" charset="0"/>
                <a:ea typeface="Calibri" panose="020F0502020204030204" pitchFamily="34" charset="0"/>
                <a:cs typeface="Calibri" panose="020F0502020204030204" pitchFamily="34" charset="0"/>
              </a:rPr>
              <a:t>Instrument and technology for dosimetry and </a:t>
            </a:r>
            <a:r>
              <a:rPr lang="en-US" sz="1400" kern="0" dirty="0" err="1">
                <a:solidFill>
                  <a:schemeClr val="accent3">
                    <a:lumMod val="50000"/>
                  </a:schemeClr>
                </a:solidFill>
                <a:latin typeface="Calibri" panose="020F0502020204030204" pitchFamily="34" charset="0"/>
                <a:ea typeface="Calibri" panose="020F0502020204030204" pitchFamily="34" charset="0"/>
                <a:cs typeface="Calibri" panose="020F0502020204030204" pitchFamily="34" charset="0"/>
              </a:rPr>
              <a:t>fluxmetry</a:t>
            </a:r>
            <a:r>
              <a:rPr lang="en-US" sz="1400" kern="0" dirty="0">
                <a:solidFill>
                  <a:schemeClr val="accent3">
                    <a:lumMod val="50000"/>
                  </a:schemeClr>
                </a:solidFill>
                <a:latin typeface="Calibri" panose="020F0502020204030204" pitchFamily="34" charset="0"/>
                <a:ea typeface="Calibri" panose="020F0502020204030204" pitchFamily="34" charset="0"/>
                <a:cs typeface="Calibri" panose="020F0502020204030204" pitchFamily="34" charset="0"/>
              </a:rPr>
              <a:t> of high energy electromagnetic and particle radiations. </a:t>
            </a:r>
            <a:endParaRPr lang="lt-LT" sz="1400" b="1" kern="100" dirty="0">
              <a:solidFill>
                <a:schemeClr val="accent3">
                  <a:lumMod val="50000"/>
                </a:schemeClr>
              </a:solidFill>
              <a:effectLst/>
              <a:latin typeface="Calibri" panose="020F0502020204030204" pitchFamily="34" charset="0"/>
              <a:ea typeface="Times New Roman" panose="02020603050405020304" pitchFamily="18" charset="0"/>
              <a:cs typeface="Calibri" panose="020F0502020204030204" pitchFamily="34" charset="0"/>
            </a:endParaRPr>
          </a:p>
        </p:txBody>
      </p:sp>
      <p:pic>
        <p:nvPicPr>
          <p:cNvPr id="15" name="Picture 14">
            <a:extLst>
              <a:ext uri="{FF2B5EF4-FFF2-40B4-BE49-F238E27FC236}">
                <a16:creationId xmlns:a16="http://schemas.microsoft.com/office/drawing/2014/main" id="{2EA341F4-72D7-6929-5E92-F7C4CFF3A0A9}"/>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10171" y="938308"/>
            <a:ext cx="3317283" cy="1705695"/>
          </a:xfrm>
          <a:prstGeom prst="rect">
            <a:avLst/>
          </a:prstGeom>
          <a:noFill/>
        </p:spPr>
      </p:pic>
      <p:sp>
        <p:nvSpPr>
          <p:cNvPr id="16" name="Rectangle 15">
            <a:extLst>
              <a:ext uri="{FF2B5EF4-FFF2-40B4-BE49-F238E27FC236}">
                <a16:creationId xmlns:a16="http://schemas.microsoft.com/office/drawing/2014/main" id="{62E02824-216A-1056-A6EE-8879633938A6}"/>
              </a:ext>
            </a:extLst>
          </p:cNvPr>
          <p:cNvSpPr/>
          <p:nvPr/>
        </p:nvSpPr>
        <p:spPr>
          <a:xfrm>
            <a:off x="5641945" y="2941849"/>
            <a:ext cx="6336649" cy="553998"/>
          </a:xfrm>
          <a:prstGeom prst="rect">
            <a:avLst/>
          </a:prstGeom>
        </p:spPr>
        <p:txBody>
          <a:bodyPr wrap="square">
            <a:spAutoFit/>
          </a:bodyPr>
          <a:lstStyle/>
          <a:p>
            <a:pPr lvl="0" algn="just">
              <a:spcAft>
                <a:spcPts val="0"/>
              </a:spcAft>
            </a:pPr>
            <a:r>
              <a:rPr lang="lt-LT" sz="1000" dirty="0">
                <a:solidFill>
                  <a:srgbClr val="941100"/>
                </a:solidFill>
                <a:latin typeface="Calibri" panose="020F0502020204030204" pitchFamily="34" charset="0"/>
                <a:ea typeface="Times New Roman" panose="02020603050405020304" pitchFamily="18" charset="0"/>
                <a:cs typeface="Calibri" panose="020F0502020204030204" pitchFamily="34" charset="0"/>
              </a:rPr>
              <a:t>HYBRID MULTI-LAYER SENSOR AND METHOD FOR LARGE FLUENCE DOSIMETRY AND FLUXIMETRY, </a:t>
            </a:r>
            <a:r>
              <a:rPr lang="lt-LT" sz="1000" dirty="0" err="1">
                <a:solidFill>
                  <a:srgbClr val="941100"/>
                </a:solidFill>
                <a:latin typeface="Calibri" panose="020F0502020204030204" pitchFamily="34" charset="0"/>
                <a:ea typeface="Times New Roman" panose="02020603050405020304" pitchFamily="18" charset="0"/>
                <a:cs typeface="Calibri" panose="020F0502020204030204" pitchFamily="34" charset="0"/>
              </a:rPr>
              <a:t>Authors</a:t>
            </a:r>
            <a:r>
              <a:rPr lang="lt-LT" sz="1000" dirty="0">
                <a:solidFill>
                  <a:srgbClr val="941100"/>
                </a:solidFill>
                <a:latin typeface="Calibri" panose="020F0502020204030204" pitchFamily="34" charset="0"/>
                <a:ea typeface="Times New Roman" panose="02020603050405020304" pitchFamily="18" charset="0"/>
                <a:cs typeface="Calibri" panose="020F0502020204030204" pitchFamily="34" charset="0"/>
              </a:rPr>
              <a:t>: Eugenijus Gaubas, Tomas Čeponis, Laimonas Deveikis, Jevgenij Pavlov, Vytautas Rumbauskas. </a:t>
            </a:r>
            <a:r>
              <a:rPr lang="lt-LT" sz="1000" dirty="0" err="1">
                <a:solidFill>
                  <a:srgbClr val="941100"/>
                </a:solidFill>
                <a:latin typeface="Calibri" panose="020F0502020204030204" pitchFamily="34" charset="0"/>
                <a:ea typeface="Times New Roman" panose="02020603050405020304" pitchFamily="18" charset="0"/>
                <a:cs typeface="Calibri" panose="020F0502020204030204" pitchFamily="34" charset="0"/>
              </a:rPr>
              <a:t>Application</a:t>
            </a:r>
            <a:r>
              <a:rPr lang="lt-LT" sz="1000" dirty="0">
                <a:solidFill>
                  <a:srgbClr val="941100"/>
                </a:solidFill>
                <a:latin typeface="Calibri" panose="020F0502020204030204" pitchFamily="34" charset="0"/>
                <a:ea typeface="Times New Roman" panose="02020603050405020304" pitchFamily="18" charset="0"/>
                <a:cs typeface="Calibri" panose="020F0502020204030204" pitchFamily="34" charset="0"/>
              </a:rPr>
              <a:t> </a:t>
            </a:r>
            <a:r>
              <a:rPr lang="lt-LT" sz="1000" dirty="0" err="1">
                <a:solidFill>
                  <a:srgbClr val="941100"/>
                </a:solidFill>
                <a:latin typeface="Calibri" panose="020F0502020204030204" pitchFamily="34" charset="0"/>
                <a:ea typeface="Times New Roman" panose="02020603050405020304" pitchFamily="18" charset="0"/>
                <a:cs typeface="Calibri" panose="020F0502020204030204" pitchFamily="34" charset="0"/>
              </a:rPr>
              <a:t>No</a:t>
            </a:r>
            <a:r>
              <a:rPr lang="lt-LT" sz="1000" dirty="0">
                <a:solidFill>
                  <a:srgbClr val="941100"/>
                </a:solidFill>
                <a:latin typeface="Calibri" panose="020F0502020204030204" pitchFamily="34" charset="0"/>
                <a:ea typeface="Times New Roman" panose="02020603050405020304" pitchFamily="18" charset="0"/>
                <a:cs typeface="Calibri" panose="020F0502020204030204" pitchFamily="34" charset="0"/>
              </a:rPr>
              <a:t>. 21 165 145.0, </a:t>
            </a:r>
            <a:r>
              <a:rPr lang="en-GB" sz="1000" dirty="0">
                <a:solidFill>
                  <a:srgbClr val="941100"/>
                </a:solidFill>
                <a:latin typeface="Calibri" panose="020F0502020204030204" pitchFamily="34" charset="0"/>
                <a:ea typeface="Times New Roman" panose="02020603050405020304" pitchFamily="18" charset="0"/>
                <a:cs typeface="Calibri" panose="020F0502020204030204" pitchFamily="34" charset="0"/>
              </a:rPr>
              <a:t>submission date</a:t>
            </a:r>
            <a:r>
              <a:rPr lang="lt-LT" sz="1000" dirty="0">
                <a:solidFill>
                  <a:srgbClr val="941100"/>
                </a:solidFill>
                <a:latin typeface="Calibri" panose="020F0502020204030204" pitchFamily="34" charset="0"/>
                <a:ea typeface="Times New Roman" panose="02020603050405020304" pitchFamily="18" charset="0"/>
                <a:cs typeface="Calibri" panose="020F0502020204030204" pitchFamily="34" charset="0"/>
              </a:rPr>
              <a:t>: 2021 03 26.</a:t>
            </a:r>
            <a:endParaRPr lang="lt-LT" sz="1000" dirty="0">
              <a:solidFill>
                <a:srgbClr val="941100"/>
              </a:solidFill>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17" name="Rectangle 16">
            <a:extLst>
              <a:ext uri="{FF2B5EF4-FFF2-40B4-BE49-F238E27FC236}">
                <a16:creationId xmlns:a16="http://schemas.microsoft.com/office/drawing/2014/main" id="{D374F0A5-3EC7-494F-236D-38180B0C57F5}"/>
              </a:ext>
            </a:extLst>
          </p:cNvPr>
          <p:cNvSpPr/>
          <p:nvPr/>
        </p:nvSpPr>
        <p:spPr>
          <a:xfrm>
            <a:off x="110067" y="1012234"/>
            <a:ext cx="4745624" cy="738664"/>
          </a:xfrm>
          <a:prstGeom prst="rect">
            <a:avLst/>
          </a:prstGeom>
        </p:spPr>
        <p:txBody>
          <a:bodyPr wrap="square">
            <a:spAutoFit/>
          </a:bodyPr>
          <a:lstStyle/>
          <a:p>
            <a:pPr algn="just"/>
            <a:r>
              <a:rPr lang="en-US" sz="1400" dirty="0">
                <a:solidFill>
                  <a:schemeClr val="accent3">
                    <a:lumMod val="50000"/>
                  </a:schemeClr>
                </a:solidFill>
                <a:latin typeface="Calibri" panose="020F0502020204030204" pitchFamily="34" charset="0"/>
                <a:ea typeface="Times New Roman" panose="02020603050405020304" pitchFamily="18" charset="0"/>
                <a:cs typeface="Calibri" panose="020F0502020204030204" pitchFamily="34" charset="0"/>
              </a:rPr>
              <a:t>Patented method and equipment for the measurements of high cumulative doses collected under ionizing irradiations by gamma rays, leptons and hadrons. </a:t>
            </a:r>
          </a:p>
        </p:txBody>
      </p:sp>
      <p:cxnSp>
        <p:nvCxnSpPr>
          <p:cNvPr id="18" name="Straight Connector 17">
            <a:extLst>
              <a:ext uri="{FF2B5EF4-FFF2-40B4-BE49-F238E27FC236}">
                <a16:creationId xmlns:a16="http://schemas.microsoft.com/office/drawing/2014/main" id="{AFE64A7B-5E42-3628-7D48-9E991073B2BF}"/>
              </a:ext>
            </a:extLst>
          </p:cNvPr>
          <p:cNvCxnSpPr/>
          <p:nvPr/>
        </p:nvCxnSpPr>
        <p:spPr>
          <a:xfrm>
            <a:off x="5335652" y="879261"/>
            <a:ext cx="50800" cy="597873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B27EBA-7CAA-8FE5-789D-6215B7072221}"/>
              </a:ext>
            </a:extLst>
          </p:cNvPr>
          <p:cNvCxnSpPr/>
          <p:nvPr/>
        </p:nvCxnSpPr>
        <p:spPr>
          <a:xfrm flipV="1">
            <a:off x="110067" y="3598333"/>
            <a:ext cx="11853333" cy="67734"/>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294CA6C-3450-50B2-6354-6AB9BAD609F7}"/>
              </a:ext>
            </a:extLst>
          </p:cNvPr>
          <p:cNvSpPr/>
          <p:nvPr/>
        </p:nvSpPr>
        <p:spPr>
          <a:xfrm>
            <a:off x="5460637" y="6236074"/>
            <a:ext cx="6442287" cy="553998"/>
          </a:xfrm>
          <a:prstGeom prst="rect">
            <a:avLst/>
          </a:prstGeom>
        </p:spPr>
        <p:txBody>
          <a:bodyPr wrap="square">
            <a:spAutoFit/>
          </a:bodyPr>
          <a:lstStyle/>
          <a:p>
            <a:pPr marL="180975" algn="just"/>
            <a:r>
              <a:rPr lang="en-GB" sz="1000" dirty="0">
                <a:solidFill>
                  <a:srgbClr val="941100"/>
                </a:solidFill>
                <a:latin typeface="Calibri" panose="020F0502020204030204" pitchFamily="34" charset="0"/>
                <a:ea typeface="Times New Roman" panose="02020603050405020304" pitchFamily="18" charset="0"/>
                <a:cs typeface="Calibri" panose="020F0502020204030204" pitchFamily="34" charset="0"/>
              </a:rPr>
              <a:t>E. Gaubas, T. Čeponis, L. Deveikis, J. Pavlov, V. Rumbauskas, </a:t>
            </a:r>
            <a:r>
              <a:rPr lang="en-US" sz="1000" dirty="0">
                <a:solidFill>
                  <a:srgbClr val="941100"/>
                </a:solidFill>
                <a:latin typeface="Calibri" panose="020F0502020204030204" pitchFamily="34" charset="0"/>
                <a:ea typeface="Times New Roman" panose="02020603050405020304" pitchFamily="18" charset="0"/>
                <a:cs typeface="Calibri" panose="020F0502020204030204" pitchFamily="34" charset="0"/>
              </a:rPr>
              <a:t>Oriented triplex sensor and method of identification of the radiation source location and its dosimetry, </a:t>
            </a:r>
            <a:r>
              <a:rPr lang="en-GB" sz="1000" dirty="0">
                <a:solidFill>
                  <a:srgbClr val="941100"/>
                </a:solidFill>
                <a:latin typeface="Calibri" panose="020F0502020204030204" pitchFamily="34" charset="0"/>
                <a:ea typeface="Times New Roman" panose="02020603050405020304" pitchFamily="18" charset="0"/>
                <a:cs typeface="Calibri" panose="020F0502020204030204" pitchFamily="34" charset="0"/>
              </a:rPr>
              <a:t>EU patent application No. EP22171639.2, submission </a:t>
            </a:r>
            <a:r>
              <a:rPr lang="en-GB" sz="1000" dirty="0" err="1">
                <a:solidFill>
                  <a:srgbClr val="941100"/>
                </a:solidFill>
                <a:latin typeface="Calibri" panose="020F0502020204030204" pitchFamily="34" charset="0"/>
                <a:ea typeface="Times New Roman" panose="02020603050405020304" pitchFamily="18" charset="0"/>
                <a:cs typeface="Calibri" panose="020F0502020204030204" pitchFamily="34" charset="0"/>
              </a:rPr>
              <a:t>dat</a:t>
            </a:r>
            <a:r>
              <a:rPr lang="lt-LT" sz="1000" dirty="0">
                <a:solidFill>
                  <a:srgbClr val="941100"/>
                </a:solidFill>
                <a:latin typeface="Calibri" panose="020F0502020204030204" pitchFamily="34" charset="0"/>
                <a:ea typeface="Times New Roman" panose="02020603050405020304" pitchFamily="18" charset="0"/>
                <a:cs typeface="Calibri" panose="020F0502020204030204" pitchFamily="34" charset="0"/>
              </a:rPr>
              <a:t>e</a:t>
            </a:r>
            <a:r>
              <a:rPr lang="en-GB" sz="1000" dirty="0">
                <a:solidFill>
                  <a:srgbClr val="941100"/>
                </a:solidFill>
                <a:latin typeface="Calibri" panose="020F0502020204030204" pitchFamily="34" charset="0"/>
                <a:ea typeface="Times New Roman" panose="02020603050405020304" pitchFamily="18" charset="0"/>
                <a:cs typeface="Calibri" panose="020F0502020204030204" pitchFamily="34" charset="0"/>
              </a:rPr>
              <a:t>: 2022 05 04.</a:t>
            </a:r>
            <a:endParaRPr lang="lt-LT" sz="1000" dirty="0">
              <a:solidFill>
                <a:srgbClr val="941100"/>
              </a:solidFill>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957236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7B70A-5958-90CE-3A06-20E4D7059A6A}"/>
              </a:ext>
            </a:extLst>
          </p:cNvPr>
          <p:cNvSpPr>
            <a:spLocks noGrp="1"/>
          </p:cNvSpPr>
          <p:nvPr>
            <p:ph type="title"/>
          </p:nvPr>
        </p:nvSpPr>
        <p:spPr>
          <a:xfrm>
            <a:off x="838199" y="365125"/>
            <a:ext cx="10842171" cy="1325563"/>
          </a:xfrm>
        </p:spPr>
        <p:txBody>
          <a:bodyPr>
            <a:normAutofit/>
          </a:bodyPr>
          <a:lstStyle/>
          <a:p>
            <a:r>
              <a:rPr lang="en-US" dirty="0"/>
              <a:t>CERN RD50 related activities: Technology and instruments for particle beam profiling</a:t>
            </a:r>
          </a:p>
        </p:txBody>
      </p:sp>
      <p:sp>
        <p:nvSpPr>
          <p:cNvPr id="4" name="TextBox 3">
            <a:extLst>
              <a:ext uri="{FF2B5EF4-FFF2-40B4-BE49-F238E27FC236}">
                <a16:creationId xmlns:a16="http://schemas.microsoft.com/office/drawing/2014/main" id="{979BFCBB-FD69-F2ED-3D2A-77695EE94E6B}"/>
              </a:ext>
            </a:extLst>
          </p:cNvPr>
          <p:cNvSpPr txBox="1"/>
          <p:nvPr/>
        </p:nvSpPr>
        <p:spPr>
          <a:xfrm>
            <a:off x="648305" y="2597305"/>
            <a:ext cx="4207933" cy="2246769"/>
          </a:xfrm>
          <a:prstGeom prst="rect">
            <a:avLst/>
          </a:prstGeom>
          <a:noFill/>
        </p:spPr>
        <p:txBody>
          <a:bodyPr wrap="square" rtlCol="0">
            <a:spAutoFit/>
          </a:bodyPr>
          <a:lstStyle/>
          <a:p>
            <a:pPr algn="just"/>
            <a:r>
              <a:rPr lang="en-GB" sz="1400" dirty="0">
                <a:solidFill>
                  <a:schemeClr val="accent3">
                    <a:lumMod val="50000"/>
                  </a:schemeClr>
                </a:solidFill>
                <a:latin typeface="Calibri" panose="020F0502020204030204" pitchFamily="34" charset="0"/>
                <a:cs typeface="Calibri" panose="020F0502020204030204" pitchFamily="34" charset="0"/>
              </a:rPr>
              <a:t>The particle beam profiling techniques based on dosimetry of the hadron irradiated Si and </a:t>
            </a:r>
            <a:r>
              <a:rPr lang="en-GB" sz="1400" dirty="0" err="1">
                <a:solidFill>
                  <a:schemeClr val="accent3">
                    <a:lumMod val="50000"/>
                  </a:schemeClr>
                </a:solidFill>
                <a:latin typeface="Calibri" panose="020F0502020204030204" pitchFamily="34" charset="0"/>
                <a:cs typeface="Calibri" panose="020F0502020204030204" pitchFamily="34" charset="0"/>
              </a:rPr>
              <a:t>GaN</a:t>
            </a:r>
            <a:r>
              <a:rPr lang="en-GB" sz="1400" dirty="0">
                <a:solidFill>
                  <a:schemeClr val="accent3">
                    <a:lumMod val="50000"/>
                  </a:schemeClr>
                </a:solidFill>
                <a:latin typeface="Calibri" panose="020F0502020204030204" pitchFamily="34" charset="0"/>
                <a:cs typeface="Calibri" panose="020F0502020204030204" pitchFamily="34" charset="0"/>
              </a:rPr>
              <a:t> sensors have been developed. The </a:t>
            </a:r>
            <a:r>
              <a:rPr lang="en-GB" sz="1400" dirty="0" err="1">
                <a:solidFill>
                  <a:schemeClr val="accent3">
                    <a:lumMod val="50000"/>
                  </a:schemeClr>
                </a:solidFill>
                <a:latin typeface="Calibri" panose="020F0502020204030204" pitchFamily="34" charset="0"/>
                <a:cs typeface="Calibri" panose="020F0502020204030204" pitchFamily="34" charset="0"/>
              </a:rPr>
              <a:t>fluence</a:t>
            </a:r>
            <a:r>
              <a:rPr lang="en-GB" sz="1400" dirty="0">
                <a:solidFill>
                  <a:schemeClr val="accent3">
                    <a:lumMod val="50000"/>
                  </a:schemeClr>
                </a:solidFill>
                <a:latin typeface="Calibri" panose="020F0502020204030204" pitchFamily="34" charset="0"/>
                <a:cs typeface="Calibri" panose="020F0502020204030204" pitchFamily="34" charset="0"/>
              </a:rPr>
              <a:t> distribution profiles for high energy penetrative particles are recorded by carrier lifetime measurements within Si wafer. For beams of rather low energy particles, sensors with thin active layers are preferable. Then, the scintillation techniques are eligible to have recordable responses from thin sensor layers.</a:t>
            </a:r>
          </a:p>
          <a:p>
            <a:pPr algn="just"/>
            <a:endParaRPr lang="en-US" sz="1400" dirty="0">
              <a:solidFill>
                <a:schemeClr val="accent3">
                  <a:lumMod val="50000"/>
                </a:schemeClr>
              </a:solidFill>
              <a:latin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id="{8D36A0D5-E93F-E24F-4AC1-6BDCDEBDD841}"/>
              </a:ext>
            </a:extLst>
          </p:cNvPr>
          <p:cNvSpPr/>
          <p:nvPr/>
        </p:nvSpPr>
        <p:spPr>
          <a:xfrm>
            <a:off x="140304" y="5574836"/>
            <a:ext cx="11716505" cy="954107"/>
          </a:xfrm>
          <a:prstGeom prst="rect">
            <a:avLst/>
          </a:prstGeom>
        </p:spPr>
        <p:txBody>
          <a:bodyPr wrap="square">
            <a:spAutoFit/>
          </a:bodyPr>
          <a:lstStyle/>
          <a:p>
            <a:pPr marL="352425" indent="-171450" algn="just">
              <a:buFontTx/>
              <a:buChar char="-"/>
            </a:pPr>
            <a:r>
              <a:rPr lang="en-US" sz="1400" dirty="0">
                <a:solidFill>
                  <a:srgbClr val="941100"/>
                </a:solidFill>
                <a:latin typeface="Calibri" panose="020F0502020204030204" pitchFamily="34" charset="0"/>
                <a:cs typeface="Calibri" panose="020F0502020204030204" pitchFamily="34" charset="0"/>
              </a:rPr>
              <a:t>L. Deveikis, J.V. Vaitkus, T. Čeponis, M. </a:t>
            </a:r>
            <a:r>
              <a:rPr lang="en-US" sz="1400" dirty="0" err="1">
                <a:solidFill>
                  <a:srgbClr val="941100"/>
                </a:solidFill>
                <a:latin typeface="Calibri" panose="020F0502020204030204" pitchFamily="34" charset="0"/>
                <a:cs typeface="Calibri" panose="020F0502020204030204" pitchFamily="34" charset="0"/>
              </a:rPr>
              <a:t>Gaspariūnas</a:t>
            </a:r>
            <a:r>
              <a:rPr lang="en-US" sz="1400" dirty="0">
                <a:solidFill>
                  <a:srgbClr val="941100"/>
                </a:solidFill>
                <a:latin typeface="Calibri" panose="020F0502020204030204" pitchFamily="34" charset="0"/>
                <a:cs typeface="Calibri" panose="020F0502020204030204" pitchFamily="34" charset="0"/>
              </a:rPr>
              <a:t>, V. </a:t>
            </a:r>
            <a:r>
              <a:rPr lang="en-US" sz="1400" dirty="0" err="1">
                <a:solidFill>
                  <a:srgbClr val="941100"/>
                </a:solidFill>
                <a:latin typeface="Calibri" panose="020F0502020204030204" pitchFamily="34" charset="0"/>
                <a:cs typeface="Calibri" panose="020F0502020204030204" pitchFamily="34" charset="0"/>
              </a:rPr>
              <a:t>Kovalevskij</a:t>
            </a:r>
            <a:r>
              <a:rPr lang="en-US" sz="1400" dirty="0">
                <a:solidFill>
                  <a:srgbClr val="941100"/>
                </a:solidFill>
                <a:latin typeface="Calibri" panose="020F0502020204030204" pitchFamily="34" charset="0"/>
                <a:cs typeface="Calibri" panose="020F0502020204030204" pitchFamily="34" charset="0"/>
              </a:rPr>
              <a:t>, V. Rumbauskas, E. Gaubas, </a:t>
            </a:r>
            <a:r>
              <a:rPr lang="en-US" sz="1400" i="1" dirty="0">
                <a:solidFill>
                  <a:srgbClr val="941100"/>
                </a:solidFill>
                <a:latin typeface="Calibri" panose="020F0502020204030204" pitchFamily="34" charset="0"/>
                <a:cs typeface="Calibri" panose="020F0502020204030204" pitchFamily="34" charset="0"/>
              </a:rPr>
              <a:t>Profiling of proton beams by </a:t>
            </a:r>
            <a:r>
              <a:rPr lang="en-US" sz="1400" i="1" dirty="0" err="1">
                <a:solidFill>
                  <a:srgbClr val="941100"/>
                </a:solidFill>
                <a:latin typeface="Calibri" panose="020F0502020204030204" pitchFamily="34" charset="0"/>
                <a:cs typeface="Calibri" panose="020F0502020204030204" pitchFamily="34" charset="0"/>
              </a:rPr>
              <a:t>fluence</a:t>
            </a:r>
            <a:r>
              <a:rPr lang="en-US" sz="1400" i="1" dirty="0">
                <a:solidFill>
                  <a:srgbClr val="941100"/>
                </a:solidFill>
                <a:latin typeface="Calibri" panose="020F0502020204030204" pitchFamily="34" charset="0"/>
                <a:cs typeface="Calibri" panose="020F0502020204030204" pitchFamily="34" charset="0"/>
              </a:rPr>
              <a:t> scanners</a:t>
            </a:r>
            <a:r>
              <a:rPr lang="en-US" sz="1400" dirty="0">
                <a:solidFill>
                  <a:srgbClr val="941100"/>
                </a:solidFill>
                <a:latin typeface="Calibri" panose="020F0502020204030204" pitchFamily="34" charset="0"/>
                <a:cs typeface="Calibri" panose="020F0502020204030204" pitchFamily="34" charset="0"/>
              </a:rPr>
              <a:t>, Lith. J. Phys. </a:t>
            </a:r>
            <a:r>
              <a:rPr lang="en-US" sz="1400" b="1" dirty="0">
                <a:solidFill>
                  <a:srgbClr val="941100"/>
                </a:solidFill>
                <a:latin typeface="Calibri" panose="020F0502020204030204" pitchFamily="34" charset="0"/>
                <a:cs typeface="Calibri" panose="020F0502020204030204" pitchFamily="34" charset="0"/>
              </a:rPr>
              <a:t>61</a:t>
            </a:r>
            <a:r>
              <a:rPr lang="en-US" sz="1400" dirty="0">
                <a:solidFill>
                  <a:srgbClr val="941100"/>
                </a:solidFill>
                <a:latin typeface="Calibri" panose="020F0502020204030204" pitchFamily="34" charset="0"/>
                <a:cs typeface="Calibri" panose="020F0502020204030204" pitchFamily="34" charset="0"/>
              </a:rPr>
              <a:t> (2021) 75–83.</a:t>
            </a:r>
          </a:p>
          <a:p>
            <a:pPr marL="352425" indent="-171450" algn="just">
              <a:buFontTx/>
              <a:buChar char="-"/>
            </a:pPr>
            <a:r>
              <a:rPr lang="en-GB" sz="1400" dirty="0">
                <a:solidFill>
                  <a:srgbClr val="941100"/>
                </a:solidFill>
                <a:latin typeface="Calibri" panose="020F0502020204030204" pitchFamily="34" charset="0"/>
                <a:ea typeface="Calibri" panose="020F0502020204030204" pitchFamily="34" charset="0"/>
                <a:cs typeface="Calibri" panose="020F0502020204030204" pitchFamily="34" charset="0"/>
              </a:rPr>
              <a:t>T. </a:t>
            </a:r>
            <a:r>
              <a:rPr lang="en-GB" sz="1400" dirty="0" err="1">
                <a:solidFill>
                  <a:srgbClr val="941100"/>
                </a:solidFill>
                <a:latin typeface="Calibri" panose="020F0502020204030204" pitchFamily="34" charset="0"/>
                <a:ea typeface="Calibri" panose="020F0502020204030204" pitchFamily="34" charset="0"/>
                <a:cs typeface="Calibri" panose="020F0502020204030204" pitchFamily="34" charset="0"/>
              </a:rPr>
              <a:t>Ceponis</a:t>
            </a:r>
            <a:r>
              <a:rPr lang="en-GB" sz="1400" dirty="0">
                <a:solidFill>
                  <a:srgbClr val="941100"/>
                </a:solidFill>
                <a:latin typeface="Calibri" panose="020F0502020204030204" pitchFamily="34" charset="0"/>
                <a:ea typeface="Calibri" panose="020F0502020204030204" pitchFamily="34" charset="0"/>
                <a:cs typeface="Calibri" panose="020F0502020204030204" pitchFamily="34" charset="0"/>
              </a:rPr>
              <a:t>, L. Deveikis, E. Gaubas V. Rumbauskas, M. Moll, Particle beam profilers based on </a:t>
            </a:r>
            <a:r>
              <a:rPr lang="en-GB" sz="1400" dirty="0" err="1">
                <a:solidFill>
                  <a:srgbClr val="941100"/>
                </a:solidFill>
                <a:latin typeface="Calibri" panose="020F0502020204030204" pitchFamily="34" charset="0"/>
                <a:ea typeface="Calibri" panose="020F0502020204030204" pitchFamily="34" charset="0"/>
                <a:cs typeface="Calibri" panose="020F0502020204030204" pitchFamily="34" charset="0"/>
              </a:rPr>
              <a:t>fluence</a:t>
            </a:r>
            <a:r>
              <a:rPr lang="en-GB" sz="1400" dirty="0">
                <a:solidFill>
                  <a:srgbClr val="941100"/>
                </a:solidFill>
                <a:latin typeface="Calibri" panose="020F0502020204030204" pitchFamily="34" charset="0"/>
                <a:ea typeface="Calibri" panose="020F0502020204030204" pitchFamily="34" charset="0"/>
                <a:cs typeface="Calibri" panose="020F0502020204030204" pitchFamily="34" charset="0"/>
              </a:rPr>
              <a:t> dependent variations of carrier lifetime and scintillation intensity in Si and </a:t>
            </a:r>
            <a:r>
              <a:rPr lang="en-GB" sz="1400" dirty="0" err="1">
                <a:solidFill>
                  <a:srgbClr val="941100"/>
                </a:solidFill>
                <a:latin typeface="Calibri" panose="020F0502020204030204" pitchFamily="34" charset="0"/>
                <a:ea typeface="Calibri" panose="020F0502020204030204" pitchFamily="34" charset="0"/>
                <a:cs typeface="Calibri" panose="020F0502020204030204" pitchFamily="34" charset="0"/>
              </a:rPr>
              <a:t>GaN</a:t>
            </a:r>
            <a:r>
              <a:rPr lang="en-GB" sz="1400" dirty="0">
                <a:solidFill>
                  <a:srgbClr val="941100"/>
                </a:solidFill>
                <a:latin typeface="Calibri" panose="020F0502020204030204" pitchFamily="34" charset="0"/>
                <a:ea typeface="Calibri" panose="020F0502020204030204" pitchFamily="34" charset="0"/>
                <a:cs typeface="Calibri" panose="020F0502020204030204" pitchFamily="34" charset="0"/>
              </a:rPr>
              <a:t> materials, Presentation at RD50 workshop, CERN 2022-06. </a:t>
            </a:r>
            <a:endParaRPr lang="lt-LT" sz="1400" dirty="0">
              <a:solidFill>
                <a:srgbClr val="941100"/>
              </a:solidFill>
              <a:latin typeface="Calibri" panose="020F0502020204030204" pitchFamily="34" charset="0"/>
              <a:ea typeface="Calibri" panose="020F0502020204030204" pitchFamily="34" charset="0"/>
              <a:cs typeface="Calibri" panose="020F0502020204030204" pitchFamily="34" charset="0"/>
            </a:endParaRPr>
          </a:p>
        </p:txBody>
      </p:sp>
      <p:grpSp>
        <p:nvGrpSpPr>
          <p:cNvPr id="6" name="Group 5">
            <a:extLst>
              <a:ext uri="{FF2B5EF4-FFF2-40B4-BE49-F238E27FC236}">
                <a16:creationId xmlns:a16="http://schemas.microsoft.com/office/drawing/2014/main" id="{B7932ADC-BC9C-D49C-6BA4-EB11127DF00A}"/>
              </a:ext>
            </a:extLst>
          </p:cNvPr>
          <p:cNvGrpSpPr/>
          <p:nvPr/>
        </p:nvGrpSpPr>
        <p:grpSpPr>
          <a:xfrm>
            <a:off x="5181406" y="2152978"/>
            <a:ext cx="6675403" cy="2959568"/>
            <a:chOff x="5516597" y="3763301"/>
            <a:chExt cx="6675403" cy="2959568"/>
          </a:xfrm>
        </p:grpSpPr>
        <p:pic>
          <p:nvPicPr>
            <p:cNvPr id="7" name="Picture 6">
              <a:extLst>
                <a:ext uri="{FF2B5EF4-FFF2-40B4-BE49-F238E27FC236}">
                  <a16:creationId xmlns:a16="http://schemas.microsoft.com/office/drawing/2014/main" id="{9C222DFD-63C1-22E5-6BA1-A3DA4ACFDEA1}"/>
                </a:ext>
              </a:extLst>
            </p:cNvPr>
            <p:cNvPicPr>
              <a:picLocks noChangeAspect="1"/>
            </p:cNvPicPr>
            <p:nvPr/>
          </p:nvPicPr>
          <p:blipFill>
            <a:blip r:embed="rId2"/>
            <a:stretch>
              <a:fillRect/>
            </a:stretch>
          </p:blipFill>
          <p:spPr>
            <a:xfrm>
              <a:off x="5516597" y="3763301"/>
              <a:ext cx="6675403" cy="2849166"/>
            </a:xfrm>
            <a:prstGeom prst="rect">
              <a:avLst/>
            </a:prstGeom>
          </p:spPr>
        </p:pic>
        <p:sp>
          <p:nvSpPr>
            <p:cNvPr id="8" name="Rectangle 7">
              <a:extLst>
                <a:ext uri="{FF2B5EF4-FFF2-40B4-BE49-F238E27FC236}">
                  <a16:creationId xmlns:a16="http://schemas.microsoft.com/office/drawing/2014/main" id="{D2EA5BF7-C310-F644-8D7D-814F55280830}"/>
                </a:ext>
              </a:extLst>
            </p:cNvPr>
            <p:cNvSpPr/>
            <p:nvPr/>
          </p:nvSpPr>
          <p:spPr>
            <a:xfrm>
              <a:off x="8978142" y="6445870"/>
              <a:ext cx="2878667" cy="276999"/>
            </a:xfrm>
            <a:prstGeom prst="rect">
              <a:avLst/>
            </a:prstGeom>
          </p:spPr>
          <p:txBody>
            <a:bodyPr wrap="square">
              <a:spAutoFit/>
            </a:bodyPr>
            <a:lstStyle/>
            <a:p>
              <a:pPr algn="ctr"/>
              <a:r>
                <a:rPr lang="en-US" sz="1200" dirty="0"/>
                <a:t>Recorded profile of 26 GeV/c proton beam.</a:t>
              </a:r>
              <a:endParaRPr lang="en-GB" altLang="lt-LT" sz="1200" dirty="0"/>
            </a:p>
          </p:txBody>
        </p:sp>
      </p:grpSp>
    </p:spTree>
    <p:extLst>
      <p:ext uri="{BB962C8B-B14F-4D97-AF65-F5344CB8AC3E}">
        <p14:creationId xmlns:p14="http://schemas.microsoft.com/office/powerpoint/2010/main" val="138715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4C117-3C31-6EA4-6DD2-722E83CB4DA8}"/>
              </a:ext>
            </a:extLst>
          </p:cNvPr>
          <p:cNvSpPr>
            <a:spLocks noGrp="1"/>
          </p:cNvSpPr>
          <p:nvPr>
            <p:ph type="title"/>
          </p:nvPr>
        </p:nvSpPr>
        <p:spPr>
          <a:xfrm>
            <a:off x="838199" y="365125"/>
            <a:ext cx="11234057" cy="1325563"/>
          </a:xfrm>
        </p:spPr>
        <p:txBody>
          <a:bodyPr>
            <a:normAutofit/>
          </a:bodyPr>
          <a:lstStyle/>
          <a:p>
            <a:r>
              <a:rPr lang="en-US" dirty="0"/>
              <a:t>CERN RD50 related activities: joining the project for developing novel particle detectors</a:t>
            </a:r>
          </a:p>
        </p:txBody>
      </p:sp>
      <p:sp>
        <p:nvSpPr>
          <p:cNvPr id="3" name="Content Placeholder 2">
            <a:extLst>
              <a:ext uri="{FF2B5EF4-FFF2-40B4-BE49-F238E27FC236}">
                <a16:creationId xmlns:a16="http://schemas.microsoft.com/office/drawing/2014/main" id="{0F93DEF1-D63C-01DA-DB48-23F27BA5D46B}"/>
              </a:ext>
            </a:extLst>
          </p:cNvPr>
          <p:cNvSpPr>
            <a:spLocks noGrp="1"/>
          </p:cNvSpPr>
          <p:nvPr>
            <p:ph idx="1"/>
          </p:nvPr>
        </p:nvSpPr>
        <p:spPr>
          <a:xfrm>
            <a:off x="838199" y="2228396"/>
            <a:ext cx="10515600" cy="3486604"/>
          </a:xfrm>
        </p:spPr>
        <p:txBody>
          <a:bodyPr>
            <a:normAutofit/>
          </a:bodyPr>
          <a:lstStyle/>
          <a:p>
            <a:pPr>
              <a:lnSpc>
                <a:spcPct val="120000"/>
              </a:lnSpc>
              <a:spcBef>
                <a:spcPts val="400"/>
              </a:spcBef>
              <a:spcAft>
                <a:spcPts val="600"/>
              </a:spcAft>
            </a:pPr>
            <a:r>
              <a:rPr lang="en-US" sz="2000" dirty="0">
                <a:latin typeface="Calibri" panose="020F0502020204030204" pitchFamily="34" charset="0"/>
                <a:cs typeface="Calibri" panose="020F0502020204030204" pitchFamily="34" charset="0"/>
              </a:rPr>
              <a:t>In 2022 the VU group joined the project “</a:t>
            </a:r>
            <a:r>
              <a:rPr lang="en-US" sz="2000" dirty="0">
                <a:solidFill>
                  <a:srgbClr val="941100"/>
                </a:solidFill>
                <a:latin typeface="Calibri" panose="020F0502020204030204" pitchFamily="34" charset="0"/>
                <a:cs typeface="Calibri" panose="020F0502020204030204" pitchFamily="34" charset="0"/>
              </a:rPr>
              <a:t>Defect engineering in PAD diodes mimicking the gain layer in LGADs</a:t>
            </a:r>
            <a:r>
              <a:rPr lang="en-US" sz="2000" dirty="0">
                <a:latin typeface="Calibri" panose="020F0502020204030204" pitchFamily="34" charset="0"/>
                <a:cs typeface="Calibri" panose="020F0502020204030204" pitchFamily="34" charset="0"/>
              </a:rPr>
              <a:t>” within the frame of CERN RD50 collaboration. </a:t>
            </a:r>
          </a:p>
          <a:p>
            <a:pPr>
              <a:lnSpc>
                <a:spcPct val="120000"/>
              </a:lnSpc>
              <a:spcBef>
                <a:spcPts val="400"/>
              </a:spcBef>
              <a:spcAft>
                <a:spcPts val="600"/>
              </a:spcAft>
            </a:pPr>
            <a:r>
              <a:rPr lang="en-US" sz="2000" dirty="0">
                <a:latin typeface="Calibri" panose="020F0502020204030204" pitchFamily="34" charset="0"/>
                <a:cs typeface="Calibri" panose="020F0502020204030204" pitchFamily="34" charset="0"/>
              </a:rPr>
              <a:t>The </a:t>
            </a:r>
            <a:r>
              <a:rPr lang="en-US" sz="2000" dirty="0">
                <a:solidFill>
                  <a:srgbClr val="941100"/>
                </a:solidFill>
                <a:latin typeface="Calibri" panose="020F0502020204030204" pitchFamily="34" charset="0"/>
                <a:cs typeface="Calibri" panose="020F0502020204030204" pitchFamily="34" charset="0"/>
              </a:rPr>
              <a:t>VU group will be responsible </a:t>
            </a:r>
            <a:r>
              <a:rPr lang="en-US" sz="2000" dirty="0">
                <a:latin typeface="Calibri" panose="020F0502020204030204" pitchFamily="34" charset="0"/>
                <a:cs typeface="Calibri" panose="020F0502020204030204" pitchFamily="34" charset="0"/>
              </a:rPr>
              <a:t>for direct measurements of carrier recombination lifetime and correlation with parameters obtained by electrical measurements in LGAD structures. </a:t>
            </a:r>
          </a:p>
          <a:p>
            <a:pPr>
              <a:lnSpc>
                <a:spcPct val="120000"/>
              </a:lnSpc>
              <a:spcBef>
                <a:spcPts val="400"/>
              </a:spcBef>
              <a:spcAft>
                <a:spcPts val="600"/>
              </a:spcAft>
            </a:pPr>
            <a:r>
              <a:rPr lang="en-US" sz="2000" dirty="0">
                <a:latin typeface="Calibri" panose="020F0502020204030204" pitchFamily="34" charset="0"/>
                <a:cs typeface="Calibri" panose="020F0502020204030204" pitchFamily="34" charset="0"/>
              </a:rPr>
              <a:t>The unique instruments and  techniques (developed by VU group) of carrier lifetime profiling and electrical characterization will be employed in this study. </a:t>
            </a:r>
          </a:p>
          <a:p>
            <a:pPr marL="0" indent="0">
              <a:buNone/>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8183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BCD29-76F4-FC23-162F-744B00C240DC}"/>
              </a:ext>
            </a:extLst>
          </p:cNvPr>
          <p:cNvSpPr>
            <a:spLocks noGrp="1"/>
          </p:cNvSpPr>
          <p:nvPr>
            <p:ph type="title"/>
          </p:nvPr>
        </p:nvSpPr>
        <p:spPr/>
        <p:txBody>
          <a:bodyPr>
            <a:normAutofit/>
          </a:bodyPr>
          <a:lstStyle/>
          <a:p>
            <a:r>
              <a:rPr lang="en-US" dirty="0"/>
              <a:t>Radiation dose monitoring systems for medical applications</a:t>
            </a:r>
          </a:p>
        </p:txBody>
      </p:sp>
      <p:sp>
        <p:nvSpPr>
          <p:cNvPr id="3" name="Content Placeholder 2">
            <a:extLst>
              <a:ext uri="{FF2B5EF4-FFF2-40B4-BE49-F238E27FC236}">
                <a16:creationId xmlns:a16="http://schemas.microsoft.com/office/drawing/2014/main" id="{6DB2355B-88FF-8F5F-98BA-D75E657D467E}"/>
              </a:ext>
            </a:extLst>
          </p:cNvPr>
          <p:cNvSpPr>
            <a:spLocks noGrp="1"/>
          </p:cNvSpPr>
          <p:nvPr>
            <p:ph idx="1"/>
          </p:nvPr>
        </p:nvSpPr>
        <p:spPr>
          <a:xfrm>
            <a:off x="838200" y="2141537"/>
            <a:ext cx="4811486" cy="4351338"/>
          </a:xfrm>
        </p:spPr>
        <p:txBody>
          <a:bodyPr>
            <a:normAutofit fontScale="85000" lnSpcReduction="20000"/>
          </a:bodyPr>
          <a:lstStyle/>
          <a:p>
            <a:pPr>
              <a:lnSpc>
                <a:spcPct val="130000"/>
              </a:lnSpc>
              <a:spcBef>
                <a:spcPts val="400"/>
              </a:spcBef>
              <a:spcAft>
                <a:spcPts val="600"/>
              </a:spcAft>
            </a:pPr>
            <a:r>
              <a:rPr lang="en-US" sz="2000" dirty="0">
                <a:latin typeface="Calibri" panose="020F0502020204030204" pitchFamily="34" charset="0"/>
                <a:cs typeface="Calibri" panose="020F0502020204030204" pitchFamily="34" charset="0"/>
              </a:rPr>
              <a:t>Development of technology and instrumentation for time-resolved positioning of radiation emitters and for dosimetry during the brachytherapy planning and a subsequent in vivo brachytherapy treatment stages, where the method and apparatus are based on triangulation of needle-type probes fixed within time-space resolved coordinates. </a:t>
            </a:r>
          </a:p>
          <a:p>
            <a:pPr>
              <a:lnSpc>
                <a:spcPct val="130000"/>
              </a:lnSpc>
              <a:spcBef>
                <a:spcPts val="400"/>
              </a:spcBef>
              <a:spcAft>
                <a:spcPts val="600"/>
              </a:spcAft>
            </a:pPr>
            <a:r>
              <a:rPr lang="en-US" sz="2000" dirty="0">
                <a:latin typeface="Calibri" panose="020F0502020204030204" pitchFamily="34" charset="0"/>
                <a:cs typeface="Calibri" panose="020F0502020204030204" pitchFamily="34" charset="0"/>
              </a:rPr>
              <a:t>The technology and instrumentation have been approved at The National Cancer Institute. </a:t>
            </a:r>
          </a:p>
          <a:p>
            <a:pPr>
              <a:lnSpc>
                <a:spcPct val="130000"/>
              </a:lnSpc>
              <a:spcBef>
                <a:spcPts val="400"/>
              </a:spcBef>
              <a:spcAft>
                <a:spcPts val="600"/>
              </a:spcAft>
            </a:pPr>
            <a:r>
              <a:rPr lang="en-US" sz="2000" dirty="0">
                <a:latin typeface="Calibri" panose="020F0502020204030204" pitchFamily="34" charset="0"/>
                <a:cs typeface="Calibri" panose="020F0502020204030204" pitchFamily="34" charset="0"/>
              </a:rPr>
              <a:t>The first in vivo measurement of radiation dose during brachytherapy therapeutic procedure has been performed in October 2022.</a:t>
            </a:r>
          </a:p>
        </p:txBody>
      </p:sp>
      <p:grpSp>
        <p:nvGrpSpPr>
          <p:cNvPr id="4" name="Group 3">
            <a:extLst>
              <a:ext uri="{FF2B5EF4-FFF2-40B4-BE49-F238E27FC236}">
                <a16:creationId xmlns:a16="http://schemas.microsoft.com/office/drawing/2014/main" id="{76DED745-B8FD-721F-600A-1D085A4402BC}"/>
              </a:ext>
            </a:extLst>
          </p:cNvPr>
          <p:cNvGrpSpPr/>
          <p:nvPr/>
        </p:nvGrpSpPr>
        <p:grpSpPr>
          <a:xfrm>
            <a:off x="6096000" y="1482832"/>
            <a:ext cx="5745223" cy="1946168"/>
            <a:chOff x="5981812" y="3179826"/>
            <a:chExt cx="4544067" cy="1539282"/>
          </a:xfrm>
        </p:grpSpPr>
        <p:pic>
          <p:nvPicPr>
            <p:cNvPr id="5" name="Picture 4">
              <a:extLst>
                <a:ext uri="{FF2B5EF4-FFF2-40B4-BE49-F238E27FC236}">
                  <a16:creationId xmlns:a16="http://schemas.microsoft.com/office/drawing/2014/main" id="{70CF040D-A7D3-2FF0-A5FF-4140D65E6B84}"/>
                </a:ext>
              </a:extLst>
            </p:cNvPr>
            <p:cNvPicPr>
              <a:picLocks noChangeAspect="1"/>
            </p:cNvPicPr>
            <p:nvPr/>
          </p:nvPicPr>
          <p:blipFill>
            <a:blip r:embed="rId2"/>
            <a:stretch>
              <a:fillRect/>
            </a:stretch>
          </p:blipFill>
          <p:spPr>
            <a:xfrm>
              <a:off x="5981812" y="3179826"/>
              <a:ext cx="2387002" cy="1539282"/>
            </a:xfrm>
            <a:prstGeom prst="rect">
              <a:avLst/>
            </a:prstGeom>
          </p:spPr>
        </p:pic>
        <p:pic>
          <p:nvPicPr>
            <p:cNvPr id="6" name="Picture 5">
              <a:extLst>
                <a:ext uri="{FF2B5EF4-FFF2-40B4-BE49-F238E27FC236}">
                  <a16:creationId xmlns:a16="http://schemas.microsoft.com/office/drawing/2014/main" id="{071FBD1F-EF52-8BA9-8B87-4FEFD0A653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74011" y="3179826"/>
              <a:ext cx="2051868" cy="1539282"/>
            </a:xfrm>
            <a:prstGeom prst="rect">
              <a:avLst/>
            </a:prstGeom>
          </p:spPr>
        </p:pic>
      </p:grpSp>
      <p:sp>
        <p:nvSpPr>
          <p:cNvPr id="7" name="Rectangle 6">
            <a:extLst>
              <a:ext uri="{FF2B5EF4-FFF2-40B4-BE49-F238E27FC236}">
                <a16:creationId xmlns:a16="http://schemas.microsoft.com/office/drawing/2014/main" id="{0D8E7D4E-CB32-D085-94AE-4AC5FD307BB9}"/>
              </a:ext>
            </a:extLst>
          </p:cNvPr>
          <p:cNvSpPr/>
          <p:nvPr/>
        </p:nvSpPr>
        <p:spPr>
          <a:xfrm>
            <a:off x="838200" y="6390758"/>
            <a:ext cx="10972800" cy="430887"/>
          </a:xfrm>
          <a:prstGeom prst="rect">
            <a:avLst/>
          </a:prstGeom>
        </p:spPr>
        <p:txBody>
          <a:bodyPr wrap="square">
            <a:spAutoFit/>
          </a:bodyPr>
          <a:lstStyle/>
          <a:p>
            <a:pPr marL="180975" algn="just"/>
            <a:r>
              <a:rPr lang="en-GB" sz="1100" dirty="0">
                <a:solidFill>
                  <a:srgbClr val="941100"/>
                </a:solidFill>
                <a:latin typeface="Calibri" panose="020F0502020204030204" pitchFamily="34" charset="0"/>
                <a:ea typeface="Times New Roman" panose="02020603050405020304" pitchFamily="18" charset="0"/>
                <a:cs typeface="Calibri" panose="020F0502020204030204" pitchFamily="34" charset="0"/>
              </a:rPr>
              <a:t>E. Gaubas, T. Čeponis, K. Pūkas, V. Rumbauskas, M. </a:t>
            </a:r>
            <a:r>
              <a:rPr lang="en-GB" sz="1100" dirty="0" err="1">
                <a:solidFill>
                  <a:srgbClr val="941100"/>
                </a:solidFill>
                <a:latin typeface="Calibri" panose="020F0502020204030204" pitchFamily="34" charset="0"/>
                <a:ea typeface="Times New Roman" panose="02020603050405020304" pitchFamily="18" charset="0"/>
                <a:cs typeface="Calibri" panose="020F0502020204030204" pitchFamily="34" charset="0"/>
              </a:rPr>
              <a:t>Užgirytė</a:t>
            </a:r>
            <a:r>
              <a:rPr lang="en-GB" sz="1100" dirty="0">
                <a:solidFill>
                  <a:srgbClr val="941100"/>
                </a:solidFill>
                <a:latin typeface="Calibri" panose="020F0502020204030204" pitchFamily="34" charset="0"/>
                <a:ea typeface="Times New Roman" panose="02020603050405020304" pitchFamily="18" charset="0"/>
                <a:cs typeface="Calibri" panose="020F0502020204030204" pitchFamily="34" charset="0"/>
              </a:rPr>
              <a:t>, J. Venius, K. </a:t>
            </a:r>
            <a:r>
              <a:rPr lang="en-GB" sz="1100" dirty="0" err="1">
                <a:solidFill>
                  <a:srgbClr val="941100"/>
                </a:solidFill>
                <a:latin typeface="Calibri" panose="020F0502020204030204" pitchFamily="34" charset="0"/>
                <a:ea typeface="Times New Roman" panose="02020603050405020304" pitchFamily="18" charset="0"/>
                <a:cs typeface="Calibri" panose="020F0502020204030204" pitchFamily="34" charset="0"/>
              </a:rPr>
              <a:t>Akelaitis</a:t>
            </a:r>
            <a:r>
              <a:rPr lang="en-GB" sz="1100" dirty="0">
                <a:solidFill>
                  <a:srgbClr val="941100"/>
                </a:solidFill>
                <a:latin typeface="Calibri" panose="020F0502020204030204" pitchFamily="34" charset="0"/>
                <a:ea typeface="Times New Roman" panose="02020603050405020304" pitchFamily="18" charset="0"/>
                <a:cs typeface="Calibri" panose="020F0502020204030204" pitchFamily="34" charset="0"/>
              </a:rPr>
              <a:t>, A.</a:t>
            </a:r>
            <a:r>
              <a:rPr lang="lt-LT" sz="1100" dirty="0">
                <a:solidFill>
                  <a:srgbClr val="941100"/>
                </a:solidFill>
                <a:latin typeface="Calibri" panose="020F0502020204030204" pitchFamily="34" charset="0"/>
                <a:ea typeface="Times New Roman" panose="02020603050405020304" pitchFamily="18" charset="0"/>
                <a:cs typeface="Calibri" panose="020F0502020204030204" pitchFamily="34" charset="0"/>
              </a:rPr>
              <a:t> </a:t>
            </a:r>
            <a:r>
              <a:rPr lang="en-GB" sz="1100" dirty="0" err="1">
                <a:solidFill>
                  <a:srgbClr val="941100"/>
                </a:solidFill>
                <a:latin typeface="Calibri" panose="020F0502020204030204" pitchFamily="34" charset="0"/>
                <a:ea typeface="Times New Roman" panose="02020603050405020304" pitchFamily="18" charset="0"/>
                <a:cs typeface="Calibri" panose="020F0502020204030204" pitchFamily="34" charset="0"/>
              </a:rPr>
              <a:t>Cicinas</a:t>
            </a:r>
            <a:r>
              <a:rPr lang="en-GB" sz="1100" dirty="0">
                <a:solidFill>
                  <a:srgbClr val="941100"/>
                </a:solidFill>
                <a:latin typeface="Calibri" panose="020F0502020204030204" pitchFamily="34" charset="0"/>
                <a:ea typeface="Times New Roman" panose="02020603050405020304" pitchFamily="18" charset="0"/>
                <a:cs typeface="Calibri" panose="020F0502020204030204" pitchFamily="34" charset="0"/>
              </a:rPr>
              <a:t>. SYSTEM AND METHOD FOR BRACHYTHERAPY PROCEDURE PLANNING AND VERIFICATION, EU patent application No. EP21210650.4, submission </a:t>
            </a:r>
            <a:r>
              <a:rPr lang="en-GB" sz="1100" dirty="0" err="1">
                <a:solidFill>
                  <a:srgbClr val="941100"/>
                </a:solidFill>
                <a:latin typeface="Calibri" panose="020F0502020204030204" pitchFamily="34" charset="0"/>
                <a:ea typeface="Times New Roman" panose="02020603050405020304" pitchFamily="18" charset="0"/>
                <a:cs typeface="Calibri" panose="020F0502020204030204" pitchFamily="34" charset="0"/>
              </a:rPr>
              <a:t>dat</a:t>
            </a:r>
            <a:r>
              <a:rPr lang="lt-LT" sz="1100" dirty="0">
                <a:solidFill>
                  <a:srgbClr val="941100"/>
                </a:solidFill>
                <a:latin typeface="Calibri" panose="020F0502020204030204" pitchFamily="34" charset="0"/>
                <a:ea typeface="Times New Roman" panose="02020603050405020304" pitchFamily="18" charset="0"/>
                <a:cs typeface="Calibri" panose="020F0502020204030204" pitchFamily="34" charset="0"/>
              </a:rPr>
              <a:t>e</a:t>
            </a:r>
            <a:r>
              <a:rPr lang="en-GB" sz="1100" dirty="0">
                <a:solidFill>
                  <a:srgbClr val="941100"/>
                </a:solidFill>
                <a:latin typeface="Calibri" panose="020F0502020204030204" pitchFamily="34" charset="0"/>
                <a:ea typeface="Times New Roman" panose="02020603050405020304" pitchFamily="18" charset="0"/>
                <a:cs typeface="Calibri" panose="020F0502020204030204" pitchFamily="34" charset="0"/>
              </a:rPr>
              <a:t>: 2021 11 26.</a:t>
            </a:r>
          </a:p>
        </p:txBody>
      </p:sp>
      <p:pic>
        <p:nvPicPr>
          <p:cNvPr id="8" name="Picture 7">
            <a:extLst>
              <a:ext uri="{FF2B5EF4-FFF2-40B4-BE49-F238E27FC236}">
                <a16:creationId xmlns:a16="http://schemas.microsoft.com/office/drawing/2014/main" id="{D6FF7F5C-D5B3-C5D5-7688-795C7FF95EBA}"/>
              </a:ext>
            </a:extLst>
          </p:cNvPr>
          <p:cNvPicPr>
            <a:picLocks noChangeAspect="1"/>
          </p:cNvPicPr>
          <p:nvPr/>
        </p:nvPicPr>
        <p:blipFill>
          <a:blip r:embed="rId4"/>
          <a:stretch>
            <a:fillRect/>
          </a:stretch>
        </p:blipFill>
        <p:spPr>
          <a:xfrm>
            <a:off x="7576227" y="3558565"/>
            <a:ext cx="3341494" cy="2702627"/>
          </a:xfrm>
          <a:prstGeom prst="rect">
            <a:avLst/>
          </a:prstGeom>
        </p:spPr>
      </p:pic>
    </p:spTree>
    <p:extLst>
      <p:ext uri="{BB962C8B-B14F-4D97-AF65-F5344CB8AC3E}">
        <p14:creationId xmlns:p14="http://schemas.microsoft.com/office/powerpoint/2010/main" val="842682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0058D-F5FD-26BA-D9B1-A3741C58BE41}"/>
              </a:ext>
            </a:extLst>
          </p:cNvPr>
          <p:cNvSpPr>
            <a:spLocks noGrp="1"/>
          </p:cNvSpPr>
          <p:nvPr>
            <p:ph type="title"/>
          </p:nvPr>
        </p:nvSpPr>
        <p:spPr>
          <a:xfrm>
            <a:off x="381000" y="376011"/>
            <a:ext cx="11582400" cy="1325563"/>
          </a:xfrm>
        </p:spPr>
        <p:txBody>
          <a:bodyPr/>
          <a:lstStyle/>
          <a:p>
            <a:r>
              <a:rPr lang="en-US" dirty="0"/>
              <a:t>CERN RD50 related activities: main achievements during 2022</a:t>
            </a:r>
          </a:p>
        </p:txBody>
      </p:sp>
      <p:sp>
        <p:nvSpPr>
          <p:cNvPr id="4" name="Content Placeholder 2">
            <a:extLst>
              <a:ext uri="{FF2B5EF4-FFF2-40B4-BE49-F238E27FC236}">
                <a16:creationId xmlns:a16="http://schemas.microsoft.com/office/drawing/2014/main" id="{40534070-AF4C-A497-A924-72D28EE6FBDF}"/>
              </a:ext>
            </a:extLst>
          </p:cNvPr>
          <p:cNvSpPr>
            <a:spLocks noGrp="1"/>
          </p:cNvSpPr>
          <p:nvPr>
            <p:ph idx="1"/>
          </p:nvPr>
        </p:nvSpPr>
        <p:spPr>
          <a:xfrm>
            <a:off x="560614" y="1701574"/>
            <a:ext cx="11070772" cy="5156426"/>
          </a:xfrm>
        </p:spPr>
        <p:txBody>
          <a:bodyPr>
            <a:normAutofit fontScale="92500" lnSpcReduction="10000"/>
          </a:bodyPr>
          <a:lstStyle/>
          <a:p>
            <a:pPr marL="0" indent="0">
              <a:lnSpc>
                <a:spcPct val="120000"/>
              </a:lnSpc>
              <a:spcBef>
                <a:spcPts val="0"/>
              </a:spcBef>
              <a:buNone/>
            </a:pPr>
            <a:r>
              <a:rPr lang="en-US" sz="1800" dirty="0">
                <a:solidFill>
                  <a:srgbClr val="941100"/>
                </a:solidFill>
                <a:latin typeface="Calibri" panose="020F0502020204030204" pitchFamily="34" charset="0"/>
                <a:cs typeface="Calibri" panose="020F0502020204030204" pitchFamily="34" charset="0"/>
              </a:rPr>
              <a:t>Published articles</a:t>
            </a:r>
            <a:r>
              <a:rPr lang="en-US" sz="1600" dirty="0">
                <a:latin typeface="Calibri" panose="020F0502020204030204" pitchFamily="34" charset="0"/>
                <a:cs typeface="Calibri" panose="020F0502020204030204" pitchFamily="34" charset="0"/>
              </a:rPr>
              <a:t>:</a:t>
            </a:r>
          </a:p>
          <a:p>
            <a:pPr>
              <a:lnSpc>
                <a:spcPct val="120000"/>
              </a:lnSpc>
              <a:spcBef>
                <a:spcPts val="0"/>
              </a:spcBef>
            </a:pPr>
            <a:r>
              <a:rPr lang="en-US" sz="1600" dirty="0">
                <a:latin typeface="Calibri" panose="020F0502020204030204" pitchFamily="34" charset="0"/>
                <a:cs typeface="Calibri" panose="020F0502020204030204" pitchFamily="34" charset="0"/>
              </a:rPr>
              <a:t>J. Pavlov, T. </a:t>
            </a:r>
            <a:r>
              <a:rPr lang="en-US" sz="1600" dirty="0" err="1">
                <a:latin typeface="Calibri" panose="020F0502020204030204" pitchFamily="34" charset="0"/>
                <a:cs typeface="Calibri" panose="020F0502020204030204" pitchFamily="34" charset="0"/>
              </a:rPr>
              <a:t>Ceponis</a:t>
            </a:r>
            <a:r>
              <a:rPr lang="en-US" sz="1600" dirty="0">
                <a:latin typeface="Calibri" panose="020F0502020204030204" pitchFamily="34" charset="0"/>
                <a:cs typeface="Calibri" panose="020F0502020204030204" pitchFamily="34" charset="0"/>
              </a:rPr>
              <a:t>, K. Pukas, L. Makarenko, E. </a:t>
            </a:r>
            <a:r>
              <a:rPr lang="en-US" sz="1600" dirty="0" err="1">
                <a:latin typeface="Calibri" panose="020F0502020204030204" pitchFamily="34" charset="0"/>
                <a:cs typeface="Calibri" panose="020F0502020204030204" pitchFamily="34" charset="0"/>
              </a:rPr>
              <a:t>Gaubas</a:t>
            </a:r>
            <a:r>
              <a:rPr lang="en-US" sz="1600" dirty="0">
                <a:latin typeface="Calibri" panose="020F0502020204030204" pitchFamily="34" charset="0"/>
                <a:cs typeface="Calibri" panose="020F0502020204030204" pitchFamily="34" charset="0"/>
              </a:rPr>
              <a:t>, 5.5 MeV electron irradiation-induced transformation of minority carrier traps in p-type Si and Si1-xGex alloys, Materials 15 (2022) 1861.</a:t>
            </a:r>
          </a:p>
          <a:p>
            <a:pPr marL="0" indent="0">
              <a:lnSpc>
                <a:spcPct val="120000"/>
              </a:lnSpc>
              <a:spcBef>
                <a:spcPts val="0"/>
              </a:spcBef>
              <a:buNone/>
            </a:pPr>
            <a:r>
              <a:rPr lang="en-US" sz="1800" dirty="0">
                <a:solidFill>
                  <a:srgbClr val="941100"/>
                </a:solidFill>
                <a:latin typeface="Calibri" panose="020F0502020204030204" pitchFamily="34" charset="0"/>
                <a:cs typeface="Calibri" panose="020F0502020204030204" pitchFamily="34" charset="0"/>
              </a:rPr>
              <a:t>EU patent applications</a:t>
            </a:r>
            <a:r>
              <a:rPr lang="en-US" sz="1600" dirty="0">
                <a:latin typeface="Calibri" panose="020F0502020204030204" pitchFamily="34" charset="0"/>
                <a:cs typeface="Calibri" panose="020F0502020204030204" pitchFamily="34" charset="0"/>
              </a:rPr>
              <a:t>:</a:t>
            </a:r>
          </a:p>
          <a:p>
            <a:pPr>
              <a:lnSpc>
                <a:spcPct val="120000"/>
              </a:lnSpc>
              <a:spcBef>
                <a:spcPts val="0"/>
              </a:spcBef>
            </a:pPr>
            <a:r>
              <a:rPr lang="en-US" sz="1600" dirty="0">
                <a:latin typeface="Calibri" panose="020F0502020204030204" pitchFamily="34" charset="0"/>
                <a:cs typeface="Calibri" panose="020F0502020204030204" pitchFamily="34" charset="0"/>
              </a:rPr>
              <a:t>E. </a:t>
            </a:r>
            <a:r>
              <a:rPr lang="en-US" sz="1600" dirty="0" err="1">
                <a:latin typeface="Calibri" panose="020F0502020204030204" pitchFamily="34" charset="0"/>
                <a:cs typeface="Calibri" panose="020F0502020204030204" pitchFamily="34" charset="0"/>
              </a:rPr>
              <a:t>Gaubas</a:t>
            </a:r>
            <a:r>
              <a:rPr lang="en-US" sz="1600" dirty="0">
                <a:latin typeface="Calibri" panose="020F0502020204030204" pitchFamily="34" charset="0"/>
                <a:cs typeface="Calibri" panose="020F0502020204030204" pitchFamily="34" charset="0"/>
              </a:rPr>
              <a:t>, T. </a:t>
            </a:r>
            <a:r>
              <a:rPr lang="en-US" sz="1600" dirty="0" err="1">
                <a:latin typeface="Calibri" panose="020F0502020204030204" pitchFamily="34" charset="0"/>
                <a:cs typeface="Calibri" panose="020F0502020204030204" pitchFamily="34" charset="0"/>
              </a:rPr>
              <a:t>Čeponis</a:t>
            </a:r>
            <a:r>
              <a:rPr lang="en-US" sz="1600" dirty="0">
                <a:latin typeface="Calibri" panose="020F0502020204030204" pitchFamily="34" charset="0"/>
                <a:cs typeface="Calibri" panose="020F0502020204030204" pitchFamily="34" charset="0"/>
              </a:rPr>
              <a:t>, L. </a:t>
            </a:r>
            <a:r>
              <a:rPr lang="en-US" sz="1600" dirty="0" err="1">
                <a:latin typeface="Calibri" panose="020F0502020204030204" pitchFamily="34" charset="0"/>
                <a:cs typeface="Calibri" panose="020F0502020204030204" pitchFamily="34" charset="0"/>
              </a:rPr>
              <a:t>Deveikis</a:t>
            </a:r>
            <a:r>
              <a:rPr lang="en-US" sz="1600" dirty="0">
                <a:latin typeface="Calibri" panose="020F0502020204030204" pitchFamily="34" charset="0"/>
                <a:cs typeface="Calibri" panose="020F0502020204030204" pitchFamily="34" charset="0"/>
              </a:rPr>
              <a:t>, J. Pavlov, V. </a:t>
            </a:r>
            <a:r>
              <a:rPr lang="en-US" sz="1600" dirty="0" err="1">
                <a:latin typeface="Calibri" panose="020F0502020204030204" pitchFamily="34" charset="0"/>
                <a:cs typeface="Calibri" panose="020F0502020204030204" pitchFamily="34" charset="0"/>
              </a:rPr>
              <a:t>Rumbauskas</a:t>
            </a:r>
            <a:r>
              <a:rPr lang="en-US" sz="1600" dirty="0">
                <a:latin typeface="Calibri" panose="020F0502020204030204" pitchFamily="34" charset="0"/>
                <a:cs typeface="Calibri" panose="020F0502020204030204" pitchFamily="34" charset="0"/>
              </a:rPr>
              <a:t>, Oriented triplex sensor and method of identification of the radiation source location and its dosimetry, EU patent application No. EP22171639.2, submission date: 2022 05 04.</a:t>
            </a:r>
          </a:p>
          <a:p>
            <a:pPr marL="0" indent="0">
              <a:lnSpc>
                <a:spcPct val="120000"/>
              </a:lnSpc>
              <a:spcBef>
                <a:spcPts val="0"/>
              </a:spcBef>
              <a:buNone/>
            </a:pPr>
            <a:r>
              <a:rPr lang="en-US" sz="1700" dirty="0">
                <a:solidFill>
                  <a:srgbClr val="941100"/>
                </a:solidFill>
                <a:latin typeface="Calibri" panose="020F0502020204030204" pitchFamily="34" charset="0"/>
                <a:cs typeface="Calibri" panose="020F0502020204030204" pitchFamily="34" charset="0"/>
              </a:rPr>
              <a:t>Presentations at conferences</a:t>
            </a:r>
            <a:r>
              <a:rPr lang="en-US" sz="1600" dirty="0">
                <a:latin typeface="Calibri" panose="020F0502020204030204" pitchFamily="34" charset="0"/>
                <a:cs typeface="Calibri" panose="020F0502020204030204" pitchFamily="34" charset="0"/>
              </a:rPr>
              <a:t>:</a:t>
            </a:r>
          </a:p>
          <a:p>
            <a:pPr marL="0" indent="0">
              <a:lnSpc>
                <a:spcPct val="120000"/>
              </a:lnSpc>
              <a:spcBef>
                <a:spcPts val="0"/>
              </a:spcBef>
              <a:buNone/>
            </a:pPr>
            <a:r>
              <a:rPr lang="en-US" sz="1600" dirty="0">
                <a:latin typeface="Calibri" panose="020F0502020204030204" pitchFamily="34" charset="0"/>
                <a:cs typeface="Calibri" panose="020F0502020204030204" pitchFamily="34" charset="0"/>
              </a:rPr>
              <a:t>T. </a:t>
            </a:r>
            <a:r>
              <a:rPr lang="en-US" sz="1600" dirty="0" err="1">
                <a:latin typeface="Calibri" panose="020F0502020204030204" pitchFamily="34" charset="0"/>
                <a:cs typeface="Calibri" panose="020F0502020204030204" pitchFamily="34" charset="0"/>
              </a:rPr>
              <a:t>Ceponis</a:t>
            </a:r>
            <a:r>
              <a:rPr lang="en-US" sz="1600" dirty="0">
                <a:latin typeface="Calibri" panose="020F0502020204030204" pitchFamily="34" charset="0"/>
                <a:cs typeface="Calibri" panose="020F0502020204030204" pitchFamily="34" charset="0"/>
              </a:rPr>
              <a:t>, L. </a:t>
            </a:r>
            <a:r>
              <a:rPr lang="en-US" sz="1600" dirty="0" err="1">
                <a:latin typeface="Calibri" panose="020F0502020204030204" pitchFamily="34" charset="0"/>
                <a:cs typeface="Calibri" panose="020F0502020204030204" pitchFamily="34" charset="0"/>
              </a:rPr>
              <a:t>Deveikis</a:t>
            </a:r>
            <a:r>
              <a:rPr lang="en-US" sz="1600" dirty="0">
                <a:latin typeface="Calibri" panose="020F0502020204030204" pitchFamily="34" charset="0"/>
                <a:cs typeface="Calibri" panose="020F0502020204030204" pitchFamily="34" charset="0"/>
              </a:rPr>
              <a:t>, E. </a:t>
            </a:r>
            <a:r>
              <a:rPr lang="en-US" sz="1600" dirty="0" err="1">
                <a:latin typeface="Calibri" panose="020F0502020204030204" pitchFamily="34" charset="0"/>
                <a:cs typeface="Calibri" panose="020F0502020204030204" pitchFamily="34" charset="0"/>
              </a:rPr>
              <a:t>Gaubas</a:t>
            </a:r>
            <a:r>
              <a:rPr lang="en-US" sz="1600" dirty="0">
                <a:latin typeface="Calibri" panose="020F0502020204030204" pitchFamily="34" charset="0"/>
                <a:cs typeface="Calibri" panose="020F0502020204030204" pitchFamily="34" charset="0"/>
              </a:rPr>
              <a:t> V. </a:t>
            </a:r>
            <a:r>
              <a:rPr lang="en-US" sz="1600" dirty="0" err="1">
                <a:latin typeface="Calibri" panose="020F0502020204030204" pitchFamily="34" charset="0"/>
                <a:cs typeface="Calibri" panose="020F0502020204030204" pitchFamily="34" charset="0"/>
              </a:rPr>
              <a:t>Rumbauskas</a:t>
            </a:r>
            <a:r>
              <a:rPr lang="en-US" sz="1600" dirty="0">
                <a:latin typeface="Calibri" panose="020F0502020204030204" pitchFamily="34" charset="0"/>
                <a:cs typeface="Calibri" panose="020F0502020204030204" pitchFamily="34" charset="0"/>
              </a:rPr>
              <a:t>, M. Moll, Particle beam profilers based on fluence dependent variations of carrier lifetime and scintillation intensity in Si and GaN materials, Presentation at RD50 workshop, CERN 2022-06. </a:t>
            </a:r>
          </a:p>
          <a:p>
            <a:pPr marL="0" indent="0">
              <a:lnSpc>
                <a:spcPct val="120000"/>
              </a:lnSpc>
              <a:spcBef>
                <a:spcPts val="0"/>
              </a:spcBef>
              <a:buNone/>
            </a:pPr>
            <a:r>
              <a:rPr lang="en-US" sz="1700" dirty="0">
                <a:solidFill>
                  <a:srgbClr val="941100"/>
                </a:solidFill>
                <a:latin typeface="Calibri" panose="020F0502020204030204" pitchFamily="34" charset="0"/>
                <a:cs typeface="Calibri" panose="020F0502020204030204" pitchFamily="34" charset="0"/>
              </a:rPr>
              <a:t>Implemented projects</a:t>
            </a:r>
            <a:r>
              <a:rPr lang="en-US" sz="1700" dirty="0">
                <a:latin typeface="Calibri" panose="020F0502020204030204" pitchFamily="34" charset="0"/>
                <a:cs typeface="Calibri" panose="020F0502020204030204" pitchFamily="34" charset="0"/>
              </a:rPr>
              <a:t>:</a:t>
            </a:r>
          </a:p>
          <a:p>
            <a:pPr>
              <a:lnSpc>
                <a:spcPct val="120000"/>
              </a:lnSpc>
              <a:spcBef>
                <a:spcPts val="0"/>
              </a:spcBef>
            </a:pPr>
            <a:r>
              <a:rPr lang="en-US" sz="1600" dirty="0">
                <a:latin typeface="Calibri" panose="020F0502020204030204" pitchFamily="34" charset="0"/>
                <a:cs typeface="Calibri" panose="020F0502020204030204" pitchFamily="34" charset="0"/>
              </a:rPr>
              <a:t>LMT „SMART“ project 01.2.2.-LMT-K-718-01-0013 „Creation of the prototype wide-spectrum dosimetry system for various purpose monitoring of irradiations“, 600000 EUR/2018-2022 yr.</a:t>
            </a:r>
          </a:p>
          <a:p>
            <a:pPr>
              <a:lnSpc>
                <a:spcPct val="120000"/>
              </a:lnSpc>
              <a:spcBef>
                <a:spcPts val="0"/>
              </a:spcBef>
            </a:pPr>
            <a:r>
              <a:rPr lang="en-US" sz="1600" dirty="0">
                <a:latin typeface="Calibri" panose="020F0502020204030204" pitchFamily="34" charset="0"/>
                <a:cs typeface="Calibri" panose="020F0502020204030204" pitchFamily="34" charset="0"/>
              </a:rPr>
              <a:t>Lithuanian Academy of Science project CERN-VU-2022-4 „Radiation tolerant semiconductor detectors for high luminosity colliders“, 33700 EUR/2022 yr.</a:t>
            </a:r>
          </a:p>
          <a:p>
            <a:pPr marL="0" indent="0">
              <a:lnSpc>
                <a:spcPct val="120000"/>
              </a:lnSpc>
              <a:spcBef>
                <a:spcPts val="0"/>
              </a:spcBef>
              <a:buNone/>
            </a:pPr>
            <a:r>
              <a:rPr lang="en-US" sz="1700" dirty="0">
                <a:solidFill>
                  <a:srgbClr val="941100"/>
                </a:solidFill>
                <a:latin typeface="Calibri" panose="020F0502020204030204" pitchFamily="34" charset="0"/>
                <a:cs typeface="Calibri" panose="020F0502020204030204" pitchFamily="34" charset="0"/>
              </a:rPr>
              <a:t>PHD thesis </a:t>
            </a:r>
            <a:r>
              <a:rPr lang="en-US" sz="1700" dirty="0" err="1">
                <a:solidFill>
                  <a:srgbClr val="941100"/>
                </a:solidFill>
                <a:latin typeface="Calibri" panose="020F0502020204030204" pitchFamily="34" charset="0"/>
                <a:cs typeface="Calibri" panose="020F0502020204030204" pitchFamily="34" charset="0"/>
              </a:rPr>
              <a:t>defence</a:t>
            </a:r>
            <a:r>
              <a:rPr lang="en-US" sz="1700" dirty="0">
                <a:latin typeface="Calibri" panose="020F0502020204030204" pitchFamily="34" charset="0"/>
                <a:cs typeface="Calibri" panose="020F0502020204030204" pitchFamily="34" charset="0"/>
              </a:rPr>
              <a:t>:</a:t>
            </a:r>
          </a:p>
          <a:p>
            <a:pPr>
              <a:lnSpc>
                <a:spcPct val="120000"/>
              </a:lnSpc>
              <a:spcBef>
                <a:spcPts val="0"/>
              </a:spcBef>
            </a:pPr>
            <a:r>
              <a:rPr lang="en-US" sz="1600" dirty="0">
                <a:latin typeface="Calibri" panose="020F0502020204030204" pitchFamily="34" charset="0"/>
                <a:cs typeface="Calibri" panose="020F0502020204030204" pitchFamily="34" charset="0"/>
              </a:rPr>
              <a:t>Two students defended the PHD thesis in topics related with CERN activities.</a:t>
            </a:r>
          </a:p>
          <a:p>
            <a:pPr marL="0" indent="0">
              <a:lnSpc>
                <a:spcPct val="120000"/>
              </a:lnSpc>
              <a:spcBef>
                <a:spcPts val="0"/>
              </a:spcBef>
              <a:buNone/>
            </a:pPr>
            <a:r>
              <a:rPr lang="en-US" sz="1700" dirty="0">
                <a:solidFill>
                  <a:srgbClr val="941100"/>
                </a:solidFill>
                <a:latin typeface="Calibri" panose="020F0502020204030204" pitchFamily="34" charset="0"/>
                <a:cs typeface="Calibri" panose="020F0502020204030204" pitchFamily="34" charset="0"/>
              </a:rPr>
              <a:t>Awards</a:t>
            </a:r>
            <a:r>
              <a:rPr lang="en-US" sz="1700" dirty="0">
                <a:latin typeface="Calibri" panose="020F0502020204030204" pitchFamily="34" charset="0"/>
                <a:cs typeface="Calibri" panose="020F0502020204030204" pitchFamily="34" charset="0"/>
              </a:rPr>
              <a:t>:</a:t>
            </a:r>
          </a:p>
          <a:p>
            <a:pPr>
              <a:lnSpc>
                <a:spcPct val="120000"/>
              </a:lnSpc>
              <a:spcBef>
                <a:spcPts val="0"/>
              </a:spcBef>
            </a:pPr>
            <a:r>
              <a:rPr lang="en-US" sz="1600" dirty="0">
                <a:latin typeface="Calibri" panose="020F0502020204030204" pitchFamily="34" charset="0"/>
                <a:cs typeface="Calibri" panose="020F0502020204030204" pitchFamily="34" charset="0"/>
              </a:rPr>
              <a:t>T. </a:t>
            </a:r>
            <a:r>
              <a:rPr lang="en-US" sz="1600" dirty="0" err="1">
                <a:latin typeface="Calibri" panose="020F0502020204030204" pitchFamily="34" charset="0"/>
                <a:cs typeface="Calibri" panose="020F0502020204030204" pitchFamily="34" charset="0"/>
              </a:rPr>
              <a:t>Ceponis</a:t>
            </a:r>
            <a:r>
              <a:rPr lang="en-US" sz="1600" dirty="0">
                <a:latin typeface="Calibri" panose="020F0502020204030204" pitchFamily="34" charset="0"/>
                <a:cs typeface="Calibri" panose="020F0502020204030204" pitchFamily="34" charset="0"/>
              </a:rPr>
              <a:t>, E. </a:t>
            </a:r>
            <a:r>
              <a:rPr lang="en-US" sz="1600" dirty="0" err="1">
                <a:latin typeface="Calibri" panose="020F0502020204030204" pitchFamily="34" charset="0"/>
                <a:cs typeface="Calibri" panose="020F0502020204030204" pitchFamily="34" charset="0"/>
              </a:rPr>
              <a:t>Gaubas</a:t>
            </a:r>
            <a:r>
              <a:rPr lang="en-US" sz="1600" dirty="0">
                <a:latin typeface="Calibri" panose="020F0502020204030204" pitchFamily="34" charset="0"/>
                <a:cs typeface="Calibri" panose="020F0502020204030204" pitchFamily="34" charset="0"/>
              </a:rPr>
              <a:t>, J. Vaitkus received the Lithuanian National Science Prize in the area related with CERN activities.</a:t>
            </a:r>
            <a:endParaRPr lang="en-US" sz="16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16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16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16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1600" dirty="0">
              <a:latin typeface="Calibri" panose="020F0502020204030204" pitchFamily="34" charset="0"/>
              <a:cs typeface="Calibri" panose="020F0502020204030204" pitchFamily="34" charset="0"/>
            </a:endParaRPr>
          </a:p>
          <a:p>
            <a:pPr>
              <a:lnSpc>
                <a:spcPct val="120000"/>
              </a:lnSpc>
              <a:spcAft>
                <a:spcPts val="600"/>
              </a:spcAft>
            </a:pP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23673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A2629-C129-B984-0959-DF8D1F6ABBC0}"/>
              </a:ext>
            </a:extLst>
          </p:cNvPr>
          <p:cNvSpPr>
            <a:spLocks noGrp="1"/>
          </p:cNvSpPr>
          <p:nvPr>
            <p:ph type="title"/>
          </p:nvPr>
        </p:nvSpPr>
        <p:spPr>
          <a:xfrm>
            <a:off x="718456" y="92982"/>
            <a:ext cx="11081657" cy="1325563"/>
          </a:xfrm>
        </p:spPr>
        <p:txBody>
          <a:bodyPr>
            <a:noAutofit/>
          </a:bodyPr>
          <a:lstStyle/>
          <a:p>
            <a:r>
              <a:rPr lang="en-US" sz="3200" dirty="0"/>
              <a:t>Physics of Subatomic Particles at CERN CMS experiment (project DaFi2021): Participation in the CMS experiment</a:t>
            </a:r>
          </a:p>
        </p:txBody>
      </p:sp>
      <p:sp>
        <p:nvSpPr>
          <p:cNvPr id="6" name="Content Placeholder 5">
            <a:extLst>
              <a:ext uri="{FF2B5EF4-FFF2-40B4-BE49-F238E27FC236}">
                <a16:creationId xmlns:a16="http://schemas.microsoft.com/office/drawing/2014/main" id="{FFD916B7-910A-4EA5-7C6A-119A9EA2B508}"/>
              </a:ext>
            </a:extLst>
          </p:cNvPr>
          <p:cNvSpPr>
            <a:spLocks noGrp="1"/>
          </p:cNvSpPr>
          <p:nvPr>
            <p:ph sz="quarter" idx="1"/>
          </p:nvPr>
        </p:nvSpPr>
        <p:spPr>
          <a:xfrm>
            <a:off x="495300" y="1336448"/>
            <a:ext cx="11304813" cy="5521551"/>
          </a:xfrm>
        </p:spPr>
        <p:txBody>
          <a:bodyPr>
            <a:normAutofit lnSpcReduction="10000"/>
          </a:bodyPr>
          <a:lstStyle/>
          <a:p>
            <a:pPr marL="457200" indent="-457200">
              <a:lnSpc>
                <a:spcPct val="140000"/>
              </a:lnSpc>
              <a:buFont typeface="+mj-lt"/>
              <a:buAutoNum type="arabicPeriod"/>
            </a:pPr>
            <a:r>
              <a:rPr lang="en-US" sz="2000" dirty="0">
                <a:solidFill>
                  <a:srgbClr val="941100"/>
                </a:solidFill>
                <a:latin typeface="Calibri" panose="020F0502020204030204" pitchFamily="34" charset="0"/>
                <a:cs typeface="Calibri" panose="020F0502020204030204" pitchFamily="34" charset="0"/>
              </a:rPr>
              <a:t>Analysis of the proton-proton collision data recorded with the CMS detector is focused on precision studies of the </a:t>
            </a:r>
            <a:r>
              <a:rPr lang="en-US" sz="2000" dirty="0" err="1">
                <a:solidFill>
                  <a:srgbClr val="941100"/>
                </a:solidFill>
                <a:latin typeface="Calibri" panose="020F0502020204030204" pitchFamily="34" charset="0"/>
                <a:cs typeface="Calibri" panose="020F0502020204030204" pitchFamily="34" charset="0"/>
              </a:rPr>
              <a:t>Drell</a:t>
            </a:r>
            <a:r>
              <a:rPr lang="en-US" sz="2000" dirty="0">
                <a:solidFill>
                  <a:srgbClr val="941100"/>
                </a:solidFill>
                <a:latin typeface="Calibri" panose="020F0502020204030204" pitchFamily="34" charset="0"/>
                <a:cs typeface="Calibri" panose="020F0502020204030204" pitchFamily="34" charset="0"/>
              </a:rPr>
              <a:t>-Yan process</a:t>
            </a:r>
          </a:p>
          <a:p>
            <a:pPr lvl="1">
              <a:lnSpc>
                <a:spcPct val="140000"/>
              </a:lnSpc>
            </a:pPr>
            <a:r>
              <a:rPr lang="en-US" sz="1600" dirty="0">
                <a:latin typeface="Calibri" panose="020F0502020204030204" pitchFamily="34" charset="0"/>
                <a:cs typeface="Calibri" panose="020F0502020204030204" pitchFamily="34" charset="0"/>
              </a:rPr>
              <a:t>Group uses data-driven methods to estimate the number of the background process events in data recorded in 2016-2018</a:t>
            </a:r>
          </a:p>
          <a:p>
            <a:pPr lvl="1">
              <a:lnSpc>
                <a:spcPct val="140000"/>
              </a:lnSpc>
            </a:pPr>
            <a:r>
              <a:rPr lang="en-US" sz="1600" dirty="0">
                <a:latin typeface="Calibri" panose="020F0502020204030204" pitchFamily="34" charset="0"/>
                <a:cs typeface="Calibri" panose="020F0502020204030204" pitchFamily="34" charset="0"/>
              </a:rPr>
              <a:t>Collaboration with Université Libre de </a:t>
            </a:r>
            <a:r>
              <a:rPr lang="en-US" sz="1600" dirty="0" err="1">
                <a:latin typeface="Calibri" panose="020F0502020204030204" pitchFamily="34" charset="0"/>
                <a:cs typeface="Calibri" panose="020F0502020204030204" pitchFamily="34" charset="0"/>
              </a:rPr>
              <a:t>Bruxelles</a:t>
            </a:r>
            <a:r>
              <a:rPr lang="en-US" sz="1600" dirty="0">
                <a:latin typeface="Calibri" panose="020F0502020204030204" pitchFamily="34" charset="0"/>
                <a:cs typeface="Calibri" panose="020F0502020204030204" pitchFamily="34" charset="0"/>
              </a:rPr>
              <a:t> University, University of Nebraska in Lincoln, </a:t>
            </a:r>
            <a:r>
              <a:rPr lang="en-US" sz="1600" dirty="0" err="1">
                <a:latin typeface="Calibri" panose="020F0502020204030204" pitchFamily="34" charset="0"/>
                <a:cs typeface="Calibri" panose="020F0502020204030204" pitchFamily="34" charset="0"/>
              </a:rPr>
              <a:t>Univeristy</a:t>
            </a:r>
            <a:r>
              <a:rPr lang="en-US" sz="1600" dirty="0">
                <a:latin typeface="Calibri" panose="020F0502020204030204" pitchFamily="34" charset="0"/>
                <a:cs typeface="Calibri" panose="020F0502020204030204" pitchFamily="34" charset="0"/>
              </a:rPr>
              <a:t> of Montenegro, and Yonsei University</a:t>
            </a:r>
          </a:p>
          <a:p>
            <a:pPr lvl="1">
              <a:lnSpc>
                <a:spcPct val="140000"/>
              </a:lnSpc>
            </a:pPr>
            <a:r>
              <a:rPr lang="en-US" sz="1600" dirty="0">
                <a:latin typeface="Calibri" panose="020F0502020204030204" pitchFamily="34" charset="0"/>
                <a:cs typeface="Calibri" panose="020F0502020204030204" pitchFamily="34" charset="0"/>
              </a:rPr>
              <a:t>Work towards differential cross section measurement is on-going, planning results in 2023</a:t>
            </a:r>
          </a:p>
          <a:p>
            <a:pPr marL="457200" indent="-457200">
              <a:lnSpc>
                <a:spcPct val="140000"/>
              </a:lnSpc>
              <a:buFont typeface="+mj-lt"/>
              <a:buAutoNum type="arabicPeriod"/>
            </a:pPr>
            <a:r>
              <a:rPr lang="en-US" sz="2000" dirty="0">
                <a:solidFill>
                  <a:srgbClr val="941100"/>
                </a:solidFill>
                <a:latin typeface="Calibri" panose="020F0502020204030204" pitchFamily="34" charset="0"/>
                <a:cs typeface="Calibri" panose="020F0502020204030204" pitchFamily="34" charset="0"/>
              </a:rPr>
              <a:t>Calibration of the pixel silicon sensor for the CMS Tracker Phase II upgrade</a:t>
            </a:r>
          </a:p>
          <a:p>
            <a:pPr lvl="1">
              <a:lnSpc>
                <a:spcPct val="140000"/>
              </a:lnSpc>
            </a:pPr>
            <a:r>
              <a:rPr lang="en-US" sz="1600" dirty="0">
                <a:latin typeface="Calibri" panose="020F0502020204030204" pitchFamily="34" charset="0"/>
                <a:cs typeface="Calibri" panose="020F0502020204030204" pitchFamily="34" charset="0"/>
              </a:rPr>
              <a:t>Work supervised by S. </a:t>
            </a:r>
            <a:r>
              <a:rPr lang="en-US" sz="1600" dirty="0" err="1">
                <a:latin typeface="Calibri" panose="020F0502020204030204" pitchFamily="34" charset="0"/>
                <a:cs typeface="Calibri" panose="020F0502020204030204" pitchFamily="34" charset="0"/>
              </a:rPr>
              <a:t>Mersi</a:t>
            </a:r>
            <a:r>
              <a:rPr lang="en-US" sz="1600" dirty="0">
                <a:latin typeface="Calibri" panose="020F0502020204030204" pitchFamily="34" charset="0"/>
                <a:cs typeface="Calibri" panose="020F0502020204030204" pitchFamily="34" charset="0"/>
              </a:rPr>
              <a:t> (CERN)</a:t>
            </a:r>
          </a:p>
          <a:p>
            <a:pPr lvl="1">
              <a:lnSpc>
                <a:spcPct val="140000"/>
              </a:lnSpc>
            </a:pPr>
            <a:r>
              <a:rPr lang="en-US" sz="1600" dirty="0">
                <a:latin typeface="Calibri" panose="020F0502020204030204" pitchFamily="34" charset="0"/>
                <a:cs typeface="Calibri" panose="020F0502020204030204" pitchFamily="34" charset="0"/>
              </a:rPr>
              <a:t>Software development and remote testing on actual sensor (RD53B)</a:t>
            </a:r>
          </a:p>
          <a:p>
            <a:pPr lvl="1">
              <a:lnSpc>
                <a:spcPct val="140000"/>
              </a:lnSpc>
            </a:pPr>
            <a:r>
              <a:rPr lang="en-US" sz="1600" dirty="0">
                <a:latin typeface="Calibri" panose="020F0502020204030204" pitchFamily="34" charset="0"/>
                <a:cs typeface="Calibri" panose="020F0502020204030204" pitchFamily="34" charset="0"/>
              </a:rPr>
              <a:t>Hands-on work during 1 month visit in August</a:t>
            </a:r>
          </a:p>
          <a:p>
            <a:pPr marL="457200" indent="-457200">
              <a:lnSpc>
                <a:spcPct val="140000"/>
              </a:lnSpc>
              <a:buFont typeface="+mj-lt"/>
              <a:buAutoNum type="arabicPeriod"/>
            </a:pPr>
            <a:r>
              <a:rPr lang="en-US" sz="2000" dirty="0">
                <a:solidFill>
                  <a:srgbClr val="941100"/>
                </a:solidFill>
                <a:latin typeface="Calibri" panose="020F0502020204030204" pitchFamily="34" charset="0"/>
                <a:cs typeface="Calibri" panose="020F0502020204030204" pitchFamily="34" charset="0"/>
              </a:rPr>
              <a:t>30 remote CMS DAQ shifts to control data-taking with the detector</a:t>
            </a:r>
            <a:endParaRPr lang="en-US" sz="2000" dirty="0">
              <a:latin typeface="Calibri" panose="020F0502020204030204" pitchFamily="34" charset="0"/>
              <a:cs typeface="Calibri" panose="020F0502020204030204" pitchFamily="34" charset="0"/>
            </a:endParaRPr>
          </a:p>
          <a:p>
            <a:pPr marL="514350" indent="-514350">
              <a:lnSpc>
                <a:spcPct val="140000"/>
              </a:lnSpc>
              <a:buFont typeface="+mj-lt"/>
              <a:buAutoNum type="arabicPeriod"/>
            </a:pPr>
            <a:r>
              <a:rPr lang="en-US" sz="2000" dirty="0">
                <a:solidFill>
                  <a:srgbClr val="941100"/>
                </a:solidFill>
                <a:latin typeface="Calibri" panose="020F0502020204030204" pitchFamily="34" charset="0"/>
                <a:cs typeface="Calibri" panose="020F0502020204030204" pitchFamily="34" charset="0"/>
              </a:rPr>
              <a:t>Participation in CERN LHC Electroweak Work group (EW WG) activities continues</a:t>
            </a:r>
          </a:p>
          <a:p>
            <a:pPr lvl="1">
              <a:lnSpc>
                <a:spcPct val="140000"/>
              </a:lnSpc>
            </a:pPr>
            <a:r>
              <a:rPr lang="en-US" sz="1600" dirty="0">
                <a:latin typeface="Calibri" panose="020F0502020204030204" pitchFamily="34" charset="0"/>
                <a:cs typeface="Calibri" panose="020F0502020204030204" pitchFamily="34" charset="0"/>
              </a:rPr>
              <a:t>Impact of uncertainty correlations on the estimated data-theory (dis)agreement</a:t>
            </a:r>
          </a:p>
          <a:p>
            <a:endParaRPr lang="en-US" sz="2000" dirty="0">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574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A2629-C129-B984-0959-DF8D1F6ABBC0}"/>
              </a:ext>
            </a:extLst>
          </p:cNvPr>
          <p:cNvSpPr>
            <a:spLocks noGrp="1"/>
          </p:cNvSpPr>
          <p:nvPr>
            <p:ph type="title"/>
          </p:nvPr>
        </p:nvSpPr>
        <p:spPr>
          <a:xfrm>
            <a:off x="718456" y="92982"/>
            <a:ext cx="11081657" cy="1325563"/>
          </a:xfrm>
        </p:spPr>
        <p:txBody>
          <a:bodyPr>
            <a:noAutofit/>
          </a:bodyPr>
          <a:lstStyle/>
          <a:p>
            <a:r>
              <a:rPr lang="en-US" sz="3200" dirty="0"/>
              <a:t>Physics of Subatomic Particles at CERN CMS experiment (project DaFi2021): Phenomenological studies</a:t>
            </a:r>
          </a:p>
        </p:txBody>
      </p:sp>
      <p:sp>
        <p:nvSpPr>
          <p:cNvPr id="6" name="Content Placeholder 5">
            <a:extLst>
              <a:ext uri="{FF2B5EF4-FFF2-40B4-BE49-F238E27FC236}">
                <a16:creationId xmlns:a16="http://schemas.microsoft.com/office/drawing/2014/main" id="{FFD916B7-910A-4EA5-7C6A-119A9EA2B508}"/>
              </a:ext>
            </a:extLst>
          </p:cNvPr>
          <p:cNvSpPr>
            <a:spLocks noGrp="1"/>
          </p:cNvSpPr>
          <p:nvPr>
            <p:ph sz="quarter" idx="1"/>
          </p:nvPr>
        </p:nvSpPr>
        <p:spPr>
          <a:xfrm>
            <a:off x="495300" y="1336448"/>
            <a:ext cx="11304813" cy="5521551"/>
          </a:xfrm>
        </p:spPr>
        <p:txBody>
          <a:bodyPr>
            <a:normAutofit fontScale="92500" lnSpcReduction="10000"/>
          </a:bodyPr>
          <a:lstStyle/>
          <a:p>
            <a:pPr>
              <a:lnSpc>
                <a:spcPct val="120000"/>
              </a:lnSpc>
              <a:spcBef>
                <a:spcPts val="0"/>
              </a:spcBef>
            </a:pPr>
            <a:r>
              <a:rPr lang="en-US" sz="2600" dirty="0">
                <a:solidFill>
                  <a:srgbClr val="941100"/>
                </a:solidFill>
                <a:latin typeface="Calibri" panose="020F0502020204030204" pitchFamily="34" charset="0"/>
                <a:cs typeface="Calibri" panose="020F0502020204030204" pitchFamily="34" charset="0"/>
              </a:rPr>
              <a:t>Group theorists study several models beyond the standard model trying to address</a:t>
            </a:r>
          </a:p>
          <a:p>
            <a:pPr marL="457200" indent="-457200">
              <a:lnSpc>
                <a:spcPct val="120000"/>
              </a:lnSpc>
              <a:spcBef>
                <a:spcPts val="0"/>
              </a:spcBef>
              <a:buFont typeface="+mj-lt"/>
              <a:buAutoNum type="arabicPeriod"/>
            </a:pPr>
            <a:r>
              <a:rPr lang="en-US" sz="2200" b="1" dirty="0">
                <a:latin typeface="Calibri" panose="020F0502020204030204" pitchFamily="34" charset="0"/>
                <a:cs typeface="Calibri" panose="020F0502020204030204" pitchFamily="34" charset="0"/>
              </a:rPr>
              <a:t>Neutrino flavor oscillations</a:t>
            </a:r>
          </a:p>
          <a:p>
            <a:pPr lvl="1">
              <a:lnSpc>
                <a:spcPct val="120000"/>
              </a:lnSpc>
              <a:spcBef>
                <a:spcPts val="0"/>
              </a:spcBef>
              <a:buFont typeface="Wingdings" pitchFamily="2" charset="2"/>
              <a:buChar char="Ø"/>
            </a:pPr>
            <a:r>
              <a:rPr lang="en-US" sz="1800" dirty="0">
                <a:solidFill>
                  <a:srgbClr val="941100"/>
                </a:solidFill>
                <a:latin typeface="Calibri" panose="020F0502020204030204" pitchFamily="34" charset="0"/>
                <a:cs typeface="Calibri" panose="020F0502020204030204" pitchFamily="34" charset="0"/>
              </a:rPr>
              <a:t>Study of </a:t>
            </a:r>
            <a:r>
              <a:rPr lang="en-US" sz="1800" dirty="0" err="1">
                <a:solidFill>
                  <a:srgbClr val="941100"/>
                </a:solidFill>
                <a:latin typeface="Calibri" panose="020F0502020204030204" pitchFamily="34" charset="0"/>
                <a:cs typeface="Calibri" panose="020F0502020204030204" pitchFamily="34" charset="0"/>
              </a:rPr>
              <a:t>Grimus</a:t>
            </a:r>
            <a:r>
              <a:rPr lang="en-US" sz="1800" dirty="0">
                <a:solidFill>
                  <a:srgbClr val="941100"/>
                </a:solidFill>
                <a:latin typeface="Calibri" panose="020F0502020204030204" pitchFamily="34" charset="0"/>
                <a:cs typeface="Calibri" panose="020F0502020204030204" pitchFamily="34" charset="0"/>
              </a:rPr>
              <a:t>-Neufeld model (this is the standard model extended by one extra Higgs doublet, and one heavy Majorana neutrino) lead to general questions about the accepted theory-experiment matching (renormalization) procedures</a:t>
            </a:r>
          </a:p>
          <a:p>
            <a:pPr lvl="1">
              <a:lnSpc>
                <a:spcPct val="120000"/>
              </a:lnSpc>
              <a:spcBef>
                <a:spcPts val="0"/>
              </a:spcBef>
            </a:pPr>
            <a:r>
              <a:rPr lang="en-US" sz="1800" dirty="0">
                <a:latin typeface="Calibri" panose="020F0502020204030204" pitchFamily="34" charset="0"/>
                <a:cs typeface="Calibri" panose="020F0502020204030204" pitchFamily="34" charset="0"/>
              </a:rPr>
              <a:t>Acta Phys. </a:t>
            </a:r>
            <a:r>
              <a:rPr lang="en-US" sz="1800" dirty="0" err="1">
                <a:latin typeface="Calibri" panose="020F0502020204030204" pitchFamily="34" charset="0"/>
                <a:cs typeface="Calibri" panose="020F0502020204030204" pitchFamily="34" charset="0"/>
              </a:rPr>
              <a:t>Polon</a:t>
            </a:r>
            <a:r>
              <a:rPr lang="en-US" sz="1800" dirty="0">
                <a:latin typeface="Calibri" panose="020F0502020204030204" pitchFamily="34" charset="0"/>
                <a:cs typeface="Calibri" panose="020F0502020204030204" pitchFamily="34" charset="0"/>
              </a:rPr>
              <a:t>. Supp. 15 (2022) 2, 1, a15.</a:t>
            </a:r>
          </a:p>
          <a:p>
            <a:pPr lvl="1">
              <a:lnSpc>
                <a:spcPct val="120000"/>
              </a:lnSpc>
              <a:spcBef>
                <a:spcPts val="0"/>
              </a:spcBef>
            </a:pPr>
            <a:r>
              <a:rPr lang="en-US" sz="1800" dirty="0">
                <a:latin typeface="Calibri" panose="020F0502020204030204" pitchFamily="34" charset="0"/>
                <a:cs typeface="Calibri" panose="020F0502020204030204" pitchFamily="34" charset="0"/>
              </a:rPr>
              <a:t>Acta Phys. </a:t>
            </a:r>
            <a:r>
              <a:rPr lang="en-US" sz="1800" dirty="0" err="1">
                <a:latin typeface="Calibri" panose="020F0502020204030204" pitchFamily="34" charset="0"/>
                <a:cs typeface="Calibri" panose="020F0502020204030204" pitchFamily="34" charset="0"/>
              </a:rPr>
              <a:t>Polon</a:t>
            </a:r>
            <a:r>
              <a:rPr lang="en-US" sz="1800" dirty="0">
                <a:latin typeface="Calibri" panose="020F0502020204030204" pitchFamily="34" charset="0"/>
                <a:cs typeface="Calibri" panose="020F0502020204030204" pitchFamily="34" charset="0"/>
              </a:rPr>
              <a:t>. Supp. 15 (2022) 2, 1, a17.</a:t>
            </a:r>
          </a:p>
          <a:p>
            <a:pPr marL="457200" indent="-457200">
              <a:lnSpc>
                <a:spcPct val="120000"/>
              </a:lnSpc>
              <a:spcBef>
                <a:spcPts val="0"/>
              </a:spcBef>
              <a:buFont typeface="+mj-lt"/>
              <a:buAutoNum type="arabicPeriod" startAt="2"/>
            </a:pPr>
            <a:r>
              <a:rPr lang="en-US" sz="2200" b="1" dirty="0">
                <a:latin typeface="Calibri" panose="020F0502020204030204" pitchFamily="34" charset="0"/>
                <a:cs typeface="Calibri" panose="020F0502020204030204" pitchFamily="34" charset="0"/>
              </a:rPr>
              <a:t>Lepton flavor violating reactions</a:t>
            </a:r>
          </a:p>
          <a:p>
            <a:pPr lvl="1">
              <a:lnSpc>
                <a:spcPct val="120000"/>
              </a:lnSpc>
              <a:spcBef>
                <a:spcPts val="0"/>
              </a:spcBef>
              <a:buFont typeface="Wingdings" pitchFamily="2" charset="2"/>
              <a:buChar char="Ø"/>
            </a:pPr>
            <a:r>
              <a:rPr lang="en-US" sz="1800" dirty="0">
                <a:solidFill>
                  <a:srgbClr val="941100"/>
                </a:solidFill>
                <a:latin typeface="Calibri" panose="020F0502020204030204" pitchFamily="34" charset="0"/>
                <a:cs typeface="Calibri" panose="020F0502020204030204" pitchFamily="34" charset="0"/>
              </a:rPr>
              <a:t>Within the </a:t>
            </a:r>
            <a:r>
              <a:rPr lang="en-US" sz="1800" dirty="0" err="1">
                <a:solidFill>
                  <a:srgbClr val="941100"/>
                </a:solidFill>
                <a:latin typeface="Calibri" panose="020F0502020204030204" pitchFamily="34" charset="0"/>
                <a:cs typeface="Calibri" panose="020F0502020204030204" pitchFamily="34" charset="0"/>
              </a:rPr>
              <a:t>Grimus</a:t>
            </a:r>
            <a:r>
              <a:rPr lang="en-US" sz="1800" dirty="0">
                <a:solidFill>
                  <a:srgbClr val="941100"/>
                </a:solidFill>
                <a:latin typeface="Calibri" panose="020F0502020204030204" pitchFamily="34" charset="0"/>
                <a:cs typeface="Calibri" panose="020F0502020204030204" pitchFamily="34" charset="0"/>
              </a:rPr>
              <a:t>-Neufeld model</a:t>
            </a:r>
          </a:p>
          <a:p>
            <a:pPr lvl="1">
              <a:lnSpc>
                <a:spcPct val="120000"/>
              </a:lnSpc>
              <a:spcBef>
                <a:spcPts val="0"/>
              </a:spcBef>
            </a:pPr>
            <a:r>
              <a:rPr lang="en-US" sz="1800" dirty="0">
                <a:latin typeface="Calibri" panose="020F0502020204030204" pitchFamily="34" charset="0"/>
                <a:cs typeface="Calibri" panose="020F0502020204030204" pitchFamily="34" charset="0"/>
              </a:rPr>
              <a:t>JHEP 09 (2022) 174</a:t>
            </a:r>
          </a:p>
          <a:p>
            <a:pPr lvl="1">
              <a:lnSpc>
                <a:spcPct val="120000"/>
              </a:lnSpc>
              <a:spcBef>
                <a:spcPts val="0"/>
              </a:spcBef>
              <a:buFont typeface="Wingdings" pitchFamily="2" charset="2"/>
              <a:buChar char="Ø"/>
            </a:pPr>
            <a:r>
              <a:rPr lang="en-US" sz="1800" dirty="0">
                <a:solidFill>
                  <a:srgbClr val="941100"/>
                </a:solidFill>
                <a:latin typeface="Calibri" panose="020F0502020204030204" pitchFamily="34" charset="0"/>
                <a:cs typeface="Calibri" panose="020F0502020204030204" pitchFamily="34" charset="0"/>
              </a:rPr>
              <a:t>A 2HDM model with soft breaking terms</a:t>
            </a:r>
          </a:p>
          <a:p>
            <a:pPr lvl="1">
              <a:lnSpc>
                <a:spcPct val="120000"/>
              </a:lnSpc>
              <a:spcBef>
                <a:spcPts val="0"/>
              </a:spcBef>
            </a:pPr>
            <a:r>
              <a:rPr lang="en-US" sz="1800" dirty="0">
                <a:latin typeface="Calibri" panose="020F0502020204030204" pitchFamily="34" charset="0"/>
                <a:cs typeface="Calibri" panose="020F0502020204030204" pitchFamily="34" charset="0"/>
              </a:rPr>
              <a:t>JHEP 03 (2022) 106</a:t>
            </a:r>
          </a:p>
          <a:p>
            <a:pPr marL="457200" indent="-457200">
              <a:lnSpc>
                <a:spcPct val="120000"/>
              </a:lnSpc>
              <a:spcBef>
                <a:spcPts val="0"/>
              </a:spcBef>
              <a:buFont typeface="+mj-lt"/>
              <a:buAutoNum type="arabicPeriod" startAt="3"/>
            </a:pPr>
            <a:r>
              <a:rPr lang="en-US" sz="2200" b="1" dirty="0">
                <a:latin typeface="Calibri" panose="020F0502020204030204" pitchFamily="34" charset="0"/>
                <a:cs typeface="Calibri" panose="020F0502020204030204" pitchFamily="34" charset="0"/>
              </a:rPr>
              <a:t>Description of the stable dark matter</a:t>
            </a:r>
          </a:p>
          <a:p>
            <a:pPr lvl="1">
              <a:lnSpc>
                <a:spcPct val="120000"/>
              </a:lnSpc>
              <a:spcBef>
                <a:spcPts val="0"/>
              </a:spcBef>
              <a:buFont typeface="Wingdings" pitchFamily="2" charset="2"/>
              <a:buChar char="Ø"/>
            </a:pPr>
            <a:r>
              <a:rPr lang="en-US" sz="1800" dirty="0">
                <a:solidFill>
                  <a:srgbClr val="941100"/>
                </a:solidFill>
                <a:latin typeface="Calibri" panose="020F0502020204030204" pitchFamily="34" charset="0"/>
                <a:cs typeface="Calibri" panose="020F0502020204030204" pitchFamily="34" charset="0"/>
              </a:rPr>
              <a:t>Symmetry groups which could be used to describe the dark matter particles</a:t>
            </a:r>
          </a:p>
          <a:p>
            <a:pPr lvl="1">
              <a:lnSpc>
                <a:spcPct val="120000"/>
              </a:lnSpc>
              <a:spcBef>
                <a:spcPts val="0"/>
              </a:spcBef>
            </a:pPr>
            <a:r>
              <a:rPr lang="en-US" sz="1800" dirty="0">
                <a:latin typeface="Calibri" panose="020F0502020204030204" pitchFamily="34" charset="0"/>
                <a:cs typeface="Calibri" panose="020F0502020204030204" pitchFamily="34" charset="0"/>
              </a:rPr>
              <a:t>e-Print 2210.12133 [hep-</a:t>
            </a:r>
            <a:r>
              <a:rPr lang="en-US" sz="1800" dirty="0" err="1">
                <a:latin typeface="Calibri" panose="020F0502020204030204" pitchFamily="34" charset="0"/>
                <a:cs typeface="Calibri" panose="020F0502020204030204" pitchFamily="34" charset="0"/>
              </a:rPr>
              <a:t>ph</a:t>
            </a:r>
            <a:r>
              <a:rPr lang="en-US" sz="1800" dirty="0">
                <a:latin typeface="Calibri" panose="020F0502020204030204" pitchFamily="34" charset="0"/>
                <a:cs typeface="Calibri" panose="020F0502020204030204" pitchFamily="34" charset="0"/>
              </a:rPr>
              <a:t>]</a:t>
            </a:r>
            <a:br>
              <a:rPr lang="en-US" sz="1800" dirty="0">
                <a:latin typeface="Calibri" panose="020F0502020204030204" pitchFamily="34" charset="0"/>
                <a:cs typeface="Calibri" panose="020F0502020204030204" pitchFamily="34" charset="0"/>
              </a:rPr>
            </a:br>
            <a:endParaRPr lang="en-US" sz="1800" dirty="0">
              <a:latin typeface="Calibri" panose="020F0502020204030204" pitchFamily="34" charset="0"/>
              <a:cs typeface="Calibri" panose="020F0502020204030204" pitchFamily="34" charset="0"/>
            </a:endParaRPr>
          </a:p>
          <a:p>
            <a:pPr>
              <a:lnSpc>
                <a:spcPct val="120000"/>
              </a:lnSpc>
              <a:spcBef>
                <a:spcPts val="0"/>
              </a:spcBef>
            </a:pPr>
            <a:r>
              <a:rPr lang="en-US" sz="3100" dirty="0">
                <a:solidFill>
                  <a:srgbClr val="941100"/>
                </a:solidFill>
                <a:latin typeface="Calibri" panose="020F0502020204030204" pitchFamily="34" charset="0"/>
                <a:cs typeface="Calibri" panose="020F0502020204030204" pitchFamily="34" charset="0"/>
              </a:rPr>
              <a:t>Collaboration with Lisbon </a:t>
            </a:r>
            <a:r>
              <a:rPr lang="en-US" sz="2600" dirty="0">
                <a:solidFill>
                  <a:srgbClr val="941100"/>
                </a:solidFill>
                <a:latin typeface="Calibri" panose="020F0502020204030204" pitchFamily="34" charset="0"/>
                <a:cs typeface="Calibri" panose="020F0502020204030204" pitchFamily="34" charset="0"/>
              </a:rPr>
              <a:t>CFTP, Dresden TU, Warsaw NCBJ, CERN TH</a:t>
            </a:r>
            <a:endParaRPr lang="en-US" sz="2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05622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82206-37E4-D5E3-A58D-072E36243CBD}"/>
              </a:ext>
            </a:extLst>
          </p:cNvPr>
          <p:cNvSpPr>
            <a:spLocks noGrp="1"/>
          </p:cNvSpPr>
          <p:nvPr>
            <p:ph type="title"/>
          </p:nvPr>
        </p:nvSpPr>
        <p:spPr/>
        <p:txBody>
          <a:bodyPr>
            <a:normAutofit/>
          </a:bodyPr>
          <a:lstStyle/>
          <a:p>
            <a:r>
              <a:rPr lang="en-US" dirty="0"/>
              <a:t>Investigation of ferrite materials</a:t>
            </a:r>
          </a:p>
        </p:txBody>
      </p:sp>
      <p:pic>
        <p:nvPicPr>
          <p:cNvPr id="4" name="Picture 2">
            <a:extLst>
              <a:ext uri="{FF2B5EF4-FFF2-40B4-BE49-F238E27FC236}">
                <a16:creationId xmlns:a16="http://schemas.microsoft.com/office/drawing/2014/main" id="{DA795B3A-31C3-19A0-9718-DA391932D38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4543" y="1792276"/>
            <a:ext cx="5867400" cy="447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B634F615-0705-092D-9B53-A9DF42D25782}"/>
              </a:ext>
            </a:extLst>
          </p:cNvPr>
          <p:cNvSpPr txBox="1"/>
          <p:nvPr/>
        </p:nvSpPr>
        <p:spPr>
          <a:xfrm>
            <a:off x="6912428" y="2234310"/>
            <a:ext cx="5116286" cy="3800399"/>
          </a:xfrm>
          <a:prstGeom prst="rect">
            <a:avLst/>
          </a:prstGeom>
          <a:noFill/>
        </p:spPr>
        <p:txBody>
          <a:bodyPr wrap="square">
            <a:spAutoFit/>
          </a:bodyPr>
          <a:lstStyle/>
          <a:p>
            <a:pPr algn="just">
              <a:lnSpc>
                <a:spcPct val="120000"/>
              </a:lnSpc>
            </a:pPr>
            <a:r>
              <a:rPr lang="en-US" sz="2000" dirty="0">
                <a:solidFill>
                  <a:srgbClr val="941100"/>
                </a:solidFill>
                <a:latin typeface="Calibri" panose="020F0502020204030204" pitchFamily="34" charset="0"/>
                <a:cs typeface="Calibri" panose="020F0502020204030204" pitchFamily="34" charset="0"/>
              </a:rPr>
              <a:t>Microwave Spectroscopy Laboratory </a:t>
            </a:r>
            <a:r>
              <a:rPr lang="en-US" sz="2000" dirty="0">
                <a:solidFill>
                  <a:schemeClr val="accent3">
                    <a:lumMod val="50000"/>
                  </a:schemeClr>
                </a:solidFill>
                <a:latin typeface="Calibri" panose="020F0502020204030204" pitchFamily="34" charset="0"/>
                <a:cs typeface="Calibri" panose="020F0502020204030204" pitchFamily="34" charset="0"/>
              </a:rPr>
              <a:t>performs investigations of </a:t>
            </a:r>
            <a:r>
              <a:rPr lang="en-US" sz="2000" dirty="0">
                <a:solidFill>
                  <a:srgbClr val="941100"/>
                </a:solidFill>
                <a:latin typeface="Calibri" panose="020F0502020204030204" pitchFamily="34" charset="0"/>
                <a:cs typeface="Calibri" panose="020F0502020204030204" pitchFamily="34" charset="0"/>
              </a:rPr>
              <a:t>structural phase transitions in ferrite materials</a:t>
            </a:r>
            <a:r>
              <a:rPr lang="en-US" sz="2000" dirty="0">
                <a:solidFill>
                  <a:schemeClr val="accent3">
                    <a:lumMod val="50000"/>
                  </a:schemeClr>
                </a:solidFill>
                <a:latin typeface="Calibri" panose="020F0502020204030204" pitchFamily="34" charset="0"/>
                <a:cs typeface="Calibri" panose="020F0502020204030204" pitchFamily="34" charset="0"/>
              </a:rPr>
              <a:t> using broadband </a:t>
            </a:r>
            <a:r>
              <a:rPr lang="en-US" sz="2000" dirty="0">
                <a:solidFill>
                  <a:srgbClr val="941100"/>
                </a:solidFill>
                <a:latin typeface="Calibri" panose="020F0502020204030204" pitchFamily="34" charset="0"/>
                <a:cs typeface="Calibri" panose="020F0502020204030204" pitchFamily="34" charset="0"/>
              </a:rPr>
              <a:t>dielectric and magnetic permeability spectroscopy</a:t>
            </a:r>
            <a:r>
              <a:rPr lang="en-US" sz="2000" dirty="0">
                <a:solidFill>
                  <a:schemeClr val="accent3">
                    <a:lumMod val="50000"/>
                  </a:schemeClr>
                </a:solidFill>
                <a:latin typeface="Calibri" panose="020F0502020204030204" pitchFamily="34" charset="0"/>
                <a:cs typeface="Calibri" panose="020F0502020204030204" pitchFamily="34" charset="0"/>
              </a:rPr>
              <a:t>. Temperature dependence spectra of complex dielectric conductivity (4 - 500K) in a wide frequency range (10 </a:t>
            </a:r>
            <a:r>
              <a:rPr lang="en-US" sz="2000" dirty="0" err="1">
                <a:solidFill>
                  <a:schemeClr val="accent3">
                    <a:lumMod val="50000"/>
                  </a:schemeClr>
                </a:solidFill>
                <a:latin typeface="Calibri" panose="020F0502020204030204" pitchFamily="34" charset="0"/>
                <a:cs typeface="Calibri" panose="020F0502020204030204" pitchFamily="34" charset="0"/>
              </a:rPr>
              <a:t>mHz</a:t>
            </a:r>
            <a:r>
              <a:rPr lang="en-US" sz="2000" dirty="0">
                <a:solidFill>
                  <a:schemeClr val="accent3">
                    <a:lumMod val="50000"/>
                  </a:schemeClr>
                </a:solidFill>
                <a:latin typeface="Calibri" panose="020F0502020204030204" pitchFamily="34" charset="0"/>
                <a:cs typeface="Calibri" panose="020F0502020204030204" pitchFamily="34" charset="0"/>
              </a:rPr>
              <a:t> - 110 GHz) can provide important information about the type of </a:t>
            </a:r>
            <a:r>
              <a:rPr lang="en-US" sz="2400" dirty="0">
                <a:solidFill>
                  <a:schemeClr val="accent3">
                    <a:lumMod val="50000"/>
                  </a:schemeClr>
                </a:solidFill>
                <a:latin typeface="Calibri" panose="020F0502020204030204" pitchFamily="34" charset="0"/>
                <a:cs typeface="Calibri" panose="020F0502020204030204" pitchFamily="34" charset="0"/>
              </a:rPr>
              <a:t>phase</a:t>
            </a:r>
            <a:r>
              <a:rPr lang="en-US" sz="2000" dirty="0">
                <a:solidFill>
                  <a:schemeClr val="accent3">
                    <a:lumMod val="50000"/>
                  </a:schemeClr>
                </a:solidFill>
                <a:latin typeface="Calibri" panose="020F0502020204030204" pitchFamily="34" charset="0"/>
                <a:cs typeface="Calibri" panose="020F0502020204030204" pitchFamily="34" charset="0"/>
              </a:rPr>
              <a:t> transition, temperature and nature of phase transitions.</a:t>
            </a:r>
          </a:p>
        </p:txBody>
      </p:sp>
    </p:spTree>
    <p:extLst>
      <p:ext uri="{BB962C8B-B14F-4D97-AF65-F5344CB8AC3E}">
        <p14:creationId xmlns:p14="http://schemas.microsoft.com/office/powerpoint/2010/main" val="2454614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3AA68-8727-319C-3C61-13060A455FB3}"/>
              </a:ext>
            </a:extLst>
          </p:cNvPr>
          <p:cNvSpPr>
            <a:spLocks noGrp="1"/>
          </p:cNvSpPr>
          <p:nvPr>
            <p:ph type="title"/>
          </p:nvPr>
        </p:nvSpPr>
        <p:spPr/>
        <p:txBody>
          <a:bodyPr/>
          <a:lstStyle/>
          <a:p>
            <a:r>
              <a:rPr lang="en-US" dirty="0"/>
              <a:t>Investigation of ferrite materials</a:t>
            </a:r>
          </a:p>
        </p:txBody>
      </p:sp>
      <p:pic>
        <p:nvPicPr>
          <p:cNvPr id="4" name="Picture 3">
            <a:extLst>
              <a:ext uri="{FF2B5EF4-FFF2-40B4-BE49-F238E27FC236}">
                <a16:creationId xmlns:a16="http://schemas.microsoft.com/office/drawing/2014/main" id="{74416402-B5DC-9B59-BCB4-20CA4E22C6B9}"/>
              </a:ext>
            </a:extLst>
          </p:cNvPr>
          <p:cNvPicPr>
            <a:picLocks noChangeAspect="1"/>
          </p:cNvPicPr>
          <p:nvPr/>
        </p:nvPicPr>
        <p:blipFill>
          <a:blip r:embed="rId2"/>
          <a:stretch>
            <a:fillRect/>
          </a:stretch>
        </p:blipFill>
        <p:spPr>
          <a:xfrm>
            <a:off x="957942" y="1570945"/>
            <a:ext cx="3196771" cy="2643484"/>
          </a:xfrm>
          <a:prstGeom prst="rect">
            <a:avLst/>
          </a:prstGeom>
        </p:spPr>
      </p:pic>
      <p:pic>
        <p:nvPicPr>
          <p:cNvPr id="5" name="Picture 4">
            <a:extLst>
              <a:ext uri="{FF2B5EF4-FFF2-40B4-BE49-F238E27FC236}">
                <a16:creationId xmlns:a16="http://schemas.microsoft.com/office/drawing/2014/main" id="{9C370C90-E102-634E-0B63-60C7730D657D}"/>
              </a:ext>
            </a:extLst>
          </p:cNvPr>
          <p:cNvPicPr>
            <a:picLocks noChangeAspect="1"/>
          </p:cNvPicPr>
          <p:nvPr/>
        </p:nvPicPr>
        <p:blipFill>
          <a:blip r:embed="rId3"/>
          <a:stretch>
            <a:fillRect/>
          </a:stretch>
        </p:blipFill>
        <p:spPr>
          <a:xfrm>
            <a:off x="957943" y="4298950"/>
            <a:ext cx="3196771" cy="2406871"/>
          </a:xfrm>
          <a:prstGeom prst="rect">
            <a:avLst/>
          </a:prstGeom>
        </p:spPr>
      </p:pic>
      <p:sp>
        <p:nvSpPr>
          <p:cNvPr id="13" name="TextBox 12">
            <a:extLst>
              <a:ext uri="{FF2B5EF4-FFF2-40B4-BE49-F238E27FC236}">
                <a16:creationId xmlns:a16="http://schemas.microsoft.com/office/drawing/2014/main" id="{E05159FB-CBBA-0E98-90CC-7E891E778D7D}"/>
              </a:ext>
            </a:extLst>
          </p:cNvPr>
          <p:cNvSpPr txBox="1"/>
          <p:nvPr/>
        </p:nvSpPr>
        <p:spPr>
          <a:xfrm>
            <a:off x="5257800" y="1690688"/>
            <a:ext cx="6096000" cy="4499693"/>
          </a:xfrm>
          <a:prstGeom prst="rect">
            <a:avLst/>
          </a:prstGeom>
          <a:noFill/>
        </p:spPr>
        <p:txBody>
          <a:bodyPr wrap="square">
            <a:spAutoFit/>
          </a:bodyPr>
          <a:lstStyle/>
          <a:p>
            <a:pPr algn="just">
              <a:lnSpc>
                <a:spcPct val="120000"/>
              </a:lnSpc>
            </a:pPr>
            <a:r>
              <a:rPr lang="en-US" sz="2000" dirty="0">
                <a:solidFill>
                  <a:schemeClr val="accent3">
                    <a:lumMod val="50000"/>
                  </a:schemeClr>
                </a:solidFill>
                <a:latin typeface="Calibri" panose="020F0502020204030204" pitchFamily="34" charset="0"/>
                <a:cs typeface="Calibri" panose="020F0502020204030204" pitchFamily="34" charset="0"/>
              </a:rPr>
              <a:t>The aim of the research is to find out which ferrite materials are promising for CERN's particle beam introduction and extraction devices from the CERN accelerator rings.</a:t>
            </a:r>
          </a:p>
          <a:p>
            <a:pPr algn="just">
              <a:lnSpc>
                <a:spcPct val="120000"/>
              </a:lnSpc>
            </a:pPr>
            <a:endParaRPr lang="en-US" sz="2000" dirty="0">
              <a:solidFill>
                <a:schemeClr val="accent3">
                  <a:lumMod val="50000"/>
                </a:schemeClr>
              </a:solidFill>
              <a:latin typeface="Calibri" panose="020F0502020204030204" pitchFamily="34" charset="0"/>
              <a:cs typeface="Calibri" panose="020F0502020204030204" pitchFamily="34" charset="0"/>
            </a:endParaRPr>
          </a:p>
          <a:p>
            <a:pPr algn="just">
              <a:lnSpc>
                <a:spcPct val="120000"/>
              </a:lnSpc>
            </a:pPr>
            <a:r>
              <a:rPr lang="en-US" sz="2000" dirty="0">
                <a:solidFill>
                  <a:schemeClr val="accent3">
                    <a:lumMod val="50000"/>
                  </a:schemeClr>
                </a:solidFill>
                <a:latin typeface="Calibri" panose="020F0502020204030204" pitchFamily="34" charset="0"/>
                <a:cs typeface="Calibri" panose="020F0502020204030204" pitchFamily="34" charset="0"/>
              </a:rPr>
              <a:t>Currently investigated ferrite materials will be used in the </a:t>
            </a:r>
            <a:r>
              <a:rPr lang="en-US" sz="2000" dirty="0">
                <a:solidFill>
                  <a:srgbClr val="941100"/>
                </a:solidFill>
                <a:latin typeface="Calibri" panose="020F0502020204030204" pitchFamily="34" charset="0"/>
                <a:cs typeface="Calibri" panose="020F0502020204030204" pitchFamily="34" charset="0"/>
              </a:rPr>
              <a:t>high-speed ferrite tuner</a:t>
            </a:r>
            <a:r>
              <a:rPr lang="en-US" sz="2000" dirty="0">
                <a:solidFill>
                  <a:schemeClr val="accent3">
                    <a:lumMod val="50000"/>
                  </a:schemeClr>
                </a:solidFill>
                <a:latin typeface="Calibri" panose="020F0502020204030204" pitchFamily="34" charset="0"/>
                <a:cs typeface="Calibri" panose="020F0502020204030204" pitchFamily="34" charset="0"/>
              </a:rPr>
              <a:t>, in one of the upgraded facilities at the proton synchrotron, which is one of the most important components in the CERN accelerator complex. This device </a:t>
            </a:r>
            <a:r>
              <a:rPr lang="en-US" sz="2000" dirty="0">
                <a:solidFill>
                  <a:srgbClr val="941100"/>
                </a:solidFill>
                <a:latin typeface="Calibri" panose="020F0502020204030204" pitchFamily="34" charset="0"/>
                <a:cs typeface="Calibri" panose="020F0502020204030204" pitchFamily="34" charset="0"/>
              </a:rPr>
              <a:t>will operate at a high frequency of about 80 MHz</a:t>
            </a:r>
            <a:r>
              <a:rPr lang="en-US" sz="2000" dirty="0">
                <a:solidFill>
                  <a:schemeClr val="accent3">
                    <a:lumMod val="50000"/>
                  </a:schemeClr>
                </a:solidFill>
                <a:latin typeface="Calibri" panose="020F0502020204030204" pitchFamily="34" charset="0"/>
                <a:cs typeface="Calibri" panose="020F0502020204030204" pitchFamily="34" charset="0"/>
              </a:rPr>
              <a:t>, which places special demands on the parameters of the ferrites used in it.</a:t>
            </a:r>
          </a:p>
        </p:txBody>
      </p:sp>
    </p:spTree>
    <p:extLst>
      <p:ext uri="{BB962C8B-B14F-4D97-AF65-F5344CB8AC3E}">
        <p14:creationId xmlns:p14="http://schemas.microsoft.com/office/powerpoint/2010/main" val="2962824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B92B3-2099-AB05-974A-F091ED5D6BFA}"/>
              </a:ext>
            </a:extLst>
          </p:cNvPr>
          <p:cNvSpPr>
            <a:spLocks noGrp="1"/>
          </p:cNvSpPr>
          <p:nvPr>
            <p:ph type="title"/>
          </p:nvPr>
        </p:nvSpPr>
        <p:spPr/>
        <p:txBody>
          <a:bodyPr>
            <a:normAutofit fontScale="90000"/>
          </a:bodyPr>
          <a:lstStyle/>
          <a:p>
            <a:r>
              <a:rPr lang="en-US" dirty="0"/>
              <a:t>Development of scintillators for fast radiation detectors</a:t>
            </a:r>
            <a:br>
              <a:rPr lang="en-US" dirty="0"/>
            </a:br>
            <a:endParaRPr lang="en-US" dirty="0"/>
          </a:p>
        </p:txBody>
      </p:sp>
      <p:sp>
        <p:nvSpPr>
          <p:cNvPr id="3" name="Content Placeholder 2">
            <a:extLst>
              <a:ext uri="{FF2B5EF4-FFF2-40B4-BE49-F238E27FC236}">
                <a16:creationId xmlns:a16="http://schemas.microsoft.com/office/drawing/2014/main" id="{63D00D36-6830-19DB-228C-95CD89579741}"/>
              </a:ext>
            </a:extLst>
          </p:cNvPr>
          <p:cNvSpPr>
            <a:spLocks noGrp="1"/>
          </p:cNvSpPr>
          <p:nvPr>
            <p:ph idx="1"/>
          </p:nvPr>
        </p:nvSpPr>
        <p:spPr>
          <a:xfrm>
            <a:off x="838200" y="5476030"/>
            <a:ext cx="10515600" cy="938351"/>
          </a:xfrm>
        </p:spPr>
        <p:txBody>
          <a:bodyPr>
            <a:normAutofit fontScale="92500"/>
          </a:bodyPr>
          <a:lstStyle/>
          <a:p>
            <a:pPr marL="0" indent="0">
              <a:buNone/>
            </a:pPr>
            <a:r>
              <a:rPr lang="en-US" dirty="0"/>
              <a:t>Main goal is </a:t>
            </a:r>
            <a:r>
              <a:rPr lang="en-US" i="1" dirty="0">
                <a:solidFill>
                  <a:srgbClr val="941100"/>
                </a:solidFill>
              </a:rPr>
              <a:t>development of scintillation materials for fast radiation detectors for current updates and future CERN experimental facilities </a:t>
            </a:r>
          </a:p>
          <a:p>
            <a:endParaRPr lang="en-US" dirty="0"/>
          </a:p>
          <a:p>
            <a:endParaRPr lang="en-US" dirty="0"/>
          </a:p>
        </p:txBody>
      </p:sp>
      <p:pic>
        <p:nvPicPr>
          <p:cNvPr id="5" name="Picture 4">
            <a:extLst>
              <a:ext uri="{FF2B5EF4-FFF2-40B4-BE49-F238E27FC236}">
                <a16:creationId xmlns:a16="http://schemas.microsoft.com/office/drawing/2014/main" id="{EA63B3DB-2742-46CD-A897-833974779C89}"/>
              </a:ext>
            </a:extLst>
          </p:cNvPr>
          <p:cNvPicPr>
            <a:picLocks noChangeAspect="1"/>
          </p:cNvPicPr>
          <p:nvPr/>
        </p:nvPicPr>
        <p:blipFill>
          <a:blip r:embed="rId2"/>
          <a:stretch>
            <a:fillRect/>
          </a:stretch>
        </p:blipFill>
        <p:spPr>
          <a:xfrm>
            <a:off x="2434882" y="1873697"/>
            <a:ext cx="5006592" cy="790685"/>
          </a:xfrm>
          <a:prstGeom prst="rect">
            <a:avLst/>
          </a:prstGeom>
        </p:spPr>
      </p:pic>
      <p:sp>
        <p:nvSpPr>
          <p:cNvPr id="6" name="TextBox 5">
            <a:extLst>
              <a:ext uri="{FF2B5EF4-FFF2-40B4-BE49-F238E27FC236}">
                <a16:creationId xmlns:a16="http://schemas.microsoft.com/office/drawing/2014/main" id="{60C9A9D3-DCB9-7688-08BD-FC82FEF51C89}"/>
              </a:ext>
            </a:extLst>
          </p:cNvPr>
          <p:cNvSpPr txBox="1"/>
          <p:nvPr/>
        </p:nvSpPr>
        <p:spPr>
          <a:xfrm>
            <a:off x="7628183" y="2018051"/>
            <a:ext cx="1921163" cy="646331"/>
          </a:xfrm>
          <a:prstGeom prst="rect">
            <a:avLst/>
          </a:prstGeom>
          <a:noFill/>
        </p:spPr>
        <p:txBody>
          <a:bodyPr wrap="square" rtlCol="0">
            <a:spAutoFit/>
          </a:bodyPr>
          <a:lstStyle/>
          <a:p>
            <a:r>
              <a:rPr lang="lt-LT" sz="3600" b="1" dirty="0">
                <a:solidFill>
                  <a:srgbClr val="0070C0"/>
                </a:solidFill>
              </a:rPr>
              <a:t>(RD18)</a:t>
            </a:r>
            <a:endParaRPr lang="en-US" sz="3600" b="1" dirty="0">
              <a:solidFill>
                <a:srgbClr val="0070C0"/>
              </a:solidFill>
            </a:endParaRPr>
          </a:p>
        </p:txBody>
      </p:sp>
      <p:pic>
        <p:nvPicPr>
          <p:cNvPr id="8" name="Picture 7">
            <a:extLst>
              <a:ext uri="{FF2B5EF4-FFF2-40B4-BE49-F238E27FC236}">
                <a16:creationId xmlns:a16="http://schemas.microsoft.com/office/drawing/2014/main" id="{46A35B13-B2FC-8B43-37EF-0D02D83C499C}"/>
              </a:ext>
            </a:extLst>
          </p:cNvPr>
          <p:cNvPicPr>
            <a:picLocks noChangeAspect="1"/>
          </p:cNvPicPr>
          <p:nvPr/>
        </p:nvPicPr>
        <p:blipFill>
          <a:blip r:embed="rId3"/>
          <a:stretch>
            <a:fillRect/>
          </a:stretch>
        </p:blipFill>
        <p:spPr>
          <a:xfrm>
            <a:off x="3475257" y="2984715"/>
            <a:ext cx="3966217" cy="2073009"/>
          </a:xfrm>
          <a:prstGeom prst="rect">
            <a:avLst/>
          </a:prstGeom>
        </p:spPr>
      </p:pic>
    </p:spTree>
    <p:extLst>
      <p:ext uri="{BB962C8B-B14F-4D97-AF65-F5344CB8AC3E}">
        <p14:creationId xmlns:p14="http://schemas.microsoft.com/office/powerpoint/2010/main" val="7377827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032E7-4508-87E9-AED9-CC8E773F023C}"/>
              </a:ext>
            </a:extLst>
          </p:cNvPr>
          <p:cNvSpPr>
            <a:spLocks noGrp="1"/>
          </p:cNvSpPr>
          <p:nvPr>
            <p:ph type="title"/>
          </p:nvPr>
        </p:nvSpPr>
        <p:spPr/>
        <p:txBody>
          <a:bodyPr/>
          <a:lstStyle/>
          <a:p>
            <a:r>
              <a:rPr lang="en-US" dirty="0"/>
              <a:t>Investigation of ferrite materials: an example of data on AL-800 ferrite</a:t>
            </a:r>
          </a:p>
        </p:txBody>
      </p:sp>
      <p:pic>
        <p:nvPicPr>
          <p:cNvPr id="4" name="Picture 3">
            <a:extLst>
              <a:ext uri="{FF2B5EF4-FFF2-40B4-BE49-F238E27FC236}">
                <a16:creationId xmlns:a16="http://schemas.microsoft.com/office/drawing/2014/main" id="{D10A5E22-DD56-904B-F1FB-C4DCF99FCE23}"/>
              </a:ext>
            </a:extLst>
          </p:cNvPr>
          <p:cNvPicPr>
            <a:picLocks noChangeAspect="1"/>
          </p:cNvPicPr>
          <p:nvPr/>
        </p:nvPicPr>
        <p:blipFill>
          <a:blip r:embed="rId2"/>
          <a:stretch>
            <a:fillRect/>
          </a:stretch>
        </p:blipFill>
        <p:spPr>
          <a:xfrm>
            <a:off x="337457" y="2552700"/>
            <a:ext cx="3657600" cy="2819400"/>
          </a:xfrm>
          <a:prstGeom prst="rect">
            <a:avLst/>
          </a:prstGeom>
        </p:spPr>
      </p:pic>
      <p:pic>
        <p:nvPicPr>
          <p:cNvPr id="5" name="Picture 4">
            <a:extLst>
              <a:ext uri="{FF2B5EF4-FFF2-40B4-BE49-F238E27FC236}">
                <a16:creationId xmlns:a16="http://schemas.microsoft.com/office/drawing/2014/main" id="{39EFF90A-38E5-4E69-75C6-120A814D0BEA}"/>
              </a:ext>
            </a:extLst>
          </p:cNvPr>
          <p:cNvPicPr>
            <a:picLocks noChangeAspect="1"/>
          </p:cNvPicPr>
          <p:nvPr/>
        </p:nvPicPr>
        <p:blipFill>
          <a:blip r:embed="rId3"/>
          <a:stretch>
            <a:fillRect/>
          </a:stretch>
        </p:blipFill>
        <p:spPr>
          <a:xfrm>
            <a:off x="4140199" y="2552700"/>
            <a:ext cx="3708400" cy="2844800"/>
          </a:xfrm>
          <a:prstGeom prst="rect">
            <a:avLst/>
          </a:prstGeom>
        </p:spPr>
      </p:pic>
      <p:pic>
        <p:nvPicPr>
          <p:cNvPr id="6" name="Picture 5">
            <a:extLst>
              <a:ext uri="{FF2B5EF4-FFF2-40B4-BE49-F238E27FC236}">
                <a16:creationId xmlns:a16="http://schemas.microsoft.com/office/drawing/2014/main" id="{CF753A99-1948-2FC8-2873-F4500554D441}"/>
              </a:ext>
            </a:extLst>
          </p:cNvPr>
          <p:cNvPicPr>
            <a:picLocks noChangeAspect="1"/>
          </p:cNvPicPr>
          <p:nvPr/>
        </p:nvPicPr>
        <p:blipFill>
          <a:blip r:embed="rId4"/>
          <a:stretch>
            <a:fillRect/>
          </a:stretch>
        </p:blipFill>
        <p:spPr>
          <a:xfrm>
            <a:off x="7930012" y="2471056"/>
            <a:ext cx="3924531" cy="3008088"/>
          </a:xfrm>
          <a:prstGeom prst="rect">
            <a:avLst/>
          </a:prstGeom>
        </p:spPr>
      </p:pic>
    </p:spTree>
    <p:extLst>
      <p:ext uri="{BB962C8B-B14F-4D97-AF65-F5344CB8AC3E}">
        <p14:creationId xmlns:p14="http://schemas.microsoft.com/office/powerpoint/2010/main" val="42505896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D44AC-7963-4B54-716C-B13A620672B6}"/>
              </a:ext>
            </a:extLst>
          </p:cNvPr>
          <p:cNvSpPr>
            <a:spLocks noGrp="1"/>
          </p:cNvSpPr>
          <p:nvPr>
            <p:ph type="title"/>
          </p:nvPr>
        </p:nvSpPr>
        <p:spPr/>
        <p:txBody>
          <a:bodyPr/>
          <a:lstStyle/>
          <a:p>
            <a:r>
              <a:rPr lang="en-US" dirty="0">
                <a:solidFill>
                  <a:schemeClr val="accent6">
                    <a:lumMod val="50000"/>
                  </a:schemeClr>
                </a:solidFill>
              </a:rPr>
              <a:t>LSMU-CERN: research areas in radiotherapy and radiobiology</a:t>
            </a:r>
          </a:p>
        </p:txBody>
      </p:sp>
      <p:pic>
        <p:nvPicPr>
          <p:cNvPr id="4" name="Picture 3">
            <a:extLst>
              <a:ext uri="{FF2B5EF4-FFF2-40B4-BE49-F238E27FC236}">
                <a16:creationId xmlns:a16="http://schemas.microsoft.com/office/drawing/2014/main" id="{BF491E7F-9554-4515-0614-76B31C73675C}"/>
              </a:ext>
            </a:extLst>
          </p:cNvPr>
          <p:cNvPicPr>
            <a:picLocks noChangeAspect="1"/>
          </p:cNvPicPr>
          <p:nvPr/>
        </p:nvPicPr>
        <p:blipFill>
          <a:blip r:embed="rId2"/>
          <a:stretch>
            <a:fillRect/>
          </a:stretch>
        </p:blipFill>
        <p:spPr>
          <a:xfrm>
            <a:off x="726621" y="1690688"/>
            <a:ext cx="3924300" cy="6235700"/>
          </a:xfrm>
          <a:prstGeom prst="rect">
            <a:avLst/>
          </a:prstGeom>
        </p:spPr>
      </p:pic>
      <p:sp>
        <p:nvSpPr>
          <p:cNvPr id="6" name="TextBox 5">
            <a:extLst>
              <a:ext uri="{FF2B5EF4-FFF2-40B4-BE49-F238E27FC236}">
                <a16:creationId xmlns:a16="http://schemas.microsoft.com/office/drawing/2014/main" id="{1920E4C7-A4E0-803B-A903-020940DC4C33}"/>
              </a:ext>
            </a:extLst>
          </p:cNvPr>
          <p:cNvSpPr txBox="1"/>
          <p:nvPr/>
        </p:nvSpPr>
        <p:spPr>
          <a:xfrm>
            <a:off x="5127171" y="1690688"/>
            <a:ext cx="6890657" cy="4924425"/>
          </a:xfrm>
          <a:prstGeom prst="rect">
            <a:avLst/>
          </a:prstGeom>
          <a:noFill/>
        </p:spPr>
        <p:txBody>
          <a:bodyPr wrap="square">
            <a:spAutoFit/>
          </a:bodyPr>
          <a:lstStyle/>
          <a:p>
            <a:pPr marL="342900" indent="-342900">
              <a:lnSpc>
                <a:spcPct val="120000"/>
              </a:lnSpc>
              <a:spcAft>
                <a:spcPts val="600"/>
              </a:spcAft>
              <a:buFont typeface="Arial" panose="020B0604020202020204" pitchFamily="34" charset="0"/>
              <a:buChar char="•"/>
            </a:pPr>
            <a:r>
              <a:rPr lang="lt-LT" sz="2000" b="1" dirty="0" err="1">
                <a:solidFill>
                  <a:srgbClr val="941100"/>
                </a:solidFill>
                <a:latin typeface="Calibri" panose="020F0502020204030204" pitchFamily="34" charset="0"/>
                <a:cs typeface="Calibri" panose="020F0502020204030204" pitchFamily="34" charset="0"/>
              </a:rPr>
              <a:t>P</a:t>
            </a:r>
            <a:r>
              <a:rPr lang="en-US" sz="2000" b="1" dirty="0" err="1">
                <a:solidFill>
                  <a:srgbClr val="941100"/>
                </a:solidFill>
                <a:latin typeface="Calibri" panose="020F0502020204030204" pitchFamily="34" charset="0"/>
                <a:cs typeface="Calibri" panose="020F0502020204030204" pitchFamily="34" charset="0"/>
              </a:rPr>
              <a:t>rognostic</a:t>
            </a:r>
            <a:r>
              <a:rPr lang="en-US" sz="2000" b="1" dirty="0">
                <a:solidFill>
                  <a:srgbClr val="941100"/>
                </a:solidFill>
                <a:latin typeface="Calibri" panose="020F0502020204030204" pitchFamily="34" charset="0"/>
                <a:cs typeface="Calibri" panose="020F0502020204030204" pitchFamily="34" charset="0"/>
              </a:rPr>
              <a:t> and predictive molecular markers of solid tumors</a:t>
            </a:r>
            <a:r>
              <a:rPr lang="lt-LT" sz="2000" b="1" dirty="0">
                <a:solidFill>
                  <a:srgbClr val="941100"/>
                </a:solidFill>
                <a:latin typeface="Calibri" panose="020F0502020204030204" pitchFamily="34" charset="0"/>
                <a:cs typeface="Calibri" panose="020F0502020204030204" pitchFamily="34" charset="0"/>
              </a:rPr>
              <a:t>;</a:t>
            </a:r>
          </a:p>
          <a:p>
            <a:pPr marL="342900" indent="-342900">
              <a:lnSpc>
                <a:spcPct val="120000"/>
              </a:lnSpc>
              <a:spcAft>
                <a:spcPts val="600"/>
              </a:spcAft>
              <a:buFont typeface="Arial" panose="020B0604020202020204" pitchFamily="34" charset="0"/>
              <a:buChar char="•"/>
            </a:pPr>
            <a:r>
              <a:rPr lang="en-US" sz="2000" b="1" dirty="0">
                <a:solidFill>
                  <a:srgbClr val="941100"/>
                </a:solidFill>
                <a:latin typeface="Calibri" panose="020F0502020204030204" pitchFamily="34" charset="0"/>
                <a:cs typeface="Calibri" panose="020F0502020204030204" pitchFamily="34" charset="0"/>
              </a:rPr>
              <a:t>Molecular mechanisms of sensitivity and resistance to radiotherapy in breast cancer or other cell lines</a:t>
            </a:r>
            <a:r>
              <a:rPr lang="lt-LT" sz="2000" b="1" dirty="0">
                <a:solidFill>
                  <a:srgbClr val="941100"/>
                </a:solidFill>
                <a:latin typeface="Calibri" panose="020F0502020204030204" pitchFamily="34" charset="0"/>
                <a:cs typeface="Calibri" panose="020F0502020204030204" pitchFamily="34" charset="0"/>
              </a:rPr>
              <a:t>;</a:t>
            </a:r>
          </a:p>
          <a:p>
            <a:pPr marL="342900" indent="-342900">
              <a:lnSpc>
                <a:spcPct val="120000"/>
              </a:lnSpc>
              <a:spcAft>
                <a:spcPts val="600"/>
              </a:spcAft>
              <a:buFont typeface="Arial" panose="020B0604020202020204" pitchFamily="34" charset="0"/>
              <a:buChar char="•"/>
            </a:pPr>
            <a:r>
              <a:rPr lang="lt-LT" sz="2000" dirty="0" err="1">
                <a:solidFill>
                  <a:schemeClr val="accent3">
                    <a:lumMod val="50000"/>
                  </a:schemeClr>
                </a:solidFill>
                <a:latin typeface="Calibri" panose="020F0502020204030204" pitchFamily="34" charset="0"/>
                <a:cs typeface="Calibri" panose="020F0502020204030204" pitchFamily="34" charset="0"/>
              </a:rPr>
              <a:t>Radiotherapy</a:t>
            </a:r>
            <a:r>
              <a:rPr lang="lt-LT" sz="2000" dirty="0">
                <a:solidFill>
                  <a:schemeClr val="accent3">
                    <a:lumMod val="50000"/>
                  </a:schemeClr>
                </a:solidFill>
                <a:latin typeface="Calibri" panose="020F0502020204030204" pitchFamily="34" charset="0"/>
                <a:cs typeface="Calibri" panose="020F0502020204030204" pitchFamily="34" charset="0"/>
              </a:rPr>
              <a:t> </a:t>
            </a:r>
            <a:r>
              <a:rPr lang="lt-LT" sz="2000" dirty="0" err="1">
                <a:solidFill>
                  <a:schemeClr val="accent3">
                    <a:lumMod val="50000"/>
                  </a:schemeClr>
                </a:solidFill>
                <a:latin typeface="Calibri" panose="020F0502020204030204" pitchFamily="34" charset="0"/>
                <a:cs typeface="Calibri" panose="020F0502020204030204" pitchFamily="34" charset="0"/>
              </a:rPr>
              <a:t>optimisation</a:t>
            </a:r>
            <a:r>
              <a:rPr lang="lt-LT" sz="2000" dirty="0">
                <a:solidFill>
                  <a:schemeClr val="accent3">
                    <a:lumMod val="50000"/>
                  </a:schemeClr>
                </a:solidFill>
                <a:latin typeface="Calibri" panose="020F0502020204030204" pitchFamily="34" charset="0"/>
                <a:cs typeface="Calibri" panose="020F0502020204030204" pitchFamily="34" charset="0"/>
              </a:rPr>
              <a:t> </a:t>
            </a:r>
            <a:r>
              <a:rPr lang="en-US" sz="2000" dirty="0">
                <a:solidFill>
                  <a:schemeClr val="accent3">
                    <a:lumMod val="50000"/>
                  </a:schemeClr>
                </a:solidFill>
                <a:latin typeface="Calibri" panose="020F0502020204030204" pitchFamily="34" charset="0"/>
                <a:cs typeface="Calibri" panose="020F0502020204030204" pitchFamily="34" charset="0"/>
              </a:rPr>
              <a:t>using </a:t>
            </a:r>
            <a:r>
              <a:rPr lang="en-US" sz="2000" baseline="30000" dirty="0">
                <a:solidFill>
                  <a:schemeClr val="accent3">
                    <a:lumMod val="50000"/>
                  </a:schemeClr>
                </a:solidFill>
                <a:latin typeface="Calibri" panose="020F0502020204030204" pitchFamily="34" charset="0"/>
                <a:cs typeface="Calibri" panose="020F0502020204030204" pitchFamily="34" charset="0"/>
              </a:rPr>
              <a:t>18</a:t>
            </a:r>
            <a:r>
              <a:rPr lang="en-US" sz="2000" dirty="0">
                <a:solidFill>
                  <a:schemeClr val="accent3">
                    <a:lumMod val="50000"/>
                  </a:schemeClr>
                </a:solidFill>
                <a:latin typeface="Calibri" panose="020F0502020204030204" pitchFamily="34" charset="0"/>
                <a:cs typeface="Calibri" panose="020F0502020204030204" pitchFamily="34" charset="0"/>
              </a:rPr>
              <a:t>F-FDG-PET/CT images</a:t>
            </a:r>
            <a:r>
              <a:rPr lang="lt-LT" sz="2000" dirty="0">
                <a:solidFill>
                  <a:schemeClr val="accent3">
                    <a:lumMod val="50000"/>
                  </a:schemeClr>
                </a:solidFill>
                <a:latin typeface="Calibri" panose="020F0502020204030204" pitchFamily="34" charset="0"/>
                <a:cs typeface="Calibri" panose="020F0502020204030204" pitchFamily="34" charset="0"/>
              </a:rPr>
              <a:t>;</a:t>
            </a:r>
          </a:p>
          <a:p>
            <a:pPr marL="342900" indent="-342900">
              <a:lnSpc>
                <a:spcPct val="120000"/>
              </a:lnSpc>
              <a:spcAft>
                <a:spcPts val="600"/>
              </a:spcAft>
              <a:buFont typeface="Arial" panose="020B0604020202020204" pitchFamily="34" charset="0"/>
              <a:buChar char="•"/>
            </a:pPr>
            <a:r>
              <a:rPr lang="en-US" sz="2000" dirty="0">
                <a:solidFill>
                  <a:schemeClr val="accent3">
                    <a:lumMod val="50000"/>
                  </a:schemeClr>
                </a:solidFill>
                <a:latin typeface="Calibri" panose="020F0502020204030204" pitchFamily="34" charset="0"/>
                <a:cs typeface="Calibri" panose="020F0502020204030204" pitchFamily="34" charset="0"/>
              </a:rPr>
              <a:t>Association between common genetic variations</a:t>
            </a:r>
            <a:r>
              <a:rPr lang="lt-LT" sz="2000" dirty="0">
                <a:solidFill>
                  <a:schemeClr val="accent3">
                    <a:lumMod val="50000"/>
                  </a:schemeClr>
                </a:solidFill>
                <a:latin typeface="Calibri" panose="020F0502020204030204" pitchFamily="34" charset="0"/>
                <a:cs typeface="Calibri" panose="020F0502020204030204" pitchFamily="34" charset="0"/>
              </a:rPr>
              <a:t> </a:t>
            </a:r>
            <a:r>
              <a:rPr lang="en-US" sz="2000" dirty="0">
                <a:solidFill>
                  <a:schemeClr val="accent3">
                    <a:lumMod val="50000"/>
                  </a:schemeClr>
                </a:solidFill>
                <a:latin typeface="Calibri" panose="020F0502020204030204" pitchFamily="34" charset="0"/>
                <a:cs typeface="Calibri" panose="020F0502020204030204" pitchFamily="34" charset="0"/>
              </a:rPr>
              <a:t>with individual patient variability in normal tissue late radiation toxicities</a:t>
            </a:r>
            <a:r>
              <a:rPr lang="lt-LT" sz="2000" dirty="0">
                <a:solidFill>
                  <a:schemeClr val="accent3">
                    <a:lumMod val="50000"/>
                  </a:schemeClr>
                </a:solidFill>
                <a:latin typeface="Calibri" panose="020F0502020204030204" pitchFamily="34" charset="0"/>
                <a:cs typeface="Calibri" panose="020F0502020204030204" pitchFamily="34" charset="0"/>
              </a:rPr>
              <a:t>;</a:t>
            </a:r>
          </a:p>
          <a:p>
            <a:pPr marL="342900" indent="-342900">
              <a:lnSpc>
                <a:spcPct val="120000"/>
              </a:lnSpc>
              <a:spcAft>
                <a:spcPts val="600"/>
              </a:spcAft>
              <a:buFont typeface="Arial" panose="020B0604020202020204" pitchFamily="34" charset="0"/>
              <a:buChar char="•"/>
            </a:pPr>
            <a:r>
              <a:rPr lang="lt-LT" sz="2000" dirty="0">
                <a:solidFill>
                  <a:schemeClr val="accent3">
                    <a:lumMod val="50000"/>
                  </a:schemeClr>
                </a:solidFill>
                <a:latin typeface="Calibri" panose="020F0502020204030204" pitchFamily="34" charset="0"/>
                <a:cs typeface="Calibri" panose="020F0502020204030204" pitchFamily="34" charset="0"/>
              </a:rPr>
              <a:t>L</a:t>
            </a:r>
            <a:r>
              <a:rPr lang="en-US" sz="2000" dirty="0" err="1">
                <a:solidFill>
                  <a:schemeClr val="accent3">
                    <a:lumMod val="50000"/>
                  </a:schemeClr>
                </a:solidFill>
                <a:latin typeface="Calibri" panose="020F0502020204030204" pitchFamily="34" charset="0"/>
                <a:cs typeface="Calibri" panose="020F0502020204030204" pitchFamily="34" charset="0"/>
              </a:rPr>
              <a:t>inac</a:t>
            </a:r>
            <a:r>
              <a:rPr lang="en-US" sz="2000" dirty="0">
                <a:solidFill>
                  <a:schemeClr val="accent3">
                    <a:lumMod val="50000"/>
                  </a:schemeClr>
                </a:solidFill>
                <a:latin typeface="Calibri" panose="020F0502020204030204" pitchFamily="34" charset="0"/>
                <a:cs typeface="Calibri" panose="020F0502020204030204" pitchFamily="34" charset="0"/>
              </a:rPr>
              <a:t>-based fractionated stereotactic radiotherapy vs. intensity modulated radiotherapy;</a:t>
            </a:r>
            <a:endParaRPr lang="lt-LT" sz="2000" dirty="0">
              <a:solidFill>
                <a:schemeClr val="accent3">
                  <a:lumMod val="50000"/>
                </a:schemeClr>
              </a:solidFill>
              <a:latin typeface="Calibri" panose="020F0502020204030204" pitchFamily="34" charset="0"/>
              <a:cs typeface="Calibri" panose="020F0502020204030204" pitchFamily="34" charset="0"/>
            </a:endParaRPr>
          </a:p>
          <a:p>
            <a:pPr marL="342900" indent="-342900">
              <a:lnSpc>
                <a:spcPct val="120000"/>
              </a:lnSpc>
              <a:spcAft>
                <a:spcPts val="600"/>
              </a:spcAft>
              <a:buFont typeface="Arial" panose="020B0604020202020204" pitchFamily="34" charset="0"/>
              <a:buChar char="•"/>
            </a:pPr>
            <a:r>
              <a:rPr lang="en-US" sz="2000" dirty="0">
                <a:solidFill>
                  <a:schemeClr val="accent3">
                    <a:lumMod val="50000"/>
                  </a:schemeClr>
                </a:solidFill>
                <a:latin typeface="Calibri" panose="020F0502020204030204" pitchFamily="34" charset="0"/>
                <a:cs typeface="Calibri" panose="020F0502020204030204" pitchFamily="34" charset="0"/>
              </a:rPr>
              <a:t>New brachytherapy techniques.</a:t>
            </a:r>
          </a:p>
          <a:p>
            <a:pPr marL="342900" indent="-342900">
              <a:buFont typeface="Arial" panose="020B0604020202020204" pitchFamily="34" charset="0"/>
              <a:buChar char="•"/>
            </a:pPr>
            <a:endParaRPr lang="en-US" sz="2000" dirty="0">
              <a:solidFill>
                <a:schemeClr val="accent3">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06032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5B587-1149-B98E-C822-A5EB8E9FDCAB}"/>
              </a:ext>
            </a:extLst>
          </p:cNvPr>
          <p:cNvSpPr>
            <a:spLocks noGrp="1"/>
          </p:cNvSpPr>
          <p:nvPr>
            <p:ph type="title"/>
          </p:nvPr>
        </p:nvSpPr>
        <p:spPr/>
        <p:txBody>
          <a:bodyPr/>
          <a:lstStyle/>
          <a:p>
            <a:r>
              <a:rPr lang="en-US" dirty="0">
                <a:solidFill>
                  <a:schemeClr val="accent6">
                    <a:lumMod val="50000"/>
                  </a:schemeClr>
                </a:solidFill>
              </a:rPr>
              <a:t>LSMU-CERN: evolution</a:t>
            </a:r>
          </a:p>
        </p:txBody>
      </p:sp>
      <p:pic>
        <p:nvPicPr>
          <p:cNvPr id="4" name="Picture 3">
            <a:extLst>
              <a:ext uri="{FF2B5EF4-FFF2-40B4-BE49-F238E27FC236}">
                <a16:creationId xmlns:a16="http://schemas.microsoft.com/office/drawing/2014/main" id="{388033CC-ECAC-9F24-E97D-667E23360EB2}"/>
              </a:ext>
            </a:extLst>
          </p:cNvPr>
          <p:cNvPicPr>
            <a:picLocks noChangeAspect="1"/>
          </p:cNvPicPr>
          <p:nvPr/>
        </p:nvPicPr>
        <p:blipFill>
          <a:blip r:embed="rId2"/>
          <a:stretch>
            <a:fillRect/>
          </a:stretch>
        </p:blipFill>
        <p:spPr>
          <a:xfrm>
            <a:off x="956128" y="2032000"/>
            <a:ext cx="3835400" cy="3098800"/>
          </a:xfrm>
          <a:prstGeom prst="rect">
            <a:avLst/>
          </a:prstGeom>
        </p:spPr>
      </p:pic>
      <p:sp>
        <p:nvSpPr>
          <p:cNvPr id="6" name="TextBox 5">
            <a:extLst>
              <a:ext uri="{FF2B5EF4-FFF2-40B4-BE49-F238E27FC236}">
                <a16:creationId xmlns:a16="http://schemas.microsoft.com/office/drawing/2014/main" id="{CAD6AE2D-769B-2ECA-A1B5-81CC4EC82DA2}"/>
              </a:ext>
            </a:extLst>
          </p:cNvPr>
          <p:cNvSpPr txBox="1"/>
          <p:nvPr/>
        </p:nvSpPr>
        <p:spPr>
          <a:xfrm>
            <a:off x="4920342" y="1443841"/>
            <a:ext cx="7119257" cy="5324535"/>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US" sz="2000" dirty="0">
                <a:solidFill>
                  <a:schemeClr val="accent3">
                    <a:lumMod val="50000"/>
                  </a:schemeClr>
                </a:solidFill>
                <a:latin typeface="Calibri" panose="020F0502020204030204" pitchFamily="34" charset="0"/>
                <a:cs typeface="Calibri" panose="020F0502020204030204" pitchFamily="34" charset="0"/>
              </a:rPr>
              <a:t>During the last </a:t>
            </a:r>
            <a:r>
              <a:rPr lang="en-US" sz="2000" dirty="0">
                <a:solidFill>
                  <a:srgbClr val="941100"/>
                </a:solidFill>
                <a:latin typeface="Calibri" panose="020F0502020204030204" pitchFamily="34" charset="0"/>
                <a:cs typeface="Calibri" panose="020F0502020204030204" pitchFamily="34" charset="0"/>
              </a:rPr>
              <a:t>years training of medical physicists and radiation oncologists was organized in collaboration with CERN</a:t>
            </a:r>
            <a:r>
              <a:rPr lang="en-US" sz="2000" dirty="0">
                <a:solidFill>
                  <a:schemeClr val="accent3">
                    <a:lumMod val="50000"/>
                  </a:schemeClr>
                </a:solidFill>
                <a:latin typeface="Calibri" panose="020F0502020204030204" pitchFamily="34" charset="0"/>
                <a:cs typeface="Calibri" panose="020F0502020204030204" pitchFamily="34" charset="0"/>
              </a:rPr>
              <a:t>.</a:t>
            </a:r>
          </a:p>
          <a:p>
            <a:pPr marL="342900" indent="-342900">
              <a:spcAft>
                <a:spcPts val="600"/>
              </a:spcAft>
              <a:buFont typeface="Arial" panose="020B0604020202020204" pitchFamily="34" charset="0"/>
              <a:buChar char="•"/>
            </a:pPr>
            <a:r>
              <a:rPr lang="en-US" sz="2000" dirty="0">
                <a:solidFill>
                  <a:schemeClr val="accent3">
                    <a:lumMod val="50000"/>
                  </a:schemeClr>
                </a:solidFill>
                <a:latin typeface="Calibri" panose="020F0502020204030204" pitchFamily="34" charset="0"/>
                <a:cs typeface="Calibri" panose="020F0502020204030204" pitchFamily="34" charset="0"/>
              </a:rPr>
              <a:t>Development of nuclear medicine is closely related to the deployment of </a:t>
            </a:r>
            <a:r>
              <a:rPr lang="en-US" sz="2000" dirty="0">
                <a:solidFill>
                  <a:srgbClr val="941100"/>
                </a:solidFill>
                <a:latin typeface="Calibri" panose="020F0502020204030204" pitchFamily="34" charset="0"/>
                <a:cs typeface="Calibri" panose="020F0502020204030204" pitchFamily="34" charset="0"/>
              </a:rPr>
              <a:t>cyclotron at LUHS University Hospital</a:t>
            </a:r>
            <a:r>
              <a:rPr lang="en-US" sz="2000" dirty="0">
                <a:solidFill>
                  <a:schemeClr val="accent3">
                    <a:lumMod val="50000"/>
                  </a:schemeClr>
                </a:solidFill>
                <a:latin typeface="Calibri" panose="020F0502020204030204" pitchFamily="34" charset="0"/>
                <a:cs typeface="Calibri" panose="020F0502020204030204" pitchFamily="34" charset="0"/>
              </a:rPr>
              <a:t>. </a:t>
            </a:r>
          </a:p>
          <a:p>
            <a:pPr marL="342900" indent="-342900">
              <a:spcAft>
                <a:spcPts val="600"/>
              </a:spcAft>
              <a:buFont typeface="Arial" panose="020B0604020202020204" pitchFamily="34" charset="0"/>
              <a:buChar char="•"/>
            </a:pPr>
            <a:r>
              <a:rPr lang="en-US" sz="2000" dirty="0">
                <a:solidFill>
                  <a:schemeClr val="accent3">
                    <a:lumMod val="50000"/>
                  </a:schemeClr>
                </a:solidFill>
                <a:latin typeface="Calibri" panose="020F0502020204030204" pitchFamily="34" charset="0"/>
                <a:cs typeface="Calibri" panose="020F0502020204030204" pitchFamily="34" charset="0"/>
              </a:rPr>
              <a:t>Oncology institute: CERN- activities related to </a:t>
            </a:r>
            <a:r>
              <a:rPr lang="en-US" sz="2000" dirty="0">
                <a:solidFill>
                  <a:srgbClr val="941100"/>
                </a:solidFill>
                <a:latin typeface="Calibri" panose="020F0502020204030204" pitchFamily="34" charset="0"/>
                <a:cs typeface="Calibri" panose="020F0502020204030204" pitchFamily="34" charset="0"/>
              </a:rPr>
              <a:t>4 projects </a:t>
            </a:r>
            <a:r>
              <a:rPr lang="en-US" sz="2000" dirty="0">
                <a:solidFill>
                  <a:schemeClr val="accent3">
                    <a:lumMod val="50000"/>
                  </a:schemeClr>
                </a:solidFill>
                <a:latin typeface="Calibri" panose="020F0502020204030204" pitchFamily="34" charset="0"/>
                <a:cs typeface="Calibri" panose="020F0502020204030204" pitchFamily="34" charset="0"/>
              </a:rPr>
              <a:t>in Radiobiology.</a:t>
            </a:r>
          </a:p>
          <a:p>
            <a:pPr>
              <a:spcAft>
                <a:spcPts val="600"/>
              </a:spcAft>
            </a:pPr>
            <a:r>
              <a:rPr lang="en-US" sz="2000" dirty="0">
                <a:solidFill>
                  <a:srgbClr val="941100"/>
                </a:solidFill>
                <a:latin typeface="Calibri" panose="020F0502020204030204" pitchFamily="34" charset="0"/>
                <a:cs typeface="Calibri" panose="020F0502020204030204" pitchFamily="34" charset="0"/>
              </a:rPr>
              <a:t>	2017.07.01 – 2017.12.31</a:t>
            </a:r>
          </a:p>
          <a:p>
            <a:pPr>
              <a:spcAft>
                <a:spcPts val="600"/>
              </a:spcAft>
            </a:pPr>
            <a:r>
              <a:rPr lang="en-US" sz="2000" dirty="0">
                <a:solidFill>
                  <a:schemeClr val="accent3">
                    <a:lumMod val="50000"/>
                  </a:schemeClr>
                </a:solidFill>
                <a:latin typeface="Calibri" panose="020F0502020204030204" pitchFamily="34" charset="0"/>
                <a:cs typeface="Calibri" panose="020F0502020204030204" pitchFamily="34" charset="0"/>
              </a:rPr>
              <a:t>“Molecular mechanisms determining breast cancer cells resistance to radiotherapy” </a:t>
            </a:r>
          </a:p>
          <a:p>
            <a:pPr>
              <a:spcAft>
                <a:spcPts val="600"/>
              </a:spcAft>
            </a:pPr>
            <a:r>
              <a:rPr lang="en-US" sz="2000" dirty="0">
                <a:solidFill>
                  <a:srgbClr val="941100"/>
                </a:solidFill>
                <a:latin typeface="Calibri" panose="020F0502020204030204" pitchFamily="34" charset="0"/>
                <a:cs typeface="Calibri" panose="020F0502020204030204" pitchFamily="34" charset="0"/>
              </a:rPr>
              <a:t>	2018.07.01 – 2018.12.31 </a:t>
            </a:r>
          </a:p>
          <a:p>
            <a:pPr>
              <a:spcAft>
                <a:spcPts val="600"/>
              </a:spcAft>
            </a:pPr>
            <a:r>
              <a:rPr lang="en-US" sz="2000" dirty="0">
                <a:solidFill>
                  <a:schemeClr val="accent3">
                    <a:lumMod val="50000"/>
                  </a:schemeClr>
                </a:solidFill>
                <a:latin typeface="Calibri" panose="020F0502020204030204" pitchFamily="34" charset="0"/>
                <a:cs typeface="Calibri" panose="020F0502020204030204" pitchFamily="34" charset="0"/>
              </a:rPr>
              <a:t>“The identification of biomarkers responsible for head and neck cancer </a:t>
            </a:r>
            <a:r>
              <a:rPr lang="en-US" sz="2000" dirty="0" err="1">
                <a:solidFill>
                  <a:schemeClr val="accent3">
                    <a:lumMod val="50000"/>
                  </a:schemeClr>
                </a:solidFill>
                <a:latin typeface="Calibri" panose="020F0502020204030204" pitchFamily="34" charset="0"/>
                <a:cs typeface="Calibri" panose="020F0502020204030204" pitchFamily="34" charset="0"/>
              </a:rPr>
              <a:t>radioresistance</a:t>
            </a:r>
            <a:r>
              <a:rPr lang="en-US" sz="2000" dirty="0">
                <a:solidFill>
                  <a:schemeClr val="accent3">
                    <a:lumMod val="50000"/>
                  </a:schemeClr>
                </a:solidFill>
                <a:latin typeface="Calibri" panose="020F0502020204030204" pitchFamily="34" charset="0"/>
                <a:cs typeface="Calibri" panose="020F0502020204030204" pitchFamily="34" charset="0"/>
              </a:rPr>
              <a:t>“ </a:t>
            </a:r>
          </a:p>
          <a:p>
            <a:pPr>
              <a:spcAft>
                <a:spcPts val="600"/>
              </a:spcAft>
            </a:pPr>
            <a:r>
              <a:rPr lang="en-US" sz="2000" dirty="0">
                <a:solidFill>
                  <a:srgbClr val="941100"/>
                </a:solidFill>
                <a:latin typeface="Calibri" panose="020F0502020204030204" pitchFamily="34" charset="0"/>
                <a:cs typeface="Calibri" panose="020F0502020204030204" pitchFamily="34" charset="0"/>
              </a:rPr>
              <a:t>	2019.07.01 – 2020.12.31 </a:t>
            </a:r>
          </a:p>
          <a:p>
            <a:pPr>
              <a:spcAft>
                <a:spcPts val="600"/>
              </a:spcAft>
            </a:pPr>
            <a:r>
              <a:rPr lang="en-US" sz="2000" dirty="0">
                <a:solidFill>
                  <a:schemeClr val="accent3">
                    <a:lumMod val="50000"/>
                  </a:schemeClr>
                </a:solidFill>
                <a:latin typeface="Calibri" panose="020F0502020204030204" pitchFamily="34" charset="0"/>
                <a:cs typeface="Calibri" panose="020F0502020204030204" pitchFamily="34" charset="0"/>
              </a:rPr>
              <a:t>“Molecular mechanisms of resistance to radiotherapy in breast cancer cells and the effect of radio-sensitizing agents“ </a:t>
            </a:r>
          </a:p>
        </p:txBody>
      </p:sp>
    </p:spTree>
    <p:extLst>
      <p:ext uri="{BB962C8B-B14F-4D97-AF65-F5344CB8AC3E}">
        <p14:creationId xmlns:p14="http://schemas.microsoft.com/office/powerpoint/2010/main" val="29752157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C6537-F015-2DF0-490C-573B7EA9A842}"/>
              </a:ext>
            </a:extLst>
          </p:cNvPr>
          <p:cNvSpPr>
            <a:spLocks noGrp="1"/>
          </p:cNvSpPr>
          <p:nvPr>
            <p:ph type="title"/>
          </p:nvPr>
        </p:nvSpPr>
        <p:spPr/>
        <p:txBody>
          <a:bodyPr>
            <a:normAutofit/>
          </a:bodyPr>
          <a:lstStyle/>
          <a:p>
            <a:r>
              <a:rPr lang="en-US" dirty="0">
                <a:solidFill>
                  <a:schemeClr val="accent6">
                    <a:lumMod val="50000"/>
                  </a:schemeClr>
                </a:solidFill>
              </a:rPr>
              <a:t>LSMU-CERN: current project 2021 – 2022</a:t>
            </a:r>
          </a:p>
        </p:txBody>
      </p:sp>
      <p:sp>
        <p:nvSpPr>
          <p:cNvPr id="5" name="TextBox 4">
            <a:extLst>
              <a:ext uri="{FF2B5EF4-FFF2-40B4-BE49-F238E27FC236}">
                <a16:creationId xmlns:a16="http://schemas.microsoft.com/office/drawing/2014/main" id="{4EBE414E-A987-333E-3BBD-7F19DAFA6062}"/>
              </a:ext>
            </a:extLst>
          </p:cNvPr>
          <p:cNvSpPr txBox="1"/>
          <p:nvPr/>
        </p:nvSpPr>
        <p:spPr>
          <a:xfrm>
            <a:off x="4996542" y="1459583"/>
            <a:ext cx="6096000" cy="4366708"/>
          </a:xfrm>
          <a:prstGeom prst="rect">
            <a:avLst/>
          </a:prstGeom>
          <a:noFill/>
        </p:spPr>
        <p:txBody>
          <a:bodyPr wrap="square">
            <a:spAutoFit/>
          </a:bodyPr>
          <a:lstStyle/>
          <a:p>
            <a:pPr>
              <a:lnSpc>
                <a:spcPct val="120000"/>
              </a:lnSpc>
              <a:spcAft>
                <a:spcPts val="600"/>
              </a:spcAft>
            </a:pPr>
            <a:endParaRPr lang="en-US" dirty="0">
              <a:latin typeface="Calibri" panose="020F0502020204030204" pitchFamily="34" charset="0"/>
              <a:cs typeface="Calibri" panose="020F0502020204030204" pitchFamily="34" charset="0"/>
            </a:endParaRPr>
          </a:p>
          <a:p>
            <a:pPr>
              <a:lnSpc>
                <a:spcPct val="120000"/>
              </a:lnSpc>
              <a:spcAft>
                <a:spcPts val="600"/>
              </a:spcAft>
            </a:pPr>
            <a:r>
              <a:rPr lang="en-US" dirty="0">
                <a:solidFill>
                  <a:srgbClr val="941100"/>
                </a:solidFill>
                <a:latin typeface="Calibri" panose="020F0502020204030204" pitchFamily="34" charset="0"/>
                <a:cs typeface="Calibri" panose="020F0502020204030204" pitchFamily="34" charset="0"/>
              </a:rPr>
              <a:t>“</a:t>
            </a:r>
            <a:r>
              <a:rPr lang="en-US" b="1" dirty="0">
                <a:solidFill>
                  <a:srgbClr val="941100"/>
                </a:solidFill>
                <a:latin typeface="Calibri" panose="020F0502020204030204" pitchFamily="34" charset="0"/>
                <a:cs typeface="Calibri" panose="020F0502020204030204" pitchFamily="34" charset="0"/>
              </a:rPr>
              <a:t>The search for </a:t>
            </a:r>
            <a:r>
              <a:rPr lang="en-US" b="1" dirty="0" err="1">
                <a:solidFill>
                  <a:srgbClr val="941100"/>
                </a:solidFill>
                <a:latin typeface="Calibri" panose="020F0502020204030204" pitchFamily="34" charset="0"/>
                <a:cs typeface="Calibri" panose="020F0502020204030204" pitchFamily="34" charset="0"/>
              </a:rPr>
              <a:t>radiosensitizing</a:t>
            </a:r>
            <a:r>
              <a:rPr lang="en-US" b="1" dirty="0">
                <a:solidFill>
                  <a:srgbClr val="941100"/>
                </a:solidFill>
                <a:latin typeface="Calibri" panose="020F0502020204030204" pitchFamily="34" charset="0"/>
                <a:cs typeface="Calibri" panose="020F0502020204030204" pitchFamily="34" charset="0"/>
              </a:rPr>
              <a:t> phytochemicals and the analysis of their effect on apoptosis mechanism in breast cancer cells in vitro</a:t>
            </a:r>
            <a:r>
              <a:rPr lang="en-US" dirty="0">
                <a:solidFill>
                  <a:srgbClr val="941100"/>
                </a:solidFill>
                <a:latin typeface="Calibri" panose="020F0502020204030204" pitchFamily="34" charset="0"/>
                <a:cs typeface="Calibri" panose="020F0502020204030204" pitchFamily="34" charset="0"/>
              </a:rPr>
              <a:t>“ </a:t>
            </a:r>
          </a:p>
          <a:p>
            <a:pPr>
              <a:lnSpc>
                <a:spcPct val="120000"/>
              </a:lnSpc>
              <a:spcAft>
                <a:spcPts val="600"/>
              </a:spcAft>
            </a:pPr>
            <a:r>
              <a:rPr lang="en-US" b="1" dirty="0">
                <a:latin typeface="Calibri" panose="020F0502020204030204" pitchFamily="34" charset="0"/>
                <a:cs typeface="Calibri" panose="020F0502020204030204" pitchFamily="34" charset="0"/>
              </a:rPr>
              <a:t>The purpose</a:t>
            </a:r>
            <a:r>
              <a:rPr lang="en-US" dirty="0">
                <a:latin typeface="Calibri" panose="020F0502020204030204" pitchFamily="34" charset="0"/>
                <a:cs typeface="Calibri" panose="020F0502020204030204" pitchFamily="34" charset="0"/>
              </a:rPr>
              <a:t>: to continue the </a:t>
            </a:r>
            <a:r>
              <a:rPr lang="en-US" dirty="0">
                <a:solidFill>
                  <a:srgbClr val="941100"/>
                </a:solidFill>
                <a:latin typeface="Calibri" panose="020F0502020204030204" pitchFamily="34" charset="0"/>
                <a:cs typeface="Calibri" panose="020F0502020204030204" pitchFamily="34" charset="0"/>
              </a:rPr>
              <a:t>search for </a:t>
            </a:r>
            <a:r>
              <a:rPr lang="en-US" dirty="0" err="1">
                <a:solidFill>
                  <a:srgbClr val="941100"/>
                </a:solidFill>
                <a:latin typeface="Calibri" panose="020F0502020204030204" pitchFamily="34" charset="0"/>
                <a:cs typeface="Calibri" panose="020F0502020204030204" pitchFamily="34" charset="0"/>
              </a:rPr>
              <a:t>radiosensitizing</a:t>
            </a:r>
            <a:r>
              <a:rPr lang="en-US" dirty="0">
                <a:solidFill>
                  <a:srgbClr val="941100"/>
                </a:solidFill>
                <a:latin typeface="Calibri" panose="020F0502020204030204" pitchFamily="34" charset="0"/>
                <a:cs typeface="Calibri" panose="020F0502020204030204" pitchFamily="34" charset="0"/>
              </a:rPr>
              <a:t> phytochemicals</a:t>
            </a:r>
            <a:r>
              <a:rPr lang="en-US" dirty="0">
                <a:latin typeface="Calibri" panose="020F0502020204030204" pitchFamily="34" charset="0"/>
                <a:cs typeface="Calibri" panose="020F0502020204030204" pitchFamily="34" charset="0"/>
              </a:rPr>
              <a:t> and their analysis on breast cancer cells. </a:t>
            </a:r>
          </a:p>
          <a:p>
            <a:pPr>
              <a:lnSpc>
                <a:spcPct val="120000"/>
              </a:lnSpc>
              <a:spcAft>
                <a:spcPts val="600"/>
              </a:spcAft>
            </a:pPr>
            <a:r>
              <a:rPr lang="en-US" dirty="0">
                <a:solidFill>
                  <a:srgbClr val="941100"/>
                </a:solidFill>
                <a:latin typeface="Calibri" panose="020F0502020204030204" pitchFamily="34" charset="0"/>
                <a:cs typeface="Calibri" panose="020F0502020204030204" pitchFamily="34" charset="0"/>
              </a:rPr>
              <a:t>Sulforaphane</a:t>
            </a:r>
            <a:r>
              <a:rPr lang="en-US" dirty="0">
                <a:latin typeface="Calibri" panose="020F0502020204030204" pitchFamily="34" charset="0"/>
                <a:cs typeface="Calibri" panose="020F0502020204030204" pitchFamily="34" charset="0"/>
              </a:rPr>
              <a:t> (SFN), which is one of the strongest natural antioxidants, was chosen for this study. </a:t>
            </a:r>
          </a:p>
          <a:p>
            <a:pPr>
              <a:lnSpc>
                <a:spcPct val="120000"/>
              </a:lnSpc>
              <a:spcAft>
                <a:spcPts val="600"/>
              </a:spcAft>
            </a:pPr>
            <a:r>
              <a:rPr lang="en-US" dirty="0">
                <a:latin typeface="Calibri" panose="020F0502020204030204" pitchFamily="34" charset="0"/>
                <a:cs typeface="Calibri" panose="020F0502020204030204" pitchFamily="34" charset="0"/>
              </a:rPr>
              <a:t>Cell viability, the intensity of apoptosis, apoptosis-related gene expression at RNA and protein levels following the combined effect of SFN and ionizing radiation are currently under investigation on MDA-MB-231 and MCF-7 breast cancer cells.</a:t>
            </a:r>
          </a:p>
        </p:txBody>
      </p:sp>
      <p:grpSp>
        <p:nvGrpSpPr>
          <p:cNvPr id="9" name="Group 8">
            <a:extLst>
              <a:ext uri="{FF2B5EF4-FFF2-40B4-BE49-F238E27FC236}">
                <a16:creationId xmlns:a16="http://schemas.microsoft.com/office/drawing/2014/main" id="{A46F90D8-BF04-41CE-C476-6D36F11B8277}"/>
              </a:ext>
            </a:extLst>
          </p:cNvPr>
          <p:cNvGrpSpPr>
            <a:grpSpLocks noChangeAspect="1"/>
          </p:cNvGrpSpPr>
          <p:nvPr/>
        </p:nvGrpSpPr>
        <p:grpSpPr>
          <a:xfrm>
            <a:off x="717914" y="1830781"/>
            <a:ext cx="3551024" cy="3196437"/>
            <a:chOff x="4530738" y="228384"/>
            <a:chExt cx="7268589" cy="6542783"/>
          </a:xfrm>
        </p:grpSpPr>
        <p:pic>
          <p:nvPicPr>
            <p:cNvPr id="10" name="Picture 9">
              <a:extLst>
                <a:ext uri="{FF2B5EF4-FFF2-40B4-BE49-F238E27FC236}">
                  <a16:creationId xmlns:a16="http://schemas.microsoft.com/office/drawing/2014/main" id="{448C8233-3AC7-F0DA-1E0C-D1E98F6C17BC}"/>
                </a:ext>
              </a:extLst>
            </p:cNvPr>
            <p:cNvPicPr>
              <a:picLocks noChangeAspect="1"/>
            </p:cNvPicPr>
            <p:nvPr/>
          </p:nvPicPr>
          <p:blipFill>
            <a:blip r:embed="rId2"/>
            <a:stretch>
              <a:fillRect/>
            </a:stretch>
          </p:blipFill>
          <p:spPr>
            <a:xfrm>
              <a:off x="4530738" y="228384"/>
              <a:ext cx="7268589" cy="3086531"/>
            </a:xfrm>
            <a:prstGeom prst="rect">
              <a:avLst/>
            </a:prstGeom>
            <a:ln>
              <a:solidFill>
                <a:schemeClr val="tx1"/>
              </a:solidFill>
            </a:ln>
          </p:spPr>
        </p:pic>
        <p:pic>
          <p:nvPicPr>
            <p:cNvPr id="11" name="Picture 10">
              <a:extLst>
                <a:ext uri="{FF2B5EF4-FFF2-40B4-BE49-F238E27FC236}">
                  <a16:creationId xmlns:a16="http://schemas.microsoft.com/office/drawing/2014/main" id="{238E4884-6A3A-7887-7096-CD7EC5CADE63}"/>
                </a:ext>
              </a:extLst>
            </p:cNvPr>
            <p:cNvPicPr>
              <a:picLocks noChangeAspect="1"/>
            </p:cNvPicPr>
            <p:nvPr/>
          </p:nvPicPr>
          <p:blipFill>
            <a:blip r:embed="rId3"/>
            <a:stretch>
              <a:fillRect/>
            </a:stretch>
          </p:blipFill>
          <p:spPr>
            <a:xfrm>
              <a:off x="4530738" y="3329673"/>
              <a:ext cx="7268589" cy="3441494"/>
            </a:xfrm>
            <a:prstGeom prst="rect">
              <a:avLst/>
            </a:prstGeom>
            <a:ln>
              <a:solidFill>
                <a:schemeClr val="tx1"/>
              </a:solidFill>
            </a:ln>
          </p:spPr>
        </p:pic>
      </p:grpSp>
      <p:sp>
        <p:nvSpPr>
          <p:cNvPr id="13" name="TextBox 12">
            <a:extLst>
              <a:ext uri="{FF2B5EF4-FFF2-40B4-BE49-F238E27FC236}">
                <a16:creationId xmlns:a16="http://schemas.microsoft.com/office/drawing/2014/main" id="{F8790074-1C63-A94F-76A5-4B3A9C133D6E}"/>
              </a:ext>
            </a:extLst>
          </p:cNvPr>
          <p:cNvSpPr txBox="1"/>
          <p:nvPr/>
        </p:nvSpPr>
        <p:spPr>
          <a:xfrm>
            <a:off x="620486" y="5475345"/>
            <a:ext cx="3648452" cy="830997"/>
          </a:xfrm>
          <a:prstGeom prst="rect">
            <a:avLst/>
          </a:prstGeom>
          <a:noFill/>
        </p:spPr>
        <p:txBody>
          <a:bodyPr wrap="square">
            <a:spAutoFit/>
          </a:bodyPr>
          <a:lstStyle/>
          <a:p>
            <a:pPr algn="just"/>
            <a:r>
              <a:rPr lang="en-US" sz="1600" dirty="0">
                <a:solidFill>
                  <a:srgbClr val="941100"/>
                </a:solidFill>
                <a:latin typeface="Calibri" panose="020F0502020204030204" pitchFamily="34" charset="0"/>
                <a:cs typeface="Calibri" panose="020F0502020204030204" pitchFamily="34" charset="0"/>
              </a:rPr>
              <a:t>SFN </a:t>
            </a:r>
            <a:r>
              <a:rPr lang="lt-LT" sz="1600" dirty="0" err="1">
                <a:solidFill>
                  <a:srgbClr val="941100"/>
                </a:solidFill>
                <a:latin typeface="Calibri" panose="020F0502020204030204" pitchFamily="34" charset="0"/>
                <a:cs typeface="Calibri" panose="020F0502020204030204" pitchFamily="34" charset="0"/>
              </a:rPr>
              <a:t>and</a:t>
            </a:r>
            <a:r>
              <a:rPr lang="lt-LT" sz="1600" dirty="0">
                <a:solidFill>
                  <a:srgbClr val="941100"/>
                </a:solidFill>
                <a:latin typeface="Calibri" panose="020F0502020204030204" pitchFamily="34" charset="0"/>
                <a:cs typeface="Calibri" panose="020F0502020204030204" pitchFamily="34" charset="0"/>
              </a:rPr>
              <a:t> SFN</a:t>
            </a:r>
            <a:r>
              <a:rPr lang="en-US" sz="1600" dirty="0">
                <a:solidFill>
                  <a:srgbClr val="941100"/>
                </a:solidFill>
                <a:latin typeface="Calibri" panose="020F0502020204030204" pitchFamily="34" charset="0"/>
                <a:cs typeface="Calibri" panose="020F0502020204030204" pitchFamily="34" charset="0"/>
              </a:rPr>
              <a:t>+IR </a:t>
            </a:r>
            <a:r>
              <a:rPr lang="en-US" sz="1600" b="1" dirty="0">
                <a:solidFill>
                  <a:srgbClr val="941100"/>
                </a:solidFill>
                <a:latin typeface="Calibri" panose="020F0502020204030204" pitchFamily="34" charset="0"/>
                <a:cs typeface="Calibri" panose="020F0502020204030204" pitchFamily="34" charset="0"/>
              </a:rPr>
              <a:t>decreased the expression of </a:t>
            </a:r>
            <a:r>
              <a:rPr lang="en-US" sz="1600" b="1" i="1" dirty="0">
                <a:solidFill>
                  <a:srgbClr val="941100"/>
                </a:solidFill>
                <a:latin typeface="Calibri" panose="020F0502020204030204" pitchFamily="34" charset="0"/>
                <a:cs typeface="Calibri" panose="020F0502020204030204" pitchFamily="34" charset="0"/>
              </a:rPr>
              <a:t>BCL-2</a:t>
            </a:r>
            <a:r>
              <a:rPr lang="en-US" sz="1600" b="1" dirty="0">
                <a:solidFill>
                  <a:srgbClr val="941100"/>
                </a:solidFill>
                <a:latin typeface="Calibri" panose="020F0502020204030204" pitchFamily="34" charset="0"/>
                <a:cs typeface="Calibri" panose="020F0502020204030204" pitchFamily="34" charset="0"/>
              </a:rPr>
              <a:t> gene </a:t>
            </a:r>
            <a:r>
              <a:rPr lang="en-US" sz="1600" dirty="0">
                <a:solidFill>
                  <a:srgbClr val="941100"/>
                </a:solidFill>
                <a:latin typeface="Calibri" panose="020F0502020204030204" pitchFamily="34" charset="0"/>
                <a:cs typeface="Calibri" panose="020F0502020204030204" pitchFamily="34" charset="0"/>
              </a:rPr>
              <a:t>in both cell lines.</a:t>
            </a:r>
          </a:p>
        </p:txBody>
      </p:sp>
    </p:spTree>
    <p:extLst>
      <p:ext uri="{BB962C8B-B14F-4D97-AF65-F5344CB8AC3E}">
        <p14:creationId xmlns:p14="http://schemas.microsoft.com/office/powerpoint/2010/main" val="13961161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214F0-8049-9ADA-65C7-41FAE0420471}"/>
              </a:ext>
            </a:extLst>
          </p:cNvPr>
          <p:cNvSpPr>
            <a:spLocks noGrp="1"/>
          </p:cNvSpPr>
          <p:nvPr>
            <p:ph type="title"/>
          </p:nvPr>
        </p:nvSpPr>
        <p:spPr/>
        <p:txBody>
          <a:bodyPr>
            <a:normAutofit/>
          </a:bodyPr>
          <a:lstStyle/>
          <a:p>
            <a:r>
              <a:rPr lang="en-US" dirty="0">
                <a:solidFill>
                  <a:srgbClr val="0370C0"/>
                </a:solidFill>
              </a:rPr>
              <a:t>KTU in CERN activities: International Particle Therapy Masterclass, 11th of February, 2022 </a:t>
            </a:r>
          </a:p>
        </p:txBody>
      </p:sp>
      <p:sp>
        <p:nvSpPr>
          <p:cNvPr id="9" name="TextBox 8">
            <a:extLst>
              <a:ext uri="{FF2B5EF4-FFF2-40B4-BE49-F238E27FC236}">
                <a16:creationId xmlns:a16="http://schemas.microsoft.com/office/drawing/2014/main" id="{1CDC879F-7A4B-0B12-66F6-67BA62A944B8}"/>
              </a:ext>
            </a:extLst>
          </p:cNvPr>
          <p:cNvSpPr txBox="1"/>
          <p:nvPr/>
        </p:nvSpPr>
        <p:spPr>
          <a:xfrm>
            <a:off x="468085" y="6416649"/>
            <a:ext cx="6520543" cy="338554"/>
          </a:xfrm>
          <a:prstGeom prst="rect">
            <a:avLst/>
          </a:prstGeom>
          <a:noFill/>
        </p:spPr>
        <p:txBody>
          <a:bodyPr wrap="square">
            <a:spAutoFit/>
          </a:bodyPr>
          <a:lstStyle/>
          <a:p>
            <a:r>
              <a:rPr lang="en-US" sz="1600" dirty="0">
                <a:solidFill>
                  <a:srgbClr val="941100"/>
                </a:solidFill>
                <a:latin typeface="Calibri" panose="020F0502020204030204" pitchFamily="34" charset="0"/>
                <a:cs typeface="Calibri" panose="020F0502020204030204" pitchFamily="34" charset="0"/>
              </a:rPr>
              <a:t>https://</a:t>
            </a:r>
            <a:r>
              <a:rPr lang="en-US" sz="1600" dirty="0" err="1">
                <a:solidFill>
                  <a:srgbClr val="941100"/>
                </a:solidFill>
                <a:latin typeface="Calibri" panose="020F0502020204030204" pitchFamily="34" charset="0"/>
                <a:cs typeface="Calibri" panose="020F0502020204030204" pitchFamily="34" charset="0"/>
              </a:rPr>
              <a:t>indico.cern.ch</a:t>
            </a:r>
            <a:r>
              <a:rPr lang="en-US" sz="1600" dirty="0">
                <a:solidFill>
                  <a:srgbClr val="941100"/>
                </a:solidFill>
                <a:latin typeface="Calibri" panose="020F0502020204030204" pitchFamily="34" charset="0"/>
                <a:cs typeface="Calibri" panose="020F0502020204030204" pitchFamily="34" charset="0"/>
              </a:rPr>
              <a:t>/event/1120845/</a:t>
            </a:r>
          </a:p>
        </p:txBody>
      </p:sp>
      <p:pic>
        <p:nvPicPr>
          <p:cNvPr id="22" name="Picture 21">
            <a:extLst>
              <a:ext uri="{FF2B5EF4-FFF2-40B4-BE49-F238E27FC236}">
                <a16:creationId xmlns:a16="http://schemas.microsoft.com/office/drawing/2014/main" id="{10664C52-3F71-EB2B-BDA9-0011BC2537F8}"/>
              </a:ext>
            </a:extLst>
          </p:cNvPr>
          <p:cNvPicPr>
            <a:picLocks noChangeAspect="1"/>
          </p:cNvPicPr>
          <p:nvPr/>
        </p:nvPicPr>
        <p:blipFill>
          <a:blip r:embed="rId2"/>
          <a:stretch>
            <a:fillRect/>
          </a:stretch>
        </p:blipFill>
        <p:spPr>
          <a:xfrm>
            <a:off x="1807028" y="1886631"/>
            <a:ext cx="8316685" cy="5077156"/>
          </a:xfrm>
          <a:prstGeom prst="rect">
            <a:avLst/>
          </a:prstGeom>
        </p:spPr>
      </p:pic>
    </p:spTree>
    <p:extLst>
      <p:ext uri="{BB962C8B-B14F-4D97-AF65-F5344CB8AC3E}">
        <p14:creationId xmlns:p14="http://schemas.microsoft.com/office/powerpoint/2010/main" val="1404473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214F0-8049-9ADA-65C7-41FAE0420471}"/>
              </a:ext>
            </a:extLst>
          </p:cNvPr>
          <p:cNvSpPr>
            <a:spLocks noGrp="1"/>
          </p:cNvSpPr>
          <p:nvPr>
            <p:ph type="title"/>
          </p:nvPr>
        </p:nvSpPr>
        <p:spPr/>
        <p:txBody>
          <a:bodyPr>
            <a:normAutofit/>
          </a:bodyPr>
          <a:lstStyle/>
          <a:p>
            <a:r>
              <a:rPr lang="en-US" dirty="0">
                <a:solidFill>
                  <a:srgbClr val="0370C0"/>
                </a:solidFill>
              </a:rPr>
              <a:t>KTU in CERN activities: International Particle Therapy Masterclass, 11th of February, 2022 </a:t>
            </a:r>
          </a:p>
        </p:txBody>
      </p:sp>
      <p:sp>
        <p:nvSpPr>
          <p:cNvPr id="9" name="TextBox 8">
            <a:extLst>
              <a:ext uri="{FF2B5EF4-FFF2-40B4-BE49-F238E27FC236}">
                <a16:creationId xmlns:a16="http://schemas.microsoft.com/office/drawing/2014/main" id="{1CDC879F-7A4B-0B12-66F6-67BA62A944B8}"/>
              </a:ext>
            </a:extLst>
          </p:cNvPr>
          <p:cNvSpPr txBox="1"/>
          <p:nvPr/>
        </p:nvSpPr>
        <p:spPr>
          <a:xfrm>
            <a:off x="468085" y="6416649"/>
            <a:ext cx="6520543" cy="338554"/>
          </a:xfrm>
          <a:prstGeom prst="rect">
            <a:avLst/>
          </a:prstGeom>
          <a:noFill/>
        </p:spPr>
        <p:txBody>
          <a:bodyPr wrap="square">
            <a:spAutoFit/>
          </a:bodyPr>
          <a:lstStyle/>
          <a:p>
            <a:r>
              <a:rPr lang="en-US" sz="1600" dirty="0">
                <a:solidFill>
                  <a:srgbClr val="941100"/>
                </a:solidFill>
                <a:latin typeface="Calibri" panose="020F0502020204030204" pitchFamily="34" charset="0"/>
                <a:cs typeface="Calibri" panose="020F0502020204030204" pitchFamily="34" charset="0"/>
              </a:rPr>
              <a:t>https://</a:t>
            </a:r>
            <a:r>
              <a:rPr lang="en-US" sz="1600" dirty="0" err="1">
                <a:solidFill>
                  <a:srgbClr val="941100"/>
                </a:solidFill>
                <a:latin typeface="Calibri" panose="020F0502020204030204" pitchFamily="34" charset="0"/>
                <a:cs typeface="Calibri" panose="020F0502020204030204" pitchFamily="34" charset="0"/>
              </a:rPr>
              <a:t>indico.cern.ch</a:t>
            </a:r>
            <a:r>
              <a:rPr lang="en-US" sz="1600" dirty="0">
                <a:solidFill>
                  <a:srgbClr val="941100"/>
                </a:solidFill>
                <a:latin typeface="Calibri" panose="020F0502020204030204" pitchFamily="34" charset="0"/>
                <a:cs typeface="Calibri" panose="020F0502020204030204" pitchFamily="34" charset="0"/>
              </a:rPr>
              <a:t>/event/1120845/</a:t>
            </a:r>
          </a:p>
        </p:txBody>
      </p:sp>
      <p:pic>
        <p:nvPicPr>
          <p:cNvPr id="3" name="Picture 2">
            <a:extLst>
              <a:ext uri="{FF2B5EF4-FFF2-40B4-BE49-F238E27FC236}">
                <a16:creationId xmlns:a16="http://schemas.microsoft.com/office/drawing/2014/main" id="{B5916E82-D245-3792-858C-B60A18C418E4}"/>
              </a:ext>
            </a:extLst>
          </p:cNvPr>
          <p:cNvPicPr>
            <a:picLocks noChangeAspect="1"/>
          </p:cNvPicPr>
          <p:nvPr/>
        </p:nvPicPr>
        <p:blipFill>
          <a:blip r:embed="rId2"/>
          <a:stretch>
            <a:fillRect/>
          </a:stretch>
        </p:blipFill>
        <p:spPr>
          <a:xfrm>
            <a:off x="1752600" y="2158670"/>
            <a:ext cx="8273142" cy="4094787"/>
          </a:xfrm>
          <a:prstGeom prst="rect">
            <a:avLst/>
          </a:prstGeom>
        </p:spPr>
      </p:pic>
    </p:spTree>
    <p:extLst>
      <p:ext uri="{BB962C8B-B14F-4D97-AF65-F5344CB8AC3E}">
        <p14:creationId xmlns:p14="http://schemas.microsoft.com/office/powerpoint/2010/main" val="33523765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214F0-8049-9ADA-65C7-41FAE0420471}"/>
              </a:ext>
            </a:extLst>
          </p:cNvPr>
          <p:cNvSpPr>
            <a:spLocks noGrp="1"/>
          </p:cNvSpPr>
          <p:nvPr>
            <p:ph type="title"/>
          </p:nvPr>
        </p:nvSpPr>
        <p:spPr/>
        <p:txBody>
          <a:bodyPr>
            <a:normAutofit/>
          </a:bodyPr>
          <a:lstStyle/>
          <a:p>
            <a:r>
              <a:rPr lang="en-US" dirty="0">
                <a:solidFill>
                  <a:srgbClr val="0370C0"/>
                </a:solidFill>
              </a:rPr>
              <a:t>KTU in CERN activities: International CMS Masterclass, 30th of March, 2022 </a:t>
            </a:r>
          </a:p>
        </p:txBody>
      </p:sp>
      <p:sp>
        <p:nvSpPr>
          <p:cNvPr id="9" name="TextBox 8">
            <a:extLst>
              <a:ext uri="{FF2B5EF4-FFF2-40B4-BE49-F238E27FC236}">
                <a16:creationId xmlns:a16="http://schemas.microsoft.com/office/drawing/2014/main" id="{1CDC879F-7A4B-0B12-66F6-67BA62A944B8}"/>
              </a:ext>
            </a:extLst>
          </p:cNvPr>
          <p:cNvSpPr txBox="1"/>
          <p:nvPr/>
        </p:nvSpPr>
        <p:spPr>
          <a:xfrm>
            <a:off x="468085" y="6416649"/>
            <a:ext cx="6520543" cy="338554"/>
          </a:xfrm>
          <a:prstGeom prst="rect">
            <a:avLst/>
          </a:prstGeom>
          <a:noFill/>
        </p:spPr>
        <p:txBody>
          <a:bodyPr wrap="square">
            <a:spAutoFit/>
          </a:bodyPr>
          <a:lstStyle/>
          <a:p>
            <a:r>
              <a:rPr lang="en-US" sz="1600" dirty="0">
                <a:solidFill>
                  <a:srgbClr val="941100"/>
                </a:solidFill>
                <a:latin typeface="Calibri" panose="020F0502020204030204" pitchFamily="34" charset="0"/>
                <a:cs typeface="Calibri" panose="020F0502020204030204" pitchFamily="34" charset="0"/>
              </a:rPr>
              <a:t>https://</a:t>
            </a:r>
            <a:r>
              <a:rPr lang="en-US" sz="1600" dirty="0" err="1">
                <a:solidFill>
                  <a:srgbClr val="941100"/>
                </a:solidFill>
                <a:latin typeface="Calibri" panose="020F0502020204030204" pitchFamily="34" charset="0"/>
                <a:cs typeface="Calibri" panose="020F0502020204030204" pitchFamily="34" charset="0"/>
              </a:rPr>
              <a:t>indico.cern.ch</a:t>
            </a:r>
            <a:r>
              <a:rPr lang="en-US" sz="1600" dirty="0">
                <a:solidFill>
                  <a:srgbClr val="941100"/>
                </a:solidFill>
                <a:latin typeface="Calibri" panose="020F0502020204030204" pitchFamily="34" charset="0"/>
                <a:cs typeface="Calibri" panose="020F0502020204030204" pitchFamily="34" charset="0"/>
              </a:rPr>
              <a:t>/event/1139363/timetable/</a:t>
            </a:r>
          </a:p>
        </p:txBody>
      </p:sp>
      <p:pic>
        <p:nvPicPr>
          <p:cNvPr id="3" name="Picture 2">
            <a:extLst>
              <a:ext uri="{FF2B5EF4-FFF2-40B4-BE49-F238E27FC236}">
                <a16:creationId xmlns:a16="http://schemas.microsoft.com/office/drawing/2014/main" id="{A0045313-CDAD-D6D4-466A-FDD870671517}"/>
              </a:ext>
            </a:extLst>
          </p:cNvPr>
          <p:cNvPicPr>
            <a:picLocks noChangeAspect="1"/>
          </p:cNvPicPr>
          <p:nvPr/>
        </p:nvPicPr>
        <p:blipFill rotWithShape="1">
          <a:blip r:embed="rId2"/>
          <a:srcRect l="57114" t="6920" b="67855"/>
          <a:stretch/>
        </p:blipFill>
        <p:spPr>
          <a:xfrm>
            <a:off x="552576" y="1764016"/>
            <a:ext cx="6099627" cy="2503424"/>
          </a:xfrm>
          <a:prstGeom prst="rect">
            <a:avLst/>
          </a:prstGeom>
        </p:spPr>
      </p:pic>
      <p:pic>
        <p:nvPicPr>
          <p:cNvPr id="4" name="Picture 3">
            <a:extLst>
              <a:ext uri="{FF2B5EF4-FFF2-40B4-BE49-F238E27FC236}">
                <a16:creationId xmlns:a16="http://schemas.microsoft.com/office/drawing/2014/main" id="{468C8D8B-826E-2D62-0CF0-AE0386041069}"/>
              </a:ext>
            </a:extLst>
          </p:cNvPr>
          <p:cNvPicPr>
            <a:picLocks noChangeAspect="1"/>
          </p:cNvPicPr>
          <p:nvPr/>
        </p:nvPicPr>
        <p:blipFill rotWithShape="1">
          <a:blip r:embed="rId2"/>
          <a:srcRect l="85227" t="59272" b="16686"/>
          <a:stretch/>
        </p:blipFill>
        <p:spPr>
          <a:xfrm>
            <a:off x="8026622" y="1690688"/>
            <a:ext cx="2204617" cy="2503424"/>
          </a:xfrm>
          <a:prstGeom prst="rect">
            <a:avLst/>
          </a:prstGeom>
        </p:spPr>
      </p:pic>
      <p:pic>
        <p:nvPicPr>
          <p:cNvPr id="5" name="Picture 4">
            <a:extLst>
              <a:ext uri="{FF2B5EF4-FFF2-40B4-BE49-F238E27FC236}">
                <a16:creationId xmlns:a16="http://schemas.microsoft.com/office/drawing/2014/main" id="{FD1D0456-301C-49CA-359D-94B6B832898E}"/>
              </a:ext>
            </a:extLst>
          </p:cNvPr>
          <p:cNvPicPr>
            <a:picLocks noChangeAspect="1"/>
          </p:cNvPicPr>
          <p:nvPr/>
        </p:nvPicPr>
        <p:blipFill rotWithShape="1">
          <a:blip r:embed="rId2"/>
          <a:srcRect l="57114" t="32306" b="39714"/>
          <a:stretch/>
        </p:blipFill>
        <p:spPr>
          <a:xfrm>
            <a:off x="4855895" y="4340768"/>
            <a:ext cx="5499181" cy="2503424"/>
          </a:xfrm>
          <a:prstGeom prst="rect">
            <a:avLst/>
          </a:prstGeom>
        </p:spPr>
      </p:pic>
    </p:spTree>
    <p:extLst>
      <p:ext uri="{BB962C8B-B14F-4D97-AF65-F5344CB8AC3E}">
        <p14:creationId xmlns:p14="http://schemas.microsoft.com/office/powerpoint/2010/main" val="40867135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AF2F8B4D-3359-47BE-B2C2-83531C218F1F}"/>
              </a:ext>
            </a:extLst>
          </p:cNvPr>
          <p:cNvSpPr txBox="1">
            <a:spLocks/>
          </p:cNvSpPr>
          <p:nvPr/>
        </p:nvSpPr>
        <p:spPr>
          <a:xfrm>
            <a:off x="2130287" y="-3669"/>
            <a:ext cx="8656983" cy="1144925"/>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US" sz="3600" b="1" dirty="0">
                <a:solidFill>
                  <a:srgbClr val="0070C0"/>
                </a:solidFill>
                <a:latin typeface="Garamond" panose="02020404030301010803" pitchFamily="18" charset="0"/>
                <a:cs typeface="Arial" panose="020B0604020202020204" pitchFamily="34" charset="0"/>
              </a:rPr>
              <a:t>2</a:t>
            </a:r>
            <a:r>
              <a:rPr lang="en-US" sz="3600" b="1" baseline="30000" dirty="0">
                <a:solidFill>
                  <a:srgbClr val="0070C0"/>
                </a:solidFill>
                <a:latin typeface="Garamond" panose="02020404030301010803" pitchFamily="18" charset="0"/>
                <a:cs typeface="Arial" panose="020B0604020202020204" pitchFamily="34" charset="0"/>
              </a:rPr>
              <a:t>nd</a:t>
            </a:r>
            <a:r>
              <a:rPr lang="en-US" sz="3600" b="1" dirty="0">
                <a:solidFill>
                  <a:srgbClr val="0070C0"/>
                </a:solidFill>
                <a:latin typeface="Garamond" panose="02020404030301010803" pitchFamily="18" charset="0"/>
                <a:cs typeface="Arial" panose="020B0604020202020204" pitchFamily="34" charset="0"/>
              </a:rPr>
              <a:t> Baltic School of High-Energy and Accelerator Technologies</a:t>
            </a:r>
            <a:endParaRPr lang="en-US" sz="3600" dirty="0">
              <a:solidFill>
                <a:srgbClr val="0070C0"/>
              </a:solidFill>
              <a:latin typeface="Garamond" panose="02020404030301010803" pitchFamily="18" charset="0"/>
              <a:cs typeface="Arial" panose="020B0604020202020204" pitchFamily="34" charset="0"/>
            </a:endParaRPr>
          </a:p>
        </p:txBody>
      </p:sp>
      <p:pic>
        <p:nvPicPr>
          <p:cNvPr id="8" name="Picture 7">
            <a:extLst>
              <a:ext uri="{FF2B5EF4-FFF2-40B4-BE49-F238E27FC236}">
                <a16:creationId xmlns:a16="http://schemas.microsoft.com/office/drawing/2014/main" id="{97DFE839-1BDD-4928-90D3-64B61AE44B50}"/>
              </a:ext>
            </a:extLst>
          </p:cNvPr>
          <p:cNvPicPr>
            <a:picLocks noChangeAspect="1"/>
          </p:cNvPicPr>
          <p:nvPr/>
        </p:nvPicPr>
        <p:blipFill>
          <a:blip r:embed="rId3"/>
          <a:stretch>
            <a:fillRect/>
          </a:stretch>
        </p:blipFill>
        <p:spPr>
          <a:xfrm>
            <a:off x="209345" y="35192"/>
            <a:ext cx="2364889" cy="1312861"/>
          </a:xfrm>
          <a:prstGeom prst="rect">
            <a:avLst/>
          </a:prstGeom>
        </p:spPr>
      </p:pic>
      <p:pic>
        <p:nvPicPr>
          <p:cNvPr id="3" name="Picture 2">
            <a:extLst>
              <a:ext uri="{FF2B5EF4-FFF2-40B4-BE49-F238E27FC236}">
                <a16:creationId xmlns:a16="http://schemas.microsoft.com/office/drawing/2014/main" id="{97B68257-5B36-4BD9-AD00-D1E2DC075E92}"/>
              </a:ext>
            </a:extLst>
          </p:cNvPr>
          <p:cNvPicPr>
            <a:picLocks noChangeAspect="1"/>
          </p:cNvPicPr>
          <p:nvPr/>
        </p:nvPicPr>
        <p:blipFill>
          <a:blip r:embed="rId4"/>
          <a:stretch>
            <a:fillRect/>
          </a:stretch>
        </p:blipFill>
        <p:spPr>
          <a:xfrm>
            <a:off x="209345" y="1582229"/>
            <a:ext cx="5225453" cy="3050807"/>
          </a:xfrm>
          <a:prstGeom prst="rect">
            <a:avLst/>
          </a:prstGeom>
        </p:spPr>
      </p:pic>
      <p:pic>
        <p:nvPicPr>
          <p:cNvPr id="4" name="Picture 3">
            <a:extLst>
              <a:ext uri="{FF2B5EF4-FFF2-40B4-BE49-F238E27FC236}">
                <a16:creationId xmlns:a16="http://schemas.microsoft.com/office/drawing/2014/main" id="{C30F20FD-BCC3-4BCC-A573-12EBB18991C4}"/>
              </a:ext>
            </a:extLst>
          </p:cNvPr>
          <p:cNvPicPr>
            <a:picLocks noChangeAspect="1"/>
          </p:cNvPicPr>
          <p:nvPr/>
        </p:nvPicPr>
        <p:blipFill>
          <a:blip r:embed="rId5"/>
          <a:stretch>
            <a:fillRect/>
          </a:stretch>
        </p:blipFill>
        <p:spPr>
          <a:xfrm>
            <a:off x="203358" y="4745158"/>
            <a:ext cx="7140559" cy="2103302"/>
          </a:xfrm>
          <a:prstGeom prst="rect">
            <a:avLst/>
          </a:prstGeom>
        </p:spPr>
      </p:pic>
      <p:pic>
        <p:nvPicPr>
          <p:cNvPr id="5" name="Picture 4">
            <a:extLst>
              <a:ext uri="{FF2B5EF4-FFF2-40B4-BE49-F238E27FC236}">
                <a16:creationId xmlns:a16="http://schemas.microsoft.com/office/drawing/2014/main" id="{139840C6-3D6E-4FE4-BF89-9AF93FFBBBCB}"/>
              </a:ext>
            </a:extLst>
          </p:cNvPr>
          <p:cNvPicPr>
            <a:picLocks noChangeAspect="1"/>
          </p:cNvPicPr>
          <p:nvPr/>
        </p:nvPicPr>
        <p:blipFill>
          <a:blip r:embed="rId6"/>
          <a:stretch>
            <a:fillRect/>
          </a:stretch>
        </p:blipFill>
        <p:spPr>
          <a:xfrm>
            <a:off x="5720653" y="1659271"/>
            <a:ext cx="4551921" cy="2103302"/>
          </a:xfrm>
          <a:prstGeom prst="rect">
            <a:avLst/>
          </a:prstGeom>
        </p:spPr>
      </p:pic>
      <p:pic>
        <p:nvPicPr>
          <p:cNvPr id="6" name="Picture 5">
            <a:extLst>
              <a:ext uri="{FF2B5EF4-FFF2-40B4-BE49-F238E27FC236}">
                <a16:creationId xmlns:a16="http://schemas.microsoft.com/office/drawing/2014/main" id="{085ECDBA-4690-430E-8E01-300C950A9499}"/>
              </a:ext>
            </a:extLst>
          </p:cNvPr>
          <p:cNvPicPr>
            <a:picLocks noChangeAspect="1"/>
          </p:cNvPicPr>
          <p:nvPr/>
        </p:nvPicPr>
        <p:blipFill>
          <a:blip r:embed="rId7"/>
          <a:stretch>
            <a:fillRect/>
          </a:stretch>
        </p:blipFill>
        <p:spPr>
          <a:xfrm>
            <a:off x="7663964" y="4169717"/>
            <a:ext cx="3005469" cy="2380170"/>
          </a:xfrm>
          <a:prstGeom prst="rect">
            <a:avLst/>
          </a:prstGeom>
        </p:spPr>
      </p:pic>
      <p:sp>
        <p:nvSpPr>
          <p:cNvPr id="7" name="Rectangle 6">
            <a:extLst>
              <a:ext uri="{FF2B5EF4-FFF2-40B4-BE49-F238E27FC236}">
                <a16:creationId xmlns:a16="http://schemas.microsoft.com/office/drawing/2014/main" id="{E0FED76B-268C-4E0F-99BD-0CFBED0BF467}"/>
              </a:ext>
            </a:extLst>
          </p:cNvPr>
          <p:cNvSpPr/>
          <p:nvPr/>
        </p:nvSpPr>
        <p:spPr>
          <a:xfrm>
            <a:off x="7155074" y="1030931"/>
            <a:ext cx="3837397" cy="369332"/>
          </a:xfrm>
          <a:prstGeom prst="rect">
            <a:avLst/>
          </a:prstGeom>
        </p:spPr>
        <p:txBody>
          <a:bodyPr wrap="none">
            <a:spAutoFit/>
          </a:bodyPr>
          <a:lstStyle/>
          <a:p>
            <a:r>
              <a:rPr lang="en-GB" dirty="0"/>
              <a:t>https://indico.cern.ch/event/1123671/</a:t>
            </a:r>
          </a:p>
        </p:txBody>
      </p:sp>
    </p:spTree>
    <p:extLst>
      <p:ext uri="{BB962C8B-B14F-4D97-AF65-F5344CB8AC3E}">
        <p14:creationId xmlns:p14="http://schemas.microsoft.com/office/powerpoint/2010/main" val="39161047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E8E9D6E-5919-4E30-A133-4A2B7FF42390}"/>
              </a:ext>
            </a:extLst>
          </p:cNvPr>
          <p:cNvPicPr>
            <a:picLocks noChangeAspect="1"/>
          </p:cNvPicPr>
          <p:nvPr/>
        </p:nvPicPr>
        <p:blipFill>
          <a:blip r:embed="rId3"/>
          <a:stretch>
            <a:fillRect/>
          </a:stretch>
        </p:blipFill>
        <p:spPr>
          <a:xfrm>
            <a:off x="209345" y="35192"/>
            <a:ext cx="2364889" cy="1312861"/>
          </a:xfrm>
          <a:prstGeom prst="rect">
            <a:avLst/>
          </a:prstGeom>
        </p:spPr>
      </p:pic>
      <p:sp>
        <p:nvSpPr>
          <p:cNvPr id="7" name="Content Placeholder 2">
            <a:extLst>
              <a:ext uri="{FF2B5EF4-FFF2-40B4-BE49-F238E27FC236}">
                <a16:creationId xmlns:a16="http://schemas.microsoft.com/office/drawing/2014/main" id="{FFFF387B-F45D-4311-8896-1D66A222309B}"/>
              </a:ext>
            </a:extLst>
          </p:cNvPr>
          <p:cNvSpPr txBox="1">
            <a:spLocks/>
          </p:cNvSpPr>
          <p:nvPr/>
        </p:nvSpPr>
        <p:spPr>
          <a:xfrm>
            <a:off x="2249557" y="8196"/>
            <a:ext cx="8656983" cy="945962"/>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US" sz="3600" b="1" dirty="0">
                <a:solidFill>
                  <a:srgbClr val="0070C0"/>
                </a:solidFill>
                <a:latin typeface="Garamond" panose="02020404030301010803" pitchFamily="18" charset="0"/>
                <a:cs typeface="Arial" panose="020B0604020202020204" pitchFamily="34" charset="0"/>
              </a:rPr>
              <a:t>2</a:t>
            </a:r>
            <a:r>
              <a:rPr lang="en-US" sz="3600" b="1" baseline="30000" dirty="0">
                <a:solidFill>
                  <a:srgbClr val="0070C0"/>
                </a:solidFill>
                <a:latin typeface="Garamond" panose="02020404030301010803" pitchFamily="18" charset="0"/>
                <a:cs typeface="Arial" panose="020B0604020202020204" pitchFamily="34" charset="0"/>
              </a:rPr>
              <a:t>nd</a:t>
            </a:r>
            <a:r>
              <a:rPr lang="en-US" sz="3600" b="1" dirty="0">
                <a:solidFill>
                  <a:srgbClr val="0070C0"/>
                </a:solidFill>
                <a:latin typeface="Garamond" panose="02020404030301010803" pitchFamily="18" charset="0"/>
                <a:cs typeface="Arial" panose="020B0604020202020204" pitchFamily="34" charset="0"/>
              </a:rPr>
              <a:t> CERN Baltic Conference</a:t>
            </a:r>
            <a:endParaRPr lang="en-US" sz="3600" dirty="0">
              <a:solidFill>
                <a:srgbClr val="0070C0"/>
              </a:solidFill>
              <a:latin typeface="Garamond" panose="02020404030301010803" pitchFamily="18" charset="0"/>
              <a:cs typeface="Arial" panose="020B0604020202020204" pitchFamily="34" charset="0"/>
            </a:endParaRPr>
          </a:p>
        </p:txBody>
      </p:sp>
      <p:pic>
        <p:nvPicPr>
          <p:cNvPr id="8" name="Picture 7">
            <a:extLst>
              <a:ext uri="{FF2B5EF4-FFF2-40B4-BE49-F238E27FC236}">
                <a16:creationId xmlns:a16="http://schemas.microsoft.com/office/drawing/2014/main" id="{2978AACA-17FE-4500-BE57-D8D2210326FB}"/>
              </a:ext>
            </a:extLst>
          </p:cNvPr>
          <p:cNvPicPr>
            <a:picLocks noChangeAspect="1"/>
          </p:cNvPicPr>
          <p:nvPr/>
        </p:nvPicPr>
        <p:blipFill>
          <a:blip r:embed="rId4"/>
          <a:stretch>
            <a:fillRect/>
          </a:stretch>
        </p:blipFill>
        <p:spPr>
          <a:xfrm>
            <a:off x="193480" y="1649670"/>
            <a:ext cx="9030719" cy="1447859"/>
          </a:xfrm>
          <a:prstGeom prst="rect">
            <a:avLst/>
          </a:prstGeom>
        </p:spPr>
      </p:pic>
      <p:sp>
        <p:nvSpPr>
          <p:cNvPr id="9" name="Rectangle 8">
            <a:extLst>
              <a:ext uri="{FF2B5EF4-FFF2-40B4-BE49-F238E27FC236}">
                <a16:creationId xmlns:a16="http://schemas.microsoft.com/office/drawing/2014/main" id="{6D160A39-AECE-47FB-B427-5EA3E47DBBC2}"/>
              </a:ext>
            </a:extLst>
          </p:cNvPr>
          <p:cNvSpPr/>
          <p:nvPr/>
        </p:nvSpPr>
        <p:spPr>
          <a:xfrm>
            <a:off x="7139162" y="922505"/>
            <a:ext cx="3890296" cy="369332"/>
          </a:xfrm>
          <a:prstGeom prst="rect">
            <a:avLst/>
          </a:prstGeom>
        </p:spPr>
        <p:txBody>
          <a:bodyPr wrap="none">
            <a:spAutoFit/>
          </a:bodyPr>
          <a:lstStyle/>
          <a:p>
            <a:r>
              <a:rPr lang="en-GB" dirty="0">
                <a:hlinkClick r:id="rId5"/>
              </a:rPr>
              <a:t>https://indico.cern.ch/event/1147717/</a:t>
            </a:r>
            <a:r>
              <a:rPr lang="lt-LT" dirty="0"/>
              <a:t> </a:t>
            </a:r>
            <a:endParaRPr lang="en-GB" dirty="0"/>
          </a:p>
        </p:txBody>
      </p:sp>
      <p:pic>
        <p:nvPicPr>
          <p:cNvPr id="10" name="Picture 9">
            <a:extLst>
              <a:ext uri="{FF2B5EF4-FFF2-40B4-BE49-F238E27FC236}">
                <a16:creationId xmlns:a16="http://schemas.microsoft.com/office/drawing/2014/main" id="{88261909-CAE2-447E-8E72-B74536B26EF8}"/>
              </a:ext>
            </a:extLst>
          </p:cNvPr>
          <p:cNvPicPr>
            <a:picLocks noChangeAspect="1"/>
          </p:cNvPicPr>
          <p:nvPr/>
        </p:nvPicPr>
        <p:blipFill>
          <a:blip r:embed="rId6"/>
          <a:stretch>
            <a:fillRect/>
          </a:stretch>
        </p:blipFill>
        <p:spPr>
          <a:xfrm>
            <a:off x="1391789" y="3850752"/>
            <a:ext cx="7843651" cy="2532274"/>
          </a:xfrm>
          <a:prstGeom prst="rect">
            <a:avLst/>
          </a:prstGeom>
        </p:spPr>
      </p:pic>
    </p:spTree>
    <p:extLst>
      <p:ext uri="{BB962C8B-B14F-4D97-AF65-F5344CB8AC3E}">
        <p14:creationId xmlns:p14="http://schemas.microsoft.com/office/powerpoint/2010/main" val="9294321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AF2F8B4D-3359-47BE-B2C2-83531C218F1F}"/>
              </a:ext>
            </a:extLst>
          </p:cNvPr>
          <p:cNvSpPr txBox="1">
            <a:spLocks/>
          </p:cNvSpPr>
          <p:nvPr/>
        </p:nvSpPr>
        <p:spPr>
          <a:xfrm>
            <a:off x="-134620" y="20255"/>
            <a:ext cx="10684510" cy="1144925"/>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US" sz="4000" b="1" dirty="0">
                <a:solidFill>
                  <a:srgbClr val="0070C0"/>
                </a:solidFill>
                <a:cs typeface="Arial" panose="020B0604020202020204" pitchFamily="34" charset="0"/>
              </a:rPr>
              <a:t>The CERN Accelerator School</a:t>
            </a:r>
          </a:p>
          <a:p>
            <a:pPr marL="0" indent="0" algn="ctr">
              <a:lnSpc>
                <a:spcPct val="100000"/>
              </a:lnSpc>
              <a:spcBef>
                <a:spcPts val="0"/>
              </a:spcBef>
              <a:buNone/>
            </a:pPr>
            <a:r>
              <a:rPr lang="en-US" sz="3600" b="1" dirty="0">
                <a:solidFill>
                  <a:srgbClr val="0370C0"/>
                </a:solidFill>
                <a:cs typeface="Arial" panose="020B0604020202020204" pitchFamily="34" charset="0"/>
              </a:rPr>
              <a:t>Introduction to Accelerator Physics</a:t>
            </a:r>
            <a:endParaRPr lang="en-US" sz="3600" dirty="0">
              <a:solidFill>
                <a:srgbClr val="0370C0"/>
              </a:solidFill>
              <a:cs typeface="Arial" panose="020B0604020202020204" pitchFamily="34" charset="0"/>
            </a:endParaRPr>
          </a:p>
        </p:txBody>
      </p:sp>
      <p:sp>
        <p:nvSpPr>
          <p:cNvPr id="12" name="Content Placeholder 2">
            <a:extLst>
              <a:ext uri="{FF2B5EF4-FFF2-40B4-BE49-F238E27FC236}">
                <a16:creationId xmlns:a16="http://schemas.microsoft.com/office/drawing/2014/main" id="{33FEB7E0-873B-48EA-8E15-87751FEE3BB4}"/>
              </a:ext>
            </a:extLst>
          </p:cNvPr>
          <p:cNvSpPr txBox="1">
            <a:spLocks/>
          </p:cNvSpPr>
          <p:nvPr/>
        </p:nvSpPr>
        <p:spPr>
          <a:xfrm>
            <a:off x="846598" y="1609940"/>
            <a:ext cx="10050927" cy="5895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sz="2800" b="1" dirty="0">
                <a:solidFill>
                  <a:srgbClr val="002060"/>
                </a:solidFill>
                <a:cs typeface="Times New Roman" pitchFamily="18" charset="0"/>
              </a:rPr>
              <a:t>18</a:t>
            </a:r>
            <a:r>
              <a:rPr lang="en-US" sz="2800" b="1" baseline="30000" dirty="0">
                <a:solidFill>
                  <a:srgbClr val="002060"/>
                </a:solidFill>
                <a:cs typeface="Times New Roman" pitchFamily="18" charset="0"/>
              </a:rPr>
              <a:t>th</a:t>
            </a:r>
            <a:r>
              <a:rPr lang="en-US" sz="2800" b="1" dirty="0">
                <a:solidFill>
                  <a:srgbClr val="002060"/>
                </a:solidFill>
                <a:cs typeface="Times New Roman" pitchFamily="18" charset="0"/>
              </a:rPr>
              <a:t> of September</a:t>
            </a:r>
            <a:r>
              <a:rPr lang="lt-LT" sz="2800" b="1" dirty="0">
                <a:solidFill>
                  <a:srgbClr val="002060"/>
                </a:solidFill>
                <a:cs typeface="Times New Roman" pitchFamily="18" charset="0"/>
              </a:rPr>
              <a:t> – </a:t>
            </a:r>
            <a:r>
              <a:rPr lang="en-US" sz="2800" b="1" dirty="0">
                <a:solidFill>
                  <a:srgbClr val="002060"/>
                </a:solidFill>
                <a:cs typeface="Times New Roman" pitchFamily="18" charset="0"/>
              </a:rPr>
              <a:t>1</a:t>
            </a:r>
            <a:r>
              <a:rPr lang="en-US" sz="2800" b="1" baseline="30000" dirty="0">
                <a:solidFill>
                  <a:srgbClr val="002060"/>
                </a:solidFill>
                <a:cs typeface="Times New Roman" pitchFamily="18" charset="0"/>
              </a:rPr>
              <a:t>st</a:t>
            </a:r>
            <a:r>
              <a:rPr lang="en-US" sz="2800" b="1" dirty="0">
                <a:solidFill>
                  <a:srgbClr val="002060"/>
                </a:solidFill>
                <a:cs typeface="Times New Roman" pitchFamily="18" charset="0"/>
              </a:rPr>
              <a:t> </a:t>
            </a:r>
            <a:r>
              <a:rPr lang="lt-LT" sz="2800" b="1" dirty="0" err="1">
                <a:solidFill>
                  <a:srgbClr val="002060"/>
                </a:solidFill>
                <a:cs typeface="Times New Roman" pitchFamily="18" charset="0"/>
              </a:rPr>
              <a:t>of</a:t>
            </a:r>
            <a:r>
              <a:rPr lang="lt-LT" sz="2800" b="1" dirty="0">
                <a:solidFill>
                  <a:srgbClr val="002060"/>
                </a:solidFill>
                <a:cs typeface="Times New Roman" pitchFamily="18" charset="0"/>
              </a:rPr>
              <a:t> </a:t>
            </a:r>
            <a:r>
              <a:rPr lang="en-US" sz="2800" b="1" dirty="0">
                <a:solidFill>
                  <a:srgbClr val="002060"/>
                </a:solidFill>
                <a:cs typeface="Times New Roman" pitchFamily="18" charset="0"/>
              </a:rPr>
              <a:t>October</a:t>
            </a:r>
            <a:r>
              <a:rPr lang="lt-LT" sz="2800" b="1" dirty="0">
                <a:solidFill>
                  <a:srgbClr val="002060"/>
                </a:solidFill>
                <a:cs typeface="Times New Roman" pitchFamily="18" charset="0"/>
              </a:rPr>
              <a:t>, </a:t>
            </a:r>
            <a:r>
              <a:rPr lang="en-US" sz="2800" b="1" dirty="0">
                <a:solidFill>
                  <a:srgbClr val="002060"/>
                </a:solidFill>
                <a:cs typeface="Times New Roman" pitchFamily="18" charset="0"/>
              </a:rPr>
              <a:t>2022, Kaunas, LITHUANIA</a:t>
            </a:r>
            <a:r>
              <a:rPr lang="lt-LT" sz="2800" dirty="0">
                <a:solidFill>
                  <a:srgbClr val="002060"/>
                </a:solidFill>
                <a:cs typeface="Times New Roman" pitchFamily="18" charset="0"/>
              </a:rPr>
              <a:t> </a:t>
            </a:r>
            <a:endParaRPr lang="en-GB" sz="2800" i="1" dirty="0">
              <a:solidFill>
                <a:srgbClr val="002060"/>
              </a:solidFill>
              <a:cs typeface="Times New Roman" pitchFamily="18" charset="0"/>
            </a:endParaRPr>
          </a:p>
        </p:txBody>
      </p:sp>
      <p:pic>
        <p:nvPicPr>
          <p:cNvPr id="13" name="Picture 2">
            <a:extLst>
              <a:ext uri="{FF2B5EF4-FFF2-40B4-BE49-F238E27FC236}">
                <a16:creationId xmlns:a16="http://schemas.microsoft.com/office/drawing/2014/main" id="{C48384BD-5C09-4590-85DA-4958DE85A2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620" y="224337"/>
            <a:ext cx="1221253" cy="114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3">
            <a:extLst>
              <a:ext uri="{FF2B5EF4-FFF2-40B4-BE49-F238E27FC236}">
                <a16:creationId xmlns:a16="http://schemas.microsoft.com/office/drawing/2014/main" id="{A1D1C271-B7F6-4929-AE8E-E027E7B9E3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7680" y="155091"/>
            <a:ext cx="2197445" cy="1121613"/>
          </a:xfrm>
          <a:prstGeom prst="rect">
            <a:avLst/>
          </a:prstGeom>
        </p:spPr>
      </p:pic>
      <p:pic>
        <p:nvPicPr>
          <p:cNvPr id="15" name="Picture 14">
            <a:extLst>
              <a:ext uri="{FF2B5EF4-FFF2-40B4-BE49-F238E27FC236}">
                <a16:creationId xmlns:a16="http://schemas.microsoft.com/office/drawing/2014/main" id="{56F88F4C-DAF1-4597-82E6-26B7159FFECB}"/>
              </a:ext>
            </a:extLst>
          </p:cNvPr>
          <p:cNvPicPr>
            <a:picLocks noChangeAspect="1"/>
          </p:cNvPicPr>
          <p:nvPr/>
        </p:nvPicPr>
        <p:blipFill>
          <a:blip r:embed="rId5"/>
          <a:stretch>
            <a:fillRect/>
          </a:stretch>
        </p:blipFill>
        <p:spPr>
          <a:xfrm>
            <a:off x="241483" y="2199503"/>
            <a:ext cx="6113012" cy="4041277"/>
          </a:xfrm>
          <a:prstGeom prst="rect">
            <a:avLst/>
          </a:prstGeom>
        </p:spPr>
      </p:pic>
      <p:sp>
        <p:nvSpPr>
          <p:cNvPr id="16" name="Rectangle 15">
            <a:extLst>
              <a:ext uri="{FF2B5EF4-FFF2-40B4-BE49-F238E27FC236}">
                <a16:creationId xmlns:a16="http://schemas.microsoft.com/office/drawing/2014/main" id="{4D59C75A-2ABF-4808-9CE5-FD67C2A7DADF}"/>
              </a:ext>
            </a:extLst>
          </p:cNvPr>
          <p:cNvSpPr/>
          <p:nvPr/>
        </p:nvSpPr>
        <p:spPr>
          <a:xfrm>
            <a:off x="5840928" y="1077136"/>
            <a:ext cx="3890296" cy="369332"/>
          </a:xfrm>
          <a:prstGeom prst="rect">
            <a:avLst/>
          </a:prstGeom>
        </p:spPr>
        <p:txBody>
          <a:bodyPr wrap="none">
            <a:spAutoFit/>
          </a:bodyPr>
          <a:lstStyle/>
          <a:p>
            <a:r>
              <a:rPr lang="en-GB" dirty="0">
                <a:hlinkClick r:id="rId6"/>
              </a:rPr>
              <a:t>https://indico.cern.ch/event/1117526/</a:t>
            </a:r>
            <a:r>
              <a:rPr lang="lt-LT" dirty="0"/>
              <a:t> </a:t>
            </a:r>
            <a:endParaRPr lang="en-GB" dirty="0"/>
          </a:p>
        </p:txBody>
      </p:sp>
      <p:pic>
        <p:nvPicPr>
          <p:cNvPr id="5" name="Picture 4">
            <a:extLst>
              <a:ext uri="{FF2B5EF4-FFF2-40B4-BE49-F238E27FC236}">
                <a16:creationId xmlns:a16="http://schemas.microsoft.com/office/drawing/2014/main" id="{75C30796-C74C-4420-AD05-5D244EF0821B}"/>
              </a:ext>
            </a:extLst>
          </p:cNvPr>
          <p:cNvPicPr>
            <a:picLocks noChangeAspect="1"/>
          </p:cNvPicPr>
          <p:nvPr/>
        </p:nvPicPr>
        <p:blipFill rotWithShape="1">
          <a:blip r:embed="rId7"/>
          <a:srcRect t="2616" b="6659"/>
          <a:stretch/>
        </p:blipFill>
        <p:spPr>
          <a:xfrm>
            <a:off x="6862272" y="2919062"/>
            <a:ext cx="4429395" cy="2678006"/>
          </a:xfrm>
          <a:prstGeom prst="rect">
            <a:avLst/>
          </a:prstGeom>
        </p:spPr>
      </p:pic>
      <p:sp>
        <p:nvSpPr>
          <p:cNvPr id="17" name="Content Placeholder 2">
            <a:extLst>
              <a:ext uri="{FF2B5EF4-FFF2-40B4-BE49-F238E27FC236}">
                <a16:creationId xmlns:a16="http://schemas.microsoft.com/office/drawing/2014/main" id="{B4449582-DBC7-4B0A-8DCA-0E5468E70B10}"/>
              </a:ext>
            </a:extLst>
          </p:cNvPr>
          <p:cNvSpPr txBox="1">
            <a:spLocks/>
          </p:cNvSpPr>
          <p:nvPr/>
        </p:nvSpPr>
        <p:spPr>
          <a:xfrm>
            <a:off x="6862272" y="5708592"/>
            <a:ext cx="4078486" cy="4001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a:cs typeface="Times New Roman" pitchFamily="18" charset="0"/>
              </a:rPr>
              <a:t>Franc Tecker, </a:t>
            </a:r>
            <a:r>
              <a:rPr lang="lt-LT" sz="2000" dirty="0"/>
              <a:t> </a:t>
            </a:r>
            <a:r>
              <a:rPr lang="en-US" sz="2000" dirty="0"/>
              <a:t>Christine </a:t>
            </a:r>
            <a:r>
              <a:rPr lang="en-US" sz="2000" dirty="0" err="1"/>
              <a:t>Vollinger</a:t>
            </a:r>
            <a:r>
              <a:rPr lang="en-US" sz="2000" dirty="0"/>
              <a:t> </a:t>
            </a:r>
            <a:endParaRPr lang="en-GB" sz="2000" dirty="0"/>
          </a:p>
          <a:p>
            <a:pPr marL="0" indent="0" algn="just">
              <a:buNone/>
            </a:pPr>
            <a:r>
              <a:rPr lang="en-US" sz="2000" dirty="0">
                <a:cs typeface="Times New Roman" pitchFamily="18" charset="0"/>
              </a:rPr>
              <a:t> </a:t>
            </a:r>
            <a:endParaRPr lang="en-GB" sz="2000" i="1" dirty="0">
              <a:cs typeface="Times New Roman" pitchFamily="18" charset="0"/>
            </a:endParaRPr>
          </a:p>
        </p:txBody>
      </p:sp>
      <p:pic>
        <p:nvPicPr>
          <p:cNvPr id="18" name="Picture 17">
            <a:extLst>
              <a:ext uri="{FF2B5EF4-FFF2-40B4-BE49-F238E27FC236}">
                <a16:creationId xmlns:a16="http://schemas.microsoft.com/office/drawing/2014/main" id="{62BFF2DC-2623-428D-A12E-94EF31E2640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85730" y="2362975"/>
            <a:ext cx="1983496" cy="1154140"/>
          </a:xfrm>
          <a:prstGeom prst="rect">
            <a:avLst/>
          </a:prstGeom>
        </p:spPr>
      </p:pic>
      <p:sp>
        <p:nvSpPr>
          <p:cNvPr id="7" name="Rectangle 6">
            <a:extLst>
              <a:ext uri="{FF2B5EF4-FFF2-40B4-BE49-F238E27FC236}">
                <a16:creationId xmlns:a16="http://schemas.microsoft.com/office/drawing/2014/main" id="{02539201-4934-4874-8143-A5259E2B7BB5}"/>
              </a:ext>
            </a:extLst>
          </p:cNvPr>
          <p:cNvSpPr/>
          <p:nvPr/>
        </p:nvSpPr>
        <p:spPr>
          <a:xfrm>
            <a:off x="6862272" y="6081609"/>
            <a:ext cx="4473597" cy="400110"/>
          </a:xfrm>
          <a:prstGeom prst="rect">
            <a:avLst/>
          </a:prstGeom>
          <a:solidFill>
            <a:schemeClr val="bg1"/>
          </a:solidFill>
        </p:spPr>
        <p:txBody>
          <a:bodyPr wrap="none">
            <a:spAutoFit/>
          </a:bodyPr>
          <a:lstStyle/>
          <a:p>
            <a:r>
              <a:rPr lang="en-US" sz="2000" dirty="0"/>
              <a:t>Brigita </a:t>
            </a:r>
            <a:r>
              <a:rPr lang="lt-LT" sz="2000" dirty="0"/>
              <a:t>A</a:t>
            </a:r>
            <a:r>
              <a:rPr lang="en-US" sz="2000" dirty="0" err="1"/>
              <a:t>bakev</a:t>
            </a:r>
            <a:r>
              <a:rPr lang="en-GB" sz="2000" dirty="0" err="1"/>
              <a:t>i</a:t>
            </a:r>
            <a:r>
              <a:rPr lang="lt-LT" sz="2000" dirty="0"/>
              <a:t>čienė, Tomas Tamulevičius</a:t>
            </a:r>
            <a:endParaRPr lang="en-GB" sz="2000" dirty="0"/>
          </a:p>
        </p:txBody>
      </p:sp>
    </p:spTree>
    <p:extLst>
      <p:ext uri="{BB962C8B-B14F-4D97-AF65-F5344CB8AC3E}">
        <p14:creationId xmlns:p14="http://schemas.microsoft.com/office/powerpoint/2010/main" val="3698348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71319-DA24-B1E9-070C-B9D6E56758E7}"/>
              </a:ext>
            </a:extLst>
          </p:cNvPr>
          <p:cNvSpPr>
            <a:spLocks noGrp="1"/>
          </p:cNvSpPr>
          <p:nvPr>
            <p:ph type="title"/>
          </p:nvPr>
        </p:nvSpPr>
        <p:spPr>
          <a:xfrm>
            <a:off x="366888" y="213750"/>
            <a:ext cx="8269435" cy="1600558"/>
          </a:xfrm>
        </p:spPr>
        <p:txBody>
          <a:bodyPr>
            <a:normAutofit fontScale="90000"/>
          </a:bodyPr>
          <a:lstStyle/>
          <a:p>
            <a:r>
              <a:rPr lang="en-US" dirty="0"/>
              <a:t>Development of scintillators for fast radiation detectors: evolution of the field</a:t>
            </a:r>
          </a:p>
        </p:txBody>
      </p:sp>
      <p:sp>
        <p:nvSpPr>
          <p:cNvPr id="5" name="Rectangle 4">
            <a:extLst>
              <a:ext uri="{FF2B5EF4-FFF2-40B4-BE49-F238E27FC236}">
                <a16:creationId xmlns:a16="http://schemas.microsoft.com/office/drawing/2014/main" id="{46066CEC-EF0B-B8D8-F3F1-20577A91CD65}"/>
              </a:ext>
            </a:extLst>
          </p:cNvPr>
          <p:cNvSpPr/>
          <p:nvPr/>
        </p:nvSpPr>
        <p:spPr>
          <a:xfrm>
            <a:off x="419874" y="4849794"/>
            <a:ext cx="2055471" cy="1356754"/>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6592BD3-9EFF-DBB4-397F-6DF71B3163B4}"/>
              </a:ext>
            </a:extLst>
          </p:cNvPr>
          <p:cNvSpPr txBox="1"/>
          <p:nvPr/>
        </p:nvSpPr>
        <p:spPr>
          <a:xfrm>
            <a:off x="419874" y="4849794"/>
            <a:ext cx="2209295" cy="1323439"/>
          </a:xfrm>
          <a:prstGeom prst="rect">
            <a:avLst/>
          </a:prstGeom>
          <a:noFill/>
        </p:spPr>
        <p:txBody>
          <a:bodyPr wrap="square" rtlCol="0">
            <a:spAutoFit/>
          </a:bodyPr>
          <a:lstStyle/>
          <a:p>
            <a:r>
              <a:rPr lang="lt-LT" sz="1600" dirty="0" err="1">
                <a:solidFill>
                  <a:schemeClr val="accent3">
                    <a:lumMod val="50000"/>
                  </a:schemeClr>
                </a:solidFill>
                <a:latin typeface="Calibri" panose="020F0502020204030204" pitchFamily="34" charset="0"/>
                <a:cs typeface="Calibri" panose="020F0502020204030204" pitchFamily="34" charset="0"/>
              </a:rPr>
              <a:t>Two</a:t>
            </a:r>
            <a:r>
              <a:rPr lang="lt-LT" sz="1600" dirty="0">
                <a:solidFill>
                  <a:schemeClr val="accent3">
                    <a:lumMod val="50000"/>
                  </a:schemeClr>
                </a:solidFill>
                <a:latin typeface="Calibri" panose="020F0502020204030204" pitchFamily="34" charset="0"/>
                <a:cs typeface="Calibri" panose="020F0502020204030204" pitchFamily="34" charset="0"/>
              </a:rPr>
              <a:t> </a:t>
            </a:r>
            <a:r>
              <a:rPr lang="lt-LT" sz="1600" dirty="0" err="1">
                <a:solidFill>
                  <a:schemeClr val="accent3">
                    <a:lumMod val="50000"/>
                  </a:schemeClr>
                </a:solidFill>
                <a:latin typeface="Calibri" panose="020F0502020204030204" pitchFamily="34" charset="0"/>
                <a:cs typeface="Calibri" panose="020F0502020204030204" pitchFamily="34" charset="0"/>
              </a:rPr>
              <a:t>Lithianian</a:t>
            </a:r>
            <a:r>
              <a:rPr lang="lt-LT" sz="1600" dirty="0">
                <a:solidFill>
                  <a:schemeClr val="accent3">
                    <a:lumMod val="50000"/>
                  </a:schemeClr>
                </a:solidFill>
                <a:latin typeface="Calibri" panose="020F0502020204030204" pitchFamily="34" charset="0"/>
                <a:cs typeface="Calibri" panose="020F0502020204030204" pitchFamily="34" charset="0"/>
              </a:rPr>
              <a:t> </a:t>
            </a:r>
            <a:r>
              <a:rPr lang="lt-LT" sz="1600" dirty="0" err="1">
                <a:solidFill>
                  <a:schemeClr val="accent3">
                    <a:lumMod val="50000"/>
                  </a:schemeClr>
                </a:solidFill>
                <a:latin typeface="Calibri" panose="020F0502020204030204" pitchFamily="34" charset="0"/>
                <a:cs typeface="Calibri" panose="020F0502020204030204" pitchFamily="34" charset="0"/>
              </a:rPr>
              <a:t>Science</a:t>
            </a:r>
            <a:r>
              <a:rPr lang="lt-LT" sz="1600" dirty="0">
                <a:solidFill>
                  <a:schemeClr val="accent3">
                    <a:lumMod val="50000"/>
                  </a:schemeClr>
                </a:solidFill>
                <a:latin typeface="Calibri" panose="020F0502020204030204" pitchFamily="34" charset="0"/>
                <a:cs typeface="Calibri" panose="020F0502020204030204" pitchFamily="34" charset="0"/>
              </a:rPr>
              <a:t> </a:t>
            </a:r>
            <a:r>
              <a:rPr lang="lt-LT" sz="1600" dirty="0" err="1">
                <a:solidFill>
                  <a:schemeClr val="accent3">
                    <a:lumMod val="50000"/>
                  </a:schemeClr>
                </a:solidFill>
                <a:latin typeface="Calibri" panose="020F0502020204030204" pitchFamily="34" charset="0"/>
                <a:cs typeface="Calibri" panose="020F0502020204030204" pitchFamily="34" charset="0"/>
              </a:rPr>
              <a:t>Awards</a:t>
            </a:r>
            <a:r>
              <a:rPr lang="lt-LT" sz="1600" dirty="0">
                <a:solidFill>
                  <a:schemeClr val="accent3">
                    <a:lumMod val="50000"/>
                  </a:schemeClr>
                </a:solidFill>
                <a:latin typeface="Calibri" panose="020F0502020204030204" pitchFamily="34" charset="0"/>
                <a:cs typeface="Calibri" panose="020F0502020204030204" pitchFamily="34" charset="0"/>
              </a:rPr>
              <a:t> </a:t>
            </a:r>
            <a:r>
              <a:rPr lang="lt-LT" sz="1600" dirty="0" err="1">
                <a:solidFill>
                  <a:schemeClr val="accent3">
                    <a:lumMod val="50000"/>
                  </a:schemeClr>
                </a:solidFill>
                <a:latin typeface="Calibri" panose="020F0502020204030204" pitchFamily="34" charset="0"/>
                <a:cs typeface="Calibri" panose="020F0502020204030204" pitchFamily="34" charset="0"/>
              </a:rPr>
              <a:t>on</a:t>
            </a:r>
            <a:r>
              <a:rPr lang="lt-LT" sz="1600" dirty="0">
                <a:solidFill>
                  <a:schemeClr val="accent3">
                    <a:lumMod val="50000"/>
                  </a:schemeClr>
                </a:solidFill>
                <a:latin typeface="Calibri" panose="020F0502020204030204" pitchFamily="34" charset="0"/>
                <a:cs typeface="Calibri" panose="020F0502020204030204" pitchFamily="34" charset="0"/>
              </a:rPr>
              <a:t> </a:t>
            </a:r>
            <a:r>
              <a:rPr lang="lt-LT" sz="1600" dirty="0" err="1">
                <a:solidFill>
                  <a:schemeClr val="accent3">
                    <a:lumMod val="50000"/>
                  </a:schemeClr>
                </a:solidFill>
                <a:latin typeface="Calibri" panose="020F0502020204030204" pitchFamily="34" charset="0"/>
                <a:cs typeface="Calibri" panose="020F0502020204030204" pitchFamily="34" charset="0"/>
              </a:rPr>
              <a:t>semiconductor</a:t>
            </a:r>
            <a:r>
              <a:rPr lang="lt-LT" sz="1600" dirty="0">
                <a:solidFill>
                  <a:schemeClr val="accent3">
                    <a:lumMod val="50000"/>
                  </a:schemeClr>
                </a:solidFill>
                <a:latin typeface="Calibri" panose="020F0502020204030204" pitchFamily="34" charset="0"/>
                <a:cs typeface="Calibri" panose="020F0502020204030204" pitchFamily="34" charset="0"/>
              </a:rPr>
              <a:t> </a:t>
            </a:r>
            <a:r>
              <a:rPr lang="lt-LT" sz="1600" dirty="0" err="1">
                <a:solidFill>
                  <a:schemeClr val="accent3">
                    <a:lumMod val="50000"/>
                  </a:schemeClr>
                </a:solidFill>
                <a:latin typeface="Calibri" panose="020F0502020204030204" pitchFamily="34" charset="0"/>
                <a:cs typeface="Calibri" panose="020F0502020204030204" pitchFamily="34" charset="0"/>
              </a:rPr>
              <a:t>spectroscopy</a:t>
            </a:r>
            <a:r>
              <a:rPr lang="lt-LT" sz="1600" dirty="0">
                <a:solidFill>
                  <a:schemeClr val="accent3">
                    <a:lumMod val="50000"/>
                  </a:schemeClr>
                </a:solidFill>
                <a:latin typeface="Calibri" panose="020F0502020204030204" pitchFamily="34" charset="0"/>
                <a:cs typeface="Calibri" panose="020F0502020204030204" pitchFamily="34" charset="0"/>
              </a:rPr>
              <a:t> </a:t>
            </a:r>
            <a:r>
              <a:rPr lang="lt-LT" sz="1600" dirty="0" err="1">
                <a:solidFill>
                  <a:schemeClr val="accent3">
                    <a:lumMod val="50000"/>
                  </a:schemeClr>
                </a:solidFill>
                <a:latin typeface="Calibri" panose="020F0502020204030204" pitchFamily="34" charset="0"/>
                <a:cs typeface="Calibri" panose="020F0502020204030204" pitchFamily="34" charset="0"/>
              </a:rPr>
              <a:t>as</a:t>
            </a:r>
            <a:r>
              <a:rPr lang="lt-LT" sz="1600" dirty="0">
                <a:solidFill>
                  <a:schemeClr val="accent3">
                    <a:lumMod val="50000"/>
                  </a:schemeClr>
                </a:solidFill>
                <a:latin typeface="Calibri" panose="020F0502020204030204" pitchFamily="34" charset="0"/>
                <a:cs typeface="Calibri" panose="020F0502020204030204" pitchFamily="34" charset="0"/>
              </a:rPr>
              <a:t> a </a:t>
            </a:r>
            <a:r>
              <a:rPr lang="lt-LT" sz="1600" dirty="0" err="1">
                <a:solidFill>
                  <a:schemeClr val="accent3">
                    <a:lumMod val="50000"/>
                  </a:schemeClr>
                </a:solidFill>
                <a:latin typeface="Calibri" panose="020F0502020204030204" pitchFamily="34" charset="0"/>
                <a:cs typeface="Calibri" panose="020F0502020204030204" pitchFamily="34" charset="0"/>
              </a:rPr>
              <a:t>background</a:t>
            </a:r>
            <a:endParaRPr lang="en-US" sz="1600" dirty="0">
              <a:solidFill>
                <a:schemeClr val="accent3">
                  <a:lumMod val="50000"/>
                </a:schemeClr>
              </a:solidFill>
              <a:latin typeface="Calibri" panose="020F0502020204030204" pitchFamily="34" charset="0"/>
              <a:cs typeface="Calibri" panose="020F0502020204030204" pitchFamily="34" charset="0"/>
            </a:endParaRPr>
          </a:p>
        </p:txBody>
      </p:sp>
      <p:grpSp>
        <p:nvGrpSpPr>
          <p:cNvPr id="7" name="Group 6">
            <a:extLst>
              <a:ext uri="{FF2B5EF4-FFF2-40B4-BE49-F238E27FC236}">
                <a16:creationId xmlns:a16="http://schemas.microsoft.com/office/drawing/2014/main" id="{4E30108D-B18A-CE6D-AB47-A2C33ADF7254}"/>
              </a:ext>
            </a:extLst>
          </p:cNvPr>
          <p:cNvGrpSpPr/>
          <p:nvPr/>
        </p:nvGrpSpPr>
        <p:grpSpPr>
          <a:xfrm rot="20115644">
            <a:off x="2498097" y="4875491"/>
            <a:ext cx="924627" cy="492315"/>
            <a:chOff x="8614913" y="603849"/>
            <a:chExt cx="1690777" cy="707366"/>
          </a:xfrm>
        </p:grpSpPr>
        <p:sp>
          <p:nvSpPr>
            <p:cNvPr id="8" name="Arrow: Right 6">
              <a:extLst>
                <a:ext uri="{FF2B5EF4-FFF2-40B4-BE49-F238E27FC236}">
                  <a16:creationId xmlns:a16="http://schemas.microsoft.com/office/drawing/2014/main" id="{56AEBC41-3E15-9A3B-C7C6-2E0DFEB8C700}"/>
                </a:ext>
              </a:extLst>
            </p:cNvPr>
            <p:cNvSpPr/>
            <p:nvPr/>
          </p:nvSpPr>
          <p:spPr>
            <a:xfrm>
              <a:off x="8614913" y="603849"/>
              <a:ext cx="1690777" cy="707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B49717A-364E-F6DC-C04D-5719C7ABEB32}"/>
                </a:ext>
              </a:extLst>
            </p:cNvPr>
            <p:cNvSpPr txBox="1"/>
            <p:nvPr/>
          </p:nvSpPr>
          <p:spPr>
            <a:xfrm>
              <a:off x="8699545" y="797545"/>
              <a:ext cx="1521512" cy="276999"/>
            </a:xfrm>
            <a:prstGeom prst="rect">
              <a:avLst/>
            </a:prstGeom>
            <a:noFill/>
          </p:spPr>
          <p:txBody>
            <a:bodyPr wrap="square" rtlCol="0">
              <a:spAutoFit/>
            </a:bodyPr>
            <a:lstStyle/>
            <a:p>
              <a:endParaRPr lang="en-US" sz="1200" b="1" dirty="0">
                <a:solidFill>
                  <a:schemeClr val="bg1"/>
                </a:solidFill>
              </a:endParaRPr>
            </a:p>
          </p:txBody>
        </p:sp>
      </p:grpSp>
      <p:pic>
        <p:nvPicPr>
          <p:cNvPr id="11" name="Picture 10">
            <a:extLst>
              <a:ext uri="{FF2B5EF4-FFF2-40B4-BE49-F238E27FC236}">
                <a16:creationId xmlns:a16="http://schemas.microsoft.com/office/drawing/2014/main" id="{2A75696F-56C7-0E5B-2531-589DAE9AFB22}"/>
              </a:ext>
            </a:extLst>
          </p:cNvPr>
          <p:cNvPicPr>
            <a:picLocks noChangeAspect="1"/>
          </p:cNvPicPr>
          <p:nvPr/>
        </p:nvPicPr>
        <p:blipFill>
          <a:blip r:embed="rId2"/>
          <a:stretch>
            <a:fillRect/>
          </a:stretch>
        </p:blipFill>
        <p:spPr>
          <a:xfrm>
            <a:off x="5457298" y="2315272"/>
            <a:ext cx="3102929" cy="2184115"/>
          </a:xfrm>
          <a:prstGeom prst="rect">
            <a:avLst/>
          </a:prstGeom>
        </p:spPr>
      </p:pic>
      <p:pic>
        <p:nvPicPr>
          <p:cNvPr id="16" name="Picture 15">
            <a:extLst>
              <a:ext uri="{FF2B5EF4-FFF2-40B4-BE49-F238E27FC236}">
                <a16:creationId xmlns:a16="http://schemas.microsoft.com/office/drawing/2014/main" id="{ADDADC1F-1C84-EDB5-9FF5-0B6DFA61AB9F}"/>
              </a:ext>
            </a:extLst>
          </p:cNvPr>
          <p:cNvPicPr>
            <a:picLocks noChangeAspect="1"/>
          </p:cNvPicPr>
          <p:nvPr/>
        </p:nvPicPr>
        <p:blipFill>
          <a:blip r:embed="rId2"/>
          <a:stretch>
            <a:fillRect/>
          </a:stretch>
        </p:blipFill>
        <p:spPr>
          <a:xfrm>
            <a:off x="9216221" y="453187"/>
            <a:ext cx="2651576" cy="3369858"/>
          </a:xfrm>
          <a:prstGeom prst="rect">
            <a:avLst/>
          </a:prstGeom>
        </p:spPr>
      </p:pic>
      <p:pic>
        <p:nvPicPr>
          <p:cNvPr id="13" name="Picture 12">
            <a:extLst>
              <a:ext uri="{FF2B5EF4-FFF2-40B4-BE49-F238E27FC236}">
                <a16:creationId xmlns:a16="http://schemas.microsoft.com/office/drawing/2014/main" id="{B04C82BB-2E41-1C41-8504-FECACC469895}"/>
              </a:ext>
            </a:extLst>
          </p:cNvPr>
          <p:cNvPicPr>
            <a:picLocks noChangeAspect="1"/>
          </p:cNvPicPr>
          <p:nvPr/>
        </p:nvPicPr>
        <p:blipFill>
          <a:blip r:embed="rId3"/>
          <a:stretch>
            <a:fillRect/>
          </a:stretch>
        </p:blipFill>
        <p:spPr>
          <a:xfrm>
            <a:off x="9411103" y="1848259"/>
            <a:ext cx="2261812" cy="774259"/>
          </a:xfrm>
          <a:prstGeom prst="rect">
            <a:avLst/>
          </a:prstGeom>
        </p:spPr>
      </p:pic>
      <p:sp>
        <p:nvSpPr>
          <p:cNvPr id="14" name="TextBox 13">
            <a:extLst>
              <a:ext uri="{FF2B5EF4-FFF2-40B4-BE49-F238E27FC236}">
                <a16:creationId xmlns:a16="http://schemas.microsoft.com/office/drawing/2014/main" id="{5D8B8735-4D4C-5793-F7CE-2E71DC08CDD8}"/>
              </a:ext>
            </a:extLst>
          </p:cNvPr>
          <p:cNvSpPr txBox="1"/>
          <p:nvPr/>
        </p:nvSpPr>
        <p:spPr>
          <a:xfrm>
            <a:off x="9324973" y="505041"/>
            <a:ext cx="2261812" cy="1077218"/>
          </a:xfrm>
          <a:prstGeom prst="rect">
            <a:avLst/>
          </a:prstGeom>
          <a:noFill/>
        </p:spPr>
        <p:txBody>
          <a:bodyPr wrap="square" rtlCol="0">
            <a:spAutoFit/>
          </a:bodyPr>
          <a:lstStyle/>
          <a:p>
            <a:r>
              <a:rPr lang="en-US" sz="1600" dirty="0">
                <a:solidFill>
                  <a:schemeClr val="accent3">
                    <a:lumMod val="50000"/>
                  </a:schemeClr>
                </a:solidFill>
                <a:latin typeface="Calibri" panose="020F0502020204030204" pitchFamily="34" charset="0"/>
                <a:cs typeface="Calibri" panose="020F0502020204030204" pitchFamily="34" charset="0"/>
              </a:rPr>
              <a:t>Testbench for routine testing of scintillators for the coming update of CMS experiment </a:t>
            </a:r>
          </a:p>
        </p:txBody>
      </p:sp>
      <p:sp>
        <p:nvSpPr>
          <p:cNvPr id="15" name="TextBox 14">
            <a:extLst>
              <a:ext uri="{FF2B5EF4-FFF2-40B4-BE49-F238E27FC236}">
                <a16:creationId xmlns:a16="http://schemas.microsoft.com/office/drawing/2014/main" id="{D2667564-20BC-4189-8830-682D12BF40D7}"/>
              </a:ext>
            </a:extLst>
          </p:cNvPr>
          <p:cNvSpPr txBox="1"/>
          <p:nvPr/>
        </p:nvSpPr>
        <p:spPr>
          <a:xfrm>
            <a:off x="9385558" y="2861190"/>
            <a:ext cx="2330021" cy="830997"/>
          </a:xfrm>
          <a:prstGeom prst="rect">
            <a:avLst/>
          </a:prstGeom>
          <a:noFill/>
        </p:spPr>
        <p:txBody>
          <a:bodyPr wrap="square" rtlCol="0">
            <a:spAutoFit/>
          </a:bodyPr>
          <a:lstStyle/>
          <a:p>
            <a:r>
              <a:rPr lang="en-US" sz="1600" dirty="0">
                <a:solidFill>
                  <a:schemeClr val="accent3">
                    <a:lumMod val="50000"/>
                  </a:schemeClr>
                </a:solidFill>
                <a:latin typeface="Calibri" panose="020F0502020204030204" pitchFamily="34" charset="0"/>
                <a:cs typeface="Calibri" panose="020F0502020204030204" pitchFamily="34" charset="0"/>
              </a:rPr>
              <a:t>165 000 such crystals will be installed in the Barrel Timing Layer of CMS</a:t>
            </a:r>
          </a:p>
        </p:txBody>
      </p:sp>
      <p:sp>
        <p:nvSpPr>
          <p:cNvPr id="17" name="TextBox 16">
            <a:extLst>
              <a:ext uri="{FF2B5EF4-FFF2-40B4-BE49-F238E27FC236}">
                <a16:creationId xmlns:a16="http://schemas.microsoft.com/office/drawing/2014/main" id="{62FB2314-A57E-B35B-28A9-2CE64A1A0F84}"/>
              </a:ext>
            </a:extLst>
          </p:cNvPr>
          <p:cNvSpPr txBox="1"/>
          <p:nvPr/>
        </p:nvSpPr>
        <p:spPr>
          <a:xfrm>
            <a:off x="3591648" y="5723858"/>
            <a:ext cx="8400064" cy="1015663"/>
          </a:xfrm>
          <a:prstGeom prst="rect">
            <a:avLst/>
          </a:prstGeom>
          <a:noFill/>
          <a:ln w="38100">
            <a:solidFill>
              <a:schemeClr val="accent1"/>
            </a:solidFill>
          </a:ln>
        </p:spPr>
        <p:txBody>
          <a:bodyPr wrap="square" rtlCol="0">
            <a:spAutoFit/>
          </a:bodyPr>
          <a:lstStyle/>
          <a:p>
            <a:r>
              <a:rPr lang="en-US" sz="2000" b="1" dirty="0">
                <a:solidFill>
                  <a:srgbClr val="941100"/>
                </a:solidFill>
              </a:rPr>
              <a:t>As a result of 4 months of Experimental Physics Responsibilities (EPR) in 2021, one co-authorship in </a:t>
            </a:r>
            <a:r>
              <a:rPr lang="lt-LT" sz="2000" b="1" dirty="0">
                <a:solidFill>
                  <a:srgbClr val="941100"/>
                </a:solidFill>
              </a:rPr>
              <a:t>&gt; 60 </a:t>
            </a:r>
            <a:r>
              <a:rPr lang="en-US" sz="2000" b="1" dirty="0">
                <a:solidFill>
                  <a:srgbClr val="941100"/>
                </a:solidFill>
              </a:rPr>
              <a:t>CMS </a:t>
            </a:r>
            <a:r>
              <a:rPr lang="lt-LT" sz="2000" b="1" dirty="0" err="1">
                <a:solidFill>
                  <a:srgbClr val="941100"/>
                </a:solidFill>
              </a:rPr>
              <a:t>research</a:t>
            </a:r>
            <a:r>
              <a:rPr lang="lt-LT" sz="2000" b="1" dirty="0">
                <a:solidFill>
                  <a:srgbClr val="941100"/>
                </a:solidFill>
              </a:rPr>
              <a:t> papers</a:t>
            </a:r>
            <a:r>
              <a:rPr lang="en-US" sz="2000" b="1" dirty="0">
                <a:solidFill>
                  <a:srgbClr val="941100"/>
                </a:solidFill>
              </a:rPr>
              <a:t> in 2022.</a:t>
            </a:r>
          </a:p>
        </p:txBody>
      </p:sp>
      <p:sp>
        <p:nvSpPr>
          <p:cNvPr id="24" name="TextBox 23">
            <a:extLst>
              <a:ext uri="{FF2B5EF4-FFF2-40B4-BE49-F238E27FC236}">
                <a16:creationId xmlns:a16="http://schemas.microsoft.com/office/drawing/2014/main" id="{E7DC5A3B-A13D-133E-C990-46E6392D97A5}"/>
              </a:ext>
            </a:extLst>
          </p:cNvPr>
          <p:cNvSpPr txBox="1"/>
          <p:nvPr/>
        </p:nvSpPr>
        <p:spPr>
          <a:xfrm>
            <a:off x="3426388" y="2121028"/>
            <a:ext cx="1451012" cy="923330"/>
          </a:xfrm>
          <a:prstGeom prst="rect">
            <a:avLst/>
          </a:prstGeom>
          <a:noFill/>
        </p:spPr>
        <p:txBody>
          <a:bodyPr wrap="square" rtlCol="0">
            <a:spAutoFit/>
          </a:bodyPr>
          <a:lstStyle/>
          <a:p>
            <a:pPr algn="ctr"/>
            <a:r>
              <a:rPr lang="lt-LT" dirty="0">
                <a:solidFill>
                  <a:schemeClr val="accent3">
                    <a:lumMod val="50000"/>
                  </a:schemeClr>
                </a:solidFill>
                <a:latin typeface="Calibri" panose="020F0502020204030204" pitchFamily="34" charset="0"/>
                <a:cs typeface="Calibri" panose="020F0502020204030204" pitchFamily="34" charset="0"/>
              </a:rPr>
              <a:t>31 </a:t>
            </a:r>
            <a:r>
              <a:rPr lang="lt-LT" dirty="0" err="1">
                <a:solidFill>
                  <a:schemeClr val="accent3">
                    <a:lumMod val="50000"/>
                  </a:schemeClr>
                </a:solidFill>
                <a:latin typeface="Calibri" panose="020F0502020204030204" pitchFamily="34" charset="0"/>
                <a:cs typeface="Calibri" panose="020F0502020204030204" pitchFamily="34" charset="0"/>
              </a:rPr>
              <a:t>research</a:t>
            </a:r>
            <a:r>
              <a:rPr lang="lt-LT" dirty="0">
                <a:solidFill>
                  <a:schemeClr val="accent3">
                    <a:lumMod val="50000"/>
                  </a:schemeClr>
                </a:solidFill>
                <a:latin typeface="Calibri" panose="020F0502020204030204" pitchFamily="34" charset="0"/>
                <a:cs typeface="Calibri" panose="020F0502020204030204" pitchFamily="34" charset="0"/>
              </a:rPr>
              <a:t> </a:t>
            </a:r>
          </a:p>
          <a:p>
            <a:pPr algn="ctr"/>
            <a:r>
              <a:rPr lang="en-US" dirty="0">
                <a:solidFill>
                  <a:schemeClr val="accent3">
                    <a:lumMod val="50000"/>
                  </a:schemeClr>
                </a:solidFill>
                <a:latin typeface="Calibri" panose="020F0502020204030204" pitchFamily="34" charset="0"/>
                <a:cs typeface="Calibri" panose="020F0502020204030204" pitchFamily="34" charset="0"/>
              </a:rPr>
              <a:t>p</a:t>
            </a:r>
            <a:r>
              <a:rPr lang="lt-LT" dirty="0" err="1">
                <a:solidFill>
                  <a:schemeClr val="accent3">
                    <a:lumMod val="50000"/>
                  </a:schemeClr>
                </a:solidFill>
                <a:latin typeface="Calibri" panose="020F0502020204030204" pitchFamily="34" charset="0"/>
                <a:cs typeface="Calibri" panose="020F0502020204030204" pitchFamily="34" charset="0"/>
              </a:rPr>
              <a:t>apers</a:t>
            </a:r>
            <a:endParaRPr lang="lt-LT" dirty="0">
              <a:solidFill>
                <a:schemeClr val="accent3">
                  <a:lumMod val="50000"/>
                </a:schemeClr>
              </a:solidFill>
              <a:latin typeface="Calibri" panose="020F0502020204030204" pitchFamily="34" charset="0"/>
              <a:cs typeface="Calibri" panose="020F0502020204030204" pitchFamily="34" charset="0"/>
            </a:endParaRPr>
          </a:p>
          <a:p>
            <a:pPr algn="ctr"/>
            <a:r>
              <a:rPr lang="lt-LT" dirty="0"/>
              <a:t>+</a:t>
            </a:r>
            <a:endParaRPr lang="en-US" dirty="0"/>
          </a:p>
        </p:txBody>
      </p:sp>
      <p:grpSp>
        <p:nvGrpSpPr>
          <p:cNvPr id="28" name="Group 27">
            <a:extLst>
              <a:ext uri="{FF2B5EF4-FFF2-40B4-BE49-F238E27FC236}">
                <a16:creationId xmlns:a16="http://schemas.microsoft.com/office/drawing/2014/main" id="{FF371013-7019-F004-56A2-82322ED07149}"/>
              </a:ext>
            </a:extLst>
          </p:cNvPr>
          <p:cNvGrpSpPr/>
          <p:nvPr/>
        </p:nvGrpSpPr>
        <p:grpSpPr>
          <a:xfrm rot="20115644">
            <a:off x="8486399" y="2637206"/>
            <a:ext cx="924627" cy="492315"/>
            <a:chOff x="8614913" y="603849"/>
            <a:chExt cx="1690777" cy="707366"/>
          </a:xfrm>
        </p:grpSpPr>
        <p:sp>
          <p:nvSpPr>
            <p:cNvPr id="29" name="Arrow: Right 6">
              <a:extLst>
                <a:ext uri="{FF2B5EF4-FFF2-40B4-BE49-F238E27FC236}">
                  <a16:creationId xmlns:a16="http://schemas.microsoft.com/office/drawing/2014/main" id="{E5008727-AEF2-E798-AC73-86D04899BBDC}"/>
                </a:ext>
              </a:extLst>
            </p:cNvPr>
            <p:cNvSpPr/>
            <p:nvPr/>
          </p:nvSpPr>
          <p:spPr>
            <a:xfrm>
              <a:off x="8614913" y="603849"/>
              <a:ext cx="1690777" cy="707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BAB2361-EDB2-73A2-DCFA-A2C5D6475646}"/>
                </a:ext>
              </a:extLst>
            </p:cNvPr>
            <p:cNvSpPr txBox="1"/>
            <p:nvPr/>
          </p:nvSpPr>
          <p:spPr>
            <a:xfrm>
              <a:off x="8699545" y="797545"/>
              <a:ext cx="1521512" cy="276999"/>
            </a:xfrm>
            <a:prstGeom prst="rect">
              <a:avLst/>
            </a:prstGeom>
            <a:noFill/>
          </p:spPr>
          <p:txBody>
            <a:bodyPr wrap="square" rtlCol="0">
              <a:spAutoFit/>
            </a:bodyPr>
            <a:lstStyle/>
            <a:p>
              <a:endParaRPr lang="en-US" sz="1200" b="1" dirty="0">
                <a:solidFill>
                  <a:schemeClr val="bg1"/>
                </a:solidFill>
              </a:endParaRPr>
            </a:p>
          </p:txBody>
        </p:sp>
      </p:grpSp>
      <p:pic>
        <p:nvPicPr>
          <p:cNvPr id="12" name="Picture 11">
            <a:extLst>
              <a:ext uri="{FF2B5EF4-FFF2-40B4-BE49-F238E27FC236}">
                <a16:creationId xmlns:a16="http://schemas.microsoft.com/office/drawing/2014/main" id="{A3F24D2B-26FE-9C92-3D3C-ED211B8D12BA}"/>
              </a:ext>
            </a:extLst>
          </p:cNvPr>
          <p:cNvPicPr>
            <a:picLocks noChangeAspect="1"/>
          </p:cNvPicPr>
          <p:nvPr/>
        </p:nvPicPr>
        <p:blipFill>
          <a:blip r:embed="rId4"/>
          <a:stretch>
            <a:fillRect/>
          </a:stretch>
        </p:blipFill>
        <p:spPr>
          <a:xfrm>
            <a:off x="5526783" y="2385916"/>
            <a:ext cx="2962584" cy="2057497"/>
          </a:xfrm>
          <a:prstGeom prst="rect">
            <a:avLst/>
          </a:prstGeom>
        </p:spPr>
      </p:pic>
      <p:grpSp>
        <p:nvGrpSpPr>
          <p:cNvPr id="25" name="Group 24">
            <a:extLst>
              <a:ext uri="{FF2B5EF4-FFF2-40B4-BE49-F238E27FC236}">
                <a16:creationId xmlns:a16="http://schemas.microsoft.com/office/drawing/2014/main" id="{086112E0-202F-BAD5-D8E0-F734B6AB7AEE}"/>
              </a:ext>
            </a:extLst>
          </p:cNvPr>
          <p:cNvGrpSpPr/>
          <p:nvPr/>
        </p:nvGrpSpPr>
        <p:grpSpPr>
          <a:xfrm rot="20115644">
            <a:off x="4771095" y="3939318"/>
            <a:ext cx="924627" cy="492315"/>
            <a:chOff x="8614913" y="603849"/>
            <a:chExt cx="1690777" cy="707366"/>
          </a:xfrm>
        </p:grpSpPr>
        <p:sp>
          <p:nvSpPr>
            <p:cNvPr id="26" name="Arrow: Right 6">
              <a:extLst>
                <a:ext uri="{FF2B5EF4-FFF2-40B4-BE49-F238E27FC236}">
                  <a16:creationId xmlns:a16="http://schemas.microsoft.com/office/drawing/2014/main" id="{A09B5559-16D9-2F9E-3611-2836E6CF414C}"/>
                </a:ext>
              </a:extLst>
            </p:cNvPr>
            <p:cNvSpPr/>
            <p:nvPr/>
          </p:nvSpPr>
          <p:spPr>
            <a:xfrm>
              <a:off x="8614913" y="603849"/>
              <a:ext cx="1690777" cy="707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FFA61132-DDE8-7C0D-1A87-DF76E5A4A737}"/>
                </a:ext>
              </a:extLst>
            </p:cNvPr>
            <p:cNvSpPr txBox="1"/>
            <p:nvPr/>
          </p:nvSpPr>
          <p:spPr>
            <a:xfrm>
              <a:off x="8699545" y="797545"/>
              <a:ext cx="1521512" cy="276999"/>
            </a:xfrm>
            <a:prstGeom prst="rect">
              <a:avLst/>
            </a:prstGeom>
            <a:noFill/>
          </p:spPr>
          <p:txBody>
            <a:bodyPr wrap="square" rtlCol="0">
              <a:spAutoFit/>
            </a:bodyPr>
            <a:lstStyle/>
            <a:p>
              <a:endParaRPr lang="en-US" sz="1200" b="1" dirty="0">
                <a:solidFill>
                  <a:schemeClr val="bg1"/>
                </a:solidFill>
              </a:endParaRPr>
            </a:p>
          </p:txBody>
        </p:sp>
      </p:grpSp>
      <p:pic>
        <p:nvPicPr>
          <p:cNvPr id="10" name="Picture 9">
            <a:extLst>
              <a:ext uri="{FF2B5EF4-FFF2-40B4-BE49-F238E27FC236}">
                <a16:creationId xmlns:a16="http://schemas.microsoft.com/office/drawing/2014/main" id="{E2BAB37A-406E-7DA9-FF4A-EF905BB8B8A5}"/>
              </a:ext>
            </a:extLst>
          </p:cNvPr>
          <p:cNvPicPr>
            <a:picLocks noChangeAspect="1"/>
          </p:cNvPicPr>
          <p:nvPr/>
        </p:nvPicPr>
        <p:blipFill>
          <a:blip r:embed="rId5"/>
          <a:stretch>
            <a:fillRect/>
          </a:stretch>
        </p:blipFill>
        <p:spPr>
          <a:xfrm>
            <a:off x="3398895" y="3067802"/>
            <a:ext cx="1512315" cy="2285714"/>
          </a:xfrm>
          <a:prstGeom prst="rect">
            <a:avLst/>
          </a:prstGeom>
        </p:spPr>
      </p:pic>
    </p:spTree>
    <p:extLst>
      <p:ext uri="{BB962C8B-B14F-4D97-AF65-F5344CB8AC3E}">
        <p14:creationId xmlns:p14="http://schemas.microsoft.com/office/powerpoint/2010/main" val="21295340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a:extLst>
              <a:ext uri="{FF2B5EF4-FFF2-40B4-BE49-F238E27FC236}">
                <a16:creationId xmlns:a16="http://schemas.microsoft.com/office/drawing/2014/main" id="{84633BF2-5E37-42AB-A92A-43026B091ED5}"/>
              </a:ext>
            </a:extLst>
          </p:cNvPr>
          <p:cNvSpPr txBox="1">
            <a:spLocks/>
          </p:cNvSpPr>
          <p:nvPr/>
        </p:nvSpPr>
        <p:spPr>
          <a:xfrm>
            <a:off x="133166" y="245676"/>
            <a:ext cx="11138190" cy="6026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lt-LT" sz="3600" b="1" dirty="0">
                <a:solidFill>
                  <a:srgbClr val="0070C0"/>
                </a:solidFill>
                <a:latin typeface="Garamond" panose="02020404030301010803" pitchFamily="18" charset="0"/>
                <a:cs typeface="Arial" panose="020B0604020202020204" pitchFamily="34" charset="0"/>
              </a:rPr>
              <a:t>P</a:t>
            </a:r>
            <a:r>
              <a:rPr lang="en-US" sz="3600" b="1" dirty="0" err="1">
                <a:solidFill>
                  <a:srgbClr val="0070C0"/>
                </a:solidFill>
                <a:latin typeface="Garamond" panose="02020404030301010803" pitchFamily="18" charset="0"/>
                <a:cs typeface="Arial" panose="020B0604020202020204" pitchFamily="34" charset="0"/>
              </a:rPr>
              <a:t>articipation</a:t>
            </a:r>
            <a:r>
              <a:rPr lang="en-US" sz="3600" b="1" dirty="0">
                <a:solidFill>
                  <a:srgbClr val="0070C0"/>
                </a:solidFill>
                <a:latin typeface="Garamond" panose="02020404030301010803" pitchFamily="18" charset="0"/>
                <a:cs typeface="Arial" panose="020B0604020202020204" pitchFamily="34" charset="0"/>
              </a:rPr>
              <a:t> in projects</a:t>
            </a:r>
            <a:endParaRPr lang="lt-LT" sz="3600" b="1" dirty="0">
              <a:solidFill>
                <a:srgbClr val="0070C0"/>
              </a:solidFill>
              <a:latin typeface="Garamond" panose="02020404030301010803" pitchFamily="18" charset="0"/>
            </a:endParaRPr>
          </a:p>
        </p:txBody>
      </p:sp>
      <p:pic>
        <p:nvPicPr>
          <p:cNvPr id="19" name="Picture 18">
            <a:extLst>
              <a:ext uri="{FF2B5EF4-FFF2-40B4-BE49-F238E27FC236}">
                <a16:creationId xmlns:a16="http://schemas.microsoft.com/office/drawing/2014/main" id="{59CF3125-468B-463C-95B4-72AC19F36C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66" y="3222902"/>
            <a:ext cx="2171700" cy="1263650"/>
          </a:xfrm>
          <a:prstGeom prst="rect">
            <a:avLst/>
          </a:prstGeom>
        </p:spPr>
      </p:pic>
      <p:sp>
        <p:nvSpPr>
          <p:cNvPr id="20" name="Rectangle 19">
            <a:extLst>
              <a:ext uri="{FF2B5EF4-FFF2-40B4-BE49-F238E27FC236}">
                <a16:creationId xmlns:a16="http://schemas.microsoft.com/office/drawing/2014/main" id="{A2987E99-CC66-4506-882A-67B547B1DD60}"/>
              </a:ext>
            </a:extLst>
          </p:cNvPr>
          <p:cNvSpPr/>
          <p:nvPr/>
        </p:nvSpPr>
        <p:spPr>
          <a:xfrm>
            <a:off x="1589420" y="1627778"/>
            <a:ext cx="8537424" cy="1569660"/>
          </a:xfrm>
          <a:prstGeom prst="rect">
            <a:avLst/>
          </a:prstGeom>
        </p:spPr>
        <p:txBody>
          <a:bodyPr wrap="square">
            <a:spAutoFit/>
          </a:bodyPr>
          <a:lstStyle/>
          <a:p>
            <a:r>
              <a:rPr lang="lt-LT" sz="2400" b="1" dirty="0">
                <a:latin typeface="Garamond" panose="02020404030301010803" pitchFamily="18" charset="0"/>
                <a:ea typeface="Calibri" panose="020F0502020204030204" pitchFamily="34" charset="0"/>
                <a:cs typeface="Arial" panose="020B0604020202020204" pitchFamily="34" charset="0"/>
              </a:rPr>
              <a:t>Lithuanian </a:t>
            </a:r>
            <a:r>
              <a:rPr lang="lt-LT" sz="2400" b="1" dirty="0" err="1">
                <a:latin typeface="Garamond" panose="02020404030301010803" pitchFamily="18" charset="0"/>
                <a:ea typeface="Calibri" panose="020F0502020204030204" pitchFamily="34" charset="0"/>
                <a:cs typeface="Arial" panose="020B0604020202020204" pitchFamily="34" charset="0"/>
              </a:rPr>
              <a:t>Academy</a:t>
            </a:r>
            <a:r>
              <a:rPr lang="lt-LT" sz="2400" b="1" dirty="0">
                <a:latin typeface="Garamond" panose="02020404030301010803" pitchFamily="18" charset="0"/>
                <a:ea typeface="Calibri" panose="020F0502020204030204" pitchFamily="34" charset="0"/>
                <a:cs typeface="Arial" panose="020B0604020202020204" pitchFamily="34" charset="0"/>
              </a:rPr>
              <a:t> </a:t>
            </a:r>
            <a:r>
              <a:rPr lang="lt-LT" sz="2400" b="1" dirty="0" err="1">
                <a:latin typeface="Garamond" panose="02020404030301010803" pitchFamily="18" charset="0"/>
                <a:ea typeface="Calibri" panose="020F0502020204030204" pitchFamily="34" charset="0"/>
                <a:cs typeface="Arial" panose="020B0604020202020204" pitchFamily="34" charset="0"/>
              </a:rPr>
              <a:t>of</a:t>
            </a:r>
            <a:r>
              <a:rPr lang="lt-LT" sz="2400" b="1" dirty="0">
                <a:latin typeface="Garamond" panose="02020404030301010803" pitchFamily="18" charset="0"/>
                <a:ea typeface="Calibri" panose="020F0502020204030204" pitchFamily="34" charset="0"/>
                <a:cs typeface="Arial" panose="020B0604020202020204" pitchFamily="34" charset="0"/>
              </a:rPr>
              <a:t> </a:t>
            </a:r>
            <a:r>
              <a:rPr lang="lt-LT" sz="2400" b="1" dirty="0" err="1">
                <a:latin typeface="Garamond" panose="02020404030301010803" pitchFamily="18" charset="0"/>
                <a:ea typeface="Calibri" panose="020F0502020204030204" pitchFamily="34" charset="0"/>
                <a:cs typeface="Arial" panose="020B0604020202020204" pitchFamily="34" charset="0"/>
              </a:rPr>
              <a:t>Sciences</a:t>
            </a:r>
            <a:endParaRPr lang="lt-LT" sz="2400" b="1" dirty="0">
              <a:latin typeface="Garamond" panose="02020404030301010803" pitchFamily="18" charset="0"/>
              <a:ea typeface="Calibri" panose="020F0502020204030204" pitchFamily="34" charset="0"/>
              <a:cs typeface="Arial" panose="020B0604020202020204" pitchFamily="34" charset="0"/>
            </a:endParaRPr>
          </a:p>
          <a:p>
            <a:r>
              <a:rPr lang="en-US" sz="2400" dirty="0">
                <a:latin typeface="Garamond" panose="02020404030301010803" pitchFamily="18" charset="0"/>
                <a:ea typeface="Calibri" panose="020F0502020204030204" pitchFamily="34" charset="0"/>
                <a:cs typeface="Arial" panose="020B0604020202020204" pitchFamily="34" charset="0"/>
              </a:rPr>
              <a:t>Research and experimental development projects are related to the activities of the European Organization for Nuclear Research (CERN).</a:t>
            </a:r>
            <a:endParaRPr lang="lt-LT" sz="2400" dirty="0">
              <a:latin typeface="Garamond" panose="02020404030301010803" pitchFamily="18" charset="0"/>
              <a:ea typeface="Calibri" panose="020F0502020204030204" pitchFamily="34" charset="0"/>
              <a:cs typeface="Arial" panose="020B0604020202020204" pitchFamily="34" charset="0"/>
            </a:endParaRPr>
          </a:p>
        </p:txBody>
      </p:sp>
      <p:pic>
        <p:nvPicPr>
          <p:cNvPr id="21" name="Picture 20">
            <a:extLst>
              <a:ext uri="{FF2B5EF4-FFF2-40B4-BE49-F238E27FC236}">
                <a16:creationId xmlns:a16="http://schemas.microsoft.com/office/drawing/2014/main" id="{C4F382C5-5D22-4B1F-8E63-E4F2004C0418}"/>
              </a:ext>
            </a:extLst>
          </p:cNvPr>
          <p:cNvPicPr>
            <a:picLocks noChangeAspect="1"/>
          </p:cNvPicPr>
          <p:nvPr/>
        </p:nvPicPr>
        <p:blipFill>
          <a:blip r:embed="rId4"/>
          <a:stretch>
            <a:fillRect/>
          </a:stretch>
        </p:blipFill>
        <p:spPr>
          <a:xfrm>
            <a:off x="211150" y="1606531"/>
            <a:ext cx="1201753" cy="1222836"/>
          </a:xfrm>
          <a:prstGeom prst="rect">
            <a:avLst/>
          </a:prstGeom>
        </p:spPr>
      </p:pic>
      <p:pic>
        <p:nvPicPr>
          <p:cNvPr id="22" name="Picture 2">
            <a:extLst>
              <a:ext uri="{FF2B5EF4-FFF2-40B4-BE49-F238E27FC236}">
                <a16:creationId xmlns:a16="http://schemas.microsoft.com/office/drawing/2014/main" id="{FB29E9C5-5C10-45C1-AA14-1498B4654A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49029" y="1606531"/>
            <a:ext cx="1304358" cy="1222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ectangle 22">
            <a:extLst>
              <a:ext uri="{FF2B5EF4-FFF2-40B4-BE49-F238E27FC236}">
                <a16:creationId xmlns:a16="http://schemas.microsoft.com/office/drawing/2014/main" id="{7E0DD0E8-8D58-4A22-900D-0F4ED494F64A}"/>
              </a:ext>
            </a:extLst>
          </p:cNvPr>
          <p:cNvSpPr/>
          <p:nvPr/>
        </p:nvSpPr>
        <p:spPr>
          <a:xfrm>
            <a:off x="1299692" y="4326980"/>
            <a:ext cx="9441614" cy="830997"/>
          </a:xfrm>
          <a:prstGeom prst="rect">
            <a:avLst/>
          </a:prstGeom>
        </p:spPr>
        <p:txBody>
          <a:bodyPr wrap="square">
            <a:spAutoFit/>
          </a:bodyPr>
          <a:lstStyle/>
          <a:p>
            <a:r>
              <a:rPr lang="en-US" sz="2400" b="1" kern="100" dirty="0">
                <a:solidFill>
                  <a:srgbClr val="0B2242"/>
                </a:solidFill>
                <a:latin typeface="Garamond" panose="02020404030301010803" pitchFamily="18" charset="0"/>
                <a:ea typeface="SimSun" panose="02010600030101010101" pitchFamily="2" charset="-122"/>
                <a:cs typeface="Mangal" panose="02040503050203030202" pitchFamily="18" charset="0"/>
              </a:rPr>
              <a:t>2021 - 2022   </a:t>
            </a:r>
            <a:r>
              <a:rPr lang="lt-LT" sz="2400" b="1" kern="100" dirty="0" err="1">
                <a:latin typeface="Garamond" panose="02020404030301010803" pitchFamily="18" charset="0"/>
                <a:ea typeface="SimSun" panose="02010600030101010101" pitchFamily="2" charset="-122"/>
                <a:cs typeface="Mangal" panose="02040503050203030202" pitchFamily="18" charset="0"/>
              </a:rPr>
              <a:t>Materials</a:t>
            </a:r>
            <a:r>
              <a:rPr lang="lt-LT" sz="2400" b="1" kern="100" dirty="0">
                <a:latin typeface="Garamond" panose="02020404030301010803" pitchFamily="18" charset="0"/>
                <a:ea typeface="SimSun" panose="02010600030101010101" pitchFamily="2" charset="-122"/>
                <a:cs typeface="Mangal" panose="02040503050203030202" pitchFamily="18" charset="0"/>
              </a:rPr>
              <a:t> </a:t>
            </a:r>
            <a:r>
              <a:rPr lang="lt-LT" sz="2400" b="1" kern="100" dirty="0" err="1">
                <a:latin typeface="Garamond" panose="02020404030301010803" pitchFamily="18" charset="0"/>
                <a:ea typeface="SimSun" panose="02010600030101010101" pitchFamily="2" charset="-122"/>
                <a:cs typeface="Mangal" panose="02040503050203030202" pitchFamily="18" charset="0"/>
              </a:rPr>
              <a:t>and</a:t>
            </a:r>
            <a:r>
              <a:rPr lang="lt-LT" sz="2400" b="1" kern="100" dirty="0">
                <a:latin typeface="Garamond" panose="02020404030301010803" pitchFamily="18" charset="0"/>
                <a:ea typeface="SimSun" panose="02010600030101010101" pitchFamily="2" charset="-122"/>
                <a:cs typeface="Mangal" panose="02040503050203030202" pitchFamily="18" charset="0"/>
              </a:rPr>
              <a:t> </a:t>
            </a:r>
            <a:r>
              <a:rPr lang="lt-LT" sz="2400" b="1" kern="100" dirty="0" err="1">
                <a:latin typeface="Garamond" panose="02020404030301010803" pitchFamily="18" charset="0"/>
                <a:ea typeface="SimSun" panose="02010600030101010101" pitchFamily="2" charset="-122"/>
                <a:cs typeface="Mangal" panose="02040503050203030202" pitchFamily="18" charset="0"/>
              </a:rPr>
              <a:t>technologies</a:t>
            </a:r>
            <a:r>
              <a:rPr lang="lt-LT" sz="2400" b="1" kern="100" dirty="0">
                <a:latin typeface="Garamond" panose="02020404030301010803" pitchFamily="18" charset="0"/>
                <a:ea typeface="SimSun" panose="02010600030101010101" pitchFamily="2" charset="-122"/>
                <a:cs typeface="Mangal" panose="02040503050203030202" pitchFamily="18" charset="0"/>
              </a:rPr>
              <a:t> </a:t>
            </a:r>
            <a:r>
              <a:rPr lang="lt-LT" sz="2400" b="1" kern="100" dirty="0" err="1">
                <a:latin typeface="Garamond" panose="02020404030301010803" pitchFamily="18" charset="0"/>
                <a:ea typeface="SimSun" panose="02010600030101010101" pitchFamily="2" charset="-122"/>
                <a:cs typeface="Mangal" panose="02040503050203030202" pitchFamily="18" charset="0"/>
              </a:rPr>
              <a:t>for</a:t>
            </a:r>
            <a:r>
              <a:rPr lang="lt-LT" sz="2400" b="1" kern="100" dirty="0">
                <a:latin typeface="Garamond" panose="02020404030301010803" pitchFamily="18" charset="0"/>
                <a:ea typeface="SimSun" panose="02010600030101010101" pitchFamily="2" charset="-122"/>
                <a:cs typeface="Mangal" panose="02040503050203030202" pitchFamily="18" charset="0"/>
              </a:rPr>
              <a:t> </a:t>
            </a:r>
            <a:r>
              <a:rPr lang="lt-LT" sz="2400" b="1" kern="100" dirty="0" err="1">
                <a:latin typeface="Garamond" panose="02020404030301010803" pitchFamily="18" charset="0"/>
                <a:ea typeface="SimSun" panose="02010600030101010101" pitchFamily="2" charset="-122"/>
                <a:cs typeface="Mangal" panose="02040503050203030202" pitchFamily="18" charset="0"/>
              </a:rPr>
              <a:t>the</a:t>
            </a:r>
            <a:r>
              <a:rPr lang="lt-LT" sz="2400" b="1" kern="100" dirty="0">
                <a:latin typeface="Garamond" panose="02020404030301010803" pitchFamily="18" charset="0"/>
                <a:ea typeface="SimSun" panose="02010600030101010101" pitchFamily="2" charset="-122"/>
                <a:cs typeface="Mangal" panose="02040503050203030202" pitchFamily="18" charset="0"/>
              </a:rPr>
              <a:t> </a:t>
            </a:r>
            <a:r>
              <a:rPr lang="en-GB" sz="2400" b="1" kern="100" dirty="0">
                <a:latin typeface="Garamond" panose="02020404030301010803" pitchFamily="18" charset="0"/>
                <a:ea typeface="SimSun" panose="02010600030101010101" pitchFamily="2" charset="-122"/>
                <a:cs typeface="Calibri" panose="020F0502020204030204" pitchFamily="34" charset="0"/>
              </a:rPr>
              <a:t>high-gain Fast Timing </a:t>
            </a:r>
          </a:p>
          <a:p>
            <a:r>
              <a:rPr lang="en-GB" sz="2400" b="1" kern="100" dirty="0">
                <a:latin typeface="Garamond" panose="02020404030301010803" pitchFamily="18" charset="0"/>
                <a:ea typeface="SimSun" panose="02010600030101010101" pitchFamily="2" charset="-122"/>
                <a:cs typeface="Calibri" panose="020F0502020204030204" pitchFamily="34" charset="0"/>
              </a:rPr>
              <a:t>                         MPGD  detector</a:t>
            </a:r>
            <a:r>
              <a:rPr lang="en-GB" sz="2400" b="1" kern="100" dirty="0">
                <a:latin typeface="Garamond" panose="02020404030301010803" pitchFamily="18" charset="0"/>
                <a:ea typeface="SimSun" panose="02010600030101010101" pitchFamily="2" charset="-122"/>
                <a:cs typeface="Mangal" panose="02040503050203030202" pitchFamily="18" charset="0"/>
              </a:rPr>
              <a:t> </a:t>
            </a:r>
            <a:r>
              <a:rPr lang="lt-LT" sz="2400" b="1" kern="100" dirty="0">
                <a:latin typeface="Garamond" panose="02020404030301010803" pitchFamily="18" charset="0"/>
                <a:ea typeface="SimSun" panose="02010600030101010101" pitchFamily="2" charset="-122"/>
                <a:cs typeface="Mangal" panose="02040503050203030202" pitchFamily="18" charset="0"/>
              </a:rPr>
              <a:t>(FTM)</a:t>
            </a:r>
            <a:endParaRPr lang="en-GB" sz="2400" b="1" dirty="0">
              <a:latin typeface="Garamond" panose="02020404030301010803" pitchFamily="18" charset="0"/>
            </a:endParaRPr>
          </a:p>
        </p:txBody>
      </p:sp>
      <p:sp>
        <p:nvSpPr>
          <p:cNvPr id="24" name="Rectangle 23">
            <a:extLst>
              <a:ext uri="{FF2B5EF4-FFF2-40B4-BE49-F238E27FC236}">
                <a16:creationId xmlns:a16="http://schemas.microsoft.com/office/drawing/2014/main" id="{BCAB8EA5-979F-4C44-930E-71839465C3FD}"/>
              </a:ext>
            </a:extLst>
          </p:cNvPr>
          <p:cNvSpPr/>
          <p:nvPr/>
        </p:nvSpPr>
        <p:spPr>
          <a:xfrm>
            <a:off x="1370809" y="5614833"/>
            <a:ext cx="9370496" cy="1107996"/>
          </a:xfrm>
          <a:prstGeom prst="rect">
            <a:avLst/>
          </a:prstGeom>
        </p:spPr>
        <p:txBody>
          <a:bodyPr wrap="square">
            <a:spAutoFit/>
          </a:bodyPr>
          <a:lstStyle/>
          <a:p>
            <a:r>
              <a:rPr lang="en-US" sz="2200" kern="50" dirty="0">
                <a:solidFill>
                  <a:srgbClr val="231F20"/>
                </a:solidFill>
                <a:latin typeface="Garamond" panose="02020404030301010803" pitchFamily="18" charset="0"/>
                <a:ea typeface="SimSun" panose="02010600030101010101" pitchFamily="2" charset="-122"/>
                <a:cs typeface="Mangal" panose="02040503050203030202" pitchFamily="18" charset="0"/>
              </a:rPr>
              <a:t>Project </a:t>
            </a:r>
            <a:r>
              <a:rPr lang="lt-LT" sz="2200" kern="50" dirty="0">
                <a:solidFill>
                  <a:srgbClr val="231F20"/>
                </a:solidFill>
                <a:latin typeface="Garamond" panose="02020404030301010803" pitchFamily="18" charset="0"/>
                <a:ea typeface="SimSun" panose="02010600030101010101" pitchFamily="2" charset="-122"/>
                <a:cs typeface="Mangal" panose="02040503050203030202" pitchFamily="18" charset="0"/>
              </a:rPr>
              <a:t>l</a:t>
            </a:r>
            <a:r>
              <a:rPr lang="en-US" sz="2200" kern="50" dirty="0" err="1">
                <a:solidFill>
                  <a:srgbClr val="231F20"/>
                </a:solidFill>
                <a:latin typeface="Garamond" panose="02020404030301010803" pitchFamily="18" charset="0"/>
                <a:ea typeface="SimSun" panose="02010600030101010101" pitchFamily="2" charset="-122"/>
                <a:cs typeface="Mangal" panose="02040503050203030202" pitchFamily="18" charset="0"/>
              </a:rPr>
              <a:t>eader</a:t>
            </a:r>
            <a:r>
              <a:rPr lang="en-US" sz="2200" kern="50" dirty="0">
                <a:solidFill>
                  <a:srgbClr val="231F20"/>
                </a:solidFill>
                <a:latin typeface="Garamond" panose="02020404030301010803" pitchFamily="18" charset="0"/>
                <a:ea typeface="SimSun" panose="02010600030101010101" pitchFamily="2" charset="-122"/>
                <a:cs typeface="Mangal" panose="02040503050203030202" pitchFamily="18" charset="0"/>
              </a:rPr>
              <a:t> </a:t>
            </a:r>
            <a:r>
              <a:rPr lang="lt-LT" sz="2200" kern="50" dirty="0">
                <a:solidFill>
                  <a:srgbClr val="231F20"/>
                </a:solidFill>
                <a:latin typeface="Garamond" panose="02020404030301010803" pitchFamily="18" charset="0"/>
                <a:ea typeface="SimSun" panose="02010600030101010101" pitchFamily="2" charset="-122"/>
                <a:cs typeface="Mangal" panose="02040503050203030202" pitchFamily="18" charset="0"/>
              </a:rPr>
              <a:t>P</a:t>
            </a:r>
            <a:r>
              <a:rPr lang="en-US" sz="2200" kern="50" dirty="0" err="1">
                <a:solidFill>
                  <a:srgbClr val="231F20"/>
                </a:solidFill>
                <a:latin typeface="Garamond" panose="02020404030301010803" pitchFamily="18" charset="0"/>
                <a:ea typeface="SimSun" panose="02010600030101010101" pitchFamily="2" charset="-122"/>
                <a:cs typeface="Mangal" panose="02040503050203030202" pitchFamily="18" charset="0"/>
              </a:rPr>
              <a:t>rof</a:t>
            </a:r>
            <a:r>
              <a:rPr lang="en-US" sz="2200" kern="50" dirty="0">
                <a:solidFill>
                  <a:srgbClr val="231F20"/>
                </a:solidFill>
                <a:latin typeface="Garamond" panose="02020404030301010803" pitchFamily="18" charset="0"/>
                <a:ea typeface="SimSun" panose="02010600030101010101" pitchFamily="2" charset="-122"/>
                <a:cs typeface="Mangal" panose="02040503050203030202" pitchFamily="18" charset="0"/>
              </a:rPr>
              <a:t>. Sigitas </a:t>
            </a:r>
            <a:r>
              <a:rPr lang="en-US" sz="2200" kern="50" dirty="0" err="1">
                <a:solidFill>
                  <a:srgbClr val="231F20"/>
                </a:solidFill>
                <a:latin typeface="Garamond" panose="02020404030301010803" pitchFamily="18" charset="0"/>
                <a:ea typeface="SimSun" panose="02010600030101010101" pitchFamily="2" charset="-122"/>
                <a:cs typeface="Mangal" panose="02040503050203030202" pitchFamily="18" charset="0"/>
              </a:rPr>
              <a:t>Tamulevi</a:t>
            </a:r>
            <a:r>
              <a:rPr lang="lt-LT" sz="2200" kern="50" dirty="0" err="1">
                <a:solidFill>
                  <a:srgbClr val="231F20"/>
                </a:solidFill>
                <a:latin typeface="Garamond" panose="02020404030301010803" pitchFamily="18" charset="0"/>
                <a:ea typeface="SimSun" panose="02010600030101010101" pitchFamily="2" charset="-122"/>
                <a:cs typeface="Mangal" panose="02040503050203030202" pitchFamily="18" charset="0"/>
              </a:rPr>
              <a:t>čius</a:t>
            </a:r>
            <a:endParaRPr lang="lt-LT" sz="2200" kern="50" dirty="0">
              <a:solidFill>
                <a:srgbClr val="231F20"/>
              </a:solidFill>
              <a:latin typeface="Garamond" panose="02020404030301010803" pitchFamily="18" charset="0"/>
              <a:ea typeface="SimSun" panose="02010600030101010101" pitchFamily="2" charset="-122"/>
              <a:cs typeface="Mangal" panose="02040503050203030202" pitchFamily="18" charset="0"/>
            </a:endParaRPr>
          </a:p>
          <a:p>
            <a:r>
              <a:rPr lang="lt-LT" sz="2200" kern="50" dirty="0">
                <a:solidFill>
                  <a:srgbClr val="231F20"/>
                </a:solidFill>
                <a:latin typeface="Garamond" panose="02020404030301010803" pitchFamily="18" charset="0"/>
                <a:ea typeface="SimSun" panose="02010600030101010101" pitchFamily="2" charset="-122"/>
                <a:cs typeface="Mangal" panose="02040503050203030202" pitchFamily="18" charset="0"/>
              </a:rPr>
              <a:t>(</a:t>
            </a:r>
            <a:r>
              <a:rPr lang="lt-LT" sz="2200" kern="50" dirty="0" err="1">
                <a:solidFill>
                  <a:srgbClr val="231F20"/>
                </a:solidFill>
                <a:latin typeface="Garamond" panose="02020404030301010803" pitchFamily="18" charset="0"/>
                <a:ea typeface="SimSun" panose="02010600030101010101" pitchFamily="2" charset="-122"/>
                <a:cs typeface="Mangal" panose="02040503050203030202" pitchFamily="18" charset="0"/>
              </a:rPr>
              <a:t>In</a:t>
            </a:r>
            <a:r>
              <a:rPr lang="lt-LT" sz="2200" kern="50" dirty="0">
                <a:solidFill>
                  <a:srgbClr val="231F20"/>
                </a:solidFill>
                <a:latin typeface="Garamond" panose="02020404030301010803" pitchFamily="18" charset="0"/>
                <a:ea typeface="SimSun" panose="02010600030101010101" pitchFamily="2" charset="-122"/>
                <a:cs typeface="Mangal" panose="02040503050203030202" pitchFamily="18" charset="0"/>
              </a:rPr>
              <a:t> </a:t>
            </a:r>
            <a:r>
              <a:rPr lang="lt-LT" sz="2200" kern="50" dirty="0" err="1">
                <a:solidFill>
                  <a:srgbClr val="231F20"/>
                </a:solidFill>
                <a:latin typeface="Garamond" panose="02020404030301010803" pitchFamily="18" charset="0"/>
                <a:ea typeface="SimSun" panose="02010600030101010101" pitchFamily="2" charset="-122"/>
                <a:cs typeface="Mangal" panose="02040503050203030202" pitchFamily="18" charset="0"/>
              </a:rPr>
              <a:t>colloboration</a:t>
            </a:r>
            <a:r>
              <a:rPr lang="lt-LT" sz="2200" kern="50" dirty="0">
                <a:solidFill>
                  <a:srgbClr val="231F20"/>
                </a:solidFill>
                <a:latin typeface="Garamond" panose="02020404030301010803" pitchFamily="18" charset="0"/>
                <a:ea typeface="SimSun" panose="02010600030101010101" pitchFamily="2" charset="-122"/>
                <a:cs typeface="Mangal" panose="02040503050203030202" pitchFamily="18" charset="0"/>
              </a:rPr>
              <a:t> </a:t>
            </a:r>
            <a:r>
              <a:rPr lang="lt-LT" sz="2200" kern="50" dirty="0" err="1">
                <a:solidFill>
                  <a:srgbClr val="231F20"/>
                </a:solidFill>
                <a:latin typeface="Garamond" panose="02020404030301010803" pitchFamily="18" charset="0"/>
                <a:ea typeface="SimSun" panose="02010600030101010101" pitchFamily="2" charset="-122"/>
                <a:cs typeface="Mangal" panose="02040503050203030202" pitchFamily="18" charset="0"/>
              </a:rPr>
              <a:t>with</a:t>
            </a:r>
            <a:r>
              <a:rPr lang="lt-LT" sz="2200" kern="50" dirty="0">
                <a:solidFill>
                  <a:srgbClr val="231F20"/>
                </a:solidFill>
                <a:latin typeface="Garamond" panose="02020404030301010803" pitchFamily="18" charset="0"/>
                <a:ea typeface="SimSun" panose="02010600030101010101" pitchFamily="2" charset="-122"/>
                <a:cs typeface="Mangal" panose="02040503050203030202" pitchFamily="18" charset="0"/>
              </a:rPr>
              <a:t> </a:t>
            </a:r>
            <a:r>
              <a:rPr lang="lt-LT" sz="2200" dirty="0">
                <a:latin typeface="Garamond" panose="02020404030301010803" pitchFamily="18" charset="0"/>
              </a:rPr>
              <a:t>Dr. Piet </a:t>
            </a:r>
            <a:r>
              <a:rPr lang="lt-LT" sz="2200" dirty="0" err="1">
                <a:latin typeface="Garamond" panose="02020404030301010803" pitchFamily="18" charset="0"/>
              </a:rPr>
              <a:t>Verwilligen</a:t>
            </a:r>
            <a:r>
              <a:rPr lang="lt-LT" sz="2200" dirty="0">
                <a:latin typeface="Garamond" panose="02020404030301010803" pitchFamily="18" charset="0"/>
              </a:rPr>
              <a:t>, </a:t>
            </a:r>
            <a:r>
              <a:rPr lang="lt-LT" sz="2200" dirty="0" err="1">
                <a:latin typeface="Garamond" panose="02020404030301010803" pitchFamily="18" charset="0"/>
              </a:rPr>
              <a:t>National</a:t>
            </a:r>
            <a:r>
              <a:rPr lang="lt-LT" sz="2200" dirty="0">
                <a:latin typeface="Garamond" panose="02020404030301010803" pitchFamily="18" charset="0"/>
              </a:rPr>
              <a:t> Institute </a:t>
            </a:r>
            <a:r>
              <a:rPr lang="lt-LT" sz="2200" dirty="0" err="1">
                <a:latin typeface="Garamond" panose="02020404030301010803" pitchFamily="18" charset="0"/>
              </a:rPr>
              <a:t>for</a:t>
            </a:r>
            <a:r>
              <a:rPr lang="lt-LT" sz="2200" dirty="0">
                <a:latin typeface="Garamond" panose="02020404030301010803" pitchFamily="18" charset="0"/>
              </a:rPr>
              <a:t> </a:t>
            </a:r>
            <a:r>
              <a:rPr lang="lt-LT" sz="2200" dirty="0" err="1">
                <a:latin typeface="Garamond" panose="02020404030301010803" pitchFamily="18" charset="0"/>
              </a:rPr>
              <a:t>Nuclear</a:t>
            </a:r>
            <a:r>
              <a:rPr lang="lt-LT" sz="2200" dirty="0">
                <a:latin typeface="Garamond" panose="02020404030301010803" pitchFamily="18" charset="0"/>
              </a:rPr>
              <a:t> </a:t>
            </a:r>
            <a:r>
              <a:rPr lang="lt-LT" sz="2200" dirty="0" err="1">
                <a:latin typeface="Garamond" panose="02020404030301010803" pitchFamily="18" charset="0"/>
              </a:rPr>
              <a:t>Physics</a:t>
            </a:r>
            <a:r>
              <a:rPr lang="lt-LT" sz="2200" dirty="0">
                <a:latin typeface="Garamond" panose="02020404030301010803" pitchFamily="18" charset="0"/>
              </a:rPr>
              <a:t> </a:t>
            </a:r>
            <a:r>
              <a:rPr lang="lt-LT" sz="2200" dirty="0" err="1">
                <a:latin typeface="Garamond" panose="02020404030301010803" pitchFamily="18" charset="0"/>
              </a:rPr>
              <a:t>and</a:t>
            </a:r>
            <a:r>
              <a:rPr lang="lt-LT" sz="2200" dirty="0">
                <a:latin typeface="Garamond" panose="02020404030301010803" pitchFamily="18" charset="0"/>
              </a:rPr>
              <a:t> CERN) </a:t>
            </a:r>
          </a:p>
        </p:txBody>
      </p:sp>
      <p:sp>
        <p:nvSpPr>
          <p:cNvPr id="25" name="Rectangle 24">
            <a:extLst>
              <a:ext uri="{FF2B5EF4-FFF2-40B4-BE49-F238E27FC236}">
                <a16:creationId xmlns:a16="http://schemas.microsoft.com/office/drawing/2014/main" id="{6258EB98-6F85-4C62-B9DB-3A71FDD6C40F}"/>
              </a:ext>
            </a:extLst>
          </p:cNvPr>
          <p:cNvSpPr/>
          <p:nvPr/>
        </p:nvSpPr>
        <p:spPr>
          <a:xfrm>
            <a:off x="8684333" y="4830112"/>
            <a:ext cx="2056973" cy="400110"/>
          </a:xfrm>
          <a:prstGeom prst="rect">
            <a:avLst/>
          </a:prstGeom>
        </p:spPr>
        <p:txBody>
          <a:bodyPr wrap="none">
            <a:spAutoFit/>
          </a:bodyPr>
          <a:lstStyle/>
          <a:p>
            <a:pPr algn="just"/>
            <a:r>
              <a:rPr lang="lt-LT" sz="2000" b="1" kern="50" dirty="0">
                <a:solidFill>
                  <a:srgbClr val="231F20"/>
                </a:solidFill>
                <a:ea typeface="SimSun" panose="02010600030101010101" pitchFamily="2" charset="-122"/>
                <a:cs typeface="Mangal" panose="02040503050203030202" pitchFamily="18" charset="0"/>
              </a:rPr>
              <a:t>(</a:t>
            </a:r>
            <a:r>
              <a:rPr lang="en-US" sz="2000" b="1" kern="50" dirty="0">
                <a:solidFill>
                  <a:srgbClr val="231F20"/>
                </a:solidFill>
                <a:ea typeface="SimSun" panose="02010600030101010101" pitchFamily="2" charset="-122"/>
                <a:cs typeface="Mangal" panose="02040503050203030202" pitchFamily="18" charset="0"/>
              </a:rPr>
              <a:t>20</a:t>
            </a:r>
            <a:r>
              <a:rPr lang="lt-LT" sz="2000" b="1" kern="50" dirty="0">
                <a:solidFill>
                  <a:srgbClr val="231F20"/>
                </a:solidFill>
                <a:ea typeface="SimSun" panose="02010600030101010101" pitchFamily="2" charset="-122"/>
                <a:cs typeface="Mangal" panose="02040503050203030202" pitchFamily="18" charset="0"/>
              </a:rPr>
              <a:t> </a:t>
            </a:r>
            <a:r>
              <a:rPr lang="lt-LT" sz="2000" b="1" kern="50" dirty="0" err="1">
                <a:solidFill>
                  <a:srgbClr val="231F20"/>
                </a:solidFill>
                <a:ea typeface="SimSun" panose="02010600030101010101" pitchFamily="2" charset="-122"/>
                <a:cs typeface="Mangal" panose="02040503050203030202" pitchFamily="18" charset="0"/>
              </a:rPr>
              <a:t>kEUR</a:t>
            </a:r>
            <a:r>
              <a:rPr lang="en-US" sz="2000" b="1" kern="50" dirty="0">
                <a:solidFill>
                  <a:srgbClr val="231F20"/>
                </a:solidFill>
                <a:ea typeface="SimSun" panose="02010600030101010101" pitchFamily="2" charset="-122"/>
                <a:cs typeface="Mangal" panose="02040503050203030202" pitchFamily="18" charset="0"/>
              </a:rPr>
              <a:t> in 2021</a:t>
            </a:r>
            <a:r>
              <a:rPr lang="lt-LT" sz="2000" b="1" kern="50" dirty="0">
                <a:solidFill>
                  <a:srgbClr val="231F20"/>
                </a:solidFill>
                <a:ea typeface="SimSun" panose="02010600030101010101" pitchFamily="2" charset="-122"/>
                <a:cs typeface="Mangal" panose="02040503050203030202" pitchFamily="18" charset="0"/>
              </a:rPr>
              <a:t>)</a:t>
            </a:r>
            <a:endParaRPr lang="en-US" sz="2000" b="1" kern="50" dirty="0">
              <a:solidFill>
                <a:srgbClr val="231F20"/>
              </a:solidFill>
              <a:ea typeface="SimSun" panose="02010600030101010101" pitchFamily="2" charset="-122"/>
              <a:cs typeface="Mangal" panose="02040503050203030202" pitchFamily="18" charset="0"/>
            </a:endParaRPr>
          </a:p>
        </p:txBody>
      </p:sp>
      <p:sp>
        <p:nvSpPr>
          <p:cNvPr id="26" name="Rectangle 25">
            <a:extLst>
              <a:ext uri="{FF2B5EF4-FFF2-40B4-BE49-F238E27FC236}">
                <a16:creationId xmlns:a16="http://schemas.microsoft.com/office/drawing/2014/main" id="{2F05C244-7501-4CC1-AA01-616886EFD85B}"/>
              </a:ext>
            </a:extLst>
          </p:cNvPr>
          <p:cNvSpPr/>
          <p:nvPr/>
        </p:nvSpPr>
        <p:spPr>
          <a:xfrm>
            <a:off x="8684332" y="5230222"/>
            <a:ext cx="2056973" cy="400110"/>
          </a:xfrm>
          <a:prstGeom prst="rect">
            <a:avLst/>
          </a:prstGeom>
        </p:spPr>
        <p:txBody>
          <a:bodyPr wrap="none">
            <a:spAutoFit/>
          </a:bodyPr>
          <a:lstStyle/>
          <a:p>
            <a:pPr algn="just"/>
            <a:r>
              <a:rPr lang="lt-LT" sz="2000" b="1" kern="50" dirty="0">
                <a:solidFill>
                  <a:srgbClr val="231F20"/>
                </a:solidFill>
                <a:ea typeface="SimSun" panose="02010600030101010101" pitchFamily="2" charset="-122"/>
                <a:cs typeface="Mangal" panose="02040503050203030202" pitchFamily="18" charset="0"/>
              </a:rPr>
              <a:t>(</a:t>
            </a:r>
            <a:r>
              <a:rPr lang="en-US" sz="2000" b="1" kern="50" dirty="0">
                <a:solidFill>
                  <a:srgbClr val="231F20"/>
                </a:solidFill>
                <a:ea typeface="SimSun" panose="02010600030101010101" pitchFamily="2" charset="-122"/>
                <a:cs typeface="Mangal" panose="02040503050203030202" pitchFamily="18" charset="0"/>
              </a:rPr>
              <a:t>49</a:t>
            </a:r>
            <a:r>
              <a:rPr lang="lt-LT" sz="2000" b="1" kern="50" dirty="0">
                <a:solidFill>
                  <a:srgbClr val="231F20"/>
                </a:solidFill>
                <a:ea typeface="SimSun" panose="02010600030101010101" pitchFamily="2" charset="-122"/>
                <a:cs typeface="Mangal" panose="02040503050203030202" pitchFamily="18" charset="0"/>
              </a:rPr>
              <a:t> </a:t>
            </a:r>
            <a:r>
              <a:rPr lang="lt-LT" sz="2000" b="1" kern="50" dirty="0" err="1">
                <a:solidFill>
                  <a:srgbClr val="231F20"/>
                </a:solidFill>
                <a:ea typeface="SimSun" panose="02010600030101010101" pitchFamily="2" charset="-122"/>
                <a:cs typeface="Mangal" panose="02040503050203030202" pitchFamily="18" charset="0"/>
              </a:rPr>
              <a:t>kEUR</a:t>
            </a:r>
            <a:r>
              <a:rPr lang="en-US" sz="2000" b="1" kern="50" dirty="0">
                <a:solidFill>
                  <a:srgbClr val="231F20"/>
                </a:solidFill>
                <a:ea typeface="SimSun" panose="02010600030101010101" pitchFamily="2" charset="-122"/>
                <a:cs typeface="Mangal" panose="02040503050203030202" pitchFamily="18" charset="0"/>
              </a:rPr>
              <a:t> in 2022</a:t>
            </a:r>
            <a:r>
              <a:rPr lang="lt-LT" sz="2000" b="1" kern="50" dirty="0">
                <a:solidFill>
                  <a:srgbClr val="231F20"/>
                </a:solidFill>
                <a:ea typeface="SimSun" panose="02010600030101010101" pitchFamily="2" charset="-122"/>
                <a:cs typeface="Mangal" panose="02040503050203030202" pitchFamily="18" charset="0"/>
              </a:rPr>
              <a:t>)</a:t>
            </a:r>
            <a:endParaRPr lang="en-US" sz="2000" b="1" kern="50" dirty="0">
              <a:solidFill>
                <a:srgbClr val="231F20"/>
              </a:solidFill>
              <a:ea typeface="SimSun" panose="02010600030101010101" pitchFamily="2" charset="-122"/>
              <a:cs typeface="Mangal" panose="02040503050203030202" pitchFamily="18" charset="0"/>
            </a:endParaRPr>
          </a:p>
        </p:txBody>
      </p:sp>
    </p:spTree>
    <p:extLst>
      <p:ext uri="{BB962C8B-B14F-4D97-AF65-F5344CB8AC3E}">
        <p14:creationId xmlns:p14="http://schemas.microsoft.com/office/powerpoint/2010/main" val="702098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DD94214-C767-4BDB-8E96-74AC0360E305}"/>
              </a:ext>
            </a:extLst>
          </p:cNvPr>
          <p:cNvSpPr/>
          <p:nvPr/>
        </p:nvSpPr>
        <p:spPr>
          <a:xfrm>
            <a:off x="-317220" y="43671"/>
            <a:ext cx="12192000" cy="1200329"/>
          </a:xfrm>
          <a:prstGeom prst="rect">
            <a:avLst/>
          </a:prstGeom>
        </p:spPr>
        <p:txBody>
          <a:bodyPr wrap="square">
            <a:spAutoFit/>
          </a:bodyPr>
          <a:lstStyle/>
          <a:p>
            <a:pPr algn="ctr"/>
            <a:r>
              <a:rPr lang="lt-LT" sz="3600" b="1" kern="100" dirty="0" err="1">
                <a:solidFill>
                  <a:srgbClr val="0B2242"/>
                </a:solidFill>
                <a:latin typeface="Garamond" panose="02020404030301010803" pitchFamily="18" charset="0"/>
                <a:ea typeface="SimSun" panose="02010600030101010101" pitchFamily="2" charset="-122"/>
                <a:cs typeface="Mangal" panose="02040503050203030202" pitchFamily="18" charset="0"/>
              </a:rPr>
              <a:t>Materials</a:t>
            </a:r>
            <a:r>
              <a:rPr lang="lt-LT" sz="3600" b="1" kern="100" dirty="0">
                <a:solidFill>
                  <a:srgbClr val="0B2242"/>
                </a:solidFill>
                <a:latin typeface="Garamond" panose="02020404030301010803" pitchFamily="18" charset="0"/>
                <a:ea typeface="SimSun" panose="02010600030101010101" pitchFamily="2" charset="-122"/>
                <a:cs typeface="Mangal" panose="02040503050203030202" pitchFamily="18" charset="0"/>
              </a:rPr>
              <a:t> </a:t>
            </a:r>
            <a:r>
              <a:rPr lang="lt-LT" sz="3600" b="1" kern="100" dirty="0" err="1">
                <a:solidFill>
                  <a:srgbClr val="0B2242"/>
                </a:solidFill>
                <a:latin typeface="Garamond" panose="02020404030301010803" pitchFamily="18" charset="0"/>
                <a:ea typeface="SimSun" panose="02010600030101010101" pitchFamily="2" charset="-122"/>
                <a:cs typeface="Mangal" panose="02040503050203030202" pitchFamily="18" charset="0"/>
              </a:rPr>
              <a:t>and</a:t>
            </a:r>
            <a:r>
              <a:rPr lang="lt-LT" sz="3600" b="1" kern="100" dirty="0">
                <a:solidFill>
                  <a:srgbClr val="0B2242"/>
                </a:solidFill>
                <a:latin typeface="Garamond" panose="02020404030301010803" pitchFamily="18" charset="0"/>
                <a:ea typeface="SimSun" panose="02010600030101010101" pitchFamily="2" charset="-122"/>
                <a:cs typeface="Mangal" panose="02040503050203030202" pitchFamily="18" charset="0"/>
              </a:rPr>
              <a:t> </a:t>
            </a:r>
            <a:r>
              <a:rPr lang="lt-LT" sz="3600" b="1" kern="100" dirty="0" err="1">
                <a:solidFill>
                  <a:srgbClr val="0B2242"/>
                </a:solidFill>
                <a:latin typeface="Garamond" panose="02020404030301010803" pitchFamily="18" charset="0"/>
                <a:ea typeface="SimSun" panose="02010600030101010101" pitchFamily="2" charset="-122"/>
                <a:cs typeface="Mangal" panose="02040503050203030202" pitchFamily="18" charset="0"/>
              </a:rPr>
              <a:t>technologies</a:t>
            </a:r>
            <a:r>
              <a:rPr lang="lt-LT" sz="3600" b="1" kern="100" dirty="0">
                <a:solidFill>
                  <a:srgbClr val="0B2242"/>
                </a:solidFill>
                <a:latin typeface="Garamond" panose="02020404030301010803" pitchFamily="18" charset="0"/>
                <a:ea typeface="SimSun" panose="02010600030101010101" pitchFamily="2" charset="-122"/>
                <a:cs typeface="Mangal" panose="02040503050203030202" pitchFamily="18" charset="0"/>
              </a:rPr>
              <a:t> </a:t>
            </a:r>
            <a:r>
              <a:rPr lang="lt-LT" sz="3600" b="1" kern="100" dirty="0" err="1">
                <a:solidFill>
                  <a:srgbClr val="0B2242"/>
                </a:solidFill>
                <a:latin typeface="Garamond" panose="02020404030301010803" pitchFamily="18" charset="0"/>
                <a:ea typeface="SimSun" panose="02010600030101010101" pitchFamily="2" charset="-122"/>
                <a:cs typeface="Mangal" panose="02040503050203030202" pitchFamily="18" charset="0"/>
              </a:rPr>
              <a:t>for</a:t>
            </a:r>
            <a:r>
              <a:rPr lang="lt-LT" sz="3600" b="1" kern="100" dirty="0">
                <a:solidFill>
                  <a:srgbClr val="0B2242"/>
                </a:solidFill>
                <a:latin typeface="Garamond" panose="02020404030301010803" pitchFamily="18" charset="0"/>
                <a:ea typeface="SimSun" panose="02010600030101010101" pitchFamily="2" charset="-122"/>
                <a:cs typeface="Mangal" panose="02040503050203030202" pitchFamily="18" charset="0"/>
              </a:rPr>
              <a:t> </a:t>
            </a:r>
            <a:r>
              <a:rPr lang="lt-LT" sz="3600" b="1" kern="100" dirty="0" err="1">
                <a:solidFill>
                  <a:srgbClr val="0B2242"/>
                </a:solidFill>
                <a:latin typeface="Garamond" panose="02020404030301010803" pitchFamily="18" charset="0"/>
                <a:ea typeface="SimSun" panose="02010600030101010101" pitchFamily="2" charset="-122"/>
                <a:cs typeface="Mangal" panose="02040503050203030202" pitchFamily="18" charset="0"/>
              </a:rPr>
              <a:t>the</a:t>
            </a:r>
            <a:r>
              <a:rPr lang="lt-LT" sz="3600" b="1" kern="100" dirty="0">
                <a:solidFill>
                  <a:srgbClr val="0B2242"/>
                </a:solidFill>
                <a:latin typeface="Garamond" panose="02020404030301010803" pitchFamily="18" charset="0"/>
                <a:ea typeface="SimSun" panose="02010600030101010101" pitchFamily="2" charset="-122"/>
                <a:cs typeface="Mangal" panose="02040503050203030202" pitchFamily="18" charset="0"/>
              </a:rPr>
              <a:t> </a:t>
            </a:r>
            <a:r>
              <a:rPr lang="en-GB" sz="3600" b="1" kern="100" dirty="0">
                <a:solidFill>
                  <a:srgbClr val="0B2242"/>
                </a:solidFill>
                <a:latin typeface="Garamond" panose="02020404030301010803" pitchFamily="18" charset="0"/>
                <a:ea typeface="SimSun" panose="02010600030101010101" pitchFamily="2" charset="-122"/>
                <a:cs typeface="Calibri" panose="020F0502020204030204" pitchFamily="34" charset="0"/>
              </a:rPr>
              <a:t>high-gain </a:t>
            </a:r>
          </a:p>
          <a:p>
            <a:pPr algn="ctr"/>
            <a:r>
              <a:rPr lang="en-GB" sz="3600" b="1" kern="100" dirty="0">
                <a:solidFill>
                  <a:srgbClr val="0B2242"/>
                </a:solidFill>
                <a:latin typeface="Garamond" panose="02020404030301010803" pitchFamily="18" charset="0"/>
                <a:ea typeface="SimSun" panose="02010600030101010101" pitchFamily="2" charset="-122"/>
                <a:cs typeface="Calibri" panose="020F0502020204030204" pitchFamily="34" charset="0"/>
              </a:rPr>
              <a:t>Fast Timing MPGD detector</a:t>
            </a:r>
            <a:r>
              <a:rPr lang="en-GB" sz="3600" b="1" kern="100" dirty="0">
                <a:solidFill>
                  <a:srgbClr val="0B2242"/>
                </a:solidFill>
                <a:latin typeface="Garamond" panose="02020404030301010803" pitchFamily="18" charset="0"/>
                <a:ea typeface="SimSun" panose="02010600030101010101" pitchFamily="2" charset="-122"/>
                <a:cs typeface="Mangal" panose="02040503050203030202" pitchFamily="18" charset="0"/>
              </a:rPr>
              <a:t> </a:t>
            </a:r>
            <a:r>
              <a:rPr lang="lt-LT" sz="3600" b="1" kern="100" dirty="0">
                <a:solidFill>
                  <a:srgbClr val="0B2242"/>
                </a:solidFill>
                <a:latin typeface="Garamond" panose="02020404030301010803" pitchFamily="18" charset="0"/>
                <a:ea typeface="SimSun" panose="02010600030101010101" pitchFamily="2" charset="-122"/>
                <a:cs typeface="Mangal" panose="02040503050203030202" pitchFamily="18" charset="0"/>
              </a:rPr>
              <a:t>(FTM) (</a:t>
            </a:r>
            <a:r>
              <a:rPr lang="en-US" sz="3600" b="1" kern="100" dirty="0">
                <a:solidFill>
                  <a:srgbClr val="0B2242"/>
                </a:solidFill>
                <a:latin typeface="Garamond" panose="02020404030301010803" pitchFamily="18" charset="0"/>
                <a:ea typeface="SimSun" panose="02010600030101010101" pitchFamily="2" charset="-122"/>
                <a:cs typeface="Mangal" panose="02040503050203030202" pitchFamily="18" charset="0"/>
              </a:rPr>
              <a:t>2021 – 2022</a:t>
            </a:r>
            <a:r>
              <a:rPr lang="lt-LT" sz="3600" b="1" kern="100" dirty="0">
                <a:solidFill>
                  <a:srgbClr val="0B2242"/>
                </a:solidFill>
                <a:latin typeface="Garamond" panose="02020404030301010803" pitchFamily="18" charset="0"/>
                <a:ea typeface="SimSun" panose="02010600030101010101" pitchFamily="2" charset="-122"/>
                <a:cs typeface="Mangal" panose="02040503050203030202" pitchFamily="18" charset="0"/>
              </a:rPr>
              <a:t>)</a:t>
            </a:r>
            <a:endParaRPr lang="en-GB" sz="3600" b="1" dirty="0">
              <a:solidFill>
                <a:srgbClr val="0B2242"/>
              </a:solidFill>
              <a:latin typeface="Garamond" panose="02020404030301010803" pitchFamily="18" charset="0"/>
            </a:endParaRPr>
          </a:p>
        </p:txBody>
      </p:sp>
      <p:pic>
        <p:nvPicPr>
          <p:cNvPr id="7" name="Picture 6">
            <a:extLst>
              <a:ext uri="{FF2B5EF4-FFF2-40B4-BE49-F238E27FC236}">
                <a16:creationId xmlns:a16="http://schemas.microsoft.com/office/drawing/2014/main" id="{080603FB-94F8-492C-A6C5-B08E635B3F2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2770" y="2878725"/>
            <a:ext cx="5693230" cy="2580385"/>
          </a:xfrm>
          <a:prstGeom prst="rect">
            <a:avLst/>
          </a:prstGeom>
          <a:noFill/>
          <a:ln>
            <a:noFill/>
          </a:ln>
        </p:spPr>
      </p:pic>
      <p:sp>
        <p:nvSpPr>
          <p:cNvPr id="8" name="Rectangle 7">
            <a:extLst>
              <a:ext uri="{FF2B5EF4-FFF2-40B4-BE49-F238E27FC236}">
                <a16:creationId xmlns:a16="http://schemas.microsoft.com/office/drawing/2014/main" id="{35CE6E70-C891-4E4C-8563-58C32B18D0C4}"/>
              </a:ext>
            </a:extLst>
          </p:cNvPr>
          <p:cNvSpPr/>
          <p:nvPr/>
        </p:nvSpPr>
        <p:spPr>
          <a:xfrm>
            <a:off x="264662" y="5459110"/>
            <a:ext cx="6096000" cy="1200329"/>
          </a:xfrm>
          <a:prstGeom prst="rect">
            <a:avLst/>
          </a:prstGeom>
        </p:spPr>
        <p:txBody>
          <a:bodyPr wrap="square">
            <a:spAutoFit/>
          </a:bodyPr>
          <a:lstStyle/>
          <a:p>
            <a:pPr algn="just"/>
            <a:r>
              <a:rPr lang="en-US" dirty="0">
                <a:latin typeface="Garamond" panose="02020404030301010803" pitchFamily="18" charset="0"/>
                <a:ea typeface="Times New Roman" panose="02020603050405020304" pitchFamily="18" charset="0"/>
              </a:rPr>
              <a:t>SEM images of holes formed in </a:t>
            </a:r>
            <a:r>
              <a:rPr lang="en-US" b="1" dirty="0">
                <a:latin typeface="Garamond" panose="02020404030301010803" pitchFamily="18" charset="0"/>
                <a:ea typeface="Times New Roman" panose="02020603050405020304" pitchFamily="18" charset="0"/>
              </a:rPr>
              <a:t>KAPTON coated with DLC</a:t>
            </a:r>
            <a:r>
              <a:rPr lang="en-US" dirty="0">
                <a:latin typeface="Garamond" panose="02020404030301010803" pitchFamily="18" charset="0"/>
                <a:ea typeface="Times New Roman" panose="02020603050405020304" pitchFamily="18" charset="0"/>
              </a:rPr>
              <a:t>: (a) small fraction of hole array formed by removing DLC prior to drilling, </a:t>
            </a:r>
          </a:p>
          <a:p>
            <a:pPr algn="just"/>
            <a:r>
              <a:rPr lang="en-US" dirty="0">
                <a:latin typeface="Garamond" panose="02020404030301010803" pitchFamily="18" charset="0"/>
                <a:ea typeface="Times New Roman" panose="02020603050405020304" pitchFamily="18" charset="0"/>
              </a:rPr>
              <a:t>(b) a single hole from the array, showing DLC crumpling.</a:t>
            </a:r>
            <a:endParaRPr lang="en-GB" dirty="0">
              <a:latin typeface="Garamond" panose="02020404030301010803" pitchFamily="18" charset="0"/>
            </a:endParaRPr>
          </a:p>
        </p:txBody>
      </p:sp>
      <p:pic>
        <p:nvPicPr>
          <p:cNvPr id="9" name="Picture 17">
            <a:extLst>
              <a:ext uri="{FF2B5EF4-FFF2-40B4-BE49-F238E27FC236}">
                <a16:creationId xmlns:a16="http://schemas.microsoft.com/office/drawing/2014/main" id="{D6E2D77C-1686-4C96-9888-B4B1340E436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0855"/>
          <a:stretch/>
        </p:blipFill>
        <p:spPr bwMode="auto">
          <a:xfrm>
            <a:off x="8047887" y="1919324"/>
            <a:ext cx="2824511" cy="1611954"/>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8159F689-9C05-4070-BD98-5A6B2F8880B8}"/>
              </a:ext>
            </a:extLst>
          </p:cNvPr>
          <p:cNvSpPr/>
          <p:nvPr/>
        </p:nvSpPr>
        <p:spPr>
          <a:xfrm>
            <a:off x="7725158" y="1187753"/>
            <a:ext cx="3268074" cy="369332"/>
          </a:xfrm>
          <a:prstGeom prst="rect">
            <a:avLst/>
          </a:prstGeom>
          <a:solidFill>
            <a:schemeClr val="bg1"/>
          </a:solidFill>
        </p:spPr>
        <p:txBody>
          <a:bodyPr wrap="none">
            <a:spAutoFit/>
          </a:bodyPr>
          <a:lstStyle/>
          <a:p>
            <a:r>
              <a:rPr lang="en-US" altLang="en-US" dirty="0">
                <a:latin typeface="Garamond" panose="02020404030301010803" pitchFamily="18" charset="0"/>
                <a:ea typeface="Times New Roman" panose="02020603050405020304" pitchFamily="18" charset="0"/>
                <a:cs typeface="Times New Roman" panose="02020603050405020304" pitchFamily="18" charset="0"/>
              </a:rPr>
              <a:t>KAPTON</a:t>
            </a:r>
            <a:r>
              <a:rPr lang="lt-LT" altLang="en-US" dirty="0">
                <a:latin typeface="Garamond" panose="02020404030301010803" pitchFamily="18" charset="0"/>
                <a:ea typeface="Times New Roman" panose="02020603050405020304" pitchFamily="18" charset="0"/>
                <a:cs typeface="Times New Roman" panose="02020603050405020304" pitchFamily="18" charset="0"/>
              </a:rPr>
              <a:t> </a:t>
            </a:r>
            <a:r>
              <a:rPr lang="lt-LT" altLang="en-US" dirty="0" err="1">
                <a:latin typeface="Garamond" panose="02020404030301010803" pitchFamily="18" charset="0"/>
                <a:ea typeface="Times New Roman" panose="02020603050405020304" pitchFamily="18" charset="0"/>
                <a:cs typeface="Times New Roman" panose="02020603050405020304" pitchFamily="18" charset="0"/>
              </a:rPr>
              <a:t>average</a:t>
            </a:r>
            <a:r>
              <a:rPr lang="lt-LT" altLang="en-US" dirty="0">
                <a:latin typeface="Garamond" panose="02020404030301010803" pitchFamily="18" charset="0"/>
                <a:ea typeface="Times New Roman" panose="02020603050405020304" pitchFamily="18" charset="0"/>
                <a:cs typeface="Times New Roman" panose="02020603050405020304" pitchFamily="18" charset="0"/>
              </a:rPr>
              <a:t> hole </a:t>
            </a:r>
            <a:r>
              <a:rPr lang="lt-LT" altLang="en-US" dirty="0" err="1">
                <a:latin typeface="Garamond" panose="02020404030301010803" pitchFamily="18" charset="0"/>
                <a:ea typeface="Times New Roman" panose="02020603050405020304" pitchFamily="18" charset="0"/>
                <a:cs typeface="Times New Roman" panose="02020603050405020304" pitchFamily="18" charset="0"/>
              </a:rPr>
              <a:t>diameters</a:t>
            </a:r>
            <a:r>
              <a:rPr lang="lt-LT" altLang="en-US" dirty="0">
                <a:latin typeface="Garamond" panose="02020404030301010803" pitchFamily="18" charset="0"/>
                <a:ea typeface="Times New Roman" panose="02020603050405020304" pitchFamily="18" charset="0"/>
                <a:cs typeface="Times New Roman" panose="02020603050405020304" pitchFamily="18" charset="0"/>
              </a:rPr>
              <a:t>:</a:t>
            </a:r>
          </a:p>
        </p:txBody>
      </p:sp>
      <p:sp>
        <p:nvSpPr>
          <p:cNvPr id="11" name="Rectangle 10">
            <a:extLst>
              <a:ext uri="{FF2B5EF4-FFF2-40B4-BE49-F238E27FC236}">
                <a16:creationId xmlns:a16="http://schemas.microsoft.com/office/drawing/2014/main" id="{EF2480DA-7C2E-4A2B-81E0-09F6D06F49C6}"/>
              </a:ext>
            </a:extLst>
          </p:cNvPr>
          <p:cNvSpPr/>
          <p:nvPr/>
        </p:nvSpPr>
        <p:spPr>
          <a:xfrm>
            <a:off x="8235132" y="1496451"/>
            <a:ext cx="835485" cy="369332"/>
          </a:xfrm>
          <a:prstGeom prst="rect">
            <a:avLst/>
          </a:prstGeom>
        </p:spPr>
        <p:txBody>
          <a:bodyPr wrap="none">
            <a:spAutoFit/>
          </a:bodyPr>
          <a:lstStyle/>
          <a:p>
            <a:r>
              <a:rPr lang="en-US" altLang="en-US" dirty="0">
                <a:ea typeface="Times New Roman" panose="02020603050405020304" pitchFamily="18" charset="0"/>
                <a:cs typeface="Times New Roman" panose="02020603050405020304" pitchFamily="18" charset="0"/>
              </a:rPr>
              <a:t> </a:t>
            </a:r>
            <a:r>
              <a:rPr lang="en-US" altLang="en-US" b="1" dirty="0">
                <a:ea typeface="Times New Roman" panose="02020603050405020304" pitchFamily="18" charset="0"/>
                <a:cs typeface="Times New Roman" panose="02020603050405020304" pitchFamily="18" charset="0"/>
              </a:rPr>
              <a:t>50 </a:t>
            </a:r>
            <a:r>
              <a:rPr lang="en-US" altLang="en-US" b="1" dirty="0" err="1">
                <a:ea typeface="Times New Roman" panose="02020603050405020304" pitchFamily="18" charset="0"/>
                <a:cs typeface="Times New Roman" panose="02020603050405020304" pitchFamily="18" charset="0"/>
              </a:rPr>
              <a:t>μm</a:t>
            </a:r>
            <a:endParaRPr lang="en-GB" b="1" dirty="0"/>
          </a:p>
        </p:txBody>
      </p:sp>
      <p:sp>
        <p:nvSpPr>
          <p:cNvPr id="12" name="Rectangle 11">
            <a:extLst>
              <a:ext uri="{FF2B5EF4-FFF2-40B4-BE49-F238E27FC236}">
                <a16:creationId xmlns:a16="http://schemas.microsoft.com/office/drawing/2014/main" id="{BD825BC6-AD2D-4547-AE36-812A83207BD4}"/>
              </a:ext>
            </a:extLst>
          </p:cNvPr>
          <p:cNvSpPr/>
          <p:nvPr/>
        </p:nvSpPr>
        <p:spPr>
          <a:xfrm>
            <a:off x="9746706" y="1496451"/>
            <a:ext cx="835485" cy="369332"/>
          </a:xfrm>
          <a:prstGeom prst="rect">
            <a:avLst/>
          </a:prstGeom>
        </p:spPr>
        <p:txBody>
          <a:bodyPr wrap="none">
            <a:spAutoFit/>
          </a:bodyPr>
          <a:lstStyle/>
          <a:p>
            <a:r>
              <a:rPr lang="en-US" altLang="en-US" dirty="0">
                <a:ea typeface="Times New Roman" panose="02020603050405020304" pitchFamily="18" charset="0"/>
                <a:cs typeface="Times New Roman" panose="02020603050405020304" pitchFamily="18" charset="0"/>
              </a:rPr>
              <a:t> </a:t>
            </a:r>
            <a:r>
              <a:rPr lang="en-US" altLang="en-US" b="1" dirty="0">
                <a:ea typeface="Times New Roman" panose="02020603050405020304" pitchFamily="18" charset="0"/>
                <a:cs typeface="Times New Roman" panose="02020603050405020304" pitchFamily="18" charset="0"/>
              </a:rPr>
              <a:t>70 </a:t>
            </a:r>
            <a:r>
              <a:rPr lang="en-US" altLang="en-US" b="1" dirty="0" err="1">
                <a:ea typeface="Times New Roman" panose="02020603050405020304" pitchFamily="18" charset="0"/>
                <a:cs typeface="Times New Roman" panose="02020603050405020304" pitchFamily="18" charset="0"/>
              </a:rPr>
              <a:t>μm</a:t>
            </a:r>
            <a:endParaRPr lang="en-GB" b="1" dirty="0"/>
          </a:p>
        </p:txBody>
      </p:sp>
      <p:pic>
        <p:nvPicPr>
          <p:cNvPr id="13" name="Picture 12">
            <a:extLst>
              <a:ext uri="{FF2B5EF4-FFF2-40B4-BE49-F238E27FC236}">
                <a16:creationId xmlns:a16="http://schemas.microsoft.com/office/drawing/2014/main" id="{F5A3CC18-8767-4E72-A458-974C45561367}"/>
              </a:ext>
            </a:extLst>
          </p:cNvPr>
          <p:cNvPicPr>
            <a:picLocks noChangeAspect="1"/>
          </p:cNvPicPr>
          <p:nvPr/>
        </p:nvPicPr>
        <p:blipFill>
          <a:blip r:embed="rId5"/>
          <a:stretch>
            <a:fillRect/>
          </a:stretch>
        </p:blipFill>
        <p:spPr>
          <a:xfrm>
            <a:off x="7174123" y="3807983"/>
            <a:ext cx="4312564" cy="2580385"/>
          </a:xfrm>
          <a:prstGeom prst="rect">
            <a:avLst/>
          </a:prstGeom>
        </p:spPr>
      </p:pic>
      <p:sp>
        <p:nvSpPr>
          <p:cNvPr id="14" name="Rectangle 13">
            <a:extLst>
              <a:ext uri="{FF2B5EF4-FFF2-40B4-BE49-F238E27FC236}">
                <a16:creationId xmlns:a16="http://schemas.microsoft.com/office/drawing/2014/main" id="{238D7E22-CA49-4FB5-982D-BBF86CF7AD84}"/>
              </a:ext>
            </a:extLst>
          </p:cNvPr>
          <p:cNvSpPr/>
          <p:nvPr/>
        </p:nvSpPr>
        <p:spPr>
          <a:xfrm>
            <a:off x="6286313" y="3443207"/>
            <a:ext cx="5954643" cy="369332"/>
          </a:xfrm>
          <a:prstGeom prst="rect">
            <a:avLst/>
          </a:prstGeom>
          <a:solidFill>
            <a:schemeClr val="bg1"/>
          </a:solidFill>
        </p:spPr>
        <p:txBody>
          <a:bodyPr wrap="none">
            <a:spAutoFit/>
          </a:bodyPr>
          <a:lstStyle/>
          <a:p>
            <a:r>
              <a:rPr lang="en-GB" b="1" dirty="0">
                <a:solidFill>
                  <a:srgbClr val="0B2242"/>
                </a:solidFill>
                <a:latin typeface="Garamond" panose="02020404030301010803" pitchFamily="18" charset="0"/>
              </a:rPr>
              <a:t>Schematic overview of a single layer of the FTM prototype</a:t>
            </a:r>
          </a:p>
        </p:txBody>
      </p:sp>
      <p:sp>
        <p:nvSpPr>
          <p:cNvPr id="15" name="Rectangle 14">
            <a:extLst>
              <a:ext uri="{FF2B5EF4-FFF2-40B4-BE49-F238E27FC236}">
                <a16:creationId xmlns:a16="http://schemas.microsoft.com/office/drawing/2014/main" id="{3C045714-49FD-4075-8E6C-6483CA17DAD8}"/>
              </a:ext>
            </a:extLst>
          </p:cNvPr>
          <p:cNvSpPr/>
          <p:nvPr/>
        </p:nvSpPr>
        <p:spPr>
          <a:xfrm>
            <a:off x="6689655" y="6236006"/>
            <a:ext cx="4312564" cy="523220"/>
          </a:xfrm>
          <a:prstGeom prst="rect">
            <a:avLst/>
          </a:prstGeom>
        </p:spPr>
        <p:txBody>
          <a:bodyPr wrap="square">
            <a:spAutoFit/>
          </a:bodyPr>
          <a:lstStyle/>
          <a:p>
            <a:pPr algn="ctr"/>
            <a:r>
              <a:rPr lang="en-US" sz="1400" dirty="0">
                <a:latin typeface="Garamond" panose="02020404030301010803" pitchFamily="18" charset="0"/>
              </a:rPr>
              <a:t>Ch. </a:t>
            </a:r>
            <a:r>
              <a:rPr lang="en-US" sz="1400" dirty="0" err="1">
                <a:latin typeface="Garamond" panose="02020404030301010803" pitchFamily="18" charset="0"/>
              </a:rPr>
              <a:t>Roskas</a:t>
            </a:r>
            <a:r>
              <a:rPr lang="en-US" sz="1400" dirty="0">
                <a:latin typeface="Garamond" panose="02020404030301010803" pitchFamily="18" charset="0"/>
              </a:rPr>
              <a:t>, P. </a:t>
            </a:r>
            <a:r>
              <a:rPr lang="en-US" sz="1400" dirty="0" err="1">
                <a:latin typeface="Garamond" panose="02020404030301010803" pitchFamily="18" charset="0"/>
              </a:rPr>
              <a:t>Verwilligen</a:t>
            </a:r>
            <a:r>
              <a:rPr lang="en-US" sz="1400" dirty="0">
                <a:latin typeface="Garamond" panose="02020404030301010803" pitchFamily="18" charset="0"/>
              </a:rPr>
              <a:t> et al. Proceedings of Science, </a:t>
            </a:r>
          </a:p>
          <a:p>
            <a:pPr algn="ctr"/>
            <a:r>
              <a:rPr lang="en-GB" sz="1400" dirty="0">
                <a:latin typeface="Garamond" panose="02020404030301010803" pitchFamily="18" charset="0"/>
              </a:rPr>
              <a:t>EPS-HEP2019 (2020) 158. DOI: </a:t>
            </a:r>
            <a:r>
              <a:rPr lang="en-GB" sz="1400" dirty="0">
                <a:latin typeface="Garamond" panose="02020404030301010803" pitchFamily="18" charset="0"/>
                <a:hlinkClick r:id="rId6"/>
              </a:rPr>
              <a:t>10.22323/1.364.0158</a:t>
            </a:r>
            <a:r>
              <a:rPr lang="en-US" sz="1400" dirty="0">
                <a:latin typeface="Garamond" panose="02020404030301010803" pitchFamily="18" charset="0"/>
              </a:rPr>
              <a:t> </a:t>
            </a:r>
            <a:endParaRPr lang="en-GB" sz="1400" dirty="0">
              <a:latin typeface="Garamond" panose="02020404030301010803" pitchFamily="18" charset="0"/>
            </a:endParaRPr>
          </a:p>
        </p:txBody>
      </p:sp>
      <p:sp>
        <p:nvSpPr>
          <p:cNvPr id="16" name="Rectangle 15">
            <a:extLst>
              <a:ext uri="{FF2B5EF4-FFF2-40B4-BE49-F238E27FC236}">
                <a16:creationId xmlns:a16="http://schemas.microsoft.com/office/drawing/2014/main" id="{7465BBED-CE26-45F3-8AB9-35F1B3C47C6C}"/>
              </a:ext>
            </a:extLst>
          </p:cNvPr>
          <p:cNvSpPr/>
          <p:nvPr/>
        </p:nvSpPr>
        <p:spPr>
          <a:xfrm>
            <a:off x="264662" y="1557085"/>
            <a:ext cx="6096000" cy="1200329"/>
          </a:xfrm>
          <a:prstGeom prst="rect">
            <a:avLst/>
          </a:prstGeom>
        </p:spPr>
        <p:txBody>
          <a:bodyPr>
            <a:spAutoFit/>
          </a:bodyPr>
          <a:lstStyle/>
          <a:p>
            <a:r>
              <a:rPr lang="en-GB" sz="2400" b="1" dirty="0">
                <a:latin typeface="Garamond" panose="02020404030301010803" pitchFamily="18" charset="0"/>
              </a:rPr>
              <a:t>The project aim </a:t>
            </a:r>
            <a:r>
              <a:rPr lang="en-GB" sz="2400" dirty="0">
                <a:latin typeface="Garamond" panose="02020404030301010803" pitchFamily="18" charset="0"/>
              </a:rPr>
              <a:t>to improve the technology used in the production of a new type of Micro Pattern Gaseous Detectors (MPGD).</a:t>
            </a:r>
          </a:p>
        </p:txBody>
      </p:sp>
    </p:spTree>
    <p:extLst>
      <p:ext uri="{BB962C8B-B14F-4D97-AF65-F5344CB8AC3E}">
        <p14:creationId xmlns:p14="http://schemas.microsoft.com/office/powerpoint/2010/main" val="3159182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1083A62-EADE-427C-9AE6-5876338E040E}"/>
              </a:ext>
            </a:extLst>
          </p:cNvPr>
          <p:cNvPicPr>
            <a:picLocks noChangeAspect="1"/>
          </p:cNvPicPr>
          <p:nvPr/>
        </p:nvPicPr>
        <p:blipFill>
          <a:blip r:embed="rId3"/>
          <a:stretch>
            <a:fillRect/>
          </a:stretch>
        </p:blipFill>
        <p:spPr>
          <a:xfrm>
            <a:off x="128426" y="120385"/>
            <a:ext cx="1230370" cy="1139232"/>
          </a:xfrm>
          <a:prstGeom prst="rect">
            <a:avLst/>
          </a:prstGeom>
        </p:spPr>
      </p:pic>
      <p:sp>
        <p:nvSpPr>
          <p:cNvPr id="7" name="Rectangle 6">
            <a:extLst>
              <a:ext uri="{FF2B5EF4-FFF2-40B4-BE49-F238E27FC236}">
                <a16:creationId xmlns:a16="http://schemas.microsoft.com/office/drawing/2014/main" id="{D4AFFB7F-0E0A-49DD-BD10-7D2A6D22A825}"/>
              </a:ext>
            </a:extLst>
          </p:cNvPr>
          <p:cNvSpPr/>
          <p:nvPr/>
        </p:nvSpPr>
        <p:spPr>
          <a:xfrm>
            <a:off x="1358796" y="233938"/>
            <a:ext cx="9597390" cy="646331"/>
          </a:xfrm>
          <a:prstGeom prst="rect">
            <a:avLst/>
          </a:prstGeom>
        </p:spPr>
        <p:txBody>
          <a:bodyPr wrap="square">
            <a:spAutoFit/>
          </a:bodyPr>
          <a:lstStyle/>
          <a:p>
            <a:pPr algn="ctr"/>
            <a:r>
              <a:rPr lang="en-GB" sz="3600" b="1" dirty="0">
                <a:solidFill>
                  <a:srgbClr val="0370C0"/>
                </a:solidFill>
                <a:latin typeface="Garamond" panose="02020404030301010803" pitchFamily="18" charset="0"/>
              </a:rPr>
              <a:t>The Challenge Based Innovation Program (CBI) </a:t>
            </a:r>
          </a:p>
        </p:txBody>
      </p:sp>
      <p:sp>
        <p:nvSpPr>
          <p:cNvPr id="8" name="Rectangle 7">
            <a:extLst>
              <a:ext uri="{FF2B5EF4-FFF2-40B4-BE49-F238E27FC236}">
                <a16:creationId xmlns:a16="http://schemas.microsoft.com/office/drawing/2014/main" id="{A66F14DF-A69E-4958-9442-2B3B40F55FB8}"/>
              </a:ext>
            </a:extLst>
          </p:cNvPr>
          <p:cNvSpPr/>
          <p:nvPr/>
        </p:nvSpPr>
        <p:spPr>
          <a:xfrm>
            <a:off x="323805" y="4732556"/>
            <a:ext cx="5010150" cy="2308324"/>
          </a:xfrm>
          <a:prstGeom prst="rect">
            <a:avLst/>
          </a:prstGeom>
        </p:spPr>
        <p:txBody>
          <a:bodyPr wrap="square">
            <a:spAutoFit/>
          </a:bodyPr>
          <a:lstStyle/>
          <a:p>
            <a:r>
              <a:rPr lang="lt-LT" sz="2400" b="1" dirty="0">
                <a:latin typeface="Garamond" panose="02020404030301010803" pitchFamily="18" charset="0"/>
                <a:ea typeface="Calibri" panose="020F0502020204030204" pitchFamily="34" charset="0"/>
              </a:rPr>
              <a:t>Markus </a:t>
            </a:r>
            <a:r>
              <a:rPr lang="lt-LT" sz="2400" b="1" dirty="0" err="1">
                <a:latin typeface="Garamond" panose="02020404030301010803" pitchFamily="18" charset="0"/>
                <a:ea typeface="Calibri" panose="020F0502020204030204" pitchFamily="34" charset="0"/>
              </a:rPr>
              <a:t>Nordberg</a:t>
            </a:r>
            <a:endParaRPr lang="en-GB" sz="2400" b="1" dirty="0">
              <a:latin typeface="Garamond" panose="02020404030301010803" pitchFamily="18" charset="0"/>
              <a:ea typeface="Calibri" panose="020F0502020204030204" pitchFamily="34" charset="0"/>
            </a:endParaRPr>
          </a:p>
          <a:p>
            <a:r>
              <a:rPr lang="lt-LT" sz="2400" dirty="0">
                <a:latin typeface="Garamond" panose="02020404030301010803" pitchFamily="18" charset="0"/>
                <a:ea typeface="Calibri" panose="020F0502020204030204" pitchFamily="34" charset="0"/>
              </a:rPr>
              <a:t> </a:t>
            </a:r>
            <a:r>
              <a:rPr lang="en-US" sz="2400" dirty="0">
                <a:latin typeface="Garamond" panose="02020404030301010803" pitchFamily="18" charset="0"/>
                <a:ea typeface="Calibri" panose="020F0502020204030204" pitchFamily="34" charset="0"/>
              </a:rPr>
              <a:t>Development &amp; Innovation (IPT-DI)</a:t>
            </a:r>
            <a:endParaRPr lang="en-GB" sz="2400" dirty="0">
              <a:latin typeface="Garamond" panose="02020404030301010803" pitchFamily="18" charset="0"/>
              <a:ea typeface="Calibri" panose="020F0502020204030204" pitchFamily="34" charset="0"/>
            </a:endParaRPr>
          </a:p>
          <a:p>
            <a:r>
              <a:rPr lang="en-US" sz="2400" dirty="0">
                <a:latin typeface="Garamond" panose="02020404030301010803" pitchFamily="18" charset="0"/>
                <a:ea typeface="Calibri" panose="020F0502020204030204" pitchFamily="34" charset="0"/>
              </a:rPr>
              <a:t>CERN 1211 Geneva 23 Switzerland</a:t>
            </a:r>
            <a:endParaRPr lang="en-GB" sz="2400" dirty="0">
              <a:latin typeface="Garamond" panose="02020404030301010803" pitchFamily="18" charset="0"/>
              <a:ea typeface="Calibri" panose="020F0502020204030204" pitchFamily="34" charset="0"/>
            </a:endParaRPr>
          </a:p>
          <a:p>
            <a:r>
              <a:rPr lang="en-US" sz="2400" dirty="0">
                <a:latin typeface="Garamond" panose="02020404030301010803" pitchFamily="18" charset="0"/>
                <a:ea typeface="Calibri" panose="020F0502020204030204" pitchFamily="34" charset="0"/>
              </a:rPr>
              <a:t>Mobile + 41 75 411 4452</a:t>
            </a:r>
            <a:endParaRPr lang="en-GB" sz="2400" dirty="0">
              <a:latin typeface="Garamond" panose="02020404030301010803" pitchFamily="18" charset="0"/>
              <a:ea typeface="Calibri" panose="020F0502020204030204" pitchFamily="34" charset="0"/>
            </a:endParaRPr>
          </a:p>
          <a:p>
            <a:r>
              <a:rPr lang="en-US" sz="2400" u="sng" dirty="0">
                <a:solidFill>
                  <a:srgbClr val="0000FF"/>
                </a:solidFill>
                <a:latin typeface="Garamond" panose="02020404030301010803" pitchFamily="18" charset="0"/>
                <a:ea typeface="Calibri" panose="020F0502020204030204" pitchFamily="34" charset="0"/>
                <a:hlinkClick r:id="rId4" action="ppaction://hlinkfile"/>
              </a:rPr>
              <a:t>markus.web.cern.ch </a:t>
            </a:r>
            <a:endParaRPr lang="en-GB" sz="2400" dirty="0">
              <a:latin typeface="Garamond" panose="02020404030301010803" pitchFamily="18" charset="0"/>
              <a:ea typeface="Calibri" panose="020F0502020204030204" pitchFamily="34" charset="0"/>
            </a:endParaRPr>
          </a:p>
          <a:p>
            <a:r>
              <a:rPr lang="lt-LT" sz="2400" dirty="0">
                <a:latin typeface="Garamond" panose="02020404030301010803" pitchFamily="18" charset="0"/>
                <a:ea typeface="Calibri" panose="020F0502020204030204" pitchFamily="34" charset="0"/>
              </a:rPr>
              <a:t> </a:t>
            </a:r>
            <a:endParaRPr lang="en-GB" sz="2400" dirty="0">
              <a:latin typeface="Garamond" panose="02020404030301010803" pitchFamily="18" charset="0"/>
              <a:ea typeface="Calibri" panose="020F0502020204030204" pitchFamily="34" charset="0"/>
            </a:endParaRPr>
          </a:p>
        </p:txBody>
      </p:sp>
      <p:sp>
        <p:nvSpPr>
          <p:cNvPr id="9" name="Rectangle 8">
            <a:extLst>
              <a:ext uri="{FF2B5EF4-FFF2-40B4-BE49-F238E27FC236}">
                <a16:creationId xmlns:a16="http://schemas.microsoft.com/office/drawing/2014/main" id="{00336033-9D30-4C80-9677-05C7C0428268}"/>
              </a:ext>
            </a:extLst>
          </p:cNvPr>
          <p:cNvSpPr/>
          <p:nvPr/>
        </p:nvSpPr>
        <p:spPr>
          <a:xfrm>
            <a:off x="5293792" y="1774698"/>
            <a:ext cx="5010150" cy="1384995"/>
          </a:xfrm>
          <a:prstGeom prst="rect">
            <a:avLst/>
          </a:prstGeom>
        </p:spPr>
        <p:txBody>
          <a:bodyPr wrap="square">
            <a:spAutoFit/>
          </a:bodyPr>
          <a:lstStyle/>
          <a:p>
            <a:pPr marL="457200" indent="-457200">
              <a:buFont typeface="Wingdings" panose="05000000000000000000" pitchFamily="2" charset="2"/>
              <a:buChar char="Ø"/>
            </a:pPr>
            <a:r>
              <a:rPr lang="en-US" sz="2800" b="1" dirty="0">
                <a:latin typeface="Garamond" panose="02020404030301010803" pitchFamily="18" charset="0"/>
                <a:ea typeface="Calibri" panose="020F0502020204030204" pitchFamily="34" charset="0"/>
              </a:rPr>
              <a:t>10 students and lecturers</a:t>
            </a:r>
          </a:p>
          <a:p>
            <a:r>
              <a:rPr lang="en-US" sz="2800" b="1" dirty="0">
                <a:latin typeface="Garamond" panose="02020404030301010803" pitchFamily="18" charset="0"/>
                <a:ea typeface="Calibri" panose="020F0502020204030204" pitchFamily="34" charset="0"/>
              </a:rPr>
              <a:t>      (Fall semester, 2022)</a:t>
            </a:r>
            <a:endParaRPr lang="en-GB" sz="2800" dirty="0">
              <a:latin typeface="Garamond" panose="02020404030301010803" pitchFamily="18" charset="0"/>
              <a:ea typeface="Calibri" panose="020F0502020204030204" pitchFamily="34" charset="0"/>
            </a:endParaRPr>
          </a:p>
          <a:p>
            <a:r>
              <a:rPr lang="lt-LT" sz="2800" dirty="0">
                <a:latin typeface="Garamond" panose="02020404030301010803" pitchFamily="18" charset="0"/>
                <a:ea typeface="Calibri" panose="020F0502020204030204" pitchFamily="34" charset="0"/>
              </a:rPr>
              <a:t> </a:t>
            </a:r>
            <a:endParaRPr lang="en-GB" sz="2800" dirty="0">
              <a:latin typeface="Garamond" panose="02020404030301010803" pitchFamily="18" charset="0"/>
              <a:ea typeface="Calibri" panose="020F0502020204030204" pitchFamily="34" charset="0"/>
            </a:endParaRPr>
          </a:p>
        </p:txBody>
      </p:sp>
      <p:pic>
        <p:nvPicPr>
          <p:cNvPr id="10" name="Picture 9">
            <a:extLst>
              <a:ext uri="{FF2B5EF4-FFF2-40B4-BE49-F238E27FC236}">
                <a16:creationId xmlns:a16="http://schemas.microsoft.com/office/drawing/2014/main" id="{F4A011AE-7195-48E7-9E17-BDC454B98226}"/>
              </a:ext>
            </a:extLst>
          </p:cNvPr>
          <p:cNvPicPr>
            <a:picLocks noChangeAspect="1"/>
          </p:cNvPicPr>
          <p:nvPr/>
        </p:nvPicPr>
        <p:blipFill>
          <a:blip r:embed="rId5"/>
          <a:stretch>
            <a:fillRect/>
          </a:stretch>
        </p:blipFill>
        <p:spPr>
          <a:xfrm>
            <a:off x="323805" y="1645743"/>
            <a:ext cx="4069330" cy="2886698"/>
          </a:xfrm>
          <a:prstGeom prst="rect">
            <a:avLst/>
          </a:prstGeom>
        </p:spPr>
      </p:pic>
      <p:pic>
        <p:nvPicPr>
          <p:cNvPr id="11" name="Picture 10">
            <a:extLst>
              <a:ext uri="{FF2B5EF4-FFF2-40B4-BE49-F238E27FC236}">
                <a16:creationId xmlns:a16="http://schemas.microsoft.com/office/drawing/2014/main" id="{864B32E9-0108-4A7D-84DC-161627075211}"/>
              </a:ext>
            </a:extLst>
          </p:cNvPr>
          <p:cNvPicPr>
            <a:picLocks noChangeAspect="1"/>
          </p:cNvPicPr>
          <p:nvPr/>
        </p:nvPicPr>
        <p:blipFill>
          <a:blip r:embed="rId6"/>
          <a:stretch>
            <a:fillRect/>
          </a:stretch>
        </p:blipFill>
        <p:spPr>
          <a:xfrm>
            <a:off x="7346386" y="880269"/>
            <a:ext cx="3534268" cy="828791"/>
          </a:xfrm>
          <a:prstGeom prst="rect">
            <a:avLst/>
          </a:prstGeom>
        </p:spPr>
      </p:pic>
      <p:sp>
        <p:nvSpPr>
          <p:cNvPr id="2" name="Rectangle 1">
            <a:extLst>
              <a:ext uri="{FF2B5EF4-FFF2-40B4-BE49-F238E27FC236}">
                <a16:creationId xmlns:a16="http://schemas.microsoft.com/office/drawing/2014/main" id="{17011B4C-9421-45E9-B4CA-0DD4CDA16B02}"/>
              </a:ext>
            </a:extLst>
          </p:cNvPr>
          <p:cNvSpPr/>
          <p:nvPr/>
        </p:nvSpPr>
        <p:spPr>
          <a:xfrm>
            <a:off x="5647745" y="2913193"/>
            <a:ext cx="4941033" cy="1231106"/>
          </a:xfrm>
          <a:prstGeom prst="rect">
            <a:avLst/>
          </a:prstGeom>
        </p:spPr>
        <p:txBody>
          <a:bodyPr wrap="none">
            <a:spAutoFit/>
          </a:bodyPr>
          <a:lstStyle/>
          <a:p>
            <a:r>
              <a:rPr lang="lt-LT" b="1" dirty="0" err="1">
                <a:solidFill>
                  <a:srgbClr val="393939"/>
                </a:solidFill>
                <a:latin typeface="Arial" panose="020B0604020202020204" pitchFamily="34" charset="0"/>
              </a:rPr>
              <a:t>Contact</a:t>
            </a:r>
            <a:r>
              <a:rPr lang="lt-LT" b="1" dirty="0">
                <a:solidFill>
                  <a:srgbClr val="393939"/>
                </a:solidFill>
                <a:latin typeface="Arial" panose="020B0604020202020204" pitchFamily="34" charset="0"/>
              </a:rPr>
              <a:t> </a:t>
            </a:r>
            <a:r>
              <a:rPr lang="lt-LT" b="1" dirty="0" err="1">
                <a:solidFill>
                  <a:srgbClr val="393939"/>
                </a:solidFill>
                <a:latin typeface="Arial" panose="020B0604020202020204" pitchFamily="34" charset="0"/>
              </a:rPr>
              <a:t>person</a:t>
            </a:r>
            <a:r>
              <a:rPr lang="lt-LT" b="1" dirty="0">
                <a:solidFill>
                  <a:srgbClr val="393939"/>
                </a:solidFill>
                <a:latin typeface="Arial" panose="020B0604020202020204" pitchFamily="34" charset="0"/>
              </a:rPr>
              <a:t>:</a:t>
            </a:r>
          </a:p>
          <a:p>
            <a:r>
              <a:rPr lang="lt-LT" sz="2000" b="1" dirty="0" err="1">
                <a:solidFill>
                  <a:srgbClr val="393939"/>
                </a:solidFill>
                <a:latin typeface="Arial" panose="020B0604020202020204" pitchFamily="34" charset="0"/>
              </a:rPr>
              <a:t>Assoc</a:t>
            </a:r>
            <a:r>
              <a:rPr lang="lt-LT" sz="2000" b="1" dirty="0">
                <a:solidFill>
                  <a:srgbClr val="393939"/>
                </a:solidFill>
                <a:latin typeface="Arial" panose="020B0604020202020204" pitchFamily="34" charset="0"/>
              </a:rPr>
              <a:t>. Prof. Dr. Kristina Ukvalbergienė</a:t>
            </a:r>
          </a:p>
          <a:p>
            <a:r>
              <a:rPr lang="en-GB" dirty="0"/>
              <a:t>Director of Department</a:t>
            </a:r>
            <a:r>
              <a:rPr lang="lt-LT" dirty="0"/>
              <a:t> </a:t>
            </a:r>
            <a:r>
              <a:rPr lang="en-GB" dirty="0"/>
              <a:t>of Academic Affairs</a:t>
            </a:r>
            <a:endParaRPr lang="lt-LT" dirty="0"/>
          </a:p>
          <a:p>
            <a:r>
              <a:rPr lang="en-US" i="0" dirty="0">
                <a:solidFill>
                  <a:srgbClr val="393939"/>
                </a:solidFill>
                <a:effectLst/>
                <a:latin typeface="Arial" panose="020B0604020202020204" pitchFamily="34" charset="0"/>
                <a:hlinkClick r:id="rId7"/>
              </a:rPr>
              <a:t>k</a:t>
            </a:r>
            <a:r>
              <a:rPr lang="lt-LT" i="0" dirty="0" err="1">
                <a:solidFill>
                  <a:srgbClr val="393939"/>
                </a:solidFill>
                <a:effectLst/>
                <a:latin typeface="Arial" panose="020B0604020202020204" pitchFamily="34" charset="0"/>
                <a:hlinkClick r:id="rId7"/>
              </a:rPr>
              <a:t>ristina.ukvalbergiene</a:t>
            </a:r>
            <a:r>
              <a:rPr lang="en-US" dirty="0">
                <a:solidFill>
                  <a:srgbClr val="393939"/>
                </a:solidFill>
                <a:latin typeface="Arial" panose="020B0604020202020204" pitchFamily="34" charset="0"/>
                <a:hlinkClick r:id="rId7"/>
              </a:rPr>
              <a:t>@</a:t>
            </a:r>
            <a:r>
              <a:rPr lang="en-US" dirty="0" err="1">
                <a:solidFill>
                  <a:srgbClr val="393939"/>
                </a:solidFill>
                <a:latin typeface="Arial" panose="020B0604020202020204" pitchFamily="34" charset="0"/>
                <a:hlinkClick r:id="rId7"/>
              </a:rPr>
              <a:t>ktu.lt</a:t>
            </a:r>
            <a:r>
              <a:rPr lang="en-US" dirty="0">
                <a:solidFill>
                  <a:srgbClr val="393939"/>
                </a:solidFill>
                <a:latin typeface="Arial" panose="020B0604020202020204" pitchFamily="34" charset="0"/>
              </a:rPr>
              <a:t> </a:t>
            </a:r>
            <a:endParaRPr lang="en-GB" i="0" dirty="0">
              <a:solidFill>
                <a:srgbClr val="393939"/>
              </a:solidFill>
              <a:effectLst/>
              <a:latin typeface="Arial" panose="020B0604020202020204" pitchFamily="34" charset="0"/>
            </a:endParaRPr>
          </a:p>
        </p:txBody>
      </p:sp>
    </p:spTree>
    <p:extLst>
      <p:ext uri="{BB962C8B-B14F-4D97-AF65-F5344CB8AC3E}">
        <p14:creationId xmlns:p14="http://schemas.microsoft.com/office/powerpoint/2010/main" val="34996153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9AA097-6697-45FF-8DE3-A562378ACCDB}"/>
              </a:ext>
            </a:extLst>
          </p:cNvPr>
          <p:cNvPicPr>
            <a:picLocks noChangeAspect="1"/>
          </p:cNvPicPr>
          <p:nvPr/>
        </p:nvPicPr>
        <p:blipFill>
          <a:blip r:embed="rId3"/>
          <a:stretch>
            <a:fillRect/>
          </a:stretch>
        </p:blipFill>
        <p:spPr>
          <a:xfrm>
            <a:off x="209345" y="35192"/>
            <a:ext cx="2364889" cy="1312861"/>
          </a:xfrm>
          <a:prstGeom prst="rect">
            <a:avLst/>
          </a:prstGeom>
        </p:spPr>
      </p:pic>
      <p:sp>
        <p:nvSpPr>
          <p:cNvPr id="2" name="Rectangle 1">
            <a:extLst>
              <a:ext uri="{FF2B5EF4-FFF2-40B4-BE49-F238E27FC236}">
                <a16:creationId xmlns:a16="http://schemas.microsoft.com/office/drawing/2014/main" id="{CAF40AF5-C89C-4CB9-ABBC-24B3870F8E6F}"/>
              </a:ext>
            </a:extLst>
          </p:cNvPr>
          <p:cNvSpPr/>
          <p:nvPr/>
        </p:nvSpPr>
        <p:spPr>
          <a:xfrm>
            <a:off x="3199704" y="176482"/>
            <a:ext cx="5575244" cy="646331"/>
          </a:xfrm>
          <a:prstGeom prst="rect">
            <a:avLst/>
          </a:prstGeom>
        </p:spPr>
        <p:txBody>
          <a:bodyPr wrap="none">
            <a:spAutoFit/>
          </a:bodyPr>
          <a:lstStyle/>
          <a:p>
            <a:r>
              <a:rPr lang="lv-LV" sz="3600" b="1" dirty="0">
                <a:solidFill>
                  <a:srgbClr val="002060"/>
                </a:solidFill>
                <a:latin typeface="Garamond" panose="02020404030301010803" pitchFamily="18" charset="0"/>
              </a:rPr>
              <a:t>CERN CMS TIER2 project</a:t>
            </a:r>
            <a:endParaRPr lang="en-US" sz="3600" b="1" dirty="0">
              <a:solidFill>
                <a:srgbClr val="002060"/>
              </a:solidFill>
              <a:latin typeface="Garamond" panose="02020404030301010803" pitchFamily="18" charset="0"/>
            </a:endParaRPr>
          </a:p>
        </p:txBody>
      </p:sp>
      <p:sp>
        <p:nvSpPr>
          <p:cNvPr id="3" name="Rectangle 2">
            <a:extLst>
              <a:ext uri="{FF2B5EF4-FFF2-40B4-BE49-F238E27FC236}">
                <a16:creationId xmlns:a16="http://schemas.microsoft.com/office/drawing/2014/main" id="{B6902315-795E-41D0-917F-5185B4D36FC5}"/>
              </a:ext>
            </a:extLst>
          </p:cNvPr>
          <p:cNvSpPr/>
          <p:nvPr/>
        </p:nvSpPr>
        <p:spPr>
          <a:xfrm>
            <a:off x="209345" y="1604495"/>
            <a:ext cx="10554449" cy="3416320"/>
          </a:xfrm>
          <a:prstGeom prst="rect">
            <a:avLst/>
          </a:prstGeom>
        </p:spPr>
        <p:txBody>
          <a:bodyPr wrap="square">
            <a:spAutoFit/>
          </a:bodyPr>
          <a:lstStyle/>
          <a:p>
            <a:pPr algn="just"/>
            <a:r>
              <a:rPr lang="lv-LV" sz="2400" b="1" dirty="0">
                <a:latin typeface="Garamond" panose="02020404030301010803" pitchFamily="18" charset="0"/>
              </a:rPr>
              <a:t>The main goal </a:t>
            </a:r>
            <a:r>
              <a:rPr lang="lv-LV" sz="2400" dirty="0">
                <a:latin typeface="Garamond" panose="02020404030301010803" pitchFamily="18" charset="0"/>
              </a:rPr>
              <a:t>is to unite </a:t>
            </a:r>
            <a:r>
              <a:rPr lang="en-US" sz="2400" dirty="0">
                <a:latin typeface="Garamond" panose="02020404030301010803" pitchFamily="18" charset="0"/>
              </a:rPr>
              <a:t>high-performance computing resources from multiple academic institutions </a:t>
            </a:r>
            <a:r>
              <a:rPr lang="lv-LV" sz="2400" dirty="0">
                <a:latin typeface="Garamond" panose="02020404030301010803" pitchFamily="18" charset="0"/>
              </a:rPr>
              <a:t>in </a:t>
            </a:r>
            <a:r>
              <a:rPr lang="en-US" sz="2400" dirty="0">
                <a:latin typeface="Garamond" panose="02020404030301010803" pitchFamily="18" charset="0"/>
              </a:rPr>
              <a:t>a federated HPC resource pool for efficient processing of CERN CMS T</a:t>
            </a:r>
            <a:r>
              <a:rPr lang="lv-LV" sz="2400" dirty="0">
                <a:latin typeface="Garamond" panose="02020404030301010803" pitchFamily="18" charset="0"/>
              </a:rPr>
              <a:t>IER</a:t>
            </a:r>
            <a:r>
              <a:rPr lang="en-US" sz="2400" dirty="0">
                <a:latin typeface="Garamond" panose="02020404030301010803" pitchFamily="18" charset="0"/>
              </a:rPr>
              <a:t> II</a:t>
            </a:r>
            <a:r>
              <a:rPr lang="lv-LV" sz="2400" dirty="0">
                <a:latin typeface="Garamond" panose="02020404030301010803" pitchFamily="18" charset="0"/>
              </a:rPr>
              <a:t> workloads</a:t>
            </a:r>
            <a:r>
              <a:rPr lang="en-US" sz="2400" dirty="0">
                <a:latin typeface="Garamond" panose="02020404030301010803" pitchFamily="18" charset="0"/>
              </a:rPr>
              <a:t>.</a:t>
            </a:r>
          </a:p>
          <a:p>
            <a:pPr marL="342900" indent="-342900" algn="just">
              <a:buFont typeface="Arial" panose="020B0604020202020204" pitchFamily="34" charset="0"/>
              <a:buChar char="•"/>
            </a:pPr>
            <a:r>
              <a:rPr lang="en-US" sz="2400" dirty="0">
                <a:latin typeface="Garamond" panose="02020404030301010803" pitchFamily="18" charset="0"/>
              </a:rPr>
              <a:t>To establish framework between individual institutions IT teams for HPC resources availabilities and accessibilities</a:t>
            </a:r>
          </a:p>
          <a:p>
            <a:pPr marL="342900" indent="-342900" algn="just">
              <a:buFont typeface="Arial" panose="020B0604020202020204" pitchFamily="34" charset="0"/>
              <a:buChar char="•"/>
            </a:pPr>
            <a:r>
              <a:rPr lang="en-US" sz="2400" dirty="0">
                <a:latin typeface="Garamond" panose="02020404030301010803" pitchFamily="18" charset="0"/>
              </a:rPr>
              <a:t>To create collaboration and experience sharing platform for best practices of managing HPC resources and serving them to TIER II community.</a:t>
            </a:r>
          </a:p>
          <a:p>
            <a:pPr marL="342900" indent="-342900" algn="just">
              <a:buFont typeface="Arial" panose="020B0604020202020204" pitchFamily="34" charset="0"/>
              <a:buChar char="•"/>
            </a:pPr>
            <a:r>
              <a:rPr lang="en-US" sz="2400" dirty="0">
                <a:latin typeface="Garamond" panose="02020404030301010803" pitchFamily="18" charset="0"/>
              </a:rPr>
              <a:t>Using Baltic NREN’s and GEANT optical networks infrastructure interconnect institutional HPC resources at international-Baltic level for at least of 100Gbps lines</a:t>
            </a:r>
            <a:endParaRPr lang="lv-LV" sz="2400" dirty="0">
              <a:latin typeface="Garamond" panose="02020404030301010803" pitchFamily="18" charset="0"/>
            </a:endParaRPr>
          </a:p>
        </p:txBody>
      </p:sp>
      <p:sp>
        <p:nvSpPr>
          <p:cNvPr id="8" name="Rectangle 7">
            <a:extLst>
              <a:ext uri="{FF2B5EF4-FFF2-40B4-BE49-F238E27FC236}">
                <a16:creationId xmlns:a16="http://schemas.microsoft.com/office/drawing/2014/main" id="{488DC575-0B37-4DA1-B7F5-E99EDB3943FE}"/>
              </a:ext>
            </a:extLst>
          </p:cNvPr>
          <p:cNvSpPr/>
          <p:nvPr/>
        </p:nvSpPr>
        <p:spPr>
          <a:xfrm>
            <a:off x="177722" y="5020815"/>
            <a:ext cx="5918278" cy="1508105"/>
          </a:xfrm>
          <a:prstGeom prst="rect">
            <a:avLst/>
          </a:prstGeom>
        </p:spPr>
        <p:txBody>
          <a:bodyPr wrap="square">
            <a:spAutoFit/>
          </a:bodyPr>
          <a:lstStyle/>
          <a:p>
            <a:r>
              <a:rPr lang="lt-LT" b="1" dirty="0" err="1">
                <a:solidFill>
                  <a:srgbClr val="393939"/>
                </a:solidFill>
                <a:latin typeface="Arial" panose="020B0604020202020204" pitchFamily="34" charset="0"/>
              </a:rPr>
              <a:t>Contact</a:t>
            </a:r>
            <a:r>
              <a:rPr lang="lt-LT" b="1" dirty="0">
                <a:solidFill>
                  <a:srgbClr val="393939"/>
                </a:solidFill>
                <a:latin typeface="Arial" panose="020B0604020202020204" pitchFamily="34" charset="0"/>
              </a:rPr>
              <a:t> </a:t>
            </a:r>
            <a:r>
              <a:rPr lang="lt-LT" b="1" dirty="0" err="1">
                <a:solidFill>
                  <a:srgbClr val="393939"/>
                </a:solidFill>
                <a:latin typeface="Arial" panose="020B0604020202020204" pitchFamily="34" charset="0"/>
              </a:rPr>
              <a:t>person</a:t>
            </a:r>
            <a:r>
              <a:rPr lang="lt-LT" b="1" dirty="0">
                <a:solidFill>
                  <a:srgbClr val="393939"/>
                </a:solidFill>
                <a:latin typeface="Arial" panose="020B0604020202020204" pitchFamily="34" charset="0"/>
              </a:rPr>
              <a:t>:</a:t>
            </a:r>
          </a:p>
          <a:p>
            <a:r>
              <a:rPr lang="lt-LT" sz="2000" b="1" dirty="0">
                <a:solidFill>
                  <a:srgbClr val="393939"/>
                </a:solidFill>
                <a:latin typeface="Arial" panose="020B0604020202020204" pitchFamily="34" charset="0"/>
              </a:rPr>
              <a:t>Arvydas Žiliukas</a:t>
            </a:r>
          </a:p>
          <a:p>
            <a:r>
              <a:rPr lang="en-GB" dirty="0"/>
              <a:t>Director of Department of Information Technology Services</a:t>
            </a:r>
          </a:p>
          <a:p>
            <a:r>
              <a:rPr lang="en-GB" dirty="0"/>
              <a:t>Computer Networks Centre</a:t>
            </a:r>
          </a:p>
          <a:p>
            <a:r>
              <a:rPr lang="lt-LT" i="0" dirty="0" err="1">
                <a:solidFill>
                  <a:srgbClr val="393939"/>
                </a:solidFill>
                <a:effectLst/>
                <a:latin typeface="Arial" panose="020B0604020202020204" pitchFamily="34" charset="0"/>
                <a:hlinkClick r:id="rId4"/>
              </a:rPr>
              <a:t>arvydas.ziliukas</a:t>
            </a:r>
            <a:r>
              <a:rPr lang="en-US" dirty="0">
                <a:solidFill>
                  <a:srgbClr val="393939"/>
                </a:solidFill>
                <a:latin typeface="Arial" panose="020B0604020202020204" pitchFamily="34" charset="0"/>
                <a:hlinkClick r:id="rId4"/>
              </a:rPr>
              <a:t>@</a:t>
            </a:r>
            <a:r>
              <a:rPr lang="en-US" dirty="0" err="1">
                <a:solidFill>
                  <a:srgbClr val="393939"/>
                </a:solidFill>
                <a:latin typeface="Arial" panose="020B0604020202020204" pitchFamily="34" charset="0"/>
                <a:hlinkClick r:id="rId4"/>
              </a:rPr>
              <a:t>ktu.lt</a:t>
            </a:r>
            <a:r>
              <a:rPr lang="en-US" dirty="0">
                <a:solidFill>
                  <a:srgbClr val="393939"/>
                </a:solidFill>
                <a:latin typeface="Arial" panose="020B0604020202020204" pitchFamily="34" charset="0"/>
              </a:rPr>
              <a:t> </a:t>
            </a:r>
            <a:endParaRPr lang="en-GB" i="0" dirty="0">
              <a:solidFill>
                <a:srgbClr val="393939"/>
              </a:solidFill>
              <a:effectLst/>
              <a:latin typeface="Arial" panose="020B0604020202020204" pitchFamily="34" charset="0"/>
            </a:endParaRPr>
          </a:p>
        </p:txBody>
      </p:sp>
    </p:spTree>
    <p:extLst>
      <p:ext uri="{BB962C8B-B14F-4D97-AF65-F5344CB8AC3E}">
        <p14:creationId xmlns:p14="http://schemas.microsoft.com/office/powerpoint/2010/main" val="29635035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8D3909-E20B-4FD1-8637-64D16304C9C3}"/>
              </a:ext>
            </a:extLst>
          </p:cNvPr>
          <p:cNvSpPr txBox="1"/>
          <p:nvPr/>
        </p:nvSpPr>
        <p:spPr>
          <a:xfrm>
            <a:off x="496233" y="1440180"/>
            <a:ext cx="11129710" cy="369331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lIns="91440" tIns="45720" rIns="91440" bIns="45720" rtlCol="0" anchor="t">
            <a:spAutoFit/>
          </a:bodyPr>
          <a:lstStyle/>
          <a:p>
            <a:pPr marL="400050" indent="-400050">
              <a:buFont typeface="+mj-lt"/>
              <a:buAutoNum type="romanUcPeriod"/>
            </a:pPr>
            <a:r>
              <a:rPr lang="en-GB" dirty="0">
                <a:solidFill>
                  <a:schemeClr val="accent3">
                    <a:lumMod val="50000"/>
                  </a:schemeClr>
                </a:solidFill>
                <a:latin typeface="Calibri" panose="020F0502020204030204" pitchFamily="34" charset="0"/>
                <a:cs typeface="Calibri" panose="020F0502020204030204" pitchFamily="34" charset="0"/>
              </a:rPr>
              <a:t>The </a:t>
            </a:r>
            <a:r>
              <a:rPr lang="en-GB" b="1" dirty="0">
                <a:solidFill>
                  <a:schemeClr val="accent3">
                    <a:lumMod val="50000"/>
                  </a:schemeClr>
                </a:solidFill>
                <a:latin typeface="Calibri" panose="020F0502020204030204" pitchFamily="34" charset="0"/>
                <a:cs typeface="Calibri" panose="020F0502020204030204" pitchFamily="34" charset="0"/>
              </a:rPr>
              <a:t>Baltic</a:t>
            </a:r>
            <a:r>
              <a:rPr lang="en-GB" dirty="0">
                <a:solidFill>
                  <a:schemeClr val="accent3">
                    <a:lumMod val="50000"/>
                  </a:schemeClr>
                </a:solidFill>
                <a:latin typeface="Calibri" panose="020F0502020204030204" pitchFamily="34" charset="0"/>
                <a:cs typeface="Calibri" panose="020F0502020204030204" pitchFamily="34" charset="0"/>
              </a:rPr>
              <a:t> </a:t>
            </a:r>
            <a:r>
              <a:rPr lang="en-GB" b="1" dirty="0">
                <a:solidFill>
                  <a:schemeClr val="accent3">
                    <a:lumMod val="50000"/>
                  </a:schemeClr>
                </a:solidFill>
                <a:latin typeface="Calibri" panose="020F0502020204030204" pitchFamily="34" charset="0"/>
                <a:cs typeface="Calibri" panose="020F0502020204030204" pitchFamily="34" charset="0"/>
              </a:rPr>
              <a:t>Teacher Programme 2021 (</a:t>
            </a:r>
            <a:r>
              <a:rPr lang="en-GB" dirty="0">
                <a:solidFill>
                  <a:schemeClr val="accent3">
                    <a:lumMod val="50000"/>
                  </a:schemeClr>
                </a:solidFill>
                <a:latin typeface="Calibri" panose="020F0502020204030204" pitchFamily="34" charset="0"/>
                <a:cs typeface="Calibri" panose="020F0502020204030204" pitchFamily="34" charset="0"/>
              </a:rPr>
              <a:t>from 25-30 April 2021)</a:t>
            </a:r>
            <a:endParaRPr lang="lt-LT" dirty="0">
              <a:solidFill>
                <a:schemeClr val="accent3">
                  <a:lumMod val="50000"/>
                </a:schemeClr>
              </a:solidFill>
              <a:latin typeface="Calibri" panose="020F0502020204030204" pitchFamily="34" charset="0"/>
              <a:cs typeface="Calibri" panose="020F0502020204030204" pitchFamily="34" charset="0"/>
            </a:endParaRPr>
          </a:p>
          <a:p>
            <a:r>
              <a:rPr lang="lt-LT" dirty="0">
                <a:solidFill>
                  <a:schemeClr val="accent3">
                    <a:lumMod val="50000"/>
                  </a:schemeClr>
                </a:solidFill>
                <a:latin typeface="Calibri" panose="020F0502020204030204" pitchFamily="34" charset="0"/>
                <a:cs typeface="Calibri" panose="020F0502020204030204" pitchFamily="34" charset="0"/>
              </a:rPr>
              <a:t>      </a:t>
            </a:r>
            <a:r>
              <a:rPr lang="en-GB" dirty="0">
                <a:solidFill>
                  <a:schemeClr val="accent3">
                    <a:lumMod val="50000"/>
                  </a:schemeClr>
                </a:solidFill>
                <a:latin typeface="Calibri" panose="020F0502020204030204" pitchFamily="34" charset="0"/>
                <a:cs typeface="Calibri" panose="020F0502020204030204" pitchFamily="34" charset="0"/>
              </a:rPr>
              <a:t>10 teachers were selected</a:t>
            </a:r>
            <a:endParaRPr lang="lt-LT" dirty="0">
              <a:solidFill>
                <a:schemeClr val="accent3">
                  <a:lumMod val="50000"/>
                </a:schemeClr>
              </a:solidFill>
              <a:latin typeface="Calibri" panose="020F0502020204030204" pitchFamily="34" charset="0"/>
              <a:cs typeface="Calibri" panose="020F0502020204030204" pitchFamily="34" charset="0"/>
            </a:endParaRPr>
          </a:p>
          <a:p>
            <a:r>
              <a:rPr lang="lt-LT" dirty="0">
                <a:solidFill>
                  <a:schemeClr val="accent3">
                    <a:lumMod val="50000"/>
                  </a:schemeClr>
                </a:solidFill>
                <a:latin typeface="Calibri" panose="020F0502020204030204" pitchFamily="34" charset="0"/>
                <a:cs typeface="Calibri" panose="020F0502020204030204" pitchFamily="34" charset="0"/>
              </a:rPr>
              <a:t>      </a:t>
            </a:r>
            <a:r>
              <a:rPr lang="en-GB" dirty="0">
                <a:solidFill>
                  <a:schemeClr val="accent3">
                    <a:lumMod val="50000"/>
                  </a:schemeClr>
                </a:solidFill>
                <a:latin typeface="Calibri" panose="020F0502020204030204" pitchFamily="34" charset="0"/>
                <a:cs typeface="Calibri" panose="020F0502020204030204" pitchFamily="34" charset="0"/>
              </a:rPr>
              <a:t>The </a:t>
            </a:r>
            <a:r>
              <a:rPr lang="en-GB" b="1" dirty="0">
                <a:solidFill>
                  <a:schemeClr val="accent3">
                    <a:lumMod val="50000"/>
                  </a:schemeClr>
                </a:solidFill>
                <a:latin typeface="Calibri" panose="020F0502020204030204" pitchFamily="34" charset="0"/>
                <a:cs typeface="Calibri" panose="020F0502020204030204" pitchFamily="34" charset="0"/>
              </a:rPr>
              <a:t>Baltic</a:t>
            </a:r>
            <a:r>
              <a:rPr lang="en-GB" dirty="0">
                <a:solidFill>
                  <a:schemeClr val="accent3">
                    <a:lumMod val="50000"/>
                  </a:schemeClr>
                </a:solidFill>
                <a:latin typeface="Calibri" panose="020F0502020204030204" pitchFamily="34" charset="0"/>
                <a:cs typeface="Calibri" panose="020F0502020204030204" pitchFamily="34" charset="0"/>
              </a:rPr>
              <a:t> </a:t>
            </a:r>
            <a:r>
              <a:rPr lang="en-GB" b="1" dirty="0">
                <a:solidFill>
                  <a:schemeClr val="accent3">
                    <a:lumMod val="50000"/>
                  </a:schemeClr>
                </a:solidFill>
                <a:latin typeface="Calibri" panose="020F0502020204030204" pitchFamily="34" charset="0"/>
                <a:cs typeface="Calibri" panose="020F0502020204030204" pitchFamily="34" charset="0"/>
              </a:rPr>
              <a:t>Teacher Programme 2022 (</a:t>
            </a:r>
            <a:r>
              <a:rPr lang="en-GB" i="1" dirty="0">
                <a:solidFill>
                  <a:schemeClr val="accent3">
                    <a:lumMod val="50000"/>
                  </a:schemeClr>
                </a:solidFill>
                <a:latin typeface="Calibri" panose="020F0502020204030204" pitchFamily="34" charset="0"/>
                <a:cs typeface="Calibri" panose="020F0502020204030204" pitchFamily="34" charset="0"/>
              </a:rPr>
              <a:t>from 3-9 April 2022</a:t>
            </a:r>
            <a:r>
              <a:rPr lang="en-GB" dirty="0">
                <a:solidFill>
                  <a:schemeClr val="accent3">
                    <a:lumMod val="50000"/>
                  </a:schemeClr>
                </a:solidFill>
                <a:latin typeface="Calibri" panose="020F0502020204030204" pitchFamily="34" charset="0"/>
                <a:cs typeface="Calibri" panose="020F0502020204030204" pitchFamily="34" charset="0"/>
              </a:rPr>
              <a:t>)</a:t>
            </a:r>
            <a:endParaRPr lang="lt-LT" b="1" dirty="0">
              <a:solidFill>
                <a:schemeClr val="accent3">
                  <a:lumMod val="50000"/>
                </a:schemeClr>
              </a:solidFill>
              <a:latin typeface="Calibri" panose="020F0502020204030204" pitchFamily="34" charset="0"/>
              <a:cs typeface="Calibri" panose="020F0502020204030204" pitchFamily="34" charset="0"/>
            </a:endParaRPr>
          </a:p>
          <a:p>
            <a:r>
              <a:rPr lang="lt-LT" b="1" dirty="0">
                <a:solidFill>
                  <a:schemeClr val="accent3">
                    <a:lumMod val="50000"/>
                  </a:schemeClr>
                </a:solidFill>
                <a:latin typeface="Calibri" panose="020F0502020204030204" pitchFamily="34" charset="0"/>
                <a:cs typeface="Calibri" panose="020F0502020204030204" pitchFamily="34" charset="0"/>
              </a:rPr>
              <a:t>      </a:t>
            </a:r>
            <a:r>
              <a:rPr lang="en-GB" b="1" dirty="0">
                <a:solidFill>
                  <a:schemeClr val="accent3">
                    <a:lumMod val="50000"/>
                  </a:schemeClr>
                </a:solidFill>
                <a:latin typeface="Calibri" panose="020F0502020204030204" pitchFamily="34" charset="0"/>
                <a:cs typeface="Calibri" panose="020F0502020204030204" pitchFamily="34" charset="0"/>
              </a:rPr>
              <a:t>Cancelled due to COVID-19</a:t>
            </a:r>
            <a:endParaRPr lang="en-GB" dirty="0">
              <a:solidFill>
                <a:schemeClr val="accent3">
                  <a:lumMod val="50000"/>
                </a:schemeClr>
              </a:solidFill>
              <a:latin typeface="Calibri" panose="020F0502020204030204" pitchFamily="34" charset="0"/>
              <a:cs typeface="Calibri" panose="020F0502020204030204" pitchFamily="34" charset="0"/>
            </a:endParaRPr>
          </a:p>
          <a:p>
            <a:endParaRPr lang="lt-LT" dirty="0">
              <a:solidFill>
                <a:schemeClr val="accent3">
                  <a:lumMod val="50000"/>
                </a:schemeClr>
              </a:solidFill>
              <a:latin typeface="Calibri" panose="020F0502020204030204" pitchFamily="34" charset="0"/>
              <a:cs typeface="Calibri" panose="020F0502020204030204" pitchFamily="34" charset="0"/>
            </a:endParaRPr>
          </a:p>
          <a:p>
            <a:r>
              <a:rPr lang="en-GB" b="1" i="1" dirty="0">
                <a:solidFill>
                  <a:schemeClr val="accent3">
                    <a:lumMod val="50000"/>
                  </a:schemeClr>
                </a:solidFill>
                <a:latin typeface="Calibri" panose="020F0502020204030204" pitchFamily="34" charset="0"/>
                <a:cs typeface="Calibri" panose="020F0502020204030204" pitchFamily="34" charset="0"/>
              </a:rPr>
              <a:t>The Baltic Teacher Programme 2023 will take place from 23-28 April 2023.</a:t>
            </a:r>
          </a:p>
          <a:p>
            <a:r>
              <a:rPr lang="en-GB" dirty="0">
                <a:solidFill>
                  <a:schemeClr val="accent3">
                    <a:lumMod val="50000"/>
                  </a:schemeClr>
                </a:solidFill>
                <a:latin typeface="Calibri" panose="020F0502020204030204" pitchFamily="34" charset="0"/>
                <a:cs typeface="Calibri" panose="020F0502020204030204" pitchFamily="34" charset="0"/>
              </a:rPr>
              <a:t>Lectures, on-site visits, exhibitions, and hands-on workshops will introduce its participants to </a:t>
            </a:r>
          </a:p>
          <a:p>
            <a:r>
              <a:rPr lang="en-GB" dirty="0">
                <a:solidFill>
                  <a:schemeClr val="accent3">
                    <a:lumMod val="50000"/>
                  </a:schemeClr>
                </a:solidFill>
                <a:latin typeface="Calibri" panose="020F0502020204030204" pitchFamily="34" charset="0"/>
                <a:cs typeface="Calibri" panose="020F0502020204030204" pitchFamily="34" charset="0"/>
              </a:rPr>
              <a:t>cutting-edge particle physics. </a:t>
            </a:r>
            <a:endParaRPr lang="lt-LT" dirty="0">
              <a:solidFill>
                <a:schemeClr val="accent3">
                  <a:lumMod val="50000"/>
                </a:schemeClr>
              </a:solidFill>
              <a:latin typeface="Calibri" panose="020F0502020204030204" pitchFamily="34" charset="0"/>
              <a:cs typeface="Calibri" panose="020F0502020204030204" pitchFamily="34" charset="0"/>
            </a:endParaRPr>
          </a:p>
          <a:p>
            <a:r>
              <a:rPr lang="lt-LT" dirty="0">
                <a:solidFill>
                  <a:schemeClr val="accent3">
                    <a:lumMod val="50000"/>
                  </a:schemeClr>
                </a:solidFill>
                <a:latin typeface="Calibri" panose="020F0502020204030204" pitchFamily="34" charset="0"/>
                <a:cs typeface="Calibri" panose="020F0502020204030204" pitchFamily="34" charset="0"/>
              </a:rPr>
              <a:t>II.</a:t>
            </a:r>
            <a:r>
              <a:rPr lang="lt-LT" b="1" i="1" dirty="0">
                <a:solidFill>
                  <a:schemeClr val="accent3">
                    <a:lumMod val="50000"/>
                  </a:schemeClr>
                </a:solidFill>
                <a:latin typeface="Calibri" panose="020F0502020204030204" pitchFamily="34" charset="0"/>
                <a:cs typeface="Calibri" panose="020F0502020204030204" pitchFamily="34" charset="0"/>
              </a:rPr>
              <a:t> </a:t>
            </a:r>
            <a:r>
              <a:rPr lang="en-GB" b="1" i="1" dirty="0">
                <a:solidFill>
                  <a:schemeClr val="accent3">
                    <a:lumMod val="50000"/>
                  </a:schemeClr>
                </a:solidFill>
                <a:latin typeface="Calibri" panose="020F0502020204030204" pitchFamily="34" charset="0"/>
                <a:cs typeface="Calibri" panose="020F0502020204030204" pitchFamily="34" charset="0"/>
              </a:rPr>
              <a:t>Modern physics is reinforced in the updated secondary and primary</a:t>
            </a:r>
            <a:r>
              <a:rPr lang="lt-LT" b="1" i="1" dirty="0">
                <a:solidFill>
                  <a:schemeClr val="accent3">
                    <a:lumMod val="50000"/>
                  </a:schemeClr>
                </a:solidFill>
                <a:latin typeface="Calibri" panose="020F0502020204030204" pitchFamily="34" charset="0"/>
                <a:cs typeface="Calibri" panose="020F0502020204030204" pitchFamily="34" charset="0"/>
              </a:rPr>
              <a:t> </a:t>
            </a:r>
            <a:r>
              <a:rPr lang="lt-LT" b="1" i="1" dirty="0" err="1">
                <a:solidFill>
                  <a:schemeClr val="accent3">
                    <a:lumMod val="50000"/>
                  </a:schemeClr>
                </a:solidFill>
                <a:latin typeface="Calibri" panose="020F0502020204030204" pitchFamily="34" charset="0"/>
                <a:cs typeface="Calibri" panose="020F0502020204030204" pitchFamily="34" charset="0"/>
              </a:rPr>
              <a:t>school</a:t>
            </a:r>
            <a:r>
              <a:rPr lang="lt-LT" b="1" i="1" dirty="0">
                <a:solidFill>
                  <a:schemeClr val="accent3">
                    <a:lumMod val="50000"/>
                  </a:schemeClr>
                </a:solidFill>
                <a:latin typeface="Calibri" panose="020F0502020204030204" pitchFamily="34" charset="0"/>
                <a:cs typeface="Calibri" panose="020F0502020204030204" pitchFamily="34" charset="0"/>
              </a:rPr>
              <a:t> </a:t>
            </a:r>
            <a:r>
              <a:rPr lang="en-GB" b="1" i="1" dirty="0">
                <a:solidFill>
                  <a:schemeClr val="accent3">
                    <a:lumMod val="50000"/>
                  </a:schemeClr>
                </a:solidFill>
                <a:latin typeface="Calibri" panose="020F0502020204030204" pitchFamily="34" charset="0"/>
                <a:cs typeface="Calibri" panose="020F0502020204030204" pitchFamily="34" charset="0"/>
              </a:rPr>
              <a:t>curricula</a:t>
            </a:r>
            <a:endParaRPr lang="lt-LT" b="1" i="1" dirty="0">
              <a:solidFill>
                <a:schemeClr val="accent3">
                  <a:lumMod val="50000"/>
                </a:schemeClr>
              </a:solidFill>
              <a:latin typeface="Calibri" panose="020F0502020204030204" pitchFamily="34" charset="0"/>
              <a:cs typeface="Calibri" panose="020F0502020204030204" pitchFamily="34" charset="0"/>
            </a:endParaRPr>
          </a:p>
          <a:p>
            <a:endParaRPr lang="lt-LT" b="1" i="1" dirty="0">
              <a:solidFill>
                <a:schemeClr val="accent3">
                  <a:lumMod val="50000"/>
                </a:schemeClr>
              </a:solidFill>
              <a:latin typeface="Calibri" panose="020F0502020204030204" pitchFamily="34" charset="0"/>
              <a:cs typeface="Calibri" panose="020F0502020204030204" pitchFamily="34" charset="0"/>
            </a:endParaRPr>
          </a:p>
          <a:p>
            <a:r>
              <a:rPr lang="lt-LT" dirty="0">
                <a:solidFill>
                  <a:schemeClr val="accent3">
                    <a:lumMod val="50000"/>
                  </a:schemeClr>
                </a:solidFill>
                <a:latin typeface="Calibri" panose="020F0502020204030204" pitchFamily="34" charset="0"/>
                <a:cs typeface="Calibri" panose="020F0502020204030204" pitchFamily="34" charset="0"/>
              </a:rPr>
              <a:t>III. </a:t>
            </a:r>
            <a:r>
              <a:rPr lang="lt-LT" b="1" i="1" dirty="0">
                <a:solidFill>
                  <a:schemeClr val="accent3">
                    <a:lumMod val="50000"/>
                  </a:schemeClr>
                </a:solidFill>
                <a:latin typeface="Calibri" panose="020F0502020204030204" pitchFamily="34" charset="0"/>
                <a:cs typeface="Calibri" panose="020F0502020204030204" pitchFamily="34" charset="0"/>
              </a:rPr>
              <a:t>I</a:t>
            </a:r>
            <a:r>
              <a:rPr lang="en-GB" b="1" i="1" dirty="0" err="1">
                <a:solidFill>
                  <a:schemeClr val="accent3">
                    <a:lumMod val="50000"/>
                  </a:schemeClr>
                </a:solidFill>
                <a:latin typeface="Calibri" panose="020F0502020204030204" pitchFamily="34" charset="0"/>
                <a:cs typeface="Calibri" panose="020F0502020204030204" pitchFamily="34" charset="0"/>
              </a:rPr>
              <a:t>nitial</a:t>
            </a:r>
            <a:r>
              <a:rPr lang="en-GB" b="1" i="1" dirty="0">
                <a:solidFill>
                  <a:schemeClr val="accent3">
                    <a:lumMod val="50000"/>
                  </a:schemeClr>
                </a:solidFill>
                <a:latin typeface="Calibri" panose="020F0502020204030204" pitchFamily="34" charset="0"/>
                <a:cs typeface="Calibri" panose="020F0502020204030204" pitchFamily="34" charset="0"/>
              </a:rPr>
              <a:t> activities with pupils in STEM centres developed</a:t>
            </a:r>
            <a:endParaRPr lang="lt-LT" b="1" i="1" dirty="0">
              <a:solidFill>
                <a:schemeClr val="accent3">
                  <a:lumMod val="50000"/>
                </a:schemeClr>
              </a:solidFill>
              <a:latin typeface="Calibri" panose="020F0502020204030204" pitchFamily="34" charset="0"/>
              <a:cs typeface="Calibri" panose="020F0502020204030204" pitchFamily="34" charset="0"/>
            </a:endParaRPr>
          </a:p>
          <a:p>
            <a:endParaRPr lang="lt-LT" b="1" i="1" dirty="0">
              <a:solidFill>
                <a:schemeClr val="accent3">
                  <a:lumMod val="50000"/>
                </a:schemeClr>
              </a:solidFill>
              <a:latin typeface="Calibri" panose="020F0502020204030204" pitchFamily="34" charset="0"/>
              <a:cs typeface="Calibri" panose="020F0502020204030204" pitchFamily="34" charset="0"/>
            </a:endParaRPr>
          </a:p>
          <a:p>
            <a:r>
              <a:rPr lang="lt-LT" dirty="0">
                <a:solidFill>
                  <a:schemeClr val="accent3">
                    <a:lumMod val="50000"/>
                  </a:schemeClr>
                </a:solidFill>
                <a:latin typeface="Calibri" panose="020F0502020204030204" pitchFamily="34" charset="0"/>
                <a:cs typeface="Calibri" panose="020F0502020204030204" pitchFamily="34" charset="0"/>
              </a:rPr>
              <a:t>IV. </a:t>
            </a:r>
            <a:r>
              <a:rPr lang="en-GB" b="1" i="1" dirty="0">
                <a:solidFill>
                  <a:schemeClr val="accent3">
                    <a:lumMod val="50000"/>
                  </a:schemeClr>
                </a:solidFill>
                <a:latin typeface="Calibri" panose="020F0502020204030204" pitchFamily="34" charset="0"/>
                <a:cs typeface="Calibri" panose="020F0502020204030204" pitchFamily="34" charset="0"/>
              </a:rPr>
              <a:t>A "Modern Physics in School" qualification programme for teachers to implement new curricula</a:t>
            </a:r>
            <a:r>
              <a:rPr lang="en-GB" b="1" dirty="0">
                <a:solidFill>
                  <a:schemeClr val="accent3">
                    <a:lumMod val="50000"/>
                  </a:schemeClr>
                </a:solidFill>
                <a:latin typeface="Calibri" panose="020F0502020204030204" pitchFamily="34" charset="0"/>
                <a:cs typeface="Calibri" panose="020F0502020204030204" pitchFamily="34" charset="0"/>
              </a:rPr>
              <a:t> </a:t>
            </a:r>
            <a:endParaRPr lang="en-GB" dirty="0">
              <a:solidFill>
                <a:schemeClr val="accent3">
                  <a:lumMod val="50000"/>
                </a:schemeClr>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D41E7B3A-AB97-88AF-0515-234B29858CBF}"/>
              </a:ext>
            </a:extLst>
          </p:cNvPr>
          <p:cNvSpPr txBox="1"/>
          <p:nvPr/>
        </p:nvSpPr>
        <p:spPr>
          <a:xfrm>
            <a:off x="496233" y="427950"/>
            <a:ext cx="11292996" cy="707886"/>
          </a:xfrm>
          <a:prstGeom prst="rect">
            <a:avLst/>
          </a:prstGeom>
          <a:noFill/>
        </p:spPr>
        <p:txBody>
          <a:bodyPr wrap="square">
            <a:spAutoFit/>
          </a:bodyPr>
          <a:lstStyle/>
          <a:p>
            <a:r>
              <a:rPr lang="en-US" sz="4000" dirty="0">
                <a:solidFill>
                  <a:srgbClr val="941100"/>
                </a:solidFill>
              </a:rPr>
              <a:t>Teacher Engagement</a:t>
            </a:r>
          </a:p>
        </p:txBody>
      </p:sp>
    </p:spTree>
    <p:extLst>
      <p:ext uri="{BB962C8B-B14F-4D97-AF65-F5344CB8AC3E}">
        <p14:creationId xmlns:p14="http://schemas.microsoft.com/office/powerpoint/2010/main" val="18616711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121BDD0-F970-430A-974E-E0C49459481D}"/>
              </a:ext>
            </a:extLst>
          </p:cNvPr>
          <p:cNvSpPr/>
          <p:nvPr/>
        </p:nvSpPr>
        <p:spPr>
          <a:xfrm>
            <a:off x="599875" y="164250"/>
            <a:ext cx="8642096" cy="707886"/>
          </a:xfrm>
          <a:prstGeom prst="rect">
            <a:avLst/>
          </a:prstGeom>
        </p:spPr>
        <p:txBody>
          <a:bodyPr wrap="square">
            <a:spAutoFit/>
          </a:bodyPr>
          <a:lstStyle/>
          <a:p>
            <a:r>
              <a:rPr lang="en-GB" sz="4000" dirty="0">
                <a:solidFill>
                  <a:srgbClr val="941100"/>
                </a:solidFill>
              </a:rPr>
              <a:t>Science outreach</a:t>
            </a:r>
            <a:r>
              <a:rPr lang="lt-LT" sz="4000" dirty="0">
                <a:solidFill>
                  <a:srgbClr val="941100"/>
                </a:solidFill>
              </a:rPr>
              <a:t> </a:t>
            </a:r>
            <a:r>
              <a:rPr lang="en-GB" sz="4000" dirty="0" err="1">
                <a:solidFill>
                  <a:srgbClr val="941100"/>
                </a:solidFill>
              </a:rPr>
              <a:t>center</a:t>
            </a:r>
            <a:endParaRPr lang="en-GB" sz="4000" dirty="0">
              <a:solidFill>
                <a:srgbClr val="941100"/>
              </a:solidFill>
            </a:endParaRPr>
          </a:p>
        </p:txBody>
      </p:sp>
      <p:pic>
        <p:nvPicPr>
          <p:cNvPr id="15" name="Picture 14">
            <a:extLst>
              <a:ext uri="{FF2B5EF4-FFF2-40B4-BE49-F238E27FC236}">
                <a16:creationId xmlns:a16="http://schemas.microsoft.com/office/drawing/2014/main" id="{C0D49635-7155-4039-BB76-B7FFFAAB00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1807" y="991537"/>
            <a:ext cx="7909135" cy="5632033"/>
          </a:xfrm>
          <a:prstGeom prst="rect">
            <a:avLst/>
          </a:prstGeom>
        </p:spPr>
      </p:pic>
    </p:spTree>
    <p:extLst>
      <p:ext uri="{BB962C8B-B14F-4D97-AF65-F5344CB8AC3E}">
        <p14:creationId xmlns:p14="http://schemas.microsoft.com/office/powerpoint/2010/main" val="20664311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980F7-F628-40B0-89A1-B15C469CC82C}"/>
              </a:ext>
            </a:extLst>
          </p:cNvPr>
          <p:cNvSpPr>
            <a:spLocks noGrp="1"/>
          </p:cNvSpPr>
          <p:nvPr>
            <p:ph type="title"/>
          </p:nvPr>
        </p:nvSpPr>
        <p:spPr>
          <a:xfrm>
            <a:off x="631371" y="1003148"/>
            <a:ext cx="5019455" cy="3657600"/>
          </a:xfrm>
        </p:spPr>
        <p:txBody>
          <a:bodyPr>
            <a:normAutofit/>
          </a:bodyPr>
          <a:lstStyle/>
          <a:p>
            <a:r>
              <a:rPr lang="en-GB" sz="3100" b="1" dirty="0"/>
              <a:t>National Science festival “Spaceship Earth”</a:t>
            </a:r>
            <a:br>
              <a:rPr lang="en-GB" sz="3100" dirty="0"/>
            </a:br>
            <a:r>
              <a:rPr lang="en-GB" sz="1600" b="0" dirty="0"/>
              <a:t>About 2 hands-on activities and 2 lectures annually starting from 2015. In 2022 – 2 hands-on activities and a lecture </a:t>
            </a:r>
            <a:r>
              <a:rPr lang="en-GB" sz="1600" dirty="0"/>
              <a:t>on E</a:t>
            </a:r>
            <a:r>
              <a:rPr lang="en-GB" sz="1600" b="0" dirty="0"/>
              <a:t>nergy for </a:t>
            </a:r>
            <a:r>
              <a:rPr lang="en-GB" sz="1600" dirty="0"/>
              <a:t>F</a:t>
            </a:r>
            <a:r>
              <a:rPr lang="en-GB" sz="1600" b="0" dirty="0"/>
              <a:t>uture.</a:t>
            </a:r>
            <a:br>
              <a:rPr lang="en-GB" sz="1600" b="0" dirty="0"/>
            </a:br>
            <a:br>
              <a:rPr lang="en-GB" sz="1600" b="0" dirty="0"/>
            </a:br>
            <a:br>
              <a:rPr lang="lt-LT" dirty="0"/>
            </a:br>
            <a:endParaRPr lang="en-GB" dirty="0"/>
          </a:p>
        </p:txBody>
      </p:sp>
      <p:pic>
        <p:nvPicPr>
          <p:cNvPr id="4" name="Picture 3">
            <a:extLst>
              <a:ext uri="{FF2B5EF4-FFF2-40B4-BE49-F238E27FC236}">
                <a16:creationId xmlns:a16="http://schemas.microsoft.com/office/drawing/2014/main" id="{ED485401-177F-4B21-986B-CB57F3FA13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8257" y="2704571"/>
            <a:ext cx="3093988" cy="4153429"/>
          </a:xfrm>
          <a:prstGeom prst="rect">
            <a:avLst/>
          </a:prstGeom>
        </p:spPr>
      </p:pic>
      <p:sp>
        <p:nvSpPr>
          <p:cNvPr id="5" name="Rectangle 4">
            <a:extLst>
              <a:ext uri="{FF2B5EF4-FFF2-40B4-BE49-F238E27FC236}">
                <a16:creationId xmlns:a16="http://schemas.microsoft.com/office/drawing/2014/main" id="{4E6F5E75-35EF-4CEA-86B6-60A9A8A14AAB}"/>
              </a:ext>
            </a:extLst>
          </p:cNvPr>
          <p:cNvSpPr/>
          <p:nvPr/>
        </p:nvSpPr>
        <p:spPr>
          <a:xfrm>
            <a:off x="6541175" y="1042310"/>
            <a:ext cx="4471096" cy="1323439"/>
          </a:xfrm>
          <a:prstGeom prst="rect">
            <a:avLst/>
          </a:prstGeom>
        </p:spPr>
        <p:txBody>
          <a:bodyPr wrap="none">
            <a:spAutoFit/>
          </a:bodyPr>
          <a:lstStyle/>
          <a:p>
            <a:r>
              <a:rPr lang="en-GB" sz="3100" b="1" dirty="0">
                <a:solidFill>
                  <a:srgbClr val="941100"/>
                </a:solidFill>
                <a:latin typeface="Arial" charset="0"/>
                <a:cs typeface="Arial" charset="0"/>
              </a:rPr>
              <a:t>CERN virtual tours for </a:t>
            </a:r>
          </a:p>
          <a:p>
            <a:r>
              <a:rPr lang="en-GB" sz="3100" b="1" dirty="0">
                <a:solidFill>
                  <a:srgbClr val="941100"/>
                </a:solidFill>
                <a:latin typeface="Arial" charset="0"/>
                <a:cs typeface="Arial" charset="0"/>
              </a:rPr>
              <a:t>students and publics</a:t>
            </a:r>
          </a:p>
          <a:p>
            <a:r>
              <a:rPr lang="en-GB" dirty="0">
                <a:solidFill>
                  <a:srgbClr val="941100"/>
                </a:solidFill>
                <a:latin typeface="Arial" charset="0"/>
                <a:cs typeface="Arial" charset="0"/>
              </a:rPr>
              <a:t>2014, 2016, 2017, 2018</a:t>
            </a:r>
          </a:p>
        </p:txBody>
      </p:sp>
      <p:pic>
        <p:nvPicPr>
          <p:cNvPr id="7" name="Picture 6">
            <a:extLst>
              <a:ext uri="{FF2B5EF4-FFF2-40B4-BE49-F238E27FC236}">
                <a16:creationId xmlns:a16="http://schemas.microsoft.com/office/drawing/2014/main" id="{AF0A93BB-4D02-4B1A-87EE-B728D71009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4471" y="2504107"/>
            <a:ext cx="3093988" cy="4160881"/>
          </a:xfrm>
          <a:prstGeom prst="rect">
            <a:avLst/>
          </a:prstGeom>
        </p:spPr>
      </p:pic>
    </p:spTree>
    <p:extLst>
      <p:ext uri="{BB962C8B-B14F-4D97-AF65-F5344CB8AC3E}">
        <p14:creationId xmlns:p14="http://schemas.microsoft.com/office/powerpoint/2010/main" val="26967228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F29ABD6-FA96-8484-ABC9-25B999DBFAE1}"/>
              </a:ext>
            </a:extLst>
          </p:cNvPr>
          <p:cNvSpPr txBox="1"/>
          <p:nvPr/>
        </p:nvSpPr>
        <p:spPr>
          <a:xfrm>
            <a:off x="2732315" y="2721114"/>
            <a:ext cx="7306808" cy="707886"/>
          </a:xfrm>
          <a:prstGeom prst="rect">
            <a:avLst/>
          </a:prstGeom>
          <a:noFill/>
        </p:spPr>
        <p:txBody>
          <a:bodyPr wrap="none" rtlCol="0">
            <a:spAutoFit/>
          </a:bodyPr>
          <a:lstStyle/>
          <a:p>
            <a:r>
              <a:rPr lang="en-US" sz="4000" b="1" dirty="0">
                <a:solidFill>
                  <a:srgbClr val="941100"/>
                </a:solidFill>
              </a:rPr>
              <a:t>Thank you for your attention!</a:t>
            </a:r>
          </a:p>
        </p:txBody>
      </p:sp>
    </p:spTree>
    <p:extLst>
      <p:ext uri="{BB962C8B-B14F-4D97-AF65-F5344CB8AC3E}">
        <p14:creationId xmlns:p14="http://schemas.microsoft.com/office/powerpoint/2010/main" val="3939431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3FBB1-D719-3FF8-301B-98BA6422BDBA}"/>
              </a:ext>
            </a:extLst>
          </p:cNvPr>
          <p:cNvSpPr>
            <a:spLocks noGrp="1"/>
          </p:cNvSpPr>
          <p:nvPr>
            <p:ph type="title"/>
          </p:nvPr>
        </p:nvSpPr>
        <p:spPr/>
        <p:txBody>
          <a:bodyPr/>
          <a:lstStyle/>
          <a:p>
            <a:r>
              <a:rPr lang="en-US" dirty="0"/>
              <a:t>Development of scintillators for fast radiation detectors: theoretical studies</a:t>
            </a:r>
          </a:p>
        </p:txBody>
      </p:sp>
      <p:sp>
        <p:nvSpPr>
          <p:cNvPr id="3" name="Content Placeholder 2">
            <a:extLst>
              <a:ext uri="{FF2B5EF4-FFF2-40B4-BE49-F238E27FC236}">
                <a16:creationId xmlns:a16="http://schemas.microsoft.com/office/drawing/2014/main" id="{F112A81B-2D0F-796D-5193-CFD9D8CED051}"/>
              </a:ext>
            </a:extLst>
          </p:cNvPr>
          <p:cNvSpPr>
            <a:spLocks noGrp="1"/>
          </p:cNvSpPr>
          <p:nvPr>
            <p:ph idx="1"/>
          </p:nvPr>
        </p:nvSpPr>
        <p:spPr>
          <a:xfrm>
            <a:off x="838200" y="1828800"/>
            <a:ext cx="10515600" cy="4664075"/>
          </a:xfrm>
        </p:spPr>
        <p:txBody>
          <a:bodyPr>
            <a:normAutofit lnSpcReduction="10000"/>
          </a:bodyPr>
          <a:lstStyle/>
          <a:p>
            <a:pPr>
              <a:lnSpc>
                <a:spcPct val="120000"/>
              </a:lnSpc>
              <a:spcAft>
                <a:spcPts val="600"/>
              </a:spcAft>
            </a:pPr>
            <a:r>
              <a:rPr lang="en-US" sz="2000" dirty="0">
                <a:latin typeface="Calibri" panose="020F0502020204030204" pitchFamily="34" charset="0"/>
                <a:cs typeface="Calibri" panose="020F0502020204030204" pitchFamily="34" charset="0"/>
              </a:rPr>
              <a:t>Study of carrier dynamics important for response time of multicomponent scintillators initiated in 2020;</a:t>
            </a:r>
          </a:p>
          <a:p>
            <a:pPr>
              <a:lnSpc>
                <a:spcPct val="120000"/>
              </a:lnSpc>
              <a:spcAft>
                <a:spcPts val="600"/>
              </a:spcAft>
            </a:pPr>
            <a:r>
              <a:rPr lang="en-US" sz="2000" dirty="0">
                <a:latin typeface="Calibri" panose="020F0502020204030204" pitchFamily="34" charset="0"/>
                <a:cs typeface="Calibri" panose="020F0502020204030204" pitchFamily="34" charset="0"/>
              </a:rPr>
              <a:t>PhD student </a:t>
            </a:r>
            <a:r>
              <a:rPr lang="en-US" sz="2000" dirty="0" err="1">
                <a:latin typeface="Calibri" panose="020F0502020204030204" pitchFamily="34" charset="0"/>
                <a:cs typeface="Calibri" panose="020F0502020204030204" pitchFamily="34" charset="0"/>
              </a:rPr>
              <a:t>Yauheni</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Talochka</a:t>
            </a:r>
            <a:r>
              <a:rPr lang="en-US" sz="2000" dirty="0">
                <a:latin typeface="Calibri" panose="020F0502020204030204" pitchFamily="34" charset="0"/>
                <a:cs typeface="Calibri" panose="020F0502020204030204" pitchFamily="34" charset="0"/>
              </a:rPr>
              <a:t> started his PhD studies on this topic in 2020;</a:t>
            </a:r>
          </a:p>
          <a:p>
            <a:pPr>
              <a:lnSpc>
                <a:spcPct val="120000"/>
              </a:lnSpc>
              <a:spcAft>
                <a:spcPts val="600"/>
              </a:spcAft>
            </a:pPr>
            <a:r>
              <a:rPr lang="en-US" sz="2000" dirty="0">
                <a:latin typeface="Calibri" panose="020F0502020204030204" pitchFamily="34" charset="0"/>
                <a:cs typeface="Calibri" panose="020F0502020204030204" pitchFamily="34" charset="0"/>
              </a:rPr>
              <a:t>At least </a:t>
            </a:r>
            <a:r>
              <a:rPr lang="en-US" sz="2000" dirty="0">
                <a:solidFill>
                  <a:srgbClr val="941100"/>
                </a:solidFill>
                <a:latin typeface="Calibri" panose="020F0502020204030204" pitchFamily="34" charset="0"/>
                <a:cs typeface="Calibri" panose="020F0502020204030204" pitchFamily="34" charset="0"/>
              </a:rPr>
              <a:t>4 papers </a:t>
            </a:r>
            <a:r>
              <a:rPr lang="en-US" sz="2000" dirty="0">
                <a:latin typeface="Calibri" panose="020F0502020204030204" pitchFamily="34" charset="0"/>
                <a:cs typeface="Calibri" panose="020F0502020204030204" pitchFamily="34" charset="0"/>
              </a:rPr>
              <a:t>with substantial support by calculations of </a:t>
            </a:r>
            <a:r>
              <a:rPr lang="en-US" sz="2000" dirty="0" err="1">
                <a:latin typeface="Calibri" panose="020F0502020204030204" pitchFamily="34" charset="0"/>
                <a:cs typeface="Calibri" panose="020F0502020204030204" pitchFamily="34" charset="0"/>
              </a:rPr>
              <a:t>Yauheni</a:t>
            </a:r>
            <a:r>
              <a:rPr lang="en-US" sz="2000" dirty="0">
                <a:latin typeface="Calibri" panose="020F0502020204030204" pitchFamily="34" charset="0"/>
                <a:cs typeface="Calibri" panose="020F0502020204030204" pitchFamily="34" charset="0"/>
              </a:rPr>
              <a:t> in 2021-2022;</a:t>
            </a:r>
          </a:p>
          <a:p>
            <a:pPr>
              <a:lnSpc>
                <a:spcPct val="120000"/>
              </a:lnSpc>
              <a:spcAft>
                <a:spcPts val="600"/>
              </a:spcAft>
            </a:pPr>
            <a:r>
              <a:rPr lang="en-US" sz="2000" dirty="0">
                <a:latin typeface="Calibri" panose="020F0502020204030204" pitchFamily="34" charset="0"/>
                <a:cs typeface="Calibri" panose="020F0502020204030204" pitchFamily="34" charset="0"/>
              </a:rPr>
              <a:t>First basically theoretical paper by </a:t>
            </a:r>
            <a:r>
              <a:rPr lang="en-US" sz="2000" dirty="0" err="1">
                <a:latin typeface="Calibri" panose="020F0502020204030204" pitchFamily="34" charset="0"/>
                <a:cs typeface="Calibri" panose="020F0502020204030204" pitchFamily="34" charset="0"/>
              </a:rPr>
              <a:t>Yauheni</a:t>
            </a:r>
            <a:r>
              <a:rPr lang="en-US" sz="2000" dirty="0">
                <a:latin typeface="Calibri" panose="020F0502020204030204" pitchFamily="34" charset="0"/>
                <a:cs typeface="Calibri" panose="020F0502020204030204" pitchFamily="34" charset="0"/>
              </a:rPr>
              <a:t> on this topic in 2022: </a:t>
            </a:r>
            <a:br>
              <a:rPr lang="en-US" sz="2000" dirty="0">
                <a:latin typeface="Calibri" panose="020F0502020204030204" pitchFamily="34" charset="0"/>
                <a:cs typeface="Calibri" panose="020F0502020204030204" pitchFamily="34" charset="0"/>
              </a:rPr>
            </a:br>
            <a:r>
              <a:rPr lang="en-US" sz="2000" dirty="0">
                <a:solidFill>
                  <a:srgbClr val="941100"/>
                </a:solidFill>
                <a:latin typeface="Calibri" panose="020F0502020204030204" pitchFamily="34" charset="0"/>
                <a:cs typeface="Calibri" panose="020F0502020204030204" pitchFamily="34" charset="0"/>
              </a:rPr>
              <a:t>Y. </a:t>
            </a:r>
            <a:r>
              <a:rPr lang="en-US" sz="2000" dirty="0" err="1">
                <a:solidFill>
                  <a:srgbClr val="941100"/>
                </a:solidFill>
                <a:latin typeface="Calibri" panose="020F0502020204030204" pitchFamily="34" charset="0"/>
                <a:cs typeface="Calibri" panose="020F0502020204030204" pitchFamily="34" charset="0"/>
              </a:rPr>
              <a:t>Talochka</a:t>
            </a:r>
            <a:r>
              <a:rPr lang="en-US" sz="2000" dirty="0">
                <a:solidFill>
                  <a:srgbClr val="941100"/>
                </a:solidFill>
                <a:latin typeface="Calibri" panose="020F0502020204030204" pitchFamily="34" charset="0"/>
                <a:cs typeface="Calibri" panose="020F0502020204030204" pitchFamily="34" charset="0"/>
              </a:rPr>
              <a:t> et al., Impact of compositional disorder on electron migration in lutetium–yttrium </a:t>
            </a:r>
            <a:r>
              <a:rPr lang="en-US" sz="2000" dirty="0" err="1">
                <a:solidFill>
                  <a:srgbClr val="941100"/>
                </a:solidFill>
                <a:latin typeface="Calibri" panose="020F0502020204030204" pitchFamily="34" charset="0"/>
                <a:cs typeface="Calibri" panose="020F0502020204030204" pitchFamily="34" charset="0"/>
              </a:rPr>
              <a:t>oxyorthosilicate</a:t>
            </a:r>
            <a:r>
              <a:rPr lang="en-US" sz="2000" dirty="0">
                <a:solidFill>
                  <a:srgbClr val="941100"/>
                </a:solidFill>
                <a:latin typeface="Calibri" panose="020F0502020204030204" pitchFamily="34" charset="0"/>
                <a:cs typeface="Calibri" panose="020F0502020204030204" pitchFamily="34" charset="0"/>
              </a:rPr>
              <a:t> scintillator, J. Appl. Phys. 132, 053101 (2022)</a:t>
            </a:r>
            <a:r>
              <a:rPr lang="en-US" sz="2000" dirty="0">
                <a:latin typeface="Calibri" panose="020F0502020204030204" pitchFamily="34" charset="0"/>
                <a:cs typeface="Calibri" panose="020F0502020204030204" pitchFamily="34" charset="0"/>
              </a:rPr>
              <a:t>;</a:t>
            </a:r>
          </a:p>
          <a:p>
            <a:pPr>
              <a:lnSpc>
                <a:spcPct val="120000"/>
              </a:lnSpc>
              <a:spcAft>
                <a:spcPts val="600"/>
              </a:spcAft>
            </a:pPr>
            <a:r>
              <a:rPr lang="en-US" sz="2000" dirty="0">
                <a:latin typeface="Calibri" panose="020F0502020204030204" pitchFamily="34" charset="0"/>
                <a:cs typeface="Calibri" panose="020F0502020204030204" pitchFamily="34" charset="0"/>
              </a:rPr>
              <a:t>Development of the code to make it available for CERN users as a simulation tool in </a:t>
            </a:r>
            <a:r>
              <a:rPr lang="en-US" sz="2000" dirty="0">
                <a:solidFill>
                  <a:srgbClr val="941100"/>
                </a:solidFill>
                <a:latin typeface="Calibri" panose="020F0502020204030204" pitchFamily="34" charset="0"/>
                <a:cs typeface="Calibri" panose="020F0502020204030204" pitchFamily="34" charset="0"/>
              </a:rPr>
              <a:t>2024-2025;</a:t>
            </a:r>
            <a:endParaRPr lang="en-US" sz="2000" dirty="0">
              <a:latin typeface="Calibri" panose="020F0502020204030204" pitchFamily="34" charset="0"/>
              <a:cs typeface="Calibri" panose="020F0502020204030204" pitchFamily="34" charset="0"/>
            </a:endParaRPr>
          </a:p>
          <a:p>
            <a:pPr>
              <a:lnSpc>
                <a:spcPct val="120000"/>
              </a:lnSpc>
              <a:spcAft>
                <a:spcPts val="600"/>
              </a:spcAft>
            </a:pPr>
            <a:r>
              <a:rPr lang="en-US" sz="2000" dirty="0">
                <a:latin typeface="Calibri" panose="020F0502020204030204" pitchFamily="34" charset="0"/>
                <a:cs typeface="Calibri" panose="020F0502020204030204" pitchFamily="34" charset="0"/>
              </a:rPr>
              <a:t>The model has been applied and compared with experimental data in another topic of charge transport in disordered semiconductors.</a:t>
            </a:r>
          </a:p>
        </p:txBody>
      </p:sp>
    </p:spTree>
    <p:extLst>
      <p:ext uri="{BB962C8B-B14F-4D97-AF65-F5344CB8AC3E}">
        <p14:creationId xmlns:p14="http://schemas.microsoft.com/office/powerpoint/2010/main" val="427808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89B65-5541-005D-60AB-01D6E1800820}"/>
              </a:ext>
            </a:extLst>
          </p:cNvPr>
          <p:cNvSpPr>
            <a:spLocks noGrp="1"/>
          </p:cNvSpPr>
          <p:nvPr>
            <p:ph type="title"/>
          </p:nvPr>
        </p:nvSpPr>
        <p:spPr/>
        <p:txBody>
          <a:bodyPr/>
          <a:lstStyle/>
          <a:p>
            <a:r>
              <a:rPr lang="en-US" dirty="0"/>
              <a:t>Development of scintillators for fast radiation detectors: national projects</a:t>
            </a:r>
          </a:p>
        </p:txBody>
      </p:sp>
      <p:sp>
        <p:nvSpPr>
          <p:cNvPr id="4" name="TextBox 3">
            <a:extLst>
              <a:ext uri="{FF2B5EF4-FFF2-40B4-BE49-F238E27FC236}">
                <a16:creationId xmlns:a16="http://schemas.microsoft.com/office/drawing/2014/main" id="{FD35EE81-77A8-DCFC-C580-FBB4F59C03DE}"/>
              </a:ext>
            </a:extLst>
          </p:cNvPr>
          <p:cNvSpPr txBox="1"/>
          <p:nvPr/>
        </p:nvSpPr>
        <p:spPr>
          <a:xfrm>
            <a:off x="729671" y="1801809"/>
            <a:ext cx="4945572" cy="1754326"/>
          </a:xfrm>
          <a:prstGeom prst="rect">
            <a:avLst/>
          </a:prstGeom>
          <a:noFill/>
        </p:spPr>
        <p:txBody>
          <a:bodyPr wrap="square" rtlCol="0">
            <a:spAutoFit/>
          </a:bodyPr>
          <a:lstStyle/>
          <a:p>
            <a:pPr algn="just"/>
            <a:r>
              <a:rPr lang="en-US" dirty="0">
                <a:solidFill>
                  <a:schemeClr val="accent3">
                    <a:lumMod val="50000"/>
                  </a:schemeClr>
                </a:solidFill>
                <a:latin typeface="Calibri" panose="020F0502020204030204" pitchFamily="34" charset="0"/>
                <a:cs typeface="Calibri" panose="020F0502020204030204" pitchFamily="34" charset="0"/>
              </a:rPr>
              <a:t>The European Regional Development Fund project under grant agreement with the Research Council of Lithuania (project No. 01.2.2-LMT-L-718-01-0041) </a:t>
            </a:r>
            <a:r>
              <a:rPr lang="en-US" i="1" dirty="0">
                <a:solidFill>
                  <a:schemeClr val="accent3">
                    <a:lumMod val="50000"/>
                  </a:schemeClr>
                </a:solidFill>
                <a:latin typeface="Calibri" panose="020F0502020204030204" pitchFamily="34" charset="0"/>
                <a:cs typeface="Calibri" panose="020F0502020204030204" pitchFamily="34" charset="0"/>
              </a:rPr>
              <a:t>Neutron flux detection system with optical readout</a:t>
            </a:r>
            <a:r>
              <a:rPr lang="en-US" dirty="0">
                <a:solidFill>
                  <a:schemeClr val="accent3">
                    <a:lumMod val="50000"/>
                  </a:schemeClr>
                </a:solidFill>
                <a:latin typeface="Calibri" panose="020F0502020204030204" pitchFamily="34" charset="0"/>
                <a:cs typeface="Calibri" panose="020F0502020204030204" pitchFamily="34" charset="0"/>
              </a:rPr>
              <a:t>, 2018-2022, total budget 529 447 Eur.</a:t>
            </a:r>
          </a:p>
          <a:p>
            <a:endParaRPr lang="en-US" dirty="0"/>
          </a:p>
        </p:txBody>
      </p:sp>
      <p:sp>
        <p:nvSpPr>
          <p:cNvPr id="5" name="TextBox 4">
            <a:extLst>
              <a:ext uri="{FF2B5EF4-FFF2-40B4-BE49-F238E27FC236}">
                <a16:creationId xmlns:a16="http://schemas.microsoft.com/office/drawing/2014/main" id="{D9C37C30-46E1-D833-3D1E-B5F1CDCFF101}"/>
              </a:ext>
            </a:extLst>
          </p:cNvPr>
          <p:cNvSpPr txBox="1"/>
          <p:nvPr/>
        </p:nvSpPr>
        <p:spPr>
          <a:xfrm>
            <a:off x="6646643" y="1933691"/>
            <a:ext cx="4594114" cy="2215991"/>
          </a:xfrm>
          <a:prstGeom prst="rect">
            <a:avLst/>
          </a:prstGeom>
          <a:noFill/>
        </p:spPr>
        <p:txBody>
          <a:bodyPr wrap="square" rtlCol="0">
            <a:spAutoFit/>
          </a:bodyPr>
          <a:lstStyle/>
          <a:p>
            <a:pPr algn="just"/>
            <a:r>
              <a:rPr lang="en-US" sz="2000" dirty="0">
                <a:solidFill>
                  <a:schemeClr val="accent3">
                    <a:lumMod val="50000"/>
                  </a:schemeClr>
                </a:solidFill>
                <a:latin typeface="Calibri" panose="020F0502020204030204" pitchFamily="34" charset="0"/>
                <a:cs typeface="Calibri" panose="020F0502020204030204" pitchFamily="34" charset="0"/>
              </a:rPr>
              <a:t>The European Social Fund under grant agreement with the Research Council of Lithuania (project No. 09.3.3-LMT-K-712-01-0013) </a:t>
            </a:r>
            <a:r>
              <a:rPr lang="lt-LT" sz="2000" i="1" dirty="0" err="1">
                <a:solidFill>
                  <a:schemeClr val="accent3">
                    <a:lumMod val="50000"/>
                  </a:schemeClr>
                </a:solidFill>
                <a:latin typeface="Calibri" panose="020F0502020204030204" pitchFamily="34" charset="0"/>
                <a:cs typeface="Calibri" panose="020F0502020204030204" pitchFamily="34" charset="0"/>
              </a:rPr>
              <a:t>Fast</a:t>
            </a:r>
            <a:r>
              <a:rPr lang="lt-LT" sz="2000" i="1" dirty="0">
                <a:solidFill>
                  <a:schemeClr val="accent3">
                    <a:lumMod val="50000"/>
                  </a:schemeClr>
                </a:solidFill>
                <a:latin typeface="Calibri" panose="020F0502020204030204" pitchFamily="34" charset="0"/>
                <a:cs typeface="Calibri" panose="020F0502020204030204" pitchFamily="34" charset="0"/>
              </a:rPr>
              <a:t> </a:t>
            </a:r>
            <a:r>
              <a:rPr lang="lt-LT" sz="2000" i="1" dirty="0" err="1">
                <a:solidFill>
                  <a:schemeClr val="accent3">
                    <a:lumMod val="50000"/>
                  </a:schemeClr>
                </a:solidFill>
                <a:latin typeface="Calibri" panose="020F0502020204030204" pitchFamily="34" charset="0"/>
                <a:cs typeface="Calibri" panose="020F0502020204030204" pitchFamily="34" charset="0"/>
              </a:rPr>
              <a:t>scintillators</a:t>
            </a:r>
            <a:r>
              <a:rPr lang="lt-LT" sz="2000" i="1" dirty="0">
                <a:solidFill>
                  <a:schemeClr val="accent3">
                    <a:lumMod val="50000"/>
                  </a:schemeClr>
                </a:solidFill>
                <a:latin typeface="Calibri" panose="020F0502020204030204" pitchFamily="34" charset="0"/>
                <a:cs typeface="Calibri" panose="020F0502020204030204" pitchFamily="34" charset="0"/>
              </a:rPr>
              <a:t> for </a:t>
            </a:r>
            <a:r>
              <a:rPr lang="lt-LT" sz="2000" i="1" dirty="0" err="1">
                <a:solidFill>
                  <a:schemeClr val="accent3">
                    <a:lumMod val="50000"/>
                  </a:schemeClr>
                </a:solidFill>
                <a:latin typeface="Calibri" panose="020F0502020204030204" pitchFamily="34" charset="0"/>
                <a:cs typeface="Calibri" panose="020F0502020204030204" pitchFamily="34" charset="0"/>
              </a:rPr>
              <a:t>radiation</a:t>
            </a:r>
            <a:r>
              <a:rPr lang="lt-LT" sz="2000" i="1" dirty="0">
                <a:solidFill>
                  <a:schemeClr val="accent3">
                    <a:lumMod val="50000"/>
                  </a:schemeClr>
                </a:solidFill>
                <a:latin typeface="Calibri" panose="020F0502020204030204" pitchFamily="34" charset="0"/>
                <a:cs typeface="Calibri" panose="020F0502020204030204" pitchFamily="34" charset="0"/>
              </a:rPr>
              <a:t> </a:t>
            </a:r>
            <a:r>
              <a:rPr lang="lt-LT" sz="2000" i="1" dirty="0" err="1">
                <a:solidFill>
                  <a:schemeClr val="accent3">
                    <a:lumMod val="50000"/>
                  </a:schemeClr>
                </a:solidFill>
                <a:latin typeface="Calibri" panose="020F0502020204030204" pitchFamily="34" charset="0"/>
                <a:cs typeface="Calibri" panose="020F0502020204030204" pitchFamily="34" charset="0"/>
              </a:rPr>
              <a:t>detectors</a:t>
            </a:r>
            <a:r>
              <a:rPr lang="en-US" sz="2000" i="1" dirty="0">
                <a:solidFill>
                  <a:schemeClr val="accent3">
                    <a:lumMod val="50000"/>
                  </a:schemeClr>
                </a:solidFill>
                <a:latin typeface="Calibri" panose="020F0502020204030204" pitchFamily="34" charset="0"/>
                <a:cs typeface="Calibri" panose="020F0502020204030204" pitchFamily="34" charset="0"/>
              </a:rPr>
              <a:t> </a:t>
            </a:r>
            <a:r>
              <a:rPr lang="en-US" sz="2000" dirty="0">
                <a:solidFill>
                  <a:schemeClr val="accent3">
                    <a:lumMod val="50000"/>
                  </a:schemeClr>
                </a:solidFill>
                <a:latin typeface="Calibri" panose="020F0502020204030204" pitchFamily="34" charset="0"/>
                <a:cs typeface="Calibri" panose="020F0502020204030204" pitchFamily="34" charset="0"/>
              </a:rPr>
              <a:t>(</a:t>
            </a:r>
            <a:r>
              <a:rPr lang="en-US" sz="2000" i="1" dirty="0">
                <a:solidFill>
                  <a:schemeClr val="accent3">
                    <a:lumMod val="50000"/>
                  </a:schemeClr>
                </a:solidFill>
                <a:latin typeface="Calibri" panose="020F0502020204030204" pitchFamily="34" charset="0"/>
                <a:cs typeface="Calibri" panose="020F0502020204030204" pitchFamily="34" charset="0"/>
              </a:rPr>
              <a:t>FARAD</a:t>
            </a:r>
            <a:r>
              <a:rPr lang="en-US" sz="2000" dirty="0">
                <a:solidFill>
                  <a:schemeClr val="accent3">
                    <a:lumMod val="50000"/>
                  </a:schemeClr>
                </a:solidFill>
                <a:latin typeface="Calibri" panose="020F0502020204030204" pitchFamily="34" charset="0"/>
                <a:cs typeface="Calibri" panose="020F0502020204030204" pitchFamily="34" charset="0"/>
              </a:rPr>
              <a:t>)</a:t>
            </a:r>
            <a:r>
              <a:rPr lang="lt-LT" sz="2000" dirty="0">
                <a:solidFill>
                  <a:schemeClr val="accent3">
                    <a:lumMod val="50000"/>
                  </a:schemeClr>
                </a:solidFill>
                <a:latin typeface="Calibri" panose="020F0502020204030204" pitchFamily="34" charset="0"/>
                <a:cs typeface="Calibri" panose="020F0502020204030204" pitchFamily="34" charset="0"/>
              </a:rPr>
              <a:t>, </a:t>
            </a:r>
            <a:r>
              <a:rPr lang="en-US" sz="2000" dirty="0">
                <a:solidFill>
                  <a:schemeClr val="accent3">
                    <a:lumMod val="50000"/>
                  </a:schemeClr>
                </a:solidFill>
                <a:latin typeface="Calibri" panose="020F0502020204030204" pitchFamily="34" charset="0"/>
                <a:cs typeface="Calibri" panose="020F0502020204030204" pitchFamily="34" charset="0"/>
              </a:rPr>
              <a:t>2018-2022, total budget 591 144 Eur.</a:t>
            </a:r>
          </a:p>
          <a:p>
            <a:endParaRPr lang="en-US" dirty="0"/>
          </a:p>
        </p:txBody>
      </p:sp>
      <p:pic>
        <p:nvPicPr>
          <p:cNvPr id="6" name="Picture 5">
            <a:extLst>
              <a:ext uri="{FF2B5EF4-FFF2-40B4-BE49-F238E27FC236}">
                <a16:creationId xmlns:a16="http://schemas.microsoft.com/office/drawing/2014/main" id="{6C80DE90-9FBC-0A83-8FCE-5C621485E919}"/>
              </a:ext>
            </a:extLst>
          </p:cNvPr>
          <p:cNvPicPr>
            <a:picLocks noChangeAspect="1"/>
          </p:cNvPicPr>
          <p:nvPr/>
        </p:nvPicPr>
        <p:blipFill>
          <a:blip r:embed="rId2"/>
          <a:stretch>
            <a:fillRect/>
          </a:stretch>
        </p:blipFill>
        <p:spPr>
          <a:xfrm>
            <a:off x="951244" y="3429000"/>
            <a:ext cx="4578273" cy="1933590"/>
          </a:xfrm>
          <a:prstGeom prst="rect">
            <a:avLst/>
          </a:prstGeom>
        </p:spPr>
      </p:pic>
      <p:sp>
        <p:nvSpPr>
          <p:cNvPr id="7" name="Rectangle 6">
            <a:extLst>
              <a:ext uri="{FF2B5EF4-FFF2-40B4-BE49-F238E27FC236}">
                <a16:creationId xmlns:a16="http://schemas.microsoft.com/office/drawing/2014/main" id="{6E20329A-AD7B-1161-AF03-0AB14C6F6393}"/>
              </a:ext>
            </a:extLst>
          </p:cNvPr>
          <p:cNvSpPr/>
          <p:nvPr/>
        </p:nvSpPr>
        <p:spPr>
          <a:xfrm>
            <a:off x="668632" y="1758790"/>
            <a:ext cx="5067651" cy="3797184"/>
          </a:xfrm>
          <a:prstGeom prst="rect">
            <a:avLst/>
          </a:pr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F6AA9D77-EC62-84DC-3A97-ED91C1A6EB79}"/>
              </a:ext>
            </a:extLst>
          </p:cNvPr>
          <p:cNvSpPr txBox="1"/>
          <p:nvPr/>
        </p:nvSpPr>
        <p:spPr>
          <a:xfrm>
            <a:off x="6646642" y="4324583"/>
            <a:ext cx="4876726" cy="707886"/>
          </a:xfrm>
          <a:prstGeom prst="rect">
            <a:avLst/>
          </a:prstGeom>
          <a:noFill/>
        </p:spPr>
        <p:txBody>
          <a:bodyPr wrap="square" rtlCol="0">
            <a:spAutoFit/>
          </a:bodyPr>
          <a:lstStyle/>
          <a:p>
            <a:r>
              <a:rPr lang="en-US" sz="2000" dirty="0">
                <a:solidFill>
                  <a:srgbClr val="941100"/>
                </a:solidFill>
                <a:latin typeface="Calibri" panose="020F0502020204030204" pitchFamily="34" charset="0"/>
                <a:cs typeface="Calibri" panose="020F0502020204030204" pitchFamily="34" charset="0"/>
              </a:rPr>
              <a:t>13 pier-reviewed papers published, mostly in Q1 and Q2 journals (10 such papers planned)</a:t>
            </a:r>
          </a:p>
        </p:txBody>
      </p:sp>
      <p:sp>
        <p:nvSpPr>
          <p:cNvPr id="9" name="Rectangle 8">
            <a:extLst>
              <a:ext uri="{FF2B5EF4-FFF2-40B4-BE49-F238E27FC236}">
                <a16:creationId xmlns:a16="http://schemas.microsoft.com/office/drawing/2014/main" id="{182A0485-5D23-AA0F-D354-C5986D574907}"/>
              </a:ext>
            </a:extLst>
          </p:cNvPr>
          <p:cNvSpPr/>
          <p:nvPr/>
        </p:nvSpPr>
        <p:spPr>
          <a:xfrm>
            <a:off x="6455719" y="1758790"/>
            <a:ext cx="5067651" cy="3797184"/>
          </a:xfrm>
          <a:prstGeom prst="rect">
            <a:avLst/>
          </a:pr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03E86A8-7333-8DED-CA17-84B0710D4B79}"/>
              </a:ext>
            </a:extLst>
          </p:cNvPr>
          <p:cNvSpPr txBox="1"/>
          <p:nvPr/>
        </p:nvSpPr>
        <p:spPr>
          <a:xfrm>
            <a:off x="599055" y="5843621"/>
            <a:ext cx="11139057" cy="369332"/>
          </a:xfrm>
          <a:prstGeom prst="rect">
            <a:avLst/>
          </a:prstGeom>
          <a:noFill/>
          <a:ln w="38100">
            <a:noFill/>
          </a:ln>
        </p:spPr>
        <p:txBody>
          <a:bodyPr wrap="square" rtlCol="0">
            <a:spAutoFit/>
          </a:bodyPr>
          <a:lstStyle/>
          <a:p>
            <a:r>
              <a:rPr lang="lt-LT" i="1" dirty="0" err="1">
                <a:solidFill>
                  <a:schemeClr val="accent3">
                    <a:lumMod val="50000"/>
                  </a:schemeClr>
                </a:solidFill>
                <a:latin typeface="Calibri" panose="020F0502020204030204" pitchFamily="34" charset="0"/>
                <a:cs typeface="Calibri" panose="020F0502020204030204" pitchFamily="34" charset="0"/>
              </a:rPr>
              <a:t>Local</a:t>
            </a:r>
            <a:r>
              <a:rPr lang="lt-LT" i="1" dirty="0">
                <a:solidFill>
                  <a:schemeClr val="accent3">
                    <a:lumMod val="50000"/>
                  </a:schemeClr>
                </a:solidFill>
                <a:latin typeface="Calibri" panose="020F0502020204030204" pitchFamily="34" charset="0"/>
                <a:cs typeface="Calibri" panose="020F0502020204030204" pitchFamily="34" charset="0"/>
              </a:rPr>
              <a:t> support </a:t>
            </a:r>
            <a:r>
              <a:rPr lang="lt-LT" i="1" dirty="0" err="1">
                <a:solidFill>
                  <a:schemeClr val="accent3">
                    <a:lumMod val="50000"/>
                  </a:schemeClr>
                </a:solidFill>
                <a:latin typeface="Calibri" panose="020F0502020204030204" pitchFamily="34" charset="0"/>
                <a:cs typeface="Calibri" panose="020F0502020204030204" pitchFamily="34" charset="0"/>
              </a:rPr>
              <a:t>from</a:t>
            </a:r>
            <a:r>
              <a:rPr lang="lt-LT" i="1" dirty="0">
                <a:solidFill>
                  <a:schemeClr val="accent3">
                    <a:lumMod val="50000"/>
                  </a:schemeClr>
                </a:solidFill>
                <a:latin typeface="Calibri" panose="020F0502020204030204" pitchFamily="34" charset="0"/>
                <a:cs typeface="Calibri" panose="020F0502020204030204" pitchFamily="34" charset="0"/>
              </a:rPr>
              <a:t> </a:t>
            </a:r>
            <a:r>
              <a:rPr lang="lt-LT" i="1" dirty="0" err="1">
                <a:solidFill>
                  <a:schemeClr val="accent3">
                    <a:lumMod val="50000"/>
                  </a:schemeClr>
                </a:solidFill>
                <a:latin typeface="Calibri" panose="020F0502020204030204" pitchFamily="34" charset="0"/>
                <a:cs typeface="Calibri" panose="020F0502020204030204" pitchFamily="34" charset="0"/>
              </a:rPr>
              <a:t>the</a:t>
            </a:r>
            <a:r>
              <a:rPr lang="lt-LT" i="1" dirty="0">
                <a:solidFill>
                  <a:schemeClr val="accent3">
                    <a:lumMod val="50000"/>
                  </a:schemeClr>
                </a:solidFill>
                <a:latin typeface="Calibri" panose="020F0502020204030204" pitchFamily="34" charset="0"/>
                <a:cs typeface="Calibri" panose="020F0502020204030204" pitchFamily="34" charset="0"/>
              </a:rPr>
              <a:t> Lithuanian </a:t>
            </a:r>
            <a:r>
              <a:rPr lang="lt-LT" i="1" dirty="0" err="1">
                <a:solidFill>
                  <a:schemeClr val="accent3">
                    <a:lumMod val="50000"/>
                  </a:schemeClr>
                </a:solidFill>
                <a:latin typeface="Calibri" panose="020F0502020204030204" pitchFamily="34" charset="0"/>
                <a:cs typeface="Calibri" panose="020F0502020204030204" pitchFamily="34" charset="0"/>
              </a:rPr>
              <a:t>Academy</a:t>
            </a:r>
            <a:r>
              <a:rPr lang="lt-LT" i="1" dirty="0">
                <a:solidFill>
                  <a:schemeClr val="accent3">
                    <a:lumMod val="50000"/>
                  </a:schemeClr>
                </a:solidFill>
                <a:latin typeface="Calibri" panose="020F0502020204030204" pitchFamily="34" charset="0"/>
                <a:cs typeface="Calibri" panose="020F0502020204030204" pitchFamily="34" charset="0"/>
              </a:rPr>
              <a:t> </a:t>
            </a:r>
            <a:r>
              <a:rPr lang="lt-LT" i="1" dirty="0" err="1">
                <a:solidFill>
                  <a:schemeClr val="accent3">
                    <a:lumMod val="50000"/>
                  </a:schemeClr>
                </a:solidFill>
                <a:latin typeface="Calibri" panose="020F0502020204030204" pitchFamily="34" charset="0"/>
                <a:cs typeface="Calibri" panose="020F0502020204030204" pitchFamily="34" charset="0"/>
              </a:rPr>
              <a:t>of</a:t>
            </a:r>
            <a:r>
              <a:rPr lang="lt-LT" i="1" dirty="0">
                <a:solidFill>
                  <a:schemeClr val="accent3">
                    <a:lumMod val="50000"/>
                  </a:schemeClr>
                </a:solidFill>
                <a:latin typeface="Calibri" panose="020F0502020204030204" pitchFamily="34" charset="0"/>
                <a:cs typeface="Calibri" panose="020F0502020204030204" pitchFamily="34" charset="0"/>
              </a:rPr>
              <a:t> </a:t>
            </a:r>
            <a:r>
              <a:rPr lang="lt-LT" i="1" dirty="0" err="1">
                <a:solidFill>
                  <a:schemeClr val="accent3">
                    <a:lumMod val="50000"/>
                  </a:schemeClr>
                </a:solidFill>
                <a:latin typeface="Calibri" panose="020F0502020204030204" pitchFamily="34" charset="0"/>
                <a:cs typeface="Calibri" panose="020F0502020204030204" pitchFamily="34" charset="0"/>
              </a:rPr>
              <a:t>Sciences</a:t>
            </a:r>
            <a:r>
              <a:rPr lang="lt-LT" i="1" dirty="0">
                <a:solidFill>
                  <a:schemeClr val="accent3">
                    <a:lumMod val="50000"/>
                  </a:schemeClr>
                </a:solidFill>
                <a:latin typeface="Calibri" panose="020F0502020204030204" pitchFamily="34" charset="0"/>
                <a:cs typeface="Calibri" panose="020F0502020204030204" pitchFamily="34" charset="0"/>
              </a:rPr>
              <a:t> </a:t>
            </a:r>
            <a:r>
              <a:rPr lang="en-US" i="1" dirty="0">
                <a:solidFill>
                  <a:schemeClr val="accent3">
                    <a:lumMod val="50000"/>
                  </a:schemeClr>
                </a:solidFill>
                <a:latin typeface="Calibri" panose="020F0502020204030204" pitchFamily="34" charset="0"/>
                <a:cs typeface="Calibri" panose="020F0502020204030204" pitchFamily="34" charset="0"/>
              </a:rPr>
              <a:t>for the </a:t>
            </a:r>
            <a:r>
              <a:rPr lang="lt-LT" i="1" dirty="0" err="1">
                <a:solidFill>
                  <a:schemeClr val="accent3">
                    <a:lumMod val="50000"/>
                  </a:schemeClr>
                </a:solidFill>
                <a:latin typeface="Calibri" panose="020F0502020204030204" pitchFamily="34" charset="0"/>
                <a:cs typeface="Calibri" panose="020F0502020204030204" pitchFamily="34" charset="0"/>
              </a:rPr>
              <a:t>Compact</a:t>
            </a:r>
            <a:r>
              <a:rPr lang="lt-LT" i="1" dirty="0">
                <a:solidFill>
                  <a:schemeClr val="accent3">
                    <a:lumMod val="50000"/>
                  </a:schemeClr>
                </a:solidFill>
                <a:latin typeface="Calibri" panose="020F0502020204030204" pitchFamily="34" charset="0"/>
                <a:cs typeface="Calibri" panose="020F0502020204030204" pitchFamily="34" charset="0"/>
              </a:rPr>
              <a:t> </a:t>
            </a:r>
            <a:r>
              <a:rPr lang="lt-LT" i="1" dirty="0" err="1">
                <a:solidFill>
                  <a:schemeClr val="accent3">
                    <a:lumMod val="50000"/>
                  </a:schemeClr>
                </a:solidFill>
                <a:latin typeface="Calibri" panose="020F0502020204030204" pitchFamily="34" charset="0"/>
                <a:cs typeface="Calibri" panose="020F0502020204030204" pitchFamily="34" charset="0"/>
              </a:rPr>
              <a:t>Moun</a:t>
            </a:r>
            <a:r>
              <a:rPr lang="lt-LT" i="1" dirty="0">
                <a:solidFill>
                  <a:schemeClr val="accent3">
                    <a:lumMod val="50000"/>
                  </a:schemeClr>
                </a:solidFill>
                <a:latin typeface="Calibri" panose="020F0502020204030204" pitchFamily="34" charset="0"/>
                <a:cs typeface="Calibri" panose="020F0502020204030204" pitchFamily="34" charset="0"/>
              </a:rPr>
              <a:t> </a:t>
            </a:r>
            <a:r>
              <a:rPr lang="lt-LT" i="1" dirty="0" err="1">
                <a:solidFill>
                  <a:schemeClr val="accent3">
                    <a:lumMod val="50000"/>
                  </a:schemeClr>
                </a:solidFill>
                <a:latin typeface="Calibri" panose="020F0502020204030204" pitchFamily="34" charset="0"/>
                <a:cs typeface="Calibri" panose="020F0502020204030204" pitchFamily="34" charset="0"/>
              </a:rPr>
              <a:t>Solenoid</a:t>
            </a:r>
            <a:r>
              <a:rPr lang="lt-LT" i="1" dirty="0">
                <a:solidFill>
                  <a:schemeClr val="accent3">
                    <a:lumMod val="50000"/>
                  </a:schemeClr>
                </a:solidFill>
                <a:latin typeface="Calibri" panose="020F0502020204030204" pitchFamily="34" charset="0"/>
                <a:cs typeface="Calibri" panose="020F0502020204030204" pitchFamily="34" charset="0"/>
              </a:rPr>
              <a:t> </a:t>
            </a:r>
            <a:r>
              <a:rPr lang="lt-LT" i="1" dirty="0" err="1">
                <a:solidFill>
                  <a:schemeClr val="accent3">
                    <a:lumMod val="50000"/>
                  </a:schemeClr>
                </a:solidFill>
                <a:latin typeface="Calibri" panose="020F0502020204030204" pitchFamily="34" charset="0"/>
                <a:cs typeface="Calibri" panose="020F0502020204030204" pitchFamily="34" charset="0"/>
              </a:rPr>
              <a:t>Barrel</a:t>
            </a:r>
            <a:r>
              <a:rPr lang="lt-LT" i="1" dirty="0">
                <a:solidFill>
                  <a:schemeClr val="accent3">
                    <a:lumMod val="50000"/>
                  </a:schemeClr>
                </a:solidFill>
                <a:latin typeface="Calibri" panose="020F0502020204030204" pitchFamily="34" charset="0"/>
                <a:cs typeface="Calibri" panose="020F0502020204030204" pitchFamily="34" charset="0"/>
              </a:rPr>
              <a:t> </a:t>
            </a:r>
            <a:r>
              <a:rPr lang="lt-LT" i="1" dirty="0" err="1">
                <a:solidFill>
                  <a:schemeClr val="accent3">
                    <a:lumMod val="50000"/>
                  </a:schemeClr>
                </a:solidFill>
                <a:latin typeface="Calibri" panose="020F0502020204030204" pitchFamily="34" charset="0"/>
                <a:cs typeface="Calibri" panose="020F0502020204030204" pitchFamily="34" charset="0"/>
              </a:rPr>
              <a:t>Timing</a:t>
            </a:r>
            <a:r>
              <a:rPr lang="lt-LT" i="1" dirty="0">
                <a:solidFill>
                  <a:schemeClr val="accent3">
                    <a:lumMod val="50000"/>
                  </a:schemeClr>
                </a:solidFill>
                <a:latin typeface="Calibri" panose="020F0502020204030204" pitchFamily="34" charset="0"/>
                <a:cs typeface="Calibri" panose="020F0502020204030204" pitchFamily="34" charset="0"/>
              </a:rPr>
              <a:t> </a:t>
            </a:r>
            <a:r>
              <a:rPr lang="lt-LT" i="1" dirty="0" err="1">
                <a:solidFill>
                  <a:schemeClr val="accent3">
                    <a:lumMod val="50000"/>
                  </a:schemeClr>
                </a:solidFill>
                <a:latin typeface="Calibri" panose="020F0502020204030204" pitchFamily="34" charset="0"/>
                <a:cs typeface="Calibri" panose="020F0502020204030204" pitchFamily="34" charset="0"/>
              </a:rPr>
              <a:t>Layer</a:t>
            </a:r>
            <a:r>
              <a:rPr lang="lt-LT" i="1" dirty="0">
                <a:solidFill>
                  <a:schemeClr val="accent3">
                    <a:lumMod val="50000"/>
                  </a:schemeClr>
                </a:solidFill>
                <a:latin typeface="Calibri" panose="020F0502020204030204" pitchFamily="34" charset="0"/>
                <a:cs typeface="Calibri" panose="020F0502020204030204" pitchFamily="34" charset="0"/>
              </a:rPr>
              <a:t> </a:t>
            </a:r>
            <a:r>
              <a:rPr lang="lt-LT" i="1" dirty="0" err="1">
                <a:solidFill>
                  <a:schemeClr val="accent3">
                    <a:lumMod val="50000"/>
                  </a:schemeClr>
                </a:solidFill>
                <a:latin typeface="Calibri" panose="020F0502020204030204" pitchFamily="34" charset="0"/>
                <a:cs typeface="Calibri" panose="020F0502020204030204" pitchFamily="34" charset="0"/>
              </a:rPr>
              <a:t>Upgrade</a:t>
            </a:r>
            <a:r>
              <a:rPr lang="en-US" i="1" dirty="0">
                <a:solidFill>
                  <a:schemeClr val="accent3">
                    <a:lumMod val="50000"/>
                  </a:schemeClr>
                </a:solidFill>
                <a:latin typeface="Calibri" panose="020F0502020204030204" pitchFamily="34" charset="0"/>
                <a:cs typeface="Calibri" panose="020F0502020204030204" pitchFamily="34" charset="0"/>
              </a:rPr>
              <a:t>.</a:t>
            </a:r>
            <a:r>
              <a:rPr lang="lt-LT" i="1" dirty="0">
                <a:solidFill>
                  <a:schemeClr val="accent3">
                    <a:lumMod val="50000"/>
                  </a:schemeClr>
                </a:solidFill>
                <a:latin typeface="Calibri" panose="020F0502020204030204" pitchFamily="34" charset="0"/>
                <a:cs typeface="Calibri" panose="020F0502020204030204" pitchFamily="34" charset="0"/>
              </a:rPr>
              <a:t> </a:t>
            </a:r>
            <a:endParaRPr lang="en-US" i="1" dirty="0">
              <a:solidFill>
                <a:schemeClr val="accent3">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81957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0058D-F5FD-26BA-D9B1-A3741C58BE41}"/>
              </a:ext>
            </a:extLst>
          </p:cNvPr>
          <p:cNvSpPr>
            <a:spLocks noGrp="1"/>
          </p:cNvSpPr>
          <p:nvPr>
            <p:ph type="title"/>
          </p:nvPr>
        </p:nvSpPr>
        <p:spPr/>
        <p:txBody>
          <a:bodyPr/>
          <a:lstStyle/>
          <a:p>
            <a:r>
              <a:rPr lang="en-US" dirty="0"/>
              <a:t>Development of scintillators for fast radiation detectors: projects</a:t>
            </a:r>
          </a:p>
        </p:txBody>
      </p:sp>
      <p:sp>
        <p:nvSpPr>
          <p:cNvPr id="4" name="Content Placeholder 2">
            <a:extLst>
              <a:ext uri="{FF2B5EF4-FFF2-40B4-BE49-F238E27FC236}">
                <a16:creationId xmlns:a16="http://schemas.microsoft.com/office/drawing/2014/main" id="{40534070-AF4C-A497-A924-72D28EE6FBDF}"/>
              </a:ext>
            </a:extLst>
          </p:cNvPr>
          <p:cNvSpPr>
            <a:spLocks noGrp="1"/>
          </p:cNvSpPr>
          <p:nvPr>
            <p:ph idx="1"/>
          </p:nvPr>
        </p:nvSpPr>
        <p:spPr>
          <a:xfrm>
            <a:off x="838200" y="2193926"/>
            <a:ext cx="10515600" cy="3727904"/>
          </a:xfrm>
        </p:spPr>
        <p:txBody>
          <a:bodyPr>
            <a:normAutofit/>
          </a:bodyPr>
          <a:lstStyle/>
          <a:p>
            <a:pPr>
              <a:lnSpc>
                <a:spcPct val="120000"/>
              </a:lnSpc>
              <a:spcAft>
                <a:spcPts val="600"/>
              </a:spcAft>
            </a:pPr>
            <a:r>
              <a:rPr lang="en-US" sz="2000" dirty="0">
                <a:latin typeface="Calibri" panose="020F0502020204030204" pitchFamily="34" charset="0"/>
                <a:cs typeface="Calibri" panose="020F0502020204030204" pitchFamily="34" charset="0"/>
              </a:rPr>
              <a:t>Participation in CERN-lead Horizon project: </a:t>
            </a:r>
            <a:r>
              <a:rPr lang="en-US" sz="2000" dirty="0">
                <a:solidFill>
                  <a:srgbClr val="941100"/>
                </a:solidFill>
                <a:latin typeface="Calibri" panose="020F0502020204030204" pitchFamily="34" charset="0"/>
                <a:cs typeface="Calibri" panose="020F0502020204030204" pitchFamily="34" charset="0"/>
              </a:rPr>
              <a:t>Horizon 2020 </a:t>
            </a:r>
            <a:r>
              <a:rPr lang="en-US" sz="2000" dirty="0" err="1">
                <a:solidFill>
                  <a:srgbClr val="941100"/>
                </a:solidFill>
                <a:latin typeface="Calibri" panose="020F0502020204030204" pitchFamily="34" charset="0"/>
                <a:cs typeface="Calibri" panose="020F0502020204030204" pitchFamily="34" charset="0"/>
              </a:rPr>
              <a:t>programme</a:t>
            </a:r>
            <a:r>
              <a:rPr lang="en-US" sz="2000" dirty="0">
                <a:solidFill>
                  <a:srgbClr val="941100"/>
                </a:solidFill>
                <a:latin typeface="Calibri" panose="020F0502020204030204" pitchFamily="34" charset="0"/>
                <a:cs typeface="Calibri" panose="020F0502020204030204" pitchFamily="34" charset="0"/>
              </a:rPr>
              <a:t> RIA project „Advancement and Innovation for Detectors at Accelerators“, </a:t>
            </a:r>
            <a:r>
              <a:rPr lang="en-US" sz="2000" dirty="0" err="1">
                <a:solidFill>
                  <a:srgbClr val="941100"/>
                </a:solidFill>
                <a:latin typeface="Calibri" panose="020F0502020204030204" pitchFamily="34" charset="0"/>
                <a:cs typeface="Calibri" panose="020F0502020204030204" pitchFamily="34" charset="0"/>
              </a:rPr>
              <a:t>AIDAinnova</a:t>
            </a:r>
            <a:r>
              <a:rPr lang="en-US" sz="2000" dirty="0">
                <a:solidFill>
                  <a:srgbClr val="941100"/>
                </a:solidFill>
                <a:latin typeface="Calibri" panose="020F0502020204030204" pitchFamily="34" charset="0"/>
                <a:cs typeface="Calibri" panose="020F0502020204030204" pitchFamily="34" charset="0"/>
              </a:rPr>
              <a:t> (101004761) 2021 – 2025; </a:t>
            </a:r>
          </a:p>
          <a:p>
            <a:pPr>
              <a:lnSpc>
                <a:spcPct val="120000"/>
              </a:lnSpc>
              <a:spcAft>
                <a:spcPts val="600"/>
              </a:spcAft>
            </a:pPr>
            <a:r>
              <a:rPr lang="en-US" sz="2000" dirty="0">
                <a:latin typeface="Calibri" panose="020F0502020204030204" pitchFamily="34" charset="0"/>
                <a:cs typeface="Calibri" panose="020F0502020204030204" pitchFamily="34" charset="0"/>
              </a:rPr>
              <a:t>Application of Phase II for ATTEACT grant in collaboration with partners from Crystal Clear Collaboration and industry (rejected): </a:t>
            </a:r>
            <a:r>
              <a:rPr lang="en-US" sz="2000" dirty="0">
                <a:solidFill>
                  <a:srgbClr val="941100"/>
                </a:solidFill>
                <a:latin typeface="Calibri" panose="020F0502020204030204" pitchFamily="34" charset="0"/>
                <a:cs typeface="Calibri" panose="020F0502020204030204" pitchFamily="34" charset="0"/>
              </a:rPr>
              <a:t>Development of industrial technology for mass production of cost-effective Ce-doped gadolinium–silica scintillation glass for radiation detectors used in research instrumentation, medical imaging and security (SCINTIGLASS) </a:t>
            </a:r>
            <a:r>
              <a:rPr lang="en-US" sz="2000" dirty="0">
                <a:latin typeface="Calibri" panose="020F0502020204030204" pitchFamily="34" charset="0"/>
                <a:cs typeface="Calibri" panose="020F0502020204030204" pitchFamily="34" charset="0"/>
              </a:rPr>
              <a:t>(Phase I project is successfully completed in 2021).</a:t>
            </a:r>
          </a:p>
          <a:p>
            <a:pPr marL="0" indent="0">
              <a:lnSpc>
                <a:spcPct val="120000"/>
              </a:lnSpc>
              <a:spcAft>
                <a:spcPts val="600"/>
              </a:spcAft>
              <a:buNone/>
            </a:pPr>
            <a:endParaRPr lang="en-US" sz="20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20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20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2000" dirty="0">
              <a:latin typeface="Calibri" panose="020F0502020204030204" pitchFamily="34" charset="0"/>
              <a:cs typeface="Calibri" panose="020F0502020204030204" pitchFamily="34" charset="0"/>
            </a:endParaRPr>
          </a:p>
          <a:p>
            <a:pPr>
              <a:lnSpc>
                <a:spcPct val="120000"/>
              </a:lnSpc>
              <a:spcAft>
                <a:spcPts val="600"/>
              </a:spcAft>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5192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0058D-F5FD-26BA-D9B1-A3741C58BE41}"/>
              </a:ext>
            </a:extLst>
          </p:cNvPr>
          <p:cNvSpPr>
            <a:spLocks noGrp="1"/>
          </p:cNvSpPr>
          <p:nvPr>
            <p:ph type="title"/>
          </p:nvPr>
        </p:nvSpPr>
        <p:spPr/>
        <p:txBody>
          <a:bodyPr/>
          <a:lstStyle/>
          <a:p>
            <a:r>
              <a:rPr lang="en-US" dirty="0"/>
              <a:t>Development of scintillators for fast radiation detectors: young researches</a:t>
            </a:r>
          </a:p>
        </p:txBody>
      </p:sp>
      <p:sp>
        <p:nvSpPr>
          <p:cNvPr id="4" name="Content Placeholder 2">
            <a:extLst>
              <a:ext uri="{FF2B5EF4-FFF2-40B4-BE49-F238E27FC236}">
                <a16:creationId xmlns:a16="http://schemas.microsoft.com/office/drawing/2014/main" id="{40534070-AF4C-A497-A924-72D28EE6FBDF}"/>
              </a:ext>
            </a:extLst>
          </p:cNvPr>
          <p:cNvSpPr>
            <a:spLocks noGrp="1"/>
          </p:cNvSpPr>
          <p:nvPr>
            <p:ph idx="1"/>
          </p:nvPr>
        </p:nvSpPr>
        <p:spPr>
          <a:xfrm>
            <a:off x="838200" y="2340431"/>
            <a:ext cx="10515600" cy="3004455"/>
          </a:xfrm>
        </p:spPr>
        <p:txBody>
          <a:bodyPr>
            <a:normAutofit/>
          </a:bodyPr>
          <a:lstStyle/>
          <a:p>
            <a:pPr>
              <a:lnSpc>
                <a:spcPct val="120000"/>
              </a:lnSpc>
              <a:spcAft>
                <a:spcPts val="600"/>
              </a:spcAft>
            </a:pPr>
            <a:r>
              <a:rPr lang="en-US" sz="2000" dirty="0" err="1">
                <a:latin typeface="Calibri" panose="020F0502020204030204" pitchFamily="34" charset="0"/>
                <a:cs typeface="Calibri" panose="020F0502020204030204" pitchFamily="34" charset="0"/>
              </a:rPr>
              <a:t>Arnoldas</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Solovjovas</a:t>
            </a:r>
            <a:r>
              <a:rPr lang="en-US" sz="2000" dirty="0">
                <a:latin typeface="Calibri" panose="020F0502020204030204" pitchFamily="34" charset="0"/>
                <a:cs typeface="Calibri" panose="020F0502020204030204" pitchFamily="34" charset="0"/>
              </a:rPr>
              <a:t> started his PhD work on nanostructures scintillators</a:t>
            </a:r>
          </a:p>
          <a:p>
            <a:pPr>
              <a:lnSpc>
                <a:spcPct val="120000"/>
              </a:lnSpc>
              <a:spcAft>
                <a:spcPts val="600"/>
              </a:spcAft>
            </a:pPr>
            <a:r>
              <a:rPr lang="en-US" sz="2000" dirty="0">
                <a:latin typeface="Calibri" panose="020F0502020204030204" pitchFamily="34" charset="0"/>
                <a:cs typeface="Calibri" panose="020F0502020204030204" pitchFamily="34" charset="0"/>
              </a:rPr>
              <a:t>3-4 undergraduates work in the research labs in the field of scintillators</a:t>
            </a:r>
          </a:p>
          <a:p>
            <a:pPr>
              <a:lnSpc>
                <a:spcPct val="120000"/>
              </a:lnSpc>
              <a:spcAft>
                <a:spcPts val="600"/>
              </a:spcAft>
            </a:pPr>
            <a:r>
              <a:rPr lang="en-US" sz="2000" dirty="0">
                <a:latin typeface="Calibri" panose="020F0502020204030204" pitchFamily="34" charset="0"/>
                <a:cs typeface="Calibri" panose="020F0502020204030204" pitchFamily="34" charset="0"/>
              </a:rPr>
              <a:t>Erasmus lecture course on radiation detectors for PhD students at CERN CCC partners institution </a:t>
            </a:r>
            <a:r>
              <a:rPr lang="en-US" sz="2000" dirty="0" err="1">
                <a:latin typeface="Calibri" panose="020F0502020204030204" pitchFamily="34" charset="0"/>
                <a:cs typeface="Calibri" panose="020F0502020204030204" pitchFamily="34" charset="0"/>
              </a:rPr>
              <a:t>Università</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Politecnica</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Delle</a:t>
            </a:r>
            <a:r>
              <a:rPr lang="en-US" sz="2000" dirty="0">
                <a:latin typeface="Calibri" panose="020F0502020204030204" pitchFamily="34" charset="0"/>
                <a:cs typeface="Calibri" panose="020F0502020204030204" pitchFamily="34" charset="0"/>
              </a:rPr>
              <a:t> Marche, Ancona (Italy)</a:t>
            </a:r>
          </a:p>
          <a:p>
            <a:pPr marL="0" indent="0">
              <a:lnSpc>
                <a:spcPct val="120000"/>
              </a:lnSpc>
              <a:spcAft>
                <a:spcPts val="600"/>
              </a:spcAft>
              <a:buNone/>
            </a:pPr>
            <a:endParaRPr lang="en-US" sz="20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20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20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20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2000" dirty="0">
              <a:latin typeface="Calibri" panose="020F0502020204030204" pitchFamily="34" charset="0"/>
              <a:cs typeface="Calibri" panose="020F0502020204030204" pitchFamily="34" charset="0"/>
            </a:endParaRPr>
          </a:p>
          <a:p>
            <a:pPr>
              <a:lnSpc>
                <a:spcPct val="120000"/>
              </a:lnSpc>
              <a:spcAft>
                <a:spcPts val="600"/>
              </a:spcAft>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75807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0058D-F5FD-26BA-D9B1-A3741C58BE41}"/>
              </a:ext>
            </a:extLst>
          </p:cNvPr>
          <p:cNvSpPr>
            <a:spLocks noGrp="1"/>
          </p:cNvSpPr>
          <p:nvPr>
            <p:ph type="title"/>
          </p:nvPr>
        </p:nvSpPr>
        <p:spPr/>
        <p:txBody>
          <a:bodyPr/>
          <a:lstStyle/>
          <a:p>
            <a:r>
              <a:rPr lang="en-US" dirty="0"/>
              <a:t>Development of scintillators for fast radiation detectors: dissemination</a:t>
            </a:r>
          </a:p>
        </p:txBody>
      </p:sp>
      <p:sp>
        <p:nvSpPr>
          <p:cNvPr id="4" name="Content Placeholder 2">
            <a:extLst>
              <a:ext uri="{FF2B5EF4-FFF2-40B4-BE49-F238E27FC236}">
                <a16:creationId xmlns:a16="http://schemas.microsoft.com/office/drawing/2014/main" id="{40534070-AF4C-A497-A924-72D28EE6FBDF}"/>
              </a:ext>
            </a:extLst>
          </p:cNvPr>
          <p:cNvSpPr>
            <a:spLocks noGrp="1"/>
          </p:cNvSpPr>
          <p:nvPr>
            <p:ph idx="1"/>
          </p:nvPr>
        </p:nvSpPr>
        <p:spPr>
          <a:xfrm>
            <a:off x="838200" y="1690688"/>
            <a:ext cx="10515600" cy="5069341"/>
          </a:xfrm>
        </p:spPr>
        <p:txBody>
          <a:bodyPr>
            <a:normAutofit fontScale="92500"/>
          </a:bodyPr>
          <a:lstStyle/>
          <a:p>
            <a:pPr marL="0" indent="0">
              <a:lnSpc>
                <a:spcPct val="120000"/>
              </a:lnSpc>
              <a:spcAft>
                <a:spcPts val="600"/>
              </a:spcAft>
              <a:buNone/>
            </a:pPr>
            <a:r>
              <a:rPr lang="en-US" sz="1900" dirty="0">
                <a:solidFill>
                  <a:srgbClr val="941100"/>
                </a:solidFill>
                <a:latin typeface="Calibri" panose="020F0502020204030204" pitchFamily="34" charset="0"/>
                <a:cs typeface="Calibri" panose="020F0502020204030204" pitchFamily="34" charset="0"/>
              </a:rPr>
              <a:t>Research papers</a:t>
            </a:r>
            <a:r>
              <a:rPr lang="en-US" sz="1900" dirty="0">
                <a:latin typeface="Calibri" panose="020F0502020204030204" pitchFamily="34" charset="0"/>
                <a:cs typeface="Calibri" panose="020F0502020204030204" pitchFamily="34" charset="0"/>
              </a:rPr>
              <a:t>:</a:t>
            </a:r>
          </a:p>
          <a:p>
            <a:pPr marL="457200" indent="-457200">
              <a:lnSpc>
                <a:spcPct val="120000"/>
              </a:lnSpc>
              <a:spcBef>
                <a:spcPts val="0"/>
              </a:spcBef>
              <a:buFont typeface="+mj-lt"/>
              <a:buAutoNum type="arabicPeriod"/>
            </a:pPr>
            <a:r>
              <a:rPr lang="en-US" sz="1800" dirty="0">
                <a:latin typeface="Calibri" panose="020F0502020204030204" pitchFamily="34" charset="0"/>
                <a:cs typeface="Calibri" panose="020F0502020204030204" pitchFamily="34" charset="0"/>
              </a:rPr>
              <a:t>S. </a:t>
            </a:r>
            <a:r>
              <a:rPr lang="en-US" sz="1800" dirty="0" err="1">
                <a:latin typeface="Calibri" panose="020F0502020204030204" pitchFamily="34" charset="0"/>
                <a:cs typeface="Calibri" panose="020F0502020204030204" pitchFamily="34" charset="0"/>
              </a:rPr>
              <a:t>Nargelas</a:t>
            </a:r>
            <a:r>
              <a:rPr lang="en-US" sz="1800" dirty="0">
                <a:latin typeface="Calibri" panose="020F0502020204030204" pitchFamily="34" charset="0"/>
                <a:cs typeface="Calibri" panose="020F0502020204030204" pitchFamily="34" charset="0"/>
              </a:rPr>
              <a:t> et al., Influence of matrix composition and its fluctuations on excitation relaxation and emission spectrum of Ce ions in (</a:t>
            </a:r>
            <a:r>
              <a:rPr lang="en-US" sz="1800" dirty="0" err="1">
                <a:latin typeface="Calibri" panose="020F0502020204030204" pitchFamily="34" charset="0"/>
                <a:cs typeface="Calibri" panose="020F0502020204030204" pitchFamily="34" charset="0"/>
              </a:rPr>
              <a:t>Gdx</a:t>
            </a:r>
            <a:r>
              <a:rPr lang="en-US" sz="1800" dirty="0">
                <a:latin typeface="Calibri" panose="020F0502020204030204" pitchFamily="34" charset="0"/>
                <a:cs typeface="Calibri" panose="020F0502020204030204" pitchFamily="34" charset="0"/>
              </a:rPr>
              <a:t> Y1-x)3Al2Ga3O12: Ce scintillators, J. </a:t>
            </a:r>
            <a:r>
              <a:rPr lang="en-US" sz="1800" dirty="0" err="1">
                <a:latin typeface="Calibri" panose="020F0502020204030204" pitchFamily="34" charset="0"/>
                <a:cs typeface="Calibri" panose="020F0502020204030204" pitchFamily="34" charset="0"/>
              </a:rPr>
              <a:t>Lumin</a:t>
            </a:r>
            <a:r>
              <a:rPr lang="en-US" sz="1800" dirty="0">
                <a:latin typeface="Calibri" panose="020F0502020204030204" pitchFamily="34" charset="0"/>
                <a:cs typeface="Calibri" panose="020F0502020204030204" pitchFamily="34" charset="0"/>
              </a:rPr>
              <a:t>. 242, 118590, (2022).</a:t>
            </a:r>
          </a:p>
          <a:p>
            <a:pPr marL="457200" indent="-457200">
              <a:lnSpc>
                <a:spcPct val="120000"/>
              </a:lnSpc>
              <a:spcBef>
                <a:spcPts val="0"/>
              </a:spcBef>
              <a:buFont typeface="+mj-lt"/>
              <a:buAutoNum type="arabicPeriod"/>
            </a:pPr>
            <a:r>
              <a:rPr lang="en-US" sz="1800" dirty="0">
                <a:latin typeface="Calibri" panose="020F0502020204030204" pitchFamily="34" charset="0"/>
                <a:cs typeface="Calibri" panose="020F0502020204030204" pitchFamily="34" charset="0"/>
              </a:rPr>
              <a:t> K. </a:t>
            </a:r>
            <a:r>
              <a:rPr lang="en-US" sz="1800" dirty="0" err="1">
                <a:latin typeface="Calibri" panose="020F0502020204030204" pitchFamily="34" charset="0"/>
                <a:cs typeface="Calibri" panose="020F0502020204030204" pitchFamily="34" charset="0"/>
              </a:rPr>
              <a:t>Nomeika</a:t>
            </a:r>
            <a:r>
              <a:rPr lang="en-US" sz="1800" dirty="0">
                <a:latin typeface="Calibri" panose="020F0502020204030204" pitchFamily="34" charset="0"/>
                <a:cs typeface="Calibri" panose="020F0502020204030204" pitchFamily="34" charset="0"/>
              </a:rPr>
              <a:t> et al., A new method for remote detection of ionizing radiation using transient optical absorption, Nuclear Inst. and Methods in Physics Research, A 1029, 166408 (2022).</a:t>
            </a:r>
          </a:p>
          <a:p>
            <a:pPr marL="457200" indent="-457200">
              <a:lnSpc>
                <a:spcPct val="120000"/>
              </a:lnSpc>
              <a:spcBef>
                <a:spcPts val="0"/>
              </a:spcBef>
              <a:buFont typeface="+mj-lt"/>
              <a:buAutoNum type="arabicPeriod"/>
            </a:pPr>
            <a:r>
              <a:rPr lang="en-US" sz="1800" dirty="0">
                <a:latin typeface="Calibri" panose="020F0502020204030204" pitchFamily="34" charset="0"/>
                <a:cs typeface="Calibri" panose="020F0502020204030204" pitchFamily="34" charset="0"/>
              </a:rPr>
              <a:t>M. </a:t>
            </a:r>
            <a:r>
              <a:rPr lang="en-US" sz="1800" dirty="0" err="1">
                <a:latin typeface="Calibri" panose="020F0502020204030204" pitchFamily="34" charset="0"/>
                <a:cs typeface="Calibri" panose="020F0502020204030204" pitchFamily="34" charset="0"/>
              </a:rPr>
              <a:t>Korzhik</a:t>
            </a:r>
            <a:r>
              <a:rPr lang="en-US" sz="1800" dirty="0">
                <a:latin typeface="Calibri" panose="020F0502020204030204" pitchFamily="34" charset="0"/>
                <a:cs typeface="Calibri" panose="020F0502020204030204" pitchFamily="34" charset="0"/>
              </a:rPr>
              <a:t> et al., Ultrafast PWO scintillator for future high energy physics instrumentation, Nuclear Inst. and Methods in Physics Research, A 1034, 166781 (2022) .</a:t>
            </a:r>
          </a:p>
          <a:p>
            <a:pPr marL="457200" indent="-457200">
              <a:lnSpc>
                <a:spcPct val="120000"/>
              </a:lnSpc>
              <a:spcBef>
                <a:spcPts val="0"/>
              </a:spcBef>
              <a:buFont typeface="+mj-lt"/>
              <a:buAutoNum type="arabicPeriod"/>
            </a:pPr>
            <a:r>
              <a:rPr lang="en-US" sz="1800" dirty="0">
                <a:latin typeface="Calibri" panose="020F0502020204030204" pitchFamily="34" charset="0"/>
                <a:cs typeface="Calibri" panose="020F0502020204030204" pitchFamily="34" charset="0"/>
              </a:rPr>
              <a:t>G. </a:t>
            </a:r>
            <a:r>
              <a:rPr lang="en-US" sz="1800" dirty="0" err="1">
                <a:latin typeface="Calibri" panose="020F0502020204030204" pitchFamily="34" charset="0"/>
                <a:cs typeface="Calibri" panose="020F0502020204030204" pitchFamily="34" charset="0"/>
              </a:rPr>
              <a:t>Tamulaitis</a:t>
            </a:r>
            <a:r>
              <a:rPr lang="en-US" sz="1800" dirty="0">
                <a:latin typeface="Calibri" panose="020F0502020204030204" pitchFamily="34" charset="0"/>
                <a:cs typeface="Calibri" panose="020F0502020204030204" pitchFamily="34" charset="0"/>
              </a:rPr>
              <a:t> et al., Transient optical absorption as a powerful tool for engineering of lead tungstate scintillators towards faster response, J. Materials Chemistry C, 10, 9521 (2022).</a:t>
            </a:r>
          </a:p>
          <a:p>
            <a:pPr marL="457200" indent="-457200">
              <a:lnSpc>
                <a:spcPct val="120000"/>
              </a:lnSpc>
              <a:spcBef>
                <a:spcPts val="0"/>
              </a:spcBef>
              <a:buFont typeface="+mj-lt"/>
              <a:buAutoNum type="arabicPeriod"/>
            </a:pPr>
            <a:r>
              <a:rPr lang="en-US" sz="1800" dirty="0">
                <a:latin typeface="Calibri" panose="020F0502020204030204" pitchFamily="34" charset="0"/>
                <a:cs typeface="Calibri" panose="020F0502020204030204" pitchFamily="34" charset="0"/>
              </a:rPr>
              <a:t>Y. </a:t>
            </a:r>
            <a:r>
              <a:rPr lang="en-US" sz="1800" dirty="0" err="1">
                <a:latin typeface="Calibri" panose="020F0502020204030204" pitchFamily="34" charset="0"/>
                <a:cs typeface="Calibri" panose="020F0502020204030204" pitchFamily="34" charset="0"/>
              </a:rPr>
              <a:t>Talochka</a:t>
            </a:r>
            <a:r>
              <a:rPr lang="en-US" sz="1800" dirty="0">
                <a:latin typeface="Calibri" panose="020F0502020204030204" pitchFamily="34" charset="0"/>
                <a:cs typeface="Calibri" panose="020F0502020204030204" pitchFamily="34" charset="0"/>
              </a:rPr>
              <a:t>, A. </a:t>
            </a:r>
            <a:r>
              <a:rPr lang="en-US" sz="1800" dirty="0" err="1">
                <a:latin typeface="Calibri" panose="020F0502020204030204" pitchFamily="34" charset="0"/>
                <a:cs typeface="Calibri" panose="020F0502020204030204" pitchFamily="34" charset="0"/>
              </a:rPr>
              <a:t>Vasil’ev</a:t>
            </a:r>
            <a:r>
              <a:rPr lang="en-US" sz="1800" dirty="0">
                <a:latin typeface="Calibri" panose="020F0502020204030204" pitchFamily="34" charset="0"/>
                <a:cs typeface="Calibri" panose="020F0502020204030204" pitchFamily="34" charset="0"/>
              </a:rPr>
              <a:t>, M. </a:t>
            </a:r>
            <a:r>
              <a:rPr lang="en-US" sz="1800" dirty="0" err="1">
                <a:latin typeface="Calibri" panose="020F0502020204030204" pitchFamily="34" charset="0"/>
                <a:cs typeface="Calibri" panose="020F0502020204030204" pitchFamily="34" charset="0"/>
              </a:rPr>
              <a:t>Korjik</a:t>
            </a:r>
            <a:r>
              <a:rPr lang="en-US" sz="1800" dirty="0">
                <a:latin typeface="Calibri" panose="020F0502020204030204" pitchFamily="34" charset="0"/>
                <a:cs typeface="Calibri" panose="020F0502020204030204" pitchFamily="34" charset="0"/>
              </a:rPr>
              <a:t>, G. </a:t>
            </a:r>
            <a:r>
              <a:rPr lang="en-US" sz="1800" dirty="0" err="1">
                <a:latin typeface="Calibri" panose="020F0502020204030204" pitchFamily="34" charset="0"/>
                <a:cs typeface="Calibri" panose="020F0502020204030204" pitchFamily="34" charset="0"/>
              </a:rPr>
              <a:t>Tamulaitis</a:t>
            </a:r>
            <a:r>
              <a:rPr lang="en-US" sz="1800" dirty="0">
                <a:latin typeface="Calibri" panose="020F0502020204030204" pitchFamily="34" charset="0"/>
                <a:cs typeface="Calibri" panose="020F0502020204030204" pitchFamily="34" charset="0"/>
              </a:rPr>
              <a:t>, Impact of compositional disorder on electron migration in lutetium–yttrium </a:t>
            </a:r>
            <a:r>
              <a:rPr lang="en-US" sz="1800" dirty="0" err="1">
                <a:latin typeface="Calibri" panose="020F0502020204030204" pitchFamily="34" charset="0"/>
                <a:cs typeface="Calibri" panose="020F0502020204030204" pitchFamily="34" charset="0"/>
              </a:rPr>
              <a:t>oxyorthosilicate</a:t>
            </a:r>
            <a:r>
              <a:rPr lang="en-US" sz="1800" dirty="0">
                <a:latin typeface="Calibri" panose="020F0502020204030204" pitchFamily="34" charset="0"/>
                <a:cs typeface="Calibri" panose="020F0502020204030204" pitchFamily="34" charset="0"/>
              </a:rPr>
              <a:t> scintillator, J. Appl. Phys. 132, 053101 (2022).</a:t>
            </a:r>
          </a:p>
          <a:p>
            <a:pPr marL="457200" indent="-457200">
              <a:lnSpc>
                <a:spcPct val="120000"/>
              </a:lnSpc>
              <a:spcBef>
                <a:spcPts val="0"/>
              </a:spcBef>
              <a:buFont typeface="+mj-lt"/>
              <a:buAutoNum type="arabicPeriod"/>
            </a:pPr>
            <a:r>
              <a:rPr lang="en-US" sz="1800" dirty="0">
                <a:latin typeface="Calibri" panose="020F0502020204030204" pitchFamily="34" charset="0"/>
                <a:cs typeface="Calibri" panose="020F0502020204030204" pitchFamily="34" charset="0"/>
              </a:rPr>
              <a:t>L. </a:t>
            </a:r>
            <a:r>
              <a:rPr lang="en-US" sz="1800" dirty="0" err="1">
                <a:latin typeface="Calibri" panose="020F0502020204030204" pitchFamily="34" charset="0"/>
                <a:cs typeface="Calibri" panose="020F0502020204030204" pitchFamily="34" charset="0"/>
              </a:rPr>
              <a:t>Martinazzoli</a:t>
            </a:r>
            <a:r>
              <a:rPr lang="en-US" sz="1800" dirty="0">
                <a:latin typeface="Calibri" panose="020F0502020204030204" pitchFamily="34" charset="0"/>
                <a:cs typeface="Calibri" panose="020F0502020204030204" pitchFamily="34" charset="0"/>
              </a:rPr>
              <a:t> et al., Compositional engineering of multicomponent garnet scintillators: Towards an ultra-accelerated scintillation response, Materials Advances, 17, 6842 (2022).</a:t>
            </a:r>
          </a:p>
          <a:p>
            <a:pPr marL="0" indent="0">
              <a:lnSpc>
                <a:spcPct val="120000"/>
              </a:lnSpc>
              <a:spcAft>
                <a:spcPts val="600"/>
              </a:spcAft>
              <a:buNone/>
            </a:pPr>
            <a:r>
              <a:rPr lang="en-US" sz="1800" dirty="0">
                <a:solidFill>
                  <a:srgbClr val="941100"/>
                </a:solidFill>
                <a:latin typeface="Calibri" panose="020F0502020204030204" pitchFamily="34" charset="0"/>
                <a:cs typeface="Calibri" panose="020F0502020204030204" pitchFamily="34" charset="0"/>
              </a:rPr>
              <a:t>Presentations at scientific conferences</a:t>
            </a:r>
            <a:r>
              <a:rPr lang="en-US" sz="1800" dirty="0">
                <a:latin typeface="Calibri" panose="020F0502020204030204" pitchFamily="34" charset="0"/>
                <a:cs typeface="Calibri" panose="020F0502020204030204" pitchFamily="34" charset="0"/>
              </a:rPr>
              <a:t>: </a:t>
            </a:r>
            <a:r>
              <a:rPr lang="en-US" sz="1800" b="1" dirty="0">
                <a:latin typeface="Calibri" panose="020F0502020204030204" pitchFamily="34" charset="0"/>
                <a:cs typeface="Calibri" panose="020F0502020204030204" pitchFamily="34" charset="0"/>
              </a:rPr>
              <a:t>Keynote</a:t>
            </a:r>
            <a:r>
              <a:rPr lang="en-US" sz="1800" dirty="0">
                <a:latin typeface="Calibri" panose="020F0502020204030204" pitchFamily="34" charset="0"/>
                <a:cs typeface="Calibri" panose="020F0502020204030204" pitchFamily="34" charset="0"/>
              </a:rPr>
              <a:t> talk by prof. G. </a:t>
            </a:r>
            <a:r>
              <a:rPr lang="en-US" sz="1800" dirty="0" err="1">
                <a:latin typeface="Calibri" panose="020F0502020204030204" pitchFamily="34" charset="0"/>
                <a:cs typeface="Calibri" panose="020F0502020204030204" pitchFamily="34" charset="0"/>
              </a:rPr>
              <a:t>Tamulaitis</a:t>
            </a:r>
            <a:r>
              <a:rPr lang="en-US" sz="1800" dirty="0">
                <a:latin typeface="Calibri" panose="020F0502020204030204" pitchFamily="34" charset="0"/>
                <a:cs typeface="Calibri" panose="020F0502020204030204" pitchFamily="34" charset="0"/>
              </a:rPr>
              <a:t> in 16th Int. Conference on Scintillating Materials &amp; their Applications, September 19-23, 2022, Santa Fe, USA; other </a:t>
            </a:r>
            <a:r>
              <a:rPr lang="en-US" sz="1800" b="1" dirty="0">
                <a:latin typeface="Calibri" panose="020F0502020204030204" pitchFamily="34" charset="0"/>
                <a:cs typeface="Calibri" panose="020F0502020204030204" pitchFamily="34" charset="0"/>
              </a:rPr>
              <a:t>4 oral </a:t>
            </a:r>
            <a:r>
              <a:rPr lang="en-US" sz="1800" dirty="0">
                <a:latin typeface="Calibri" panose="020F0502020204030204" pitchFamily="34" charset="0"/>
                <a:cs typeface="Calibri" panose="020F0502020204030204" pitchFamily="34" charset="0"/>
              </a:rPr>
              <a:t>and </a:t>
            </a:r>
            <a:r>
              <a:rPr lang="en-US" sz="1800" b="1" dirty="0">
                <a:latin typeface="Calibri" panose="020F0502020204030204" pitchFamily="34" charset="0"/>
                <a:cs typeface="Calibri" panose="020F0502020204030204" pitchFamily="34" charset="0"/>
              </a:rPr>
              <a:t>2 poster </a:t>
            </a:r>
            <a:r>
              <a:rPr lang="en-US" sz="1800" dirty="0">
                <a:latin typeface="Calibri" panose="020F0502020204030204" pitchFamily="34" charset="0"/>
                <a:cs typeface="Calibri" panose="020F0502020204030204" pitchFamily="34" charset="0"/>
              </a:rPr>
              <a:t>presentations.</a:t>
            </a:r>
          </a:p>
          <a:p>
            <a:pPr>
              <a:lnSpc>
                <a:spcPct val="120000"/>
              </a:lnSpc>
              <a:spcAft>
                <a:spcPts val="600"/>
              </a:spcAft>
            </a:pPr>
            <a:endParaRPr lang="en-US" sz="1800" dirty="0">
              <a:latin typeface="Calibri" panose="020F0502020204030204" pitchFamily="34" charset="0"/>
              <a:cs typeface="Calibri" panose="020F0502020204030204" pitchFamily="34" charset="0"/>
            </a:endParaRPr>
          </a:p>
          <a:p>
            <a:pPr>
              <a:lnSpc>
                <a:spcPct val="120000"/>
              </a:lnSpc>
              <a:spcAft>
                <a:spcPts val="600"/>
              </a:spcAft>
            </a:pPr>
            <a:endParaRPr lang="en-US" sz="1800" dirty="0">
              <a:latin typeface="Calibri" panose="020F0502020204030204" pitchFamily="34" charset="0"/>
              <a:cs typeface="Calibri" panose="020F0502020204030204" pitchFamily="34" charset="0"/>
            </a:endParaRPr>
          </a:p>
          <a:p>
            <a:pPr marL="0" indent="0">
              <a:lnSpc>
                <a:spcPct val="120000"/>
              </a:lnSpc>
              <a:spcAft>
                <a:spcPts val="600"/>
              </a:spcAft>
              <a:buNone/>
            </a:pPr>
            <a:endParaRPr lang="en-US" sz="18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18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18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18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1800" dirty="0">
              <a:latin typeface="Calibri" panose="020F0502020204030204" pitchFamily="34" charset="0"/>
              <a:cs typeface="Calibri" panose="020F0502020204030204" pitchFamily="34" charset="0"/>
            </a:endParaRPr>
          </a:p>
          <a:p>
            <a:pPr>
              <a:lnSpc>
                <a:spcPct val="120000"/>
              </a:lnSpc>
              <a:spcAft>
                <a:spcPts val="600"/>
              </a:spcAft>
            </a:pPr>
            <a:endParaRPr lang="en-US"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725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0058D-F5FD-26BA-D9B1-A3741C58BE41}"/>
              </a:ext>
            </a:extLst>
          </p:cNvPr>
          <p:cNvSpPr>
            <a:spLocks noGrp="1"/>
          </p:cNvSpPr>
          <p:nvPr>
            <p:ph type="title"/>
          </p:nvPr>
        </p:nvSpPr>
        <p:spPr/>
        <p:txBody>
          <a:bodyPr/>
          <a:lstStyle/>
          <a:p>
            <a:r>
              <a:rPr lang="en-US" dirty="0"/>
              <a:t>CERN RD50 related activities</a:t>
            </a:r>
          </a:p>
        </p:txBody>
      </p:sp>
      <p:sp>
        <p:nvSpPr>
          <p:cNvPr id="4" name="Content Placeholder 2">
            <a:extLst>
              <a:ext uri="{FF2B5EF4-FFF2-40B4-BE49-F238E27FC236}">
                <a16:creationId xmlns:a16="http://schemas.microsoft.com/office/drawing/2014/main" id="{40534070-AF4C-A497-A924-72D28EE6FBDF}"/>
              </a:ext>
            </a:extLst>
          </p:cNvPr>
          <p:cNvSpPr>
            <a:spLocks noGrp="1"/>
          </p:cNvSpPr>
          <p:nvPr>
            <p:ph idx="1"/>
          </p:nvPr>
        </p:nvSpPr>
        <p:spPr>
          <a:xfrm>
            <a:off x="838200" y="1581830"/>
            <a:ext cx="10515600" cy="5069341"/>
          </a:xfrm>
        </p:spPr>
        <p:txBody>
          <a:bodyPr>
            <a:normAutofit fontScale="92500" lnSpcReduction="20000"/>
          </a:bodyPr>
          <a:lstStyle/>
          <a:p>
            <a:pPr marL="0" indent="0">
              <a:lnSpc>
                <a:spcPct val="120000"/>
              </a:lnSpc>
              <a:spcAft>
                <a:spcPts val="600"/>
              </a:spcAft>
              <a:buNone/>
            </a:pPr>
            <a:r>
              <a:rPr lang="en-US" sz="2000" dirty="0">
                <a:solidFill>
                  <a:srgbClr val="941100"/>
                </a:solidFill>
                <a:latin typeface="Calibri" panose="020F0502020204030204" pitchFamily="34" charset="0"/>
                <a:cs typeface="Calibri" panose="020F0502020204030204" pitchFamily="34" charset="0"/>
              </a:rPr>
              <a:t>VU activities related to RD50 (Radiation hard semiconductor devices for very high luminosity colliders) research program:  </a:t>
            </a:r>
          </a:p>
          <a:p>
            <a:pPr>
              <a:lnSpc>
                <a:spcPct val="120000"/>
              </a:lnSpc>
              <a:spcBef>
                <a:spcPts val="400"/>
              </a:spcBef>
              <a:spcAft>
                <a:spcPts val="600"/>
              </a:spcAft>
            </a:pPr>
            <a:r>
              <a:rPr lang="en-US" sz="2000" dirty="0">
                <a:latin typeface="Calibri" panose="020F0502020204030204" pitchFamily="34" charset="0"/>
                <a:cs typeface="Calibri" panose="020F0502020204030204" pitchFamily="34" charset="0"/>
              </a:rPr>
              <a:t>Technologies and instrumentation for spectroscopy and contactless-remote dosimetry of the large fluences of high energy radiations.</a:t>
            </a:r>
          </a:p>
          <a:p>
            <a:pPr>
              <a:lnSpc>
                <a:spcPct val="120000"/>
              </a:lnSpc>
              <a:spcAft>
                <a:spcPts val="600"/>
              </a:spcAft>
            </a:pPr>
            <a:r>
              <a:rPr lang="en-US" sz="2000" dirty="0">
                <a:latin typeface="Calibri" panose="020F0502020204030204" pitchFamily="34" charset="0"/>
                <a:cs typeface="Calibri" panose="020F0502020204030204" pitchFamily="34" charset="0"/>
              </a:rPr>
              <a:t>Search of radiation hard materials and development of radiation tolerant structures.</a:t>
            </a:r>
          </a:p>
          <a:p>
            <a:pPr>
              <a:lnSpc>
                <a:spcPct val="120000"/>
              </a:lnSpc>
              <a:spcAft>
                <a:spcPts val="600"/>
              </a:spcAft>
            </a:pPr>
            <a:r>
              <a:rPr lang="en-US" sz="2000" dirty="0">
                <a:latin typeface="Calibri" panose="020F0502020204030204" pitchFamily="34" charset="0"/>
                <a:cs typeface="Calibri" panose="020F0502020204030204" pitchFamily="34" charset="0"/>
              </a:rPr>
              <a:t>Technologies and instruments for the remote in situ measurements in harsh irradiation environments.</a:t>
            </a:r>
          </a:p>
          <a:p>
            <a:pPr>
              <a:lnSpc>
                <a:spcPct val="120000"/>
              </a:lnSpc>
              <a:spcAft>
                <a:spcPts val="600"/>
              </a:spcAft>
            </a:pPr>
            <a:r>
              <a:rPr lang="en-US" sz="2000" dirty="0">
                <a:latin typeface="Calibri" panose="020F0502020204030204" pitchFamily="34" charset="0"/>
                <a:cs typeface="Calibri" panose="020F0502020204030204" pitchFamily="34" charset="0"/>
              </a:rPr>
              <a:t>Development of advanced material characterization techniques and instruments.</a:t>
            </a:r>
          </a:p>
          <a:p>
            <a:pPr>
              <a:lnSpc>
                <a:spcPct val="120000"/>
              </a:lnSpc>
              <a:spcAft>
                <a:spcPts val="600"/>
              </a:spcAft>
            </a:pPr>
            <a:r>
              <a:rPr lang="en-US" sz="2000" dirty="0">
                <a:latin typeface="Calibri" panose="020F0502020204030204" pitchFamily="34" charset="0"/>
                <a:cs typeface="Calibri" panose="020F0502020204030204" pitchFamily="34" charset="0"/>
              </a:rPr>
              <a:t>Engineering of defects for development of radiation hard particle and photo sensors capable to operate in cosmic space and modern particle accelerators.</a:t>
            </a:r>
          </a:p>
          <a:p>
            <a:pPr>
              <a:lnSpc>
                <a:spcPct val="120000"/>
              </a:lnSpc>
              <a:spcAft>
                <a:spcPts val="600"/>
              </a:spcAft>
            </a:pPr>
            <a:r>
              <a:rPr lang="en-US" sz="2000" dirty="0">
                <a:latin typeface="Calibri" panose="020F0502020204030204" pitchFamily="34" charset="0"/>
                <a:cs typeface="Calibri" panose="020F0502020204030204" pitchFamily="34" charset="0"/>
              </a:rPr>
              <a:t>Technologies and instrumentation for spectroscopy of high energy radiations for medical diagnostics and monitoring of radiation safety within nuclear power plants and storage facilities of radioactive waste.</a:t>
            </a:r>
          </a:p>
          <a:p>
            <a:pPr>
              <a:lnSpc>
                <a:spcPct val="120000"/>
              </a:lnSpc>
              <a:spcAft>
                <a:spcPts val="600"/>
              </a:spcAft>
            </a:pPr>
            <a:endParaRPr lang="en-US" sz="2000" dirty="0">
              <a:latin typeface="Calibri" panose="020F0502020204030204" pitchFamily="34" charset="0"/>
              <a:cs typeface="Calibri" panose="020F0502020204030204" pitchFamily="34" charset="0"/>
            </a:endParaRPr>
          </a:p>
          <a:p>
            <a:pPr>
              <a:lnSpc>
                <a:spcPct val="120000"/>
              </a:lnSpc>
              <a:spcAft>
                <a:spcPts val="600"/>
              </a:spcAft>
            </a:pPr>
            <a:endParaRPr lang="en-US" sz="2000" dirty="0">
              <a:latin typeface="Calibri" panose="020F0502020204030204" pitchFamily="34" charset="0"/>
              <a:cs typeface="Calibri" panose="020F0502020204030204" pitchFamily="34" charset="0"/>
            </a:endParaRPr>
          </a:p>
          <a:p>
            <a:pPr>
              <a:lnSpc>
                <a:spcPct val="120000"/>
              </a:lnSpc>
              <a:spcAft>
                <a:spcPts val="600"/>
              </a:spcAft>
            </a:pPr>
            <a:endParaRPr lang="en-US" sz="2000" dirty="0">
              <a:latin typeface="Calibri" panose="020F0502020204030204" pitchFamily="34" charset="0"/>
              <a:cs typeface="Calibri" panose="020F0502020204030204" pitchFamily="34" charset="0"/>
            </a:endParaRPr>
          </a:p>
          <a:p>
            <a:pPr marL="0" indent="0">
              <a:lnSpc>
                <a:spcPct val="120000"/>
              </a:lnSpc>
              <a:spcAft>
                <a:spcPts val="600"/>
              </a:spcAft>
              <a:buNone/>
            </a:pPr>
            <a:endParaRPr lang="en-US" sz="20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20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20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2000" dirty="0">
              <a:solidFill>
                <a:srgbClr val="941100"/>
              </a:solidFill>
              <a:latin typeface="Calibri" panose="020F0502020204030204" pitchFamily="34" charset="0"/>
              <a:cs typeface="Calibri" panose="020F0502020204030204" pitchFamily="34" charset="0"/>
            </a:endParaRPr>
          </a:p>
          <a:p>
            <a:pPr>
              <a:lnSpc>
                <a:spcPct val="120000"/>
              </a:lnSpc>
              <a:spcAft>
                <a:spcPts val="600"/>
              </a:spcAft>
            </a:pPr>
            <a:endParaRPr lang="en-US" sz="2000" dirty="0">
              <a:latin typeface="Calibri" panose="020F0502020204030204" pitchFamily="34" charset="0"/>
              <a:cs typeface="Calibri" panose="020F0502020204030204" pitchFamily="34" charset="0"/>
            </a:endParaRPr>
          </a:p>
          <a:p>
            <a:pPr>
              <a:lnSpc>
                <a:spcPct val="120000"/>
              </a:lnSpc>
              <a:spcAft>
                <a:spcPts val="600"/>
              </a:spcAft>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516436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394</TotalTime>
  <Words>4098</Words>
  <Application>Microsoft Macintosh PowerPoint</Application>
  <PresentationFormat>Widescreen</PresentationFormat>
  <Paragraphs>297</Paragraphs>
  <Slides>37</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Garamond</vt:lpstr>
      <vt:lpstr>Inter Medium</vt:lpstr>
      <vt:lpstr>Wingdings</vt:lpstr>
      <vt:lpstr>Office Theme</vt:lpstr>
      <vt:lpstr>Progress of Lithuania in Research and Education</vt:lpstr>
      <vt:lpstr>Development of scintillators for fast radiation detectors </vt:lpstr>
      <vt:lpstr>Development of scintillators for fast radiation detectors: evolution of the field</vt:lpstr>
      <vt:lpstr>Development of scintillators for fast radiation detectors: theoretical studies</vt:lpstr>
      <vt:lpstr>Development of scintillators for fast radiation detectors: national projects</vt:lpstr>
      <vt:lpstr>Development of scintillators for fast radiation detectors: projects</vt:lpstr>
      <vt:lpstr>Development of scintillators for fast radiation detectors: young researches</vt:lpstr>
      <vt:lpstr>Development of scintillators for fast radiation detectors: dissemination</vt:lpstr>
      <vt:lpstr>CERN RD50 related activities</vt:lpstr>
      <vt:lpstr>CERN RD50 related activities: evolution</vt:lpstr>
      <vt:lpstr>CERN RD50 related activities: evolution</vt:lpstr>
      <vt:lpstr>CERN RD50 related activities: Technology and instruments for particle beam profiling</vt:lpstr>
      <vt:lpstr>CERN RD50 related activities: joining the project for developing novel particle detectors</vt:lpstr>
      <vt:lpstr>Radiation dose monitoring systems for medical applications</vt:lpstr>
      <vt:lpstr>CERN RD50 related activities: main achievements during 2022</vt:lpstr>
      <vt:lpstr>Physics of Subatomic Particles at CERN CMS experiment (project DaFi2021): Participation in the CMS experiment</vt:lpstr>
      <vt:lpstr>Physics of Subatomic Particles at CERN CMS experiment (project DaFi2021): Phenomenological studies</vt:lpstr>
      <vt:lpstr>Investigation of ferrite materials</vt:lpstr>
      <vt:lpstr>Investigation of ferrite materials</vt:lpstr>
      <vt:lpstr>Investigation of ferrite materials: an example of data on AL-800 ferrite</vt:lpstr>
      <vt:lpstr>LSMU-CERN: research areas in radiotherapy and radiobiology</vt:lpstr>
      <vt:lpstr>LSMU-CERN: evolution</vt:lpstr>
      <vt:lpstr>LSMU-CERN: current project 2021 – 2022</vt:lpstr>
      <vt:lpstr>KTU in CERN activities: International Particle Therapy Masterclass, 11th of February, 2022 </vt:lpstr>
      <vt:lpstr>KTU in CERN activities: International Particle Therapy Masterclass, 11th of February, 2022 </vt:lpstr>
      <vt:lpstr>KTU in CERN activities: International CMS Masterclass, 30th of March, 2022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National Science festival “Spaceship Earth” About 2 hands-on activities and 2 lectures annually starting from 2015. In 2022 – 2 hands-on activities and a lecture on Energy for Future.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of Lithuania in Research and Education</dc:title>
  <dc:creator>Ramūnas Aleksiejūnas</dc:creator>
  <cp:lastModifiedBy>Ramūnas Aleksiejūnas</cp:lastModifiedBy>
  <cp:revision>41</cp:revision>
  <dcterms:created xsi:type="dcterms:W3CDTF">2022-11-22T15:43:10Z</dcterms:created>
  <dcterms:modified xsi:type="dcterms:W3CDTF">2022-11-23T07:02:31Z</dcterms:modified>
</cp:coreProperties>
</file>