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49" r:id="rId2"/>
    <p:sldId id="469" r:id="rId3"/>
    <p:sldId id="473" r:id="rId4"/>
    <p:sldId id="474" r:id="rId5"/>
    <p:sldId id="475" r:id="rId6"/>
    <p:sldId id="47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34" clrIdx="0">
    <p:extLst/>
  </p:cmAuthor>
  <p:cmAuthor id="2" name="Microsoft Office User" initials="MOU" lastIdx="4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C5D3"/>
    <a:srgbClr val="FFFFFF"/>
    <a:srgbClr val="303030"/>
    <a:srgbClr val="0033A0"/>
    <a:srgbClr val="61C4D3"/>
    <a:srgbClr val="6698CB"/>
    <a:srgbClr val="6E2466"/>
    <a:srgbClr val="005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4" autoAdjust="0"/>
    <p:restoredTop sz="81130"/>
  </p:normalViewPr>
  <p:slideViewPr>
    <p:cSldViewPr snapToGrid="0" snapToObjects="1">
      <p:cViewPr varScale="1">
        <p:scale>
          <a:sx n="135" d="100"/>
          <a:sy n="135" d="100"/>
        </p:scale>
        <p:origin x="3488" y="84"/>
      </p:cViewPr>
      <p:guideLst>
        <p:guide orient="horz" pos="3770"/>
        <p:guide pos="3863"/>
      </p:guideLst>
    </p:cSldViewPr>
  </p:slideViewPr>
  <p:outlineViewPr>
    <p:cViewPr>
      <p:scale>
        <a:sx n="33" d="100"/>
        <a:sy n="33" d="100"/>
      </p:scale>
      <p:origin x="0" y="-13112"/>
    </p:cViewPr>
  </p:outlin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2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795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715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588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25" y="241617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26434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823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18842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29665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18BCF-1026-3541-8435-A6A493D98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12" y="6394174"/>
            <a:ext cx="395212" cy="3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9938" y="2512611"/>
            <a:ext cx="1741337" cy="17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10657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AF3C9-D784-6946-89F2-5993CCDAAF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A3189-CBF0-9340-9C1D-42AA3E21A8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DD477-EAF2-F841-B7BB-852598C9EA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00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68E270-2AED-0F45-A0C5-6F0942DF8A9F}"/>
              </a:ext>
            </a:extLst>
          </p:cNvPr>
          <p:cNvSpPr/>
          <p:nvPr userDrawn="1"/>
        </p:nvSpPr>
        <p:spPr>
          <a:xfrm>
            <a:off x="0" y="6315998"/>
            <a:ext cx="12192000" cy="542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11/23/2022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346822-6F29-4340-B76E-0E6C21BA22D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60" y="6397057"/>
            <a:ext cx="406174" cy="4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2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pos="3940" userDrawn="1">
          <p15:clr>
            <a:srgbClr val="F26B43"/>
          </p15:clr>
        </p15:guide>
        <p15:guide id="20" pos="1481" userDrawn="1">
          <p15:clr>
            <a:srgbClr val="F26B43"/>
          </p15:clr>
        </p15:guide>
        <p15:guide id="21" pos="1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9749" y="3832193"/>
            <a:ext cx="11376025" cy="1731502"/>
          </a:xfrm>
        </p:spPr>
        <p:txBody>
          <a:bodyPr/>
          <a:lstStyle/>
          <a:p>
            <a:pPr algn="ctr"/>
            <a:r>
              <a:rPr lang="en-US" sz="4800" dirty="0" smtClean="0"/>
              <a:t>Update on procurement</a:t>
            </a:r>
            <a:br>
              <a:rPr lang="en-US" sz="4800" dirty="0" smtClean="0"/>
            </a:br>
            <a:r>
              <a:rPr lang="en-US" sz="4800" dirty="0" smtClean="0"/>
              <a:t>Lithuania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600" dirty="0" smtClean="0"/>
              <a:t>Daniel Schoerling</a:t>
            </a:r>
          </a:p>
          <a:p>
            <a:pPr algn="l"/>
            <a:r>
              <a:rPr lang="en-US" sz="1600" dirty="0" smtClean="0"/>
              <a:t>24/11/2022</a:t>
            </a:r>
            <a:endParaRPr lang="en-US" sz="1600" dirty="0"/>
          </a:p>
        </p:txBody>
      </p:sp>
      <p:pic>
        <p:nvPicPr>
          <p:cNvPr id="5" name="Espace réservé du contenu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3429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A490D5E-9254-7443-B68C-572C1F20F732}"/>
              </a:ext>
            </a:extLst>
          </p:cNvPr>
          <p:cNvGrpSpPr/>
          <p:nvPr/>
        </p:nvGrpSpPr>
        <p:grpSpPr>
          <a:xfrm>
            <a:off x="-1" y="8237"/>
            <a:ext cx="12187669" cy="98854"/>
            <a:chOff x="-1" y="0"/>
            <a:chExt cx="12187669" cy="988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798DBC4-0DCD-E74F-A5BB-804AFF8611A1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191512-9730-A84B-BEE9-A4F67B05B201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C3DD523-0EEB-8C40-9CC2-468669C898F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1F3269A-CC4D-8B4E-9823-0115BA1D036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D0C5F83-DBD5-4C4B-A9C2-C036F5FC2C86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4D340A-80F7-5540-B01D-7AA89F380ED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342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1982B-3DCC-D149-98AC-E88B6F86C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Yearly Budget (contributions </a:t>
            </a:r>
            <a:r>
              <a:rPr lang="en-US" dirty="0" smtClean="0"/>
              <a:t>2022)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1B67E1-7918-7141-96C8-8679F49D6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C9218A-0F97-E244-AFAF-286DBB97F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0164C4B-686C-4149-B121-77A15E71389F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8D2869-6972-DE46-A89A-FA7A6E7A58F7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2A391E-4DA9-F043-ADD7-CA484FD932AF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A7DB460-3A34-CC4E-9AA5-560DA33F07E0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C2965B8-CE6C-784C-A9E4-3309B7F05875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5114EAC-3B32-CE4B-818E-BE8B1ABD4D01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EF7740E-DFC0-0A4E-8D80-8EDA78E06AC7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579" y="906464"/>
            <a:ext cx="8794842" cy="521806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96000" y="5267739"/>
            <a:ext cx="4502802" cy="288235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03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Ceiling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4703" y="1211351"/>
            <a:ext cx="108634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dirty="0" smtClean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“….when </a:t>
            </a:r>
            <a:r>
              <a:rPr lang="en-GB" sz="24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the combined total value of commitments for the </a:t>
            </a:r>
            <a:r>
              <a:rPr lang="en-GB" sz="2400" dirty="0" smtClean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country </a:t>
            </a:r>
            <a:r>
              <a:rPr lang="en-GB" sz="24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concerned for the </a:t>
            </a:r>
            <a:r>
              <a:rPr lang="en-GB" sz="2400" dirty="0" smtClean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year in </a:t>
            </a:r>
            <a:r>
              <a:rPr lang="en-GB" sz="24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question, covering all orders, contracts and </a:t>
            </a:r>
            <a:r>
              <a:rPr lang="en-GB" sz="2400" b="1" u="sng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personnel appointments</a:t>
            </a:r>
            <a:r>
              <a:rPr lang="en-GB" sz="24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, </a:t>
            </a:r>
            <a:r>
              <a:rPr lang="en-GB" sz="2400" dirty="0" smtClean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including the value </a:t>
            </a:r>
            <a:r>
              <a:rPr lang="en-GB" sz="24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of the contract under consideration, would exceed the size of that </a:t>
            </a:r>
            <a:r>
              <a:rPr lang="en-GB" sz="2400" dirty="0" smtClean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country’s financial </a:t>
            </a:r>
            <a:r>
              <a:rPr lang="en-GB" sz="2400" dirty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contribution to CERN for the financial year concerned (the “ceiling</a:t>
            </a:r>
            <a:r>
              <a:rPr lang="en-GB" sz="2400" dirty="0" smtClean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rPr>
              <a:t>”).”</a:t>
            </a:r>
            <a:endParaRPr lang="en-GB" sz="2400" dirty="0">
              <a:solidFill>
                <a:schemeClr val="tx2"/>
              </a:solidFill>
              <a:latin typeface="+mj-lt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633379"/>
              </p:ext>
            </p:extLst>
          </p:nvPr>
        </p:nvGraphicFramePr>
        <p:xfrm>
          <a:off x="1544983" y="4098970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826418008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382361507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76592368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534500757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753991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Contribution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Remaining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Procurement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Personnel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555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Lithuania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587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151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482" y="350997"/>
            <a:ext cx="11376025" cy="1065742"/>
          </a:xfrm>
        </p:spPr>
        <p:txBody>
          <a:bodyPr/>
          <a:lstStyle/>
          <a:p>
            <a:r>
              <a:rPr lang="en-GB" dirty="0"/>
              <a:t>Price Enquiries above 50k CHF for Lithuania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87837" y="1839918"/>
            <a:ext cx="3628552" cy="155877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 dirty="0">
                <a:solidFill>
                  <a:srgbClr val="333333"/>
                </a:solidFill>
                <a:latin typeface="Calibri"/>
              </a:rPr>
              <a:t>Price Enquiries above 50k CHF for Lithuania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85021" y="3118221"/>
            <a:ext cx="2559844" cy="142875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endParaRPr/>
          </a:p>
        </p:txBody>
      </p:sp>
      <p:sp>
        <p:nvSpPr>
          <p:cNvPr id="53" name="TextBox 52"/>
          <p:cNvSpPr txBox="1"/>
          <p:nvPr/>
        </p:nvSpPr>
        <p:spPr>
          <a:xfrm>
            <a:off x="285021" y="3317103"/>
            <a:ext cx="573977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58997" y="3317103"/>
            <a:ext cx="496538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Firms Contacted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355536" y="3317103"/>
            <a:ext cx="496538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(1)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851979" y="3317103"/>
            <a:ext cx="496538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(2)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348517" y="3317103"/>
            <a:ext cx="496348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RANK (3)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85021" y="3574468"/>
            <a:ext cx="573977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2017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58997" y="3574468"/>
            <a:ext cx="49653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355536" y="3574468"/>
            <a:ext cx="49653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851979" y="3574468"/>
            <a:ext cx="49653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348517" y="3574468"/>
            <a:ext cx="49634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85021" y="3753348"/>
            <a:ext cx="573977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58997" y="3753348"/>
            <a:ext cx="496538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355536" y="3753348"/>
            <a:ext cx="496538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851979" y="3753348"/>
            <a:ext cx="496538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348517" y="3753348"/>
            <a:ext cx="496348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85021" y="3932132"/>
            <a:ext cx="573977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58997" y="3932132"/>
            <a:ext cx="49653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355536" y="3932132"/>
            <a:ext cx="49653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851979" y="3932132"/>
            <a:ext cx="49653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348517" y="3932132"/>
            <a:ext cx="49634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85021" y="4111012"/>
            <a:ext cx="573977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858997" y="4111012"/>
            <a:ext cx="496538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9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355536" y="4111012"/>
            <a:ext cx="496538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851979" y="4111012"/>
            <a:ext cx="496538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2348517" y="4111012"/>
            <a:ext cx="496348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85021" y="4289796"/>
            <a:ext cx="573977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58997" y="4289796"/>
            <a:ext cx="49653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355536" y="4289796"/>
            <a:ext cx="49653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851979" y="4289796"/>
            <a:ext cx="49653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348517" y="4289796"/>
            <a:ext cx="496348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85021" y="4468675"/>
            <a:ext cx="573977" cy="2087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58997" y="4468675"/>
            <a:ext cx="496538" cy="2087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12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355536" y="4468675"/>
            <a:ext cx="496538" cy="2087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851979" y="4468675"/>
            <a:ext cx="496538" cy="2087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2348517" y="4468675"/>
            <a:ext cx="496348" cy="208788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800808" y="1838855"/>
            <a:ext cx="2559844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 dirty="0">
                <a:solidFill>
                  <a:srgbClr val="333333"/>
                </a:solidFill>
                <a:latin typeface="Calibri"/>
              </a:rPr>
              <a:t>Number of firms contacted</a:t>
            </a:r>
          </a:p>
        </p:txBody>
      </p:sp>
      <p:pic>
        <p:nvPicPr>
          <p:cNvPr id="89" name="bar_price_enquir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4137" y="2633186"/>
            <a:ext cx="3541692" cy="2371669"/>
          </a:xfrm>
          <a:prstGeom prst="rect">
            <a:avLst/>
          </a:prstGeom>
        </p:spPr>
      </p:pic>
      <p:sp>
        <p:nvSpPr>
          <p:cNvPr id="90" name="TextBox 89"/>
          <p:cNvSpPr txBox="1"/>
          <p:nvPr/>
        </p:nvSpPr>
        <p:spPr>
          <a:xfrm>
            <a:off x="8090548" y="1875389"/>
            <a:ext cx="2559844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Origin of firms contacted</a:t>
            </a:r>
          </a:p>
        </p:txBody>
      </p:sp>
      <p:pic>
        <p:nvPicPr>
          <p:cNvPr id="91" name="bar_origin_firms_price_enquiri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8753" y="2597193"/>
            <a:ext cx="4106754" cy="275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03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Surveys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3653" y="2101067"/>
            <a:ext cx="8143875" cy="14144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fontAlgn="base"/>
            <a:r>
              <a:rPr sz="1013" b="0" i="0" u="none" strike="noStrike" dirty="0">
                <a:solidFill>
                  <a:srgbClr val="333333"/>
                </a:solidFill>
                <a:latin typeface="Calibri"/>
              </a:rPr>
              <a:t>Market Surveys for Lithuania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3336" y="2746794"/>
            <a:ext cx="2559844" cy="142875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153336" y="2945676"/>
            <a:ext cx="500634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71438" bIns="14383" rtlCol="0">
            <a:spAutoFit/>
          </a:bodyPr>
          <a:lstStyle/>
          <a:p>
            <a:pPr marL="0" marR="0" lvl="0" indent="0" algn="l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3970" y="2945676"/>
            <a:ext cx="411861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Firms Contacted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65831" y="2945676"/>
            <a:ext cx="411861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Interested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77692" y="2945676"/>
            <a:ext cx="411861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Declined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89458" y="2945676"/>
            <a:ext cx="411861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No Reply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01319" y="2945676"/>
            <a:ext cx="411861" cy="257366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4383" rIns="120015" bIns="14383" rtlCol="0">
            <a:spAutoFit/>
          </a:bodyPr>
          <a:lstStyle/>
          <a:p>
            <a:pPr marL="0" marR="0" lvl="0" indent="0" algn="r" fontAlgn="base"/>
            <a:r>
              <a:rPr sz="630" b="0" i="0" u="none" strike="noStrike">
                <a:solidFill>
                  <a:srgbClr val="333333"/>
                </a:solidFill>
                <a:latin typeface="Calibri"/>
              </a:rPr>
              <a:t>Selected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3336" y="3203137"/>
            <a:ext cx="50063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3970" y="3203137"/>
            <a:ext cx="41186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65831" y="3203137"/>
            <a:ext cx="41186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77692" y="3203137"/>
            <a:ext cx="41186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89458" y="3203137"/>
            <a:ext cx="41186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01319" y="3203137"/>
            <a:ext cx="41186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3336" y="3381921"/>
            <a:ext cx="500634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2019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3970" y="3381921"/>
            <a:ext cx="41186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65831" y="3381921"/>
            <a:ext cx="41186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77692" y="3381921"/>
            <a:ext cx="41186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89458" y="3381921"/>
            <a:ext cx="41186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301319" y="3381921"/>
            <a:ext cx="41186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3336" y="3560800"/>
            <a:ext cx="500634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53970" y="3560800"/>
            <a:ext cx="41186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65831" y="3560800"/>
            <a:ext cx="41186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77692" y="3560800"/>
            <a:ext cx="41186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89458" y="3560800"/>
            <a:ext cx="41186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6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01319" y="3560800"/>
            <a:ext cx="411861" cy="178784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53336" y="3739585"/>
            <a:ext cx="500634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53970" y="3739585"/>
            <a:ext cx="41186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065831" y="3739585"/>
            <a:ext cx="41186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477692" y="3739585"/>
            <a:ext cx="41186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3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889458" y="3739585"/>
            <a:ext cx="41186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301319" y="3739585"/>
            <a:ext cx="411861" cy="178784"/>
          </a:xfrm>
          <a:prstGeom prst="rect">
            <a:avLst/>
          </a:prstGeom>
          <a:solidFill>
            <a:srgbClr val="FFFFFF"/>
          </a:solidFill>
        </p:spPr>
        <p:txBody>
          <a:bodyPr wrap="none" lIns="71438" tIns="18002" rIns="71438" bIns="18002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53336" y="3918464"/>
            <a:ext cx="500634" cy="20878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2022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53970" y="3918464"/>
            <a:ext cx="411861" cy="20878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065831" y="3918464"/>
            <a:ext cx="411861" cy="20878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477692" y="3918464"/>
            <a:ext cx="411861" cy="20878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889458" y="3918464"/>
            <a:ext cx="411861" cy="20878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18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301319" y="3918464"/>
            <a:ext cx="411861" cy="208788"/>
          </a:xfrm>
          <a:prstGeom prst="rect">
            <a:avLst/>
          </a:prstGeom>
          <a:solidFill>
            <a:srgbClr val="F6F6F6"/>
          </a:solidFill>
        </p:spPr>
        <p:txBody>
          <a:bodyPr wrap="none" lIns="71438" tIns="18002" rIns="71438" bIns="48006" rtlCol="0">
            <a:spAutoFit/>
          </a:bodyPr>
          <a:lstStyle/>
          <a:p>
            <a:pPr marL="0" marR="0" lvl="0" indent="0" algn="r" fontAlgn="base"/>
            <a:r>
              <a:rPr sz="788" b="0" i="0" u="none" strike="noStrike" dirty="0">
                <a:solidFill>
                  <a:srgbClr val="333333"/>
                </a:solidFill>
                <a:latin typeface="Calibri"/>
              </a:rPr>
              <a:t>–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536156" y="1831547"/>
            <a:ext cx="2559844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>
                <a:solidFill>
                  <a:srgbClr val="333333"/>
                </a:solidFill>
                <a:latin typeface="Calibri"/>
              </a:rPr>
              <a:t>Number of firms contacted</a:t>
            </a:r>
          </a:p>
        </p:txBody>
      </p:sp>
      <p:pic>
        <p:nvPicPr>
          <p:cNvPr id="46" name="bar_market_survey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660" y="2145480"/>
            <a:ext cx="4213193" cy="2821335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7948581" y="1831547"/>
            <a:ext cx="2559844" cy="285750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788" b="0" i="0" u="none" strike="noStrike" dirty="0">
                <a:solidFill>
                  <a:srgbClr val="333333"/>
                </a:solidFill>
                <a:latin typeface="Calibri"/>
              </a:rPr>
              <a:t>Origin of firms contacted</a:t>
            </a:r>
          </a:p>
        </p:txBody>
      </p:sp>
      <p:pic>
        <p:nvPicPr>
          <p:cNvPr id="48" name="bar_origin_firms_market_survey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732" y="2180032"/>
            <a:ext cx="4520354" cy="302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61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668" y="271351"/>
            <a:ext cx="11376025" cy="1065742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IRSupplies"/>
          <p:cNvPicPr>
            <a:picLocks noChangeAspect="1"/>
          </p:cNvPicPr>
          <p:nvPr/>
        </p:nvPicPr>
        <p:blipFill rotWithShape="1">
          <a:blip r:embed="rId2"/>
          <a:srcRect t="10053"/>
          <a:stretch/>
        </p:blipFill>
        <p:spPr>
          <a:xfrm>
            <a:off x="5879681" y="1789043"/>
            <a:ext cx="5988632" cy="31288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72272" y="5083117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Lithuania is poorly balanced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9574" y="1789043"/>
            <a:ext cx="57107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Lithuanian firms are contacted on a regular (and increasing) basis for Price Enquiries and Market Surveys.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At this stage, considering the “ceiling” and the spending on personnel (same order as contribution), it will unfortunately not be possible to place more procurement contracts in Lithuania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941376" y="1433782"/>
            <a:ext cx="349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/>
            <a:r>
              <a:rPr lang="en-GB" dirty="0" smtClean="0"/>
              <a:t>Supply: Annual </a:t>
            </a:r>
            <a:r>
              <a:rPr lang="en-GB" dirty="0"/>
              <a:t>Industrial Return</a:t>
            </a:r>
          </a:p>
        </p:txBody>
      </p:sp>
    </p:spTree>
    <p:extLst>
      <p:ext uri="{BB962C8B-B14F-4D97-AF65-F5344CB8AC3E}">
        <p14:creationId xmlns:p14="http://schemas.microsoft.com/office/powerpoint/2010/main" val="109650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17778</TotalTime>
  <Words>287</Words>
  <Application>Microsoft Office PowerPoint</Application>
  <PresentationFormat>Widescreen</PresentationFormat>
  <Paragraphs>115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Update on procurement Lithuania</vt:lpstr>
      <vt:lpstr>Yearly Budget (contributions 2022)</vt:lpstr>
      <vt:lpstr>Reminder: Ceiling</vt:lpstr>
      <vt:lpstr>Price Enquiries above 50k CHF for Lithuania  </vt:lpstr>
      <vt:lpstr>Market Surveys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Business with CERN Country@CERN</dc:title>
  <dc:creator>Microsoft Office User</dc:creator>
  <cp:lastModifiedBy>Daniel Schoerling</cp:lastModifiedBy>
  <cp:revision>555</cp:revision>
  <cp:lastPrinted>2019-04-30T10:39:04Z</cp:lastPrinted>
  <dcterms:created xsi:type="dcterms:W3CDTF">2019-03-14T08:20:25Z</dcterms:created>
  <dcterms:modified xsi:type="dcterms:W3CDTF">2022-11-23T09:57:56Z</dcterms:modified>
</cp:coreProperties>
</file>