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  <p:sldMasterId id="2147483652" r:id="rId4"/>
  </p:sldMasterIdLst>
  <p:notesMasterIdLst>
    <p:notesMasterId r:id="rId27"/>
  </p:notesMasterIdLst>
  <p:sldIdLst>
    <p:sldId id="256" r:id="rId5"/>
    <p:sldId id="277" r:id="rId6"/>
    <p:sldId id="280" r:id="rId7"/>
    <p:sldId id="281" r:id="rId8"/>
    <p:sldId id="293" r:id="rId9"/>
    <p:sldId id="282" r:id="rId10"/>
    <p:sldId id="283" r:id="rId11"/>
    <p:sldId id="292" r:id="rId12"/>
    <p:sldId id="291" r:id="rId13"/>
    <p:sldId id="289" r:id="rId14"/>
    <p:sldId id="303" r:id="rId15"/>
    <p:sldId id="284" r:id="rId16"/>
    <p:sldId id="295" r:id="rId17"/>
    <p:sldId id="296" r:id="rId18"/>
    <p:sldId id="300" r:id="rId19"/>
    <p:sldId id="305" r:id="rId20"/>
    <p:sldId id="298" r:id="rId21"/>
    <p:sldId id="286" r:id="rId22"/>
    <p:sldId id="287" r:id="rId23"/>
    <p:sldId id="290" r:id="rId24"/>
    <p:sldId id="302" r:id="rId25"/>
    <p:sldId id="276" r:id="rId26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3AB07BD-176B-221C-CC27-8EE01726C4E5}" name="Francisco Javier Galindo Guarch" initials="FG" userId="S::fjgalindo@itainnova.es::9e88313f-d0fe-4b7e-8d63-cdee0cc810d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08C"/>
    <a:srgbClr val="36A7DA"/>
    <a:srgbClr val="0000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821" y="77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75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slideMaster" Target="slideMasters/slideMaster1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8/10/relationships/authors" Target="author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68FF32-9E5A-468A-8327-66A60D2B7E77}" type="datetimeFigureOut">
              <a:rPr lang="es-ES" smtClean="0"/>
              <a:t>06/03/2023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F9610C-8491-4755-AF54-5A3ACA0EAE5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15255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F9610C-8491-4755-AF54-5A3ACA0EAE57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15971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F9610C-8491-4755-AF54-5A3ACA0EAE57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6690825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0F9610C-8491-4755-AF54-5A3ACA0EAE57}" type="slidenum">
              <a:rPr lang="es-ES" smtClean="0"/>
              <a:t>21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02370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ángulo 13">
            <a:extLst>
              <a:ext uri="{FF2B5EF4-FFF2-40B4-BE49-F238E27FC236}">
                <a16:creationId xmlns:a16="http://schemas.microsoft.com/office/drawing/2014/main" id="{4865F469-69A6-1015-B0F8-287CD222CB84}"/>
              </a:ext>
            </a:extLst>
          </p:cNvPr>
          <p:cNvSpPr/>
          <p:nvPr userDrawn="1"/>
        </p:nvSpPr>
        <p:spPr>
          <a:xfrm>
            <a:off x="0" y="912180"/>
            <a:ext cx="12192000" cy="5033639"/>
          </a:xfrm>
          <a:prstGeom prst="rect">
            <a:avLst/>
          </a:prstGeom>
          <a:solidFill>
            <a:srgbClr val="00508C"/>
          </a:solidFill>
          <a:ln>
            <a:solidFill>
              <a:srgbClr val="00508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DBB0613-8ACA-61F1-DCC5-B5F9623250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471E-5680-4E38-8349-D881973BA0DC}" type="datetimeFigureOut">
              <a:rPr lang="es-ES" smtClean="0"/>
              <a:t>06/03/2023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3846E9A8-B175-A5CE-C7BC-F8A6FC6BD0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1690D961-365F-C665-E2B8-16141B46AF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4334-8DFF-4B5B-AB2A-B292268F90BE}" type="slidenum">
              <a:rPr lang="es-ES" smtClean="0"/>
              <a:t>‹Nº›</a:t>
            </a:fld>
            <a:endParaRPr lang="es-ES"/>
          </a:p>
        </p:txBody>
      </p:sp>
      <p:sp>
        <p:nvSpPr>
          <p:cNvPr id="27" name="Título 26">
            <a:extLst>
              <a:ext uri="{FF2B5EF4-FFF2-40B4-BE49-F238E27FC236}">
                <a16:creationId xmlns:a16="http://schemas.microsoft.com/office/drawing/2014/main" id="{090CEB76-5A37-FD96-79F0-5DB23FE5261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528393" y="2913321"/>
            <a:ext cx="5165648" cy="1031356"/>
          </a:xfrm>
        </p:spPr>
        <p:txBody>
          <a:bodyPr>
            <a:normAutofit/>
          </a:bodyPr>
          <a:lstStyle>
            <a:lvl1pPr algn="ctr">
              <a:lnSpc>
                <a:spcPct val="150000"/>
              </a:lnSpc>
              <a:defRPr lang="es-ES" sz="2800" b="1" kern="1200" cap="none" spc="0" dirty="0">
                <a:ln w="0"/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s-ES"/>
              <a:t>PLAN COMPLEMENTARIO</a:t>
            </a: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7CF861D4-7A00-78E7-F057-27F62605DE9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775"/>
          <a:stretch/>
        </p:blipFill>
        <p:spPr>
          <a:xfrm>
            <a:off x="-2" y="903767"/>
            <a:ext cx="6096001" cy="5039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1361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D10ACD05-F910-DBCD-FCA8-03D68127A8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21449-AE93-4B46-929A-31807E5404EF}" type="datetimeFigureOut">
              <a:rPr lang="es-ES" smtClean="0"/>
              <a:t>06/03/2023</a:t>
            </a:fld>
            <a:endParaRPr lang="es-ES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9EAB6BCF-3502-3E59-B6B9-C11DD84D6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A4A59B80-E327-FABC-D858-C454C93726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E96BA-C08A-4181-A0EB-56A09BEC1C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2885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B4836E4-2FBA-3014-5E3C-E56304EE1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ED0CA0F-39A0-2D00-6010-6FEC5322E6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87DF255-2F62-7A69-DBCC-E69DE14E88F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4EBF9210-FCD0-0500-17D9-D4883861E8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21449-AE93-4B46-929A-31807E5404EF}" type="datetimeFigureOut">
              <a:rPr lang="es-ES" smtClean="0"/>
              <a:t>06/03/2023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8B77730A-D6B9-F367-7111-6D73EA018E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00DAE013-D5BB-95C4-F54D-B56E1E4F66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E96BA-C08A-4181-A0EB-56A09BEC1C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6746343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EC3A657-7F4E-ED89-59E6-3BC6A19A84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D3410BCC-F29D-ABA7-BB7C-2D7728A1A9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36CEE656-A25B-6BCD-01ED-433F24437A1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DB1601A-2C28-76F2-0A3C-FCC70AB496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21449-AE93-4B46-929A-31807E5404EF}" type="datetimeFigureOut">
              <a:rPr lang="es-ES" smtClean="0"/>
              <a:t>06/03/2023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3AE77180-9CA4-C20F-FCB2-8CA14E6EA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1F24D906-D8FA-F719-D4F4-99DA9A4697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E96BA-C08A-4181-A0EB-56A09BEC1C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44204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9A7F71A-D3D0-01A5-6020-BB358CBFB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F1DE961F-E8DF-B110-5B71-170F1E225EA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A438B9F-6258-AB94-6E0A-908355EBD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21449-AE93-4B46-929A-31807E5404EF}" type="datetimeFigureOut">
              <a:rPr lang="es-ES" smtClean="0"/>
              <a:t>06/03/2023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2A378BAC-EEC0-A319-0F6D-96E87E8ED4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CCFD2E8-0111-54AB-533E-ADB50AF40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E96BA-C08A-4181-A0EB-56A09BEC1C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504584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8F681AD9-CCAA-FCB1-10C2-3AB077B3138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49BE0A70-0472-B494-D22B-F36BFD60AE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EF68E50-C640-DA29-4200-8FED0D0141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21449-AE93-4B46-929A-31807E5404EF}" type="datetimeFigureOut">
              <a:rPr lang="es-ES" smtClean="0"/>
              <a:t>06/03/2023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9406DF4-9DDB-D4CE-ECBD-2C48AE079B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B4710E0-BD01-6DDD-F620-037C1FCE0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E96BA-C08A-4181-A0EB-56A09BEC1C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052789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2114F0AA-03F2-EE11-9FDD-16F9C962DB5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grayscl/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3689" t="12099" b="27876"/>
          <a:stretch/>
        </p:blipFill>
        <p:spPr>
          <a:xfrm>
            <a:off x="0" y="908522"/>
            <a:ext cx="12192000" cy="5039832"/>
          </a:xfrm>
          <a:prstGeom prst="rect">
            <a:avLst/>
          </a:prstGeom>
        </p:spPr>
      </p:pic>
      <p:sp>
        <p:nvSpPr>
          <p:cNvPr id="19" name="Rectángulo 18">
            <a:extLst>
              <a:ext uri="{FF2B5EF4-FFF2-40B4-BE49-F238E27FC236}">
                <a16:creationId xmlns:a16="http://schemas.microsoft.com/office/drawing/2014/main" id="{D0573CB0-1AFC-DDF6-3099-92E0D925E3D5}"/>
              </a:ext>
            </a:extLst>
          </p:cNvPr>
          <p:cNvSpPr/>
          <p:nvPr userDrawn="1"/>
        </p:nvSpPr>
        <p:spPr>
          <a:xfrm>
            <a:off x="0" y="908522"/>
            <a:ext cx="12192000" cy="5039833"/>
          </a:xfrm>
          <a:prstGeom prst="rect">
            <a:avLst/>
          </a:prstGeom>
          <a:solidFill>
            <a:srgbClr val="00508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5329BCE-C829-EFB4-6CAE-95AE5405EEE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1709739"/>
            <a:ext cx="10515600" cy="1611928"/>
          </a:xfrm>
        </p:spPr>
        <p:txBody>
          <a:bodyPr anchor="b">
            <a:normAutofit/>
          </a:bodyPr>
          <a:lstStyle>
            <a:lvl1pPr marL="0" algn="ctr" defTabSz="914400" rtl="0" eaLnBrk="1" latinLnBrk="0" hangingPunct="1">
              <a:lnSpc>
                <a:spcPct val="150000"/>
              </a:lnSpc>
              <a:defRPr lang="es-ES" sz="4000" b="1" kern="1200" cap="none" spc="0" dirty="0">
                <a:ln w="0"/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s-ES" sz="4000" b="1" cap="none" spc="0">
                <a:ln w="0"/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TÍTULO DEL DOCUMENTO</a:t>
            </a:r>
            <a:endParaRPr lang="es-ES" sz="4000" b="0" cap="none" spc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EF754392-D7AA-8EE8-66EF-41245DAF171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285460" y="3536334"/>
            <a:ext cx="5608380" cy="1500187"/>
          </a:xfrm>
        </p:spPr>
        <p:txBody>
          <a:bodyPr>
            <a:normAutofit/>
          </a:bodyPr>
          <a:lstStyle>
            <a:lvl1pPr marL="0" indent="0" algn="ctr" defTabSz="914400" rtl="0" eaLnBrk="1" latinLnBrk="0" hangingPunct="1">
              <a:lnSpc>
                <a:spcPct val="150000"/>
              </a:lnSpc>
              <a:buNone/>
              <a:defRPr lang="es-ES" sz="1800" b="1" kern="1200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s-ES" sz="1800" b="1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PLAN COMPLEMENTARIO</a:t>
            </a:r>
            <a:endParaRPr lang="es-ES" sz="1800" b="0" cap="none" spc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C7EA9EA-65FD-B7DD-93A9-BB47CDF9AF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9F471E-5680-4E38-8349-D881973BA0DC}" type="datetimeFigureOut">
              <a:rPr lang="es-ES" smtClean="0"/>
              <a:t>06/03/2023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A75BF666-FDE4-521D-4FAC-CCB5EE65BD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5019673-1F33-EA9E-F2E3-71832150570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4334-8DFF-4B5B-AB2A-B292268F90BE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86972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ángulo 15">
            <a:extLst>
              <a:ext uri="{FF2B5EF4-FFF2-40B4-BE49-F238E27FC236}">
                <a16:creationId xmlns:a16="http://schemas.microsoft.com/office/drawing/2014/main" id="{EE251CD4-20B8-E6A3-0112-A83D14FE8877}"/>
              </a:ext>
            </a:extLst>
          </p:cNvPr>
          <p:cNvSpPr/>
          <p:nvPr userDrawn="1"/>
        </p:nvSpPr>
        <p:spPr>
          <a:xfrm>
            <a:off x="0" y="5880847"/>
            <a:ext cx="12192000" cy="977153"/>
          </a:xfrm>
          <a:prstGeom prst="rect">
            <a:avLst/>
          </a:prstGeom>
          <a:solidFill>
            <a:srgbClr val="00508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 sz="1400" b="0" u="none" dirty="0">
              <a:solidFill>
                <a:schemeClr val="bg1"/>
              </a:solidFill>
            </a:endParaRPr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3C9B1E1-8A7D-53C8-52A9-9DC103CC51C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1071789"/>
            <a:ext cx="10515600" cy="496996"/>
          </a:xfrm>
        </p:spPr>
        <p:txBody>
          <a:bodyPr anchor="ctr">
            <a:normAutofit/>
          </a:bodyPr>
          <a:lstStyle>
            <a:lvl1pPr>
              <a:defRPr lang="es-ES" sz="2000" b="1" kern="1200" cap="none" spc="0" dirty="0">
                <a:ln w="0"/>
                <a:solidFill>
                  <a:srgbClr val="00508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>
              <a:lnSpc>
                <a:spcPct val="150000"/>
              </a:lnSpc>
            </a:pPr>
            <a:r>
              <a:rPr lang="es-ES" sz="2000" b="1" cap="none" spc="0">
                <a:ln w="0"/>
                <a:solidFill>
                  <a:srgbClr val="00508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INSERTA UN TÍTULO DE DIAPOSITIVA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A9DC5816-BFBA-07A2-D9B0-5B844124B6B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2155841"/>
            <a:ext cx="10515600" cy="3319417"/>
          </a:xfrm>
        </p:spPr>
        <p:txBody>
          <a:bodyPr>
            <a:normAutofit/>
          </a:bodyPr>
          <a:lstStyle>
            <a:lvl1pPr marL="0" indent="0">
              <a:buNone/>
              <a:defRPr lang="es-ES" sz="1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+mn-ea"/>
                <a:cs typeface="+mn-cs"/>
              </a:defRPr>
            </a:lvl1pPr>
            <a:lvl2pPr>
              <a:defRPr lang="es-ES" sz="1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+mn-ea"/>
                <a:cs typeface="+mn-cs"/>
              </a:defRPr>
            </a:lvl2pPr>
            <a:lvl3pPr>
              <a:defRPr lang="es-ES" sz="1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+mn-ea"/>
                <a:cs typeface="+mn-cs"/>
              </a:defRPr>
            </a:lvl3pPr>
            <a:lvl4pPr>
              <a:defRPr lang="es-ES" sz="1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+mn-ea"/>
                <a:cs typeface="+mn-cs"/>
              </a:defRPr>
            </a:lvl4pPr>
            <a:lvl5pPr>
              <a:defRPr lang="es-ES" sz="1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+mn-ea"/>
                <a:cs typeface="+mn-cs"/>
              </a:defRPr>
            </a:lvl5pPr>
          </a:lstStyle>
          <a:p>
            <a:pPr lvl="0"/>
            <a:r>
              <a:rPr lang="es-ES"/>
              <a:t>Haga clic para agregar texto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70FDD6D-7C99-DF11-CE93-2CFFB96FE9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739F471E-5680-4E38-8349-D881973BA0DC}" type="datetimeFigureOut">
              <a:rPr lang="es-ES" smtClean="0"/>
              <a:pPr/>
              <a:t>06/03/2023</a:t>
            </a:fld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6F41B4A-D3C5-3317-4972-9FE691E88F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Instrumentation for the future of particle, nuclear and </a:t>
            </a:r>
            <a:r>
              <a:rPr lang="en-US" dirty="0" err="1"/>
              <a:t>astroparticle</a:t>
            </a:r>
            <a:r>
              <a:rPr lang="en-US" dirty="0"/>
              <a:t> physics and medical applications in Spain</a:t>
            </a:r>
            <a:endParaRPr lang="es-ES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53494194-8D4F-088E-D6B9-B19FCD421B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334334-8DFF-4B5B-AB2A-B292268F90BE}" type="slidenum">
              <a:rPr lang="es-ES" smtClean="0"/>
              <a:t>‹Nº›</a:t>
            </a:fld>
            <a:endParaRPr lang="es-ES"/>
          </a:p>
        </p:txBody>
      </p:sp>
      <p:pic>
        <p:nvPicPr>
          <p:cNvPr id="9" name="Imagen 8" descr="Imagen que contiene Patrón de fondo&#10;&#10;Descripción generada automáticamente">
            <a:extLst>
              <a:ext uri="{FF2B5EF4-FFF2-40B4-BE49-F238E27FC236}">
                <a16:creationId xmlns:a16="http://schemas.microsoft.com/office/drawing/2014/main" id="{8DB2DDD9-C290-65F4-CB40-A16B6A697DF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0540" y="6173786"/>
            <a:ext cx="1764051" cy="365125"/>
          </a:xfrm>
          <a:prstGeom prst="rect">
            <a:avLst/>
          </a:prstGeom>
        </p:spPr>
      </p:pic>
      <p:cxnSp>
        <p:nvCxnSpPr>
          <p:cNvPr id="14" name="Conector recto 13">
            <a:extLst>
              <a:ext uri="{FF2B5EF4-FFF2-40B4-BE49-F238E27FC236}">
                <a16:creationId xmlns:a16="http://schemas.microsoft.com/office/drawing/2014/main" id="{9910B456-CE86-BBA9-47E3-6D471C7CFB20}"/>
              </a:ext>
            </a:extLst>
          </p:cNvPr>
          <p:cNvCxnSpPr>
            <a:cxnSpLocks/>
          </p:cNvCxnSpPr>
          <p:nvPr userDrawn="1"/>
        </p:nvCxnSpPr>
        <p:spPr>
          <a:xfrm>
            <a:off x="0" y="993721"/>
            <a:ext cx="11465859" cy="0"/>
          </a:xfrm>
          <a:prstGeom prst="line">
            <a:avLst/>
          </a:prstGeom>
          <a:ln w="19050">
            <a:solidFill>
              <a:srgbClr val="36A7D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Imagen 16" descr="Imagen que contiene Patrón de fondo&#10;&#10;Descripción generada automáticamente">
            <a:extLst>
              <a:ext uri="{FF2B5EF4-FFF2-40B4-BE49-F238E27FC236}">
                <a16:creationId xmlns:a16="http://schemas.microsoft.com/office/drawing/2014/main" id="{809DEFB3-121F-AD1E-FA05-BF57278BAE3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lum bright="70000" contrast="-7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0540" y="6173786"/>
            <a:ext cx="1764051" cy="365125"/>
          </a:xfrm>
          <a:prstGeom prst="rect">
            <a:avLst/>
          </a:prstGeom>
        </p:spPr>
      </p:pic>
      <p:pic>
        <p:nvPicPr>
          <p:cNvPr id="19" name="Imagen 18" descr="Imagen que contiene Icono&#10;&#10;Descripción generada automáticamente">
            <a:extLst>
              <a:ext uri="{FF2B5EF4-FFF2-40B4-BE49-F238E27FC236}">
                <a16:creationId xmlns:a16="http://schemas.microsoft.com/office/drawing/2014/main" id="{FF2B6361-22C4-D98D-27C5-40C68367BF4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0539" y="6180806"/>
            <a:ext cx="1764052" cy="363538"/>
          </a:xfrm>
          <a:prstGeom prst="rect">
            <a:avLst/>
          </a:prstGeom>
        </p:spPr>
      </p:pic>
      <p:sp>
        <p:nvSpPr>
          <p:cNvPr id="20" name="Marcador de texto 2">
            <a:extLst>
              <a:ext uri="{FF2B5EF4-FFF2-40B4-BE49-F238E27FC236}">
                <a16:creationId xmlns:a16="http://schemas.microsoft.com/office/drawing/2014/main" id="{7A65CD8F-4AED-7E63-D852-1A2297B5DF86}"/>
              </a:ext>
            </a:extLst>
          </p:cNvPr>
          <p:cNvSpPr>
            <a:spLocks noGrp="1"/>
          </p:cNvSpPr>
          <p:nvPr>
            <p:ph type="body" idx="14" hasCustomPrompt="1"/>
          </p:nvPr>
        </p:nvSpPr>
        <p:spPr>
          <a:xfrm>
            <a:off x="831850" y="1612677"/>
            <a:ext cx="10515600" cy="295519"/>
          </a:xfr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ts val="1200"/>
              </a:lnSpc>
              <a:buNone/>
              <a:defRPr lang="es-ES" sz="1600" kern="1200" dirty="0">
                <a:solidFill>
                  <a:srgbClr val="36A7D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lnSpc>
                <a:spcPts val="1200"/>
              </a:lnSpc>
            </a:pPr>
            <a:r>
              <a:rPr lang="es-ES" sz="1600">
                <a:solidFill>
                  <a:srgbClr val="36A7DA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01. Título de la sección</a:t>
            </a:r>
          </a:p>
        </p:txBody>
      </p:sp>
    </p:spTree>
    <p:extLst>
      <p:ext uri="{BB962C8B-B14F-4D97-AF65-F5344CB8AC3E}">
        <p14:creationId xmlns:p14="http://schemas.microsoft.com/office/powerpoint/2010/main" val="34257530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6616578-8E62-1865-A4EE-CCAD4729C71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7E900572-B1CC-803C-1135-8C07A56727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CD13A455-3158-F7D7-CB45-4C8C22704E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21449-AE93-4B46-929A-31807E5404EF}" type="datetimeFigureOut">
              <a:rPr lang="es-ES" smtClean="0"/>
              <a:t>06/03/2023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5BBC4AA4-717E-7576-09E1-3194D2C03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2F450321-5629-F21E-B680-85F01818C1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E96BA-C08A-4181-A0EB-56A09BEC1C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559722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3B60898-B996-BF78-6BC8-622228AFDE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0703A8B1-FB20-6601-BCCB-87AA197020E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727CF482-3E47-F5D3-7DFC-98507CC4F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21449-AE93-4B46-929A-31807E5404EF}" type="datetimeFigureOut">
              <a:rPr lang="es-ES" smtClean="0"/>
              <a:t>06/03/2023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1C0F37B7-2EE0-0CD6-E4C1-B5AB6B197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B9B6ADA9-9260-061C-2BD7-5EC17E92B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E96BA-C08A-4181-A0EB-56A09BEC1C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814062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73B2DEE-9A6C-4622-3923-CA9BB09282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2AE48422-95AE-DBDC-C44A-0FED548A12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B114214-9FD7-A58C-0C96-787C27E26C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21449-AE93-4B46-929A-31807E5404EF}" type="datetimeFigureOut">
              <a:rPr lang="es-ES" smtClean="0"/>
              <a:t>06/03/2023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DABE67AA-D8AF-1DD7-9653-FD2EBCFF32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9F46547-9DBF-AE86-881A-0AAD0264DD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E96BA-C08A-4181-A0EB-56A09BEC1C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7844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908B2EF-A33C-CAE5-2FFA-3C894B892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C60DA83-7E8B-F961-77D5-1132167E97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5A0E64C6-C35D-9908-364C-11CA102F696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1BFE47C4-A35A-3736-EE29-CEE9241149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21449-AE93-4B46-929A-31807E5404EF}" type="datetimeFigureOut">
              <a:rPr lang="es-ES" smtClean="0"/>
              <a:t>06/03/2023</a:t>
            </a:fld>
            <a:endParaRPr lang="es-ES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11257964-9094-CE4C-D107-F2AB1D05D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6F55F79-25E7-FC21-3427-5279961600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E96BA-C08A-4181-A0EB-56A09BEC1C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63711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7D69696-6F2D-C423-DB3D-21E5175D85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63FEA174-670C-F493-2E0A-241567F5248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EF1CE931-DB62-F6D1-D224-F0B241C6960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73814C7F-83FC-070A-396D-67EF721B702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FEEBF999-8AF5-F4EE-B67D-671AA77E84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710AD971-B734-B799-B1C2-20393C553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21449-AE93-4B46-929A-31807E5404EF}" type="datetimeFigureOut">
              <a:rPr lang="es-ES" smtClean="0"/>
              <a:t>06/03/2023</a:t>
            </a:fld>
            <a:endParaRPr lang="es-ES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9E8A43D2-B8E5-8C9C-B852-2DDD41DF4E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E9D7799-DCD6-4F21-4ABD-EAB0B98A9E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E96BA-C08A-4181-A0EB-56A09BEC1C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53722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BE07E98-349B-7B88-BD91-010B982CE0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41E8162C-FBD1-A07D-384A-70A6CBA4A6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21449-AE93-4B46-929A-31807E5404EF}" type="datetimeFigureOut">
              <a:rPr lang="es-ES" smtClean="0"/>
              <a:t>06/03/2023</a:t>
            </a:fld>
            <a:endParaRPr lang="es-ES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873F428-B2F7-AD49-A6B4-8A607D3FCB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803ED290-DF8C-5505-A824-E26BAFB7E3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4E96BA-C08A-4181-A0EB-56A09BEC1C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06869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993BB7F9-AB5D-5823-59E1-3ED79262D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8166BD8-7A34-BBAC-A066-98171EC8F5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D68D9E8-DC58-F8D1-F415-BE351E6148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9F471E-5680-4E38-8349-D881973BA0DC}" type="datetimeFigureOut">
              <a:rPr lang="es-ES" smtClean="0"/>
              <a:t>06/03/2023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EEF37156-18C9-026B-202C-A8F7168159B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85C9ADC-3E04-C38F-AF10-A9563948F2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334334-8DFF-4B5B-AB2A-B292268F90BE}" type="slidenum">
              <a:rPr lang="es-ES" smtClean="0"/>
              <a:t>‹Nº›</a:t>
            </a:fld>
            <a:endParaRPr lang="es-ES"/>
          </a:p>
        </p:txBody>
      </p:sp>
      <p:pic>
        <p:nvPicPr>
          <p:cNvPr id="7" name="Imagen 6" descr="Interfaz de usuario gráfica, Texto, Aplicación&#10;&#10;Descripción generada automáticamente">
            <a:extLst>
              <a:ext uri="{FF2B5EF4-FFF2-40B4-BE49-F238E27FC236}">
                <a16:creationId xmlns:a16="http://schemas.microsoft.com/office/drawing/2014/main" id="{00540126-A2FA-6AE8-C69B-6762BC678439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0540" y="197770"/>
            <a:ext cx="1674920" cy="491644"/>
          </a:xfrm>
          <a:prstGeom prst="rect">
            <a:avLst/>
          </a:prstGeom>
        </p:spPr>
      </p:pic>
      <p:pic>
        <p:nvPicPr>
          <p:cNvPr id="8" name="Imagen 7" descr="Texto&#10;&#10;Descripción generada automáticamente">
            <a:extLst>
              <a:ext uri="{FF2B5EF4-FFF2-40B4-BE49-F238E27FC236}">
                <a16:creationId xmlns:a16="http://schemas.microsoft.com/office/drawing/2014/main" id="{738D6FEB-7C62-E586-184A-721D9FE80E23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97964" y="-70752"/>
            <a:ext cx="1913976" cy="1076612"/>
          </a:xfrm>
          <a:prstGeom prst="rect">
            <a:avLst/>
          </a:prstGeom>
        </p:spPr>
      </p:pic>
      <p:pic>
        <p:nvPicPr>
          <p:cNvPr id="9" name="Imagen 8" descr="Imagen que contiene Patrón de fondo&#10;&#10;Descripción generada automáticamente">
            <a:extLst>
              <a:ext uri="{FF2B5EF4-FFF2-40B4-BE49-F238E27FC236}">
                <a16:creationId xmlns:a16="http://schemas.microsoft.com/office/drawing/2014/main" id="{97335F2B-CDFD-5302-3BDF-C9B9F74F539E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30540" y="6218176"/>
            <a:ext cx="1764051" cy="365125"/>
          </a:xfrm>
          <a:prstGeom prst="rect">
            <a:avLst/>
          </a:prstGeom>
        </p:spPr>
      </p:pic>
      <p:pic>
        <p:nvPicPr>
          <p:cNvPr id="10" name="Imagen 9" descr="Imagen que contiene Forma&#10;&#10;Descripción generada automáticamente">
            <a:extLst>
              <a:ext uri="{FF2B5EF4-FFF2-40B4-BE49-F238E27FC236}">
                <a16:creationId xmlns:a16="http://schemas.microsoft.com/office/drawing/2014/main" id="{D863859B-0F0F-5889-617E-B3FD340462DB}"/>
              </a:ext>
            </a:extLst>
          </p:cNvPr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9670" y="102236"/>
            <a:ext cx="1913976" cy="732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9096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0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D078CC02-9E91-40E5-55C8-0ADB62C455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B9CCA2CD-B652-A786-827D-EFD00C1F08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FAAAC9F5-7434-B88E-6848-B8DB55329F0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21449-AE93-4B46-929A-31807E5404EF}" type="datetimeFigureOut">
              <a:rPr lang="es-ES" smtClean="0"/>
              <a:t>06/03/2023</a:t>
            </a:fld>
            <a:endParaRPr lang="es-ES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590A093-0D11-BA24-5A0E-6B62511798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9B3AC57-0C58-E90C-80B2-47E6D5431F1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4E96BA-C08A-4181-A0EB-56A09BEC1C79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253533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  <p:sldLayoutId id="2147483658" r:id="rId6"/>
    <p:sldLayoutId id="2147483659" r:id="rId7"/>
    <p:sldLayoutId id="2147483660" r:id="rId8"/>
    <p:sldLayoutId id="2147483661" r:id="rId9"/>
    <p:sldLayoutId id="2147483662" r:id="rId10"/>
    <p:sldLayoutId id="214748366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2.png"/><Relationship Id="rId3" Type="http://schemas.openxmlformats.org/officeDocument/2006/relationships/image" Target="../media/image57.jpeg"/><Relationship Id="rId7" Type="http://schemas.openxmlformats.org/officeDocument/2006/relationships/image" Target="../media/image61.pn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0.svg"/><Relationship Id="rId5" Type="http://schemas.openxmlformats.org/officeDocument/2006/relationships/image" Target="../media/image59.png"/><Relationship Id="rId10" Type="http://schemas.openxmlformats.org/officeDocument/2006/relationships/image" Target="../media/image23.png"/><Relationship Id="rId4" Type="http://schemas.openxmlformats.org/officeDocument/2006/relationships/image" Target="../media/image58.png"/><Relationship Id="rId9" Type="http://schemas.openxmlformats.org/officeDocument/2006/relationships/image" Target="../media/image22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64.png"/><Relationship Id="rId7" Type="http://schemas.openxmlformats.org/officeDocument/2006/relationships/image" Target="../media/image22.jpe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7.jpeg"/><Relationship Id="rId5" Type="http://schemas.openxmlformats.org/officeDocument/2006/relationships/image" Target="../media/image66.png"/><Relationship Id="rId4" Type="http://schemas.openxmlformats.org/officeDocument/2006/relationships/image" Target="../media/image6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0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8.png"/><Relationship Id="rId5" Type="http://schemas.openxmlformats.org/officeDocument/2006/relationships/image" Target="../media/image77.jpeg"/><Relationship Id="rId4" Type="http://schemas.openxmlformats.org/officeDocument/2006/relationships/image" Target="../media/image76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7" Type="http://schemas.openxmlformats.org/officeDocument/2006/relationships/image" Target="../media/image84.emf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3.png"/><Relationship Id="rId5" Type="http://schemas.openxmlformats.org/officeDocument/2006/relationships/image" Target="../media/image82.jpeg"/><Relationship Id="rId4" Type="http://schemas.openxmlformats.org/officeDocument/2006/relationships/image" Target="../media/image8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8.jpeg"/><Relationship Id="rId5" Type="http://schemas.openxmlformats.org/officeDocument/2006/relationships/image" Target="../media/image87.jpeg"/><Relationship Id="rId4" Type="http://schemas.openxmlformats.org/officeDocument/2006/relationships/image" Target="../media/image86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emf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png"/><Relationship Id="rId10" Type="http://schemas.openxmlformats.org/officeDocument/2006/relationships/image" Target="../media/image21.png"/><Relationship Id="rId4" Type="http://schemas.openxmlformats.org/officeDocument/2006/relationships/image" Target="../media/image15.jpeg"/><Relationship Id="rId9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25.png"/><Relationship Id="rId7" Type="http://schemas.openxmlformats.org/officeDocument/2006/relationships/image" Target="../media/image29.png"/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8.png"/><Relationship Id="rId5" Type="http://schemas.openxmlformats.org/officeDocument/2006/relationships/image" Target="../media/image27.emf"/><Relationship Id="rId4" Type="http://schemas.openxmlformats.org/officeDocument/2006/relationships/image" Target="../media/image2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32.png"/><Relationship Id="rId7" Type="http://schemas.openxmlformats.org/officeDocument/2006/relationships/image" Target="../media/image36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5.png"/><Relationship Id="rId11" Type="http://schemas.openxmlformats.org/officeDocument/2006/relationships/image" Target="../media/image40.png"/><Relationship Id="rId5" Type="http://schemas.openxmlformats.org/officeDocument/2006/relationships/image" Target="../media/image34.png"/><Relationship Id="rId10" Type="http://schemas.openxmlformats.org/officeDocument/2006/relationships/image" Target="../media/image39.jpeg"/><Relationship Id="rId4" Type="http://schemas.openxmlformats.org/officeDocument/2006/relationships/image" Target="../media/image33.emf"/><Relationship Id="rId9" Type="http://schemas.openxmlformats.org/officeDocument/2006/relationships/image" Target="../media/image3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52.png"/><Relationship Id="rId18" Type="http://schemas.openxmlformats.org/officeDocument/2006/relationships/image" Target="../media/image55.jpeg"/><Relationship Id="rId3" Type="http://schemas.openxmlformats.org/officeDocument/2006/relationships/image" Target="../media/image42.png"/><Relationship Id="rId7" Type="http://schemas.openxmlformats.org/officeDocument/2006/relationships/image" Target="../media/image46.png"/><Relationship Id="rId12" Type="http://schemas.openxmlformats.org/officeDocument/2006/relationships/image" Target="../media/image51.jpeg"/><Relationship Id="rId17" Type="http://schemas.openxmlformats.org/officeDocument/2006/relationships/image" Target="../media/image54.png"/><Relationship Id="rId2" Type="http://schemas.openxmlformats.org/officeDocument/2006/relationships/image" Target="../media/image41.png"/><Relationship Id="rId16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5" Type="http://schemas.openxmlformats.org/officeDocument/2006/relationships/image" Target="../media/image22.jpeg"/><Relationship Id="rId10" Type="http://schemas.openxmlformats.org/officeDocument/2006/relationships/image" Target="../media/image49.jpeg"/><Relationship Id="rId4" Type="http://schemas.openxmlformats.org/officeDocument/2006/relationships/image" Target="../media/image43.jpeg"/><Relationship Id="rId9" Type="http://schemas.openxmlformats.org/officeDocument/2006/relationships/image" Target="../media/image48.png"/><Relationship Id="rId14" Type="http://schemas.openxmlformats.org/officeDocument/2006/relationships/image" Target="../media/image5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ítulo 20">
            <a:extLst>
              <a:ext uri="{FF2B5EF4-FFF2-40B4-BE49-F238E27FC236}">
                <a16:creationId xmlns:a16="http://schemas.microsoft.com/office/drawing/2014/main" id="{1D4CA86E-620C-745C-CC96-58324BFEA8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1541721"/>
            <a:ext cx="6096000" cy="1105226"/>
          </a:xfrm>
        </p:spPr>
        <p:txBody>
          <a:bodyPr anchor="ctr">
            <a:noAutofit/>
          </a:bodyPr>
          <a:lstStyle/>
          <a:p>
            <a:r>
              <a:rPr lang="en-US" sz="36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ITAINNOVA R&amp;D activities for physics detectors</a:t>
            </a:r>
            <a:endParaRPr lang="en-US" sz="3600" dirty="0"/>
          </a:p>
        </p:txBody>
      </p:sp>
      <p:sp>
        <p:nvSpPr>
          <p:cNvPr id="3" name="Título 20">
            <a:extLst>
              <a:ext uri="{FF2B5EF4-FFF2-40B4-BE49-F238E27FC236}">
                <a16:creationId xmlns:a16="http://schemas.microsoft.com/office/drawing/2014/main" id="{CF9D896A-FF7A-4701-89DC-B98BD93F6B4F}"/>
              </a:ext>
            </a:extLst>
          </p:cNvPr>
          <p:cNvSpPr txBox="1">
            <a:spLocks/>
          </p:cNvSpPr>
          <p:nvPr/>
        </p:nvSpPr>
        <p:spPr>
          <a:xfrm>
            <a:off x="6376736" y="4659548"/>
            <a:ext cx="5636923" cy="117704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150000"/>
              </a:lnSpc>
              <a:spcBef>
                <a:spcPct val="0"/>
              </a:spcBef>
              <a:buNone/>
              <a:defRPr lang="es-ES" sz="2800" b="1" kern="1200" cap="none" spc="0" dirty="0">
                <a:ln w="0"/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algn="r"/>
            <a:r>
              <a:rPr lang="en-US" sz="1600" dirty="0">
                <a:ea typeface="Calibri" panose="020F0502020204030204" pitchFamily="34" charset="0"/>
              </a:rPr>
              <a:t>Dr. Fernando Arteche</a:t>
            </a:r>
          </a:p>
          <a:p>
            <a:pPr algn="r"/>
            <a:r>
              <a:rPr lang="en-US" sz="1600" dirty="0"/>
              <a:t>Technology coordinator of Sustainable and advanced electrical technology  </a:t>
            </a:r>
          </a:p>
        </p:txBody>
      </p:sp>
      <p:sp>
        <p:nvSpPr>
          <p:cNvPr id="2" name="Título 20">
            <a:extLst>
              <a:ext uri="{FF2B5EF4-FFF2-40B4-BE49-F238E27FC236}">
                <a16:creationId xmlns:a16="http://schemas.microsoft.com/office/drawing/2014/main" id="{90D4C245-7BB3-A50C-B18A-D89A229ABF15}"/>
              </a:ext>
            </a:extLst>
          </p:cNvPr>
          <p:cNvSpPr txBox="1">
            <a:spLocks/>
          </p:cNvSpPr>
          <p:nvPr/>
        </p:nvSpPr>
        <p:spPr>
          <a:xfrm>
            <a:off x="6096000" y="3183649"/>
            <a:ext cx="6096000" cy="11052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lnSpc>
                <a:spcPct val="150000"/>
              </a:lnSpc>
              <a:spcBef>
                <a:spcPct val="0"/>
              </a:spcBef>
              <a:buNone/>
              <a:defRPr lang="es-ES" sz="2800" b="1" kern="1200" cap="none" spc="0" dirty="0">
                <a:ln w="0"/>
                <a:solidFill>
                  <a:schemeClr val="bg1"/>
                </a:solidFill>
                <a:effectLst/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sz="1200" dirty="0">
                <a:ea typeface="Calibri" panose="020F0502020204030204" pitchFamily="34" charset="0"/>
              </a:rPr>
              <a:t>Instrumentation for the future of particle, nuclear and </a:t>
            </a:r>
            <a:r>
              <a:rPr lang="en-US" sz="1200" dirty="0" err="1">
                <a:ea typeface="Calibri" panose="020F0502020204030204" pitchFamily="34" charset="0"/>
              </a:rPr>
              <a:t>astroparticle</a:t>
            </a:r>
            <a:r>
              <a:rPr lang="en-US" sz="1200" dirty="0">
                <a:ea typeface="Calibri" panose="020F0502020204030204" pitchFamily="34" charset="0"/>
              </a:rPr>
              <a:t> physics and medical applications in Spain </a:t>
            </a:r>
          </a:p>
          <a:p>
            <a:r>
              <a:rPr lang="es-ES" sz="1200" dirty="0"/>
              <a:t>6–7 </a:t>
            </a:r>
            <a:r>
              <a:rPr lang="es-ES" sz="1200" dirty="0" err="1"/>
              <a:t>of</a:t>
            </a:r>
            <a:r>
              <a:rPr lang="es-ES" sz="1200" dirty="0"/>
              <a:t> March 2023 , Barcelona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389662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4615BE-5294-4AE3-85A6-1D84511CF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3387" y="1100971"/>
            <a:ext cx="10760413" cy="387363"/>
          </a:xfrm>
        </p:spPr>
        <p:txBody>
          <a:bodyPr>
            <a:noAutofit/>
          </a:bodyPr>
          <a:lstStyle/>
          <a:p>
            <a:r>
              <a:rPr lang="es-ES" sz="2600" u="sng" dirty="0"/>
              <a:t>3. ITAINNOVA CURRENT &amp; FUTURE DRD PLANS</a:t>
            </a:r>
            <a:endParaRPr lang="en-US" sz="2600" u="sng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AB8D6A-3219-4BFC-AFDD-6B104FBC8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0798" y="1476861"/>
            <a:ext cx="11870404" cy="4377446"/>
          </a:xfrm>
        </p:spPr>
        <p:txBody>
          <a:bodyPr>
            <a:normAutofit fontScale="77500" lnSpcReduction="20000"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600" dirty="0"/>
              <a:t>The group's activity will focus on activities similar to those carried out in the past  (DRD7 &amp; DRD3) but exploring new areas (DRD5) due to synergies and knowhow.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600" dirty="0"/>
              <a:t>These activities will be focused on: </a:t>
            </a:r>
            <a:endParaRPr lang="en-US" sz="2600" dirty="0">
              <a:cs typeface="Arial"/>
            </a:endParaRPr>
          </a:p>
          <a:p>
            <a:pPr marL="971550" lvl="1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600" b="1" dirty="0"/>
              <a:t>Front end electronics (FEE) design </a:t>
            </a:r>
            <a:r>
              <a:rPr lang="en-US" sz="2600" dirty="0"/>
              <a:t>for physics detectors (ASICs development-power stage, interconnection boards and electronics integration) </a:t>
            </a:r>
            <a:r>
              <a:rPr lang="en-US" sz="2600" b="1" dirty="0"/>
              <a:t>(</a:t>
            </a:r>
            <a:r>
              <a:rPr lang="en-US" sz="2600" b="1" dirty="0">
                <a:solidFill>
                  <a:schemeClr val="accent2">
                    <a:lumMod val="75000"/>
                  </a:schemeClr>
                </a:solidFill>
              </a:rPr>
              <a:t>DRD 7</a:t>
            </a:r>
            <a:r>
              <a:rPr lang="en-US" sz="2600" dirty="0"/>
              <a:t>)</a:t>
            </a:r>
            <a:endParaRPr lang="en-US" sz="2600" dirty="0">
              <a:cs typeface="Arial"/>
            </a:endParaRPr>
          </a:p>
          <a:p>
            <a:pPr marL="971550" lvl="1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600" b="1" dirty="0"/>
              <a:t>Electromagnetic interference phenomena </a:t>
            </a:r>
            <a:r>
              <a:rPr lang="en-US" sz="2600" dirty="0"/>
              <a:t>(EMI /EMC) </a:t>
            </a:r>
            <a:r>
              <a:rPr lang="en-US" sz="2600" b="1" dirty="0"/>
              <a:t>characterization</a:t>
            </a:r>
            <a:r>
              <a:rPr lang="en-US" sz="2600" dirty="0"/>
              <a:t> of physics detectors and facilities (</a:t>
            </a:r>
            <a:r>
              <a:rPr lang="en-US" sz="2600" b="1" dirty="0">
                <a:solidFill>
                  <a:srgbClr val="0070C0"/>
                </a:solidFill>
              </a:rPr>
              <a:t>DRD 3</a:t>
            </a:r>
            <a:r>
              <a:rPr lang="en-US" sz="2600" b="1" dirty="0">
                <a:solidFill>
                  <a:schemeClr val="accent6">
                    <a:lumMod val="75000"/>
                  </a:schemeClr>
                </a:solidFill>
              </a:rPr>
              <a:t> DRD 5 </a:t>
            </a:r>
            <a:r>
              <a:rPr lang="en-US" sz="2600" b="1" dirty="0">
                <a:solidFill>
                  <a:schemeClr val="accent2">
                    <a:lumMod val="75000"/>
                  </a:schemeClr>
                </a:solidFill>
              </a:rPr>
              <a:t>DRD7</a:t>
            </a:r>
            <a:r>
              <a:rPr lang="en-US" sz="2600" dirty="0"/>
              <a:t>)</a:t>
            </a:r>
            <a:endParaRPr lang="en-US" sz="2600" dirty="0">
              <a:cs typeface="Arial"/>
            </a:endParaRPr>
          </a:p>
          <a:p>
            <a:pPr marL="971550" lvl="1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600" b="1" dirty="0"/>
              <a:t>Power systems designs </a:t>
            </a:r>
            <a:r>
              <a:rPr lang="en-US" sz="2600" dirty="0"/>
              <a:t>(standard ,serial and power pulsing applications) (</a:t>
            </a:r>
            <a:r>
              <a:rPr lang="en-US" sz="2600" b="1" dirty="0">
                <a:solidFill>
                  <a:schemeClr val="accent2">
                    <a:lumMod val="75000"/>
                  </a:schemeClr>
                </a:solidFill>
              </a:rPr>
              <a:t>DRD 7</a:t>
            </a:r>
            <a:r>
              <a:rPr lang="en-US" sz="2600" dirty="0"/>
              <a:t>)</a:t>
            </a:r>
            <a:endParaRPr lang="en-US" sz="2600" dirty="0">
              <a:cs typeface="Arial"/>
            </a:endParaRPr>
          </a:p>
          <a:p>
            <a:pPr marL="971550" lvl="1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600" b="1" dirty="0"/>
              <a:t>Distributed clock systems design</a:t>
            </a:r>
            <a:r>
              <a:rPr lang="en-US" sz="2600" dirty="0"/>
              <a:t> for timing detectors (</a:t>
            </a:r>
            <a:r>
              <a:rPr lang="en-US" sz="2600" b="1" dirty="0">
                <a:solidFill>
                  <a:schemeClr val="accent2">
                    <a:lumMod val="75000"/>
                  </a:schemeClr>
                </a:solidFill>
              </a:rPr>
              <a:t>DRD 7</a:t>
            </a:r>
            <a:r>
              <a:rPr lang="en-US" sz="2600" dirty="0"/>
              <a:t>)</a:t>
            </a:r>
            <a:endParaRPr lang="en-US" sz="2600" dirty="0">
              <a:cs typeface="Arial"/>
            </a:endParaRPr>
          </a:p>
          <a:p>
            <a:pPr marL="971550" lvl="1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600" b="1" dirty="0"/>
              <a:t>RF instrumentation and Digital Signal Processing </a:t>
            </a:r>
            <a:r>
              <a:rPr lang="en-US" sz="2600" dirty="0"/>
              <a:t>covering system modeling, optimization and implementation of the LL RF chain for Accelerator &amp; quantum technologies(</a:t>
            </a:r>
            <a:r>
              <a:rPr lang="en-US" sz="2600" b="1" dirty="0">
                <a:solidFill>
                  <a:schemeClr val="accent6">
                    <a:lumMod val="75000"/>
                  </a:schemeClr>
                </a:solidFill>
              </a:rPr>
              <a:t>DRD 5 </a:t>
            </a:r>
            <a:r>
              <a:rPr lang="en-US" sz="2600" dirty="0"/>
              <a:t>).</a:t>
            </a:r>
          </a:p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600" dirty="0"/>
              <a:t>The activity will be strongly aligned with Spanish groups and ECFA. </a:t>
            </a:r>
            <a:endParaRPr lang="en-US" sz="2600" dirty="0">
              <a:cs typeface="Arial"/>
            </a:endParaRPr>
          </a:p>
          <a:p>
            <a:pPr marL="971550" lvl="1" indent="-28575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131099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4615BE-5294-4AE3-85A6-1D84511CF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5838" y="1071789"/>
            <a:ext cx="10847962" cy="496996"/>
          </a:xfrm>
        </p:spPr>
        <p:txBody>
          <a:bodyPr>
            <a:normAutofit/>
          </a:bodyPr>
          <a:lstStyle/>
          <a:p>
            <a:r>
              <a:rPr lang="es-ES" sz="2600" u="sng" dirty="0"/>
              <a:t>3. ITAINNOVA CURRENT &amp; FUTURE DRD PLANS</a:t>
            </a:r>
            <a:endParaRPr lang="en-US" sz="2600" u="sng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AB8D6A-3219-4BFC-AFDD-6B104FBC8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3256" y="1889908"/>
            <a:ext cx="12048744" cy="3980539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b="1" u="sng" dirty="0"/>
              <a:t>Front-</a:t>
            </a:r>
            <a:r>
              <a:rPr lang="es-ES" sz="1600" b="1" u="sng" dirty="0" err="1"/>
              <a:t>End</a:t>
            </a:r>
            <a:r>
              <a:rPr lang="es-ES" sz="1600" b="1" u="sng" dirty="0"/>
              <a:t> AISIC (</a:t>
            </a:r>
            <a:r>
              <a:rPr lang="es-ES" sz="1600" b="1" u="sng" dirty="0">
                <a:solidFill>
                  <a:srgbClr val="FF0000"/>
                </a:solidFill>
              </a:rPr>
              <a:t>Power </a:t>
            </a:r>
            <a:r>
              <a:rPr lang="es-ES" sz="1600" b="1" u="sng" dirty="0" err="1">
                <a:solidFill>
                  <a:srgbClr val="FF0000"/>
                </a:solidFill>
              </a:rPr>
              <a:t>stage</a:t>
            </a:r>
            <a:r>
              <a:rPr lang="es-ES" sz="1600" b="1" u="sng" dirty="0">
                <a:solidFill>
                  <a:srgbClr val="FF0000"/>
                </a:solidFill>
              </a:rPr>
              <a:t> </a:t>
            </a:r>
            <a:r>
              <a:rPr lang="es-ES" sz="1600" b="1" u="sng" dirty="0" err="1">
                <a:solidFill>
                  <a:srgbClr val="FF0000"/>
                </a:solidFill>
              </a:rPr>
              <a:t>models</a:t>
            </a:r>
            <a:r>
              <a:rPr lang="es-ES" sz="1600" b="1" u="sng" dirty="0">
                <a:solidFill>
                  <a:srgbClr val="FF0000"/>
                </a:solidFill>
              </a:rPr>
              <a:t> &amp; </a:t>
            </a:r>
            <a:r>
              <a:rPr lang="es-ES" sz="1600" b="1" u="sng" dirty="0" err="1">
                <a:solidFill>
                  <a:srgbClr val="FF0000"/>
                </a:solidFill>
              </a:rPr>
              <a:t>protection</a:t>
            </a:r>
            <a:r>
              <a:rPr lang="es-ES" sz="1600" b="1" u="sng" dirty="0">
                <a:solidFill>
                  <a:srgbClr val="FF0000"/>
                </a:solidFill>
              </a:rPr>
              <a:t> </a:t>
            </a:r>
            <a:r>
              <a:rPr lang="es-ES" sz="1600" b="1" u="sng" dirty="0" err="1">
                <a:solidFill>
                  <a:srgbClr val="FF0000"/>
                </a:solidFill>
              </a:rPr>
              <a:t>circuits</a:t>
            </a:r>
            <a:r>
              <a:rPr lang="es-ES" sz="1600" b="1" u="sng" dirty="0"/>
              <a:t>)</a:t>
            </a:r>
            <a:endParaRPr lang="es-ES" sz="1600" dirty="0"/>
          </a:p>
          <a:p>
            <a:pPr marL="971550" lvl="1" indent="-28575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High-granularity </a:t>
            </a:r>
            <a:r>
              <a:rPr lang="en-US" sz="1600" b="1" dirty="0"/>
              <a:t>pixel readout chip in 28nm </a:t>
            </a:r>
            <a:r>
              <a:rPr lang="en-US" sz="1600" dirty="0"/>
              <a:t>CMOS  (DRDT 7.1, DRDT 7.2, DRDT 7.4) – </a:t>
            </a:r>
            <a:r>
              <a:rPr lang="en-US" sz="1600" b="1" u="sng" dirty="0"/>
              <a:t>Power stage</a:t>
            </a:r>
          </a:p>
          <a:p>
            <a:pPr marL="971550" lvl="1" indent="-28575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3D integration technologies for high density interconnection of stacked layers of sensors and readout electronics, or for connection of ASICs and specialized PCBs (DRDT 7.1, DRDT 7.5); - </a:t>
            </a:r>
            <a:r>
              <a:rPr lang="en-US" sz="1600" b="1" u="sng" dirty="0"/>
              <a:t>(HDI)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u="sng" dirty="0"/>
              <a:t>Links, Powering and Interconnects. (</a:t>
            </a:r>
            <a:r>
              <a:rPr lang="en-US" sz="1600" b="1" u="sng" dirty="0">
                <a:solidFill>
                  <a:srgbClr val="FF0000"/>
                </a:solidFill>
              </a:rPr>
              <a:t>HDI &amp; Power converters</a:t>
            </a:r>
            <a:r>
              <a:rPr lang="en-US" sz="1600" b="1" u="sng" dirty="0"/>
              <a:t>)</a:t>
            </a:r>
          </a:p>
          <a:p>
            <a:pPr marL="971550" lvl="1" indent="-28575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1600" b="1" dirty="0"/>
              <a:t>Small form-factor power modules compatible with the HEP environment</a:t>
            </a:r>
            <a:r>
              <a:rPr lang="en-US" sz="1600" dirty="0"/>
              <a:t>, including optimized coils, capacitors, cooling interfaces, connectors and packages (DRDT 7.1, DRDT 7.4, DRDT 7.5) – </a:t>
            </a:r>
            <a:r>
              <a:rPr lang="en-US" sz="1600" b="1" u="sng" dirty="0"/>
              <a:t>(HDI)</a:t>
            </a:r>
          </a:p>
          <a:p>
            <a:pPr marL="971550" lvl="1" indent="-28575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1600" b="1" dirty="0"/>
              <a:t>High conversion factor DC-DC converters</a:t>
            </a:r>
            <a:r>
              <a:rPr lang="en-US" sz="1600" dirty="0"/>
              <a:t> based on new processes and materials, and associated power management circuit blocks (DRDT 7.1, DRDT 7.2, DRDT 7.4, DRDT 7.5) – </a:t>
            </a:r>
            <a:r>
              <a:rPr lang="en-US" sz="1600" b="1" dirty="0"/>
              <a:t>(Power converters EMI control)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600" b="1" u="sng" dirty="0"/>
              <a:t>Back-end Systems (</a:t>
            </a:r>
            <a:r>
              <a:rPr lang="en-US" sz="1600" b="1" u="sng" dirty="0">
                <a:solidFill>
                  <a:srgbClr val="FF0000"/>
                </a:solidFill>
              </a:rPr>
              <a:t>Clock distribution systems &amp; Power distribution &amp; System Prototyping</a:t>
            </a:r>
            <a:r>
              <a:rPr lang="en-US" sz="1600" b="1" u="sng" dirty="0"/>
              <a:t>)</a:t>
            </a:r>
          </a:p>
          <a:p>
            <a:pPr marL="971550" lvl="1" indent="-28575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1600" dirty="0"/>
              <a:t>Next-generation </a:t>
            </a:r>
            <a:r>
              <a:rPr lang="en-US" sz="1600" b="1" dirty="0"/>
              <a:t>pico-second precision timing distribution systems </a:t>
            </a:r>
            <a:r>
              <a:rPr lang="en-US" sz="1600" dirty="0"/>
              <a:t>to enable 4D-detectors (DRDT 7.3, DRDT 7.4).</a:t>
            </a:r>
          </a:p>
          <a:p>
            <a:pPr marL="971550" lvl="1" indent="-285750">
              <a:lnSpc>
                <a:spcPct val="100000"/>
              </a:lnSpc>
              <a:buFont typeface="Wingdings" panose="05000000000000000000" pitchFamily="2" charset="2"/>
              <a:buChar char="Ø"/>
            </a:pPr>
            <a:r>
              <a:rPr lang="en-US" sz="1600" b="1" dirty="0"/>
              <a:t>Large-scale and realistic technology demonstrators</a:t>
            </a:r>
            <a:r>
              <a:rPr lang="en-US" sz="1600" dirty="0"/>
              <a:t>, tracking relevant industry developments, with permanent integration </a:t>
            </a:r>
            <a:r>
              <a:rPr lang="en-US" sz="1600" b="1" dirty="0"/>
              <a:t>and test-facilities </a:t>
            </a:r>
            <a:r>
              <a:rPr lang="en-US" sz="1600" dirty="0"/>
              <a:t>(DRDT 7.1, DRDT 7.2, DRDT 7.5) – (</a:t>
            </a:r>
            <a:r>
              <a:rPr lang="en-US" sz="1600" b="1" dirty="0">
                <a:solidFill>
                  <a:schemeClr val="tx1"/>
                </a:solidFill>
              </a:rPr>
              <a:t>EMI &amp; Detector prototyping &amp; Power distribution</a:t>
            </a:r>
            <a:r>
              <a:rPr lang="en-US" sz="1600" b="1" dirty="0"/>
              <a:t>)</a:t>
            </a:r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FEDF45F3-26A7-4C2D-8142-B088CDF0D9AF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99488" y="1478604"/>
            <a:ext cx="10847962" cy="496995"/>
          </a:xfrm>
        </p:spPr>
        <p:txBody>
          <a:bodyPr anchor="ctr"/>
          <a:lstStyle/>
          <a:p>
            <a:r>
              <a:rPr lang="en-US" sz="2000" dirty="0"/>
              <a:t>ITAINNOVA's areas of interest within </a:t>
            </a:r>
            <a:r>
              <a:rPr lang="en-US" sz="2000" b="1" dirty="0">
                <a:solidFill>
                  <a:srgbClr val="C00000"/>
                </a:solidFill>
              </a:rPr>
              <a:t>DRD7</a:t>
            </a:r>
            <a:r>
              <a:rPr lang="en-US" sz="2000" dirty="0"/>
              <a:t> - Electronics and Data Processing</a:t>
            </a:r>
          </a:p>
        </p:txBody>
      </p:sp>
    </p:spTree>
    <p:extLst>
      <p:ext uri="{BB962C8B-B14F-4D97-AF65-F5344CB8AC3E}">
        <p14:creationId xmlns:p14="http://schemas.microsoft.com/office/powerpoint/2010/main" val="135556340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AB8D6A-3219-4BFC-AFDD-6B104FBC8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105" y="2636196"/>
            <a:ext cx="4151847" cy="3176088"/>
          </a:xfrm>
        </p:spPr>
        <p:txBody>
          <a:bodyPr vert="horz" lIns="91440" tIns="45720" rIns="91440" bIns="45720" rtlCol="0" anchor="t">
            <a:no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GB" sz="1600" b="1" u="sng" dirty="0"/>
              <a:t>CMS phase II current activities</a:t>
            </a:r>
          </a:p>
          <a:p>
            <a:pPr marL="971550" lvl="1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sz="1600" dirty="0"/>
              <a:t>CROC simulation models &amp; ETROC testing  </a:t>
            </a:r>
            <a:r>
              <a:rPr lang="en-GB" sz="1600" b="1" u="sng" dirty="0"/>
              <a:t>(</a:t>
            </a:r>
            <a:r>
              <a:rPr lang="en-GB" sz="1600" b="1" u="sng" dirty="0">
                <a:solidFill>
                  <a:srgbClr val="FF0000"/>
                </a:solidFill>
              </a:rPr>
              <a:t>FE AISIC)</a:t>
            </a:r>
          </a:p>
          <a:p>
            <a:pPr marL="971550" lvl="1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sz="1600" dirty="0"/>
              <a:t>Pixel &amp; ETL System prototyping - Electronics &amp; DAQ </a:t>
            </a:r>
            <a:r>
              <a:rPr lang="en-GB" sz="1600" b="1" u="sng" dirty="0"/>
              <a:t>(</a:t>
            </a:r>
            <a:r>
              <a:rPr lang="en-GB" sz="1600" b="1" u="sng" dirty="0">
                <a:solidFill>
                  <a:srgbClr val="FF0000"/>
                </a:solidFill>
              </a:rPr>
              <a:t>Power/BKE</a:t>
            </a:r>
            <a:r>
              <a:rPr lang="en-GB" sz="1600" u="sng" dirty="0"/>
              <a:t>)</a:t>
            </a:r>
          </a:p>
          <a:p>
            <a:pPr marL="1428750" lvl="2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sz="1600" dirty="0" err="1"/>
              <a:t>GaN</a:t>
            </a:r>
            <a:r>
              <a:rPr lang="en-GB" sz="1600" dirty="0"/>
              <a:t> based DC-DC  </a:t>
            </a:r>
          </a:p>
          <a:p>
            <a:pPr marL="1428750" lvl="2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sz="1600" dirty="0"/>
              <a:t>Serial powering</a:t>
            </a:r>
          </a:p>
          <a:p>
            <a:pPr marL="1428750" lvl="2" indent="-285750">
              <a:lnSpc>
                <a:spcPct val="120000"/>
              </a:lnSpc>
              <a:buFont typeface="Wingdings" panose="05000000000000000000" pitchFamily="2" charset="2"/>
              <a:buChar char="§"/>
            </a:pPr>
            <a:r>
              <a:rPr lang="en-GB" sz="1600" dirty="0"/>
              <a:t>Hardware, gate-ware and firmware for ASIC/DAQ comm. and control.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1BD07722-AC42-931C-8FBF-2F137BFB12B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67398" y="3474251"/>
            <a:ext cx="2583639" cy="2209877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99C91800-3050-2413-EA86-3ED0351C8D0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96952" y="1076357"/>
            <a:ext cx="2573584" cy="2380024"/>
          </a:xfrm>
          <a:prstGeom prst="rect">
            <a:avLst/>
          </a:prstGeom>
        </p:spPr>
      </p:pic>
      <p:pic>
        <p:nvPicPr>
          <p:cNvPr id="11" name="Imagen 12" descr="Gráfico, Gráfico de líneas&#10;&#10;Descripción generada automáticamente">
            <a:extLst>
              <a:ext uri="{FF2B5EF4-FFF2-40B4-BE49-F238E27FC236}">
                <a16:creationId xmlns:a16="http://schemas.microsoft.com/office/drawing/2014/main" id="{165BA023-4146-20F1-954E-891AFA92A338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31540" y="3513738"/>
            <a:ext cx="2942812" cy="2230198"/>
          </a:xfrm>
          <a:prstGeom prst="rect">
            <a:avLst/>
          </a:prstGeom>
        </p:spPr>
      </p:pic>
      <p:pic>
        <p:nvPicPr>
          <p:cNvPr id="13" name="Gráfico 14">
            <a:extLst>
              <a:ext uri="{FF2B5EF4-FFF2-40B4-BE49-F238E27FC236}">
                <a16:creationId xmlns:a16="http://schemas.microsoft.com/office/drawing/2014/main" id="{387B0F2E-2F25-6D32-F786-3C6C9C0E611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r="3357"/>
          <a:stretch/>
        </p:blipFill>
        <p:spPr>
          <a:xfrm>
            <a:off x="6731540" y="1039059"/>
            <a:ext cx="3143980" cy="2456809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554C16F2-3AED-D2F0-4CE1-999AF2B95B30}"/>
              </a:ext>
            </a:extLst>
          </p:cNvPr>
          <p:cNvSpPr txBox="1"/>
          <p:nvPr/>
        </p:nvSpPr>
        <p:spPr>
          <a:xfrm>
            <a:off x="6955150" y="1542710"/>
            <a:ext cx="2226067" cy="276999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200">
                <a:cs typeface="Calibri"/>
              </a:rPr>
              <a:t>1x2 TBPX-HDI-RD53A 3D </a:t>
            </a:r>
            <a:r>
              <a:rPr lang="es-ES" sz="1200" err="1">
                <a:cs typeface="Calibri"/>
              </a:rPr>
              <a:t>sensors</a:t>
            </a:r>
            <a:endParaRPr lang="es-ES" sz="1200"/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3266BF9A-06F1-AD0C-574F-F11EBB31CD87}"/>
              </a:ext>
            </a:extLst>
          </p:cNvPr>
          <p:cNvSpPr txBox="1"/>
          <p:nvPr/>
        </p:nvSpPr>
        <p:spPr>
          <a:xfrm>
            <a:off x="6909430" y="3641450"/>
            <a:ext cx="1840787" cy="46166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s-ES" sz="1200">
                <a:cs typeface="Calibri"/>
              </a:rPr>
              <a:t>2x2 TBPX-HDI-RD53A Planar </a:t>
            </a:r>
            <a:r>
              <a:rPr lang="es-ES" sz="1200" err="1">
                <a:cs typeface="Calibri"/>
              </a:rPr>
              <a:t>sensors</a:t>
            </a:r>
            <a:endParaRPr lang="es-ES" sz="1200"/>
          </a:p>
        </p:txBody>
      </p:sp>
      <p:sp>
        <p:nvSpPr>
          <p:cNvPr id="19" name="CuadroTexto 18">
            <a:extLst>
              <a:ext uri="{FF2B5EF4-FFF2-40B4-BE49-F238E27FC236}">
                <a16:creationId xmlns:a16="http://schemas.microsoft.com/office/drawing/2014/main" id="{F0C691BE-294B-6C9C-85D5-0548C91661C3}"/>
              </a:ext>
            </a:extLst>
          </p:cNvPr>
          <p:cNvSpPr txBox="1"/>
          <p:nvPr/>
        </p:nvSpPr>
        <p:spPr>
          <a:xfrm>
            <a:off x="3969558" y="1045714"/>
            <a:ext cx="2195436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s-ES" sz="1200"/>
              <a:t>CMS DAQ Hardware: </a:t>
            </a:r>
            <a:r>
              <a:rPr lang="es-ES" sz="1200" err="1"/>
              <a:t>nanoCrate</a:t>
            </a:r>
            <a:r>
              <a:rPr lang="es-ES" sz="1200"/>
              <a:t> + FC7 (kintex7) + FMC </a:t>
            </a:r>
            <a:r>
              <a:rPr lang="es-ES" sz="1200" err="1"/>
              <a:t>board</a:t>
            </a:r>
            <a:endParaRPr lang="en-GB" sz="1200"/>
          </a:p>
        </p:txBody>
      </p:sp>
      <p:pic>
        <p:nvPicPr>
          <p:cNvPr id="18" name="Imagen 1">
            <a:extLst>
              <a:ext uri="{FF2B5EF4-FFF2-40B4-BE49-F238E27FC236}">
                <a16:creationId xmlns:a16="http://schemas.microsoft.com/office/drawing/2014/main" id="{43F5788D-4121-490B-91DD-ACDAFF879D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674352" y="1325880"/>
            <a:ext cx="2376785" cy="18809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BD6F412C-2EC8-43B7-9B3F-B905D668C195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66055" y="3393247"/>
            <a:ext cx="2227702" cy="2330368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CEFD05A0-13EE-4628-9989-6CB91F300A88}"/>
              </a:ext>
            </a:extLst>
          </p:cNvPr>
          <p:cNvSpPr txBox="1"/>
          <p:nvPr/>
        </p:nvSpPr>
        <p:spPr>
          <a:xfrm>
            <a:off x="9795609" y="1113828"/>
            <a:ext cx="22555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>
                <a:highlight>
                  <a:srgbClr val="FFFF00"/>
                </a:highlight>
              </a:rPr>
              <a:t>HIL for GaN based DC-DC control board </a:t>
            </a:r>
            <a:endParaRPr lang="en-US">
              <a:highlight>
                <a:srgbClr val="FFFF00"/>
              </a:highlight>
            </a:endParaRPr>
          </a:p>
        </p:txBody>
      </p:sp>
      <p:sp>
        <p:nvSpPr>
          <p:cNvPr id="17" name="CuadroTexto 16">
            <a:extLst>
              <a:ext uri="{FF2B5EF4-FFF2-40B4-BE49-F238E27FC236}">
                <a16:creationId xmlns:a16="http://schemas.microsoft.com/office/drawing/2014/main" id="{E0445A26-DCA3-4264-91BC-7795D69DC0D1}"/>
              </a:ext>
            </a:extLst>
          </p:cNvPr>
          <p:cNvSpPr txBox="1"/>
          <p:nvPr/>
        </p:nvSpPr>
        <p:spPr>
          <a:xfrm>
            <a:off x="4978235" y="642164"/>
            <a:ext cx="5703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>
                <a:highlight>
                  <a:srgbClr val="FFFF00"/>
                </a:highlight>
              </a:rPr>
              <a:t>3D – RD53A based Serial Powering protoype ( 3 modules) – TF test at ITAINNOVA</a:t>
            </a:r>
            <a:endParaRPr lang="en-US">
              <a:highlight>
                <a:srgbClr val="FFFF00"/>
              </a:highlight>
            </a:endParaRPr>
          </a:p>
        </p:txBody>
      </p:sp>
      <p:sp>
        <p:nvSpPr>
          <p:cNvPr id="20" name="CuadroTexto 19">
            <a:extLst>
              <a:ext uri="{FF2B5EF4-FFF2-40B4-BE49-F238E27FC236}">
                <a16:creationId xmlns:a16="http://schemas.microsoft.com/office/drawing/2014/main" id="{431E14D2-ED14-423A-B5BA-C1F43A017529}"/>
              </a:ext>
            </a:extLst>
          </p:cNvPr>
          <p:cNvSpPr txBox="1"/>
          <p:nvPr/>
        </p:nvSpPr>
        <p:spPr>
          <a:xfrm>
            <a:off x="4057842" y="5765586"/>
            <a:ext cx="57031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>
                <a:highlight>
                  <a:srgbClr val="FFFF00"/>
                </a:highlight>
              </a:rPr>
              <a:t>Plannar – RD53A based Serial Powering protoype ( 3 modules) – TF test at CERN  (CMS TK Facility)</a:t>
            </a:r>
            <a:endParaRPr lang="en-US">
              <a:highlight>
                <a:srgbClr val="FFFF00"/>
              </a:highlight>
            </a:endParaRPr>
          </a:p>
        </p:txBody>
      </p:sp>
      <p:sp>
        <p:nvSpPr>
          <p:cNvPr id="21" name="Título 1">
            <a:extLst>
              <a:ext uri="{FF2B5EF4-FFF2-40B4-BE49-F238E27FC236}">
                <a16:creationId xmlns:a16="http://schemas.microsoft.com/office/drawing/2014/main" id="{623F99DC-8409-AED2-A087-C0325FEAC2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104" y="1072240"/>
            <a:ext cx="4012737" cy="49746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s-ES" sz="2200" u="sng" dirty="0"/>
              <a:t>3. ITAINNOVA CURRENT &amp; FUTURE DRD PLANS</a:t>
            </a:r>
            <a:endParaRPr lang="en-US" sz="2200" u="sng" dirty="0"/>
          </a:p>
        </p:txBody>
      </p:sp>
      <p:sp>
        <p:nvSpPr>
          <p:cNvPr id="22" name="Marcador de texto 6">
            <a:extLst>
              <a:ext uri="{FF2B5EF4-FFF2-40B4-BE49-F238E27FC236}">
                <a16:creationId xmlns:a16="http://schemas.microsoft.com/office/drawing/2014/main" id="{72A92A3A-5107-E1D2-E724-B0CA2963BC6B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5105" y="1612622"/>
            <a:ext cx="4283704" cy="1023574"/>
          </a:xfrm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dirty="0"/>
              <a:t>ITAINNOVA's areas of interest within </a:t>
            </a:r>
            <a:r>
              <a:rPr lang="en-US" sz="2000" b="1" dirty="0">
                <a:solidFill>
                  <a:srgbClr val="C00000"/>
                </a:solidFill>
              </a:rPr>
              <a:t>DRD7</a:t>
            </a:r>
            <a:r>
              <a:rPr lang="en-US" sz="2000" dirty="0"/>
              <a:t> - Electronics and Data Processing</a:t>
            </a:r>
          </a:p>
        </p:txBody>
      </p:sp>
      <p:pic>
        <p:nvPicPr>
          <p:cNvPr id="2" name="13 Imagen" descr="3060.jpg">
            <a:extLst>
              <a:ext uri="{FF2B5EF4-FFF2-40B4-BE49-F238E27FC236}">
                <a16:creationId xmlns:a16="http://schemas.microsoft.com/office/drawing/2014/main" id="{8AFCC6D0-7CE9-5991-9ACB-AB0AA9B78EC7}"/>
              </a:ext>
            </a:extLst>
          </p:cNvPr>
          <p:cNvPicPr>
            <a:picLocks noChangeAspect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19180948">
            <a:off x="8845901" y="3252276"/>
            <a:ext cx="874288" cy="333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95A08724-1EA7-72B2-4B6E-21E837C6C9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9180948">
            <a:off x="9806448" y="3252276"/>
            <a:ext cx="655740" cy="333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02180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AB8D6A-3219-4BFC-AFDD-6B104FBC8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5227" y="1761754"/>
            <a:ext cx="8357809" cy="2683787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s-ES" sz="2100" b="1" u="sng" dirty="0"/>
              <a:t>TOMULGAD-4D: </a:t>
            </a:r>
            <a:r>
              <a:rPr lang="en-US" sz="2100" b="1" u="sng" dirty="0"/>
              <a:t>Distributed Clock network and power distribution system </a:t>
            </a:r>
            <a:r>
              <a:rPr lang="en-US" sz="2100" dirty="0"/>
              <a:t>design for the technology demonstrator of the Timing Muon Tomography concept- </a:t>
            </a:r>
            <a:r>
              <a:rPr lang="en-US" sz="2100" b="1" u="sng" dirty="0"/>
              <a:t>Current activities (</a:t>
            </a:r>
            <a:r>
              <a:rPr lang="en-US" sz="2100" b="1" u="sng" dirty="0">
                <a:solidFill>
                  <a:srgbClr val="FF0000"/>
                </a:solidFill>
              </a:rPr>
              <a:t>Back-end / Timing</a:t>
            </a:r>
            <a:r>
              <a:rPr lang="en-US" sz="2100" b="1" u="sng" dirty="0"/>
              <a:t>)</a:t>
            </a:r>
          </a:p>
          <a:p>
            <a:pPr marL="971550" lvl="1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sz="1900" dirty="0"/>
              <a:t>High Accuracy and High Precision Timing sub-systems:</a:t>
            </a:r>
          </a:p>
          <a:p>
            <a:pPr marL="971550" lvl="1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sz="1900" dirty="0"/>
              <a:t>Dedicated system vs Scalable deterministic networks (White Rabbit - IEEE1588HA)</a:t>
            </a:r>
          </a:p>
          <a:p>
            <a:pPr marL="971550" lvl="1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sz="1900" dirty="0"/>
              <a:t>Versatile, scalable and portable clocking architecture</a:t>
            </a:r>
          </a:p>
          <a:p>
            <a:pPr marL="971550" lvl="1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GB" sz="1900" dirty="0"/>
              <a:t>Prototype  development </a:t>
            </a:r>
            <a:endParaRPr lang="es-ES" dirty="0">
              <a:cs typeface="Arial"/>
            </a:endParaRPr>
          </a:p>
        </p:txBody>
      </p:sp>
      <p:pic>
        <p:nvPicPr>
          <p:cNvPr id="4" name="Imagen 3">
            <a:extLst>
              <a:ext uri="{FF2B5EF4-FFF2-40B4-BE49-F238E27FC236}">
                <a16:creationId xmlns:a16="http://schemas.microsoft.com/office/drawing/2014/main" id="{F9668CF1-D14F-0F8B-8268-B83B881892F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39976" y="1737843"/>
            <a:ext cx="3622665" cy="2967399"/>
          </a:xfrm>
          <a:prstGeom prst="rect">
            <a:avLst/>
          </a:prstGeom>
        </p:spPr>
      </p:pic>
      <p:pic>
        <p:nvPicPr>
          <p:cNvPr id="9" name="Imagen 9" descr="Imagen que contiene electrónica, circuito&#10;&#10;Descripción generada automáticamente">
            <a:extLst>
              <a:ext uri="{FF2B5EF4-FFF2-40B4-BE49-F238E27FC236}">
                <a16:creationId xmlns:a16="http://schemas.microsoft.com/office/drawing/2014/main" id="{6B013858-6AC7-BFE7-3DBC-B4587D45C4A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08005" y="4445541"/>
            <a:ext cx="3938621" cy="1677840"/>
          </a:xfrm>
          <a:prstGeom prst="rect">
            <a:avLst/>
          </a:prstGeom>
        </p:spPr>
      </p:pic>
      <p:pic>
        <p:nvPicPr>
          <p:cNvPr id="10" name="Imagen 10">
            <a:extLst>
              <a:ext uri="{FF2B5EF4-FFF2-40B4-BE49-F238E27FC236}">
                <a16:creationId xmlns:a16="http://schemas.microsoft.com/office/drawing/2014/main" id="{5436869D-5D7A-1E25-6DA9-67DFB3BBD9A1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04171" y="4377445"/>
            <a:ext cx="2603810" cy="1379805"/>
          </a:xfrm>
          <a:prstGeom prst="rect">
            <a:avLst/>
          </a:prstGeom>
        </p:spPr>
      </p:pic>
      <p:pic>
        <p:nvPicPr>
          <p:cNvPr id="11" name="Imagen 11" descr="Imagen que contiene tabla, hecho de madera, computadora, escritorio&#10;&#10;Descripción generada automáticamente">
            <a:extLst>
              <a:ext uri="{FF2B5EF4-FFF2-40B4-BE49-F238E27FC236}">
                <a16:creationId xmlns:a16="http://schemas.microsoft.com/office/drawing/2014/main" id="{D91B8C97-4752-A9AE-4F18-6D0ACA3F7E6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312"/>
          <a:stretch/>
        </p:blipFill>
        <p:spPr>
          <a:xfrm>
            <a:off x="345374" y="4377446"/>
            <a:ext cx="2066078" cy="1477023"/>
          </a:xfrm>
          <a:prstGeom prst="rect">
            <a:avLst/>
          </a:prstGeom>
        </p:spPr>
      </p:pic>
      <p:sp>
        <p:nvSpPr>
          <p:cNvPr id="12" name="16 CuadroTexto">
            <a:extLst>
              <a:ext uri="{FF2B5EF4-FFF2-40B4-BE49-F238E27FC236}">
                <a16:creationId xmlns:a16="http://schemas.microsoft.com/office/drawing/2014/main" id="{89C0AE1D-DA32-2F27-6BC7-7AFDC9EA8558}"/>
              </a:ext>
            </a:extLst>
          </p:cNvPr>
          <p:cNvSpPr txBox="1"/>
          <p:nvPr/>
        </p:nvSpPr>
        <p:spPr>
          <a:xfrm>
            <a:off x="-358418" y="5932953"/>
            <a:ext cx="348210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lvl="1" algn="ctr"/>
            <a:r>
              <a:rPr lang="en-US" err="1">
                <a:highlight>
                  <a:srgbClr val="FFFF00"/>
                </a:highlight>
              </a:rPr>
              <a:t>Tomulgad</a:t>
            </a:r>
            <a:r>
              <a:rPr lang="en-US">
                <a:highlight>
                  <a:srgbClr val="FFFF00"/>
                </a:highlight>
              </a:rPr>
              <a:t> ad-hoc clocking</a:t>
            </a:r>
            <a:endParaRPr lang="en-US" u="sng">
              <a:highlight>
                <a:srgbClr val="FFFF00"/>
              </a:highlight>
            </a:endParaRPr>
          </a:p>
        </p:txBody>
      </p:sp>
      <p:sp>
        <p:nvSpPr>
          <p:cNvPr id="13" name="16 CuadroTexto">
            <a:extLst>
              <a:ext uri="{FF2B5EF4-FFF2-40B4-BE49-F238E27FC236}">
                <a16:creationId xmlns:a16="http://schemas.microsoft.com/office/drawing/2014/main" id="{CC35BF49-A811-A872-C545-A6416E5FFAA4}"/>
              </a:ext>
            </a:extLst>
          </p:cNvPr>
          <p:cNvSpPr txBox="1"/>
          <p:nvPr/>
        </p:nvSpPr>
        <p:spPr>
          <a:xfrm>
            <a:off x="2197071" y="5932953"/>
            <a:ext cx="348210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lvl="1" algn="ctr"/>
            <a:r>
              <a:rPr lang="en-US">
                <a:highlight>
                  <a:srgbClr val="FFFF00"/>
                </a:highlight>
              </a:rPr>
              <a:t>CERN WR2RF VME Card</a:t>
            </a:r>
            <a:endParaRPr lang="es-ES"/>
          </a:p>
        </p:txBody>
      </p:sp>
      <p:sp>
        <p:nvSpPr>
          <p:cNvPr id="14" name="16 CuadroTexto">
            <a:extLst>
              <a:ext uri="{FF2B5EF4-FFF2-40B4-BE49-F238E27FC236}">
                <a16:creationId xmlns:a16="http://schemas.microsoft.com/office/drawing/2014/main" id="{4C770237-CCBB-5E06-624F-E05DF2C5A956}"/>
              </a:ext>
            </a:extLst>
          </p:cNvPr>
          <p:cNvSpPr txBox="1"/>
          <p:nvPr/>
        </p:nvSpPr>
        <p:spPr>
          <a:xfrm>
            <a:off x="4990929" y="5881217"/>
            <a:ext cx="348210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lvl="1" algn="ctr"/>
            <a:r>
              <a:rPr lang="en-US" dirty="0">
                <a:highlight>
                  <a:srgbClr val="FFFF00"/>
                </a:highlight>
              </a:rPr>
              <a:t>WR SPEC Card</a:t>
            </a:r>
            <a:endParaRPr lang="es-ES" dirty="0"/>
          </a:p>
        </p:txBody>
      </p:sp>
      <p:sp>
        <p:nvSpPr>
          <p:cNvPr id="15" name="16 CuadroTexto">
            <a:extLst>
              <a:ext uri="{FF2B5EF4-FFF2-40B4-BE49-F238E27FC236}">
                <a16:creationId xmlns:a16="http://schemas.microsoft.com/office/drawing/2014/main" id="{AF22FC6D-9E8B-484B-54A5-9199A0EA1499}"/>
              </a:ext>
            </a:extLst>
          </p:cNvPr>
          <p:cNvSpPr txBox="1"/>
          <p:nvPr/>
        </p:nvSpPr>
        <p:spPr>
          <a:xfrm>
            <a:off x="7974101" y="5863680"/>
            <a:ext cx="348210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lvl="1" algn="ctr"/>
            <a:r>
              <a:rPr lang="en-US">
                <a:highlight>
                  <a:srgbClr val="FFFF00"/>
                </a:highlight>
              </a:rPr>
              <a:t>WR Switch</a:t>
            </a:r>
            <a:endParaRPr lang="es-ES"/>
          </a:p>
        </p:txBody>
      </p:sp>
      <p:pic>
        <p:nvPicPr>
          <p:cNvPr id="17" name="Imagen 17">
            <a:extLst>
              <a:ext uri="{FF2B5EF4-FFF2-40B4-BE49-F238E27FC236}">
                <a16:creationId xmlns:a16="http://schemas.microsoft.com/office/drawing/2014/main" id="{FBDD13BA-14AE-C9FC-F5D1-F742F37A667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5699" y="4377445"/>
            <a:ext cx="1773382" cy="1480817"/>
          </a:xfrm>
          <a:prstGeom prst="rect">
            <a:avLst/>
          </a:prstGeom>
        </p:spPr>
      </p:pic>
      <p:sp>
        <p:nvSpPr>
          <p:cNvPr id="5" name="Título 1">
            <a:extLst>
              <a:ext uri="{FF2B5EF4-FFF2-40B4-BE49-F238E27FC236}">
                <a16:creationId xmlns:a16="http://schemas.microsoft.com/office/drawing/2014/main" id="{F7E51BBD-21BB-3380-BFEE-A619D2EF6677}"/>
              </a:ext>
            </a:extLst>
          </p:cNvPr>
          <p:cNvSpPr txBox="1">
            <a:spLocks/>
          </p:cNvSpPr>
          <p:nvPr/>
        </p:nvSpPr>
        <p:spPr>
          <a:xfrm>
            <a:off x="166702" y="945303"/>
            <a:ext cx="8073274" cy="4974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2000" b="1" kern="1200" cap="none" spc="0" dirty="0">
                <a:ln w="0"/>
                <a:solidFill>
                  <a:srgbClr val="00508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sz="2600" u="sng" dirty="0"/>
              <a:t>3. ITAINNOVA DRD ACTUAL &amp; FUTURE PLANS</a:t>
            </a:r>
          </a:p>
        </p:txBody>
      </p:sp>
      <p:sp>
        <p:nvSpPr>
          <p:cNvPr id="6" name="Marcador de texto 6">
            <a:extLst>
              <a:ext uri="{FF2B5EF4-FFF2-40B4-BE49-F238E27FC236}">
                <a16:creationId xmlns:a16="http://schemas.microsoft.com/office/drawing/2014/main" id="{1A28A721-FEA7-5038-9BAE-FA16A71E63F5}"/>
              </a:ext>
            </a:extLst>
          </p:cNvPr>
          <p:cNvSpPr txBox="1">
            <a:spLocks/>
          </p:cNvSpPr>
          <p:nvPr/>
        </p:nvSpPr>
        <p:spPr>
          <a:xfrm>
            <a:off x="166702" y="1380360"/>
            <a:ext cx="11603436" cy="44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ts val="12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s-ES" sz="1600" kern="1200" dirty="0">
                <a:solidFill>
                  <a:srgbClr val="36A7D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200" dirty="0"/>
              <a:t>ITAINNOVA's areas of interest within </a:t>
            </a:r>
            <a:r>
              <a:rPr lang="en-US" sz="2200" b="1" dirty="0">
                <a:solidFill>
                  <a:srgbClr val="C00000"/>
                </a:solidFill>
              </a:rPr>
              <a:t>DRD7 </a:t>
            </a:r>
            <a:r>
              <a:rPr lang="en-US" sz="2200" dirty="0"/>
              <a:t>- Electronics and Data Processing</a:t>
            </a:r>
          </a:p>
        </p:txBody>
      </p:sp>
      <p:pic>
        <p:nvPicPr>
          <p:cNvPr id="2" name="13 Imagen" descr="3060.jpg">
            <a:extLst>
              <a:ext uri="{FF2B5EF4-FFF2-40B4-BE49-F238E27FC236}">
                <a16:creationId xmlns:a16="http://schemas.microsoft.com/office/drawing/2014/main" id="{D1E1B5E1-5CDA-345C-818A-03073AA179A4}"/>
              </a:ext>
            </a:extLst>
          </p:cNvPr>
          <p:cNvPicPr>
            <a:picLocks noChangeAspect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0418781" y="1047091"/>
            <a:ext cx="874288" cy="333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A734A00F-2DB5-480D-3F6E-3C9BE28581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69558" y="1047091"/>
            <a:ext cx="655740" cy="333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64943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AB8D6A-3219-4BFC-AFDD-6B104FBC8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9456" y="1750108"/>
            <a:ext cx="9537553" cy="4514505"/>
          </a:xfrm>
        </p:spPr>
        <p:txBody>
          <a:bodyPr vert="horz" lIns="91440" tIns="45720" rIns="91440" bIns="45720" rtlCol="0" anchor="t">
            <a:normAutofit fontScale="92500" lnSpcReduction="20000"/>
          </a:bodyPr>
          <a:lstStyle/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b="1" u="sng" dirty="0"/>
              <a:t>PC-MMR current activities </a:t>
            </a:r>
          </a:p>
          <a:p>
            <a:pPr marL="971550" lvl="1" indent="-28575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800" dirty="0"/>
              <a:t>Development of </a:t>
            </a:r>
            <a:r>
              <a:rPr lang="en-US" sz="1800" b="1" dirty="0"/>
              <a:t>electronic instrumentation for pixel and timing </a:t>
            </a:r>
            <a:r>
              <a:rPr lang="en-US" sz="1800" dirty="0"/>
              <a:t>detectors based on LGAD and 3D sensors with </a:t>
            </a:r>
            <a:r>
              <a:rPr lang="en-US" sz="1800" b="1" dirty="0"/>
              <a:t>industrial applications (</a:t>
            </a:r>
            <a:r>
              <a:rPr lang="en-US" sz="1800" b="1" dirty="0">
                <a:solidFill>
                  <a:srgbClr val="FF0000"/>
                </a:solidFill>
              </a:rPr>
              <a:t>Back-end Systems – Timing &amp; Prototyping</a:t>
            </a:r>
            <a:r>
              <a:rPr lang="en-US" sz="1800" b="1" dirty="0"/>
              <a:t>)</a:t>
            </a:r>
            <a:endParaRPr lang="en-US" sz="1800" b="1" dirty="0">
              <a:cs typeface="Arial"/>
            </a:endParaRPr>
          </a:p>
          <a:p>
            <a:pPr marL="971550" lvl="1" indent="-28575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800" dirty="0"/>
              <a:t>Implement </a:t>
            </a:r>
            <a:r>
              <a:rPr lang="en-US" sz="1800" b="1" dirty="0"/>
              <a:t>new integration strategies </a:t>
            </a:r>
            <a:r>
              <a:rPr lang="en-US" sz="1800" dirty="0"/>
              <a:t>for background reduction of Micromegas detectors </a:t>
            </a:r>
            <a:r>
              <a:rPr lang="en-US" sz="1800" b="1" dirty="0"/>
              <a:t>for </a:t>
            </a:r>
            <a:r>
              <a:rPr lang="en-US" sz="1800" b="1" dirty="0" err="1"/>
              <a:t>BabyIAXO</a:t>
            </a:r>
            <a:r>
              <a:rPr lang="en-US" sz="1800" dirty="0"/>
              <a:t>, </a:t>
            </a:r>
            <a:r>
              <a:rPr lang="en-US" sz="1800" b="1" dirty="0"/>
              <a:t>based on </a:t>
            </a:r>
            <a:r>
              <a:rPr lang="en-US" sz="1800" dirty="0"/>
              <a:t>the analysis of the electronic architecture of the data acquisition system (</a:t>
            </a:r>
            <a:r>
              <a:rPr lang="en-US" sz="1800" b="1" dirty="0"/>
              <a:t>DAQ</a:t>
            </a:r>
            <a:r>
              <a:rPr lang="en-US" sz="1800" dirty="0"/>
              <a:t>) </a:t>
            </a:r>
            <a:r>
              <a:rPr lang="en-US" sz="1800" b="1" dirty="0"/>
              <a:t>with EMI/EMC criteria and assessment of a WR based </a:t>
            </a:r>
            <a:r>
              <a:rPr lang="en-US" sz="1800" dirty="0"/>
              <a:t>synchronization architecture.(</a:t>
            </a:r>
            <a:r>
              <a:rPr lang="en-US" sz="1800" b="1" dirty="0">
                <a:solidFill>
                  <a:srgbClr val="FF0000"/>
                </a:solidFill>
              </a:rPr>
              <a:t>Back-end Systems – EMI &amp; Timing</a:t>
            </a:r>
            <a:r>
              <a:rPr lang="en-US" sz="1800" dirty="0"/>
              <a:t>)</a:t>
            </a:r>
            <a:endParaRPr lang="en-US" sz="1800" dirty="0">
              <a:cs typeface="Arial"/>
            </a:endParaRPr>
          </a:p>
          <a:p>
            <a:pPr marL="971550" lvl="1" indent="-28575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1800" b="1" dirty="0"/>
              <a:t>Electromagnetic characterization of the TREX-DM </a:t>
            </a:r>
            <a:r>
              <a:rPr lang="en-US" sz="1800" dirty="0"/>
              <a:t>experiment site at the LSC and its interactions with </a:t>
            </a:r>
            <a:r>
              <a:rPr lang="en-US" sz="1800" dirty="0" err="1"/>
              <a:t>BabyIAXO</a:t>
            </a:r>
            <a:r>
              <a:rPr lang="en-US" sz="1800" dirty="0"/>
              <a:t>. .(</a:t>
            </a:r>
            <a:r>
              <a:rPr lang="en-US" sz="1800" b="1" dirty="0">
                <a:solidFill>
                  <a:srgbClr val="FF0000"/>
                </a:solidFill>
              </a:rPr>
              <a:t>Back-end systems – EMI </a:t>
            </a:r>
            <a:r>
              <a:rPr lang="en-US" sz="1800" dirty="0"/>
              <a:t>)</a:t>
            </a:r>
            <a:endParaRPr lang="en-US" sz="1800" dirty="0">
              <a:cs typeface="Arial"/>
            </a:endParaRPr>
          </a:p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2000" b="1" u="sng" dirty="0"/>
              <a:t>AIDAINNOVA (</a:t>
            </a:r>
            <a:r>
              <a:rPr lang="en-US" sz="2000" dirty="0"/>
              <a:t>Advancement and Innovation for Detectors at Accelerators</a:t>
            </a:r>
            <a:r>
              <a:rPr lang="en-US" sz="2000" b="1" u="sng" dirty="0"/>
              <a:t>) current activities – EU-H2020</a:t>
            </a:r>
          </a:p>
          <a:p>
            <a:pPr marL="1028700" lvl="1" indent="-342900">
              <a:lnSpc>
                <a:spcPct val="110000"/>
              </a:lnSpc>
              <a:buFont typeface="Wingdings" panose="05000000000000000000" pitchFamily="2" charset="2"/>
              <a:buChar char="Ø"/>
            </a:pPr>
            <a:r>
              <a:rPr lang="en-US" sz="2000" dirty="0"/>
              <a:t>Portable test bench to perform in-situ EMC conducted emission measurements of DC-DC in irradiation facilities (</a:t>
            </a:r>
            <a:r>
              <a:rPr lang="en-US" sz="2000" b="1" dirty="0">
                <a:solidFill>
                  <a:srgbClr val="FF0000"/>
                </a:solidFill>
              </a:rPr>
              <a:t>Powering &amp; Back-end Systems – Power &amp; EMI control</a:t>
            </a:r>
            <a:r>
              <a:rPr lang="en-US" sz="2000" dirty="0"/>
              <a:t>)</a:t>
            </a:r>
          </a:p>
        </p:txBody>
      </p:sp>
      <p:pic>
        <p:nvPicPr>
          <p:cNvPr id="12" name="Imagen 12" descr="Diagrama&#10;&#10;Descripción generada automáticamente">
            <a:extLst>
              <a:ext uri="{FF2B5EF4-FFF2-40B4-BE49-F238E27FC236}">
                <a16:creationId xmlns:a16="http://schemas.microsoft.com/office/drawing/2014/main" id="{B25BFABB-765A-E2A7-66AD-40BC7875B8C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19098" y="1242689"/>
            <a:ext cx="2872901" cy="2186311"/>
          </a:xfrm>
          <a:prstGeom prst="rect">
            <a:avLst/>
          </a:prstGeom>
        </p:spPr>
      </p:pic>
      <p:pic>
        <p:nvPicPr>
          <p:cNvPr id="13" name="Imagen 13" descr="Interfaz de usuario gráfica&#10;&#10;Descripción generada automáticamente">
            <a:extLst>
              <a:ext uri="{FF2B5EF4-FFF2-40B4-BE49-F238E27FC236}">
                <a16:creationId xmlns:a16="http://schemas.microsoft.com/office/drawing/2014/main" id="{0F7A9FDA-947B-44C7-F794-F6F6418DC0E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18099" y="3842371"/>
            <a:ext cx="2342753" cy="1454444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9305FF91-61AE-03F6-1406-48A29FB39E4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333471" y="2760091"/>
            <a:ext cx="1858528" cy="108228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16 CuadroTexto">
            <a:extLst>
              <a:ext uri="{FF2B5EF4-FFF2-40B4-BE49-F238E27FC236}">
                <a16:creationId xmlns:a16="http://schemas.microsoft.com/office/drawing/2014/main" id="{D43832C6-5746-BCFF-CC06-447AE49D42DE}"/>
              </a:ext>
            </a:extLst>
          </p:cNvPr>
          <p:cNvSpPr txBox="1"/>
          <p:nvPr/>
        </p:nvSpPr>
        <p:spPr>
          <a:xfrm>
            <a:off x="9211449" y="5415602"/>
            <a:ext cx="2752725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lvl="1" algn="ctr"/>
            <a:r>
              <a:rPr lang="en-US" dirty="0">
                <a:highlight>
                  <a:srgbClr val="FFFF00"/>
                </a:highlight>
                <a:cs typeface="Calibri"/>
              </a:rPr>
              <a:t>Barcelona </a:t>
            </a:r>
            <a:r>
              <a:rPr lang="en-US" dirty="0" err="1">
                <a:highlight>
                  <a:srgbClr val="FFFF00"/>
                </a:highlight>
                <a:cs typeface="Calibri"/>
              </a:rPr>
              <a:t>RadioPure</a:t>
            </a:r>
            <a:r>
              <a:rPr lang="en-US" dirty="0">
                <a:highlight>
                  <a:srgbClr val="FFFF00"/>
                </a:highlight>
                <a:cs typeface="Calibri"/>
              </a:rPr>
              <a:t> DAQ</a:t>
            </a:r>
            <a:endParaRPr lang="es-ES" dirty="0"/>
          </a:p>
        </p:txBody>
      </p:sp>
      <p:sp>
        <p:nvSpPr>
          <p:cNvPr id="21" name="16 CuadroTexto">
            <a:extLst>
              <a:ext uri="{FF2B5EF4-FFF2-40B4-BE49-F238E27FC236}">
                <a16:creationId xmlns:a16="http://schemas.microsoft.com/office/drawing/2014/main" id="{91EEC04C-8BE9-0BE4-A941-622F8FE9F1B0}"/>
              </a:ext>
            </a:extLst>
          </p:cNvPr>
          <p:cNvSpPr txBox="1"/>
          <p:nvPr/>
        </p:nvSpPr>
        <p:spPr>
          <a:xfrm>
            <a:off x="9449858" y="808110"/>
            <a:ext cx="2275906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lvl="1" algn="ctr"/>
            <a:r>
              <a:rPr lang="en-US" dirty="0" err="1">
                <a:highlight>
                  <a:srgbClr val="FFFF00"/>
                </a:highlight>
                <a:cs typeface="Calibri"/>
              </a:rPr>
              <a:t>BabyIAXO</a:t>
            </a:r>
            <a:r>
              <a:rPr lang="en-US" dirty="0">
                <a:highlight>
                  <a:srgbClr val="FFFF00"/>
                </a:highlight>
                <a:cs typeface="Calibri"/>
              </a:rPr>
              <a:t> electronics</a:t>
            </a:r>
            <a:endParaRPr lang="es-ES" dirty="0"/>
          </a:p>
        </p:txBody>
      </p:sp>
      <p:sp>
        <p:nvSpPr>
          <p:cNvPr id="24" name="Título 1">
            <a:extLst>
              <a:ext uri="{FF2B5EF4-FFF2-40B4-BE49-F238E27FC236}">
                <a16:creationId xmlns:a16="http://schemas.microsoft.com/office/drawing/2014/main" id="{F640E01E-8DF0-C1C7-8418-61ED71870D43}"/>
              </a:ext>
            </a:extLst>
          </p:cNvPr>
          <p:cNvSpPr txBox="1">
            <a:spLocks/>
          </p:cNvSpPr>
          <p:nvPr/>
        </p:nvSpPr>
        <p:spPr>
          <a:xfrm>
            <a:off x="166702" y="945303"/>
            <a:ext cx="8073274" cy="4974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2000" b="1" kern="1200" cap="none" spc="0" dirty="0">
                <a:ln w="0"/>
                <a:solidFill>
                  <a:srgbClr val="00508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n-US" sz="2600" u="sng" dirty="0"/>
              <a:t>3. ITAINNOVA DRD ACTUAL &amp; FUTURE PLANS</a:t>
            </a:r>
          </a:p>
        </p:txBody>
      </p:sp>
      <p:sp>
        <p:nvSpPr>
          <p:cNvPr id="25" name="Marcador de texto 6">
            <a:extLst>
              <a:ext uri="{FF2B5EF4-FFF2-40B4-BE49-F238E27FC236}">
                <a16:creationId xmlns:a16="http://schemas.microsoft.com/office/drawing/2014/main" id="{B238A1F0-350D-6E46-2139-79B3491151B9}"/>
              </a:ext>
            </a:extLst>
          </p:cNvPr>
          <p:cNvSpPr txBox="1">
            <a:spLocks/>
          </p:cNvSpPr>
          <p:nvPr/>
        </p:nvSpPr>
        <p:spPr>
          <a:xfrm>
            <a:off x="166702" y="1392361"/>
            <a:ext cx="9351397" cy="4115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ts val="12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s-ES" sz="1600" kern="1200" dirty="0">
                <a:solidFill>
                  <a:srgbClr val="36A7D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</a:pPr>
            <a:r>
              <a:rPr lang="en-US" sz="2000" dirty="0"/>
              <a:t>ITAINNOVA's areas of interest within </a:t>
            </a:r>
            <a:r>
              <a:rPr lang="en-US" sz="2000" b="1" dirty="0">
                <a:solidFill>
                  <a:srgbClr val="C00000"/>
                </a:solidFill>
              </a:rPr>
              <a:t>DRD7</a:t>
            </a:r>
            <a:r>
              <a:rPr lang="en-US" sz="2000" dirty="0"/>
              <a:t> - Electronics and Data Processing</a:t>
            </a:r>
          </a:p>
        </p:txBody>
      </p:sp>
    </p:spTree>
    <p:extLst>
      <p:ext uri="{BB962C8B-B14F-4D97-AF65-F5344CB8AC3E}">
        <p14:creationId xmlns:p14="http://schemas.microsoft.com/office/powerpoint/2010/main" val="16819659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1">
            <a:extLst>
              <a:ext uri="{FF2B5EF4-FFF2-40B4-BE49-F238E27FC236}">
                <a16:creationId xmlns:a16="http://schemas.microsoft.com/office/drawing/2014/main" id="{7817F712-A471-C3B7-B58D-9503FAB4DE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2964" y="1071789"/>
            <a:ext cx="11190836" cy="496996"/>
          </a:xfrm>
        </p:spPr>
        <p:txBody>
          <a:bodyPr>
            <a:normAutofit/>
          </a:bodyPr>
          <a:lstStyle/>
          <a:p>
            <a:r>
              <a:rPr lang="es-ES" sz="2600" u="sng" dirty="0"/>
              <a:t>3. ITAINNOVA CURRENT &amp; FUTURE DRD PLANS</a:t>
            </a:r>
            <a:endParaRPr lang="en-US" sz="2600" u="sng" dirty="0"/>
          </a:p>
        </p:txBody>
      </p:sp>
      <p:sp>
        <p:nvSpPr>
          <p:cNvPr id="10" name="Marcador de texto 6">
            <a:extLst>
              <a:ext uri="{FF2B5EF4-FFF2-40B4-BE49-F238E27FC236}">
                <a16:creationId xmlns:a16="http://schemas.microsoft.com/office/drawing/2014/main" id="{CADD51EA-4126-9A3C-CF4C-B3EDE84C6F71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156614" y="1478604"/>
            <a:ext cx="11190836" cy="496995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200" dirty="0"/>
              <a:t>ITAINNOVA's areas of interest within </a:t>
            </a:r>
            <a:r>
              <a:rPr lang="en-US" sz="2200" b="1" dirty="0">
                <a:solidFill>
                  <a:srgbClr val="00508C"/>
                </a:solidFill>
              </a:rPr>
              <a:t>DRD3</a:t>
            </a:r>
            <a:r>
              <a:rPr lang="en-US" sz="2200" dirty="0"/>
              <a:t> - Solid state detectors</a:t>
            </a:r>
          </a:p>
        </p:txBody>
      </p:sp>
      <p:sp>
        <p:nvSpPr>
          <p:cNvPr id="12" name="Marcador de contenido 11">
            <a:extLst>
              <a:ext uri="{FF2B5EF4-FFF2-40B4-BE49-F238E27FC236}">
                <a16:creationId xmlns:a16="http://schemas.microsoft.com/office/drawing/2014/main" id="{58512083-81B2-CBF4-DF6C-EBD35455BC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975598"/>
            <a:ext cx="8054502" cy="4036096"/>
          </a:xfrm>
        </p:spPr>
        <p:txBody>
          <a:bodyPr>
            <a:no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New characterization techniques and facilities of common interest  - </a:t>
            </a:r>
            <a:r>
              <a:rPr lang="en-US" sz="1800" b="1" dirty="0"/>
              <a:t>EMI characterization of sensors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We have already submitted an </a:t>
            </a:r>
            <a:r>
              <a:rPr lang="en-US" sz="1800" b="1" dirty="0"/>
              <a:t>expression of Interest for participation in DRD3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800" b="1" u="sng" dirty="0"/>
              <a:t>AIDAINNOVA current activities – EU –H2020</a:t>
            </a:r>
          </a:p>
          <a:p>
            <a:pPr marL="971550" lvl="1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1800" dirty="0"/>
              <a:t>ITAINNOVA are designing and development  an automatic EMC test bench to measure the noise TF of physics detectors. (WP4 leader)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800" b="1" u="sng" dirty="0"/>
              <a:t>EUROLABs Current activities – EU – Horizon Europe</a:t>
            </a:r>
          </a:p>
          <a:p>
            <a:pPr marL="971550" lvl="1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1800" dirty="0"/>
              <a:t>ITAINNOVA is TA facility  for EMI detectors characterizations </a:t>
            </a:r>
          </a:p>
          <a:p>
            <a:pPr marL="971550" lvl="1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1800" dirty="0"/>
              <a:t>We will improve the EMI system test with a new cooling system</a:t>
            </a:r>
          </a:p>
        </p:txBody>
      </p:sp>
      <p:pic>
        <p:nvPicPr>
          <p:cNvPr id="13" name="Imagen 12">
            <a:extLst>
              <a:ext uri="{FF2B5EF4-FFF2-40B4-BE49-F238E27FC236}">
                <a16:creationId xmlns:a16="http://schemas.microsoft.com/office/drawing/2014/main" id="{3D2C7C2E-CF91-7868-A850-2E7D4FA9B12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99251" y="1071789"/>
            <a:ext cx="3436135" cy="2396733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B21BFE4F-199B-51DC-020D-E8281429DB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66954" y="3541795"/>
            <a:ext cx="4068432" cy="2244415"/>
          </a:xfrm>
          <a:prstGeom prst="rect">
            <a:avLst/>
          </a:prstGeom>
        </p:spPr>
      </p:pic>
      <p:sp>
        <p:nvSpPr>
          <p:cNvPr id="15" name="CuadroTexto 14">
            <a:extLst>
              <a:ext uri="{FF2B5EF4-FFF2-40B4-BE49-F238E27FC236}">
                <a16:creationId xmlns:a16="http://schemas.microsoft.com/office/drawing/2014/main" id="{5A80D755-16AE-1D6A-03B7-53B550FA27D4}"/>
              </a:ext>
            </a:extLst>
          </p:cNvPr>
          <p:cNvSpPr txBox="1"/>
          <p:nvPr/>
        </p:nvSpPr>
        <p:spPr>
          <a:xfrm>
            <a:off x="6947145" y="599289"/>
            <a:ext cx="35563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err="1">
                <a:highlight>
                  <a:srgbClr val="FFFF00"/>
                </a:highlight>
              </a:rPr>
              <a:t>Automatic</a:t>
            </a:r>
            <a:r>
              <a:rPr lang="es-ES" dirty="0">
                <a:highlight>
                  <a:srgbClr val="FFFF00"/>
                </a:highlight>
              </a:rPr>
              <a:t> test </a:t>
            </a:r>
            <a:r>
              <a:rPr lang="es-ES" dirty="0" err="1">
                <a:highlight>
                  <a:srgbClr val="FFFF00"/>
                </a:highlight>
              </a:rPr>
              <a:t>bench</a:t>
            </a:r>
            <a:r>
              <a:rPr lang="es-ES" dirty="0">
                <a:highlight>
                  <a:srgbClr val="FFFF00"/>
                </a:highlight>
              </a:rPr>
              <a:t>  </a:t>
            </a:r>
            <a:r>
              <a:rPr lang="es-ES" dirty="0" err="1">
                <a:highlight>
                  <a:srgbClr val="FFFF00"/>
                </a:highlight>
              </a:rPr>
              <a:t>for</a:t>
            </a:r>
            <a:r>
              <a:rPr lang="es-ES" dirty="0">
                <a:highlight>
                  <a:srgbClr val="FFFF00"/>
                </a:highlight>
              </a:rPr>
              <a:t> EMC-TF test at ITAINNOVA</a:t>
            </a:r>
            <a:endParaRPr lang="en-US" dirty="0">
              <a:highlight>
                <a:srgbClr val="FFFF00"/>
              </a:highlight>
            </a:endParaRPr>
          </a:p>
        </p:txBody>
      </p:sp>
      <p:sp>
        <p:nvSpPr>
          <p:cNvPr id="16" name="CuadroTexto 15">
            <a:extLst>
              <a:ext uri="{FF2B5EF4-FFF2-40B4-BE49-F238E27FC236}">
                <a16:creationId xmlns:a16="http://schemas.microsoft.com/office/drawing/2014/main" id="{AB29C33D-7035-B705-84F3-DF62CF165218}"/>
              </a:ext>
            </a:extLst>
          </p:cNvPr>
          <p:cNvSpPr txBox="1"/>
          <p:nvPr/>
        </p:nvSpPr>
        <p:spPr>
          <a:xfrm>
            <a:off x="8518408" y="3741769"/>
            <a:ext cx="26545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highlight>
                  <a:srgbClr val="FFFF00"/>
                </a:highlight>
              </a:rPr>
              <a:t>RD53A linear FE – TF</a:t>
            </a:r>
          </a:p>
          <a:p>
            <a:pPr algn="ctr"/>
            <a:r>
              <a:rPr lang="es-ES" dirty="0">
                <a:highlight>
                  <a:srgbClr val="FFFF00"/>
                </a:highlight>
              </a:rPr>
              <a:t>(</a:t>
            </a:r>
            <a:r>
              <a:rPr lang="es-ES" dirty="0" err="1">
                <a:highlight>
                  <a:srgbClr val="FFFF00"/>
                </a:highlight>
              </a:rPr>
              <a:t>different</a:t>
            </a:r>
            <a:r>
              <a:rPr lang="es-ES" dirty="0">
                <a:highlight>
                  <a:srgbClr val="FFFF00"/>
                </a:highlight>
              </a:rPr>
              <a:t> </a:t>
            </a:r>
            <a:r>
              <a:rPr lang="es-ES" dirty="0" err="1">
                <a:highlight>
                  <a:srgbClr val="FFFF00"/>
                </a:highlight>
              </a:rPr>
              <a:t>configurations</a:t>
            </a:r>
            <a:r>
              <a:rPr lang="es-ES" dirty="0">
                <a:highlight>
                  <a:srgbClr val="FFFF00"/>
                </a:highlight>
              </a:rPr>
              <a:t>)</a:t>
            </a:r>
            <a:endParaRPr lang="en-US" dirty="0">
              <a:highlight>
                <a:srgbClr val="FFFF00"/>
              </a:highlight>
            </a:endParaRPr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811373D3-CC82-96D6-ED40-9CE331FDD31D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11302" y="3413003"/>
            <a:ext cx="1156144" cy="573727"/>
          </a:xfrm>
          <a:prstGeom prst="rect">
            <a:avLst/>
          </a:prstGeom>
        </p:spPr>
      </p:pic>
      <p:pic>
        <p:nvPicPr>
          <p:cNvPr id="3" name="Image" descr="Image">
            <a:extLst>
              <a:ext uri="{FF2B5EF4-FFF2-40B4-BE49-F238E27FC236}">
                <a16:creationId xmlns:a16="http://schemas.microsoft.com/office/drawing/2014/main" id="{BD22D429-8EDC-C165-1769-6E8B2262C51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5318" y="4664002"/>
            <a:ext cx="1049741" cy="49699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825344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1">
            <a:extLst>
              <a:ext uri="{FF2B5EF4-FFF2-40B4-BE49-F238E27FC236}">
                <a16:creationId xmlns:a16="http://schemas.microsoft.com/office/drawing/2014/main" id="{7817F712-A471-C3B7-B58D-9503FAB4DE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614" y="983799"/>
            <a:ext cx="11190836" cy="496996"/>
          </a:xfrm>
        </p:spPr>
        <p:txBody>
          <a:bodyPr>
            <a:normAutofit/>
          </a:bodyPr>
          <a:lstStyle/>
          <a:p>
            <a:r>
              <a:rPr lang="es-ES" sz="2600" u="sng" dirty="0"/>
              <a:t>3. ITAINNOVA CURRENT &amp; FUTURE DRD PLANS</a:t>
            </a:r>
            <a:endParaRPr lang="en-US" sz="2600" u="sng" dirty="0"/>
          </a:p>
        </p:txBody>
      </p:sp>
      <p:sp>
        <p:nvSpPr>
          <p:cNvPr id="10" name="Marcador de texto 6">
            <a:extLst>
              <a:ext uri="{FF2B5EF4-FFF2-40B4-BE49-F238E27FC236}">
                <a16:creationId xmlns:a16="http://schemas.microsoft.com/office/drawing/2014/main" id="{CADD51EA-4126-9A3C-CF4C-B3EDE84C6F71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156614" y="1393234"/>
            <a:ext cx="11190836" cy="395074"/>
          </a:xfrm>
        </p:spPr>
        <p:txBody>
          <a:bodyPr anchor="ctr">
            <a:normAutofit fontScale="92500" lnSpcReduction="10000"/>
          </a:bodyPr>
          <a:lstStyle/>
          <a:p>
            <a:pPr>
              <a:lnSpc>
                <a:spcPct val="100000"/>
              </a:lnSpc>
            </a:pPr>
            <a:r>
              <a:rPr lang="en-US" sz="2200" dirty="0"/>
              <a:t>ITAINNOVA's areas of interest within </a:t>
            </a:r>
            <a:r>
              <a:rPr lang="en-US" sz="2200" b="1" dirty="0">
                <a:solidFill>
                  <a:srgbClr val="00B050"/>
                </a:solidFill>
              </a:rPr>
              <a:t>DRD5</a:t>
            </a:r>
            <a:r>
              <a:rPr lang="en-US" sz="2200" dirty="0"/>
              <a:t> – Quantum technologies </a:t>
            </a:r>
          </a:p>
        </p:txBody>
      </p:sp>
      <p:sp>
        <p:nvSpPr>
          <p:cNvPr id="12" name="Marcador de contenido 11">
            <a:extLst>
              <a:ext uri="{FF2B5EF4-FFF2-40B4-BE49-F238E27FC236}">
                <a16:creationId xmlns:a16="http://schemas.microsoft.com/office/drawing/2014/main" id="{58512083-81B2-CBF4-DF6C-EBD35455BC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21893" y="1702266"/>
            <a:ext cx="9580720" cy="4153711"/>
          </a:xfrm>
        </p:spPr>
        <p:txBody>
          <a:bodyPr>
            <a:noAutofit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800" b="1" dirty="0"/>
              <a:t>Technology transfer and development synergies for the superconducting roadmap</a:t>
            </a:r>
            <a:r>
              <a:rPr lang="en-US" sz="1800" dirty="0"/>
              <a:t>:</a:t>
            </a:r>
          </a:p>
          <a:p>
            <a:pPr marL="971550" lvl="1" indent="-285750">
              <a:lnSpc>
                <a:spcPct val="120000"/>
              </a:lnSpc>
            </a:pPr>
            <a:r>
              <a:rPr lang="en-US" sz="1600" dirty="0"/>
              <a:t>Packaging, EMI, environmental control.</a:t>
            </a:r>
          </a:p>
          <a:p>
            <a:pPr marL="971550" lvl="1" indent="-285750">
              <a:lnSpc>
                <a:spcPct val="120000"/>
              </a:lnSpc>
            </a:pPr>
            <a:r>
              <a:rPr lang="en-US" sz="1600" dirty="0"/>
              <a:t>RF Readout and subsystem control electronics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Activities mainly focused on topic  “DRDT5.2”:  Investigate and adapt state-of-the-art developments in quantum technologies to particle physics”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800" b="1" u="sng" dirty="0"/>
              <a:t>PC-MMR current activities </a:t>
            </a:r>
          </a:p>
          <a:p>
            <a:pPr marL="971550" lvl="1" indent="-285750">
              <a:lnSpc>
                <a:spcPct val="120000"/>
              </a:lnSpc>
            </a:pPr>
            <a:r>
              <a:rPr lang="en-US" sz="1600" dirty="0"/>
              <a:t>Assessment of an RF-SoC based DAQ system as alternative to current heterodyne DAQ for RADES cavities for DM axion search.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800" b="1" u="sng" dirty="0"/>
              <a:t>Collaboration to CERN RF group (synergies accelerator &amp; quantum  technologies)</a:t>
            </a:r>
          </a:p>
          <a:p>
            <a:pPr marL="971550" lvl="1" indent="-285750">
              <a:lnSpc>
                <a:spcPct val="120000"/>
              </a:lnSpc>
            </a:pPr>
            <a:r>
              <a:rPr lang="en-US" sz="1600" dirty="0"/>
              <a:t>RF DSP based on resampling for Accelerator derived Bunch Synchronous Clock data</a:t>
            </a:r>
          </a:p>
          <a:p>
            <a:pPr marL="971550" lvl="1" indent="-285750">
              <a:lnSpc>
                <a:spcPct val="120000"/>
              </a:lnSpc>
            </a:pPr>
            <a:r>
              <a:rPr lang="en-US" sz="1600" dirty="0"/>
              <a:t>Low noise Direct-sampling techniques for microwave frequencies 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285750" indent="-285750">
              <a:lnSpc>
                <a:spcPct val="120000"/>
              </a:lnSpc>
            </a:pPr>
            <a:endParaRPr lang="en-US" sz="1800" dirty="0"/>
          </a:p>
        </p:txBody>
      </p:sp>
      <p:pic>
        <p:nvPicPr>
          <p:cNvPr id="2" name="Imagen 13">
            <a:extLst>
              <a:ext uri="{FF2B5EF4-FFF2-40B4-BE49-F238E27FC236}">
                <a16:creationId xmlns:a16="http://schemas.microsoft.com/office/drawing/2014/main" id="{D98F8DAB-D48D-9EA7-7018-4FA4AED7A2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6374" y="1071789"/>
            <a:ext cx="2619012" cy="1085850"/>
          </a:xfrm>
          <a:prstGeom prst="rect">
            <a:avLst/>
          </a:prstGeom>
        </p:spPr>
      </p:pic>
      <p:pic>
        <p:nvPicPr>
          <p:cNvPr id="3" name="Imagen 14">
            <a:extLst>
              <a:ext uri="{FF2B5EF4-FFF2-40B4-BE49-F238E27FC236}">
                <a16:creationId xmlns:a16="http://schemas.microsoft.com/office/drawing/2014/main" id="{030310FF-42D7-5351-2919-4AA3E2A630C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74522" y="2214170"/>
            <a:ext cx="1420710" cy="1430977"/>
          </a:xfrm>
          <a:prstGeom prst="rect">
            <a:avLst/>
          </a:prstGeom>
        </p:spPr>
      </p:pic>
      <p:sp>
        <p:nvSpPr>
          <p:cNvPr id="4" name="16 CuadroTexto">
            <a:extLst>
              <a:ext uri="{FF2B5EF4-FFF2-40B4-BE49-F238E27FC236}">
                <a16:creationId xmlns:a16="http://schemas.microsoft.com/office/drawing/2014/main" id="{83788262-A41F-1379-AE6E-A4EA2A07F5EB}"/>
              </a:ext>
            </a:extLst>
          </p:cNvPr>
          <p:cNvSpPr txBox="1"/>
          <p:nvPr/>
        </p:nvSpPr>
        <p:spPr>
          <a:xfrm>
            <a:off x="8984854" y="1978757"/>
            <a:ext cx="348210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lvl="1" algn="ctr"/>
            <a:r>
              <a:rPr lang="en-US">
                <a:highlight>
                  <a:srgbClr val="FFFF00"/>
                </a:highlight>
                <a:cs typeface="Calibri"/>
              </a:rPr>
              <a:t>Heterodyne DAQ</a:t>
            </a:r>
            <a:endParaRPr lang="es-ES"/>
          </a:p>
        </p:txBody>
      </p:sp>
      <p:sp>
        <p:nvSpPr>
          <p:cNvPr id="5" name="16 CuadroTexto">
            <a:extLst>
              <a:ext uri="{FF2B5EF4-FFF2-40B4-BE49-F238E27FC236}">
                <a16:creationId xmlns:a16="http://schemas.microsoft.com/office/drawing/2014/main" id="{1D2E3D83-3D37-8A76-3C04-40AE25B69CB7}"/>
              </a:ext>
            </a:extLst>
          </p:cNvPr>
          <p:cNvSpPr txBox="1"/>
          <p:nvPr/>
        </p:nvSpPr>
        <p:spPr>
          <a:xfrm>
            <a:off x="8984853" y="3255057"/>
            <a:ext cx="2428811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lvl="1" algn="ctr"/>
            <a:r>
              <a:rPr lang="en-US" dirty="0">
                <a:highlight>
                  <a:srgbClr val="FFFF00"/>
                </a:highlight>
                <a:cs typeface="Calibri"/>
              </a:rPr>
              <a:t>RADES prototype </a:t>
            </a:r>
            <a:endParaRPr lang="es-ES" dirty="0">
              <a:cs typeface="Calibri"/>
            </a:endParaRPr>
          </a:p>
          <a:p>
            <a:pPr marL="0" lvl="1" algn="ctr"/>
            <a:r>
              <a:rPr lang="en-US" dirty="0">
                <a:highlight>
                  <a:srgbClr val="FFFF00"/>
                </a:highlight>
                <a:cs typeface="Calibri"/>
              </a:rPr>
              <a:t>cavity</a:t>
            </a:r>
            <a:endParaRPr lang="es-ES" dirty="0">
              <a:cs typeface="Calibri"/>
            </a:endParaRPr>
          </a:p>
        </p:txBody>
      </p:sp>
      <p:sp>
        <p:nvSpPr>
          <p:cNvPr id="6" name="16 CuadroTexto">
            <a:extLst>
              <a:ext uri="{FF2B5EF4-FFF2-40B4-BE49-F238E27FC236}">
                <a16:creationId xmlns:a16="http://schemas.microsoft.com/office/drawing/2014/main" id="{89692568-3574-783C-06E9-39F16AFF9B5E}"/>
              </a:ext>
            </a:extLst>
          </p:cNvPr>
          <p:cNvSpPr txBox="1"/>
          <p:nvPr/>
        </p:nvSpPr>
        <p:spPr>
          <a:xfrm>
            <a:off x="9558827" y="2750653"/>
            <a:ext cx="348210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lvl="1" algn="ctr"/>
            <a:r>
              <a:rPr lang="en-US" dirty="0">
                <a:highlight>
                  <a:srgbClr val="FFFF00"/>
                </a:highlight>
                <a:cs typeface="Calibri"/>
              </a:rPr>
              <a:t>RF-SoC DAQ</a:t>
            </a:r>
            <a:endParaRPr lang="es-ES" dirty="0">
              <a:cs typeface="Calibri"/>
            </a:endParaRPr>
          </a:p>
        </p:txBody>
      </p:sp>
      <p:pic>
        <p:nvPicPr>
          <p:cNvPr id="7" name="Imagen 9">
            <a:extLst>
              <a:ext uri="{FF2B5EF4-FFF2-40B4-BE49-F238E27FC236}">
                <a16:creationId xmlns:a16="http://schemas.microsoft.com/office/drawing/2014/main" id="{7D7011E7-738D-17E4-2E49-FF15434AD5B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2661" y="2382414"/>
            <a:ext cx="1009650" cy="933450"/>
          </a:xfrm>
          <a:prstGeom prst="rect">
            <a:avLst/>
          </a:prstGeom>
        </p:spPr>
      </p:pic>
      <p:pic>
        <p:nvPicPr>
          <p:cNvPr id="8" name="Imagen 4" descr="Interfaz de usuario gráfica, Diagrama&#10;&#10;Descripción generada automáticamente">
            <a:extLst>
              <a:ext uri="{FF2B5EF4-FFF2-40B4-BE49-F238E27FC236}">
                <a16:creationId xmlns:a16="http://schemas.microsoft.com/office/drawing/2014/main" id="{F527A305-B2B3-AC50-9F2D-173587689524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58827" y="3845695"/>
            <a:ext cx="2015674" cy="1496458"/>
          </a:xfrm>
          <a:prstGeom prst="rect">
            <a:avLst/>
          </a:prstGeom>
        </p:spPr>
      </p:pic>
      <p:sp>
        <p:nvSpPr>
          <p:cNvPr id="11" name="16 CuadroTexto">
            <a:extLst>
              <a:ext uri="{FF2B5EF4-FFF2-40B4-BE49-F238E27FC236}">
                <a16:creationId xmlns:a16="http://schemas.microsoft.com/office/drawing/2014/main" id="{B446A69A-3081-5B0A-51C0-B4C50270B012}"/>
              </a:ext>
            </a:extLst>
          </p:cNvPr>
          <p:cNvSpPr txBox="1"/>
          <p:nvPr/>
        </p:nvSpPr>
        <p:spPr>
          <a:xfrm>
            <a:off x="8824852" y="5218010"/>
            <a:ext cx="3482108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lvl="1" algn="ctr"/>
            <a:r>
              <a:rPr lang="en-US" dirty="0">
                <a:highlight>
                  <a:srgbClr val="FFFF00"/>
                </a:highlight>
                <a:cs typeface="Calibri"/>
              </a:rPr>
              <a:t>SPS LLRF Architect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0285419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AB8D6A-3219-4BFC-AFDD-6B104FBC8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52224" y="2047325"/>
            <a:ext cx="10324981" cy="3819366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900" b="1" dirty="0" err="1"/>
              <a:t>EUROLABs</a:t>
            </a:r>
            <a:r>
              <a:rPr lang="es-ES" sz="1900" b="1" dirty="0"/>
              <a:t>: </a:t>
            </a:r>
            <a:r>
              <a:rPr lang="es-ES" sz="1900" dirty="0"/>
              <a:t>(</a:t>
            </a:r>
            <a:r>
              <a:rPr lang="es-ES" sz="1900" dirty="0" err="1"/>
              <a:t>EUROpean</a:t>
            </a:r>
            <a:r>
              <a:rPr lang="es-ES" sz="1900" dirty="0"/>
              <a:t> </a:t>
            </a:r>
            <a:r>
              <a:rPr lang="es-ES" sz="1900" dirty="0" err="1"/>
              <a:t>Laboratories</a:t>
            </a:r>
            <a:r>
              <a:rPr lang="es-ES" sz="1900" dirty="0"/>
              <a:t> </a:t>
            </a:r>
            <a:r>
              <a:rPr lang="es-ES" sz="1900" dirty="0" err="1"/>
              <a:t>for</a:t>
            </a:r>
            <a:r>
              <a:rPr lang="es-ES" sz="1900" dirty="0"/>
              <a:t> Accelerator </a:t>
            </a:r>
            <a:r>
              <a:rPr lang="es-ES" sz="1900" dirty="0" err="1"/>
              <a:t>Based</a:t>
            </a:r>
            <a:r>
              <a:rPr lang="es-ES" sz="1900" dirty="0"/>
              <a:t> </a:t>
            </a:r>
            <a:r>
              <a:rPr lang="es-ES" sz="1900" dirty="0" err="1"/>
              <a:t>Sciences</a:t>
            </a:r>
            <a:r>
              <a:rPr lang="es-ES" sz="1900" dirty="0"/>
              <a:t> ) Horizonte Europa - 101057511 (</a:t>
            </a:r>
            <a:r>
              <a:rPr lang="es-ES" sz="1900" b="1" dirty="0"/>
              <a:t>2022- 2026</a:t>
            </a:r>
            <a:r>
              <a:rPr lang="es-ES" sz="1900" dirty="0"/>
              <a:t>).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900" b="1" dirty="0" err="1"/>
              <a:t>AIDAinnova</a:t>
            </a:r>
            <a:r>
              <a:rPr lang="es-ES" sz="1900" b="1" dirty="0"/>
              <a:t>: </a:t>
            </a:r>
            <a:r>
              <a:rPr lang="es-ES" sz="1900" dirty="0" err="1"/>
              <a:t>Advancement</a:t>
            </a:r>
            <a:r>
              <a:rPr lang="es-ES" sz="1900" dirty="0"/>
              <a:t> and </a:t>
            </a:r>
            <a:r>
              <a:rPr lang="es-ES" sz="1900" dirty="0" err="1"/>
              <a:t>Innovation</a:t>
            </a:r>
            <a:r>
              <a:rPr lang="es-ES" sz="1900" dirty="0"/>
              <a:t> </a:t>
            </a:r>
            <a:r>
              <a:rPr lang="es-ES" sz="1900" dirty="0" err="1"/>
              <a:t>for</a:t>
            </a:r>
            <a:r>
              <a:rPr lang="es-ES" sz="1900" dirty="0"/>
              <a:t> </a:t>
            </a:r>
            <a:r>
              <a:rPr lang="es-ES" sz="1900" dirty="0" err="1"/>
              <a:t>Detectors</a:t>
            </a:r>
            <a:r>
              <a:rPr lang="es-ES" sz="1900" dirty="0"/>
              <a:t> at </a:t>
            </a:r>
            <a:r>
              <a:rPr lang="es-ES" sz="1900" dirty="0" err="1"/>
              <a:t>Accelerators</a:t>
            </a:r>
            <a:r>
              <a:rPr lang="es-ES" sz="1900" dirty="0"/>
              <a:t>, H2020-101004761, </a:t>
            </a:r>
            <a:r>
              <a:rPr lang="es-ES" sz="1900" b="1" dirty="0"/>
              <a:t>(2021- 2025</a:t>
            </a:r>
            <a:r>
              <a:rPr lang="es-ES" sz="1900" dirty="0"/>
              <a:t>) , CERN (Suiza) y DESY (Alemania),  </a:t>
            </a:r>
            <a:r>
              <a:rPr lang="es-ES" sz="1900" b="1" dirty="0">
                <a:solidFill>
                  <a:srgbClr val="FF0000"/>
                </a:solidFill>
              </a:rPr>
              <a:t>WP4 leader </a:t>
            </a:r>
            <a:r>
              <a:rPr lang="es-ES" sz="1900" dirty="0"/>
              <a:t>and </a:t>
            </a:r>
            <a:r>
              <a:rPr lang="es-ES" sz="1900" dirty="0" err="1"/>
              <a:t>Steering</a:t>
            </a:r>
            <a:r>
              <a:rPr lang="es-ES" sz="1900" dirty="0"/>
              <a:t> </a:t>
            </a:r>
            <a:r>
              <a:rPr lang="es-ES" sz="1900" dirty="0" err="1"/>
              <a:t>Comitteee</a:t>
            </a:r>
            <a:r>
              <a:rPr lang="es-ES" sz="1900" dirty="0"/>
              <a:t> </a:t>
            </a:r>
            <a:r>
              <a:rPr lang="es-ES" sz="1900" dirty="0" err="1"/>
              <a:t>member</a:t>
            </a:r>
            <a:r>
              <a:rPr lang="es-ES" sz="1900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900" b="1" dirty="0"/>
              <a:t>CMSUPG: </a:t>
            </a:r>
            <a:r>
              <a:rPr lang="es-ES" sz="1900" dirty="0"/>
              <a:t>“Actividades de ITAINNOVA para los” </a:t>
            </a:r>
            <a:r>
              <a:rPr lang="es-ES" sz="1900" dirty="0" err="1"/>
              <a:t>Upgrades</a:t>
            </a:r>
            <a:r>
              <a:rPr lang="es-ES" sz="1900" dirty="0"/>
              <a:t>” de alta luminosidad del LHC: </a:t>
            </a:r>
            <a:r>
              <a:rPr lang="es-ES" sz="1900" dirty="0" err="1"/>
              <a:t>Inner</a:t>
            </a:r>
            <a:r>
              <a:rPr lang="es-ES" sz="1900" dirty="0"/>
              <a:t> </a:t>
            </a:r>
            <a:r>
              <a:rPr lang="es-ES" sz="1900" dirty="0" err="1"/>
              <a:t>Tracker</a:t>
            </a:r>
            <a:r>
              <a:rPr lang="es-ES" sz="1900" dirty="0"/>
              <a:t> y </a:t>
            </a:r>
            <a:r>
              <a:rPr lang="es-ES" sz="1900" dirty="0" err="1"/>
              <a:t>Endcap</a:t>
            </a:r>
            <a:r>
              <a:rPr lang="es-ES" sz="1900" dirty="0"/>
              <a:t> timing </a:t>
            </a:r>
            <a:r>
              <a:rPr lang="es-ES" sz="1900" dirty="0" err="1"/>
              <a:t>layer</a:t>
            </a:r>
            <a:r>
              <a:rPr lang="es-ES" sz="1900" dirty="0"/>
              <a:t>”. </a:t>
            </a:r>
            <a:r>
              <a:rPr lang="es-ES" sz="1900" b="1" dirty="0"/>
              <a:t>PID2020-113705RB-C33 </a:t>
            </a:r>
            <a:r>
              <a:rPr lang="es-ES" sz="1900" dirty="0"/>
              <a:t>(</a:t>
            </a:r>
            <a:r>
              <a:rPr lang="es-ES" sz="1900" b="1" dirty="0"/>
              <a:t>2021- </a:t>
            </a:r>
            <a:r>
              <a:rPr lang="es-ES" sz="1900" b="1" dirty="0">
                <a:solidFill>
                  <a:srgbClr val="FF0000"/>
                </a:solidFill>
              </a:rPr>
              <a:t>2024</a:t>
            </a:r>
            <a:r>
              <a:rPr lang="es-ES" sz="1900" dirty="0"/>
              <a:t>) , </a:t>
            </a:r>
            <a:r>
              <a:rPr lang="es-ES" sz="1900" b="1" dirty="0">
                <a:solidFill>
                  <a:srgbClr val="FF0000"/>
                </a:solidFill>
              </a:rPr>
              <a:t>IP: </a:t>
            </a:r>
            <a:r>
              <a:rPr lang="es-ES" sz="1900" b="1" dirty="0" err="1">
                <a:solidFill>
                  <a:srgbClr val="FF0000"/>
                </a:solidFill>
              </a:rPr>
              <a:t>Dr.Arteche</a:t>
            </a:r>
            <a:endParaRPr lang="es-ES" sz="1900" dirty="0">
              <a:solidFill>
                <a:srgbClr val="FF0000"/>
              </a:solidFill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900" b="1" dirty="0"/>
              <a:t>TOMULGAD: </a:t>
            </a:r>
            <a:r>
              <a:rPr lang="en-US" sz="1900" dirty="0"/>
              <a:t>Distributed Clock network and power distribution system design for the technology demonstrator of the Timing Muon Tomography concept. Ref.:PDC2021-121718-C33 ,</a:t>
            </a:r>
            <a:r>
              <a:rPr lang="es-ES" sz="1900" dirty="0"/>
              <a:t> (</a:t>
            </a:r>
            <a:r>
              <a:rPr lang="es-ES" sz="1900" b="1" dirty="0"/>
              <a:t>2022-</a:t>
            </a:r>
            <a:r>
              <a:rPr lang="es-ES" sz="1900" b="1" dirty="0">
                <a:solidFill>
                  <a:srgbClr val="FF0000"/>
                </a:solidFill>
              </a:rPr>
              <a:t>2024</a:t>
            </a:r>
            <a:r>
              <a:rPr lang="es-ES" sz="1900" dirty="0"/>
              <a:t>).</a:t>
            </a:r>
            <a:r>
              <a:rPr lang="en-US" sz="1900" dirty="0"/>
              <a:t> </a:t>
            </a:r>
            <a:r>
              <a:rPr lang="en-US" sz="1900" dirty="0" err="1"/>
              <a:t>Prueba</a:t>
            </a:r>
            <a:r>
              <a:rPr lang="en-US" sz="1900" dirty="0"/>
              <a:t> de </a:t>
            </a:r>
            <a:r>
              <a:rPr lang="en-US" sz="1900" dirty="0" err="1"/>
              <a:t>Concepto</a:t>
            </a:r>
            <a:r>
              <a:rPr lang="en-US" sz="1900" dirty="0"/>
              <a:t>, </a:t>
            </a:r>
            <a:r>
              <a:rPr lang="fr-FR" sz="1900" b="1" dirty="0"/>
              <a:t>, </a:t>
            </a:r>
            <a:r>
              <a:rPr lang="fr-FR" sz="1900" b="1" dirty="0">
                <a:solidFill>
                  <a:srgbClr val="FF0000"/>
                </a:solidFill>
              </a:rPr>
              <a:t>IP: </a:t>
            </a:r>
            <a:r>
              <a:rPr lang="fr-FR" sz="1900" b="1" dirty="0" err="1">
                <a:solidFill>
                  <a:srgbClr val="FF0000"/>
                </a:solidFill>
              </a:rPr>
              <a:t>Dr.Arteche</a:t>
            </a:r>
            <a:endParaRPr lang="es-ES" sz="1900" dirty="0">
              <a:solidFill>
                <a:srgbClr val="FF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900" b="1" dirty="0"/>
              <a:t>PC de Física</a:t>
            </a:r>
            <a:r>
              <a:rPr lang="es-ES" sz="1900" dirty="0"/>
              <a:t>: </a:t>
            </a:r>
            <a:r>
              <a:rPr lang="es-ES" sz="1900" b="1" dirty="0"/>
              <a:t>Tecnologías avanzadas para la exploración del universo y sus componentes (2022- 2025</a:t>
            </a:r>
            <a:r>
              <a:rPr lang="es-ES" sz="1900" dirty="0"/>
              <a:t>). Planes Complementarios (PC-MMR)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900" b="1" dirty="0"/>
              <a:t>GaNCap4CMS:</a:t>
            </a:r>
            <a:r>
              <a:rPr lang="es-ES" sz="1900" dirty="0"/>
              <a:t> Diseño y desarrollo de un sistema de protección contra transitorios basados en fuentes de corrientes con transistores </a:t>
            </a:r>
            <a:r>
              <a:rPr lang="es-ES" sz="1900" dirty="0" err="1"/>
              <a:t>GaN</a:t>
            </a:r>
            <a:r>
              <a:rPr lang="es-ES" sz="1900" dirty="0"/>
              <a:t> y </a:t>
            </a:r>
            <a:r>
              <a:rPr lang="es-ES" sz="1900" dirty="0" err="1"/>
              <a:t>superCondensadores</a:t>
            </a:r>
            <a:r>
              <a:rPr lang="es-ES" sz="1900" dirty="0"/>
              <a:t> integrados para el nuevo detector de Pixeles de CMS – Fase II (</a:t>
            </a:r>
            <a:r>
              <a:rPr lang="es-ES" sz="1900" dirty="0" err="1"/>
              <a:t>Ref</a:t>
            </a:r>
            <a:r>
              <a:rPr lang="es-ES" sz="1900" dirty="0"/>
              <a:t>: LMP239_21). (</a:t>
            </a:r>
            <a:r>
              <a:rPr lang="es-ES" sz="1900" b="1" dirty="0"/>
              <a:t>2021-2023</a:t>
            </a:r>
            <a:r>
              <a:rPr lang="es-ES" sz="1900" dirty="0"/>
              <a:t>). </a:t>
            </a:r>
            <a:r>
              <a:rPr lang="es-ES" sz="1900" b="1" dirty="0">
                <a:solidFill>
                  <a:srgbClr val="FF0000"/>
                </a:solidFill>
              </a:rPr>
              <a:t>IP: Dr. Arteche</a:t>
            </a:r>
            <a:r>
              <a:rPr lang="es-ES" sz="1900" dirty="0"/>
              <a:t>).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1600" dirty="0"/>
          </a:p>
        </p:txBody>
      </p:sp>
      <p:sp>
        <p:nvSpPr>
          <p:cNvPr id="4" name="Abrir llave 3">
            <a:extLst>
              <a:ext uri="{FF2B5EF4-FFF2-40B4-BE49-F238E27FC236}">
                <a16:creationId xmlns:a16="http://schemas.microsoft.com/office/drawing/2014/main" id="{F1606716-CFBF-8F14-8872-40D31C336AD2}"/>
              </a:ext>
            </a:extLst>
          </p:cNvPr>
          <p:cNvSpPr/>
          <p:nvPr/>
        </p:nvSpPr>
        <p:spPr>
          <a:xfrm>
            <a:off x="1393410" y="2047326"/>
            <a:ext cx="204732" cy="1091861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5F61C77E-A888-E9BF-0B59-AA536F1A0466}"/>
              </a:ext>
            </a:extLst>
          </p:cNvPr>
          <p:cNvSpPr txBox="1"/>
          <p:nvPr/>
        </p:nvSpPr>
        <p:spPr>
          <a:xfrm>
            <a:off x="801378" y="2452054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EU</a:t>
            </a:r>
          </a:p>
        </p:txBody>
      </p:sp>
      <p:sp>
        <p:nvSpPr>
          <p:cNvPr id="6" name="Abrir llave 5">
            <a:extLst>
              <a:ext uri="{FF2B5EF4-FFF2-40B4-BE49-F238E27FC236}">
                <a16:creationId xmlns:a16="http://schemas.microsoft.com/office/drawing/2014/main" id="{4A43F408-939A-1D27-2CD5-C35D4F371B03}"/>
              </a:ext>
            </a:extLst>
          </p:cNvPr>
          <p:cNvSpPr/>
          <p:nvPr/>
        </p:nvSpPr>
        <p:spPr>
          <a:xfrm>
            <a:off x="1381328" y="3249038"/>
            <a:ext cx="204732" cy="165603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7" name="CuadroTexto 6">
            <a:extLst>
              <a:ext uri="{FF2B5EF4-FFF2-40B4-BE49-F238E27FC236}">
                <a16:creationId xmlns:a16="http://schemas.microsoft.com/office/drawing/2014/main" id="{B6ED9F79-0EC7-CF73-0923-97B36D9AA18A}"/>
              </a:ext>
            </a:extLst>
          </p:cNvPr>
          <p:cNvSpPr txBox="1"/>
          <p:nvPr/>
        </p:nvSpPr>
        <p:spPr>
          <a:xfrm>
            <a:off x="414168" y="3880928"/>
            <a:ext cx="979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/>
              <a:t>National</a:t>
            </a:r>
            <a:endParaRPr lang="es-ES" dirty="0"/>
          </a:p>
        </p:txBody>
      </p:sp>
      <p:sp>
        <p:nvSpPr>
          <p:cNvPr id="8" name="Abrir llave 7">
            <a:extLst>
              <a:ext uri="{FF2B5EF4-FFF2-40B4-BE49-F238E27FC236}">
                <a16:creationId xmlns:a16="http://schemas.microsoft.com/office/drawing/2014/main" id="{A8FD3BBA-7E5F-EE2B-B9C2-97B87C5EADB1}"/>
              </a:ext>
            </a:extLst>
          </p:cNvPr>
          <p:cNvSpPr/>
          <p:nvPr/>
        </p:nvSpPr>
        <p:spPr>
          <a:xfrm>
            <a:off x="1381329" y="5014919"/>
            <a:ext cx="188871" cy="802614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97E85F2F-0701-B650-FA27-00746EECAB21}"/>
              </a:ext>
            </a:extLst>
          </p:cNvPr>
          <p:cNvSpPr txBox="1"/>
          <p:nvPr/>
        </p:nvSpPr>
        <p:spPr>
          <a:xfrm>
            <a:off x="391185" y="5231560"/>
            <a:ext cx="990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Regional</a:t>
            </a: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93802921-03A1-BB89-0909-B737D04041E1}"/>
              </a:ext>
            </a:extLst>
          </p:cNvPr>
          <p:cNvSpPr txBox="1"/>
          <p:nvPr/>
        </p:nvSpPr>
        <p:spPr>
          <a:xfrm rot="16200000">
            <a:off x="-713554" y="3546137"/>
            <a:ext cx="20474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CURRENT PROJECTS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5A26B499-80BB-D0E8-A12A-442DC90504EA}"/>
              </a:ext>
            </a:extLst>
          </p:cNvPr>
          <p:cNvSpPr txBox="1">
            <a:spLocks/>
          </p:cNvSpPr>
          <p:nvPr/>
        </p:nvSpPr>
        <p:spPr>
          <a:xfrm>
            <a:off x="345348" y="991308"/>
            <a:ext cx="11190836" cy="578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2000" b="1" kern="1200" cap="none" spc="0" dirty="0">
                <a:ln w="0"/>
                <a:solidFill>
                  <a:srgbClr val="00508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s-ES" sz="2600" u="sng" dirty="0"/>
              <a:t>3. ITAINNOVA CURRENT &amp; FUTURE DRD PLANS </a:t>
            </a:r>
          </a:p>
        </p:txBody>
      </p:sp>
      <p:sp>
        <p:nvSpPr>
          <p:cNvPr id="14" name="Marcador de texto 6">
            <a:extLst>
              <a:ext uri="{FF2B5EF4-FFF2-40B4-BE49-F238E27FC236}">
                <a16:creationId xmlns:a16="http://schemas.microsoft.com/office/drawing/2014/main" id="{EE83F384-7176-9966-31B3-3DDEF24D46C0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61272" y="1570278"/>
            <a:ext cx="11190836" cy="395074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200" dirty="0"/>
              <a:t>Current ITAINNOVA funding for DRD activities</a:t>
            </a:r>
          </a:p>
        </p:txBody>
      </p:sp>
    </p:spTree>
    <p:extLst>
      <p:ext uri="{BB962C8B-B14F-4D97-AF65-F5344CB8AC3E}">
        <p14:creationId xmlns:p14="http://schemas.microsoft.com/office/powerpoint/2010/main" val="8030850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4615BE-5294-4AE3-85A6-1D84511CF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634" y="1013421"/>
            <a:ext cx="11033166" cy="496996"/>
          </a:xfrm>
        </p:spPr>
        <p:txBody>
          <a:bodyPr>
            <a:normAutofit/>
          </a:bodyPr>
          <a:lstStyle/>
          <a:p>
            <a:r>
              <a:rPr lang="en-US" sz="2800" u="sng" dirty="0"/>
              <a:t>4. Main Collaboration /Synergies &amp; Technology transfer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AB8D6A-3219-4BFC-AFDD-6B104FBC8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7724" y="1890378"/>
            <a:ext cx="5659962" cy="4109843"/>
          </a:xfrm>
        </p:spPr>
        <p:txBody>
          <a:bodyPr>
            <a:noAutofit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We have been collaborating with </a:t>
            </a:r>
            <a:r>
              <a:rPr lang="en-US" sz="1900" b="1" u="sng" dirty="0">
                <a:solidFill>
                  <a:srgbClr val="FF0000"/>
                </a:solidFill>
              </a:rPr>
              <a:t>IFCA , IMB-CNM</a:t>
            </a:r>
            <a:r>
              <a:rPr lang="en-US" sz="1900" dirty="0"/>
              <a:t>  on numerous research projects focused on physics detectors since 2008.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Today, we are carrying out 5 projects together on various topics related to the DRD lines defined by ECFA.</a:t>
            </a:r>
          </a:p>
          <a:p>
            <a:pPr marL="971550" lvl="1" indent="-285750">
              <a:lnSpc>
                <a:spcPct val="130000"/>
              </a:lnSpc>
            </a:pPr>
            <a:r>
              <a:rPr lang="en-US" sz="1800" dirty="0"/>
              <a:t>DRD7, DRD3, DRD5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900" dirty="0"/>
              <a:t>We plan to continue coordinating our DRD activities with IFCA and IMB-CNM</a:t>
            </a:r>
            <a:r>
              <a:rPr lang="en-US" sz="2000" dirty="0"/>
              <a:t>.</a:t>
            </a:r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FEDF45F3-26A7-4C2D-8142-B088CDF0D9AF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320634" y="1520145"/>
            <a:ext cx="11026816" cy="339411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000" dirty="0"/>
              <a:t>NATIONAL COLLABORATION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486A2BA5-7A5F-11CE-17AA-DC36736FEDC6}"/>
              </a:ext>
            </a:extLst>
          </p:cNvPr>
          <p:cNvSpPr txBox="1">
            <a:spLocks/>
          </p:cNvSpPr>
          <p:nvPr/>
        </p:nvSpPr>
        <p:spPr>
          <a:xfrm>
            <a:off x="5710136" y="1507786"/>
            <a:ext cx="6344141" cy="450390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s-ES" sz="1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s-ES" sz="1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s-ES" sz="1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s-ES" sz="1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s-ES" sz="1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Also,  a long collaboration with UNIZAR - Elec </a:t>
            </a:r>
            <a:endParaRPr lang="en-US" sz="2200" dirty="0"/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The national cooperation will not be limited to these groups. </a:t>
            </a:r>
          </a:p>
          <a:p>
            <a:pPr marL="10287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100" dirty="0"/>
              <a:t>New collaboration are on going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2200" dirty="0"/>
              <a:t>We have started to collaborate with CAPA – UNIZAR  in the development of Baby IAXO  and RADES experiment (DRD7-DRD5)</a:t>
            </a:r>
          </a:p>
          <a:p>
            <a:pPr marL="10287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100" dirty="0"/>
              <a:t>Plan </a:t>
            </a:r>
            <a:r>
              <a:rPr lang="en-US" sz="2100" dirty="0" err="1"/>
              <a:t>complementario</a:t>
            </a:r>
            <a:r>
              <a:rPr lang="en-US" sz="2100" dirty="0"/>
              <a:t> de </a:t>
            </a:r>
            <a:r>
              <a:rPr lang="en-US" sz="2100" dirty="0" err="1"/>
              <a:t>física</a:t>
            </a:r>
            <a:endParaRPr lang="en-US" sz="2100" dirty="0"/>
          </a:p>
          <a:p>
            <a:pPr marL="1028700" lvl="1" indent="-34290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en-US" sz="2100" dirty="0"/>
              <a:t>We submitted recently a coordinated project.</a:t>
            </a:r>
          </a:p>
          <a:p>
            <a:pPr marL="285750" lvl="1" indent="-285750">
              <a:lnSpc>
                <a:spcPct val="130000"/>
              </a:lnSpc>
              <a:spcBef>
                <a:spcPts val="1000"/>
              </a:spcBef>
            </a:pPr>
            <a:r>
              <a:rPr lang="en-US" sz="2200" dirty="0"/>
              <a:t>We plan to continue the collaboration with </a:t>
            </a:r>
            <a:r>
              <a:rPr lang="en-US" sz="2200" u="sng" dirty="0" err="1"/>
              <a:t>Laboratorio</a:t>
            </a:r>
            <a:r>
              <a:rPr lang="en-US" sz="2200" u="sng" dirty="0"/>
              <a:t> </a:t>
            </a:r>
            <a:r>
              <a:rPr lang="en-US" sz="2200" u="sng" dirty="0" err="1"/>
              <a:t>Subterráneo</a:t>
            </a:r>
            <a:r>
              <a:rPr lang="en-US" sz="2200" u="sng" dirty="0"/>
              <a:t> de Canfranc</a:t>
            </a:r>
            <a:r>
              <a:rPr lang="en-US" sz="2200" dirty="0"/>
              <a:t> in EMI control. (DRD7)</a:t>
            </a:r>
          </a:p>
          <a:p>
            <a:pPr marL="742950" lvl="2" indent="-285750">
              <a:lnSpc>
                <a:spcPct val="130000"/>
              </a:lnSpc>
              <a:spcBef>
                <a:spcPts val="1000"/>
              </a:spcBef>
            </a:pPr>
            <a:endParaRPr lang="en-US" sz="2600" dirty="0"/>
          </a:p>
          <a:p>
            <a:pPr>
              <a:lnSpc>
                <a:spcPct val="130000"/>
              </a:lnSpc>
            </a:pPr>
            <a:endParaRPr lang="es-ES" sz="2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654250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4615BE-5294-4AE3-85A6-1D84511CF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312" y="1004310"/>
            <a:ext cx="10515600" cy="496996"/>
          </a:xfrm>
        </p:spPr>
        <p:txBody>
          <a:bodyPr>
            <a:normAutofit/>
          </a:bodyPr>
          <a:lstStyle/>
          <a:p>
            <a:r>
              <a:rPr lang="en-US" sz="2800" u="sng" dirty="0"/>
              <a:t>4. Main Collaboration /Synergies &amp; Technology transfer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AB8D6A-3219-4BFC-AFDD-6B104FBC8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6254" y="1883664"/>
            <a:ext cx="5664529" cy="3994621"/>
          </a:xfrm>
        </p:spPr>
        <p:txBody>
          <a:bodyPr vert="horz" lIns="91440" tIns="45720" rIns="91440" bIns="45720" rtlCol="0" anchor="t">
            <a:normAutofit fontScale="92500" lnSpcReduction="10000"/>
          </a:bodyPr>
          <a:lstStyle/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800" b="1" dirty="0"/>
              <a:t>CERN, Switzerland:</a:t>
            </a:r>
            <a:r>
              <a:rPr lang="en-US" sz="1800" dirty="0"/>
              <a:t> Collaboration agreement (KN3478) – Feb. 2017 / 1 Person at CERN for 1.5 years at Microelectronics group at CERN &amp; IRRAD Group &amp; starting novel support activity to SY-RF group 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800" b="1" dirty="0"/>
              <a:t>CMS  experiment  </a:t>
            </a:r>
            <a:r>
              <a:rPr lang="en-US" sz="1800" dirty="0"/>
              <a:t>- Collaboration since 2008 (Upgrades): ITAINNOVA became an associate Institute  in 2012</a:t>
            </a:r>
            <a:endParaRPr lang="en-US" sz="1800" dirty="0">
              <a:cs typeface="Arial"/>
            </a:endParaRP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800" b="1" dirty="0"/>
              <a:t>RD53 Collaboration  </a:t>
            </a:r>
            <a:r>
              <a:rPr lang="en-US" sz="1800" dirty="0"/>
              <a:t>- Read out chip design for CMS and ATLAS pixel upgrades – ITAINNOVA is  member since 2018</a:t>
            </a:r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FEDF45F3-26A7-4C2D-8142-B088CDF0D9AF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351312" y="1471982"/>
            <a:ext cx="10515600" cy="496996"/>
          </a:xfrm>
        </p:spPr>
        <p:txBody>
          <a:bodyPr anchor="ctr">
            <a:normAutofit/>
          </a:bodyPr>
          <a:lstStyle/>
          <a:p>
            <a:r>
              <a:rPr lang="en-US" sz="2000"/>
              <a:t>INTERNATIONAL COLLABORATIONS</a:t>
            </a:r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5D298B3B-06E3-C372-873A-1B69E583D3D2}"/>
              </a:ext>
            </a:extLst>
          </p:cNvPr>
          <p:cNvSpPr txBox="1">
            <a:spLocks/>
          </p:cNvSpPr>
          <p:nvPr/>
        </p:nvSpPr>
        <p:spPr>
          <a:xfrm>
            <a:off x="6095999" y="1883664"/>
            <a:ext cx="5929745" cy="399462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s-ES" sz="1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s-ES" sz="1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s-ES" sz="1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s-ES" sz="1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s-ES" sz="1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ETHZ Zurich</a:t>
            </a:r>
            <a:r>
              <a:rPr lang="en-US" sz="1600" dirty="0"/>
              <a:t>, Switzerland (2017-Today)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b="1" dirty="0" err="1"/>
              <a:t>Institut</a:t>
            </a:r>
            <a:r>
              <a:rPr lang="en-US" sz="1600" b="1" dirty="0"/>
              <a:t> </a:t>
            </a:r>
            <a:r>
              <a:rPr lang="en-US" sz="1600" b="1" dirty="0" err="1"/>
              <a:t>Pluridisciplinaire</a:t>
            </a:r>
            <a:r>
              <a:rPr lang="en-US" sz="1600" b="1" dirty="0"/>
              <a:t> Hubert CURIEN (IPHC)/CNRS  </a:t>
            </a:r>
            <a:r>
              <a:rPr lang="en-US" sz="1600" dirty="0"/>
              <a:t>(Strasbourg, France) – AIDAINNOVA H2020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FERMILAB, USA</a:t>
            </a:r>
            <a:r>
              <a:rPr lang="en-US" sz="1600" dirty="0"/>
              <a:t>: 1 Person will move to FERMILAB - Spring 2023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ECPE – </a:t>
            </a:r>
            <a:r>
              <a:rPr lang="en-US" sz="1600" dirty="0"/>
              <a:t>European Center of Power Electronics . ITAINNOVA became a Competence Center in 2019</a:t>
            </a:r>
            <a:r>
              <a:rPr lang="en-US" sz="1600" b="1" dirty="0"/>
              <a:t>.</a:t>
            </a:r>
          </a:p>
          <a:p>
            <a:pPr marL="285750" indent="-285750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sz="1600" b="1" dirty="0"/>
              <a:t>EUROPRACTICE Network </a:t>
            </a:r>
            <a:r>
              <a:rPr lang="en-US" sz="1600" dirty="0"/>
              <a:t>– ITAINNOVA has been admitted within </a:t>
            </a:r>
            <a:r>
              <a:rPr lang="en-US" sz="1600" dirty="0" err="1"/>
              <a:t>europractice</a:t>
            </a:r>
            <a:r>
              <a:rPr lang="en-US" sz="1600" dirty="0"/>
              <a:t> in 2022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endParaRPr lang="es-ES" sz="15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495051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4615BE-5294-4AE3-85A6-1D84511CF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071789"/>
            <a:ext cx="10515600" cy="834832"/>
          </a:xfrm>
        </p:spPr>
        <p:txBody>
          <a:bodyPr>
            <a:normAutofit/>
          </a:bodyPr>
          <a:lstStyle/>
          <a:p>
            <a:pPr algn="ctr"/>
            <a:r>
              <a:rPr lang="es-ES" sz="4000" u="sng" dirty="0"/>
              <a:t>OUTLINE</a:t>
            </a:r>
            <a:endParaRPr lang="en-US" sz="4000" u="sng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AB8D6A-3219-4BFC-AFDD-6B104FBC8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2912" y="2062264"/>
            <a:ext cx="11362457" cy="388133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1. Introduction 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2. Past activities – expertise gained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3. ITAINNOVA current and future DRD plans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4. Main Collaboration / Synergies &amp; Technology transfer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600" dirty="0"/>
              <a:t>5. Facilities</a:t>
            </a:r>
          </a:p>
          <a:p>
            <a:pPr marL="285750" indent="-28575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38384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AB8D6A-3219-4BFC-AFDD-6B104FBC8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1352" y="1949045"/>
            <a:ext cx="6043261" cy="4052917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The special characteristics of the institute and its proximity to industry may help the development of some of the DRD activities in which the group will collaborate. </a:t>
            </a:r>
          </a:p>
          <a:p>
            <a:pPr marL="1028700" lvl="1" indent="-342900">
              <a:buFont typeface="Wingdings" panose="05000000000000000000" pitchFamily="2" charset="2"/>
              <a:buChar char="Ø"/>
            </a:pPr>
            <a:r>
              <a:rPr lang="en-US" sz="2200" dirty="0"/>
              <a:t>They could benefit from synergies with industrial developments. </a:t>
            </a:r>
          </a:p>
          <a:p>
            <a:pPr marL="1028700" lvl="1" indent="-342900">
              <a:buFont typeface="Wingdings" panose="05000000000000000000" pitchFamily="2" charset="2"/>
              <a:buChar char="Ø"/>
            </a:pPr>
            <a:r>
              <a:rPr lang="en-US" sz="2200" dirty="0"/>
              <a:t>Some developments could be carried out taking into account aspects that simplify the technology transfer of the technological developments carried out by the cluster. </a:t>
            </a:r>
          </a:p>
        </p:txBody>
      </p:sp>
      <p:sp>
        <p:nvSpPr>
          <p:cNvPr id="6" name="Título 1">
            <a:extLst>
              <a:ext uri="{FF2B5EF4-FFF2-40B4-BE49-F238E27FC236}">
                <a16:creationId xmlns:a16="http://schemas.microsoft.com/office/drawing/2014/main" id="{3118312C-984E-3157-9731-D057296B7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0634" y="1071789"/>
            <a:ext cx="11033166" cy="496996"/>
          </a:xfrm>
        </p:spPr>
        <p:txBody>
          <a:bodyPr>
            <a:normAutofit/>
          </a:bodyPr>
          <a:lstStyle/>
          <a:p>
            <a:r>
              <a:rPr lang="en-US" sz="2800" u="sng" dirty="0"/>
              <a:t>4. Main Collaboration /Synergies &amp; Technology transfer</a:t>
            </a:r>
          </a:p>
        </p:txBody>
      </p:sp>
      <p:sp>
        <p:nvSpPr>
          <p:cNvPr id="8" name="Marcador de texto 6">
            <a:extLst>
              <a:ext uri="{FF2B5EF4-FFF2-40B4-BE49-F238E27FC236}">
                <a16:creationId xmlns:a16="http://schemas.microsoft.com/office/drawing/2014/main" id="{8721F188-54F3-89A0-A034-032AB83E95C9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320634" y="1568785"/>
            <a:ext cx="11026816" cy="339411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000"/>
              <a:t>Synergies &amp; Technology transfer</a:t>
            </a:r>
          </a:p>
        </p:txBody>
      </p:sp>
      <p:pic>
        <p:nvPicPr>
          <p:cNvPr id="10" name="Imagen 9">
            <a:extLst>
              <a:ext uri="{FF2B5EF4-FFF2-40B4-BE49-F238E27FC236}">
                <a16:creationId xmlns:a16="http://schemas.microsoft.com/office/drawing/2014/main" id="{124F6319-885A-DA8A-009B-33FF93DE5B7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72900" y="1568785"/>
            <a:ext cx="2069426" cy="1904606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D63EEB92-C977-F21E-AF37-A75B013174B4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"/>
          <a:stretch/>
        </p:blipFill>
        <p:spPr>
          <a:xfrm>
            <a:off x="8550613" y="1549193"/>
            <a:ext cx="3215774" cy="1904606"/>
          </a:xfrm>
          <a:prstGeom prst="rect">
            <a:avLst/>
          </a:prstGeom>
        </p:spPr>
      </p:pic>
      <p:pic>
        <p:nvPicPr>
          <p:cNvPr id="13" name="Imagen 7" descr="Imagen que contiene tabla, bicicleta, cable, colgando&#10;&#10;Descripción generada automáticamente">
            <a:extLst>
              <a:ext uri="{FF2B5EF4-FFF2-40B4-BE49-F238E27FC236}">
                <a16:creationId xmlns:a16="http://schemas.microsoft.com/office/drawing/2014/main" id="{AC9E7A41-B70B-0130-83C3-D9527227F8E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2204" y="3539635"/>
            <a:ext cx="1249581" cy="2256436"/>
          </a:xfrm>
          <a:prstGeom prst="rect">
            <a:avLst/>
          </a:prstGeom>
        </p:spPr>
      </p:pic>
      <p:pic>
        <p:nvPicPr>
          <p:cNvPr id="14" name="Imagen 13" descr="Una mesa de madera&#10;&#10;Descripción generada automáticamente con confianza baja">
            <a:extLst>
              <a:ext uri="{FF2B5EF4-FFF2-40B4-BE49-F238E27FC236}">
                <a16:creationId xmlns:a16="http://schemas.microsoft.com/office/drawing/2014/main" id="{3E3A375E-B0C2-7F05-8529-3D7F0BC33A4B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651190" y="4143201"/>
            <a:ext cx="2276149" cy="1049304"/>
          </a:xfrm>
          <a:prstGeom prst="rect">
            <a:avLst/>
          </a:prstGeom>
        </p:spPr>
      </p:pic>
      <p:pic>
        <p:nvPicPr>
          <p:cNvPr id="15" name="Imagen 14" descr="Imagen que contiene Mapa&#10;&#10;Descripción generada automáticamente">
            <a:extLst>
              <a:ext uri="{FF2B5EF4-FFF2-40B4-BE49-F238E27FC236}">
                <a16:creationId xmlns:a16="http://schemas.microsoft.com/office/drawing/2014/main" id="{FC6FD0AE-5EEC-7933-0587-87BEC47615CF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80072" y="3533887"/>
            <a:ext cx="1249145" cy="2059517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97">
            <a:extLst>
              <a:ext uri="{FF2B5EF4-FFF2-40B4-BE49-F238E27FC236}">
                <a16:creationId xmlns:a16="http://schemas.microsoft.com/office/drawing/2014/main" id="{0B80D13E-BE48-EDD7-AA0D-77E84E6E0A9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029217" y="3529777"/>
            <a:ext cx="2019272" cy="2160904"/>
          </a:xfrm>
          <a:prstGeom prst="rect">
            <a:avLst/>
          </a:prstGeom>
        </p:spPr>
      </p:pic>
      <p:sp>
        <p:nvSpPr>
          <p:cNvPr id="2" name="CuadroTexto 1">
            <a:extLst>
              <a:ext uri="{FF2B5EF4-FFF2-40B4-BE49-F238E27FC236}">
                <a16:creationId xmlns:a16="http://schemas.microsoft.com/office/drawing/2014/main" id="{742C67D2-3CD8-B18C-25E6-D6B28349462A}"/>
              </a:ext>
            </a:extLst>
          </p:cNvPr>
          <p:cNvSpPr txBox="1"/>
          <p:nvPr/>
        </p:nvSpPr>
        <p:spPr>
          <a:xfrm>
            <a:off x="7680717" y="1553824"/>
            <a:ext cx="1935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highlight>
                  <a:srgbClr val="FFFF00"/>
                </a:highlight>
              </a:rPr>
              <a:t>DC-DC </a:t>
            </a:r>
            <a:r>
              <a:rPr lang="es-ES" dirty="0" err="1">
                <a:highlight>
                  <a:srgbClr val="FFFF00"/>
                </a:highlight>
              </a:rPr>
              <a:t>GaN</a:t>
            </a:r>
            <a:r>
              <a:rPr lang="es-ES" dirty="0">
                <a:highlight>
                  <a:srgbClr val="FFFF00"/>
                </a:highlight>
              </a:rPr>
              <a:t> </a:t>
            </a:r>
            <a:r>
              <a:rPr lang="es-ES" dirty="0" err="1">
                <a:highlight>
                  <a:srgbClr val="FFFF00"/>
                </a:highlight>
              </a:rPr>
              <a:t>based</a:t>
            </a:r>
            <a:r>
              <a:rPr lang="es-ES" dirty="0">
                <a:highlight>
                  <a:srgbClr val="FFFF00"/>
                </a:highlight>
              </a:rPr>
              <a:t> </a:t>
            </a:r>
          </a:p>
        </p:txBody>
      </p:sp>
      <p:sp>
        <p:nvSpPr>
          <p:cNvPr id="4" name="CuadroTexto 3">
            <a:extLst>
              <a:ext uri="{FF2B5EF4-FFF2-40B4-BE49-F238E27FC236}">
                <a16:creationId xmlns:a16="http://schemas.microsoft.com/office/drawing/2014/main" id="{070EEE32-5EE3-C59F-86EE-68057787F0D9}"/>
              </a:ext>
            </a:extLst>
          </p:cNvPr>
          <p:cNvSpPr txBox="1"/>
          <p:nvPr/>
        </p:nvSpPr>
        <p:spPr>
          <a:xfrm>
            <a:off x="5586537" y="5911086"/>
            <a:ext cx="19358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>
                <a:highlight>
                  <a:srgbClr val="FFFF00"/>
                </a:highlight>
              </a:rPr>
              <a:t>ITAINNOVA RF </a:t>
            </a:r>
          </a:p>
        </p:txBody>
      </p:sp>
      <p:sp>
        <p:nvSpPr>
          <p:cNvPr id="7" name="16 CuadroTexto">
            <a:extLst>
              <a:ext uri="{FF2B5EF4-FFF2-40B4-BE49-F238E27FC236}">
                <a16:creationId xmlns:a16="http://schemas.microsoft.com/office/drawing/2014/main" id="{E696A82E-3761-9359-DC57-61C066D99B5E}"/>
              </a:ext>
            </a:extLst>
          </p:cNvPr>
          <p:cNvSpPr txBox="1"/>
          <p:nvPr/>
        </p:nvSpPr>
        <p:spPr>
          <a:xfrm>
            <a:off x="7225613" y="5862315"/>
            <a:ext cx="1554459" cy="663749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lvl="1" algn="ctr"/>
            <a:r>
              <a:rPr lang="en-US" dirty="0">
                <a:highlight>
                  <a:srgbClr val="FFFF00"/>
                </a:highlight>
                <a:cs typeface="Calibri"/>
              </a:rPr>
              <a:t>Traditional RF Quant System</a:t>
            </a:r>
            <a:endParaRPr lang="es-ES" dirty="0"/>
          </a:p>
        </p:txBody>
      </p:sp>
      <p:sp>
        <p:nvSpPr>
          <p:cNvPr id="9" name="16 CuadroTexto">
            <a:extLst>
              <a:ext uri="{FF2B5EF4-FFF2-40B4-BE49-F238E27FC236}">
                <a16:creationId xmlns:a16="http://schemas.microsoft.com/office/drawing/2014/main" id="{950A312A-9530-49B0-15AB-EFD3E7BF7C8C}"/>
              </a:ext>
            </a:extLst>
          </p:cNvPr>
          <p:cNvSpPr txBox="1"/>
          <p:nvPr/>
        </p:nvSpPr>
        <p:spPr>
          <a:xfrm>
            <a:off x="8941232" y="5732843"/>
            <a:ext cx="2955831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lvl="1" algn="ctr"/>
            <a:r>
              <a:rPr lang="en-US" dirty="0">
                <a:highlight>
                  <a:srgbClr val="FFFF00"/>
                </a:highlight>
                <a:cs typeface="Calibri"/>
              </a:rPr>
              <a:t>Synchronization of distributed power converters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4131408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7775A4F8-D67A-2DE5-B02A-3BBAC6B300C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9128" y="1071789"/>
            <a:ext cx="6386340" cy="4714422"/>
          </a:xfrm>
          <a:prstGeom prst="rect">
            <a:avLst/>
          </a:prstGeom>
        </p:spPr>
      </p:pic>
      <p:pic>
        <p:nvPicPr>
          <p:cNvPr id="14" name="Imagen 13" descr="Un circuito electrónico&#10;&#10;Descripción generada automáticamente con confianza media">
            <a:extLst>
              <a:ext uri="{FF2B5EF4-FFF2-40B4-BE49-F238E27FC236}">
                <a16:creationId xmlns:a16="http://schemas.microsoft.com/office/drawing/2014/main" id="{1CD331AD-4C3D-7B63-7BC8-BB626FA3E4B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2505" y="1045975"/>
            <a:ext cx="3381421" cy="2256535"/>
          </a:xfrm>
          <a:prstGeom prst="rect">
            <a:avLst/>
          </a:prstGeom>
        </p:spPr>
      </p:pic>
      <p:pic>
        <p:nvPicPr>
          <p:cNvPr id="11" name="Imagen 10" descr="Imagen que contiene edificio, tabla, computadora, escritorio&#10;&#10;Descripción generada automáticamente">
            <a:extLst>
              <a:ext uri="{FF2B5EF4-FFF2-40B4-BE49-F238E27FC236}">
                <a16:creationId xmlns:a16="http://schemas.microsoft.com/office/drawing/2014/main" id="{85CD5667-EA52-A90B-BC30-315336194180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048300"/>
            <a:ext cx="3147727" cy="4887774"/>
          </a:xfrm>
          <a:prstGeom prst="rect">
            <a:avLst/>
          </a:prstGeom>
        </p:spPr>
      </p:pic>
      <p:sp>
        <p:nvSpPr>
          <p:cNvPr id="6" name="Título 1">
            <a:extLst>
              <a:ext uri="{FF2B5EF4-FFF2-40B4-BE49-F238E27FC236}">
                <a16:creationId xmlns:a16="http://schemas.microsoft.com/office/drawing/2014/main" id="{3118312C-984E-3157-9731-D057296B73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75505" y="497698"/>
            <a:ext cx="2986770" cy="496996"/>
          </a:xfrm>
        </p:spPr>
        <p:txBody>
          <a:bodyPr>
            <a:normAutofit/>
          </a:bodyPr>
          <a:lstStyle/>
          <a:p>
            <a:r>
              <a:rPr lang="en-US" sz="2800" dirty="0"/>
              <a:t>5. FACILITIES</a:t>
            </a:r>
          </a:p>
        </p:txBody>
      </p:sp>
      <p:sp>
        <p:nvSpPr>
          <p:cNvPr id="7" name="2 Marcador de contenido">
            <a:extLst>
              <a:ext uri="{FF2B5EF4-FFF2-40B4-BE49-F238E27FC236}">
                <a16:creationId xmlns:a16="http://schemas.microsoft.com/office/drawing/2014/main" id="{B6A22541-C745-04AB-2C34-2AF72544F4E9}"/>
              </a:ext>
            </a:extLst>
          </p:cNvPr>
          <p:cNvSpPr txBox="1">
            <a:spLocks/>
          </p:cNvSpPr>
          <p:nvPr/>
        </p:nvSpPr>
        <p:spPr>
          <a:xfrm>
            <a:off x="6070693" y="1071790"/>
            <a:ext cx="5800674" cy="3120832"/>
          </a:xfrm>
          <a:prstGeom prst="rect">
            <a:avLst/>
          </a:prstGeom>
          <a:noFill/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s-ES" sz="1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s-ES" sz="1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s-ES" sz="1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s-ES" sz="1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s-ES" sz="1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</a:pPr>
            <a:r>
              <a:rPr lang="en-US" sz="2600" b="1" u="sng" dirty="0">
                <a:solidFill>
                  <a:srgbClr val="FF0000"/>
                </a:solidFill>
                <a:highlight>
                  <a:srgbClr val="FFFF00"/>
                </a:highlight>
                <a:latin typeface="+mn-lt"/>
              </a:rPr>
              <a:t>The RF-EMC Lab</a:t>
            </a:r>
          </a:p>
          <a:p>
            <a:pPr lvl="1" algn="r">
              <a:spcBef>
                <a:spcPts val="0"/>
              </a:spcBef>
            </a:pPr>
            <a:r>
              <a:rPr lang="en-US" sz="1600" b="1" dirty="0">
                <a:solidFill>
                  <a:srgbClr val="FFFF00"/>
                </a:solidFill>
              </a:rPr>
              <a:t>2 X Semi-anechoic chamber</a:t>
            </a:r>
          </a:p>
          <a:p>
            <a:pPr lvl="1" algn="r">
              <a:spcBef>
                <a:spcPts val="0"/>
              </a:spcBef>
            </a:pPr>
            <a:r>
              <a:rPr lang="en-US" sz="1600" b="1" dirty="0">
                <a:solidFill>
                  <a:srgbClr val="FFFF00"/>
                </a:solidFill>
              </a:rPr>
              <a:t>Faraday cage</a:t>
            </a:r>
          </a:p>
          <a:p>
            <a:pPr lvl="1" algn="r">
              <a:spcBef>
                <a:spcPts val="0"/>
              </a:spcBef>
            </a:pPr>
            <a:r>
              <a:rPr lang="en-US" sz="1600" b="1" dirty="0">
                <a:solidFill>
                  <a:srgbClr val="FFFF00"/>
                </a:solidFill>
              </a:rPr>
              <a:t>Equipment to perform transient tests</a:t>
            </a:r>
          </a:p>
          <a:p>
            <a:pPr lvl="1" algn="r">
              <a:spcBef>
                <a:spcPts val="0"/>
              </a:spcBef>
            </a:pPr>
            <a:r>
              <a:rPr lang="en-US" sz="1600" b="1" dirty="0">
                <a:solidFill>
                  <a:srgbClr val="FFFF00"/>
                </a:solidFill>
              </a:rPr>
              <a:t>Electrostatic discharge (ESD) up to 30 kV</a:t>
            </a:r>
          </a:p>
          <a:p>
            <a:pPr lvl="1" algn="r">
              <a:spcBef>
                <a:spcPts val="0"/>
              </a:spcBef>
            </a:pPr>
            <a:r>
              <a:rPr lang="en-US" sz="1600" b="1" dirty="0">
                <a:solidFill>
                  <a:srgbClr val="FFFF00"/>
                </a:solidFill>
              </a:rPr>
              <a:t>Current probes from 20 Hz up to 400 </a:t>
            </a:r>
            <a:r>
              <a:rPr lang="en-US" sz="1600" b="1" dirty="0" err="1">
                <a:solidFill>
                  <a:srgbClr val="FFFF00"/>
                </a:solidFill>
              </a:rPr>
              <a:t>MHz.</a:t>
            </a:r>
            <a:r>
              <a:rPr lang="en-US" sz="1600" b="1" dirty="0">
                <a:solidFill>
                  <a:srgbClr val="FFFF00"/>
                </a:solidFill>
              </a:rPr>
              <a:t> </a:t>
            </a:r>
          </a:p>
          <a:p>
            <a:pPr lvl="1" algn="r">
              <a:spcBef>
                <a:spcPts val="0"/>
              </a:spcBef>
            </a:pPr>
            <a:r>
              <a:rPr lang="en-US" sz="1600" b="1" dirty="0">
                <a:solidFill>
                  <a:srgbClr val="FFFF00"/>
                </a:solidFill>
              </a:rPr>
              <a:t>Antennas from DC up to 18 GHz. </a:t>
            </a:r>
          </a:p>
          <a:p>
            <a:pPr lvl="1" algn="r">
              <a:spcBef>
                <a:spcPts val="0"/>
              </a:spcBef>
            </a:pPr>
            <a:r>
              <a:rPr lang="en-US" sz="1600" b="1" dirty="0">
                <a:solidFill>
                  <a:srgbClr val="FFFF00"/>
                </a:solidFill>
              </a:rPr>
              <a:t>RF Generators up to 20 GHz &amp; Amplifiers up to 6 GHz.</a:t>
            </a:r>
          </a:p>
          <a:p>
            <a:pPr lvl="1" algn="r">
              <a:spcBef>
                <a:spcPts val="0"/>
              </a:spcBef>
            </a:pPr>
            <a:r>
              <a:rPr lang="en-US" sz="1600" b="1" dirty="0">
                <a:solidFill>
                  <a:srgbClr val="FFFF00"/>
                </a:solidFill>
              </a:rPr>
              <a:t>Spectrum Analyzers and EMI Receivers from 20 Hz up to 28 GHz </a:t>
            </a:r>
          </a:p>
          <a:p>
            <a:pPr lvl="1" algn="r">
              <a:spcBef>
                <a:spcPts val="0"/>
              </a:spcBef>
            </a:pPr>
            <a:r>
              <a:rPr lang="en-US" sz="1600" b="1" dirty="0">
                <a:solidFill>
                  <a:srgbClr val="FFFF00"/>
                </a:solidFill>
              </a:rPr>
              <a:t>2 channel oscilloscopes (2 </a:t>
            </a:r>
            <a:r>
              <a:rPr lang="en-US" sz="1600" b="1" dirty="0" err="1">
                <a:solidFill>
                  <a:srgbClr val="FFFF00"/>
                </a:solidFill>
              </a:rPr>
              <a:t>Gs</a:t>
            </a:r>
            <a:r>
              <a:rPr lang="en-US" sz="1600" b="1" dirty="0">
                <a:solidFill>
                  <a:srgbClr val="FFFF00"/>
                </a:solidFill>
              </a:rPr>
              <a:t>/s).</a:t>
            </a:r>
          </a:p>
          <a:p>
            <a:pPr lvl="1" algn="r">
              <a:spcBef>
                <a:spcPts val="0"/>
              </a:spcBef>
            </a:pPr>
            <a:r>
              <a:rPr lang="en-US" sz="1600" b="1" dirty="0">
                <a:solidFill>
                  <a:srgbClr val="FFFF00"/>
                </a:solidFill>
              </a:rPr>
              <a:t>Shielding effectiveness measurement system (20 MHz – 1 GHz).</a:t>
            </a:r>
          </a:p>
        </p:txBody>
      </p:sp>
      <p:pic>
        <p:nvPicPr>
          <p:cNvPr id="12" name="Imagen 11">
            <a:extLst>
              <a:ext uri="{FF2B5EF4-FFF2-40B4-BE49-F238E27FC236}">
                <a16:creationId xmlns:a16="http://schemas.microsoft.com/office/drawing/2014/main" id="{1EBD8046-D49F-4C4C-B8EA-0D1754A485DC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2965" y="3310036"/>
            <a:ext cx="3306584" cy="2479938"/>
          </a:xfrm>
          <a:prstGeom prst="rect">
            <a:avLst/>
          </a:prstGeom>
        </p:spPr>
      </p:pic>
      <p:sp>
        <p:nvSpPr>
          <p:cNvPr id="9" name="3 Rectángulo">
            <a:extLst>
              <a:ext uri="{FF2B5EF4-FFF2-40B4-BE49-F238E27FC236}">
                <a16:creationId xmlns:a16="http://schemas.microsoft.com/office/drawing/2014/main" id="{71912976-6990-4A05-254F-07D89DABC220}"/>
              </a:ext>
            </a:extLst>
          </p:cNvPr>
          <p:cNvSpPr/>
          <p:nvPr/>
        </p:nvSpPr>
        <p:spPr>
          <a:xfrm>
            <a:off x="-30551" y="3464939"/>
            <a:ext cx="5914160" cy="331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GB" sz="2600" b="1" u="sng" dirty="0">
                <a:solidFill>
                  <a:srgbClr val="FF0000"/>
                </a:solidFill>
                <a:highlight>
                  <a:srgbClr val="FFFF00"/>
                </a:highlight>
              </a:rPr>
              <a:t>Power Electronics &amp; Instrumentation Lab </a:t>
            </a:r>
            <a:r>
              <a:rPr lang="en-GB" sz="2000" b="1" dirty="0">
                <a:solidFill>
                  <a:srgbClr val="FFFF00"/>
                </a:solidFill>
              </a:rPr>
              <a:t>Boards designs</a:t>
            </a:r>
          </a:p>
          <a:p>
            <a:pPr lvl="1">
              <a:lnSpc>
                <a:spcPct val="90000"/>
              </a:lnSpc>
            </a:pPr>
            <a:r>
              <a:rPr lang="en-GB" sz="2000" b="1" dirty="0">
                <a:solidFill>
                  <a:srgbClr val="FFFF00"/>
                </a:solidFill>
              </a:rPr>
              <a:t>Power supplies</a:t>
            </a:r>
          </a:p>
          <a:p>
            <a:pPr lvl="1">
              <a:lnSpc>
                <a:spcPct val="90000"/>
              </a:lnSpc>
            </a:pPr>
            <a:r>
              <a:rPr lang="en-GB" sz="2000" b="1" dirty="0">
                <a:solidFill>
                  <a:srgbClr val="FFFF00"/>
                </a:solidFill>
              </a:rPr>
              <a:t>Electronic loads (160A) </a:t>
            </a:r>
          </a:p>
          <a:p>
            <a:pPr lvl="1">
              <a:lnSpc>
                <a:spcPct val="90000"/>
              </a:lnSpc>
            </a:pPr>
            <a:r>
              <a:rPr lang="en-GB" sz="2000" b="1" dirty="0">
                <a:solidFill>
                  <a:srgbClr val="FFFF00"/>
                </a:solidFill>
              </a:rPr>
              <a:t>Programming controllers</a:t>
            </a:r>
          </a:p>
          <a:p>
            <a:pPr lvl="1">
              <a:lnSpc>
                <a:spcPct val="90000"/>
              </a:lnSpc>
            </a:pPr>
            <a:r>
              <a:rPr lang="en-GB" sz="2000" b="1" dirty="0">
                <a:solidFill>
                  <a:srgbClr val="FFFF00"/>
                </a:solidFill>
              </a:rPr>
              <a:t>PSIM, Cadence tools &amp;MATLAB / Simulink</a:t>
            </a:r>
          </a:p>
          <a:p>
            <a:pPr lvl="1">
              <a:lnSpc>
                <a:spcPct val="90000"/>
              </a:lnSpc>
            </a:pPr>
            <a:r>
              <a:rPr lang="en-GB" sz="2000" b="1" dirty="0">
                <a:solidFill>
                  <a:srgbClr val="FFFF00"/>
                </a:solidFill>
              </a:rPr>
              <a:t>Texas Instruments platforms</a:t>
            </a:r>
          </a:p>
          <a:p>
            <a:pPr lvl="1">
              <a:spcBef>
                <a:spcPts val="0"/>
              </a:spcBef>
            </a:pPr>
            <a:r>
              <a:rPr lang="en-US" sz="2000" b="1" dirty="0">
                <a:solidFill>
                  <a:srgbClr val="FFFF00"/>
                </a:solidFill>
                <a:cs typeface="Arial"/>
              </a:rPr>
              <a:t>Xilinx FPGA and  SoC, RF-SoC development cards and ancillary elements</a:t>
            </a:r>
          </a:p>
          <a:p>
            <a:pPr lvl="1">
              <a:spcBef>
                <a:spcPts val="0"/>
              </a:spcBef>
            </a:pPr>
            <a:r>
              <a:rPr lang="en-US" sz="2000" b="1" dirty="0">
                <a:solidFill>
                  <a:srgbClr val="FFFF00"/>
                </a:solidFill>
                <a:cs typeface="Arial"/>
              </a:rPr>
              <a:t>White Rabbit dev-kits and Low Jitter switch</a:t>
            </a:r>
          </a:p>
          <a:p>
            <a:pPr lvl="1">
              <a:lnSpc>
                <a:spcPct val="90000"/>
              </a:lnSpc>
            </a:pPr>
            <a:r>
              <a:rPr lang="en-GB" sz="2000" b="1" dirty="0" err="1">
                <a:solidFill>
                  <a:srgbClr val="FFFF00"/>
                </a:solidFill>
              </a:rPr>
              <a:t>dSpace</a:t>
            </a:r>
            <a:r>
              <a:rPr lang="en-GB" sz="2000" b="1" dirty="0">
                <a:solidFill>
                  <a:srgbClr val="FFFF00"/>
                </a:solidFill>
              </a:rPr>
              <a:t> &amp; Typhoon platforms for rapid </a:t>
            </a:r>
            <a:r>
              <a:rPr lang="en-GB" sz="2000" b="1" dirty="0" err="1">
                <a:solidFill>
                  <a:srgbClr val="FFFF00"/>
                </a:solidFill>
              </a:rPr>
              <a:t>protyping</a:t>
            </a:r>
            <a:r>
              <a:rPr lang="en-GB" sz="2000" b="1" dirty="0">
                <a:solidFill>
                  <a:srgbClr val="C00000"/>
                </a:solidFill>
              </a:rPr>
              <a:t>.</a:t>
            </a:r>
            <a:endParaRPr lang="en-GB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974298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28792D21-F3D3-D18B-9BC7-4696325296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937753" y="2655652"/>
            <a:ext cx="6500836" cy="1828800"/>
          </a:xfrm>
        </p:spPr>
        <p:txBody>
          <a:bodyPr>
            <a:normAutofit/>
          </a:bodyPr>
          <a:lstStyle/>
          <a:p>
            <a:r>
              <a:rPr lang="en-US" sz="5400" b="1" dirty="0">
                <a:solidFill>
                  <a:schemeClr val="bg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Thank you </a:t>
            </a:r>
            <a:endParaRPr lang="en-US" sz="5400" b="0" cap="none" spc="0" dirty="0">
              <a:ln w="0"/>
              <a:solidFill>
                <a:schemeClr val="bg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2190306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4615BE-5294-4AE3-85A6-1D84511CF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8131" y="1071789"/>
            <a:ext cx="4785755" cy="496996"/>
          </a:xfrm>
        </p:spPr>
        <p:txBody>
          <a:bodyPr/>
          <a:lstStyle/>
          <a:p>
            <a:pPr algn="ctr"/>
            <a:r>
              <a:rPr lang="es-ES" sz="2800" u="sng" dirty="0"/>
              <a:t>1. INTRODUCTION</a:t>
            </a:r>
            <a:r>
              <a:rPr lang="es-ES" u="sng" dirty="0"/>
              <a:t> </a:t>
            </a:r>
            <a:endParaRPr lang="en-US" u="sng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AB8D6A-3219-4BFC-AFDD-6B104FBC8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78132" y="1568785"/>
            <a:ext cx="4899976" cy="4217426"/>
          </a:xfrm>
        </p:spPr>
        <p:txBody>
          <a:bodyPr vert="horz" lIns="91440" tIns="45720" rIns="91440" bIns="45720" rtlCol="0" anchor="t"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ITAINNOVA (Instituto </a:t>
            </a:r>
            <a:r>
              <a:rPr lang="en-US" sz="2000" dirty="0" err="1"/>
              <a:t>Tecnológico</a:t>
            </a:r>
            <a:r>
              <a:rPr lang="en-US" sz="2000" dirty="0"/>
              <a:t> de Aragón) is a Public R&amp;D Centre</a:t>
            </a:r>
            <a:endParaRPr lang="en-US" sz="2000" dirty="0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We develop research projects and provide technological services in cooperation with other public agents (other institutes and universities) and private agents (companies). </a:t>
            </a:r>
            <a:endParaRPr lang="en-US" sz="2000" dirty="0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We are based in Zaragoza </a:t>
            </a:r>
            <a:endParaRPr lang="en-US" sz="2000" dirty="0">
              <a:cs typeface="Arial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Our annual budget is 20 M€: (80%-SF)</a:t>
            </a:r>
            <a:endParaRPr lang="en-US" sz="2000" dirty="0">
              <a:cs typeface="Arial"/>
            </a:endParaRPr>
          </a:p>
          <a:p>
            <a:pPr marL="1028700" lvl="1" indent="-342900">
              <a:buFont typeface="Wingdings" panose="05000000000000000000" pitchFamily="2" charset="2"/>
              <a:buChar char="Ø"/>
            </a:pPr>
            <a:r>
              <a:rPr lang="en-US" sz="2000" dirty="0"/>
              <a:t>Annual investment is 2 M€</a:t>
            </a:r>
            <a:endParaRPr lang="en-US" sz="2000" dirty="0">
              <a:cs typeface="Arial"/>
            </a:endParaRPr>
          </a:p>
          <a:p>
            <a:pPr marL="1028700" lvl="1" indent="-342900">
              <a:buFont typeface="Wingdings" panose="05000000000000000000" pitchFamily="2" charset="2"/>
              <a:buChar char="Ø"/>
            </a:pPr>
            <a:r>
              <a:rPr lang="en-US" sz="2000" dirty="0"/>
              <a:t>280 Employees:18% are Doctors.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14C8ED0-AF0B-2EC3-4FA7-885F1C9BAA1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5829" y="1413926"/>
            <a:ext cx="7058039" cy="2552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7" name="62 Grupo">
            <a:extLst>
              <a:ext uri="{FF2B5EF4-FFF2-40B4-BE49-F238E27FC236}">
                <a16:creationId xmlns:a16="http://schemas.microsoft.com/office/drawing/2014/main" id="{80116A1E-20D7-BFD7-EAA4-39BE2FF45946}"/>
              </a:ext>
            </a:extLst>
          </p:cNvPr>
          <p:cNvGrpSpPr/>
          <p:nvPr/>
        </p:nvGrpSpPr>
        <p:grpSpPr>
          <a:xfrm>
            <a:off x="4955829" y="4031273"/>
            <a:ext cx="1721292" cy="1559500"/>
            <a:chOff x="215516" y="987574"/>
            <a:chExt cx="2016224" cy="1745543"/>
          </a:xfrm>
        </p:grpSpPr>
        <p:pic>
          <p:nvPicPr>
            <p:cNvPr id="8" name="14 Imagen" descr="agrupaciones-tecnologicas-mec.jpg">
              <a:extLst>
                <a:ext uri="{FF2B5EF4-FFF2-40B4-BE49-F238E27FC236}">
                  <a16:creationId xmlns:a16="http://schemas.microsoft.com/office/drawing/2014/main" id="{E3384FF6-9E30-C00C-CE35-5EF0FE57F4A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15516" y="1599642"/>
              <a:ext cx="2016224" cy="1133475"/>
            </a:xfrm>
            <a:prstGeom prst="rect">
              <a:avLst/>
            </a:prstGeom>
          </p:spPr>
        </p:pic>
        <p:grpSp>
          <p:nvGrpSpPr>
            <p:cNvPr id="9" name="37 Grupo">
              <a:extLst>
                <a:ext uri="{FF2B5EF4-FFF2-40B4-BE49-F238E27FC236}">
                  <a16:creationId xmlns:a16="http://schemas.microsoft.com/office/drawing/2014/main" id="{9D476077-9D9F-48AC-FEE7-2F53CD91E9C4}"/>
                </a:ext>
              </a:extLst>
            </p:cNvPr>
            <p:cNvGrpSpPr/>
            <p:nvPr/>
          </p:nvGrpSpPr>
          <p:grpSpPr>
            <a:xfrm>
              <a:off x="215628" y="987574"/>
              <a:ext cx="2016000" cy="540060"/>
              <a:chOff x="305525" y="1690303"/>
              <a:chExt cx="2016000" cy="540060"/>
            </a:xfrm>
          </p:grpSpPr>
          <p:sp>
            <p:nvSpPr>
              <p:cNvPr id="10" name="17 Rectángulo">
                <a:extLst>
                  <a:ext uri="{FF2B5EF4-FFF2-40B4-BE49-F238E27FC236}">
                    <a16:creationId xmlns:a16="http://schemas.microsoft.com/office/drawing/2014/main" id="{8FBC6464-1D14-7645-A9B6-B9D18DDE52BF}"/>
                  </a:ext>
                </a:extLst>
              </p:cNvPr>
              <p:cNvSpPr/>
              <p:nvPr/>
            </p:nvSpPr>
            <p:spPr>
              <a:xfrm>
                <a:off x="305525" y="1690303"/>
                <a:ext cx="2016000" cy="540060"/>
              </a:xfrm>
              <a:prstGeom prst="rect">
                <a:avLst/>
              </a:prstGeom>
              <a:solidFill>
                <a:srgbClr val="36A7DA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1" name="8 Marcador de texto">
                <a:extLst>
                  <a:ext uri="{FF2B5EF4-FFF2-40B4-BE49-F238E27FC236}">
                    <a16:creationId xmlns:a16="http://schemas.microsoft.com/office/drawing/2014/main" id="{19367123-0B92-29B6-2E64-4ECC1A869C37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5525" y="1743077"/>
                <a:ext cx="2016000" cy="474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0" tIns="0" rIns="0" bIns="0" rtlCol="0" anchor="ctr" anchorCtr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ts val="16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78"/>
                  </a:buClr>
                  <a:buSzTx/>
                  <a:buFont typeface="Arial" pitchFamily="34" charset="0"/>
                  <a:buNone/>
                  <a:tabLst/>
                  <a:defRPr/>
                </a:pPr>
                <a:r>
                  <a:rPr lang="es-ES" sz="1400" b="1">
                    <a:solidFill>
                      <a:schemeClr val="bg1"/>
                    </a:solidFill>
                  </a:rPr>
                  <a:t>NEW MATERIALS AND COMPONENTS</a:t>
                </a:r>
                <a:endParaRPr kumimoji="0" lang="es-ES" sz="14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12" name="63 Grupo">
            <a:extLst>
              <a:ext uri="{FF2B5EF4-FFF2-40B4-BE49-F238E27FC236}">
                <a16:creationId xmlns:a16="http://schemas.microsoft.com/office/drawing/2014/main" id="{368EAC2D-D54D-364F-99FF-9D53FBFDDE7B}"/>
              </a:ext>
            </a:extLst>
          </p:cNvPr>
          <p:cNvGrpSpPr/>
          <p:nvPr/>
        </p:nvGrpSpPr>
        <p:grpSpPr>
          <a:xfrm>
            <a:off x="10374896" y="4030585"/>
            <a:ext cx="1638971" cy="1567366"/>
            <a:chOff x="2447876" y="987574"/>
            <a:chExt cx="2016348" cy="1744253"/>
          </a:xfrm>
        </p:grpSpPr>
        <p:grpSp>
          <p:nvGrpSpPr>
            <p:cNvPr id="13" name="37 Grupo">
              <a:extLst>
                <a:ext uri="{FF2B5EF4-FFF2-40B4-BE49-F238E27FC236}">
                  <a16:creationId xmlns:a16="http://schemas.microsoft.com/office/drawing/2014/main" id="{C5ECF37C-7E0A-FE8F-11C0-2C04EB2B2362}"/>
                </a:ext>
              </a:extLst>
            </p:cNvPr>
            <p:cNvGrpSpPr/>
            <p:nvPr/>
          </p:nvGrpSpPr>
          <p:grpSpPr>
            <a:xfrm>
              <a:off x="2447876" y="987574"/>
              <a:ext cx="2016000" cy="540060"/>
              <a:chOff x="305525" y="1690303"/>
              <a:chExt cx="2016000" cy="540060"/>
            </a:xfrm>
          </p:grpSpPr>
          <p:sp>
            <p:nvSpPr>
              <p:cNvPr id="15" name="25 Rectángulo">
                <a:extLst>
                  <a:ext uri="{FF2B5EF4-FFF2-40B4-BE49-F238E27FC236}">
                    <a16:creationId xmlns:a16="http://schemas.microsoft.com/office/drawing/2014/main" id="{E36830FD-66AF-FCFC-3EBE-D2066A1C824F}"/>
                  </a:ext>
                </a:extLst>
              </p:cNvPr>
              <p:cNvSpPr/>
              <p:nvPr/>
            </p:nvSpPr>
            <p:spPr>
              <a:xfrm>
                <a:off x="305525" y="1690303"/>
                <a:ext cx="2016000" cy="540060"/>
              </a:xfrm>
              <a:prstGeom prst="rect">
                <a:avLst/>
              </a:prstGeom>
              <a:solidFill>
                <a:srgbClr val="36A7DA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16" name="8 Marcador de texto">
                <a:extLst>
                  <a:ext uri="{FF2B5EF4-FFF2-40B4-BE49-F238E27FC236}">
                    <a16:creationId xmlns:a16="http://schemas.microsoft.com/office/drawing/2014/main" id="{B2B05648-79D0-34A0-548C-CA1603FE137F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5525" y="1743077"/>
                <a:ext cx="2016000" cy="474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0" tIns="0" rIns="0" bIns="0" rtlCol="0" anchor="ctr" anchorCtr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ts val="16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78"/>
                  </a:buClr>
                  <a:buSzTx/>
                  <a:buFont typeface="Arial" pitchFamily="34" charset="0"/>
                  <a:buNone/>
                  <a:tabLst/>
                  <a:defRPr/>
                </a:pPr>
                <a:r>
                  <a:rPr lang="es-ES" sz="1400" b="1">
                    <a:solidFill>
                      <a:schemeClr val="bg1"/>
                    </a:solidFill>
                  </a:rPr>
                  <a:t>DIGITAL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ts val="16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78"/>
                  </a:buClr>
                  <a:buSzTx/>
                  <a:buFont typeface="Arial" pitchFamily="34" charset="0"/>
                  <a:buNone/>
                  <a:tabLst/>
                  <a:defRPr/>
                </a:pPr>
                <a:r>
                  <a:rPr lang="es-ES" sz="1400" b="1">
                    <a:solidFill>
                      <a:schemeClr val="bg1"/>
                    </a:solidFill>
                  </a:rPr>
                  <a:t>TECHNOLOGIES</a:t>
                </a:r>
                <a:endParaRPr kumimoji="0" lang="es-ES" sz="14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pic>
          <p:nvPicPr>
            <p:cNvPr id="14" name="24 Imagen" descr="agrupaciones-tecnologicas-mec.jpg">
              <a:extLst>
                <a:ext uri="{FF2B5EF4-FFF2-40B4-BE49-F238E27FC236}">
                  <a16:creationId xmlns:a16="http://schemas.microsoft.com/office/drawing/2014/main" id="{4870E774-9D81-E1D6-A3B3-AB1CAFF5FAA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2448000" y="1598352"/>
              <a:ext cx="2016224" cy="1133475"/>
            </a:xfrm>
            <a:prstGeom prst="rect">
              <a:avLst/>
            </a:prstGeom>
          </p:spPr>
        </p:pic>
      </p:grpSp>
      <p:grpSp>
        <p:nvGrpSpPr>
          <p:cNvPr id="17" name="65 Grupo">
            <a:extLst>
              <a:ext uri="{FF2B5EF4-FFF2-40B4-BE49-F238E27FC236}">
                <a16:creationId xmlns:a16="http://schemas.microsoft.com/office/drawing/2014/main" id="{1D6C437B-A95A-3779-4053-368816292FFB}"/>
              </a:ext>
            </a:extLst>
          </p:cNvPr>
          <p:cNvGrpSpPr/>
          <p:nvPr/>
        </p:nvGrpSpPr>
        <p:grpSpPr>
          <a:xfrm>
            <a:off x="8494730" y="4030584"/>
            <a:ext cx="1843024" cy="1567367"/>
            <a:chOff x="6912000" y="987574"/>
            <a:chExt cx="2016372" cy="1744253"/>
          </a:xfrm>
        </p:grpSpPr>
        <p:grpSp>
          <p:nvGrpSpPr>
            <p:cNvPr id="18" name="37 Grupo">
              <a:extLst>
                <a:ext uri="{FF2B5EF4-FFF2-40B4-BE49-F238E27FC236}">
                  <a16:creationId xmlns:a16="http://schemas.microsoft.com/office/drawing/2014/main" id="{30C9D76A-ACD1-4B5E-6D95-21373E392D93}"/>
                </a:ext>
              </a:extLst>
            </p:cNvPr>
            <p:cNvGrpSpPr/>
            <p:nvPr/>
          </p:nvGrpSpPr>
          <p:grpSpPr>
            <a:xfrm>
              <a:off x="6912372" y="987574"/>
              <a:ext cx="2016000" cy="540060"/>
              <a:chOff x="305525" y="1690303"/>
              <a:chExt cx="2016000" cy="540060"/>
            </a:xfrm>
          </p:grpSpPr>
          <p:sp>
            <p:nvSpPr>
              <p:cNvPr id="20" name="31 Rectángulo">
                <a:extLst>
                  <a:ext uri="{FF2B5EF4-FFF2-40B4-BE49-F238E27FC236}">
                    <a16:creationId xmlns:a16="http://schemas.microsoft.com/office/drawing/2014/main" id="{7597432F-784E-8FE9-4395-1C3570EDBBC4}"/>
                  </a:ext>
                </a:extLst>
              </p:cNvPr>
              <p:cNvSpPr/>
              <p:nvPr/>
            </p:nvSpPr>
            <p:spPr>
              <a:xfrm>
                <a:off x="305525" y="1690303"/>
                <a:ext cx="2016000" cy="540060"/>
              </a:xfrm>
              <a:prstGeom prst="rect">
                <a:avLst/>
              </a:prstGeom>
              <a:solidFill>
                <a:srgbClr val="36A7DA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1" name="8 Marcador de texto">
                <a:extLst>
                  <a:ext uri="{FF2B5EF4-FFF2-40B4-BE49-F238E27FC236}">
                    <a16:creationId xmlns:a16="http://schemas.microsoft.com/office/drawing/2014/main" id="{B1947A9D-A6AB-E2DF-6427-41F891AE425B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5525" y="1743077"/>
                <a:ext cx="2016000" cy="474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0" tIns="0" rIns="0" bIns="0" rtlCol="0" anchor="ctr" anchorCtr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ts val="16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78"/>
                  </a:buClr>
                  <a:buSzTx/>
                  <a:buFont typeface="Arial" pitchFamily="34" charset="0"/>
                  <a:buNone/>
                  <a:tabLst/>
                  <a:defRPr/>
                </a:pPr>
                <a:r>
                  <a:rPr kumimoji="0" lang="es-ES" sz="1400" b="1" i="0" u="none" strike="noStrike" kern="1200" cap="none" spc="-100" normalizeH="0" noProof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+mn-lt"/>
                    <a:ea typeface="+mn-ea"/>
                    <a:cs typeface="+mn-cs"/>
                  </a:rPr>
                  <a:t>SUSTAINABLE &amp; ADVANCED ELECTRICAL TECHNOLOGIES</a:t>
                </a:r>
                <a:endParaRPr kumimoji="0" lang="es-ES" sz="1400" b="0" i="0" u="none" strike="noStrike" kern="1200" cap="none" spc="-100" normalizeH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pic>
          <p:nvPicPr>
            <p:cNvPr id="19" name="30 Imagen" descr="agrupaciones-tecnologicas-mec.jpg">
              <a:extLst>
                <a:ext uri="{FF2B5EF4-FFF2-40B4-BE49-F238E27FC236}">
                  <a16:creationId xmlns:a16="http://schemas.microsoft.com/office/drawing/2014/main" id="{7E904632-4080-8434-2B49-A813DB715DA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6912000" y="1598352"/>
              <a:ext cx="2016224" cy="1133475"/>
            </a:xfrm>
            <a:prstGeom prst="rect">
              <a:avLst/>
            </a:prstGeom>
          </p:spPr>
        </p:pic>
      </p:grpSp>
      <p:grpSp>
        <p:nvGrpSpPr>
          <p:cNvPr id="22" name="27 Grupo">
            <a:extLst>
              <a:ext uri="{FF2B5EF4-FFF2-40B4-BE49-F238E27FC236}">
                <a16:creationId xmlns:a16="http://schemas.microsoft.com/office/drawing/2014/main" id="{7CDDD9D4-E114-206D-B909-7715F115EF99}"/>
              </a:ext>
            </a:extLst>
          </p:cNvPr>
          <p:cNvGrpSpPr/>
          <p:nvPr/>
        </p:nvGrpSpPr>
        <p:grpSpPr>
          <a:xfrm>
            <a:off x="6736395" y="4030584"/>
            <a:ext cx="1727748" cy="1567367"/>
            <a:chOff x="4680000" y="987574"/>
            <a:chExt cx="2023562" cy="1748426"/>
          </a:xfrm>
        </p:grpSpPr>
        <p:grpSp>
          <p:nvGrpSpPr>
            <p:cNvPr id="23" name="37 Grupo">
              <a:extLst>
                <a:ext uri="{FF2B5EF4-FFF2-40B4-BE49-F238E27FC236}">
                  <a16:creationId xmlns:a16="http://schemas.microsoft.com/office/drawing/2014/main" id="{A88FC03D-51AF-0B20-1C7B-D6B885C394E3}"/>
                </a:ext>
              </a:extLst>
            </p:cNvPr>
            <p:cNvGrpSpPr/>
            <p:nvPr/>
          </p:nvGrpSpPr>
          <p:grpSpPr>
            <a:xfrm>
              <a:off x="4680124" y="987574"/>
              <a:ext cx="2016000" cy="540060"/>
              <a:chOff x="305525" y="1690303"/>
              <a:chExt cx="2016000" cy="540060"/>
            </a:xfrm>
          </p:grpSpPr>
          <p:sp>
            <p:nvSpPr>
              <p:cNvPr id="25" name="40 Rectángulo">
                <a:extLst>
                  <a:ext uri="{FF2B5EF4-FFF2-40B4-BE49-F238E27FC236}">
                    <a16:creationId xmlns:a16="http://schemas.microsoft.com/office/drawing/2014/main" id="{CC68D61D-A2EA-C8D0-C361-B3C3B69FEE9C}"/>
                  </a:ext>
                </a:extLst>
              </p:cNvPr>
              <p:cNvSpPr/>
              <p:nvPr/>
            </p:nvSpPr>
            <p:spPr>
              <a:xfrm>
                <a:off x="305525" y="1690303"/>
                <a:ext cx="2016000" cy="540060"/>
              </a:xfrm>
              <a:prstGeom prst="rect">
                <a:avLst/>
              </a:prstGeom>
              <a:solidFill>
                <a:srgbClr val="36A7DA"/>
              </a:solidFill>
              <a:ln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s-ES"/>
              </a:p>
            </p:txBody>
          </p:sp>
          <p:sp>
            <p:nvSpPr>
              <p:cNvPr id="26" name="8 Marcador de texto">
                <a:extLst>
                  <a:ext uri="{FF2B5EF4-FFF2-40B4-BE49-F238E27FC236}">
                    <a16:creationId xmlns:a16="http://schemas.microsoft.com/office/drawing/2014/main" id="{76BF277D-AF2B-E113-86C2-6D80F05B7016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305525" y="1743077"/>
                <a:ext cx="2016000" cy="474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vert="horz" lIns="0" tIns="0" rIns="0" bIns="0" rtlCol="0" anchor="ctr" anchorCtr="0">
                <a:noAutofit/>
              </a:bodyPr>
              <a:lstStyle/>
              <a:p>
                <a:pPr marL="0" marR="0" lvl="0" indent="0" algn="ctr" defTabSz="914400" rtl="0" eaLnBrk="1" fontAlgn="auto" latinLnBrk="0" hangingPunct="1">
                  <a:lnSpc>
                    <a:spcPts val="16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78"/>
                  </a:buClr>
                  <a:buSzTx/>
                  <a:buFont typeface="Arial" pitchFamily="34" charset="0"/>
                  <a:buNone/>
                  <a:tabLst/>
                  <a:defRPr/>
                </a:pPr>
                <a:r>
                  <a:rPr lang="es-ES" sz="1400" b="1">
                    <a:solidFill>
                      <a:schemeClr val="bg1"/>
                    </a:solidFill>
                  </a:rPr>
                  <a:t>MECHATRONICS </a:t>
                </a:r>
              </a:p>
              <a:p>
                <a:pPr marL="0" marR="0" lvl="0" indent="0" algn="ctr" defTabSz="914400" rtl="0" eaLnBrk="1" fontAlgn="auto" latinLnBrk="0" hangingPunct="1">
                  <a:lnSpc>
                    <a:spcPts val="1600"/>
                  </a:lnSpc>
                  <a:spcBef>
                    <a:spcPts val="0"/>
                  </a:spcBef>
                  <a:spcAft>
                    <a:spcPts val="0"/>
                  </a:spcAft>
                  <a:buClr>
                    <a:srgbClr val="000078"/>
                  </a:buClr>
                  <a:buSzTx/>
                  <a:buFont typeface="Arial" pitchFamily="34" charset="0"/>
                  <a:buNone/>
                  <a:tabLst/>
                  <a:defRPr/>
                </a:pPr>
                <a:r>
                  <a:rPr lang="es-ES" sz="1400" b="1">
                    <a:solidFill>
                      <a:schemeClr val="bg1"/>
                    </a:solidFill>
                  </a:rPr>
                  <a:t>SYSTEMS</a:t>
                </a:r>
                <a:endParaRPr kumimoji="0" lang="es-ES" sz="14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n-lt"/>
                  <a:ea typeface="+mn-ea"/>
                  <a:cs typeface="+mn-cs"/>
                </a:endParaRPr>
              </a:p>
            </p:txBody>
          </p:sp>
        </p:grpSp>
        <p:pic>
          <p:nvPicPr>
            <p:cNvPr id="24" name="39 Imagen" descr="agrupaciones-tecnologicas_Mecatronica.jpg">
              <a:extLst>
                <a:ext uri="{FF2B5EF4-FFF2-40B4-BE49-F238E27FC236}">
                  <a16:creationId xmlns:a16="http://schemas.microsoft.com/office/drawing/2014/main" id="{3B277CEA-DBF1-D907-F0EE-6AE0D825905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4680000" y="1598400"/>
              <a:ext cx="2023562" cy="11376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104126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20F6780E-49F1-5F2B-D4FB-724198C28F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166" y="1071789"/>
            <a:ext cx="11103634" cy="327243"/>
          </a:xfrm>
        </p:spPr>
        <p:txBody>
          <a:bodyPr>
            <a:normAutofit fontScale="90000"/>
          </a:bodyPr>
          <a:lstStyle/>
          <a:p>
            <a:r>
              <a:rPr lang="es-ES" sz="2800" u="sng" dirty="0"/>
              <a:t>1. INTRODUCTION</a:t>
            </a:r>
          </a:p>
        </p:txBody>
      </p:sp>
      <p:sp>
        <p:nvSpPr>
          <p:cNvPr id="5" name="Marcador de contenido 4">
            <a:extLst>
              <a:ext uri="{FF2B5EF4-FFF2-40B4-BE49-F238E27FC236}">
                <a16:creationId xmlns:a16="http://schemas.microsoft.com/office/drawing/2014/main" id="{EC135220-C6DA-DC0C-3190-D863791573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481" y="1399032"/>
            <a:ext cx="12015272" cy="4690872"/>
          </a:xfrm>
        </p:spPr>
        <p:txBody>
          <a:bodyPr vert="horz" lIns="91440" tIns="45720" rIns="91440" bIns="45720" rtlCol="0" anchor="t">
            <a:normAutofit fontScale="77500" lnSpcReduction="20000"/>
          </a:bodyPr>
          <a:lstStyle/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600" dirty="0"/>
              <a:t>During the last 14 years, ITAINNOVA has been involved in activities related to particle physics detectors. </a:t>
            </a:r>
          </a:p>
          <a:p>
            <a:pPr marL="285750" indent="-285750">
              <a:lnSpc>
                <a:spcPct val="120000"/>
              </a:lnSpc>
              <a:buFont typeface="Arial" panose="020B0604020202020204" pitchFamily="34" charset="0"/>
              <a:buChar char="•"/>
            </a:pPr>
            <a:r>
              <a:rPr lang="en-US" sz="2600" dirty="0"/>
              <a:t>These activities have been focused on: </a:t>
            </a:r>
            <a:endParaRPr lang="en-US" sz="2600" dirty="0">
              <a:cs typeface="Arial"/>
            </a:endParaRPr>
          </a:p>
          <a:p>
            <a:pPr marL="971550" lvl="1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600" b="1" dirty="0"/>
              <a:t>Front end electronics (FEE) design</a:t>
            </a:r>
            <a:endParaRPr lang="en-US" sz="2600" dirty="0">
              <a:cs typeface="Arial"/>
            </a:endParaRPr>
          </a:p>
          <a:p>
            <a:pPr marL="971550" lvl="1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600" b="1" dirty="0"/>
              <a:t>Electromagnetic interference phenomena </a:t>
            </a:r>
            <a:r>
              <a:rPr lang="en-US" sz="2600" dirty="0"/>
              <a:t>(EMI /EMC) </a:t>
            </a:r>
            <a:r>
              <a:rPr lang="en-US" sz="2600" b="1" dirty="0"/>
              <a:t>characterization</a:t>
            </a:r>
            <a:r>
              <a:rPr lang="en-US" sz="2600" dirty="0"/>
              <a:t> of physics detectors and facilities</a:t>
            </a:r>
            <a:endParaRPr lang="en-US" sz="2600" dirty="0">
              <a:cs typeface="Arial"/>
            </a:endParaRPr>
          </a:p>
          <a:p>
            <a:pPr marL="971550" lvl="1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600" b="1" dirty="0"/>
              <a:t>Power systems designs for physics detectors</a:t>
            </a:r>
            <a:endParaRPr lang="en-US" sz="2600" dirty="0">
              <a:cs typeface="Arial"/>
            </a:endParaRPr>
          </a:p>
          <a:p>
            <a:pPr marL="971550" lvl="1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600" b="1" dirty="0"/>
              <a:t>Distributed clock systems design</a:t>
            </a:r>
            <a:r>
              <a:rPr lang="en-US" sz="2600" dirty="0"/>
              <a:t> for timing detectors</a:t>
            </a:r>
          </a:p>
          <a:p>
            <a:pPr marL="971550" lvl="1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r>
              <a:rPr lang="en-US" sz="2600" b="1" dirty="0"/>
              <a:t>RF instrumentation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/>
              <a:t>18 members of the team </a:t>
            </a:r>
          </a:p>
          <a:p>
            <a:pPr marL="971550" lvl="1" indent="-285750"/>
            <a:r>
              <a:rPr lang="en-US" sz="2200" dirty="0"/>
              <a:t>10 engineers ( 5 </a:t>
            </a:r>
            <a:r>
              <a:rPr lang="en-US" sz="2200" dirty="0" err="1"/>
              <a:t>phD</a:t>
            </a:r>
            <a:r>
              <a:rPr lang="en-US" sz="2200" dirty="0"/>
              <a:t> &amp; 5 Master) – 1 finishing PhD</a:t>
            </a:r>
          </a:p>
          <a:p>
            <a:pPr marL="971550" lvl="1" indent="-285750"/>
            <a:r>
              <a:rPr lang="en-US" sz="2200" dirty="0"/>
              <a:t>7 technical staff giving support &amp; 1 student  ( preparing his master thesis)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dirty="0"/>
              <a:t>FTE involved in physics detectors per year - 5 </a:t>
            </a:r>
          </a:p>
          <a:p>
            <a:pPr marL="971550" lvl="1" indent="-285750">
              <a:lnSpc>
                <a:spcPct val="120000"/>
              </a:lnSpc>
              <a:buFont typeface="Wingdings" panose="05000000000000000000" pitchFamily="2" charset="2"/>
              <a:buChar char="Ø"/>
            </a:pPr>
            <a:endParaRPr lang="en-US" sz="2600" dirty="0">
              <a:cs typeface="Arial"/>
            </a:endParaRP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188292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4615BE-5294-4AE3-85A6-1D84511CF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5939" y="940021"/>
            <a:ext cx="8843977" cy="684609"/>
          </a:xfrm>
        </p:spPr>
        <p:txBody>
          <a:bodyPr>
            <a:normAutofit/>
          </a:bodyPr>
          <a:lstStyle/>
          <a:p>
            <a:r>
              <a:rPr lang="es-ES" sz="2600" u="sng" dirty="0"/>
              <a:t>2. PAST ACTIVITIES – EXPERTISE GAINED</a:t>
            </a:r>
            <a:endParaRPr lang="en-US" sz="2600" u="sng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AB8D6A-3219-4BFC-AFDD-6B104FBC8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17515" y="1595302"/>
            <a:ext cx="10537681" cy="4844417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/>
              <a:t>AIDA 2020: </a:t>
            </a:r>
            <a:r>
              <a:rPr lang="es-ES" dirty="0" err="1"/>
              <a:t>Advanced</a:t>
            </a:r>
            <a:r>
              <a:rPr lang="es-ES" dirty="0"/>
              <a:t> </a:t>
            </a:r>
            <a:r>
              <a:rPr lang="es-ES" dirty="0" err="1"/>
              <a:t>European</a:t>
            </a:r>
            <a:r>
              <a:rPr lang="es-ES" dirty="0"/>
              <a:t> </a:t>
            </a:r>
            <a:r>
              <a:rPr lang="es-ES" dirty="0" err="1"/>
              <a:t>Infrastructures</a:t>
            </a:r>
            <a:r>
              <a:rPr lang="es-ES" dirty="0"/>
              <a:t> </a:t>
            </a:r>
            <a:r>
              <a:rPr lang="es-ES" dirty="0" err="1"/>
              <a:t>for</a:t>
            </a:r>
            <a:r>
              <a:rPr lang="es-ES" dirty="0"/>
              <a:t> </a:t>
            </a:r>
            <a:r>
              <a:rPr lang="es-ES" dirty="0" err="1"/>
              <a:t>Detectors</a:t>
            </a:r>
            <a:r>
              <a:rPr lang="es-ES" dirty="0"/>
              <a:t> at </a:t>
            </a:r>
            <a:r>
              <a:rPr lang="es-ES" dirty="0" err="1"/>
              <a:t>Accelerators</a:t>
            </a:r>
            <a:r>
              <a:rPr lang="es-ES" dirty="0"/>
              <a:t>”, Ref. </a:t>
            </a:r>
            <a:r>
              <a:rPr lang="es-ES" b="1" dirty="0"/>
              <a:t>H2020-INFRAIA-2014-2015 – 654168</a:t>
            </a:r>
            <a:r>
              <a:rPr lang="es-ES" dirty="0"/>
              <a:t>, </a:t>
            </a:r>
            <a:r>
              <a:rPr lang="es-ES" dirty="0" err="1"/>
              <a:t>Funding</a:t>
            </a:r>
            <a:r>
              <a:rPr lang="es-ES" dirty="0"/>
              <a:t> Agency: EU-H2020, </a:t>
            </a:r>
            <a:r>
              <a:rPr lang="es-ES" dirty="0" err="1"/>
              <a:t>Duration</a:t>
            </a:r>
            <a:r>
              <a:rPr lang="es-ES" dirty="0"/>
              <a:t>: 2015- 2019 PI: Dr. Laurent  </a:t>
            </a:r>
            <a:r>
              <a:rPr lang="es-ES" dirty="0" err="1"/>
              <a:t>Serin</a:t>
            </a:r>
            <a:r>
              <a:rPr lang="es-ES" dirty="0"/>
              <a:t>, </a:t>
            </a:r>
            <a:r>
              <a:rPr lang="es-ES" dirty="0" err="1"/>
              <a:t>Type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participation</a:t>
            </a:r>
            <a:r>
              <a:rPr lang="es-ES" dirty="0"/>
              <a:t>: </a:t>
            </a:r>
            <a:r>
              <a:rPr lang="es-ES" dirty="0" err="1"/>
              <a:t>Investigator</a:t>
            </a:r>
            <a:r>
              <a:rPr lang="es-ES" dirty="0"/>
              <a:t>  y </a:t>
            </a:r>
            <a:r>
              <a:rPr lang="es-ES" b="1" dirty="0">
                <a:solidFill>
                  <a:srgbClr val="FF0000"/>
                </a:solidFill>
              </a:rPr>
              <a:t>WP12 leader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/>
              <a:t>EMC  </a:t>
            </a:r>
            <a:r>
              <a:rPr lang="es-ES" b="1" dirty="0" err="1"/>
              <a:t>studies</a:t>
            </a:r>
            <a:r>
              <a:rPr lang="es-ES" b="1" dirty="0"/>
              <a:t> </a:t>
            </a:r>
            <a:r>
              <a:rPr lang="es-ES" b="1" dirty="0" err="1"/>
              <a:t>for</a:t>
            </a:r>
            <a:r>
              <a:rPr lang="es-ES" b="1" dirty="0"/>
              <a:t> </a:t>
            </a:r>
            <a:r>
              <a:rPr lang="es-ES" b="1" dirty="0" err="1"/>
              <a:t>the</a:t>
            </a:r>
            <a:r>
              <a:rPr lang="es-ES" b="1" dirty="0"/>
              <a:t> DEPFET pixel detector at Belle II </a:t>
            </a:r>
            <a:r>
              <a:rPr lang="es-ES" b="1" dirty="0" err="1"/>
              <a:t>experiment</a:t>
            </a:r>
            <a:r>
              <a:rPr lang="es-ES" dirty="0"/>
              <a:t>, Company: Max Planck </a:t>
            </a:r>
            <a:r>
              <a:rPr lang="es-ES" dirty="0" err="1"/>
              <a:t>Institute</a:t>
            </a:r>
            <a:r>
              <a:rPr lang="es-ES" dirty="0"/>
              <a:t> </a:t>
            </a:r>
            <a:r>
              <a:rPr lang="es-ES" dirty="0" err="1"/>
              <a:t>of</a:t>
            </a:r>
            <a:r>
              <a:rPr lang="es-ES" dirty="0"/>
              <a:t> </a:t>
            </a:r>
            <a:r>
              <a:rPr lang="es-ES" dirty="0" err="1"/>
              <a:t>Physics</a:t>
            </a:r>
            <a:r>
              <a:rPr lang="es-ES" dirty="0"/>
              <a:t> (</a:t>
            </a:r>
            <a:r>
              <a:rPr lang="es-ES" dirty="0" err="1"/>
              <a:t>Germany</a:t>
            </a:r>
            <a:r>
              <a:rPr lang="es-ES" dirty="0"/>
              <a:t>) MPI, </a:t>
            </a:r>
            <a:r>
              <a:rPr lang="es-ES" b="1" dirty="0"/>
              <a:t>Principal </a:t>
            </a:r>
            <a:r>
              <a:rPr lang="es-ES" b="1" dirty="0" err="1"/>
              <a:t>investigator</a:t>
            </a:r>
            <a:r>
              <a:rPr lang="es-ES" b="1" dirty="0"/>
              <a:t>: </a:t>
            </a:r>
            <a:r>
              <a:rPr lang="es-ES" b="1" dirty="0" err="1">
                <a:solidFill>
                  <a:srgbClr val="FF0000"/>
                </a:solidFill>
              </a:rPr>
              <a:t>Dr</a:t>
            </a:r>
            <a:r>
              <a:rPr lang="es-ES" b="1" dirty="0">
                <a:solidFill>
                  <a:srgbClr val="FF0000"/>
                </a:solidFill>
              </a:rPr>
              <a:t> .Fernando Arteche</a:t>
            </a:r>
            <a:r>
              <a:rPr lang="es-ES" dirty="0"/>
              <a:t>, </a:t>
            </a:r>
            <a:r>
              <a:rPr lang="es-ES" dirty="0" err="1"/>
              <a:t>Duration</a:t>
            </a:r>
            <a:r>
              <a:rPr lang="es-ES" dirty="0"/>
              <a:t> 2011-2016,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/>
              <a:t>REWARD:</a:t>
            </a:r>
            <a:r>
              <a:rPr lang="en-US" dirty="0"/>
              <a:t> Real time Wide Area Radiation surveillance system” REF: </a:t>
            </a:r>
            <a:r>
              <a:rPr lang="en-US" b="1" dirty="0"/>
              <a:t>FP7- 284845</a:t>
            </a:r>
            <a:r>
              <a:rPr lang="en-US" dirty="0"/>
              <a:t>, 2011- 2014, </a:t>
            </a:r>
            <a:r>
              <a:rPr lang="sv-SE" dirty="0"/>
              <a:t>Budget: 4 265 883 €. (ITAINNOVA´s Budget: 20.000 €.), </a:t>
            </a:r>
            <a:r>
              <a:rPr lang="sv-SE" b="1" dirty="0"/>
              <a:t>IP: Dr. Manuel Lozano</a:t>
            </a:r>
            <a:r>
              <a:rPr lang="sv-SE" dirty="0"/>
              <a:t>, </a:t>
            </a:r>
            <a:endParaRPr lang="es-E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/>
              <a:t>CMSRUN2-B:</a:t>
            </a:r>
            <a:r>
              <a:rPr lang="es-ES" dirty="0"/>
              <a:t> PARTICIPACION EN EL EXPERIMENTO CMS DEL LHC-PIXEL UPGRADE PARA ALTA LUMINOSIDAD”,</a:t>
            </a:r>
            <a:r>
              <a:rPr lang="es-ES" dirty="0" err="1"/>
              <a:t>Ref</a:t>
            </a:r>
            <a:r>
              <a:rPr lang="es-ES" dirty="0"/>
              <a:t>: </a:t>
            </a:r>
            <a:r>
              <a:rPr lang="es-ES" b="1" dirty="0"/>
              <a:t>FPA2017-85155-C4-3R</a:t>
            </a:r>
            <a:r>
              <a:rPr lang="es-ES" dirty="0"/>
              <a:t>, Ministerio de Ciencia e Innovación y Universidades, </a:t>
            </a:r>
            <a:r>
              <a:rPr lang="es-ES" dirty="0" err="1"/>
              <a:t>Duration</a:t>
            </a:r>
            <a:r>
              <a:rPr lang="es-ES" dirty="0"/>
              <a:t>: 2018-2020,, </a:t>
            </a:r>
            <a:r>
              <a:rPr lang="es-ES" b="1" dirty="0"/>
              <a:t>IP: </a:t>
            </a:r>
            <a:r>
              <a:rPr lang="es-ES" b="1" dirty="0" err="1">
                <a:solidFill>
                  <a:srgbClr val="FF0000"/>
                </a:solidFill>
              </a:rPr>
              <a:t>Dr.Fernando</a:t>
            </a:r>
            <a:r>
              <a:rPr lang="es-ES" b="1" dirty="0">
                <a:solidFill>
                  <a:srgbClr val="FF0000"/>
                </a:solidFill>
              </a:rPr>
              <a:t> Arteche.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/>
              <a:t>CMSRUN2</a:t>
            </a:r>
            <a:r>
              <a:rPr lang="es-ES" dirty="0"/>
              <a:t>: PARTICIPACION EN EL EXPERIMENTO CMS DEL LHC: RUN 2 Y UPGRADE DE ALTA LUMINOSIDAD” , Ref. </a:t>
            </a:r>
            <a:r>
              <a:rPr lang="es-ES" b="1" dirty="0"/>
              <a:t>FPA2014-55295-C3-3R</a:t>
            </a:r>
            <a:r>
              <a:rPr lang="es-ES" dirty="0"/>
              <a:t> ,Ministerio de Economía, Duración: 2015- 2017, Principal </a:t>
            </a:r>
            <a:r>
              <a:rPr lang="es-ES" dirty="0" err="1"/>
              <a:t>investigator</a:t>
            </a:r>
            <a:r>
              <a:rPr lang="es-ES" dirty="0"/>
              <a:t>: </a:t>
            </a:r>
            <a:r>
              <a:rPr lang="es-ES" b="1" dirty="0" err="1">
                <a:solidFill>
                  <a:srgbClr val="FF0000"/>
                </a:solidFill>
              </a:rPr>
              <a:t>Dr</a:t>
            </a:r>
            <a:r>
              <a:rPr lang="es-ES" b="1" dirty="0">
                <a:solidFill>
                  <a:srgbClr val="FF0000"/>
                </a:solidFill>
              </a:rPr>
              <a:t> .Fernando Arteche</a:t>
            </a:r>
            <a:r>
              <a:rPr lang="es-ES" dirty="0"/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/>
              <a:t>DET4HEP: I+D </a:t>
            </a:r>
            <a:r>
              <a:rPr lang="es-ES" dirty="0"/>
              <a:t>en detectores para futuros Colisionadores” Ref. </a:t>
            </a:r>
            <a:r>
              <a:rPr lang="es-ES" b="1" dirty="0"/>
              <a:t>FPA – 2010 – 22163 – C02-01</a:t>
            </a:r>
            <a:r>
              <a:rPr lang="es-ES" dirty="0"/>
              <a:t>, Ministerio de Ciencia y Tecnología, </a:t>
            </a:r>
            <a:r>
              <a:rPr lang="es-ES" dirty="0" err="1"/>
              <a:t>Duration</a:t>
            </a:r>
            <a:r>
              <a:rPr lang="es-ES" dirty="0"/>
              <a:t>: 2011- 2013, </a:t>
            </a:r>
            <a:r>
              <a:rPr lang="es-ES" b="1" dirty="0"/>
              <a:t>IP: Dr. Ivan Vila  (IFCA</a:t>
            </a:r>
            <a:r>
              <a:rPr lang="es-ES" dirty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/>
              <a:t>HDI4CMSPIX:</a:t>
            </a:r>
            <a:r>
              <a:rPr lang="es-ES" dirty="0"/>
              <a:t> Desarrollo y diseño del HDI (High </a:t>
            </a:r>
            <a:r>
              <a:rPr lang="es-ES" dirty="0" err="1"/>
              <a:t>Density</a:t>
            </a:r>
            <a:r>
              <a:rPr lang="es-ES" dirty="0"/>
              <a:t> </a:t>
            </a:r>
            <a:r>
              <a:rPr lang="es-ES" dirty="0" err="1"/>
              <a:t>Interconnection</a:t>
            </a:r>
            <a:r>
              <a:rPr lang="es-ES" dirty="0"/>
              <a:t> </a:t>
            </a:r>
            <a:r>
              <a:rPr lang="es-ES" dirty="0" err="1"/>
              <a:t>board</a:t>
            </a:r>
            <a:r>
              <a:rPr lang="es-ES" dirty="0"/>
              <a:t>) basado en el RD53A </a:t>
            </a:r>
            <a:r>
              <a:rPr lang="es-ES" dirty="0" err="1"/>
              <a:t>readout</a:t>
            </a:r>
            <a:r>
              <a:rPr lang="es-ES" dirty="0"/>
              <a:t> chip para el nuevo detector de pixeles de CMS – Fase II”, </a:t>
            </a:r>
            <a:r>
              <a:rPr lang="es-ES" b="1" dirty="0"/>
              <a:t>Ref. LMP170_18 , DGA </a:t>
            </a:r>
            <a:r>
              <a:rPr lang="es-ES" dirty="0"/>
              <a:t>, </a:t>
            </a:r>
            <a:r>
              <a:rPr lang="es-ES" dirty="0" err="1"/>
              <a:t>Duration</a:t>
            </a:r>
            <a:r>
              <a:rPr lang="es-ES" dirty="0"/>
              <a:t>: 2018- 2020</a:t>
            </a:r>
            <a:r>
              <a:rPr lang="es-ES" b="1" dirty="0"/>
              <a:t>IP: </a:t>
            </a:r>
            <a:r>
              <a:rPr lang="es-ES" b="1" dirty="0">
                <a:solidFill>
                  <a:srgbClr val="FF0000"/>
                </a:solidFill>
              </a:rPr>
              <a:t>Dr. Fernando Arteche</a:t>
            </a:r>
            <a:endParaRPr lang="es-E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b="1" dirty="0"/>
              <a:t>Caracterización electromagnética y estudio de las medidas correctoras necesarias en el laboratorio subterráneo de Canfranc”, </a:t>
            </a:r>
            <a:r>
              <a:rPr lang="es-ES" dirty="0"/>
              <a:t>Company: ICTS- Laboratorio Subterráneo de Canfranc (</a:t>
            </a:r>
            <a:r>
              <a:rPr lang="es-ES" dirty="0" err="1"/>
              <a:t>Spain</a:t>
            </a:r>
            <a:r>
              <a:rPr lang="es-ES" dirty="0"/>
              <a:t>), Principal </a:t>
            </a:r>
            <a:r>
              <a:rPr lang="es-ES" dirty="0" err="1"/>
              <a:t>investigator</a:t>
            </a:r>
            <a:r>
              <a:rPr lang="es-ES" dirty="0"/>
              <a:t>: </a:t>
            </a:r>
            <a:r>
              <a:rPr lang="es-ES" b="1" dirty="0" err="1">
                <a:solidFill>
                  <a:srgbClr val="FF0000"/>
                </a:solidFill>
              </a:rPr>
              <a:t>Dr</a:t>
            </a:r>
            <a:r>
              <a:rPr lang="es-ES" b="1" dirty="0">
                <a:solidFill>
                  <a:srgbClr val="FF0000"/>
                </a:solidFill>
              </a:rPr>
              <a:t> .Fernando Arteche</a:t>
            </a:r>
            <a:r>
              <a:rPr lang="es-ES" dirty="0"/>
              <a:t>, Duration:2019-2021, </a:t>
            </a:r>
          </a:p>
        </p:txBody>
      </p:sp>
      <p:sp>
        <p:nvSpPr>
          <p:cNvPr id="6" name="Abrir llave 5">
            <a:extLst>
              <a:ext uri="{FF2B5EF4-FFF2-40B4-BE49-F238E27FC236}">
                <a16:creationId xmlns:a16="http://schemas.microsoft.com/office/drawing/2014/main" id="{4518AD9E-C233-BFCE-8E3E-D77A5525EE7A}"/>
              </a:ext>
            </a:extLst>
          </p:cNvPr>
          <p:cNvSpPr/>
          <p:nvPr/>
        </p:nvSpPr>
        <p:spPr>
          <a:xfrm>
            <a:off x="1381329" y="1585574"/>
            <a:ext cx="136186" cy="1323006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8" name="CuadroTexto 7">
            <a:extLst>
              <a:ext uri="{FF2B5EF4-FFF2-40B4-BE49-F238E27FC236}">
                <a16:creationId xmlns:a16="http://schemas.microsoft.com/office/drawing/2014/main" id="{B35D483B-5D1B-8B1B-04A2-B0E338A01F89}"/>
              </a:ext>
            </a:extLst>
          </p:cNvPr>
          <p:cNvSpPr txBox="1"/>
          <p:nvPr/>
        </p:nvSpPr>
        <p:spPr>
          <a:xfrm>
            <a:off x="782894" y="2130505"/>
            <a:ext cx="4443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EU</a:t>
            </a:r>
          </a:p>
        </p:txBody>
      </p:sp>
      <p:sp>
        <p:nvSpPr>
          <p:cNvPr id="9" name="Abrir llave 8">
            <a:extLst>
              <a:ext uri="{FF2B5EF4-FFF2-40B4-BE49-F238E27FC236}">
                <a16:creationId xmlns:a16="http://schemas.microsoft.com/office/drawing/2014/main" id="{37AEF1AE-2025-B80E-C429-D9A68E26C506}"/>
              </a:ext>
            </a:extLst>
          </p:cNvPr>
          <p:cNvSpPr/>
          <p:nvPr/>
        </p:nvSpPr>
        <p:spPr>
          <a:xfrm>
            <a:off x="1381328" y="3073926"/>
            <a:ext cx="158893" cy="151753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D19CB16A-428D-5C0A-B073-2C4526105249}"/>
              </a:ext>
            </a:extLst>
          </p:cNvPr>
          <p:cNvSpPr txBox="1"/>
          <p:nvPr/>
        </p:nvSpPr>
        <p:spPr>
          <a:xfrm>
            <a:off x="424794" y="3716259"/>
            <a:ext cx="979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 err="1"/>
              <a:t>National</a:t>
            </a:r>
            <a:endParaRPr lang="es-ES" dirty="0"/>
          </a:p>
        </p:txBody>
      </p:sp>
      <p:sp>
        <p:nvSpPr>
          <p:cNvPr id="11" name="Abrir llave 10">
            <a:extLst>
              <a:ext uri="{FF2B5EF4-FFF2-40B4-BE49-F238E27FC236}">
                <a16:creationId xmlns:a16="http://schemas.microsoft.com/office/drawing/2014/main" id="{AA13106B-6D60-1AC8-B7E1-4D4FADCE979C}"/>
              </a:ext>
            </a:extLst>
          </p:cNvPr>
          <p:cNvSpPr/>
          <p:nvPr/>
        </p:nvSpPr>
        <p:spPr>
          <a:xfrm>
            <a:off x="1381329" y="4727925"/>
            <a:ext cx="158892" cy="1089270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ES"/>
          </a:p>
        </p:txBody>
      </p:sp>
      <p:sp>
        <p:nvSpPr>
          <p:cNvPr id="12" name="CuadroTexto 11">
            <a:extLst>
              <a:ext uri="{FF2B5EF4-FFF2-40B4-BE49-F238E27FC236}">
                <a16:creationId xmlns:a16="http://schemas.microsoft.com/office/drawing/2014/main" id="{C43B8679-F8E9-973F-3983-F49C058A4874}"/>
              </a:ext>
            </a:extLst>
          </p:cNvPr>
          <p:cNvSpPr txBox="1"/>
          <p:nvPr/>
        </p:nvSpPr>
        <p:spPr>
          <a:xfrm>
            <a:off x="350470" y="5087894"/>
            <a:ext cx="9901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Regional</a:t>
            </a:r>
          </a:p>
        </p:txBody>
      </p:sp>
      <p:sp>
        <p:nvSpPr>
          <p:cNvPr id="13" name="CuadroTexto 12">
            <a:extLst>
              <a:ext uri="{FF2B5EF4-FFF2-40B4-BE49-F238E27FC236}">
                <a16:creationId xmlns:a16="http://schemas.microsoft.com/office/drawing/2014/main" id="{97C0972F-2858-3515-CC67-56CC27B02090}"/>
              </a:ext>
            </a:extLst>
          </p:cNvPr>
          <p:cNvSpPr txBox="1"/>
          <p:nvPr/>
        </p:nvSpPr>
        <p:spPr>
          <a:xfrm rot="16200000">
            <a:off x="-790490" y="3516717"/>
            <a:ext cx="21035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dirty="0"/>
              <a:t>PREVIOUS PROJECTS</a:t>
            </a:r>
          </a:p>
        </p:txBody>
      </p:sp>
    </p:spTree>
    <p:extLst>
      <p:ext uri="{BB962C8B-B14F-4D97-AF65-F5344CB8AC3E}">
        <p14:creationId xmlns:p14="http://schemas.microsoft.com/office/powerpoint/2010/main" val="589464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 descr="Imagen de la pantalla de un video juego&#10;&#10;Descripción generada automáticamente con confianza baja">
            <a:extLst>
              <a:ext uri="{FF2B5EF4-FFF2-40B4-BE49-F238E27FC236}">
                <a16:creationId xmlns:a16="http://schemas.microsoft.com/office/drawing/2014/main" id="{A26DEBDD-7F6D-E0CC-C9A3-363DE840A0C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62509" y="3846983"/>
            <a:ext cx="4116119" cy="1967425"/>
          </a:xfrm>
          <a:prstGeom prst="rect">
            <a:avLst/>
          </a:prstGeom>
        </p:spPr>
      </p:pic>
      <p:pic>
        <p:nvPicPr>
          <p:cNvPr id="10" name="Picture 3">
            <a:extLst>
              <a:ext uri="{FF2B5EF4-FFF2-40B4-BE49-F238E27FC236}">
                <a16:creationId xmlns:a16="http://schemas.microsoft.com/office/drawing/2014/main" id="{02F5F033-90CD-4184-ADED-99E379958F3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310886" y="1788402"/>
            <a:ext cx="2868512" cy="16490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354615BE-5294-4AE3-85A6-1D84511CFD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8289" y="1011353"/>
            <a:ext cx="10935511" cy="496996"/>
          </a:xfrm>
        </p:spPr>
        <p:txBody>
          <a:bodyPr>
            <a:normAutofit/>
          </a:bodyPr>
          <a:lstStyle/>
          <a:p>
            <a:r>
              <a:rPr lang="es-ES" sz="2600" u="sng" dirty="0"/>
              <a:t>2. PAST ACTIVITIES – EXPERTISE GAINED</a:t>
            </a:r>
            <a:endParaRPr lang="en-US" sz="2600" u="sng" dirty="0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AB8D6A-3219-4BFC-AFDD-6B104FBC8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304" y="1871008"/>
            <a:ext cx="5167315" cy="1152374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/>
              <a:t>Design &amp; Develop </a:t>
            </a:r>
            <a:r>
              <a:rPr lang="en-US" sz="1800" dirty="0"/>
              <a:t>100 W </a:t>
            </a:r>
            <a:r>
              <a:rPr lang="en-US" sz="1800" b="1" dirty="0"/>
              <a:t>power unit for physics detectors</a:t>
            </a:r>
          </a:p>
          <a:p>
            <a:pPr marL="971550" lvl="1" indent="-285750"/>
            <a:r>
              <a:rPr lang="en-US" sz="1800" dirty="0"/>
              <a:t>UPS &amp; low noise power unit</a:t>
            </a:r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FEDF45F3-26A7-4C2D-8142-B088CDF0D9AF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216835" y="1514579"/>
            <a:ext cx="10827750" cy="332324"/>
          </a:xfrm>
        </p:spPr>
        <p:txBody>
          <a:bodyPr anchor="ctr">
            <a:normAutofit/>
          </a:bodyPr>
          <a:lstStyle/>
          <a:p>
            <a:r>
              <a:rPr lang="en-US" sz="2000" dirty="0"/>
              <a:t>The REWARD project develops portable, intelligent radiation detectors (neutron &amp; Gammas)</a:t>
            </a:r>
          </a:p>
        </p:txBody>
      </p:sp>
      <p:pic>
        <p:nvPicPr>
          <p:cNvPr id="6" name="14 Imagen" descr="20130618_124722.jpg">
            <a:extLst>
              <a:ext uri="{FF2B5EF4-FFF2-40B4-BE49-F238E27FC236}">
                <a16:creationId xmlns:a16="http://schemas.microsoft.com/office/drawing/2014/main" id="{6EDCC58B-E4CF-4152-BF01-38A532D8EB3A}"/>
              </a:ext>
            </a:extLst>
          </p:cNvPr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9578796" y="1806686"/>
            <a:ext cx="2408374" cy="200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19 CuadroTexto">
            <a:extLst>
              <a:ext uri="{FF2B5EF4-FFF2-40B4-BE49-F238E27FC236}">
                <a16:creationId xmlns:a16="http://schemas.microsoft.com/office/drawing/2014/main" id="{E56F061C-346D-4DB9-B8D7-48E307FD68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6134" y="2082696"/>
            <a:ext cx="29527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4 Layers – Low Noise</a:t>
            </a:r>
          </a:p>
        </p:txBody>
      </p:sp>
      <p:pic>
        <p:nvPicPr>
          <p:cNvPr id="11" name="Picture 2" descr="logo_header">
            <a:extLst>
              <a:ext uri="{FF2B5EF4-FFF2-40B4-BE49-F238E27FC236}">
                <a16:creationId xmlns:a16="http://schemas.microsoft.com/office/drawing/2014/main" id="{1788CB22-8136-4C07-97D5-E72B5820C8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007736" y="1742702"/>
            <a:ext cx="1031081" cy="41169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12" name="13 Imagen" descr="3060.jpg">
            <a:extLst>
              <a:ext uri="{FF2B5EF4-FFF2-40B4-BE49-F238E27FC236}">
                <a16:creationId xmlns:a16="http://schemas.microsoft.com/office/drawing/2014/main" id="{29E62E9A-8035-453E-8A7F-05D36F43192C}"/>
              </a:ext>
            </a:extLst>
          </p:cNvPr>
          <p:cNvPicPr>
            <a:picLocks noChangeAspect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67274" y="2289710"/>
            <a:ext cx="1228726" cy="368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2">
            <a:extLst>
              <a:ext uri="{FF2B5EF4-FFF2-40B4-BE49-F238E27FC236}">
                <a16:creationId xmlns:a16="http://schemas.microsoft.com/office/drawing/2014/main" id="{C8D4F99A-7F28-4BE8-946E-E0AEE71D31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477422" y="3846983"/>
            <a:ext cx="2401982" cy="196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3">
            <a:extLst>
              <a:ext uri="{FF2B5EF4-FFF2-40B4-BE49-F238E27FC236}">
                <a16:creationId xmlns:a16="http://schemas.microsoft.com/office/drawing/2014/main" id="{4C81EA39-E641-42E4-938D-B45B50F8BBC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811" t="259" r="9157"/>
          <a:stretch>
            <a:fillRect/>
          </a:stretch>
        </p:blipFill>
        <p:spPr bwMode="auto">
          <a:xfrm>
            <a:off x="2433607" y="3712553"/>
            <a:ext cx="2916606" cy="2212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3">
            <a:extLst>
              <a:ext uri="{FF2B5EF4-FFF2-40B4-BE49-F238E27FC236}">
                <a16:creationId xmlns:a16="http://schemas.microsoft.com/office/drawing/2014/main" id="{598DCB02-0290-4887-AECF-F4BD4908E9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140296" y="3816228"/>
            <a:ext cx="2167212" cy="1951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" name="3 CuadroTexto">
            <a:extLst>
              <a:ext uri="{FF2B5EF4-FFF2-40B4-BE49-F238E27FC236}">
                <a16:creationId xmlns:a16="http://schemas.microsoft.com/office/drawing/2014/main" id="{50252F31-EC2F-4547-8BD3-07D1200E091A}"/>
              </a:ext>
            </a:extLst>
          </p:cNvPr>
          <p:cNvSpPr txBox="1">
            <a:spLocks noChangeArrowheads="1"/>
          </p:cNvSpPr>
          <p:nvPr/>
        </p:nvSpPr>
        <p:spPr bwMode="auto">
          <a:xfrm rot="20736014">
            <a:off x="551160" y="4802320"/>
            <a:ext cx="35067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b="1" u="sng" dirty="0" err="1">
                <a:solidFill>
                  <a:srgbClr val="FF0000"/>
                </a:solidFill>
              </a:rPr>
              <a:t>Supercapacitor</a:t>
            </a:r>
            <a:r>
              <a:rPr lang="es-ES" b="1" u="sng" dirty="0">
                <a:solidFill>
                  <a:srgbClr val="FF0000"/>
                </a:solidFill>
              </a:rPr>
              <a:t> </a:t>
            </a:r>
            <a:r>
              <a:rPr lang="es-ES" b="1" u="sng" dirty="0" err="1">
                <a:solidFill>
                  <a:srgbClr val="FF0000"/>
                </a:solidFill>
              </a:rPr>
              <a:t>radiation</a:t>
            </a:r>
            <a:r>
              <a:rPr lang="es-ES" b="1" u="sng" dirty="0">
                <a:solidFill>
                  <a:srgbClr val="FF0000"/>
                </a:solidFill>
              </a:rPr>
              <a:t> </a:t>
            </a:r>
            <a:r>
              <a:rPr lang="es-ES" b="1" u="sng" dirty="0" err="1">
                <a:solidFill>
                  <a:srgbClr val="FF0000"/>
                </a:solidFill>
              </a:rPr>
              <a:t>campaign</a:t>
            </a:r>
            <a:endParaRPr lang="en-US" b="1" u="sng" dirty="0">
              <a:solidFill>
                <a:srgbClr val="FF0000"/>
              </a:solidFill>
            </a:endParaRPr>
          </a:p>
        </p:txBody>
      </p:sp>
      <p:pic>
        <p:nvPicPr>
          <p:cNvPr id="22" name="Picture 3">
            <a:extLst>
              <a:ext uri="{FF2B5EF4-FFF2-40B4-BE49-F238E27FC236}">
                <a16:creationId xmlns:a16="http://schemas.microsoft.com/office/drawing/2014/main" id="{B053A9E3-5221-4615-833A-AA10DC371E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188306" y="5924631"/>
            <a:ext cx="1116248" cy="603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13 Imagen" descr="3060.jpg">
            <a:extLst>
              <a:ext uri="{FF2B5EF4-FFF2-40B4-BE49-F238E27FC236}">
                <a16:creationId xmlns:a16="http://schemas.microsoft.com/office/drawing/2014/main" id="{FA52A722-B784-4D2F-86FF-F654E2944F12}"/>
              </a:ext>
            </a:extLst>
          </p:cNvPr>
          <p:cNvPicPr>
            <a:picLocks noChangeAspect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7962509" y="3936620"/>
            <a:ext cx="874288" cy="333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2">
            <a:extLst>
              <a:ext uri="{FF2B5EF4-FFF2-40B4-BE49-F238E27FC236}">
                <a16:creationId xmlns:a16="http://schemas.microsoft.com/office/drawing/2014/main" id="{C9F4D374-A521-4628-99F5-12A8B56DC1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23056" y="3936620"/>
            <a:ext cx="655740" cy="3332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Marcador de texto 6">
            <a:extLst>
              <a:ext uri="{FF2B5EF4-FFF2-40B4-BE49-F238E27FC236}">
                <a16:creationId xmlns:a16="http://schemas.microsoft.com/office/drawing/2014/main" id="{E5E02FDF-F420-49AD-8BF7-34622ACEDACD}"/>
              </a:ext>
            </a:extLst>
          </p:cNvPr>
          <p:cNvSpPr txBox="1">
            <a:spLocks/>
          </p:cNvSpPr>
          <p:nvPr/>
        </p:nvSpPr>
        <p:spPr>
          <a:xfrm>
            <a:off x="204830" y="3020760"/>
            <a:ext cx="10515600" cy="2955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ts val="12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s-ES" sz="1600" kern="1200" dirty="0">
                <a:solidFill>
                  <a:srgbClr val="36A7D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FTD-ILD sub-detector for International Linear Collider</a:t>
            </a:r>
          </a:p>
        </p:txBody>
      </p:sp>
      <p:sp>
        <p:nvSpPr>
          <p:cNvPr id="27" name="Marcador de contenido 2">
            <a:extLst>
              <a:ext uri="{FF2B5EF4-FFF2-40B4-BE49-F238E27FC236}">
                <a16:creationId xmlns:a16="http://schemas.microsoft.com/office/drawing/2014/main" id="{FB5123FB-C965-4B74-BAAA-FF730E9A36B1}"/>
              </a:ext>
            </a:extLst>
          </p:cNvPr>
          <p:cNvSpPr txBox="1">
            <a:spLocks/>
          </p:cNvSpPr>
          <p:nvPr/>
        </p:nvSpPr>
        <p:spPr>
          <a:xfrm>
            <a:off x="140295" y="3336780"/>
            <a:ext cx="8682691" cy="5016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s-ES" sz="1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s-ES" sz="1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s-ES" sz="1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s-ES" sz="1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s-ES" sz="1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10000"/>
              </a:lnSpc>
              <a:buFont typeface="Arial" panose="020B0604020202020204" pitchFamily="34" charset="0"/>
              <a:buChar char="•"/>
            </a:pPr>
            <a:r>
              <a:rPr lang="en-US" sz="1800" b="1" dirty="0"/>
              <a:t>Design and develop a power pulsing system </a:t>
            </a:r>
            <a:r>
              <a:rPr lang="en-US" sz="1800" dirty="0"/>
              <a:t>based on supercapacitors</a:t>
            </a:r>
          </a:p>
        </p:txBody>
      </p:sp>
    </p:spTree>
    <p:extLst>
      <p:ext uri="{BB962C8B-B14F-4D97-AF65-F5344CB8AC3E}">
        <p14:creationId xmlns:p14="http://schemas.microsoft.com/office/powerpoint/2010/main" val="12242587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AB8D6A-3219-4BFC-AFDD-6B104FBC8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7137" y="1817544"/>
            <a:ext cx="5765005" cy="1652458"/>
          </a:xfrm>
        </p:spPr>
        <p:txBody>
          <a:bodyPr>
            <a:noAutofit/>
          </a:bodyPr>
          <a:lstStyle/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b="1" dirty="0"/>
              <a:t>EMI effects on sensors  </a:t>
            </a:r>
            <a:r>
              <a:rPr lang="en-US" sz="1800" dirty="0"/>
              <a:t>(DEPFET- Double Side µstrip)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b="1" dirty="0"/>
              <a:t>Nosie propagation effects on </a:t>
            </a:r>
            <a:r>
              <a:rPr lang="en-US" sz="1800" dirty="0"/>
              <a:t>multi-conductor </a:t>
            </a:r>
            <a:r>
              <a:rPr lang="en-US" sz="1800" b="1" dirty="0"/>
              <a:t>cables</a:t>
            </a:r>
            <a:r>
              <a:rPr lang="en-US" sz="1800" dirty="0"/>
              <a:t>  (MTL models)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dirty="0"/>
              <a:t>EMC Belle II: </a:t>
            </a:r>
            <a:r>
              <a:rPr lang="en-US" sz="1800" b="1" dirty="0"/>
              <a:t>Electronics integration </a:t>
            </a:r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FEDF45F3-26A7-4C2D-8142-B088CDF0D9AF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339365" y="1469526"/>
            <a:ext cx="4882717" cy="327014"/>
          </a:xfrm>
        </p:spPr>
        <p:txBody>
          <a:bodyPr anchor="ctr">
            <a:noAutofit/>
          </a:bodyPr>
          <a:lstStyle/>
          <a:p>
            <a:pPr>
              <a:lnSpc>
                <a:spcPct val="100000"/>
              </a:lnSpc>
            </a:pPr>
            <a:r>
              <a:rPr lang="en-US" sz="2000" dirty="0"/>
              <a:t>Belle II – SVD &amp; DEPFET</a:t>
            </a:r>
          </a:p>
        </p:txBody>
      </p:sp>
      <p:pic>
        <p:nvPicPr>
          <p:cNvPr id="5" name="21 Imagen">
            <a:extLst>
              <a:ext uri="{FF2B5EF4-FFF2-40B4-BE49-F238E27FC236}">
                <a16:creationId xmlns:a16="http://schemas.microsoft.com/office/drawing/2014/main" id="{CB010610-0725-443D-87DD-1B159CD6F61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6296"/>
          <a:stretch>
            <a:fillRect/>
          </a:stretch>
        </p:blipFill>
        <p:spPr bwMode="auto">
          <a:xfrm>
            <a:off x="8631936" y="1039506"/>
            <a:ext cx="3422898" cy="3004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0F9722CA-BAD2-4364-A2E2-DA5C8EB2B15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138" y="3574032"/>
            <a:ext cx="4910893" cy="224060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EE7C5B02-1A3A-4B01-A51C-47C66CDFE93B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6733420" y="2071426"/>
            <a:ext cx="2699447" cy="1043187"/>
          </a:xfrm>
          <a:prstGeom prst="rect">
            <a:avLst/>
          </a:prstGeom>
        </p:spPr>
      </p:pic>
      <p:pic>
        <p:nvPicPr>
          <p:cNvPr id="15" name="21 Imagen">
            <a:extLst>
              <a:ext uri="{FF2B5EF4-FFF2-40B4-BE49-F238E27FC236}">
                <a16:creationId xmlns:a16="http://schemas.microsoft.com/office/drawing/2014/main" id="{24FBC1A7-57CB-461A-B932-3828C6FC60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44" b="3773"/>
          <a:stretch>
            <a:fillRect/>
          </a:stretch>
        </p:blipFill>
        <p:spPr bwMode="auto">
          <a:xfrm>
            <a:off x="5046446" y="4126957"/>
            <a:ext cx="3159339" cy="168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93F8D988-3E29-446A-D3CA-B0034579EF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55760" y="4148959"/>
            <a:ext cx="3859102" cy="1658256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3B14F725-4F86-2B22-D236-7DFFDE27770B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69342" y="1164323"/>
            <a:ext cx="1590668" cy="3004026"/>
          </a:xfrm>
          <a:prstGeom prst="rect">
            <a:avLst/>
          </a:prstGeom>
        </p:spPr>
      </p:pic>
      <p:pic>
        <p:nvPicPr>
          <p:cNvPr id="10" name="Imagen 9">
            <a:extLst>
              <a:ext uri="{FF2B5EF4-FFF2-40B4-BE49-F238E27FC236}">
                <a16:creationId xmlns:a16="http://schemas.microsoft.com/office/drawing/2014/main" id="{56FC2FD0-ACD9-29A9-6C94-C1094C00873D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045313" y="2573802"/>
            <a:ext cx="1302137" cy="978712"/>
          </a:xfrm>
          <a:prstGeom prst="rect">
            <a:avLst/>
          </a:prstGeom>
        </p:spPr>
      </p:pic>
      <p:sp>
        <p:nvSpPr>
          <p:cNvPr id="6" name="16 CuadroTexto">
            <a:extLst>
              <a:ext uri="{FF2B5EF4-FFF2-40B4-BE49-F238E27FC236}">
                <a16:creationId xmlns:a16="http://schemas.microsoft.com/office/drawing/2014/main" id="{7A51DF8D-4345-002C-52D2-664A5F2B9526}"/>
              </a:ext>
            </a:extLst>
          </p:cNvPr>
          <p:cNvSpPr txBox="1"/>
          <p:nvPr/>
        </p:nvSpPr>
        <p:spPr>
          <a:xfrm>
            <a:off x="368572" y="3480626"/>
            <a:ext cx="34821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 dirty="0">
                <a:highlight>
                  <a:srgbClr val="FFFF00"/>
                </a:highlight>
              </a:rPr>
              <a:t>Belle II SVD detector –   Full EMC campaign</a:t>
            </a:r>
            <a:endParaRPr lang="en-US" u="sng" dirty="0">
              <a:highlight>
                <a:srgbClr val="FFFF00"/>
              </a:highlight>
            </a:endParaRPr>
          </a:p>
        </p:txBody>
      </p:sp>
      <p:sp>
        <p:nvSpPr>
          <p:cNvPr id="16" name="16 CuadroTexto">
            <a:extLst>
              <a:ext uri="{FF2B5EF4-FFF2-40B4-BE49-F238E27FC236}">
                <a16:creationId xmlns:a16="http://schemas.microsoft.com/office/drawing/2014/main" id="{3EC03AB0-E7DF-418A-9E45-043E4980550B}"/>
              </a:ext>
            </a:extLst>
          </p:cNvPr>
          <p:cNvSpPr txBox="1"/>
          <p:nvPr/>
        </p:nvSpPr>
        <p:spPr>
          <a:xfrm>
            <a:off x="5997425" y="580189"/>
            <a:ext cx="2541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 dirty="0">
                <a:highlight>
                  <a:srgbClr val="FFFF00"/>
                </a:highlight>
              </a:rPr>
              <a:t>Belle II DEPFET detector</a:t>
            </a:r>
          </a:p>
          <a:p>
            <a:pPr marL="0" lvl="1" algn="ctr"/>
            <a:r>
              <a:rPr lang="en-US" dirty="0">
                <a:highlight>
                  <a:srgbClr val="FFFF00"/>
                </a:highlight>
              </a:rPr>
              <a:t>Noise sensor distribution</a:t>
            </a:r>
            <a:endParaRPr lang="en-US" u="sng" dirty="0">
              <a:highlight>
                <a:srgbClr val="FFFF00"/>
              </a:highlight>
            </a:endParaRPr>
          </a:p>
        </p:txBody>
      </p:sp>
      <p:sp>
        <p:nvSpPr>
          <p:cNvPr id="17" name="16 CuadroTexto">
            <a:extLst>
              <a:ext uri="{FF2B5EF4-FFF2-40B4-BE49-F238E27FC236}">
                <a16:creationId xmlns:a16="http://schemas.microsoft.com/office/drawing/2014/main" id="{B652BCDD-29A9-447B-A8DE-7890F00F207E}"/>
              </a:ext>
            </a:extLst>
          </p:cNvPr>
          <p:cNvSpPr txBox="1"/>
          <p:nvPr/>
        </p:nvSpPr>
        <p:spPr>
          <a:xfrm>
            <a:off x="7104184" y="5991429"/>
            <a:ext cx="254100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>
                <a:highlight>
                  <a:srgbClr val="FFFF00"/>
                </a:highlight>
              </a:rPr>
              <a:t>Belle II SVD detector</a:t>
            </a:r>
          </a:p>
          <a:p>
            <a:pPr marL="0" lvl="1" algn="ctr"/>
            <a:r>
              <a:rPr lang="en-US">
                <a:highlight>
                  <a:srgbClr val="FFFF00"/>
                </a:highlight>
              </a:rPr>
              <a:t>Noise sensor distribution</a:t>
            </a:r>
            <a:endParaRPr lang="en-US" u="sng">
              <a:highlight>
                <a:srgbClr val="FFFF00"/>
              </a:highlight>
            </a:endParaRPr>
          </a:p>
        </p:txBody>
      </p:sp>
      <p:sp>
        <p:nvSpPr>
          <p:cNvPr id="18" name="16 CuadroTexto">
            <a:extLst>
              <a:ext uri="{FF2B5EF4-FFF2-40B4-BE49-F238E27FC236}">
                <a16:creationId xmlns:a16="http://schemas.microsoft.com/office/drawing/2014/main" id="{4B108E77-C124-4956-A737-50C7F048110F}"/>
              </a:ext>
            </a:extLst>
          </p:cNvPr>
          <p:cNvSpPr txBox="1"/>
          <p:nvPr/>
        </p:nvSpPr>
        <p:spPr>
          <a:xfrm>
            <a:off x="8631936" y="716340"/>
            <a:ext cx="3422898" cy="646331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lvl="1" algn="ctr"/>
            <a:r>
              <a:rPr lang="en-US" dirty="0">
                <a:highlight>
                  <a:srgbClr val="FFFF00"/>
                </a:highlight>
              </a:rPr>
              <a:t>Noise distribution  on Belle II DEPFET detector </a:t>
            </a:r>
            <a:r>
              <a:rPr lang="es-ES" dirty="0">
                <a:highlight>
                  <a:srgbClr val="FFFF00"/>
                </a:highlight>
              </a:rPr>
              <a:t>M</a:t>
            </a:r>
            <a:r>
              <a:rPr lang="en-US" dirty="0">
                <a:highlight>
                  <a:srgbClr val="FFFF00"/>
                </a:highlight>
              </a:rPr>
              <a:t>S cable</a:t>
            </a:r>
          </a:p>
        </p:txBody>
      </p:sp>
      <p:sp>
        <p:nvSpPr>
          <p:cNvPr id="11" name="Título 1">
            <a:extLst>
              <a:ext uri="{FF2B5EF4-FFF2-40B4-BE49-F238E27FC236}">
                <a16:creationId xmlns:a16="http://schemas.microsoft.com/office/drawing/2014/main" id="{BAD67F5A-070C-AF8C-8842-A1D2043B0179}"/>
              </a:ext>
            </a:extLst>
          </p:cNvPr>
          <p:cNvSpPr txBox="1">
            <a:spLocks/>
          </p:cNvSpPr>
          <p:nvPr/>
        </p:nvSpPr>
        <p:spPr>
          <a:xfrm>
            <a:off x="137166" y="1050785"/>
            <a:ext cx="5958834" cy="4969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2000" b="1" kern="1200" cap="none" spc="0" dirty="0">
                <a:ln w="0"/>
                <a:solidFill>
                  <a:srgbClr val="00508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s-ES" sz="2200" u="sng" dirty="0"/>
              <a:t>2. PAST ACTIVITIES – EXPERTISE GAINED</a:t>
            </a:r>
          </a:p>
        </p:txBody>
      </p:sp>
    </p:spTree>
    <p:extLst>
      <p:ext uri="{BB962C8B-B14F-4D97-AF65-F5344CB8AC3E}">
        <p14:creationId xmlns:p14="http://schemas.microsoft.com/office/powerpoint/2010/main" val="10756201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AB8D6A-3219-4BFC-AFDD-6B104FBC8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376" y="2170254"/>
            <a:ext cx="5536361" cy="324815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/>
              <a:t>EMI characterization of scientific installation </a:t>
            </a:r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FEDF45F3-26A7-4C2D-8142-B088CDF0D9AF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107377" y="1594551"/>
            <a:ext cx="5230503" cy="689560"/>
          </a:xfrm>
        </p:spPr>
        <p:txBody>
          <a:bodyPr anchor="ctr">
            <a:normAutofit/>
          </a:bodyPr>
          <a:lstStyle/>
          <a:p>
            <a:pPr>
              <a:lnSpc>
                <a:spcPct val="100000"/>
              </a:lnSpc>
            </a:pPr>
            <a:r>
              <a:rPr lang="es-ES" sz="2000" dirty="0"/>
              <a:t>LSC – Laboratorio subterráneo de Canfranc</a:t>
            </a:r>
            <a:endParaRPr lang="en-US" sz="2000" dirty="0"/>
          </a:p>
        </p:txBody>
      </p:sp>
      <p:sp>
        <p:nvSpPr>
          <p:cNvPr id="10" name="Marcador de contenido 2">
            <a:extLst>
              <a:ext uri="{FF2B5EF4-FFF2-40B4-BE49-F238E27FC236}">
                <a16:creationId xmlns:a16="http://schemas.microsoft.com/office/drawing/2014/main" id="{4C2A34FF-45BC-4949-ABD5-707AB3C47DF6}"/>
              </a:ext>
            </a:extLst>
          </p:cNvPr>
          <p:cNvSpPr txBox="1">
            <a:spLocks/>
          </p:cNvSpPr>
          <p:nvPr/>
        </p:nvSpPr>
        <p:spPr>
          <a:xfrm>
            <a:off x="79290" y="3154068"/>
            <a:ext cx="5157727" cy="66723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s-ES" sz="1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s-ES" sz="1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s-ES" sz="1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s-ES" sz="1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lang="es-ES" sz="1400" kern="1200" dirty="0">
                <a:solidFill>
                  <a:prstClr val="black">
                    <a:lumMod val="75000"/>
                    <a:lumOff val="25000"/>
                  </a:prstClr>
                </a:solidFill>
                <a:latin typeface="Arial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b="1" dirty="0"/>
              <a:t>EMI of ROC </a:t>
            </a:r>
            <a:r>
              <a:rPr lang="en-US" sz="1800" dirty="0"/>
              <a:t>&amp; Susceptibility to High E fields</a:t>
            </a:r>
          </a:p>
          <a:p>
            <a:pPr marL="285750" indent="-285750">
              <a:lnSpc>
                <a:spcPct val="100000"/>
              </a:lnSpc>
              <a:buFont typeface="Arial" panose="020B0604020202020204" pitchFamily="34" charset="0"/>
              <a:buChar char="•"/>
            </a:pPr>
            <a:r>
              <a:rPr lang="en-US" sz="1800" b="1" dirty="0"/>
              <a:t>TA facility for EMI characterization of physics detectors </a:t>
            </a:r>
            <a:r>
              <a:rPr lang="en-US" sz="1800" dirty="0"/>
              <a:t>- WP12 leader</a:t>
            </a:r>
          </a:p>
        </p:txBody>
      </p:sp>
      <p:sp>
        <p:nvSpPr>
          <p:cNvPr id="12" name="Marcador de texto 6">
            <a:extLst>
              <a:ext uri="{FF2B5EF4-FFF2-40B4-BE49-F238E27FC236}">
                <a16:creationId xmlns:a16="http://schemas.microsoft.com/office/drawing/2014/main" id="{180A195E-5AD3-4059-8D16-F88BFE413011}"/>
              </a:ext>
            </a:extLst>
          </p:cNvPr>
          <p:cNvSpPr txBox="1">
            <a:spLocks/>
          </p:cNvSpPr>
          <p:nvPr/>
        </p:nvSpPr>
        <p:spPr>
          <a:xfrm>
            <a:off x="107376" y="2495070"/>
            <a:ext cx="5693876" cy="6217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l" defTabSz="914400" rtl="0" eaLnBrk="1" latinLnBrk="0" hangingPunct="1">
              <a:lnSpc>
                <a:spcPts val="1200"/>
              </a:lnSpc>
              <a:spcBef>
                <a:spcPts val="1000"/>
              </a:spcBef>
              <a:buFont typeface="Arial" panose="020B0604020202020204" pitchFamily="34" charset="0"/>
              <a:buNone/>
              <a:defRPr lang="es-ES" sz="1600" kern="1200" dirty="0">
                <a:solidFill>
                  <a:srgbClr val="36A7DA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90000"/>
              </a:lnSpc>
            </a:pPr>
            <a:r>
              <a:rPr lang="en-US" sz="2000" dirty="0"/>
              <a:t>AIDA 2020 – Advanced European Infrastructures for Detectors at Accelerators</a:t>
            </a:r>
          </a:p>
        </p:txBody>
      </p:sp>
      <p:pic>
        <p:nvPicPr>
          <p:cNvPr id="5" name="Imagen 4">
            <a:extLst>
              <a:ext uri="{FF2B5EF4-FFF2-40B4-BE49-F238E27FC236}">
                <a16:creationId xmlns:a16="http://schemas.microsoft.com/office/drawing/2014/main" id="{B4FC980C-9751-46FF-AB0F-7C0E864969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0581" y="5858865"/>
            <a:ext cx="1426588" cy="384081"/>
          </a:xfrm>
          <a:prstGeom prst="rect">
            <a:avLst/>
          </a:prstGeom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95292B7A-1AEA-4109-A1A9-AC1D6B7043C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33863" y="4156824"/>
            <a:ext cx="2609517" cy="1703645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961E520-D77C-4965-9E57-D953369FD4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377" y="4203594"/>
            <a:ext cx="3326486" cy="1670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6 Imagen">
            <a:extLst>
              <a:ext uri="{FF2B5EF4-FFF2-40B4-BE49-F238E27FC236}">
                <a16:creationId xmlns:a16="http://schemas.microsoft.com/office/drawing/2014/main" id="{D5022590-1947-4A3C-804E-B299C8D2C893}"/>
              </a:ext>
            </a:extLst>
          </p:cNvPr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187208" y="3991137"/>
            <a:ext cx="2505531" cy="1819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9C87CF5C-E024-49B6-18C6-F2CBB97AC883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2935" y="2695567"/>
            <a:ext cx="2813054" cy="1295571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D3BA1AE3-532B-F945-7691-6388B1134C98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56630" y="959355"/>
            <a:ext cx="2505531" cy="1736212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7EB629C5-7DFB-DE59-005F-E930D7C33293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3738" y="2861854"/>
            <a:ext cx="1998011" cy="1051775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CA4C6956-EC16-D9B4-4355-8AC817A791DA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1928" y="1074551"/>
            <a:ext cx="2304701" cy="1731414"/>
          </a:xfrm>
          <a:prstGeom prst="rect">
            <a:avLst/>
          </a:prstGeom>
        </p:spPr>
      </p:pic>
      <p:pic>
        <p:nvPicPr>
          <p:cNvPr id="11" name="Imagen 10" descr="Imagen que contiene edificio, pequeño, parado, tabla&#10;&#10;Descripción generada automáticamente">
            <a:extLst>
              <a:ext uri="{FF2B5EF4-FFF2-40B4-BE49-F238E27FC236}">
                <a16:creationId xmlns:a16="http://schemas.microsoft.com/office/drawing/2014/main" id="{28F4D52D-948C-1D04-A94C-3775F8B61718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462161" y="1071789"/>
            <a:ext cx="1622461" cy="2810475"/>
          </a:xfrm>
          <a:prstGeom prst="rect">
            <a:avLst/>
          </a:prstGeom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612F539B-EA8C-F971-240B-89A248F1795A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3311" y="4045913"/>
            <a:ext cx="3271311" cy="1661619"/>
          </a:xfrm>
          <a:prstGeom prst="rect">
            <a:avLst/>
          </a:prstGeom>
        </p:spPr>
      </p:pic>
      <p:sp>
        <p:nvSpPr>
          <p:cNvPr id="17" name="CuadroTexto 16">
            <a:extLst>
              <a:ext uri="{FF2B5EF4-FFF2-40B4-BE49-F238E27FC236}">
                <a16:creationId xmlns:a16="http://schemas.microsoft.com/office/drawing/2014/main" id="{8DC003B1-22D0-E8BA-279E-17EC89F5B4D7}"/>
              </a:ext>
            </a:extLst>
          </p:cNvPr>
          <p:cNvSpPr txBox="1"/>
          <p:nvPr/>
        </p:nvSpPr>
        <p:spPr>
          <a:xfrm>
            <a:off x="6466571" y="5919781"/>
            <a:ext cx="4693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>
                <a:highlight>
                  <a:srgbClr val="FFFF00"/>
                </a:highlight>
              </a:rPr>
              <a:t>DOSFET – </a:t>
            </a:r>
            <a:r>
              <a:rPr lang="es-ES" err="1">
                <a:highlight>
                  <a:srgbClr val="FFFF00"/>
                </a:highlight>
              </a:rPr>
              <a:t>Dosimeter</a:t>
            </a:r>
            <a:r>
              <a:rPr lang="es-ES">
                <a:highlight>
                  <a:srgbClr val="FFFF00"/>
                </a:highlight>
              </a:rPr>
              <a:t> </a:t>
            </a:r>
            <a:r>
              <a:rPr lang="en-US">
                <a:highlight>
                  <a:srgbClr val="FFFF00"/>
                </a:highlight>
              </a:rPr>
              <a:t>for synchrotron radiation facility (</a:t>
            </a:r>
            <a:r>
              <a:rPr lang="en-US" err="1">
                <a:highlight>
                  <a:srgbClr val="FFFF00"/>
                </a:highlight>
              </a:rPr>
              <a:t>Elettra</a:t>
            </a:r>
            <a:r>
              <a:rPr lang="en-US">
                <a:highlight>
                  <a:srgbClr val="FFFF00"/>
                </a:highlight>
              </a:rPr>
              <a:t>) &amp; Laser Pulsed facility</a:t>
            </a:r>
            <a:endParaRPr lang="es-ES">
              <a:highlight>
                <a:srgbClr val="FFFF00"/>
              </a:highlight>
            </a:endParaRPr>
          </a:p>
        </p:txBody>
      </p:sp>
      <p:sp>
        <p:nvSpPr>
          <p:cNvPr id="18" name="16 CuadroTexto">
            <a:extLst>
              <a:ext uri="{FF2B5EF4-FFF2-40B4-BE49-F238E27FC236}">
                <a16:creationId xmlns:a16="http://schemas.microsoft.com/office/drawing/2014/main" id="{817E2AFD-2456-D6C4-B77C-757DBF6BD578}"/>
              </a:ext>
            </a:extLst>
          </p:cNvPr>
          <p:cNvSpPr txBox="1"/>
          <p:nvPr/>
        </p:nvSpPr>
        <p:spPr>
          <a:xfrm>
            <a:off x="1594195" y="5873614"/>
            <a:ext cx="3482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>
                <a:highlight>
                  <a:srgbClr val="FFFF00"/>
                </a:highlight>
              </a:rPr>
              <a:t>RD53 SCC –  FE characterization</a:t>
            </a:r>
            <a:endParaRPr lang="en-US" u="sng">
              <a:highlight>
                <a:srgbClr val="FFFF00"/>
              </a:highlight>
            </a:endParaRPr>
          </a:p>
        </p:txBody>
      </p:sp>
      <p:sp>
        <p:nvSpPr>
          <p:cNvPr id="19" name="16 CuadroTexto">
            <a:extLst>
              <a:ext uri="{FF2B5EF4-FFF2-40B4-BE49-F238E27FC236}">
                <a16:creationId xmlns:a16="http://schemas.microsoft.com/office/drawing/2014/main" id="{3F21AE33-C7C0-4439-9E28-8CF45CD0C555}"/>
              </a:ext>
            </a:extLst>
          </p:cNvPr>
          <p:cNvSpPr txBox="1"/>
          <p:nvPr/>
        </p:nvSpPr>
        <p:spPr>
          <a:xfrm>
            <a:off x="6417646" y="687436"/>
            <a:ext cx="4222765" cy="369332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0" lvl="1" algn="ctr"/>
            <a:r>
              <a:rPr lang="en-US" dirty="0">
                <a:highlight>
                  <a:srgbClr val="FFFF00"/>
                </a:highlight>
              </a:rPr>
              <a:t>Noise characterization </a:t>
            </a:r>
            <a:r>
              <a:rPr lang="en-US" dirty="0" err="1">
                <a:highlight>
                  <a:srgbClr val="FFFF00"/>
                </a:highlight>
              </a:rPr>
              <a:t>campaings</a:t>
            </a:r>
            <a:r>
              <a:rPr lang="en-US" dirty="0">
                <a:highlight>
                  <a:srgbClr val="FFFF00"/>
                </a:highlight>
              </a:rPr>
              <a:t> at LSC</a:t>
            </a:r>
            <a:endParaRPr lang="en-US" u="sng" dirty="0">
              <a:highlight>
                <a:srgbClr val="FFFF00"/>
              </a:highlight>
            </a:endParaRPr>
          </a:p>
        </p:txBody>
      </p:sp>
      <p:sp>
        <p:nvSpPr>
          <p:cNvPr id="21" name="Título 1">
            <a:extLst>
              <a:ext uri="{FF2B5EF4-FFF2-40B4-BE49-F238E27FC236}">
                <a16:creationId xmlns:a16="http://schemas.microsoft.com/office/drawing/2014/main" id="{AE4278FE-7F80-39BD-8BA7-A4B5F4AA9D5B}"/>
              </a:ext>
            </a:extLst>
          </p:cNvPr>
          <p:cNvSpPr txBox="1">
            <a:spLocks/>
          </p:cNvSpPr>
          <p:nvPr/>
        </p:nvSpPr>
        <p:spPr>
          <a:xfrm>
            <a:off x="115569" y="1188936"/>
            <a:ext cx="5685683" cy="49699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2000" b="1" kern="1200" cap="none" spc="0" dirty="0">
                <a:ln w="0"/>
                <a:solidFill>
                  <a:srgbClr val="00508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s-ES" sz="2600" u="sng" dirty="0"/>
              <a:t>2. PAST ACTIVITIES – EXPERTISE GAINED</a:t>
            </a:r>
          </a:p>
        </p:txBody>
      </p:sp>
    </p:spTree>
    <p:extLst>
      <p:ext uri="{BB962C8B-B14F-4D97-AF65-F5344CB8AC3E}">
        <p14:creationId xmlns:p14="http://schemas.microsoft.com/office/powerpoint/2010/main" val="24266339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75AB8D6A-3219-4BFC-AFDD-6B104FBC8A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698" y="1917120"/>
            <a:ext cx="3114607" cy="2088145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/>
              <a:t>HDI design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/>
              <a:t>RD53A chip design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/>
              <a:t>Current source design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1" dirty="0"/>
              <a:t>Serial powering –System design</a:t>
            </a:r>
          </a:p>
        </p:txBody>
      </p:sp>
      <p:sp>
        <p:nvSpPr>
          <p:cNvPr id="7" name="Marcador de texto 6">
            <a:extLst>
              <a:ext uri="{FF2B5EF4-FFF2-40B4-BE49-F238E27FC236}">
                <a16:creationId xmlns:a16="http://schemas.microsoft.com/office/drawing/2014/main" id="{FEDF45F3-26A7-4C2D-8142-B088CDF0D9AF}"/>
              </a:ext>
            </a:extLst>
          </p:cNvPr>
          <p:cNvSpPr>
            <a:spLocks noGrp="1"/>
          </p:cNvSpPr>
          <p:nvPr>
            <p:ph type="body" idx="14"/>
          </p:nvPr>
        </p:nvSpPr>
        <p:spPr>
          <a:xfrm>
            <a:off x="45486" y="1545026"/>
            <a:ext cx="3730868" cy="345683"/>
          </a:xfrm>
        </p:spPr>
        <p:txBody>
          <a:bodyPr anchor="ctr">
            <a:normAutofit/>
          </a:bodyPr>
          <a:lstStyle/>
          <a:p>
            <a:r>
              <a:rPr lang="es-ES" sz="2000" dirty="0"/>
              <a:t>CMS- PIXEL </a:t>
            </a:r>
            <a:r>
              <a:rPr lang="es-ES" sz="2000" dirty="0" err="1"/>
              <a:t>Phase</a:t>
            </a:r>
            <a:r>
              <a:rPr lang="es-ES" sz="2000" dirty="0"/>
              <a:t> II</a:t>
            </a:r>
            <a:endParaRPr lang="en-US" sz="2000" dirty="0"/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ADB82D4A-01DF-4C2C-B8D2-6AD7E2C26D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41270" y="1498002"/>
            <a:ext cx="804892" cy="806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Imagen 12">
            <a:extLst>
              <a:ext uri="{FF2B5EF4-FFF2-40B4-BE49-F238E27FC236}">
                <a16:creationId xmlns:a16="http://schemas.microsoft.com/office/drawing/2014/main" id="{AF83DD52-C295-47F5-B626-21509AAD9D4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830451" y="1419223"/>
            <a:ext cx="1997080" cy="975081"/>
          </a:xfrm>
          <a:prstGeom prst="rect">
            <a:avLst/>
          </a:prstGeom>
        </p:spPr>
      </p:pic>
      <p:pic>
        <p:nvPicPr>
          <p:cNvPr id="17" name="Picture 2">
            <a:extLst>
              <a:ext uri="{FF2B5EF4-FFF2-40B4-BE49-F238E27FC236}">
                <a16:creationId xmlns:a16="http://schemas.microsoft.com/office/drawing/2014/main" id="{2A6C1EB3-DBC6-44C1-8FA9-7504DC6DBEB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851852" y="1057891"/>
            <a:ext cx="2580134" cy="1604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" name="Imagen 1">
            <a:extLst>
              <a:ext uri="{FF2B5EF4-FFF2-40B4-BE49-F238E27FC236}">
                <a16:creationId xmlns:a16="http://schemas.microsoft.com/office/drawing/2014/main" id="{47A4960C-8B85-41E2-A5F3-229ACCAD3868}"/>
              </a:ext>
            </a:extLst>
          </p:cNvPr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6357943" y="608088"/>
            <a:ext cx="579631" cy="579631"/>
          </a:xfrm>
          <a:prstGeom prst="rect">
            <a:avLst/>
          </a:prstGeom>
        </p:spPr>
      </p:pic>
      <p:pic>
        <p:nvPicPr>
          <p:cNvPr id="22" name="Imagen 21">
            <a:extLst>
              <a:ext uri="{FF2B5EF4-FFF2-40B4-BE49-F238E27FC236}">
                <a16:creationId xmlns:a16="http://schemas.microsoft.com/office/drawing/2014/main" id="{18BC1B62-D01F-4050-99FC-7F718E5910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368078" y="2935016"/>
            <a:ext cx="3704634" cy="2840814"/>
          </a:xfrm>
          <a:prstGeom prst="rect">
            <a:avLst/>
          </a:prstGeom>
        </p:spPr>
      </p:pic>
      <p:sp>
        <p:nvSpPr>
          <p:cNvPr id="23" name="CuadroTexto 22">
            <a:extLst>
              <a:ext uri="{FF2B5EF4-FFF2-40B4-BE49-F238E27FC236}">
                <a16:creationId xmlns:a16="http://schemas.microsoft.com/office/drawing/2014/main" id="{3AF240CF-D6E9-404C-824E-91589943101B}"/>
              </a:ext>
            </a:extLst>
          </p:cNvPr>
          <p:cNvSpPr txBox="1"/>
          <p:nvPr/>
        </p:nvSpPr>
        <p:spPr>
          <a:xfrm>
            <a:off x="239981" y="5922850"/>
            <a:ext cx="1481542" cy="339502"/>
          </a:xfrm>
          <a:prstGeom prst="rect">
            <a:avLst/>
          </a:prstGeom>
        </p:spPr>
        <p:txBody>
          <a:bodyPr vert="horz" wrap="none" lIns="0" tIns="0" rIns="0" bIns="0" rtlCol="0" anchor="t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r>
              <a:rPr lang="es-ES" sz="1200" b="1" kern="1200" baseline="0" dirty="0">
                <a:solidFill>
                  <a:srgbClr val="FFFF00"/>
                </a:solidFill>
                <a:latin typeface="Arial" pitchFamily="34" charset="0"/>
                <a:ea typeface="+mj-ea"/>
                <a:cs typeface="Arial" pitchFamily="34" charset="0"/>
              </a:rPr>
              <a:t>CMS-Pixel modules - HEP</a:t>
            </a:r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E5F092D7-31CC-4624-9F47-51B0AC91FA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8384" y="4101694"/>
            <a:ext cx="2594909" cy="1674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Rectangle 5">
            <a:extLst>
              <a:ext uri="{FF2B5EF4-FFF2-40B4-BE49-F238E27FC236}">
                <a16:creationId xmlns:a16="http://schemas.microsoft.com/office/drawing/2014/main" id="{D47C234E-B80D-43CF-B4E2-20E263E53382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54387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kumimoji="0" lang="es-E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055" name="Picture 7">
            <a:extLst>
              <a:ext uri="{FF2B5EF4-FFF2-40B4-BE49-F238E27FC236}">
                <a16:creationId xmlns:a16="http://schemas.microsoft.com/office/drawing/2014/main" id="{5BB71B1A-0F98-4DC2-A46E-F24B3E0BD51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697" y="4048170"/>
            <a:ext cx="2539090" cy="17624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F81F9767-3F6C-48D2-9057-01C7F2A1FBA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5075" y="4033564"/>
            <a:ext cx="2778826" cy="1748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" name="Rectangle 10">
            <a:extLst>
              <a:ext uri="{FF2B5EF4-FFF2-40B4-BE49-F238E27FC236}">
                <a16:creationId xmlns:a16="http://schemas.microsoft.com/office/drawing/2014/main" id="{8FCE11FF-B59A-42FB-901E-53C7A6BCBB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467598" y="5118798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s-ES" altLang="en-US" sz="10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kumimoji="0" lang="es-E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6" name="Picture 3">
            <a:extLst>
              <a:ext uri="{FF2B5EF4-FFF2-40B4-BE49-F238E27FC236}">
                <a16:creationId xmlns:a16="http://schemas.microsoft.com/office/drawing/2014/main" id="{146EB47B-EFBF-0381-3600-5BCC7E1EC9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71776" y="1020333"/>
            <a:ext cx="990133" cy="6273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Imagen 39">
            <a:extLst>
              <a:ext uri="{FF2B5EF4-FFF2-40B4-BE49-F238E27FC236}">
                <a16:creationId xmlns:a16="http://schemas.microsoft.com/office/drawing/2014/main" id="{4EF73898-1C9C-FF1B-E54F-4A59E908CCF1}"/>
              </a:ext>
            </a:extLst>
          </p:cNvPr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431986" y="1116740"/>
            <a:ext cx="3640727" cy="1796851"/>
          </a:xfrm>
          <a:prstGeom prst="rect">
            <a:avLst/>
          </a:prstGeom>
        </p:spPr>
      </p:pic>
      <p:pic>
        <p:nvPicPr>
          <p:cNvPr id="11" name="Picture 1">
            <a:extLst>
              <a:ext uri="{FF2B5EF4-FFF2-40B4-BE49-F238E27FC236}">
                <a16:creationId xmlns:a16="http://schemas.microsoft.com/office/drawing/2014/main" id="{C272EAD7-4552-04EB-3B6E-2F8843634616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46769" y="2444734"/>
            <a:ext cx="2417865" cy="1521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Imagen 13">
            <a:extLst>
              <a:ext uri="{FF2B5EF4-FFF2-40B4-BE49-F238E27FC236}">
                <a16:creationId xmlns:a16="http://schemas.microsoft.com/office/drawing/2014/main" id="{7DB2CAFE-4F59-EFBC-B5C3-22D2E54B5EC3}"/>
              </a:ext>
            </a:extLst>
          </p:cNvPr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4306" y="2638028"/>
            <a:ext cx="2594909" cy="1395535"/>
          </a:xfrm>
          <a:prstGeom prst="rect">
            <a:avLst/>
          </a:prstGeom>
        </p:spPr>
      </p:pic>
      <p:pic>
        <p:nvPicPr>
          <p:cNvPr id="15" name="Imagen 14">
            <a:extLst>
              <a:ext uri="{FF2B5EF4-FFF2-40B4-BE49-F238E27FC236}">
                <a16:creationId xmlns:a16="http://schemas.microsoft.com/office/drawing/2014/main" id="{22EB262F-CADC-BB63-25DB-8580113BCBC0}"/>
              </a:ext>
            </a:extLst>
          </p:cNvPr>
          <p:cNvPicPr>
            <a:picLocks noChangeAspect="1"/>
          </p:cNvPicPr>
          <p:nvPr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1523" y="4074412"/>
            <a:ext cx="866200" cy="540787"/>
          </a:xfrm>
          <a:prstGeom prst="rect">
            <a:avLst/>
          </a:prstGeom>
        </p:spPr>
      </p:pic>
      <p:sp>
        <p:nvSpPr>
          <p:cNvPr id="25" name="16 CuadroTexto">
            <a:extLst>
              <a:ext uri="{FF2B5EF4-FFF2-40B4-BE49-F238E27FC236}">
                <a16:creationId xmlns:a16="http://schemas.microsoft.com/office/drawing/2014/main" id="{49B73719-0E4A-423C-B3BF-9F63D5BA38C3}"/>
              </a:ext>
            </a:extLst>
          </p:cNvPr>
          <p:cNvSpPr txBox="1"/>
          <p:nvPr/>
        </p:nvSpPr>
        <p:spPr>
          <a:xfrm>
            <a:off x="8145517" y="2809877"/>
            <a:ext cx="40464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>
                <a:highlight>
                  <a:srgbClr val="FFFF00"/>
                </a:highlight>
              </a:rPr>
              <a:t>1x2 3D-RD53A based module  prototype (IFCA,IMB &amp; ITAINNOVA)</a:t>
            </a:r>
            <a:endParaRPr lang="en-US" u="sng">
              <a:highlight>
                <a:srgbClr val="FFFF00"/>
              </a:highlight>
            </a:endParaRPr>
          </a:p>
        </p:txBody>
      </p:sp>
      <p:sp>
        <p:nvSpPr>
          <p:cNvPr id="27" name="16 CuadroTexto">
            <a:extLst>
              <a:ext uri="{FF2B5EF4-FFF2-40B4-BE49-F238E27FC236}">
                <a16:creationId xmlns:a16="http://schemas.microsoft.com/office/drawing/2014/main" id="{A95DDB71-D2AB-43F0-A865-962062EF30B5}"/>
              </a:ext>
            </a:extLst>
          </p:cNvPr>
          <p:cNvSpPr txBox="1"/>
          <p:nvPr/>
        </p:nvSpPr>
        <p:spPr>
          <a:xfrm>
            <a:off x="6816637" y="700357"/>
            <a:ext cx="4800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 dirty="0">
                <a:highlight>
                  <a:srgbClr val="FFFF00"/>
                </a:highlight>
              </a:rPr>
              <a:t>RD53 Low power mode (ITAINNOVA circuit)</a:t>
            </a:r>
            <a:endParaRPr lang="en-US" u="sng" dirty="0">
              <a:highlight>
                <a:srgbClr val="FFFF00"/>
              </a:highlight>
            </a:endParaRPr>
          </a:p>
        </p:txBody>
      </p:sp>
      <p:sp>
        <p:nvSpPr>
          <p:cNvPr id="28" name="16 CuadroTexto">
            <a:extLst>
              <a:ext uri="{FF2B5EF4-FFF2-40B4-BE49-F238E27FC236}">
                <a16:creationId xmlns:a16="http://schemas.microsoft.com/office/drawing/2014/main" id="{6A6CFC7B-134E-4BBB-96B6-E91035BE942B}"/>
              </a:ext>
            </a:extLst>
          </p:cNvPr>
          <p:cNvSpPr txBox="1"/>
          <p:nvPr/>
        </p:nvSpPr>
        <p:spPr>
          <a:xfrm>
            <a:off x="2635787" y="2530576"/>
            <a:ext cx="4046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>
                <a:highlight>
                  <a:srgbClr val="FFFF00"/>
                </a:highlight>
              </a:rPr>
              <a:t>Current source for CMS pixel phase II</a:t>
            </a:r>
            <a:endParaRPr lang="en-US" u="sng">
              <a:highlight>
                <a:srgbClr val="FFFF00"/>
              </a:highlight>
            </a:endParaRPr>
          </a:p>
        </p:txBody>
      </p:sp>
      <p:sp>
        <p:nvSpPr>
          <p:cNvPr id="30" name="16 CuadroTexto">
            <a:extLst>
              <a:ext uri="{FF2B5EF4-FFF2-40B4-BE49-F238E27FC236}">
                <a16:creationId xmlns:a16="http://schemas.microsoft.com/office/drawing/2014/main" id="{8534B893-AAD1-4B6A-9149-574708578CE8}"/>
              </a:ext>
            </a:extLst>
          </p:cNvPr>
          <p:cNvSpPr txBox="1"/>
          <p:nvPr/>
        </p:nvSpPr>
        <p:spPr>
          <a:xfrm>
            <a:off x="2349275" y="5807931"/>
            <a:ext cx="518966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US" dirty="0">
                <a:highlight>
                  <a:srgbClr val="FFFF00"/>
                </a:highlight>
              </a:rPr>
              <a:t>HDI design  - Data transmission &amp; power dissipation  CMS pixel phase II</a:t>
            </a:r>
            <a:endParaRPr lang="en-US" u="sng" dirty="0">
              <a:highlight>
                <a:srgbClr val="FFFF00"/>
              </a:highlight>
            </a:endParaRPr>
          </a:p>
        </p:txBody>
      </p:sp>
      <p:sp>
        <p:nvSpPr>
          <p:cNvPr id="16" name="Título 1">
            <a:extLst>
              <a:ext uri="{FF2B5EF4-FFF2-40B4-BE49-F238E27FC236}">
                <a16:creationId xmlns:a16="http://schemas.microsoft.com/office/drawing/2014/main" id="{6A07A1F4-445A-9593-8700-9A5F98E59BA6}"/>
              </a:ext>
            </a:extLst>
          </p:cNvPr>
          <p:cNvSpPr txBox="1">
            <a:spLocks/>
          </p:cNvSpPr>
          <p:nvPr/>
        </p:nvSpPr>
        <p:spPr>
          <a:xfrm>
            <a:off x="45485" y="1050785"/>
            <a:ext cx="6272849" cy="4969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s-ES" sz="2000" b="1" kern="1200" cap="none" spc="0" dirty="0">
                <a:ln w="0"/>
                <a:solidFill>
                  <a:srgbClr val="00508C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r>
              <a:rPr lang="es-ES" sz="2800" u="sng" dirty="0"/>
              <a:t>2. “PAST” ACTIVITIES – EXPERTISE GAINED</a:t>
            </a:r>
          </a:p>
        </p:txBody>
      </p:sp>
      <p:pic>
        <p:nvPicPr>
          <p:cNvPr id="18" name="13 Imagen" descr="3060.jpg">
            <a:extLst>
              <a:ext uri="{FF2B5EF4-FFF2-40B4-BE49-F238E27FC236}">
                <a16:creationId xmlns:a16="http://schemas.microsoft.com/office/drawing/2014/main" id="{1F1B48C7-9A5F-E0E4-775D-DEB80643B146}"/>
              </a:ext>
            </a:extLst>
          </p:cNvPr>
          <p:cNvPicPr>
            <a:picLocks noChangeAspect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8999781" y="5652389"/>
            <a:ext cx="874288" cy="3332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2">
            <a:extLst>
              <a:ext uri="{FF2B5EF4-FFF2-40B4-BE49-F238E27FC236}">
                <a16:creationId xmlns:a16="http://schemas.microsoft.com/office/drawing/2014/main" id="{415D5B33-16FA-44E1-4678-18A1333985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50556" y="5641184"/>
            <a:ext cx="784357" cy="398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9">
            <a:extLst>
              <a:ext uri="{FF2B5EF4-FFF2-40B4-BE49-F238E27FC236}">
                <a16:creationId xmlns:a16="http://schemas.microsoft.com/office/drawing/2014/main" id="{EB1D8EBD-CC99-FE8C-4928-59E7EAF05B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87661" y="3694743"/>
            <a:ext cx="2196283" cy="512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9" descr="http://t1.gstatic.com/images?q=tbn:ANd9GcS0M11bgc1l4yoPp9NzBzX6UG-uNg0Xfr2aWBraUegoE6DcE5l_">
            <a:extLst>
              <a:ext uri="{FF2B5EF4-FFF2-40B4-BE49-F238E27FC236}">
                <a16:creationId xmlns:a16="http://schemas.microsoft.com/office/drawing/2014/main" id="{6EB60DCB-7E90-484C-BD91-2CBD142681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11561633" y="737297"/>
            <a:ext cx="471472" cy="4722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0867808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ción1" id="{FC404459-D38B-43E8-9343-4EE5ECB541CD}" vid="{7C189347-6A1F-45FE-A040-B03FAC1E12AC}"/>
    </a:ext>
  </a:extLst>
</a:theme>
</file>

<file path=ppt/theme/theme2.xml><?xml version="1.0" encoding="utf-8"?>
<a:theme xmlns:a="http://schemas.openxmlformats.org/drawingml/2006/main" name="Diseño personalizado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98FAB259CC61D440B5FA235546ED1E32" ma:contentTypeVersion="2" ma:contentTypeDescription="Crear nuevo documento." ma:contentTypeScope="" ma:versionID="a2a51ecb6d26f493ef202b9748b50962">
  <xsd:schema xmlns:xsd="http://www.w3.org/2001/XMLSchema" xmlns:xs="http://www.w3.org/2001/XMLSchema" xmlns:p="http://schemas.microsoft.com/office/2006/metadata/properties" xmlns:ns2="c7e3b0ee-156f-4b6e-a9ad-8a6d1780e96f" targetNamespace="http://schemas.microsoft.com/office/2006/metadata/properties" ma:root="true" ma:fieldsID="23fb6268df36e8aaad6c28a78942f714" ns2:_="">
    <xsd:import namespace="c7e3b0ee-156f-4b6e-a9ad-8a6d1780e96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7e3b0ee-156f-4b6e-a9ad-8a6d1780e96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ni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5154F9E-9AEE-4100-90AC-C97D23F267D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7e3b0ee-156f-4b6e-a9ad-8a6d1780e96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19AFA0EF-328C-45BB-9C25-9D4188F7F593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PLAN COMPLEMENTARIO ASTROFÍSICA Y FÍSICA DE ALTAS ENERGÍAS_plantilla_16-9</Template>
  <TotalTime>1182</TotalTime>
  <Words>2634</Words>
  <Application>Microsoft Office PowerPoint</Application>
  <PresentationFormat>Panorámica</PresentationFormat>
  <Paragraphs>244</Paragraphs>
  <Slides>22</Slides>
  <Notes>3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2</vt:i4>
      </vt:variant>
      <vt:variant>
        <vt:lpstr>Títulos de diapositiva</vt:lpstr>
      </vt:variant>
      <vt:variant>
        <vt:i4>22</vt:i4>
      </vt:variant>
    </vt:vector>
  </HeadingPairs>
  <TitlesOfParts>
    <vt:vector size="28" baseType="lpstr">
      <vt:lpstr>Arial</vt:lpstr>
      <vt:lpstr>Calibri</vt:lpstr>
      <vt:lpstr>Calibri Light</vt:lpstr>
      <vt:lpstr>Wingdings</vt:lpstr>
      <vt:lpstr>Tema de Office</vt:lpstr>
      <vt:lpstr>Diseño personalizado</vt:lpstr>
      <vt:lpstr>ITAINNOVA R&amp;D activities for physics detectors</vt:lpstr>
      <vt:lpstr>OUTLINE</vt:lpstr>
      <vt:lpstr>1. INTRODUCTION </vt:lpstr>
      <vt:lpstr>1. INTRODUCTION</vt:lpstr>
      <vt:lpstr>2. PAST ACTIVITIES – EXPERTISE GAINED</vt:lpstr>
      <vt:lpstr>2. PAST ACTIVITIES – EXPERTISE GAINED</vt:lpstr>
      <vt:lpstr>Presentación de PowerPoint</vt:lpstr>
      <vt:lpstr>Presentación de PowerPoint</vt:lpstr>
      <vt:lpstr>Presentación de PowerPoint</vt:lpstr>
      <vt:lpstr>3. ITAINNOVA CURRENT &amp; FUTURE DRD PLANS</vt:lpstr>
      <vt:lpstr>3. ITAINNOVA CURRENT &amp; FUTURE DRD PLANS</vt:lpstr>
      <vt:lpstr>3. ITAINNOVA CURRENT &amp; FUTURE DRD PLANS</vt:lpstr>
      <vt:lpstr>Presentación de PowerPoint</vt:lpstr>
      <vt:lpstr>Presentación de PowerPoint</vt:lpstr>
      <vt:lpstr>3. ITAINNOVA CURRENT &amp; FUTURE DRD PLANS</vt:lpstr>
      <vt:lpstr>3. ITAINNOVA CURRENT &amp; FUTURE DRD PLANS</vt:lpstr>
      <vt:lpstr>Presentación de PowerPoint</vt:lpstr>
      <vt:lpstr>4. Main Collaboration /Synergies &amp; Technology transfer</vt:lpstr>
      <vt:lpstr>4. Main Collaboration /Synergies &amp; Technology transfer</vt:lpstr>
      <vt:lpstr>4. Main Collaboration /Synergies &amp; Technology transfer</vt:lpstr>
      <vt:lpstr>5. FACILITIES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ITAINNOVA R&amp;D activities for physics detectors</dc:title>
  <dc:creator>farte</dc:creator>
  <cp:lastModifiedBy>Fernando Arteche</cp:lastModifiedBy>
  <cp:revision>64</cp:revision>
  <dcterms:created xsi:type="dcterms:W3CDTF">2023-02-21T16:16:35Z</dcterms:created>
  <dcterms:modified xsi:type="dcterms:W3CDTF">2023-03-06T14:45:08Z</dcterms:modified>
</cp:coreProperties>
</file>