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05" r:id="rId2"/>
    <p:sldMasterId id="2147483717" r:id="rId3"/>
  </p:sldMasterIdLst>
  <p:notesMasterIdLst>
    <p:notesMasterId r:id="rId23"/>
  </p:notesMasterIdLst>
  <p:sldIdLst>
    <p:sldId id="627" r:id="rId4"/>
    <p:sldId id="4356" r:id="rId5"/>
    <p:sldId id="4368" r:id="rId6"/>
    <p:sldId id="4369" r:id="rId7"/>
    <p:sldId id="4367" r:id="rId8"/>
    <p:sldId id="4359" r:id="rId9"/>
    <p:sldId id="4360" r:id="rId10"/>
    <p:sldId id="4370" r:id="rId11"/>
    <p:sldId id="4371" r:id="rId12"/>
    <p:sldId id="4361" r:id="rId13"/>
    <p:sldId id="4372" r:id="rId14"/>
    <p:sldId id="4362" r:id="rId15"/>
    <p:sldId id="4373" r:id="rId16"/>
    <p:sldId id="4363" r:id="rId17"/>
    <p:sldId id="585" r:id="rId18"/>
    <p:sldId id="4365" r:id="rId19"/>
    <p:sldId id="273" r:id="rId20"/>
    <p:sldId id="577" r:id="rId21"/>
    <p:sldId id="278" r:id="rId2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FEC7"/>
    <a:srgbClr val="C5BAFF"/>
    <a:srgbClr val="0432FF"/>
    <a:srgbClr val="FFD579"/>
    <a:srgbClr val="D5FC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2"/>
    <p:restoredTop sz="95976"/>
  </p:normalViewPr>
  <p:slideViewPr>
    <p:cSldViewPr snapToGrid="0">
      <p:cViewPr>
        <p:scale>
          <a:sx n="99" d="100"/>
          <a:sy n="99" d="100"/>
        </p:scale>
        <p:origin x="17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4T20:07:27.454"/>
    </inkml:context>
    <inkml:brush xml:id="br0">
      <inkml:brushProperty name="width" value="0.1" units="cm"/>
      <inkml:brushProperty name="height" value="0.6" units="cm"/>
      <inkml:brushProperty name="color" value="#004F8B"/>
      <inkml:brushProperty name="inkEffects" value="pencil"/>
    </inkml:brush>
  </inkml:definitions>
  <inkml:trace contextRef="#ctx0" brushRef="#br0">1 0 16383,'0'0'0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E7C44E-C7FA-3D49-AC61-8CBA6489D9D2}" type="datetimeFigureOut">
              <a:rPr lang="es-ES" smtClean="0"/>
              <a:t>6/3/23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8E3FE-49EB-274E-8325-227F0718AD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180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6A388B-ECE6-4017-8C40-34F083049B8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1978A37C-238F-2948-A9CC-9256B6E1CBBE}"/>
              </a:ext>
            </a:extLst>
          </p:cNvPr>
          <p:cNvSpPr/>
          <p:nvPr userDrawn="1"/>
        </p:nvSpPr>
        <p:spPr>
          <a:xfrm>
            <a:off x="-13163" y="0"/>
            <a:ext cx="1212619" cy="1556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11237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5413" y="44624"/>
            <a:ext cx="10766987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388B-ECE6-4017-8C40-34F083049B8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331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388B-ECE6-4017-8C40-34F083049B8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954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Barcelona, 6 marzo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M.C Fouz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944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1DBD47-B74D-7A8F-0047-27E390C86D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DDB6125-D2C3-69F7-A594-8BD58E4BC3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0A923B-4336-D228-2ECC-9A65F3E44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Barcelona, 6 marzo 2023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C2E34AC-FD5A-E67A-B5AB-7544529B0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M.C Fouz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579F527-0831-90E3-85EE-BB1473C38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48D6-EA8D-1947-ABEA-16DF387689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55371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4D30A4-700B-CE4B-51D2-9DEDB57DE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B7FD19-54FB-55F1-5BF7-F7A98C52E3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434FE6F-F4E7-53AC-8030-BE3740AA3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Barcelona, 6 marzo 2023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517E59C-A308-0DFF-06B4-44FEB9E27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M.C Fouz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C371DE-ADB7-EABC-9E36-24A7E3C0E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48D6-EA8D-1947-ABEA-16DF387689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71321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8ABD11-4364-8B2A-6A7D-AF45DB8C6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AE4BD78-F30B-27AD-CB59-0F792568EC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9C1E77-20FC-4FD9-BAE7-FC5D2A305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Barcelona, 6 marzo 2023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F78208-4E29-B242-2053-75B789FD5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M.C Fouz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0FDCCC8-F1A8-D367-2CC3-C7116DE5A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48D6-EA8D-1947-ABEA-16DF387689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7046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E4980D-A2F8-36D9-BEB1-055F946FB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53DC4A-4F68-07A9-3523-7236FAB3E2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60E52B7-99CC-9EE7-589A-E0287326E8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38FC017-5CC0-66FF-0539-5B8944416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Barcelona, 6 marzo 2023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0DC4F43-798C-B83E-45D5-1EDDFCBEE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M.C Fouz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D2DC1D6-E769-22CC-56E3-7EE4F561A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48D6-EA8D-1947-ABEA-16DF387689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6351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54F878-9643-7734-F884-808E7E9A0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33D1A0D-74D4-D270-3D6C-B872D89620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01AE4BE-94A1-3FA9-6D68-661C004C50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06A15AD-C86F-2C1E-7F7C-B08D1ED84A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015143F-0BDF-EC1A-B075-7F4893978B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C008927-127E-F828-3A71-3A83FF8A1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Barcelona, 6 marzo 2023</a:t>
            </a: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408D239-35C6-DFDB-C6CC-0D5601061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M.C Fouz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F3F4CF2-CDDB-C647-AD03-65FF6E38B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48D6-EA8D-1947-ABEA-16DF387689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3050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ABC71C-9572-8F6A-18F3-7A6DEF8FF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9D6D64F-F961-E272-81B2-5BCB23B11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Barcelona, 6 marzo 2023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ED233E1-01FA-F0FA-A278-9E741802D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M.C Fouz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7F41A08-3BD1-D547-CCDB-ADE010C99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48D6-EA8D-1947-ABEA-16DF387689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49577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490AAC0-AB79-3D20-400B-9449DD820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Barcelona, 6 marzo 2023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322BD65-990B-FA86-C63F-33B11B1A7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M.C Fouz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7EDF22E-662B-960A-0647-D50002EB0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48D6-EA8D-1947-ABEA-16DF387689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1966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A0A1573-1BDE-2849-ADF0-D2DAFCB901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88" y="336652"/>
            <a:ext cx="1030912" cy="684651"/>
          </a:xfrm>
          <a:prstGeom prst="rect">
            <a:avLst/>
          </a:prstGeom>
        </p:spPr>
      </p:pic>
      <p:sp>
        <p:nvSpPr>
          <p:cNvPr id="9" name="1 Marcador de título">
            <a:extLst>
              <a:ext uri="{FF2B5EF4-FFF2-40B4-BE49-F238E27FC236}">
                <a16:creationId xmlns:a16="http://schemas.microsoft.com/office/drawing/2014/main" id="{381478A9-B930-D148-935B-53508C59F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399" y="44624"/>
            <a:ext cx="11089797" cy="97667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066A388B-ECE6-4017-8C40-34F083049B8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5808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94FD4F-236A-3421-AAD1-2EB6783C6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62C8DBB-B9D7-8204-5F67-946530B71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8CF4227-3EC5-8879-CD22-806B5BE6D9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1FF8F69-A178-5958-B953-8E169F7DB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Barcelona, 6 marzo 2023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20F567D-A8D1-30D8-B5F1-D6CA10A14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M.C Fouz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CB7CEA2-A577-8ED3-5DEF-A7880EAA8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48D6-EA8D-1947-ABEA-16DF387689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2223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7214CF-8FF1-3F55-AB49-65C92233D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14B42D4-E51D-8F39-AF26-CAD0477F5D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FA998A4-CF44-380D-E9B8-5C0EA5170D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6496927-80DE-EBB3-225F-E7344F545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Barcelona, 6 marzo 2023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FDC1A3E-1336-C228-0AC3-62F8EFD1A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M.C Fouz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4EBA660-73B4-EA14-0437-7C883756C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48D6-EA8D-1947-ABEA-16DF387689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63409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BB33EA-D532-5DF4-77E5-5FBF6726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B76E575-2F7E-2AE3-0B57-E742239589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523342F-2E23-F23B-4DFE-C77219927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Barcelona, 6 marzo 2023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C09378-3615-568D-5A39-11F9CD399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M.C Fouz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499D0A9-0E77-136A-C493-240A8F5F2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48D6-EA8D-1947-ABEA-16DF387689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0972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9C9D72F-A33A-4A0E-CC77-3D599C7724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07EA0E4-BA91-8851-51EE-7AB3D781DE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E520EA-4408-AE8C-5A6C-516444374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Barcelona, 6 marzo 2023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0791FC7-A109-D3E4-65FA-1CA761956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M.C Fouz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BAF1DB-C6C3-1D1C-7CCB-C1230A7EC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48D6-EA8D-1947-ABEA-16DF387689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41999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M.C Fouz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LCWS2021. 14-18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49298A5C-F5AA-7D44-A98C-FBFEBA773BA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029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M.C Fouz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LCWS2021. 14-18 March 2021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D3BF85F-3140-A84D-B640-8897C0C13C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001" y="61199"/>
            <a:ext cx="461797" cy="955033"/>
          </a:xfrm>
          <a:prstGeom prst="rect">
            <a:avLst/>
          </a:prstGeom>
          <a:solidFill>
            <a:srgbClr val="81CEFF"/>
          </a:solidFill>
          <a:ln w="28575">
            <a:solidFill>
              <a:srgbClr val="0070C0"/>
            </a:solidFill>
          </a:ln>
        </p:spPr>
        <p:txBody>
          <a:bodyPr vert="horz" lIns="91440" tIns="72000" rIns="91440" bIns="45720" rtlCol="0" anchor="ctr" anchorCtr="1"/>
          <a:lstStyle>
            <a:lvl1pPr algn="r">
              <a:defRPr sz="1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49298A5C-F5AA-7D44-A98C-FBFEBA773BA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0137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M.C Fouz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LCWS2021. 14-18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98A5C-F5AA-7D44-A98C-FBFEBA773B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4758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M.C Fouz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LCWS2021. 14-18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98A5C-F5AA-7D44-A98C-FBFEBA773B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7262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M.C Fouz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LCWS2021. 14-18 March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98A5C-F5AA-7D44-A98C-FBFEBA773B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3192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M.C Fouz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913064" y="6568892"/>
            <a:ext cx="5070827" cy="365125"/>
          </a:xfrm>
        </p:spPr>
        <p:txBody>
          <a:bodyPr/>
          <a:lstStyle/>
          <a:p>
            <a:r>
              <a:rPr lang="en-US"/>
              <a:t>LCWS2021. 14-18 March 2021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0B728F3-4436-8E49-96A7-63B2BF78C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001" y="61199"/>
            <a:ext cx="461797" cy="979200"/>
          </a:xfrm>
        </p:spPr>
        <p:txBody>
          <a:bodyPr/>
          <a:lstStyle>
            <a:lvl1pPr>
              <a:defRPr b="1"/>
            </a:lvl1pPr>
          </a:lstStyle>
          <a:p>
            <a:fld id="{49298A5C-F5AA-7D44-A98C-FBFEBA773BA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7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388B-ECE6-4017-8C40-34F083049B8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7898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M.C Fouz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LCWS2021. 14-18 March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49298A5C-F5AA-7D44-A98C-FBFEBA773BA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590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M.C Fouz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LCWS2021. 14-18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98A5C-F5AA-7D44-A98C-FBFEBA773B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7912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M.C Fouz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LCWS2021. 14-18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98A5C-F5AA-7D44-A98C-FBFEBA773B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4252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M.C Fouz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LCWS2021. 14-18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98A5C-F5AA-7D44-A98C-FBFEBA773B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591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M.C Fouz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LCWS2021. 14-18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98A5C-F5AA-7D44-A98C-FBFEBA773BA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6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5413" y="44624"/>
            <a:ext cx="10766987" cy="1143000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388B-ECE6-4017-8C40-34F083049B8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47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5413" y="44624"/>
            <a:ext cx="1076698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388B-ECE6-4017-8C40-34F083049B8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079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BC8C07-95FD-9B4E-93C6-936A614B6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1568608" y="316939"/>
            <a:ext cx="476418" cy="432047"/>
          </a:xfrm>
        </p:spPr>
        <p:txBody>
          <a:bodyPr/>
          <a:lstStyle>
            <a:lvl1pPr algn="ctr">
              <a:defRPr/>
            </a:lvl1pPr>
          </a:lstStyle>
          <a:p>
            <a:fld id="{066A388B-ECE6-4017-8C40-34F083049B85}" type="slidenum">
              <a:rPr lang="en-US" smtClean="0"/>
              <a:pPr/>
              <a:t>‹Nº›</a:t>
            </a:fld>
            <a:r>
              <a:rPr lang="en-US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941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6A388B-ECE6-4017-8C40-34F083049B8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56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388B-ECE6-4017-8C40-34F083049B8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87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6A388B-ECE6-4017-8C40-34F083049B8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7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49399" y="44625"/>
            <a:ext cx="11089797" cy="86409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164224"/>
            <a:ext cx="10959008" cy="5289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-13163" y="652534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/>
              <a:t>Barcelona, 6 marzo 2023</a:t>
            </a: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52534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M.C Fouz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1517645" y="316939"/>
            <a:ext cx="527381" cy="432047"/>
          </a:xfrm>
          <a:prstGeom prst="rect">
            <a:avLst/>
          </a:prstGeom>
          <a:solidFill>
            <a:srgbClr val="73FE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2000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66A388B-ECE6-4017-8C40-34F083049B85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D2CB829-4FCF-6F4A-85C3-AE1FD095486E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88" y="336652"/>
            <a:ext cx="1030912" cy="68465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CA86E2F-5A14-E349-A2E7-4792E38E2A3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9" y="61198"/>
            <a:ext cx="978134" cy="217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23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rgbClr val="73FE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DC6DE77-EE3E-7502-E185-9CD847A8B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70CCD8-049E-64A9-889C-9E1B4CB60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A254BC3-9270-0BC4-BE8F-3DD7AC124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Barcelona, 6 marzo 2023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DDE306-75D8-9A44-5481-3A1809AD50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M.C Fouz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A88A96D-F437-B41F-3511-D1E3F91D1F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748D6-EA8D-1947-ABEA-16DF387689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7567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60001" y="61198"/>
            <a:ext cx="461797" cy="979200"/>
          </a:xfrm>
          <a:prstGeom prst="rect">
            <a:avLst/>
          </a:prstGeom>
          <a:solidFill>
            <a:srgbClr val="81CEFF"/>
          </a:solidFill>
          <a:ln w="28575">
            <a:solidFill>
              <a:srgbClr val="0070C0"/>
            </a:solidFill>
          </a:ln>
        </p:spPr>
        <p:txBody>
          <a:bodyPr vert="horz" lIns="91440" tIns="72000" rIns="91440" bIns="45720" rtlCol="0" anchor="ctr" anchorCtr="1"/>
          <a:lstStyle>
            <a:lvl1pPr algn="r">
              <a:defRPr sz="1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49298A5C-F5AA-7D44-A98C-FBFEBA773BA0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1492" y="61200"/>
            <a:ext cx="10293972" cy="979200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0705" y="1132261"/>
            <a:ext cx="11633444" cy="5320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68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/>
              <a:t>M.C Fouz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20164" y="6550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i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/>
              <a:t>LCWS2021. 14-18 March 2021</a:t>
            </a:r>
            <a:endParaRPr lang="en-US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8E3AF075-CC65-1A4A-B83C-C538FFDBB05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283522" y="445408"/>
            <a:ext cx="934401" cy="207658"/>
          </a:xfrm>
          <a:prstGeom prst="rect">
            <a:avLst/>
          </a:prstGeom>
        </p:spPr>
      </p:pic>
      <p:grpSp>
        <p:nvGrpSpPr>
          <p:cNvPr id="31" name="Grupo 30">
            <a:extLst>
              <a:ext uri="{FF2B5EF4-FFF2-40B4-BE49-F238E27FC236}">
                <a16:creationId xmlns:a16="http://schemas.microsoft.com/office/drawing/2014/main" id="{1E2C93E0-3DF5-E34B-8410-FCEA1BE13A8A}"/>
              </a:ext>
            </a:extLst>
          </p:cNvPr>
          <p:cNvGrpSpPr/>
          <p:nvPr userDrawn="1"/>
        </p:nvGrpSpPr>
        <p:grpSpPr>
          <a:xfrm>
            <a:off x="340518" y="97975"/>
            <a:ext cx="972504" cy="936276"/>
            <a:chOff x="9250227" y="2262459"/>
            <a:chExt cx="972504" cy="936276"/>
          </a:xfrm>
        </p:grpSpPr>
        <p:pic>
          <p:nvPicPr>
            <p:cNvPr id="32" name="Imagen 31">
              <a:extLst>
                <a:ext uri="{FF2B5EF4-FFF2-40B4-BE49-F238E27FC236}">
                  <a16:creationId xmlns:a16="http://schemas.microsoft.com/office/drawing/2014/main" id="{7303C37A-F15C-2A48-8CB3-F4F9F093C0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03234" y="2287709"/>
              <a:ext cx="868213" cy="273853"/>
            </a:xfrm>
            <a:prstGeom prst="rect">
              <a:avLst/>
            </a:prstGeom>
          </p:spPr>
        </p:pic>
        <p:pic>
          <p:nvPicPr>
            <p:cNvPr id="33" name="Imagen 32">
              <a:extLst>
                <a:ext uri="{FF2B5EF4-FFF2-40B4-BE49-F238E27FC236}">
                  <a16:creationId xmlns:a16="http://schemas.microsoft.com/office/drawing/2014/main" id="{B7785E30-1248-C940-B969-F763F57A78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03233" y="2605854"/>
              <a:ext cx="854961" cy="229828"/>
            </a:xfrm>
            <a:prstGeom prst="rect">
              <a:avLst/>
            </a:prstGeom>
          </p:spPr>
        </p:pic>
        <p:pic>
          <p:nvPicPr>
            <p:cNvPr id="34" name="Picture 12" descr="Resultado de imagen de ILD large detector log">
              <a:extLst>
                <a:ext uri="{FF2B5EF4-FFF2-40B4-BE49-F238E27FC236}">
                  <a16:creationId xmlns:a16="http://schemas.microsoft.com/office/drawing/2014/main" id="{2EFEDD9C-5A57-9447-96CE-6847B6190D0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6730" y="2908336"/>
              <a:ext cx="516627" cy="2725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ángulo 34">
              <a:extLst>
                <a:ext uri="{FF2B5EF4-FFF2-40B4-BE49-F238E27FC236}">
                  <a16:creationId xmlns:a16="http://schemas.microsoft.com/office/drawing/2014/main" id="{CF01E87F-C269-D046-8677-ECC9130F9DBB}"/>
                </a:ext>
              </a:extLst>
            </p:cNvPr>
            <p:cNvSpPr/>
            <p:nvPr userDrawn="1"/>
          </p:nvSpPr>
          <p:spPr>
            <a:xfrm>
              <a:off x="9250227" y="2262459"/>
              <a:ext cx="972504" cy="936276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73674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9.png"/><Relationship Id="rId7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00.png"/><Relationship Id="rId4" Type="http://schemas.openxmlformats.org/officeDocument/2006/relationships/image" Target="../media/image39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13" Type="http://schemas.microsoft.com/office/2007/relationships/hdphoto" Target="../media/hdphoto2.wdp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12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11" Type="http://schemas.openxmlformats.org/officeDocument/2006/relationships/image" Target="../media/image15.png"/><Relationship Id="rId5" Type="http://schemas.openxmlformats.org/officeDocument/2006/relationships/image" Target="../media/image11.png"/><Relationship Id="rId10" Type="http://schemas.openxmlformats.org/officeDocument/2006/relationships/image" Target="../media/image14.png"/><Relationship Id="rId4" Type="http://schemas.openxmlformats.org/officeDocument/2006/relationships/image" Target="../media/image10.jpe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2.tiff"/><Relationship Id="rId17" Type="http://schemas.openxmlformats.org/officeDocument/2006/relationships/image" Target="../media/image37.png"/><Relationship Id="rId2" Type="http://schemas.openxmlformats.org/officeDocument/2006/relationships/image" Target="../media/image22.jpe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5" Type="http://schemas.openxmlformats.org/officeDocument/2006/relationships/image" Target="../media/image35.pn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tiff"/><Relationship Id="rId1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tiff"/><Relationship Id="rId3" Type="http://schemas.microsoft.com/office/2007/relationships/hdphoto" Target="../media/hdphoto3.wdp"/><Relationship Id="rId7" Type="http://schemas.microsoft.com/office/2007/relationships/hdphoto" Target="../media/hdphoto5.wdp"/><Relationship Id="rId12" Type="http://schemas.openxmlformats.org/officeDocument/2006/relationships/image" Target="../media/image45.png"/><Relationship Id="rId17" Type="http://schemas.openxmlformats.org/officeDocument/2006/relationships/image" Target="../media/image48.jpeg"/><Relationship Id="rId2" Type="http://schemas.openxmlformats.org/officeDocument/2006/relationships/image" Target="../media/image39.png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11" Type="http://schemas.openxmlformats.org/officeDocument/2006/relationships/image" Target="../media/image44.png"/><Relationship Id="rId5" Type="http://schemas.microsoft.com/office/2007/relationships/hdphoto" Target="../media/hdphoto4.wdp"/><Relationship Id="rId15" Type="http://schemas.microsoft.com/office/2007/relationships/hdphoto" Target="../media/hdphoto7.wdp"/><Relationship Id="rId10" Type="http://schemas.openxmlformats.org/officeDocument/2006/relationships/image" Target="../media/image43.png"/><Relationship Id="rId4" Type="http://schemas.openxmlformats.org/officeDocument/2006/relationships/image" Target="../media/image40.png"/><Relationship Id="rId9" Type="http://schemas.microsoft.com/office/2007/relationships/hdphoto" Target="../media/hdphoto6.wdp"/><Relationship Id="rId1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g"/><Relationship Id="rId3" Type="http://schemas.openxmlformats.org/officeDocument/2006/relationships/image" Target="../media/image50.tiff"/><Relationship Id="rId7" Type="http://schemas.openxmlformats.org/officeDocument/2006/relationships/image" Target="../media/image54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D9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54184460-4035-B94C-92AE-8EB22EA8F0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67940" y="3551016"/>
            <a:ext cx="8534400" cy="1752600"/>
          </a:xfrm>
        </p:spPr>
        <p:txBody>
          <a:bodyPr/>
          <a:lstStyle/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STXingkai" panose="02010800040101010101" pitchFamily="2" charset="-122"/>
                <a:ea typeface="STXingkai" panose="02010800040101010101" pitchFamily="2" charset="-122"/>
              </a:rPr>
              <a:t>Mary-Cruz  </a:t>
            </a:r>
            <a:r>
              <a:rPr lang="en-US" sz="3600" b="1" dirty="0" err="1">
                <a:solidFill>
                  <a:schemeClr val="accent2">
                    <a:lumMod val="75000"/>
                  </a:schemeClr>
                </a:solidFill>
                <a:latin typeface="STXingkai" panose="02010800040101010101" pitchFamily="2" charset="-122"/>
                <a:ea typeface="STXingkai" panose="02010800040101010101" pitchFamily="2" charset="-122"/>
              </a:rPr>
              <a:t>Fouz</a:t>
            </a:r>
            <a:endParaRPr lang="en-US" sz="3600" b="1" dirty="0">
              <a:solidFill>
                <a:schemeClr val="accent2">
                  <a:lumMod val="75000"/>
                </a:schemeClr>
              </a:solidFill>
              <a:latin typeface="STXingkai" panose="02010800040101010101" pitchFamily="2" charset="-122"/>
              <a:ea typeface="STXingkai" panose="02010800040101010101" pitchFamily="2" charset="-122"/>
            </a:endParaRP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Segoe Print" panose="02000800000000000000" pitchFamily="2" charset="0"/>
                <a:ea typeface="STXingkai" panose="02010800040101010101" pitchFamily="2" charset="-122"/>
              </a:rPr>
              <a:t>CIEMAT</a:t>
            </a:r>
          </a:p>
          <a:p>
            <a:endParaRPr lang="en-US" b="1" dirty="0">
              <a:latin typeface="STXingkai" panose="02010800040101010101" pitchFamily="2" charset="-122"/>
              <a:ea typeface="STXingkai" panose="02010800040101010101" pitchFamily="2" charset="-122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3851F36-E0E8-A34A-A74A-D0487AC78D40}"/>
              </a:ext>
            </a:extLst>
          </p:cNvPr>
          <p:cNvSpPr/>
          <p:nvPr/>
        </p:nvSpPr>
        <p:spPr>
          <a:xfrm>
            <a:off x="-24680" y="0"/>
            <a:ext cx="2216050" cy="1916832"/>
          </a:xfrm>
          <a:prstGeom prst="rect">
            <a:avLst/>
          </a:prstGeom>
          <a:solidFill>
            <a:srgbClr val="BBD9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6FD8EC5-4395-2649-97D7-A0113BECC7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572"/>
            <a:ext cx="6458570" cy="91553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398D3DD-2FA9-B54F-B345-B1298D6779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1424" y="1916832"/>
            <a:ext cx="10657184" cy="1574763"/>
          </a:xfrm>
        </p:spPr>
        <p:txBody>
          <a:bodyPr/>
          <a:lstStyle/>
          <a:p>
            <a:r>
              <a:rPr lang="es-ES" sz="4800" dirty="0">
                <a:latin typeface="Trattatello" panose="020F0403020200020303" pitchFamily="34" charset="0"/>
              </a:rPr>
              <a:t>CIEMAT CALICE ACTIVITIES</a:t>
            </a:r>
            <a:br>
              <a:rPr lang="es-ES" sz="4800" dirty="0">
                <a:latin typeface="Trattatello" panose="020F0403020200020303" pitchFamily="34" charset="0"/>
              </a:rPr>
            </a:br>
            <a:r>
              <a:rPr lang="es-ES" sz="4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Trattatello" panose="020F0403020200020303" pitchFamily="34" charset="0"/>
              </a:rPr>
              <a:t>Linked</a:t>
            </a:r>
            <a:r>
              <a:rPr lang="es-ES" sz="4000" dirty="0">
                <a:solidFill>
                  <a:schemeClr val="tx2">
                    <a:lumMod val="20000"/>
                    <a:lumOff val="80000"/>
                  </a:schemeClr>
                </a:solidFill>
                <a:latin typeface="Trattatello" panose="020F0403020200020303" pitchFamily="34" charset="0"/>
              </a:rPr>
              <a:t> </a:t>
            </a:r>
            <a:r>
              <a:rPr lang="es-ES" sz="4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Trattatello" panose="020F0403020200020303" pitchFamily="34" charset="0"/>
              </a:rPr>
              <a:t>to</a:t>
            </a:r>
            <a:r>
              <a:rPr lang="es-ES" sz="4000" dirty="0">
                <a:solidFill>
                  <a:schemeClr val="tx2">
                    <a:lumMod val="20000"/>
                    <a:lumOff val="80000"/>
                  </a:schemeClr>
                </a:solidFill>
                <a:latin typeface="Trattatello" panose="020F0403020200020303" pitchFamily="34" charset="0"/>
              </a:rPr>
              <a:t> DRD1 &amp; </a:t>
            </a:r>
            <a:r>
              <a:rPr lang="es-ES" sz="4000" b="1" dirty="0">
                <a:solidFill>
                  <a:srgbClr val="C6FEC7"/>
                </a:solidFill>
                <a:latin typeface="Trattatello" panose="020F0403020200020303" pitchFamily="34" charset="0"/>
              </a:rPr>
              <a:t>DRD6</a:t>
            </a:r>
            <a:endParaRPr lang="en-US" sz="4800" b="1" dirty="0">
              <a:solidFill>
                <a:srgbClr val="C6FEC7"/>
              </a:solidFill>
              <a:latin typeface="Trattatello" panose="020F0403020200020303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632DB12-C493-8CE1-1B7A-640B182283D4}"/>
              </a:ext>
            </a:extLst>
          </p:cNvPr>
          <p:cNvSpPr txBox="1"/>
          <p:nvPr/>
        </p:nvSpPr>
        <p:spPr>
          <a:xfrm>
            <a:off x="779087" y="5715756"/>
            <a:ext cx="10657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i="1" dirty="0" err="1"/>
              <a:t>Instrumentation</a:t>
            </a:r>
            <a:r>
              <a:rPr lang="es-ES" b="1" i="1" dirty="0"/>
              <a:t> </a:t>
            </a:r>
            <a:r>
              <a:rPr lang="es-ES" b="1" i="1" dirty="0" err="1"/>
              <a:t>for</a:t>
            </a:r>
            <a:r>
              <a:rPr lang="es-ES" b="1" i="1" dirty="0"/>
              <a:t> </a:t>
            </a:r>
            <a:r>
              <a:rPr lang="es-ES" b="1" i="1" dirty="0" err="1"/>
              <a:t>the</a:t>
            </a:r>
            <a:r>
              <a:rPr lang="es-ES" b="1" i="1" dirty="0"/>
              <a:t> future </a:t>
            </a:r>
            <a:r>
              <a:rPr lang="es-ES" b="1" i="1" dirty="0" err="1"/>
              <a:t>of</a:t>
            </a:r>
            <a:r>
              <a:rPr lang="es-ES" b="1" i="1" dirty="0"/>
              <a:t> </a:t>
            </a:r>
            <a:r>
              <a:rPr lang="es-ES" b="1" i="1" dirty="0" err="1"/>
              <a:t>particle</a:t>
            </a:r>
            <a:r>
              <a:rPr lang="es-ES" b="1" i="1" dirty="0"/>
              <a:t>, nuclear and </a:t>
            </a:r>
            <a:r>
              <a:rPr lang="es-ES" b="1" i="1" dirty="0" err="1"/>
              <a:t>astroparticle</a:t>
            </a:r>
            <a:r>
              <a:rPr lang="es-ES" b="1" i="1" dirty="0"/>
              <a:t> </a:t>
            </a:r>
            <a:r>
              <a:rPr lang="es-ES" b="1" i="1" dirty="0" err="1"/>
              <a:t>physics</a:t>
            </a:r>
            <a:r>
              <a:rPr lang="es-ES" b="1" i="1" dirty="0"/>
              <a:t> and medical </a:t>
            </a:r>
            <a:r>
              <a:rPr lang="es-ES" b="1" i="1" dirty="0" err="1"/>
              <a:t>applications</a:t>
            </a:r>
            <a:r>
              <a:rPr lang="es-ES" b="1" i="1" dirty="0"/>
              <a:t> in </a:t>
            </a:r>
            <a:r>
              <a:rPr lang="es-ES" b="1" i="1" dirty="0" err="1"/>
              <a:t>Spain</a:t>
            </a:r>
            <a:endParaRPr lang="es-ES" b="1" i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908DF59-D120-59D4-640D-D6AE14AD5792}"/>
              </a:ext>
            </a:extLst>
          </p:cNvPr>
          <p:cNvSpPr txBox="1"/>
          <p:nvPr/>
        </p:nvSpPr>
        <p:spPr>
          <a:xfrm>
            <a:off x="779087" y="6127896"/>
            <a:ext cx="27243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i="1" dirty="0"/>
              <a:t>Barcelona 6-7 marzo 2023</a:t>
            </a:r>
          </a:p>
        </p:txBody>
      </p:sp>
    </p:spTree>
    <p:extLst>
      <p:ext uri="{BB962C8B-B14F-4D97-AF65-F5344CB8AC3E}">
        <p14:creationId xmlns:p14="http://schemas.microsoft.com/office/powerpoint/2010/main" val="1568140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A3B79B-5BD2-952F-9379-5214E423E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Short </a:t>
            </a:r>
            <a:r>
              <a:rPr lang="es-ES" dirty="0" err="1"/>
              <a:t>term</a:t>
            </a:r>
            <a:r>
              <a:rPr lang="es-ES" dirty="0"/>
              <a:t> </a:t>
            </a:r>
            <a:r>
              <a:rPr lang="es-ES" dirty="0" err="1"/>
              <a:t>evolution</a:t>
            </a:r>
            <a:r>
              <a:rPr lang="es-ES" dirty="0"/>
              <a:t>: 5D </a:t>
            </a:r>
            <a:r>
              <a:rPr lang="es-ES" dirty="0" err="1"/>
              <a:t>Calorimeter</a:t>
            </a:r>
            <a:endParaRPr lang="es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7610577-851F-4808-5504-1CBACA469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D9C4BA3-5E87-0D61-181F-A223FED75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795F4474-01B4-0CF3-9753-E13A14987AA3}"/>
              </a:ext>
            </a:extLst>
          </p:cNvPr>
          <p:cNvSpPr/>
          <p:nvPr/>
        </p:nvSpPr>
        <p:spPr>
          <a:xfrm>
            <a:off x="1730905" y="4304581"/>
            <a:ext cx="1139693" cy="1944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Image 26" descr="testAnim1.gif">
            <a:extLst>
              <a:ext uri="{FF2B5EF4-FFF2-40B4-BE49-F238E27FC236}">
                <a16:creationId xmlns:a16="http://schemas.microsoft.com/office/drawing/2014/main" id="{FD88F2E9-EB39-9AB4-8843-25236A5816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7483" y="1811464"/>
            <a:ext cx="3482578" cy="273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48">
            <a:extLst>
              <a:ext uri="{FF2B5EF4-FFF2-40B4-BE49-F238E27FC236}">
                <a16:creationId xmlns:a16="http://schemas.microsoft.com/office/drawing/2014/main" id="{A1001D32-C833-94A5-6126-2FD8048652E4}"/>
              </a:ext>
            </a:extLst>
          </p:cNvPr>
          <p:cNvSpPr txBox="1"/>
          <p:nvPr/>
        </p:nvSpPr>
        <p:spPr>
          <a:xfrm>
            <a:off x="322147" y="1563536"/>
            <a:ext cx="5307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Timing could be an important factor </a:t>
            </a:r>
            <a:r>
              <a:rPr lang="en-US" dirty="0">
                <a:solidFill>
                  <a:srgbClr val="C00000"/>
                </a:solidFill>
              </a:rPr>
              <a:t>to identify delayed neutrons </a:t>
            </a:r>
            <a:r>
              <a:rPr lang="en-US" dirty="0"/>
              <a:t>and </a:t>
            </a:r>
            <a:r>
              <a:rPr lang="en-US" dirty="0">
                <a:solidFill>
                  <a:srgbClr val="7030A0"/>
                </a:solidFill>
              </a:rPr>
              <a:t>better reconstruct their energy</a:t>
            </a:r>
          </a:p>
        </p:txBody>
      </p:sp>
      <p:pic>
        <p:nvPicPr>
          <p:cNvPr id="8" name="Image 19" descr="distanceNKZoom.png">
            <a:extLst>
              <a:ext uri="{FF2B5EF4-FFF2-40B4-BE49-F238E27FC236}">
                <a16:creationId xmlns:a16="http://schemas.microsoft.com/office/drawing/2014/main" id="{1E8DF138-783B-188D-C410-64CF9B7B3F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7912" y="4487260"/>
            <a:ext cx="2786063" cy="2229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20" descr="distanceZoom.png">
            <a:extLst>
              <a:ext uri="{FF2B5EF4-FFF2-40B4-BE49-F238E27FC236}">
                <a16:creationId xmlns:a16="http://schemas.microsoft.com/office/drawing/2014/main" id="{CF5BA5BE-5484-CF56-D8F7-9D8D740613A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459" y="4433681"/>
            <a:ext cx="2614166" cy="228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7" descr="Capture d’écran 2020-01-22 à 18.17.40.png">
            <a:extLst>
              <a:ext uri="{FF2B5EF4-FFF2-40B4-BE49-F238E27FC236}">
                <a16:creationId xmlns:a16="http://schemas.microsoft.com/office/drawing/2014/main" id="{E07A76F4-E6CA-F218-D6BD-45E808D2037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6957" y="1998172"/>
            <a:ext cx="3742796" cy="2463188"/>
          </a:xfrm>
          <a:prstGeom prst="rect">
            <a:avLst/>
          </a:prstGeom>
        </p:spPr>
      </p:pic>
      <p:pic>
        <p:nvPicPr>
          <p:cNvPr id="11" name="Image 10" descr="Capture d’écran 2020-01-22 à 18.18.22.png">
            <a:extLst>
              <a:ext uri="{FF2B5EF4-FFF2-40B4-BE49-F238E27FC236}">
                <a16:creationId xmlns:a16="http://schemas.microsoft.com/office/drawing/2014/main" id="{7FD7E493-3705-EBE1-A083-B3D07C8B874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6104" y="4319678"/>
            <a:ext cx="3713649" cy="2560368"/>
          </a:xfrm>
          <a:prstGeom prst="rect">
            <a:avLst/>
          </a:prstGeom>
        </p:spPr>
      </p:pic>
      <p:sp>
        <p:nvSpPr>
          <p:cNvPr id="12" name="ZoneTexte 4">
            <a:extLst>
              <a:ext uri="{FF2B5EF4-FFF2-40B4-BE49-F238E27FC236}">
                <a16:creationId xmlns:a16="http://schemas.microsoft.com/office/drawing/2014/main" id="{B013A4DC-20AF-5170-2A89-581BBFCC055F}"/>
              </a:ext>
            </a:extLst>
          </p:cNvPr>
          <p:cNvSpPr txBox="1"/>
          <p:nvPr/>
        </p:nvSpPr>
        <p:spPr>
          <a:xfrm>
            <a:off x="6267548" y="1229113"/>
            <a:ext cx="5854489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Time information can help to </a:t>
            </a:r>
            <a:r>
              <a:rPr lang="en-GB" dirty="0">
                <a:solidFill>
                  <a:srgbClr val="C00000"/>
                </a:solidFill>
              </a:rPr>
              <a:t>separate close by showers </a:t>
            </a:r>
            <a:r>
              <a:rPr lang="en-GB" dirty="0"/>
              <a:t>and </a:t>
            </a:r>
            <a:r>
              <a:rPr lang="en-GB" dirty="0">
                <a:solidFill>
                  <a:srgbClr val="7030A0"/>
                </a:solidFill>
              </a:rPr>
              <a:t>reduce the confusion for a better PFA application</a:t>
            </a:r>
            <a:r>
              <a:rPr lang="en-GB" dirty="0"/>
              <a:t>. </a:t>
            </a: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Example:  pi-(20 GeV), K-(10 GeV) separated by 8 cm.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5E9D9A8-3A3C-485E-284F-BFB1296B9B30}"/>
              </a:ext>
            </a:extLst>
          </p:cNvPr>
          <p:cNvSpPr/>
          <p:nvPr/>
        </p:nvSpPr>
        <p:spPr>
          <a:xfrm>
            <a:off x="7788548" y="4330911"/>
            <a:ext cx="2321151" cy="207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FBC66B6-B66F-E8A9-DE62-DD1EE90559C6}"/>
              </a:ext>
            </a:extLst>
          </p:cNvPr>
          <p:cNvSpPr txBox="1"/>
          <p:nvPr/>
        </p:nvSpPr>
        <p:spPr>
          <a:xfrm>
            <a:off x="2410898" y="6566857"/>
            <a:ext cx="55335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Time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44F2DCE-EB5D-60CE-CE81-7D3F9A58BC71}"/>
              </a:ext>
            </a:extLst>
          </p:cNvPr>
          <p:cNvSpPr txBox="1"/>
          <p:nvPr/>
        </p:nvSpPr>
        <p:spPr>
          <a:xfrm>
            <a:off x="5062535" y="6566857"/>
            <a:ext cx="55335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Time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78EE493-F68B-F13B-41F6-BB594257F934}"/>
              </a:ext>
            </a:extLst>
          </p:cNvPr>
          <p:cNvSpPr txBox="1"/>
          <p:nvPr/>
        </p:nvSpPr>
        <p:spPr>
          <a:xfrm>
            <a:off x="10190124" y="6635017"/>
            <a:ext cx="64242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Depth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CEB8F59-4F1F-13FA-C3A3-0AA927FE9665}"/>
              </a:ext>
            </a:extLst>
          </p:cNvPr>
          <p:cNvSpPr txBox="1"/>
          <p:nvPr/>
        </p:nvSpPr>
        <p:spPr>
          <a:xfrm>
            <a:off x="10397360" y="4215989"/>
            <a:ext cx="64242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Depth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0F47A51-0B65-9CE3-3641-561963B83ACA}"/>
              </a:ext>
            </a:extLst>
          </p:cNvPr>
          <p:cNvSpPr txBox="1"/>
          <p:nvPr/>
        </p:nvSpPr>
        <p:spPr>
          <a:xfrm>
            <a:off x="7422777" y="2276903"/>
            <a:ext cx="105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Easy case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00A7EF60-67B5-FDE3-A7A4-A3902ECDA90A}"/>
              </a:ext>
            </a:extLst>
          </p:cNvPr>
          <p:cNvSpPr txBox="1"/>
          <p:nvPr/>
        </p:nvSpPr>
        <p:spPr>
          <a:xfrm>
            <a:off x="7472230" y="4598579"/>
            <a:ext cx="1385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Difficult case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7B828AD-70EB-3D88-2C22-9235BCAED41B}"/>
              </a:ext>
            </a:extLst>
          </p:cNvPr>
          <p:cNvSpPr txBox="1"/>
          <p:nvPr/>
        </p:nvSpPr>
        <p:spPr>
          <a:xfrm>
            <a:off x="148931" y="1124950"/>
            <a:ext cx="5890267" cy="369332"/>
          </a:xfrm>
          <a:prstGeom prst="rect">
            <a:avLst/>
          </a:prstGeom>
          <a:solidFill>
            <a:schemeClr val="bg2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halkduster" panose="03050602040202020205" pitchFamily="66" charset="77"/>
              </a:rPr>
              <a:t>Motivation for including time information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863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D68C59-BE2E-B54A-2E83-00345ED12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/>
              <a:t>Short </a:t>
            </a:r>
            <a:r>
              <a:rPr lang="es-ES" sz="3600" dirty="0" err="1"/>
              <a:t>term</a:t>
            </a:r>
            <a:r>
              <a:rPr lang="es-ES" sz="3600" dirty="0"/>
              <a:t> </a:t>
            </a:r>
            <a:r>
              <a:rPr lang="es-ES" sz="3600" dirty="0" err="1"/>
              <a:t>evolution</a:t>
            </a:r>
            <a:r>
              <a:rPr lang="es-ES" sz="3600" dirty="0"/>
              <a:t>: 5D </a:t>
            </a:r>
            <a:r>
              <a:rPr lang="es-ES" sz="3600" dirty="0" err="1"/>
              <a:t>Calorimeter</a:t>
            </a:r>
            <a:endParaRPr lang="es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A01639F-C4AC-680D-AA43-BFBE92AFB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A6F184A-D025-1475-A395-2A8332484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sp>
        <p:nvSpPr>
          <p:cNvPr id="6" name="ZoneTexte 1">
            <a:extLst>
              <a:ext uri="{FF2B5EF4-FFF2-40B4-BE49-F238E27FC236}">
                <a16:creationId xmlns:a16="http://schemas.microsoft.com/office/drawing/2014/main" id="{4C89929C-35D7-01C5-16CE-3B179EB1DB17}"/>
              </a:ext>
            </a:extLst>
          </p:cNvPr>
          <p:cNvSpPr txBox="1"/>
          <p:nvPr/>
        </p:nvSpPr>
        <p:spPr>
          <a:xfrm>
            <a:off x="168177" y="999617"/>
            <a:ext cx="121665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1"/>
                </a:solidFill>
                <a:latin typeface="Bradley Hand" pitchFamily="2" charset="77"/>
              </a:rPr>
              <a:t>General goal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 Extending the Semi-Digital Hadronic </a:t>
            </a:r>
            <a:r>
              <a:rPr lang="en-GB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CALorimeter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(SDHCAL) to include timing information (100 -200ps resolution) for a </a:t>
            </a: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5D-calorimetry (space, amplitude &amp; timing)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GB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GB" sz="2000" b="1" dirty="0">
                <a:solidFill>
                  <a:schemeClr val="accent1"/>
                </a:solidFill>
                <a:latin typeface="Bradley Hand" pitchFamily="2" charset="77"/>
              </a:rPr>
              <a:t>Implementation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Build small multi-gap RPC  (MRPC)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equipped with  a </a:t>
            </a: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 version of electronics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with </a:t>
            </a: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timing capabilities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 prove the final performance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A73B88E-71F0-72CA-9BA1-F60372382D3A}"/>
              </a:ext>
            </a:extLst>
          </p:cNvPr>
          <p:cNvSpPr txBox="1"/>
          <p:nvPr/>
        </p:nvSpPr>
        <p:spPr>
          <a:xfrm>
            <a:off x="434803" y="2512074"/>
            <a:ext cx="6115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9437FF"/>
                </a:solidFill>
              </a:rPr>
              <a:t>MRPC</a:t>
            </a:r>
            <a:r>
              <a:rPr lang="en-US" dirty="0"/>
              <a:t>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will improve the intrinsic timing of the detector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152942B-0D85-EF8E-35AA-20D8A17BD20F}"/>
              </a:ext>
            </a:extLst>
          </p:cNvPr>
          <p:cNvSpPr txBox="1"/>
          <p:nvPr/>
        </p:nvSpPr>
        <p:spPr>
          <a:xfrm>
            <a:off x="330721" y="2850780"/>
            <a:ext cx="576527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 Present readout Chip </a:t>
            </a:r>
            <a:r>
              <a:rPr lang="en-US" b="1" dirty="0"/>
              <a:t>HARDROC3</a:t>
            </a:r>
            <a:r>
              <a:rPr lang="en-US" dirty="0"/>
              <a:t>. Time Stamping=</a:t>
            </a:r>
            <a:r>
              <a:rPr lang="en-US" b="1" dirty="0"/>
              <a:t>200ns</a:t>
            </a:r>
          </a:p>
          <a:p>
            <a:r>
              <a:rPr lang="en-US" b="1" dirty="0"/>
              <a:t>     </a:t>
            </a:r>
            <a:r>
              <a:rPr lang="en-US" b="1" dirty="0">
                <a:sym typeface="Wingdings" pitchFamily="2" charset="2"/>
              </a:rPr>
              <a:t></a:t>
            </a:r>
            <a:r>
              <a:rPr lang="en-US" b="1" dirty="0"/>
              <a:t> </a:t>
            </a:r>
            <a:r>
              <a:rPr lang="en-US" b="1" i="1" u="sng" dirty="0">
                <a:solidFill>
                  <a:srgbClr val="0432FF"/>
                </a:solidFill>
              </a:rPr>
              <a:t>New chip needed</a:t>
            </a:r>
            <a:r>
              <a:rPr lang="en-US" dirty="0"/>
              <a:t> </a:t>
            </a:r>
          </a:p>
          <a:p>
            <a:pPr algn="r"/>
            <a:r>
              <a:rPr lang="en-US" b="1" i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 </a:t>
            </a:r>
            <a:r>
              <a:rPr lang="en-US" b="1" i="1" u="sng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New readout electronics (ASU, DIF, DAQ)</a:t>
            </a:r>
            <a:endParaRPr lang="es-ES" b="1" i="1" u="sng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3" name="Grupo 32">
            <a:extLst>
              <a:ext uri="{FF2B5EF4-FFF2-40B4-BE49-F238E27FC236}">
                <a16:creationId xmlns:a16="http://schemas.microsoft.com/office/drawing/2014/main" id="{A28407B2-201C-30D9-3CF0-4BEC4027EB31}"/>
              </a:ext>
            </a:extLst>
          </p:cNvPr>
          <p:cNvGrpSpPr/>
          <p:nvPr/>
        </p:nvGrpSpPr>
        <p:grpSpPr>
          <a:xfrm>
            <a:off x="54760" y="3879016"/>
            <a:ext cx="6405275" cy="1790716"/>
            <a:chOff x="500063" y="3538355"/>
            <a:chExt cx="6405275" cy="1790716"/>
          </a:xfrm>
        </p:grpSpPr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id="{68D944B2-8C1C-BD98-DC8C-F66A5FC70F19}"/>
                </a:ext>
              </a:extLst>
            </p:cNvPr>
            <p:cNvGrpSpPr/>
            <p:nvPr/>
          </p:nvGrpSpPr>
          <p:grpSpPr>
            <a:xfrm>
              <a:off x="500063" y="3538355"/>
              <a:ext cx="6172883" cy="1790716"/>
              <a:chOff x="9002380" y="1336470"/>
              <a:chExt cx="5744257" cy="1790716"/>
            </a:xfrm>
          </p:grpSpPr>
          <p:sp>
            <p:nvSpPr>
              <p:cNvPr id="13" name="Rectángulo 12">
                <a:extLst>
                  <a:ext uri="{FF2B5EF4-FFF2-40B4-BE49-F238E27FC236}">
                    <a16:creationId xmlns:a16="http://schemas.microsoft.com/office/drawing/2014/main" id="{22A3946D-B2B6-21FE-82AC-9095D023515D}"/>
                  </a:ext>
                </a:extLst>
              </p:cNvPr>
              <p:cNvSpPr/>
              <p:nvPr/>
            </p:nvSpPr>
            <p:spPr>
              <a:xfrm>
                <a:off x="9002380" y="1336470"/>
                <a:ext cx="5744257" cy="17907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" name="Grupo 13">
                <a:extLst>
                  <a:ext uri="{FF2B5EF4-FFF2-40B4-BE49-F238E27FC236}">
                    <a16:creationId xmlns:a16="http://schemas.microsoft.com/office/drawing/2014/main" id="{9C0CE5A1-F5E4-D89F-A9E3-1EBF32B4C509}"/>
                  </a:ext>
                </a:extLst>
              </p:cNvPr>
              <p:cNvGrpSpPr/>
              <p:nvPr/>
            </p:nvGrpSpPr>
            <p:grpSpPr>
              <a:xfrm>
                <a:off x="9090871" y="1525842"/>
                <a:ext cx="1414544" cy="1481613"/>
                <a:chOff x="9706343" y="1751334"/>
                <a:chExt cx="1414544" cy="1481613"/>
              </a:xfrm>
            </p:grpSpPr>
            <p:pic>
              <p:nvPicPr>
                <p:cNvPr id="16" name="Imagen 15">
                  <a:extLst>
                    <a:ext uri="{FF2B5EF4-FFF2-40B4-BE49-F238E27FC236}">
                      <a16:creationId xmlns:a16="http://schemas.microsoft.com/office/drawing/2014/main" id="{5A0A51B0-0870-1152-4D53-2731680E5B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706343" y="1751334"/>
                  <a:ext cx="1414544" cy="1481613"/>
                </a:xfrm>
                <a:prstGeom prst="rect">
                  <a:avLst/>
                </a:prstGeom>
              </p:spPr>
            </p:pic>
            <p:sp>
              <p:nvSpPr>
                <p:cNvPr id="17" name="CuadroTexto 16">
                  <a:extLst>
                    <a:ext uri="{FF2B5EF4-FFF2-40B4-BE49-F238E27FC236}">
                      <a16:creationId xmlns:a16="http://schemas.microsoft.com/office/drawing/2014/main" id="{854022CA-DDC3-8214-7927-D442D3C162C7}"/>
                    </a:ext>
                  </a:extLst>
                </p:cNvPr>
                <p:cNvSpPr txBox="1"/>
                <p:nvPr/>
              </p:nvSpPr>
              <p:spPr>
                <a:xfrm>
                  <a:off x="9785445" y="1863488"/>
                  <a:ext cx="111697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PETIROC2</a:t>
                  </a:r>
                </a:p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ASIC</a:t>
                  </a:r>
                </a:p>
              </p:txBody>
            </p:sp>
          </p:grpSp>
          <p:sp>
            <p:nvSpPr>
              <p:cNvPr id="15" name="Rectángulo 14">
                <a:extLst>
                  <a:ext uri="{FF2B5EF4-FFF2-40B4-BE49-F238E27FC236}">
                    <a16:creationId xmlns:a16="http://schemas.microsoft.com/office/drawing/2014/main" id="{9D662890-E7F2-A985-7BD5-12C9A0260FFE}"/>
                  </a:ext>
                </a:extLst>
              </p:cNvPr>
              <p:cNvSpPr/>
              <p:nvPr/>
            </p:nvSpPr>
            <p:spPr>
              <a:xfrm>
                <a:off x="10577500" y="1811208"/>
                <a:ext cx="4011579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b="1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Developed at CNRS-OMEGA partially thanks to  AIDA2020 for CMS-muon upgrade</a:t>
                </a:r>
              </a:p>
            </p:txBody>
          </p:sp>
        </p:grpSp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F95884A6-120F-D5D8-ADAF-A60A475C3FAB}"/>
                </a:ext>
              </a:extLst>
            </p:cNvPr>
            <p:cNvSpPr/>
            <p:nvPr/>
          </p:nvSpPr>
          <p:spPr>
            <a:xfrm>
              <a:off x="2088142" y="3652879"/>
              <a:ext cx="369897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- 32 channels</a:t>
              </a:r>
              <a:r>
                <a:rPr lang="es-ES" sz="1600" b="1" dirty="0">
                  <a:solidFill>
                    <a:schemeClr val="bg1"/>
                  </a:solidFill>
                </a:rPr>
                <a:t> Time </a:t>
              </a:r>
              <a:r>
                <a:rPr lang="es-ES" sz="1600" b="1" dirty="0" err="1">
                  <a:solidFill>
                    <a:schemeClr val="bg1"/>
                  </a:solidFill>
                </a:rPr>
                <a:t>resolution</a:t>
              </a:r>
              <a:r>
                <a:rPr lang="es-ES" sz="1600" b="1" dirty="0">
                  <a:solidFill>
                    <a:schemeClr val="bg1"/>
                  </a:solidFill>
                </a:rPr>
                <a:t> </a:t>
              </a:r>
              <a:r>
                <a:rPr lang="es-ES" sz="1600" b="1" dirty="0" err="1">
                  <a:solidFill>
                    <a:schemeClr val="bg1"/>
                  </a:solidFill>
                </a:rPr>
                <a:t>below</a:t>
              </a:r>
              <a:r>
                <a:rPr lang="es-ES" sz="1600" b="1" dirty="0">
                  <a:solidFill>
                    <a:schemeClr val="bg1"/>
                  </a:solidFill>
                </a:rPr>
                <a:t> 40ps</a:t>
              </a:r>
              <a:r>
                <a:rPr lang="en-US" sz="1600" b="1" dirty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4ECC5343-61D0-A022-4DD3-587D6C7F9BCC}"/>
                </a:ext>
              </a:extLst>
            </p:cNvPr>
            <p:cNvSpPr txBox="1"/>
            <p:nvPr/>
          </p:nvSpPr>
          <p:spPr>
            <a:xfrm>
              <a:off x="2347644" y="4554996"/>
              <a:ext cx="373911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D5FC79"/>
                  </a:solidFill>
                </a:rPr>
                <a:t>Embeds the preamp, the TDC , a QDC</a:t>
              </a:r>
              <a:endParaRPr lang="es-ES" sz="1600" dirty="0">
                <a:solidFill>
                  <a:srgbClr val="D5FC79"/>
                </a:solidFill>
              </a:endParaRPr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F11ADC93-9BDE-5EA9-11EE-A08DEB0837C9}"/>
                </a:ext>
              </a:extLst>
            </p:cNvPr>
            <p:cNvSpPr txBox="1"/>
            <p:nvPr/>
          </p:nvSpPr>
          <p:spPr>
            <a:xfrm>
              <a:off x="2373569" y="4875986"/>
              <a:ext cx="453176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rgbClr val="FFD579"/>
                  </a:solidFill>
                </a:rPr>
                <a:t>Limited digital logic, difficult to chain, deadtime </a:t>
              </a:r>
              <a:endParaRPr lang="es-ES" sz="1600" b="1" dirty="0">
                <a:solidFill>
                  <a:srgbClr val="FFD579"/>
                </a:solidFill>
              </a:endParaRPr>
            </a:p>
          </p:txBody>
        </p:sp>
      </p:grpSp>
      <p:grpSp>
        <p:nvGrpSpPr>
          <p:cNvPr id="31" name="Grupo 30">
            <a:extLst>
              <a:ext uri="{FF2B5EF4-FFF2-40B4-BE49-F238E27FC236}">
                <a16:creationId xmlns:a16="http://schemas.microsoft.com/office/drawing/2014/main" id="{A37D50D8-10A1-030F-5070-B9FAC556AD3D}"/>
              </a:ext>
            </a:extLst>
          </p:cNvPr>
          <p:cNvGrpSpPr/>
          <p:nvPr/>
        </p:nvGrpSpPr>
        <p:grpSpPr>
          <a:xfrm>
            <a:off x="54760" y="5735177"/>
            <a:ext cx="6405275" cy="996312"/>
            <a:chOff x="7183199" y="4586674"/>
            <a:chExt cx="6405275" cy="996312"/>
          </a:xfrm>
        </p:grpSpPr>
        <p:grpSp>
          <p:nvGrpSpPr>
            <p:cNvPr id="30" name="Grupo 29">
              <a:extLst>
                <a:ext uri="{FF2B5EF4-FFF2-40B4-BE49-F238E27FC236}">
                  <a16:creationId xmlns:a16="http://schemas.microsoft.com/office/drawing/2014/main" id="{89E65029-EC63-FF5C-DD97-39FA6DCD8611}"/>
                </a:ext>
              </a:extLst>
            </p:cNvPr>
            <p:cNvGrpSpPr/>
            <p:nvPr/>
          </p:nvGrpSpPr>
          <p:grpSpPr>
            <a:xfrm>
              <a:off x="7183199" y="4586674"/>
              <a:ext cx="6405275" cy="996312"/>
              <a:chOff x="6888341" y="3429001"/>
              <a:chExt cx="6405275" cy="996312"/>
            </a:xfrm>
          </p:grpSpPr>
          <p:sp>
            <p:nvSpPr>
              <p:cNvPr id="29" name="Rectángulo 28">
                <a:extLst>
                  <a:ext uri="{FF2B5EF4-FFF2-40B4-BE49-F238E27FC236}">
                    <a16:creationId xmlns:a16="http://schemas.microsoft.com/office/drawing/2014/main" id="{17188C35-38F9-BF35-F279-1CB3CB652BC9}"/>
                  </a:ext>
                </a:extLst>
              </p:cNvPr>
              <p:cNvSpPr/>
              <p:nvPr/>
            </p:nvSpPr>
            <p:spPr>
              <a:xfrm>
                <a:off x="6888341" y="3429001"/>
                <a:ext cx="6172883" cy="996312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</p:txBody>
          </p:sp>
          <p:pic>
            <p:nvPicPr>
              <p:cNvPr id="23" name="Picture 2" descr="Home">
                <a:extLst>
                  <a:ext uri="{FF2B5EF4-FFF2-40B4-BE49-F238E27FC236}">
                    <a16:creationId xmlns:a16="http://schemas.microsoft.com/office/drawing/2014/main" id="{54EDAEAC-46DE-F4AC-8660-65BE6B4CCE7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03814" y="3576721"/>
                <a:ext cx="872272" cy="74899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12192FBE-A7F1-AF80-7D8E-A94FE49329C8}"/>
                  </a:ext>
                </a:extLst>
              </p:cNvPr>
              <p:cNvSpPr txBox="1"/>
              <p:nvPr/>
            </p:nvSpPr>
            <p:spPr>
              <a:xfrm>
                <a:off x="10878125" y="3717343"/>
                <a:ext cx="2415491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b="1" dirty="0">
                    <a:solidFill>
                      <a:srgbClr val="0070C0"/>
                    </a:solidFill>
                  </a:rPr>
                  <a:t>Time resolution 12 </a:t>
                </a:r>
                <a:r>
                  <a:rPr lang="en-US" sz="1600" b="1" dirty="0" err="1">
                    <a:solidFill>
                      <a:srgbClr val="0070C0"/>
                    </a:solidFill>
                  </a:rPr>
                  <a:t>ps</a:t>
                </a:r>
                <a:endParaRPr lang="en-US" sz="16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44E7BB4A-DC16-81CC-31B5-A1F1C117DEAA}"/>
                  </a:ext>
                </a:extLst>
              </p:cNvPr>
              <p:cNvSpPr txBox="1"/>
              <p:nvPr/>
            </p:nvSpPr>
            <p:spPr>
              <a:xfrm>
                <a:off x="8010263" y="4062889"/>
                <a:ext cx="364381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600" b="1" dirty="0" err="1">
                    <a:solidFill>
                      <a:srgbClr val="C00000"/>
                    </a:solidFill>
                  </a:rPr>
                  <a:t>Under</a:t>
                </a:r>
                <a:r>
                  <a:rPr lang="es-ES" sz="1600" b="1" dirty="0">
                    <a:solidFill>
                      <a:srgbClr val="C00000"/>
                    </a:solidFill>
                  </a:rPr>
                  <a:t> </a:t>
                </a:r>
                <a:r>
                  <a:rPr lang="es-ES" sz="1600" b="1" dirty="0" err="1">
                    <a:solidFill>
                      <a:srgbClr val="C00000"/>
                    </a:solidFill>
                  </a:rPr>
                  <a:t>study</a:t>
                </a:r>
                <a:r>
                  <a:rPr lang="es-ES" sz="1600" b="1" dirty="0">
                    <a:solidFill>
                      <a:srgbClr val="C00000"/>
                    </a:solidFill>
                  </a:rPr>
                  <a:t> </a:t>
                </a:r>
                <a:r>
                  <a:rPr lang="es-ES" sz="1600" b="1" dirty="0" err="1">
                    <a:solidFill>
                      <a:srgbClr val="C00000"/>
                    </a:solidFill>
                  </a:rPr>
                  <a:t>by</a:t>
                </a:r>
                <a:r>
                  <a:rPr lang="es-ES" sz="1600" b="1" dirty="0">
                    <a:solidFill>
                      <a:srgbClr val="C00000"/>
                    </a:solidFill>
                  </a:rPr>
                  <a:t> </a:t>
                </a:r>
                <a:r>
                  <a:rPr lang="es-ES" sz="1600" b="1" dirty="0" err="1">
                    <a:solidFill>
                      <a:srgbClr val="C00000"/>
                    </a:solidFill>
                  </a:rPr>
                  <a:t>our</a:t>
                </a:r>
                <a:r>
                  <a:rPr lang="es-ES" sz="1600" b="1" dirty="0">
                    <a:solidFill>
                      <a:srgbClr val="C00000"/>
                    </a:solidFill>
                  </a:rPr>
                  <a:t> </a:t>
                </a:r>
                <a:r>
                  <a:rPr lang="es-ES" sz="1600" b="1" dirty="0" err="1">
                    <a:solidFill>
                      <a:srgbClr val="C00000"/>
                    </a:solidFill>
                  </a:rPr>
                  <a:t>Korean</a:t>
                </a:r>
                <a:r>
                  <a:rPr lang="es-ES" sz="1600" b="1" dirty="0">
                    <a:solidFill>
                      <a:srgbClr val="C00000"/>
                    </a:solidFill>
                  </a:rPr>
                  <a:t> </a:t>
                </a:r>
                <a:r>
                  <a:rPr lang="es-ES" sz="1600" b="1" dirty="0" err="1">
                    <a:solidFill>
                      <a:srgbClr val="C00000"/>
                    </a:solidFill>
                  </a:rPr>
                  <a:t>collaborators</a:t>
                </a:r>
                <a:endParaRPr lang="es-ES" sz="1600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22BDCA45-F3F1-F1CA-053C-69B38F3936C5}"/>
                </a:ext>
              </a:extLst>
            </p:cNvPr>
            <p:cNvSpPr txBox="1"/>
            <p:nvPr/>
          </p:nvSpPr>
          <p:spPr>
            <a:xfrm>
              <a:off x="8305121" y="4620822"/>
              <a:ext cx="4272897" cy="3139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lvl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ea typeface="+mn-ea"/>
                  <a:cs typeface="+mn-cs"/>
                </a:rPr>
                <a:t>LiROC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ea typeface="+mn-ea"/>
                  <a:cs typeface="+mn-cs"/>
                </a:rPr>
                <a:t> (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ea typeface="+mn-ea"/>
                  <a:cs typeface="+mn-cs"/>
                </a:rPr>
                <a:t>Weeroc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ea typeface="+mn-ea"/>
                  <a:cs typeface="+mn-cs"/>
                </a:rPr>
                <a:t>, 2022)  single-ended, 64 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ea typeface="+mn-ea"/>
                  <a:cs typeface="+mn-cs"/>
                </a:rPr>
                <a:t>ch.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ea typeface="+mn-ea"/>
                  <a:cs typeface="+mn-cs"/>
                </a:rPr>
                <a:t>  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4" name="Rectángulo 33">
            <a:extLst>
              <a:ext uri="{FF2B5EF4-FFF2-40B4-BE49-F238E27FC236}">
                <a16:creationId xmlns:a16="http://schemas.microsoft.com/office/drawing/2014/main" id="{01947D85-B4E1-73C3-C39A-7DD5210D0688}"/>
              </a:ext>
            </a:extLst>
          </p:cNvPr>
          <p:cNvSpPr/>
          <p:nvPr/>
        </p:nvSpPr>
        <p:spPr>
          <a:xfrm>
            <a:off x="7217033" y="3458036"/>
            <a:ext cx="46747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8 </a:t>
            </a:r>
            <a:r>
              <a:rPr lang="en-US" sz="1600" b="1" dirty="0" err="1">
                <a:solidFill>
                  <a:schemeClr val="accent6">
                    <a:lumMod val="75000"/>
                  </a:schemeClr>
                </a:solidFill>
              </a:rPr>
              <a:t>Petiroc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 ASICS </a:t>
            </a:r>
            <a:r>
              <a:rPr lang="en-US" sz="1600" dirty="0"/>
              <a:t>to readout </a:t>
            </a:r>
          </a:p>
          <a:p>
            <a:r>
              <a:rPr lang="en-US" sz="1600" dirty="0"/>
              <a:t>a </a:t>
            </a:r>
            <a:r>
              <a:rPr lang="en-US" sz="1600" b="1" dirty="0">
                <a:solidFill>
                  <a:schemeClr val="accent1"/>
                </a:solidFill>
              </a:rPr>
              <a:t>50 cm x 30 cm </a:t>
            </a:r>
            <a:r>
              <a:rPr lang="en-US" sz="1600" dirty="0"/>
              <a:t>detector with </a:t>
            </a:r>
            <a:r>
              <a:rPr lang="en-US" sz="1600" b="1" dirty="0">
                <a:solidFill>
                  <a:schemeClr val="accent1"/>
                </a:solidFill>
              </a:rPr>
              <a:t>2cm x 2 cm pads</a:t>
            </a:r>
            <a:r>
              <a:rPr lang="en-US" sz="1600" dirty="0"/>
              <a:t>.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03455AD3-B459-FD63-CDC3-E0EA5E2FD0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8815" y="4078061"/>
            <a:ext cx="4276878" cy="2503538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6F4481F7-8A06-C7B8-DB94-6D6B5E00CE1C}"/>
              </a:ext>
            </a:extLst>
          </p:cNvPr>
          <p:cNvSpPr txBox="1"/>
          <p:nvPr/>
        </p:nvSpPr>
        <p:spPr>
          <a:xfrm>
            <a:off x="7608048" y="3074609"/>
            <a:ext cx="1946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  <a:highlight>
                  <a:srgbClr val="00FFFF"/>
                </a:highlight>
                <a:latin typeface="Chalkduster" panose="03050602040202020205" pitchFamily="66" charset="77"/>
              </a:rPr>
              <a:t>Under design</a:t>
            </a:r>
            <a:endParaRPr lang="en-US" dirty="0">
              <a:highlight>
                <a:srgbClr val="00FFFF"/>
              </a:highlight>
            </a:endParaRPr>
          </a:p>
        </p:txBody>
      </p:sp>
      <p:sp>
        <p:nvSpPr>
          <p:cNvPr id="35" name="Rectángulo redondeado 34">
            <a:extLst>
              <a:ext uri="{FF2B5EF4-FFF2-40B4-BE49-F238E27FC236}">
                <a16:creationId xmlns:a16="http://schemas.microsoft.com/office/drawing/2014/main" id="{66DC07FD-6F46-405A-7090-A700FB9ACC84}"/>
              </a:ext>
            </a:extLst>
          </p:cNvPr>
          <p:cNvSpPr/>
          <p:nvPr/>
        </p:nvSpPr>
        <p:spPr>
          <a:xfrm>
            <a:off x="7047718" y="2936457"/>
            <a:ext cx="4646601" cy="3666440"/>
          </a:xfrm>
          <a:prstGeom prst="roundRect">
            <a:avLst>
              <a:gd name="adj" fmla="val 7199"/>
            </a:avLst>
          </a:prstGeom>
          <a:noFill/>
          <a:ln w="5715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DC9C87D4-7E53-DE28-1919-75042C8A2A75}"/>
              </a:ext>
            </a:extLst>
          </p:cNvPr>
          <p:cNvSpPr/>
          <p:nvPr/>
        </p:nvSpPr>
        <p:spPr>
          <a:xfrm>
            <a:off x="9042887" y="4636562"/>
            <a:ext cx="11751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b="1" i="1" dirty="0">
                <a:solidFill>
                  <a:srgbClr val="FFFF00"/>
                </a:solidFill>
              </a:rPr>
              <a:t>Top </a:t>
            </a:r>
            <a:r>
              <a:rPr lang="es-ES" sz="2000" b="1" i="1" dirty="0" err="1">
                <a:solidFill>
                  <a:srgbClr val="FFFF00"/>
                </a:solidFill>
              </a:rPr>
              <a:t>view</a:t>
            </a:r>
            <a:r>
              <a:rPr lang="es-ES" sz="2000" b="1" i="1" dirty="0">
                <a:solidFill>
                  <a:srgbClr val="FFFF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30908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A3B79B-5BD2-952F-9379-5214E423E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5D Calorimeter related activities planned at CIEMAT</a:t>
            </a:r>
            <a:endParaRPr lang="en-U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7610577-851F-4808-5504-1CBACA469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D9C4BA3-5E87-0D61-181F-A223FED75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B36ACEB-F9A1-B9B7-F255-557AA3F9BF55}"/>
              </a:ext>
            </a:extLst>
          </p:cNvPr>
          <p:cNvSpPr txBox="1"/>
          <p:nvPr/>
        </p:nvSpPr>
        <p:spPr>
          <a:xfrm>
            <a:off x="470129" y="1492810"/>
            <a:ext cx="1187168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1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Monte Carlo simulation studies and software developments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to evaluate the impact of timing on shower reconstruction</a:t>
            </a:r>
            <a:r>
              <a:rPr lang="en-US" b="1" dirty="0">
                <a:solidFill>
                  <a:schemeClr val="accent2"/>
                </a:solidFill>
              </a:rPr>
              <a:t>. </a:t>
            </a:r>
          </a:p>
          <a:p>
            <a:r>
              <a:rPr lang="en-US" b="1" dirty="0">
                <a:solidFill>
                  <a:schemeClr val="accent2"/>
                </a:solidFill>
              </a:rPr>
              <a:t> 	(Calorimeter level and some Physics benchmark channel)</a:t>
            </a:r>
          </a:p>
          <a:p>
            <a:r>
              <a:rPr lang="en-US" b="1" dirty="0">
                <a:solidFill>
                  <a:schemeClr val="accent2"/>
                </a:solidFill>
              </a:rPr>
              <a:t>		</a:t>
            </a:r>
            <a:r>
              <a:rPr lang="en-US" dirty="0"/>
              <a:t>Using the framework of the ILD concept group for ILC where the SDHCAL simulation is implemented </a:t>
            </a:r>
          </a:p>
          <a:p>
            <a:r>
              <a:rPr lang="en-US" dirty="0"/>
              <a:t>		and simulation samples are available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F05CB76-8ED8-8E4D-D80B-04AE2FEF5D87}"/>
              </a:ext>
            </a:extLst>
          </p:cNvPr>
          <p:cNvSpPr txBox="1"/>
          <p:nvPr/>
        </p:nvSpPr>
        <p:spPr>
          <a:xfrm>
            <a:off x="470129" y="3100708"/>
            <a:ext cx="9352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1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New electronics with timing implementation </a:t>
            </a:r>
            <a:endParaRPr lang="en-US" sz="2000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02B8022-F4DF-3C71-ED53-67A0843D0DE3}"/>
              </a:ext>
            </a:extLst>
          </p:cNvPr>
          <p:cNvSpPr txBox="1"/>
          <p:nvPr/>
        </p:nvSpPr>
        <p:spPr>
          <a:xfrm>
            <a:off x="501290" y="4385883"/>
            <a:ext cx="118405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1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Tests of new multigap GRPC prototypes.  </a:t>
            </a:r>
          </a:p>
          <a:p>
            <a:r>
              <a:rPr lang="en-US" sz="2000" b="1" dirty="0">
                <a:solidFill>
                  <a:schemeClr val="accent1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		</a:t>
            </a:r>
            <a:r>
              <a:rPr lang="en-US" dirty="0"/>
              <a:t>Developments ongoing at U. Shanghai Jiao Tong (China)  &amp; IP2I (Lyon-France) 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65F1883-EC0E-DDA1-C56B-339E2D41B675}"/>
              </a:ext>
            </a:extLst>
          </p:cNvPr>
          <p:cNvSpPr txBox="1"/>
          <p:nvPr/>
        </p:nvSpPr>
        <p:spPr>
          <a:xfrm>
            <a:off x="501291" y="3750897"/>
            <a:ext cx="9352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1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Detector mechanics for new Multigap GRPCs</a:t>
            </a:r>
            <a:endParaRPr lang="en-US" sz="2000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93250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B03CF6-6D5A-D823-814F-DA662FC58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Future </a:t>
            </a:r>
            <a:r>
              <a:rPr lang="es-ES" dirty="0" err="1"/>
              <a:t>interesting</a:t>
            </a:r>
            <a:r>
              <a:rPr lang="es-ES" dirty="0"/>
              <a:t> </a:t>
            </a:r>
            <a:r>
              <a:rPr lang="es-ES" dirty="0" err="1"/>
              <a:t>tests</a:t>
            </a:r>
            <a:r>
              <a:rPr lang="es-ES" dirty="0"/>
              <a:t> </a:t>
            </a:r>
            <a:r>
              <a:rPr lang="es-ES" dirty="0" err="1"/>
              <a:t>using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1m3 SDHCAL </a:t>
            </a:r>
            <a:r>
              <a:rPr lang="es-ES" dirty="0" err="1"/>
              <a:t>prototype</a:t>
            </a:r>
            <a:endParaRPr lang="es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D34ADB6-291A-D6AE-2780-CBF281080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531296D-E3B6-10B4-E9EE-9EBA6C01F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6EE78F5-2AFB-2B0B-F728-F5371A84067D}"/>
              </a:ext>
            </a:extLst>
          </p:cNvPr>
          <p:cNvSpPr txBox="1"/>
          <p:nvPr/>
        </p:nvSpPr>
        <p:spPr>
          <a:xfrm>
            <a:off x="1049399" y="1793101"/>
            <a:ext cx="10782763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1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Tests with beams at CERN substituting part of the present GRPCs by the new Multigap GRPCs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b="1" dirty="0">
              <a:solidFill>
                <a:schemeClr val="accent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1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Combined tests with </a:t>
            </a:r>
            <a:r>
              <a:rPr lang="en-US" sz="2000" b="1" dirty="0" err="1">
                <a:solidFill>
                  <a:schemeClr val="accent1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SiWECAL</a:t>
            </a:r>
            <a:endParaRPr lang="en-US" sz="2000" b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lvl="1"/>
            <a:r>
              <a:rPr lang="en-US" dirty="0"/>
              <a:t>  Some attempt in the past but difficulties when trying to synchronizing the data</a:t>
            </a:r>
          </a:p>
          <a:p>
            <a:pPr lvl="1"/>
            <a:r>
              <a:rPr lang="en-US" dirty="0"/>
              <a:t>	</a:t>
            </a:r>
            <a:r>
              <a:rPr lang="en-US" dirty="0">
                <a:sym typeface="Wingdings" pitchFamily="2" charset="2"/>
              </a:rPr>
              <a:t> Extra work needed at the DAQ and software levels to allow interesting studies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r>
              <a:rPr lang="en-US" dirty="0">
                <a:sym typeface="Wingdings" pitchFamily="2" charset="2"/>
              </a:rPr>
              <a:t>Of interest for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  <a:sym typeface="Wingdings" pitchFamily="2" charset="2"/>
              </a:rPr>
              <a:t>PID and new reconstruction algorithms</a:t>
            </a:r>
            <a:endParaRPr lang="en-US" b="1" i="1" dirty="0">
              <a:solidFill>
                <a:schemeClr val="accent5">
                  <a:lumMod val="50000"/>
                </a:schemeClr>
              </a:solidFill>
              <a:latin typeface="Gabriola" pitchFamily="82" charset="0"/>
              <a:sym typeface="Wingdings" pitchFamily="2" charset="2"/>
            </a:endParaRPr>
          </a:p>
          <a:p>
            <a:pPr lvl="1"/>
            <a:endParaRPr lang="en-US" b="1" i="1" dirty="0">
              <a:solidFill>
                <a:schemeClr val="accent5">
                  <a:lumMod val="50000"/>
                </a:schemeClr>
              </a:solidFill>
              <a:sym typeface="Wingdings" pitchFamily="2" charset="2"/>
            </a:endParaRPr>
          </a:p>
          <a:p>
            <a:pPr lvl="1"/>
            <a:r>
              <a:rPr lang="en-US" b="1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In the longer term, the inclusion of several layers of tracking could be envisaged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8487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A3B79B-5BD2-952F-9379-5214E423E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Person</a:t>
            </a:r>
            <a:r>
              <a:rPr lang="es-ES" dirty="0"/>
              <a:t> </a:t>
            </a:r>
            <a:r>
              <a:rPr lang="es-ES" dirty="0" err="1"/>
              <a:t>power</a:t>
            </a:r>
            <a:r>
              <a:rPr lang="es-ES" dirty="0"/>
              <a:t> at CIEMAT &amp; extra </a:t>
            </a:r>
            <a:r>
              <a:rPr lang="es-ES" dirty="0" err="1"/>
              <a:t>budget</a:t>
            </a:r>
            <a:endParaRPr lang="es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7610577-851F-4808-5504-1CBACA469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D9C4BA3-5E87-0D61-181F-A223FED75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M.C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Fouz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611B26D-1F9C-D2BE-E71C-BD9F0AB322E7}"/>
              </a:ext>
            </a:extLst>
          </p:cNvPr>
          <p:cNvSpPr txBox="1"/>
          <p:nvPr/>
        </p:nvSpPr>
        <p:spPr>
          <a:xfrm>
            <a:off x="286813" y="1023219"/>
            <a:ext cx="1161837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FTE senior Physicist - staff</a:t>
            </a:r>
          </a:p>
          <a:p>
            <a:r>
              <a:rPr lang="en-US" dirty="0"/>
              <a:t>0.3 FTE mechanic engineer - staff</a:t>
            </a:r>
          </a:p>
          <a:p>
            <a:r>
              <a:rPr lang="en-US" dirty="0"/>
              <a:t>1 FTE electronic engineer  </a:t>
            </a:r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(till last year, plan to hiring a new one along this year with the recent approved national project)</a:t>
            </a:r>
          </a:p>
          <a:p>
            <a:r>
              <a:rPr lang="en-US" dirty="0"/>
              <a:t>1 FTE technician (mechanics) – staff</a:t>
            </a:r>
          </a:p>
          <a:p>
            <a:r>
              <a:rPr lang="en-US" dirty="0"/>
              <a:t>Other CIEMAT support</a:t>
            </a:r>
          </a:p>
          <a:p>
            <a:r>
              <a:rPr lang="en-US" dirty="0"/>
              <a:t>	Mechanical Workshop of CIEMAT </a:t>
            </a:r>
          </a:p>
          <a:p>
            <a:r>
              <a:rPr lang="en-US" dirty="0"/>
              <a:t>	Electronic Workshops</a:t>
            </a:r>
          </a:p>
          <a:p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FEB28A1-7FC9-B502-00E7-67F523BE3AD7}"/>
              </a:ext>
            </a:extLst>
          </p:cNvPr>
          <p:cNvSpPr txBox="1"/>
          <p:nvPr/>
        </p:nvSpPr>
        <p:spPr>
          <a:xfrm>
            <a:off x="3616348" y="2866232"/>
            <a:ext cx="75866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 PhD student during last 4 years, defending his thesis next week and no replacement foreseen due to lack of resources. (no FPI assigned to the project)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FDCAEDF-367E-AE2F-A3C7-8443C9A50E8D}"/>
              </a:ext>
            </a:extLst>
          </p:cNvPr>
          <p:cNvSpPr txBox="1"/>
          <p:nvPr/>
        </p:nvSpPr>
        <p:spPr>
          <a:xfrm>
            <a:off x="213519" y="4328279"/>
            <a:ext cx="1192567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Apart from the  AEI project there is some mall budget from the </a:t>
            </a:r>
            <a:r>
              <a:rPr lang="en-US" b="1" i="1" dirty="0">
                <a:solidFill>
                  <a:srgbClr val="0432FF"/>
                </a:solidFill>
                <a:highlight>
                  <a:srgbClr val="FFFF00"/>
                </a:highlight>
              </a:rPr>
              <a:t>EU </a:t>
            </a:r>
            <a:r>
              <a:rPr lang="en-US" b="1" i="1" dirty="0" err="1">
                <a:solidFill>
                  <a:srgbClr val="0432FF"/>
                </a:solidFill>
                <a:highlight>
                  <a:srgbClr val="FFFF00"/>
                </a:highlight>
              </a:rPr>
              <a:t>AIDAInnova</a:t>
            </a:r>
            <a:r>
              <a:rPr lang="en-US" b="1" i="1" dirty="0">
                <a:solidFill>
                  <a:srgbClr val="0432FF"/>
                </a:solidFill>
                <a:highlight>
                  <a:srgbClr val="FFFF00"/>
                </a:highlight>
              </a:rPr>
              <a:t> project</a:t>
            </a:r>
            <a:r>
              <a:rPr lang="en-US" dirty="0"/>
              <a:t>. ~20Keuros for next 3 years</a:t>
            </a:r>
          </a:p>
          <a:p>
            <a:r>
              <a:rPr lang="en-US" dirty="0"/>
              <a:t>    Gas detector WP, for timing developments with multigap RPC for calorimetry</a:t>
            </a:r>
          </a:p>
          <a:p>
            <a:r>
              <a:rPr lang="en-US" dirty="0"/>
              <a:t>  	</a:t>
            </a:r>
            <a:r>
              <a:rPr lang="en-US" b="1" dirty="0">
                <a:solidFill>
                  <a:srgbClr val="0432FF"/>
                </a:solidFill>
                <a:highlight>
                  <a:srgbClr val="FFFF00"/>
                </a:highlight>
                <a:latin typeface="Bradley Hand" pitchFamily="2" charset="77"/>
              </a:rPr>
              <a:t>M.C </a:t>
            </a:r>
            <a:r>
              <a:rPr lang="en-US" b="1" dirty="0" err="1">
                <a:solidFill>
                  <a:srgbClr val="0432FF"/>
                </a:solidFill>
                <a:highlight>
                  <a:srgbClr val="FFFF00"/>
                </a:highlight>
                <a:latin typeface="Bradley Hand" pitchFamily="2" charset="77"/>
              </a:rPr>
              <a:t>Fouz</a:t>
            </a:r>
            <a:r>
              <a:rPr lang="en-US" b="1" dirty="0">
                <a:solidFill>
                  <a:srgbClr val="0432FF"/>
                </a:solidFill>
                <a:highlight>
                  <a:srgbClr val="FFFF00"/>
                </a:highlight>
                <a:latin typeface="Bradley Hand" pitchFamily="2" charset="77"/>
              </a:rPr>
              <a:t> coordinator of those activities at </a:t>
            </a:r>
            <a:r>
              <a:rPr lang="en-US" b="1" dirty="0" err="1">
                <a:solidFill>
                  <a:srgbClr val="0432FF"/>
                </a:solidFill>
                <a:highlight>
                  <a:srgbClr val="FFFF00"/>
                </a:highlight>
                <a:latin typeface="Bradley Hand" pitchFamily="2" charset="77"/>
              </a:rPr>
              <a:t>AIDAInnova</a:t>
            </a:r>
            <a:r>
              <a:rPr lang="en-US" b="1" dirty="0"/>
              <a:t>: </a:t>
            </a:r>
            <a:r>
              <a:rPr lang="en-US" dirty="0"/>
              <a:t>4 groups involved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GB" sz="1800" i="1" dirty="0">
                <a:solidFill>
                  <a:schemeClr val="accent1">
                    <a:lumMod val="75000"/>
                  </a:schemeClr>
                </a:solidFill>
              </a:rPr>
              <a:t>CNRS - IP2I - France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, CIEMAT – Spain, </a:t>
            </a:r>
          </a:p>
          <a:p>
            <a:r>
              <a:rPr lang="en-US" sz="1800" i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s-ES" sz="1800" i="1" dirty="0" err="1">
                <a:solidFill>
                  <a:schemeClr val="accent1">
                    <a:lumMod val="75000"/>
                  </a:schemeClr>
                </a:solidFill>
              </a:rPr>
              <a:t>Shanghai</a:t>
            </a:r>
            <a:r>
              <a:rPr lang="es-ES" sz="18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800" i="1" dirty="0" err="1">
                <a:solidFill>
                  <a:schemeClr val="accent1">
                    <a:lumMod val="75000"/>
                  </a:schemeClr>
                </a:solidFill>
              </a:rPr>
              <a:t>Jiao</a:t>
            </a:r>
            <a:r>
              <a:rPr lang="es-ES" sz="18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800" i="1" dirty="0" err="1">
                <a:solidFill>
                  <a:schemeClr val="accent1">
                    <a:lumMod val="75000"/>
                  </a:schemeClr>
                </a:solidFill>
              </a:rPr>
              <a:t>Tong</a:t>
            </a:r>
            <a:r>
              <a:rPr lang="es-ES" sz="18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800" i="1" dirty="0" err="1">
                <a:solidFill>
                  <a:schemeClr val="accent1">
                    <a:lumMod val="75000"/>
                  </a:schemeClr>
                </a:solidFill>
              </a:rPr>
              <a:t>University</a:t>
            </a:r>
            <a:r>
              <a:rPr lang="es-ES" sz="1800" i="1" dirty="0">
                <a:solidFill>
                  <a:schemeClr val="accent1">
                    <a:lumMod val="75000"/>
                  </a:schemeClr>
                </a:solidFill>
              </a:rPr>
              <a:t> – China, </a:t>
            </a:r>
            <a:r>
              <a:rPr lang="es-ES" sz="1800" i="1" dirty="0" err="1">
                <a:solidFill>
                  <a:schemeClr val="accent1">
                    <a:lumMod val="75000"/>
                  </a:schemeClr>
                </a:solidFill>
              </a:rPr>
              <a:t>Gangneung</a:t>
            </a:r>
            <a:r>
              <a:rPr lang="es-ES" sz="1800" i="1" dirty="0">
                <a:solidFill>
                  <a:schemeClr val="accent1">
                    <a:lumMod val="75000"/>
                  </a:schemeClr>
                </a:solidFill>
              </a:rPr>
              <a:t>–</a:t>
            </a:r>
            <a:r>
              <a:rPr lang="es-ES" sz="1800" i="1" dirty="0" err="1">
                <a:solidFill>
                  <a:schemeClr val="accent1">
                    <a:lumMod val="75000"/>
                  </a:schemeClr>
                </a:solidFill>
              </a:rPr>
              <a:t>Wonju</a:t>
            </a:r>
            <a:r>
              <a:rPr lang="es-ES" sz="18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800" i="1" dirty="0" err="1">
                <a:solidFill>
                  <a:schemeClr val="accent1">
                    <a:lumMod val="75000"/>
                  </a:schemeClr>
                </a:solidFill>
              </a:rPr>
              <a:t>National</a:t>
            </a:r>
            <a:r>
              <a:rPr lang="es-ES" sz="18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800" i="1" dirty="0" err="1">
                <a:solidFill>
                  <a:schemeClr val="accent1">
                    <a:lumMod val="75000"/>
                  </a:schemeClr>
                </a:solidFill>
              </a:rPr>
              <a:t>University</a:t>
            </a:r>
            <a:r>
              <a:rPr lang="es-ES" sz="1800" i="1" dirty="0">
                <a:solidFill>
                  <a:schemeClr val="accent1">
                    <a:lumMod val="75000"/>
                  </a:schemeClr>
                </a:solidFill>
              </a:rPr>
              <a:t>  – </a:t>
            </a:r>
            <a:r>
              <a:rPr lang="en-GB" sz="1800" b="0" i="1" dirty="0">
                <a:solidFill>
                  <a:schemeClr val="accent1">
                    <a:lumMod val="75000"/>
                  </a:schemeClr>
                </a:solidFill>
              </a:rPr>
              <a:t>South Korea)</a:t>
            </a:r>
            <a:endParaRPr lang="en-US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E7A48EF-7AAE-2B68-3EF5-982388459236}"/>
              </a:ext>
            </a:extLst>
          </p:cNvPr>
          <p:cNvSpPr txBox="1"/>
          <p:nvPr/>
        </p:nvSpPr>
        <p:spPr>
          <a:xfrm>
            <a:off x="1049399" y="3542698"/>
            <a:ext cx="10281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 project would benefit a lot from some PhD student and  young post-doc </a:t>
            </a:r>
          </a:p>
          <a:p>
            <a:r>
              <a:rPr lang="en-US" dirty="0">
                <a:solidFill>
                  <a:srgbClr val="C00000"/>
                </a:solidFill>
              </a:rPr>
              <a:t>The lack of electronic technicians makes very difficult the implementation and tests of the electronic boards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AE1856C-AADE-DF9A-A4BF-C501824EE919}"/>
              </a:ext>
            </a:extLst>
          </p:cNvPr>
          <p:cNvSpPr txBox="1"/>
          <p:nvPr/>
        </p:nvSpPr>
        <p:spPr>
          <a:xfrm>
            <a:off x="1242426" y="5688422"/>
            <a:ext cx="1077356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halkduster" panose="03050602040202020205" pitchFamily="66" charset="77"/>
              </a:rPr>
              <a:t>Caveat: </a:t>
            </a:r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Madrid Community Government does not consider fund any kind of experimental high energy physics projects, FPI like or postdoc figures. </a:t>
            </a:r>
          </a:p>
        </p:txBody>
      </p:sp>
    </p:spTree>
    <p:extLst>
      <p:ext uri="{BB962C8B-B14F-4D97-AF65-F5344CB8AC3E}">
        <p14:creationId xmlns:p14="http://schemas.microsoft.com/office/powerpoint/2010/main" val="24032231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6D48D00-75F1-3949-9B9C-532251485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550" y="63500"/>
            <a:ext cx="9994900" cy="6731000"/>
          </a:xfrm>
          <a:prstGeom prst="rect">
            <a:avLst/>
          </a:prstGeom>
        </p:spPr>
      </p:pic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E0AFCE-54B2-E241-B86C-BD46AECB0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AIDAinnova Annual meeting. WP7   29/03/2022 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43C936DB-DE84-B648-B58D-8C05305F7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M.C Fouz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278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upo 56">
            <a:extLst>
              <a:ext uri="{FF2B5EF4-FFF2-40B4-BE49-F238E27FC236}">
                <a16:creationId xmlns:a16="http://schemas.microsoft.com/office/drawing/2014/main" id="{6163E955-26DF-7ED0-D3EF-1B426EA61C02}"/>
              </a:ext>
            </a:extLst>
          </p:cNvPr>
          <p:cNvGrpSpPr/>
          <p:nvPr/>
        </p:nvGrpSpPr>
        <p:grpSpPr>
          <a:xfrm>
            <a:off x="9024270" y="983530"/>
            <a:ext cx="3146785" cy="2704053"/>
            <a:chOff x="3051202" y="3550909"/>
            <a:chExt cx="3146785" cy="2704053"/>
          </a:xfrm>
        </p:grpSpPr>
        <p:pic>
          <p:nvPicPr>
            <p:cNvPr id="35" name="Picture 2">
              <a:extLst>
                <a:ext uri="{FF2B5EF4-FFF2-40B4-BE49-F238E27FC236}">
                  <a16:creationId xmlns:a16="http://schemas.microsoft.com/office/drawing/2014/main" id="{12D13BA6-A782-A40A-8A79-6AC97E6004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51202" y="3550909"/>
              <a:ext cx="3024384" cy="2532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5EE64781-9FDD-F3AD-5F82-036A94DE1148}"/>
                </a:ext>
              </a:extLst>
            </p:cNvPr>
            <p:cNvSpPr txBox="1"/>
            <p:nvPr/>
          </p:nvSpPr>
          <p:spPr>
            <a:xfrm>
              <a:off x="3563591" y="3763268"/>
              <a:ext cx="2190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="1" dirty="0">
                  <a:solidFill>
                    <a:srgbClr val="0432FF"/>
                  </a:solidFill>
                  <a:latin typeface="Chalkduster" panose="03050602040202020205" pitchFamily="66" charset="77"/>
                </a:rPr>
                <a:t>High </a:t>
              </a:r>
              <a:r>
                <a:rPr lang="es-ES" sz="1600" b="1" dirty="0" err="1">
                  <a:solidFill>
                    <a:srgbClr val="0432FF"/>
                  </a:solidFill>
                  <a:latin typeface="Chalkduster" panose="03050602040202020205" pitchFamily="66" charset="77"/>
                </a:rPr>
                <a:t>Granularity</a:t>
              </a:r>
              <a:endParaRPr lang="es-ES" sz="1600" b="1" dirty="0">
                <a:solidFill>
                  <a:srgbClr val="0432FF"/>
                </a:solidFill>
                <a:latin typeface="Chalkduster" panose="03050602040202020205" pitchFamily="66" charset="77"/>
              </a:endParaRP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:a16="http://schemas.microsoft.com/office/drawing/2014/main" id="{AD01468F-7CBB-C349-A2FF-84FA3A92F8DD}"/>
                </a:ext>
              </a:extLst>
            </p:cNvPr>
            <p:cNvSpPr/>
            <p:nvPr/>
          </p:nvSpPr>
          <p:spPr>
            <a:xfrm>
              <a:off x="3418001" y="3672549"/>
              <a:ext cx="2719496" cy="2582413"/>
            </a:xfrm>
            <a:prstGeom prst="rect">
              <a:avLst/>
            </a:prstGeom>
            <a:noFill/>
            <a:ln w="38100">
              <a:solidFill>
                <a:srgbClr val="0432FF"/>
              </a:solidFill>
              <a:extLst>
                <a:ext uri="{C807C97D-BFC1-408E-A445-0C87EB9F89A2}">
                  <ask:lineSketchStyleProps xmlns:ask="http://schemas.microsoft.com/office/drawing/2018/sketchyshapes" sd="4138900056">
                    <a:custGeom>
                      <a:avLst/>
                      <a:gdLst>
                        <a:gd name="connsiteX0" fmla="*/ 0 w 2719496"/>
                        <a:gd name="connsiteY0" fmla="*/ 0 h 2582413"/>
                        <a:gd name="connsiteX1" fmla="*/ 462314 w 2719496"/>
                        <a:gd name="connsiteY1" fmla="*/ 0 h 2582413"/>
                        <a:gd name="connsiteX2" fmla="*/ 1033408 w 2719496"/>
                        <a:gd name="connsiteY2" fmla="*/ 0 h 2582413"/>
                        <a:gd name="connsiteX3" fmla="*/ 1522918 w 2719496"/>
                        <a:gd name="connsiteY3" fmla="*/ 0 h 2582413"/>
                        <a:gd name="connsiteX4" fmla="*/ 2039622 w 2719496"/>
                        <a:gd name="connsiteY4" fmla="*/ 0 h 2582413"/>
                        <a:gd name="connsiteX5" fmla="*/ 2719496 w 2719496"/>
                        <a:gd name="connsiteY5" fmla="*/ 0 h 2582413"/>
                        <a:gd name="connsiteX6" fmla="*/ 2719496 w 2719496"/>
                        <a:gd name="connsiteY6" fmla="*/ 516483 h 2582413"/>
                        <a:gd name="connsiteX7" fmla="*/ 2719496 w 2719496"/>
                        <a:gd name="connsiteY7" fmla="*/ 981317 h 2582413"/>
                        <a:gd name="connsiteX8" fmla="*/ 2719496 w 2719496"/>
                        <a:gd name="connsiteY8" fmla="*/ 1471975 h 2582413"/>
                        <a:gd name="connsiteX9" fmla="*/ 2719496 w 2719496"/>
                        <a:gd name="connsiteY9" fmla="*/ 2040106 h 2582413"/>
                        <a:gd name="connsiteX10" fmla="*/ 2719496 w 2719496"/>
                        <a:gd name="connsiteY10" fmla="*/ 2582413 h 2582413"/>
                        <a:gd name="connsiteX11" fmla="*/ 2175597 w 2719496"/>
                        <a:gd name="connsiteY11" fmla="*/ 2582413 h 2582413"/>
                        <a:gd name="connsiteX12" fmla="*/ 1577308 w 2719496"/>
                        <a:gd name="connsiteY12" fmla="*/ 2582413 h 2582413"/>
                        <a:gd name="connsiteX13" fmla="*/ 1087798 w 2719496"/>
                        <a:gd name="connsiteY13" fmla="*/ 2582413 h 2582413"/>
                        <a:gd name="connsiteX14" fmla="*/ 516704 w 2719496"/>
                        <a:gd name="connsiteY14" fmla="*/ 2582413 h 2582413"/>
                        <a:gd name="connsiteX15" fmla="*/ 0 w 2719496"/>
                        <a:gd name="connsiteY15" fmla="*/ 2582413 h 2582413"/>
                        <a:gd name="connsiteX16" fmla="*/ 0 w 2719496"/>
                        <a:gd name="connsiteY16" fmla="*/ 2143403 h 2582413"/>
                        <a:gd name="connsiteX17" fmla="*/ 0 w 2719496"/>
                        <a:gd name="connsiteY17" fmla="*/ 1652744 h 2582413"/>
                        <a:gd name="connsiteX18" fmla="*/ 0 w 2719496"/>
                        <a:gd name="connsiteY18" fmla="*/ 1084613 h 2582413"/>
                        <a:gd name="connsiteX19" fmla="*/ 0 w 2719496"/>
                        <a:gd name="connsiteY19" fmla="*/ 593955 h 2582413"/>
                        <a:gd name="connsiteX20" fmla="*/ 0 w 2719496"/>
                        <a:gd name="connsiteY20" fmla="*/ 0 h 25824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2719496" h="2582413" extrusionOk="0">
                          <a:moveTo>
                            <a:pt x="0" y="0"/>
                          </a:moveTo>
                          <a:cubicBezTo>
                            <a:pt x="187402" y="-28191"/>
                            <a:pt x="334307" y="2385"/>
                            <a:pt x="462314" y="0"/>
                          </a:cubicBezTo>
                          <a:cubicBezTo>
                            <a:pt x="590321" y="-2385"/>
                            <a:pt x="835648" y="56836"/>
                            <a:pt x="1033408" y="0"/>
                          </a:cubicBezTo>
                          <a:cubicBezTo>
                            <a:pt x="1231168" y="-56836"/>
                            <a:pt x="1302198" y="43540"/>
                            <a:pt x="1522918" y="0"/>
                          </a:cubicBezTo>
                          <a:cubicBezTo>
                            <a:pt x="1743638" y="-43540"/>
                            <a:pt x="1787637" y="20085"/>
                            <a:pt x="2039622" y="0"/>
                          </a:cubicBezTo>
                          <a:cubicBezTo>
                            <a:pt x="2291607" y="-20085"/>
                            <a:pt x="2576337" y="7452"/>
                            <a:pt x="2719496" y="0"/>
                          </a:cubicBezTo>
                          <a:cubicBezTo>
                            <a:pt x="2780017" y="214442"/>
                            <a:pt x="2716740" y="385225"/>
                            <a:pt x="2719496" y="516483"/>
                          </a:cubicBezTo>
                          <a:cubicBezTo>
                            <a:pt x="2722252" y="647741"/>
                            <a:pt x="2667658" y="808189"/>
                            <a:pt x="2719496" y="981317"/>
                          </a:cubicBezTo>
                          <a:cubicBezTo>
                            <a:pt x="2771334" y="1154445"/>
                            <a:pt x="2694151" y="1284238"/>
                            <a:pt x="2719496" y="1471975"/>
                          </a:cubicBezTo>
                          <a:cubicBezTo>
                            <a:pt x="2744841" y="1659712"/>
                            <a:pt x="2705739" y="1813711"/>
                            <a:pt x="2719496" y="2040106"/>
                          </a:cubicBezTo>
                          <a:cubicBezTo>
                            <a:pt x="2733253" y="2266501"/>
                            <a:pt x="2673139" y="2401570"/>
                            <a:pt x="2719496" y="2582413"/>
                          </a:cubicBezTo>
                          <a:cubicBezTo>
                            <a:pt x="2527567" y="2637923"/>
                            <a:pt x="2309912" y="2545324"/>
                            <a:pt x="2175597" y="2582413"/>
                          </a:cubicBezTo>
                          <a:cubicBezTo>
                            <a:pt x="2041282" y="2619502"/>
                            <a:pt x="1852481" y="2539375"/>
                            <a:pt x="1577308" y="2582413"/>
                          </a:cubicBezTo>
                          <a:cubicBezTo>
                            <a:pt x="1302135" y="2625451"/>
                            <a:pt x="1248328" y="2581515"/>
                            <a:pt x="1087798" y="2582413"/>
                          </a:cubicBezTo>
                          <a:cubicBezTo>
                            <a:pt x="927268" y="2583311"/>
                            <a:pt x="768177" y="2519781"/>
                            <a:pt x="516704" y="2582413"/>
                          </a:cubicBezTo>
                          <a:cubicBezTo>
                            <a:pt x="265231" y="2645045"/>
                            <a:pt x="117177" y="2580481"/>
                            <a:pt x="0" y="2582413"/>
                          </a:cubicBezTo>
                          <a:cubicBezTo>
                            <a:pt x="-43255" y="2431615"/>
                            <a:pt x="10081" y="2330843"/>
                            <a:pt x="0" y="2143403"/>
                          </a:cubicBezTo>
                          <a:cubicBezTo>
                            <a:pt x="-10081" y="1955963"/>
                            <a:pt x="15032" y="1894972"/>
                            <a:pt x="0" y="1652744"/>
                          </a:cubicBezTo>
                          <a:cubicBezTo>
                            <a:pt x="-15032" y="1410516"/>
                            <a:pt x="22660" y="1285324"/>
                            <a:pt x="0" y="1084613"/>
                          </a:cubicBezTo>
                          <a:cubicBezTo>
                            <a:pt x="-22660" y="883902"/>
                            <a:pt x="11175" y="693897"/>
                            <a:pt x="0" y="593955"/>
                          </a:cubicBezTo>
                          <a:cubicBezTo>
                            <a:pt x="-11175" y="494013"/>
                            <a:pt x="33963" y="262090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3AFBD870-9555-BD3F-8572-6C3C1865CB2C}"/>
                </a:ext>
              </a:extLst>
            </p:cNvPr>
            <p:cNvSpPr txBox="1"/>
            <p:nvPr/>
          </p:nvSpPr>
          <p:spPr>
            <a:xfrm>
              <a:off x="3418001" y="5371152"/>
              <a:ext cx="27799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i="1" dirty="0">
                  <a:solidFill>
                    <a:srgbClr val="C00000"/>
                  </a:solidFill>
                </a:rPr>
                <a:t>Raw data</a:t>
              </a:r>
            </a:p>
            <a:p>
              <a:r>
                <a:rPr lang="es-ES" sz="1600" i="1" dirty="0" err="1"/>
                <a:t>Several</a:t>
              </a:r>
              <a:r>
                <a:rPr lang="es-ES" sz="1600" i="1" dirty="0"/>
                <a:t> </a:t>
              </a:r>
              <a:r>
                <a:rPr lang="es-ES" sz="1600" i="1" dirty="0" err="1"/>
                <a:t>particles</a:t>
              </a:r>
              <a:r>
                <a:rPr lang="es-ES" sz="1600" i="1" dirty="0"/>
                <a:t> </a:t>
              </a:r>
              <a:r>
                <a:rPr lang="es-ES" sz="1600" i="1" dirty="0" err="1"/>
                <a:t>from</a:t>
              </a:r>
              <a:r>
                <a:rPr lang="es-ES" sz="1600" i="1" dirty="0"/>
                <a:t> test </a:t>
              </a:r>
              <a:r>
                <a:rPr lang="es-ES" sz="1600" i="1" dirty="0" err="1"/>
                <a:t>beam</a:t>
              </a:r>
              <a:r>
                <a:rPr lang="es-ES" sz="1600" i="1" dirty="0"/>
                <a:t> </a:t>
              </a:r>
              <a:r>
                <a:rPr lang="es-ES" sz="1600" i="1" dirty="0" err="1"/>
                <a:t>recorded</a:t>
              </a:r>
              <a:r>
                <a:rPr lang="es-ES" sz="1600" i="1" dirty="0"/>
                <a:t> </a:t>
              </a:r>
              <a:r>
                <a:rPr lang="es-ES" sz="1600" i="1" dirty="0" err="1"/>
                <a:t>by</a:t>
              </a:r>
              <a:r>
                <a:rPr lang="es-ES" sz="1600" i="1" dirty="0"/>
                <a:t> </a:t>
              </a:r>
              <a:r>
                <a:rPr lang="es-ES" sz="1600" i="1" dirty="0" err="1"/>
                <a:t>the</a:t>
              </a:r>
              <a:r>
                <a:rPr lang="es-ES" sz="1600" i="1" dirty="0"/>
                <a:t> </a:t>
              </a:r>
              <a:r>
                <a:rPr lang="es-ES" sz="1600" b="1" i="1" dirty="0">
                  <a:solidFill>
                    <a:srgbClr val="C00000"/>
                  </a:solidFill>
                </a:rPr>
                <a:t>SDHCAL</a:t>
              </a:r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746C6466-7BD7-6148-80AA-24FC294D5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CALICE Collaboration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A97628A-C773-BE41-B73B-A0E615AD3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Barcelona, 6 marzo 2023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Marcador de pie de página 12">
            <a:extLst>
              <a:ext uri="{FF2B5EF4-FFF2-40B4-BE49-F238E27FC236}">
                <a16:creationId xmlns:a16="http://schemas.microsoft.com/office/drawing/2014/main" id="{8E80801F-6880-7A4E-89C6-91ABE69F0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M.C Fouz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9DEDD29-2473-3A53-30C0-25B633C4EE81}"/>
              </a:ext>
            </a:extLst>
          </p:cNvPr>
          <p:cNvSpPr txBox="1"/>
          <p:nvPr/>
        </p:nvSpPr>
        <p:spPr>
          <a:xfrm>
            <a:off x="216213" y="3796813"/>
            <a:ext cx="59951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i="1" dirty="0" err="1">
                <a:solidFill>
                  <a:srgbClr val="0432FF"/>
                </a:solidFill>
              </a:rPr>
              <a:t>Developing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highly</a:t>
            </a:r>
            <a:r>
              <a:rPr lang="es-ES" sz="1600" i="1" dirty="0">
                <a:solidFill>
                  <a:srgbClr val="0432FF"/>
                </a:solidFill>
              </a:rPr>
              <a:t> granular </a:t>
            </a:r>
            <a:r>
              <a:rPr lang="es-ES" sz="1600" i="1" dirty="0" err="1">
                <a:solidFill>
                  <a:srgbClr val="0432FF"/>
                </a:solidFill>
              </a:rPr>
              <a:t>calorimetry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optimised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for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particle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flow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event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reconstruction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for</a:t>
            </a:r>
            <a:r>
              <a:rPr lang="es-ES" sz="1600" i="1" dirty="0">
                <a:solidFill>
                  <a:srgbClr val="0432FF"/>
                </a:solidFill>
              </a:rPr>
              <a:t> future </a:t>
            </a:r>
            <a:r>
              <a:rPr lang="es-ES" sz="1600" i="1" dirty="0" err="1">
                <a:solidFill>
                  <a:srgbClr val="0432FF"/>
                </a:solidFill>
              </a:rPr>
              <a:t>energy-frontier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electron-positron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coliiders</a:t>
            </a:r>
            <a:r>
              <a:rPr lang="es-ES" sz="1600" i="1" dirty="0">
                <a:solidFill>
                  <a:srgbClr val="0432FF"/>
                </a:solidFill>
              </a:rPr>
              <a:t>.</a:t>
            </a:r>
            <a:r>
              <a:rPr lang="es-ES" sz="1600" dirty="0">
                <a:solidFill>
                  <a:srgbClr val="0432FF"/>
                </a:solidFill>
              </a:rPr>
              <a:t> </a:t>
            </a:r>
          </a:p>
        </p:txBody>
      </p:sp>
      <p:pic>
        <p:nvPicPr>
          <p:cNvPr id="27" name="Picture 3">
            <a:extLst>
              <a:ext uri="{FF2B5EF4-FFF2-40B4-BE49-F238E27FC236}">
                <a16:creationId xmlns:a16="http://schemas.microsoft.com/office/drawing/2014/main" id="{FDC95DC3-A126-879B-0D9C-4A84135AE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827" y="4435091"/>
            <a:ext cx="4057979" cy="2422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" name="Grupo 40">
            <a:extLst>
              <a:ext uri="{FF2B5EF4-FFF2-40B4-BE49-F238E27FC236}">
                <a16:creationId xmlns:a16="http://schemas.microsoft.com/office/drawing/2014/main" id="{14F4E47B-9479-4F4C-EC58-AFEAE677C599}"/>
              </a:ext>
            </a:extLst>
          </p:cNvPr>
          <p:cNvGrpSpPr/>
          <p:nvPr/>
        </p:nvGrpSpPr>
        <p:grpSpPr>
          <a:xfrm>
            <a:off x="6709428" y="1114378"/>
            <a:ext cx="2587597" cy="2586373"/>
            <a:chOff x="3990400" y="3995244"/>
            <a:chExt cx="2587597" cy="2586373"/>
          </a:xfrm>
        </p:grpSpPr>
        <p:sp>
          <p:nvSpPr>
            <p:cNvPr id="37" name="CuadroTexto 36">
              <a:extLst>
                <a:ext uri="{FF2B5EF4-FFF2-40B4-BE49-F238E27FC236}">
                  <a16:creationId xmlns:a16="http://schemas.microsoft.com/office/drawing/2014/main" id="{88AA5915-6B43-69D4-A1B8-ECD93BD7FFB4}"/>
                </a:ext>
              </a:extLst>
            </p:cNvPr>
            <p:cNvSpPr txBox="1"/>
            <p:nvPr/>
          </p:nvSpPr>
          <p:spPr>
            <a:xfrm>
              <a:off x="4099754" y="4066384"/>
              <a:ext cx="24782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="1" dirty="0">
                  <a:solidFill>
                    <a:srgbClr val="0432FF"/>
                  </a:solidFill>
                  <a:latin typeface="Chalkduster" panose="03050602040202020205" pitchFamily="66" charset="77"/>
                </a:rPr>
                <a:t>Actual </a:t>
              </a:r>
              <a:r>
                <a:rPr lang="es-ES" sz="1600" b="1" dirty="0" err="1">
                  <a:solidFill>
                    <a:srgbClr val="0432FF"/>
                  </a:solidFill>
                  <a:latin typeface="Chalkduster" panose="03050602040202020205" pitchFamily="66" charset="77"/>
                </a:rPr>
                <a:t>calorimeters</a:t>
              </a:r>
              <a:endParaRPr lang="es-ES" sz="1600" dirty="0"/>
            </a:p>
          </p:txBody>
        </p:sp>
        <p:pic>
          <p:nvPicPr>
            <p:cNvPr id="28" name="Picture 6" descr="16: The −-segmentation of the CMS hadron calorimeter [64].">
              <a:extLst>
                <a:ext uri="{FF2B5EF4-FFF2-40B4-BE49-F238E27FC236}">
                  <a16:creationId xmlns:a16="http://schemas.microsoft.com/office/drawing/2014/main" id="{49CB6B57-E7E5-21E8-1584-1C860A7F45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0400" y="4385417"/>
              <a:ext cx="2587597" cy="19359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Rectángulo 35">
              <a:extLst>
                <a:ext uri="{FF2B5EF4-FFF2-40B4-BE49-F238E27FC236}">
                  <a16:creationId xmlns:a16="http://schemas.microsoft.com/office/drawing/2014/main" id="{26E7B7B9-AB70-8D18-C534-0EBCA3BEA2D1}"/>
                </a:ext>
              </a:extLst>
            </p:cNvPr>
            <p:cNvSpPr/>
            <p:nvPr/>
          </p:nvSpPr>
          <p:spPr>
            <a:xfrm>
              <a:off x="4012261" y="3995244"/>
              <a:ext cx="2545297" cy="2586373"/>
            </a:xfrm>
            <a:prstGeom prst="rect">
              <a:avLst/>
            </a:prstGeom>
            <a:noFill/>
            <a:ln w="38100">
              <a:solidFill>
                <a:srgbClr val="0432FF"/>
              </a:solidFill>
              <a:extLst>
                <a:ext uri="{C807C97D-BFC1-408E-A445-0C87EB9F89A2}">
                  <ask:lineSketchStyleProps xmlns:ask="http://schemas.microsoft.com/office/drawing/2018/sketchyshapes" sd="4138900056">
                    <a:custGeom>
                      <a:avLst/>
                      <a:gdLst>
                        <a:gd name="connsiteX0" fmla="*/ 0 w 2545297"/>
                        <a:gd name="connsiteY0" fmla="*/ 0 h 2586373"/>
                        <a:gd name="connsiteX1" fmla="*/ 432700 w 2545297"/>
                        <a:gd name="connsiteY1" fmla="*/ 0 h 2586373"/>
                        <a:gd name="connsiteX2" fmla="*/ 967213 w 2545297"/>
                        <a:gd name="connsiteY2" fmla="*/ 0 h 2586373"/>
                        <a:gd name="connsiteX3" fmla="*/ 1425366 w 2545297"/>
                        <a:gd name="connsiteY3" fmla="*/ 0 h 2586373"/>
                        <a:gd name="connsiteX4" fmla="*/ 1908973 w 2545297"/>
                        <a:gd name="connsiteY4" fmla="*/ 0 h 2586373"/>
                        <a:gd name="connsiteX5" fmla="*/ 2545297 w 2545297"/>
                        <a:gd name="connsiteY5" fmla="*/ 0 h 2586373"/>
                        <a:gd name="connsiteX6" fmla="*/ 2545297 w 2545297"/>
                        <a:gd name="connsiteY6" fmla="*/ 517275 h 2586373"/>
                        <a:gd name="connsiteX7" fmla="*/ 2545297 w 2545297"/>
                        <a:gd name="connsiteY7" fmla="*/ 982822 h 2586373"/>
                        <a:gd name="connsiteX8" fmla="*/ 2545297 w 2545297"/>
                        <a:gd name="connsiteY8" fmla="*/ 1474233 h 2586373"/>
                        <a:gd name="connsiteX9" fmla="*/ 2545297 w 2545297"/>
                        <a:gd name="connsiteY9" fmla="*/ 2043235 h 2586373"/>
                        <a:gd name="connsiteX10" fmla="*/ 2545297 w 2545297"/>
                        <a:gd name="connsiteY10" fmla="*/ 2586373 h 2586373"/>
                        <a:gd name="connsiteX11" fmla="*/ 2036238 w 2545297"/>
                        <a:gd name="connsiteY11" fmla="*/ 2586373 h 2586373"/>
                        <a:gd name="connsiteX12" fmla="*/ 1476272 w 2545297"/>
                        <a:gd name="connsiteY12" fmla="*/ 2586373 h 2586373"/>
                        <a:gd name="connsiteX13" fmla="*/ 1018119 w 2545297"/>
                        <a:gd name="connsiteY13" fmla="*/ 2586373 h 2586373"/>
                        <a:gd name="connsiteX14" fmla="*/ 483606 w 2545297"/>
                        <a:gd name="connsiteY14" fmla="*/ 2586373 h 2586373"/>
                        <a:gd name="connsiteX15" fmla="*/ 0 w 2545297"/>
                        <a:gd name="connsiteY15" fmla="*/ 2586373 h 2586373"/>
                        <a:gd name="connsiteX16" fmla="*/ 0 w 2545297"/>
                        <a:gd name="connsiteY16" fmla="*/ 2146690 h 2586373"/>
                        <a:gd name="connsiteX17" fmla="*/ 0 w 2545297"/>
                        <a:gd name="connsiteY17" fmla="*/ 1655279 h 2586373"/>
                        <a:gd name="connsiteX18" fmla="*/ 0 w 2545297"/>
                        <a:gd name="connsiteY18" fmla="*/ 1086277 h 2586373"/>
                        <a:gd name="connsiteX19" fmla="*/ 0 w 2545297"/>
                        <a:gd name="connsiteY19" fmla="*/ 594866 h 2586373"/>
                        <a:gd name="connsiteX20" fmla="*/ 0 w 2545297"/>
                        <a:gd name="connsiteY20" fmla="*/ 0 h 25863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2545297" h="2586373" extrusionOk="0">
                          <a:moveTo>
                            <a:pt x="0" y="0"/>
                          </a:moveTo>
                          <a:cubicBezTo>
                            <a:pt x="133587" y="-6284"/>
                            <a:pt x="321038" y="42084"/>
                            <a:pt x="432700" y="0"/>
                          </a:cubicBezTo>
                          <a:cubicBezTo>
                            <a:pt x="544362" y="-42084"/>
                            <a:pt x="724047" y="28780"/>
                            <a:pt x="967213" y="0"/>
                          </a:cubicBezTo>
                          <a:cubicBezTo>
                            <a:pt x="1210379" y="-28780"/>
                            <a:pt x="1223482" y="19395"/>
                            <a:pt x="1425366" y="0"/>
                          </a:cubicBezTo>
                          <a:cubicBezTo>
                            <a:pt x="1627250" y="-19395"/>
                            <a:pt x="1809664" y="5793"/>
                            <a:pt x="1908973" y="0"/>
                          </a:cubicBezTo>
                          <a:cubicBezTo>
                            <a:pt x="2008282" y="-5793"/>
                            <a:pt x="2378843" y="34705"/>
                            <a:pt x="2545297" y="0"/>
                          </a:cubicBezTo>
                          <a:cubicBezTo>
                            <a:pt x="2549020" y="224581"/>
                            <a:pt x="2488202" y="259211"/>
                            <a:pt x="2545297" y="517275"/>
                          </a:cubicBezTo>
                          <a:cubicBezTo>
                            <a:pt x="2602392" y="775339"/>
                            <a:pt x="2526802" y="782889"/>
                            <a:pt x="2545297" y="982822"/>
                          </a:cubicBezTo>
                          <a:cubicBezTo>
                            <a:pt x="2563792" y="1182755"/>
                            <a:pt x="2542252" y="1359960"/>
                            <a:pt x="2545297" y="1474233"/>
                          </a:cubicBezTo>
                          <a:cubicBezTo>
                            <a:pt x="2548342" y="1588506"/>
                            <a:pt x="2538859" y="1850869"/>
                            <a:pt x="2545297" y="2043235"/>
                          </a:cubicBezTo>
                          <a:cubicBezTo>
                            <a:pt x="2551735" y="2235601"/>
                            <a:pt x="2490610" y="2369863"/>
                            <a:pt x="2545297" y="2586373"/>
                          </a:cubicBezTo>
                          <a:cubicBezTo>
                            <a:pt x="2291060" y="2598519"/>
                            <a:pt x="2168677" y="2552509"/>
                            <a:pt x="2036238" y="2586373"/>
                          </a:cubicBezTo>
                          <a:cubicBezTo>
                            <a:pt x="1903799" y="2620237"/>
                            <a:pt x="1688924" y="2521197"/>
                            <a:pt x="1476272" y="2586373"/>
                          </a:cubicBezTo>
                          <a:cubicBezTo>
                            <a:pt x="1263620" y="2651549"/>
                            <a:pt x="1182479" y="2547999"/>
                            <a:pt x="1018119" y="2586373"/>
                          </a:cubicBezTo>
                          <a:cubicBezTo>
                            <a:pt x="853759" y="2624747"/>
                            <a:pt x="641232" y="2550134"/>
                            <a:pt x="483606" y="2586373"/>
                          </a:cubicBezTo>
                          <a:cubicBezTo>
                            <a:pt x="325980" y="2622612"/>
                            <a:pt x="162067" y="2534191"/>
                            <a:pt x="0" y="2586373"/>
                          </a:cubicBezTo>
                          <a:cubicBezTo>
                            <a:pt x="-44397" y="2495318"/>
                            <a:pt x="176" y="2339455"/>
                            <a:pt x="0" y="2146690"/>
                          </a:cubicBezTo>
                          <a:cubicBezTo>
                            <a:pt x="-176" y="1953925"/>
                            <a:pt x="19245" y="1852847"/>
                            <a:pt x="0" y="1655279"/>
                          </a:cubicBezTo>
                          <a:cubicBezTo>
                            <a:pt x="-19245" y="1457711"/>
                            <a:pt x="12978" y="1248502"/>
                            <a:pt x="0" y="1086277"/>
                          </a:cubicBezTo>
                          <a:cubicBezTo>
                            <a:pt x="-12978" y="924052"/>
                            <a:pt x="55006" y="738587"/>
                            <a:pt x="0" y="594866"/>
                          </a:cubicBezTo>
                          <a:cubicBezTo>
                            <a:pt x="-55006" y="451145"/>
                            <a:pt x="37524" y="212614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60" name="CuadroTexto 59">
            <a:extLst>
              <a:ext uri="{FF2B5EF4-FFF2-40B4-BE49-F238E27FC236}">
                <a16:creationId xmlns:a16="http://schemas.microsoft.com/office/drawing/2014/main" id="{62469C4D-C163-1336-52D4-01F16119F0E7}"/>
              </a:ext>
            </a:extLst>
          </p:cNvPr>
          <p:cNvSpPr txBox="1"/>
          <p:nvPr/>
        </p:nvSpPr>
        <p:spPr>
          <a:xfrm>
            <a:off x="247935" y="1016746"/>
            <a:ext cx="6390622" cy="923330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MOTIVATION</a:t>
            </a:r>
          </a:p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Physics at Higgs Factories </a:t>
            </a:r>
            <a:r>
              <a:rPr lang="en-US" dirty="0"/>
              <a:t>requires </a:t>
            </a:r>
            <a:r>
              <a:rPr lang="en-US" b="1" dirty="0">
                <a:solidFill>
                  <a:srgbClr val="C00000"/>
                </a:solidFill>
              </a:rPr>
              <a:t>a jet energy resolution</a:t>
            </a:r>
            <a:r>
              <a:rPr lang="es-ES" b="1" dirty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a factor 2 better than </a:t>
            </a:r>
            <a:r>
              <a:rPr lang="en-US" dirty="0"/>
              <a:t>the achievable with the </a:t>
            </a:r>
            <a:r>
              <a:rPr lang="en-US" b="1" dirty="0">
                <a:solidFill>
                  <a:srgbClr val="C00000"/>
                </a:solidFill>
              </a:rPr>
              <a:t>present calorimeters.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1DF7911B-4E99-1E7E-54FE-5D35F3EAD6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330" y="1965327"/>
            <a:ext cx="4588671" cy="1809842"/>
          </a:xfrm>
          <a:prstGeom prst="rect">
            <a:avLst/>
          </a:prstGeom>
        </p:spPr>
      </p:pic>
      <p:grpSp>
        <p:nvGrpSpPr>
          <p:cNvPr id="66" name="Grupo 65">
            <a:extLst>
              <a:ext uri="{FF2B5EF4-FFF2-40B4-BE49-F238E27FC236}">
                <a16:creationId xmlns:a16="http://schemas.microsoft.com/office/drawing/2014/main" id="{6C55A49E-2330-8627-E816-247339055F5F}"/>
              </a:ext>
            </a:extLst>
          </p:cNvPr>
          <p:cNvGrpSpPr/>
          <p:nvPr/>
        </p:nvGrpSpPr>
        <p:grpSpPr>
          <a:xfrm rot="21118464">
            <a:off x="4650372" y="2312237"/>
            <a:ext cx="2176869" cy="729974"/>
            <a:chOff x="121836" y="3764909"/>
            <a:chExt cx="2176869" cy="729974"/>
          </a:xfrm>
        </p:grpSpPr>
        <p:sp>
          <p:nvSpPr>
            <p:cNvPr id="65" name="Rectángulo redondeado 64">
              <a:extLst>
                <a:ext uri="{FF2B5EF4-FFF2-40B4-BE49-F238E27FC236}">
                  <a16:creationId xmlns:a16="http://schemas.microsoft.com/office/drawing/2014/main" id="{E2BC33EC-AD34-E314-73E5-24846A802E55}"/>
                </a:ext>
              </a:extLst>
            </p:cNvPr>
            <p:cNvSpPr/>
            <p:nvPr/>
          </p:nvSpPr>
          <p:spPr>
            <a:xfrm>
              <a:off x="121836" y="3764909"/>
              <a:ext cx="2176869" cy="729974"/>
            </a:xfrm>
            <a:prstGeom prst="roundRect">
              <a:avLst/>
            </a:prstGeom>
            <a:solidFill>
              <a:schemeClr val="bg2"/>
            </a:solidFill>
            <a:ln>
              <a:extLst>
                <a:ext uri="{C807C97D-BFC1-408E-A445-0C87EB9F89A2}">
                  <ask:lineSketchStyleProps xmlns:ask="http://schemas.microsoft.com/office/drawing/2018/sketchyshapes" sd="1959150775">
                    <a:custGeom>
                      <a:avLst/>
                      <a:gdLst>
                        <a:gd name="connsiteX0" fmla="*/ 0 w 2176869"/>
                        <a:gd name="connsiteY0" fmla="*/ 121665 h 729974"/>
                        <a:gd name="connsiteX1" fmla="*/ 121665 w 2176869"/>
                        <a:gd name="connsiteY1" fmla="*/ 0 h 729974"/>
                        <a:gd name="connsiteX2" fmla="*/ 2055204 w 2176869"/>
                        <a:gd name="connsiteY2" fmla="*/ 0 h 729974"/>
                        <a:gd name="connsiteX3" fmla="*/ 2176869 w 2176869"/>
                        <a:gd name="connsiteY3" fmla="*/ 121665 h 729974"/>
                        <a:gd name="connsiteX4" fmla="*/ 2176869 w 2176869"/>
                        <a:gd name="connsiteY4" fmla="*/ 608309 h 729974"/>
                        <a:gd name="connsiteX5" fmla="*/ 2055204 w 2176869"/>
                        <a:gd name="connsiteY5" fmla="*/ 729974 h 729974"/>
                        <a:gd name="connsiteX6" fmla="*/ 121665 w 2176869"/>
                        <a:gd name="connsiteY6" fmla="*/ 729974 h 729974"/>
                        <a:gd name="connsiteX7" fmla="*/ 0 w 2176869"/>
                        <a:gd name="connsiteY7" fmla="*/ 608309 h 729974"/>
                        <a:gd name="connsiteX8" fmla="*/ 0 w 2176869"/>
                        <a:gd name="connsiteY8" fmla="*/ 121665 h 7299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176869" h="729974" fill="none" extrusionOk="0">
                          <a:moveTo>
                            <a:pt x="0" y="121665"/>
                          </a:moveTo>
                          <a:cubicBezTo>
                            <a:pt x="4538" y="64868"/>
                            <a:pt x="65525" y="2287"/>
                            <a:pt x="121665" y="0"/>
                          </a:cubicBezTo>
                          <a:cubicBezTo>
                            <a:pt x="672924" y="-47972"/>
                            <a:pt x="1263605" y="-135018"/>
                            <a:pt x="2055204" y="0"/>
                          </a:cubicBezTo>
                          <a:cubicBezTo>
                            <a:pt x="2121099" y="-5754"/>
                            <a:pt x="2172409" y="63609"/>
                            <a:pt x="2176869" y="121665"/>
                          </a:cubicBezTo>
                          <a:cubicBezTo>
                            <a:pt x="2181809" y="318611"/>
                            <a:pt x="2139144" y="367344"/>
                            <a:pt x="2176869" y="608309"/>
                          </a:cubicBezTo>
                          <a:cubicBezTo>
                            <a:pt x="2167406" y="669774"/>
                            <a:pt x="2130015" y="721180"/>
                            <a:pt x="2055204" y="729974"/>
                          </a:cubicBezTo>
                          <a:cubicBezTo>
                            <a:pt x="1695212" y="810460"/>
                            <a:pt x="914849" y="636854"/>
                            <a:pt x="121665" y="729974"/>
                          </a:cubicBezTo>
                          <a:cubicBezTo>
                            <a:pt x="57650" y="730791"/>
                            <a:pt x="-5455" y="670360"/>
                            <a:pt x="0" y="608309"/>
                          </a:cubicBezTo>
                          <a:cubicBezTo>
                            <a:pt x="37383" y="475637"/>
                            <a:pt x="-23714" y="250263"/>
                            <a:pt x="0" y="121665"/>
                          </a:cubicBezTo>
                          <a:close/>
                        </a:path>
                        <a:path w="2176869" h="729974" stroke="0" extrusionOk="0">
                          <a:moveTo>
                            <a:pt x="0" y="121665"/>
                          </a:moveTo>
                          <a:cubicBezTo>
                            <a:pt x="1494" y="52325"/>
                            <a:pt x="54314" y="1168"/>
                            <a:pt x="121665" y="0"/>
                          </a:cubicBezTo>
                          <a:cubicBezTo>
                            <a:pt x="751279" y="-167747"/>
                            <a:pt x="1616977" y="44969"/>
                            <a:pt x="2055204" y="0"/>
                          </a:cubicBezTo>
                          <a:cubicBezTo>
                            <a:pt x="2134698" y="-306"/>
                            <a:pt x="2182244" y="46532"/>
                            <a:pt x="2176869" y="121665"/>
                          </a:cubicBezTo>
                          <a:cubicBezTo>
                            <a:pt x="2187535" y="238901"/>
                            <a:pt x="2193874" y="470467"/>
                            <a:pt x="2176869" y="608309"/>
                          </a:cubicBezTo>
                          <a:cubicBezTo>
                            <a:pt x="2182292" y="664311"/>
                            <a:pt x="2124251" y="723763"/>
                            <a:pt x="2055204" y="729974"/>
                          </a:cubicBezTo>
                          <a:cubicBezTo>
                            <a:pt x="1355794" y="854071"/>
                            <a:pt x="961911" y="682179"/>
                            <a:pt x="121665" y="729974"/>
                          </a:cubicBezTo>
                          <a:cubicBezTo>
                            <a:pt x="45411" y="727650"/>
                            <a:pt x="-2876" y="673371"/>
                            <a:pt x="0" y="608309"/>
                          </a:cubicBezTo>
                          <a:cubicBezTo>
                            <a:pt x="-12576" y="369965"/>
                            <a:pt x="-12229" y="294550"/>
                            <a:pt x="0" y="121665"/>
                          </a:cubicBezTo>
                          <a:close/>
                        </a:path>
                      </a:pathLst>
                    </a:cu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3" name="CuadroTexto 62">
              <a:extLst>
                <a:ext uri="{FF2B5EF4-FFF2-40B4-BE49-F238E27FC236}">
                  <a16:creationId xmlns:a16="http://schemas.microsoft.com/office/drawing/2014/main" id="{B6E091B9-222C-EAA4-DBD5-1325772C9A46}"/>
                </a:ext>
              </a:extLst>
            </p:cNvPr>
            <p:cNvSpPr txBox="1"/>
            <p:nvPr/>
          </p:nvSpPr>
          <p:spPr>
            <a:xfrm>
              <a:off x="243157" y="4041938"/>
              <a:ext cx="200901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_tradnl" i="1" dirty="0" err="1">
                  <a:latin typeface="Calibri" panose="020F0502020204030204"/>
                </a:rPr>
                <a:t>member</a:t>
              </a:r>
              <a:r>
                <a:rPr lang="es-ES_tradnl" i="1" dirty="0">
                  <a:latin typeface="Calibri" panose="020F0502020204030204"/>
                </a:rPr>
                <a:t> </a:t>
              </a:r>
              <a:r>
                <a:rPr lang="es-ES_tradnl" i="1" dirty="0" err="1">
                  <a:latin typeface="Calibri" panose="020F0502020204030204"/>
                </a:rPr>
                <a:t>since</a:t>
              </a:r>
              <a:r>
                <a:rPr lang="es-ES_tradnl" i="1" dirty="0">
                  <a:latin typeface="Calibri" panose="020F0502020204030204"/>
                </a:rPr>
                <a:t> </a:t>
              </a:r>
              <a:r>
                <a:rPr kumimoji="0" lang="es-ES_tradnl" b="1" i="1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2007</a:t>
              </a:r>
              <a:endParaRPr kumimoji="0" lang="es-ES_tradnl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64" name="Imagen 63">
              <a:extLst>
                <a:ext uri="{FF2B5EF4-FFF2-40B4-BE49-F238E27FC236}">
                  <a16:creationId xmlns:a16="http://schemas.microsoft.com/office/drawing/2014/main" id="{3DC84760-ECBA-7700-6486-F9A18DF7215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5556" b="88889" l="4969" r="93168">
                          <a14:foregroundMark x1="4969" y1="30556" x2="4969" y2="30556"/>
                          <a14:foregroundMark x1="18634" y1="16667" x2="18634" y2="16667"/>
                          <a14:foregroundMark x1="19255" y1="22222" x2="19255" y2="22222"/>
                          <a14:foregroundMark x1="23602" y1="41667" x2="23602" y2="41667"/>
                          <a14:foregroundMark x1="30435" y1="27778" x2="30435" y2="27778"/>
                          <a14:foregroundMark x1="32919" y1="36111" x2="32919" y2="36111"/>
                          <a14:foregroundMark x1="87578" y1="30556" x2="87578" y2="30556"/>
                          <a14:foregroundMark x1="93168" y1="77778" x2="93168" y2="77778"/>
                          <a14:foregroundMark x1="90062" y1="41667" x2="90062" y2="41667"/>
                          <a14:foregroundMark x1="22981" y1="72222" x2="22981" y2="72222"/>
                          <a14:backgroundMark x1="75155" y1="61111" x2="75155" y2="6111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8431" y="3781612"/>
              <a:ext cx="1327302" cy="294975"/>
            </a:xfrm>
            <a:prstGeom prst="rect">
              <a:avLst/>
            </a:prstGeom>
          </p:spPr>
        </p:pic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27796723-C128-055D-5E46-3E0C07714DC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345" y="3778302"/>
            <a:ext cx="5888501" cy="31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62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44350DD-8598-BD5D-CE0A-FE89F0B6AD93}"/>
              </a:ext>
            </a:extLst>
          </p:cNvPr>
          <p:cNvSpPr/>
          <p:nvPr/>
        </p:nvSpPr>
        <p:spPr>
          <a:xfrm>
            <a:off x="0" y="0"/>
            <a:ext cx="12436737" cy="70219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353ECB5-A158-53D3-B679-981A9E429846}"/>
              </a:ext>
            </a:extLst>
          </p:cNvPr>
          <p:cNvSpPr txBox="1"/>
          <p:nvPr/>
        </p:nvSpPr>
        <p:spPr>
          <a:xfrm>
            <a:off x="964123" y="2110272"/>
            <a:ext cx="2942507" cy="1569660"/>
          </a:xfrm>
          <a:prstGeom prst="rect">
            <a:avLst/>
          </a:prstGeom>
          <a:noFill/>
          <a:ln>
            <a:solidFill>
              <a:srgbClr val="FFB31B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Jets – Reconstrucción de la energía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A4439E39-B706-F5A5-F528-1DCC3261648E}"/>
              </a:ext>
            </a:extLst>
          </p:cNvPr>
          <p:cNvGrpSpPr/>
          <p:nvPr/>
        </p:nvGrpSpPr>
        <p:grpSpPr>
          <a:xfrm>
            <a:off x="4267413" y="489602"/>
            <a:ext cx="8179034" cy="3414334"/>
            <a:chOff x="2125255" y="3034344"/>
            <a:chExt cx="8179034" cy="3414334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6130C99E-477B-8F91-921F-E15F19A2D0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25255" y="3034344"/>
              <a:ext cx="8179034" cy="3414334"/>
            </a:xfrm>
            <a:prstGeom prst="rect">
              <a:avLst/>
            </a:prstGeom>
          </p:spPr>
        </p:pic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4911FC9C-20A3-8EDA-0E66-0DDCA4EA6AE1}"/>
                </a:ext>
              </a:extLst>
            </p:cNvPr>
            <p:cNvSpPr txBox="1"/>
            <p:nvPr/>
          </p:nvSpPr>
          <p:spPr>
            <a:xfrm>
              <a:off x="2343895" y="5977355"/>
              <a:ext cx="12608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60-65% </a:t>
              </a:r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3B15FBF2-5E4D-7EEA-4464-A6A48823DCBB}"/>
                </a:ext>
              </a:extLst>
            </p:cNvPr>
            <p:cNvSpPr txBox="1"/>
            <p:nvPr/>
          </p:nvSpPr>
          <p:spPr>
            <a:xfrm>
              <a:off x="4346195" y="5012363"/>
              <a:ext cx="12130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25-30% </a:t>
              </a:r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7C576B3C-3006-831F-B553-E6712319C6D6}"/>
                </a:ext>
              </a:extLst>
            </p:cNvPr>
            <p:cNvSpPr txBox="1"/>
            <p:nvPr/>
          </p:nvSpPr>
          <p:spPr>
            <a:xfrm>
              <a:off x="2809342" y="4217224"/>
              <a:ext cx="7954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Chalkduster" panose="03050602040202020205" pitchFamily="66" charset="77"/>
                  <a:ea typeface="+mn-ea"/>
                  <a:cs typeface="+mn-cs"/>
                </a:rPr>
                <a:t>10% </a:t>
              </a:r>
            </a:p>
          </p:txBody>
        </p: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B053A19D-C43B-5619-F84C-590F69A030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0" y="6325"/>
            <a:ext cx="4552775" cy="1682101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D6080DAE-D557-2128-E6C7-8C06523BFDEC}"/>
              </a:ext>
            </a:extLst>
          </p:cNvPr>
          <p:cNvSpPr txBox="1"/>
          <p:nvPr/>
        </p:nvSpPr>
        <p:spPr>
          <a:xfrm>
            <a:off x="457998" y="4151999"/>
            <a:ext cx="1895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47F91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Tradicionalmente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47F91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A39561B4-400A-D354-B3D6-20F013264936}"/>
                  </a:ext>
                </a:extLst>
              </p:cNvPr>
              <p:cNvSpPr txBox="1"/>
              <p:nvPr/>
            </p:nvSpPr>
            <p:spPr>
              <a:xfrm>
                <a:off x="2353645" y="4113880"/>
                <a:ext cx="8038932" cy="3899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Medida de la energía en ECAL+HCAL. ( ~ 70% energía en HCAL, resol: </a:t>
                </a:r>
                <a:r>
                  <a:rPr kumimoji="0" lang="es-E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ymbol" pitchFamily="2" charset="2"/>
                    <a:ea typeface="+mn-ea"/>
                    <a:cs typeface="+mn-cs"/>
                  </a:rPr>
                  <a:t>s</a:t>
                </a:r>
                <a:r>
                  <a:rPr kumimoji="0" lang="es-E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/E</a:t>
                </a:r>
                <a:r>
                  <a:rPr kumimoji="0" lang="es-E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~ 60%/</a:t>
                </a:r>
                <a14:m>
                  <m:oMath xmlns:m="http://schemas.openxmlformats.org/officeDocument/2006/math">
                    <m:r>
                      <a:rPr kumimoji="0" lang="es-E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√</m:t>
                    </m:r>
                  </m:oMath>
                </a14:m>
                <a:r>
                  <a:rPr kumimoji="0" lang="es-E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E)</a:t>
                </a:r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A39561B4-400A-D354-B3D6-20F0132649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3645" y="4113880"/>
                <a:ext cx="8038932" cy="389979"/>
              </a:xfrm>
              <a:prstGeom prst="rect">
                <a:avLst/>
              </a:prstGeom>
              <a:blipFill>
                <a:blip r:embed="rId4"/>
                <a:stretch>
                  <a:fillRect l="-631" t="-6452" b="-2580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uadroTexto 12">
            <a:extLst>
              <a:ext uri="{FF2B5EF4-FFF2-40B4-BE49-F238E27FC236}">
                <a16:creationId xmlns:a16="http://schemas.microsoft.com/office/drawing/2014/main" id="{77911649-96FD-1C5F-DCD2-440A80776B2E}"/>
              </a:ext>
            </a:extLst>
          </p:cNvPr>
          <p:cNvSpPr txBox="1"/>
          <p:nvPr/>
        </p:nvSpPr>
        <p:spPr>
          <a:xfrm>
            <a:off x="457998" y="4586711"/>
            <a:ext cx="2886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47F91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PFA. </a:t>
            </a:r>
            <a:r>
              <a:rPr kumimoji="0" lang="es-E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47F91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Particle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47F91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Flow </a:t>
            </a:r>
            <a:r>
              <a:rPr kumimoji="0" lang="es-E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47F91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algoritms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47F91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38AEDB7C-B8A4-2EDD-0CF2-378EEF4C8777}"/>
                  </a:ext>
                </a:extLst>
              </p:cNvPr>
              <p:cNvSpPr txBox="1"/>
              <p:nvPr/>
            </p:nvSpPr>
            <p:spPr>
              <a:xfrm>
                <a:off x="3344366" y="4629290"/>
                <a:ext cx="8179034" cy="9646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Partículas cargadas SOLO en el </a:t>
                </a:r>
                <a:r>
                  <a:rPr kumimoji="0" lang="es-E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tracker</a:t>
                </a:r>
                <a:r>
                  <a:rPr kumimoji="0" lang="es-E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(se mide el momento, esencialmente perfecto)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Fotones – ECAL </a:t>
                </a:r>
                <a:r>
                  <a:rPr kumimoji="0" lang="es-E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ymbol" pitchFamily="2" charset="2"/>
                    <a:ea typeface="+mn-ea"/>
                    <a:cs typeface="+mn-cs"/>
                  </a:rPr>
                  <a:t>s</a:t>
                </a:r>
                <a:r>
                  <a:rPr kumimoji="0" lang="es-E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/E</a:t>
                </a:r>
                <a:r>
                  <a:rPr kumimoji="0" lang="es-E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&lt; 20%/</a:t>
                </a:r>
                <a14:m>
                  <m:oMath xmlns:m="http://schemas.openxmlformats.org/officeDocument/2006/math">
                    <m:r>
                      <a:rPr kumimoji="0" lang="es-E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√</m:t>
                    </m:r>
                  </m:oMath>
                </a14:m>
                <a:r>
                  <a:rPr kumimoji="0" lang="es-E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Sólo hadrones neutros ( ~ 70% energía en HCAL, resol: </a:t>
                </a:r>
                <a:r>
                  <a:rPr kumimoji="0" lang="es-E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ymbol" pitchFamily="2" charset="2"/>
                    <a:ea typeface="+mn-ea"/>
                    <a:cs typeface="+mn-cs"/>
                  </a:rPr>
                  <a:t>s</a:t>
                </a:r>
                <a:r>
                  <a:rPr kumimoji="0" lang="es-E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/E</a:t>
                </a:r>
                <a:r>
                  <a:rPr kumimoji="0" lang="es-E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~ 60%/</a:t>
                </a:r>
                <a14:m>
                  <m:oMath xmlns:m="http://schemas.openxmlformats.org/officeDocument/2006/math">
                    <m:r>
                      <a:rPr kumimoji="0" lang="es-E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√</m:t>
                    </m:r>
                  </m:oMath>
                </a14:m>
                <a:r>
                  <a:rPr kumimoji="0" lang="es-E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E)</a:t>
                </a:r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38AEDB7C-B8A4-2EDD-0CF2-378EEF4C87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4366" y="4629290"/>
                <a:ext cx="8179034" cy="964623"/>
              </a:xfrm>
              <a:prstGeom prst="rect">
                <a:avLst/>
              </a:prstGeom>
              <a:blipFill>
                <a:blip r:embed="rId5"/>
                <a:stretch>
                  <a:fillRect l="-620" t="-2597" b="-909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uadroTexto 14">
            <a:extLst>
              <a:ext uri="{FF2B5EF4-FFF2-40B4-BE49-F238E27FC236}">
                <a16:creationId xmlns:a16="http://schemas.microsoft.com/office/drawing/2014/main" id="{B304243E-091A-2755-EC42-01877276AA54}"/>
              </a:ext>
            </a:extLst>
          </p:cNvPr>
          <p:cNvSpPr txBox="1"/>
          <p:nvPr/>
        </p:nvSpPr>
        <p:spPr>
          <a:xfrm>
            <a:off x="2353645" y="5750829"/>
            <a:ext cx="2108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PFA en la actualidad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6AF83302-ECE8-D6AA-1C7E-D42A5813DD2F}"/>
              </a:ext>
            </a:extLst>
          </p:cNvPr>
          <p:cNvSpPr txBox="1"/>
          <p:nvPr/>
        </p:nvSpPr>
        <p:spPr>
          <a:xfrm>
            <a:off x="4516013" y="5752093"/>
            <a:ext cx="618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Los hadrones neutros se identifican como E</a:t>
            </a:r>
            <a:r>
              <a:rPr kumimoji="0" lang="es-E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s-E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(E</a:t>
            </a:r>
            <a:r>
              <a:rPr kumimoji="0" lang="es-E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ECAL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+E</a:t>
            </a:r>
            <a:r>
              <a:rPr kumimoji="0" lang="es-E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HCAL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E1B3F36-2ABE-5717-E673-D70D41CDCC10}"/>
              </a:ext>
            </a:extLst>
          </p:cNvPr>
          <p:cNvSpPr txBox="1"/>
          <p:nvPr/>
        </p:nvSpPr>
        <p:spPr>
          <a:xfrm>
            <a:off x="4461657" y="6125085"/>
            <a:ext cx="6533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Reconstrucción directa de los hadrones neutros con calorímetros de altísima granularidad y software complejo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F047CFA-839A-DECD-6BF9-06011E54BCAF}"/>
              </a:ext>
            </a:extLst>
          </p:cNvPr>
          <p:cNvSpPr txBox="1"/>
          <p:nvPr/>
        </p:nvSpPr>
        <p:spPr>
          <a:xfrm>
            <a:off x="2682795" y="6145701"/>
            <a:ext cx="1712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PFA en el </a:t>
            </a:r>
            <a:r>
              <a:rPr kumimoji="0" lang="es-ES" sz="1800" b="1" i="0" u="sng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futuro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628ABCBF-AB7C-36F3-BDB8-4FBFED50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Barcelona, 6 marzo 2023</a:t>
            </a:r>
          </a:p>
        </p:txBody>
      </p:sp>
      <p:sp>
        <p:nvSpPr>
          <p:cNvPr id="19" name="Marcador de pie de página 18">
            <a:extLst>
              <a:ext uri="{FF2B5EF4-FFF2-40B4-BE49-F238E27FC236}">
                <a16:creationId xmlns:a16="http://schemas.microsoft.com/office/drawing/2014/main" id="{26758183-C1C7-8D4D-B39A-A55431F61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M.C Fouz</a:t>
            </a:r>
          </a:p>
        </p:txBody>
      </p:sp>
    </p:spTree>
    <p:extLst>
      <p:ext uri="{BB962C8B-B14F-4D97-AF65-F5344CB8AC3E}">
        <p14:creationId xmlns:p14="http://schemas.microsoft.com/office/powerpoint/2010/main" val="10027170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2BC64A-E25A-5744-8FFF-DEB698F24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electronics architecture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A15C8E8-78CB-E744-BA58-ED70694D3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1" u="none" strike="noStrike" kern="1200" cap="none" spc="0" normalizeH="0" baseline="0" noProof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M.C Fouz</a:t>
            </a:r>
            <a:endParaRPr kumimoji="0" lang="en-US" sz="1200" b="0" i="1" u="none" strike="noStrike" kern="1200" cap="none" spc="0" normalizeH="0" baseline="0" noProof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A415FAA-0E97-FE46-B74E-BE8DC5F79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LCWS2021. 14-18 March 2021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D64B91C-4455-2944-9400-7E25B1962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298A5C-F5AA-7D44-A98C-FBFEBA773BA0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1C881451-2C4E-5745-8709-33063CC77BBF}"/>
              </a:ext>
            </a:extLst>
          </p:cNvPr>
          <p:cNvSpPr txBox="1">
            <a:spLocks/>
          </p:cNvSpPr>
          <p:nvPr/>
        </p:nvSpPr>
        <p:spPr>
          <a:xfrm>
            <a:off x="149079" y="1168314"/>
            <a:ext cx="4564316" cy="5430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541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SDHCAL DAQ architecture</a:t>
            </a:r>
            <a:endParaRPr kumimoji="0" lang="en-GB" sz="2541" b="1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14646B7-DF88-DA4C-87FA-05683C5E33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8012" y="1624423"/>
            <a:ext cx="5255879" cy="2123491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1215ACB0-1257-5844-841A-DD0D1BAFDD73}"/>
              </a:ext>
            </a:extLst>
          </p:cNvPr>
          <p:cNvSpPr txBox="1"/>
          <p:nvPr/>
        </p:nvSpPr>
        <p:spPr>
          <a:xfrm>
            <a:off x="339353" y="1787766"/>
            <a:ext cx="3388659" cy="2103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</a:t>
            </a:r>
            <a:r>
              <a:rPr kumimoji="0" lang="en-US" sz="1452" b="1" i="1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central PC </a:t>
            </a:r>
            <a:r>
              <a:rPr kumimoji="0" lang="en-US" sz="1452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collects data </a:t>
            </a:r>
            <a:r>
              <a:rPr kumimoji="0" lang="en-US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all the</a:t>
            </a:r>
            <a:r>
              <a:rPr kumimoji="0" lang="en-US" sz="1452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52" b="1" i="1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ASUs </a:t>
            </a:r>
            <a:r>
              <a:rPr kumimoji="0" lang="en-US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(containing de </a:t>
            </a:r>
            <a:r>
              <a:rPr kumimoji="0" lang="en-US" sz="1452" b="1" i="1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ASIC chips</a:t>
            </a:r>
            <a:r>
              <a:rPr kumimoji="0" lang="en-US" sz="1452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  <a:r>
              <a:rPr kumimoji="0" lang="en-US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through </a:t>
            </a:r>
            <a:r>
              <a:rPr kumimoji="0" lang="en-US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 </a:t>
            </a:r>
            <a:r>
              <a:rPr kumimoji="0" lang="en-US" sz="1452" b="1" i="1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Ethernet switch </a:t>
            </a:r>
            <a:r>
              <a:rPr kumimoji="0" lang="en-US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acting in such a way </a:t>
            </a:r>
            <a:r>
              <a:rPr kumimoji="0" lang="en-US" sz="1452" b="1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 data concentrator </a:t>
            </a:r>
            <a:r>
              <a:rPr kumimoji="0" lang="en-US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US" sz="1452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generates the required commands for </a:t>
            </a:r>
            <a:r>
              <a:rPr kumimoji="0" lang="en-US" sz="1452" b="1" i="1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ASU </a:t>
            </a:r>
            <a:r>
              <a:rPr kumimoji="0" lang="en-US" sz="1452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US" sz="1452" b="1" i="1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DIF (Detector Interface)  </a:t>
            </a:r>
            <a:r>
              <a:rPr kumimoji="0" lang="en-US" sz="1452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configuration generating at the same time synchronization signal </a:t>
            </a:r>
            <a:r>
              <a:rPr kumimoji="0" lang="en-US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required for a correct data acquisition process.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E25A349-8349-E347-8FAD-D211A84EA3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0763" y="3716655"/>
            <a:ext cx="3596128" cy="2963643"/>
          </a:xfrm>
          <a:prstGeom prst="rect">
            <a:avLst/>
          </a:prstGeom>
        </p:spPr>
      </p:pic>
      <p:sp>
        <p:nvSpPr>
          <p:cNvPr id="10" name="1 Título">
            <a:extLst>
              <a:ext uri="{FF2B5EF4-FFF2-40B4-BE49-F238E27FC236}">
                <a16:creationId xmlns:a16="http://schemas.microsoft.com/office/drawing/2014/main" id="{2CFEA7BD-7661-1C41-8AA5-F2EE7B6CE077}"/>
              </a:ext>
            </a:extLst>
          </p:cNvPr>
          <p:cNvSpPr txBox="1">
            <a:spLocks/>
          </p:cNvSpPr>
          <p:nvPr/>
        </p:nvSpPr>
        <p:spPr>
          <a:xfrm>
            <a:off x="3173024" y="4146944"/>
            <a:ext cx="3042877" cy="5131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541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DIF architecture</a:t>
            </a:r>
            <a:endParaRPr kumimoji="0" lang="en-GB" sz="2541" b="1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2A627846-C8BE-C140-823C-CB276B7FEC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3298" y="4834164"/>
            <a:ext cx="6534694" cy="165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 Only </a:t>
            </a:r>
            <a:r>
              <a:rPr kumimoji="0" lang="en-GB" sz="1452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one DIF per plane </a:t>
            </a:r>
            <a:r>
              <a:rPr kumimoji="0" lang="en-GB" sz="1452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(instead of </a:t>
            </a:r>
            <a:r>
              <a:rPr kumimoji="0" lang="en-GB" sz="1452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three </a:t>
            </a:r>
            <a:r>
              <a:rPr kumimoji="0" lang="en-GB" sz="1452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 1m3 prototype)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 DIF handle up to </a:t>
            </a:r>
            <a:r>
              <a:rPr kumimoji="0" lang="en-GB" sz="1452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432 HR3 chips  </a:t>
            </a:r>
            <a:r>
              <a:rPr kumimoji="0" lang="en-GB" sz="1452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(vs </a:t>
            </a:r>
            <a:r>
              <a:rPr kumimoji="0" lang="en-GB" sz="1452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48 HR2 </a:t>
            </a:r>
            <a:r>
              <a:rPr kumimoji="0" lang="en-GB" sz="1452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previous DIF)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 </a:t>
            </a:r>
            <a:r>
              <a:rPr kumimoji="0" lang="en-GB" sz="1452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Clock and synchronization </a:t>
            </a:r>
            <a:r>
              <a:rPr kumimoji="0" lang="en-GB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 </a:t>
            </a:r>
            <a:r>
              <a:rPr kumimoji="0" lang="en-GB" sz="1452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TTC</a:t>
            </a:r>
            <a:r>
              <a:rPr kumimoji="0" lang="en-GB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(already used in LHC)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 </a:t>
            </a:r>
            <a:r>
              <a:rPr kumimoji="0" lang="en-GB" sz="1452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93W</a:t>
            </a:r>
            <a:r>
              <a:rPr kumimoji="0" lang="en-GB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52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Peak power supply </a:t>
            </a:r>
            <a:r>
              <a:rPr kumimoji="0" lang="en-GB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super-capacitors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52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		    (vs </a:t>
            </a:r>
            <a:r>
              <a:rPr kumimoji="0" lang="en-GB" sz="1452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8.6 W </a:t>
            </a:r>
            <a:r>
              <a:rPr kumimoji="0" lang="en-GB" sz="1452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previous DIF)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 Spare I/O connectors to the FPGA (i.e. for GBT links)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 Upgrade </a:t>
            </a:r>
            <a:r>
              <a:rPr kumimoji="0" lang="en-GB" sz="1452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USB 1.1</a:t>
            </a:r>
            <a:r>
              <a:rPr kumimoji="0" lang="en-GB" sz="145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</a:t>
            </a:r>
            <a:r>
              <a:rPr kumimoji="0" lang="en-GB" sz="1452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USB 2.0</a:t>
            </a:r>
          </a:p>
        </p:txBody>
      </p:sp>
    </p:spTree>
    <p:extLst>
      <p:ext uri="{BB962C8B-B14F-4D97-AF65-F5344CB8AC3E}">
        <p14:creationId xmlns:p14="http://schemas.microsoft.com/office/powerpoint/2010/main" val="24701602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44350DD-8598-BD5D-CE0A-FE89F0B6AD93}"/>
              </a:ext>
            </a:extLst>
          </p:cNvPr>
          <p:cNvSpPr/>
          <p:nvPr/>
        </p:nvSpPr>
        <p:spPr>
          <a:xfrm>
            <a:off x="0" y="-52464"/>
            <a:ext cx="12192000" cy="691046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9BBD4A9-7111-ADAF-B3CC-CCE21129B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192" y="101179"/>
            <a:ext cx="9782979" cy="6756820"/>
          </a:xfrm>
          <a:prstGeom prst="rect">
            <a:avLst/>
          </a:prstGeo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ACCA400-D005-45EC-652D-B99B40FD1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Barcelona, 6 marzo 2023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B8B388-284B-56B6-5329-30F3D2C78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M.C Fouz</a:t>
            </a:r>
          </a:p>
        </p:txBody>
      </p:sp>
    </p:spTree>
    <p:extLst>
      <p:ext uri="{BB962C8B-B14F-4D97-AF65-F5344CB8AC3E}">
        <p14:creationId xmlns:p14="http://schemas.microsoft.com/office/powerpoint/2010/main" val="3857339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upo 56">
            <a:extLst>
              <a:ext uri="{FF2B5EF4-FFF2-40B4-BE49-F238E27FC236}">
                <a16:creationId xmlns:a16="http://schemas.microsoft.com/office/drawing/2014/main" id="{6163E955-26DF-7ED0-D3EF-1B426EA61C02}"/>
              </a:ext>
            </a:extLst>
          </p:cNvPr>
          <p:cNvGrpSpPr/>
          <p:nvPr/>
        </p:nvGrpSpPr>
        <p:grpSpPr>
          <a:xfrm>
            <a:off x="9024270" y="983530"/>
            <a:ext cx="3146785" cy="2704053"/>
            <a:chOff x="3051202" y="3550909"/>
            <a:chExt cx="3146785" cy="2704053"/>
          </a:xfrm>
        </p:grpSpPr>
        <p:pic>
          <p:nvPicPr>
            <p:cNvPr id="35" name="Picture 2">
              <a:extLst>
                <a:ext uri="{FF2B5EF4-FFF2-40B4-BE49-F238E27FC236}">
                  <a16:creationId xmlns:a16="http://schemas.microsoft.com/office/drawing/2014/main" id="{12D13BA6-A782-A40A-8A79-6AC97E6004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51202" y="3550909"/>
              <a:ext cx="3024384" cy="2532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5EE64781-9FDD-F3AD-5F82-036A94DE1148}"/>
                </a:ext>
              </a:extLst>
            </p:cNvPr>
            <p:cNvSpPr txBox="1"/>
            <p:nvPr/>
          </p:nvSpPr>
          <p:spPr>
            <a:xfrm>
              <a:off x="3563591" y="3763268"/>
              <a:ext cx="2190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="1" dirty="0">
                  <a:solidFill>
                    <a:srgbClr val="0432FF"/>
                  </a:solidFill>
                  <a:latin typeface="Chalkduster" panose="03050602040202020205" pitchFamily="66" charset="77"/>
                </a:rPr>
                <a:t>High </a:t>
              </a:r>
              <a:r>
                <a:rPr lang="es-ES" sz="1600" b="1" dirty="0" err="1">
                  <a:solidFill>
                    <a:srgbClr val="0432FF"/>
                  </a:solidFill>
                  <a:latin typeface="Chalkduster" panose="03050602040202020205" pitchFamily="66" charset="77"/>
                </a:rPr>
                <a:t>Granularity</a:t>
              </a:r>
              <a:endParaRPr lang="es-ES" sz="1600" b="1" dirty="0">
                <a:solidFill>
                  <a:srgbClr val="0432FF"/>
                </a:solidFill>
                <a:latin typeface="Chalkduster" panose="03050602040202020205" pitchFamily="66" charset="77"/>
              </a:endParaRP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:a16="http://schemas.microsoft.com/office/drawing/2014/main" id="{AD01468F-7CBB-C349-A2FF-84FA3A92F8DD}"/>
                </a:ext>
              </a:extLst>
            </p:cNvPr>
            <p:cNvSpPr/>
            <p:nvPr/>
          </p:nvSpPr>
          <p:spPr>
            <a:xfrm>
              <a:off x="3418001" y="3672549"/>
              <a:ext cx="2719496" cy="2582413"/>
            </a:xfrm>
            <a:prstGeom prst="rect">
              <a:avLst/>
            </a:prstGeom>
            <a:noFill/>
            <a:ln w="38100">
              <a:solidFill>
                <a:srgbClr val="0432FF"/>
              </a:solidFill>
              <a:extLst>
                <a:ext uri="{C807C97D-BFC1-408E-A445-0C87EB9F89A2}">
                  <ask:lineSketchStyleProps xmlns:ask="http://schemas.microsoft.com/office/drawing/2018/sketchyshapes" sd="4138900056">
                    <a:custGeom>
                      <a:avLst/>
                      <a:gdLst>
                        <a:gd name="connsiteX0" fmla="*/ 0 w 2719496"/>
                        <a:gd name="connsiteY0" fmla="*/ 0 h 2582413"/>
                        <a:gd name="connsiteX1" fmla="*/ 462314 w 2719496"/>
                        <a:gd name="connsiteY1" fmla="*/ 0 h 2582413"/>
                        <a:gd name="connsiteX2" fmla="*/ 1033408 w 2719496"/>
                        <a:gd name="connsiteY2" fmla="*/ 0 h 2582413"/>
                        <a:gd name="connsiteX3" fmla="*/ 1522918 w 2719496"/>
                        <a:gd name="connsiteY3" fmla="*/ 0 h 2582413"/>
                        <a:gd name="connsiteX4" fmla="*/ 2039622 w 2719496"/>
                        <a:gd name="connsiteY4" fmla="*/ 0 h 2582413"/>
                        <a:gd name="connsiteX5" fmla="*/ 2719496 w 2719496"/>
                        <a:gd name="connsiteY5" fmla="*/ 0 h 2582413"/>
                        <a:gd name="connsiteX6" fmla="*/ 2719496 w 2719496"/>
                        <a:gd name="connsiteY6" fmla="*/ 516483 h 2582413"/>
                        <a:gd name="connsiteX7" fmla="*/ 2719496 w 2719496"/>
                        <a:gd name="connsiteY7" fmla="*/ 981317 h 2582413"/>
                        <a:gd name="connsiteX8" fmla="*/ 2719496 w 2719496"/>
                        <a:gd name="connsiteY8" fmla="*/ 1471975 h 2582413"/>
                        <a:gd name="connsiteX9" fmla="*/ 2719496 w 2719496"/>
                        <a:gd name="connsiteY9" fmla="*/ 2040106 h 2582413"/>
                        <a:gd name="connsiteX10" fmla="*/ 2719496 w 2719496"/>
                        <a:gd name="connsiteY10" fmla="*/ 2582413 h 2582413"/>
                        <a:gd name="connsiteX11" fmla="*/ 2175597 w 2719496"/>
                        <a:gd name="connsiteY11" fmla="*/ 2582413 h 2582413"/>
                        <a:gd name="connsiteX12" fmla="*/ 1577308 w 2719496"/>
                        <a:gd name="connsiteY12" fmla="*/ 2582413 h 2582413"/>
                        <a:gd name="connsiteX13" fmla="*/ 1087798 w 2719496"/>
                        <a:gd name="connsiteY13" fmla="*/ 2582413 h 2582413"/>
                        <a:gd name="connsiteX14" fmla="*/ 516704 w 2719496"/>
                        <a:gd name="connsiteY14" fmla="*/ 2582413 h 2582413"/>
                        <a:gd name="connsiteX15" fmla="*/ 0 w 2719496"/>
                        <a:gd name="connsiteY15" fmla="*/ 2582413 h 2582413"/>
                        <a:gd name="connsiteX16" fmla="*/ 0 w 2719496"/>
                        <a:gd name="connsiteY16" fmla="*/ 2143403 h 2582413"/>
                        <a:gd name="connsiteX17" fmla="*/ 0 w 2719496"/>
                        <a:gd name="connsiteY17" fmla="*/ 1652744 h 2582413"/>
                        <a:gd name="connsiteX18" fmla="*/ 0 w 2719496"/>
                        <a:gd name="connsiteY18" fmla="*/ 1084613 h 2582413"/>
                        <a:gd name="connsiteX19" fmla="*/ 0 w 2719496"/>
                        <a:gd name="connsiteY19" fmla="*/ 593955 h 2582413"/>
                        <a:gd name="connsiteX20" fmla="*/ 0 w 2719496"/>
                        <a:gd name="connsiteY20" fmla="*/ 0 h 25824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2719496" h="2582413" extrusionOk="0">
                          <a:moveTo>
                            <a:pt x="0" y="0"/>
                          </a:moveTo>
                          <a:cubicBezTo>
                            <a:pt x="187402" y="-28191"/>
                            <a:pt x="334307" y="2385"/>
                            <a:pt x="462314" y="0"/>
                          </a:cubicBezTo>
                          <a:cubicBezTo>
                            <a:pt x="590321" y="-2385"/>
                            <a:pt x="835648" y="56836"/>
                            <a:pt x="1033408" y="0"/>
                          </a:cubicBezTo>
                          <a:cubicBezTo>
                            <a:pt x="1231168" y="-56836"/>
                            <a:pt x="1302198" y="43540"/>
                            <a:pt x="1522918" y="0"/>
                          </a:cubicBezTo>
                          <a:cubicBezTo>
                            <a:pt x="1743638" y="-43540"/>
                            <a:pt x="1787637" y="20085"/>
                            <a:pt x="2039622" y="0"/>
                          </a:cubicBezTo>
                          <a:cubicBezTo>
                            <a:pt x="2291607" y="-20085"/>
                            <a:pt x="2576337" y="7452"/>
                            <a:pt x="2719496" y="0"/>
                          </a:cubicBezTo>
                          <a:cubicBezTo>
                            <a:pt x="2780017" y="214442"/>
                            <a:pt x="2716740" y="385225"/>
                            <a:pt x="2719496" y="516483"/>
                          </a:cubicBezTo>
                          <a:cubicBezTo>
                            <a:pt x="2722252" y="647741"/>
                            <a:pt x="2667658" y="808189"/>
                            <a:pt x="2719496" y="981317"/>
                          </a:cubicBezTo>
                          <a:cubicBezTo>
                            <a:pt x="2771334" y="1154445"/>
                            <a:pt x="2694151" y="1284238"/>
                            <a:pt x="2719496" y="1471975"/>
                          </a:cubicBezTo>
                          <a:cubicBezTo>
                            <a:pt x="2744841" y="1659712"/>
                            <a:pt x="2705739" y="1813711"/>
                            <a:pt x="2719496" y="2040106"/>
                          </a:cubicBezTo>
                          <a:cubicBezTo>
                            <a:pt x="2733253" y="2266501"/>
                            <a:pt x="2673139" y="2401570"/>
                            <a:pt x="2719496" y="2582413"/>
                          </a:cubicBezTo>
                          <a:cubicBezTo>
                            <a:pt x="2527567" y="2637923"/>
                            <a:pt x="2309912" y="2545324"/>
                            <a:pt x="2175597" y="2582413"/>
                          </a:cubicBezTo>
                          <a:cubicBezTo>
                            <a:pt x="2041282" y="2619502"/>
                            <a:pt x="1852481" y="2539375"/>
                            <a:pt x="1577308" y="2582413"/>
                          </a:cubicBezTo>
                          <a:cubicBezTo>
                            <a:pt x="1302135" y="2625451"/>
                            <a:pt x="1248328" y="2581515"/>
                            <a:pt x="1087798" y="2582413"/>
                          </a:cubicBezTo>
                          <a:cubicBezTo>
                            <a:pt x="927268" y="2583311"/>
                            <a:pt x="768177" y="2519781"/>
                            <a:pt x="516704" y="2582413"/>
                          </a:cubicBezTo>
                          <a:cubicBezTo>
                            <a:pt x="265231" y="2645045"/>
                            <a:pt x="117177" y="2580481"/>
                            <a:pt x="0" y="2582413"/>
                          </a:cubicBezTo>
                          <a:cubicBezTo>
                            <a:pt x="-43255" y="2431615"/>
                            <a:pt x="10081" y="2330843"/>
                            <a:pt x="0" y="2143403"/>
                          </a:cubicBezTo>
                          <a:cubicBezTo>
                            <a:pt x="-10081" y="1955963"/>
                            <a:pt x="15032" y="1894972"/>
                            <a:pt x="0" y="1652744"/>
                          </a:cubicBezTo>
                          <a:cubicBezTo>
                            <a:pt x="-15032" y="1410516"/>
                            <a:pt x="22660" y="1285324"/>
                            <a:pt x="0" y="1084613"/>
                          </a:cubicBezTo>
                          <a:cubicBezTo>
                            <a:pt x="-22660" y="883902"/>
                            <a:pt x="11175" y="693897"/>
                            <a:pt x="0" y="593955"/>
                          </a:cubicBezTo>
                          <a:cubicBezTo>
                            <a:pt x="-11175" y="494013"/>
                            <a:pt x="33963" y="262090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3AFBD870-9555-BD3F-8572-6C3C1865CB2C}"/>
                </a:ext>
              </a:extLst>
            </p:cNvPr>
            <p:cNvSpPr txBox="1"/>
            <p:nvPr/>
          </p:nvSpPr>
          <p:spPr>
            <a:xfrm>
              <a:off x="3418001" y="5371152"/>
              <a:ext cx="27799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i="1" dirty="0">
                  <a:solidFill>
                    <a:srgbClr val="C00000"/>
                  </a:solidFill>
                </a:rPr>
                <a:t>Raw data</a:t>
              </a:r>
            </a:p>
            <a:p>
              <a:r>
                <a:rPr lang="es-ES" sz="1600" i="1" dirty="0" err="1"/>
                <a:t>Several</a:t>
              </a:r>
              <a:r>
                <a:rPr lang="es-ES" sz="1600" i="1" dirty="0"/>
                <a:t> </a:t>
              </a:r>
              <a:r>
                <a:rPr lang="es-ES" sz="1600" i="1" dirty="0" err="1"/>
                <a:t>particles</a:t>
              </a:r>
              <a:r>
                <a:rPr lang="es-ES" sz="1600" i="1" dirty="0"/>
                <a:t> </a:t>
              </a:r>
              <a:r>
                <a:rPr lang="es-ES" sz="1600" i="1" dirty="0" err="1"/>
                <a:t>from</a:t>
              </a:r>
              <a:r>
                <a:rPr lang="es-ES" sz="1600" i="1" dirty="0"/>
                <a:t> test </a:t>
              </a:r>
              <a:r>
                <a:rPr lang="es-ES" sz="1600" i="1" dirty="0" err="1"/>
                <a:t>beam</a:t>
              </a:r>
              <a:r>
                <a:rPr lang="es-ES" sz="1600" i="1" dirty="0"/>
                <a:t> </a:t>
              </a:r>
              <a:r>
                <a:rPr lang="es-ES" sz="1600" i="1" dirty="0" err="1"/>
                <a:t>recorded</a:t>
              </a:r>
              <a:r>
                <a:rPr lang="es-ES" sz="1600" i="1" dirty="0"/>
                <a:t> </a:t>
              </a:r>
              <a:r>
                <a:rPr lang="es-ES" sz="1600" i="1" dirty="0" err="1"/>
                <a:t>by</a:t>
              </a:r>
              <a:r>
                <a:rPr lang="es-ES" sz="1600" i="1" dirty="0"/>
                <a:t> </a:t>
              </a:r>
              <a:r>
                <a:rPr lang="es-ES" sz="1600" i="1" dirty="0" err="1"/>
                <a:t>the</a:t>
              </a:r>
              <a:r>
                <a:rPr lang="es-ES" sz="1600" i="1" dirty="0"/>
                <a:t> </a:t>
              </a:r>
              <a:r>
                <a:rPr lang="es-ES" sz="1600" b="1" i="1" dirty="0">
                  <a:solidFill>
                    <a:srgbClr val="C00000"/>
                  </a:solidFill>
                </a:rPr>
                <a:t>SDHCAL</a:t>
              </a:r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746C6466-7BD7-6148-80AA-24FC294D5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CALICE Collaboration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A97628A-C773-BE41-B73B-A0E615AD3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Barcelona, 6 marzo 2023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Marcador de pie de página 12">
            <a:extLst>
              <a:ext uri="{FF2B5EF4-FFF2-40B4-BE49-F238E27FC236}">
                <a16:creationId xmlns:a16="http://schemas.microsoft.com/office/drawing/2014/main" id="{8E80801F-6880-7A4E-89C6-91ABE69F0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M.C Fouz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9DEDD29-2473-3A53-30C0-25B633C4EE81}"/>
              </a:ext>
            </a:extLst>
          </p:cNvPr>
          <p:cNvSpPr txBox="1"/>
          <p:nvPr/>
        </p:nvSpPr>
        <p:spPr>
          <a:xfrm>
            <a:off x="216213" y="3843872"/>
            <a:ext cx="66860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i="1" dirty="0" err="1">
                <a:solidFill>
                  <a:srgbClr val="0432FF"/>
                </a:solidFill>
              </a:rPr>
              <a:t>Developing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highly</a:t>
            </a:r>
            <a:r>
              <a:rPr lang="es-ES" sz="1600" i="1" dirty="0">
                <a:solidFill>
                  <a:srgbClr val="0432FF"/>
                </a:solidFill>
              </a:rPr>
              <a:t> granular </a:t>
            </a:r>
            <a:r>
              <a:rPr lang="es-ES" sz="1600" i="1" dirty="0" err="1">
                <a:solidFill>
                  <a:srgbClr val="0432FF"/>
                </a:solidFill>
              </a:rPr>
              <a:t>calorimetry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optimised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for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particle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flow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event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reconstruction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for</a:t>
            </a:r>
            <a:r>
              <a:rPr lang="es-ES" sz="1600" i="1" dirty="0">
                <a:solidFill>
                  <a:srgbClr val="0432FF"/>
                </a:solidFill>
              </a:rPr>
              <a:t> future </a:t>
            </a:r>
            <a:r>
              <a:rPr lang="es-ES" sz="1600" i="1" dirty="0" err="1">
                <a:solidFill>
                  <a:srgbClr val="0432FF"/>
                </a:solidFill>
              </a:rPr>
              <a:t>energy-frontier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electron-positron</a:t>
            </a:r>
            <a:r>
              <a:rPr lang="es-ES" sz="1600" i="1" dirty="0">
                <a:solidFill>
                  <a:srgbClr val="0432FF"/>
                </a:solidFill>
              </a:rPr>
              <a:t> </a:t>
            </a:r>
            <a:r>
              <a:rPr lang="es-ES" sz="1600" i="1" dirty="0" err="1">
                <a:solidFill>
                  <a:srgbClr val="0432FF"/>
                </a:solidFill>
              </a:rPr>
              <a:t>coliiders</a:t>
            </a:r>
            <a:r>
              <a:rPr lang="es-ES" sz="1600" i="1" dirty="0">
                <a:solidFill>
                  <a:srgbClr val="0432FF"/>
                </a:solidFill>
              </a:rPr>
              <a:t>.</a:t>
            </a:r>
            <a:r>
              <a:rPr lang="es-ES" sz="1600" dirty="0">
                <a:solidFill>
                  <a:srgbClr val="0432FF"/>
                </a:solidFill>
              </a:rPr>
              <a:t> </a:t>
            </a:r>
          </a:p>
        </p:txBody>
      </p:sp>
      <p:pic>
        <p:nvPicPr>
          <p:cNvPr id="27" name="Picture 3">
            <a:extLst>
              <a:ext uri="{FF2B5EF4-FFF2-40B4-BE49-F238E27FC236}">
                <a16:creationId xmlns:a16="http://schemas.microsoft.com/office/drawing/2014/main" id="{FDC95DC3-A126-879B-0D9C-4A84135AE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37" y="4435091"/>
            <a:ext cx="4057979" cy="2422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" name="Grupo 40">
            <a:extLst>
              <a:ext uri="{FF2B5EF4-FFF2-40B4-BE49-F238E27FC236}">
                <a16:creationId xmlns:a16="http://schemas.microsoft.com/office/drawing/2014/main" id="{14F4E47B-9479-4F4C-EC58-AFEAE677C599}"/>
              </a:ext>
            </a:extLst>
          </p:cNvPr>
          <p:cNvGrpSpPr/>
          <p:nvPr/>
        </p:nvGrpSpPr>
        <p:grpSpPr>
          <a:xfrm>
            <a:off x="6709428" y="1114378"/>
            <a:ext cx="2789575" cy="2586373"/>
            <a:chOff x="3990400" y="3995244"/>
            <a:chExt cx="2789575" cy="2586373"/>
          </a:xfrm>
        </p:grpSpPr>
        <p:sp>
          <p:nvSpPr>
            <p:cNvPr id="37" name="CuadroTexto 36">
              <a:extLst>
                <a:ext uri="{FF2B5EF4-FFF2-40B4-BE49-F238E27FC236}">
                  <a16:creationId xmlns:a16="http://schemas.microsoft.com/office/drawing/2014/main" id="{88AA5915-6B43-69D4-A1B8-ECD93BD7FFB4}"/>
                </a:ext>
              </a:extLst>
            </p:cNvPr>
            <p:cNvSpPr txBox="1"/>
            <p:nvPr/>
          </p:nvSpPr>
          <p:spPr>
            <a:xfrm>
              <a:off x="4099754" y="4066384"/>
              <a:ext cx="26802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="1" dirty="0">
                  <a:solidFill>
                    <a:srgbClr val="0432FF"/>
                  </a:solidFill>
                  <a:latin typeface="Chalkduster" panose="03050602040202020205" pitchFamily="66" charset="77"/>
                </a:rPr>
                <a:t>Actual </a:t>
              </a:r>
              <a:r>
                <a:rPr lang="es-ES" sz="1600" b="1" dirty="0" err="1">
                  <a:solidFill>
                    <a:srgbClr val="0432FF"/>
                  </a:solidFill>
                  <a:latin typeface="Chalkduster" panose="03050602040202020205" pitchFamily="66" charset="77"/>
                </a:rPr>
                <a:t>calorimeters</a:t>
              </a:r>
              <a:r>
                <a:rPr lang="es-ES" sz="1600" b="1" dirty="0">
                  <a:solidFill>
                    <a:srgbClr val="0432FF"/>
                  </a:solidFill>
                  <a:latin typeface="Chalkduster" panose="03050602040202020205" pitchFamily="66" charset="77"/>
                </a:rPr>
                <a:t>©</a:t>
              </a:r>
              <a:endParaRPr lang="es-ES" sz="1600" dirty="0"/>
            </a:p>
          </p:txBody>
        </p:sp>
        <p:pic>
          <p:nvPicPr>
            <p:cNvPr id="28" name="Picture 6" descr="16: The −-segmentation of the CMS hadron calorimeter [64].">
              <a:extLst>
                <a:ext uri="{FF2B5EF4-FFF2-40B4-BE49-F238E27FC236}">
                  <a16:creationId xmlns:a16="http://schemas.microsoft.com/office/drawing/2014/main" id="{49CB6B57-E7E5-21E8-1584-1C860A7F45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0400" y="4385417"/>
              <a:ext cx="2587597" cy="19359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Rectángulo 35">
              <a:extLst>
                <a:ext uri="{FF2B5EF4-FFF2-40B4-BE49-F238E27FC236}">
                  <a16:creationId xmlns:a16="http://schemas.microsoft.com/office/drawing/2014/main" id="{26E7B7B9-AB70-8D18-C534-0EBCA3BEA2D1}"/>
                </a:ext>
              </a:extLst>
            </p:cNvPr>
            <p:cNvSpPr/>
            <p:nvPr/>
          </p:nvSpPr>
          <p:spPr>
            <a:xfrm>
              <a:off x="4012261" y="3995244"/>
              <a:ext cx="2545297" cy="2586373"/>
            </a:xfrm>
            <a:prstGeom prst="rect">
              <a:avLst/>
            </a:prstGeom>
            <a:noFill/>
            <a:ln w="38100">
              <a:solidFill>
                <a:srgbClr val="0432FF"/>
              </a:solidFill>
              <a:extLst>
                <a:ext uri="{C807C97D-BFC1-408E-A445-0C87EB9F89A2}">
                  <ask:lineSketchStyleProps xmlns:ask="http://schemas.microsoft.com/office/drawing/2018/sketchyshapes" sd="4138900056">
                    <a:custGeom>
                      <a:avLst/>
                      <a:gdLst>
                        <a:gd name="connsiteX0" fmla="*/ 0 w 2545297"/>
                        <a:gd name="connsiteY0" fmla="*/ 0 h 2586373"/>
                        <a:gd name="connsiteX1" fmla="*/ 432700 w 2545297"/>
                        <a:gd name="connsiteY1" fmla="*/ 0 h 2586373"/>
                        <a:gd name="connsiteX2" fmla="*/ 967213 w 2545297"/>
                        <a:gd name="connsiteY2" fmla="*/ 0 h 2586373"/>
                        <a:gd name="connsiteX3" fmla="*/ 1425366 w 2545297"/>
                        <a:gd name="connsiteY3" fmla="*/ 0 h 2586373"/>
                        <a:gd name="connsiteX4" fmla="*/ 1908973 w 2545297"/>
                        <a:gd name="connsiteY4" fmla="*/ 0 h 2586373"/>
                        <a:gd name="connsiteX5" fmla="*/ 2545297 w 2545297"/>
                        <a:gd name="connsiteY5" fmla="*/ 0 h 2586373"/>
                        <a:gd name="connsiteX6" fmla="*/ 2545297 w 2545297"/>
                        <a:gd name="connsiteY6" fmla="*/ 517275 h 2586373"/>
                        <a:gd name="connsiteX7" fmla="*/ 2545297 w 2545297"/>
                        <a:gd name="connsiteY7" fmla="*/ 982822 h 2586373"/>
                        <a:gd name="connsiteX8" fmla="*/ 2545297 w 2545297"/>
                        <a:gd name="connsiteY8" fmla="*/ 1474233 h 2586373"/>
                        <a:gd name="connsiteX9" fmla="*/ 2545297 w 2545297"/>
                        <a:gd name="connsiteY9" fmla="*/ 2043235 h 2586373"/>
                        <a:gd name="connsiteX10" fmla="*/ 2545297 w 2545297"/>
                        <a:gd name="connsiteY10" fmla="*/ 2586373 h 2586373"/>
                        <a:gd name="connsiteX11" fmla="*/ 2036238 w 2545297"/>
                        <a:gd name="connsiteY11" fmla="*/ 2586373 h 2586373"/>
                        <a:gd name="connsiteX12" fmla="*/ 1476272 w 2545297"/>
                        <a:gd name="connsiteY12" fmla="*/ 2586373 h 2586373"/>
                        <a:gd name="connsiteX13" fmla="*/ 1018119 w 2545297"/>
                        <a:gd name="connsiteY13" fmla="*/ 2586373 h 2586373"/>
                        <a:gd name="connsiteX14" fmla="*/ 483606 w 2545297"/>
                        <a:gd name="connsiteY14" fmla="*/ 2586373 h 2586373"/>
                        <a:gd name="connsiteX15" fmla="*/ 0 w 2545297"/>
                        <a:gd name="connsiteY15" fmla="*/ 2586373 h 2586373"/>
                        <a:gd name="connsiteX16" fmla="*/ 0 w 2545297"/>
                        <a:gd name="connsiteY16" fmla="*/ 2146690 h 2586373"/>
                        <a:gd name="connsiteX17" fmla="*/ 0 w 2545297"/>
                        <a:gd name="connsiteY17" fmla="*/ 1655279 h 2586373"/>
                        <a:gd name="connsiteX18" fmla="*/ 0 w 2545297"/>
                        <a:gd name="connsiteY18" fmla="*/ 1086277 h 2586373"/>
                        <a:gd name="connsiteX19" fmla="*/ 0 w 2545297"/>
                        <a:gd name="connsiteY19" fmla="*/ 594866 h 2586373"/>
                        <a:gd name="connsiteX20" fmla="*/ 0 w 2545297"/>
                        <a:gd name="connsiteY20" fmla="*/ 0 h 25863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2545297" h="2586373" extrusionOk="0">
                          <a:moveTo>
                            <a:pt x="0" y="0"/>
                          </a:moveTo>
                          <a:cubicBezTo>
                            <a:pt x="133587" y="-6284"/>
                            <a:pt x="321038" y="42084"/>
                            <a:pt x="432700" y="0"/>
                          </a:cubicBezTo>
                          <a:cubicBezTo>
                            <a:pt x="544362" y="-42084"/>
                            <a:pt x="724047" y="28780"/>
                            <a:pt x="967213" y="0"/>
                          </a:cubicBezTo>
                          <a:cubicBezTo>
                            <a:pt x="1210379" y="-28780"/>
                            <a:pt x="1223482" y="19395"/>
                            <a:pt x="1425366" y="0"/>
                          </a:cubicBezTo>
                          <a:cubicBezTo>
                            <a:pt x="1627250" y="-19395"/>
                            <a:pt x="1809664" y="5793"/>
                            <a:pt x="1908973" y="0"/>
                          </a:cubicBezTo>
                          <a:cubicBezTo>
                            <a:pt x="2008282" y="-5793"/>
                            <a:pt x="2378843" y="34705"/>
                            <a:pt x="2545297" y="0"/>
                          </a:cubicBezTo>
                          <a:cubicBezTo>
                            <a:pt x="2549020" y="224581"/>
                            <a:pt x="2488202" y="259211"/>
                            <a:pt x="2545297" y="517275"/>
                          </a:cubicBezTo>
                          <a:cubicBezTo>
                            <a:pt x="2602392" y="775339"/>
                            <a:pt x="2526802" y="782889"/>
                            <a:pt x="2545297" y="982822"/>
                          </a:cubicBezTo>
                          <a:cubicBezTo>
                            <a:pt x="2563792" y="1182755"/>
                            <a:pt x="2542252" y="1359960"/>
                            <a:pt x="2545297" y="1474233"/>
                          </a:cubicBezTo>
                          <a:cubicBezTo>
                            <a:pt x="2548342" y="1588506"/>
                            <a:pt x="2538859" y="1850869"/>
                            <a:pt x="2545297" y="2043235"/>
                          </a:cubicBezTo>
                          <a:cubicBezTo>
                            <a:pt x="2551735" y="2235601"/>
                            <a:pt x="2490610" y="2369863"/>
                            <a:pt x="2545297" y="2586373"/>
                          </a:cubicBezTo>
                          <a:cubicBezTo>
                            <a:pt x="2291060" y="2598519"/>
                            <a:pt x="2168677" y="2552509"/>
                            <a:pt x="2036238" y="2586373"/>
                          </a:cubicBezTo>
                          <a:cubicBezTo>
                            <a:pt x="1903799" y="2620237"/>
                            <a:pt x="1688924" y="2521197"/>
                            <a:pt x="1476272" y="2586373"/>
                          </a:cubicBezTo>
                          <a:cubicBezTo>
                            <a:pt x="1263620" y="2651549"/>
                            <a:pt x="1182479" y="2547999"/>
                            <a:pt x="1018119" y="2586373"/>
                          </a:cubicBezTo>
                          <a:cubicBezTo>
                            <a:pt x="853759" y="2624747"/>
                            <a:pt x="641232" y="2550134"/>
                            <a:pt x="483606" y="2586373"/>
                          </a:cubicBezTo>
                          <a:cubicBezTo>
                            <a:pt x="325980" y="2622612"/>
                            <a:pt x="162067" y="2534191"/>
                            <a:pt x="0" y="2586373"/>
                          </a:cubicBezTo>
                          <a:cubicBezTo>
                            <a:pt x="-44397" y="2495318"/>
                            <a:pt x="176" y="2339455"/>
                            <a:pt x="0" y="2146690"/>
                          </a:cubicBezTo>
                          <a:cubicBezTo>
                            <a:pt x="-176" y="1953925"/>
                            <a:pt x="19245" y="1852847"/>
                            <a:pt x="0" y="1655279"/>
                          </a:cubicBezTo>
                          <a:cubicBezTo>
                            <a:pt x="-19245" y="1457711"/>
                            <a:pt x="12978" y="1248502"/>
                            <a:pt x="0" y="1086277"/>
                          </a:cubicBezTo>
                          <a:cubicBezTo>
                            <a:pt x="-12978" y="924052"/>
                            <a:pt x="55006" y="738587"/>
                            <a:pt x="0" y="594866"/>
                          </a:cubicBezTo>
                          <a:cubicBezTo>
                            <a:pt x="-55006" y="451145"/>
                            <a:pt x="37524" y="212614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2" name="Grupo 61">
            <a:extLst>
              <a:ext uri="{FF2B5EF4-FFF2-40B4-BE49-F238E27FC236}">
                <a16:creationId xmlns:a16="http://schemas.microsoft.com/office/drawing/2014/main" id="{F1B027A2-1E12-AF5D-C423-3AA85622D7B8}"/>
              </a:ext>
            </a:extLst>
          </p:cNvPr>
          <p:cNvGrpSpPr/>
          <p:nvPr/>
        </p:nvGrpSpPr>
        <p:grpSpPr>
          <a:xfrm>
            <a:off x="6234263" y="3838029"/>
            <a:ext cx="6252200" cy="2848257"/>
            <a:chOff x="6170474" y="3903174"/>
            <a:chExt cx="6252200" cy="2848257"/>
          </a:xfrm>
        </p:grpSpPr>
        <p:grpSp>
          <p:nvGrpSpPr>
            <p:cNvPr id="58" name="Grupo 57">
              <a:extLst>
                <a:ext uri="{FF2B5EF4-FFF2-40B4-BE49-F238E27FC236}">
                  <a16:creationId xmlns:a16="http://schemas.microsoft.com/office/drawing/2014/main" id="{BD9A2C74-D084-E498-AF00-FF9D6E8B597A}"/>
                </a:ext>
              </a:extLst>
            </p:cNvPr>
            <p:cNvGrpSpPr/>
            <p:nvPr/>
          </p:nvGrpSpPr>
          <p:grpSpPr>
            <a:xfrm>
              <a:off x="6170474" y="3903174"/>
              <a:ext cx="6252200" cy="2848257"/>
              <a:chOff x="5230629" y="3691065"/>
              <a:chExt cx="6252200" cy="2848257"/>
            </a:xfrm>
          </p:grpSpPr>
          <p:pic>
            <p:nvPicPr>
              <p:cNvPr id="43" name="Imagen 42">
                <a:extLst>
                  <a:ext uri="{FF2B5EF4-FFF2-40B4-BE49-F238E27FC236}">
                    <a16:creationId xmlns:a16="http://schemas.microsoft.com/office/drawing/2014/main" id="{BB0DEC2E-6EFE-C075-8F37-5BBB59770F2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biLevel thresh="75000"/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100000"/>
                        </a14:imgEffect>
                        <a14:imgEffect>
                          <a14:colorTemperature colorTemp="4702"/>
                        </a14:imgEffect>
                        <a14:imgEffect>
                          <a14:saturation sat="82000"/>
                        </a14:imgEffect>
                        <a14:imgEffect>
                          <a14:brightnessContrast bright="-18000"/>
                        </a14:imgEffect>
                      </a14:imgLayer>
                    </a14:imgProps>
                  </a:ext>
                </a:extLst>
              </a:blip>
              <a:srcRect l="24141" t="1560" r="26400" b="15207"/>
              <a:stretch/>
            </p:blipFill>
            <p:spPr>
              <a:xfrm>
                <a:off x="5230629" y="4208957"/>
                <a:ext cx="1836148" cy="1771420"/>
              </a:xfrm>
              <a:prstGeom prst="rect">
                <a:avLst/>
              </a:prstGeom>
            </p:spPr>
          </p:pic>
          <p:pic>
            <p:nvPicPr>
              <p:cNvPr id="44" name="Imagen 43">
                <a:extLst>
                  <a:ext uri="{FF2B5EF4-FFF2-40B4-BE49-F238E27FC236}">
                    <a16:creationId xmlns:a16="http://schemas.microsoft.com/office/drawing/2014/main" id="{16627E0C-8D88-055D-7CC2-577AB1EF912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24141" t="1560" r="26400" b="15207"/>
              <a:stretch/>
            </p:blipFill>
            <p:spPr>
              <a:xfrm>
                <a:off x="7026715" y="4729874"/>
                <a:ext cx="1838457" cy="1773630"/>
              </a:xfrm>
              <a:prstGeom prst="rect">
                <a:avLst/>
              </a:prstGeom>
            </p:spPr>
          </p:pic>
          <p:sp>
            <p:nvSpPr>
              <p:cNvPr id="46" name="CuadroTexto 45">
                <a:extLst>
                  <a:ext uri="{FF2B5EF4-FFF2-40B4-BE49-F238E27FC236}">
                    <a16:creationId xmlns:a16="http://schemas.microsoft.com/office/drawing/2014/main" id="{80DB68A8-E539-79D8-567D-0811058018E0}"/>
                  </a:ext>
                </a:extLst>
              </p:cNvPr>
              <p:cNvSpPr txBox="1"/>
              <p:nvPr/>
            </p:nvSpPr>
            <p:spPr>
              <a:xfrm>
                <a:off x="6012231" y="3792831"/>
                <a:ext cx="24291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b="1" dirty="0">
                    <a:solidFill>
                      <a:srgbClr val="0432FF"/>
                    </a:solidFill>
                    <a:latin typeface="Chalkduster" panose="03050602040202020205" pitchFamily="66" charset="77"/>
                  </a:rPr>
                  <a:t>ILD: Jet 250 </a:t>
                </a:r>
                <a:r>
                  <a:rPr lang="es-ES" b="1" dirty="0" err="1">
                    <a:solidFill>
                      <a:srgbClr val="0432FF"/>
                    </a:solidFill>
                    <a:latin typeface="Chalkduster" panose="03050602040202020205" pitchFamily="66" charset="77"/>
                  </a:rPr>
                  <a:t>GeV</a:t>
                </a:r>
                <a:endParaRPr lang="es-ES" b="1" dirty="0">
                  <a:solidFill>
                    <a:srgbClr val="0432FF"/>
                  </a:solidFill>
                  <a:latin typeface="Chalkduster" panose="03050602040202020205" pitchFamily="66" charset="77"/>
                </a:endParaRPr>
              </a:p>
            </p:txBody>
          </p:sp>
          <p:sp>
            <p:nvSpPr>
              <p:cNvPr id="47" name="Rectángulo 46">
                <a:extLst>
                  <a:ext uri="{FF2B5EF4-FFF2-40B4-BE49-F238E27FC236}">
                    <a16:creationId xmlns:a16="http://schemas.microsoft.com/office/drawing/2014/main" id="{4F7C5DBE-9C94-3B3C-4D29-A1DDDE91ED5A}"/>
                  </a:ext>
                </a:extLst>
              </p:cNvPr>
              <p:cNvSpPr/>
              <p:nvPr/>
            </p:nvSpPr>
            <p:spPr>
              <a:xfrm>
                <a:off x="5230629" y="3700467"/>
                <a:ext cx="5906943" cy="2838855"/>
              </a:xfrm>
              <a:prstGeom prst="rect">
                <a:avLst/>
              </a:prstGeom>
              <a:noFill/>
              <a:ln w="38100">
                <a:solidFill>
                  <a:srgbClr val="0432FF"/>
                </a:solidFill>
                <a:extLst>
                  <a:ext uri="{C807C97D-BFC1-408E-A445-0C87EB9F89A2}">
                    <ask:lineSketchStyleProps xmlns:ask="http://schemas.microsoft.com/office/drawing/2018/sketchyshapes" sd="4138900056">
                      <a:custGeom>
                        <a:avLst/>
                        <a:gdLst>
                          <a:gd name="connsiteX0" fmla="*/ 0 w 5906943"/>
                          <a:gd name="connsiteY0" fmla="*/ 0 h 2838855"/>
                          <a:gd name="connsiteX1" fmla="*/ 413486 w 5906943"/>
                          <a:gd name="connsiteY1" fmla="*/ 0 h 2838855"/>
                          <a:gd name="connsiteX2" fmla="*/ 1063250 w 5906943"/>
                          <a:gd name="connsiteY2" fmla="*/ 0 h 2838855"/>
                          <a:gd name="connsiteX3" fmla="*/ 1535805 w 5906943"/>
                          <a:gd name="connsiteY3" fmla="*/ 0 h 2838855"/>
                          <a:gd name="connsiteX4" fmla="*/ 2067430 w 5906943"/>
                          <a:gd name="connsiteY4" fmla="*/ 0 h 2838855"/>
                          <a:gd name="connsiteX5" fmla="*/ 2539985 w 5906943"/>
                          <a:gd name="connsiteY5" fmla="*/ 0 h 2838855"/>
                          <a:gd name="connsiteX6" fmla="*/ 3130680 w 5906943"/>
                          <a:gd name="connsiteY6" fmla="*/ 0 h 2838855"/>
                          <a:gd name="connsiteX7" fmla="*/ 3662305 w 5906943"/>
                          <a:gd name="connsiteY7" fmla="*/ 0 h 2838855"/>
                          <a:gd name="connsiteX8" fmla="*/ 4193930 w 5906943"/>
                          <a:gd name="connsiteY8" fmla="*/ 0 h 2838855"/>
                          <a:gd name="connsiteX9" fmla="*/ 4843693 w 5906943"/>
                          <a:gd name="connsiteY9" fmla="*/ 0 h 2838855"/>
                          <a:gd name="connsiteX10" fmla="*/ 5906943 w 5906943"/>
                          <a:gd name="connsiteY10" fmla="*/ 0 h 2838855"/>
                          <a:gd name="connsiteX11" fmla="*/ 5906943 w 5906943"/>
                          <a:gd name="connsiteY11" fmla="*/ 567771 h 2838855"/>
                          <a:gd name="connsiteX12" fmla="*/ 5906943 w 5906943"/>
                          <a:gd name="connsiteY12" fmla="*/ 1192319 h 2838855"/>
                          <a:gd name="connsiteX13" fmla="*/ 5906943 w 5906943"/>
                          <a:gd name="connsiteY13" fmla="*/ 1703313 h 2838855"/>
                          <a:gd name="connsiteX14" fmla="*/ 5906943 w 5906943"/>
                          <a:gd name="connsiteY14" fmla="*/ 2271084 h 2838855"/>
                          <a:gd name="connsiteX15" fmla="*/ 5906943 w 5906943"/>
                          <a:gd name="connsiteY15" fmla="*/ 2838855 h 2838855"/>
                          <a:gd name="connsiteX16" fmla="*/ 5198110 w 5906943"/>
                          <a:gd name="connsiteY16" fmla="*/ 2838855 h 2838855"/>
                          <a:gd name="connsiteX17" fmla="*/ 4489277 w 5906943"/>
                          <a:gd name="connsiteY17" fmla="*/ 2838855 h 2838855"/>
                          <a:gd name="connsiteX18" fmla="*/ 3898582 w 5906943"/>
                          <a:gd name="connsiteY18" fmla="*/ 2838855 h 2838855"/>
                          <a:gd name="connsiteX19" fmla="*/ 3426027 w 5906943"/>
                          <a:gd name="connsiteY19" fmla="*/ 2838855 h 2838855"/>
                          <a:gd name="connsiteX20" fmla="*/ 3012541 w 5906943"/>
                          <a:gd name="connsiteY20" fmla="*/ 2838855 h 2838855"/>
                          <a:gd name="connsiteX21" fmla="*/ 2421847 w 5906943"/>
                          <a:gd name="connsiteY21" fmla="*/ 2838855 h 2838855"/>
                          <a:gd name="connsiteX22" fmla="*/ 1890222 w 5906943"/>
                          <a:gd name="connsiteY22" fmla="*/ 2838855 h 2838855"/>
                          <a:gd name="connsiteX23" fmla="*/ 1240458 w 5906943"/>
                          <a:gd name="connsiteY23" fmla="*/ 2838855 h 2838855"/>
                          <a:gd name="connsiteX24" fmla="*/ 590694 w 5906943"/>
                          <a:gd name="connsiteY24" fmla="*/ 2838855 h 2838855"/>
                          <a:gd name="connsiteX25" fmla="*/ 0 w 5906943"/>
                          <a:gd name="connsiteY25" fmla="*/ 2838855 h 2838855"/>
                          <a:gd name="connsiteX26" fmla="*/ 0 w 5906943"/>
                          <a:gd name="connsiteY26" fmla="*/ 2214307 h 2838855"/>
                          <a:gd name="connsiteX27" fmla="*/ 0 w 5906943"/>
                          <a:gd name="connsiteY27" fmla="*/ 1618147 h 2838855"/>
                          <a:gd name="connsiteX28" fmla="*/ 0 w 5906943"/>
                          <a:gd name="connsiteY28" fmla="*/ 1021988 h 2838855"/>
                          <a:gd name="connsiteX29" fmla="*/ 0 w 5906943"/>
                          <a:gd name="connsiteY29" fmla="*/ 0 h 28388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</a:cxnLst>
                        <a:rect l="l" t="t" r="r" b="b"/>
                        <a:pathLst>
                          <a:path w="5906943" h="2838855" extrusionOk="0">
                            <a:moveTo>
                              <a:pt x="0" y="0"/>
                            </a:moveTo>
                            <a:cubicBezTo>
                              <a:pt x="192350" y="-27643"/>
                              <a:pt x="210542" y="31477"/>
                              <a:pt x="413486" y="0"/>
                            </a:cubicBezTo>
                            <a:cubicBezTo>
                              <a:pt x="616430" y="-31477"/>
                              <a:pt x="885469" y="2230"/>
                              <a:pt x="1063250" y="0"/>
                            </a:cubicBezTo>
                            <a:cubicBezTo>
                              <a:pt x="1241031" y="-2230"/>
                              <a:pt x="1308535" y="7105"/>
                              <a:pt x="1535805" y="0"/>
                            </a:cubicBezTo>
                            <a:cubicBezTo>
                              <a:pt x="1763075" y="-7105"/>
                              <a:pt x="1885703" y="44246"/>
                              <a:pt x="2067430" y="0"/>
                            </a:cubicBezTo>
                            <a:cubicBezTo>
                              <a:pt x="2249157" y="-44246"/>
                              <a:pt x="2402538" y="37497"/>
                              <a:pt x="2539985" y="0"/>
                            </a:cubicBezTo>
                            <a:cubicBezTo>
                              <a:pt x="2677432" y="-37497"/>
                              <a:pt x="2868151" y="5455"/>
                              <a:pt x="3130680" y="0"/>
                            </a:cubicBezTo>
                            <a:cubicBezTo>
                              <a:pt x="3393209" y="-5455"/>
                              <a:pt x="3425732" y="13723"/>
                              <a:pt x="3662305" y="0"/>
                            </a:cubicBezTo>
                            <a:cubicBezTo>
                              <a:pt x="3898879" y="-13723"/>
                              <a:pt x="3947230" y="23651"/>
                              <a:pt x="4193930" y="0"/>
                            </a:cubicBezTo>
                            <a:cubicBezTo>
                              <a:pt x="4440630" y="-23651"/>
                              <a:pt x="4697109" y="12110"/>
                              <a:pt x="4843693" y="0"/>
                            </a:cubicBezTo>
                            <a:cubicBezTo>
                              <a:pt x="4990277" y="-12110"/>
                              <a:pt x="5377882" y="107479"/>
                              <a:pt x="5906943" y="0"/>
                            </a:cubicBezTo>
                            <a:cubicBezTo>
                              <a:pt x="5973513" y="240144"/>
                              <a:pt x="5851667" y="367209"/>
                              <a:pt x="5906943" y="567771"/>
                            </a:cubicBezTo>
                            <a:cubicBezTo>
                              <a:pt x="5962219" y="768333"/>
                              <a:pt x="5895433" y="1056158"/>
                              <a:pt x="5906943" y="1192319"/>
                            </a:cubicBezTo>
                            <a:cubicBezTo>
                              <a:pt x="5918453" y="1328480"/>
                              <a:pt x="5854461" y="1451504"/>
                              <a:pt x="5906943" y="1703313"/>
                            </a:cubicBezTo>
                            <a:cubicBezTo>
                              <a:pt x="5959425" y="1955122"/>
                              <a:pt x="5905769" y="2052887"/>
                              <a:pt x="5906943" y="2271084"/>
                            </a:cubicBezTo>
                            <a:cubicBezTo>
                              <a:pt x="5908117" y="2489281"/>
                              <a:pt x="5847913" y="2693909"/>
                              <a:pt x="5906943" y="2838855"/>
                            </a:cubicBezTo>
                            <a:cubicBezTo>
                              <a:pt x="5692303" y="2888437"/>
                              <a:pt x="5446179" y="2762911"/>
                              <a:pt x="5198110" y="2838855"/>
                            </a:cubicBezTo>
                            <a:cubicBezTo>
                              <a:pt x="4950041" y="2914799"/>
                              <a:pt x="4814724" y="2807021"/>
                              <a:pt x="4489277" y="2838855"/>
                            </a:cubicBezTo>
                            <a:cubicBezTo>
                              <a:pt x="4163830" y="2870689"/>
                              <a:pt x="4181639" y="2788509"/>
                              <a:pt x="3898582" y="2838855"/>
                            </a:cubicBezTo>
                            <a:cubicBezTo>
                              <a:pt x="3615525" y="2889201"/>
                              <a:pt x="3591914" y="2815598"/>
                              <a:pt x="3426027" y="2838855"/>
                            </a:cubicBezTo>
                            <a:cubicBezTo>
                              <a:pt x="3260140" y="2862112"/>
                              <a:pt x="3201781" y="2814703"/>
                              <a:pt x="3012541" y="2838855"/>
                            </a:cubicBezTo>
                            <a:cubicBezTo>
                              <a:pt x="2823301" y="2863007"/>
                              <a:pt x="2601923" y="2777999"/>
                              <a:pt x="2421847" y="2838855"/>
                            </a:cubicBezTo>
                            <a:cubicBezTo>
                              <a:pt x="2241771" y="2899711"/>
                              <a:pt x="2111774" y="2790966"/>
                              <a:pt x="1890222" y="2838855"/>
                            </a:cubicBezTo>
                            <a:cubicBezTo>
                              <a:pt x="1668671" y="2886744"/>
                              <a:pt x="1476565" y="2804191"/>
                              <a:pt x="1240458" y="2838855"/>
                            </a:cubicBezTo>
                            <a:cubicBezTo>
                              <a:pt x="1004351" y="2873519"/>
                              <a:pt x="747145" y="2820144"/>
                              <a:pt x="590694" y="2838855"/>
                            </a:cubicBezTo>
                            <a:cubicBezTo>
                              <a:pt x="434243" y="2857566"/>
                              <a:pt x="148741" y="2790814"/>
                              <a:pt x="0" y="2838855"/>
                            </a:cubicBezTo>
                            <a:cubicBezTo>
                              <a:pt x="-45736" y="2682389"/>
                              <a:pt x="50394" y="2402261"/>
                              <a:pt x="0" y="2214307"/>
                            </a:cubicBezTo>
                            <a:cubicBezTo>
                              <a:pt x="-50394" y="2026353"/>
                              <a:pt x="41655" y="1750668"/>
                              <a:pt x="0" y="1618147"/>
                            </a:cubicBezTo>
                            <a:cubicBezTo>
                              <a:pt x="-41655" y="1485626"/>
                              <a:pt x="41263" y="1255510"/>
                              <a:pt x="0" y="1021988"/>
                            </a:cubicBezTo>
                            <a:cubicBezTo>
                              <a:pt x="-41263" y="788466"/>
                              <a:pt x="113484" y="470411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8">
                <p14:nvContentPartPr>
                  <p14:cNvPr id="52" name="Entrada de lápiz 51">
                    <a:extLst>
                      <a:ext uri="{FF2B5EF4-FFF2-40B4-BE49-F238E27FC236}">
                        <a16:creationId xmlns:a16="http://schemas.microsoft.com/office/drawing/2014/main" id="{4A99B43D-3304-F1C9-7B2C-168F35D3639D}"/>
                      </a:ext>
                    </a:extLst>
                  </p14:cNvPr>
                  <p14:cNvContentPartPr/>
                  <p14:nvPr/>
                </p14:nvContentPartPr>
                <p14:xfrm>
                  <a:off x="11482469" y="3691065"/>
                  <a:ext cx="360" cy="360"/>
                </p14:xfrm>
              </p:contentPart>
            </mc:Choice>
            <mc:Fallback xmlns="">
              <p:pic>
                <p:nvPicPr>
                  <p:cNvPr id="52" name="Entrada de lápiz 51">
                    <a:extLst>
                      <a:ext uri="{FF2B5EF4-FFF2-40B4-BE49-F238E27FC236}">
                        <a16:creationId xmlns:a16="http://schemas.microsoft.com/office/drawing/2014/main" id="{4A99B43D-3304-F1C9-7B2C-168F35D3639D}"/>
                      </a:ext>
                    </a:extLst>
                  </p:cNvPr>
                  <p:cNvPicPr/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11464829" y="3583065"/>
                    <a:ext cx="36000" cy="216000"/>
                  </a:xfrm>
                  <a:prstGeom prst="rect">
                    <a:avLst/>
                  </a:prstGeom>
                </p:spPr>
              </p:pic>
            </mc:Fallback>
          </mc:AlternateContent>
          <p:sp>
            <p:nvSpPr>
              <p:cNvPr id="54" name="Arco 53">
                <a:extLst>
                  <a:ext uri="{FF2B5EF4-FFF2-40B4-BE49-F238E27FC236}">
                    <a16:creationId xmlns:a16="http://schemas.microsoft.com/office/drawing/2014/main" id="{861C308C-48F6-AE37-E63C-280A95064507}"/>
                  </a:ext>
                </a:extLst>
              </p:cNvPr>
              <p:cNvSpPr/>
              <p:nvPr/>
            </p:nvSpPr>
            <p:spPr>
              <a:xfrm>
                <a:off x="5380119" y="4291500"/>
                <a:ext cx="2492851" cy="1296065"/>
              </a:xfrm>
              <a:prstGeom prst="arc">
                <a:avLst/>
              </a:prstGeom>
              <a:ln w="28575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5" name="CuadroTexto 54">
                <a:extLst>
                  <a:ext uri="{FF2B5EF4-FFF2-40B4-BE49-F238E27FC236}">
                    <a16:creationId xmlns:a16="http://schemas.microsoft.com/office/drawing/2014/main" id="{84ED24FA-4A7F-6698-3EF7-FC8E011E18DE}"/>
                  </a:ext>
                </a:extLst>
              </p:cNvPr>
              <p:cNvSpPr txBox="1"/>
              <p:nvPr/>
            </p:nvSpPr>
            <p:spPr>
              <a:xfrm>
                <a:off x="7492280" y="4149446"/>
                <a:ext cx="1103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err="1"/>
                  <a:t>Using</a:t>
                </a:r>
                <a:r>
                  <a:rPr lang="es-ES" dirty="0"/>
                  <a:t> PFA</a:t>
                </a:r>
              </a:p>
            </p:txBody>
          </p:sp>
        </p:grpSp>
        <p:pic>
          <p:nvPicPr>
            <p:cNvPr id="56" name="Imagen 55">
              <a:extLst>
                <a:ext uri="{FF2B5EF4-FFF2-40B4-BE49-F238E27FC236}">
                  <a16:creationId xmlns:a16="http://schemas.microsoft.com/office/drawing/2014/main" id="{4D2B4F19-CA50-4FC0-D5CC-6DEC0C669D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716258" y="4105737"/>
              <a:ext cx="2290116" cy="2015480"/>
            </a:xfrm>
            <a:prstGeom prst="rect">
              <a:avLst/>
            </a:prstGeom>
          </p:spPr>
        </p:pic>
      </p:grpSp>
      <p:sp>
        <p:nvSpPr>
          <p:cNvPr id="60" name="CuadroTexto 59">
            <a:extLst>
              <a:ext uri="{FF2B5EF4-FFF2-40B4-BE49-F238E27FC236}">
                <a16:creationId xmlns:a16="http://schemas.microsoft.com/office/drawing/2014/main" id="{62469C4D-C163-1336-52D4-01F16119F0E7}"/>
              </a:ext>
            </a:extLst>
          </p:cNvPr>
          <p:cNvSpPr txBox="1"/>
          <p:nvPr/>
        </p:nvSpPr>
        <p:spPr>
          <a:xfrm>
            <a:off x="247935" y="1016746"/>
            <a:ext cx="6390622" cy="923330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MOTIVATION</a:t>
            </a:r>
          </a:p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Physics at Higgs Factories </a:t>
            </a:r>
            <a:r>
              <a:rPr lang="en-US" dirty="0"/>
              <a:t>requires </a:t>
            </a:r>
            <a:r>
              <a:rPr lang="en-US" b="1" dirty="0">
                <a:solidFill>
                  <a:srgbClr val="C00000"/>
                </a:solidFill>
              </a:rPr>
              <a:t>a jet energy resolution</a:t>
            </a:r>
            <a:r>
              <a:rPr lang="es-ES" b="1" dirty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a factor 2 better than </a:t>
            </a:r>
            <a:r>
              <a:rPr lang="en-US" dirty="0"/>
              <a:t>the achievable with the </a:t>
            </a:r>
            <a:r>
              <a:rPr lang="en-US" b="1" dirty="0">
                <a:solidFill>
                  <a:srgbClr val="C00000"/>
                </a:solidFill>
              </a:rPr>
              <a:t>present calorimeters.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1DF7911B-4E99-1E7E-54FE-5D35F3EAD67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8710" y="2037589"/>
            <a:ext cx="4588671" cy="1809842"/>
          </a:xfrm>
          <a:prstGeom prst="rect">
            <a:avLst/>
          </a:prstGeom>
        </p:spPr>
      </p:pic>
      <p:grpSp>
        <p:nvGrpSpPr>
          <p:cNvPr id="66" name="Grupo 65">
            <a:extLst>
              <a:ext uri="{FF2B5EF4-FFF2-40B4-BE49-F238E27FC236}">
                <a16:creationId xmlns:a16="http://schemas.microsoft.com/office/drawing/2014/main" id="{6C55A49E-2330-8627-E816-247339055F5F}"/>
              </a:ext>
            </a:extLst>
          </p:cNvPr>
          <p:cNvGrpSpPr/>
          <p:nvPr/>
        </p:nvGrpSpPr>
        <p:grpSpPr>
          <a:xfrm rot="21118464">
            <a:off x="4932744" y="3025834"/>
            <a:ext cx="2176869" cy="729974"/>
            <a:chOff x="121836" y="3764909"/>
            <a:chExt cx="2176869" cy="729974"/>
          </a:xfrm>
        </p:grpSpPr>
        <p:sp>
          <p:nvSpPr>
            <p:cNvPr id="65" name="Rectángulo redondeado 64">
              <a:extLst>
                <a:ext uri="{FF2B5EF4-FFF2-40B4-BE49-F238E27FC236}">
                  <a16:creationId xmlns:a16="http://schemas.microsoft.com/office/drawing/2014/main" id="{E2BC33EC-AD34-E314-73E5-24846A802E55}"/>
                </a:ext>
              </a:extLst>
            </p:cNvPr>
            <p:cNvSpPr/>
            <p:nvPr/>
          </p:nvSpPr>
          <p:spPr>
            <a:xfrm>
              <a:off x="121836" y="3764909"/>
              <a:ext cx="2176869" cy="729974"/>
            </a:xfrm>
            <a:prstGeom prst="roundRect">
              <a:avLst/>
            </a:prstGeom>
            <a:solidFill>
              <a:schemeClr val="bg2"/>
            </a:solidFill>
            <a:ln>
              <a:extLst>
                <a:ext uri="{C807C97D-BFC1-408E-A445-0C87EB9F89A2}">
                  <ask:lineSketchStyleProps xmlns:ask="http://schemas.microsoft.com/office/drawing/2018/sketchyshapes" sd="1959150775">
                    <a:custGeom>
                      <a:avLst/>
                      <a:gdLst>
                        <a:gd name="connsiteX0" fmla="*/ 0 w 2176869"/>
                        <a:gd name="connsiteY0" fmla="*/ 121665 h 729974"/>
                        <a:gd name="connsiteX1" fmla="*/ 121665 w 2176869"/>
                        <a:gd name="connsiteY1" fmla="*/ 0 h 729974"/>
                        <a:gd name="connsiteX2" fmla="*/ 2055204 w 2176869"/>
                        <a:gd name="connsiteY2" fmla="*/ 0 h 729974"/>
                        <a:gd name="connsiteX3" fmla="*/ 2176869 w 2176869"/>
                        <a:gd name="connsiteY3" fmla="*/ 121665 h 729974"/>
                        <a:gd name="connsiteX4" fmla="*/ 2176869 w 2176869"/>
                        <a:gd name="connsiteY4" fmla="*/ 608309 h 729974"/>
                        <a:gd name="connsiteX5" fmla="*/ 2055204 w 2176869"/>
                        <a:gd name="connsiteY5" fmla="*/ 729974 h 729974"/>
                        <a:gd name="connsiteX6" fmla="*/ 121665 w 2176869"/>
                        <a:gd name="connsiteY6" fmla="*/ 729974 h 729974"/>
                        <a:gd name="connsiteX7" fmla="*/ 0 w 2176869"/>
                        <a:gd name="connsiteY7" fmla="*/ 608309 h 729974"/>
                        <a:gd name="connsiteX8" fmla="*/ 0 w 2176869"/>
                        <a:gd name="connsiteY8" fmla="*/ 121665 h 7299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176869" h="729974" fill="none" extrusionOk="0">
                          <a:moveTo>
                            <a:pt x="0" y="121665"/>
                          </a:moveTo>
                          <a:cubicBezTo>
                            <a:pt x="4538" y="64868"/>
                            <a:pt x="65525" y="2287"/>
                            <a:pt x="121665" y="0"/>
                          </a:cubicBezTo>
                          <a:cubicBezTo>
                            <a:pt x="672924" y="-47972"/>
                            <a:pt x="1263605" y="-135018"/>
                            <a:pt x="2055204" y="0"/>
                          </a:cubicBezTo>
                          <a:cubicBezTo>
                            <a:pt x="2121099" y="-5754"/>
                            <a:pt x="2172409" y="63609"/>
                            <a:pt x="2176869" y="121665"/>
                          </a:cubicBezTo>
                          <a:cubicBezTo>
                            <a:pt x="2181809" y="318611"/>
                            <a:pt x="2139144" y="367344"/>
                            <a:pt x="2176869" y="608309"/>
                          </a:cubicBezTo>
                          <a:cubicBezTo>
                            <a:pt x="2167406" y="669774"/>
                            <a:pt x="2130015" y="721180"/>
                            <a:pt x="2055204" y="729974"/>
                          </a:cubicBezTo>
                          <a:cubicBezTo>
                            <a:pt x="1695212" y="810460"/>
                            <a:pt x="914849" y="636854"/>
                            <a:pt x="121665" y="729974"/>
                          </a:cubicBezTo>
                          <a:cubicBezTo>
                            <a:pt x="57650" y="730791"/>
                            <a:pt x="-5455" y="670360"/>
                            <a:pt x="0" y="608309"/>
                          </a:cubicBezTo>
                          <a:cubicBezTo>
                            <a:pt x="37383" y="475637"/>
                            <a:pt x="-23714" y="250263"/>
                            <a:pt x="0" y="121665"/>
                          </a:cubicBezTo>
                          <a:close/>
                        </a:path>
                        <a:path w="2176869" h="729974" stroke="0" extrusionOk="0">
                          <a:moveTo>
                            <a:pt x="0" y="121665"/>
                          </a:moveTo>
                          <a:cubicBezTo>
                            <a:pt x="1494" y="52325"/>
                            <a:pt x="54314" y="1168"/>
                            <a:pt x="121665" y="0"/>
                          </a:cubicBezTo>
                          <a:cubicBezTo>
                            <a:pt x="751279" y="-167747"/>
                            <a:pt x="1616977" y="44969"/>
                            <a:pt x="2055204" y="0"/>
                          </a:cubicBezTo>
                          <a:cubicBezTo>
                            <a:pt x="2134698" y="-306"/>
                            <a:pt x="2182244" y="46532"/>
                            <a:pt x="2176869" y="121665"/>
                          </a:cubicBezTo>
                          <a:cubicBezTo>
                            <a:pt x="2187535" y="238901"/>
                            <a:pt x="2193874" y="470467"/>
                            <a:pt x="2176869" y="608309"/>
                          </a:cubicBezTo>
                          <a:cubicBezTo>
                            <a:pt x="2182292" y="664311"/>
                            <a:pt x="2124251" y="723763"/>
                            <a:pt x="2055204" y="729974"/>
                          </a:cubicBezTo>
                          <a:cubicBezTo>
                            <a:pt x="1355794" y="854071"/>
                            <a:pt x="961911" y="682179"/>
                            <a:pt x="121665" y="729974"/>
                          </a:cubicBezTo>
                          <a:cubicBezTo>
                            <a:pt x="45411" y="727650"/>
                            <a:pt x="-2876" y="673371"/>
                            <a:pt x="0" y="608309"/>
                          </a:cubicBezTo>
                          <a:cubicBezTo>
                            <a:pt x="-12576" y="369965"/>
                            <a:pt x="-12229" y="294550"/>
                            <a:pt x="0" y="121665"/>
                          </a:cubicBezTo>
                          <a:close/>
                        </a:path>
                      </a:pathLst>
                    </a:cu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3" name="CuadroTexto 62">
              <a:extLst>
                <a:ext uri="{FF2B5EF4-FFF2-40B4-BE49-F238E27FC236}">
                  <a16:creationId xmlns:a16="http://schemas.microsoft.com/office/drawing/2014/main" id="{B6E091B9-222C-EAA4-DBD5-1325772C9A46}"/>
                </a:ext>
              </a:extLst>
            </p:cNvPr>
            <p:cNvSpPr txBox="1"/>
            <p:nvPr/>
          </p:nvSpPr>
          <p:spPr>
            <a:xfrm>
              <a:off x="243157" y="4041938"/>
              <a:ext cx="200901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_tradnl" i="1" dirty="0" err="1">
                  <a:latin typeface="Calibri" panose="020F0502020204030204"/>
                </a:rPr>
                <a:t>member</a:t>
              </a:r>
              <a:r>
                <a:rPr lang="es-ES_tradnl" i="1" dirty="0">
                  <a:latin typeface="Calibri" panose="020F0502020204030204"/>
                </a:rPr>
                <a:t> </a:t>
              </a:r>
              <a:r>
                <a:rPr lang="es-ES_tradnl" i="1" dirty="0" err="1">
                  <a:latin typeface="Calibri" panose="020F0502020204030204"/>
                </a:rPr>
                <a:t>since</a:t>
              </a:r>
              <a:r>
                <a:rPr lang="es-ES_tradnl" i="1" dirty="0">
                  <a:latin typeface="Calibri" panose="020F0502020204030204"/>
                </a:rPr>
                <a:t> </a:t>
              </a:r>
              <a:r>
                <a:rPr kumimoji="0" lang="es-ES_tradnl" b="1" i="1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2007</a:t>
              </a:r>
              <a:endParaRPr kumimoji="0" lang="es-ES_tradnl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64" name="Imagen 63">
              <a:extLst>
                <a:ext uri="{FF2B5EF4-FFF2-40B4-BE49-F238E27FC236}">
                  <a16:creationId xmlns:a16="http://schemas.microsoft.com/office/drawing/2014/main" id="{3DC84760-ECBA-7700-6486-F9A18DF721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5556" b="88889" l="4969" r="93168">
                          <a14:foregroundMark x1="4969" y1="30556" x2="4969" y2="30556"/>
                          <a14:foregroundMark x1="18634" y1="16667" x2="18634" y2="16667"/>
                          <a14:foregroundMark x1="19255" y1="22222" x2="19255" y2="22222"/>
                          <a14:foregroundMark x1="23602" y1="41667" x2="23602" y2="41667"/>
                          <a14:foregroundMark x1="30435" y1="27778" x2="30435" y2="27778"/>
                          <a14:foregroundMark x1="32919" y1="36111" x2="32919" y2="36111"/>
                          <a14:foregroundMark x1="87578" y1="30556" x2="87578" y2="30556"/>
                          <a14:foregroundMark x1="93168" y1="77778" x2="93168" y2="77778"/>
                          <a14:foregroundMark x1="90062" y1="41667" x2="90062" y2="41667"/>
                          <a14:foregroundMark x1="22981" y1="72222" x2="22981" y2="72222"/>
                          <a14:backgroundMark x1="75155" y1="61111" x2="75155" y2="6111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8431" y="3781612"/>
              <a:ext cx="1327302" cy="2949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4783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A2F90A-2D2D-DE57-A3A4-F7D049771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The</a:t>
            </a:r>
            <a:r>
              <a:rPr lang="es-ES" dirty="0"/>
              <a:t> Semi-digital </a:t>
            </a:r>
            <a:r>
              <a:rPr lang="es-ES" dirty="0" err="1"/>
              <a:t>Hadronic</a:t>
            </a:r>
            <a:r>
              <a:rPr lang="es-ES" dirty="0"/>
              <a:t> </a:t>
            </a:r>
            <a:r>
              <a:rPr lang="es-ES" dirty="0" err="1"/>
              <a:t>CALorimeter</a:t>
            </a:r>
            <a:r>
              <a:rPr lang="es-ES" dirty="0"/>
              <a:t> (SDHCAL)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1B3E498-18F7-9D27-3283-7AD074D21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C945334-D3D2-5FB4-27B2-81AA0CB43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68EC996-260E-D3EA-65E4-283548DED7D1}"/>
              </a:ext>
            </a:extLst>
          </p:cNvPr>
          <p:cNvSpPr txBox="1"/>
          <p:nvPr/>
        </p:nvSpPr>
        <p:spPr>
          <a:xfrm>
            <a:off x="1768209" y="1058984"/>
            <a:ext cx="9173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CIEMAT participates in several CALICE technologies but the </a:t>
            </a:r>
            <a:r>
              <a:rPr lang="en-US" b="1" dirty="0">
                <a:latin typeface="Bradley Hand" pitchFamily="2" charset="77"/>
              </a:rPr>
              <a:t>main activity is linked to the </a:t>
            </a:r>
            <a:r>
              <a:rPr lang="en-US" b="1" dirty="0">
                <a:solidFill>
                  <a:srgbClr val="C00000"/>
                </a:solidFill>
                <a:latin typeface="Bradley Hand" pitchFamily="2" charset="77"/>
              </a:rPr>
              <a:t>SDHCAL</a:t>
            </a:r>
            <a:r>
              <a:rPr lang="en-US" b="1" dirty="0">
                <a:latin typeface="Bradley Hand" pitchFamily="2" charset="77"/>
              </a:rPr>
              <a:t> </a:t>
            </a:r>
            <a:endParaRPr lang="en-US" sz="1600" b="1" dirty="0">
              <a:latin typeface="Bradley Hand" pitchFamily="2" charset="77"/>
            </a:endParaRPr>
          </a:p>
        </p:txBody>
      </p:sp>
      <p:grpSp>
        <p:nvGrpSpPr>
          <p:cNvPr id="43" name="Grupo 42">
            <a:extLst>
              <a:ext uri="{FF2B5EF4-FFF2-40B4-BE49-F238E27FC236}">
                <a16:creationId xmlns:a16="http://schemas.microsoft.com/office/drawing/2014/main" id="{86D42822-A707-49D2-79D5-9B1BBD6CBEF8}"/>
              </a:ext>
            </a:extLst>
          </p:cNvPr>
          <p:cNvGrpSpPr/>
          <p:nvPr/>
        </p:nvGrpSpPr>
        <p:grpSpPr>
          <a:xfrm>
            <a:off x="151908" y="1483608"/>
            <a:ext cx="5909200" cy="591511"/>
            <a:chOff x="6096000" y="1121188"/>
            <a:chExt cx="5909200" cy="591511"/>
          </a:xfrm>
        </p:grpSpPr>
        <p:sp>
          <p:nvSpPr>
            <p:cNvPr id="9" name="Rectángulo redondeado 8">
              <a:extLst>
                <a:ext uri="{FF2B5EF4-FFF2-40B4-BE49-F238E27FC236}">
                  <a16:creationId xmlns:a16="http://schemas.microsoft.com/office/drawing/2014/main" id="{8FDC1592-D455-F00F-0C7D-5399784D80DB}"/>
                </a:ext>
              </a:extLst>
            </p:cNvPr>
            <p:cNvSpPr/>
            <p:nvPr/>
          </p:nvSpPr>
          <p:spPr>
            <a:xfrm>
              <a:off x="6096000" y="1121188"/>
              <a:ext cx="5909200" cy="591511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F8393B4D-BAD1-2049-8AE5-305254541C81}"/>
                </a:ext>
              </a:extLst>
            </p:cNvPr>
            <p:cNvSpPr txBox="1"/>
            <p:nvPr/>
          </p:nvSpPr>
          <p:spPr>
            <a:xfrm>
              <a:off x="6096000" y="1124557"/>
              <a:ext cx="5685274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</a:rPr>
                <a:t>SDHCAL</a:t>
              </a:r>
              <a:r>
                <a:rPr lang="en-US" sz="1600" dirty="0"/>
                <a:t>: </a:t>
              </a:r>
              <a:r>
                <a:rPr lang="en-US" sz="1600" b="1" dirty="0">
                  <a:solidFill>
                    <a:srgbClr val="C00000"/>
                  </a:solidFill>
                </a:rPr>
                <a:t>S</a:t>
              </a:r>
              <a:r>
                <a:rPr lang="en-US" sz="1600" dirty="0"/>
                <a:t>emi-</a:t>
              </a:r>
              <a:r>
                <a:rPr lang="en-US" sz="1600" b="1" dirty="0">
                  <a:solidFill>
                    <a:srgbClr val="C00000"/>
                  </a:solidFill>
                </a:rPr>
                <a:t>D</a:t>
              </a:r>
              <a:r>
                <a:rPr lang="en-US" sz="1600" dirty="0"/>
                <a:t>igital </a:t>
              </a:r>
              <a:r>
                <a:rPr lang="en-US" sz="1600" b="1" dirty="0">
                  <a:solidFill>
                    <a:srgbClr val="C00000"/>
                  </a:solidFill>
                </a:rPr>
                <a:t>H</a:t>
              </a:r>
              <a:r>
                <a:rPr lang="en-US" sz="1600" dirty="0"/>
                <a:t>adronic </a:t>
              </a:r>
              <a:r>
                <a:rPr lang="en-US" sz="1600" b="1" dirty="0">
                  <a:solidFill>
                    <a:srgbClr val="C00000"/>
                  </a:solidFill>
                </a:rPr>
                <a:t>C</a:t>
              </a:r>
              <a:r>
                <a:rPr lang="en-US" sz="1600" dirty="0"/>
                <a:t>alorimeter. </a:t>
              </a:r>
            </a:p>
            <a:p>
              <a:r>
                <a:rPr lang="en-US" sz="1600" b="1" dirty="0">
                  <a:solidFill>
                    <a:srgbClr val="002060"/>
                  </a:solidFill>
                </a:rPr>
                <a:t>                  Fe+ Glass RPC</a:t>
              </a:r>
              <a:r>
                <a:rPr lang="en-US" sz="1600" dirty="0">
                  <a:solidFill>
                    <a:schemeClr val="accent5">
                      <a:lumMod val="50000"/>
                    </a:schemeClr>
                  </a:solidFill>
                </a:rPr>
                <a:t>, with </a:t>
              </a:r>
              <a:r>
                <a:rPr lang="en-US" sz="1600" b="1" dirty="0">
                  <a:solidFill>
                    <a:schemeClr val="accent5">
                      <a:lumMod val="50000"/>
                    </a:schemeClr>
                  </a:solidFill>
                </a:rPr>
                <a:t>1cm2 pads </a:t>
              </a:r>
              <a:r>
                <a:rPr lang="en-US" sz="1600" dirty="0">
                  <a:solidFill>
                    <a:schemeClr val="accent5">
                      <a:lumMod val="50000"/>
                    </a:schemeClr>
                  </a:solidFill>
                </a:rPr>
                <a:t>with </a:t>
              </a:r>
              <a:r>
                <a:rPr lang="en-US" sz="1600" b="1" dirty="0" err="1"/>
                <a:t>semidigital</a:t>
              </a:r>
              <a:r>
                <a:rPr lang="en-US" sz="1600" b="1" dirty="0"/>
                <a:t> readout</a:t>
              </a:r>
            </a:p>
          </p:txBody>
        </p:sp>
      </p:grpSp>
      <p:sp>
        <p:nvSpPr>
          <p:cNvPr id="11" name="Rectángulo 10">
            <a:extLst>
              <a:ext uri="{FF2B5EF4-FFF2-40B4-BE49-F238E27FC236}">
                <a16:creationId xmlns:a16="http://schemas.microsoft.com/office/drawing/2014/main" id="{ADF1EEC2-0D22-E405-6C74-693C16E1844F}"/>
              </a:ext>
            </a:extLst>
          </p:cNvPr>
          <p:cNvSpPr/>
          <p:nvPr/>
        </p:nvSpPr>
        <p:spPr>
          <a:xfrm>
            <a:off x="349839" y="2310967"/>
            <a:ext cx="46781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ES_tradnl" sz="1600" dirty="0">
                <a:solidFill>
                  <a:prstClr val="black"/>
                </a:solidFill>
              </a:rPr>
              <a:t>Coordinadores grupo SDHCAL: </a:t>
            </a:r>
          </a:p>
          <a:p>
            <a:pPr lvl="0">
              <a:defRPr/>
            </a:pPr>
            <a:r>
              <a:rPr lang="es-ES_tradnl" sz="1600" b="1" dirty="0" err="1">
                <a:solidFill>
                  <a:srgbClr val="0432FF"/>
                </a:solidFill>
              </a:rPr>
              <a:t>Resposible</a:t>
            </a:r>
            <a:r>
              <a:rPr lang="es-ES_tradnl" sz="1600" dirty="0">
                <a:solidFill>
                  <a:prstClr val="black"/>
                </a:solidFill>
              </a:rPr>
              <a:t>: I. </a:t>
            </a:r>
            <a:r>
              <a:rPr lang="es-ES_tradnl" sz="1600" dirty="0" err="1">
                <a:solidFill>
                  <a:prstClr val="black"/>
                </a:solidFill>
              </a:rPr>
              <a:t>Laktineh</a:t>
            </a:r>
            <a:r>
              <a:rPr lang="es-ES_tradnl" sz="1600" dirty="0">
                <a:solidFill>
                  <a:prstClr val="black"/>
                </a:solidFill>
              </a:rPr>
              <a:t> (Lyon)</a:t>
            </a:r>
          </a:p>
          <a:p>
            <a:pPr lvl="0">
              <a:defRPr/>
            </a:pPr>
            <a:r>
              <a:rPr lang="es-ES_tradnl" sz="1600" b="1" dirty="0" err="1">
                <a:solidFill>
                  <a:srgbClr val="0432FF"/>
                </a:solidFill>
              </a:rPr>
              <a:t>Deputies</a:t>
            </a:r>
            <a:r>
              <a:rPr lang="es-ES_tradnl" sz="1600" dirty="0">
                <a:solidFill>
                  <a:prstClr val="black"/>
                </a:solidFill>
              </a:rPr>
              <a:t> </a:t>
            </a:r>
            <a:r>
              <a:rPr lang="es-ES_tradnl" sz="1600" b="1" dirty="0">
                <a:solidFill>
                  <a:srgbClr val="C00000"/>
                </a:solidFill>
                <a:highlight>
                  <a:srgbClr val="FFFF00"/>
                </a:highlight>
                <a:latin typeface="Bradley Hand" pitchFamily="2" charset="77"/>
              </a:rPr>
              <a:t>M.C </a:t>
            </a:r>
            <a:r>
              <a:rPr lang="es-ES_tradnl" sz="1600" b="1" dirty="0" err="1">
                <a:solidFill>
                  <a:srgbClr val="C00000"/>
                </a:solidFill>
                <a:highlight>
                  <a:srgbClr val="FFFF00"/>
                </a:highlight>
                <a:latin typeface="Bradley Hand" pitchFamily="2" charset="77"/>
              </a:rPr>
              <a:t>Fouz</a:t>
            </a:r>
            <a:r>
              <a:rPr lang="es-ES_tradnl" sz="1600" b="1" dirty="0">
                <a:solidFill>
                  <a:srgbClr val="C00000"/>
                </a:solidFill>
                <a:highlight>
                  <a:srgbClr val="FFFF00"/>
                </a:highlight>
                <a:latin typeface="Bradley Hand" pitchFamily="2" charset="77"/>
              </a:rPr>
              <a:t> (CIEMAT)</a:t>
            </a:r>
            <a:r>
              <a:rPr lang="es-ES_tradnl" sz="1600" dirty="0">
                <a:solidFill>
                  <a:prstClr val="black"/>
                </a:solidFill>
                <a:highlight>
                  <a:srgbClr val="FFFF00"/>
                </a:highlight>
                <a:latin typeface="Bradley Hand" pitchFamily="2" charset="77"/>
              </a:rPr>
              <a:t> </a:t>
            </a:r>
            <a:r>
              <a:rPr lang="es-ES_tradnl" sz="1600" dirty="0">
                <a:solidFill>
                  <a:prstClr val="black"/>
                </a:solidFill>
              </a:rPr>
              <a:t>, G. </a:t>
            </a:r>
            <a:r>
              <a:rPr lang="es-ES_tradnl" sz="1600" dirty="0" err="1">
                <a:solidFill>
                  <a:prstClr val="black"/>
                </a:solidFill>
              </a:rPr>
              <a:t>Grenier</a:t>
            </a:r>
            <a:r>
              <a:rPr lang="es-ES_tradnl" sz="1600" dirty="0">
                <a:solidFill>
                  <a:prstClr val="black"/>
                </a:solidFill>
              </a:rPr>
              <a:t> (Lyon)</a:t>
            </a:r>
          </a:p>
        </p:txBody>
      </p:sp>
      <p:grpSp>
        <p:nvGrpSpPr>
          <p:cNvPr id="42" name="Grupo 41">
            <a:extLst>
              <a:ext uri="{FF2B5EF4-FFF2-40B4-BE49-F238E27FC236}">
                <a16:creationId xmlns:a16="http://schemas.microsoft.com/office/drawing/2014/main" id="{1C220F99-1D5C-025D-7361-8D9FAE1BE089}"/>
              </a:ext>
            </a:extLst>
          </p:cNvPr>
          <p:cNvGrpSpPr/>
          <p:nvPr/>
        </p:nvGrpSpPr>
        <p:grpSpPr>
          <a:xfrm>
            <a:off x="6354820" y="1632409"/>
            <a:ext cx="5685425" cy="1652820"/>
            <a:chOff x="156721" y="2195958"/>
            <a:chExt cx="5685425" cy="1652820"/>
          </a:xfrm>
        </p:grpSpPr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49CDE8D2-8F58-159D-033E-316D13D7DFBA}"/>
                </a:ext>
              </a:extLst>
            </p:cNvPr>
            <p:cNvSpPr/>
            <p:nvPr/>
          </p:nvSpPr>
          <p:spPr>
            <a:xfrm>
              <a:off x="156721" y="2195958"/>
              <a:ext cx="5685425" cy="1652820"/>
            </a:xfrm>
            <a:prstGeom prst="rect">
              <a:avLst/>
            </a:prstGeom>
            <a:solidFill>
              <a:srgbClr val="FEF6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BFE406D0-3CD1-13B1-3ACB-81B3B0D8A148}"/>
                </a:ext>
              </a:extLst>
            </p:cNvPr>
            <p:cNvSpPr txBox="1"/>
            <p:nvPr/>
          </p:nvSpPr>
          <p:spPr>
            <a:xfrm>
              <a:off x="175649" y="2244280"/>
              <a:ext cx="39885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solidFill>
                    <a:srgbClr val="942093"/>
                  </a:solidFill>
                </a:rPr>
                <a:t>Absorber</a:t>
              </a:r>
              <a:r>
                <a:rPr lang="en-US" sz="1600" dirty="0">
                  <a:solidFill>
                    <a:srgbClr val="942093"/>
                  </a:solidFill>
                </a:rPr>
                <a:t>: </a:t>
              </a:r>
              <a:r>
                <a:rPr lang="en-US" sz="1600" b="1" dirty="0">
                  <a:solidFill>
                    <a:srgbClr val="942093"/>
                  </a:solidFill>
                </a:rPr>
                <a:t>Stainless steel</a:t>
              </a:r>
              <a:endParaRPr lang="en-US" sz="1600" dirty="0"/>
            </a:p>
          </p:txBody>
        </p:sp>
        <p:grpSp>
          <p:nvGrpSpPr>
            <p:cNvPr id="15" name="5 Grupo">
              <a:extLst>
                <a:ext uri="{FF2B5EF4-FFF2-40B4-BE49-F238E27FC236}">
                  <a16:creationId xmlns:a16="http://schemas.microsoft.com/office/drawing/2014/main" id="{431B94CA-EA5F-5FF3-EE3B-509CB5678DDE}"/>
                </a:ext>
              </a:extLst>
            </p:cNvPr>
            <p:cNvGrpSpPr/>
            <p:nvPr/>
          </p:nvGrpSpPr>
          <p:grpSpPr>
            <a:xfrm>
              <a:off x="3393874" y="2317000"/>
              <a:ext cx="2448272" cy="1419696"/>
              <a:chOff x="6804248" y="4744981"/>
              <a:chExt cx="2448272" cy="1419696"/>
            </a:xfrm>
          </p:grpSpPr>
          <p:pic>
            <p:nvPicPr>
              <p:cNvPr id="19" name="Imagen 2">
                <a:extLst>
                  <a:ext uri="{FF2B5EF4-FFF2-40B4-BE49-F238E27FC236}">
                    <a16:creationId xmlns:a16="http://schemas.microsoft.com/office/drawing/2014/main" id="{EC5082AD-FE08-0FA1-A67D-D5A1B6FDF9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804248" y="4744981"/>
                <a:ext cx="1746741" cy="1411195"/>
              </a:xfrm>
              <a:prstGeom prst="rect">
                <a:avLst/>
              </a:prstGeom>
            </p:spPr>
          </p:pic>
          <p:sp>
            <p:nvSpPr>
              <p:cNvPr id="20" name="7 CuadroTexto">
                <a:extLst>
                  <a:ext uri="{FF2B5EF4-FFF2-40B4-BE49-F238E27FC236}">
                    <a16:creationId xmlns:a16="http://schemas.microsoft.com/office/drawing/2014/main" id="{C53E389D-FC33-6A7A-4AAA-86269ECE8B4D}"/>
                  </a:ext>
                </a:extLst>
              </p:cNvPr>
              <p:cNvSpPr txBox="1"/>
              <p:nvPr/>
            </p:nvSpPr>
            <p:spPr>
              <a:xfrm>
                <a:off x="8574896" y="4839775"/>
                <a:ext cx="55989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prstClr val="black"/>
                    </a:solidFill>
                  </a:rPr>
                  <a:t>Plates</a:t>
                </a:r>
              </a:p>
            </p:txBody>
          </p:sp>
          <p:cxnSp>
            <p:nvCxnSpPr>
              <p:cNvPr id="21" name="8 Conector recto de flecha">
                <a:extLst>
                  <a:ext uri="{FF2B5EF4-FFF2-40B4-BE49-F238E27FC236}">
                    <a16:creationId xmlns:a16="http://schemas.microsoft.com/office/drawing/2014/main" id="{D9363DAD-264B-1FCF-B9AB-839DA176171C}"/>
                  </a:ext>
                </a:extLst>
              </p:cNvPr>
              <p:cNvCxnSpPr>
                <a:stCxn id="20" idx="1"/>
              </p:cNvCxnSpPr>
              <p:nvPr/>
            </p:nvCxnSpPr>
            <p:spPr>
              <a:xfrm flipH="1">
                <a:off x="8186256" y="4978275"/>
                <a:ext cx="388640" cy="256442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9 Conector recto de flecha">
                <a:extLst>
                  <a:ext uri="{FF2B5EF4-FFF2-40B4-BE49-F238E27FC236}">
                    <a16:creationId xmlns:a16="http://schemas.microsoft.com/office/drawing/2014/main" id="{0FD10F68-0B28-7A42-E53F-165C7C4D5194}"/>
                  </a:ext>
                </a:extLst>
              </p:cNvPr>
              <p:cNvCxnSpPr>
                <a:stCxn id="20" idx="1"/>
              </p:cNvCxnSpPr>
              <p:nvPr/>
            </p:nvCxnSpPr>
            <p:spPr>
              <a:xfrm flipH="1">
                <a:off x="8430425" y="4978275"/>
                <a:ext cx="144471" cy="534393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10 Conector recto de flecha">
                <a:extLst>
                  <a:ext uri="{FF2B5EF4-FFF2-40B4-BE49-F238E27FC236}">
                    <a16:creationId xmlns:a16="http://schemas.microsoft.com/office/drawing/2014/main" id="{6A9AA90C-5531-5368-6556-202AB535DEF5}"/>
                  </a:ext>
                </a:extLst>
              </p:cNvPr>
              <p:cNvCxnSpPr>
                <a:stCxn id="20" idx="1"/>
              </p:cNvCxnSpPr>
              <p:nvPr/>
            </p:nvCxnSpPr>
            <p:spPr>
              <a:xfrm flipH="1">
                <a:off x="8316416" y="4978275"/>
                <a:ext cx="258480" cy="399034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11 CuadroTexto">
                <a:extLst>
                  <a:ext uri="{FF2B5EF4-FFF2-40B4-BE49-F238E27FC236}">
                    <a16:creationId xmlns:a16="http://schemas.microsoft.com/office/drawing/2014/main" id="{42CFA67F-BCC7-70FC-F74F-1D07719CF95D}"/>
                  </a:ext>
                </a:extLst>
              </p:cNvPr>
              <p:cNvSpPr txBox="1"/>
              <p:nvPr/>
            </p:nvSpPr>
            <p:spPr>
              <a:xfrm>
                <a:off x="8599200" y="5887678"/>
                <a:ext cx="6533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prstClr val="black"/>
                    </a:solidFill>
                  </a:rPr>
                  <a:t>spacers</a:t>
                </a:r>
              </a:p>
            </p:txBody>
          </p:sp>
          <p:cxnSp>
            <p:nvCxnSpPr>
              <p:cNvPr id="25" name="12 Conector recto de flecha">
                <a:extLst>
                  <a:ext uri="{FF2B5EF4-FFF2-40B4-BE49-F238E27FC236}">
                    <a16:creationId xmlns:a16="http://schemas.microsoft.com/office/drawing/2014/main" id="{C5A9E936-D33D-4A05-6477-5ED8A9E5D0D3}"/>
                  </a:ext>
                </a:extLst>
              </p:cNvPr>
              <p:cNvCxnSpPr>
                <a:stCxn id="24" idx="1"/>
              </p:cNvCxnSpPr>
              <p:nvPr/>
            </p:nvCxnSpPr>
            <p:spPr>
              <a:xfrm flipH="1" flipV="1">
                <a:off x="7630497" y="5257680"/>
                <a:ext cx="968703" cy="768498"/>
              </a:xfrm>
              <a:prstGeom prst="straightConnector1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13 Conector recto de flecha">
                <a:extLst>
                  <a:ext uri="{FF2B5EF4-FFF2-40B4-BE49-F238E27FC236}">
                    <a16:creationId xmlns:a16="http://schemas.microsoft.com/office/drawing/2014/main" id="{2CE18E12-4BC4-6AEC-1CE9-3258FB214B07}"/>
                  </a:ext>
                </a:extLst>
              </p:cNvPr>
              <p:cNvCxnSpPr>
                <a:stCxn id="24" idx="1"/>
              </p:cNvCxnSpPr>
              <p:nvPr/>
            </p:nvCxnSpPr>
            <p:spPr>
              <a:xfrm flipH="1" flipV="1">
                <a:off x="7677619" y="5512668"/>
                <a:ext cx="921581" cy="513510"/>
              </a:xfrm>
              <a:prstGeom prst="straightConnector1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14 Conector recto de flecha">
                <a:extLst>
                  <a:ext uri="{FF2B5EF4-FFF2-40B4-BE49-F238E27FC236}">
                    <a16:creationId xmlns:a16="http://schemas.microsoft.com/office/drawing/2014/main" id="{C652B971-EB95-13A2-8CC8-7547519A4366}"/>
                  </a:ext>
                </a:extLst>
              </p:cNvPr>
              <p:cNvCxnSpPr>
                <a:stCxn id="24" idx="1"/>
              </p:cNvCxnSpPr>
              <p:nvPr/>
            </p:nvCxnSpPr>
            <p:spPr>
              <a:xfrm flipH="1" flipV="1">
                <a:off x="7677619" y="5410080"/>
                <a:ext cx="921581" cy="616098"/>
              </a:xfrm>
              <a:prstGeom prst="straightConnector1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38E2660A-BBD2-2770-FAF1-23706BE60D28}"/>
                </a:ext>
              </a:extLst>
            </p:cNvPr>
            <p:cNvSpPr txBox="1"/>
            <p:nvPr/>
          </p:nvSpPr>
          <p:spPr>
            <a:xfrm>
              <a:off x="268441" y="2668054"/>
              <a:ext cx="318064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Absorber </a:t>
              </a:r>
              <a:r>
                <a:rPr lang="en-US" sz="1600" b="1" dirty="0">
                  <a:solidFill>
                    <a:schemeClr val="accent2">
                      <a:lumMod val="75000"/>
                    </a:schemeClr>
                  </a:solidFill>
                </a:rPr>
                <a:t>plates up to ~3x1 m</a:t>
              </a:r>
              <a:r>
                <a:rPr lang="en-US" sz="1600" b="1" baseline="30000" dirty="0">
                  <a:solidFill>
                    <a:schemeClr val="accent2">
                      <a:lumMod val="75000"/>
                    </a:schemeClr>
                  </a:solidFill>
                </a:rPr>
                <a:t>2 </a:t>
              </a:r>
              <a:r>
                <a:rPr lang="en-US" sz="1600" b="1" dirty="0">
                  <a:solidFill>
                    <a:schemeClr val="accent2">
                      <a:lumMod val="75000"/>
                    </a:schemeClr>
                  </a:solidFill>
                </a:rPr>
                <a:t> . </a:t>
              </a:r>
              <a:r>
                <a:rPr lang="en-US" sz="1600" b="1" dirty="0">
                  <a:solidFill>
                    <a:srgbClr val="00B0F0"/>
                  </a:solidFill>
                </a:rPr>
                <a:t>	</a:t>
              </a:r>
            </a:p>
            <a:p>
              <a:r>
                <a:rPr lang="en-US" sz="1600" dirty="0"/>
                <a:t>Surface </a:t>
              </a:r>
              <a:r>
                <a:rPr lang="en-US" sz="1600" b="1" dirty="0">
                  <a:solidFill>
                    <a:schemeClr val="accent2">
                      <a:lumMod val="75000"/>
                    </a:schemeClr>
                  </a:solidFill>
                </a:rPr>
                <a:t>planarity &lt; 1mm </a:t>
              </a:r>
              <a:r>
                <a:rPr lang="en-US" sz="1600" dirty="0"/>
                <a:t>, 	</a:t>
              </a:r>
            </a:p>
            <a:p>
              <a:r>
                <a:rPr lang="en-US" sz="1600" b="1" dirty="0">
                  <a:solidFill>
                    <a:schemeClr val="accent2">
                      <a:lumMod val="75000"/>
                    </a:schemeClr>
                  </a:solidFill>
                </a:rPr>
                <a:t>Thickness 15mm, </a:t>
              </a:r>
              <a:r>
                <a:rPr lang="en-US" sz="1600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US" sz="1600" dirty="0"/>
                <a:t>tolerance </a:t>
              </a:r>
              <a:r>
                <a:rPr lang="en-US" sz="1600" b="1" dirty="0">
                  <a:solidFill>
                    <a:schemeClr val="accent2">
                      <a:lumMod val="75000"/>
                    </a:schemeClr>
                  </a:solidFill>
                </a:rPr>
                <a:t>50</a:t>
              </a:r>
              <a:r>
                <a:rPr lang="en-US" sz="1600" b="1" dirty="0">
                  <a:solidFill>
                    <a:schemeClr val="accent2">
                      <a:lumMod val="75000"/>
                    </a:schemeClr>
                  </a:solidFill>
                  <a:latin typeface="Symbol" panose="05050102010706020507" pitchFamily="18" charset="2"/>
                </a:rPr>
                <a:t>m</a:t>
              </a:r>
              <a:r>
                <a:rPr lang="en-US" sz="1600" b="1" dirty="0">
                  <a:solidFill>
                    <a:schemeClr val="accent2">
                      <a:lumMod val="75000"/>
                    </a:schemeClr>
                  </a:solidFill>
                </a:rPr>
                <a:t>m</a:t>
              </a:r>
            </a:p>
          </p:txBody>
        </p:sp>
      </p:grpSp>
      <p:grpSp>
        <p:nvGrpSpPr>
          <p:cNvPr id="28" name="Grupo 27">
            <a:extLst>
              <a:ext uri="{FF2B5EF4-FFF2-40B4-BE49-F238E27FC236}">
                <a16:creationId xmlns:a16="http://schemas.microsoft.com/office/drawing/2014/main" id="{4A05A893-16AE-B192-7EC6-B5DD309EBFA7}"/>
              </a:ext>
            </a:extLst>
          </p:cNvPr>
          <p:cNvGrpSpPr/>
          <p:nvPr/>
        </p:nvGrpSpPr>
        <p:grpSpPr>
          <a:xfrm>
            <a:off x="1152732" y="3370449"/>
            <a:ext cx="10883130" cy="3135379"/>
            <a:chOff x="640748" y="3368288"/>
            <a:chExt cx="10883130" cy="3135379"/>
          </a:xfrm>
        </p:grpSpPr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E535601B-C07B-3238-CE90-0DF4E6C63D52}"/>
                </a:ext>
              </a:extLst>
            </p:cNvPr>
            <p:cNvSpPr/>
            <p:nvPr/>
          </p:nvSpPr>
          <p:spPr>
            <a:xfrm>
              <a:off x="640748" y="3368288"/>
              <a:ext cx="10860085" cy="3135379"/>
            </a:xfrm>
            <a:prstGeom prst="rect">
              <a:avLst/>
            </a:prstGeom>
            <a:solidFill>
              <a:srgbClr val="DAE3F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72401919-3EF0-23E8-A0BB-A7B4C77F663C}"/>
                </a:ext>
              </a:extLst>
            </p:cNvPr>
            <p:cNvSpPr txBox="1"/>
            <p:nvPr/>
          </p:nvSpPr>
          <p:spPr>
            <a:xfrm>
              <a:off x="833849" y="3996616"/>
              <a:ext cx="583880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</a:rPr>
                <a:t>1x1 cm</a:t>
              </a:r>
              <a:r>
                <a:rPr lang="en-US" sz="1600" b="1" baseline="30000" dirty="0">
                  <a:solidFill>
                    <a:srgbClr val="FF0000"/>
                  </a:solidFill>
                </a:rPr>
                <a:t>2</a:t>
              </a:r>
              <a:r>
                <a:rPr lang="en-US" sz="1600" b="1" dirty="0">
                  <a:solidFill>
                    <a:srgbClr val="FF0000"/>
                  </a:solidFill>
                </a:rPr>
                <a:t> pads. </a:t>
              </a:r>
              <a:r>
                <a:rPr lang="en-US" sz="1600" b="1" dirty="0"/>
                <a:t>Semi-Digital Readout</a:t>
              </a:r>
              <a:r>
                <a:rPr lang="en-US" sz="1600" dirty="0"/>
                <a:t>,  2bits </a:t>
              </a:r>
              <a:r>
                <a:rPr lang="en-US" sz="1600" b="1" dirty="0">
                  <a:solidFill>
                    <a:srgbClr val="FF00FF"/>
                  </a:solidFill>
                </a:rPr>
                <a:t>- 3 thresholds</a:t>
              </a:r>
            </a:p>
            <a:p>
              <a:r>
                <a:rPr lang="en-US" sz="1600" b="1" dirty="0">
                  <a:solidFill>
                    <a:srgbClr val="FF00FF"/>
                  </a:solidFill>
                </a:rPr>
                <a:t>	</a:t>
              </a:r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Wingdings" panose="05000000000000000000" pitchFamily="2" charset="2"/>
                </a:rPr>
                <a:t> It counts </a:t>
              </a:r>
              <a:r>
                <a:rPr lang="en-US" sz="1600" b="1" dirty="0">
                  <a:solidFill>
                    <a:schemeClr val="accent6">
                      <a:lumMod val="75000"/>
                    </a:schemeClr>
                  </a:solidFill>
                  <a:sym typeface="Wingdings" panose="05000000000000000000" pitchFamily="2" charset="2"/>
                </a:rPr>
                <a:t>how many </a:t>
              </a:r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Wingdings" panose="05000000000000000000" pitchFamily="2" charset="2"/>
                </a:rPr>
                <a:t>and </a:t>
              </a:r>
              <a:r>
                <a:rPr lang="en-US" sz="1600" b="1" dirty="0">
                  <a:solidFill>
                    <a:schemeClr val="accent6">
                      <a:lumMod val="75000"/>
                    </a:schemeClr>
                  </a:solidFill>
                  <a:sym typeface="Wingdings" panose="05000000000000000000" pitchFamily="2" charset="2"/>
                </a:rPr>
                <a:t>which pads </a:t>
              </a:r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Wingdings" panose="05000000000000000000" pitchFamily="2" charset="2"/>
                </a:rPr>
                <a:t>have a </a:t>
              </a:r>
              <a:r>
                <a:rPr lang="en-US" sz="1600" b="1" dirty="0">
                  <a:solidFill>
                    <a:schemeClr val="accent6">
                      <a:lumMod val="75000"/>
                    </a:schemeClr>
                  </a:solidFill>
                  <a:sym typeface="Wingdings" panose="05000000000000000000" pitchFamily="2" charset="2"/>
                </a:rPr>
                <a:t>signal  larger than one of the 3 thresholds</a:t>
              </a:r>
              <a:endParaRPr lang="en-US" sz="16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55A7A40B-1FEB-ADEE-7BC9-E0FF72B53F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87626" y="3561447"/>
              <a:ext cx="3202636" cy="1407219"/>
            </a:xfrm>
            <a:prstGeom prst="rect">
              <a:avLst/>
            </a:prstGeom>
            <a:ln>
              <a:solidFill>
                <a:srgbClr val="0432FF"/>
              </a:solidFill>
            </a:ln>
          </p:spPr>
        </p:pic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E1525334-7B0E-9F22-A26C-D8A9CE3703E8}"/>
                </a:ext>
              </a:extLst>
            </p:cNvPr>
            <p:cNvSpPr txBox="1"/>
            <p:nvPr/>
          </p:nvSpPr>
          <p:spPr>
            <a:xfrm>
              <a:off x="9199832" y="3403353"/>
              <a:ext cx="1173153" cy="30777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rgbClr val="D5FC79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b="1" dirty="0"/>
                <a:t>GRPC Sketch</a:t>
              </a:r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FA7F6A63-D42E-805D-0207-792A6F27D0B8}"/>
                </a:ext>
              </a:extLst>
            </p:cNvPr>
            <p:cNvSpPr txBox="1"/>
            <p:nvPr/>
          </p:nvSpPr>
          <p:spPr>
            <a:xfrm>
              <a:off x="683102" y="4868783"/>
              <a:ext cx="614045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3399"/>
                  </a:solidFill>
                </a:rPr>
                <a:t>Embedded electronics: </a:t>
              </a:r>
            </a:p>
            <a:p>
              <a:r>
                <a:rPr lang="en-US" sz="1600" dirty="0"/>
                <a:t>   </a:t>
              </a:r>
              <a:r>
                <a:rPr lang="en-US" sz="1600" b="1" dirty="0">
                  <a:solidFill>
                    <a:srgbClr val="0070C0"/>
                  </a:solidFill>
                </a:rPr>
                <a:t>PCB</a:t>
              </a:r>
              <a:r>
                <a:rPr lang="en-US" sz="1600" dirty="0">
                  <a:solidFill>
                    <a:srgbClr val="0070C0"/>
                  </a:solidFill>
                </a:rPr>
                <a:t> </a:t>
              </a:r>
              <a:r>
                <a:rPr lang="en-US" sz="1600" dirty="0">
                  <a:sym typeface="Wingdings" panose="05000000000000000000" pitchFamily="2" charset="2"/>
                </a:rPr>
                <a:t>separated from the GRPC by a </a:t>
              </a:r>
              <a:r>
                <a:rPr lang="en-US" sz="1600" dirty="0" err="1">
                  <a:sym typeface="Wingdings" panose="05000000000000000000" pitchFamily="2" charset="2"/>
                </a:rPr>
                <a:t>mylar</a:t>
              </a:r>
              <a:r>
                <a:rPr lang="en-US" sz="1600" dirty="0">
                  <a:sym typeface="Wingdings" panose="05000000000000000000" pitchFamily="2" charset="2"/>
                </a:rPr>
                <a:t> layer (50</a:t>
              </a:r>
              <a:r>
                <a:rPr lang="en-US" sz="1600" dirty="0">
                  <a:latin typeface="Symbol" panose="05050102010706020507" pitchFamily="18" charset="2"/>
                  <a:sym typeface="Wingdings" panose="05000000000000000000" pitchFamily="2" charset="2"/>
                </a:rPr>
                <a:t>m</a:t>
              </a:r>
              <a:r>
                <a:rPr lang="en-US" sz="1600" dirty="0">
                  <a:sym typeface="Wingdings" panose="05000000000000000000" pitchFamily="2" charset="2"/>
                </a:rPr>
                <a:t>m). </a:t>
              </a:r>
            </a:p>
            <a:p>
              <a:r>
                <a:rPr lang="en-US" sz="1600" dirty="0">
                  <a:sym typeface="Wingdings" panose="05000000000000000000" pitchFamily="2" charset="2"/>
                </a:rPr>
                <a:t>        </a:t>
              </a:r>
              <a:r>
                <a:rPr lang="en-US" sz="1600" dirty="0">
                  <a:solidFill>
                    <a:schemeClr val="accent6">
                      <a:lumMod val="75000"/>
                    </a:schemeClr>
                  </a:solidFill>
                  <a:sym typeface="Wingdings" panose="05000000000000000000" pitchFamily="2" charset="2"/>
                </a:rPr>
                <a:t>Bottom</a:t>
              </a:r>
              <a:r>
                <a:rPr lang="en-US" sz="1600" b="1" dirty="0">
                  <a:solidFill>
                    <a:srgbClr val="0070C0"/>
                  </a:solidFill>
                  <a:sym typeface="Wingdings" panose="05000000000000000000" pitchFamily="2" charset="2"/>
                </a:rPr>
                <a:t>: 1x1cm2 pads </a:t>
              </a:r>
            </a:p>
            <a:p>
              <a:r>
                <a:rPr lang="en-US" sz="1600" dirty="0">
                  <a:sym typeface="Wingdings" panose="05000000000000000000" pitchFamily="2" charset="2"/>
                </a:rPr>
                <a:t>        </a:t>
              </a:r>
              <a:r>
                <a:rPr lang="en-US" sz="1600" dirty="0">
                  <a:solidFill>
                    <a:schemeClr val="accent6">
                      <a:lumMod val="75000"/>
                    </a:schemeClr>
                  </a:solidFill>
                  <a:sym typeface="Wingdings" panose="05000000000000000000" pitchFamily="2" charset="2"/>
                </a:rPr>
                <a:t>Top</a:t>
              </a:r>
              <a:r>
                <a:rPr lang="en-US" sz="1600" dirty="0">
                  <a:sym typeface="Wingdings" panose="05000000000000000000" pitchFamily="2" charset="2"/>
                </a:rPr>
                <a:t>: </a:t>
              </a:r>
              <a:r>
                <a:rPr lang="en-US" sz="1600" b="1" dirty="0">
                  <a:solidFill>
                    <a:srgbClr val="0070C0"/>
                  </a:solidFill>
                  <a:sym typeface="Wingdings" panose="05000000000000000000" pitchFamily="2" charset="2"/>
                </a:rPr>
                <a:t>ASICs (HADROC) </a:t>
              </a:r>
              <a:r>
                <a:rPr lang="en-US" sz="1600" dirty="0">
                  <a:sym typeface="Wingdings" panose="05000000000000000000" pitchFamily="2" charset="2"/>
                </a:rPr>
                <a:t>&amp; related connections</a:t>
              </a:r>
            </a:p>
            <a:p>
              <a:r>
                <a:rPr lang="en-US" sz="1600" b="1" dirty="0">
                  <a:solidFill>
                    <a:srgbClr val="FF3399"/>
                  </a:solidFill>
                  <a:cs typeface="Arial" pitchFamily="34" charset="0"/>
                </a:rPr>
                <a:t>Power-pulsed electronics: </a:t>
              </a:r>
              <a:r>
                <a:rPr lang="en-US" sz="1600" dirty="0">
                  <a:solidFill>
                    <a:srgbClr val="0070C0"/>
                  </a:solidFill>
                  <a:cs typeface="Arial" pitchFamily="34" charset="0"/>
                </a:rPr>
                <a:t>In </a:t>
              </a:r>
              <a:r>
                <a:rPr lang="en-US" sz="1600" b="1" dirty="0">
                  <a:solidFill>
                    <a:srgbClr val="0070C0"/>
                  </a:solidFill>
                  <a:cs typeface="Arial" pitchFamily="34" charset="0"/>
                </a:rPr>
                <a:t>stand-by during dead time </a:t>
              </a:r>
              <a:r>
                <a:rPr lang="en-US" sz="1600" dirty="0">
                  <a:solidFill>
                    <a:srgbClr val="0070C0"/>
                  </a:solidFill>
                  <a:cs typeface="Arial" pitchFamily="34" charset="0"/>
                </a:rPr>
                <a:t>in between ILC Collisions or spills in beam tests</a:t>
              </a:r>
            </a:p>
          </p:txBody>
        </p:sp>
        <p:grpSp>
          <p:nvGrpSpPr>
            <p:cNvPr id="34" name="Grupo 33">
              <a:extLst>
                <a:ext uri="{FF2B5EF4-FFF2-40B4-BE49-F238E27FC236}">
                  <a16:creationId xmlns:a16="http://schemas.microsoft.com/office/drawing/2014/main" id="{68C91040-8846-F57F-5E4F-A0C844E706B0}"/>
                </a:ext>
              </a:extLst>
            </p:cNvPr>
            <p:cNvGrpSpPr/>
            <p:nvPr/>
          </p:nvGrpSpPr>
          <p:grpSpPr>
            <a:xfrm>
              <a:off x="6823493" y="5019046"/>
              <a:ext cx="4700385" cy="1385721"/>
              <a:chOff x="4538835" y="5462280"/>
              <a:chExt cx="4700385" cy="1385721"/>
            </a:xfrm>
          </p:grpSpPr>
          <p:pic>
            <p:nvPicPr>
              <p:cNvPr id="36" name="Imagen 35">
                <a:extLst>
                  <a:ext uri="{FF2B5EF4-FFF2-40B4-BE49-F238E27FC236}">
                    <a16:creationId xmlns:a16="http://schemas.microsoft.com/office/drawing/2014/main" id="{3F720252-5D19-01CF-E967-FA839CE841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8835" y="5462280"/>
                <a:ext cx="3079382" cy="1385721"/>
              </a:xfrm>
              <a:prstGeom prst="rect">
                <a:avLst/>
              </a:prstGeom>
            </p:spPr>
          </p:pic>
          <p:sp>
            <p:nvSpPr>
              <p:cNvPr id="37" name="Text Box 10">
                <a:extLst>
                  <a:ext uri="{FF2B5EF4-FFF2-40B4-BE49-F238E27FC236}">
                    <a16:creationId xmlns:a16="http://schemas.microsoft.com/office/drawing/2014/main" id="{FC8C0D35-0DA6-4DAE-FA47-DBDC4CAAE6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63212" y="6414426"/>
                <a:ext cx="3187476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s-ES" sz="1600" b="1" dirty="0">
                    <a:solidFill>
                      <a:schemeClr val="bg1"/>
                    </a:solidFill>
                  </a:rPr>
                  <a:t>144 ASICs= 9216 channels/1m</a:t>
                </a:r>
                <a:r>
                  <a:rPr lang="en-US" altLang="es-ES" sz="1600" b="1" baseline="30000" dirty="0">
                    <a:solidFill>
                      <a:schemeClr val="bg1"/>
                    </a:solidFill>
                  </a:rPr>
                  <a:t>2</a:t>
                </a:r>
                <a:endParaRPr lang="en-US" altLang="es-ES" sz="16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38" name="47 Grupo">
                <a:extLst>
                  <a:ext uri="{FF2B5EF4-FFF2-40B4-BE49-F238E27FC236}">
                    <a16:creationId xmlns:a16="http://schemas.microsoft.com/office/drawing/2014/main" id="{902CCD4B-E6D3-1E06-F4B1-92908A391DA5}"/>
                  </a:ext>
                </a:extLst>
              </p:cNvPr>
              <p:cNvGrpSpPr/>
              <p:nvPr/>
            </p:nvGrpSpPr>
            <p:grpSpPr>
              <a:xfrm>
                <a:off x="7593833" y="5705940"/>
                <a:ext cx="1645387" cy="1080120"/>
                <a:chOff x="7427450" y="5285362"/>
                <a:chExt cx="1645387" cy="1080120"/>
              </a:xfrm>
            </p:grpSpPr>
            <p:pic>
              <p:nvPicPr>
                <p:cNvPr id="40" name="Picture 3">
                  <a:extLst>
                    <a:ext uri="{FF2B5EF4-FFF2-40B4-BE49-F238E27FC236}">
                      <a16:creationId xmlns:a16="http://schemas.microsoft.com/office/drawing/2014/main" id="{03259B74-0CB1-9DAF-2DDC-C565EE95C2A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screen"/>
                <a:srcRect/>
                <a:stretch>
                  <a:fillRect/>
                </a:stretch>
              </p:blipFill>
              <p:spPr bwMode="auto">
                <a:xfrm>
                  <a:off x="7524328" y="5285362"/>
                  <a:ext cx="1379940" cy="1080120"/>
                </a:xfrm>
                <a:prstGeom prst="rect">
                  <a:avLst/>
                </a:prstGeom>
                <a:noFill/>
                <a:ln w="38100">
                  <a:solidFill>
                    <a:schemeClr val="accent1">
                      <a:lumMod val="40000"/>
                      <a:lumOff val="60000"/>
                    </a:schemeClr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41" name="Text Box 8">
                  <a:extLst>
                    <a:ext uri="{FF2B5EF4-FFF2-40B4-BE49-F238E27FC236}">
                      <a16:creationId xmlns:a16="http://schemas.microsoft.com/office/drawing/2014/main" id="{6BED8126-5C27-0072-CC16-A26448C0A0D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427450" y="5302949"/>
                  <a:ext cx="1645387" cy="584775"/>
                </a:xfrm>
                <a:prstGeom prst="rect">
                  <a:avLst/>
                </a:prstGeom>
                <a:noFill/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bg1"/>
                      </a:solidFill>
                    </a:rPr>
                    <a:t>1 pad= 1cm</a:t>
                  </a:r>
                  <a:r>
                    <a:rPr lang="en-US" sz="1600" b="1" baseline="30000" dirty="0">
                      <a:solidFill>
                        <a:schemeClr val="bg1"/>
                      </a:solidFill>
                    </a:rPr>
                    <a:t>2 </a:t>
                  </a:r>
                  <a:r>
                    <a:rPr lang="en-US" sz="1600" b="1" dirty="0">
                      <a:solidFill>
                        <a:schemeClr val="bg1"/>
                      </a:solidFill>
                    </a:rPr>
                    <a:t>,</a:t>
                  </a:r>
                </a:p>
                <a:p>
                  <a:r>
                    <a:rPr lang="en-US" sz="1600" b="1" dirty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600" b="1" dirty="0" err="1">
                      <a:solidFill>
                        <a:schemeClr val="bg1"/>
                      </a:solidFill>
                    </a:rPr>
                    <a:t>interpad</a:t>
                  </a:r>
                  <a:r>
                    <a:rPr lang="en-US" sz="1600" b="1" dirty="0">
                      <a:solidFill>
                        <a:schemeClr val="bg1"/>
                      </a:solidFill>
                    </a:rPr>
                    <a:t> 0.5 mm</a:t>
                  </a:r>
                </a:p>
              </p:txBody>
            </p:sp>
          </p:grpSp>
          <p:pic>
            <p:nvPicPr>
              <p:cNvPr id="39" name="Picture 53" descr="P1020389">
                <a:extLst>
                  <a:ext uri="{FF2B5EF4-FFF2-40B4-BE49-F238E27FC236}">
                    <a16:creationId xmlns:a16="http://schemas.microsoft.com/office/drawing/2014/main" id="{779D5BC4-0423-98B0-E146-D026AFA7D3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12621" y="5484876"/>
                <a:ext cx="567622" cy="847210"/>
              </a:xfrm>
              <a:prstGeom prst="rect">
                <a:avLst/>
              </a:prstGeom>
              <a:solidFill>
                <a:srgbClr val="FF0066"/>
              </a:solidFill>
              <a:ln w="38100">
                <a:solidFill>
                  <a:schemeClr val="accent4">
                    <a:lumMod val="40000"/>
                    <a:lumOff val="60000"/>
                  </a:schemeClr>
                </a:solidFill>
                <a:headEnd/>
                <a:tailEnd/>
              </a:ln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</p:pic>
        </p:grp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DADBCFBF-2AF5-9FAC-8A5D-4EFA2175B517}"/>
                </a:ext>
              </a:extLst>
            </p:cNvPr>
            <p:cNvSpPr txBox="1"/>
            <p:nvPr/>
          </p:nvSpPr>
          <p:spPr>
            <a:xfrm>
              <a:off x="731038" y="3548711"/>
              <a:ext cx="68039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>
                  <a:solidFill>
                    <a:srgbClr val="0432FF"/>
                  </a:solidFill>
                </a:rPr>
                <a:t>Detector</a:t>
              </a:r>
              <a:r>
                <a:rPr lang="en-US" sz="1600" dirty="0">
                  <a:solidFill>
                    <a:srgbClr val="0432FF"/>
                  </a:solidFill>
                </a:rPr>
                <a:t>:  </a:t>
              </a:r>
              <a:r>
                <a:rPr lang="en-US" sz="1600" b="1" dirty="0">
                  <a:solidFill>
                    <a:srgbClr val="0432FF"/>
                  </a:solidFill>
                </a:rPr>
                <a:t>GRPC (Glass Resistive Plate Chambers) </a:t>
              </a:r>
              <a:r>
                <a: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operating in </a:t>
              </a:r>
              <a:r>
                <a:rPr lang="en-US" sz="1600" b="1" dirty="0">
                  <a:solidFill>
                    <a:schemeClr val="accent2">
                      <a:lumMod val="75000"/>
                    </a:schemeClr>
                  </a:solidFill>
                </a:rPr>
                <a:t>avalanche mode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4398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F4394A-B910-B8CD-7CF7-088C68224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CIEMAT </a:t>
            </a:r>
            <a:r>
              <a:rPr lang="en-US" dirty="0"/>
              <a:t>responsibilities</a:t>
            </a:r>
            <a:r>
              <a:rPr lang="es-ES" dirty="0"/>
              <a:t> at SDHCAL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7DF1D62-D31F-356D-D26E-A6561F35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978E32C-82B4-B8A8-CCE3-DDDE97427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1AC2438-680A-4131-4B09-AF1F4A7602E9}"/>
              </a:ext>
            </a:extLst>
          </p:cNvPr>
          <p:cNvSpPr txBox="1"/>
          <p:nvPr/>
        </p:nvSpPr>
        <p:spPr>
          <a:xfrm>
            <a:off x="296192" y="1296488"/>
            <a:ext cx="11431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CIEMAT participates</a:t>
            </a:r>
            <a:r>
              <a:rPr kumimoji="0" lang="en-US" sz="1600" b="0" i="0" u="none" strike="noStrike" kern="1200" cap="none" spc="0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at SDHCAL  </a:t>
            </a: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US" sz="1600" b="1" i="1" dirty="0">
                <a:solidFill>
                  <a:srgbClr val="C00000"/>
                </a:solidFill>
                <a:latin typeface="Calibri" panose="020F0502020204030204"/>
              </a:rPr>
              <a:t>from the beginning of this R&amp;D at CALICE , </a:t>
            </a: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starting with GRPC chambers R&amp;D</a:t>
            </a:r>
            <a:r>
              <a:rPr kumimoji="0" lang="en-US" sz="1600" b="0" i="0" u="none" strike="noStrike" kern="1200" cap="none" spc="0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following with calorimetry prototypes</a:t>
            </a:r>
            <a:endParaRPr kumimoji="0" lang="en-US" sz="16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7131D4C-A462-1313-D1F8-B53254C9C541}"/>
              </a:ext>
            </a:extLst>
          </p:cNvPr>
          <p:cNvSpPr txBox="1"/>
          <p:nvPr/>
        </p:nvSpPr>
        <p:spPr>
          <a:xfrm>
            <a:off x="2090447" y="2095015"/>
            <a:ext cx="8328714" cy="1569660"/>
          </a:xfrm>
          <a:prstGeom prst="rect">
            <a:avLst/>
          </a:prstGeom>
          <a:noFill/>
          <a:ln w="38100">
            <a:solidFill>
              <a:schemeClr val="accent5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3224172416">
                  <a:custGeom>
                    <a:avLst/>
                    <a:gdLst>
                      <a:gd name="connsiteX0" fmla="*/ 0 w 8328714"/>
                      <a:gd name="connsiteY0" fmla="*/ 0 h 1569660"/>
                      <a:gd name="connsiteX1" fmla="*/ 444198 w 8328714"/>
                      <a:gd name="connsiteY1" fmla="*/ 0 h 1569660"/>
                      <a:gd name="connsiteX2" fmla="*/ 1221545 w 8328714"/>
                      <a:gd name="connsiteY2" fmla="*/ 0 h 1569660"/>
                      <a:gd name="connsiteX3" fmla="*/ 1749030 w 8328714"/>
                      <a:gd name="connsiteY3" fmla="*/ 0 h 1569660"/>
                      <a:gd name="connsiteX4" fmla="*/ 2193228 w 8328714"/>
                      <a:gd name="connsiteY4" fmla="*/ 0 h 1569660"/>
                      <a:gd name="connsiteX5" fmla="*/ 3053862 w 8328714"/>
                      <a:gd name="connsiteY5" fmla="*/ 0 h 1569660"/>
                      <a:gd name="connsiteX6" fmla="*/ 3581347 w 8328714"/>
                      <a:gd name="connsiteY6" fmla="*/ 0 h 1569660"/>
                      <a:gd name="connsiteX7" fmla="*/ 4275407 w 8328714"/>
                      <a:gd name="connsiteY7" fmla="*/ 0 h 1569660"/>
                      <a:gd name="connsiteX8" fmla="*/ 4719605 w 8328714"/>
                      <a:gd name="connsiteY8" fmla="*/ 0 h 1569660"/>
                      <a:gd name="connsiteX9" fmla="*/ 5496951 w 8328714"/>
                      <a:gd name="connsiteY9" fmla="*/ 0 h 1569660"/>
                      <a:gd name="connsiteX10" fmla="*/ 6191011 w 8328714"/>
                      <a:gd name="connsiteY10" fmla="*/ 0 h 1569660"/>
                      <a:gd name="connsiteX11" fmla="*/ 6885070 w 8328714"/>
                      <a:gd name="connsiteY11" fmla="*/ 0 h 1569660"/>
                      <a:gd name="connsiteX12" fmla="*/ 8328714 w 8328714"/>
                      <a:gd name="connsiteY12" fmla="*/ 0 h 1569660"/>
                      <a:gd name="connsiteX13" fmla="*/ 8328714 w 8328714"/>
                      <a:gd name="connsiteY13" fmla="*/ 554613 h 1569660"/>
                      <a:gd name="connsiteX14" fmla="*/ 8328714 w 8328714"/>
                      <a:gd name="connsiteY14" fmla="*/ 1077833 h 1569660"/>
                      <a:gd name="connsiteX15" fmla="*/ 8328714 w 8328714"/>
                      <a:gd name="connsiteY15" fmla="*/ 1569660 h 1569660"/>
                      <a:gd name="connsiteX16" fmla="*/ 7468080 w 8328714"/>
                      <a:gd name="connsiteY16" fmla="*/ 1569660 h 1569660"/>
                      <a:gd name="connsiteX17" fmla="*/ 6857308 w 8328714"/>
                      <a:gd name="connsiteY17" fmla="*/ 1569660 h 1569660"/>
                      <a:gd name="connsiteX18" fmla="*/ 5996674 w 8328714"/>
                      <a:gd name="connsiteY18" fmla="*/ 1569660 h 1569660"/>
                      <a:gd name="connsiteX19" fmla="*/ 5136040 w 8328714"/>
                      <a:gd name="connsiteY19" fmla="*/ 1569660 h 1569660"/>
                      <a:gd name="connsiteX20" fmla="*/ 4358694 w 8328714"/>
                      <a:gd name="connsiteY20" fmla="*/ 1569660 h 1569660"/>
                      <a:gd name="connsiteX21" fmla="*/ 3747921 w 8328714"/>
                      <a:gd name="connsiteY21" fmla="*/ 1569660 h 1569660"/>
                      <a:gd name="connsiteX22" fmla="*/ 3303723 w 8328714"/>
                      <a:gd name="connsiteY22" fmla="*/ 1569660 h 1569660"/>
                      <a:gd name="connsiteX23" fmla="*/ 2609664 w 8328714"/>
                      <a:gd name="connsiteY23" fmla="*/ 1569660 h 1569660"/>
                      <a:gd name="connsiteX24" fmla="*/ 2082178 w 8328714"/>
                      <a:gd name="connsiteY24" fmla="*/ 1569660 h 1569660"/>
                      <a:gd name="connsiteX25" fmla="*/ 1304832 w 8328714"/>
                      <a:gd name="connsiteY25" fmla="*/ 1569660 h 1569660"/>
                      <a:gd name="connsiteX26" fmla="*/ 860634 w 8328714"/>
                      <a:gd name="connsiteY26" fmla="*/ 1569660 h 1569660"/>
                      <a:gd name="connsiteX27" fmla="*/ 0 w 8328714"/>
                      <a:gd name="connsiteY27" fmla="*/ 1569660 h 1569660"/>
                      <a:gd name="connsiteX28" fmla="*/ 0 w 8328714"/>
                      <a:gd name="connsiteY28" fmla="*/ 1062137 h 1569660"/>
                      <a:gd name="connsiteX29" fmla="*/ 0 w 8328714"/>
                      <a:gd name="connsiteY29" fmla="*/ 538917 h 1569660"/>
                      <a:gd name="connsiteX30" fmla="*/ 0 w 8328714"/>
                      <a:gd name="connsiteY30" fmla="*/ 0 h 1569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8328714" h="1569660" extrusionOk="0">
                        <a:moveTo>
                          <a:pt x="0" y="0"/>
                        </a:moveTo>
                        <a:cubicBezTo>
                          <a:pt x="203668" y="4736"/>
                          <a:pt x="305688" y="-882"/>
                          <a:pt x="444198" y="0"/>
                        </a:cubicBezTo>
                        <a:cubicBezTo>
                          <a:pt x="582708" y="882"/>
                          <a:pt x="977898" y="-30043"/>
                          <a:pt x="1221545" y="0"/>
                        </a:cubicBezTo>
                        <a:cubicBezTo>
                          <a:pt x="1465192" y="30043"/>
                          <a:pt x="1636119" y="-21033"/>
                          <a:pt x="1749030" y="0"/>
                        </a:cubicBezTo>
                        <a:cubicBezTo>
                          <a:pt x="1861941" y="21033"/>
                          <a:pt x="2038410" y="4522"/>
                          <a:pt x="2193228" y="0"/>
                        </a:cubicBezTo>
                        <a:cubicBezTo>
                          <a:pt x="2348046" y="-4522"/>
                          <a:pt x="2709651" y="14887"/>
                          <a:pt x="3053862" y="0"/>
                        </a:cubicBezTo>
                        <a:cubicBezTo>
                          <a:pt x="3398073" y="-14887"/>
                          <a:pt x="3336047" y="-7461"/>
                          <a:pt x="3581347" y="0"/>
                        </a:cubicBezTo>
                        <a:cubicBezTo>
                          <a:pt x="3826648" y="7461"/>
                          <a:pt x="3936851" y="-22069"/>
                          <a:pt x="4275407" y="0"/>
                        </a:cubicBezTo>
                        <a:cubicBezTo>
                          <a:pt x="4613963" y="22069"/>
                          <a:pt x="4521294" y="2134"/>
                          <a:pt x="4719605" y="0"/>
                        </a:cubicBezTo>
                        <a:cubicBezTo>
                          <a:pt x="4917916" y="-2134"/>
                          <a:pt x="5151617" y="-34622"/>
                          <a:pt x="5496951" y="0"/>
                        </a:cubicBezTo>
                        <a:cubicBezTo>
                          <a:pt x="5842285" y="34622"/>
                          <a:pt x="5918168" y="17595"/>
                          <a:pt x="6191011" y="0"/>
                        </a:cubicBezTo>
                        <a:cubicBezTo>
                          <a:pt x="6463854" y="-17595"/>
                          <a:pt x="6710744" y="19"/>
                          <a:pt x="6885070" y="0"/>
                        </a:cubicBezTo>
                        <a:cubicBezTo>
                          <a:pt x="7059396" y="-19"/>
                          <a:pt x="7741824" y="62225"/>
                          <a:pt x="8328714" y="0"/>
                        </a:cubicBezTo>
                        <a:cubicBezTo>
                          <a:pt x="8326177" y="256162"/>
                          <a:pt x="8337102" y="349294"/>
                          <a:pt x="8328714" y="554613"/>
                        </a:cubicBezTo>
                        <a:cubicBezTo>
                          <a:pt x="8320326" y="759932"/>
                          <a:pt x="8323261" y="909195"/>
                          <a:pt x="8328714" y="1077833"/>
                        </a:cubicBezTo>
                        <a:cubicBezTo>
                          <a:pt x="8334167" y="1246471"/>
                          <a:pt x="8316668" y="1446026"/>
                          <a:pt x="8328714" y="1569660"/>
                        </a:cubicBezTo>
                        <a:cubicBezTo>
                          <a:pt x="7931303" y="1536850"/>
                          <a:pt x="7761089" y="1537732"/>
                          <a:pt x="7468080" y="1569660"/>
                        </a:cubicBezTo>
                        <a:cubicBezTo>
                          <a:pt x="7175071" y="1601588"/>
                          <a:pt x="7093701" y="1578198"/>
                          <a:pt x="6857308" y="1569660"/>
                        </a:cubicBezTo>
                        <a:cubicBezTo>
                          <a:pt x="6620915" y="1561122"/>
                          <a:pt x="6190231" y="1563467"/>
                          <a:pt x="5996674" y="1569660"/>
                        </a:cubicBezTo>
                        <a:cubicBezTo>
                          <a:pt x="5803117" y="1575853"/>
                          <a:pt x="5536045" y="1549924"/>
                          <a:pt x="5136040" y="1569660"/>
                        </a:cubicBezTo>
                        <a:cubicBezTo>
                          <a:pt x="4736035" y="1589396"/>
                          <a:pt x="4643356" y="1539702"/>
                          <a:pt x="4358694" y="1569660"/>
                        </a:cubicBezTo>
                        <a:cubicBezTo>
                          <a:pt x="4074032" y="1599618"/>
                          <a:pt x="3911299" y="1541388"/>
                          <a:pt x="3747921" y="1569660"/>
                        </a:cubicBezTo>
                        <a:cubicBezTo>
                          <a:pt x="3584543" y="1597932"/>
                          <a:pt x="3490046" y="1549017"/>
                          <a:pt x="3303723" y="1569660"/>
                        </a:cubicBezTo>
                        <a:cubicBezTo>
                          <a:pt x="3117400" y="1590303"/>
                          <a:pt x="2802493" y="1559933"/>
                          <a:pt x="2609664" y="1569660"/>
                        </a:cubicBezTo>
                        <a:cubicBezTo>
                          <a:pt x="2416835" y="1579387"/>
                          <a:pt x="2228576" y="1568952"/>
                          <a:pt x="2082178" y="1569660"/>
                        </a:cubicBezTo>
                        <a:cubicBezTo>
                          <a:pt x="1935780" y="1570368"/>
                          <a:pt x="1568870" y="1556642"/>
                          <a:pt x="1304832" y="1569660"/>
                        </a:cubicBezTo>
                        <a:cubicBezTo>
                          <a:pt x="1040794" y="1582678"/>
                          <a:pt x="994925" y="1571743"/>
                          <a:pt x="860634" y="1569660"/>
                        </a:cubicBezTo>
                        <a:cubicBezTo>
                          <a:pt x="726343" y="1567577"/>
                          <a:pt x="349258" y="1599502"/>
                          <a:pt x="0" y="1569660"/>
                        </a:cubicBezTo>
                        <a:cubicBezTo>
                          <a:pt x="-15282" y="1410104"/>
                          <a:pt x="22713" y="1223616"/>
                          <a:pt x="0" y="1062137"/>
                        </a:cubicBezTo>
                        <a:cubicBezTo>
                          <a:pt x="-22713" y="900658"/>
                          <a:pt x="-9883" y="677110"/>
                          <a:pt x="0" y="538917"/>
                        </a:cubicBezTo>
                        <a:cubicBezTo>
                          <a:pt x="9883" y="400724"/>
                          <a:pt x="26938" y="189082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</a:rPr>
              <a:t>Responsible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for </a:t>
            </a:r>
            <a:r>
              <a:rPr lang="en-US" sz="1600" b="1" dirty="0">
                <a:solidFill>
                  <a:srgbClr val="0432FF"/>
                </a:solidFill>
                <a:latin typeface="Calibri" panose="020F0502020204030204"/>
              </a:rPr>
              <a:t>mechanics developments and handling tools  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</a:rPr>
              <a:t>Responsible</a:t>
            </a:r>
            <a:r>
              <a:rPr kumimoji="0" lang="en-US" sz="1600" b="1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for second version of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</a:rPr>
              <a:t>DIF board electron</a:t>
            </a:r>
            <a:r>
              <a:rPr lang="en-US" sz="1600" b="1" dirty="0" err="1">
                <a:solidFill>
                  <a:srgbClr val="0432FF"/>
                </a:solidFill>
                <a:latin typeface="Calibri" panose="020F0502020204030204"/>
              </a:rPr>
              <a:t>ics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(Detector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InterFace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) 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DIF is used for control and readout or the ASICS and the communication with DAQ</a:t>
            </a:r>
          </a:p>
          <a:p>
            <a:pPr marL="285750" lvl="0" indent="-285750">
              <a:buFont typeface="Wingdings" pitchFamily="2" charset="2"/>
              <a:buChar char="Ø"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</a:rPr>
              <a:t>Prototype</a:t>
            </a:r>
            <a:r>
              <a:rPr lang="en-US" sz="1600" b="1" dirty="0">
                <a:solidFill>
                  <a:srgbClr val="0432FF"/>
                </a:solidFill>
                <a:latin typeface="Calibri" panose="020F0502020204030204"/>
              </a:rPr>
              <a:t>s tests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with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particle beams at CERN &amp; DESY and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</a:rPr>
              <a:t>data analysis</a:t>
            </a:r>
            <a:r>
              <a:rPr kumimoji="0" lang="en-US" sz="1600" b="1" i="0" u="none" strike="noStrike" kern="1200" cap="none" spc="0" normalizeH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endParaRPr lang="en-US" sz="1600" noProof="0" dirty="0">
              <a:solidFill>
                <a:prstClr val="black"/>
              </a:solidFill>
            </a:endParaRPr>
          </a:p>
          <a:p>
            <a:pPr lvl="0" algn="r">
              <a:defRPr/>
            </a:pPr>
            <a:r>
              <a:rPr lang="en-US" sz="1600" dirty="0">
                <a:solidFill>
                  <a:prstClr val="black"/>
                </a:solidFill>
              </a:rPr>
              <a:t>(development of algorithms, PID,  and performance studies)</a:t>
            </a:r>
          </a:p>
          <a:p>
            <a:pPr lvl="0" algn="r">
              <a:defRPr/>
            </a:pP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512004F-CD7A-FFB0-54F4-4BC57D997538}"/>
              </a:ext>
            </a:extLst>
          </p:cNvPr>
          <p:cNvSpPr txBox="1"/>
          <p:nvPr/>
        </p:nvSpPr>
        <p:spPr>
          <a:xfrm>
            <a:off x="296192" y="4158849"/>
            <a:ext cx="239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  <a:latin typeface="Chalkduster" panose="03050602040202020205" pitchFamily="66" charset="77"/>
              </a:rPr>
              <a:t>Some Challenges</a:t>
            </a:r>
            <a:endParaRPr lang="en-U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4222969-0938-9727-2ECB-B7238EC35BD9}"/>
              </a:ext>
            </a:extLst>
          </p:cNvPr>
          <p:cNvSpPr txBox="1"/>
          <p:nvPr/>
        </p:nvSpPr>
        <p:spPr>
          <a:xfrm>
            <a:off x="1139596" y="4555535"/>
            <a:ext cx="57483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High precision mechanics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Embedded electronics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Low power consumption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Very uniform response despite the large number of channels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B251125-A366-A9E2-3814-29A23477CEB4}"/>
              </a:ext>
            </a:extLst>
          </p:cNvPr>
          <p:cNvSpPr txBox="1"/>
          <p:nvPr/>
        </p:nvSpPr>
        <p:spPr>
          <a:xfrm>
            <a:off x="8442419" y="5348811"/>
            <a:ext cx="3158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solidFill>
                  <a:schemeClr val="accent1">
                    <a:lumMod val="75000"/>
                  </a:schemeClr>
                </a:solidFill>
              </a:rPr>
              <a:t>1 PhD </a:t>
            </a:r>
            <a:r>
              <a:rPr lang="es-ES" i="1" dirty="0" err="1">
                <a:solidFill>
                  <a:schemeClr val="accent1">
                    <a:lumMod val="75000"/>
                  </a:schemeClr>
                </a:solidFill>
              </a:rPr>
              <a:t>thesis</a:t>
            </a:r>
            <a:r>
              <a:rPr lang="es-ES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i="1" dirty="0" err="1">
                <a:solidFill>
                  <a:schemeClr val="accent1">
                    <a:lumMod val="75000"/>
                  </a:schemeClr>
                </a:solidFill>
              </a:rPr>
              <a:t>presented</a:t>
            </a:r>
            <a:r>
              <a:rPr lang="es-ES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i="1" dirty="0" err="1">
                <a:solidFill>
                  <a:schemeClr val="accent1">
                    <a:lumMod val="75000"/>
                  </a:schemeClr>
                </a:solidFill>
              </a:rPr>
              <a:t>on</a:t>
            </a:r>
            <a:r>
              <a:rPr lang="es-ES" i="1" dirty="0">
                <a:solidFill>
                  <a:schemeClr val="accent1">
                    <a:lumMod val="75000"/>
                  </a:schemeClr>
                </a:solidFill>
              </a:rPr>
              <a:t> 2015</a:t>
            </a:r>
          </a:p>
          <a:p>
            <a:r>
              <a:rPr lang="es-ES" i="1" dirty="0">
                <a:solidFill>
                  <a:schemeClr val="accent1">
                    <a:lumMod val="75000"/>
                  </a:schemeClr>
                </a:solidFill>
              </a:rPr>
              <a:t>A new PhD </a:t>
            </a:r>
            <a:r>
              <a:rPr lang="es-ES" i="1" dirty="0" err="1">
                <a:solidFill>
                  <a:schemeClr val="accent1">
                    <a:lumMod val="75000"/>
                  </a:schemeClr>
                </a:solidFill>
              </a:rPr>
              <a:t>thesis</a:t>
            </a:r>
            <a:r>
              <a:rPr lang="es-ES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i="1" dirty="0" err="1">
                <a:solidFill>
                  <a:schemeClr val="accent1">
                    <a:lumMod val="75000"/>
                  </a:schemeClr>
                </a:solidFill>
              </a:rPr>
              <a:t>next</a:t>
            </a:r>
            <a:r>
              <a:rPr lang="es-ES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i="1" dirty="0" err="1">
                <a:solidFill>
                  <a:schemeClr val="accent1">
                    <a:lumMod val="75000"/>
                  </a:schemeClr>
                </a:solidFill>
              </a:rPr>
              <a:t>week</a:t>
            </a:r>
            <a:endParaRPr lang="es-ES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21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A3B79B-5BD2-952F-9379-5214E423E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Snapshot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some</a:t>
            </a:r>
            <a:r>
              <a:rPr lang="es-ES" dirty="0"/>
              <a:t> SDHCAL </a:t>
            </a:r>
            <a:r>
              <a:rPr lang="es-ES" dirty="0" err="1"/>
              <a:t>achievements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past</a:t>
            </a:r>
            <a:endParaRPr lang="es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7610577-851F-4808-5504-1CBACA469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D9C4BA3-5E87-0D61-181F-A223FED75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388EC6BE-7BBC-4558-4CE9-DACA3BB4CC28}"/>
              </a:ext>
            </a:extLst>
          </p:cNvPr>
          <p:cNvGrpSpPr/>
          <p:nvPr/>
        </p:nvGrpSpPr>
        <p:grpSpPr>
          <a:xfrm>
            <a:off x="97021" y="1027886"/>
            <a:ext cx="2651261" cy="3220671"/>
            <a:chOff x="159704" y="963965"/>
            <a:chExt cx="2651261" cy="3220671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B4131B19-A752-B44C-737A-76157339FFF5}"/>
                </a:ext>
              </a:extLst>
            </p:cNvPr>
            <p:cNvGrpSpPr/>
            <p:nvPr/>
          </p:nvGrpSpPr>
          <p:grpSpPr>
            <a:xfrm>
              <a:off x="159704" y="963965"/>
              <a:ext cx="2651261" cy="3220671"/>
              <a:chOff x="199237" y="887466"/>
              <a:chExt cx="2651261" cy="3220671"/>
            </a:xfrm>
          </p:grpSpPr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4593AB12-4688-D0D9-DAD8-9965EC679F38}"/>
                  </a:ext>
                </a:extLst>
              </p:cNvPr>
              <p:cNvSpPr/>
              <p:nvPr/>
            </p:nvSpPr>
            <p:spPr>
              <a:xfrm>
                <a:off x="199238" y="887466"/>
                <a:ext cx="2644974" cy="322067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" name="Grupo 8">
                <a:extLst>
                  <a:ext uri="{FF2B5EF4-FFF2-40B4-BE49-F238E27FC236}">
                    <a16:creationId xmlns:a16="http://schemas.microsoft.com/office/drawing/2014/main" id="{BFD3C0A0-8981-63DA-4D46-65A0CD0C6237}"/>
                  </a:ext>
                </a:extLst>
              </p:cNvPr>
              <p:cNvGrpSpPr/>
              <p:nvPr/>
            </p:nvGrpSpPr>
            <p:grpSpPr>
              <a:xfrm>
                <a:off x="199237" y="2358737"/>
                <a:ext cx="2556381" cy="1749400"/>
                <a:chOff x="4288491" y="4188823"/>
                <a:chExt cx="4034425" cy="2589504"/>
              </a:xfrm>
            </p:grpSpPr>
            <p:sp>
              <p:nvSpPr>
                <p:cNvPr id="18" name="6 Rectángulo">
                  <a:extLst>
                    <a:ext uri="{FF2B5EF4-FFF2-40B4-BE49-F238E27FC236}">
                      <a16:creationId xmlns:a16="http://schemas.microsoft.com/office/drawing/2014/main" id="{AA4B7BFF-D248-97BE-D034-E378ACC511CB}"/>
                    </a:ext>
                  </a:extLst>
                </p:cNvPr>
                <p:cNvSpPr/>
                <p:nvPr/>
              </p:nvSpPr>
              <p:spPr bwMode="auto">
                <a:xfrm>
                  <a:off x="4379069" y="4249493"/>
                  <a:ext cx="3943847" cy="2528834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  <p:pic>
              <p:nvPicPr>
                <p:cNvPr id="19" name="Picture 2">
                  <a:extLst>
                    <a:ext uri="{FF2B5EF4-FFF2-40B4-BE49-F238E27FC236}">
                      <a16:creationId xmlns:a16="http://schemas.microsoft.com/office/drawing/2014/main" id="{4E31818B-23A7-D560-591A-9E226C63480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63033" y="4311193"/>
                  <a:ext cx="2601168" cy="24671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0" name="Picture 2">
                  <a:extLst>
                    <a:ext uri="{FF2B5EF4-FFF2-40B4-BE49-F238E27FC236}">
                      <a16:creationId xmlns:a16="http://schemas.microsoft.com/office/drawing/2014/main" id="{4A970DDA-E47E-EA42-2221-F7DF2BB3EC5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69356" y="4872047"/>
                  <a:ext cx="2341752" cy="12894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" name="9 CuadroTexto">
                  <a:extLst>
                    <a:ext uri="{FF2B5EF4-FFF2-40B4-BE49-F238E27FC236}">
                      <a16:creationId xmlns:a16="http://schemas.microsoft.com/office/drawing/2014/main" id="{5B332579-1424-7DF1-6CCE-9563FC96D5A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199354" y="4778954"/>
                  <a:ext cx="1528521" cy="4555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sz="1400" b="1" dirty="0">
                      <a:solidFill>
                        <a:schemeClr val="bg1"/>
                      </a:solidFill>
                      <a:latin typeface="+mn-lt"/>
                    </a:rPr>
                    <a:t>1m</a:t>
                  </a:r>
                  <a:r>
                    <a:rPr lang="en-US" sz="1400" b="1" baseline="30000" dirty="0">
                      <a:solidFill>
                        <a:schemeClr val="bg1"/>
                      </a:solidFill>
                      <a:latin typeface="+mn-lt"/>
                    </a:rPr>
                    <a:t>2</a:t>
                  </a:r>
                  <a:r>
                    <a:rPr lang="en-US" sz="1400" b="1" dirty="0">
                      <a:solidFill>
                        <a:schemeClr val="bg1"/>
                      </a:solidFill>
                      <a:latin typeface="+mn-lt"/>
                    </a:rPr>
                    <a:t>  GRPC</a:t>
                  </a:r>
                </a:p>
              </p:txBody>
            </p:sp>
            <p:sp>
              <p:nvSpPr>
                <p:cNvPr id="22" name="10 CuadroTexto">
                  <a:extLst>
                    <a:ext uri="{FF2B5EF4-FFF2-40B4-BE49-F238E27FC236}">
                      <a16:creationId xmlns:a16="http://schemas.microsoft.com/office/drawing/2014/main" id="{F7F3F850-BE92-2394-FF73-38EA2EA6A6D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288491" y="4188823"/>
                  <a:ext cx="1528521" cy="7744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sz="1400" dirty="0">
                      <a:solidFill>
                        <a:srgbClr val="FFFF00"/>
                      </a:solidFill>
                      <a:latin typeface="+mn-lt"/>
                    </a:rPr>
                    <a:t>TB@ CERN</a:t>
                  </a:r>
                </a:p>
                <a:p>
                  <a:pPr algn="ctr" eaLnBrk="1" hangingPunct="1"/>
                  <a:r>
                    <a:rPr lang="en-US" sz="1400" dirty="0">
                      <a:solidFill>
                        <a:srgbClr val="FFFF00"/>
                      </a:solidFill>
                      <a:latin typeface="+mn-lt"/>
                    </a:rPr>
                    <a:t>May 2010</a:t>
                  </a:r>
                </a:p>
              </p:txBody>
            </p:sp>
            <p:sp>
              <p:nvSpPr>
                <p:cNvPr id="23" name="11 CuadroTexto">
                  <a:extLst>
                    <a:ext uri="{FF2B5EF4-FFF2-40B4-BE49-F238E27FC236}">
                      <a16:creationId xmlns:a16="http://schemas.microsoft.com/office/drawing/2014/main" id="{04F2A6F1-C346-2859-A1B5-C98B4642125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537400" y="5630684"/>
                  <a:ext cx="1753675" cy="4555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sz="1400" b="1" dirty="0">
                      <a:solidFill>
                        <a:schemeClr val="bg1"/>
                      </a:solidFill>
                      <a:latin typeface="+mn-lt"/>
                    </a:rPr>
                    <a:t>Small GRPCs</a:t>
                  </a:r>
                </a:p>
              </p:txBody>
            </p:sp>
          </p:grpSp>
          <p:grpSp>
            <p:nvGrpSpPr>
              <p:cNvPr id="10" name="Grupo 9">
                <a:extLst>
                  <a:ext uri="{FF2B5EF4-FFF2-40B4-BE49-F238E27FC236}">
                    <a16:creationId xmlns:a16="http://schemas.microsoft.com/office/drawing/2014/main" id="{F10241DB-EC8E-D8F9-2027-08F988AEB16E}"/>
                  </a:ext>
                </a:extLst>
              </p:cNvPr>
              <p:cNvGrpSpPr/>
              <p:nvPr/>
            </p:nvGrpSpPr>
            <p:grpSpPr>
              <a:xfrm>
                <a:off x="243554" y="950522"/>
                <a:ext cx="2606944" cy="1395748"/>
                <a:chOff x="322288" y="3278018"/>
                <a:chExt cx="2606944" cy="1395748"/>
              </a:xfrm>
            </p:grpSpPr>
            <p:sp>
              <p:nvSpPr>
                <p:cNvPr id="12" name="20 Rectángulo">
                  <a:extLst>
                    <a:ext uri="{FF2B5EF4-FFF2-40B4-BE49-F238E27FC236}">
                      <a16:creationId xmlns:a16="http://schemas.microsoft.com/office/drawing/2014/main" id="{F7D92EA2-B9D6-1C35-E8A6-FBD9E8805362}"/>
                    </a:ext>
                  </a:extLst>
                </p:cNvPr>
                <p:cNvSpPr/>
                <p:nvPr/>
              </p:nvSpPr>
              <p:spPr>
                <a:xfrm>
                  <a:off x="322288" y="3278018"/>
                  <a:ext cx="2512064" cy="1395748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  <p:pic>
              <p:nvPicPr>
                <p:cNvPr id="13" name="Imagen 12">
                  <a:extLst>
                    <a:ext uri="{FF2B5EF4-FFF2-40B4-BE49-F238E27FC236}">
                      <a16:creationId xmlns:a16="http://schemas.microsoft.com/office/drawing/2014/main" id="{233F1D9A-8DA4-E02E-A6E7-F7FFD8E060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45233" y="3352864"/>
                  <a:ext cx="1181231" cy="1268371"/>
                </a:xfrm>
                <a:prstGeom prst="rect">
                  <a:avLst/>
                </a:prstGeom>
              </p:spPr>
            </p:pic>
            <p:pic>
              <p:nvPicPr>
                <p:cNvPr id="14" name="Picture 4" descr="1000000000000C00000008000CC67290">
                  <a:extLst>
                    <a:ext uri="{FF2B5EF4-FFF2-40B4-BE49-F238E27FC236}">
                      <a16:creationId xmlns:a16="http://schemas.microsoft.com/office/drawing/2014/main" id="{C61074D6-E881-5E68-1867-C55B5EB4BC9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16437" y="3731855"/>
                  <a:ext cx="1280709" cy="8538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" name="19 CuadroTexto">
                  <a:extLst>
                    <a:ext uri="{FF2B5EF4-FFF2-40B4-BE49-F238E27FC236}">
                      <a16:creationId xmlns:a16="http://schemas.microsoft.com/office/drawing/2014/main" id="{D3348271-C70E-DF5D-BDF4-7B741B530AA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22714" y="3410211"/>
                  <a:ext cx="1506518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sz="1400" dirty="0">
                      <a:solidFill>
                        <a:srgbClr val="FFFF00"/>
                      </a:solidFill>
                      <a:latin typeface="+mn-lt"/>
                    </a:rPr>
                    <a:t>TB @ CERN 2009</a:t>
                  </a:r>
                </a:p>
              </p:txBody>
            </p:sp>
            <p:sp>
              <p:nvSpPr>
                <p:cNvPr id="16" name="23 CuadroTexto">
                  <a:extLst>
                    <a:ext uri="{FF2B5EF4-FFF2-40B4-BE49-F238E27FC236}">
                      <a16:creationId xmlns:a16="http://schemas.microsoft.com/office/drawing/2014/main" id="{745AAEA6-B1D6-3964-7F29-02855512562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23390" y="4292572"/>
                  <a:ext cx="920445" cy="30777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sz="1400" b="1" dirty="0">
                      <a:solidFill>
                        <a:schemeClr val="bg1"/>
                      </a:solidFill>
                      <a:latin typeface="+mn-lt"/>
                    </a:rPr>
                    <a:t>1m</a:t>
                  </a:r>
                  <a:r>
                    <a:rPr lang="en-US" sz="1400" b="1" baseline="30000" dirty="0">
                      <a:solidFill>
                        <a:schemeClr val="bg1"/>
                      </a:solidFill>
                      <a:latin typeface="+mn-lt"/>
                    </a:rPr>
                    <a:t>2</a:t>
                  </a:r>
                  <a:r>
                    <a:rPr lang="en-US" sz="1400" b="1" dirty="0">
                      <a:solidFill>
                        <a:schemeClr val="bg1"/>
                      </a:solidFill>
                      <a:latin typeface="+mn-lt"/>
                    </a:rPr>
                    <a:t> GRPC</a:t>
                  </a:r>
                </a:p>
              </p:txBody>
            </p:sp>
            <p:sp>
              <p:nvSpPr>
                <p:cNvPr id="17" name="24 CuadroTexto">
                  <a:extLst>
                    <a:ext uri="{FF2B5EF4-FFF2-40B4-BE49-F238E27FC236}">
                      <a16:creationId xmlns:a16="http://schemas.microsoft.com/office/drawing/2014/main" id="{A0739AED-E053-1AEB-7F9B-860EB9912B4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33017" y="3805200"/>
                  <a:ext cx="1111202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sz="1400" b="1" dirty="0">
                      <a:solidFill>
                        <a:schemeClr val="bg1"/>
                      </a:solidFill>
                      <a:latin typeface="+mn-lt"/>
                    </a:rPr>
                    <a:t>Small GRPCs</a:t>
                  </a:r>
                </a:p>
              </p:txBody>
            </p:sp>
          </p:grpSp>
        </p:grp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96FCB2B0-623F-DB38-2876-5AFEB0722C85}"/>
                </a:ext>
              </a:extLst>
            </p:cNvPr>
            <p:cNvSpPr/>
            <p:nvPr/>
          </p:nvSpPr>
          <p:spPr>
            <a:xfrm>
              <a:off x="226792" y="3848967"/>
              <a:ext cx="2528206" cy="30777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FFE8FF"/>
                  </a:solidFill>
                </a:rPr>
                <a:t> GRPCs Validation</a:t>
              </a:r>
            </a:p>
          </p:txBody>
        </p:sp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AE2ABA71-82AF-0652-3303-DCE9F1E045AB}"/>
              </a:ext>
            </a:extLst>
          </p:cNvPr>
          <p:cNvGrpSpPr/>
          <p:nvPr/>
        </p:nvGrpSpPr>
        <p:grpSpPr>
          <a:xfrm>
            <a:off x="2812337" y="1034792"/>
            <a:ext cx="4574402" cy="2999995"/>
            <a:chOff x="69606" y="3584685"/>
            <a:chExt cx="4574402" cy="2999995"/>
          </a:xfrm>
        </p:grpSpPr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3D54CDC1-113B-10AE-4276-6759B8410411}"/>
                </a:ext>
              </a:extLst>
            </p:cNvPr>
            <p:cNvSpPr/>
            <p:nvPr/>
          </p:nvSpPr>
          <p:spPr>
            <a:xfrm>
              <a:off x="69606" y="3584685"/>
              <a:ext cx="4296983" cy="299457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A5A5A5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The assembly of 1.3m</a:t>
              </a:r>
              <a:r>
                <a:rPr kumimoji="0" lang="en-US" sz="1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A5A5A5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</a:t>
              </a: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A5A5A5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prototype </a:t>
              </a:r>
            </a:p>
          </p:txBody>
        </p:sp>
        <p:pic>
          <p:nvPicPr>
            <p:cNvPr id="26" name="Picture 5">
              <a:extLst>
                <a:ext uri="{FF2B5EF4-FFF2-40B4-BE49-F238E27FC236}">
                  <a16:creationId xmlns:a16="http://schemas.microsoft.com/office/drawing/2014/main" id="{B29C31B5-596D-7AAE-96AE-9BBA1C2982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3424" y="4900629"/>
              <a:ext cx="1484449" cy="1624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7">
              <a:extLst>
                <a:ext uri="{FF2B5EF4-FFF2-40B4-BE49-F238E27FC236}">
                  <a16:creationId xmlns:a16="http://schemas.microsoft.com/office/drawing/2014/main" id="{EDBED8B3-E09A-8BD1-4880-E173FA83DE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380" y="5044645"/>
              <a:ext cx="1104588" cy="1472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26 CuadroTexto">
              <a:extLst>
                <a:ext uri="{FF2B5EF4-FFF2-40B4-BE49-F238E27FC236}">
                  <a16:creationId xmlns:a16="http://schemas.microsoft.com/office/drawing/2014/main" id="{91713341-D7F7-BCF5-B92C-F93C6F9521C6}"/>
                </a:ext>
              </a:extLst>
            </p:cNvPr>
            <p:cNvSpPr txBox="1"/>
            <p:nvPr/>
          </p:nvSpPr>
          <p:spPr>
            <a:xfrm>
              <a:off x="1751480" y="5322085"/>
              <a:ext cx="109196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Assembly of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Mechanical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Structure</a:t>
              </a:r>
            </a:p>
          </p:txBody>
        </p:sp>
        <p:sp>
          <p:nvSpPr>
            <p:cNvPr id="29" name="27 Rectángulo">
              <a:extLst>
                <a:ext uri="{FF2B5EF4-FFF2-40B4-BE49-F238E27FC236}">
                  <a16:creationId xmlns:a16="http://schemas.microsoft.com/office/drawing/2014/main" id="{E0A041A4-1F05-56CB-79C2-401EA8511CD8}"/>
                </a:ext>
              </a:extLst>
            </p:cNvPr>
            <p:cNvSpPr/>
            <p:nvPr/>
          </p:nvSpPr>
          <p:spPr>
            <a:xfrm>
              <a:off x="1619672" y="6073913"/>
              <a:ext cx="130326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@ CIEMAT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43 Rectángulo">
              <a:extLst>
                <a:ext uri="{FF2B5EF4-FFF2-40B4-BE49-F238E27FC236}">
                  <a16:creationId xmlns:a16="http://schemas.microsoft.com/office/drawing/2014/main" id="{09CDAB32-4191-3AE2-1261-866F679792F1}"/>
                </a:ext>
              </a:extLst>
            </p:cNvPr>
            <p:cNvSpPr/>
            <p:nvPr/>
          </p:nvSpPr>
          <p:spPr>
            <a:xfrm>
              <a:off x="3131840" y="6085380"/>
              <a:ext cx="103861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@ CERN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29 Rectángulo">
              <a:extLst>
                <a:ext uri="{FF2B5EF4-FFF2-40B4-BE49-F238E27FC236}">
                  <a16:creationId xmlns:a16="http://schemas.microsoft.com/office/drawing/2014/main" id="{E099527B-3A33-F02C-0391-78F3D88C49D6}"/>
                </a:ext>
              </a:extLst>
            </p:cNvPr>
            <p:cNvSpPr/>
            <p:nvPr/>
          </p:nvSpPr>
          <p:spPr>
            <a:xfrm>
              <a:off x="3467916" y="5085184"/>
              <a:ext cx="117609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GRPC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insertion</a:t>
              </a:r>
            </a:p>
          </p:txBody>
        </p:sp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3043645F-7E00-FE0E-2162-53C4F700AB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519" y="3960777"/>
              <a:ext cx="1552690" cy="2623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Imagen 32">
              <a:extLst>
                <a:ext uri="{FF2B5EF4-FFF2-40B4-BE49-F238E27FC236}">
                  <a16:creationId xmlns:a16="http://schemas.microsoft.com/office/drawing/2014/main" id="{C8EE740B-0189-9CE0-BBE6-6E4766A9D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13800" y="3983547"/>
              <a:ext cx="1530008" cy="957621"/>
            </a:xfrm>
            <a:prstGeom prst="rect">
              <a:avLst/>
            </a:prstGeom>
          </p:spPr>
        </p:pic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D87D3B1C-CD81-9A74-59C5-47066F6FCD77}"/>
                </a:ext>
              </a:extLst>
            </p:cNvPr>
            <p:cNvSpPr txBox="1"/>
            <p:nvPr/>
          </p:nvSpPr>
          <p:spPr>
            <a:xfrm>
              <a:off x="1252833" y="3933056"/>
              <a:ext cx="16194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Absorber plates QC</a:t>
              </a:r>
            </a:p>
          </p:txBody>
        </p:sp>
        <p:pic>
          <p:nvPicPr>
            <p:cNvPr id="35" name="Picture 6">
              <a:extLst>
                <a:ext uri="{FF2B5EF4-FFF2-40B4-BE49-F238E27FC236}">
                  <a16:creationId xmlns:a16="http://schemas.microsoft.com/office/drawing/2014/main" id="{FCCEB2A4-B10A-6F6C-921F-DDABF3D0B3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8502" y="3987529"/>
              <a:ext cx="1455466" cy="1090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42 Rectángulo">
              <a:extLst>
                <a:ext uri="{FF2B5EF4-FFF2-40B4-BE49-F238E27FC236}">
                  <a16:creationId xmlns:a16="http://schemas.microsoft.com/office/drawing/2014/main" id="{4B32DB75-7B39-202C-9CC6-B29A9149D2F1}"/>
                </a:ext>
              </a:extLst>
            </p:cNvPr>
            <p:cNvSpPr/>
            <p:nvPr/>
          </p:nvSpPr>
          <p:spPr>
            <a:xfrm>
              <a:off x="2919794" y="4629790"/>
              <a:ext cx="130326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@ CIEMAT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28 Rectángulo">
              <a:extLst>
                <a:ext uri="{FF2B5EF4-FFF2-40B4-BE49-F238E27FC236}">
                  <a16:creationId xmlns:a16="http://schemas.microsoft.com/office/drawing/2014/main" id="{AD0E6EF2-7D82-1081-EC77-B49728BEE619}"/>
                </a:ext>
              </a:extLst>
            </p:cNvPr>
            <p:cNvSpPr/>
            <p:nvPr/>
          </p:nvSpPr>
          <p:spPr>
            <a:xfrm>
              <a:off x="3567855" y="3959694"/>
              <a:ext cx="83764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Rotation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tool</a:t>
              </a:r>
            </a:p>
          </p:txBody>
        </p:sp>
        <p:sp>
          <p:nvSpPr>
            <p:cNvPr id="38" name="27 Rectángulo">
              <a:extLst>
                <a:ext uri="{FF2B5EF4-FFF2-40B4-BE49-F238E27FC236}">
                  <a16:creationId xmlns:a16="http://schemas.microsoft.com/office/drawing/2014/main" id="{A4D4A6F5-3AD4-643A-C59B-6F337AD8756A}"/>
                </a:ext>
              </a:extLst>
            </p:cNvPr>
            <p:cNvSpPr/>
            <p:nvPr/>
          </p:nvSpPr>
          <p:spPr>
            <a:xfrm>
              <a:off x="309304" y="6073913"/>
              <a:ext cx="130326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@ CIEMAT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8DB71502-AAB1-553A-D9F7-942CC937F645}"/>
                </a:ext>
              </a:extLst>
            </p:cNvPr>
            <p:cNvSpPr txBox="1"/>
            <p:nvPr/>
          </p:nvSpPr>
          <p:spPr>
            <a:xfrm>
              <a:off x="425530" y="4687412"/>
              <a:ext cx="135062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Special table with machined guide lines</a:t>
              </a: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:a16="http://schemas.microsoft.com/office/drawing/2014/main" id="{F35F319E-3837-F30C-2612-6AD88A6BF729}"/>
              </a:ext>
            </a:extLst>
          </p:cNvPr>
          <p:cNvGrpSpPr/>
          <p:nvPr/>
        </p:nvGrpSpPr>
        <p:grpSpPr>
          <a:xfrm>
            <a:off x="185914" y="4455927"/>
            <a:ext cx="3368181" cy="2432693"/>
            <a:chOff x="7546769" y="599146"/>
            <a:chExt cx="2640933" cy="1866737"/>
          </a:xfrm>
        </p:grpSpPr>
        <p:pic>
          <p:nvPicPr>
            <p:cNvPr id="41" name="Picture 6">
              <a:extLst>
                <a:ext uri="{FF2B5EF4-FFF2-40B4-BE49-F238E27FC236}">
                  <a16:creationId xmlns:a16="http://schemas.microsoft.com/office/drawing/2014/main" id="{37621224-2CA9-38D3-655E-B6DA3873AD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6769" y="599146"/>
              <a:ext cx="2640933" cy="1866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2" name="CuadroTexto 41">
              <a:extLst>
                <a:ext uri="{FF2B5EF4-FFF2-40B4-BE49-F238E27FC236}">
                  <a16:creationId xmlns:a16="http://schemas.microsoft.com/office/drawing/2014/main" id="{8347FDD9-51BC-186C-5692-184830B118E7}"/>
                </a:ext>
              </a:extLst>
            </p:cNvPr>
            <p:cNvSpPr txBox="1"/>
            <p:nvPr/>
          </p:nvSpPr>
          <p:spPr>
            <a:xfrm>
              <a:off x="7627520" y="1559211"/>
              <a:ext cx="709136" cy="448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1m</a:t>
              </a:r>
              <a:r>
                <a:rPr lang="en-US" b="1" baseline="30000" dirty="0">
                  <a:solidFill>
                    <a:schemeClr val="bg1"/>
                  </a:solidFill>
                </a:rPr>
                <a:t>3</a:t>
              </a:r>
            </a:p>
            <a:p>
              <a:r>
                <a:rPr lang="en-US" sz="1600" b="1" dirty="0">
                  <a:solidFill>
                    <a:schemeClr val="bg1"/>
                  </a:solidFill>
                </a:rPr>
                <a:t>50 GRPC</a:t>
              </a:r>
            </a:p>
          </p:txBody>
        </p:sp>
        <p:pic>
          <p:nvPicPr>
            <p:cNvPr id="43" name="Imagen 42">
              <a:extLst>
                <a:ext uri="{FF2B5EF4-FFF2-40B4-BE49-F238E27FC236}">
                  <a16:creationId xmlns:a16="http://schemas.microsoft.com/office/drawing/2014/main" id="{FB7650C4-8E4E-8A5B-1A0C-4B5554896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07637" y="611323"/>
              <a:ext cx="568038" cy="568038"/>
            </a:xfrm>
            <a:prstGeom prst="rect">
              <a:avLst/>
            </a:prstGeom>
          </p:spPr>
        </p:pic>
      </p:grpSp>
      <p:sp>
        <p:nvSpPr>
          <p:cNvPr id="44" name="Rectángulo 43">
            <a:extLst>
              <a:ext uri="{FF2B5EF4-FFF2-40B4-BE49-F238E27FC236}">
                <a16:creationId xmlns:a16="http://schemas.microsoft.com/office/drawing/2014/main" id="{E7B515F7-344A-7C79-6340-9211EB51890A}"/>
              </a:ext>
            </a:extLst>
          </p:cNvPr>
          <p:cNvSpPr/>
          <p:nvPr/>
        </p:nvSpPr>
        <p:spPr>
          <a:xfrm>
            <a:off x="1254955" y="4482064"/>
            <a:ext cx="14318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500K Channels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18E58FF2-74E1-24B7-9B3D-1372D5074327}"/>
              </a:ext>
            </a:extLst>
          </p:cNvPr>
          <p:cNvSpPr txBox="1"/>
          <p:nvPr/>
        </p:nvSpPr>
        <p:spPr>
          <a:xfrm>
            <a:off x="3593533" y="6238766"/>
            <a:ext cx="2243306" cy="3385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TRACKER-CALORIMETER</a:t>
            </a:r>
          </a:p>
        </p:txBody>
      </p:sp>
      <p:pic>
        <p:nvPicPr>
          <p:cNvPr id="46" name="Picture 2">
            <a:extLst>
              <a:ext uri="{FF2B5EF4-FFF2-40B4-BE49-F238E27FC236}">
                <a16:creationId xmlns:a16="http://schemas.microsoft.com/office/drawing/2014/main" id="{23D9D2B2-2331-3A04-8B36-F0CD12009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9857" y="4311456"/>
            <a:ext cx="2181848" cy="1796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upo 10">
            <a:extLst>
              <a:ext uri="{FF2B5EF4-FFF2-40B4-BE49-F238E27FC236}">
                <a16:creationId xmlns:a16="http://schemas.microsoft.com/office/drawing/2014/main" id="{DB941D27-5461-1877-63F9-683DCC125CBD}"/>
              </a:ext>
            </a:extLst>
          </p:cNvPr>
          <p:cNvGrpSpPr/>
          <p:nvPr/>
        </p:nvGrpSpPr>
        <p:grpSpPr>
          <a:xfrm>
            <a:off x="7154585" y="978747"/>
            <a:ext cx="2320032" cy="2666868"/>
            <a:chOff x="150426" y="4428119"/>
            <a:chExt cx="2320032" cy="2666868"/>
          </a:xfrm>
        </p:grpSpPr>
        <p:grpSp>
          <p:nvGrpSpPr>
            <p:cNvPr id="47" name="Grupo 46">
              <a:extLst>
                <a:ext uri="{FF2B5EF4-FFF2-40B4-BE49-F238E27FC236}">
                  <a16:creationId xmlns:a16="http://schemas.microsoft.com/office/drawing/2014/main" id="{07FF09AB-0CA6-5586-6D7C-8D442CF06BB0}"/>
                </a:ext>
              </a:extLst>
            </p:cNvPr>
            <p:cNvGrpSpPr/>
            <p:nvPr/>
          </p:nvGrpSpPr>
          <p:grpSpPr>
            <a:xfrm>
              <a:off x="150426" y="4428119"/>
              <a:ext cx="2320032" cy="2666868"/>
              <a:chOff x="75474" y="4321981"/>
              <a:chExt cx="2320032" cy="2666868"/>
            </a:xfrm>
          </p:grpSpPr>
          <p:sp>
            <p:nvSpPr>
              <p:cNvPr id="48" name="Rectángulo 47">
                <a:extLst>
                  <a:ext uri="{FF2B5EF4-FFF2-40B4-BE49-F238E27FC236}">
                    <a16:creationId xmlns:a16="http://schemas.microsoft.com/office/drawing/2014/main" id="{5AFE155C-0974-75D7-FEAF-FF08648D600E}"/>
                  </a:ext>
                </a:extLst>
              </p:cNvPr>
              <p:cNvSpPr/>
              <p:nvPr/>
            </p:nvSpPr>
            <p:spPr>
              <a:xfrm>
                <a:off x="75474" y="4321981"/>
                <a:ext cx="2320032" cy="2666868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9" name="Imagen 48">
                <a:extLst>
                  <a:ext uri="{FF2B5EF4-FFF2-40B4-BE49-F238E27FC236}">
                    <a16:creationId xmlns:a16="http://schemas.microsoft.com/office/drawing/2014/main" id="{B260D701-FE63-40E5-EA95-DCEFBB758C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1486" y="4975622"/>
                <a:ext cx="2120058" cy="1925558"/>
              </a:xfrm>
              <a:prstGeom prst="rect">
                <a:avLst/>
              </a:prstGeom>
            </p:spPr>
          </p:pic>
          <p:sp>
            <p:nvSpPr>
              <p:cNvPr id="51" name="Rectángulo 50">
                <a:extLst>
                  <a:ext uri="{FF2B5EF4-FFF2-40B4-BE49-F238E27FC236}">
                    <a16:creationId xmlns:a16="http://schemas.microsoft.com/office/drawing/2014/main" id="{9472687C-E32B-B5A7-7D92-45A983B7B8A4}"/>
                  </a:ext>
                </a:extLst>
              </p:cNvPr>
              <p:cNvSpPr/>
              <p:nvPr/>
            </p:nvSpPr>
            <p:spPr>
              <a:xfrm>
                <a:off x="170273" y="4390847"/>
                <a:ext cx="2021763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rgbClr val="9437FF"/>
                    </a:solidFill>
                  </a:rPr>
                  <a:t>Technology Validation  </a:t>
                </a:r>
              </a:p>
              <a:p>
                <a:r>
                  <a:rPr lang="en-US" sz="1600" dirty="0">
                    <a:solidFill>
                      <a:srgbClr val="9437FF"/>
                    </a:solidFill>
                  </a:rPr>
                  <a:t>1m</a:t>
                </a:r>
                <a:r>
                  <a:rPr lang="en-US" sz="1600" baseline="30000" dirty="0">
                    <a:solidFill>
                      <a:srgbClr val="9437FF"/>
                    </a:solidFill>
                  </a:rPr>
                  <a:t>3</a:t>
                </a:r>
                <a:r>
                  <a:rPr lang="en-US" sz="1600" dirty="0">
                    <a:solidFill>
                      <a:srgbClr val="9437FF"/>
                    </a:solidFill>
                  </a:rPr>
                  <a:t>  - test beam data</a:t>
                </a:r>
              </a:p>
            </p:txBody>
          </p:sp>
        </p:grpSp>
        <p:sp>
          <p:nvSpPr>
            <p:cNvPr id="57" name="Rectángulo 56">
              <a:extLst>
                <a:ext uri="{FF2B5EF4-FFF2-40B4-BE49-F238E27FC236}">
                  <a16:creationId xmlns:a16="http://schemas.microsoft.com/office/drawing/2014/main" id="{6A54E0AA-A6BA-C6BA-C039-4F1D5B2FAE11}"/>
                </a:ext>
              </a:extLst>
            </p:cNvPr>
            <p:cNvSpPr/>
            <p:nvPr/>
          </p:nvSpPr>
          <p:spPr>
            <a:xfrm>
              <a:off x="601119" y="6378938"/>
              <a:ext cx="183235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9437FF"/>
                  </a:solidFill>
                </a:rPr>
                <a:t>Energy Resolution</a:t>
              </a:r>
            </a:p>
          </p:txBody>
        </p:sp>
      </p:grpSp>
      <p:sp>
        <p:nvSpPr>
          <p:cNvPr id="62" name="Rectángulo 61">
            <a:extLst>
              <a:ext uri="{FF2B5EF4-FFF2-40B4-BE49-F238E27FC236}">
                <a16:creationId xmlns:a16="http://schemas.microsoft.com/office/drawing/2014/main" id="{023EC92A-A879-5B4F-8822-AE02F3A09403}"/>
              </a:ext>
            </a:extLst>
          </p:cNvPr>
          <p:cNvSpPr/>
          <p:nvPr/>
        </p:nvSpPr>
        <p:spPr>
          <a:xfrm>
            <a:off x="7166387" y="3759266"/>
            <a:ext cx="4972809" cy="286513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6352D67D-08C3-20CB-DD09-FBE503D5F3F5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2711" y="3820244"/>
            <a:ext cx="2076745" cy="1621378"/>
          </a:xfrm>
          <a:prstGeom prst="rect">
            <a:avLst/>
          </a:prstGeom>
        </p:spPr>
      </p:pic>
      <p:grpSp>
        <p:nvGrpSpPr>
          <p:cNvPr id="55" name="Grupo 54">
            <a:extLst>
              <a:ext uri="{FF2B5EF4-FFF2-40B4-BE49-F238E27FC236}">
                <a16:creationId xmlns:a16="http://schemas.microsoft.com/office/drawing/2014/main" id="{80F22FFC-F365-B53E-CAAF-3578E3E0E34B}"/>
              </a:ext>
            </a:extLst>
          </p:cNvPr>
          <p:cNvGrpSpPr/>
          <p:nvPr/>
        </p:nvGrpSpPr>
        <p:grpSpPr>
          <a:xfrm>
            <a:off x="9559782" y="1072814"/>
            <a:ext cx="2648787" cy="2485132"/>
            <a:chOff x="7521139" y="4127836"/>
            <a:chExt cx="2648787" cy="2485132"/>
          </a:xfrm>
        </p:grpSpPr>
        <p:sp>
          <p:nvSpPr>
            <p:cNvPr id="58" name="Rectángulo 57">
              <a:extLst>
                <a:ext uri="{FF2B5EF4-FFF2-40B4-BE49-F238E27FC236}">
                  <a16:creationId xmlns:a16="http://schemas.microsoft.com/office/drawing/2014/main" id="{B75CC68D-6559-4797-9529-57FC39479B86}"/>
                </a:ext>
              </a:extLst>
            </p:cNvPr>
            <p:cNvSpPr/>
            <p:nvPr/>
          </p:nvSpPr>
          <p:spPr>
            <a:xfrm>
              <a:off x="7521139" y="4127836"/>
              <a:ext cx="2564557" cy="2485132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" name="Grupo 58">
              <a:extLst>
                <a:ext uri="{FF2B5EF4-FFF2-40B4-BE49-F238E27FC236}">
                  <a16:creationId xmlns:a16="http://schemas.microsoft.com/office/drawing/2014/main" id="{6BACFC61-6225-8C6E-A5D7-0C66B7F73FE8}"/>
                </a:ext>
              </a:extLst>
            </p:cNvPr>
            <p:cNvGrpSpPr/>
            <p:nvPr/>
          </p:nvGrpSpPr>
          <p:grpSpPr>
            <a:xfrm>
              <a:off x="7541638" y="4154410"/>
              <a:ext cx="2628288" cy="2214881"/>
              <a:chOff x="5509397" y="4182934"/>
              <a:chExt cx="2628288" cy="2214881"/>
            </a:xfrm>
          </p:grpSpPr>
          <p:pic>
            <p:nvPicPr>
              <p:cNvPr id="61" name="Imagen 60">
                <a:extLst>
                  <a:ext uri="{FF2B5EF4-FFF2-40B4-BE49-F238E27FC236}">
                    <a16:creationId xmlns:a16="http://schemas.microsoft.com/office/drawing/2014/main" id="{F244B79B-22F0-284B-3391-42CBDB01A9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09397" y="4645553"/>
                <a:ext cx="2523558" cy="1752262"/>
              </a:xfrm>
              <a:prstGeom prst="rect">
                <a:avLst/>
              </a:prstGeom>
            </p:spPr>
          </p:pic>
          <p:sp>
            <p:nvSpPr>
              <p:cNvPr id="63" name="Rectángulo 62">
                <a:extLst>
                  <a:ext uri="{FF2B5EF4-FFF2-40B4-BE49-F238E27FC236}">
                    <a16:creationId xmlns:a16="http://schemas.microsoft.com/office/drawing/2014/main" id="{78187D3C-134F-3B8D-A4B4-C37A38F4253A}"/>
                  </a:ext>
                </a:extLst>
              </p:cNvPr>
              <p:cNvSpPr/>
              <p:nvPr/>
            </p:nvSpPr>
            <p:spPr>
              <a:xfrm>
                <a:off x="5574143" y="4182934"/>
                <a:ext cx="2563542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ES" sz="1600" dirty="0">
                    <a:solidFill>
                      <a:schemeClr val="bg1"/>
                    </a:solidFill>
                  </a:rPr>
                  <a:t>PID: BDT  &amp; MVA </a:t>
                </a:r>
                <a:r>
                  <a:rPr lang="es-ES" sz="1600" dirty="0" err="1">
                    <a:solidFill>
                      <a:schemeClr val="bg1"/>
                    </a:solidFill>
                  </a:rPr>
                  <a:t>technique</a:t>
                </a: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74" name="Grupo 73">
            <a:extLst>
              <a:ext uri="{FF2B5EF4-FFF2-40B4-BE49-F238E27FC236}">
                <a16:creationId xmlns:a16="http://schemas.microsoft.com/office/drawing/2014/main" id="{2B2FE2B1-862C-A1FA-06D0-8D1321BB2DA8}"/>
              </a:ext>
            </a:extLst>
          </p:cNvPr>
          <p:cNvGrpSpPr/>
          <p:nvPr/>
        </p:nvGrpSpPr>
        <p:grpSpPr>
          <a:xfrm>
            <a:off x="9325635" y="4614676"/>
            <a:ext cx="2787382" cy="1969282"/>
            <a:chOff x="7606697" y="4739962"/>
            <a:chExt cx="2787382" cy="1969282"/>
          </a:xfrm>
        </p:grpSpPr>
        <p:grpSp>
          <p:nvGrpSpPr>
            <p:cNvPr id="67" name="Grupo 66">
              <a:extLst>
                <a:ext uri="{FF2B5EF4-FFF2-40B4-BE49-F238E27FC236}">
                  <a16:creationId xmlns:a16="http://schemas.microsoft.com/office/drawing/2014/main" id="{D58E7AF3-4B5A-4306-5FC0-B1C8FE992F88}"/>
                </a:ext>
              </a:extLst>
            </p:cNvPr>
            <p:cNvGrpSpPr/>
            <p:nvPr/>
          </p:nvGrpSpPr>
          <p:grpSpPr>
            <a:xfrm>
              <a:off x="7606697" y="4739962"/>
              <a:ext cx="2767252" cy="1909567"/>
              <a:chOff x="4840546" y="2266465"/>
              <a:chExt cx="3963713" cy="2883604"/>
            </a:xfrm>
          </p:grpSpPr>
          <p:pic>
            <p:nvPicPr>
              <p:cNvPr id="70" name="Imagen 69">
                <a:extLst>
                  <a:ext uri="{FF2B5EF4-FFF2-40B4-BE49-F238E27FC236}">
                    <a16:creationId xmlns:a16="http://schemas.microsoft.com/office/drawing/2014/main" id="{17E223AD-9992-468F-BA2C-A0A41202B2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40546" y="2266465"/>
                <a:ext cx="3911598" cy="2540000"/>
              </a:xfrm>
              <a:prstGeom prst="rect">
                <a:avLst/>
              </a:prstGeom>
            </p:spPr>
          </p:pic>
          <p:pic>
            <p:nvPicPr>
              <p:cNvPr id="71" name="Imagen 70">
                <a:extLst>
                  <a:ext uri="{FF2B5EF4-FFF2-40B4-BE49-F238E27FC236}">
                    <a16:creationId xmlns:a16="http://schemas.microsoft.com/office/drawing/2014/main" id="{4455A847-619A-9F5C-D007-469DD1C35C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92659" y="4730970"/>
                <a:ext cx="3911600" cy="419099"/>
              </a:xfrm>
              <a:prstGeom prst="rect">
                <a:avLst/>
              </a:prstGeom>
            </p:spPr>
          </p:pic>
        </p:grpSp>
        <p:sp>
          <p:nvSpPr>
            <p:cNvPr id="64" name="Rectángulo 63">
              <a:extLst>
                <a:ext uri="{FF2B5EF4-FFF2-40B4-BE49-F238E27FC236}">
                  <a16:creationId xmlns:a16="http://schemas.microsoft.com/office/drawing/2014/main" id="{CA86BF61-7307-76BE-E10B-85A9AE12B4E6}"/>
                </a:ext>
              </a:extLst>
            </p:cNvPr>
            <p:cNvSpPr/>
            <p:nvPr/>
          </p:nvSpPr>
          <p:spPr>
            <a:xfrm>
              <a:off x="10342489" y="6287150"/>
              <a:ext cx="51590" cy="42209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ángulo 64">
              <a:extLst>
                <a:ext uri="{FF2B5EF4-FFF2-40B4-BE49-F238E27FC236}">
                  <a16:creationId xmlns:a16="http://schemas.microsoft.com/office/drawing/2014/main" id="{A32FAD7D-5449-FD3F-356D-F10367010C4F}"/>
                </a:ext>
              </a:extLst>
            </p:cNvPr>
            <p:cNvSpPr/>
            <p:nvPr/>
          </p:nvSpPr>
          <p:spPr>
            <a:xfrm>
              <a:off x="7607221" y="6287150"/>
              <a:ext cx="51590" cy="3616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CuadroTexto 68">
            <a:extLst>
              <a:ext uri="{FF2B5EF4-FFF2-40B4-BE49-F238E27FC236}">
                <a16:creationId xmlns:a16="http://schemas.microsoft.com/office/drawing/2014/main" id="{F99C70DE-02E0-F435-7490-D24FAE61FB42}"/>
              </a:ext>
            </a:extLst>
          </p:cNvPr>
          <p:cNvSpPr txBox="1"/>
          <p:nvPr/>
        </p:nvSpPr>
        <p:spPr>
          <a:xfrm>
            <a:off x="8233362" y="5651678"/>
            <a:ext cx="1167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Improved resolution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D52D1B73-25D4-F5F9-C32C-2E78248AB878}"/>
              </a:ext>
            </a:extLst>
          </p:cNvPr>
          <p:cNvSpPr txBox="1"/>
          <p:nvPr/>
        </p:nvSpPr>
        <p:spPr>
          <a:xfrm>
            <a:off x="9338285" y="3873415"/>
            <a:ext cx="2870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9437FF"/>
                </a:solidFill>
              </a:rPr>
              <a:t>Single track reconstruction</a:t>
            </a:r>
            <a:r>
              <a:rPr lang="en-US" sz="1600" dirty="0"/>
              <a:t> with</a:t>
            </a:r>
            <a:r>
              <a:rPr lang="en-US" sz="1600" b="1" dirty="0"/>
              <a:t> Hough transform </a:t>
            </a:r>
            <a:r>
              <a:rPr lang="en-US" sz="1600" dirty="0"/>
              <a:t>techniques</a:t>
            </a:r>
          </a:p>
        </p:txBody>
      </p:sp>
    </p:spTree>
    <p:extLst>
      <p:ext uri="{BB962C8B-B14F-4D97-AF65-F5344CB8AC3E}">
        <p14:creationId xmlns:p14="http://schemas.microsoft.com/office/powerpoint/2010/main" val="1584006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A3B79B-5BD2-952F-9379-5214E423E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The</a:t>
            </a:r>
            <a:r>
              <a:rPr lang="es-ES" dirty="0"/>
              <a:t> SDHCAL &amp; Higgs </a:t>
            </a:r>
            <a:r>
              <a:rPr lang="es-ES" dirty="0" err="1"/>
              <a:t>factories</a:t>
            </a:r>
            <a:endParaRPr lang="es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7610577-851F-4808-5504-1CBACA469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D9C4BA3-5E87-0D61-181F-A223FED75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M.C </a:t>
            </a:r>
            <a:r>
              <a:rPr lang="en-US" dirty="0" err="1">
                <a:solidFill>
                  <a:prstClr val="black">
                    <a:tint val="75000"/>
                  </a:prstClr>
                </a:solidFill>
              </a:rPr>
              <a:t>Fouz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217F0B8-AF46-6E42-B31B-5372557DD213}"/>
              </a:ext>
            </a:extLst>
          </p:cNvPr>
          <p:cNvSpPr txBox="1"/>
          <p:nvPr/>
        </p:nvSpPr>
        <p:spPr>
          <a:xfrm>
            <a:off x="146611" y="1094358"/>
            <a:ext cx="11461733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(s)DHCAL is one of the technologies already under consideration for </a:t>
            </a:r>
            <a:r>
              <a:rPr lang="en-US" b="1" dirty="0">
                <a:solidFill>
                  <a:srgbClr val="7030A0"/>
                </a:solidFill>
                <a:latin typeface="Calibri" panose="020F0502020204030204"/>
              </a:rPr>
              <a:t>several experiments for the </a:t>
            </a:r>
            <a:r>
              <a:rPr lang="en-US" b="1" i="1" dirty="0">
                <a:solidFill>
                  <a:srgbClr val="0432FF"/>
                </a:solidFill>
                <a:latin typeface="Calibri" panose="020F0502020204030204"/>
              </a:rPr>
              <a:t>Future Higgs Factories</a:t>
            </a:r>
            <a:endParaRPr lang="en-US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BFAAB6-E70F-123B-C059-B3E71F9F4FFC}"/>
              </a:ext>
            </a:extLst>
          </p:cNvPr>
          <p:cNvSpPr txBox="1"/>
          <p:nvPr/>
        </p:nvSpPr>
        <p:spPr>
          <a:xfrm>
            <a:off x="836803" y="1601514"/>
            <a:ext cx="2360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  <a:latin typeface="Chalkduster" panose="03050602040202020205" pitchFamily="66" charset="77"/>
              </a:rPr>
              <a:t>Linear Colliders</a:t>
            </a:r>
            <a:endParaRPr lang="en-US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898E5F6-BDAD-5852-08FE-BF4A064197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600" b="95200" l="2933" r="97067">
                        <a14:foregroundMark x1="52800" y1="57200" x2="52800" y2="57200"/>
                        <a14:foregroundMark x1="53333" y1="36400" x2="53333" y2="36400"/>
                        <a14:foregroundMark x1="56800" y1="24000" x2="56800" y2="24000"/>
                        <a14:foregroundMark x1="65333" y1="25600" x2="65333" y2="25600"/>
                        <a14:foregroundMark x1="62933" y1="56000" x2="62933" y2="56000"/>
                        <a14:foregroundMark x1="74133" y1="35200" x2="74133" y2="35200"/>
                        <a14:foregroundMark x1="72267" y1="60000" x2="72267" y2="60000"/>
                        <a14:foregroundMark x1="74933" y1="66800" x2="74933" y2="66800"/>
                        <a14:foregroundMark x1="72267" y1="45200" x2="72267" y2="45200"/>
                        <a14:foregroundMark x1="62667" y1="44800" x2="62667" y2="44800"/>
                        <a14:foregroundMark x1="53333" y1="44400" x2="53333" y2="44400"/>
                        <a14:foregroundMark x1="44267" y1="46000" x2="44267" y2="46000"/>
                        <a14:foregroundMark x1="34933" y1="45200" x2="34933" y2="45200"/>
                        <a14:foregroundMark x1="24533" y1="44400" x2="24533" y2="44400"/>
                        <a14:foregroundMark x1="15733" y1="45200" x2="15733" y2="45200"/>
                        <a14:foregroundMark x1="7733" y1="82400" x2="7733" y2="82400"/>
                        <a14:foregroundMark x1="8000" y1="80800" x2="8000" y2="80800"/>
                        <a14:foregroundMark x1="8533" y1="76800" x2="8533" y2="76800"/>
                        <a14:foregroundMark x1="10933" y1="79600" x2="10933" y2="79600"/>
                        <a14:foregroundMark x1="11467" y1="86000" x2="11467" y2="86000"/>
                        <a14:foregroundMark x1="9067" y1="89200" x2="9067" y2="89200"/>
                        <a14:foregroundMark x1="13333" y1="83200" x2="13333" y2="83200"/>
                        <a14:foregroundMark x1="14400" y1="78000" x2="14400" y2="78000"/>
                        <a14:foregroundMark x1="16267" y1="84000" x2="16267" y2="84000"/>
                        <a14:foregroundMark x1="19467" y1="85600" x2="19467" y2="85600"/>
                        <a14:foregroundMark x1="21067" y1="79600" x2="21067" y2="79600"/>
                        <a14:foregroundMark x1="24000" y1="79600" x2="24000" y2="79600"/>
                        <a14:foregroundMark x1="22667" y1="84000" x2="22667" y2="84000"/>
                        <a14:foregroundMark x1="24267" y1="84800" x2="24267" y2="84800"/>
                        <a14:foregroundMark x1="22133" y1="88000" x2="22133" y2="88000"/>
                        <a14:foregroundMark x1="28533" y1="82400" x2="28533" y2="82400"/>
                        <a14:foregroundMark x1="31200" y1="79200" x2="31200" y2="79200"/>
                        <a14:foregroundMark x1="33333" y1="80400" x2="33333" y2="80400"/>
                        <a14:foregroundMark x1="33600" y1="77200" x2="33600" y2="77200"/>
                        <a14:foregroundMark x1="34133" y1="76800" x2="34133" y2="76800"/>
                        <a14:foregroundMark x1="32800" y1="87200" x2="32800" y2="87200"/>
                        <a14:foregroundMark x1="32800" y1="85600" x2="32800" y2="85600"/>
                        <a14:foregroundMark x1="35200" y1="82800" x2="35200" y2="82800"/>
                        <a14:foregroundMark x1="40000" y1="79600" x2="40000" y2="79600"/>
                        <a14:foregroundMark x1="38400" y1="88000" x2="38400" y2="88000"/>
                        <a14:foregroundMark x1="35467" y1="89200" x2="35467" y2="89200"/>
                        <a14:foregroundMark x1="43467" y1="80000" x2="43467" y2="80000"/>
                        <a14:foregroundMark x1="45600" y1="80400" x2="45600" y2="80400"/>
                        <a14:foregroundMark x1="44800" y1="90000" x2="44800" y2="90000"/>
                        <a14:foregroundMark x1="46933" y1="81600" x2="46933" y2="81600"/>
                        <a14:foregroundMark x1="47467" y1="79200" x2="47467" y2="79200"/>
                        <a14:foregroundMark x1="51467" y1="79600" x2="51467" y2="79600"/>
                        <a14:foregroundMark x1="51733" y1="76800" x2="51733" y2="76800"/>
                        <a14:foregroundMark x1="53600" y1="76800" x2="53600" y2="76800"/>
                        <a14:foregroundMark x1="53067" y1="82000" x2="53067" y2="82000"/>
                        <a14:foregroundMark x1="56000" y1="79600" x2="56000" y2="79600"/>
                        <a14:foregroundMark x1="54400" y1="87200" x2="54400" y2="87200"/>
                        <a14:foregroundMark x1="60800" y1="84000" x2="60800" y2="84000"/>
                        <a14:foregroundMark x1="63467" y1="82800" x2="63467" y2="82800"/>
                        <a14:foregroundMark x1="67467" y1="80000" x2="67467" y2="80000"/>
                        <a14:foregroundMark x1="73333" y1="79200" x2="73333" y2="79200"/>
                        <a14:foregroundMark x1="76000" y1="80000" x2="76000" y2="80000"/>
                        <a14:foregroundMark x1="79733" y1="78800" x2="79733" y2="78800"/>
                        <a14:foregroundMark x1="81600" y1="78800" x2="81600" y2="78800"/>
                        <a14:foregroundMark x1="83467" y1="82000" x2="83467" y2="82000"/>
                        <a14:foregroundMark x1="86667" y1="79600" x2="86667" y2="79600"/>
                        <a14:foregroundMark x1="91467" y1="83200" x2="91467" y2="83200"/>
                        <a14:foregroundMark x1="93333" y1="80400" x2="93333" y2="80400"/>
                        <a14:foregroundMark x1="92800" y1="90000" x2="92800" y2="90000"/>
                        <a14:foregroundMark x1="90667" y1="88800" x2="90667" y2="88800"/>
                        <a14:foregroundMark x1="85867" y1="89600" x2="85867" y2="89600"/>
                        <a14:foregroundMark x1="66400" y1="88400" x2="66400" y2="884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588" y="1888798"/>
            <a:ext cx="1136404" cy="75403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889F9B6E-E0E9-CD8E-6389-550B9BB8C53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84" b="98256" l="1024" r="982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89" y="4827239"/>
            <a:ext cx="1101434" cy="64879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254EDAF-2536-71C6-C6F9-E1EEA824EA60}"/>
              </a:ext>
            </a:extLst>
          </p:cNvPr>
          <p:cNvSpPr txBox="1"/>
          <p:nvPr/>
        </p:nvSpPr>
        <p:spPr>
          <a:xfrm>
            <a:off x="855970" y="4490564"/>
            <a:ext cx="2619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  <a:latin typeface="Chalkduster" panose="03050602040202020205" pitchFamily="66" charset="77"/>
              </a:rPr>
              <a:t>Circular Colliders</a:t>
            </a:r>
            <a:endParaRPr lang="en-US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B526F105-4D74-618A-BAD7-1BDFF91E845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8621" l="1437" r="98851">
                        <a14:foregroundMark x1="77299" y1="11724" x2="77299" y2="11724"/>
                        <a14:foregroundMark x1="74713" y1="10345" x2="74713" y2="10345"/>
                        <a14:foregroundMark x1="84770" y1="23448" x2="84770" y2="23448"/>
                        <a14:foregroundMark x1="81034" y1="17241" x2="81034" y2="17241"/>
                        <a14:foregroundMark x1="87069" y1="33103" x2="87069" y2="33103"/>
                        <a14:foregroundMark x1="87644" y1="50345" x2="87644" y2="50345"/>
                        <a14:foregroundMark x1="74425" y1="75172" x2="74425" y2="75172"/>
                        <a14:foregroundMark x1="67529" y1="75172" x2="67529" y2="75172"/>
                        <a14:foregroundMark x1="78448" y1="44828" x2="78448" y2="44828"/>
                        <a14:foregroundMark x1="73276" y1="27586" x2="73276" y2="27586"/>
                        <a14:foregroundMark x1="49425" y1="7586" x2="49425" y2="7586"/>
                        <a14:foregroundMark x1="75000" y1="20000" x2="75000" y2="20000"/>
                        <a14:foregroundMark x1="31034" y1="37931" x2="31034" y2="37931"/>
                        <a14:foregroundMark x1="51149" y1="24828" x2="51149" y2="24828"/>
                        <a14:foregroundMark x1="43966" y1="30345" x2="43966" y2="30345"/>
                        <a14:foregroundMark x1="59770" y1="24828" x2="59770" y2="24828"/>
                        <a14:foregroundMark x1="14080" y1="22069" x2="14080" y2="22069"/>
                        <a14:foregroundMark x1="20977" y1="70345" x2="20977" y2="70345"/>
                        <a14:foregroundMark x1="18678" y1="66207" x2="18678" y2="66207"/>
                        <a14:foregroundMark x1="14080" y1="57241" x2="14080" y2="57241"/>
                        <a14:foregroundMark x1="17816" y1="14483" x2="17816" y2="14483"/>
                        <a14:foregroundMark x1="20115" y1="12414" x2="20115" y2="12414"/>
                        <a14:foregroundMark x1="22414" y1="9655" x2="22414" y2="9655"/>
                        <a14:foregroundMark x1="20977" y1="46897" x2="20977" y2="46897"/>
                        <a14:foregroundMark x1="34195" y1="8276" x2="34195" y2="8276"/>
                        <a14:foregroundMark x1="29310" y1="12414" x2="29310" y2="12414"/>
                        <a14:foregroundMark x1="23276" y1="20000" x2="23276" y2="20000"/>
                        <a14:foregroundMark x1="59483" y1="87586" x2="59483" y2="87586"/>
                        <a14:foregroundMark x1="55172" y1="88276" x2="55172" y2="88276"/>
                        <a14:foregroundMark x1="35920" y1="90345" x2="35920" y2="90345"/>
                        <a14:foregroundMark x1="26724" y1="75862" x2="26724" y2="75862"/>
                        <a14:foregroundMark x1="31034" y1="78621" x2="31034" y2="78621"/>
                        <a14:foregroundMark x1="33333" y1="78621" x2="33333" y2="78621"/>
                        <a14:foregroundMark x1="36207" y1="79310" x2="36207" y2="79310"/>
                        <a14:foregroundMark x1="60057" y1="64828" x2="60057" y2="64828"/>
                        <a14:foregroundMark x1="65230" y1="54483" x2="65230" y2="54483"/>
                        <a14:foregroundMark x1="65805" y1="57931" x2="65805" y2="57931"/>
                        <a14:foregroundMark x1="66379" y1="64138" x2="66379" y2="64138"/>
                        <a14:foregroundMark x1="64368" y1="60000" x2="64368" y2="60000"/>
                        <a14:foregroundMark x1="67529" y1="62069" x2="67529" y2="62069"/>
                        <a14:foregroundMark x1="30460" y1="60000" x2="30460" y2="60000"/>
                        <a14:foregroundMark x1="30460" y1="53793" x2="30460" y2="53793"/>
                        <a14:foregroundMark x1="30460" y1="63448" x2="30460" y2="63448"/>
                        <a14:foregroundMark x1="32184" y1="57241" x2="32184" y2="57241"/>
                        <a14:foregroundMark x1="33621" y1="57241" x2="33621" y2="57241"/>
                        <a14:foregroundMark x1="34770" y1="58621" x2="34770" y2="58621"/>
                        <a14:foregroundMark x1="34770" y1="62759" x2="34770" y2="62759"/>
                        <a14:foregroundMark x1="21552" y1="47586" x2="21552" y2="47586"/>
                        <a14:foregroundMark x1="45690" y1="48966" x2="45690" y2="48966"/>
                        <a14:foregroundMark x1="52299" y1="47586" x2="52299" y2="47586"/>
                        <a14:foregroundMark x1="64080" y1="25517" x2="64080" y2="25517"/>
                        <a14:foregroundMark x1="68391" y1="24138" x2="68391" y2="24138"/>
                        <a14:foregroundMark x1="67529" y1="46207" x2="67529" y2="46207"/>
                        <a14:foregroundMark x1="36494" y1="55172" x2="36494" y2="55172"/>
                        <a14:foregroundMark x1="36207" y1="61379" x2="36207" y2="61379"/>
                        <a14:foregroundMark x1="38218" y1="57931" x2="38218" y2="57931"/>
                        <a14:foregroundMark x1="39368" y1="57241" x2="39368" y2="57241"/>
                        <a14:foregroundMark x1="39368" y1="61379" x2="39368" y2="61379"/>
                        <a14:foregroundMark x1="32471" y1="62759" x2="32471" y2="62759"/>
                        <a14:foregroundMark x1="27874" y1="63448" x2="27874" y2="63448"/>
                        <a14:foregroundMark x1="25287" y1="60000" x2="25287" y2="60000"/>
                        <a14:foregroundMark x1="33046" y1="53793" x2="33046" y2="53793"/>
                        <a14:foregroundMark x1="46264" y1="56552" x2="46264" y2="56552"/>
                        <a14:foregroundMark x1="52874" y1="57931" x2="52874" y2="57931"/>
                        <a14:foregroundMark x1="59483" y1="57931" x2="59483" y2="57931"/>
                        <a14:foregroundMark x1="66954" y1="57241" x2="66954" y2="57241"/>
                        <a14:foregroundMark x1="48851" y1="35862" x2="48851" y2="35862"/>
                        <a14:foregroundMark x1="47414" y1="32414" x2="47414" y2="32414"/>
                        <a14:foregroundMark x1="36494" y1="30345" x2="36494" y2="30345"/>
                        <a14:foregroundMark x1="34483" y1="18621" x2="34483" y2="18621"/>
                        <a14:foregroundMark x1="72989" y1="7586" x2="72989" y2="7586"/>
                        <a14:foregroundMark x1="70115" y1="8276" x2="70115" y2="8276"/>
                        <a14:foregroundMark x1="23563" y1="10345" x2="23563" y2="103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9230" y="4984443"/>
            <a:ext cx="1140953" cy="47211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413033C-3CA7-DA94-BE9E-A003D0EC3E6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57" b="99216" l="0" r="998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238" y="5330520"/>
            <a:ext cx="1365364" cy="1260641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75AC72E1-A42F-6A1C-82E7-798B1E8CA52E}"/>
              </a:ext>
            </a:extLst>
          </p:cNvPr>
          <p:cNvSpPr txBox="1"/>
          <p:nvPr/>
        </p:nvSpPr>
        <p:spPr>
          <a:xfrm>
            <a:off x="1371798" y="5720132"/>
            <a:ext cx="968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CEPC </a:t>
            </a:r>
          </a:p>
          <a:p>
            <a:r>
              <a:rPr lang="en-US" dirty="0"/>
              <a:t>Baseline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46A593A4-B37D-880D-AEA0-5C9A1DFE8AF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11" y="2628718"/>
            <a:ext cx="1750751" cy="1350849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58C2CBD3-D5E1-CCB8-D99E-4223CB33AE6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97" y="3673478"/>
            <a:ext cx="887189" cy="528089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74324DC1-05BA-25B4-1A08-9A9131465145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5752" y="2620808"/>
            <a:ext cx="1626560" cy="1433875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D2C53B4A-F5A1-C492-1DBD-6B51C3E5822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4581" y="3600885"/>
            <a:ext cx="669299" cy="430264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01572EA5-0737-CFD6-CCAE-AF7A6710D9EB}"/>
              </a:ext>
            </a:extLst>
          </p:cNvPr>
          <p:cNvSpPr txBox="1"/>
          <p:nvPr/>
        </p:nvSpPr>
        <p:spPr>
          <a:xfrm>
            <a:off x="2557544" y="5533082"/>
            <a:ext cx="18359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No proposed jet</a:t>
            </a:r>
          </a:p>
          <a:p>
            <a:r>
              <a:rPr lang="en-US" sz="1400"/>
              <a:t>ILD is going to do viabilibility studies</a:t>
            </a:r>
          </a:p>
        </p:txBody>
      </p:sp>
      <p:grpSp>
        <p:nvGrpSpPr>
          <p:cNvPr id="28" name="Grupo 27">
            <a:extLst>
              <a:ext uri="{FF2B5EF4-FFF2-40B4-BE49-F238E27FC236}">
                <a16:creationId xmlns:a16="http://schemas.microsoft.com/office/drawing/2014/main" id="{38B6DCDE-34EC-0CE0-8B86-AAC86EABD934}"/>
              </a:ext>
            </a:extLst>
          </p:cNvPr>
          <p:cNvGrpSpPr/>
          <p:nvPr/>
        </p:nvGrpSpPr>
        <p:grpSpPr>
          <a:xfrm>
            <a:off x="3920378" y="1856378"/>
            <a:ext cx="3307255" cy="1120665"/>
            <a:chOff x="4719145" y="1943257"/>
            <a:chExt cx="3307255" cy="1120665"/>
          </a:xfrm>
        </p:grpSpPr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B01A900E-A7BE-CC5B-CDDC-022A06524AD5}"/>
                </a:ext>
              </a:extLst>
            </p:cNvPr>
            <p:cNvSpPr/>
            <p:nvPr/>
          </p:nvSpPr>
          <p:spPr>
            <a:xfrm>
              <a:off x="4719145" y="1943257"/>
              <a:ext cx="3307255" cy="11206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CC30838A-3D81-576C-8269-712034491834}"/>
                </a:ext>
              </a:extLst>
            </p:cNvPr>
            <p:cNvSpPr txBox="1"/>
            <p:nvPr/>
          </p:nvSpPr>
          <p:spPr>
            <a:xfrm>
              <a:off x="4861492" y="2588238"/>
              <a:ext cx="30225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_tradnl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member</a:t>
              </a:r>
              <a:r>
                <a:rPr kumimoji="0" lang="es-ES_tradnl" b="0" i="1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s-ES_tradnl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since</a:t>
              </a:r>
              <a:r>
                <a:rPr kumimoji="0" lang="es-ES_tradnl" b="0" i="1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s-ES_tradnl" b="1" i="1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2009 </a:t>
              </a:r>
              <a:r>
                <a:rPr kumimoji="0" lang="es-ES_tradnl" b="0" i="1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(LOI 2010)</a:t>
              </a:r>
            </a:p>
          </p:txBody>
        </p:sp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F99B601B-5565-C46E-AD09-473F5D2302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36078" y="2127923"/>
              <a:ext cx="669299" cy="430264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AE9B4B88-588D-A189-5B9D-20427888D1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5556" b="88889" l="4969" r="93168">
                          <a14:foregroundMark x1="4969" y1="30556" x2="4969" y2="30556"/>
                          <a14:foregroundMark x1="18634" y1="16667" x2="18634" y2="16667"/>
                          <a14:foregroundMark x1="19255" y1="22222" x2="19255" y2="22222"/>
                          <a14:foregroundMark x1="23602" y1="41667" x2="23602" y2="41667"/>
                          <a14:foregroundMark x1="30435" y1="27778" x2="30435" y2="27778"/>
                          <a14:foregroundMark x1="32919" y1="36111" x2="32919" y2="36111"/>
                          <a14:foregroundMark x1="87578" y1="30556" x2="87578" y2="30556"/>
                          <a14:foregroundMark x1="93168" y1="77778" x2="93168" y2="77778"/>
                          <a14:foregroundMark x1="90062" y1="41667" x2="90062" y2="41667"/>
                          <a14:foregroundMark x1="22981" y1="72222" x2="22981" y2="72222"/>
                          <a14:backgroundMark x1="75155" y1="61111" x2="75155" y2="6111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67151" y="2195567"/>
              <a:ext cx="1327302" cy="294975"/>
            </a:xfrm>
            <a:prstGeom prst="rect">
              <a:avLst/>
            </a:prstGeom>
          </p:spPr>
        </p:pic>
      </p:grp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33EDF02-7184-31D4-10AE-BADE58B0A85A}"/>
              </a:ext>
            </a:extLst>
          </p:cNvPr>
          <p:cNvSpPr txBox="1"/>
          <p:nvPr/>
        </p:nvSpPr>
        <p:spPr>
          <a:xfrm>
            <a:off x="4137311" y="3416219"/>
            <a:ext cx="3942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Chalkduster" panose="03050602040202020205" pitchFamily="66" charset="77"/>
              </a:rPr>
              <a:t>Major responsibilities at ILD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A274373A-8A76-1BE7-52D0-4433D782B281}"/>
              </a:ext>
            </a:extLst>
          </p:cNvPr>
          <p:cNvSpPr txBox="1"/>
          <p:nvPr/>
        </p:nvSpPr>
        <p:spPr>
          <a:xfrm>
            <a:off x="4399580" y="3850869"/>
            <a:ext cx="790223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– </a:t>
            </a:r>
            <a:r>
              <a:rPr lang="en-US" dirty="0">
                <a:solidFill>
                  <a:srgbClr val="0432FF"/>
                </a:solidFill>
                <a:highlight>
                  <a:srgbClr val="FFFF00"/>
                </a:highlight>
                <a:latin typeface="Bradley Hand" pitchFamily="2" charset="77"/>
              </a:rPr>
              <a:t>Editor of the calorimetry chapter of volume 4 of the ILC Technical Design Report</a:t>
            </a:r>
            <a:r>
              <a:rPr lang="en-US" sz="1600" dirty="0"/>
              <a:t>. 2013. </a:t>
            </a:r>
          </a:p>
          <a:p>
            <a:r>
              <a:rPr lang="en-US" sz="1600" dirty="0"/>
              <a:t>(M.C </a:t>
            </a:r>
            <a:r>
              <a:rPr lang="en-US" sz="1600" dirty="0" err="1"/>
              <a:t>Fouz</a:t>
            </a:r>
            <a:r>
              <a:rPr lang="en-US" sz="1600" dirty="0"/>
              <a:t>)</a:t>
            </a:r>
          </a:p>
          <a:p>
            <a:r>
              <a:rPr lang="en-US" sz="1600" dirty="0"/>
              <a:t>– Since 2021. </a:t>
            </a:r>
            <a:r>
              <a:rPr lang="en-US" dirty="0">
                <a:solidFill>
                  <a:srgbClr val="0432FF"/>
                </a:solidFill>
                <a:highlight>
                  <a:srgbClr val="FFFF00"/>
                </a:highlight>
                <a:latin typeface="Bradley Hand" pitchFamily="2" charset="77"/>
                <a:cs typeface="Apple Chancery" panose="03020702040506060504" pitchFamily="66" charset="-79"/>
              </a:rPr>
              <a:t>Technical coordinator and member of the executive team </a:t>
            </a:r>
            <a:r>
              <a:rPr lang="en-US" sz="1600" dirty="0"/>
              <a:t>(M.C </a:t>
            </a:r>
            <a:r>
              <a:rPr lang="en-US" sz="1600" dirty="0" err="1"/>
              <a:t>Fouz</a:t>
            </a:r>
            <a:r>
              <a:rPr lang="en-US" sz="1600" dirty="0"/>
              <a:t>)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1A9C580-67FF-302F-D3C7-92BBBFA96F99}"/>
              </a:ext>
            </a:extLst>
          </p:cNvPr>
          <p:cNvSpPr txBox="1"/>
          <p:nvPr/>
        </p:nvSpPr>
        <p:spPr>
          <a:xfrm>
            <a:off x="4311016" y="5099660"/>
            <a:ext cx="6493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Chalkduster" panose="03050602040202020205" pitchFamily="66" charset="77"/>
              </a:rPr>
              <a:t>Other responsibilities related to Higgs Factories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DC6614FC-5AD8-88F6-B3AE-9F0102A37AEC}"/>
              </a:ext>
            </a:extLst>
          </p:cNvPr>
          <p:cNvSpPr txBox="1"/>
          <p:nvPr/>
        </p:nvSpPr>
        <p:spPr>
          <a:xfrm>
            <a:off x="4610733" y="5530650"/>
            <a:ext cx="75142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432FF"/>
                </a:solidFill>
                <a:effectLst/>
                <a:highlight>
                  <a:srgbClr val="FFFF00"/>
                </a:highlight>
                <a:latin typeface="Bradley Hand" pitchFamily="2" charset="77"/>
                <a:ea typeface="Times New Roman" panose="02020603050405020304" pitchFamily="18" charset="0"/>
              </a:rPr>
              <a:t>Convener of the WG3: Detector R&amp;D of the ECFA study on physics and experiments at </a:t>
            </a:r>
            <a:r>
              <a:rPr lang="en-US" dirty="0" err="1">
                <a:solidFill>
                  <a:srgbClr val="0432FF"/>
                </a:solidFill>
                <a:effectLst/>
                <a:highlight>
                  <a:srgbClr val="FFFF00"/>
                </a:highlight>
                <a:latin typeface="Bradley Hand" pitchFamily="2" charset="77"/>
                <a:ea typeface="Times New Roman" panose="02020603050405020304" pitchFamily="18" charset="0"/>
              </a:rPr>
              <a:t>e+e</a:t>
            </a:r>
            <a:r>
              <a:rPr lang="en-US" dirty="0">
                <a:solidFill>
                  <a:srgbClr val="0432FF"/>
                </a:solidFill>
                <a:effectLst/>
                <a:highlight>
                  <a:srgbClr val="FFFF00"/>
                </a:highlight>
                <a:latin typeface="Bradley Hand" pitchFamily="2" charset="77"/>
                <a:ea typeface="Times New Roman" panose="02020603050405020304" pitchFamily="18" charset="0"/>
              </a:rPr>
              <a:t>- Higgs/EW/Top Factories </a:t>
            </a:r>
            <a:r>
              <a:rPr lang="en-US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Bradley Hand" pitchFamily="2" charset="77"/>
                <a:ea typeface="Times New Roman" panose="02020603050405020304" pitchFamily="18" charset="0"/>
              </a:rPr>
              <a:t>. </a:t>
            </a:r>
            <a:r>
              <a:rPr lang="en-US" sz="16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Since June 2022  (M.C </a:t>
            </a:r>
            <a:r>
              <a:rPr lang="en-US" sz="16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Fouz</a:t>
            </a:r>
            <a:r>
              <a:rPr lang="en-US" sz="16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)</a:t>
            </a:r>
            <a:endParaRPr lang="es-ES" sz="1600" dirty="0"/>
          </a:p>
        </p:txBody>
      </p:sp>
      <p:pic>
        <p:nvPicPr>
          <p:cNvPr id="31" name="Picture 2">
            <a:extLst>
              <a:ext uri="{FF2B5EF4-FFF2-40B4-BE49-F238E27FC236}">
                <a16:creationId xmlns:a16="http://schemas.microsoft.com/office/drawing/2014/main" id="{8CAB8839-981C-2794-16EB-C5AD9EE04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7521" y="2251157"/>
            <a:ext cx="2109555" cy="156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" descr="HCALV3_3">
            <a:extLst>
              <a:ext uri="{FF2B5EF4-FFF2-40B4-BE49-F238E27FC236}">
                <a16:creationId xmlns:a16="http://schemas.microsoft.com/office/drawing/2014/main" id="{3AAB671A-D5C7-A741-C7F4-1218C04B4C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7749071" y="1440498"/>
            <a:ext cx="2078450" cy="1621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80D8EBE6-B6B9-331B-7E78-48E4EB988110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1223" y="1569560"/>
            <a:ext cx="669299" cy="430264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9C8DCBED-830E-8204-FCFE-EC4DF8F49447}"/>
              </a:ext>
            </a:extLst>
          </p:cNvPr>
          <p:cNvSpPr txBox="1"/>
          <p:nvPr/>
        </p:nvSpPr>
        <p:spPr>
          <a:xfrm>
            <a:off x="8895856" y="2971307"/>
            <a:ext cx="93166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" dirty="0"/>
              <a:t>SDHCAL</a:t>
            </a:r>
          </a:p>
        </p:txBody>
      </p:sp>
      <p:sp>
        <p:nvSpPr>
          <p:cNvPr id="35" name="Line 8">
            <a:extLst>
              <a:ext uri="{FF2B5EF4-FFF2-40B4-BE49-F238E27FC236}">
                <a16:creationId xmlns:a16="http://schemas.microsoft.com/office/drawing/2014/main" id="{5A5D4F99-6F48-8826-AE4C-0D2AC07B000D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6538" y="1850495"/>
            <a:ext cx="548265" cy="53608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8">
            <a:extLst>
              <a:ext uri="{FF2B5EF4-FFF2-40B4-BE49-F238E27FC236}">
                <a16:creationId xmlns:a16="http://schemas.microsoft.com/office/drawing/2014/main" id="{284DBDBF-ACFD-86DE-E9FD-418E5E838874}"/>
              </a:ext>
            </a:extLst>
          </p:cNvPr>
          <p:cNvSpPr>
            <a:spLocks noChangeShapeType="1"/>
          </p:cNvSpPr>
          <p:nvPr/>
        </p:nvSpPr>
        <p:spPr bwMode="auto">
          <a:xfrm>
            <a:off x="8356117" y="1823786"/>
            <a:ext cx="548265" cy="53608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" name="Line 9">
            <a:extLst>
              <a:ext uri="{FF2B5EF4-FFF2-40B4-BE49-F238E27FC236}">
                <a16:creationId xmlns:a16="http://schemas.microsoft.com/office/drawing/2014/main" id="{EAF88805-B62E-0187-2F59-FC646D8432D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883795" y="2030949"/>
            <a:ext cx="15169" cy="32074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" name="Line 10">
            <a:extLst>
              <a:ext uri="{FF2B5EF4-FFF2-40B4-BE49-F238E27FC236}">
                <a16:creationId xmlns:a16="http://schemas.microsoft.com/office/drawing/2014/main" id="{4378A72D-D2F6-6062-8453-03938326F743}"/>
              </a:ext>
            </a:extLst>
          </p:cNvPr>
          <p:cNvSpPr>
            <a:spLocks noChangeShapeType="1"/>
          </p:cNvSpPr>
          <p:nvPr/>
        </p:nvSpPr>
        <p:spPr bwMode="auto">
          <a:xfrm>
            <a:off x="8233681" y="1661146"/>
            <a:ext cx="200449" cy="122661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" name="Text Box 11">
            <a:extLst>
              <a:ext uri="{FF2B5EF4-FFF2-40B4-BE49-F238E27FC236}">
                <a16:creationId xmlns:a16="http://schemas.microsoft.com/office/drawing/2014/main" id="{DE07CF6F-B73E-3264-5C6B-1D539A162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4166" y="1424529"/>
            <a:ext cx="10801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b="1" dirty="0">
                <a:cs typeface="Arial" pitchFamily="34" charset="0"/>
              </a:rPr>
              <a:t>Module</a:t>
            </a:r>
          </a:p>
        </p:txBody>
      </p:sp>
      <p:sp>
        <p:nvSpPr>
          <p:cNvPr id="40" name="Arc 12">
            <a:extLst>
              <a:ext uri="{FF2B5EF4-FFF2-40B4-BE49-F238E27FC236}">
                <a16:creationId xmlns:a16="http://schemas.microsoft.com/office/drawing/2014/main" id="{578BF513-9AAF-668A-206A-003B48E1592A}"/>
              </a:ext>
            </a:extLst>
          </p:cNvPr>
          <p:cNvSpPr>
            <a:spLocks/>
          </p:cNvSpPr>
          <p:nvPr/>
        </p:nvSpPr>
        <p:spPr bwMode="auto">
          <a:xfrm rot="11644148" flipH="1" flipV="1">
            <a:off x="8343115" y="1876485"/>
            <a:ext cx="560184" cy="126296"/>
          </a:xfrm>
          <a:custGeom>
            <a:avLst/>
            <a:gdLst>
              <a:gd name="T0" fmla="*/ 0 w 21711"/>
              <a:gd name="T1" fmla="*/ 0 h 21600"/>
              <a:gd name="T2" fmla="*/ 2147483647 w 21711"/>
              <a:gd name="T3" fmla="*/ 2147483647 h 21600"/>
              <a:gd name="T4" fmla="*/ 2147483647 w 21711"/>
              <a:gd name="T5" fmla="*/ 2147483647 h 21600"/>
              <a:gd name="T6" fmla="*/ 0 60000 65536"/>
              <a:gd name="T7" fmla="*/ 0 60000 65536"/>
              <a:gd name="T8" fmla="*/ 0 60000 65536"/>
              <a:gd name="T9" fmla="*/ 0 w 21711"/>
              <a:gd name="T10" fmla="*/ 0 h 21600"/>
              <a:gd name="T11" fmla="*/ 21711 w 2171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11" h="21600" fill="none" extrusionOk="0">
                <a:moveTo>
                  <a:pt x="0" y="0"/>
                </a:moveTo>
                <a:cubicBezTo>
                  <a:pt x="37" y="0"/>
                  <a:pt x="74" y="-1"/>
                  <a:pt x="111" y="0"/>
                </a:cubicBezTo>
                <a:cubicBezTo>
                  <a:pt x="12040" y="0"/>
                  <a:pt x="21711" y="9670"/>
                  <a:pt x="21711" y="21600"/>
                </a:cubicBezTo>
              </a:path>
              <a:path w="21711" h="21600" stroke="0" extrusionOk="0">
                <a:moveTo>
                  <a:pt x="0" y="0"/>
                </a:moveTo>
                <a:cubicBezTo>
                  <a:pt x="37" y="0"/>
                  <a:pt x="74" y="-1"/>
                  <a:pt x="111" y="0"/>
                </a:cubicBezTo>
                <a:cubicBezTo>
                  <a:pt x="12040" y="0"/>
                  <a:pt x="21711" y="9670"/>
                  <a:pt x="21711" y="21600"/>
                </a:cubicBezTo>
                <a:lnTo>
                  <a:pt x="111" y="21600"/>
                </a:lnTo>
                <a:close/>
              </a:path>
            </a:pathLst>
          </a:cu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Arc 13">
            <a:extLst>
              <a:ext uri="{FF2B5EF4-FFF2-40B4-BE49-F238E27FC236}">
                <a16:creationId xmlns:a16="http://schemas.microsoft.com/office/drawing/2014/main" id="{04490F24-93E5-2C6F-F6E0-7234BF478140}"/>
              </a:ext>
            </a:extLst>
          </p:cNvPr>
          <p:cNvSpPr>
            <a:spLocks/>
          </p:cNvSpPr>
          <p:nvPr/>
        </p:nvSpPr>
        <p:spPr bwMode="auto">
          <a:xfrm rot="11644148" flipH="1" flipV="1">
            <a:off x="8474221" y="1803796"/>
            <a:ext cx="560185" cy="126296"/>
          </a:xfrm>
          <a:custGeom>
            <a:avLst/>
            <a:gdLst>
              <a:gd name="T0" fmla="*/ 0 w 21711"/>
              <a:gd name="T1" fmla="*/ 0 h 21600"/>
              <a:gd name="T2" fmla="*/ 2147483647 w 21711"/>
              <a:gd name="T3" fmla="*/ 2147483647 h 21600"/>
              <a:gd name="T4" fmla="*/ 2147483647 w 21711"/>
              <a:gd name="T5" fmla="*/ 2147483647 h 21600"/>
              <a:gd name="T6" fmla="*/ 0 60000 65536"/>
              <a:gd name="T7" fmla="*/ 0 60000 65536"/>
              <a:gd name="T8" fmla="*/ 0 60000 65536"/>
              <a:gd name="T9" fmla="*/ 0 w 21711"/>
              <a:gd name="T10" fmla="*/ 0 h 21600"/>
              <a:gd name="T11" fmla="*/ 21711 w 2171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11" h="21600" fill="none" extrusionOk="0">
                <a:moveTo>
                  <a:pt x="0" y="0"/>
                </a:moveTo>
                <a:cubicBezTo>
                  <a:pt x="37" y="0"/>
                  <a:pt x="74" y="-1"/>
                  <a:pt x="111" y="0"/>
                </a:cubicBezTo>
                <a:cubicBezTo>
                  <a:pt x="12040" y="0"/>
                  <a:pt x="21711" y="9670"/>
                  <a:pt x="21711" y="21600"/>
                </a:cubicBezTo>
              </a:path>
              <a:path w="21711" h="21600" stroke="0" extrusionOk="0">
                <a:moveTo>
                  <a:pt x="0" y="0"/>
                </a:moveTo>
                <a:cubicBezTo>
                  <a:pt x="37" y="0"/>
                  <a:pt x="74" y="-1"/>
                  <a:pt x="111" y="0"/>
                </a:cubicBezTo>
                <a:cubicBezTo>
                  <a:pt x="12040" y="0"/>
                  <a:pt x="21711" y="9670"/>
                  <a:pt x="21711" y="21600"/>
                </a:cubicBezTo>
                <a:lnTo>
                  <a:pt x="111" y="21600"/>
                </a:lnTo>
                <a:close/>
              </a:path>
            </a:pathLst>
          </a:cu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Line 14">
            <a:extLst>
              <a:ext uri="{FF2B5EF4-FFF2-40B4-BE49-F238E27FC236}">
                <a16:creationId xmlns:a16="http://schemas.microsoft.com/office/drawing/2014/main" id="{DDABAC5F-8583-8E03-D41D-6BB34F9C1A1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350699" y="1745645"/>
            <a:ext cx="167947" cy="84501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" name="Line 15">
            <a:extLst>
              <a:ext uri="{FF2B5EF4-FFF2-40B4-BE49-F238E27FC236}">
                <a16:creationId xmlns:a16="http://schemas.microsoft.com/office/drawing/2014/main" id="{A5BAB214-9F9A-E47B-4213-CC1BF354815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865375" y="1962803"/>
            <a:ext cx="167947" cy="84501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138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A3B79B-5BD2-952F-9379-5214E423E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Present</a:t>
            </a:r>
            <a:r>
              <a:rPr lang="es-ES" dirty="0"/>
              <a:t> </a:t>
            </a:r>
            <a:r>
              <a:rPr lang="es-ES" dirty="0" err="1"/>
              <a:t>developments</a:t>
            </a:r>
            <a:r>
              <a:rPr lang="es-ES" dirty="0"/>
              <a:t> and future </a:t>
            </a:r>
            <a:r>
              <a:rPr lang="es-ES" dirty="0" err="1"/>
              <a:t>evolution</a:t>
            </a:r>
            <a:r>
              <a:rPr lang="es-ES" dirty="0"/>
              <a:t>: </a:t>
            </a:r>
            <a:r>
              <a:rPr lang="es-ES" dirty="0" err="1"/>
              <a:t>Mechanics</a:t>
            </a:r>
            <a:endParaRPr lang="es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7610577-851F-4808-5504-1CBACA469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D9C4BA3-5E87-0D61-181F-A223FED75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288D1639-B866-3450-17D0-430781EE0575}"/>
              </a:ext>
            </a:extLst>
          </p:cNvPr>
          <p:cNvGrpSpPr/>
          <p:nvPr/>
        </p:nvGrpSpPr>
        <p:grpSpPr>
          <a:xfrm>
            <a:off x="5300989" y="1639118"/>
            <a:ext cx="3908331" cy="2846882"/>
            <a:chOff x="4856278" y="2831439"/>
            <a:chExt cx="2809357" cy="2087687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6B2EF780-B5E8-7EF9-7A65-5AD976B3F4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56278" y="2831439"/>
              <a:ext cx="2809357" cy="2087687"/>
            </a:xfrm>
            <a:prstGeom prst="rect">
              <a:avLst/>
            </a:prstGeom>
          </p:spPr>
        </p:pic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ECCFB48B-FACF-4111-6800-754B15C6867E}"/>
                </a:ext>
              </a:extLst>
            </p:cNvPr>
            <p:cNvSpPr txBox="1"/>
            <p:nvPr/>
          </p:nvSpPr>
          <p:spPr>
            <a:xfrm>
              <a:off x="5779117" y="3612912"/>
              <a:ext cx="1029474" cy="248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FF00"/>
                  </a:solidFill>
                </a:rPr>
                <a:t>5 plates 3x1m</a:t>
              </a:r>
              <a:r>
                <a:rPr lang="en-US" sz="1600" b="1" baseline="30000" dirty="0">
                  <a:solidFill>
                    <a:srgbClr val="FFFF00"/>
                  </a:solidFill>
                </a:rPr>
                <a:t>2</a:t>
              </a:r>
            </a:p>
          </p:txBody>
        </p:sp>
        <p:grpSp>
          <p:nvGrpSpPr>
            <p:cNvPr id="16" name="Grupo 15">
              <a:extLst>
                <a:ext uri="{FF2B5EF4-FFF2-40B4-BE49-F238E27FC236}">
                  <a16:creationId xmlns:a16="http://schemas.microsoft.com/office/drawing/2014/main" id="{CC6F7B1A-8471-43D6-30B3-4A689EDEEAF6}"/>
                </a:ext>
              </a:extLst>
            </p:cNvPr>
            <p:cNvGrpSpPr/>
            <p:nvPr/>
          </p:nvGrpSpPr>
          <p:grpSpPr>
            <a:xfrm>
              <a:off x="4856278" y="4044560"/>
              <a:ext cx="1870806" cy="870062"/>
              <a:chOff x="1683416" y="2876997"/>
              <a:chExt cx="1870806" cy="870062"/>
            </a:xfrm>
          </p:grpSpPr>
          <p:pic>
            <p:nvPicPr>
              <p:cNvPr id="18" name="Imagen 17">
                <a:extLst>
                  <a:ext uri="{FF2B5EF4-FFF2-40B4-BE49-F238E27FC236}">
                    <a16:creationId xmlns:a16="http://schemas.microsoft.com/office/drawing/2014/main" id="{299F8D70-8949-8769-2F7D-0CFF5DFC89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698142" y="2878557"/>
                <a:ext cx="1856080" cy="868502"/>
              </a:xfrm>
              <a:prstGeom prst="rect">
                <a:avLst/>
              </a:prstGeom>
            </p:spPr>
          </p:pic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B9A14DD1-0335-AB24-6861-251299940419}"/>
                  </a:ext>
                </a:extLst>
              </p:cNvPr>
              <p:cNvSpPr txBox="1"/>
              <p:nvPr/>
            </p:nvSpPr>
            <p:spPr>
              <a:xfrm flipH="1">
                <a:off x="1683416" y="3250946"/>
                <a:ext cx="85006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FFFF00"/>
                    </a:solidFill>
                  </a:rPr>
                  <a:t>Welding zones</a:t>
                </a:r>
              </a:p>
            </p:txBody>
          </p:sp>
          <p:cxnSp>
            <p:nvCxnSpPr>
              <p:cNvPr id="20" name="Conector recto de flecha 19">
                <a:extLst>
                  <a:ext uri="{FF2B5EF4-FFF2-40B4-BE49-F238E27FC236}">
                    <a16:creationId xmlns:a16="http://schemas.microsoft.com/office/drawing/2014/main" id="{D1BEE7D5-05EE-B6CD-C89D-082088099491}"/>
                  </a:ext>
                </a:extLst>
              </p:cNvPr>
              <p:cNvCxnSpPr>
                <a:cxnSpLocks/>
                <a:stCxn id="19" idx="2"/>
              </p:cNvCxnSpPr>
              <p:nvPr/>
            </p:nvCxnSpPr>
            <p:spPr>
              <a:xfrm flipV="1">
                <a:off x="2108447" y="3443720"/>
                <a:ext cx="134691" cy="268891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ector recto de flecha 20">
                <a:extLst>
                  <a:ext uri="{FF2B5EF4-FFF2-40B4-BE49-F238E27FC236}">
                    <a16:creationId xmlns:a16="http://schemas.microsoft.com/office/drawing/2014/main" id="{AA9E6F96-2414-B918-C82E-DCE4C1F165B4}"/>
                  </a:ext>
                </a:extLst>
              </p:cNvPr>
              <p:cNvCxnSpPr>
                <a:cxnSpLocks/>
                <a:stCxn id="19" idx="2"/>
              </p:cNvCxnSpPr>
              <p:nvPr/>
            </p:nvCxnSpPr>
            <p:spPr>
              <a:xfrm flipV="1">
                <a:off x="2108447" y="3451874"/>
                <a:ext cx="344421" cy="260737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ector recto de flecha 21">
                <a:extLst>
                  <a:ext uri="{FF2B5EF4-FFF2-40B4-BE49-F238E27FC236}">
                    <a16:creationId xmlns:a16="http://schemas.microsoft.com/office/drawing/2014/main" id="{5914FDEA-3AF5-D802-FA4D-8DFFC1CDE3D1}"/>
                  </a:ext>
                </a:extLst>
              </p:cNvPr>
              <p:cNvCxnSpPr>
                <a:cxnSpLocks/>
                <a:stCxn id="19" idx="2"/>
              </p:cNvCxnSpPr>
              <p:nvPr/>
            </p:nvCxnSpPr>
            <p:spPr>
              <a:xfrm flipV="1">
                <a:off x="2108447" y="3487760"/>
                <a:ext cx="542829" cy="224851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ector recto de flecha 22">
                <a:extLst>
                  <a:ext uri="{FF2B5EF4-FFF2-40B4-BE49-F238E27FC236}">
                    <a16:creationId xmlns:a16="http://schemas.microsoft.com/office/drawing/2014/main" id="{AD42CFC9-B6DE-FADD-B977-016C5C4189C4}"/>
                  </a:ext>
                </a:extLst>
              </p:cNvPr>
              <p:cNvCxnSpPr>
                <a:cxnSpLocks/>
                <a:stCxn id="19" idx="2"/>
              </p:cNvCxnSpPr>
              <p:nvPr/>
            </p:nvCxnSpPr>
            <p:spPr>
              <a:xfrm flipV="1">
                <a:off x="2108447" y="3526656"/>
                <a:ext cx="790569" cy="185955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ectángulo 23">
                <a:extLst>
                  <a:ext uri="{FF2B5EF4-FFF2-40B4-BE49-F238E27FC236}">
                    <a16:creationId xmlns:a16="http://schemas.microsoft.com/office/drawing/2014/main" id="{75675093-956F-D3CB-D13C-1BDCE1132BFB}"/>
                  </a:ext>
                </a:extLst>
              </p:cNvPr>
              <p:cNvSpPr/>
              <p:nvPr/>
            </p:nvSpPr>
            <p:spPr>
              <a:xfrm>
                <a:off x="1693862" y="2876997"/>
                <a:ext cx="1824787" cy="870062"/>
              </a:xfrm>
              <a:prstGeom prst="rect">
                <a:avLst/>
              </a:prstGeom>
              <a:noFill/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6" name="Grupo 25">
            <a:extLst>
              <a:ext uri="{FF2B5EF4-FFF2-40B4-BE49-F238E27FC236}">
                <a16:creationId xmlns:a16="http://schemas.microsoft.com/office/drawing/2014/main" id="{81E4EBB3-0023-92C8-4EF8-1E27F3B2D01F}"/>
              </a:ext>
            </a:extLst>
          </p:cNvPr>
          <p:cNvGrpSpPr/>
          <p:nvPr/>
        </p:nvGrpSpPr>
        <p:grpSpPr>
          <a:xfrm>
            <a:off x="245823" y="1849352"/>
            <a:ext cx="4705901" cy="2644716"/>
            <a:chOff x="866877" y="3553084"/>
            <a:chExt cx="4705901" cy="2644716"/>
          </a:xfrm>
        </p:grpSpPr>
        <p:grpSp>
          <p:nvGrpSpPr>
            <p:cNvPr id="27" name="Grupo 26">
              <a:extLst>
                <a:ext uri="{FF2B5EF4-FFF2-40B4-BE49-F238E27FC236}">
                  <a16:creationId xmlns:a16="http://schemas.microsoft.com/office/drawing/2014/main" id="{86328949-B739-5297-CDB7-C275FC51EC45}"/>
                </a:ext>
              </a:extLst>
            </p:cNvPr>
            <p:cNvGrpSpPr/>
            <p:nvPr/>
          </p:nvGrpSpPr>
          <p:grpSpPr>
            <a:xfrm>
              <a:off x="866877" y="3553084"/>
              <a:ext cx="4705901" cy="2644716"/>
              <a:chOff x="866878" y="3447692"/>
              <a:chExt cx="4705901" cy="2644716"/>
            </a:xfrm>
          </p:grpSpPr>
          <p:pic>
            <p:nvPicPr>
              <p:cNvPr id="30" name="Picture 5" descr="C:\Users\u7068\Pictures\2015_09_03\IMG_3848.JPG">
                <a:extLst>
                  <a:ext uri="{FF2B5EF4-FFF2-40B4-BE49-F238E27FC236}">
                    <a16:creationId xmlns:a16="http://schemas.microsoft.com/office/drawing/2014/main" id="{2782E17C-ABB4-F22D-08EA-7FF5E5C63DF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6878" y="3447692"/>
                <a:ext cx="4705901" cy="26447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D7CFDCAD-BBF6-1D4B-56CE-C0B33C2C9542}"/>
                  </a:ext>
                </a:extLst>
              </p:cNvPr>
              <p:cNvSpPr txBox="1"/>
              <p:nvPr/>
            </p:nvSpPr>
            <p:spPr>
              <a:xfrm>
                <a:off x="1164602" y="3582045"/>
                <a:ext cx="872355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Plate</a:t>
                </a:r>
                <a:endParaRPr kumimoji="0" lang="es-E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s-ES" sz="1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handling</a:t>
                </a:r>
                <a:endParaRPr kumimoji="0" lang="es-E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s-ES" sz="1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tool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BDF3A9A7-1CB4-4823-395B-454077DE18A4}"/>
                  </a:ext>
                </a:extLst>
              </p:cNvPr>
              <p:cNvSpPr txBox="1"/>
              <p:nvPr/>
            </p:nvSpPr>
            <p:spPr>
              <a:xfrm>
                <a:off x="987254" y="4320709"/>
                <a:ext cx="80919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Plate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entering</a:t>
                </a:r>
              </a:p>
            </p:txBody>
          </p:sp>
          <p:cxnSp>
            <p:nvCxnSpPr>
              <p:cNvPr id="33" name="Conector recto de flecha 32">
                <a:extLst>
                  <a:ext uri="{FF2B5EF4-FFF2-40B4-BE49-F238E27FC236}">
                    <a16:creationId xmlns:a16="http://schemas.microsoft.com/office/drawing/2014/main" id="{20F8CA17-464A-F0D6-9045-D7DDD36FEE80}"/>
                  </a:ext>
                </a:extLst>
              </p:cNvPr>
              <p:cNvCxnSpPr>
                <a:stCxn id="32" idx="3"/>
              </p:cNvCxnSpPr>
              <p:nvPr/>
            </p:nvCxnSpPr>
            <p:spPr>
              <a:xfrm>
                <a:off x="1796450" y="4582319"/>
                <a:ext cx="288599" cy="405359"/>
              </a:xfrm>
              <a:prstGeom prst="straightConnector1">
                <a:avLst/>
              </a:prstGeom>
              <a:ln w="28575">
                <a:solidFill>
                  <a:schemeClr val="bg2">
                    <a:lumMod val="1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4" name="Imagen 33">
                <a:extLst>
                  <a:ext uri="{FF2B5EF4-FFF2-40B4-BE49-F238E27FC236}">
                    <a16:creationId xmlns:a16="http://schemas.microsoft.com/office/drawing/2014/main" id="{D0F82C52-7CD3-BA82-2A7D-16CF17AA9D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60" y="5639552"/>
                <a:ext cx="1802980" cy="395277"/>
              </a:xfrm>
              <a:prstGeom prst="rect">
                <a:avLst/>
              </a:prstGeom>
            </p:spPr>
          </p:pic>
        </p:grpSp>
        <p:pic>
          <p:nvPicPr>
            <p:cNvPr id="28" name="Picture 3" descr="C:\Users\u7068\Pictures\2015_09_03\IMG_3839.JPG">
              <a:extLst>
                <a:ext uri="{FF2B5EF4-FFF2-40B4-BE49-F238E27FC236}">
                  <a16:creationId xmlns:a16="http://schemas.microsoft.com/office/drawing/2014/main" id="{1BE5C208-9AF4-0855-671C-687F968CC6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2614" y="5324617"/>
              <a:ext cx="1505561" cy="846126"/>
            </a:xfrm>
            <a:prstGeom prst="rect">
              <a:avLst/>
            </a:prstGeom>
            <a:noFill/>
            <a:ln w="5715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9" name="Conector recto de flecha 28">
              <a:extLst>
                <a:ext uri="{FF2B5EF4-FFF2-40B4-BE49-F238E27FC236}">
                  <a16:creationId xmlns:a16="http://schemas.microsoft.com/office/drawing/2014/main" id="{5D75106A-7120-D12C-9322-E59EB6F8AC25}"/>
                </a:ext>
              </a:extLst>
            </p:cNvPr>
            <p:cNvCxnSpPr>
              <a:cxnSpLocks/>
              <a:endCxn id="28" idx="0"/>
            </p:cNvCxnSpPr>
            <p:nvPr/>
          </p:nvCxnSpPr>
          <p:spPr>
            <a:xfrm>
              <a:off x="4303946" y="5048695"/>
              <a:ext cx="471449" cy="275922"/>
            </a:xfrm>
            <a:prstGeom prst="straightConnector1">
              <a:avLst/>
            </a:prstGeom>
            <a:ln w="28575">
              <a:solidFill>
                <a:schemeClr val="accent6">
                  <a:lumMod val="60000"/>
                  <a:lumOff val="4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upo 34">
            <a:extLst>
              <a:ext uri="{FF2B5EF4-FFF2-40B4-BE49-F238E27FC236}">
                <a16:creationId xmlns:a16="http://schemas.microsoft.com/office/drawing/2014/main" id="{D1C1C0DF-6F68-D187-B05D-1FB3B830A440}"/>
              </a:ext>
            </a:extLst>
          </p:cNvPr>
          <p:cNvGrpSpPr/>
          <p:nvPr/>
        </p:nvGrpSpPr>
        <p:grpSpPr>
          <a:xfrm>
            <a:off x="3130302" y="1578844"/>
            <a:ext cx="1832765" cy="877163"/>
            <a:chOff x="7083161" y="828072"/>
            <a:chExt cx="1832765" cy="877163"/>
          </a:xfrm>
        </p:grpSpPr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5F49D07D-4345-4FA0-0D45-C8E80CE28CCA}"/>
                </a:ext>
              </a:extLst>
            </p:cNvPr>
            <p:cNvSpPr txBox="1"/>
            <p:nvPr/>
          </p:nvSpPr>
          <p:spPr>
            <a:xfrm>
              <a:off x="7083161" y="828072"/>
              <a:ext cx="792846" cy="877163"/>
            </a:xfrm>
            <a:prstGeom prst="rect">
              <a:avLst/>
            </a:prstGeom>
            <a:solidFill>
              <a:srgbClr val="A3B1C5"/>
            </a:solidFill>
          </p:spPr>
          <p:txBody>
            <a:bodyPr wrap="none" rtlCol="0">
              <a:spAutoFit/>
            </a:bodyPr>
            <a:lstStyle/>
            <a:p>
              <a:endParaRPr lang="en-US" sz="900" b="1" dirty="0">
                <a:solidFill>
                  <a:srgbClr val="9BBB59">
                    <a:lumMod val="75000"/>
                  </a:srgbClr>
                </a:solidFill>
              </a:endParaRPr>
            </a:p>
            <a:p>
              <a:r>
                <a:rPr lang="en-US" sz="1400" b="1" dirty="0">
                  <a:solidFill>
                    <a:schemeClr val="tx2">
                      <a:lumMod val="75000"/>
                    </a:schemeClr>
                  </a:solidFill>
                </a:rPr>
                <a:t>Roller </a:t>
              </a:r>
            </a:p>
            <a:p>
              <a:r>
                <a:rPr lang="en-US" sz="1400" b="1" dirty="0">
                  <a:solidFill>
                    <a:schemeClr val="tx2">
                      <a:lumMod val="75000"/>
                    </a:schemeClr>
                  </a:solidFill>
                </a:rPr>
                <a:t>Leveling</a:t>
              </a:r>
            </a:p>
            <a:p>
              <a:endParaRPr lang="en-US" sz="1400" dirty="0"/>
            </a:p>
          </p:txBody>
        </p:sp>
        <p:pic>
          <p:nvPicPr>
            <p:cNvPr id="37" name="9 Imagen">
              <a:extLst>
                <a:ext uri="{FF2B5EF4-FFF2-40B4-BE49-F238E27FC236}">
                  <a16:creationId xmlns:a16="http://schemas.microsoft.com/office/drawing/2014/main" id="{2C8D268F-0F1D-9FAD-AAFF-152512B7E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275" y="831114"/>
              <a:ext cx="1092651" cy="874121"/>
            </a:xfrm>
            <a:prstGeom prst="rect">
              <a:avLst/>
            </a:prstGeom>
          </p:spPr>
        </p:pic>
        <p:sp>
          <p:nvSpPr>
            <p:cNvPr id="38" name="Rectángulo 37">
              <a:extLst>
                <a:ext uri="{FF2B5EF4-FFF2-40B4-BE49-F238E27FC236}">
                  <a16:creationId xmlns:a16="http://schemas.microsoft.com/office/drawing/2014/main" id="{9DBFE515-17A3-239D-57FE-04635D19C808}"/>
                </a:ext>
              </a:extLst>
            </p:cNvPr>
            <p:cNvSpPr/>
            <p:nvPr/>
          </p:nvSpPr>
          <p:spPr>
            <a:xfrm>
              <a:off x="7083161" y="828072"/>
              <a:ext cx="1832765" cy="877163"/>
            </a:xfrm>
            <a:prstGeom prst="rect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CuadroTexto 38">
            <a:extLst>
              <a:ext uri="{FF2B5EF4-FFF2-40B4-BE49-F238E27FC236}">
                <a16:creationId xmlns:a16="http://schemas.microsoft.com/office/drawing/2014/main" id="{00196B44-A9C1-1A95-AC40-C6D3F2AEDBCB}"/>
              </a:ext>
            </a:extLst>
          </p:cNvPr>
          <p:cNvSpPr txBox="1"/>
          <p:nvPr/>
        </p:nvSpPr>
        <p:spPr>
          <a:xfrm>
            <a:off x="135641" y="1008959"/>
            <a:ext cx="4867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Procedures developed with roller leveling for improving planarity of absorber plates (1x3m</a:t>
            </a:r>
            <a:r>
              <a:rPr lang="en-CA" sz="1600" baseline="30000" dirty="0"/>
              <a:t>2</a:t>
            </a:r>
            <a:r>
              <a:rPr lang="en-CA" sz="1600" dirty="0"/>
              <a:t>)  from several mm to  ~500 microns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897FF739-CF94-EAC7-0C77-9F19B8A51405}"/>
              </a:ext>
            </a:extLst>
          </p:cNvPr>
          <p:cNvSpPr txBox="1"/>
          <p:nvPr/>
        </p:nvSpPr>
        <p:spPr>
          <a:xfrm>
            <a:off x="5030387" y="1011128"/>
            <a:ext cx="7161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Development of Electron Beam Welding assembly protocols to reduce deformations introduced by welding procedures below mm level (600 microns in this test)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29B828F0-E521-85A9-73E4-5C10886CD007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 rot="16200000">
            <a:off x="9209034" y="1850244"/>
            <a:ext cx="2846883" cy="2386651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973D270E-001B-0CCD-558B-0E2C72F43D5F}"/>
              </a:ext>
            </a:extLst>
          </p:cNvPr>
          <p:cNvSpPr txBox="1"/>
          <p:nvPr/>
        </p:nvSpPr>
        <p:spPr>
          <a:xfrm>
            <a:off x="366199" y="4867004"/>
            <a:ext cx="109107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1600" b="1" dirty="0">
              <a:solidFill>
                <a:srgbClr val="7030A0"/>
              </a:solidFill>
            </a:endParaRP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US" sz="1600" dirty="0"/>
              <a:t>The structure was at the limit of the machine used at CERN, </a:t>
            </a:r>
            <a:r>
              <a:rPr lang="en-US" sz="1600" b="1" dirty="0">
                <a:solidFill>
                  <a:srgbClr val="C00000"/>
                </a:solidFill>
              </a:rPr>
              <a:t>for larger modules </a:t>
            </a:r>
            <a:r>
              <a:rPr lang="en-US" sz="1600" dirty="0"/>
              <a:t>a bigger machine will be needed  but the handling of such heavy structure </a:t>
            </a:r>
            <a:r>
              <a:rPr lang="en-US" sz="1600" b="1" dirty="0">
                <a:solidFill>
                  <a:srgbClr val="C00000"/>
                </a:solidFill>
              </a:rPr>
              <a:t>could be very complicated </a:t>
            </a:r>
            <a:r>
              <a:rPr lang="en-US" sz="1600" dirty="0"/>
              <a:t>(The structure needs to be moved an rotated several times) </a:t>
            </a:r>
          </a:p>
          <a:p>
            <a:pPr lvl="1" algn="just"/>
            <a:endParaRPr lang="en-US" sz="1600" dirty="0"/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US" sz="1600" b="1" dirty="0">
                <a:solidFill>
                  <a:srgbClr val="00B050"/>
                </a:solidFill>
              </a:rPr>
              <a:t>A promising option </a:t>
            </a:r>
            <a:r>
              <a:rPr lang="en-US" sz="1600" dirty="0"/>
              <a:t>is to </a:t>
            </a:r>
            <a:r>
              <a:rPr lang="en-US" sz="1600" b="1" dirty="0">
                <a:solidFill>
                  <a:srgbClr val="00B050"/>
                </a:solidFill>
              </a:rPr>
              <a:t>build sub-modules </a:t>
            </a:r>
            <a:r>
              <a:rPr lang="en-US" sz="1600" dirty="0"/>
              <a:t>and after </a:t>
            </a:r>
            <a:r>
              <a:rPr lang="en-US" sz="1600" b="1" dirty="0">
                <a:solidFill>
                  <a:srgbClr val="00B050"/>
                </a:solidFill>
              </a:rPr>
              <a:t>weld them using laser welding</a:t>
            </a:r>
            <a:r>
              <a:rPr lang="en-US" sz="1600" dirty="0"/>
              <a:t>. The procedure should introduce reasonable deformations (the rigidity of the modules is much higher than for individual plates.</a:t>
            </a:r>
          </a:p>
          <a:p>
            <a:pPr marL="1657350" lvl="3" indent="-285750" algn="just">
              <a:buFont typeface="Arial" panose="020B0604020202020204" pitchFamily="34" charset="0"/>
              <a:buChar char="•"/>
            </a:pPr>
            <a:r>
              <a:rPr lang="en-US" sz="1600" b="1" i="1" dirty="0"/>
              <a:t>This will be tested using some of the prototypes already produced.</a:t>
            </a:r>
          </a:p>
          <a:p>
            <a:pPr lvl="3" algn="just"/>
            <a:endParaRPr lang="en-US" sz="1600" dirty="0"/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C815D5D6-BBDE-FAD8-023C-ADB9D5CA61E5}"/>
              </a:ext>
            </a:extLst>
          </p:cNvPr>
          <p:cNvSpPr txBox="1"/>
          <p:nvPr/>
        </p:nvSpPr>
        <p:spPr>
          <a:xfrm>
            <a:off x="5373287" y="4613492"/>
            <a:ext cx="6475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  <a:latin typeface="Chalkduster" panose="03050602040202020205" pitchFamily="66" charset="77"/>
              </a:rPr>
              <a:t>All work done by CIEMAT, funded by AIDA2020</a:t>
            </a:r>
            <a:endParaRPr lang="en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2E68553-E069-340F-F94F-5ECC5D31B6AC}"/>
              </a:ext>
            </a:extLst>
          </p:cNvPr>
          <p:cNvSpPr txBox="1"/>
          <p:nvPr/>
        </p:nvSpPr>
        <p:spPr>
          <a:xfrm>
            <a:off x="305628" y="4717660"/>
            <a:ext cx="1975396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mpd="dbl">
            <a:solidFill>
              <a:schemeClr val="tx1"/>
            </a:solidFill>
            <a:bevel/>
            <a:extLst>
              <a:ext uri="{C807C97D-BFC1-408E-A445-0C87EB9F89A2}">
                <ask:lineSketchStyleProps xmlns:ask="http://schemas.microsoft.com/office/drawing/2018/sketchyshapes" sd="615697673">
                  <a:custGeom>
                    <a:avLst/>
                    <a:gdLst>
                      <a:gd name="connsiteX0" fmla="*/ 0 w 1975396"/>
                      <a:gd name="connsiteY0" fmla="*/ 0 h 400110"/>
                      <a:gd name="connsiteX1" fmla="*/ 658465 w 1975396"/>
                      <a:gd name="connsiteY1" fmla="*/ 0 h 400110"/>
                      <a:gd name="connsiteX2" fmla="*/ 1257669 w 1975396"/>
                      <a:gd name="connsiteY2" fmla="*/ 0 h 400110"/>
                      <a:gd name="connsiteX3" fmla="*/ 1975396 w 1975396"/>
                      <a:gd name="connsiteY3" fmla="*/ 0 h 400110"/>
                      <a:gd name="connsiteX4" fmla="*/ 1975396 w 1975396"/>
                      <a:gd name="connsiteY4" fmla="*/ 400110 h 400110"/>
                      <a:gd name="connsiteX5" fmla="*/ 1277423 w 1975396"/>
                      <a:gd name="connsiteY5" fmla="*/ 400110 h 400110"/>
                      <a:gd name="connsiteX6" fmla="*/ 658465 w 1975396"/>
                      <a:gd name="connsiteY6" fmla="*/ 400110 h 400110"/>
                      <a:gd name="connsiteX7" fmla="*/ 0 w 1975396"/>
                      <a:gd name="connsiteY7" fmla="*/ 400110 h 400110"/>
                      <a:gd name="connsiteX8" fmla="*/ 0 w 1975396"/>
                      <a:gd name="connsiteY8" fmla="*/ 0 h 400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975396" h="400110" fill="none" extrusionOk="0">
                        <a:moveTo>
                          <a:pt x="0" y="0"/>
                        </a:moveTo>
                        <a:cubicBezTo>
                          <a:pt x="304668" y="26983"/>
                          <a:pt x="334372" y="-15204"/>
                          <a:pt x="658465" y="0"/>
                        </a:cubicBezTo>
                        <a:cubicBezTo>
                          <a:pt x="982558" y="15204"/>
                          <a:pt x="1037939" y="7183"/>
                          <a:pt x="1257669" y="0"/>
                        </a:cubicBezTo>
                        <a:cubicBezTo>
                          <a:pt x="1477399" y="-7183"/>
                          <a:pt x="1740517" y="4161"/>
                          <a:pt x="1975396" y="0"/>
                        </a:cubicBezTo>
                        <a:cubicBezTo>
                          <a:pt x="1971219" y="190510"/>
                          <a:pt x="1982017" y="260712"/>
                          <a:pt x="1975396" y="400110"/>
                        </a:cubicBezTo>
                        <a:cubicBezTo>
                          <a:pt x="1819361" y="397592"/>
                          <a:pt x="1513582" y="394638"/>
                          <a:pt x="1277423" y="400110"/>
                        </a:cubicBezTo>
                        <a:cubicBezTo>
                          <a:pt x="1041264" y="405582"/>
                          <a:pt x="843641" y="399514"/>
                          <a:pt x="658465" y="400110"/>
                        </a:cubicBezTo>
                        <a:cubicBezTo>
                          <a:pt x="473289" y="400706"/>
                          <a:pt x="227309" y="410113"/>
                          <a:pt x="0" y="400110"/>
                        </a:cubicBezTo>
                        <a:cubicBezTo>
                          <a:pt x="16158" y="292050"/>
                          <a:pt x="-17595" y="188139"/>
                          <a:pt x="0" y="0"/>
                        </a:cubicBezTo>
                        <a:close/>
                      </a:path>
                      <a:path w="1975396" h="400110" stroke="0" extrusionOk="0">
                        <a:moveTo>
                          <a:pt x="0" y="0"/>
                        </a:moveTo>
                        <a:cubicBezTo>
                          <a:pt x="268799" y="-15030"/>
                          <a:pt x="334357" y="-16543"/>
                          <a:pt x="599203" y="0"/>
                        </a:cubicBezTo>
                        <a:cubicBezTo>
                          <a:pt x="864049" y="16543"/>
                          <a:pt x="978069" y="-11966"/>
                          <a:pt x="1237915" y="0"/>
                        </a:cubicBezTo>
                        <a:cubicBezTo>
                          <a:pt x="1497761" y="11966"/>
                          <a:pt x="1627673" y="22335"/>
                          <a:pt x="1975396" y="0"/>
                        </a:cubicBezTo>
                        <a:cubicBezTo>
                          <a:pt x="1990694" y="165536"/>
                          <a:pt x="1974776" y="294508"/>
                          <a:pt x="1975396" y="400110"/>
                        </a:cubicBezTo>
                        <a:cubicBezTo>
                          <a:pt x="1818800" y="387476"/>
                          <a:pt x="1664554" y="405931"/>
                          <a:pt x="1356439" y="400110"/>
                        </a:cubicBezTo>
                        <a:cubicBezTo>
                          <a:pt x="1048324" y="394289"/>
                          <a:pt x="855920" y="379172"/>
                          <a:pt x="658465" y="400110"/>
                        </a:cubicBezTo>
                        <a:cubicBezTo>
                          <a:pt x="461010" y="421048"/>
                          <a:pt x="243316" y="416277"/>
                          <a:pt x="0" y="400110"/>
                        </a:cubicBezTo>
                        <a:cubicBezTo>
                          <a:pt x="-7452" y="311631"/>
                          <a:pt x="-14204" y="17174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2000" i="1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Future R&amp;D </a:t>
            </a:r>
            <a:endParaRPr kumimoji="0" lang="es-ES_tradnl" sz="2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80151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AA8E31-49BC-8CDB-4593-356255D78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Present</a:t>
            </a:r>
            <a:r>
              <a:rPr lang="es-ES" dirty="0"/>
              <a:t> </a:t>
            </a:r>
            <a:r>
              <a:rPr lang="es-ES" dirty="0" err="1"/>
              <a:t>developments</a:t>
            </a:r>
            <a:r>
              <a:rPr lang="es-ES" dirty="0"/>
              <a:t> and future </a:t>
            </a:r>
            <a:r>
              <a:rPr lang="es-ES" dirty="0" err="1"/>
              <a:t>evolution</a:t>
            </a:r>
            <a:r>
              <a:rPr lang="es-ES" dirty="0"/>
              <a:t>: </a:t>
            </a:r>
            <a:r>
              <a:rPr lang="es-ES" dirty="0" err="1"/>
              <a:t>Electronics</a:t>
            </a:r>
            <a:endParaRPr lang="es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0C8E20A-78D9-411D-CB8D-1FA06F168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D766BD9-EA48-E5F6-2ACA-D9068BC7D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grpSp>
        <p:nvGrpSpPr>
          <p:cNvPr id="5" name="Grupo 52">
            <a:extLst>
              <a:ext uri="{FF2B5EF4-FFF2-40B4-BE49-F238E27FC236}">
                <a16:creationId xmlns:a16="http://schemas.microsoft.com/office/drawing/2014/main" id="{4DBA0F48-0927-48A8-5E14-FE020857E891}"/>
              </a:ext>
            </a:extLst>
          </p:cNvPr>
          <p:cNvGrpSpPr/>
          <p:nvPr/>
        </p:nvGrpSpPr>
        <p:grpSpPr>
          <a:xfrm>
            <a:off x="8897963" y="2228447"/>
            <a:ext cx="3315176" cy="1512168"/>
            <a:chOff x="6299700" y="1466000"/>
            <a:chExt cx="3315176" cy="1512168"/>
          </a:xfrm>
        </p:grpSpPr>
        <p:pic>
          <p:nvPicPr>
            <p:cNvPr id="6" name="Picture 236" descr="IMGP9425-2">
              <a:extLst>
                <a:ext uri="{FF2B5EF4-FFF2-40B4-BE49-F238E27FC236}">
                  <a16:creationId xmlns:a16="http://schemas.microsoft.com/office/drawing/2014/main" id="{C7DEFCC9-CD63-4397-D3E5-6ABAEADB14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0367" y="1466000"/>
              <a:ext cx="2934469" cy="1426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232">
              <a:extLst>
                <a:ext uri="{FF2B5EF4-FFF2-40B4-BE49-F238E27FC236}">
                  <a16:creationId xmlns:a16="http://schemas.microsoft.com/office/drawing/2014/main" id="{865AC972-F9EF-242F-C7FB-ABD6DE1AE8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4751" y="1538008"/>
              <a:ext cx="8572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DIF #1 </a:t>
              </a:r>
            </a:p>
          </p:txBody>
        </p:sp>
        <p:sp>
          <p:nvSpPr>
            <p:cNvPr id="8" name="Text Box 234">
              <a:hlinkClick r:id="" action="ppaction://noaction"/>
              <a:extLst>
                <a:ext uri="{FF2B5EF4-FFF2-40B4-BE49-F238E27FC236}">
                  <a16:creationId xmlns:a16="http://schemas.microsoft.com/office/drawing/2014/main" id="{5CC510C1-5FDB-2ABA-3EEE-4A6CF06400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90939" y="1943415"/>
              <a:ext cx="1023937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DIF</a:t>
              </a: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#2 </a:t>
              </a:r>
            </a:p>
          </p:txBody>
        </p:sp>
        <p:sp>
          <p:nvSpPr>
            <p:cNvPr id="9" name="Text Box 235">
              <a:extLst>
                <a:ext uri="{FF2B5EF4-FFF2-40B4-BE49-F238E27FC236}">
                  <a16:creationId xmlns:a16="http://schemas.microsoft.com/office/drawing/2014/main" id="{699D56B1-BC00-556C-9D38-E28C739683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55376" y="2640030"/>
              <a:ext cx="8572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1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DIF #3 </a:t>
              </a:r>
            </a:p>
          </p:txBody>
        </p:sp>
        <p:sp>
          <p:nvSpPr>
            <p:cNvPr id="10" name="26 Rectángulo">
              <a:extLst>
                <a:ext uri="{FF2B5EF4-FFF2-40B4-BE49-F238E27FC236}">
                  <a16:creationId xmlns:a16="http://schemas.microsoft.com/office/drawing/2014/main" id="{7EE033CE-4A5F-A2A8-DE8A-5152AB538C2D}"/>
                </a:ext>
              </a:extLst>
            </p:cNvPr>
            <p:cNvSpPr/>
            <p:nvPr/>
          </p:nvSpPr>
          <p:spPr>
            <a:xfrm rot="247261">
              <a:off x="6406453" y="2217804"/>
              <a:ext cx="2909097" cy="61677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Text Box 10">
              <a:extLst>
                <a:ext uri="{FF2B5EF4-FFF2-40B4-BE49-F238E27FC236}">
                  <a16:creationId xmlns:a16="http://schemas.microsoft.com/office/drawing/2014/main" id="{B43F50E7-6A12-43C5-4797-209012C896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99700" y="1686623"/>
              <a:ext cx="247696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144 ASICs= 9216 channels/1m</a:t>
              </a:r>
              <a:r>
                <a:rPr kumimoji="0" lang="en-US" sz="14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" name="62 Grupo">
            <a:extLst>
              <a:ext uri="{FF2B5EF4-FFF2-40B4-BE49-F238E27FC236}">
                <a16:creationId xmlns:a16="http://schemas.microsoft.com/office/drawing/2014/main" id="{52BEF06C-C019-A9F3-DF68-365B8CE1DA83}"/>
              </a:ext>
            </a:extLst>
          </p:cNvPr>
          <p:cNvGrpSpPr/>
          <p:nvPr/>
        </p:nvGrpSpPr>
        <p:grpSpPr>
          <a:xfrm>
            <a:off x="2831637" y="2401517"/>
            <a:ext cx="1924838" cy="1177953"/>
            <a:chOff x="1912838" y="4149080"/>
            <a:chExt cx="2044656" cy="1160463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89EE5404-3299-F42C-B0D6-4C68CB03EF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7306" y="4149080"/>
              <a:ext cx="1500188" cy="1160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66 CuadroTexto">
              <a:extLst>
                <a:ext uri="{FF2B5EF4-FFF2-40B4-BE49-F238E27FC236}">
                  <a16:creationId xmlns:a16="http://schemas.microsoft.com/office/drawing/2014/main" id="{8C44D247-F91C-27F0-F8F0-C3842E2938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51720" y="4509120"/>
              <a:ext cx="560558" cy="303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USB </a:t>
              </a:r>
            </a:p>
          </p:txBody>
        </p:sp>
        <p:sp>
          <p:nvSpPr>
            <p:cNvPr id="15" name="67 CuadroTexto">
              <a:extLst>
                <a:ext uri="{FF2B5EF4-FFF2-40B4-BE49-F238E27FC236}">
                  <a16:creationId xmlns:a16="http://schemas.microsoft.com/office/drawing/2014/main" id="{5191138F-42AD-E936-E23F-56091568DC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2838" y="4869160"/>
              <a:ext cx="655914" cy="303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HDMI</a:t>
              </a:r>
            </a:p>
          </p:txBody>
        </p:sp>
      </p:grpSp>
      <p:grpSp>
        <p:nvGrpSpPr>
          <p:cNvPr id="16" name="Grupo 51">
            <a:extLst>
              <a:ext uri="{FF2B5EF4-FFF2-40B4-BE49-F238E27FC236}">
                <a16:creationId xmlns:a16="http://schemas.microsoft.com/office/drawing/2014/main" id="{A8BEF779-5095-33ED-93F1-EA7D426E7FF4}"/>
              </a:ext>
            </a:extLst>
          </p:cNvPr>
          <p:cNvGrpSpPr/>
          <p:nvPr/>
        </p:nvGrpSpPr>
        <p:grpSpPr>
          <a:xfrm>
            <a:off x="4902921" y="2378633"/>
            <a:ext cx="3991090" cy="1435874"/>
            <a:chOff x="2195551" y="1603677"/>
            <a:chExt cx="4070399" cy="1543866"/>
          </a:xfrm>
        </p:grpSpPr>
        <p:pic>
          <p:nvPicPr>
            <p:cNvPr id="17" name="Picture 9" descr="dual_hr">
              <a:extLst>
                <a:ext uri="{FF2B5EF4-FFF2-40B4-BE49-F238E27FC236}">
                  <a16:creationId xmlns:a16="http://schemas.microsoft.com/office/drawing/2014/main" id="{10D84DC5-E842-5C1C-CB20-4561D71AC7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551" y="1619438"/>
              <a:ext cx="4009710" cy="119067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  <a:effectLst>
              <a:outerShdw dist="107763" dir="8100000" algn="ctr" rotWithShape="0">
                <a:srgbClr val="808080"/>
              </a:outerShdw>
            </a:effectLst>
          </p:spPr>
        </p:pic>
        <p:sp>
          <p:nvSpPr>
            <p:cNvPr id="18" name="Text Box 14">
              <a:extLst>
                <a:ext uri="{FF2B5EF4-FFF2-40B4-BE49-F238E27FC236}">
                  <a16:creationId xmlns:a16="http://schemas.microsoft.com/office/drawing/2014/main" id="{85ED4506-0C3D-E92E-AD1D-BC38494352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61" y="2026589"/>
              <a:ext cx="834118" cy="397109"/>
            </a:xfrm>
            <a:prstGeom prst="rect">
              <a:avLst/>
            </a:prstGeom>
            <a:solidFill>
              <a:srgbClr val="F9F604">
                <a:alpha val="60001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" charset="0"/>
                  <a:ea typeface="+mn-ea"/>
                  <a:cs typeface="Times New Roman" pitchFamily="1" charset="0"/>
                </a:rPr>
                <a:t>ASU1</a:t>
              </a: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" charset="0"/>
                <a:ea typeface="+mn-ea"/>
                <a:cs typeface="Times New Roman" pitchFamily="1" charset="0"/>
              </a:endParaRPr>
            </a:p>
          </p:txBody>
        </p:sp>
        <p:sp>
          <p:nvSpPr>
            <p:cNvPr id="19" name="Text Box 16">
              <a:extLst>
                <a:ext uri="{FF2B5EF4-FFF2-40B4-BE49-F238E27FC236}">
                  <a16:creationId xmlns:a16="http://schemas.microsoft.com/office/drawing/2014/main" id="{31714F80-8AC1-27F9-9A5D-51397F58C0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1776" y="1603677"/>
              <a:ext cx="1078322" cy="330925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Verdana" pitchFamily="1" charset="0"/>
                  <a:ea typeface="+mn-ea"/>
                  <a:cs typeface="Times New Roman" pitchFamily="1" charset="0"/>
                </a:rPr>
                <a:t> 3072 </a:t>
              </a:r>
              <a:r>
                <a:rPr kumimoji="0" lang="en-US" sz="1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Verdana" pitchFamily="1" charset="0"/>
                  <a:ea typeface="+mn-ea"/>
                  <a:cs typeface="Times New Roman" pitchFamily="1" charset="0"/>
                </a:rPr>
                <a:t>ch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1" charset="0"/>
                <a:ea typeface="+mn-ea"/>
                <a:cs typeface="Times New Roman" pitchFamily="1" charset="0"/>
              </a:endParaRPr>
            </a:p>
          </p:txBody>
        </p:sp>
        <p:sp>
          <p:nvSpPr>
            <p:cNvPr id="20" name="Text Box 17">
              <a:extLst>
                <a:ext uri="{FF2B5EF4-FFF2-40B4-BE49-F238E27FC236}">
                  <a16:creationId xmlns:a16="http://schemas.microsoft.com/office/drawing/2014/main" id="{CB806534-C4B3-7034-8F79-C25CEA829C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1298" y="2026589"/>
              <a:ext cx="796434" cy="397109"/>
            </a:xfrm>
            <a:prstGeom prst="rect">
              <a:avLst/>
            </a:prstGeom>
            <a:solidFill>
              <a:srgbClr val="F9F604">
                <a:alpha val="60001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" charset="0"/>
                  <a:ea typeface="+mn-ea"/>
                  <a:cs typeface="Times New Roman" pitchFamily="1" charset="0"/>
                </a:rPr>
                <a:t>ASU2</a:t>
              </a: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" charset="0"/>
                <a:ea typeface="+mn-ea"/>
                <a:cs typeface="Times New Roman" pitchFamily="1" charset="0"/>
              </a:endParaRPr>
            </a:p>
          </p:txBody>
        </p:sp>
        <p:sp>
          <p:nvSpPr>
            <p:cNvPr id="21" name="Text Box 13">
              <a:extLst>
                <a:ext uri="{FF2B5EF4-FFF2-40B4-BE49-F238E27FC236}">
                  <a16:creationId xmlns:a16="http://schemas.microsoft.com/office/drawing/2014/main" id="{8335C0D5-E563-E675-300A-8C1424AA99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24460" y="2503850"/>
              <a:ext cx="587025" cy="397109"/>
            </a:xfrm>
            <a:prstGeom prst="rect">
              <a:avLst/>
            </a:prstGeom>
            <a:solidFill>
              <a:srgbClr val="F9F60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" charset="0"/>
                  <a:ea typeface="+mn-ea"/>
                  <a:cs typeface="Times New Roman" pitchFamily="1" charset="0"/>
                </a:rPr>
                <a:t>DIF</a:t>
              </a: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" charset="0"/>
                <a:ea typeface="+mn-ea"/>
                <a:cs typeface="Times New Roman" pitchFamily="1" charset="0"/>
              </a:endParaRPr>
            </a:p>
          </p:txBody>
        </p:sp>
        <p:sp>
          <p:nvSpPr>
            <p:cNvPr id="22" name="Text Box 30">
              <a:extLst>
                <a:ext uri="{FF2B5EF4-FFF2-40B4-BE49-F238E27FC236}">
                  <a16:creationId xmlns:a16="http://schemas.microsoft.com/office/drawing/2014/main" id="{E39AB305-9F27-29DC-97A1-C83C630906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2148" y="2783526"/>
              <a:ext cx="1116418" cy="36401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100 cm</a:t>
              </a: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Line 31">
              <a:extLst>
                <a:ext uri="{FF2B5EF4-FFF2-40B4-BE49-F238E27FC236}">
                  <a16:creationId xmlns:a16="http://schemas.microsoft.com/office/drawing/2014/main" id="{65DEA09C-E1F1-D57E-D337-5D5973B0DE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81395" y="2972410"/>
              <a:ext cx="104595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Line 32">
              <a:extLst>
                <a:ext uri="{FF2B5EF4-FFF2-40B4-BE49-F238E27FC236}">
                  <a16:creationId xmlns:a16="http://schemas.microsoft.com/office/drawing/2014/main" id="{FEBC552E-393A-D550-9B4F-C19DF8E705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5833" y="2972410"/>
              <a:ext cx="156685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Text Box 33">
              <a:extLst>
                <a:ext uri="{FF2B5EF4-FFF2-40B4-BE49-F238E27FC236}">
                  <a16:creationId xmlns:a16="http://schemas.microsoft.com/office/drawing/2014/main" id="{34A7C1AB-8E70-181F-BB70-33EF697706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37791" y="2070928"/>
              <a:ext cx="728159" cy="36401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33 cm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Line 34">
              <a:extLst>
                <a:ext uri="{FF2B5EF4-FFF2-40B4-BE49-F238E27FC236}">
                  <a16:creationId xmlns:a16="http://schemas.microsoft.com/office/drawing/2014/main" id="{DF97E33F-42BB-E164-081D-7FACE2CA45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88335" y="1613842"/>
              <a:ext cx="0" cy="52887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Line 35">
              <a:extLst>
                <a:ext uri="{FF2B5EF4-FFF2-40B4-BE49-F238E27FC236}">
                  <a16:creationId xmlns:a16="http://schemas.microsoft.com/office/drawing/2014/main" id="{1B8AB1C2-B74D-14C2-8BD7-823889B175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5641" y="2363783"/>
              <a:ext cx="0" cy="44073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Line 28">
              <a:extLst>
                <a:ext uri="{FF2B5EF4-FFF2-40B4-BE49-F238E27FC236}">
                  <a16:creationId xmlns:a16="http://schemas.microsoft.com/office/drawing/2014/main" id="{C13A67BC-78C4-06AF-EDB8-0EE8091444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75154" y="2186528"/>
              <a:ext cx="125346" cy="317321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9" name="Line 28">
            <a:extLst>
              <a:ext uri="{FF2B5EF4-FFF2-40B4-BE49-F238E27FC236}">
                <a16:creationId xmlns:a16="http://schemas.microsoft.com/office/drawing/2014/main" id="{7784D3E2-2515-3143-F1B6-93E549D8AE8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488890" y="3142274"/>
            <a:ext cx="564060" cy="317321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0" name="27 Conector recto de flecha">
            <a:extLst>
              <a:ext uri="{FF2B5EF4-FFF2-40B4-BE49-F238E27FC236}">
                <a16:creationId xmlns:a16="http://schemas.microsoft.com/office/drawing/2014/main" id="{589BFB65-02C6-B330-A8FD-EFEFB06A7E0B}"/>
              </a:ext>
            </a:extLst>
          </p:cNvPr>
          <p:cNvCxnSpPr/>
          <p:nvPr/>
        </p:nvCxnSpPr>
        <p:spPr>
          <a:xfrm flipH="1" flipV="1">
            <a:off x="8451511" y="3201755"/>
            <a:ext cx="960212" cy="11614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uadroTexto 55">
            <a:extLst>
              <a:ext uri="{FF2B5EF4-FFF2-40B4-BE49-F238E27FC236}">
                <a16:creationId xmlns:a16="http://schemas.microsoft.com/office/drawing/2014/main" id="{901B075A-F500-1F37-9E64-D6E1BE0D7ABC}"/>
              </a:ext>
            </a:extLst>
          </p:cNvPr>
          <p:cNvSpPr txBox="1"/>
          <p:nvPr/>
        </p:nvSpPr>
        <p:spPr>
          <a:xfrm>
            <a:off x="7141890" y="1859175"/>
            <a:ext cx="1189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HADROC chip</a:t>
            </a:r>
          </a:p>
        </p:txBody>
      </p:sp>
      <p:cxnSp>
        <p:nvCxnSpPr>
          <p:cNvPr id="32" name="Conector recto de flecha 57">
            <a:extLst>
              <a:ext uri="{FF2B5EF4-FFF2-40B4-BE49-F238E27FC236}">
                <a16:creationId xmlns:a16="http://schemas.microsoft.com/office/drawing/2014/main" id="{0C98437A-3C8E-169A-8BFF-264E52E9A4C1}"/>
              </a:ext>
            </a:extLst>
          </p:cNvPr>
          <p:cNvCxnSpPr/>
          <p:nvPr/>
        </p:nvCxnSpPr>
        <p:spPr>
          <a:xfrm>
            <a:off x="7831190" y="2228448"/>
            <a:ext cx="500321" cy="291069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ángulo 58">
            <a:extLst>
              <a:ext uri="{FF2B5EF4-FFF2-40B4-BE49-F238E27FC236}">
                <a16:creationId xmlns:a16="http://schemas.microsoft.com/office/drawing/2014/main" id="{7D7EC63C-B06A-7509-7858-4019852AA44B}"/>
              </a:ext>
            </a:extLst>
          </p:cNvPr>
          <p:cNvSpPr/>
          <p:nvPr/>
        </p:nvSpPr>
        <p:spPr>
          <a:xfrm>
            <a:off x="8627876" y="1817332"/>
            <a:ext cx="35959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1m</a:t>
            </a:r>
            <a:r>
              <a:rPr kumimoji="0" lang="en-US" sz="1400" b="1" i="0" u="none" strike="noStrike" kern="1200" cap="none" spc="0" normalizeH="0" baseline="3000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board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" pitchFamily="2" charset="2"/>
              </a:rPr>
              <a:t> 6 ASUs hosting 24 ASICs 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7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5" name="35 CuadroTexto">
            <a:extLst>
              <a:ext uri="{FF2B5EF4-FFF2-40B4-BE49-F238E27FC236}">
                <a16:creationId xmlns:a16="http://schemas.microsoft.com/office/drawing/2014/main" id="{06A7790C-670F-4854-D41A-F4B9CAD667AD}"/>
              </a:ext>
            </a:extLst>
          </p:cNvPr>
          <p:cNvSpPr txBox="1"/>
          <p:nvPr/>
        </p:nvSpPr>
        <p:spPr>
          <a:xfrm>
            <a:off x="432297" y="1707088"/>
            <a:ext cx="4213013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DIF for 2 ASU (Active Sensor Unit.- PCB+ASICs)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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3 DIFs for  ONE 1m2 GRPC detector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3F36F1B-2B78-C26D-32CF-7AE8A238A6ED}"/>
              </a:ext>
            </a:extLst>
          </p:cNvPr>
          <p:cNvSpPr txBox="1"/>
          <p:nvPr/>
        </p:nvSpPr>
        <p:spPr>
          <a:xfrm>
            <a:off x="432297" y="1229365"/>
            <a:ext cx="5846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  <a:latin typeface="Chalkduster" panose="03050602040202020205" pitchFamily="66" charset="77"/>
              </a:rPr>
              <a:t>Readout electronics for the 1m3 prototype</a:t>
            </a:r>
            <a:endParaRPr lang="en-US" dirty="0"/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C53CEDBF-D5A4-4982-27E1-6B0E8E073E6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8823" y="4851327"/>
            <a:ext cx="2705089" cy="1988788"/>
          </a:xfrm>
          <a:prstGeom prst="rect">
            <a:avLst/>
          </a:prstGeom>
        </p:spPr>
      </p:pic>
      <p:pic>
        <p:nvPicPr>
          <p:cNvPr id="49" name="Picture 3">
            <a:extLst>
              <a:ext uri="{FF2B5EF4-FFF2-40B4-BE49-F238E27FC236}">
                <a16:creationId xmlns:a16="http://schemas.microsoft.com/office/drawing/2014/main" id="{5E68F9AC-D140-0197-4EEA-5C7C21F8FE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7114" y="4804348"/>
            <a:ext cx="4716016" cy="1340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40 CuadroTexto">
            <a:extLst>
              <a:ext uri="{FF2B5EF4-FFF2-40B4-BE49-F238E27FC236}">
                <a16:creationId xmlns:a16="http://schemas.microsoft.com/office/drawing/2014/main" id="{9879CE84-0011-8180-A8BC-F9AF29130893}"/>
              </a:ext>
            </a:extLst>
          </p:cNvPr>
          <p:cNvSpPr txBox="1"/>
          <p:nvPr/>
        </p:nvSpPr>
        <p:spPr>
          <a:xfrm>
            <a:off x="1272924" y="4288523"/>
            <a:ext cx="9646151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Only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DIF per GRPC (any dimension)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small dimensions to fit in the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small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space available at the final detector</a:t>
            </a:r>
          </a:p>
        </p:txBody>
      </p:sp>
      <p:sp>
        <p:nvSpPr>
          <p:cNvPr id="51" name="41 Elipse">
            <a:extLst>
              <a:ext uri="{FF2B5EF4-FFF2-40B4-BE49-F238E27FC236}">
                <a16:creationId xmlns:a16="http://schemas.microsoft.com/office/drawing/2014/main" id="{289BE30D-90B3-5A39-2241-774561AC2D16}"/>
              </a:ext>
            </a:extLst>
          </p:cNvPr>
          <p:cNvSpPr/>
          <p:nvPr/>
        </p:nvSpPr>
        <p:spPr>
          <a:xfrm>
            <a:off x="6603896" y="5440568"/>
            <a:ext cx="510850" cy="337661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2" name="42 Conector recto de flecha">
            <a:extLst>
              <a:ext uri="{FF2B5EF4-FFF2-40B4-BE49-F238E27FC236}">
                <a16:creationId xmlns:a16="http://schemas.microsoft.com/office/drawing/2014/main" id="{BDFE1359-A4A7-FDD5-6C52-4DFCA0ACC52D}"/>
              </a:ext>
            </a:extLst>
          </p:cNvPr>
          <p:cNvCxnSpPr>
            <a:cxnSpLocks/>
            <a:endCxn id="47" idx="1"/>
          </p:cNvCxnSpPr>
          <p:nvPr/>
        </p:nvCxnSpPr>
        <p:spPr>
          <a:xfrm>
            <a:off x="2255512" y="4613717"/>
            <a:ext cx="163311" cy="12320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43 CuadroTexto">
            <a:extLst>
              <a:ext uri="{FF2B5EF4-FFF2-40B4-BE49-F238E27FC236}">
                <a16:creationId xmlns:a16="http://schemas.microsoft.com/office/drawing/2014/main" id="{3D887108-66AE-BA58-3B2A-C02C7E596615}"/>
              </a:ext>
            </a:extLst>
          </p:cNvPr>
          <p:cNvSpPr txBox="1"/>
          <p:nvPr/>
        </p:nvSpPr>
        <p:spPr>
          <a:xfrm>
            <a:off x="9411723" y="6247250"/>
            <a:ext cx="1484702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DIF dimensions</a:t>
            </a:r>
          </a:p>
        </p:txBody>
      </p:sp>
      <p:pic>
        <p:nvPicPr>
          <p:cNvPr id="54" name="Picture 2">
            <a:extLst>
              <a:ext uri="{FF2B5EF4-FFF2-40B4-BE49-F238E27FC236}">
                <a16:creationId xmlns:a16="http://schemas.microsoft.com/office/drawing/2014/main" id="{B2A42420-038F-374D-FE07-059C595AC3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9218" y="5937075"/>
            <a:ext cx="184785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5" name="46 Conector recto de flecha">
            <a:extLst>
              <a:ext uri="{FF2B5EF4-FFF2-40B4-BE49-F238E27FC236}">
                <a16:creationId xmlns:a16="http://schemas.microsoft.com/office/drawing/2014/main" id="{7CE0CE40-F243-FFB7-AE7D-C8449554DEE3}"/>
              </a:ext>
            </a:extLst>
          </p:cNvPr>
          <p:cNvCxnSpPr>
            <a:cxnSpLocks/>
            <a:endCxn id="51" idx="7"/>
          </p:cNvCxnSpPr>
          <p:nvPr/>
        </p:nvCxnSpPr>
        <p:spPr>
          <a:xfrm>
            <a:off x="5444887" y="4627077"/>
            <a:ext cx="1595047" cy="862940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uadroTexto 36">
            <a:extLst>
              <a:ext uri="{FF2B5EF4-FFF2-40B4-BE49-F238E27FC236}">
                <a16:creationId xmlns:a16="http://schemas.microsoft.com/office/drawing/2014/main" id="{9DD608CE-96BF-EA86-F66A-11ECFC1B836B}"/>
              </a:ext>
            </a:extLst>
          </p:cNvPr>
          <p:cNvSpPr txBox="1"/>
          <p:nvPr/>
        </p:nvSpPr>
        <p:spPr>
          <a:xfrm>
            <a:off x="432297" y="3882204"/>
            <a:ext cx="702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  <a:latin typeface="Chalkduster" panose="03050602040202020205" pitchFamily="66" charset="77"/>
              </a:rPr>
              <a:t>New Readout electronics: </a:t>
            </a:r>
            <a:r>
              <a:rPr lang="en-US" b="1" dirty="0">
                <a:latin typeface="Chalkduster" panose="03050602040202020205" pitchFamily="66" charset="77"/>
              </a:rPr>
              <a:t>New ASIC + new DIF</a:t>
            </a:r>
            <a:endParaRPr lang="en-US" dirty="0"/>
          </a:p>
        </p:txBody>
      </p:sp>
      <p:cxnSp>
        <p:nvCxnSpPr>
          <p:cNvPr id="65" name="46 Conector recto de flecha">
            <a:extLst>
              <a:ext uri="{FF2B5EF4-FFF2-40B4-BE49-F238E27FC236}">
                <a16:creationId xmlns:a16="http://schemas.microsoft.com/office/drawing/2014/main" id="{13730F05-063F-C06E-2425-878DC89234AB}"/>
              </a:ext>
            </a:extLst>
          </p:cNvPr>
          <p:cNvCxnSpPr>
            <a:cxnSpLocks/>
          </p:cNvCxnSpPr>
          <p:nvPr/>
        </p:nvCxnSpPr>
        <p:spPr>
          <a:xfrm>
            <a:off x="5444887" y="4613717"/>
            <a:ext cx="1159009" cy="1409545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41 Elipse">
            <a:extLst>
              <a:ext uri="{FF2B5EF4-FFF2-40B4-BE49-F238E27FC236}">
                <a16:creationId xmlns:a16="http://schemas.microsoft.com/office/drawing/2014/main" id="{12D84841-87AA-7041-2A90-B8C9D9147F3E}"/>
              </a:ext>
            </a:extLst>
          </p:cNvPr>
          <p:cNvSpPr/>
          <p:nvPr/>
        </p:nvSpPr>
        <p:spPr>
          <a:xfrm>
            <a:off x="6465510" y="6044478"/>
            <a:ext cx="602580" cy="337661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6754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A3BA7B-FFEF-94CD-A8DC-618DF68DA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Present</a:t>
            </a:r>
            <a:r>
              <a:rPr lang="es-ES" dirty="0"/>
              <a:t> </a:t>
            </a:r>
            <a:r>
              <a:rPr lang="es-ES" dirty="0" err="1"/>
              <a:t>developments</a:t>
            </a:r>
            <a:r>
              <a:rPr lang="es-ES" dirty="0"/>
              <a:t> and future </a:t>
            </a:r>
            <a:r>
              <a:rPr lang="es-ES" dirty="0" err="1"/>
              <a:t>evolution</a:t>
            </a:r>
            <a:r>
              <a:rPr lang="es-ES" dirty="0"/>
              <a:t>: </a:t>
            </a:r>
            <a:r>
              <a:rPr lang="es-ES" dirty="0" err="1"/>
              <a:t>Electronics</a:t>
            </a:r>
            <a:endParaRPr lang="es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3F1B5BA-D14E-D26A-AF72-D15FEDF2E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Barcelona, 6 marzo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F84941D-F3D4-F4DB-350E-7715ED5DA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pic>
        <p:nvPicPr>
          <p:cNvPr id="46" name="Picture 2" descr="C:\Users\u4886\Documents\CIEMAT\Proyectos\CALICE\Electronica\Pictures\IMG_20180911_094253.jpg">
            <a:extLst>
              <a:ext uri="{FF2B5EF4-FFF2-40B4-BE49-F238E27FC236}">
                <a16:creationId xmlns:a16="http://schemas.microsoft.com/office/drawing/2014/main" id="{CDF5D58B-0CA7-FF6A-56A6-38EB31A996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231398" y="1265491"/>
            <a:ext cx="8683256" cy="455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CuadroTexto 3">
            <a:extLst>
              <a:ext uri="{FF2B5EF4-FFF2-40B4-BE49-F238E27FC236}">
                <a16:creationId xmlns:a16="http://schemas.microsoft.com/office/drawing/2014/main" id="{77693066-E647-2BC5-38D9-E18541901B6A}"/>
              </a:ext>
            </a:extLst>
          </p:cNvPr>
          <p:cNvSpPr txBox="1"/>
          <p:nvPr/>
        </p:nvSpPr>
        <p:spPr>
          <a:xfrm>
            <a:off x="4624897" y="4193936"/>
            <a:ext cx="17043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FPGA XC7A35TFGG484</a:t>
            </a:r>
          </a:p>
        </p:txBody>
      </p:sp>
      <p:cxnSp>
        <p:nvCxnSpPr>
          <p:cNvPr id="48" name="Conector recto de flecha 4">
            <a:extLst>
              <a:ext uri="{FF2B5EF4-FFF2-40B4-BE49-F238E27FC236}">
                <a16:creationId xmlns:a16="http://schemas.microsoft.com/office/drawing/2014/main" id="{03412F98-CF05-CA70-93DC-8A8A3BFBF054}"/>
              </a:ext>
            </a:extLst>
          </p:cNvPr>
          <p:cNvCxnSpPr>
            <a:stCxn id="47" idx="1"/>
          </p:cNvCxnSpPr>
          <p:nvPr/>
        </p:nvCxnSpPr>
        <p:spPr>
          <a:xfrm flipH="1">
            <a:off x="4586473" y="4320894"/>
            <a:ext cx="38425" cy="267326"/>
          </a:xfrm>
          <a:prstGeom prst="straightConnector1">
            <a:avLst/>
          </a:prstGeom>
          <a:ln w="254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uadroTexto 5">
            <a:extLst>
              <a:ext uri="{FF2B5EF4-FFF2-40B4-BE49-F238E27FC236}">
                <a16:creationId xmlns:a16="http://schemas.microsoft.com/office/drawing/2014/main" id="{B62B5C0E-9C89-ACA1-0269-68DD1A94D41F}"/>
              </a:ext>
            </a:extLst>
          </p:cNvPr>
          <p:cNvSpPr txBox="1"/>
          <p:nvPr/>
        </p:nvSpPr>
        <p:spPr>
          <a:xfrm>
            <a:off x="2744437" y="4229816"/>
            <a:ext cx="14366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TEXAS TM4C1294U</a:t>
            </a:r>
          </a:p>
        </p:txBody>
      </p:sp>
      <p:cxnSp>
        <p:nvCxnSpPr>
          <p:cNvPr id="50" name="Conector recto de flecha 6">
            <a:extLst>
              <a:ext uri="{FF2B5EF4-FFF2-40B4-BE49-F238E27FC236}">
                <a16:creationId xmlns:a16="http://schemas.microsoft.com/office/drawing/2014/main" id="{153F4E38-9F7B-828D-FDEB-79076428C091}"/>
              </a:ext>
            </a:extLst>
          </p:cNvPr>
          <p:cNvCxnSpPr>
            <a:stCxn id="49" idx="3"/>
          </p:cNvCxnSpPr>
          <p:nvPr/>
        </p:nvCxnSpPr>
        <p:spPr>
          <a:xfrm>
            <a:off x="4181049" y="4356774"/>
            <a:ext cx="49154" cy="231446"/>
          </a:xfrm>
          <a:prstGeom prst="straightConnector1">
            <a:avLst/>
          </a:prstGeom>
          <a:ln w="254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uadroTexto 8">
            <a:extLst>
              <a:ext uri="{FF2B5EF4-FFF2-40B4-BE49-F238E27FC236}">
                <a16:creationId xmlns:a16="http://schemas.microsoft.com/office/drawing/2014/main" id="{B4372CF0-A725-A738-71C6-9273496DDCCD}"/>
              </a:ext>
            </a:extLst>
          </p:cNvPr>
          <p:cNvSpPr txBox="1"/>
          <p:nvPr/>
        </p:nvSpPr>
        <p:spPr>
          <a:xfrm>
            <a:off x="2215108" y="4991618"/>
            <a:ext cx="5886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Power</a:t>
            </a:r>
            <a:endParaRPr kumimoji="0" lang="es-ES" sz="105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52" name="Conector recto de flecha 10">
            <a:extLst>
              <a:ext uri="{FF2B5EF4-FFF2-40B4-BE49-F238E27FC236}">
                <a16:creationId xmlns:a16="http://schemas.microsoft.com/office/drawing/2014/main" id="{890E553D-1B0D-56DE-0B82-CC5614929557}"/>
              </a:ext>
            </a:extLst>
          </p:cNvPr>
          <p:cNvCxnSpPr>
            <a:stCxn id="51" idx="0"/>
          </p:cNvCxnSpPr>
          <p:nvPr/>
        </p:nvCxnSpPr>
        <p:spPr>
          <a:xfrm flipH="1" flipV="1">
            <a:off x="2486335" y="4846306"/>
            <a:ext cx="23084" cy="145312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uadroTexto 52">
            <a:extLst>
              <a:ext uri="{FF2B5EF4-FFF2-40B4-BE49-F238E27FC236}">
                <a16:creationId xmlns:a16="http://schemas.microsoft.com/office/drawing/2014/main" id="{1A34B639-EBF8-2732-3DAC-CEE458823C67}"/>
              </a:ext>
            </a:extLst>
          </p:cNvPr>
          <p:cNvSpPr txBox="1"/>
          <p:nvPr/>
        </p:nvSpPr>
        <p:spPr>
          <a:xfrm>
            <a:off x="5074870" y="5008286"/>
            <a:ext cx="5886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Power</a:t>
            </a:r>
            <a:endParaRPr kumimoji="0" lang="es-ES" sz="105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54" name="Conector recto de flecha 53">
            <a:extLst>
              <a:ext uri="{FF2B5EF4-FFF2-40B4-BE49-F238E27FC236}">
                <a16:creationId xmlns:a16="http://schemas.microsoft.com/office/drawing/2014/main" id="{83D62538-3681-58FB-AF3C-090AE69C9645}"/>
              </a:ext>
            </a:extLst>
          </p:cNvPr>
          <p:cNvCxnSpPr>
            <a:stCxn id="53" idx="0"/>
          </p:cNvCxnSpPr>
          <p:nvPr/>
        </p:nvCxnSpPr>
        <p:spPr>
          <a:xfrm flipH="1" flipV="1">
            <a:off x="5346097" y="4816368"/>
            <a:ext cx="23084" cy="191918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uadroTexto 9">
            <a:extLst>
              <a:ext uri="{FF2B5EF4-FFF2-40B4-BE49-F238E27FC236}">
                <a16:creationId xmlns:a16="http://schemas.microsoft.com/office/drawing/2014/main" id="{6E84ACEF-983E-8D8B-FA98-C78AC1B0156B}"/>
              </a:ext>
            </a:extLst>
          </p:cNvPr>
          <p:cNvSpPr txBox="1"/>
          <p:nvPr/>
        </p:nvSpPr>
        <p:spPr>
          <a:xfrm>
            <a:off x="6855718" y="4982417"/>
            <a:ext cx="5886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Power</a:t>
            </a:r>
            <a:endParaRPr kumimoji="0" lang="es-ES" sz="105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56" name="Conector recto de flecha 11">
            <a:extLst>
              <a:ext uri="{FF2B5EF4-FFF2-40B4-BE49-F238E27FC236}">
                <a16:creationId xmlns:a16="http://schemas.microsoft.com/office/drawing/2014/main" id="{0256EB5F-3DCD-169C-F6EA-3C1E3385F765}"/>
              </a:ext>
            </a:extLst>
          </p:cNvPr>
          <p:cNvCxnSpPr>
            <a:stCxn id="55" idx="0"/>
          </p:cNvCxnSpPr>
          <p:nvPr/>
        </p:nvCxnSpPr>
        <p:spPr>
          <a:xfrm flipH="1" flipV="1">
            <a:off x="7126945" y="4758421"/>
            <a:ext cx="23084" cy="223996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uadroTexto 52">
            <a:extLst>
              <a:ext uri="{FF2B5EF4-FFF2-40B4-BE49-F238E27FC236}">
                <a16:creationId xmlns:a16="http://schemas.microsoft.com/office/drawing/2014/main" id="{49AD9600-22B3-1055-7E70-E09AC1481497}"/>
              </a:ext>
            </a:extLst>
          </p:cNvPr>
          <p:cNvSpPr txBox="1"/>
          <p:nvPr/>
        </p:nvSpPr>
        <p:spPr>
          <a:xfrm>
            <a:off x="6456505" y="5211289"/>
            <a:ext cx="62549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Power</a:t>
            </a: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supply</a:t>
            </a:r>
            <a:endParaRPr kumimoji="0" lang="es-ES" sz="105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58" name="Conector recto de flecha 53">
            <a:extLst>
              <a:ext uri="{FF2B5EF4-FFF2-40B4-BE49-F238E27FC236}">
                <a16:creationId xmlns:a16="http://schemas.microsoft.com/office/drawing/2014/main" id="{BC196FF8-D3E3-1729-B50C-1134E1AD5BCE}"/>
              </a:ext>
            </a:extLst>
          </p:cNvPr>
          <p:cNvCxnSpPr>
            <a:stCxn id="57" idx="0"/>
          </p:cNvCxnSpPr>
          <p:nvPr/>
        </p:nvCxnSpPr>
        <p:spPr>
          <a:xfrm flipH="1" flipV="1">
            <a:off x="6522055" y="4936139"/>
            <a:ext cx="247197" cy="275150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uadroTexto 35">
            <a:extLst>
              <a:ext uri="{FF2B5EF4-FFF2-40B4-BE49-F238E27FC236}">
                <a16:creationId xmlns:a16="http://schemas.microsoft.com/office/drawing/2014/main" id="{70ECA3B7-9CC3-D5A3-8952-5F7C20F28CB0}"/>
              </a:ext>
            </a:extLst>
          </p:cNvPr>
          <p:cNvSpPr txBox="1"/>
          <p:nvPr/>
        </p:nvSpPr>
        <p:spPr>
          <a:xfrm>
            <a:off x="1742264" y="5315787"/>
            <a:ext cx="5357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TTCX</a:t>
            </a:r>
          </a:p>
        </p:txBody>
      </p:sp>
      <p:cxnSp>
        <p:nvCxnSpPr>
          <p:cNvPr id="60" name="Conector recto de flecha 37">
            <a:extLst>
              <a:ext uri="{FF2B5EF4-FFF2-40B4-BE49-F238E27FC236}">
                <a16:creationId xmlns:a16="http://schemas.microsoft.com/office/drawing/2014/main" id="{E67B46F2-A417-73B6-4083-3F6836B057EB}"/>
              </a:ext>
            </a:extLst>
          </p:cNvPr>
          <p:cNvCxnSpPr>
            <a:stCxn id="59" idx="0"/>
          </p:cNvCxnSpPr>
          <p:nvPr/>
        </p:nvCxnSpPr>
        <p:spPr>
          <a:xfrm flipH="1" flipV="1">
            <a:off x="1852422" y="4991619"/>
            <a:ext cx="157705" cy="324168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uadroTexto 48">
            <a:extLst>
              <a:ext uri="{FF2B5EF4-FFF2-40B4-BE49-F238E27FC236}">
                <a16:creationId xmlns:a16="http://schemas.microsoft.com/office/drawing/2014/main" id="{C339B13A-E3D4-01C2-8F8B-3DBA47BE2A43}"/>
              </a:ext>
            </a:extLst>
          </p:cNvPr>
          <p:cNvSpPr txBox="1"/>
          <p:nvPr/>
        </p:nvSpPr>
        <p:spPr>
          <a:xfrm>
            <a:off x="2537077" y="5237966"/>
            <a:ext cx="8867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Test </a:t>
            </a:r>
            <a:r>
              <a:rPr kumimoji="0" lang="es-ES" sz="105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signal</a:t>
            </a:r>
            <a:endParaRPr kumimoji="0" lang="es-ES" sz="105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62" name="Conector recto de flecha 49">
            <a:extLst>
              <a:ext uri="{FF2B5EF4-FFF2-40B4-BE49-F238E27FC236}">
                <a16:creationId xmlns:a16="http://schemas.microsoft.com/office/drawing/2014/main" id="{2D344195-8605-5C48-67F6-BD254896BBE8}"/>
              </a:ext>
            </a:extLst>
          </p:cNvPr>
          <p:cNvCxnSpPr>
            <a:stCxn id="61" idx="0"/>
          </p:cNvCxnSpPr>
          <p:nvPr/>
        </p:nvCxnSpPr>
        <p:spPr>
          <a:xfrm flipH="1" flipV="1">
            <a:off x="2951181" y="4908218"/>
            <a:ext cx="29287" cy="329748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uadroTexto 52">
            <a:extLst>
              <a:ext uri="{FF2B5EF4-FFF2-40B4-BE49-F238E27FC236}">
                <a16:creationId xmlns:a16="http://schemas.microsoft.com/office/drawing/2014/main" id="{34725AFB-64D4-E361-FED3-13CD40CDF3EA}"/>
              </a:ext>
            </a:extLst>
          </p:cNvPr>
          <p:cNvSpPr txBox="1"/>
          <p:nvPr/>
        </p:nvSpPr>
        <p:spPr>
          <a:xfrm>
            <a:off x="4627511" y="5148226"/>
            <a:ext cx="71686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External</a:t>
            </a:r>
            <a:endParaRPr kumimoji="0" lang="es-ES" sz="105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trigger</a:t>
            </a:r>
            <a:endParaRPr kumimoji="0" lang="es-ES" sz="105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64" name="Conector recto de flecha 53">
            <a:extLst>
              <a:ext uri="{FF2B5EF4-FFF2-40B4-BE49-F238E27FC236}">
                <a16:creationId xmlns:a16="http://schemas.microsoft.com/office/drawing/2014/main" id="{50D8E2D5-9D26-CC4A-D3C2-5E29007B4EAE}"/>
              </a:ext>
            </a:extLst>
          </p:cNvPr>
          <p:cNvCxnSpPr>
            <a:stCxn id="63" idx="0"/>
          </p:cNvCxnSpPr>
          <p:nvPr/>
        </p:nvCxnSpPr>
        <p:spPr>
          <a:xfrm flipH="1" flipV="1">
            <a:off x="4985942" y="4873318"/>
            <a:ext cx="1" cy="274908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uadroTexto 38">
            <a:extLst>
              <a:ext uri="{FF2B5EF4-FFF2-40B4-BE49-F238E27FC236}">
                <a16:creationId xmlns:a16="http://schemas.microsoft.com/office/drawing/2014/main" id="{9B06D446-1DB7-68F2-4694-6286CD07249F}"/>
              </a:ext>
            </a:extLst>
          </p:cNvPr>
          <p:cNvSpPr txBox="1"/>
          <p:nvPr/>
        </p:nvSpPr>
        <p:spPr>
          <a:xfrm>
            <a:off x="5575739" y="5039723"/>
            <a:ext cx="65114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es-ES" sz="1050" b="1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Drivers</a:t>
            </a:r>
          </a:p>
        </p:txBody>
      </p:sp>
      <p:cxnSp>
        <p:nvCxnSpPr>
          <p:cNvPr id="66" name="Conector recto de flecha 39">
            <a:extLst>
              <a:ext uri="{FF2B5EF4-FFF2-40B4-BE49-F238E27FC236}">
                <a16:creationId xmlns:a16="http://schemas.microsoft.com/office/drawing/2014/main" id="{924EAD26-03EA-1FC2-5F6D-7F53CD5004D6}"/>
              </a:ext>
            </a:extLst>
          </p:cNvPr>
          <p:cNvCxnSpPr>
            <a:stCxn id="65" idx="0"/>
          </p:cNvCxnSpPr>
          <p:nvPr/>
        </p:nvCxnSpPr>
        <p:spPr>
          <a:xfrm flipV="1">
            <a:off x="5901309" y="4455159"/>
            <a:ext cx="0" cy="584565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CuadroTexto 42">
            <a:extLst>
              <a:ext uri="{FF2B5EF4-FFF2-40B4-BE49-F238E27FC236}">
                <a16:creationId xmlns:a16="http://schemas.microsoft.com/office/drawing/2014/main" id="{F5A5A4D0-9C7F-BB93-7A02-44D3330EA57E}"/>
              </a:ext>
            </a:extLst>
          </p:cNvPr>
          <p:cNvSpPr txBox="1"/>
          <p:nvPr/>
        </p:nvSpPr>
        <p:spPr>
          <a:xfrm>
            <a:off x="919927" y="4758420"/>
            <a:ext cx="65114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es-ES" sz="1050" b="1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Drivers</a:t>
            </a:r>
          </a:p>
        </p:txBody>
      </p:sp>
      <p:cxnSp>
        <p:nvCxnSpPr>
          <p:cNvPr id="68" name="Conector recto de flecha 43">
            <a:extLst>
              <a:ext uri="{FF2B5EF4-FFF2-40B4-BE49-F238E27FC236}">
                <a16:creationId xmlns:a16="http://schemas.microsoft.com/office/drawing/2014/main" id="{3A5D46E1-E22C-6115-0FFF-C03BB1AB4F12}"/>
              </a:ext>
            </a:extLst>
          </p:cNvPr>
          <p:cNvCxnSpPr>
            <a:stCxn id="67" idx="3"/>
          </p:cNvCxnSpPr>
          <p:nvPr/>
        </p:nvCxnSpPr>
        <p:spPr>
          <a:xfrm flipV="1">
            <a:off x="1571067" y="4481015"/>
            <a:ext cx="2168704" cy="485154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 recto de flecha 45">
            <a:extLst>
              <a:ext uri="{FF2B5EF4-FFF2-40B4-BE49-F238E27FC236}">
                <a16:creationId xmlns:a16="http://schemas.microsoft.com/office/drawing/2014/main" id="{F9DC9A07-57E1-F398-2713-4BA7B3D974E0}"/>
              </a:ext>
            </a:extLst>
          </p:cNvPr>
          <p:cNvCxnSpPr>
            <a:stCxn id="67" idx="3"/>
          </p:cNvCxnSpPr>
          <p:nvPr/>
        </p:nvCxnSpPr>
        <p:spPr>
          <a:xfrm flipV="1">
            <a:off x="1571068" y="4588221"/>
            <a:ext cx="644039" cy="377949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CuadroTexto 57">
            <a:extLst>
              <a:ext uri="{FF2B5EF4-FFF2-40B4-BE49-F238E27FC236}">
                <a16:creationId xmlns:a16="http://schemas.microsoft.com/office/drawing/2014/main" id="{44C85DAC-0C26-0E98-F439-00179D5A6CE9}"/>
              </a:ext>
            </a:extLst>
          </p:cNvPr>
          <p:cNvSpPr txBox="1"/>
          <p:nvPr/>
        </p:nvSpPr>
        <p:spPr>
          <a:xfrm>
            <a:off x="770123" y="4296988"/>
            <a:ext cx="83548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ASU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connector</a:t>
            </a:r>
            <a:endParaRPr kumimoji="0" lang="es-ES" sz="105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71" name="Conector recto de flecha 58">
            <a:extLst>
              <a:ext uri="{FF2B5EF4-FFF2-40B4-BE49-F238E27FC236}">
                <a16:creationId xmlns:a16="http://schemas.microsoft.com/office/drawing/2014/main" id="{3B43C6FF-174B-19A5-B923-5ECE5D83AFEC}"/>
              </a:ext>
            </a:extLst>
          </p:cNvPr>
          <p:cNvCxnSpPr>
            <a:stCxn id="70" idx="3"/>
          </p:cNvCxnSpPr>
          <p:nvPr/>
        </p:nvCxnSpPr>
        <p:spPr>
          <a:xfrm flipV="1">
            <a:off x="1605609" y="4345235"/>
            <a:ext cx="246812" cy="159503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CuadroTexto 5">
            <a:extLst>
              <a:ext uri="{FF2B5EF4-FFF2-40B4-BE49-F238E27FC236}">
                <a16:creationId xmlns:a16="http://schemas.microsoft.com/office/drawing/2014/main" id="{4C699D54-7DAB-D64E-B6B7-2297F778938C}"/>
              </a:ext>
            </a:extLst>
          </p:cNvPr>
          <p:cNvSpPr txBox="1"/>
          <p:nvPr/>
        </p:nvSpPr>
        <p:spPr>
          <a:xfrm>
            <a:off x="2840836" y="1927050"/>
            <a:ext cx="10262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1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HARDROC3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1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(HR3)</a:t>
            </a:r>
          </a:p>
        </p:txBody>
      </p:sp>
      <p:cxnSp>
        <p:nvCxnSpPr>
          <p:cNvPr id="73" name="Conector recto de flecha 6">
            <a:extLst>
              <a:ext uri="{FF2B5EF4-FFF2-40B4-BE49-F238E27FC236}">
                <a16:creationId xmlns:a16="http://schemas.microsoft.com/office/drawing/2014/main" id="{F8CA0809-5302-F568-D8DB-9EEDAE581CC6}"/>
              </a:ext>
            </a:extLst>
          </p:cNvPr>
          <p:cNvCxnSpPr>
            <a:stCxn id="72" idx="2"/>
          </p:cNvCxnSpPr>
          <p:nvPr/>
        </p:nvCxnSpPr>
        <p:spPr>
          <a:xfrm>
            <a:off x="3353958" y="2357937"/>
            <a:ext cx="314417" cy="123489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ector recto de flecha 6">
            <a:extLst>
              <a:ext uri="{FF2B5EF4-FFF2-40B4-BE49-F238E27FC236}">
                <a16:creationId xmlns:a16="http://schemas.microsoft.com/office/drawing/2014/main" id="{849F87FA-3F32-2FB3-F817-93C19BB14B1E}"/>
              </a:ext>
            </a:extLst>
          </p:cNvPr>
          <p:cNvCxnSpPr/>
          <p:nvPr/>
        </p:nvCxnSpPr>
        <p:spPr>
          <a:xfrm flipH="1">
            <a:off x="3014473" y="2316744"/>
            <a:ext cx="350813" cy="161960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CuadroTexto 74">
            <a:extLst>
              <a:ext uri="{FF2B5EF4-FFF2-40B4-BE49-F238E27FC236}">
                <a16:creationId xmlns:a16="http://schemas.microsoft.com/office/drawing/2014/main" id="{F14CFE6D-4213-9ADF-C241-FB4992DB077B}"/>
              </a:ext>
            </a:extLst>
          </p:cNvPr>
          <p:cNvSpPr txBox="1"/>
          <p:nvPr/>
        </p:nvSpPr>
        <p:spPr>
          <a:xfrm>
            <a:off x="7843338" y="1413649"/>
            <a:ext cx="10727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ASU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0C1AD444-208B-83DE-667D-BD5AEBF3D5A6}"/>
              </a:ext>
            </a:extLst>
          </p:cNvPr>
          <p:cNvSpPr txBox="1"/>
          <p:nvPr/>
        </p:nvSpPr>
        <p:spPr>
          <a:xfrm>
            <a:off x="7837689" y="4699948"/>
            <a:ext cx="8803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DIF</a:t>
            </a:r>
          </a:p>
        </p:txBody>
      </p:sp>
      <p:cxnSp>
        <p:nvCxnSpPr>
          <p:cNvPr id="77" name="Conector recto 76">
            <a:extLst>
              <a:ext uri="{FF2B5EF4-FFF2-40B4-BE49-F238E27FC236}">
                <a16:creationId xmlns:a16="http://schemas.microsoft.com/office/drawing/2014/main" id="{8A9EE92E-8C3D-BCC9-B2F2-50588F5B5C88}"/>
              </a:ext>
            </a:extLst>
          </p:cNvPr>
          <p:cNvCxnSpPr/>
          <p:nvPr/>
        </p:nvCxnSpPr>
        <p:spPr>
          <a:xfrm flipV="1">
            <a:off x="7965387" y="4319290"/>
            <a:ext cx="546609" cy="7136"/>
          </a:xfrm>
          <a:prstGeom prst="line">
            <a:avLst/>
          </a:prstGeom>
          <a:ln w="28575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 recto 77">
            <a:extLst>
              <a:ext uri="{FF2B5EF4-FFF2-40B4-BE49-F238E27FC236}">
                <a16:creationId xmlns:a16="http://schemas.microsoft.com/office/drawing/2014/main" id="{1D755410-F0A7-6C46-2CF8-5E56D426A0FF}"/>
              </a:ext>
            </a:extLst>
          </p:cNvPr>
          <p:cNvCxnSpPr/>
          <p:nvPr/>
        </p:nvCxnSpPr>
        <p:spPr>
          <a:xfrm>
            <a:off x="8015056" y="4820478"/>
            <a:ext cx="566302" cy="3526"/>
          </a:xfrm>
          <a:prstGeom prst="line">
            <a:avLst/>
          </a:prstGeom>
          <a:ln w="28575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de flecha 78">
            <a:extLst>
              <a:ext uri="{FF2B5EF4-FFF2-40B4-BE49-F238E27FC236}">
                <a16:creationId xmlns:a16="http://schemas.microsoft.com/office/drawing/2014/main" id="{287FDD07-58E8-322B-C434-3F04A9EA87C2}"/>
              </a:ext>
            </a:extLst>
          </p:cNvPr>
          <p:cNvCxnSpPr/>
          <p:nvPr/>
        </p:nvCxnSpPr>
        <p:spPr>
          <a:xfrm>
            <a:off x="8270364" y="4326426"/>
            <a:ext cx="0" cy="497578"/>
          </a:xfrm>
          <a:prstGeom prst="straightConnector1">
            <a:avLst/>
          </a:prstGeom>
          <a:ln w="28575">
            <a:solidFill>
              <a:schemeClr val="accent6">
                <a:lumMod val="20000"/>
                <a:lumOff val="8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CuadroTexto 79">
            <a:extLst>
              <a:ext uri="{FF2B5EF4-FFF2-40B4-BE49-F238E27FC236}">
                <a16:creationId xmlns:a16="http://schemas.microsoft.com/office/drawing/2014/main" id="{BD8AC80F-9DD1-60FC-721B-BB2994FACF1F}"/>
              </a:ext>
            </a:extLst>
          </p:cNvPr>
          <p:cNvSpPr txBox="1"/>
          <p:nvPr/>
        </p:nvSpPr>
        <p:spPr>
          <a:xfrm>
            <a:off x="8024003" y="4431739"/>
            <a:ext cx="537327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 cm</a:t>
            </a:r>
          </a:p>
        </p:txBody>
      </p:sp>
      <p:cxnSp>
        <p:nvCxnSpPr>
          <p:cNvPr id="81" name="Conector recto de flecha 80">
            <a:extLst>
              <a:ext uri="{FF2B5EF4-FFF2-40B4-BE49-F238E27FC236}">
                <a16:creationId xmlns:a16="http://schemas.microsoft.com/office/drawing/2014/main" id="{E3736A63-03CE-C680-C8D7-5644A825862B}"/>
              </a:ext>
            </a:extLst>
          </p:cNvPr>
          <p:cNvCxnSpPr>
            <a:cxnSpLocks/>
          </p:cNvCxnSpPr>
          <p:nvPr/>
        </p:nvCxnSpPr>
        <p:spPr>
          <a:xfrm>
            <a:off x="1605610" y="6018346"/>
            <a:ext cx="6326687" cy="0"/>
          </a:xfrm>
          <a:prstGeom prst="straightConnector1">
            <a:avLst/>
          </a:prstGeom>
          <a:ln w="28575">
            <a:solidFill>
              <a:srgbClr val="FFB9F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CuadroTexto 81">
            <a:extLst>
              <a:ext uri="{FF2B5EF4-FFF2-40B4-BE49-F238E27FC236}">
                <a16:creationId xmlns:a16="http://schemas.microsoft.com/office/drawing/2014/main" id="{CAF5AAB1-2531-A7FE-5CA1-AA8A3D1B508B}"/>
              </a:ext>
            </a:extLst>
          </p:cNvPr>
          <p:cNvSpPr txBox="1"/>
          <p:nvPr/>
        </p:nvSpPr>
        <p:spPr>
          <a:xfrm>
            <a:off x="4733309" y="5887312"/>
            <a:ext cx="611065" cy="300082"/>
          </a:xfrm>
          <a:prstGeom prst="rect">
            <a:avLst/>
          </a:prstGeom>
          <a:solidFill>
            <a:srgbClr val="FFB9FD"/>
          </a:solidFill>
          <a:ln w="28575"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3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70 cm</a:t>
            </a:r>
          </a:p>
        </p:txBody>
      </p:sp>
      <p:cxnSp>
        <p:nvCxnSpPr>
          <p:cNvPr id="83" name="Conector recto 82">
            <a:extLst>
              <a:ext uri="{FF2B5EF4-FFF2-40B4-BE49-F238E27FC236}">
                <a16:creationId xmlns:a16="http://schemas.microsoft.com/office/drawing/2014/main" id="{CCD52034-5B93-2CA0-A786-6C1DADB60186}"/>
              </a:ext>
            </a:extLst>
          </p:cNvPr>
          <p:cNvCxnSpPr/>
          <p:nvPr/>
        </p:nvCxnSpPr>
        <p:spPr>
          <a:xfrm>
            <a:off x="1582218" y="5103622"/>
            <a:ext cx="0" cy="1029112"/>
          </a:xfrm>
          <a:prstGeom prst="line">
            <a:avLst/>
          </a:prstGeom>
          <a:ln w="28575">
            <a:solidFill>
              <a:srgbClr val="FFB9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>
            <a:extLst>
              <a:ext uri="{FF2B5EF4-FFF2-40B4-BE49-F238E27FC236}">
                <a16:creationId xmlns:a16="http://schemas.microsoft.com/office/drawing/2014/main" id="{360B6A27-E7D5-B252-BB5E-15EFDF247184}"/>
              </a:ext>
            </a:extLst>
          </p:cNvPr>
          <p:cNvCxnSpPr>
            <a:cxnSpLocks/>
          </p:cNvCxnSpPr>
          <p:nvPr/>
        </p:nvCxnSpPr>
        <p:spPr>
          <a:xfrm>
            <a:off x="7932296" y="4846306"/>
            <a:ext cx="0" cy="1331032"/>
          </a:xfrm>
          <a:prstGeom prst="line">
            <a:avLst/>
          </a:prstGeom>
          <a:ln w="28575">
            <a:solidFill>
              <a:srgbClr val="FFB9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ángulo 84">
            <a:extLst>
              <a:ext uri="{FF2B5EF4-FFF2-40B4-BE49-F238E27FC236}">
                <a16:creationId xmlns:a16="http://schemas.microsoft.com/office/drawing/2014/main" id="{5A88392A-9E98-7413-96E6-41BE46AEEEC1}"/>
              </a:ext>
            </a:extLst>
          </p:cNvPr>
          <p:cNvSpPr/>
          <p:nvPr/>
        </p:nvSpPr>
        <p:spPr>
          <a:xfrm>
            <a:off x="6536311" y="2006977"/>
            <a:ext cx="24024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1x0.33 m2 with 12 layers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6E78CF77-8DB2-2B58-C167-418EDFC720C6}"/>
              </a:ext>
            </a:extLst>
          </p:cNvPr>
          <p:cNvSpPr txBox="1"/>
          <p:nvPr/>
        </p:nvSpPr>
        <p:spPr>
          <a:xfrm>
            <a:off x="9142004" y="1265491"/>
            <a:ext cx="2997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DIF capable to handle up to the 30000 readout channels of a 3x1m</a:t>
            </a:r>
            <a:r>
              <a:rPr lang="en-US" baseline="30000" dirty="0"/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RPC</a:t>
            </a:r>
            <a:endParaRPr lang="en-US" baseline="30000" dirty="0"/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D966A83E-F001-A8EF-EB05-A1AC67B6BB49}"/>
              </a:ext>
            </a:extLst>
          </p:cNvPr>
          <p:cNvSpPr txBox="1"/>
          <p:nvPr/>
        </p:nvSpPr>
        <p:spPr>
          <a:xfrm>
            <a:off x="9095419" y="3271760"/>
            <a:ext cx="30465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Now under integration with DAQ in collaboration with the Lyon Group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To be tested with RPC in beam tests</a:t>
            </a:r>
          </a:p>
        </p:txBody>
      </p:sp>
      <p:sp>
        <p:nvSpPr>
          <p:cNvPr id="128" name="27 Rectángulo">
            <a:extLst>
              <a:ext uri="{FF2B5EF4-FFF2-40B4-BE49-F238E27FC236}">
                <a16:creationId xmlns:a16="http://schemas.microsoft.com/office/drawing/2014/main" id="{4314BBFC-DCDB-7686-1490-532CF327BAD2}"/>
              </a:ext>
            </a:extLst>
          </p:cNvPr>
          <p:cNvSpPr/>
          <p:nvPr/>
        </p:nvSpPr>
        <p:spPr>
          <a:xfrm>
            <a:off x="7307822" y="2693538"/>
            <a:ext cx="16123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@ CIEMAT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4591EABE-BD19-B645-8207-7DF44752436B}"/>
              </a:ext>
            </a:extLst>
          </p:cNvPr>
          <p:cNvSpPr txBox="1"/>
          <p:nvPr/>
        </p:nvSpPr>
        <p:spPr>
          <a:xfrm>
            <a:off x="9351164" y="2231873"/>
            <a:ext cx="2783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  <a:highlight>
                  <a:srgbClr val="FFFF00"/>
                </a:highlight>
                <a:latin typeface="Chalkduster" panose="03050602040202020205" pitchFamily="66" charset="77"/>
              </a:rPr>
              <a:t>Designed, produced and tested by CIEMAT</a:t>
            </a:r>
          </a:p>
        </p:txBody>
      </p:sp>
    </p:spTree>
    <p:extLst>
      <p:ext uri="{BB962C8B-B14F-4D97-AF65-F5344CB8AC3E}">
        <p14:creationId xmlns:p14="http://schemas.microsoft.com/office/powerpoint/2010/main" val="1560615791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Violeta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2166</Words>
  <Application>Microsoft Macintosh PowerPoint</Application>
  <PresentationFormat>Panorámica</PresentationFormat>
  <Paragraphs>316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19</vt:i4>
      </vt:variant>
    </vt:vector>
  </HeadingPairs>
  <TitlesOfParts>
    <vt:vector size="38" baseType="lpstr">
      <vt:lpstr>STXingkai</vt:lpstr>
      <vt:lpstr>Apple Chancery</vt:lpstr>
      <vt:lpstr>Apple Chancery</vt:lpstr>
      <vt:lpstr>Arial</vt:lpstr>
      <vt:lpstr>Bradley Hand</vt:lpstr>
      <vt:lpstr>Calibri</vt:lpstr>
      <vt:lpstr>Calibri Light</vt:lpstr>
      <vt:lpstr>Cambria Math</vt:lpstr>
      <vt:lpstr>Chalkduster</vt:lpstr>
      <vt:lpstr>Gabriola</vt:lpstr>
      <vt:lpstr>Segoe Print</vt:lpstr>
      <vt:lpstr>Symbol</vt:lpstr>
      <vt:lpstr>Times New Roman</vt:lpstr>
      <vt:lpstr>Trattatello</vt:lpstr>
      <vt:lpstr>Verdana</vt:lpstr>
      <vt:lpstr>Wingdings</vt:lpstr>
      <vt:lpstr>1_Tema de Office</vt:lpstr>
      <vt:lpstr>Tema de Office</vt:lpstr>
      <vt:lpstr>4_Tema de Office</vt:lpstr>
      <vt:lpstr>CIEMAT CALICE ACTIVITIES Linked to DRD1 &amp; DRD6</vt:lpstr>
      <vt:lpstr>CALICE Collaboration</vt:lpstr>
      <vt:lpstr>The Semi-digital Hadronic CALorimeter (SDHCAL)</vt:lpstr>
      <vt:lpstr>CIEMAT responsibilities at SDHCAL</vt:lpstr>
      <vt:lpstr>Snapshot of some SDHCAL achievements in the past</vt:lpstr>
      <vt:lpstr>The SDHCAL &amp; Higgs factories</vt:lpstr>
      <vt:lpstr>Present developments and future evolution: Mechanics</vt:lpstr>
      <vt:lpstr>Present developments and future evolution: Electronics</vt:lpstr>
      <vt:lpstr>Present developments and future evolution: Electronics</vt:lpstr>
      <vt:lpstr>Short term evolution: 5D Calorimeter</vt:lpstr>
      <vt:lpstr>Short term evolution: 5D Calorimeter</vt:lpstr>
      <vt:lpstr>5D Calorimeter related activities planned at CIEMAT</vt:lpstr>
      <vt:lpstr>Future interesting tests using the 1m3 SDHCAL prototype</vt:lpstr>
      <vt:lpstr>Person power at CIEMAT &amp; extra budget</vt:lpstr>
      <vt:lpstr>Presentación de PowerPoint</vt:lpstr>
      <vt:lpstr>CALICE Collaboration</vt:lpstr>
      <vt:lpstr>Presentación de PowerPoint</vt:lpstr>
      <vt:lpstr>New electronics architecture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MaryCruz Fouz</dc:creator>
  <cp:lastModifiedBy>MaryCruz Fouz</cp:lastModifiedBy>
  <cp:revision>32</cp:revision>
  <dcterms:created xsi:type="dcterms:W3CDTF">2023-03-04T18:25:26Z</dcterms:created>
  <dcterms:modified xsi:type="dcterms:W3CDTF">2023-03-06T15:33:34Z</dcterms:modified>
</cp:coreProperties>
</file>