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mov" ContentType="video/quicktime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media/audio1.bin" ContentType="audio/unknown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1"/>
  </p:notesMasterIdLst>
  <p:sldIdLst>
    <p:sldId id="514" r:id="rId2"/>
    <p:sldId id="554" r:id="rId3"/>
    <p:sldId id="555" r:id="rId4"/>
    <p:sldId id="556" r:id="rId5"/>
    <p:sldId id="675" r:id="rId6"/>
    <p:sldId id="558" r:id="rId7"/>
    <p:sldId id="559" r:id="rId8"/>
    <p:sldId id="560" r:id="rId9"/>
    <p:sldId id="561" r:id="rId10"/>
    <p:sldId id="562" r:id="rId11"/>
    <p:sldId id="913" r:id="rId12"/>
    <p:sldId id="611" r:id="rId13"/>
    <p:sldId id="563" r:id="rId14"/>
    <p:sldId id="553" r:id="rId15"/>
    <p:sldId id="645" r:id="rId16"/>
    <p:sldId id="609" r:id="rId17"/>
    <p:sldId id="1324" r:id="rId18"/>
    <p:sldId id="915" r:id="rId19"/>
    <p:sldId id="580" r:id="rId20"/>
    <p:sldId id="565" r:id="rId21"/>
    <p:sldId id="912" r:id="rId22"/>
    <p:sldId id="643" r:id="rId23"/>
    <p:sldId id="570" r:id="rId24"/>
    <p:sldId id="648" r:id="rId25"/>
    <p:sldId id="568" r:id="rId26"/>
    <p:sldId id="569" r:id="rId27"/>
    <p:sldId id="1326" r:id="rId28"/>
    <p:sldId id="1883" r:id="rId29"/>
    <p:sldId id="528" r:id="rId30"/>
    <p:sldId id="640" r:id="rId31"/>
    <p:sldId id="620" r:id="rId32"/>
    <p:sldId id="624" r:id="rId33"/>
    <p:sldId id="641" r:id="rId34"/>
    <p:sldId id="642" r:id="rId35"/>
    <p:sldId id="1884" r:id="rId36"/>
    <p:sldId id="697" r:id="rId37"/>
    <p:sldId id="727" r:id="rId38"/>
    <p:sldId id="652" r:id="rId39"/>
    <p:sldId id="1869" r:id="rId40"/>
    <p:sldId id="821" r:id="rId41"/>
    <p:sldId id="667" r:id="rId42"/>
    <p:sldId id="651" r:id="rId43"/>
    <p:sldId id="348" r:id="rId44"/>
    <p:sldId id="349" r:id="rId45"/>
    <p:sldId id="350" r:id="rId46"/>
    <p:sldId id="351" r:id="rId47"/>
    <p:sldId id="730" r:id="rId48"/>
    <p:sldId id="732" r:id="rId49"/>
    <p:sldId id="548" r:id="rId50"/>
    <p:sldId id="672" r:id="rId51"/>
    <p:sldId id="914" r:id="rId52"/>
    <p:sldId id="449" r:id="rId53"/>
    <p:sldId id="567" r:id="rId54"/>
    <p:sldId id="601" r:id="rId55"/>
    <p:sldId id="646" r:id="rId56"/>
    <p:sldId id="728" r:id="rId57"/>
    <p:sldId id="670" r:id="rId58"/>
    <p:sldId id="653" r:id="rId59"/>
    <p:sldId id="650" r:id="rId6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009C"/>
    <a:srgbClr val="111EFF"/>
    <a:srgbClr val="0047D3"/>
    <a:srgbClr val="FFB928"/>
    <a:srgbClr val="D09E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2"/>
    <p:restoredTop sz="87849"/>
  </p:normalViewPr>
  <p:slideViewPr>
    <p:cSldViewPr snapToGrid="0" snapToObjects="1">
      <p:cViewPr varScale="1">
        <p:scale>
          <a:sx n="70" d="100"/>
          <a:sy n="70" d="100"/>
        </p:scale>
        <p:origin x="216" y="1016"/>
      </p:cViewPr>
      <p:guideLst/>
    </p:cSldViewPr>
  </p:slideViewPr>
  <p:outlineViewPr>
    <p:cViewPr>
      <p:scale>
        <a:sx n="33" d="100"/>
        <a:sy n="33" d="100"/>
      </p:scale>
      <p:origin x="0" y="-22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Relationship Id="rId4" Type="http://schemas.openxmlformats.org/officeDocument/2006/relationships/image" Target="../media/image40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764F4B-BB8A-8046-A98E-68ECB055212A}" type="datetimeFigureOut">
              <a:rPr lang="fr-FR" smtClean="0"/>
              <a:t>25/10/2023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C75EA-BA14-1445-A3D1-71ED9310A0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8306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7">
            <a:extLst>
              <a:ext uri="{FF2B5EF4-FFF2-40B4-BE49-F238E27FC236}">
                <a16:creationId xmlns:a16="http://schemas.microsoft.com/office/drawing/2014/main" id="{DC275BBF-00B6-814A-B5FE-43AD952FFC3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E6B0764C-8A2A-2845-99A8-FF7F0CD6320E}" type="slidenum">
              <a:rPr lang="en-US" altLang="fr-FR" sz="1200" smtClean="0"/>
              <a:pPr/>
              <a:t>1</a:t>
            </a:fld>
            <a:endParaRPr lang="en-US" altLang="fr-FR" sz="1200"/>
          </a:p>
        </p:txBody>
      </p:sp>
      <p:sp>
        <p:nvSpPr>
          <p:cNvPr id="6146" name="Rectangle 2">
            <a:extLst>
              <a:ext uri="{FF2B5EF4-FFF2-40B4-BE49-F238E27FC236}">
                <a16:creationId xmlns:a16="http://schemas.microsoft.com/office/drawing/2014/main" id="{0E80EBD5-5327-C846-85C1-F970D093A64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C6FB1E23-6FEB-5945-BDCB-5F9F414C4F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altLang="fr-FR" dirty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21058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>
            <a:extLst>
              <a:ext uri="{FF2B5EF4-FFF2-40B4-BE49-F238E27FC236}">
                <a16:creationId xmlns:a16="http://schemas.microsoft.com/office/drawing/2014/main" id="{5EE6769F-8359-6B46-B4CE-868DC4CA5D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11899E58-AF1F-AB42-826E-FD73414199FA}" type="slidenum">
              <a:rPr lang="en-US" altLang="fr-FR" sz="1200" smtClean="0"/>
              <a:pPr/>
              <a:t>13</a:t>
            </a:fld>
            <a:endParaRPr lang="en-US" altLang="fr-FR" sz="1200"/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15A7ECE1-9702-2C4B-827D-543219F79CE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69936CBC-D83A-1C45-9BF8-17F727328B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J’ai une pensée particulière ici pour Félix Bloch qui a été le premier DG du CERN en 1954 et qui m’a enseigné le magnétisme au début des années 70</a:t>
            </a:r>
          </a:p>
        </p:txBody>
      </p:sp>
    </p:spTree>
    <p:extLst>
      <p:ext uri="{BB962C8B-B14F-4D97-AF65-F5344CB8AC3E}">
        <p14:creationId xmlns:p14="http://schemas.microsoft.com/office/powerpoint/2010/main" val="16164505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>
            <a:extLst>
              <a:ext uri="{FF2B5EF4-FFF2-40B4-BE49-F238E27FC236}">
                <a16:creationId xmlns:a16="http://schemas.microsoft.com/office/drawing/2014/main" id="{61779FB8-E59A-D549-9BA7-D60CF276ED0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26B3E1EC-7AD8-5542-A660-EC667BB25175}" type="slidenum">
              <a:rPr lang="fr-FR" altLang="fr-FR" sz="1200" smtClean="0"/>
              <a:pPr/>
              <a:t>14</a:t>
            </a:fld>
            <a:endParaRPr lang="fr-FR" altLang="fr-FR" sz="1200"/>
          </a:p>
        </p:txBody>
      </p:sp>
      <p:sp>
        <p:nvSpPr>
          <p:cNvPr id="40962" name="Rectangle 2">
            <a:extLst>
              <a:ext uri="{FF2B5EF4-FFF2-40B4-BE49-F238E27FC236}">
                <a16:creationId xmlns:a16="http://schemas.microsoft.com/office/drawing/2014/main" id="{61352097-D45D-7B4A-BFBE-488F410598E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29E6212E-2A66-3B4E-84C7-58F9720748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702750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Espace réservé de l'image des diapositives 1">
            <a:extLst>
              <a:ext uri="{FF2B5EF4-FFF2-40B4-BE49-F238E27FC236}">
                <a16:creationId xmlns:a16="http://schemas.microsoft.com/office/drawing/2014/main" id="{AAECD464-11B7-E040-96B2-6794BDB791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0" name="Espace réservé des commentaires 2">
            <a:extLst>
              <a:ext uri="{FF2B5EF4-FFF2-40B4-BE49-F238E27FC236}">
                <a16:creationId xmlns:a16="http://schemas.microsoft.com/office/drawing/2014/main" id="{D97D71D3-BDCB-6941-837A-36414F436E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The imaging targets are also becoming more and more precise</a:t>
            </a:r>
          </a:p>
        </p:txBody>
      </p:sp>
      <p:sp>
        <p:nvSpPr>
          <p:cNvPr id="43011" name="Espace réservé du numéro de diapositive 3">
            <a:extLst>
              <a:ext uri="{FF2B5EF4-FFF2-40B4-BE49-F238E27FC236}">
                <a16:creationId xmlns:a16="http://schemas.microsoft.com/office/drawing/2014/main" id="{85F33E16-C53B-9E44-BEF3-AED771A155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D11E1AF5-92F7-9544-9D41-D20F3007F5A3}" type="slidenum">
              <a:rPr lang="en-US" altLang="fr-FR" sz="1200" smtClean="0"/>
              <a:pPr/>
              <a:t>15</a:t>
            </a:fld>
            <a:endParaRPr lang="en-US" altLang="fr-FR" sz="1200"/>
          </a:p>
        </p:txBody>
      </p:sp>
    </p:spTree>
    <p:extLst>
      <p:ext uri="{BB962C8B-B14F-4D97-AF65-F5344CB8AC3E}">
        <p14:creationId xmlns:p14="http://schemas.microsoft.com/office/powerpoint/2010/main" val="23153967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>
            <a:extLst>
              <a:ext uri="{FF2B5EF4-FFF2-40B4-BE49-F238E27FC236}">
                <a16:creationId xmlns:a16="http://schemas.microsoft.com/office/drawing/2014/main" id="{B1DE304A-4AD3-0A4F-A28A-D17BC96A54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B9550405-3A10-7448-9ACC-267677D5B7BF}" type="slidenum">
              <a:rPr lang="en-US" altLang="fr-FR" sz="1200" smtClean="0"/>
              <a:pPr/>
              <a:t>16</a:t>
            </a:fld>
            <a:endParaRPr lang="en-US" altLang="fr-FR" sz="1200"/>
          </a:p>
        </p:txBody>
      </p:sp>
      <p:sp>
        <p:nvSpPr>
          <p:cNvPr id="49154" name="Rectangle 2">
            <a:extLst>
              <a:ext uri="{FF2B5EF4-FFF2-40B4-BE49-F238E27FC236}">
                <a16:creationId xmlns:a16="http://schemas.microsoft.com/office/drawing/2014/main" id="{91F35DA6-5B13-3140-A536-48DC4CE3EF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" y="733425"/>
            <a:ext cx="6508750" cy="3662363"/>
          </a:xfrm>
          <a:solidFill>
            <a:srgbClr val="FFFFFF"/>
          </a:solidFill>
          <a:ln/>
        </p:spPr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4BDB5270-6AF5-194C-B6CE-CEE190940C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95350" y="4638675"/>
            <a:ext cx="4927600" cy="43942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algn="just"/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DCE: </a:t>
            </a:r>
            <a:r>
              <a:rPr lang="fr-CA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Dynamic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</a:t>
            </a:r>
            <a:r>
              <a:rPr lang="fr-CA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Contrast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</a:t>
            </a:r>
            <a:r>
              <a:rPr lang="fr-CA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Enhanced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MRI</a:t>
            </a:r>
          </a:p>
          <a:p>
            <a:pPr algn="just"/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BOLD: Blood </a:t>
            </a:r>
            <a:r>
              <a:rPr lang="fr-CA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Oxygen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</a:t>
            </a:r>
            <a:r>
              <a:rPr lang="fr-CA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Level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</a:t>
            </a:r>
            <a:r>
              <a:rPr lang="fr-CA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Dependant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MRI</a:t>
            </a:r>
          </a:p>
          <a:p>
            <a:pPr algn="just"/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There are </a:t>
            </a:r>
            <a:r>
              <a:rPr lang="fr-CA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different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</a:t>
            </a:r>
            <a:r>
              <a:rPr lang="fr-CA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imaging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</a:t>
            </a:r>
            <a:r>
              <a:rPr lang="fr-CA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modalities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. </a:t>
            </a:r>
            <a:r>
              <a:rPr lang="fr-CA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Anatomic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(</a:t>
            </a:r>
            <a:r>
              <a:rPr lang="fr-CA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through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</a:t>
            </a:r>
            <a:r>
              <a:rPr lang="fr-CA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different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</a:t>
            </a:r>
            <a:r>
              <a:rPr lang="fr-CA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parameters:tissue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</a:t>
            </a:r>
            <a:r>
              <a:rPr lang="fr-CA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density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, </a:t>
            </a:r>
            <a:r>
              <a:rPr lang="fr-CA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echogenicity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, water concentration) ) , </a:t>
            </a:r>
            <a:r>
              <a:rPr lang="fr-CA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functional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(</a:t>
            </a:r>
            <a:r>
              <a:rPr lang="fr-CA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either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</a:t>
            </a:r>
            <a:r>
              <a:rPr lang="fr-CA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indirectly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</a:t>
            </a:r>
            <a:r>
              <a:rPr lang="fr-CA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through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</a:t>
            </a:r>
            <a:r>
              <a:rPr lang="fr-CA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blood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flow </a:t>
            </a:r>
            <a:r>
              <a:rPr lang="fr-CA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measureent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), </a:t>
            </a:r>
            <a:r>
              <a:rPr lang="fr-CA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molecular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Aujourd’hui, en </a:t>
            </a:r>
            <a:r>
              <a:rPr lang="fr-CA" altLang="fr-FR" b="1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altérant le génome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nous pouvons manipuler le métabolisme et </a:t>
            </a:r>
            <a:r>
              <a:rPr lang="fr-CA" altLang="fr-FR" b="1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recréer les conditions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qui mènent au développement de différentes maladies. </a:t>
            </a:r>
          </a:p>
          <a:p>
            <a:pPr algn="just"/>
            <a:endParaRPr lang="en-CA" altLang="fr-FR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pPr algn="just"/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L’intérêt ici est de pouvoir </a:t>
            </a:r>
            <a:r>
              <a:rPr lang="fr-CA" altLang="fr-FR" b="1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suivre l’expression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de ces gènes dans le temps et au travers de </a:t>
            </a:r>
            <a:r>
              <a:rPr lang="fr-CA" altLang="fr-FR" b="1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différentes conditions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. </a:t>
            </a:r>
          </a:p>
          <a:p>
            <a:pPr algn="just"/>
            <a:endParaRPr lang="en-CA" altLang="fr-FR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pPr algn="just"/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C ’est dans des cas ici que les méthodes d </a:t>
            </a:r>
            <a:r>
              <a:rPr lang="fr-CA" altLang="fr-FR" b="1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’imagerie prennent toute leur importance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car elles permettent de visualiser ce qui se passe dans l’animal d ’une manière </a:t>
            </a:r>
            <a:r>
              <a:rPr lang="fr-CA" altLang="fr-FR" b="1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non invasive et non létale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en-CA" altLang="fr-FR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pPr algn="just"/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Presque toute les </a:t>
            </a:r>
            <a:r>
              <a:rPr lang="fr-CA" altLang="fr-FR" b="1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méthodes d’imagerie clinique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sont maintenant disponibles pour l’imagerie animale, ce qui permet de faire des </a:t>
            </a:r>
            <a:r>
              <a:rPr lang="fr-CA" altLang="fr-FR" b="1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parallèle</a:t>
            </a:r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s entre les études cliniques et les études animales. </a:t>
            </a:r>
            <a:endParaRPr lang="en-CA" altLang="fr-FR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pPr algn="just"/>
            <a:r>
              <a:rPr lang="fr-CA" altLang="fr-FR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 </a:t>
            </a:r>
            <a:endParaRPr lang="en-CA" altLang="fr-FR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493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86326C64-F1EE-3D4C-A145-4CB7CCD8608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Rectangle 3">
            <a:extLst>
              <a:ext uri="{FF2B5EF4-FFF2-40B4-BE49-F238E27FC236}">
                <a16:creationId xmlns:a16="http://schemas.microsoft.com/office/drawing/2014/main" id="{69E09DD8-842F-C948-A545-B848391A4F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1513" y="4638675"/>
            <a:ext cx="5375275" cy="4394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PET is by far the most sensitive molecular imaging modality.</a:t>
            </a:r>
          </a:p>
          <a:p>
            <a:r>
              <a:rPr lang="en-US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PET uses Neutron defficient isotopes, for instance 18F, attached to a molecule involved in some metabolic process we want to  study. Very often this is FDG, easily fixed in cancer cells and inflamatory  areas.</a:t>
            </a:r>
          </a:p>
          <a:p>
            <a:r>
              <a:rPr lang="en-US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PET is a fantastic tool to see organs at work.</a:t>
            </a:r>
          </a:p>
        </p:txBody>
      </p:sp>
    </p:spTree>
    <p:extLst>
      <p:ext uri="{BB962C8B-B14F-4D97-AF65-F5344CB8AC3E}">
        <p14:creationId xmlns:p14="http://schemas.microsoft.com/office/powerpoint/2010/main" val="38175857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And in 2012 we have been rewarded from these 20 years of efforts with the announcement in July</a:t>
            </a:r>
            <a:r>
              <a:rPr lang="en-US" baseline="0" dirty="0"/>
              <a:t> 2012 of the discovery of the Higgs boson with </a:t>
            </a:r>
            <a:r>
              <a:rPr lang="en-US" baseline="0" dirty="0" err="1"/>
              <a:t>magnificient</a:t>
            </a:r>
            <a:r>
              <a:rPr lang="en-US" baseline="0" dirty="0"/>
              <a:t> signatures in our PWO calorimeter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9B1DA4-5A88-0348-8460-97C23D7ECEF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5487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>
            <a:extLst>
              <a:ext uri="{FF2B5EF4-FFF2-40B4-BE49-F238E27FC236}">
                <a16:creationId xmlns:a16="http://schemas.microsoft.com/office/drawing/2014/main" id="{2C565005-43FB-CC41-B766-5A83EA1D4DE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C9673287-D233-1C4E-861C-B9850837DD18}" type="slidenum">
              <a:rPr lang="en-US" altLang="fr-FR" sz="1200" smtClean="0"/>
              <a:pPr/>
              <a:t>19</a:t>
            </a:fld>
            <a:endParaRPr lang="en-US" altLang="fr-FR" sz="1200"/>
          </a:p>
        </p:txBody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2555B10C-10E3-EE4D-8491-1AC0189F166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615950"/>
            <a:ext cx="6518275" cy="3667125"/>
          </a:xfrm>
          <a:solidFill>
            <a:srgbClr val="FFFFFF"/>
          </a:solidFill>
          <a:ln/>
        </p:spPr>
      </p:sp>
    </p:spTree>
    <p:extLst>
      <p:ext uri="{BB962C8B-B14F-4D97-AF65-F5344CB8AC3E}">
        <p14:creationId xmlns:p14="http://schemas.microsoft.com/office/powerpoint/2010/main" val="32480167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Espace réservé de l'image des diapositives 1">
            <a:extLst>
              <a:ext uri="{FF2B5EF4-FFF2-40B4-BE49-F238E27FC236}">
                <a16:creationId xmlns:a16="http://schemas.microsoft.com/office/drawing/2014/main" id="{FDDB7FD9-9806-384D-BABA-74A64338DD6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Espace réservé des commentaires 2">
            <a:extLst>
              <a:ext uri="{FF2B5EF4-FFF2-40B4-BE49-F238E27FC236}">
                <a16:creationId xmlns:a16="http://schemas.microsoft.com/office/drawing/2014/main" id="{3C61D6D0-BF83-2548-A046-C2AFE3108C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Some years ago David Townsend, who was working in collaboration with Prof. Donath at the Geneva Cantonal hospital had the brilliant idea to to fill-up the hole in an incomplete ring PET scanner with an X-Ray source and detector, launching the concept of the PET/CT.</a:t>
            </a:r>
          </a:p>
          <a:p>
            <a:r>
              <a:rPr lang="fr-FR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This combination for the first time of an anatomic and a fucntional modalities has revolutionized the practice of medical imaging.</a:t>
            </a:r>
          </a:p>
          <a:p>
            <a:r>
              <a:rPr lang="fr-FR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It was presented by Time Magazine as the invention of the year 2000</a:t>
            </a:r>
          </a:p>
          <a:p>
            <a:r>
              <a:rPr lang="fr-FR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.............</a:t>
            </a:r>
          </a:p>
        </p:txBody>
      </p:sp>
      <p:sp>
        <p:nvSpPr>
          <p:cNvPr id="38915" name="Espace réservé du numéro de diapositive 3">
            <a:extLst>
              <a:ext uri="{FF2B5EF4-FFF2-40B4-BE49-F238E27FC236}">
                <a16:creationId xmlns:a16="http://schemas.microsoft.com/office/drawing/2014/main" id="{43D8CED2-450B-2B4F-A431-4526AB2E28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2D84666E-83A2-3041-A9F5-D40198ECBA5A}" type="slidenum">
              <a:rPr lang="en-US" altLang="fr-FR" sz="1200" smtClean="0"/>
              <a:pPr/>
              <a:t>21</a:t>
            </a:fld>
            <a:endParaRPr lang="en-US" altLang="fr-FR" sz="1200"/>
          </a:p>
        </p:txBody>
      </p:sp>
    </p:spTree>
    <p:extLst>
      <p:ext uri="{BB962C8B-B14F-4D97-AF65-F5344CB8AC3E}">
        <p14:creationId xmlns:p14="http://schemas.microsoft.com/office/powerpoint/2010/main" val="9634148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egnaposto immagine diapositiva 1">
            <a:extLst>
              <a:ext uri="{FF2B5EF4-FFF2-40B4-BE49-F238E27FC236}">
                <a16:creationId xmlns:a16="http://schemas.microsoft.com/office/drawing/2014/main" id="{A19457F7-DA91-0848-BCBF-F993450D09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0" name="Segnaposto note 2">
            <a:extLst>
              <a:ext uri="{FF2B5EF4-FFF2-40B4-BE49-F238E27FC236}">
                <a16:creationId xmlns:a16="http://schemas.microsoft.com/office/drawing/2014/main" id="{EC3225BB-D25C-6F42-A52D-1A936047F8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it-IT" altLang="fr-F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For medicine to be </a:t>
            </a: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active</a:t>
            </a:r>
            <a:r>
              <a:rPr lang="it-IT" altLang="fr-F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</a:t>
            </a: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instead</a:t>
            </a:r>
            <a:r>
              <a:rPr lang="it-IT" altLang="fr-F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of </a:t>
            </a: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being</a:t>
            </a:r>
            <a:r>
              <a:rPr lang="it-IT" altLang="fr-F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</a:t>
            </a: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reactive</a:t>
            </a:r>
            <a:endParaRPr lang="it-IT" altLang="fr-FR" dirty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Requires</a:t>
            </a:r>
            <a:r>
              <a:rPr lang="it-IT" altLang="fr-F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a global </a:t>
            </a: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effort</a:t>
            </a:r>
            <a:r>
              <a:rPr lang="it-IT" altLang="fr-F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: IC </a:t>
            </a: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PerMed</a:t>
            </a:r>
            <a:r>
              <a:rPr lang="it-IT" altLang="fr-F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</a:t>
            </a: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even</a:t>
            </a:r>
            <a:r>
              <a:rPr lang="it-IT" altLang="fr-F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</a:t>
            </a: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beyond</a:t>
            </a:r>
            <a:r>
              <a:rPr lang="it-IT" altLang="fr-F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Europe</a:t>
            </a:r>
          </a:p>
          <a:p>
            <a:pPr eaLnBrk="1" hangingPunct="1">
              <a:spcBef>
                <a:spcPct val="0"/>
              </a:spcBef>
            </a:pP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Better</a:t>
            </a:r>
            <a:r>
              <a:rPr lang="it-IT" altLang="fr-F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</a:t>
            </a: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health</a:t>
            </a:r>
            <a:r>
              <a:rPr lang="it-IT" altLang="fr-F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</a:t>
            </a: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outcomes</a:t>
            </a:r>
            <a:r>
              <a:rPr lang="it-IT" altLang="fr-F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, </a:t>
            </a: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quality</a:t>
            </a:r>
            <a:r>
              <a:rPr lang="it-IT" altLang="fr-F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of life and </a:t>
            </a: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cost</a:t>
            </a:r>
            <a:r>
              <a:rPr lang="it-IT" altLang="fr-F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</a:t>
            </a: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effective</a:t>
            </a:r>
            <a:r>
              <a:rPr lang="it-IT" altLang="fr-F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use of </a:t>
            </a: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healthcare</a:t>
            </a:r>
            <a:endParaRPr lang="it-IT" altLang="fr-FR" dirty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Requires</a:t>
            </a:r>
            <a:r>
              <a:rPr lang="it-IT" altLang="fr-F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</a:t>
            </a: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innovation</a:t>
            </a:r>
            <a:r>
              <a:rPr lang="it-IT" altLang="fr-F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in </a:t>
            </a: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diagnosis</a:t>
            </a:r>
            <a:r>
              <a:rPr lang="it-IT" altLang="fr-F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, </a:t>
            </a: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therapy</a:t>
            </a:r>
            <a:r>
              <a:rPr lang="it-IT" altLang="fr-F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, </a:t>
            </a: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Prevention</a:t>
            </a:r>
            <a:r>
              <a:rPr lang="it-IT" altLang="fr-F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&amp; ICT with </a:t>
            </a: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economic</a:t>
            </a:r>
            <a:r>
              <a:rPr lang="it-IT" altLang="fr-F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</a:t>
            </a: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valuse</a:t>
            </a:r>
            <a:r>
              <a:rPr lang="it-IT" altLang="fr-F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and fair </a:t>
            </a:r>
            <a:r>
              <a:rPr lang="it-IT" altLang="fr-F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access</a:t>
            </a:r>
            <a:endParaRPr lang="it-IT" altLang="fr-FR" dirty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it-IT" altLang="fr-FR" dirty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it-IT" altLang="fr-FR" dirty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53251" name="Segnaposto numero diapositiva 3">
            <a:extLst>
              <a:ext uri="{FF2B5EF4-FFF2-40B4-BE49-F238E27FC236}">
                <a16:creationId xmlns:a16="http://schemas.microsoft.com/office/drawing/2014/main" id="{2D86CDC8-BCBF-4649-9DE4-CB7371DF74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B52BBAC3-ED3E-114F-A8EF-BCAFAFFD3CBE}" type="slidenum">
              <a:rPr lang="it-IT" altLang="fr-FR" sz="1200" smtClean="0"/>
              <a:pPr/>
              <a:t>22</a:t>
            </a:fld>
            <a:endParaRPr lang="it-IT" altLang="fr-FR" sz="1200"/>
          </a:p>
        </p:txBody>
      </p:sp>
    </p:spTree>
    <p:extLst>
      <p:ext uri="{BB962C8B-B14F-4D97-AF65-F5344CB8AC3E}">
        <p14:creationId xmlns:p14="http://schemas.microsoft.com/office/powerpoint/2010/main" val="4072245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>
            <a:extLst>
              <a:ext uri="{FF2B5EF4-FFF2-40B4-BE49-F238E27FC236}">
                <a16:creationId xmlns:a16="http://schemas.microsoft.com/office/drawing/2014/main" id="{F7509C16-E8D6-D141-8DC2-A1243BBD23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BD845F90-F1AA-B54C-ACF9-4349E82A0408}" type="slidenum">
              <a:rPr lang="en-US" altLang="fr-FR" sz="1200" smtClean="0"/>
              <a:pPr/>
              <a:t>23</a:t>
            </a:fld>
            <a:endParaRPr lang="en-US" altLang="fr-FR" sz="1200"/>
          </a:p>
        </p:txBody>
      </p:sp>
      <p:sp>
        <p:nvSpPr>
          <p:cNvPr id="51202" name="Rectangle 1026">
            <a:extLst>
              <a:ext uri="{FF2B5EF4-FFF2-40B4-BE49-F238E27FC236}">
                <a16:creationId xmlns:a16="http://schemas.microsoft.com/office/drawing/2014/main" id="{F11F16F4-A88E-954B-9320-36EDBC71DF9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1027">
            <a:extLst>
              <a:ext uri="{FF2B5EF4-FFF2-40B4-BE49-F238E27FC236}">
                <a16:creationId xmlns:a16="http://schemas.microsoft.com/office/drawing/2014/main" id="{6314BC1D-A4C6-FC4E-BC20-03C556D809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fr-FR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Medicine changes from reactive to predictive, personalized, preventive and participatory (P4) medicine</a:t>
            </a:r>
          </a:p>
        </p:txBody>
      </p:sp>
    </p:spTree>
    <p:extLst>
      <p:ext uri="{BB962C8B-B14F-4D97-AF65-F5344CB8AC3E}">
        <p14:creationId xmlns:p14="http://schemas.microsoft.com/office/powerpoint/2010/main" val="1812680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>
            <a:extLst>
              <a:ext uri="{FF2B5EF4-FFF2-40B4-BE49-F238E27FC236}">
                <a16:creationId xmlns:a16="http://schemas.microsoft.com/office/drawing/2014/main" id="{1886196A-03DD-3744-B41A-B6571E53D9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0D4A14EB-F71C-AE40-80B0-2A0ABFFF9249}" type="slidenum">
              <a:rPr lang="en-US" altLang="fr-FR" sz="1200" smtClean="0"/>
              <a:pPr/>
              <a:t>2</a:t>
            </a:fld>
            <a:endParaRPr lang="en-US" altLang="fr-FR" sz="1200"/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7EAE70ED-D7C3-D144-9A0A-1791235015C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775" y="733425"/>
            <a:ext cx="6508750" cy="3662363"/>
          </a:xfrm>
          <a:solidFill>
            <a:srgbClr val="FFFFFF"/>
          </a:solidFill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3187079A-7565-164A-BCFE-05C92A81EE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1513" y="4638675"/>
            <a:ext cx="5375275" cy="43942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0599" tIns="45299" rIns="90599" bIns="45299"/>
          <a:lstStyle/>
          <a:p>
            <a:endParaRPr lang="en-GB" altLang="fr-F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4857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>
            <a:extLst>
              <a:ext uri="{FF2B5EF4-FFF2-40B4-BE49-F238E27FC236}">
                <a16:creationId xmlns:a16="http://schemas.microsoft.com/office/drawing/2014/main" id="{0A57D74F-51C7-0449-AB17-B2D145695B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81DB82E5-78EB-F949-9274-9C92C7201390}" type="slidenum">
              <a:rPr lang="en-US" altLang="fr-FR" sz="1200" smtClean="0"/>
              <a:pPr/>
              <a:t>24</a:t>
            </a:fld>
            <a:endParaRPr lang="en-US" altLang="fr-FR" sz="1200"/>
          </a:p>
        </p:txBody>
      </p:sp>
      <p:sp>
        <p:nvSpPr>
          <p:cNvPr id="55298" name="Rectangle 2">
            <a:extLst>
              <a:ext uri="{FF2B5EF4-FFF2-40B4-BE49-F238E27FC236}">
                <a16:creationId xmlns:a16="http://schemas.microsoft.com/office/drawing/2014/main" id="{CDDFFE1F-F3A5-F241-8A22-4B016FCB222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08AD4621-3FB7-9D4A-8E32-42EA20D530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53479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>
            <a:extLst>
              <a:ext uri="{FF2B5EF4-FFF2-40B4-BE49-F238E27FC236}">
                <a16:creationId xmlns:a16="http://schemas.microsoft.com/office/drawing/2014/main" id="{E12AF2D4-B505-9945-B485-62B2036C7D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F627F5C6-2B3B-CC43-A568-012FAC9DB029}" type="slidenum">
              <a:rPr lang="en-US" altLang="fr-FR" sz="1200" smtClean="0"/>
              <a:pPr/>
              <a:t>25</a:t>
            </a:fld>
            <a:endParaRPr lang="en-US" altLang="fr-FR" sz="1200"/>
          </a:p>
        </p:txBody>
      </p:sp>
      <p:sp>
        <p:nvSpPr>
          <p:cNvPr id="57346" name="Rectangle 2">
            <a:extLst>
              <a:ext uri="{FF2B5EF4-FFF2-40B4-BE49-F238E27FC236}">
                <a16:creationId xmlns:a16="http://schemas.microsoft.com/office/drawing/2014/main" id="{8E2A0E76-129B-4042-8341-AF3306BFC4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C8C8E8E6-1098-7E42-9222-9FDBA3FD1A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fr-F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  <a:p>
            <a:r>
              <a:rPr lang="en-US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Faster exams to minimize the burden on tghe patient and to increase the throughput for expensive machines</a:t>
            </a:r>
          </a:p>
          <a:p>
            <a:r>
              <a:rPr lang="en-US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All parameters that we are dealing with in our physicists daily life</a:t>
            </a:r>
          </a:p>
        </p:txBody>
      </p:sp>
    </p:spTree>
    <p:extLst>
      <p:ext uri="{BB962C8B-B14F-4D97-AF65-F5344CB8AC3E}">
        <p14:creationId xmlns:p14="http://schemas.microsoft.com/office/powerpoint/2010/main" val="22895425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7">
            <a:extLst>
              <a:ext uri="{FF2B5EF4-FFF2-40B4-BE49-F238E27FC236}">
                <a16:creationId xmlns:a16="http://schemas.microsoft.com/office/drawing/2014/main" id="{68772659-E253-4C4F-B3E1-6C4F6952B8A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4271BD07-BA18-4140-BC4D-41F2462C2345}" type="slidenum">
              <a:rPr lang="en-US" altLang="fr-FR" sz="1200" smtClean="0"/>
              <a:pPr/>
              <a:t>26</a:t>
            </a:fld>
            <a:endParaRPr lang="en-US" altLang="fr-FR" sz="1200"/>
          </a:p>
        </p:txBody>
      </p:sp>
      <p:sp>
        <p:nvSpPr>
          <p:cNvPr id="80898" name="Rectangle 2">
            <a:extLst>
              <a:ext uri="{FF2B5EF4-FFF2-40B4-BE49-F238E27FC236}">
                <a16:creationId xmlns:a16="http://schemas.microsoft.com/office/drawing/2014/main" id="{1C3B58A7-8A83-A048-9FF9-89588DFE500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5876D39E-5830-D44C-ADF0-6140CF2B3C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Going futher , some specific constraints require even higher level of miniaturization, as the imager must be portable</a:t>
            </a:r>
          </a:p>
        </p:txBody>
      </p:sp>
    </p:spTree>
    <p:extLst>
      <p:ext uri="{BB962C8B-B14F-4D97-AF65-F5344CB8AC3E}">
        <p14:creationId xmlns:p14="http://schemas.microsoft.com/office/powerpoint/2010/main" val="41188375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2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800">
                <a:solidFill>
                  <a:schemeClr val="tx2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800">
                <a:solidFill>
                  <a:schemeClr val="tx2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800">
                <a:solidFill>
                  <a:schemeClr val="tx2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800">
                <a:solidFill>
                  <a:schemeClr val="tx2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Times" charset="0"/>
                <a:ea typeface="ＭＳ Ｐゴシック" charset="-128"/>
              </a:defRPr>
            </a:lvl9pPr>
          </a:lstStyle>
          <a:p>
            <a:fld id="{8200CE90-3D6F-8448-A027-34A0D1E0914F}" type="slidenum">
              <a:rPr lang="en-US" altLang="x-none" sz="1200">
                <a:solidFill>
                  <a:schemeClr val="tx1"/>
                </a:solidFill>
              </a:rPr>
              <a:pPr/>
              <a:t>29</a:t>
            </a:fld>
            <a:endParaRPr lang="en-US" altLang="x-none" sz="1200">
              <a:solidFill>
                <a:schemeClr val="tx1"/>
              </a:solidFill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785105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7">
            <a:extLst>
              <a:ext uri="{FF2B5EF4-FFF2-40B4-BE49-F238E27FC236}">
                <a16:creationId xmlns:a16="http://schemas.microsoft.com/office/drawing/2014/main" id="{68453F3E-2A50-F641-BFBE-7C4CAEA1C0B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186F0ED4-B14A-A24D-A520-6A025E6F68B8}" type="slidenum">
              <a:rPr lang="en-US" altLang="fr-FR" sz="1200" smtClean="0">
                <a:latin typeface="Arial" panose="020B0604020202020204" pitchFamily="34" charset="0"/>
              </a:rPr>
              <a:pPr/>
              <a:t>31</a:t>
            </a:fld>
            <a:endParaRPr lang="en-US" altLang="fr-FR" sz="1200">
              <a:latin typeface="Arial" panose="020B0604020202020204" pitchFamily="34" charset="0"/>
            </a:endParaRPr>
          </a:p>
        </p:txBody>
      </p:sp>
      <p:sp>
        <p:nvSpPr>
          <p:cNvPr id="84994" name="Rectangle 2">
            <a:extLst>
              <a:ext uri="{FF2B5EF4-FFF2-40B4-BE49-F238E27FC236}">
                <a16:creationId xmlns:a16="http://schemas.microsoft.com/office/drawing/2014/main" id="{D629FB19-683E-E44D-9E1A-9115EA816FD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4995" name="Rectangle 3">
            <a:extLst>
              <a:ext uri="{FF2B5EF4-FFF2-40B4-BE49-F238E27FC236}">
                <a16:creationId xmlns:a16="http://schemas.microsoft.com/office/drawing/2014/main" id="{380A2D56-556A-8B45-9A90-CEC0108B5D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65472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Espace réservé de l'image des diapositives 1">
            <a:extLst>
              <a:ext uri="{FF2B5EF4-FFF2-40B4-BE49-F238E27FC236}">
                <a16:creationId xmlns:a16="http://schemas.microsoft.com/office/drawing/2014/main" id="{BAE0FB55-1626-D644-AEA7-32B0BC86E03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6" name="Espace réservé des commentaires 2">
            <a:extLst>
              <a:ext uri="{FF2B5EF4-FFF2-40B4-BE49-F238E27FC236}">
                <a16:creationId xmlns:a16="http://schemas.microsoft.com/office/drawing/2014/main" id="{50DDF33F-D918-FC48-9FDD-5C6D6B629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Today big industry is producing very nice multi-purpose whole body machines.</a:t>
            </a:r>
          </a:p>
          <a:p>
            <a:r>
              <a:rPr lang="fr-FR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But with personalized medicine the trend will go to a series of organ-specific imaging devices, much less attractice, commercially for the big players in imaging ndustry. There are a number of niches for SMEs, and a number of opportunities for us for cutting edge instrumentation developpment.</a:t>
            </a:r>
          </a:p>
        </p:txBody>
      </p:sp>
      <p:sp>
        <p:nvSpPr>
          <p:cNvPr id="72707" name="Espace réservé du numéro de diapositive 3">
            <a:extLst>
              <a:ext uri="{FF2B5EF4-FFF2-40B4-BE49-F238E27FC236}">
                <a16:creationId xmlns:a16="http://schemas.microsoft.com/office/drawing/2014/main" id="{D9736C4E-91FD-7048-9097-645DDE32AE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999320C-6F65-194F-855C-6A83752A5A30}" type="slidenum">
              <a:rPr lang="en-US" altLang="fr-FR">
                <a:latin typeface="Times New Roman" panose="02020603050405020304" pitchFamily="18" charset="0"/>
              </a:rPr>
              <a:pPr/>
              <a:t>36</a:t>
            </a:fld>
            <a:endParaRPr lang="en-US" altLang="fr-FR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7845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3225" y="584200"/>
            <a:ext cx="6069013" cy="3414713"/>
          </a:xfrm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77" y="4343103"/>
            <a:ext cx="5487048" cy="4114205"/>
          </a:xfrm>
          <a:noFill/>
          <a:ln/>
        </p:spPr>
        <p:txBody>
          <a:bodyPr lIns="86468" tIns="43233" rIns="86468" bIns="43233"/>
          <a:lstStyle/>
          <a:p>
            <a:r>
              <a:rPr lang="fr-FR" dirty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But </a:t>
            </a:r>
            <a:r>
              <a:rPr lang="fr-FR" dirty="0" err="1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there</a:t>
            </a:r>
            <a:r>
              <a:rPr lang="fr-FR" dirty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fr-FR" dirty="0" err="1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is</a:t>
            </a:r>
            <a:r>
              <a:rPr lang="fr-FR" dirty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fr-FR" dirty="0" err="1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also</a:t>
            </a:r>
            <a:r>
              <a:rPr lang="fr-FR" dirty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 a </a:t>
            </a:r>
            <a:r>
              <a:rPr lang="fr-FR" dirty="0" err="1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request</a:t>
            </a:r>
            <a:r>
              <a:rPr lang="fr-FR" dirty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 for good timing </a:t>
            </a:r>
            <a:r>
              <a:rPr lang="fr-FR" dirty="0" err="1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resolution</a:t>
            </a:r>
            <a:r>
              <a:rPr lang="fr-FR" dirty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 for </a:t>
            </a:r>
            <a:r>
              <a:rPr lang="fr-FR" dirty="0" err="1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another</a:t>
            </a:r>
            <a:r>
              <a:rPr lang="fr-FR" dirty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 important application of </a:t>
            </a:r>
            <a:r>
              <a:rPr lang="fr-FR" dirty="0" err="1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scintillating</a:t>
            </a:r>
            <a:r>
              <a:rPr lang="fr-FR" dirty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fr-FR" dirty="0" err="1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crystals</a:t>
            </a:r>
            <a:r>
              <a:rPr lang="fr-FR" dirty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. PET scanners. </a:t>
            </a:r>
          </a:p>
          <a:p>
            <a:r>
              <a:rPr lang="fr-FR" dirty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1.47 </a:t>
            </a:r>
            <a:r>
              <a:rPr lang="fr-FR" dirty="0" err="1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comes</a:t>
            </a:r>
            <a:r>
              <a:rPr lang="fr-FR" dirty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fr-FR" dirty="0" err="1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from</a:t>
            </a:r>
            <a:r>
              <a:rPr lang="fr-FR" dirty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 the </a:t>
            </a:r>
            <a:r>
              <a:rPr lang="fr-FR" dirty="0" err="1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fact</a:t>
            </a:r>
            <a:r>
              <a:rPr lang="fr-FR" dirty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fr-FR" dirty="0" err="1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that</a:t>
            </a:r>
            <a:r>
              <a:rPr lang="fr-FR" dirty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 the TOF </a:t>
            </a:r>
            <a:r>
              <a:rPr lang="fr-FR" dirty="0" err="1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kernel</a:t>
            </a:r>
            <a:r>
              <a:rPr lang="fr-FR" dirty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fr-FR" dirty="0" err="1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is</a:t>
            </a:r>
            <a:r>
              <a:rPr lang="fr-FR" dirty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 more a </a:t>
            </a:r>
            <a:r>
              <a:rPr lang="fr-FR" dirty="0" err="1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gaussian</a:t>
            </a:r>
            <a:r>
              <a:rPr lang="fr-FR" dirty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fr-FR" dirty="0" err="1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than</a:t>
            </a:r>
            <a:r>
              <a:rPr lang="fr-FR" dirty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 a box</a:t>
            </a:r>
          </a:p>
        </p:txBody>
      </p:sp>
    </p:spTree>
    <p:extLst>
      <p:ext uri="{BB962C8B-B14F-4D97-AF65-F5344CB8AC3E}">
        <p14:creationId xmlns:p14="http://schemas.microsoft.com/office/powerpoint/2010/main" val="42121701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0" i="0" u="none" strike="noStrike" kern="1200" dirty="0" err="1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Since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b="0" i="0" u="none" strike="noStrike" kern="1200" dirty="0" err="1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our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 first mention to a 10ps </a:t>
            </a:r>
            <a:r>
              <a:rPr lang="fr-FR" sz="1200" b="0" i="0" u="none" strike="noStrike" kern="1200" dirty="0" err="1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trget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 for TOFPET, </a:t>
            </a:r>
            <a:r>
              <a:rPr lang="fr-FR" sz="1200" b="0" i="0" u="none" strike="noStrike" kern="1200" dirty="0" err="1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scepticism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 about the </a:t>
            </a:r>
            <a:r>
              <a:rPr lang="fr-FR" sz="1200" b="0" i="0" u="none" strike="noStrike" kern="1200" dirty="0" err="1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associated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b="0" i="0" u="none" strike="noStrike" kern="1200" dirty="0" err="1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technical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 challenges has </a:t>
            </a:r>
            <a:r>
              <a:rPr lang="fr-FR" sz="1200" b="0" i="0" u="none" strike="noStrike" kern="1200" dirty="0" err="1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gradually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b="0" i="0" u="none" strike="noStrike" kern="1200" dirty="0" err="1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given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b="0" i="0" u="none" strike="noStrike" kern="1200" dirty="0" err="1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way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 to an </a:t>
            </a:r>
            <a:r>
              <a:rPr lang="fr-FR" sz="1200" b="0" i="0" u="none" strike="noStrike" kern="1200" dirty="0" err="1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acceptance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b="0" i="0" u="none" strike="noStrike" kern="1200" dirty="0" err="1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that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 the </a:t>
            </a:r>
            <a:r>
              <a:rPr lang="fr-FR" sz="1200" b="0" i="0" u="none" strike="noStrike" kern="1200" dirty="0" err="1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approach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 has </a:t>
            </a:r>
            <a:r>
              <a:rPr lang="fr-FR" sz="1200" b="0" i="0" u="none" strike="noStrike" kern="1200" dirty="0" err="1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great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b="0" i="0" u="none" strike="noStrike" kern="1200" dirty="0" err="1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potential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b="0" i="0" u="none" strike="noStrike" kern="1200" dirty="0" err="1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adn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b="0" i="0" u="none" strike="noStrike" kern="1200" dirty="0" err="1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is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b="0" i="0" u="none" strike="noStrike" kern="1200" dirty="0" err="1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technically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 </a:t>
            </a:r>
            <a:r>
              <a:rPr lang="fr-FR" sz="1200" b="0" i="0" u="none" strike="noStrike" kern="1200" dirty="0" err="1">
                <a:solidFill>
                  <a:schemeClr val="tx1"/>
                </a:solidFill>
                <a:effectLst/>
                <a:latin typeface="Times" pitchFamily="-65" charset="0"/>
                <a:ea typeface="+mn-ea"/>
                <a:cs typeface="+mn-cs"/>
              </a:rPr>
              <a:t>feasible</a:t>
            </a:r>
            <a:endParaRPr lang="en-US" sz="2000" b="1" dirty="0"/>
          </a:p>
          <a:p>
            <a:r>
              <a:rPr lang="en-US" sz="2000" b="1" dirty="0"/>
              <a:t>In order to speed up the process, we have decided to launch a challenge, following an idea of C. Morel in the Crystal Clear Collaboration, with the objective the create incentives to federate and motivate a large community around this ambitious goal.</a:t>
            </a:r>
          </a:p>
          <a:p>
            <a:r>
              <a:rPr lang="en-US" sz="2000" b="1" dirty="0"/>
              <a:t>This challenge, which will be supported by a number of prices, is presently endorsed by …</a:t>
            </a:r>
          </a:p>
          <a:p>
            <a:endParaRPr lang="en-US" sz="2000" dirty="0"/>
          </a:p>
          <a:p>
            <a:r>
              <a:rPr lang="en-US" sz="2000" dirty="0"/>
              <a:t>The essence of a challenge is to think big and to gather the </a:t>
            </a:r>
            <a:r>
              <a:rPr lang="en-US" sz="2000" dirty="0" err="1"/>
              <a:t>multidisciplinarity</a:t>
            </a:r>
            <a:r>
              <a:rPr lang="en-US" sz="2000" dirty="0"/>
              <a:t> expertise for a real breakthrough</a:t>
            </a:r>
          </a:p>
          <a:p>
            <a:r>
              <a:rPr lang="en-US" sz="2000" dirty="0"/>
              <a:t>We have of course to assume the risk of an ambitious challenge</a:t>
            </a:r>
          </a:p>
          <a:p>
            <a:r>
              <a:rPr lang="en-US" sz="2000" dirty="0"/>
              <a:t>In my view the most important risk is to underestimate the physical barriers (ex. The Heisenberg uncertainty principle )</a:t>
            </a:r>
          </a:p>
          <a:p>
            <a:r>
              <a:rPr lang="en-US" sz="2000" dirty="0"/>
              <a:t>The two other risks that need to be considered are:</a:t>
            </a:r>
          </a:p>
          <a:p>
            <a:pPr lvl="1"/>
            <a:r>
              <a:rPr lang="en-US" sz="1600" dirty="0"/>
              <a:t>The technological risk: </a:t>
            </a:r>
          </a:p>
          <a:p>
            <a:pPr lvl="2"/>
            <a:r>
              <a:rPr lang="en-US" sz="1200" dirty="0"/>
              <a:t>can we find a technology  or a combination of technologies that will provide a solution to the challenge</a:t>
            </a:r>
          </a:p>
          <a:p>
            <a:pPr lvl="2"/>
            <a:r>
              <a:rPr lang="en-US" sz="1200" dirty="0"/>
              <a:t>Answer: if there are no physical barrier, solutions will be developed, sooner or later</a:t>
            </a:r>
          </a:p>
          <a:p>
            <a:pPr lvl="1"/>
            <a:r>
              <a:rPr lang="en-US" sz="1600" dirty="0"/>
              <a:t>The cost:</a:t>
            </a:r>
          </a:p>
          <a:p>
            <a:pPr lvl="2"/>
            <a:r>
              <a:rPr lang="en-US" sz="1200" dirty="0"/>
              <a:t>Can be mitigated by the progress of the technologies and the importance of the impact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7CBF80-6B2A-5549-AA81-357341F4C43D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359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>
            <a:extLst>
              <a:ext uri="{FF2B5EF4-FFF2-40B4-BE49-F238E27FC236}">
                <a16:creationId xmlns:a16="http://schemas.microsoft.com/office/drawing/2014/main" id="{B51C00E8-C395-C747-8F52-152CD227DE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9634" name="Notes Placeholder 2">
            <a:extLst>
              <a:ext uri="{FF2B5EF4-FFF2-40B4-BE49-F238E27FC236}">
                <a16:creationId xmlns:a16="http://schemas.microsoft.com/office/drawing/2014/main" id="{3A426F01-DDF2-A94E-9214-93FB5348BB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How to use the 40 x fold increase in SNR?</a:t>
            </a:r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515677C8-89C5-0A41-BE82-FE23D6EFB02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CD13EBE7-157A-6248-9FF1-8337D02C089A}" type="slidenum">
              <a:rPr lang="en-US" altLang="fr-FR" sz="1200" smtClean="0"/>
              <a:pPr/>
              <a:t>42</a:t>
            </a:fld>
            <a:endParaRPr lang="en-US" altLang="fr-FR" sz="1200"/>
          </a:p>
        </p:txBody>
      </p:sp>
    </p:spTree>
    <p:extLst>
      <p:ext uri="{BB962C8B-B14F-4D97-AF65-F5344CB8AC3E}">
        <p14:creationId xmlns:p14="http://schemas.microsoft.com/office/powerpoint/2010/main" val="379325675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>
            <a:extLst>
              <a:ext uri="{FF2B5EF4-FFF2-40B4-BE49-F238E27FC236}">
                <a16:creationId xmlns:a16="http://schemas.microsoft.com/office/drawing/2014/main" id="{995B47DC-A1EE-7242-ADFA-FC435DE008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71682" name="Notes Placeholder 2">
            <a:extLst>
              <a:ext uri="{FF2B5EF4-FFF2-40B4-BE49-F238E27FC236}">
                <a16:creationId xmlns:a16="http://schemas.microsoft.com/office/drawing/2014/main" id="{64BBA72E-0738-8D4F-AA51-E9F17BB3C7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1" hangingPunct="1">
              <a:spcBef>
                <a:spcPct val="0"/>
              </a:spcBef>
            </a:pPr>
            <a:r>
              <a:rPr lang="en-US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Reveal kinetics inaccessible currently</a:t>
            </a:r>
          </a:p>
          <a:p>
            <a:pPr defTabSz="457200"/>
            <a:endParaRPr lang="en-US" altLang="fr-F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71683" name="Slide Number Placeholder 3">
            <a:extLst>
              <a:ext uri="{FF2B5EF4-FFF2-40B4-BE49-F238E27FC236}">
                <a16:creationId xmlns:a16="http://schemas.microsoft.com/office/drawing/2014/main" id="{4FF99718-B5A7-3F41-94B8-20E7E8FA69C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C3B37C4A-1C06-ED45-90FE-740F58311E66}" type="slidenum">
              <a:rPr lang="en-US" altLang="fr-FR" sz="1200" smtClean="0"/>
              <a:pPr/>
              <a:t>43</a:t>
            </a:fld>
            <a:endParaRPr lang="en-US" altLang="fr-FR" sz="1200"/>
          </a:p>
        </p:txBody>
      </p:sp>
    </p:spTree>
    <p:extLst>
      <p:ext uri="{BB962C8B-B14F-4D97-AF65-F5344CB8AC3E}">
        <p14:creationId xmlns:p14="http://schemas.microsoft.com/office/powerpoint/2010/main" val="124008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>
            <a:extLst>
              <a:ext uri="{FF2B5EF4-FFF2-40B4-BE49-F238E27FC236}">
                <a16:creationId xmlns:a16="http://schemas.microsoft.com/office/drawing/2014/main" id="{1097899F-2960-1043-A88D-6A547FAB492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46050C39-847C-BD48-8F7E-FD9971E94C4E}" type="slidenum">
              <a:rPr lang="en-US" altLang="fr-FR" sz="1200" smtClean="0"/>
              <a:pPr/>
              <a:t>3</a:t>
            </a:fld>
            <a:endParaRPr lang="en-US" altLang="fr-FR" sz="1200"/>
          </a:p>
        </p:txBody>
      </p:sp>
      <p:sp>
        <p:nvSpPr>
          <p:cNvPr id="10242" name="Rectangle 2">
            <a:extLst>
              <a:ext uri="{FF2B5EF4-FFF2-40B4-BE49-F238E27FC236}">
                <a16:creationId xmlns:a16="http://schemas.microsoft.com/office/drawing/2014/main" id="{5EA04DB3-B826-E847-B748-5F27658E63A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775" y="733425"/>
            <a:ext cx="6508750" cy="3662363"/>
          </a:xfrm>
          <a:solidFill>
            <a:srgbClr val="FFFFFF"/>
          </a:solidFill>
          <a:ln/>
        </p:spPr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9B34401C-C9F1-874F-83E4-32FA603AEC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1513" y="4638675"/>
            <a:ext cx="5375275" cy="43942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0599" tIns="45299" rIns="90599" bIns="45299"/>
          <a:lstStyle/>
          <a:p>
            <a:endParaRPr lang="en-GB" altLang="fr-F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318675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>
            <a:extLst>
              <a:ext uri="{FF2B5EF4-FFF2-40B4-BE49-F238E27FC236}">
                <a16:creationId xmlns:a16="http://schemas.microsoft.com/office/drawing/2014/main" id="{90E41945-678C-B348-9642-A8346500F9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73730" name="Notes Placeholder 2">
            <a:extLst>
              <a:ext uri="{FF2B5EF4-FFF2-40B4-BE49-F238E27FC236}">
                <a16:creationId xmlns:a16="http://schemas.microsoft.com/office/drawing/2014/main" id="{0AC985C3-B3AE-0B43-859A-7E7167A8D2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73731" name="Slide Number Placeholder 3">
            <a:extLst>
              <a:ext uri="{FF2B5EF4-FFF2-40B4-BE49-F238E27FC236}">
                <a16:creationId xmlns:a16="http://schemas.microsoft.com/office/drawing/2014/main" id="{64324639-258B-5847-A19F-3409954653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09CFBC97-587C-DB43-985F-25D06E83AB08}" type="slidenum">
              <a:rPr lang="en-US" altLang="fr-FR" sz="1200" smtClean="0"/>
              <a:pPr/>
              <a:t>44</a:t>
            </a:fld>
            <a:endParaRPr lang="en-US" altLang="fr-FR" sz="1200"/>
          </a:p>
        </p:txBody>
      </p:sp>
    </p:spTree>
    <p:extLst>
      <p:ext uri="{BB962C8B-B14F-4D97-AF65-F5344CB8AC3E}">
        <p14:creationId xmlns:p14="http://schemas.microsoft.com/office/powerpoint/2010/main" val="128947211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Slide Image Placeholder 1">
            <a:extLst>
              <a:ext uri="{FF2B5EF4-FFF2-40B4-BE49-F238E27FC236}">
                <a16:creationId xmlns:a16="http://schemas.microsoft.com/office/drawing/2014/main" id="{D96141CE-8378-A945-9E2C-214F95109C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76802" name="Notes Placeholder 2">
            <a:extLst>
              <a:ext uri="{FF2B5EF4-FFF2-40B4-BE49-F238E27FC236}">
                <a16:creationId xmlns:a16="http://schemas.microsoft.com/office/drawing/2014/main" id="{BA5E4FBB-0095-6D49-87B8-B064082CE2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Chronic disease</a:t>
            </a:r>
          </a:p>
          <a:p>
            <a:r>
              <a:rPr lang="en-US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Follow disease trajectory</a:t>
            </a:r>
          </a:p>
        </p:txBody>
      </p:sp>
      <p:sp>
        <p:nvSpPr>
          <p:cNvPr id="76803" name="Slide Number Placeholder 3">
            <a:extLst>
              <a:ext uri="{FF2B5EF4-FFF2-40B4-BE49-F238E27FC236}">
                <a16:creationId xmlns:a16="http://schemas.microsoft.com/office/drawing/2014/main" id="{2D1658C1-B078-6140-BBFD-F64237D1E11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BDCFA41E-38A7-0842-B754-7577B2D1DF85}" type="slidenum">
              <a:rPr lang="en-US" altLang="fr-FR" sz="1200" smtClean="0"/>
              <a:pPr/>
              <a:t>46</a:t>
            </a:fld>
            <a:endParaRPr lang="en-US" altLang="fr-FR" sz="1200"/>
          </a:p>
        </p:txBody>
      </p:sp>
    </p:spTree>
    <p:extLst>
      <p:ext uri="{BB962C8B-B14F-4D97-AF65-F5344CB8AC3E}">
        <p14:creationId xmlns:p14="http://schemas.microsoft.com/office/powerpoint/2010/main" val="54650420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Espace réservé de l'image des diapositives 1">
            <a:extLst>
              <a:ext uri="{FF2B5EF4-FFF2-40B4-BE49-F238E27FC236}">
                <a16:creationId xmlns:a16="http://schemas.microsoft.com/office/drawing/2014/main" id="{5BEB42D0-58EA-DC47-9C38-791B41F580A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4" name="Espace réservé des commentaires 2">
            <a:extLst>
              <a:ext uri="{FF2B5EF4-FFF2-40B4-BE49-F238E27FC236}">
                <a16:creationId xmlns:a16="http://schemas.microsoft.com/office/drawing/2014/main" id="{984FE5F9-4304-8246-9B69-EFB95F069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What is theranotics? Using the same biologic vector to gransport an imaging contrast agent and a therapeutic molecule. In the case of cancer  this therapeutic molecule can be a radioactive isotope to kill the cancerous cell.</a:t>
            </a:r>
          </a:p>
        </p:txBody>
      </p:sp>
      <p:sp>
        <p:nvSpPr>
          <p:cNvPr id="90115" name="Espace réservé du numéro de diapositive 3">
            <a:extLst>
              <a:ext uri="{FF2B5EF4-FFF2-40B4-BE49-F238E27FC236}">
                <a16:creationId xmlns:a16="http://schemas.microsoft.com/office/drawing/2014/main" id="{05A8E8D3-D28E-AA4F-A89D-F28C0C3349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747CE80C-1738-324D-A5B0-62F717ED0A53}" type="slidenum">
              <a:rPr lang="en-US" altLang="fr-FR" sz="1200" smtClean="0"/>
              <a:pPr/>
              <a:t>47</a:t>
            </a:fld>
            <a:endParaRPr lang="en-US" altLang="fr-FR" sz="1200"/>
          </a:p>
        </p:txBody>
      </p:sp>
    </p:spTree>
    <p:extLst>
      <p:ext uri="{BB962C8B-B14F-4D97-AF65-F5344CB8AC3E}">
        <p14:creationId xmlns:p14="http://schemas.microsoft.com/office/powerpoint/2010/main" val="283460466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Espace réservé de l'image des diapositives 1">
            <a:extLst>
              <a:ext uri="{FF2B5EF4-FFF2-40B4-BE49-F238E27FC236}">
                <a16:creationId xmlns:a16="http://schemas.microsoft.com/office/drawing/2014/main" id="{94D2EBCB-C736-F54F-B422-CAF6DF7637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2" name="Espace réservé des commentaires 2">
            <a:extLst>
              <a:ext uri="{FF2B5EF4-FFF2-40B4-BE49-F238E27FC236}">
                <a16:creationId xmlns:a16="http://schemas.microsoft.com/office/drawing/2014/main" id="{9B508402-A1C5-8A46-982D-977B60E63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Capitalizing on the ISOLDE infrastructure and CERN expertise in producing exotic atoms and radionuclides CERN and a few partners (ISREC, HUGE, HCUV) have decided to launch the CERN-MEDICIS project to produce new radioisopotes for theranostics.</a:t>
            </a:r>
          </a:p>
          <a:p>
            <a:r>
              <a:rPr lang="fr-FR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ISREC: Institut Suisse pour la Recherche Experimentale sur le Cancer</a:t>
            </a:r>
          </a:p>
        </p:txBody>
      </p:sp>
      <p:sp>
        <p:nvSpPr>
          <p:cNvPr id="92163" name="Espace réservé du numéro de diapositive 3">
            <a:extLst>
              <a:ext uri="{FF2B5EF4-FFF2-40B4-BE49-F238E27FC236}">
                <a16:creationId xmlns:a16="http://schemas.microsoft.com/office/drawing/2014/main" id="{42A81865-216D-2F40-8D9E-ACC45D4C2B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C86A8E1D-618F-AD42-9ABB-FFBCCA76A84A}" type="slidenum">
              <a:rPr lang="en-US" altLang="fr-FR" sz="1200" smtClean="0"/>
              <a:pPr/>
              <a:t>48</a:t>
            </a:fld>
            <a:endParaRPr lang="en-US" altLang="fr-FR" sz="1200"/>
          </a:p>
        </p:txBody>
      </p:sp>
    </p:spTree>
    <p:extLst>
      <p:ext uri="{BB962C8B-B14F-4D97-AF65-F5344CB8AC3E}">
        <p14:creationId xmlns:p14="http://schemas.microsoft.com/office/powerpoint/2010/main" val="4146035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7">
            <a:extLst>
              <a:ext uri="{FF2B5EF4-FFF2-40B4-BE49-F238E27FC236}">
                <a16:creationId xmlns:a16="http://schemas.microsoft.com/office/drawing/2014/main" id="{049F4582-419C-1F44-BCBC-3F4E33A82CE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EEB52C09-0D25-B349-A247-A419DF793651}" type="slidenum">
              <a:rPr lang="en-US" altLang="fr-FR" sz="1200" smtClean="0"/>
              <a:pPr/>
              <a:t>49</a:t>
            </a:fld>
            <a:endParaRPr lang="en-US" altLang="fr-FR" sz="1200"/>
          </a:p>
        </p:txBody>
      </p:sp>
      <p:sp>
        <p:nvSpPr>
          <p:cNvPr id="94210" name="Rectangle 1026">
            <a:extLst>
              <a:ext uri="{FF2B5EF4-FFF2-40B4-BE49-F238E27FC236}">
                <a16:creationId xmlns:a16="http://schemas.microsoft.com/office/drawing/2014/main" id="{25562395-D6AC-B84C-8327-26FFB922A20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4211" name="Rectangle 1027">
            <a:extLst>
              <a:ext uri="{FF2B5EF4-FFF2-40B4-BE49-F238E27FC236}">
                <a16:creationId xmlns:a16="http://schemas.microsoft.com/office/drawing/2014/main" id="{2C847100-69D6-9A49-85BC-5C9DE26D9F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altLang="fr-F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722834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Espace réservé de l'image des diapositives 1">
            <a:extLst>
              <a:ext uri="{FF2B5EF4-FFF2-40B4-BE49-F238E27FC236}">
                <a16:creationId xmlns:a16="http://schemas.microsoft.com/office/drawing/2014/main" id="{49E51C75-24A0-A64C-B557-83042BC40D8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0" name="Espace réservé des commentaires 2">
            <a:extLst>
              <a:ext uri="{FF2B5EF4-FFF2-40B4-BE49-F238E27FC236}">
                <a16:creationId xmlns:a16="http://schemas.microsoft.com/office/drawing/2014/main" id="{37B9EC40-C0B8-2C43-88F4-3EBC7F47FC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- 10ps resolution correspond to 1.5mm resolution along the  LOR and opens the way to reconstructionless PET</a:t>
            </a:r>
          </a:p>
          <a:p>
            <a:endParaRPr lang="fr-FR" altLang="fr-F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  <a:p>
            <a:r>
              <a:rPr lang="fr-FR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- this would considerably reduce the constraints associated to the tomographic principle, which requires full angular coverage of the ROI, and allow limited angle tomography without artifacts</a:t>
            </a:r>
          </a:p>
          <a:p>
            <a:endParaRPr lang="fr-FR" altLang="fr-F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  <a:p>
            <a:r>
              <a:rPr lang="fr-FR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- 10ps resolution would bring a &gt; 15 fold ...</a:t>
            </a:r>
          </a:p>
        </p:txBody>
      </p:sp>
      <p:sp>
        <p:nvSpPr>
          <p:cNvPr id="78851" name="Espace réservé du numéro de diapositive 3">
            <a:extLst>
              <a:ext uri="{FF2B5EF4-FFF2-40B4-BE49-F238E27FC236}">
                <a16:creationId xmlns:a16="http://schemas.microsoft.com/office/drawing/2014/main" id="{A609DF33-C1AE-904D-9DE3-BB6A8681718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BBCE8829-A487-1F4D-B2B8-2A88665244A3}" type="slidenum">
              <a:rPr lang="en-US" altLang="fr-FR" sz="1200" smtClean="0"/>
              <a:pPr/>
              <a:t>50</a:t>
            </a:fld>
            <a:endParaRPr lang="en-US" altLang="fr-FR" sz="1200"/>
          </a:p>
        </p:txBody>
      </p:sp>
    </p:spTree>
    <p:extLst>
      <p:ext uri="{BB962C8B-B14F-4D97-AF65-F5344CB8AC3E}">
        <p14:creationId xmlns:p14="http://schemas.microsoft.com/office/powerpoint/2010/main" val="245546938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>
            <a:extLst>
              <a:ext uri="{FF2B5EF4-FFF2-40B4-BE49-F238E27FC236}">
                <a16:creationId xmlns:a16="http://schemas.microsoft.com/office/drawing/2014/main" id="{69F0C5AB-EBE8-1148-9849-B864FA00A3A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39CA37A-D578-DF4B-B0BE-5F04781EFF3B}" type="slidenum">
              <a:rPr lang="en-US" altLang="fr-FR" sz="1200">
                <a:latin typeface="Times New Roman" panose="02020603050405020304" pitchFamily="18" charset="0"/>
              </a:rPr>
              <a:pPr/>
              <a:t>52</a:t>
            </a:fld>
            <a:endParaRPr lang="en-US" altLang="fr-FR" sz="1200">
              <a:latin typeface="Times New Roman" panose="02020603050405020304" pitchFamily="18" charset="0"/>
            </a:endParaRPr>
          </a:p>
        </p:txBody>
      </p:sp>
      <p:sp>
        <p:nvSpPr>
          <p:cNvPr id="100355" name="Rectangle 2">
            <a:extLst>
              <a:ext uri="{FF2B5EF4-FFF2-40B4-BE49-F238E27FC236}">
                <a16:creationId xmlns:a16="http://schemas.microsoft.com/office/drawing/2014/main" id="{7AFF8A8F-C5AB-6240-9792-D88F5F426D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31838"/>
            <a:ext cx="6508750" cy="3662362"/>
          </a:xfrm>
          <a:solidFill>
            <a:srgbClr val="FFFFFF"/>
          </a:solidFill>
          <a:ln/>
        </p:spPr>
      </p:sp>
      <p:sp>
        <p:nvSpPr>
          <p:cNvPr id="100356" name="Rectangle 3">
            <a:extLst>
              <a:ext uri="{FF2B5EF4-FFF2-40B4-BE49-F238E27FC236}">
                <a16:creationId xmlns:a16="http://schemas.microsoft.com/office/drawing/2014/main" id="{EC57ABB3-E63A-814B-842C-548CFC6E10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32" tIns="45717" rIns="91432" bIns="45717"/>
          <a:lstStyle/>
          <a:p>
            <a:r>
              <a:rPr lang="en-US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Molecular imaging allows to visualize the molecular processes of the human beings biology. </a:t>
            </a:r>
          </a:p>
          <a:p>
            <a:r>
              <a:rPr lang="en-US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Like production of proteins by the genes</a:t>
            </a:r>
          </a:p>
          <a:p>
            <a:r>
              <a:rPr lang="en-US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Molecular signal transduction through cell menbranes</a:t>
            </a:r>
          </a:p>
          <a:p>
            <a:r>
              <a:rPr lang="en-US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And molecular pathways from the genes to the diseases</a:t>
            </a:r>
          </a:p>
        </p:txBody>
      </p:sp>
    </p:spTree>
    <p:extLst>
      <p:ext uri="{BB962C8B-B14F-4D97-AF65-F5344CB8AC3E}">
        <p14:creationId xmlns:p14="http://schemas.microsoft.com/office/powerpoint/2010/main" val="183548896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Espace réservé de l'image des diapositives 1">
            <a:extLst>
              <a:ext uri="{FF2B5EF4-FFF2-40B4-BE49-F238E27FC236}">
                <a16:creationId xmlns:a16="http://schemas.microsoft.com/office/drawing/2014/main" id="{FAB332BB-7A74-EB42-8C22-7BDC82D3FA9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2" name="Espace réservé des commentaires 2">
            <a:extLst>
              <a:ext uri="{FF2B5EF4-FFF2-40B4-BE49-F238E27FC236}">
                <a16:creationId xmlns:a16="http://schemas.microsoft.com/office/drawing/2014/main" id="{5349B2EF-2B64-6040-9BCE-F54E326E14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35843" name="Espace réservé du numéro de diapositive 3">
            <a:extLst>
              <a:ext uri="{FF2B5EF4-FFF2-40B4-BE49-F238E27FC236}">
                <a16:creationId xmlns:a16="http://schemas.microsoft.com/office/drawing/2014/main" id="{1DC975E1-DA1B-7F4E-925B-F96C8D98D3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C50BD106-D3E3-8544-9B45-74F49E78EB55}" type="slidenum">
              <a:rPr lang="en-US" altLang="fr-FR" sz="1200" smtClean="0"/>
              <a:pPr/>
              <a:t>53</a:t>
            </a:fld>
            <a:endParaRPr lang="en-US" altLang="fr-FR" sz="1200"/>
          </a:p>
        </p:txBody>
      </p:sp>
    </p:spTree>
    <p:extLst>
      <p:ext uri="{BB962C8B-B14F-4D97-AF65-F5344CB8AC3E}">
        <p14:creationId xmlns:p14="http://schemas.microsoft.com/office/powerpoint/2010/main" val="60987399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>
            <a:extLst>
              <a:ext uri="{FF2B5EF4-FFF2-40B4-BE49-F238E27FC236}">
                <a16:creationId xmlns:a16="http://schemas.microsoft.com/office/drawing/2014/main" id="{706CFA1F-F689-A143-A825-37A9C69AEE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A1C47B85-4661-8645-9423-6C3F2F256582}" type="slidenum">
              <a:rPr lang="en-US" altLang="fr-FR" sz="1200" smtClean="0"/>
              <a:pPr/>
              <a:t>54</a:t>
            </a:fld>
            <a:endParaRPr lang="en-US" altLang="fr-FR" sz="1200"/>
          </a:p>
        </p:txBody>
      </p:sp>
      <p:sp>
        <p:nvSpPr>
          <p:cNvPr id="45058" name="Rectangle 2">
            <a:extLst>
              <a:ext uri="{FF2B5EF4-FFF2-40B4-BE49-F238E27FC236}">
                <a16:creationId xmlns:a16="http://schemas.microsoft.com/office/drawing/2014/main" id="{ACDCEDAB-9FD9-4E46-B373-24F37E47CD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31838"/>
            <a:ext cx="6508750" cy="3662362"/>
          </a:xfrm>
          <a:solidFill>
            <a:srgbClr val="FFFFFF"/>
          </a:solidFill>
          <a:ln/>
        </p:spPr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88C1F62E-135F-5C43-87B9-8EBCAB6A74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32" tIns="45717" rIns="91432" bIns="45717"/>
          <a:lstStyle/>
          <a:p>
            <a:r>
              <a:rPr lang="en-US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Before Parkinson becomes symptomatic, the substentia nigra has lost up to 70% of its  dopamine receptors .</a:t>
            </a:r>
          </a:p>
        </p:txBody>
      </p:sp>
    </p:spTree>
    <p:extLst>
      <p:ext uri="{BB962C8B-B14F-4D97-AF65-F5344CB8AC3E}">
        <p14:creationId xmlns:p14="http://schemas.microsoft.com/office/powerpoint/2010/main" val="425242215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Espace réservé de l'image des diapositives 1">
            <a:extLst>
              <a:ext uri="{FF2B5EF4-FFF2-40B4-BE49-F238E27FC236}">
                <a16:creationId xmlns:a16="http://schemas.microsoft.com/office/drawing/2014/main" id="{825E9785-1E70-0B4B-92F1-0760BED0264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6" name="Espace réservé des commentaires 2">
            <a:extLst>
              <a:ext uri="{FF2B5EF4-FFF2-40B4-BE49-F238E27FC236}">
                <a16:creationId xmlns:a16="http://schemas.microsoft.com/office/drawing/2014/main" id="{A2A7AE80-5596-5C4B-8295-E06637A2BA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Targeting specific cell menbrane receptors allows visualization and quantification of activity of quantity of molecular pathways such as:</a:t>
            </a:r>
          </a:p>
          <a:p>
            <a:pPr>
              <a:buFontTx/>
              <a:buChar char="-"/>
            </a:pPr>
            <a:r>
              <a:rPr lang="fr-FR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Cell energetic consumption</a:t>
            </a:r>
          </a:p>
          <a:p>
            <a:pPr>
              <a:buFontTx/>
              <a:buChar char="-"/>
            </a:pPr>
            <a:r>
              <a:rPr lang="fr-FR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Protein synthesis, </a:t>
            </a:r>
          </a:p>
          <a:p>
            <a:pPr>
              <a:buFontTx/>
              <a:buChar char="-"/>
            </a:pPr>
            <a:r>
              <a:rPr lang="fr-FR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hormonal regulation</a:t>
            </a:r>
          </a:p>
          <a:p>
            <a:pPr>
              <a:buFontTx/>
              <a:buChar char="-"/>
            </a:pPr>
            <a:r>
              <a:rPr lang="fr-FR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Cell profiferation</a:t>
            </a:r>
          </a:p>
          <a:p>
            <a:pPr>
              <a:buFontTx/>
              <a:buChar char="-"/>
            </a:pPr>
            <a:r>
              <a:rPr lang="fr-FR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Cell communication with the extracellular matrix</a:t>
            </a:r>
          </a:p>
        </p:txBody>
      </p:sp>
      <p:sp>
        <p:nvSpPr>
          <p:cNvPr id="47107" name="Espace réservé du numéro de diapositive 3">
            <a:extLst>
              <a:ext uri="{FF2B5EF4-FFF2-40B4-BE49-F238E27FC236}">
                <a16:creationId xmlns:a16="http://schemas.microsoft.com/office/drawing/2014/main" id="{E183CD65-F105-EE43-B7BD-E89DBA7C3C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F85711D3-8DEE-704B-B37D-06D135C40DB7}" type="slidenum">
              <a:rPr lang="en-US" altLang="fr-FR" sz="1200" smtClean="0"/>
              <a:pPr/>
              <a:t>55</a:t>
            </a:fld>
            <a:endParaRPr lang="en-US" altLang="fr-FR" sz="1200"/>
          </a:p>
        </p:txBody>
      </p:sp>
    </p:spTree>
    <p:extLst>
      <p:ext uri="{BB962C8B-B14F-4D97-AF65-F5344CB8AC3E}">
        <p14:creationId xmlns:p14="http://schemas.microsoft.com/office/powerpoint/2010/main" val="32218869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And in 2012 we have been rewarded from these 20 years of efforts with the announcement in July</a:t>
            </a:r>
            <a:r>
              <a:rPr lang="en-US" baseline="0" dirty="0"/>
              <a:t> 2012 of the discovery of the Higgs boson with </a:t>
            </a:r>
            <a:r>
              <a:rPr lang="en-US" baseline="0" dirty="0" err="1"/>
              <a:t>magnificient</a:t>
            </a:r>
            <a:r>
              <a:rPr lang="en-US" baseline="0" dirty="0"/>
              <a:t> signatures in our PWO calorimeter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9B1DA4-5A88-0348-8460-97C23D7ECEF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57978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>
            <a:extLst>
              <a:ext uri="{FF2B5EF4-FFF2-40B4-BE49-F238E27FC236}">
                <a16:creationId xmlns:a16="http://schemas.microsoft.com/office/drawing/2014/main" id="{00FA827A-A5DC-4B4C-8D77-130A393E652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0418" name="Notes Placeholder 2">
            <a:extLst>
              <a:ext uri="{FF2B5EF4-FFF2-40B4-BE49-F238E27FC236}">
                <a16:creationId xmlns:a16="http://schemas.microsoft.com/office/drawing/2014/main" id="{E7615D28-0089-0848-8132-4ECCB50634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1" hangingPunct="1">
              <a:spcBef>
                <a:spcPct val="0"/>
              </a:spcBef>
            </a:pPr>
            <a:endParaRPr lang="fr-FR" altLang="fr-F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60419" name="Slide Number Placeholder 3">
            <a:extLst>
              <a:ext uri="{FF2B5EF4-FFF2-40B4-BE49-F238E27FC236}">
                <a16:creationId xmlns:a16="http://schemas.microsoft.com/office/drawing/2014/main" id="{85C9125C-B0BF-5D4F-B30E-504F5823C10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2F5420D9-A4D6-A444-A909-2B6F81373BEF}" type="slidenum">
              <a:rPr lang="en-US" altLang="fr-FR" sz="1200" smtClean="0"/>
              <a:pPr/>
              <a:t>56</a:t>
            </a:fld>
            <a:endParaRPr lang="en-US" altLang="fr-FR" sz="1200"/>
          </a:p>
        </p:txBody>
      </p:sp>
    </p:spTree>
    <p:extLst>
      <p:ext uri="{BB962C8B-B14F-4D97-AF65-F5344CB8AC3E}">
        <p14:creationId xmlns:p14="http://schemas.microsoft.com/office/powerpoint/2010/main" val="179773962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>
            <a:extLst>
              <a:ext uri="{FF2B5EF4-FFF2-40B4-BE49-F238E27FC236}">
                <a16:creationId xmlns:a16="http://schemas.microsoft.com/office/drawing/2014/main" id="{6C2CE548-2CC8-D746-8AAF-7471D76924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7586" name="Notes Placeholder 2">
            <a:extLst>
              <a:ext uri="{FF2B5EF4-FFF2-40B4-BE49-F238E27FC236}">
                <a16:creationId xmlns:a16="http://schemas.microsoft.com/office/drawing/2014/main" id="{C203487F-C050-E941-93A2-FFE2DDBDAE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1" hangingPunct="1">
              <a:spcBef>
                <a:spcPct val="0"/>
              </a:spcBef>
            </a:pPr>
            <a:endParaRPr lang="fr-FR" altLang="fr-F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67587" name="Slide Number Placeholder 3">
            <a:extLst>
              <a:ext uri="{FF2B5EF4-FFF2-40B4-BE49-F238E27FC236}">
                <a16:creationId xmlns:a16="http://schemas.microsoft.com/office/drawing/2014/main" id="{061BD589-6053-5B4E-ADF2-700EA8A2B4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56563C21-2CCF-2446-B5E4-99A4797B04B2}" type="slidenum">
              <a:rPr lang="en-US" altLang="fr-FR" sz="1200" smtClean="0"/>
              <a:pPr/>
              <a:t>59</a:t>
            </a:fld>
            <a:endParaRPr lang="en-US" altLang="fr-FR" sz="1200"/>
          </a:p>
        </p:txBody>
      </p:sp>
    </p:spTree>
    <p:extLst>
      <p:ext uri="{BB962C8B-B14F-4D97-AF65-F5344CB8AC3E}">
        <p14:creationId xmlns:p14="http://schemas.microsoft.com/office/powerpoint/2010/main" val="2508086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>
            <a:extLst>
              <a:ext uri="{FF2B5EF4-FFF2-40B4-BE49-F238E27FC236}">
                <a16:creationId xmlns:a16="http://schemas.microsoft.com/office/drawing/2014/main" id="{224D4034-CFE0-AF40-A3CB-600DB78875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7BA5CA0F-C59E-EC44-B5C0-D9E1AA30CC2B}" type="slidenum">
              <a:rPr lang="en-US" altLang="fr-FR" sz="1200" smtClean="0"/>
              <a:pPr/>
              <a:t>8</a:t>
            </a:fld>
            <a:endParaRPr lang="en-US" altLang="fr-FR" sz="1200"/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DA8439E5-3C36-5447-A3FB-F8E5AF396A4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DDD03CFC-6CB9-A347-8291-71DD9E9A27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Because physicians want better and better spatial resolution</a:t>
            </a:r>
          </a:p>
        </p:txBody>
      </p:sp>
    </p:spTree>
    <p:extLst>
      <p:ext uri="{BB962C8B-B14F-4D97-AF65-F5344CB8AC3E}">
        <p14:creationId xmlns:p14="http://schemas.microsoft.com/office/powerpoint/2010/main" val="33034787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68C527FB-C66D-8A40-9FB1-A765CB5B79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FC1ABDFE-4332-674A-AD2E-1D395D67DE11}" type="slidenum">
              <a:rPr lang="en-US" altLang="fr-FR" sz="1200" smtClean="0"/>
              <a:pPr/>
              <a:t>9</a:t>
            </a:fld>
            <a:endParaRPr lang="en-US" altLang="fr-FR" sz="1200"/>
          </a:p>
        </p:txBody>
      </p:sp>
      <p:sp>
        <p:nvSpPr>
          <p:cNvPr id="19458" name="Rectangle 1026">
            <a:extLst>
              <a:ext uri="{FF2B5EF4-FFF2-40B4-BE49-F238E27FC236}">
                <a16:creationId xmlns:a16="http://schemas.microsoft.com/office/drawing/2014/main" id="{A5E28403-9484-BD4B-864D-8540CC4656A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9459" name="Rectangle 1027">
            <a:extLst>
              <a:ext uri="{FF2B5EF4-FFF2-40B4-BE49-F238E27FC236}">
                <a16:creationId xmlns:a16="http://schemas.microsoft.com/office/drawing/2014/main" id="{3EC0680A-265C-F846-B967-73CF45C9FC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 altLang="fr-F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78778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>
            <a:extLst>
              <a:ext uri="{FF2B5EF4-FFF2-40B4-BE49-F238E27FC236}">
                <a16:creationId xmlns:a16="http://schemas.microsoft.com/office/drawing/2014/main" id="{EA8908C2-6E83-F648-B904-9615E0DA77B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341AA9EC-574C-C74B-9168-78453B5B0897}" type="slidenum">
              <a:rPr lang="en-US" altLang="fr-FR" sz="1200" smtClean="0"/>
              <a:pPr/>
              <a:t>10</a:t>
            </a:fld>
            <a:endParaRPr lang="en-US" altLang="fr-FR" sz="1200"/>
          </a:p>
        </p:txBody>
      </p:sp>
      <p:sp>
        <p:nvSpPr>
          <p:cNvPr id="21506" name="Rectangle 1026">
            <a:extLst>
              <a:ext uri="{FF2B5EF4-FFF2-40B4-BE49-F238E27FC236}">
                <a16:creationId xmlns:a16="http://schemas.microsoft.com/office/drawing/2014/main" id="{54DB04AF-E013-FB47-A14C-2FD7AA39E9E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7" name="Rectangle 1027">
            <a:extLst>
              <a:ext uri="{FF2B5EF4-FFF2-40B4-BE49-F238E27FC236}">
                <a16:creationId xmlns:a16="http://schemas.microsoft.com/office/drawing/2014/main" id="{4DBFC248-2168-E148-8406-BCE2356DA3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 altLang="fr-F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38569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C977BDC3-6314-FD4C-8AED-526B46E7626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EF03D69C-742F-3D4D-8515-2E54BBDC2997}" type="slidenum">
              <a:rPr lang="en-US" altLang="fr-FR" sz="1200" smtClean="0"/>
              <a:pPr/>
              <a:t>11</a:t>
            </a:fld>
            <a:endParaRPr lang="en-US" altLang="fr-FR" sz="1200"/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A879B3D4-0369-3B4A-BD38-B6C241A11D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775" y="733425"/>
            <a:ext cx="6508750" cy="3662363"/>
          </a:xfrm>
          <a:solidFill>
            <a:srgbClr val="FFFFFF"/>
          </a:solidFill>
          <a:ln/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B25D4A87-3698-FF44-8186-E8CB568C39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1513" y="4638675"/>
            <a:ext cx="5375275" cy="43942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altLang="fr-F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76628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>
            <a:extLst>
              <a:ext uri="{FF2B5EF4-FFF2-40B4-BE49-F238E27FC236}">
                <a16:creationId xmlns:a16="http://schemas.microsoft.com/office/drawing/2014/main" id="{E487DCA0-9C59-7748-B595-A869CD02B3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5513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DDBF221A-0BAE-B343-AED9-429166CECAB4}" type="slidenum">
              <a:rPr lang="en-US" altLang="fr-FR" sz="1200" smtClean="0"/>
              <a:pPr/>
              <a:t>12</a:t>
            </a:fld>
            <a:endParaRPr lang="en-US" altLang="fr-FR" sz="1200"/>
          </a:p>
        </p:txBody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7DC45BF7-17EA-714D-B803-779DFE0C8E2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4F62343D-48EA-2D4D-B83F-6BFF22E118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>
                <a:latin typeface="Times New Roman" panose="02020603050405020304" pitchFamily="18" charset="0"/>
                <a:ea typeface="ＭＳ Ｐゴシック" panose="020B0600070205080204" pitchFamily="34" charset="-128"/>
              </a:rPr>
              <a:t>You can also go to a virtual journey inside the body</a:t>
            </a:r>
          </a:p>
        </p:txBody>
      </p:sp>
    </p:spTree>
    <p:extLst>
      <p:ext uri="{BB962C8B-B14F-4D97-AF65-F5344CB8AC3E}">
        <p14:creationId xmlns:p14="http://schemas.microsoft.com/office/powerpoint/2010/main" val="261032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11CEF-F073-7D45-870B-3C68A89D3B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4E4F18-D1FD-2247-BF4C-6E930B04D1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4094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451CE-3D01-7F48-8371-B86430028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F72452-E53A-1B40-A189-DE5D051836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3774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67F42E-FAF9-4148-98A8-0CC02D4DE9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C3355F-9AF2-7D4C-9760-1B16E9226E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3445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re et 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sz="quarter"/>
          </p:nvPr>
        </p:nvSpPr>
        <p:spPr>
          <a:xfrm>
            <a:off x="1125416" y="76200"/>
            <a:ext cx="10128738" cy="838200"/>
          </a:xfrm>
        </p:spPr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910493" y="1066800"/>
            <a:ext cx="5087815" cy="2438400"/>
          </a:xfrm>
        </p:spPr>
        <p:txBody>
          <a:bodyPr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6185877" y="1066800"/>
            <a:ext cx="5087815" cy="2438400"/>
          </a:xfrm>
        </p:spPr>
        <p:txBody>
          <a:bodyPr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910493" y="3657600"/>
            <a:ext cx="5087815" cy="2438400"/>
          </a:xfrm>
        </p:spPr>
        <p:txBody>
          <a:bodyPr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85877" y="3657600"/>
            <a:ext cx="5087815" cy="2438400"/>
          </a:xfrm>
        </p:spPr>
        <p:txBody>
          <a:bodyPr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990780"/>
      </p:ext>
    </p:extLst>
  </p:cSld>
  <p:clrMapOvr>
    <a:masterClrMapping/>
  </p:clrMapOvr>
  <p:transition>
    <p:cu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910166" y="0"/>
            <a:ext cx="10363200" cy="6096000"/>
          </a:xfrm>
        </p:spPr>
        <p:txBody>
          <a:bodyPr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249264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34CC95B-63AA-4910-9D38-E310BCC1906F}"/>
              </a:ext>
            </a:extLst>
          </p:cNvPr>
          <p:cNvSpPr/>
          <p:nvPr userDrawn="1"/>
        </p:nvSpPr>
        <p:spPr>
          <a:xfrm>
            <a:off x="11587948" y="6495717"/>
            <a:ext cx="5741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fld id="{5F484AFE-4906-4A8A-82B4-43E16FF4677F}" type="slidenum">
              <a:rPr lang="fr-CA" sz="1600">
                <a:solidFill>
                  <a:srgbClr val="000000"/>
                </a:solidFill>
                <a:latin typeface="Trebuchet MS" panose="020B0603020202020204" pitchFamily="34" charset="0"/>
              </a:rPr>
              <a:pPr algn="l"/>
              <a:t>‹#›</a:t>
            </a:fld>
            <a:endParaRPr lang="fr-CA" sz="1600" dirty="0">
              <a:solidFill>
                <a:srgbClr val="000000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80925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F2E11-3426-244F-925D-269723134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0212" y="29230"/>
            <a:ext cx="8232136" cy="6369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22EE8D-968C-884E-B9AC-62485E301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5789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C3B94-09C0-5747-8367-C8C049899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0A169A-D5FE-F24A-B053-5772421B81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1840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C6B54-C210-E348-B410-4520DF93D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59FADD-9BD0-B54A-B35D-189937971F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15E9B3-7483-294B-9147-A8E597036E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231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847C0-0E0A-6C40-8B40-8E1931F0C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3E6E8-4266-A042-A43A-01E9C6E99B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1E3AF2-B4BC-F34A-9D8E-4304647CFA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44F33E-F280-D840-9DEA-ECE6902F15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557709-B8A8-084A-B306-137949C27B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258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88C72-2A04-4C48-903C-D0914DA3C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298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7842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00A69-0AB4-5C45-A9F5-94C268751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67084E-9BDA-1645-A795-D6D26337C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226011-FC09-1C4E-A003-808978A18C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4096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1B36D-54E6-354F-BFE4-0DA8DA67B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CEFE99-B84B-154A-B878-2762A3C398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5BFBCD-1DD8-2546-89A9-0C46135BEF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1652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5570D3A-4E90-6045-9F7A-604E36213870}"/>
              </a:ext>
            </a:extLst>
          </p:cNvPr>
          <p:cNvSpPr/>
          <p:nvPr userDrawn="1"/>
        </p:nvSpPr>
        <p:spPr>
          <a:xfrm>
            <a:off x="292608" y="6523740"/>
            <a:ext cx="11883065" cy="349250"/>
          </a:xfrm>
          <a:prstGeom prst="rect">
            <a:avLst/>
          </a:prstGeom>
          <a:gradFill>
            <a:gsLst>
              <a:gs pos="29000">
                <a:srgbClr val="FFB928"/>
              </a:gs>
              <a:gs pos="100000">
                <a:schemeClr val="bg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39B090-7C9D-4E41-9A5A-E29051950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5487" y="29230"/>
            <a:ext cx="8232136" cy="6369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4511A9-2236-4645-AEB5-E9B0EDCFED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D5E89B1-ADA4-804B-800B-E20BAC226772}"/>
              </a:ext>
            </a:extLst>
          </p:cNvPr>
          <p:cNvSpPr txBox="1">
            <a:spLocks/>
          </p:cNvSpPr>
          <p:nvPr userDrawn="1"/>
        </p:nvSpPr>
        <p:spPr>
          <a:xfrm>
            <a:off x="-12292" y="6508750"/>
            <a:ext cx="259184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26/10/2023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B96719F6-0F5B-E84C-ADEC-434DE27764A0}"/>
              </a:ext>
            </a:extLst>
          </p:cNvPr>
          <p:cNvSpPr txBox="1">
            <a:spLocks/>
          </p:cNvSpPr>
          <p:nvPr userDrawn="1"/>
        </p:nvSpPr>
        <p:spPr>
          <a:xfrm>
            <a:off x="2843458" y="6508750"/>
            <a:ext cx="7162800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/>
              <a:t>CERN . French </a:t>
            </a:r>
            <a:r>
              <a:rPr lang="fr-FR" dirty="0" err="1"/>
              <a:t>Physics</a:t>
            </a:r>
            <a:r>
              <a:rPr lang="fr-FR" dirty="0"/>
              <a:t> </a:t>
            </a:r>
            <a:r>
              <a:rPr lang="fr-FR" dirty="0" err="1"/>
              <a:t>Teachers</a:t>
            </a:r>
            <a:endParaRPr lang="fr-FR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8142367-7AE2-9D41-85C8-D7594696AB1D}"/>
              </a:ext>
            </a:extLst>
          </p:cNvPr>
          <p:cNvSpPr txBox="1">
            <a:spLocks/>
          </p:cNvSpPr>
          <p:nvPr userDrawn="1"/>
        </p:nvSpPr>
        <p:spPr>
          <a:xfrm>
            <a:off x="9432473" y="65087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10A1B64-00EA-254D-80E4-3139E9F9C1F3}" type="slidenum">
              <a:rPr lang="fr-FR" smtClean="0"/>
              <a:pPr algn="r"/>
              <a:t>‹#›</a:t>
            </a:fld>
            <a:endParaRPr lang="fr-FR" dirty="0"/>
          </a:p>
        </p:txBody>
      </p:sp>
      <p:pic>
        <p:nvPicPr>
          <p:cNvPr id="9" name="Picture 8" descr="CERNNormal">
            <a:extLst>
              <a:ext uri="{FF2B5EF4-FFF2-40B4-BE49-F238E27FC236}">
                <a16:creationId xmlns:a16="http://schemas.microsoft.com/office/drawing/2014/main" id="{B4EBF679-B7CC-F942-BD69-97E100E5FC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3">
            <a:extLst>
              <a:ext uri="{FF2B5EF4-FFF2-40B4-BE49-F238E27FC236}">
                <a16:creationId xmlns:a16="http://schemas.microsoft.com/office/drawing/2014/main" id="{6494D138-6030-3141-AD2C-BE024D70650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94" y="0"/>
            <a:ext cx="7620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4">
            <a:extLst>
              <a:ext uri="{FF2B5EF4-FFF2-40B4-BE49-F238E27FC236}">
                <a16:creationId xmlns:a16="http://schemas.microsoft.com/office/drawing/2014/main" id="{B5CF404D-9494-9E49-B50E-8AC475A2819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9857"/>
            <a:ext cx="1143000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401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0.png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2.bin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oleObject" Target="../embeddings/oleObject1.bin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4" Type="http://schemas.openxmlformats.org/officeDocument/2006/relationships/image" Target="../media/image41.pn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0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48.png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7.jpeg"/><Relationship Id="rId11" Type="http://schemas.openxmlformats.org/officeDocument/2006/relationships/oleObject" Target="../embeddings/oleObject8.bin"/><Relationship Id="rId5" Type="http://schemas.openxmlformats.org/officeDocument/2006/relationships/image" Target="../media/image45.png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46.png"/><Relationship Id="rId1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jpeg"/><Relationship Id="rId7" Type="http://schemas.openxmlformats.org/officeDocument/2006/relationships/image" Target="../media/image63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jpe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emf"/><Relationship Id="rId5" Type="http://schemas.openxmlformats.org/officeDocument/2006/relationships/image" Target="../media/image74.emf"/><Relationship Id="rId4" Type="http://schemas.openxmlformats.org/officeDocument/2006/relationships/image" Target="../media/image73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7" Type="http://schemas.openxmlformats.org/officeDocument/2006/relationships/image" Target="../media/image86.jpeg"/><Relationship Id="rId2" Type="http://schemas.openxmlformats.org/officeDocument/2006/relationships/image" Target="../media/image8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notesSlide" Target="../notesSlides/notesSlide2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5.jpeg"/><Relationship Id="rId4" Type="http://schemas.openxmlformats.org/officeDocument/2006/relationships/image" Target="../media/image10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106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13.png"/><Relationship Id="rId4" Type="http://schemas.openxmlformats.org/officeDocument/2006/relationships/oleObject" Target="../embeddings/oleObject11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7.tiff"/><Relationship Id="rId4" Type="http://schemas.openxmlformats.org/officeDocument/2006/relationships/image" Target="../media/image116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0.jpeg"/><Relationship Id="rId4" Type="http://schemas.openxmlformats.org/officeDocument/2006/relationships/image" Target="../media/image119.jpe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2" name="Rectangle 2">
            <a:extLst>
              <a:ext uri="{FF2B5EF4-FFF2-40B4-BE49-F238E27FC236}">
                <a16:creationId xmlns:a16="http://schemas.microsoft.com/office/drawing/2014/main" id="{3E9324D9-16CB-914A-B054-F64D7DBC6AC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133600" y="1066800"/>
            <a:ext cx="7315200" cy="266700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fr-FR">
                <a:ea typeface="ＭＳ Ｐゴシック" panose="020B0600070205080204" pitchFamily="34" charset="-128"/>
              </a:rPr>
              <a:t>Physique </a:t>
            </a:r>
            <a:br>
              <a:rPr lang="en-US" altLang="fr-FR">
                <a:ea typeface="ＭＳ Ｐゴシック" panose="020B0600070205080204" pitchFamily="34" charset="-128"/>
              </a:rPr>
            </a:br>
            <a:r>
              <a:rPr lang="en-US" altLang="fr-FR">
                <a:ea typeface="ＭＳ Ｐゴシック" panose="020B0600070205080204" pitchFamily="34" charset="-128"/>
              </a:rPr>
              <a:t>et </a:t>
            </a:r>
            <a:br>
              <a:rPr lang="en-US" altLang="fr-FR">
                <a:ea typeface="ＭＳ Ｐゴシック" panose="020B0600070205080204" pitchFamily="34" charset="-128"/>
              </a:rPr>
            </a:br>
            <a:r>
              <a:rPr lang="en-US" altLang="fr-FR">
                <a:ea typeface="ＭＳ Ｐゴシック" panose="020B0600070205080204" pitchFamily="34" charset="-128"/>
              </a:rPr>
              <a:t>Imagerie Médicale</a:t>
            </a:r>
          </a:p>
        </p:txBody>
      </p:sp>
      <p:sp>
        <p:nvSpPr>
          <p:cNvPr id="5122" name="Rectangle 3">
            <a:extLst>
              <a:ext uri="{FF2B5EF4-FFF2-40B4-BE49-F238E27FC236}">
                <a16:creationId xmlns:a16="http://schemas.microsoft.com/office/drawing/2014/main" id="{129BB942-2B43-FC4B-A5CC-890A9FEFC40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705600" y="4219576"/>
            <a:ext cx="3524250" cy="10382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fr-FR">
                <a:ea typeface="ＭＳ Ｐゴシック" panose="020B0600070205080204" pitchFamily="34" charset="-128"/>
              </a:rPr>
              <a:t>Paul Lecoq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fr-FR">
                <a:ea typeface="ＭＳ Ｐゴシック" panose="020B0600070205080204" pitchFamily="34" charset="-128"/>
              </a:rPr>
              <a:t>CERN, Genève</a:t>
            </a:r>
          </a:p>
          <a:p>
            <a:pPr eaLnBrk="1" hangingPunct="1">
              <a:buFont typeface="Wingdings" pitchFamily="2" charset="2"/>
              <a:buNone/>
            </a:pPr>
            <a:endParaRPr lang="en-US" altLang="fr-FR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760461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>
            <a:extLst>
              <a:ext uri="{FF2B5EF4-FFF2-40B4-BE49-F238E27FC236}">
                <a16:creationId xmlns:a16="http://schemas.microsoft.com/office/drawing/2014/main" id="{F99A7A8D-564B-D140-88E0-E6575DC770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1066800"/>
            <a:ext cx="8686800" cy="4953000"/>
          </a:xfrm>
          <a:prstGeom prst="rect">
            <a:avLst/>
          </a:prstGeom>
          <a:gradFill rotWithShape="0">
            <a:gsLst>
              <a:gs pos="0">
                <a:srgbClr val="0F14BD"/>
              </a:gs>
              <a:gs pos="100000">
                <a:srgbClr val="070957"/>
              </a:gs>
            </a:gsLst>
            <a:lin ang="5400000" scaled="1"/>
          </a:gra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fr-FR" altLang="fr-FR" sz="2000">
              <a:solidFill>
                <a:schemeClr val="tx1"/>
              </a:solidFill>
            </a:endParaRPr>
          </a:p>
        </p:txBody>
      </p:sp>
      <p:sp>
        <p:nvSpPr>
          <p:cNvPr id="537603" name="Rectangle 3">
            <a:extLst>
              <a:ext uri="{FF2B5EF4-FFF2-40B4-BE49-F238E27FC236}">
                <a16:creationId xmlns:a16="http://schemas.microsoft.com/office/drawing/2014/main" id="{30B486BE-8E94-924C-830A-B44DB7835A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57400" y="298450"/>
            <a:ext cx="8229600" cy="387350"/>
          </a:xfrm>
        </p:spPr>
        <p:txBody>
          <a:bodyPr>
            <a:normAutofit fontScale="90000"/>
          </a:bodyPr>
          <a:lstStyle/>
          <a:p>
            <a:pPr>
              <a:lnSpc>
                <a:spcPct val="75000"/>
              </a:lnSpc>
              <a:defRPr/>
            </a:pPr>
            <a:r>
              <a:rPr lang="fr-FR" dirty="0">
                <a:ea typeface="ＭＳ Ｐゴシック" charset="-128"/>
                <a:cs typeface="ＭＳ Ｐゴシック" charset="-128"/>
              </a:rPr>
              <a:t>CAT Scanner </a:t>
            </a:r>
            <a:br>
              <a:rPr lang="fr-FR" dirty="0">
                <a:ea typeface="ＭＳ Ｐゴシック" charset="-128"/>
                <a:cs typeface="ＭＳ Ｐゴシック" charset="-128"/>
              </a:rPr>
            </a:br>
            <a:r>
              <a:rPr lang="fr-FR" dirty="0">
                <a:ea typeface="ＭＳ Ｐゴシック" charset="-128"/>
                <a:cs typeface="ＭＳ Ｐゴシック" charset="-128"/>
              </a:rPr>
              <a:t>Le principe de la tomographie </a:t>
            </a:r>
          </a:p>
        </p:txBody>
      </p:sp>
      <p:pic>
        <p:nvPicPr>
          <p:cNvPr id="20483" name="Picture 4" descr="cormack">
            <a:extLst>
              <a:ext uri="{FF2B5EF4-FFF2-40B4-BE49-F238E27FC236}">
                <a16:creationId xmlns:a16="http://schemas.microsoft.com/office/drawing/2014/main" id="{E4562124-58B1-B44F-BB3A-8D0D023BA39E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76476" y="2095500"/>
            <a:ext cx="1609725" cy="2095500"/>
          </a:xfrm>
        </p:spPr>
      </p:pic>
      <p:pic>
        <p:nvPicPr>
          <p:cNvPr id="20484" name="Picture 5" descr="hounsfield">
            <a:extLst>
              <a:ext uri="{FF2B5EF4-FFF2-40B4-BE49-F238E27FC236}">
                <a16:creationId xmlns:a16="http://schemas.microsoft.com/office/drawing/2014/main" id="{34962C0E-9E3A-2F4E-8281-5E803DB012E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85126" y="2095500"/>
            <a:ext cx="1592263" cy="2095500"/>
          </a:xfrm>
        </p:spPr>
      </p:pic>
      <p:sp>
        <p:nvSpPr>
          <p:cNvPr id="537606" name="Rectangle 6">
            <a:extLst>
              <a:ext uri="{FF2B5EF4-FFF2-40B4-BE49-F238E27FC236}">
                <a16:creationId xmlns:a16="http://schemas.microsoft.com/office/drawing/2014/main" id="{36FC80AB-0AFE-ED46-B37D-A3DA5EEFC4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1" y="4495801"/>
            <a:ext cx="2723823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fr-FR" altLang="fr-FR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Allan </a:t>
            </a:r>
            <a:r>
              <a:rPr lang="fr-FR" altLang="fr-FR" sz="1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MacLeod</a:t>
            </a:r>
            <a:r>
              <a:rPr lang="fr-FR" altLang="fr-FR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fr-FR" altLang="fr-FR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Cormack</a:t>
            </a:r>
          </a:p>
          <a:p>
            <a:pPr eaLnBrk="1" hangingPunct="1">
              <a:defRPr/>
            </a:pPr>
            <a:r>
              <a:rPr lang="fr-FR" altLang="fr-FR" sz="18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Physicien Nucléaire</a:t>
            </a:r>
          </a:p>
          <a:p>
            <a:pPr eaLnBrk="1" hangingPunct="1">
              <a:defRPr/>
            </a:pPr>
            <a:r>
              <a:rPr lang="fr-FR" altLang="fr-FR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Cape </a:t>
            </a:r>
            <a:r>
              <a:rPr lang="fr-FR" altLang="fr-FR" sz="1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Town</a:t>
            </a:r>
            <a:endParaRPr lang="fr-FR" altLang="fr-FR" sz="18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r>
              <a:rPr lang="fr-FR" altLang="fr-FR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Harvard </a:t>
            </a:r>
            <a:r>
              <a:rPr lang="fr-FR" altLang="fr-FR" sz="1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University</a:t>
            </a:r>
            <a:endParaRPr lang="fr-FR" altLang="fr-FR" sz="18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r>
              <a:rPr lang="fr-FR" altLang="fr-FR" sz="1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Tufts</a:t>
            </a:r>
            <a:r>
              <a:rPr lang="fr-FR" altLang="fr-FR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fr-FR" altLang="fr-FR" sz="1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University</a:t>
            </a:r>
            <a:endParaRPr lang="fr-FR" altLang="fr-FR" sz="18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37607" name="Rectangle 7">
            <a:extLst>
              <a:ext uri="{FF2B5EF4-FFF2-40B4-BE49-F238E27FC236}">
                <a16:creationId xmlns:a16="http://schemas.microsoft.com/office/drawing/2014/main" id="{59848259-D59C-524E-AF86-D55390BB91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1538" y="4568826"/>
            <a:ext cx="281519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fr-FR" altLang="fr-FR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Sir Godfrey N. </a:t>
            </a:r>
            <a:r>
              <a:rPr lang="fr-FR" altLang="fr-FR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Hounsfield</a:t>
            </a:r>
          </a:p>
          <a:p>
            <a:pPr eaLnBrk="1" hangingPunct="1">
              <a:defRPr/>
            </a:pPr>
            <a:r>
              <a:rPr lang="fr-FR" altLang="fr-FR" sz="18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Ingénieur électricien </a:t>
            </a:r>
            <a:r>
              <a:rPr lang="fr-FR" altLang="fr-FR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anglais</a:t>
            </a:r>
          </a:p>
          <a:p>
            <a:pPr eaLnBrk="1" hangingPunct="1">
              <a:defRPr/>
            </a:pPr>
            <a:r>
              <a:rPr lang="fr-FR" altLang="fr-FR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EMI </a:t>
            </a:r>
            <a:r>
              <a:rPr lang="fr-FR" altLang="fr-FR" sz="1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Research</a:t>
            </a:r>
            <a:endParaRPr lang="fr-FR" altLang="fr-FR" sz="18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37608" name="Rectangle 8">
            <a:extLst>
              <a:ext uri="{FF2B5EF4-FFF2-40B4-BE49-F238E27FC236}">
                <a16:creationId xmlns:a16="http://schemas.microsoft.com/office/drawing/2014/main" id="{6BE71C04-773E-794B-AA49-99AF4E0EB4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1" y="1371601"/>
            <a:ext cx="6418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fr-FR" altLang="fr-FR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Prix Nobel de Physiologie et Médecine 1979</a:t>
            </a:r>
            <a:endParaRPr lang="fr-FR" altLang="fr-FR" dirty="0">
              <a:solidFill>
                <a:srgbClr val="FFFF00"/>
              </a:solidFill>
            </a:endParaRPr>
          </a:p>
        </p:txBody>
      </p:sp>
      <p:pic>
        <p:nvPicPr>
          <p:cNvPr id="20488" name="Picture 9" descr="AA014">
            <a:extLst>
              <a:ext uri="{FF2B5EF4-FFF2-40B4-BE49-F238E27FC236}">
                <a16:creationId xmlns:a16="http://schemas.microsoft.com/office/drawing/2014/main" id="{3D2DE7F8-8A45-8742-9A3A-5C45AA6735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28800"/>
            <a:ext cx="26416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4177851"/>
      </p:ext>
    </p:extLst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026">
            <a:extLst>
              <a:ext uri="{FF2B5EF4-FFF2-40B4-BE49-F238E27FC236}">
                <a16:creationId xmlns:a16="http://schemas.microsoft.com/office/drawing/2014/main" id="{BC068B64-5C84-D84D-8FA4-5C3E4D9CF7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4363" y="1143000"/>
            <a:ext cx="8502650" cy="4870450"/>
          </a:xfrm>
          <a:prstGeom prst="rect">
            <a:avLst/>
          </a:prstGeom>
          <a:solidFill>
            <a:schemeClr val="tx1"/>
          </a:solidFill>
          <a:ln w="9525">
            <a:solidFill>
              <a:srgbClr val="F9FFB9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fr-FR" altLang="fr-FR" sz="2000">
              <a:solidFill>
                <a:schemeClr val="tx1"/>
              </a:solidFill>
            </a:endParaRPr>
          </a:p>
        </p:txBody>
      </p:sp>
      <p:grpSp>
        <p:nvGrpSpPr>
          <p:cNvPr id="22530" name="Group 1027">
            <a:extLst>
              <a:ext uri="{FF2B5EF4-FFF2-40B4-BE49-F238E27FC236}">
                <a16:creationId xmlns:a16="http://schemas.microsoft.com/office/drawing/2014/main" id="{745E8CFD-9635-814E-A3B8-5242DD01EB5D}"/>
              </a:ext>
            </a:extLst>
          </p:cNvPr>
          <p:cNvGrpSpPr>
            <a:grpSpLocks/>
          </p:cNvGrpSpPr>
          <p:nvPr/>
        </p:nvGrpSpPr>
        <p:grpSpPr bwMode="auto">
          <a:xfrm>
            <a:off x="5907088" y="1285876"/>
            <a:ext cx="1846262" cy="1952625"/>
            <a:chOff x="2770" y="810"/>
            <a:chExt cx="1074" cy="1230"/>
          </a:xfrm>
        </p:grpSpPr>
        <p:sp>
          <p:nvSpPr>
            <p:cNvPr id="22742" name="Line 1028">
              <a:extLst>
                <a:ext uri="{FF2B5EF4-FFF2-40B4-BE49-F238E27FC236}">
                  <a16:creationId xmlns:a16="http://schemas.microsoft.com/office/drawing/2014/main" id="{BCF7FFC9-7715-ED4C-AADF-A78F7EFAADD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993" y="1907"/>
              <a:ext cx="743" cy="2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743" name="Line 1029">
              <a:extLst>
                <a:ext uri="{FF2B5EF4-FFF2-40B4-BE49-F238E27FC236}">
                  <a16:creationId xmlns:a16="http://schemas.microsoft.com/office/drawing/2014/main" id="{40BD4FEA-3D34-D74B-B809-E42B81D7BD5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993" y="935"/>
              <a:ext cx="1" cy="972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 type="triangle" w="sm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744" name="Text Box 1030">
              <a:extLst>
                <a:ext uri="{FF2B5EF4-FFF2-40B4-BE49-F238E27FC236}">
                  <a16:creationId xmlns:a16="http://schemas.microsoft.com/office/drawing/2014/main" id="{FE6DDD86-AABF-9F45-9979-9EA24AAF9B62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3595" y="1872"/>
              <a:ext cx="249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 type="none" w="sm" len="med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1400" i="1">
                  <a:solidFill>
                    <a:schemeClr val="bg1"/>
                  </a:solidFill>
                  <a:cs typeface="Arial" panose="020B0604020202020204" pitchFamily="34" charset="0"/>
                </a:rPr>
                <a:t>u</a:t>
              </a:r>
              <a:endParaRPr lang="fr-FR" altLang="fr-FR" sz="140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745" name="Text Box 1031">
              <a:extLst>
                <a:ext uri="{FF2B5EF4-FFF2-40B4-BE49-F238E27FC236}">
                  <a16:creationId xmlns:a16="http://schemas.microsoft.com/office/drawing/2014/main" id="{5C361F2A-4D3E-5B4D-B95C-46EF4BCBF0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70" y="810"/>
              <a:ext cx="3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 type="none" w="sm" len="med"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1400" i="1">
                  <a:solidFill>
                    <a:schemeClr val="bg1"/>
                  </a:solidFill>
                  <a:latin typeface="Symbol" pitchFamily="2" charset="2"/>
                  <a:cs typeface="Arial" panose="020B0604020202020204" pitchFamily="34" charset="0"/>
                </a:rPr>
                <a:t>b</a:t>
              </a:r>
              <a:endParaRPr lang="fr-FR" altLang="fr-FR" sz="1400">
                <a:solidFill>
                  <a:schemeClr val="bg1"/>
                </a:solidFill>
                <a:latin typeface="Symbol" pitchFamily="2" charset="2"/>
                <a:cs typeface="Arial" panose="020B0604020202020204" pitchFamily="34" charset="0"/>
              </a:endParaRPr>
            </a:p>
          </p:txBody>
        </p:sp>
      </p:grpSp>
      <p:grpSp>
        <p:nvGrpSpPr>
          <p:cNvPr id="22531" name="Group 1032">
            <a:extLst>
              <a:ext uri="{FF2B5EF4-FFF2-40B4-BE49-F238E27FC236}">
                <a16:creationId xmlns:a16="http://schemas.microsoft.com/office/drawing/2014/main" id="{A1AD8293-82F0-004D-9BDE-315E67615DD7}"/>
              </a:ext>
            </a:extLst>
          </p:cNvPr>
          <p:cNvGrpSpPr>
            <a:grpSpLocks/>
          </p:cNvGrpSpPr>
          <p:nvPr/>
        </p:nvGrpSpPr>
        <p:grpSpPr bwMode="auto">
          <a:xfrm>
            <a:off x="2540001" y="1955800"/>
            <a:ext cx="2867025" cy="3340100"/>
            <a:chOff x="812" y="1232"/>
            <a:chExt cx="1667" cy="2104"/>
          </a:xfrm>
        </p:grpSpPr>
        <p:sp>
          <p:nvSpPr>
            <p:cNvPr id="22735" name="Oval 1033">
              <a:extLst>
                <a:ext uri="{FF2B5EF4-FFF2-40B4-BE49-F238E27FC236}">
                  <a16:creationId xmlns:a16="http://schemas.microsoft.com/office/drawing/2014/main" id="{B9E2B60E-A893-5A44-B0B3-2BB33E8300E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flipH="1">
              <a:off x="1616" y="2169"/>
              <a:ext cx="653" cy="651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  <a:headEnd/>
                  <a:tailEnd type="none" w="sm" len="med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fr-FR" altLang="fr-FR" sz="2000">
                <a:solidFill>
                  <a:schemeClr val="tx1"/>
                </a:solidFill>
              </a:endParaRPr>
            </a:p>
          </p:txBody>
        </p:sp>
        <p:sp>
          <p:nvSpPr>
            <p:cNvPr id="22736" name="Line 1034">
              <a:extLst>
                <a:ext uri="{FF2B5EF4-FFF2-40B4-BE49-F238E27FC236}">
                  <a16:creationId xmlns:a16="http://schemas.microsoft.com/office/drawing/2014/main" id="{CCA15717-9360-DE4A-B562-B1587EBC77C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45" y="1232"/>
              <a:ext cx="3" cy="17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sysDot"/>
              <a:round/>
              <a:headEnd type="triangle" w="sm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737" name="Line 1035">
              <a:extLst>
                <a:ext uri="{FF2B5EF4-FFF2-40B4-BE49-F238E27FC236}">
                  <a16:creationId xmlns:a16="http://schemas.microsoft.com/office/drawing/2014/main" id="{E6A2618B-D99B-AC49-91BC-C8EFE2E80D1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420" y="2492"/>
              <a:ext cx="1059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sysDot"/>
              <a:round/>
              <a:headEnd type="triangl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738" name="Oval 1036">
              <a:extLst>
                <a:ext uri="{FF2B5EF4-FFF2-40B4-BE49-F238E27FC236}">
                  <a16:creationId xmlns:a16="http://schemas.microsoft.com/office/drawing/2014/main" id="{70E6E02C-2C40-2B49-AEDB-D8B4E9FB7EF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flipH="1">
              <a:off x="2080" y="2357"/>
              <a:ext cx="58" cy="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fr-FR" altLang="fr-FR" sz="2000">
                <a:solidFill>
                  <a:schemeClr val="tx1"/>
                </a:solidFill>
              </a:endParaRPr>
            </a:p>
          </p:txBody>
        </p:sp>
        <p:sp>
          <p:nvSpPr>
            <p:cNvPr id="22739" name="Oval 1037">
              <a:extLst>
                <a:ext uri="{FF2B5EF4-FFF2-40B4-BE49-F238E27FC236}">
                  <a16:creationId xmlns:a16="http://schemas.microsoft.com/office/drawing/2014/main" id="{15FDA518-2CED-B343-B6F3-911BFCD6E0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flipH="1">
              <a:off x="1759" y="2467"/>
              <a:ext cx="56" cy="5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fr-FR" altLang="fr-FR" sz="2000">
                <a:solidFill>
                  <a:schemeClr val="tx1"/>
                </a:solidFill>
              </a:endParaRPr>
            </a:p>
          </p:txBody>
        </p:sp>
        <p:sp>
          <p:nvSpPr>
            <p:cNvPr id="22740" name="Arc 1038">
              <a:extLst>
                <a:ext uri="{FF2B5EF4-FFF2-40B4-BE49-F238E27FC236}">
                  <a16:creationId xmlns:a16="http://schemas.microsoft.com/office/drawing/2014/main" id="{8BB3232D-A121-0144-83BE-370BEBAB9A80}"/>
                </a:ext>
              </a:extLst>
            </p:cNvPr>
            <p:cNvSpPr>
              <a:spLocks noChangeAspect="1"/>
            </p:cNvSpPr>
            <p:nvPr/>
          </p:nvSpPr>
          <p:spPr bwMode="auto">
            <a:xfrm flipH="1">
              <a:off x="823" y="1373"/>
              <a:ext cx="1125" cy="1857"/>
            </a:xfrm>
            <a:custGeom>
              <a:avLst/>
              <a:gdLst>
                <a:gd name="T0" fmla="*/ 0 w 21600"/>
                <a:gd name="T1" fmla="*/ 0 h 35688"/>
                <a:gd name="T2" fmla="*/ 0 w 21600"/>
                <a:gd name="T3" fmla="*/ 0 h 35688"/>
                <a:gd name="T4" fmla="*/ 0 w 21600"/>
                <a:gd name="T5" fmla="*/ 0 h 35688"/>
                <a:gd name="T6" fmla="*/ 0 60000 65536"/>
                <a:gd name="T7" fmla="*/ 0 60000 65536"/>
                <a:gd name="T8" fmla="*/ 0 60000 65536"/>
                <a:gd name="T9" fmla="*/ 0 w 21600"/>
                <a:gd name="T10" fmla="*/ 0 h 35688"/>
                <a:gd name="T11" fmla="*/ 21600 w 21600"/>
                <a:gd name="T12" fmla="*/ 35688 h 356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5688" fill="none" extrusionOk="0">
                  <a:moveTo>
                    <a:pt x="28" y="0"/>
                  </a:moveTo>
                  <a:cubicBezTo>
                    <a:pt x="11947" y="16"/>
                    <a:pt x="21600" y="9681"/>
                    <a:pt x="21600" y="21600"/>
                  </a:cubicBezTo>
                  <a:cubicBezTo>
                    <a:pt x="21600" y="26770"/>
                    <a:pt x="19745" y="31769"/>
                    <a:pt x="16373" y="35688"/>
                  </a:cubicBezTo>
                </a:path>
                <a:path w="21600" h="35688" stroke="0" extrusionOk="0">
                  <a:moveTo>
                    <a:pt x="28" y="0"/>
                  </a:moveTo>
                  <a:cubicBezTo>
                    <a:pt x="11947" y="16"/>
                    <a:pt x="21600" y="9681"/>
                    <a:pt x="21600" y="21600"/>
                  </a:cubicBezTo>
                  <a:cubicBezTo>
                    <a:pt x="21600" y="26770"/>
                    <a:pt x="19745" y="31769"/>
                    <a:pt x="16373" y="35688"/>
                  </a:cubicBezTo>
                  <a:lnTo>
                    <a:pt x="0" y="21600"/>
                  </a:lnTo>
                  <a:lnTo>
                    <a:pt x="28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prstDash val="sysDot"/>
              <a:round/>
              <a:headEnd type="oval" w="sm" len="sm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741" name="Text Box 1039">
              <a:extLst>
                <a:ext uri="{FF2B5EF4-FFF2-40B4-BE49-F238E27FC236}">
                  <a16:creationId xmlns:a16="http://schemas.microsoft.com/office/drawing/2014/main" id="{69EC67FC-4634-E74A-B71B-8EB0089A586B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812" y="3172"/>
              <a:ext cx="428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 type="none" w="sm" len="med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1400" i="1">
                  <a:solidFill>
                    <a:schemeClr val="bg1"/>
                  </a:solidFill>
                  <a:latin typeface="Symbol" pitchFamily="2" charset="2"/>
                  <a:cs typeface="Arial" panose="020B0604020202020204" pitchFamily="34" charset="0"/>
                </a:rPr>
                <a:t>b</a:t>
              </a:r>
              <a:endParaRPr lang="fr-FR" altLang="fr-FR" sz="1400">
                <a:solidFill>
                  <a:schemeClr val="bg1"/>
                </a:solidFill>
                <a:latin typeface="Symbol" pitchFamily="2" charset="2"/>
                <a:cs typeface="Arial" panose="020B0604020202020204" pitchFamily="34" charset="0"/>
              </a:endParaRPr>
            </a:p>
          </p:txBody>
        </p:sp>
      </p:grpSp>
      <p:sp>
        <p:nvSpPr>
          <p:cNvPr id="22533" name="Text Box 1041">
            <a:extLst>
              <a:ext uri="{FF2B5EF4-FFF2-40B4-BE49-F238E27FC236}">
                <a16:creationId xmlns:a16="http://schemas.microsoft.com/office/drawing/2014/main" id="{161BA20D-82BE-2B41-AA56-B9988D7C9D0D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4394200" y="1838325"/>
            <a:ext cx="4587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 i="1">
                <a:solidFill>
                  <a:schemeClr val="bg1"/>
                </a:solidFill>
                <a:cs typeface="Arial" panose="020B0604020202020204" pitchFamily="34" charset="0"/>
              </a:rPr>
              <a:t>y</a:t>
            </a:r>
            <a:endParaRPr lang="fr-FR" altLang="fr-FR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2534" name="Text Box 1042">
            <a:extLst>
              <a:ext uri="{FF2B5EF4-FFF2-40B4-BE49-F238E27FC236}">
                <a16:creationId xmlns:a16="http://schemas.microsoft.com/office/drawing/2014/main" id="{39D39EAC-58AC-2E41-9763-AA574D74311E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149851" y="3697289"/>
            <a:ext cx="461963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 i="1">
                <a:solidFill>
                  <a:schemeClr val="bg1"/>
                </a:solidFill>
                <a:cs typeface="Arial" panose="020B0604020202020204" pitchFamily="34" charset="0"/>
              </a:rPr>
              <a:t>x</a:t>
            </a:r>
            <a:endParaRPr lang="fr-FR" altLang="fr-FR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4" name="Group 1043">
            <a:extLst>
              <a:ext uri="{FF2B5EF4-FFF2-40B4-BE49-F238E27FC236}">
                <a16:creationId xmlns:a16="http://schemas.microsoft.com/office/drawing/2014/main" id="{05F00D1E-734E-BD43-B0B2-4D3379B3BB30}"/>
              </a:ext>
            </a:extLst>
          </p:cNvPr>
          <p:cNvGrpSpPr>
            <a:grpSpLocks/>
          </p:cNvGrpSpPr>
          <p:nvPr/>
        </p:nvGrpSpPr>
        <p:grpSpPr bwMode="auto">
          <a:xfrm>
            <a:off x="6526214" y="1520825"/>
            <a:ext cx="719137" cy="1498600"/>
            <a:chOff x="3130" y="958"/>
            <a:chExt cx="418" cy="944"/>
          </a:xfrm>
        </p:grpSpPr>
        <p:sp>
          <p:nvSpPr>
            <p:cNvPr id="22727" name="Freeform 1044">
              <a:extLst>
                <a:ext uri="{FF2B5EF4-FFF2-40B4-BE49-F238E27FC236}">
                  <a16:creationId xmlns:a16="http://schemas.microsoft.com/office/drawing/2014/main" id="{E6B7E779-E6A4-7445-913F-0E9210BC120C}"/>
                </a:ext>
              </a:extLst>
            </p:cNvPr>
            <p:cNvSpPr>
              <a:spLocks noChangeAspect="1"/>
            </p:cNvSpPr>
            <p:nvPr/>
          </p:nvSpPr>
          <p:spPr bwMode="auto">
            <a:xfrm flipH="1">
              <a:off x="3141" y="958"/>
              <a:ext cx="407" cy="943"/>
            </a:xfrm>
            <a:custGeom>
              <a:avLst/>
              <a:gdLst>
                <a:gd name="T0" fmla="*/ 1 w 793"/>
                <a:gd name="T1" fmla="*/ 0 h 2201"/>
                <a:gd name="T2" fmla="*/ 1 w 793"/>
                <a:gd name="T3" fmla="*/ 0 h 2201"/>
                <a:gd name="T4" fmla="*/ 1 w 793"/>
                <a:gd name="T5" fmla="*/ 0 h 2201"/>
                <a:gd name="T6" fmla="*/ 1 w 793"/>
                <a:gd name="T7" fmla="*/ 0 h 2201"/>
                <a:gd name="T8" fmla="*/ 1 w 793"/>
                <a:gd name="T9" fmla="*/ 0 h 2201"/>
                <a:gd name="T10" fmla="*/ 1 w 793"/>
                <a:gd name="T11" fmla="*/ 0 h 2201"/>
                <a:gd name="T12" fmla="*/ 1 w 793"/>
                <a:gd name="T13" fmla="*/ 0 h 22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93"/>
                <a:gd name="T22" fmla="*/ 0 h 2201"/>
                <a:gd name="T23" fmla="*/ 793 w 793"/>
                <a:gd name="T24" fmla="*/ 2201 h 22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93" h="2201">
                  <a:moveTo>
                    <a:pt x="59" y="2201"/>
                  </a:moveTo>
                  <a:cubicBezTo>
                    <a:pt x="58" y="2134"/>
                    <a:pt x="0" y="1935"/>
                    <a:pt x="59" y="1799"/>
                  </a:cubicBezTo>
                  <a:cubicBezTo>
                    <a:pt x="118" y="1663"/>
                    <a:pt x="297" y="1524"/>
                    <a:pt x="413" y="1387"/>
                  </a:cubicBezTo>
                  <a:cubicBezTo>
                    <a:pt x="529" y="1250"/>
                    <a:pt x="717" y="1109"/>
                    <a:pt x="755" y="975"/>
                  </a:cubicBezTo>
                  <a:cubicBezTo>
                    <a:pt x="793" y="841"/>
                    <a:pt x="745" y="715"/>
                    <a:pt x="643" y="584"/>
                  </a:cubicBezTo>
                  <a:cubicBezTo>
                    <a:pt x="541" y="453"/>
                    <a:pt x="243" y="285"/>
                    <a:pt x="145" y="188"/>
                  </a:cubicBezTo>
                  <a:cubicBezTo>
                    <a:pt x="47" y="91"/>
                    <a:pt x="73" y="39"/>
                    <a:pt x="54" y="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  <a:round/>
              <a:headEnd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728" name="Freeform 1045">
              <a:extLst>
                <a:ext uri="{FF2B5EF4-FFF2-40B4-BE49-F238E27FC236}">
                  <a16:creationId xmlns:a16="http://schemas.microsoft.com/office/drawing/2014/main" id="{D984338F-632E-D342-8DA8-768795351712}"/>
                </a:ext>
              </a:extLst>
            </p:cNvPr>
            <p:cNvSpPr>
              <a:spLocks noChangeAspect="1"/>
            </p:cNvSpPr>
            <p:nvPr/>
          </p:nvSpPr>
          <p:spPr bwMode="auto">
            <a:xfrm flipH="1">
              <a:off x="3178" y="958"/>
              <a:ext cx="342" cy="944"/>
            </a:xfrm>
            <a:custGeom>
              <a:avLst/>
              <a:gdLst>
                <a:gd name="T0" fmla="*/ 1 w 668"/>
                <a:gd name="T1" fmla="*/ 0 h 2205"/>
                <a:gd name="T2" fmla="*/ 1 w 668"/>
                <a:gd name="T3" fmla="*/ 0 h 2205"/>
                <a:gd name="T4" fmla="*/ 1 w 668"/>
                <a:gd name="T5" fmla="*/ 0 h 2205"/>
                <a:gd name="T6" fmla="*/ 1 w 668"/>
                <a:gd name="T7" fmla="*/ 0 h 2205"/>
                <a:gd name="T8" fmla="*/ 1 w 668"/>
                <a:gd name="T9" fmla="*/ 0 h 2205"/>
                <a:gd name="T10" fmla="*/ 1 w 668"/>
                <a:gd name="T11" fmla="*/ 0 h 2205"/>
                <a:gd name="T12" fmla="*/ 1 w 668"/>
                <a:gd name="T13" fmla="*/ 0 h 22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68"/>
                <a:gd name="T22" fmla="*/ 0 h 2205"/>
                <a:gd name="T23" fmla="*/ 668 w 668"/>
                <a:gd name="T24" fmla="*/ 2205 h 22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68" h="2205">
                  <a:moveTo>
                    <a:pt x="658" y="2205"/>
                  </a:moveTo>
                  <a:cubicBezTo>
                    <a:pt x="636" y="2077"/>
                    <a:pt x="561" y="1930"/>
                    <a:pt x="470" y="1794"/>
                  </a:cubicBezTo>
                  <a:cubicBezTo>
                    <a:pt x="379" y="1658"/>
                    <a:pt x="186" y="1523"/>
                    <a:pt x="111" y="1387"/>
                  </a:cubicBezTo>
                  <a:cubicBezTo>
                    <a:pt x="36" y="1251"/>
                    <a:pt x="0" y="1110"/>
                    <a:pt x="20" y="975"/>
                  </a:cubicBezTo>
                  <a:cubicBezTo>
                    <a:pt x="40" y="840"/>
                    <a:pt x="140" y="710"/>
                    <a:pt x="229" y="579"/>
                  </a:cubicBezTo>
                  <a:cubicBezTo>
                    <a:pt x="318" y="448"/>
                    <a:pt x="483" y="284"/>
                    <a:pt x="556" y="188"/>
                  </a:cubicBezTo>
                  <a:cubicBezTo>
                    <a:pt x="629" y="92"/>
                    <a:pt x="645" y="39"/>
                    <a:pt x="668" y="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  <a:round/>
              <a:headEnd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729" name="Oval 1046">
              <a:extLst>
                <a:ext uri="{FF2B5EF4-FFF2-40B4-BE49-F238E27FC236}">
                  <a16:creationId xmlns:a16="http://schemas.microsoft.com/office/drawing/2014/main" id="{14F60118-5E29-DB48-A832-32B1A02DABB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flipH="1">
              <a:off x="3479" y="1353"/>
              <a:ext cx="58" cy="5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fr-FR" altLang="fr-FR" sz="2000">
                <a:solidFill>
                  <a:schemeClr val="tx1"/>
                </a:solidFill>
              </a:endParaRPr>
            </a:p>
          </p:txBody>
        </p:sp>
        <p:sp>
          <p:nvSpPr>
            <p:cNvPr id="22730" name="Oval 1047">
              <a:extLst>
                <a:ext uri="{FF2B5EF4-FFF2-40B4-BE49-F238E27FC236}">
                  <a16:creationId xmlns:a16="http://schemas.microsoft.com/office/drawing/2014/main" id="{1E63DC60-8A84-3949-901A-083135476BD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flipH="1">
              <a:off x="3368" y="1177"/>
              <a:ext cx="57" cy="5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fr-FR" altLang="fr-FR" sz="2000">
                <a:solidFill>
                  <a:schemeClr val="tx1"/>
                </a:solidFill>
              </a:endParaRPr>
            </a:p>
          </p:txBody>
        </p:sp>
        <p:sp>
          <p:nvSpPr>
            <p:cNvPr id="22731" name="Oval 1048">
              <a:extLst>
                <a:ext uri="{FF2B5EF4-FFF2-40B4-BE49-F238E27FC236}">
                  <a16:creationId xmlns:a16="http://schemas.microsoft.com/office/drawing/2014/main" id="{677A66F9-44F4-4842-8D18-F9ECC5C45A6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flipH="1">
              <a:off x="3203" y="1012"/>
              <a:ext cx="58" cy="5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fr-FR" altLang="fr-FR" sz="2000">
                <a:solidFill>
                  <a:schemeClr val="tx1"/>
                </a:solidFill>
              </a:endParaRPr>
            </a:p>
          </p:txBody>
        </p:sp>
        <p:sp>
          <p:nvSpPr>
            <p:cNvPr id="22732" name="Oval 1049">
              <a:extLst>
                <a:ext uri="{FF2B5EF4-FFF2-40B4-BE49-F238E27FC236}">
                  <a16:creationId xmlns:a16="http://schemas.microsoft.com/office/drawing/2014/main" id="{8F23D4A4-C0DB-6B41-BF1C-93504EC3D9E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flipH="1">
              <a:off x="3130" y="1353"/>
              <a:ext cx="59" cy="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fr-FR" altLang="fr-FR" sz="2000">
                <a:solidFill>
                  <a:schemeClr val="tx1"/>
                </a:solidFill>
              </a:endParaRPr>
            </a:p>
          </p:txBody>
        </p:sp>
        <p:sp>
          <p:nvSpPr>
            <p:cNvPr id="22733" name="Oval 1050">
              <a:extLst>
                <a:ext uri="{FF2B5EF4-FFF2-40B4-BE49-F238E27FC236}">
                  <a16:creationId xmlns:a16="http://schemas.microsoft.com/office/drawing/2014/main" id="{8207FB5B-0C7C-6F4F-9162-8E0B4BA13BA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flipH="1">
              <a:off x="3189" y="1183"/>
              <a:ext cx="58" cy="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fr-FR" altLang="fr-FR" sz="2000">
                <a:solidFill>
                  <a:schemeClr val="tx1"/>
                </a:solidFill>
              </a:endParaRPr>
            </a:p>
          </p:txBody>
        </p:sp>
        <p:sp>
          <p:nvSpPr>
            <p:cNvPr id="22734" name="Oval 1051">
              <a:extLst>
                <a:ext uri="{FF2B5EF4-FFF2-40B4-BE49-F238E27FC236}">
                  <a16:creationId xmlns:a16="http://schemas.microsoft.com/office/drawing/2014/main" id="{7261B759-D38F-9E49-914C-F4C738A4C7E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flipH="1">
              <a:off x="3441" y="1020"/>
              <a:ext cx="57" cy="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fr-FR" altLang="fr-FR" sz="200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oup 1052">
            <a:extLst>
              <a:ext uri="{FF2B5EF4-FFF2-40B4-BE49-F238E27FC236}">
                <a16:creationId xmlns:a16="http://schemas.microsoft.com/office/drawing/2014/main" id="{0F345AC3-C619-7E4E-A0CA-3C48BBF89B79}"/>
              </a:ext>
            </a:extLst>
          </p:cNvPr>
          <p:cNvGrpSpPr>
            <a:grpSpLocks/>
          </p:cNvGrpSpPr>
          <p:nvPr/>
        </p:nvGrpSpPr>
        <p:grpSpPr bwMode="auto">
          <a:xfrm>
            <a:off x="2362201" y="2260601"/>
            <a:ext cx="5605463" cy="3382963"/>
            <a:chOff x="709" y="1424"/>
            <a:chExt cx="3259" cy="2131"/>
          </a:xfrm>
        </p:grpSpPr>
        <p:grpSp>
          <p:nvGrpSpPr>
            <p:cNvPr id="22668" name="Group 1053">
              <a:extLst>
                <a:ext uri="{FF2B5EF4-FFF2-40B4-BE49-F238E27FC236}">
                  <a16:creationId xmlns:a16="http://schemas.microsoft.com/office/drawing/2014/main" id="{20A1A90F-B507-3548-B7CF-7AEF9C557A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" y="2560"/>
              <a:ext cx="1498" cy="995"/>
              <a:chOff x="709" y="2560"/>
              <a:chExt cx="1498" cy="995"/>
            </a:xfrm>
          </p:grpSpPr>
          <p:sp>
            <p:nvSpPr>
              <p:cNvPr id="22674" name="Oval 1054">
                <a:extLst>
                  <a:ext uri="{FF2B5EF4-FFF2-40B4-BE49-F238E27FC236}">
                    <a16:creationId xmlns:a16="http://schemas.microsoft.com/office/drawing/2014/main" id="{07A4A714-14B3-CD4C-AB9F-A8D51D71493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1281" y="2849"/>
                <a:ext cx="56" cy="5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r-FR" altLang="fr-FR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22675" name="Oval 1055">
                <a:extLst>
                  <a:ext uri="{FF2B5EF4-FFF2-40B4-BE49-F238E27FC236}">
                    <a16:creationId xmlns:a16="http://schemas.microsoft.com/office/drawing/2014/main" id="{82CA0D94-A712-D44E-A363-30FE3F3773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1367" y="2951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r-FR" altLang="fr-FR" sz="20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2676" name="Group 1056">
                <a:extLst>
                  <a:ext uri="{FF2B5EF4-FFF2-40B4-BE49-F238E27FC236}">
                    <a16:creationId xmlns:a16="http://schemas.microsoft.com/office/drawing/2014/main" id="{A0A2106F-0C37-7444-93AD-9870E109B2E3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 rot="13800000" flipH="1">
                <a:off x="1012" y="2888"/>
                <a:ext cx="752" cy="95"/>
                <a:chOff x="3071" y="3399"/>
                <a:chExt cx="1502" cy="190"/>
              </a:xfrm>
            </p:grpSpPr>
            <p:sp>
              <p:nvSpPr>
                <p:cNvPr id="22686" name="Line 1057">
                  <a:extLst>
                    <a:ext uri="{FF2B5EF4-FFF2-40B4-BE49-F238E27FC236}">
                      <a16:creationId xmlns:a16="http://schemas.microsoft.com/office/drawing/2014/main" id="{2811A386-455E-414F-98A6-F3065D42AEE9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071" y="3399"/>
                  <a:ext cx="1502" cy="1"/>
                </a:xfrm>
                <a:prstGeom prst="line">
                  <a:avLst/>
                </a:prstGeom>
                <a:noFill/>
                <a:ln w="76200">
                  <a:solidFill>
                    <a:srgbClr val="80808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87" name="Line 1058">
                  <a:extLst>
                    <a:ext uri="{FF2B5EF4-FFF2-40B4-BE49-F238E27FC236}">
                      <a16:creationId xmlns:a16="http://schemas.microsoft.com/office/drawing/2014/main" id="{3312A7D2-2D9C-964B-A19A-837941CEEBFB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132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88" name="Line 1059">
                  <a:extLst>
                    <a:ext uri="{FF2B5EF4-FFF2-40B4-BE49-F238E27FC236}">
                      <a16:creationId xmlns:a16="http://schemas.microsoft.com/office/drawing/2014/main" id="{CBA83C2E-7F73-CF4A-8C0C-B1F786040A1B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169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89" name="Line 1060">
                  <a:extLst>
                    <a:ext uri="{FF2B5EF4-FFF2-40B4-BE49-F238E27FC236}">
                      <a16:creationId xmlns:a16="http://schemas.microsoft.com/office/drawing/2014/main" id="{5599E26F-2DA4-2549-A6D2-6D9FBA839C45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094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90" name="Line 1061">
                  <a:extLst>
                    <a:ext uri="{FF2B5EF4-FFF2-40B4-BE49-F238E27FC236}">
                      <a16:creationId xmlns:a16="http://schemas.microsoft.com/office/drawing/2014/main" id="{F0F8245C-48B6-D843-89B1-31135D09A81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207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91" name="Line 1062">
                  <a:extLst>
                    <a:ext uri="{FF2B5EF4-FFF2-40B4-BE49-F238E27FC236}">
                      <a16:creationId xmlns:a16="http://schemas.microsoft.com/office/drawing/2014/main" id="{DFD69249-15FE-0E43-99F1-665A5A228CB3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244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92" name="Line 1063">
                  <a:extLst>
                    <a:ext uri="{FF2B5EF4-FFF2-40B4-BE49-F238E27FC236}">
                      <a16:creationId xmlns:a16="http://schemas.microsoft.com/office/drawing/2014/main" id="{7F239F8F-0CFC-024A-B803-D26F54F39BEF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283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93" name="Line 1064">
                  <a:extLst>
                    <a:ext uri="{FF2B5EF4-FFF2-40B4-BE49-F238E27FC236}">
                      <a16:creationId xmlns:a16="http://schemas.microsoft.com/office/drawing/2014/main" id="{5050C914-F906-7047-A97F-3DCD2528AD1A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320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94" name="Line 1065">
                  <a:extLst>
                    <a:ext uri="{FF2B5EF4-FFF2-40B4-BE49-F238E27FC236}">
                      <a16:creationId xmlns:a16="http://schemas.microsoft.com/office/drawing/2014/main" id="{56E47820-190F-1545-89BD-3E1D38051E1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358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95" name="Line 1066">
                  <a:extLst>
                    <a:ext uri="{FF2B5EF4-FFF2-40B4-BE49-F238E27FC236}">
                      <a16:creationId xmlns:a16="http://schemas.microsoft.com/office/drawing/2014/main" id="{E4BA0637-0FAC-0942-ACD1-F858D30FC5DD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395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96" name="Line 1067">
                  <a:extLst>
                    <a:ext uri="{FF2B5EF4-FFF2-40B4-BE49-F238E27FC236}">
                      <a16:creationId xmlns:a16="http://schemas.microsoft.com/office/drawing/2014/main" id="{4CC28CA4-328F-904C-AE9E-2AA56D04D9F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433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97" name="Line 1068">
                  <a:extLst>
                    <a:ext uri="{FF2B5EF4-FFF2-40B4-BE49-F238E27FC236}">
                      <a16:creationId xmlns:a16="http://schemas.microsoft.com/office/drawing/2014/main" id="{19CEF05E-B483-2746-A4C0-E484A558989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470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98" name="Line 1069">
                  <a:extLst>
                    <a:ext uri="{FF2B5EF4-FFF2-40B4-BE49-F238E27FC236}">
                      <a16:creationId xmlns:a16="http://schemas.microsoft.com/office/drawing/2014/main" id="{305230CD-7F79-A24D-BAD0-7EF7E6EF8A45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508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99" name="Line 1070">
                  <a:extLst>
                    <a:ext uri="{FF2B5EF4-FFF2-40B4-BE49-F238E27FC236}">
                      <a16:creationId xmlns:a16="http://schemas.microsoft.com/office/drawing/2014/main" id="{FA4C2EBE-5251-124A-BF07-A15C7C57A65B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545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00" name="Line 1071">
                  <a:extLst>
                    <a:ext uri="{FF2B5EF4-FFF2-40B4-BE49-F238E27FC236}">
                      <a16:creationId xmlns:a16="http://schemas.microsoft.com/office/drawing/2014/main" id="{F14F6F28-A930-414F-AE75-78965335A185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584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01" name="Line 1072">
                  <a:extLst>
                    <a:ext uri="{FF2B5EF4-FFF2-40B4-BE49-F238E27FC236}">
                      <a16:creationId xmlns:a16="http://schemas.microsoft.com/office/drawing/2014/main" id="{D94762AB-9EC5-5040-AB6C-D1A349E1FF5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621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02" name="Line 1073">
                  <a:extLst>
                    <a:ext uri="{FF2B5EF4-FFF2-40B4-BE49-F238E27FC236}">
                      <a16:creationId xmlns:a16="http://schemas.microsoft.com/office/drawing/2014/main" id="{B8D1D266-3AC7-2442-AF4B-96C16024421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659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03" name="Line 1074">
                  <a:extLst>
                    <a:ext uri="{FF2B5EF4-FFF2-40B4-BE49-F238E27FC236}">
                      <a16:creationId xmlns:a16="http://schemas.microsoft.com/office/drawing/2014/main" id="{65989E55-AD5D-D648-A35F-744D2EA665E2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696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04" name="Line 1075">
                  <a:extLst>
                    <a:ext uri="{FF2B5EF4-FFF2-40B4-BE49-F238E27FC236}">
                      <a16:creationId xmlns:a16="http://schemas.microsoft.com/office/drawing/2014/main" id="{9418E2C5-4A75-6C43-B5CD-6FC397783886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734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05" name="Line 1076">
                  <a:extLst>
                    <a:ext uri="{FF2B5EF4-FFF2-40B4-BE49-F238E27FC236}">
                      <a16:creationId xmlns:a16="http://schemas.microsoft.com/office/drawing/2014/main" id="{9C6E4C93-5289-E44B-AC7C-1F53ED652FA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771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06" name="Line 1077">
                  <a:extLst>
                    <a:ext uri="{FF2B5EF4-FFF2-40B4-BE49-F238E27FC236}">
                      <a16:creationId xmlns:a16="http://schemas.microsoft.com/office/drawing/2014/main" id="{D63169CC-AD34-8E40-8258-F91821EF857A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809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07" name="Line 1078">
                  <a:extLst>
                    <a:ext uri="{FF2B5EF4-FFF2-40B4-BE49-F238E27FC236}">
                      <a16:creationId xmlns:a16="http://schemas.microsoft.com/office/drawing/2014/main" id="{5922537E-7087-294A-9056-AD6C18C51344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846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08" name="Line 1079">
                  <a:extLst>
                    <a:ext uri="{FF2B5EF4-FFF2-40B4-BE49-F238E27FC236}">
                      <a16:creationId xmlns:a16="http://schemas.microsoft.com/office/drawing/2014/main" id="{556CF7BD-624E-8145-8A2B-0A8B39DD7785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885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09" name="Line 1080">
                  <a:extLst>
                    <a:ext uri="{FF2B5EF4-FFF2-40B4-BE49-F238E27FC236}">
                      <a16:creationId xmlns:a16="http://schemas.microsoft.com/office/drawing/2014/main" id="{1EDF0B06-2083-1242-B1D4-19B84D455BD4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922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10" name="Line 1081">
                  <a:extLst>
                    <a:ext uri="{FF2B5EF4-FFF2-40B4-BE49-F238E27FC236}">
                      <a16:creationId xmlns:a16="http://schemas.microsoft.com/office/drawing/2014/main" id="{8AB03437-0374-084F-B5EA-50EACA7C58BC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960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11" name="Line 1082">
                  <a:extLst>
                    <a:ext uri="{FF2B5EF4-FFF2-40B4-BE49-F238E27FC236}">
                      <a16:creationId xmlns:a16="http://schemas.microsoft.com/office/drawing/2014/main" id="{987E15D1-84E4-9E47-B5AC-F4B2CA07DF09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997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12" name="Line 1083">
                  <a:extLst>
                    <a:ext uri="{FF2B5EF4-FFF2-40B4-BE49-F238E27FC236}">
                      <a16:creationId xmlns:a16="http://schemas.microsoft.com/office/drawing/2014/main" id="{AA82AA32-C2ED-2741-AF04-BA95DEBFD8D0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035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13" name="Line 1084">
                  <a:extLst>
                    <a:ext uri="{FF2B5EF4-FFF2-40B4-BE49-F238E27FC236}">
                      <a16:creationId xmlns:a16="http://schemas.microsoft.com/office/drawing/2014/main" id="{D3B7A6C3-9C2F-1246-AFCF-36623DA19403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072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14" name="Line 1085">
                  <a:extLst>
                    <a:ext uri="{FF2B5EF4-FFF2-40B4-BE49-F238E27FC236}">
                      <a16:creationId xmlns:a16="http://schemas.microsoft.com/office/drawing/2014/main" id="{EC434698-D709-BF40-91D9-1674CC4317CD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110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15" name="Line 1086">
                  <a:extLst>
                    <a:ext uri="{FF2B5EF4-FFF2-40B4-BE49-F238E27FC236}">
                      <a16:creationId xmlns:a16="http://schemas.microsoft.com/office/drawing/2014/main" id="{5389690F-264F-A145-B507-415CDE908876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147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16" name="Line 1087">
                  <a:extLst>
                    <a:ext uri="{FF2B5EF4-FFF2-40B4-BE49-F238E27FC236}">
                      <a16:creationId xmlns:a16="http://schemas.microsoft.com/office/drawing/2014/main" id="{F9718422-E78A-4645-955D-FDA8770B3E1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186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17" name="Line 1088">
                  <a:extLst>
                    <a:ext uri="{FF2B5EF4-FFF2-40B4-BE49-F238E27FC236}">
                      <a16:creationId xmlns:a16="http://schemas.microsoft.com/office/drawing/2014/main" id="{10F39B85-377B-8D4C-99E7-45D49ECF5833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223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18" name="Line 1089">
                  <a:extLst>
                    <a:ext uri="{FF2B5EF4-FFF2-40B4-BE49-F238E27FC236}">
                      <a16:creationId xmlns:a16="http://schemas.microsoft.com/office/drawing/2014/main" id="{EA8F2817-7518-E946-B432-D2BCCBD99184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261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19" name="Line 1090">
                  <a:extLst>
                    <a:ext uri="{FF2B5EF4-FFF2-40B4-BE49-F238E27FC236}">
                      <a16:creationId xmlns:a16="http://schemas.microsoft.com/office/drawing/2014/main" id="{7FA74BA7-964E-E849-9424-2D111ABD9A8F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298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20" name="Line 1091">
                  <a:extLst>
                    <a:ext uri="{FF2B5EF4-FFF2-40B4-BE49-F238E27FC236}">
                      <a16:creationId xmlns:a16="http://schemas.microsoft.com/office/drawing/2014/main" id="{CB462832-2EAF-194E-8FF0-779C49EA0C6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337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21" name="Line 1092">
                  <a:extLst>
                    <a:ext uri="{FF2B5EF4-FFF2-40B4-BE49-F238E27FC236}">
                      <a16:creationId xmlns:a16="http://schemas.microsoft.com/office/drawing/2014/main" id="{31AC80DF-37F5-574D-8BBB-5E1E4C3337B3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374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22" name="Line 1093">
                  <a:extLst>
                    <a:ext uri="{FF2B5EF4-FFF2-40B4-BE49-F238E27FC236}">
                      <a16:creationId xmlns:a16="http://schemas.microsoft.com/office/drawing/2014/main" id="{3CB2CF39-736C-2843-8690-3E678500F693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413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23" name="Line 1094">
                  <a:extLst>
                    <a:ext uri="{FF2B5EF4-FFF2-40B4-BE49-F238E27FC236}">
                      <a16:creationId xmlns:a16="http://schemas.microsoft.com/office/drawing/2014/main" id="{0BC92385-BF5C-5348-8BB9-E02B7DA95654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450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24" name="Line 1095">
                  <a:extLst>
                    <a:ext uri="{FF2B5EF4-FFF2-40B4-BE49-F238E27FC236}">
                      <a16:creationId xmlns:a16="http://schemas.microsoft.com/office/drawing/2014/main" id="{5AA96C20-4656-B549-AAAC-0C44C3402C0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488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25" name="Line 1096">
                  <a:extLst>
                    <a:ext uri="{FF2B5EF4-FFF2-40B4-BE49-F238E27FC236}">
                      <a16:creationId xmlns:a16="http://schemas.microsoft.com/office/drawing/2014/main" id="{2BFDA770-CDAC-E342-ABAF-BD925F2F7A0E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525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26" name="Line 1097">
                  <a:extLst>
                    <a:ext uri="{FF2B5EF4-FFF2-40B4-BE49-F238E27FC236}">
                      <a16:creationId xmlns:a16="http://schemas.microsoft.com/office/drawing/2014/main" id="{5AF4491A-41DF-8547-8350-CD0ECDC67770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563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22677" name="Line 1098">
                <a:extLst>
                  <a:ext uri="{FF2B5EF4-FFF2-40B4-BE49-F238E27FC236}">
                    <a16:creationId xmlns:a16="http://schemas.microsoft.com/office/drawing/2014/main" id="{D361A227-B0D6-EE48-A67D-2E3B644068E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800000" flipV="1">
                <a:off x="1787" y="2234"/>
                <a:ext cx="0" cy="841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678" name="Rectangle 1099">
                <a:extLst>
                  <a:ext uri="{FF2B5EF4-FFF2-40B4-BE49-F238E27FC236}">
                    <a16:creationId xmlns:a16="http://schemas.microsoft.com/office/drawing/2014/main" id="{9181239C-4465-8341-8BFF-26C2829881A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3800000" flipH="1">
                <a:off x="1160" y="2910"/>
                <a:ext cx="45" cy="155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 type="none" w="sm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r-FR" altLang="fr-FR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22679" name="Line 1100">
                <a:extLst>
                  <a:ext uri="{FF2B5EF4-FFF2-40B4-BE49-F238E27FC236}">
                    <a16:creationId xmlns:a16="http://schemas.microsoft.com/office/drawing/2014/main" id="{98E05DF7-DF75-5E47-9861-F9C865318A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800000" flipH="1">
                <a:off x="945" y="3017"/>
                <a:ext cx="723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 type="triangle" w="sm" len="lg"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680" name="Line 1101">
                <a:extLst>
                  <a:ext uri="{FF2B5EF4-FFF2-40B4-BE49-F238E27FC236}">
                    <a16:creationId xmlns:a16="http://schemas.microsoft.com/office/drawing/2014/main" id="{B219A9FB-5649-1C4E-9BE8-D0B352D46F5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800000" flipH="1">
                <a:off x="1458" y="3256"/>
                <a:ext cx="0" cy="198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 type="triangle" w="sm" len="lg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681" name="Rectangle 1102">
                <a:extLst>
                  <a:ext uri="{FF2B5EF4-FFF2-40B4-BE49-F238E27FC236}">
                    <a16:creationId xmlns:a16="http://schemas.microsoft.com/office/drawing/2014/main" id="{D3F32656-3D5A-3041-A5D8-2BE0A53382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3800000" flipH="1">
                <a:off x="1240" y="3010"/>
                <a:ext cx="45" cy="15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 type="none" w="sm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r-FR" altLang="fr-FR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22682" name="Line 1103">
                <a:extLst>
                  <a:ext uri="{FF2B5EF4-FFF2-40B4-BE49-F238E27FC236}">
                    <a16:creationId xmlns:a16="http://schemas.microsoft.com/office/drawing/2014/main" id="{CD95BA8E-B7F3-B34A-96CE-C7FFC4E2C3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800000" flipV="1">
                <a:off x="1588" y="2402"/>
                <a:ext cx="0" cy="52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683" name="Text Box 1104">
                <a:extLst>
                  <a:ext uri="{FF2B5EF4-FFF2-40B4-BE49-F238E27FC236}">
                    <a16:creationId xmlns:a16="http://schemas.microsoft.com/office/drawing/2014/main" id="{0DD4AF2C-7E78-EF42-8E20-9EF18112D160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709" y="2909"/>
                <a:ext cx="429" cy="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 type="none" w="sm" len="med"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fr-FR" altLang="fr-FR" sz="1400">
                    <a:solidFill>
                      <a:schemeClr val="bg1"/>
                    </a:solidFill>
                    <a:cs typeface="Arial" panose="020B0604020202020204" pitchFamily="34" charset="0"/>
                    <a:sym typeface="Wingdings" pitchFamily="2" charset="2"/>
                  </a:rPr>
                  <a:t></a:t>
                </a:r>
                <a:endParaRPr lang="fr-FR" altLang="fr-FR" sz="140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22684" name="Text Box 1105">
                <a:extLst>
                  <a:ext uri="{FF2B5EF4-FFF2-40B4-BE49-F238E27FC236}">
                    <a16:creationId xmlns:a16="http://schemas.microsoft.com/office/drawing/2014/main" id="{4403DAE4-E976-2949-93D6-943F01B6E3C6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805" y="2648"/>
                <a:ext cx="429" cy="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 type="none" w="sm" len="med"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fr-FR" sz="1400" i="1">
                    <a:solidFill>
                      <a:schemeClr val="bg1"/>
                    </a:solidFill>
                    <a:cs typeface="Arial" panose="020B0604020202020204" pitchFamily="34" charset="0"/>
                  </a:rPr>
                  <a:t>u</a:t>
                </a:r>
                <a:endParaRPr lang="fr-FR" altLang="fr-FR" sz="140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22685" name="Text Box 1106">
                <a:extLst>
                  <a:ext uri="{FF2B5EF4-FFF2-40B4-BE49-F238E27FC236}">
                    <a16:creationId xmlns:a16="http://schemas.microsoft.com/office/drawing/2014/main" id="{001D35CF-0930-7649-AE74-91DE021505D0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1217" y="3369"/>
                <a:ext cx="429" cy="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 type="none" w="sm" len="med"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fr-FR" sz="1400" i="1">
                    <a:solidFill>
                      <a:schemeClr val="bg1"/>
                    </a:solidFill>
                    <a:cs typeface="Arial" panose="020B0604020202020204" pitchFamily="34" charset="0"/>
                  </a:rPr>
                  <a:t>I</a:t>
                </a:r>
                <a:endParaRPr lang="fr-FR" altLang="fr-FR" sz="140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2669" name="Group 1107">
              <a:extLst>
                <a:ext uri="{FF2B5EF4-FFF2-40B4-BE49-F238E27FC236}">
                  <a16:creationId xmlns:a16="http://schemas.microsoft.com/office/drawing/2014/main" id="{14B94822-6EF2-414B-B927-319B031E67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10" y="1424"/>
              <a:ext cx="658" cy="165"/>
              <a:chOff x="3310" y="1424"/>
              <a:chExt cx="658" cy="165"/>
            </a:xfrm>
          </p:grpSpPr>
          <p:sp>
            <p:nvSpPr>
              <p:cNvPr id="22670" name="Text Box 1108">
                <a:extLst>
                  <a:ext uri="{FF2B5EF4-FFF2-40B4-BE49-F238E27FC236}">
                    <a16:creationId xmlns:a16="http://schemas.microsoft.com/office/drawing/2014/main" id="{1BBD565A-FDD1-1846-B880-892CF8A5505A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3528" y="1424"/>
                <a:ext cx="440" cy="1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 type="none" w="sm" len="med"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fr-FR" altLang="fr-FR" sz="1400">
                    <a:solidFill>
                      <a:schemeClr val="bg1"/>
                    </a:solidFill>
                    <a:cs typeface="Arial" panose="020B0604020202020204" pitchFamily="34" charset="0"/>
                    <a:sym typeface="Wingdings" pitchFamily="2" charset="2"/>
                  </a:rPr>
                  <a:t></a:t>
                </a:r>
                <a:endParaRPr lang="fr-FR" altLang="fr-FR" sz="140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22671" name="Oval 1109">
                <a:extLst>
                  <a:ext uri="{FF2B5EF4-FFF2-40B4-BE49-F238E27FC236}">
                    <a16:creationId xmlns:a16="http://schemas.microsoft.com/office/drawing/2014/main" id="{4F8BF6E6-1B3D-C840-AAFE-D794DAB1176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437" y="1526"/>
                <a:ext cx="58" cy="5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r-FR" altLang="fr-FR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22672" name="Oval 1110">
                <a:extLst>
                  <a:ext uri="{FF2B5EF4-FFF2-40B4-BE49-F238E27FC236}">
                    <a16:creationId xmlns:a16="http://schemas.microsoft.com/office/drawing/2014/main" id="{703608EE-4D8F-0642-9377-0863AD00B9E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310" y="1531"/>
                <a:ext cx="58" cy="5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r-FR" altLang="fr-FR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22673" name="Line 1111">
                <a:extLst>
                  <a:ext uri="{FF2B5EF4-FFF2-40B4-BE49-F238E27FC236}">
                    <a16:creationId xmlns:a16="http://schemas.microsoft.com/office/drawing/2014/main" id="{5F4E13B6-9946-4B4C-9C9D-CB9533F496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3514" y="1531"/>
                <a:ext cx="156" cy="2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prstDash val="dash"/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9" name="Group 1112">
            <a:extLst>
              <a:ext uri="{FF2B5EF4-FFF2-40B4-BE49-F238E27FC236}">
                <a16:creationId xmlns:a16="http://schemas.microsoft.com/office/drawing/2014/main" id="{76DDDE94-8C22-094D-A30A-AAD7CB55450D}"/>
              </a:ext>
            </a:extLst>
          </p:cNvPr>
          <p:cNvGrpSpPr>
            <a:grpSpLocks/>
          </p:cNvGrpSpPr>
          <p:nvPr/>
        </p:nvGrpSpPr>
        <p:grpSpPr bwMode="auto">
          <a:xfrm>
            <a:off x="2273300" y="2503488"/>
            <a:ext cx="5735638" cy="1560512"/>
            <a:chOff x="657" y="1577"/>
            <a:chExt cx="3335" cy="983"/>
          </a:xfrm>
        </p:grpSpPr>
        <p:grpSp>
          <p:nvGrpSpPr>
            <p:cNvPr id="22609" name="Group 1113">
              <a:extLst>
                <a:ext uri="{FF2B5EF4-FFF2-40B4-BE49-F238E27FC236}">
                  <a16:creationId xmlns:a16="http://schemas.microsoft.com/office/drawing/2014/main" id="{9C42A291-13BA-1542-9C68-4575CA4FD0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7" y="1718"/>
              <a:ext cx="1491" cy="842"/>
              <a:chOff x="657" y="1718"/>
              <a:chExt cx="1491" cy="842"/>
            </a:xfrm>
          </p:grpSpPr>
          <p:sp>
            <p:nvSpPr>
              <p:cNvPr id="22615" name="Oval 1114">
                <a:extLst>
                  <a:ext uri="{FF2B5EF4-FFF2-40B4-BE49-F238E27FC236}">
                    <a16:creationId xmlns:a16="http://schemas.microsoft.com/office/drawing/2014/main" id="{719A7594-23A2-B843-8E00-2233CD07070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1217" y="2216"/>
                <a:ext cx="57" cy="5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r-FR" altLang="fr-FR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22616" name="Oval 1115">
                <a:extLst>
                  <a:ext uri="{FF2B5EF4-FFF2-40B4-BE49-F238E27FC236}">
                    <a16:creationId xmlns:a16="http://schemas.microsoft.com/office/drawing/2014/main" id="{3D7B1270-C869-B846-ACD0-3504F90519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1320" y="1996"/>
                <a:ext cx="56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r-FR" altLang="fr-FR" sz="20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2617" name="Group 1116">
                <a:extLst>
                  <a:ext uri="{FF2B5EF4-FFF2-40B4-BE49-F238E27FC236}">
                    <a16:creationId xmlns:a16="http://schemas.microsoft.com/office/drawing/2014/main" id="{BEC24C88-C18A-5F41-84BF-879461757249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 rot="17700000" flipH="1">
                <a:off x="928" y="2129"/>
                <a:ext cx="750" cy="95"/>
                <a:chOff x="3071" y="3399"/>
                <a:chExt cx="1502" cy="190"/>
              </a:xfrm>
            </p:grpSpPr>
            <p:sp>
              <p:nvSpPr>
                <p:cNvPr id="22627" name="Line 1117">
                  <a:extLst>
                    <a:ext uri="{FF2B5EF4-FFF2-40B4-BE49-F238E27FC236}">
                      <a16:creationId xmlns:a16="http://schemas.microsoft.com/office/drawing/2014/main" id="{4AF59C69-612A-3143-9F1A-074EB29ABABC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071" y="3399"/>
                  <a:ext cx="1502" cy="1"/>
                </a:xfrm>
                <a:prstGeom prst="line">
                  <a:avLst/>
                </a:prstGeom>
                <a:noFill/>
                <a:ln w="76200">
                  <a:solidFill>
                    <a:srgbClr val="80808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28" name="Line 1118">
                  <a:extLst>
                    <a:ext uri="{FF2B5EF4-FFF2-40B4-BE49-F238E27FC236}">
                      <a16:creationId xmlns:a16="http://schemas.microsoft.com/office/drawing/2014/main" id="{93A6A7E7-934B-D24D-B6DA-F1596DC4AF05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132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29" name="Line 1119">
                  <a:extLst>
                    <a:ext uri="{FF2B5EF4-FFF2-40B4-BE49-F238E27FC236}">
                      <a16:creationId xmlns:a16="http://schemas.microsoft.com/office/drawing/2014/main" id="{412607E2-D6A0-6948-9BF1-C8D900C9786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169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30" name="Line 1120">
                  <a:extLst>
                    <a:ext uri="{FF2B5EF4-FFF2-40B4-BE49-F238E27FC236}">
                      <a16:creationId xmlns:a16="http://schemas.microsoft.com/office/drawing/2014/main" id="{6F5F9040-D56A-C045-8210-708359D954CB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094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31" name="Line 1121">
                  <a:extLst>
                    <a:ext uri="{FF2B5EF4-FFF2-40B4-BE49-F238E27FC236}">
                      <a16:creationId xmlns:a16="http://schemas.microsoft.com/office/drawing/2014/main" id="{F77FABE9-3D41-3F46-8BCA-EB1CB82D8CF2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207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32" name="Line 1122">
                  <a:extLst>
                    <a:ext uri="{FF2B5EF4-FFF2-40B4-BE49-F238E27FC236}">
                      <a16:creationId xmlns:a16="http://schemas.microsoft.com/office/drawing/2014/main" id="{B32CD99F-E459-894C-802C-D6431A7C19B8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244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33" name="Line 1123">
                  <a:extLst>
                    <a:ext uri="{FF2B5EF4-FFF2-40B4-BE49-F238E27FC236}">
                      <a16:creationId xmlns:a16="http://schemas.microsoft.com/office/drawing/2014/main" id="{4C89953E-8510-1442-B0BF-5C103D01E936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283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34" name="Line 1124">
                  <a:extLst>
                    <a:ext uri="{FF2B5EF4-FFF2-40B4-BE49-F238E27FC236}">
                      <a16:creationId xmlns:a16="http://schemas.microsoft.com/office/drawing/2014/main" id="{9C5ED961-D485-2943-B835-F1EC37FAB11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320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35" name="Line 1125">
                  <a:extLst>
                    <a:ext uri="{FF2B5EF4-FFF2-40B4-BE49-F238E27FC236}">
                      <a16:creationId xmlns:a16="http://schemas.microsoft.com/office/drawing/2014/main" id="{A7F87B91-70D1-0444-962E-8F9354D286DC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358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36" name="Line 1126">
                  <a:extLst>
                    <a:ext uri="{FF2B5EF4-FFF2-40B4-BE49-F238E27FC236}">
                      <a16:creationId xmlns:a16="http://schemas.microsoft.com/office/drawing/2014/main" id="{53F58EC8-5733-5F47-936E-FE1FEDE44D15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395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37" name="Line 1127">
                  <a:extLst>
                    <a:ext uri="{FF2B5EF4-FFF2-40B4-BE49-F238E27FC236}">
                      <a16:creationId xmlns:a16="http://schemas.microsoft.com/office/drawing/2014/main" id="{712A9E57-9172-8748-9CD4-893FEFDDEB5E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433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38" name="Line 1128">
                  <a:extLst>
                    <a:ext uri="{FF2B5EF4-FFF2-40B4-BE49-F238E27FC236}">
                      <a16:creationId xmlns:a16="http://schemas.microsoft.com/office/drawing/2014/main" id="{9623CD0C-9C0B-7442-AD97-0B57C9069243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470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39" name="Line 1129">
                  <a:extLst>
                    <a:ext uri="{FF2B5EF4-FFF2-40B4-BE49-F238E27FC236}">
                      <a16:creationId xmlns:a16="http://schemas.microsoft.com/office/drawing/2014/main" id="{CE869227-AE9F-2F4E-ABB1-2FD06F97E245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508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40" name="Line 1130">
                  <a:extLst>
                    <a:ext uri="{FF2B5EF4-FFF2-40B4-BE49-F238E27FC236}">
                      <a16:creationId xmlns:a16="http://schemas.microsoft.com/office/drawing/2014/main" id="{412CE867-1CB0-0E4A-8353-9EC3707CA02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545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41" name="Line 1131">
                  <a:extLst>
                    <a:ext uri="{FF2B5EF4-FFF2-40B4-BE49-F238E27FC236}">
                      <a16:creationId xmlns:a16="http://schemas.microsoft.com/office/drawing/2014/main" id="{4FAE0DD8-FC0B-524B-8D98-21E09D001EDB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584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42" name="Line 1132">
                  <a:extLst>
                    <a:ext uri="{FF2B5EF4-FFF2-40B4-BE49-F238E27FC236}">
                      <a16:creationId xmlns:a16="http://schemas.microsoft.com/office/drawing/2014/main" id="{6971B414-C22C-3349-81A1-EBA8AA764198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621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43" name="Line 1133">
                  <a:extLst>
                    <a:ext uri="{FF2B5EF4-FFF2-40B4-BE49-F238E27FC236}">
                      <a16:creationId xmlns:a16="http://schemas.microsoft.com/office/drawing/2014/main" id="{29E32256-2171-3D41-942F-F990C795AECE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659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44" name="Line 1134">
                  <a:extLst>
                    <a:ext uri="{FF2B5EF4-FFF2-40B4-BE49-F238E27FC236}">
                      <a16:creationId xmlns:a16="http://schemas.microsoft.com/office/drawing/2014/main" id="{43027D52-B052-D442-8109-DCA2985193C3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696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45" name="Line 1135">
                  <a:extLst>
                    <a:ext uri="{FF2B5EF4-FFF2-40B4-BE49-F238E27FC236}">
                      <a16:creationId xmlns:a16="http://schemas.microsoft.com/office/drawing/2014/main" id="{9FBD2B86-D626-0841-8DBE-2C7A225AE3FC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734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46" name="Line 1136">
                  <a:extLst>
                    <a:ext uri="{FF2B5EF4-FFF2-40B4-BE49-F238E27FC236}">
                      <a16:creationId xmlns:a16="http://schemas.microsoft.com/office/drawing/2014/main" id="{09627C8B-03ED-FA49-BB08-03FAC751C0B5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771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47" name="Line 1137">
                  <a:extLst>
                    <a:ext uri="{FF2B5EF4-FFF2-40B4-BE49-F238E27FC236}">
                      <a16:creationId xmlns:a16="http://schemas.microsoft.com/office/drawing/2014/main" id="{5430EB8B-AE6E-FE4B-AF8C-39F2E358351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809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48" name="Line 1138">
                  <a:extLst>
                    <a:ext uri="{FF2B5EF4-FFF2-40B4-BE49-F238E27FC236}">
                      <a16:creationId xmlns:a16="http://schemas.microsoft.com/office/drawing/2014/main" id="{8FD8F49D-181E-2546-8666-111BEDEA28FA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846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49" name="Line 1139">
                  <a:extLst>
                    <a:ext uri="{FF2B5EF4-FFF2-40B4-BE49-F238E27FC236}">
                      <a16:creationId xmlns:a16="http://schemas.microsoft.com/office/drawing/2014/main" id="{5083DE46-FBAA-1547-94EA-4B1998600BA3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885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50" name="Line 1140">
                  <a:extLst>
                    <a:ext uri="{FF2B5EF4-FFF2-40B4-BE49-F238E27FC236}">
                      <a16:creationId xmlns:a16="http://schemas.microsoft.com/office/drawing/2014/main" id="{CD82C209-21D7-7448-90C6-AF60932859ED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922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51" name="Line 1141">
                  <a:extLst>
                    <a:ext uri="{FF2B5EF4-FFF2-40B4-BE49-F238E27FC236}">
                      <a16:creationId xmlns:a16="http://schemas.microsoft.com/office/drawing/2014/main" id="{353B117A-461A-F24F-9784-FDE73C21514D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960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52" name="Line 1142">
                  <a:extLst>
                    <a:ext uri="{FF2B5EF4-FFF2-40B4-BE49-F238E27FC236}">
                      <a16:creationId xmlns:a16="http://schemas.microsoft.com/office/drawing/2014/main" id="{27CC893E-63B3-7C4E-B5E1-E4B9340A1673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997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53" name="Line 1143">
                  <a:extLst>
                    <a:ext uri="{FF2B5EF4-FFF2-40B4-BE49-F238E27FC236}">
                      <a16:creationId xmlns:a16="http://schemas.microsoft.com/office/drawing/2014/main" id="{48A7CFA3-80B4-C243-84A4-9043F5734ED2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035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54" name="Line 1144">
                  <a:extLst>
                    <a:ext uri="{FF2B5EF4-FFF2-40B4-BE49-F238E27FC236}">
                      <a16:creationId xmlns:a16="http://schemas.microsoft.com/office/drawing/2014/main" id="{EB20C400-C1E9-6B44-882F-1D2173D0FB16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072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55" name="Line 1145">
                  <a:extLst>
                    <a:ext uri="{FF2B5EF4-FFF2-40B4-BE49-F238E27FC236}">
                      <a16:creationId xmlns:a16="http://schemas.microsoft.com/office/drawing/2014/main" id="{15984326-1F71-F648-A92B-06017EC10D83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110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56" name="Line 1146">
                  <a:extLst>
                    <a:ext uri="{FF2B5EF4-FFF2-40B4-BE49-F238E27FC236}">
                      <a16:creationId xmlns:a16="http://schemas.microsoft.com/office/drawing/2014/main" id="{5035F8D8-76D1-E84A-AB46-0FFEFF5007A4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147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57" name="Line 1147">
                  <a:extLst>
                    <a:ext uri="{FF2B5EF4-FFF2-40B4-BE49-F238E27FC236}">
                      <a16:creationId xmlns:a16="http://schemas.microsoft.com/office/drawing/2014/main" id="{48E73B24-CEED-EC4A-B788-CBAF4AA0CC4A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186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58" name="Line 1148">
                  <a:extLst>
                    <a:ext uri="{FF2B5EF4-FFF2-40B4-BE49-F238E27FC236}">
                      <a16:creationId xmlns:a16="http://schemas.microsoft.com/office/drawing/2014/main" id="{5DE09F29-24D5-784B-9462-2A43A1013C2D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223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59" name="Line 1149">
                  <a:extLst>
                    <a:ext uri="{FF2B5EF4-FFF2-40B4-BE49-F238E27FC236}">
                      <a16:creationId xmlns:a16="http://schemas.microsoft.com/office/drawing/2014/main" id="{3A0FD76F-26D8-8F4E-B514-9A5E42C4FCFF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261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60" name="Line 1150">
                  <a:extLst>
                    <a:ext uri="{FF2B5EF4-FFF2-40B4-BE49-F238E27FC236}">
                      <a16:creationId xmlns:a16="http://schemas.microsoft.com/office/drawing/2014/main" id="{ED94AE75-6EA0-154E-AD89-D1C150205509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298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61" name="Line 1151">
                  <a:extLst>
                    <a:ext uri="{FF2B5EF4-FFF2-40B4-BE49-F238E27FC236}">
                      <a16:creationId xmlns:a16="http://schemas.microsoft.com/office/drawing/2014/main" id="{7C9CB94C-BDE9-A042-9A9B-FA129D876CC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337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62" name="Line 1152">
                  <a:extLst>
                    <a:ext uri="{FF2B5EF4-FFF2-40B4-BE49-F238E27FC236}">
                      <a16:creationId xmlns:a16="http://schemas.microsoft.com/office/drawing/2014/main" id="{A98FE75B-57A3-B94E-B7B5-06895A0BF4E3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374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63" name="Line 1153">
                  <a:extLst>
                    <a:ext uri="{FF2B5EF4-FFF2-40B4-BE49-F238E27FC236}">
                      <a16:creationId xmlns:a16="http://schemas.microsoft.com/office/drawing/2014/main" id="{27C8A83C-C928-8642-A9B9-678CAA28D5AA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413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64" name="Line 1154">
                  <a:extLst>
                    <a:ext uri="{FF2B5EF4-FFF2-40B4-BE49-F238E27FC236}">
                      <a16:creationId xmlns:a16="http://schemas.microsoft.com/office/drawing/2014/main" id="{87C49CEE-6E9E-3E42-85E1-A7CCF603D372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450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65" name="Line 1155">
                  <a:extLst>
                    <a:ext uri="{FF2B5EF4-FFF2-40B4-BE49-F238E27FC236}">
                      <a16:creationId xmlns:a16="http://schemas.microsoft.com/office/drawing/2014/main" id="{8CFA7168-B278-0E48-B042-6FE54C5349C2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488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66" name="Line 1156">
                  <a:extLst>
                    <a:ext uri="{FF2B5EF4-FFF2-40B4-BE49-F238E27FC236}">
                      <a16:creationId xmlns:a16="http://schemas.microsoft.com/office/drawing/2014/main" id="{57DE3E67-D128-7146-9273-CE124E0784AC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525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67" name="Line 1157">
                  <a:extLst>
                    <a:ext uri="{FF2B5EF4-FFF2-40B4-BE49-F238E27FC236}">
                      <a16:creationId xmlns:a16="http://schemas.microsoft.com/office/drawing/2014/main" id="{35A6B93C-311F-F543-AB24-5CC8B9198039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563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22618" name="Line 1158">
                <a:extLst>
                  <a:ext uri="{FF2B5EF4-FFF2-40B4-BE49-F238E27FC236}">
                    <a16:creationId xmlns:a16="http://schemas.microsoft.com/office/drawing/2014/main" id="{1E4A2A20-CA71-8748-8692-2961A277CBB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7700000" flipV="1">
                <a:off x="1765" y="1838"/>
                <a:ext cx="0" cy="766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619" name="Rectangle 1159">
                <a:extLst>
                  <a:ext uri="{FF2B5EF4-FFF2-40B4-BE49-F238E27FC236}">
                    <a16:creationId xmlns:a16="http://schemas.microsoft.com/office/drawing/2014/main" id="{01441A36-5BC5-0546-8D68-B26BCFA396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7700000" flipH="1">
                <a:off x="1077" y="2096"/>
                <a:ext cx="45" cy="155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 type="none" w="sm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r-FR" altLang="fr-FR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22620" name="Line 1160">
                <a:extLst>
                  <a:ext uri="{FF2B5EF4-FFF2-40B4-BE49-F238E27FC236}">
                    <a16:creationId xmlns:a16="http://schemas.microsoft.com/office/drawing/2014/main" id="{7B1F35BB-A9B8-B747-A1D3-8B5B2125CFD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7700000" flipH="1">
                <a:off x="839" y="2142"/>
                <a:ext cx="724" cy="1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 type="triangle" w="sm" len="lg"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621" name="Line 1161">
                <a:extLst>
                  <a:ext uri="{FF2B5EF4-FFF2-40B4-BE49-F238E27FC236}">
                    <a16:creationId xmlns:a16="http://schemas.microsoft.com/office/drawing/2014/main" id="{2D8484E6-68A2-6547-962E-26452CE69B1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7700000" flipH="1">
                <a:off x="956" y="2330"/>
                <a:ext cx="0" cy="199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 type="triangle" w="sm" len="lg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622" name="Rectangle 1162">
                <a:extLst>
                  <a:ext uri="{FF2B5EF4-FFF2-40B4-BE49-F238E27FC236}">
                    <a16:creationId xmlns:a16="http://schemas.microsoft.com/office/drawing/2014/main" id="{0D84FC2E-ADDD-2E4A-A725-A55953B6CD2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7700000" flipH="1">
                <a:off x="1175" y="1892"/>
                <a:ext cx="44" cy="154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 type="none" w="sm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r-FR" altLang="fr-FR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22623" name="Line 1163">
                <a:extLst>
                  <a:ext uri="{FF2B5EF4-FFF2-40B4-BE49-F238E27FC236}">
                    <a16:creationId xmlns:a16="http://schemas.microsoft.com/office/drawing/2014/main" id="{35328169-9195-FC45-97D7-54D8941C9B7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7700000" flipV="1">
                <a:off x="1559" y="2131"/>
                <a:ext cx="1" cy="509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624" name="Text Box 1164">
                <a:extLst>
                  <a:ext uri="{FF2B5EF4-FFF2-40B4-BE49-F238E27FC236}">
                    <a16:creationId xmlns:a16="http://schemas.microsoft.com/office/drawing/2014/main" id="{5FC15FF5-A76A-6645-AD7A-FA9A46DB9EE8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748" y="1888"/>
                <a:ext cx="429" cy="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 type="none" w="sm" len="med"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fr-FR" altLang="fr-FR" sz="1400">
                    <a:solidFill>
                      <a:schemeClr val="bg1"/>
                    </a:solidFill>
                    <a:cs typeface="Arial" panose="020B0604020202020204" pitchFamily="34" charset="0"/>
                    <a:sym typeface="Wingdings" pitchFamily="2" charset="2"/>
                  </a:rPr>
                  <a:t></a:t>
                </a:r>
                <a:endParaRPr lang="fr-FR" altLang="fr-FR" sz="140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22625" name="Text Box 1165">
                <a:extLst>
                  <a:ext uri="{FF2B5EF4-FFF2-40B4-BE49-F238E27FC236}">
                    <a16:creationId xmlns:a16="http://schemas.microsoft.com/office/drawing/2014/main" id="{5A86BFFA-6970-2949-9A12-8C4822D039A2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1072" y="1718"/>
                <a:ext cx="429" cy="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 type="none" w="sm" len="med"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fr-FR" sz="1400" i="1">
                    <a:solidFill>
                      <a:schemeClr val="bg1"/>
                    </a:solidFill>
                    <a:cs typeface="Arial" panose="020B0604020202020204" pitchFamily="34" charset="0"/>
                  </a:rPr>
                  <a:t>u</a:t>
                </a:r>
                <a:endParaRPr lang="fr-FR" altLang="fr-FR" sz="140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22626" name="Text Box 1166">
                <a:extLst>
                  <a:ext uri="{FF2B5EF4-FFF2-40B4-BE49-F238E27FC236}">
                    <a16:creationId xmlns:a16="http://schemas.microsoft.com/office/drawing/2014/main" id="{7F36A23A-39EB-EF40-A59C-489CEFC04482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657" y="2374"/>
                <a:ext cx="429" cy="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 type="none" w="sm" len="med"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fr-FR" sz="1400" i="1">
                    <a:solidFill>
                      <a:schemeClr val="bg1"/>
                    </a:solidFill>
                    <a:cs typeface="Arial" panose="020B0604020202020204" pitchFamily="34" charset="0"/>
                  </a:rPr>
                  <a:t>I</a:t>
                </a:r>
                <a:endParaRPr lang="fr-FR" altLang="fr-FR" sz="140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2610" name="Group 1167">
              <a:extLst>
                <a:ext uri="{FF2B5EF4-FFF2-40B4-BE49-F238E27FC236}">
                  <a16:creationId xmlns:a16="http://schemas.microsoft.com/office/drawing/2014/main" id="{C6D5BA0D-FB5B-6945-A9E1-CDF9AFC107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47" y="1577"/>
              <a:ext cx="745" cy="187"/>
              <a:chOff x="3247" y="1577"/>
              <a:chExt cx="745" cy="187"/>
            </a:xfrm>
          </p:grpSpPr>
          <p:sp>
            <p:nvSpPr>
              <p:cNvPr id="22611" name="Text Box 1168">
                <a:extLst>
                  <a:ext uri="{FF2B5EF4-FFF2-40B4-BE49-F238E27FC236}">
                    <a16:creationId xmlns:a16="http://schemas.microsoft.com/office/drawing/2014/main" id="{235C0083-D62E-1B47-8B64-4F76A2A502F9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3551" y="1577"/>
                <a:ext cx="441" cy="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 type="none" w="sm" len="med"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fr-FR" altLang="fr-FR" sz="1400">
                    <a:solidFill>
                      <a:schemeClr val="bg1"/>
                    </a:solidFill>
                    <a:cs typeface="Arial" panose="020B0604020202020204" pitchFamily="34" charset="0"/>
                    <a:sym typeface="Wingdings" pitchFamily="2" charset="2"/>
                  </a:rPr>
                  <a:t></a:t>
                </a:r>
                <a:endParaRPr lang="fr-FR" altLang="fr-FR" sz="140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22612" name="Oval 1169">
                <a:extLst>
                  <a:ext uri="{FF2B5EF4-FFF2-40B4-BE49-F238E27FC236}">
                    <a16:creationId xmlns:a16="http://schemas.microsoft.com/office/drawing/2014/main" id="{59B7F4A5-C7F4-7B4B-9E1E-6045B7CAA9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247" y="1705"/>
                <a:ext cx="58" cy="57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r-FR" altLang="fr-FR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22613" name="Oval 1170">
                <a:extLst>
                  <a:ext uri="{FF2B5EF4-FFF2-40B4-BE49-F238E27FC236}">
                    <a16:creationId xmlns:a16="http://schemas.microsoft.com/office/drawing/2014/main" id="{54E1B15F-D6A9-B440-BB1B-454E17A2EB7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488" y="1706"/>
                <a:ext cx="58" cy="5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r-FR" altLang="fr-FR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22614" name="Line 1171">
                <a:extLst>
                  <a:ext uri="{FF2B5EF4-FFF2-40B4-BE49-F238E27FC236}">
                    <a16:creationId xmlns:a16="http://schemas.microsoft.com/office/drawing/2014/main" id="{DEB4BB57-8649-754E-AF6D-93409384E2D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3555" y="1684"/>
                <a:ext cx="137" cy="35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prstDash val="dash"/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13" name="Group 1172">
            <a:extLst>
              <a:ext uri="{FF2B5EF4-FFF2-40B4-BE49-F238E27FC236}">
                <a16:creationId xmlns:a16="http://schemas.microsoft.com/office/drawing/2014/main" id="{E80E171E-0BA3-6747-9BE9-165A397A3C4D}"/>
              </a:ext>
            </a:extLst>
          </p:cNvPr>
          <p:cNvGrpSpPr>
            <a:grpSpLocks/>
          </p:cNvGrpSpPr>
          <p:nvPr/>
        </p:nvGrpSpPr>
        <p:grpSpPr bwMode="auto">
          <a:xfrm>
            <a:off x="3446464" y="2058988"/>
            <a:ext cx="4586287" cy="1897062"/>
            <a:chOff x="1339" y="1297"/>
            <a:chExt cx="2667" cy="1195"/>
          </a:xfrm>
        </p:grpSpPr>
        <p:grpSp>
          <p:nvGrpSpPr>
            <p:cNvPr id="22550" name="Group 1173">
              <a:extLst>
                <a:ext uri="{FF2B5EF4-FFF2-40B4-BE49-F238E27FC236}">
                  <a16:creationId xmlns:a16="http://schemas.microsoft.com/office/drawing/2014/main" id="{F160303D-B9B1-E746-BD45-86D5ABC7E6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39" y="1297"/>
              <a:ext cx="1214" cy="1195"/>
              <a:chOff x="1339" y="1297"/>
              <a:chExt cx="1214" cy="1195"/>
            </a:xfrm>
          </p:grpSpPr>
          <p:sp>
            <p:nvSpPr>
              <p:cNvPr id="22556" name="Oval 1174">
                <a:extLst>
                  <a:ext uri="{FF2B5EF4-FFF2-40B4-BE49-F238E27FC236}">
                    <a16:creationId xmlns:a16="http://schemas.microsoft.com/office/drawing/2014/main" id="{F547503E-1417-8F4C-8B69-F33CD59681C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1758" y="1741"/>
                <a:ext cx="56" cy="5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r-FR" altLang="fr-FR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22557" name="Oval 1175">
                <a:extLst>
                  <a:ext uri="{FF2B5EF4-FFF2-40B4-BE49-F238E27FC236}">
                    <a16:creationId xmlns:a16="http://schemas.microsoft.com/office/drawing/2014/main" id="{A7BC6D14-B1E2-2F47-89F7-C8FB37943C6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2083" y="1738"/>
                <a:ext cx="56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r-FR" altLang="fr-FR" sz="20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2558" name="Group 1176">
                <a:extLst>
                  <a:ext uri="{FF2B5EF4-FFF2-40B4-BE49-F238E27FC236}">
                    <a16:creationId xmlns:a16="http://schemas.microsoft.com/office/drawing/2014/main" id="{FD3A91B8-DD09-B847-A739-70AE1718CD0A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 flipH="1">
                <a:off x="1579" y="1740"/>
                <a:ext cx="751" cy="95"/>
                <a:chOff x="3071" y="3399"/>
                <a:chExt cx="1502" cy="190"/>
              </a:xfrm>
            </p:grpSpPr>
            <p:sp>
              <p:nvSpPr>
                <p:cNvPr id="22568" name="Line 1177">
                  <a:extLst>
                    <a:ext uri="{FF2B5EF4-FFF2-40B4-BE49-F238E27FC236}">
                      <a16:creationId xmlns:a16="http://schemas.microsoft.com/office/drawing/2014/main" id="{7E8FDC82-A684-1D4F-A980-141543612602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071" y="3399"/>
                  <a:ext cx="1502" cy="1"/>
                </a:xfrm>
                <a:prstGeom prst="line">
                  <a:avLst/>
                </a:prstGeom>
                <a:noFill/>
                <a:ln w="76200">
                  <a:solidFill>
                    <a:srgbClr val="80808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69" name="Line 1178">
                  <a:extLst>
                    <a:ext uri="{FF2B5EF4-FFF2-40B4-BE49-F238E27FC236}">
                      <a16:creationId xmlns:a16="http://schemas.microsoft.com/office/drawing/2014/main" id="{010CF701-70DE-B949-BC8C-02D8C20DC87C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132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70" name="Line 1179">
                  <a:extLst>
                    <a:ext uri="{FF2B5EF4-FFF2-40B4-BE49-F238E27FC236}">
                      <a16:creationId xmlns:a16="http://schemas.microsoft.com/office/drawing/2014/main" id="{109D343E-F6B9-C043-BB6E-45162BDF036C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169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71" name="Line 1180">
                  <a:extLst>
                    <a:ext uri="{FF2B5EF4-FFF2-40B4-BE49-F238E27FC236}">
                      <a16:creationId xmlns:a16="http://schemas.microsoft.com/office/drawing/2014/main" id="{7B558BDB-A8A1-CC46-A103-CB9A45977440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094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72" name="Line 1181">
                  <a:extLst>
                    <a:ext uri="{FF2B5EF4-FFF2-40B4-BE49-F238E27FC236}">
                      <a16:creationId xmlns:a16="http://schemas.microsoft.com/office/drawing/2014/main" id="{A2D13F5A-634D-5C4B-8DE3-75ADCEA5A56D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207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73" name="Line 1182">
                  <a:extLst>
                    <a:ext uri="{FF2B5EF4-FFF2-40B4-BE49-F238E27FC236}">
                      <a16:creationId xmlns:a16="http://schemas.microsoft.com/office/drawing/2014/main" id="{874C3195-1B96-E845-A9A9-9892DDDE9C2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244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74" name="Line 1183">
                  <a:extLst>
                    <a:ext uri="{FF2B5EF4-FFF2-40B4-BE49-F238E27FC236}">
                      <a16:creationId xmlns:a16="http://schemas.microsoft.com/office/drawing/2014/main" id="{7AE11E64-9C80-6C49-9EF3-58DD5D44E0D8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283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75" name="Line 1184">
                  <a:extLst>
                    <a:ext uri="{FF2B5EF4-FFF2-40B4-BE49-F238E27FC236}">
                      <a16:creationId xmlns:a16="http://schemas.microsoft.com/office/drawing/2014/main" id="{3C8F00C3-1380-AE47-B1A3-99C3E9120939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320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76" name="Line 1185">
                  <a:extLst>
                    <a:ext uri="{FF2B5EF4-FFF2-40B4-BE49-F238E27FC236}">
                      <a16:creationId xmlns:a16="http://schemas.microsoft.com/office/drawing/2014/main" id="{C7D4C61B-36C0-7C46-B9C5-668CD2581975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358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77" name="Line 1186">
                  <a:extLst>
                    <a:ext uri="{FF2B5EF4-FFF2-40B4-BE49-F238E27FC236}">
                      <a16:creationId xmlns:a16="http://schemas.microsoft.com/office/drawing/2014/main" id="{A233BE9F-CF1D-8F4A-A794-AF07D14CF5DF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395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78" name="Line 1187">
                  <a:extLst>
                    <a:ext uri="{FF2B5EF4-FFF2-40B4-BE49-F238E27FC236}">
                      <a16:creationId xmlns:a16="http://schemas.microsoft.com/office/drawing/2014/main" id="{879D9419-8E9E-7E49-9DCC-5FFD7474D58A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433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79" name="Line 1188">
                  <a:extLst>
                    <a:ext uri="{FF2B5EF4-FFF2-40B4-BE49-F238E27FC236}">
                      <a16:creationId xmlns:a16="http://schemas.microsoft.com/office/drawing/2014/main" id="{CACC2D1D-65D7-B046-A0F3-FB210AEA51B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470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80" name="Line 1189">
                  <a:extLst>
                    <a:ext uri="{FF2B5EF4-FFF2-40B4-BE49-F238E27FC236}">
                      <a16:creationId xmlns:a16="http://schemas.microsoft.com/office/drawing/2014/main" id="{94B9CA1A-E74C-7444-B96E-3D2133D0BB5A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508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81" name="Line 1190">
                  <a:extLst>
                    <a:ext uri="{FF2B5EF4-FFF2-40B4-BE49-F238E27FC236}">
                      <a16:creationId xmlns:a16="http://schemas.microsoft.com/office/drawing/2014/main" id="{5D4DCD62-3A8B-4C45-832F-AF5879B1A422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545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82" name="Line 1191">
                  <a:extLst>
                    <a:ext uri="{FF2B5EF4-FFF2-40B4-BE49-F238E27FC236}">
                      <a16:creationId xmlns:a16="http://schemas.microsoft.com/office/drawing/2014/main" id="{E95D11B9-AC48-224A-81C2-F3679C1AF1ED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584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83" name="Line 1192">
                  <a:extLst>
                    <a:ext uri="{FF2B5EF4-FFF2-40B4-BE49-F238E27FC236}">
                      <a16:creationId xmlns:a16="http://schemas.microsoft.com/office/drawing/2014/main" id="{18AE1B60-849C-E441-AA00-FB40BC3A2998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621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84" name="Line 1193">
                  <a:extLst>
                    <a:ext uri="{FF2B5EF4-FFF2-40B4-BE49-F238E27FC236}">
                      <a16:creationId xmlns:a16="http://schemas.microsoft.com/office/drawing/2014/main" id="{A7B434F0-A1D1-C34D-918F-23C7F2B73098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659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85" name="Line 1194">
                  <a:extLst>
                    <a:ext uri="{FF2B5EF4-FFF2-40B4-BE49-F238E27FC236}">
                      <a16:creationId xmlns:a16="http://schemas.microsoft.com/office/drawing/2014/main" id="{2CEDCB84-2334-FA43-9F68-5213B695FB02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696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86" name="Line 1195">
                  <a:extLst>
                    <a:ext uri="{FF2B5EF4-FFF2-40B4-BE49-F238E27FC236}">
                      <a16:creationId xmlns:a16="http://schemas.microsoft.com/office/drawing/2014/main" id="{4F06CBB3-6916-8642-B15F-5F2C943474BD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734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87" name="Line 1196">
                  <a:extLst>
                    <a:ext uri="{FF2B5EF4-FFF2-40B4-BE49-F238E27FC236}">
                      <a16:creationId xmlns:a16="http://schemas.microsoft.com/office/drawing/2014/main" id="{341BDF4E-0FB0-644D-B437-272BB1ABDA2F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771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88" name="Line 1197">
                  <a:extLst>
                    <a:ext uri="{FF2B5EF4-FFF2-40B4-BE49-F238E27FC236}">
                      <a16:creationId xmlns:a16="http://schemas.microsoft.com/office/drawing/2014/main" id="{51D531A2-E0CD-924C-8432-DD43EE243F3D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809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89" name="Line 1198">
                  <a:extLst>
                    <a:ext uri="{FF2B5EF4-FFF2-40B4-BE49-F238E27FC236}">
                      <a16:creationId xmlns:a16="http://schemas.microsoft.com/office/drawing/2014/main" id="{5381E335-28F2-5F4E-AFF0-C6F6F4CC6376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846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90" name="Line 1199">
                  <a:extLst>
                    <a:ext uri="{FF2B5EF4-FFF2-40B4-BE49-F238E27FC236}">
                      <a16:creationId xmlns:a16="http://schemas.microsoft.com/office/drawing/2014/main" id="{6EE9E24F-95E9-0B4C-AB90-712565489295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885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91" name="Line 1200">
                  <a:extLst>
                    <a:ext uri="{FF2B5EF4-FFF2-40B4-BE49-F238E27FC236}">
                      <a16:creationId xmlns:a16="http://schemas.microsoft.com/office/drawing/2014/main" id="{A1747E8F-C7E8-6C49-AA66-6E2D4F2025A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922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92" name="Line 1201">
                  <a:extLst>
                    <a:ext uri="{FF2B5EF4-FFF2-40B4-BE49-F238E27FC236}">
                      <a16:creationId xmlns:a16="http://schemas.microsoft.com/office/drawing/2014/main" id="{C903EDE5-AFAE-8841-9A45-268C9BB31CF3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960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93" name="Line 1202">
                  <a:extLst>
                    <a:ext uri="{FF2B5EF4-FFF2-40B4-BE49-F238E27FC236}">
                      <a16:creationId xmlns:a16="http://schemas.microsoft.com/office/drawing/2014/main" id="{2E48DC46-7020-5247-ABBA-9A29231E581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997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94" name="Line 1203">
                  <a:extLst>
                    <a:ext uri="{FF2B5EF4-FFF2-40B4-BE49-F238E27FC236}">
                      <a16:creationId xmlns:a16="http://schemas.microsoft.com/office/drawing/2014/main" id="{F1547F0D-0026-3D49-91D9-002374A1BDCE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035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95" name="Line 1204">
                  <a:extLst>
                    <a:ext uri="{FF2B5EF4-FFF2-40B4-BE49-F238E27FC236}">
                      <a16:creationId xmlns:a16="http://schemas.microsoft.com/office/drawing/2014/main" id="{E6D4A2EB-E695-A048-A96D-BEC6547AC3E3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072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96" name="Line 1205">
                  <a:extLst>
                    <a:ext uri="{FF2B5EF4-FFF2-40B4-BE49-F238E27FC236}">
                      <a16:creationId xmlns:a16="http://schemas.microsoft.com/office/drawing/2014/main" id="{8F8FF044-B9CC-7742-8307-5DA0577EEC33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110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97" name="Line 1206">
                  <a:extLst>
                    <a:ext uri="{FF2B5EF4-FFF2-40B4-BE49-F238E27FC236}">
                      <a16:creationId xmlns:a16="http://schemas.microsoft.com/office/drawing/2014/main" id="{7BACAB25-870F-0F4E-B1DB-A2CD1862CF1D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147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98" name="Line 1207">
                  <a:extLst>
                    <a:ext uri="{FF2B5EF4-FFF2-40B4-BE49-F238E27FC236}">
                      <a16:creationId xmlns:a16="http://schemas.microsoft.com/office/drawing/2014/main" id="{3DFDB83D-87D5-6E41-8EF5-5EB434B977CC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186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99" name="Line 1208">
                  <a:extLst>
                    <a:ext uri="{FF2B5EF4-FFF2-40B4-BE49-F238E27FC236}">
                      <a16:creationId xmlns:a16="http://schemas.microsoft.com/office/drawing/2014/main" id="{ABAA9788-B9D0-6A4C-82C2-05A0D095EB74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223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00" name="Line 1209">
                  <a:extLst>
                    <a:ext uri="{FF2B5EF4-FFF2-40B4-BE49-F238E27FC236}">
                      <a16:creationId xmlns:a16="http://schemas.microsoft.com/office/drawing/2014/main" id="{CFC442AA-B952-5342-941C-CD87CDC0A6F0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261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01" name="Line 1210">
                  <a:extLst>
                    <a:ext uri="{FF2B5EF4-FFF2-40B4-BE49-F238E27FC236}">
                      <a16:creationId xmlns:a16="http://schemas.microsoft.com/office/drawing/2014/main" id="{A5E1E7BA-F45E-8D40-A049-6A62013421BC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298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02" name="Line 1211">
                  <a:extLst>
                    <a:ext uri="{FF2B5EF4-FFF2-40B4-BE49-F238E27FC236}">
                      <a16:creationId xmlns:a16="http://schemas.microsoft.com/office/drawing/2014/main" id="{919E6FE0-388B-6B41-90F5-B9AE6FF98E70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337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03" name="Line 1212">
                  <a:extLst>
                    <a:ext uri="{FF2B5EF4-FFF2-40B4-BE49-F238E27FC236}">
                      <a16:creationId xmlns:a16="http://schemas.microsoft.com/office/drawing/2014/main" id="{8F033150-67BC-8D40-8E70-FB94816C3974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374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04" name="Line 1213">
                  <a:extLst>
                    <a:ext uri="{FF2B5EF4-FFF2-40B4-BE49-F238E27FC236}">
                      <a16:creationId xmlns:a16="http://schemas.microsoft.com/office/drawing/2014/main" id="{E7EABB24-3E51-FE4F-92AE-09BE0509A4BC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413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05" name="Line 1214">
                  <a:extLst>
                    <a:ext uri="{FF2B5EF4-FFF2-40B4-BE49-F238E27FC236}">
                      <a16:creationId xmlns:a16="http://schemas.microsoft.com/office/drawing/2014/main" id="{78440F80-6105-6E4A-B8C5-29A0ACB7780C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450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06" name="Line 1215">
                  <a:extLst>
                    <a:ext uri="{FF2B5EF4-FFF2-40B4-BE49-F238E27FC236}">
                      <a16:creationId xmlns:a16="http://schemas.microsoft.com/office/drawing/2014/main" id="{B8EF8344-A29B-D444-9CB8-CAE41955323B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488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07" name="Line 1216">
                  <a:extLst>
                    <a:ext uri="{FF2B5EF4-FFF2-40B4-BE49-F238E27FC236}">
                      <a16:creationId xmlns:a16="http://schemas.microsoft.com/office/drawing/2014/main" id="{89830CDE-2EEE-604B-9940-E69E1B923AC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525" y="3465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08" name="Line 1217">
                  <a:extLst>
                    <a:ext uri="{FF2B5EF4-FFF2-40B4-BE49-F238E27FC236}">
                      <a16:creationId xmlns:a16="http://schemas.microsoft.com/office/drawing/2014/main" id="{CE0A9026-D466-094E-AE04-023781EFD9D9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563" y="3464"/>
                  <a:ext cx="1" cy="12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none" w="sm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22559" name="Line 1218">
                <a:extLst>
                  <a:ext uri="{FF2B5EF4-FFF2-40B4-BE49-F238E27FC236}">
                    <a16:creationId xmlns:a16="http://schemas.microsoft.com/office/drawing/2014/main" id="{020CF838-BFD2-8B48-AA94-527AFC07704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2110" y="1858"/>
                <a:ext cx="1" cy="5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560" name="Rectangle 1219">
                <a:extLst>
                  <a:ext uri="{FF2B5EF4-FFF2-40B4-BE49-F238E27FC236}">
                    <a16:creationId xmlns:a16="http://schemas.microsoft.com/office/drawing/2014/main" id="{E9D1A14E-D57A-6C49-AFD1-3AEF8FC9738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1765" y="1519"/>
                <a:ext cx="45" cy="154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 type="none" w="sm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r-FR" altLang="fr-FR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22561" name="Line 1220">
                <a:extLst>
                  <a:ext uri="{FF2B5EF4-FFF2-40B4-BE49-F238E27FC236}">
                    <a16:creationId xmlns:a16="http://schemas.microsoft.com/office/drawing/2014/main" id="{D2FD972B-A893-4145-997B-17833FA3EAD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1595" y="1668"/>
                <a:ext cx="723" cy="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 type="triangle" w="sm" len="lg"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562" name="Line 1221">
                <a:extLst>
                  <a:ext uri="{FF2B5EF4-FFF2-40B4-BE49-F238E27FC236}">
                    <a16:creationId xmlns:a16="http://schemas.microsoft.com/office/drawing/2014/main" id="{B6C94A30-7F8B-C04F-B5C4-B3FAC04E9A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1594" y="1469"/>
                <a:ext cx="1" cy="199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 type="triangle" w="sm" len="lg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563" name="Rectangle 1222">
                <a:extLst>
                  <a:ext uri="{FF2B5EF4-FFF2-40B4-BE49-F238E27FC236}">
                    <a16:creationId xmlns:a16="http://schemas.microsoft.com/office/drawing/2014/main" id="{4E1E8824-71A1-F541-941C-11593BF76A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2090" y="1519"/>
                <a:ext cx="44" cy="154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 type="none" w="sm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r-FR" altLang="fr-FR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22564" name="Line 1223">
                <a:extLst>
                  <a:ext uri="{FF2B5EF4-FFF2-40B4-BE49-F238E27FC236}">
                    <a16:creationId xmlns:a16="http://schemas.microsoft.com/office/drawing/2014/main" id="{43A1EA1E-E171-9B41-80E2-CB3DDE8D2F8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1785" y="1858"/>
                <a:ext cx="1" cy="63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565" name="Text Box 1224">
                <a:extLst>
                  <a:ext uri="{FF2B5EF4-FFF2-40B4-BE49-F238E27FC236}">
                    <a16:creationId xmlns:a16="http://schemas.microsoft.com/office/drawing/2014/main" id="{05DF0D0C-BBC2-A240-9DCB-9BB4D0A294F6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1594" y="1297"/>
                <a:ext cx="429" cy="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 type="none" w="sm" len="med"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fr-FR" altLang="fr-FR" sz="1400" dirty="0">
                    <a:solidFill>
                      <a:schemeClr val="bg1"/>
                    </a:solidFill>
                    <a:cs typeface="Arial" panose="020B0604020202020204" pitchFamily="34" charset="0"/>
                    <a:sym typeface="Wingdings" pitchFamily="2" charset="2"/>
                  </a:rPr>
                  <a:t></a:t>
                </a:r>
                <a:endParaRPr lang="fr-FR" altLang="fr-FR" sz="1400" dirty="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22566" name="Text Box 1225">
                <a:extLst>
                  <a:ext uri="{FF2B5EF4-FFF2-40B4-BE49-F238E27FC236}">
                    <a16:creationId xmlns:a16="http://schemas.microsoft.com/office/drawing/2014/main" id="{39860E0A-D760-6443-965E-0A372C6615C2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2124" y="1514"/>
                <a:ext cx="429" cy="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 type="none" w="sm" len="med"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fr-FR" sz="1400" i="1">
                    <a:solidFill>
                      <a:schemeClr val="bg1"/>
                    </a:solidFill>
                    <a:cs typeface="Arial" panose="020B0604020202020204" pitchFamily="34" charset="0"/>
                  </a:rPr>
                  <a:t>u</a:t>
                </a:r>
                <a:endParaRPr lang="fr-FR" altLang="fr-FR" sz="140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22567" name="Text Box 1226">
                <a:extLst>
                  <a:ext uri="{FF2B5EF4-FFF2-40B4-BE49-F238E27FC236}">
                    <a16:creationId xmlns:a16="http://schemas.microsoft.com/office/drawing/2014/main" id="{EDA286D3-DCBA-6E4A-9E18-A3A6934049F7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1339" y="1409"/>
                <a:ext cx="429" cy="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 type="none" w="sm" len="med"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fr-FR" sz="1400" i="1">
                    <a:solidFill>
                      <a:schemeClr val="bg1"/>
                    </a:solidFill>
                    <a:cs typeface="Arial" panose="020B0604020202020204" pitchFamily="34" charset="0"/>
                  </a:rPr>
                  <a:t>I</a:t>
                </a:r>
                <a:endParaRPr lang="fr-FR" altLang="fr-FR" sz="140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2551" name="Group 1227">
              <a:extLst>
                <a:ext uri="{FF2B5EF4-FFF2-40B4-BE49-F238E27FC236}">
                  <a16:creationId xmlns:a16="http://schemas.microsoft.com/office/drawing/2014/main" id="{44863756-F7E3-FD41-969C-7DFBA607CC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49" y="1725"/>
              <a:ext cx="857" cy="211"/>
              <a:chOff x="3149" y="1725"/>
              <a:chExt cx="857" cy="211"/>
            </a:xfrm>
          </p:grpSpPr>
          <p:sp>
            <p:nvSpPr>
              <p:cNvPr id="22552" name="Text Box 1228">
                <a:extLst>
                  <a:ext uri="{FF2B5EF4-FFF2-40B4-BE49-F238E27FC236}">
                    <a16:creationId xmlns:a16="http://schemas.microsoft.com/office/drawing/2014/main" id="{D3A74584-0809-F74C-9F8D-99B3A40D77F1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3566" y="1725"/>
                <a:ext cx="440" cy="1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 type="none" w="sm" len="med"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fr-FR" altLang="fr-FR" sz="1400">
                    <a:solidFill>
                      <a:schemeClr val="bg1"/>
                    </a:solidFill>
                    <a:cs typeface="Arial" panose="020B0604020202020204" pitchFamily="34" charset="0"/>
                    <a:sym typeface="Wingdings" pitchFamily="2" charset="2"/>
                  </a:rPr>
                  <a:t></a:t>
                </a:r>
                <a:endParaRPr lang="fr-FR" altLang="fr-FR" sz="140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22553" name="Oval 1229">
                <a:extLst>
                  <a:ext uri="{FF2B5EF4-FFF2-40B4-BE49-F238E27FC236}">
                    <a16:creationId xmlns:a16="http://schemas.microsoft.com/office/drawing/2014/main" id="{C0596E22-E240-744D-9D30-DC296EED2EB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149" y="1878"/>
                <a:ext cx="58" cy="5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r-FR" altLang="fr-FR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22554" name="Oval 1230">
                <a:extLst>
                  <a:ext uri="{FF2B5EF4-FFF2-40B4-BE49-F238E27FC236}">
                    <a16:creationId xmlns:a16="http://schemas.microsoft.com/office/drawing/2014/main" id="{AFAE7798-75F2-8B47-BC7D-02BCEC88DD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487" y="1878"/>
                <a:ext cx="58" cy="5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r-FR" altLang="fr-FR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22555" name="Line 1231">
                <a:extLst>
                  <a:ext uri="{FF2B5EF4-FFF2-40B4-BE49-F238E27FC236}">
                    <a16:creationId xmlns:a16="http://schemas.microsoft.com/office/drawing/2014/main" id="{28075CC6-8930-8E4F-9670-BB100DAB872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3557" y="1824"/>
                <a:ext cx="148" cy="51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prstDash val="dash"/>
                <a:round/>
                <a:headEnd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17" name="Group 1232">
            <a:extLst>
              <a:ext uri="{FF2B5EF4-FFF2-40B4-BE49-F238E27FC236}">
                <a16:creationId xmlns:a16="http://schemas.microsoft.com/office/drawing/2014/main" id="{9948B588-44CF-F84C-8BA0-09D1362D8881}"/>
              </a:ext>
            </a:extLst>
          </p:cNvPr>
          <p:cNvGrpSpPr>
            <a:grpSpLocks/>
          </p:cNvGrpSpPr>
          <p:nvPr/>
        </p:nvGrpSpPr>
        <p:grpSpPr bwMode="auto">
          <a:xfrm>
            <a:off x="6434138" y="3713164"/>
            <a:ext cx="3124200" cy="1946275"/>
            <a:chOff x="3077" y="2339"/>
            <a:chExt cx="1816" cy="1226"/>
          </a:xfrm>
        </p:grpSpPr>
        <p:pic>
          <p:nvPicPr>
            <p:cNvPr id="22547" name="Picture 1233" descr="Phantom00">
              <a:extLst>
                <a:ext uri="{FF2B5EF4-FFF2-40B4-BE49-F238E27FC236}">
                  <a16:creationId xmlns:a16="http://schemas.microsoft.com/office/drawing/2014/main" id="{CB8A57CC-102D-DF44-B976-0D7698FAD65E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9" y="2339"/>
              <a:ext cx="1304" cy="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8" name="Text Box 1234">
              <a:extLst>
                <a:ext uri="{FF2B5EF4-FFF2-40B4-BE49-F238E27FC236}">
                  <a16:creationId xmlns:a16="http://schemas.microsoft.com/office/drawing/2014/main" id="{7741A2E9-2E4A-4045-BF8D-41533166DC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7" y="2543"/>
              <a:ext cx="21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1400" i="1">
                  <a:solidFill>
                    <a:schemeClr val="bg1"/>
                  </a:solidFill>
                  <a:latin typeface="Symbol" pitchFamily="2" charset="2"/>
                  <a:cs typeface="Arial" panose="020B0604020202020204" pitchFamily="34" charset="0"/>
                </a:rPr>
                <a:t>b</a:t>
              </a:r>
              <a:endParaRPr lang="fr-FR" altLang="fr-FR" sz="1400">
                <a:solidFill>
                  <a:schemeClr val="bg1"/>
                </a:solidFill>
                <a:latin typeface="Symbol" pitchFamily="2" charset="2"/>
                <a:cs typeface="Arial" panose="020B0604020202020204" pitchFamily="34" charset="0"/>
              </a:endParaRPr>
            </a:p>
          </p:txBody>
        </p:sp>
        <p:sp>
          <p:nvSpPr>
            <p:cNvPr id="22549" name="Line 1235">
              <a:extLst>
                <a:ext uri="{FF2B5EF4-FFF2-40B4-BE49-F238E27FC236}">
                  <a16:creationId xmlns:a16="http://schemas.microsoft.com/office/drawing/2014/main" id="{A558B64A-E57F-DB4F-BC23-8954B3CD81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25" y="2679"/>
              <a:ext cx="1" cy="886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8" name="Group 1236">
            <a:extLst>
              <a:ext uri="{FF2B5EF4-FFF2-40B4-BE49-F238E27FC236}">
                <a16:creationId xmlns:a16="http://schemas.microsoft.com/office/drawing/2014/main" id="{B2CA5EFA-30DC-6641-9516-94EC11937037}"/>
              </a:ext>
            </a:extLst>
          </p:cNvPr>
          <p:cNvGrpSpPr>
            <a:grpSpLocks/>
          </p:cNvGrpSpPr>
          <p:nvPr/>
        </p:nvGrpSpPr>
        <p:grpSpPr bwMode="auto">
          <a:xfrm>
            <a:off x="6743700" y="5114925"/>
            <a:ext cx="3094038" cy="901700"/>
            <a:chOff x="3257" y="3222"/>
            <a:chExt cx="1799" cy="568"/>
          </a:xfrm>
        </p:grpSpPr>
        <p:sp>
          <p:nvSpPr>
            <p:cNvPr id="22541" name="Rectangle 1237">
              <a:extLst>
                <a:ext uri="{FF2B5EF4-FFF2-40B4-BE49-F238E27FC236}">
                  <a16:creationId xmlns:a16="http://schemas.microsoft.com/office/drawing/2014/main" id="{30832726-6080-4849-8FDF-26E73F8AAD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3414"/>
              <a:ext cx="432" cy="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fr-FR" altLang="fr-FR" sz="2000">
                <a:solidFill>
                  <a:schemeClr val="tx1"/>
                </a:solidFill>
              </a:endParaRPr>
            </a:p>
          </p:txBody>
        </p:sp>
        <p:pic>
          <p:nvPicPr>
            <p:cNvPr id="22542" name="Picture 1238" descr="280406_PhantomTube_Proj0Incline">
              <a:extLst>
                <a:ext uri="{FF2B5EF4-FFF2-40B4-BE49-F238E27FC236}">
                  <a16:creationId xmlns:a16="http://schemas.microsoft.com/office/drawing/2014/main" id="{24AC63FD-0CCB-F745-8DF9-67C50428D9AC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2" y="3246"/>
              <a:ext cx="1631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3" name="Text Box 1239">
              <a:extLst>
                <a:ext uri="{FF2B5EF4-FFF2-40B4-BE49-F238E27FC236}">
                  <a16:creationId xmlns:a16="http://schemas.microsoft.com/office/drawing/2014/main" id="{0532AB85-C2BA-1547-B0B3-224947EE2C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57" y="3598"/>
              <a:ext cx="130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1400" i="1">
                  <a:solidFill>
                    <a:schemeClr val="bg1"/>
                  </a:solidFill>
                  <a:cs typeface="Arial" panose="020B0604020202020204" pitchFamily="34" charset="0"/>
                </a:rPr>
                <a:t>u</a:t>
              </a:r>
              <a:endParaRPr lang="fr-FR" altLang="fr-FR" sz="140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544" name="Line 1240">
              <a:extLst>
                <a:ext uri="{FF2B5EF4-FFF2-40B4-BE49-F238E27FC236}">
                  <a16:creationId xmlns:a16="http://schemas.microsoft.com/office/drawing/2014/main" id="{6B5AEDEC-824E-E24A-95F3-740F36C558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7" y="3628"/>
              <a:ext cx="1302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545" name="Line 1241">
              <a:extLst>
                <a:ext uri="{FF2B5EF4-FFF2-40B4-BE49-F238E27FC236}">
                  <a16:creationId xmlns:a16="http://schemas.microsoft.com/office/drawing/2014/main" id="{1DF18D9E-5C19-FF40-A79E-B7C66A5D03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59" y="3300"/>
              <a:ext cx="261" cy="268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546" name="Text Box 1242">
              <a:extLst>
                <a:ext uri="{FF2B5EF4-FFF2-40B4-BE49-F238E27FC236}">
                  <a16:creationId xmlns:a16="http://schemas.microsoft.com/office/drawing/2014/main" id="{BFA901E8-4D85-A34C-BAEE-947E9698BD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9" y="3222"/>
              <a:ext cx="32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1400" i="1">
                  <a:solidFill>
                    <a:schemeClr val="bg1"/>
                  </a:solidFill>
                  <a:cs typeface="Arial" panose="020B0604020202020204" pitchFamily="34" charset="0"/>
                </a:rPr>
                <a:t>z</a:t>
              </a:r>
              <a:endParaRPr lang="fr-FR" altLang="fr-FR" sz="140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21" name="Rectangle 1040">
            <a:extLst>
              <a:ext uri="{FF2B5EF4-FFF2-40B4-BE49-F238E27FC236}">
                <a16:creationId xmlns:a16="http://schemas.microsoft.com/office/drawing/2014/main" id="{B697B1DB-3777-644B-AACD-80FD248D79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57400" y="0"/>
            <a:ext cx="8229600" cy="838200"/>
          </a:xfrm>
        </p:spPr>
        <p:txBody>
          <a:bodyPr/>
          <a:lstStyle/>
          <a:p>
            <a:pPr eaLnBrk="1" hangingPunct="1">
              <a:defRPr/>
            </a:pPr>
            <a:r>
              <a:rPr lang="fr-FR" altLang="fr-FR" dirty="0">
                <a:ea typeface="ＭＳ Ｐゴシック" panose="020B0600070205080204" pitchFamily="34" charset="-128"/>
                <a:cs typeface="Arial" panose="020B0604020202020204" pitchFamily="34" charset="0"/>
              </a:rPr>
              <a:t>Principe de la Tomographie</a:t>
            </a:r>
            <a:endParaRPr lang="fr-FR" altLang="fr-FR" b="1" i="1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9068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>
            <a:extLst>
              <a:ext uri="{FF2B5EF4-FFF2-40B4-BE49-F238E27FC236}">
                <a16:creationId xmlns:a16="http://schemas.microsoft.com/office/drawing/2014/main" id="{B53CEF42-52DF-4040-89E1-02681D637B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76" t="68701" r="2702" b="1485"/>
          <a:stretch>
            <a:fillRect/>
          </a:stretch>
        </p:blipFill>
        <p:spPr bwMode="auto">
          <a:xfrm>
            <a:off x="1308100" y="4495800"/>
            <a:ext cx="18986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8" name="Picture 3">
            <a:extLst>
              <a:ext uri="{FF2B5EF4-FFF2-40B4-BE49-F238E27FC236}">
                <a16:creationId xmlns:a16="http://schemas.microsoft.com/office/drawing/2014/main" id="{23E1383C-26F0-CE40-8966-B4AC9C74C1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67" t="8426" r="3741" b="37779"/>
          <a:stretch>
            <a:fillRect/>
          </a:stretch>
        </p:blipFill>
        <p:spPr bwMode="auto">
          <a:xfrm>
            <a:off x="1371600" y="863600"/>
            <a:ext cx="190500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4">
            <a:extLst>
              <a:ext uri="{FF2B5EF4-FFF2-40B4-BE49-F238E27FC236}">
                <a16:creationId xmlns:a16="http://schemas.microsoft.com/office/drawing/2014/main" id="{34D171F2-BCF0-C14F-A140-77F89847D9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35" t="50554" r="52252" b="1485"/>
          <a:stretch>
            <a:fillRect/>
          </a:stretch>
        </p:blipFill>
        <p:spPr bwMode="auto">
          <a:xfrm>
            <a:off x="4038600" y="863600"/>
            <a:ext cx="123825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5">
            <a:extLst>
              <a:ext uri="{FF2B5EF4-FFF2-40B4-BE49-F238E27FC236}">
                <a16:creationId xmlns:a16="http://schemas.microsoft.com/office/drawing/2014/main" id="{48FFD857-6701-304B-8CB2-A883D9F68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9" t="44072" r="69370" b="1486"/>
          <a:stretch>
            <a:fillRect/>
          </a:stretch>
        </p:blipFill>
        <p:spPr bwMode="auto">
          <a:xfrm>
            <a:off x="5715000" y="863600"/>
            <a:ext cx="18161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6">
            <a:extLst>
              <a:ext uri="{FF2B5EF4-FFF2-40B4-BE49-F238E27FC236}">
                <a16:creationId xmlns:a16="http://schemas.microsoft.com/office/drawing/2014/main" id="{76D17A55-D966-B546-B56D-6577F97BD9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2" t="6482" r="59477" b="58521"/>
          <a:stretch>
            <a:fillRect/>
          </a:stretch>
        </p:blipFill>
        <p:spPr bwMode="auto">
          <a:xfrm>
            <a:off x="8120063" y="4267200"/>
            <a:ext cx="2570162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7">
            <a:extLst>
              <a:ext uri="{FF2B5EF4-FFF2-40B4-BE49-F238E27FC236}">
                <a16:creationId xmlns:a16="http://schemas.microsoft.com/office/drawing/2014/main" id="{89B99C01-1E7D-4E4B-A3CE-EB6134901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8" t="9074" r="31532" b="57224"/>
          <a:stretch>
            <a:fillRect/>
          </a:stretch>
        </p:blipFill>
        <p:spPr bwMode="auto">
          <a:xfrm>
            <a:off x="6019800" y="4343400"/>
            <a:ext cx="1690688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8">
            <a:extLst>
              <a:ext uri="{FF2B5EF4-FFF2-40B4-BE49-F238E27FC236}">
                <a16:creationId xmlns:a16="http://schemas.microsoft.com/office/drawing/2014/main" id="{8994801B-02CD-BF40-8BF3-96DFDEC32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50" t="54442" r="27928" b="1485"/>
          <a:stretch>
            <a:fillRect/>
          </a:stretch>
        </p:blipFill>
        <p:spPr bwMode="auto">
          <a:xfrm>
            <a:off x="3657600" y="3810000"/>
            <a:ext cx="189865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4" name="Text Box 9">
            <a:extLst>
              <a:ext uri="{FF2B5EF4-FFF2-40B4-BE49-F238E27FC236}">
                <a16:creationId xmlns:a16="http://schemas.microsoft.com/office/drawing/2014/main" id="{03E8E779-6BBC-F044-819B-41F45F8AB6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78739" y="1143000"/>
            <a:ext cx="3146425" cy="1016000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it-IT" altLang="fr-FR" sz="2000" dirty="0">
                <a:solidFill>
                  <a:srgbClr val="0047D3"/>
                </a:solidFill>
                <a:cs typeface="Times New Roman" panose="02020603050405020304" pitchFamily="18" charset="0"/>
              </a:rPr>
              <a:t>&lt; 0,4 sec/ </a:t>
            </a:r>
            <a:r>
              <a:rPr lang="it-IT" altLang="fr-FR" sz="2000" dirty="0" err="1">
                <a:solidFill>
                  <a:srgbClr val="0047D3"/>
                </a:solidFill>
                <a:cs typeface="Times New Roman" panose="02020603050405020304" pitchFamily="18" charset="0"/>
              </a:rPr>
              <a:t>rotation</a:t>
            </a:r>
            <a:endParaRPr lang="it-IT" altLang="fr-FR" sz="2000" dirty="0">
              <a:solidFill>
                <a:srgbClr val="0047D3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it-IT" altLang="fr-FR" sz="2000" dirty="0" err="1">
                <a:solidFill>
                  <a:srgbClr val="0047D3"/>
                </a:solidFill>
                <a:cs typeface="Times New Roman" panose="02020603050405020304" pitchFamily="18" charset="0"/>
              </a:rPr>
              <a:t>Organ</a:t>
            </a:r>
            <a:r>
              <a:rPr lang="it-IT" altLang="fr-FR" sz="2000" dirty="0">
                <a:solidFill>
                  <a:srgbClr val="0047D3"/>
                </a:solidFill>
                <a:cs typeface="Times New Roman" panose="02020603050405020304" pitchFamily="18" charset="0"/>
              </a:rPr>
              <a:t> in a sec (17 cm/sec)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it-IT" altLang="fr-FR" sz="2000" dirty="0">
                <a:solidFill>
                  <a:srgbClr val="0047D3"/>
                </a:solidFill>
                <a:cs typeface="Times New Roman" panose="02020603050405020304" pitchFamily="18" charset="0"/>
              </a:rPr>
              <a:t>Whole body &lt; 10 sec</a:t>
            </a:r>
            <a:endParaRPr lang="en-GB" altLang="fr-FR" sz="2000" dirty="0">
              <a:solidFill>
                <a:srgbClr val="0047D3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Rectangle 1040">
            <a:extLst>
              <a:ext uri="{FF2B5EF4-FFF2-40B4-BE49-F238E27FC236}">
                <a16:creationId xmlns:a16="http://schemas.microsoft.com/office/drawing/2014/main" id="{9788CCCD-9ECF-474A-AD62-753683E7411F}"/>
              </a:ext>
            </a:extLst>
          </p:cNvPr>
          <p:cNvSpPr txBox="1">
            <a:spLocks noChangeArrowheads="1"/>
          </p:cNvSpPr>
          <p:nvPr/>
        </p:nvSpPr>
        <p:spPr>
          <a:xfrm>
            <a:off x="2057400" y="0"/>
            <a:ext cx="8229600" cy="838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fr-FR" altLang="fr-FR" dirty="0">
                <a:ea typeface="ＭＳ Ｐゴシック" panose="020B0600070205080204" pitchFamily="34" charset="-128"/>
                <a:cs typeface="Arial" panose="020B0604020202020204" pitchFamily="34" charset="0"/>
              </a:rPr>
              <a:t>Tomographie volumétrique</a:t>
            </a:r>
            <a:endParaRPr lang="fr-FR" altLang="fr-FR" b="1" i="1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080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>
            <a:extLst>
              <a:ext uri="{FF2B5EF4-FFF2-40B4-BE49-F238E27FC236}">
                <a16:creationId xmlns:a16="http://schemas.microsoft.com/office/drawing/2014/main" id="{568137D9-33C2-CF48-A44F-F86481D480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1143000"/>
            <a:ext cx="8686800" cy="5181600"/>
          </a:xfrm>
          <a:prstGeom prst="rect">
            <a:avLst/>
          </a:prstGeom>
          <a:gradFill rotWithShape="0">
            <a:gsLst>
              <a:gs pos="0">
                <a:srgbClr val="0F14BD"/>
              </a:gs>
              <a:gs pos="100000">
                <a:srgbClr val="070957"/>
              </a:gs>
            </a:gsLst>
            <a:lin ang="5400000" scaled="1"/>
          </a:gra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fr-FR" altLang="fr-FR" sz="2000">
              <a:solidFill>
                <a:schemeClr val="tx1"/>
              </a:solidFill>
            </a:endParaRPr>
          </a:p>
        </p:txBody>
      </p:sp>
      <p:sp>
        <p:nvSpPr>
          <p:cNvPr id="539651" name="Rectangle 3">
            <a:extLst>
              <a:ext uri="{FF2B5EF4-FFF2-40B4-BE49-F238E27FC236}">
                <a16:creationId xmlns:a16="http://schemas.microsoft.com/office/drawing/2014/main" id="{699C6AF3-E7AC-C849-BDE3-59838C8B6F50}"/>
              </a:ext>
            </a:extLst>
          </p:cNvPr>
          <p:cNvSpPr>
            <a:spLocks noGrp="1" noChangeArrowheads="1"/>
          </p:cNvSpPr>
          <p:nvPr>
            <p:ph type="title" sz="quarter"/>
          </p:nvPr>
        </p:nvSpPr>
        <p:spPr>
          <a:xfrm>
            <a:off x="2057400" y="285750"/>
            <a:ext cx="8229600" cy="400050"/>
          </a:xfrm>
        </p:spPr>
        <p:txBody>
          <a:bodyPr>
            <a:normAutofit fontScale="90000"/>
          </a:bodyPr>
          <a:lstStyle/>
          <a:p>
            <a:pPr>
              <a:lnSpc>
                <a:spcPct val="75000"/>
              </a:lnSpc>
              <a:defRPr/>
            </a:pPr>
            <a:r>
              <a:rPr lang="fr-FR" altLang="fr-FR" dirty="0">
                <a:ea typeface="ＭＳ Ｐゴシック" panose="020B0600070205080204" pitchFamily="34" charset="-128"/>
              </a:rPr>
              <a:t>IRM, imagerie par résonance magnétique </a:t>
            </a:r>
          </a:p>
        </p:txBody>
      </p:sp>
      <p:pic>
        <p:nvPicPr>
          <p:cNvPr id="26627" name="Picture 4" descr="mansfield">
            <a:extLst>
              <a:ext uri="{FF2B5EF4-FFF2-40B4-BE49-F238E27FC236}">
                <a16:creationId xmlns:a16="http://schemas.microsoft.com/office/drawing/2014/main" id="{A2797DC6-A0EF-D640-8411-EFFB60FC9024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59050" y="4114800"/>
            <a:ext cx="971550" cy="1492250"/>
          </a:xfrm>
        </p:spPr>
      </p:pic>
      <p:pic>
        <p:nvPicPr>
          <p:cNvPr id="26628" name="Picture 5" descr="lauterbur">
            <a:extLst>
              <a:ext uri="{FF2B5EF4-FFF2-40B4-BE49-F238E27FC236}">
                <a16:creationId xmlns:a16="http://schemas.microsoft.com/office/drawing/2014/main" id="{1B53EA64-A4B7-2146-ABB0-5D3AF506ACE6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686800" y="4070350"/>
            <a:ext cx="973138" cy="1492250"/>
          </a:xfrm>
        </p:spPr>
      </p:pic>
      <p:sp>
        <p:nvSpPr>
          <p:cNvPr id="539654" name="Rectangle 6">
            <a:extLst>
              <a:ext uri="{FF2B5EF4-FFF2-40B4-BE49-F238E27FC236}">
                <a16:creationId xmlns:a16="http://schemas.microsoft.com/office/drawing/2014/main" id="{DFF706F2-AC5F-3C4A-AE32-8E8BB31107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4801" y="5576888"/>
            <a:ext cx="2354263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defRPr/>
            </a:pPr>
            <a:r>
              <a:rPr lang="fr-FR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Paul C.</a:t>
            </a:r>
            <a:r>
              <a:rPr lang="fr-FR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 </a:t>
            </a:r>
            <a:r>
              <a:rPr lang="fr-FR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Lauterbur</a:t>
            </a:r>
            <a:endParaRPr lang="fr-FR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</a:endParaRPr>
          </a:p>
          <a:p>
            <a:pPr eaLnBrk="1" hangingPunct="1">
              <a:defRPr/>
            </a:pPr>
            <a:r>
              <a:rPr lang="fr-FR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Chimiste Uni. Illinois</a:t>
            </a:r>
            <a:r>
              <a:rPr lang="fr-FR" dirty="0">
                <a:solidFill>
                  <a:srgbClr val="FFC000"/>
                </a:solidFill>
                <a:latin typeface="Times New Roman" charset="0"/>
              </a:rPr>
              <a:t> </a:t>
            </a:r>
          </a:p>
        </p:txBody>
      </p:sp>
      <p:sp>
        <p:nvSpPr>
          <p:cNvPr id="539655" name="Rectangle 7">
            <a:extLst>
              <a:ext uri="{FF2B5EF4-FFF2-40B4-BE49-F238E27FC236}">
                <a16:creationId xmlns:a16="http://schemas.microsoft.com/office/drawing/2014/main" id="{0EE1EA58-9378-C646-BCE7-7B8F500F78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1663" y="5665679"/>
            <a:ext cx="22429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r>
              <a:rPr lang="fr-FR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Sir Peter</a:t>
            </a:r>
            <a:r>
              <a:rPr lang="fr-FR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 Mansfield</a:t>
            </a:r>
            <a:r>
              <a:rPr lang="fr-FR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 </a:t>
            </a:r>
          </a:p>
          <a:p>
            <a:pPr eaLnBrk="1" hangingPunct="1">
              <a:defRPr/>
            </a:pPr>
            <a:r>
              <a:rPr lang="fr-FR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Physicien Nottingham</a:t>
            </a:r>
          </a:p>
        </p:txBody>
      </p:sp>
      <p:pic>
        <p:nvPicPr>
          <p:cNvPr id="26631" name="Picture 8" descr="excite_neuro3">
            <a:extLst>
              <a:ext uri="{FF2B5EF4-FFF2-40B4-BE49-F238E27FC236}">
                <a16:creationId xmlns:a16="http://schemas.microsoft.com/office/drawing/2014/main" id="{26501FEE-D0ED-8F41-B80E-39BB858B0FB8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83175" y="1524001"/>
            <a:ext cx="1906588" cy="1966913"/>
          </a:xfrm>
        </p:spPr>
      </p:pic>
      <p:sp>
        <p:nvSpPr>
          <p:cNvPr id="539657" name="Rectangle 9">
            <a:extLst>
              <a:ext uri="{FF2B5EF4-FFF2-40B4-BE49-F238E27FC236}">
                <a16:creationId xmlns:a16="http://schemas.microsoft.com/office/drawing/2014/main" id="{E3507548-84ED-CD43-801F-6A2BB130F9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3641726"/>
            <a:ext cx="563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fr-FR" altLang="fr-FR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Prix Nobel de Physiologie et Médecine 2003</a:t>
            </a:r>
          </a:p>
        </p:txBody>
      </p:sp>
      <p:sp>
        <p:nvSpPr>
          <p:cNvPr id="539658" name="Rectangle 10">
            <a:extLst>
              <a:ext uri="{FF2B5EF4-FFF2-40B4-BE49-F238E27FC236}">
                <a16:creationId xmlns:a16="http://schemas.microsoft.com/office/drawing/2014/main" id="{3FBBA904-7124-8240-AD2A-3FB5150E05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1" y="1143001"/>
            <a:ext cx="6418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fr-FR" altLang="fr-FR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Prix Nobel de Physique 1952</a:t>
            </a:r>
            <a:endParaRPr lang="fr-FR" altLang="fr-FR" dirty="0">
              <a:solidFill>
                <a:srgbClr val="FFFF00"/>
              </a:solidFill>
            </a:endParaRPr>
          </a:p>
        </p:txBody>
      </p:sp>
      <p:pic>
        <p:nvPicPr>
          <p:cNvPr id="26634" name="Picture 11">
            <a:extLst>
              <a:ext uri="{FF2B5EF4-FFF2-40B4-BE49-F238E27FC236}">
                <a16:creationId xmlns:a16="http://schemas.microsoft.com/office/drawing/2014/main" id="{698A8B27-68FE-9747-B1C7-873115927A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219200"/>
            <a:ext cx="10223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5" name="Picture 12">
            <a:extLst>
              <a:ext uri="{FF2B5EF4-FFF2-40B4-BE49-F238E27FC236}">
                <a16:creationId xmlns:a16="http://schemas.microsoft.com/office/drawing/2014/main" id="{494962C2-BBCA-054F-83B0-134644B11F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2363" y="1219200"/>
            <a:ext cx="969962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9661" name="Rectangle 13">
            <a:extLst>
              <a:ext uri="{FF2B5EF4-FFF2-40B4-BE49-F238E27FC236}">
                <a16:creationId xmlns:a16="http://schemas.microsoft.com/office/drawing/2014/main" id="{5A739E04-0FA0-0643-8947-A64FFD6E85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8014" y="2602599"/>
            <a:ext cx="193514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fr-FR" altLang="fr-FR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Felix Bloch </a:t>
            </a:r>
          </a:p>
          <a:p>
            <a:pPr eaLnBrk="1" hangingPunct="1">
              <a:defRPr/>
            </a:pPr>
            <a:r>
              <a:rPr lang="fr-FR" altLang="fr-FR" sz="18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Physicien Stanford</a:t>
            </a:r>
          </a:p>
        </p:txBody>
      </p:sp>
      <p:sp>
        <p:nvSpPr>
          <p:cNvPr id="539662" name="Rectangle 14">
            <a:extLst>
              <a:ext uri="{FF2B5EF4-FFF2-40B4-BE49-F238E27FC236}">
                <a16:creationId xmlns:a16="http://schemas.microsoft.com/office/drawing/2014/main" id="{36A94181-E948-D142-864F-4F688988F8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4801" y="2543175"/>
            <a:ext cx="23542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fr-FR" altLang="fr-FR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Edward M. Purcell</a:t>
            </a:r>
            <a:endParaRPr lang="fr-FR" altLang="fr-FR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r>
              <a:rPr lang="fr-FR" altLang="fr-FR" sz="18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Physicien Harvard</a:t>
            </a:r>
            <a:endParaRPr lang="fr-FR" altLang="fr-FR" sz="1800" dirty="0">
              <a:solidFill>
                <a:srgbClr val="FFC000"/>
              </a:solidFill>
            </a:endParaRPr>
          </a:p>
        </p:txBody>
      </p:sp>
      <p:grpSp>
        <p:nvGrpSpPr>
          <p:cNvPr id="26638" name="Group 15">
            <a:extLst>
              <a:ext uri="{FF2B5EF4-FFF2-40B4-BE49-F238E27FC236}">
                <a16:creationId xmlns:a16="http://schemas.microsoft.com/office/drawing/2014/main" id="{FB3FBACE-3D5A-B645-BA7A-D7AF598B716E}"/>
              </a:ext>
            </a:extLst>
          </p:cNvPr>
          <p:cNvGrpSpPr>
            <a:grpSpLocks/>
          </p:cNvGrpSpPr>
          <p:nvPr/>
        </p:nvGrpSpPr>
        <p:grpSpPr bwMode="auto">
          <a:xfrm>
            <a:off x="4343400" y="4064000"/>
            <a:ext cx="3429000" cy="2108200"/>
            <a:chOff x="2016" y="2560"/>
            <a:chExt cx="2160" cy="1328"/>
          </a:xfrm>
        </p:grpSpPr>
        <p:pic>
          <p:nvPicPr>
            <p:cNvPr id="26639" name="Picture 16">
              <a:extLst>
                <a:ext uri="{FF2B5EF4-FFF2-40B4-BE49-F238E27FC236}">
                  <a16:creationId xmlns:a16="http://schemas.microsoft.com/office/drawing/2014/main" id="{483AD159-4CC9-4043-9CA7-31BA6010A1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6" y="2560"/>
              <a:ext cx="2160" cy="1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40" name="Rectangle 17">
              <a:extLst>
                <a:ext uri="{FF2B5EF4-FFF2-40B4-BE49-F238E27FC236}">
                  <a16:creationId xmlns:a16="http://schemas.microsoft.com/office/drawing/2014/main" id="{4EDFDC65-A5F5-6147-B0C5-94C6BF11F1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" y="2671"/>
              <a:ext cx="336" cy="1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fr-FR" altLang="fr-FR" sz="20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4162993"/>
      </p:ext>
    </p:extLst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0" name="Rectangle 2">
            <a:extLst>
              <a:ext uri="{FF2B5EF4-FFF2-40B4-BE49-F238E27FC236}">
                <a16:creationId xmlns:a16="http://schemas.microsoft.com/office/drawing/2014/main" id="{8A9676E4-9F87-C947-90A7-C855FE568A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51050" y="76200"/>
            <a:ext cx="8235950" cy="838200"/>
          </a:xfrm>
        </p:spPr>
        <p:txBody>
          <a:bodyPr>
            <a:normAutofit fontScale="90000"/>
          </a:bodyPr>
          <a:lstStyle/>
          <a:p>
            <a:pPr>
              <a:lnSpc>
                <a:spcPct val="75000"/>
              </a:lnSpc>
              <a:defRPr/>
            </a:pPr>
            <a:r>
              <a:rPr lang="en-US" altLang="fr-FR">
                <a:ea typeface="ＭＳ Ｐゴシック" panose="020B0600070205080204" pitchFamily="34" charset="-128"/>
              </a:rPr>
              <a:t>Petite histoire résumée</a:t>
            </a:r>
            <a:br>
              <a:rPr lang="en-US" altLang="fr-FR">
                <a:ea typeface="ＭＳ Ｐゴシック" panose="020B0600070205080204" pitchFamily="34" charset="-128"/>
              </a:rPr>
            </a:br>
            <a:r>
              <a:rPr lang="en-US" altLang="fr-FR">
                <a:ea typeface="ＭＳ Ｐゴシック" panose="020B0600070205080204" pitchFamily="34" charset="-128"/>
              </a:rPr>
              <a:t>de l’imagerie in-vivo</a:t>
            </a:r>
          </a:p>
        </p:txBody>
      </p:sp>
      <p:grpSp>
        <p:nvGrpSpPr>
          <p:cNvPr id="2" name="Group 3">
            <a:extLst>
              <a:ext uri="{FF2B5EF4-FFF2-40B4-BE49-F238E27FC236}">
                <a16:creationId xmlns:a16="http://schemas.microsoft.com/office/drawing/2014/main" id="{432214CB-B19F-5245-841C-3316909A4988}"/>
              </a:ext>
            </a:extLst>
          </p:cNvPr>
          <p:cNvGrpSpPr>
            <a:grpSpLocks/>
          </p:cNvGrpSpPr>
          <p:nvPr/>
        </p:nvGrpSpPr>
        <p:grpSpPr bwMode="auto">
          <a:xfrm>
            <a:off x="6248401" y="2590800"/>
            <a:ext cx="4652963" cy="3657600"/>
            <a:chOff x="3216" y="1632"/>
            <a:chExt cx="2931" cy="2304"/>
          </a:xfrm>
        </p:grpSpPr>
        <p:pic>
          <p:nvPicPr>
            <p:cNvPr id="39950" name="Picture 4">
              <a:extLst>
                <a:ext uri="{FF2B5EF4-FFF2-40B4-BE49-F238E27FC236}">
                  <a16:creationId xmlns:a16="http://schemas.microsoft.com/office/drawing/2014/main" id="{6626A3E4-FBC4-564F-9B79-1B4F58E8B5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1632"/>
              <a:ext cx="2931" cy="2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51" name="WordArt 5">
              <a:extLst>
                <a:ext uri="{FF2B5EF4-FFF2-40B4-BE49-F238E27FC236}">
                  <a16:creationId xmlns:a16="http://schemas.microsoft.com/office/drawing/2014/main" id="{EEE2EF2D-62FC-7F4E-AFBF-4FFAB65168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2" y="3760"/>
              <a:ext cx="2080" cy="1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600" kern="10">
                  <a:solidFill>
                    <a:srgbClr val="336699"/>
                  </a:solidFill>
                  <a:effectLst>
                    <a:outerShdw dist="45791" dir="2021404" algn="ctr" rotWithShape="0">
                      <a:srgbClr val="C0C0C0">
                        <a:alpha val="74997"/>
                      </a:srgbClr>
                    </a:outerShdw>
                  </a:effectLst>
                  <a:cs typeface="Times New Roman" panose="02020603050405020304" pitchFamily="18" charset="0"/>
                </a:rPr>
                <a:t>Début 20ème siècle</a:t>
              </a:r>
            </a:p>
          </p:txBody>
        </p:sp>
      </p:grpSp>
      <p:grpSp>
        <p:nvGrpSpPr>
          <p:cNvPr id="3" name="Group 6">
            <a:extLst>
              <a:ext uri="{FF2B5EF4-FFF2-40B4-BE49-F238E27FC236}">
                <a16:creationId xmlns:a16="http://schemas.microsoft.com/office/drawing/2014/main" id="{52AC756C-AC1B-5E4A-9D15-BB9128209BA7}"/>
              </a:ext>
            </a:extLst>
          </p:cNvPr>
          <p:cNvGrpSpPr>
            <a:grpSpLocks/>
          </p:cNvGrpSpPr>
          <p:nvPr/>
        </p:nvGrpSpPr>
        <p:grpSpPr bwMode="auto">
          <a:xfrm>
            <a:off x="1319214" y="1144588"/>
            <a:ext cx="4624387" cy="3478212"/>
            <a:chOff x="110" y="721"/>
            <a:chExt cx="2914" cy="2191"/>
          </a:xfrm>
        </p:grpSpPr>
        <p:pic>
          <p:nvPicPr>
            <p:cNvPr id="39948" name="Picture 7">
              <a:extLst>
                <a:ext uri="{FF2B5EF4-FFF2-40B4-BE49-F238E27FC236}">
                  <a16:creationId xmlns:a16="http://schemas.microsoft.com/office/drawing/2014/main" id="{D3A28ED2-175D-FF42-B58A-A273E3ECC3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" y="721"/>
              <a:ext cx="2914" cy="2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9" name="WordArt 8">
              <a:extLst>
                <a:ext uri="{FF2B5EF4-FFF2-40B4-BE49-F238E27FC236}">
                  <a16:creationId xmlns:a16="http://schemas.microsoft.com/office/drawing/2014/main" id="{447DF1BD-1777-4642-8DCC-342084A3EE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0" y="2736"/>
              <a:ext cx="2080" cy="1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600" kern="10">
                  <a:solidFill>
                    <a:srgbClr val="336699"/>
                  </a:solidFill>
                  <a:effectLst>
                    <a:outerShdw dist="45791" dir="2021404" algn="ctr" rotWithShape="0">
                      <a:srgbClr val="C0C0C0">
                        <a:alpha val="74997"/>
                      </a:srgbClr>
                    </a:outerShdw>
                  </a:effectLst>
                  <a:cs typeface="Times New Roman" panose="02020603050405020304" pitchFamily="18" charset="0"/>
                </a:rPr>
                <a:t>15ème siècle</a:t>
              </a:r>
            </a:p>
          </p:txBody>
        </p:sp>
      </p:grpSp>
      <p:grpSp>
        <p:nvGrpSpPr>
          <p:cNvPr id="4" name="Group 24">
            <a:extLst>
              <a:ext uri="{FF2B5EF4-FFF2-40B4-BE49-F238E27FC236}">
                <a16:creationId xmlns:a16="http://schemas.microsoft.com/office/drawing/2014/main" id="{18394FA4-B42C-EA4E-BAD6-F4D297B3C99D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1066800"/>
            <a:ext cx="9906000" cy="5334000"/>
            <a:chOff x="0" y="672"/>
            <a:chExt cx="5760" cy="3360"/>
          </a:xfrm>
        </p:grpSpPr>
        <p:grpSp>
          <p:nvGrpSpPr>
            <p:cNvPr id="39941" name="Group 23">
              <a:extLst>
                <a:ext uri="{FF2B5EF4-FFF2-40B4-BE49-F238E27FC236}">
                  <a16:creationId xmlns:a16="http://schemas.microsoft.com/office/drawing/2014/main" id="{9161D680-F765-DB4F-ABD0-8FEF45F5D9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672"/>
              <a:ext cx="5760" cy="3360"/>
              <a:chOff x="0" y="672"/>
              <a:chExt cx="5760" cy="3360"/>
            </a:xfrm>
          </p:grpSpPr>
          <p:grpSp>
            <p:nvGrpSpPr>
              <p:cNvPr id="39943" name="Group 12">
                <a:extLst>
                  <a:ext uri="{FF2B5EF4-FFF2-40B4-BE49-F238E27FC236}">
                    <a16:creationId xmlns:a16="http://schemas.microsoft.com/office/drawing/2014/main" id="{28AD60B6-93E0-9441-8623-ADFE37EF2EE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672"/>
                <a:ext cx="5760" cy="3360"/>
                <a:chOff x="0" y="672"/>
                <a:chExt cx="5760" cy="3360"/>
              </a:xfrm>
            </p:grpSpPr>
            <p:pic>
              <p:nvPicPr>
                <p:cNvPr id="39946" name="Picture 10" descr="coverpicture2">
                  <a:extLst>
                    <a:ext uri="{FF2B5EF4-FFF2-40B4-BE49-F238E27FC236}">
                      <a16:creationId xmlns:a16="http://schemas.microsoft.com/office/drawing/2014/main" id="{2D797971-9C89-7347-AB6C-A919570390C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24" y="672"/>
                  <a:ext cx="3936" cy="33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9947" name="Picture 11" descr="GeodesicInfantNet">
                  <a:extLst>
                    <a:ext uri="{FF2B5EF4-FFF2-40B4-BE49-F238E27FC236}">
                      <a16:creationId xmlns:a16="http://schemas.microsoft.com/office/drawing/2014/main" id="{C3B0C267-3E8A-8146-9A52-FDA67959994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672"/>
                  <a:ext cx="2252" cy="33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39944" name="Text Box 13">
                <a:extLst>
                  <a:ext uri="{FF2B5EF4-FFF2-40B4-BE49-F238E27FC236}">
                    <a16:creationId xmlns:a16="http://schemas.microsoft.com/office/drawing/2014/main" id="{08B86D1B-C701-3B40-99B2-3A798527C43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720"/>
                <a:ext cx="808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fr-FR" sz="2000" b="1"/>
                  <a:t>20</a:t>
                </a:r>
                <a:r>
                  <a:rPr lang="en-US" altLang="fr-FR" sz="2000" b="1" baseline="30000"/>
                  <a:t>ème</a:t>
                </a:r>
                <a:r>
                  <a:rPr lang="en-US" altLang="fr-FR" sz="2000" b="1"/>
                  <a:t> siècle</a:t>
                </a:r>
                <a:endParaRPr lang="en-US" altLang="fr-FR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39945" name="Text Box 22">
                <a:extLst>
                  <a:ext uri="{FF2B5EF4-FFF2-40B4-BE49-F238E27FC236}">
                    <a16:creationId xmlns:a16="http://schemas.microsoft.com/office/drawing/2014/main" id="{FF8A8981-C607-1847-8664-667A7ACC7DB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20" y="864"/>
                <a:ext cx="808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fr-FR" sz="2000" b="1"/>
                  <a:t>21</a:t>
                </a:r>
                <a:r>
                  <a:rPr lang="en-US" altLang="fr-FR" sz="2000" b="1" baseline="30000"/>
                  <a:t>ème</a:t>
                </a:r>
                <a:r>
                  <a:rPr lang="en-US" altLang="fr-FR" sz="2000" b="1"/>
                  <a:t> siècle</a:t>
                </a:r>
                <a:endParaRPr lang="en-US" altLang="fr-FR" sz="20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9942" name="Text Box 14">
              <a:extLst>
                <a:ext uri="{FF2B5EF4-FFF2-40B4-BE49-F238E27FC236}">
                  <a16:creationId xmlns:a16="http://schemas.microsoft.com/office/drawing/2014/main" id="{622A970C-4DCC-6D4F-8F09-F4292276B1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8" y="3751"/>
              <a:ext cx="186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2000" b="1">
                  <a:solidFill>
                    <a:schemeClr val="bg1"/>
                  </a:solidFill>
                </a:rPr>
                <a:t>De moins en moins invasive</a:t>
              </a:r>
              <a:endParaRPr lang="en-US" altLang="fr-FR" sz="20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2952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AE41C2-0861-6F4A-A60E-03FBA7CAA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0212" y="204594"/>
            <a:ext cx="8232136" cy="636959"/>
          </a:xfrm>
        </p:spPr>
        <p:txBody>
          <a:bodyPr>
            <a:normAutofit fontScale="90000"/>
          </a:bodyPr>
          <a:lstStyle/>
          <a:p>
            <a:pPr>
              <a:lnSpc>
                <a:spcPts val="3525"/>
              </a:lnSpc>
              <a:defRPr/>
            </a:pPr>
            <a:r>
              <a:rPr lang="fr-FR" altLang="fr-FR" dirty="0" err="1">
                <a:ea typeface="ＭＳ Ｐゴシック" panose="020B0600070205080204" pitchFamily="34" charset="-128"/>
              </a:rPr>
              <a:t>Differents</a:t>
            </a:r>
            <a:r>
              <a:rPr lang="fr-FR" altLang="fr-FR" dirty="0">
                <a:ea typeface="ＭＳ Ｐゴシック" panose="020B0600070205080204" pitchFamily="34" charset="-128"/>
              </a:rPr>
              <a:t> types d’imagerie pour différents types d’information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B1EFB74-7A51-DA4C-B843-4FEFE700A90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447800" y="1176402"/>
            <a:ext cx="96012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altLang="fr-FR" sz="2400" dirty="0" err="1">
                <a:ea typeface="ＭＳ Ｐゴシック" panose="020B0600070205080204" pitchFamily="34" charset="-128"/>
              </a:rPr>
              <a:t>Imagerie</a:t>
            </a:r>
            <a:r>
              <a:rPr lang="en-US" altLang="fr-FR" sz="2400" dirty="0">
                <a:ea typeface="ＭＳ Ｐゴシック" panose="020B0600070205080204" pitchFamily="34" charset="-128"/>
              </a:rPr>
              <a:t> </a:t>
            </a:r>
            <a:r>
              <a:rPr lang="en-US" altLang="fr-FR" sz="2400" dirty="0" err="1">
                <a:ea typeface="ＭＳ Ｐゴシック" panose="020B0600070205080204" pitchFamily="34" charset="-128"/>
              </a:rPr>
              <a:t>anatomique</a:t>
            </a:r>
            <a:endParaRPr lang="en-US" altLang="fr-FR" sz="2400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fr-FR" sz="2000" dirty="0" err="1">
                <a:ea typeface="ＭＳ Ｐゴシック" panose="020B0600070205080204" pitchFamily="34" charset="-128"/>
              </a:rPr>
              <a:t>Localiser</a:t>
            </a:r>
            <a:r>
              <a:rPr lang="en-US" altLang="fr-FR" sz="2000" dirty="0">
                <a:ea typeface="ＭＳ Ｐゴシック" panose="020B0600070205080204" pitchFamily="34" charset="-128"/>
              </a:rPr>
              <a:t> des masses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ou</a:t>
            </a:r>
            <a:r>
              <a:rPr lang="en-US" altLang="fr-FR" sz="2000" dirty="0">
                <a:ea typeface="ＭＳ Ｐゴシック" panose="020B0600070205080204" pitchFamily="34" charset="-128"/>
              </a:rPr>
              <a:t> des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lésions</a:t>
            </a:r>
            <a:endParaRPr lang="en-US" altLang="fr-FR" sz="2000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fr-FR" sz="2000" i="1" dirty="0" err="1">
                <a:ea typeface="ＭＳ Ｐゴシック" panose="020B0600070205080204" pitchFamily="34" charset="-128"/>
              </a:rPr>
              <a:t>Optique</a:t>
            </a:r>
            <a:r>
              <a:rPr lang="en-US" altLang="fr-FR" sz="2000" i="1" dirty="0">
                <a:ea typeface="ＭＳ Ｐゴシック" panose="020B0600070205080204" pitchFamily="34" charset="-128"/>
              </a:rPr>
              <a:t>, CT, </a:t>
            </a:r>
            <a:r>
              <a:rPr lang="en-US" altLang="fr-FR" sz="2000" i="1" dirty="0" err="1">
                <a:ea typeface="ＭＳ Ｐゴシック" panose="020B0600070205080204" pitchFamily="34" charset="-128"/>
              </a:rPr>
              <a:t>ultrasons</a:t>
            </a:r>
            <a:r>
              <a:rPr lang="en-US" altLang="fr-FR" sz="2000" i="1" dirty="0">
                <a:ea typeface="ＭＳ Ｐゴシック" panose="020B0600070205080204" pitchFamily="34" charset="-128"/>
              </a:rPr>
              <a:t>, IRM</a:t>
            </a:r>
          </a:p>
          <a:p>
            <a:pPr lvl="4"/>
            <a:endParaRPr lang="en-US" altLang="fr-FR" sz="1200" dirty="0">
              <a:ea typeface="ＭＳ Ｐゴシック" panose="020B0600070205080204" pitchFamily="34" charset="-128"/>
            </a:endParaRPr>
          </a:p>
          <a:p>
            <a:r>
              <a:rPr lang="en-US" altLang="fr-FR" sz="2400" dirty="0" err="1">
                <a:ea typeface="ＭＳ Ｐゴシック" panose="020B0600070205080204" pitchFamily="34" charset="-128"/>
              </a:rPr>
              <a:t>Imagerie</a:t>
            </a:r>
            <a:r>
              <a:rPr lang="en-US" altLang="fr-FR" sz="2400" dirty="0">
                <a:ea typeface="ＭＳ Ｐゴシック" panose="020B0600070205080204" pitchFamily="34" charset="-128"/>
              </a:rPr>
              <a:t> </a:t>
            </a:r>
            <a:r>
              <a:rPr lang="en-US" altLang="fr-FR" sz="2400" dirty="0" err="1">
                <a:ea typeface="ＭＳ Ｐゴシック" panose="020B0600070205080204" pitchFamily="34" charset="-128"/>
              </a:rPr>
              <a:t>fonctionnelle</a:t>
            </a:r>
            <a:endParaRPr lang="en-US" altLang="fr-FR" sz="2400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fr-FR" sz="2000" dirty="0">
                <a:ea typeface="ＭＳ Ｐゴシック" panose="020B0600070205080204" pitchFamily="34" charset="-128"/>
              </a:rPr>
              <a:t>Quantifier des modification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dynamique</a:t>
            </a:r>
            <a:r>
              <a:rPr lang="en-US" altLang="fr-FR" sz="2000" dirty="0">
                <a:ea typeface="ＭＳ Ｐゴシック" panose="020B0600070205080204" pitchFamily="34" charset="-128"/>
              </a:rPr>
              <a:t> du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métabolisme</a:t>
            </a:r>
            <a:r>
              <a:rPr lang="en-US" altLang="fr-FR" sz="2000" dirty="0">
                <a:ea typeface="ＭＳ Ｐゴシック" panose="020B0600070205080204" pitchFamily="34" charset="-128"/>
              </a:rPr>
              <a:t> au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niveau</a:t>
            </a:r>
            <a:r>
              <a:rPr lang="en-US" altLang="fr-FR" sz="2000" dirty="0">
                <a:ea typeface="ＭＳ Ｐゴシック" panose="020B0600070205080204" pitchFamily="34" charset="-128"/>
              </a:rPr>
              <a:t> des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organes</a:t>
            </a:r>
            <a:endParaRPr lang="en-US" altLang="fr-FR" sz="2000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fr-FR" sz="2000" i="1" dirty="0" err="1">
                <a:ea typeface="ＭＳ Ｐゴシック" panose="020B0600070205080204" pitchFamily="34" charset="-128"/>
              </a:rPr>
              <a:t>Ultrasons</a:t>
            </a:r>
            <a:r>
              <a:rPr lang="en-US" altLang="fr-FR" sz="2000" i="1" dirty="0">
                <a:ea typeface="ＭＳ Ｐゴシック" panose="020B0600070205080204" pitchFamily="34" charset="-128"/>
              </a:rPr>
              <a:t> (Doppler), IRM (Bold), </a:t>
            </a:r>
            <a:r>
              <a:rPr lang="en-US" altLang="fr-FR" sz="2000" i="1" dirty="0" err="1">
                <a:ea typeface="ＭＳ Ｐゴシック" panose="020B0600070205080204" pitchFamily="34" charset="-128"/>
              </a:rPr>
              <a:t>Imagerie</a:t>
            </a:r>
            <a:r>
              <a:rPr lang="en-US" altLang="fr-FR" sz="2000" i="1" dirty="0">
                <a:ea typeface="ＭＳ Ｐゴシック" panose="020B0600070205080204" pitchFamily="34" charset="-128"/>
              </a:rPr>
              <a:t> </a:t>
            </a:r>
            <a:r>
              <a:rPr lang="en-US" altLang="fr-FR" sz="2000" i="1" dirty="0" err="1">
                <a:ea typeface="ＭＳ Ｐゴシック" panose="020B0600070205080204" pitchFamily="34" charset="-128"/>
              </a:rPr>
              <a:t>nucléaire</a:t>
            </a:r>
            <a:r>
              <a:rPr lang="en-US" altLang="fr-FR" sz="2000" i="1" dirty="0">
                <a:ea typeface="ＭＳ Ｐゴシック" panose="020B0600070205080204" pitchFamily="34" charset="-128"/>
              </a:rPr>
              <a:t> (PET/SPECT)</a:t>
            </a:r>
          </a:p>
          <a:p>
            <a:pPr lvl="4"/>
            <a:endParaRPr lang="en-US" altLang="fr-FR" sz="1600" dirty="0">
              <a:ea typeface="ＭＳ Ｐゴシック" panose="020B0600070205080204" pitchFamily="34" charset="-128"/>
            </a:endParaRPr>
          </a:p>
          <a:p>
            <a:r>
              <a:rPr lang="en-US" altLang="fr-FR" sz="2400" dirty="0" err="1">
                <a:ea typeface="ＭＳ Ｐゴシック" panose="020B0600070205080204" pitchFamily="34" charset="-128"/>
              </a:rPr>
              <a:t>Imagerie</a:t>
            </a:r>
            <a:r>
              <a:rPr lang="en-US" altLang="fr-FR" sz="2400" dirty="0">
                <a:ea typeface="ＭＳ Ｐゴシック" panose="020B0600070205080204" pitchFamily="34" charset="-128"/>
              </a:rPr>
              <a:t> </a:t>
            </a:r>
            <a:r>
              <a:rPr lang="en-US" altLang="fr-FR" sz="2400" dirty="0" err="1">
                <a:ea typeface="ＭＳ Ｐゴシック" panose="020B0600070205080204" pitchFamily="34" charset="-128"/>
              </a:rPr>
              <a:t>cellulaire</a:t>
            </a:r>
            <a:endParaRPr lang="en-US" altLang="fr-FR" sz="2400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fr-FR" sz="2000" dirty="0" err="1">
                <a:ea typeface="ＭＳ Ｐゴシック" panose="020B0600070205080204" pitchFamily="34" charset="-128"/>
              </a:rPr>
              <a:t>Etudier</a:t>
            </a:r>
            <a:r>
              <a:rPr lang="en-US" altLang="fr-FR" sz="2000" dirty="0">
                <a:ea typeface="ＭＳ Ｐゴシック" panose="020B0600070205080204" pitchFamily="34" charset="-128"/>
              </a:rPr>
              <a:t> les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échanges</a:t>
            </a:r>
            <a:r>
              <a:rPr lang="en-US" altLang="fr-FR" sz="2000" dirty="0">
                <a:ea typeface="ＭＳ Ｐゴシック" panose="020B0600070205080204" pitchFamily="34" charset="-128"/>
              </a:rPr>
              <a:t>  des cellules entre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elles</a:t>
            </a:r>
            <a:r>
              <a:rPr lang="en-US" altLang="fr-FR" sz="2000" dirty="0">
                <a:ea typeface="ＭＳ Ｐゴシック" panose="020B0600070205080204" pitchFamily="34" charset="-128"/>
              </a:rPr>
              <a:t>, et avec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leur</a:t>
            </a:r>
            <a:r>
              <a:rPr lang="en-US" altLang="fr-FR" sz="2000" dirty="0">
                <a:ea typeface="ＭＳ Ｐゴシック" panose="020B0600070205080204" pitchFamily="34" charset="-128"/>
              </a:rPr>
              <a:t>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environnement</a:t>
            </a:r>
            <a:r>
              <a:rPr lang="en-US" altLang="fr-FR" sz="2000" dirty="0">
                <a:ea typeface="ＭＳ Ｐゴシック" panose="020B0600070205080204" pitchFamily="34" charset="-128"/>
              </a:rPr>
              <a:t> (stroma)</a:t>
            </a:r>
          </a:p>
          <a:p>
            <a:pPr lvl="1"/>
            <a:r>
              <a:rPr lang="en-US" altLang="fr-FR" sz="2000" i="1" dirty="0" err="1">
                <a:ea typeface="ＭＳ Ｐゴシック" panose="020B0600070205080204" pitchFamily="34" charset="-128"/>
              </a:rPr>
              <a:t>Optique</a:t>
            </a:r>
            <a:r>
              <a:rPr lang="en-US" altLang="fr-FR" sz="2000" i="1" dirty="0">
                <a:ea typeface="ＭＳ Ｐゴシック" panose="020B0600070205080204" pitchFamily="34" charset="-128"/>
              </a:rPr>
              <a:t>, IRM, </a:t>
            </a:r>
            <a:r>
              <a:rPr lang="en-US" altLang="fr-FR" sz="2000" i="1" dirty="0" err="1">
                <a:ea typeface="ＭＳ Ｐゴシック" panose="020B0600070205080204" pitchFamily="34" charset="-128"/>
              </a:rPr>
              <a:t>Imagerie</a:t>
            </a:r>
            <a:r>
              <a:rPr lang="en-US" altLang="fr-FR" sz="2000" i="1" dirty="0">
                <a:ea typeface="ＭＳ Ｐゴシック" panose="020B0600070205080204" pitchFamily="34" charset="-128"/>
              </a:rPr>
              <a:t> </a:t>
            </a:r>
            <a:r>
              <a:rPr lang="en-US" altLang="fr-FR" sz="2000" i="1" dirty="0" err="1">
                <a:ea typeface="ＭＳ Ｐゴシック" panose="020B0600070205080204" pitchFamily="34" charset="-128"/>
              </a:rPr>
              <a:t>nucléaire</a:t>
            </a:r>
            <a:r>
              <a:rPr lang="en-US" altLang="fr-FR" sz="2000" i="1" dirty="0">
                <a:ea typeface="ＭＳ Ｐゴシック" panose="020B0600070205080204" pitchFamily="34" charset="-128"/>
              </a:rPr>
              <a:t> (PET/SPECT)</a:t>
            </a:r>
          </a:p>
          <a:p>
            <a:pPr lvl="4"/>
            <a:endParaRPr lang="en-US" altLang="fr-FR" sz="1600" dirty="0">
              <a:ea typeface="ＭＳ Ｐゴシック" panose="020B0600070205080204" pitchFamily="34" charset="-128"/>
            </a:endParaRPr>
          </a:p>
          <a:p>
            <a:r>
              <a:rPr lang="en-US" altLang="fr-FR" sz="2400" dirty="0" err="1">
                <a:ea typeface="ＭＳ Ｐゴシック" panose="020B0600070205080204" pitchFamily="34" charset="-128"/>
              </a:rPr>
              <a:t>Imagerie</a:t>
            </a:r>
            <a:r>
              <a:rPr lang="en-US" altLang="fr-FR" sz="2400" dirty="0">
                <a:ea typeface="ＭＳ Ｐゴシック" panose="020B0600070205080204" pitchFamily="34" charset="-128"/>
              </a:rPr>
              <a:t> </a:t>
            </a:r>
            <a:r>
              <a:rPr lang="en-US" altLang="fr-FR" sz="2400" dirty="0" err="1">
                <a:ea typeface="ＭＳ Ｐゴシック" panose="020B0600070205080204" pitchFamily="34" charset="-128"/>
              </a:rPr>
              <a:t>moléculaire</a:t>
            </a:r>
            <a:endParaRPr lang="en-US" altLang="fr-FR" sz="2400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fr-FR" sz="2000" dirty="0" err="1">
                <a:ea typeface="ＭＳ Ｐゴシック" panose="020B0600070205080204" pitchFamily="34" charset="-128"/>
              </a:rPr>
              <a:t>Etudier</a:t>
            </a:r>
            <a:r>
              <a:rPr lang="en-US" altLang="fr-FR" sz="2000" dirty="0">
                <a:ea typeface="ＭＳ Ｐゴシック" panose="020B0600070205080204" pitchFamily="34" charset="-128"/>
              </a:rPr>
              <a:t> les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chemins</a:t>
            </a:r>
            <a:r>
              <a:rPr lang="en-US" altLang="fr-FR" sz="2000" dirty="0">
                <a:ea typeface="ＭＳ Ｐゴシック" panose="020B0600070205080204" pitchFamily="34" charset="-128"/>
              </a:rPr>
              <a:t>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moléculaires</a:t>
            </a:r>
            <a:r>
              <a:rPr lang="en-US" altLang="fr-FR" sz="2000" dirty="0">
                <a:ea typeface="ＭＳ Ｐゴシック" panose="020B0600070205080204" pitchFamily="34" charset="-128"/>
              </a:rPr>
              <a:t>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impliqués</a:t>
            </a:r>
            <a:r>
              <a:rPr lang="en-US" altLang="fr-FR" sz="2000" dirty="0">
                <a:ea typeface="ＭＳ Ｐゴシック" panose="020B0600070205080204" pitchFamily="34" charset="-128"/>
              </a:rPr>
              <a:t>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dans</a:t>
            </a:r>
            <a:r>
              <a:rPr lang="en-US" altLang="fr-FR" sz="2000" dirty="0">
                <a:ea typeface="ＭＳ Ｐゴシック" panose="020B0600070205080204" pitchFamily="34" charset="-128"/>
              </a:rPr>
              <a:t> la production de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protéines</a:t>
            </a:r>
            <a:r>
              <a:rPr lang="en-US" altLang="fr-FR" sz="2000" dirty="0">
                <a:ea typeface="ＭＳ Ｐゴシック" panose="020B0600070205080204" pitchFamily="34" charset="-128"/>
              </a:rPr>
              <a:t>,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d’enzymes</a:t>
            </a:r>
            <a:r>
              <a:rPr lang="en-US" altLang="fr-FR" sz="2000" dirty="0">
                <a:ea typeface="ＭＳ Ｐゴシック" panose="020B0600070205080204" pitchFamily="34" charset="-128"/>
              </a:rPr>
              <a:t>,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différents</a:t>
            </a:r>
            <a:r>
              <a:rPr lang="en-US" altLang="fr-FR" sz="2000" dirty="0">
                <a:ea typeface="ＭＳ Ｐゴシック" panose="020B0600070205080204" pitchFamily="34" charset="-128"/>
              </a:rPr>
              <a:t>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métabolites</a:t>
            </a:r>
            <a:r>
              <a:rPr lang="en-US" altLang="fr-FR" sz="2000" dirty="0">
                <a:ea typeface="ＭＳ Ｐゴシック" panose="020B0600070205080204" pitchFamily="34" charset="-128"/>
              </a:rPr>
              <a:t> (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sucres</a:t>
            </a:r>
            <a:r>
              <a:rPr lang="en-US" altLang="fr-FR" sz="2000" dirty="0">
                <a:ea typeface="ＭＳ Ｐゴシック" panose="020B0600070205080204" pitchFamily="34" charset="-128"/>
              </a:rPr>
              <a:t>,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acides</a:t>
            </a:r>
            <a:r>
              <a:rPr lang="en-US" altLang="fr-FR" sz="2000" dirty="0">
                <a:ea typeface="ＭＳ Ｐゴシック" panose="020B0600070205080204" pitchFamily="34" charset="-128"/>
              </a:rPr>
              <a:t>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aminés</a:t>
            </a:r>
            <a:r>
              <a:rPr lang="en-US" altLang="fr-FR" sz="2000" dirty="0">
                <a:ea typeface="ＭＳ Ｐゴシック" panose="020B0600070205080204" pitchFamily="34" charset="-128"/>
              </a:rPr>
              <a:t>,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acides</a:t>
            </a:r>
            <a:r>
              <a:rPr lang="en-US" altLang="fr-FR" sz="2000" dirty="0">
                <a:ea typeface="ＭＳ Ｐゴシック" panose="020B0600070205080204" pitchFamily="34" charset="-128"/>
              </a:rPr>
              <a:t>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gras</a:t>
            </a:r>
            <a:r>
              <a:rPr lang="en-US" altLang="fr-FR" sz="2000" dirty="0">
                <a:ea typeface="ＭＳ Ｐゴシック" panose="020B0600070205080204" pitchFamily="34" charset="-128"/>
              </a:rPr>
              <a:t>, </a:t>
            </a:r>
            <a:r>
              <a:rPr lang="en-US" altLang="fr-FR" sz="2000" dirty="0" err="1">
                <a:ea typeface="ＭＳ Ｐゴシック" panose="020B0600070205080204" pitchFamily="34" charset="-128"/>
              </a:rPr>
              <a:t>etc</a:t>
            </a:r>
            <a:r>
              <a:rPr lang="en-US" altLang="fr-FR" sz="2000" dirty="0">
                <a:ea typeface="ＭＳ Ｐゴシック" panose="020B0600070205080204" pitchFamily="34" charset="-128"/>
              </a:rPr>
              <a:t>…)</a:t>
            </a:r>
          </a:p>
          <a:p>
            <a:pPr lvl="1"/>
            <a:r>
              <a:rPr lang="en-US" altLang="fr-FR" sz="2000" i="1" dirty="0" err="1">
                <a:ea typeface="ＭＳ Ｐゴシック" panose="020B0600070205080204" pitchFamily="34" charset="-128"/>
              </a:rPr>
              <a:t>Imagerie</a:t>
            </a:r>
            <a:r>
              <a:rPr lang="en-US" altLang="fr-FR" sz="2000" i="1" dirty="0">
                <a:ea typeface="ＭＳ Ｐゴシック" panose="020B0600070205080204" pitchFamily="34" charset="-128"/>
              </a:rPr>
              <a:t> </a:t>
            </a:r>
            <a:r>
              <a:rPr lang="en-US" altLang="fr-FR" sz="2000" i="1" dirty="0" err="1">
                <a:ea typeface="ＭＳ Ｐゴシック" panose="020B0600070205080204" pitchFamily="34" charset="-128"/>
              </a:rPr>
              <a:t>nucléaire</a:t>
            </a:r>
            <a:r>
              <a:rPr lang="en-US" altLang="fr-FR" sz="2000" i="1" dirty="0">
                <a:ea typeface="ＭＳ Ｐゴシック" panose="020B0600070205080204" pitchFamily="34" charset="-128"/>
              </a:rPr>
              <a:t> (PET/SPECT)</a:t>
            </a:r>
          </a:p>
        </p:txBody>
      </p:sp>
    </p:spTree>
    <p:extLst>
      <p:ext uri="{BB962C8B-B14F-4D97-AF65-F5344CB8AC3E}">
        <p14:creationId xmlns:p14="http://schemas.microsoft.com/office/powerpoint/2010/main" val="211420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2" descr="FacFond1">
            <a:extLst>
              <a:ext uri="{FF2B5EF4-FFF2-40B4-BE49-F238E27FC236}">
                <a16:creationId xmlns:a16="http://schemas.microsoft.com/office/drawing/2014/main" id="{8289E870-8761-6645-BE16-49AEC7D48F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11201"/>
            <a:ext cx="9906000" cy="625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8130" name="Group 4">
            <a:extLst>
              <a:ext uri="{FF2B5EF4-FFF2-40B4-BE49-F238E27FC236}">
                <a16:creationId xmlns:a16="http://schemas.microsoft.com/office/drawing/2014/main" id="{2ADCB93F-63A7-E549-9B40-F07761F27884}"/>
              </a:ext>
            </a:extLst>
          </p:cNvPr>
          <p:cNvGrpSpPr>
            <a:grpSpLocks/>
          </p:cNvGrpSpPr>
          <p:nvPr/>
        </p:nvGrpSpPr>
        <p:grpSpPr bwMode="auto">
          <a:xfrm>
            <a:off x="2671763" y="3200400"/>
            <a:ext cx="6850062" cy="457200"/>
            <a:chOff x="0" y="0"/>
            <a:chExt cx="3983" cy="288"/>
          </a:xfrm>
        </p:grpSpPr>
        <p:sp>
          <p:nvSpPr>
            <p:cNvPr id="48190" name="Rectangle 5">
              <a:extLst>
                <a:ext uri="{FF2B5EF4-FFF2-40B4-BE49-F238E27FC236}">
                  <a16:creationId xmlns:a16="http://schemas.microsoft.com/office/drawing/2014/main" id="{45717E13-454A-5E4F-B06E-C369188C4E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813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fr-FR" altLang="fr-FR" sz="2000">
                <a:solidFill>
                  <a:schemeClr val="tx1"/>
                </a:solidFill>
              </a:endParaRPr>
            </a:p>
          </p:txBody>
        </p:sp>
        <p:sp>
          <p:nvSpPr>
            <p:cNvPr id="48191" name="Rectangle 6">
              <a:extLst>
                <a:ext uri="{FF2B5EF4-FFF2-40B4-BE49-F238E27FC236}">
                  <a16:creationId xmlns:a16="http://schemas.microsoft.com/office/drawing/2014/main" id="{7988272B-9DE7-9C43-A696-A1F896E22A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398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2400">
                  <a:solidFill>
                    <a:schemeClr val="tx1"/>
                  </a:solidFill>
                </a:rPr>
                <a:t>  </a:t>
              </a:r>
              <a:r>
                <a:rPr lang="en-US" altLang="fr-FR" sz="2300">
                  <a:solidFill>
                    <a:schemeClr val="tx1"/>
                  </a:solidFill>
                </a:rPr>
                <a:t> </a:t>
              </a:r>
              <a:r>
                <a:rPr lang="en-US" altLang="fr-FR" sz="2400">
                  <a:solidFill>
                    <a:schemeClr val="tx1"/>
                  </a:solidFill>
                </a:rPr>
                <a:t>                                       </a:t>
              </a:r>
            </a:p>
          </p:txBody>
        </p:sp>
      </p:grpSp>
      <p:sp>
        <p:nvSpPr>
          <p:cNvPr id="48131" name="AutoShape 7" descr="MSIIweblogo">
            <a:extLst>
              <a:ext uri="{FF2B5EF4-FFF2-40B4-BE49-F238E27FC236}">
                <a16:creationId xmlns:a16="http://schemas.microsoft.com/office/drawing/2014/main" id="{E8406F6A-98F8-A64E-BBAD-60AE5FD6700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62263" y="3246439"/>
            <a:ext cx="37147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fr-FR" altLang="fr-FR" sz="2000">
              <a:solidFill>
                <a:schemeClr val="tx1"/>
              </a:solidFill>
            </a:endParaRPr>
          </a:p>
        </p:txBody>
      </p:sp>
      <p:grpSp>
        <p:nvGrpSpPr>
          <p:cNvPr id="48132" name="Group 8">
            <a:extLst>
              <a:ext uri="{FF2B5EF4-FFF2-40B4-BE49-F238E27FC236}">
                <a16:creationId xmlns:a16="http://schemas.microsoft.com/office/drawing/2014/main" id="{197DE3F8-6FFE-4B48-A1E3-5E90F043596F}"/>
              </a:ext>
            </a:extLst>
          </p:cNvPr>
          <p:cNvGrpSpPr>
            <a:grpSpLocks/>
          </p:cNvGrpSpPr>
          <p:nvPr/>
        </p:nvGrpSpPr>
        <p:grpSpPr bwMode="auto">
          <a:xfrm>
            <a:off x="2671763" y="3200400"/>
            <a:ext cx="6850062" cy="457200"/>
            <a:chOff x="0" y="0"/>
            <a:chExt cx="3983" cy="288"/>
          </a:xfrm>
        </p:grpSpPr>
        <p:sp>
          <p:nvSpPr>
            <p:cNvPr id="48188" name="Rectangle 9">
              <a:extLst>
                <a:ext uri="{FF2B5EF4-FFF2-40B4-BE49-F238E27FC236}">
                  <a16:creationId xmlns:a16="http://schemas.microsoft.com/office/drawing/2014/main" id="{9CAA2DD2-B34F-C34C-AA3D-F91FA39A1E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813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fr-FR" altLang="fr-FR" sz="2000">
                <a:solidFill>
                  <a:schemeClr val="tx1"/>
                </a:solidFill>
              </a:endParaRPr>
            </a:p>
          </p:txBody>
        </p:sp>
        <p:sp>
          <p:nvSpPr>
            <p:cNvPr id="48189" name="Rectangle 10">
              <a:extLst>
                <a:ext uri="{FF2B5EF4-FFF2-40B4-BE49-F238E27FC236}">
                  <a16:creationId xmlns:a16="http://schemas.microsoft.com/office/drawing/2014/main" id="{FAF82E18-A55E-5B43-824D-356CF68FF1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398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2400">
                  <a:solidFill>
                    <a:schemeClr val="tx1"/>
                  </a:solidFill>
                </a:rPr>
                <a:t>  </a:t>
              </a:r>
              <a:r>
                <a:rPr lang="en-US" altLang="fr-FR" sz="2300">
                  <a:solidFill>
                    <a:schemeClr val="tx1"/>
                  </a:solidFill>
                </a:rPr>
                <a:t> </a:t>
              </a:r>
              <a:r>
                <a:rPr lang="en-US" altLang="fr-FR" sz="2400">
                  <a:solidFill>
                    <a:schemeClr val="tx1"/>
                  </a:solidFill>
                </a:rPr>
                <a:t>                                       </a:t>
              </a:r>
            </a:p>
          </p:txBody>
        </p:sp>
      </p:grpSp>
      <p:sp>
        <p:nvSpPr>
          <p:cNvPr id="48133" name="AutoShape 11" descr="MSIIweblogo">
            <a:extLst>
              <a:ext uri="{FF2B5EF4-FFF2-40B4-BE49-F238E27FC236}">
                <a16:creationId xmlns:a16="http://schemas.microsoft.com/office/drawing/2014/main" id="{CBC657B3-987B-0C46-8024-EC5FFA420E7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62263" y="3246439"/>
            <a:ext cx="37147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fr-FR" altLang="fr-FR" sz="2000">
              <a:solidFill>
                <a:schemeClr val="tx1"/>
              </a:solidFill>
            </a:endParaRPr>
          </a:p>
        </p:txBody>
      </p:sp>
      <p:graphicFrame>
        <p:nvGraphicFramePr>
          <p:cNvPr id="48134" name="Object 2">
            <a:extLst>
              <a:ext uri="{FF2B5EF4-FFF2-40B4-BE49-F238E27FC236}">
                <a16:creationId xmlns:a16="http://schemas.microsoft.com/office/drawing/2014/main" id="{3DDDE01A-324F-2949-9E4D-2DCE6DD7A9D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05364" y="2976563"/>
          <a:ext cx="2287587" cy="2151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29" r:id="rId5" imgW="1270000" imgH="1193800" progId="">
                  <p:embed/>
                </p:oleObj>
              </mc:Choice>
              <mc:Fallback>
                <p:oleObj r:id="rId5" imgW="1270000" imgH="1193800" progId="">
                  <p:embed/>
                  <p:pic>
                    <p:nvPicPr>
                      <p:cNvPr id="48134" name="Object 2">
                        <a:extLst>
                          <a:ext uri="{FF2B5EF4-FFF2-40B4-BE49-F238E27FC236}">
                            <a16:creationId xmlns:a16="http://schemas.microsoft.com/office/drawing/2014/main" id="{3DDDE01A-324F-2949-9E4D-2DCE6DD7A9D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5364" y="2976563"/>
                        <a:ext cx="2287587" cy="2151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0909" name="Text Box 13">
            <a:extLst>
              <a:ext uri="{FF2B5EF4-FFF2-40B4-BE49-F238E27FC236}">
                <a16:creationId xmlns:a16="http://schemas.microsoft.com/office/drawing/2014/main" id="{FF720AA6-4CD9-FA4F-BB18-8D344699F1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5589" y="922338"/>
            <a:ext cx="1735137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fr-FR" sz="2400" b="1">
                <a:solidFill>
                  <a:srgbClr val="0A0E8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panose="020B0703020202090204" pitchFamily="34" charset="0"/>
              </a:rPr>
              <a:t>Ultrasound</a:t>
            </a:r>
            <a:endParaRPr lang="en-US" altLang="fr-FR" sz="2400" b="1">
              <a:effectLst>
                <a:outerShdw blurRad="38100" dist="38100" dir="2700000" algn="tl">
                  <a:srgbClr val="000000"/>
                </a:outerShdw>
              </a:effectLst>
              <a:latin typeface="Trebuchet MS" panose="020B0703020202090204" pitchFamily="34" charset="0"/>
            </a:endParaRPr>
          </a:p>
        </p:txBody>
      </p:sp>
      <p:sp>
        <p:nvSpPr>
          <p:cNvPr id="720910" name="Text Box 14">
            <a:extLst>
              <a:ext uri="{FF2B5EF4-FFF2-40B4-BE49-F238E27FC236}">
                <a16:creationId xmlns:a16="http://schemas.microsoft.com/office/drawing/2014/main" id="{1A8285F3-E3E1-0742-8441-D9FE579D7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8750" y="3881438"/>
            <a:ext cx="172243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fr-FR" sz="2400" b="1">
                <a:solidFill>
                  <a:srgbClr val="0A0E8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panose="020B0703020202090204" pitchFamily="34" charset="0"/>
              </a:rPr>
              <a:t>PET/SPECT</a:t>
            </a:r>
            <a:endParaRPr lang="en-US" altLang="fr-FR" sz="2400" b="1">
              <a:effectLst>
                <a:outerShdw blurRad="38100" dist="38100" dir="2700000" algn="tl">
                  <a:srgbClr val="000000"/>
                </a:outerShdw>
              </a:effectLst>
              <a:latin typeface="Trebuchet MS" panose="020B0703020202090204" pitchFamily="34" charset="0"/>
            </a:endParaRPr>
          </a:p>
        </p:txBody>
      </p:sp>
      <p:sp>
        <p:nvSpPr>
          <p:cNvPr id="720911" name="Text Box 15">
            <a:extLst>
              <a:ext uri="{FF2B5EF4-FFF2-40B4-BE49-F238E27FC236}">
                <a16:creationId xmlns:a16="http://schemas.microsoft.com/office/drawing/2014/main" id="{B6B0BAA3-8115-6842-8BEF-53A66ED50C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6351" y="4481513"/>
            <a:ext cx="68262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fr-FR" sz="2400" b="1">
                <a:solidFill>
                  <a:srgbClr val="0A0E8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panose="020B0703020202090204" pitchFamily="34" charset="0"/>
              </a:rPr>
              <a:t>MRI</a:t>
            </a:r>
            <a:endParaRPr lang="en-US" altLang="fr-FR" sz="2400" b="1">
              <a:effectLst>
                <a:outerShdw blurRad="38100" dist="38100" dir="2700000" algn="tl">
                  <a:srgbClr val="000000"/>
                </a:outerShdw>
              </a:effectLst>
              <a:latin typeface="Trebuchet MS" panose="020B0703020202090204" pitchFamily="34" charset="0"/>
            </a:endParaRPr>
          </a:p>
        </p:txBody>
      </p:sp>
      <p:sp>
        <p:nvSpPr>
          <p:cNvPr id="720912" name="Text Box 16">
            <a:extLst>
              <a:ext uri="{FF2B5EF4-FFF2-40B4-BE49-F238E27FC236}">
                <a16:creationId xmlns:a16="http://schemas.microsoft.com/office/drawing/2014/main" id="{83C7FA22-1B09-AA49-8B3A-749C79D17C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0076" y="2784475"/>
            <a:ext cx="557213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fr-FR" sz="2400" b="1">
                <a:solidFill>
                  <a:srgbClr val="0A0E8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panose="020B0703020202090204" pitchFamily="34" charset="0"/>
              </a:rPr>
              <a:t>CT</a:t>
            </a:r>
            <a:endParaRPr lang="en-US" altLang="fr-FR" sz="2400" b="1">
              <a:effectLst>
                <a:outerShdw blurRad="38100" dist="38100" dir="2700000" algn="tl">
                  <a:srgbClr val="000000"/>
                </a:outerShdw>
              </a:effectLst>
              <a:latin typeface="Trebuchet MS" panose="020B0703020202090204" pitchFamily="34" charset="0"/>
            </a:endParaRPr>
          </a:p>
        </p:txBody>
      </p:sp>
      <p:sp>
        <p:nvSpPr>
          <p:cNvPr id="720913" name="Rectangle 17">
            <a:extLst>
              <a:ext uri="{FF2B5EF4-FFF2-40B4-BE49-F238E27FC236}">
                <a16:creationId xmlns:a16="http://schemas.microsoft.com/office/drawing/2014/main" id="{532C4E8A-5C3A-4544-A1FF-2C04822115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57400" y="22225"/>
            <a:ext cx="8229600" cy="666750"/>
          </a:xfrm>
        </p:spPr>
        <p:txBody>
          <a:bodyPr vert="horz" lIns="91440" tIns="45720" rIns="180000" bIns="45720" rtlCol="0" anchor="ctr">
            <a:normAutofit fontScale="90000"/>
          </a:bodyPr>
          <a:lstStyle/>
          <a:p>
            <a:pPr eaLnBrk="1" hangingPunct="1">
              <a:defRPr/>
            </a:pPr>
            <a:r>
              <a:rPr lang="en-US" dirty="0">
                <a:ea typeface="ＭＳ Ｐゴシック" pitchFamily="64" charset="-128"/>
              </a:rPr>
              <a:t>Imaging Modalities</a:t>
            </a:r>
          </a:p>
        </p:txBody>
      </p:sp>
      <p:graphicFrame>
        <p:nvGraphicFramePr>
          <p:cNvPr id="48140" name="Object 3">
            <a:extLst>
              <a:ext uri="{FF2B5EF4-FFF2-40B4-BE49-F238E27FC236}">
                <a16:creationId xmlns:a16="http://schemas.microsoft.com/office/drawing/2014/main" id="{3F941C15-00C1-904D-BBEF-2FF646CD867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25576" y="808038"/>
          <a:ext cx="1662113" cy="238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30" name="Photo Editor Photo" r:id="rId7" imgW="1568450" imgH="2247900" progId="MSPhotoEd.3">
                  <p:embed/>
                </p:oleObj>
              </mc:Choice>
              <mc:Fallback>
                <p:oleObj name="Photo Editor Photo" r:id="rId7" imgW="1568450" imgH="2247900" progId="MSPhotoEd.3">
                  <p:embed/>
                  <p:pic>
                    <p:nvPicPr>
                      <p:cNvPr id="48140" name="Object 3">
                        <a:extLst>
                          <a:ext uri="{FF2B5EF4-FFF2-40B4-BE49-F238E27FC236}">
                            <a16:creationId xmlns:a16="http://schemas.microsoft.com/office/drawing/2014/main" id="{3F941C15-00C1-904D-BBEF-2FF646CD867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5576" y="808038"/>
                        <a:ext cx="1662113" cy="238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41" name="Object 4">
            <a:extLst>
              <a:ext uri="{FF2B5EF4-FFF2-40B4-BE49-F238E27FC236}">
                <a16:creationId xmlns:a16="http://schemas.microsoft.com/office/drawing/2014/main" id="{0C0FB0B7-AA54-AC4B-8DA6-3FA47A0FA77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089400" y="1354139"/>
          <a:ext cx="1695450" cy="1265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31" name="Photo Editor Photo" r:id="rId9" imgW="1651000" imgH="1231900" progId="MSPhotoEd.3">
                  <p:embed/>
                </p:oleObj>
              </mc:Choice>
              <mc:Fallback>
                <p:oleObj name="Photo Editor Photo" r:id="rId9" imgW="1651000" imgH="1231900" progId="MSPhotoEd.3">
                  <p:embed/>
                  <p:pic>
                    <p:nvPicPr>
                      <p:cNvPr id="48141" name="Object 4">
                        <a:extLst>
                          <a:ext uri="{FF2B5EF4-FFF2-40B4-BE49-F238E27FC236}">
                            <a16:creationId xmlns:a16="http://schemas.microsoft.com/office/drawing/2014/main" id="{0C0FB0B7-AA54-AC4B-8DA6-3FA47A0FA77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9400" y="1354139"/>
                        <a:ext cx="1695450" cy="1265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8142" name="Picture 20">
            <a:extLst>
              <a:ext uri="{FF2B5EF4-FFF2-40B4-BE49-F238E27FC236}">
                <a16:creationId xmlns:a16="http://schemas.microsoft.com/office/drawing/2014/main" id="{5846857B-89F2-0847-B9AF-59376B230C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1" t="17416" r="5727" b="3485"/>
          <a:stretch>
            <a:fillRect/>
          </a:stretch>
        </p:blipFill>
        <p:spPr bwMode="auto">
          <a:xfrm>
            <a:off x="8863014" y="4370388"/>
            <a:ext cx="2143125" cy="248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8143" name="Group 21">
            <a:extLst>
              <a:ext uri="{FF2B5EF4-FFF2-40B4-BE49-F238E27FC236}">
                <a16:creationId xmlns:a16="http://schemas.microsoft.com/office/drawing/2014/main" id="{1EB7C426-5F05-964F-ABD1-45B17628351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43001" y="4630738"/>
            <a:ext cx="2689225" cy="2222500"/>
            <a:chOff x="4233" y="2830"/>
            <a:chExt cx="1451" cy="1299"/>
          </a:xfrm>
        </p:grpSpPr>
        <p:graphicFrame>
          <p:nvGraphicFramePr>
            <p:cNvPr id="48186" name="Object 5">
              <a:extLst>
                <a:ext uri="{FF2B5EF4-FFF2-40B4-BE49-F238E27FC236}">
                  <a16:creationId xmlns:a16="http://schemas.microsoft.com/office/drawing/2014/main" id="{6B7DBEC0-DE54-4645-9ADA-405863736E5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244" y="2830"/>
            <a:ext cx="1440" cy="6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232" name="Photo Editor Photo" r:id="rId12" imgW="2393950" imgH="3028950" progId="MSPhotoEd.3">
                    <p:embed/>
                  </p:oleObj>
                </mc:Choice>
                <mc:Fallback>
                  <p:oleObj name="Photo Editor Photo" r:id="rId12" imgW="2393950" imgH="3028950" progId="MSPhotoEd.3">
                    <p:embed/>
                    <p:pic>
                      <p:nvPicPr>
                        <p:cNvPr id="48186" name="Object 5">
                          <a:extLst>
                            <a:ext uri="{FF2B5EF4-FFF2-40B4-BE49-F238E27FC236}">
                              <a16:creationId xmlns:a16="http://schemas.microsoft.com/office/drawing/2014/main" id="{6B7DBEC0-DE54-4645-9ADA-405863736E5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b="61795"/>
                        <a:stretch>
                          <a:fillRect/>
                        </a:stretch>
                      </p:blipFill>
                      <p:spPr bwMode="auto">
                        <a:xfrm>
                          <a:off x="4244" y="2830"/>
                          <a:ext cx="1440" cy="69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48187" name="Picture 23">
              <a:extLst>
                <a:ext uri="{FF2B5EF4-FFF2-40B4-BE49-F238E27FC236}">
                  <a16:creationId xmlns:a16="http://schemas.microsoft.com/office/drawing/2014/main" id="{96F4EEF7-01FE-1F4D-959E-9A12E89ED3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3" y="3545"/>
              <a:ext cx="1451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</p:pic>
      </p:grpSp>
      <p:pic>
        <p:nvPicPr>
          <p:cNvPr id="48144" name="Picture 24">
            <a:extLst>
              <a:ext uri="{FF2B5EF4-FFF2-40B4-BE49-F238E27FC236}">
                <a16:creationId xmlns:a16="http://schemas.microsoft.com/office/drawing/2014/main" id="{A1F0BD79-084E-6445-AB18-7EB76289B0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2" t="25447" r="48291" b="19295"/>
          <a:stretch>
            <a:fillRect/>
          </a:stretch>
        </p:blipFill>
        <p:spPr bwMode="auto">
          <a:xfrm>
            <a:off x="9034463" y="1795464"/>
            <a:ext cx="1803400" cy="171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720921" name="Text Box 25">
            <a:extLst>
              <a:ext uri="{FF2B5EF4-FFF2-40B4-BE49-F238E27FC236}">
                <a16:creationId xmlns:a16="http://schemas.microsoft.com/office/drawing/2014/main" id="{CDD2301F-883E-5A44-9F33-0E9E7C6650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3339" y="914401"/>
            <a:ext cx="1952779" cy="9048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fr-FR" sz="2400" b="1">
                <a:solidFill>
                  <a:srgbClr val="0A0E8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panose="020B0703020202090204" pitchFamily="34" charset="0"/>
              </a:rPr>
              <a:t>Optical</a:t>
            </a:r>
          </a:p>
          <a:p>
            <a:pPr>
              <a:lnSpc>
                <a:spcPct val="90000"/>
              </a:lnSpc>
              <a:defRPr/>
            </a:pPr>
            <a:r>
              <a:rPr lang="en-US" altLang="fr-FR" sz="1600" b="1">
                <a:solidFill>
                  <a:srgbClr val="0A0E8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panose="020B0703020202090204" pitchFamily="34" charset="0"/>
              </a:rPr>
              <a:t>(Bioluminescence,</a:t>
            </a:r>
          </a:p>
          <a:p>
            <a:pPr>
              <a:lnSpc>
                <a:spcPct val="90000"/>
              </a:lnSpc>
              <a:defRPr/>
            </a:pPr>
            <a:r>
              <a:rPr lang="en-US" altLang="fr-FR" sz="1600" b="1">
                <a:solidFill>
                  <a:srgbClr val="0A0E8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panose="020B0703020202090204" pitchFamily="34" charset="0"/>
              </a:rPr>
              <a:t>fluorescence)</a:t>
            </a:r>
            <a:endParaRPr lang="en-US" altLang="fr-FR" b="1">
              <a:solidFill>
                <a:srgbClr val="0A0E8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rebuchet MS" panose="020B0703020202090204" pitchFamily="34" charset="0"/>
            </a:endParaRPr>
          </a:p>
        </p:txBody>
      </p:sp>
      <p:grpSp>
        <p:nvGrpSpPr>
          <p:cNvPr id="5" name="Group 26">
            <a:extLst>
              <a:ext uri="{FF2B5EF4-FFF2-40B4-BE49-F238E27FC236}">
                <a16:creationId xmlns:a16="http://schemas.microsoft.com/office/drawing/2014/main" id="{0A142728-7116-4841-8F40-188B4AF17191}"/>
              </a:ext>
            </a:extLst>
          </p:cNvPr>
          <p:cNvGrpSpPr>
            <a:grpSpLocks/>
          </p:cNvGrpSpPr>
          <p:nvPr/>
        </p:nvGrpSpPr>
        <p:grpSpPr bwMode="auto">
          <a:xfrm>
            <a:off x="1576389" y="1379539"/>
            <a:ext cx="7475537" cy="4378325"/>
            <a:chOff x="252" y="869"/>
            <a:chExt cx="4347" cy="2758"/>
          </a:xfrm>
        </p:grpSpPr>
        <p:sp>
          <p:nvSpPr>
            <p:cNvPr id="720923" name="Text Box 27">
              <a:extLst>
                <a:ext uri="{FF2B5EF4-FFF2-40B4-BE49-F238E27FC236}">
                  <a16:creationId xmlns:a16="http://schemas.microsoft.com/office/drawing/2014/main" id="{E044EC1F-A278-594A-A295-FA3C5B4B0B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7" y="1128"/>
              <a:ext cx="623" cy="20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en-US" sz="1700" b="1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64" charset="0"/>
                  <a:ea typeface="ＭＳ Ｐゴシック" pitchFamily="64" charset="-128"/>
                </a:rPr>
                <a:t>Structure</a:t>
              </a:r>
            </a:p>
          </p:txBody>
        </p:sp>
        <p:sp>
          <p:nvSpPr>
            <p:cNvPr id="720924" name="Text Box 28">
              <a:extLst>
                <a:ext uri="{FF2B5EF4-FFF2-40B4-BE49-F238E27FC236}">
                  <a16:creationId xmlns:a16="http://schemas.microsoft.com/office/drawing/2014/main" id="{EECB9C13-B647-2445-9DA3-EA368A5162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" y="2011"/>
              <a:ext cx="1087" cy="21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en-US" b="1" dirty="0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64" charset="0"/>
                  <a:ea typeface="ＭＳ Ｐゴシック" pitchFamily="64" charset="-128"/>
                </a:rPr>
                <a:t>Tissue Density, Z</a:t>
              </a:r>
            </a:p>
          </p:txBody>
        </p:sp>
        <p:sp>
          <p:nvSpPr>
            <p:cNvPr id="720925" name="Text Box 29">
              <a:extLst>
                <a:ext uri="{FF2B5EF4-FFF2-40B4-BE49-F238E27FC236}">
                  <a16:creationId xmlns:a16="http://schemas.microsoft.com/office/drawing/2014/main" id="{B0062568-168A-B749-B62D-F800A5E26E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2" y="2046"/>
              <a:ext cx="193" cy="213"/>
            </a:xfrm>
            <a:prstGeom prst="rect">
              <a:avLst/>
            </a:prstGeom>
            <a:solidFill>
              <a:schemeClr val="bg1"/>
            </a:solidFill>
            <a:ln w="28575" cap="sq">
              <a:solidFill>
                <a:srgbClr val="4D4D4D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defRPr/>
              </a:pPr>
              <a:r>
                <a:rPr lang="en-US" altLang="fr-FR" sz="1600" b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A</a:t>
              </a:r>
              <a:endParaRPr lang="en-US" altLang="fr-FR" sz="1600" b="1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0926" name="Text Box 30">
              <a:extLst>
                <a:ext uri="{FF2B5EF4-FFF2-40B4-BE49-F238E27FC236}">
                  <a16:creationId xmlns:a16="http://schemas.microsoft.com/office/drawing/2014/main" id="{46010B8A-D3E6-5F4E-BBBB-8FABD12A88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02" y="1157"/>
              <a:ext cx="193" cy="213"/>
            </a:xfrm>
            <a:prstGeom prst="rect">
              <a:avLst/>
            </a:prstGeom>
            <a:solidFill>
              <a:schemeClr val="bg1"/>
            </a:solidFill>
            <a:ln w="28575" cap="sq">
              <a:solidFill>
                <a:srgbClr val="4D4D4D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defRPr/>
              </a:pPr>
              <a:r>
                <a:rPr lang="en-US" altLang="fr-FR" sz="1600" b="1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A</a:t>
              </a:r>
              <a:endParaRPr lang="en-US" altLang="fr-FR" sz="1600" b="1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0927" name="Text Box 31">
              <a:extLst>
                <a:ext uri="{FF2B5EF4-FFF2-40B4-BE49-F238E27FC236}">
                  <a16:creationId xmlns:a16="http://schemas.microsoft.com/office/drawing/2014/main" id="{2D0886D1-E644-8C47-B191-2C1173F6D4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7" y="869"/>
              <a:ext cx="193" cy="213"/>
            </a:xfrm>
            <a:prstGeom prst="rect">
              <a:avLst/>
            </a:prstGeom>
            <a:solidFill>
              <a:schemeClr val="bg1"/>
            </a:solidFill>
            <a:ln w="28575" cap="sq">
              <a:solidFill>
                <a:srgbClr val="4D4D4D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defRPr/>
              </a:pPr>
              <a:r>
                <a:rPr lang="en-US" altLang="fr-FR" sz="1600" b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A</a:t>
              </a:r>
              <a:endParaRPr lang="en-US" altLang="fr-FR" sz="1600" b="1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0928" name="Text Box 32">
              <a:extLst>
                <a:ext uri="{FF2B5EF4-FFF2-40B4-BE49-F238E27FC236}">
                  <a16:creationId xmlns:a16="http://schemas.microsoft.com/office/drawing/2014/main" id="{2D3D819F-6597-AD4D-BE43-A1006BE6F3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16" y="3128"/>
              <a:ext cx="193" cy="213"/>
            </a:xfrm>
            <a:prstGeom prst="rect">
              <a:avLst/>
            </a:prstGeom>
            <a:solidFill>
              <a:schemeClr val="bg1"/>
            </a:solidFill>
            <a:ln w="28575" cap="sq">
              <a:solidFill>
                <a:srgbClr val="4D4D4D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defRPr/>
              </a:pPr>
              <a:r>
                <a:rPr lang="en-US" altLang="fr-FR" sz="1600" b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A</a:t>
              </a:r>
              <a:endParaRPr lang="en-US" altLang="fr-FR" sz="1600" b="1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0929" name="Text Box 33">
              <a:extLst>
                <a:ext uri="{FF2B5EF4-FFF2-40B4-BE49-F238E27FC236}">
                  <a16:creationId xmlns:a16="http://schemas.microsoft.com/office/drawing/2014/main" id="{97E63FBF-0023-D548-8FEB-5B8E961592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0" y="1440"/>
              <a:ext cx="809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>
                <a:defRPr/>
              </a:pPr>
              <a:r>
                <a:rPr lang="en-US" b="1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64" charset="0"/>
                  <a:ea typeface="ＭＳ Ｐゴシック" pitchFamily="64" charset="-128"/>
                </a:rPr>
                <a:t>Topography</a:t>
              </a:r>
            </a:p>
          </p:txBody>
        </p:sp>
        <p:sp>
          <p:nvSpPr>
            <p:cNvPr id="720930" name="Text Box 34">
              <a:extLst>
                <a:ext uri="{FF2B5EF4-FFF2-40B4-BE49-F238E27FC236}">
                  <a16:creationId xmlns:a16="http://schemas.microsoft.com/office/drawing/2014/main" id="{FFF3174A-4BCB-9B43-B214-5401BF15B8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4" y="3396"/>
              <a:ext cx="1063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64" charset="0"/>
                  <a:ea typeface="ＭＳ Ｐゴシック" pitchFamily="64" charset="-128"/>
                </a:rPr>
                <a:t>H Concentration</a:t>
              </a:r>
            </a:p>
          </p:txBody>
        </p:sp>
      </p:grpSp>
      <p:grpSp>
        <p:nvGrpSpPr>
          <p:cNvPr id="6" name="Group 35">
            <a:extLst>
              <a:ext uri="{FF2B5EF4-FFF2-40B4-BE49-F238E27FC236}">
                <a16:creationId xmlns:a16="http://schemas.microsoft.com/office/drawing/2014/main" id="{94389E4E-8BBC-1E4B-8B6C-2AD93CE6E703}"/>
              </a:ext>
            </a:extLst>
          </p:cNvPr>
          <p:cNvGrpSpPr>
            <a:grpSpLocks/>
          </p:cNvGrpSpPr>
          <p:nvPr/>
        </p:nvGrpSpPr>
        <p:grpSpPr bwMode="auto">
          <a:xfrm>
            <a:off x="3816350" y="1835150"/>
            <a:ext cx="5346700" cy="5145088"/>
            <a:chOff x="1554" y="1156"/>
            <a:chExt cx="3114" cy="3241"/>
          </a:xfrm>
        </p:grpSpPr>
        <p:sp>
          <p:nvSpPr>
            <p:cNvPr id="720932" name="Text Box 36">
              <a:extLst>
                <a:ext uri="{FF2B5EF4-FFF2-40B4-BE49-F238E27FC236}">
                  <a16:creationId xmlns:a16="http://schemas.microsoft.com/office/drawing/2014/main" id="{4B37C783-66CF-F54B-9768-DCA8398DC2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5" y="3025"/>
              <a:ext cx="795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64" charset="0"/>
                  <a:ea typeface="ＭＳ Ｐゴシック" pitchFamily="64" charset="-128"/>
                </a:rPr>
                <a:t>Radiotracer</a:t>
              </a:r>
            </a:p>
          </p:txBody>
        </p:sp>
        <p:sp>
          <p:nvSpPr>
            <p:cNvPr id="720933" name="Text Box 37">
              <a:extLst>
                <a:ext uri="{FF2B5EF4-FFF2-40B4-BE49-F238E27FC236}">
                  <a16:creationId xmlns:a16="http://schemas.microsoft.com/office/drawing/2014/main" id="{EA262A37-7BBD-2349-98AB-2DA5420E55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86" y="2761"/>
              <a:ext cx="207" cy="213"/>
            </a:xfrm>
            <a:prstGeom prst="rect">
              <a:avLst/>
            </a:prstGeom>
            <a:solidFill>
              <a:schemeClr val="bg1"/>
            </a:solidFill>
            <a:ln w="28575" cap="sq">
              <a:solidFill>
                <a:srgbClr val="0000FF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defRPr/>
              </a:pPr>
              <a:r>
                <a:rPr lang="en-US" altLang="fr-FR" sz="1600" b="1">
                  <a:solidFill>
                    <a:srgbClr val="00DF1B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M</a:t>
              </a:r>
              <a:endParaRPr lang="en-US" altLang="fr-FR" sz="16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0934" name="Text Box 38">
              <a:extLst>
                <a:ext uri="{FF2B5EF4-FFF2-40B4-BE49-F238E27FC236}">
                  <a16:creationId xmlns:a16="http://schemas.microsoft.com/office/drawing/2014/main" id="{9A5D78E5-46EB-8A45-968F-490A57FC8D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9" y="1156"/>
              <a:ext cx="207" cy="213"/>
            </a:xfrm>
            <a:prstGeom prst="rect">
              <a:avLst/>
            </a:prstGeom>
            <a:solidFill>
              <a:schemeClr val="bg1"/>
            </a:solidFill>
            <a:ln w="28575" cap="sq">
              <a:solidFill>
                <a:srgbClr val="0000FF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defRPr/>
              </a:pPr>
              <a:r>
                <a:rPr lang="en-US" altLang="fr-FR" sz="1600" b="1">
                  <a:solidFill>
                    <a:srgbClr val="00DF1B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M</a:t>
              </a:r>
              <a:endParaRPr lang="en-US" altLang="fr-FR" sz="16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0935" name="Text Box 39">
              <a:extLst>
                <a:ext uri="{FF2B5EF4-FFF2-40B4-BE49-F238E27FC236}">
                  <a16:creationId xmlns:a16="http://schemas.microsoft.com/office/drawing/2014/main" id="{3E378B14-E49E-5F4B-ACF4-95D1DCDE7E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86" y="3128"/>
              <a:ext cx="207" cy="213"/>
            </a:xfrm>
            <a:prstGeom prst="rect">
              <a:avLst/>
            </a:prstGeom>
            <a:solidFill>
              <a:schemeClr val="bg1"/>
            </a:solidFill>
            <a:ln w="28575" cap="sq">
              <a:solidFill>
                <a:srgbClr val="3399FF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defRPr/>
              </a:pPr>
              <a:r>
                <a:rPr lang="en-US" altLang="fr-FR" sz="1600" b="1">
                  <a:solidFill>
                    <a:srgbClr val="00DF1B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M</a:t>
              </a:r>
              <a:endParaRPr lang="en-US" altLang="fr-FR" sz="1600" b="1">
                <a:solidFill>
                  <a:srgbClr val="00DF1B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0936" name="Text Box 40">
              <a:extLst>
                <a:ext uri="{FF2B5EF4-FFF2-40B4-BE49-F238E27FC236}">
                  <a16:creationId xmlns:a16="http://schemas.microsoft.com/office/drawing/2014/main" id="{27BC8D24-9C13-784E-9956-6930E33020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36" y="3227"/>
              <a:ext cx="609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64" charset="0"/>
                  <a:ea typeface="ＭＳ Ｐゴシック" pitchFamily="64" charset="-128"/>
                </a:rPr>
                <a:t>~1-2 mm</a:t>
              </a:r>
            </a:p>
          </p:txBody>
        </p:sp>
        <p:sp>
          <p:nvSpPr>
            <p:cNvPr id="720937" name="Text Box 41">
              <a:extLst>
                <a:ext uri="{FF2B5EF4-FFF2-40B4-BE49-F238E27FC236}">
                  <a16:creationId xmlns:a16="http://schemas.microsoft.com/office/drawing/2014/main" id="{51631623-DF17-5B44-96F3-66BAE472B3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6" y="3428"/>
              <a:ext cx="874" cy="40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>
                <a:defRPr/>
              </a:pPr>
              <a:r>
                <a:rPr lang="en-US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64" charset="0"/>
                  <a:ea typeface="ＭＳ Ｐゴシック" pitchFamily="64" charset="-128"/>
                </a:rPr>
                <a:t>&lt;10</a:t>
              </a:r>
              <a:r>
                <a:rPr lang="en-US" b="1" baseline="3000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64" charset="0"/>
                  <a:ea typeface="ＭＳ Ｐゴシック" pitchFamily="64" charset="-128"/>
                </a:rPr>
                <a:t>-12</a:t>
              </a:r>
              <a:r>
                <a:rPr lang="en-US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64" charset="0"/>
                  <a:ea typeface="ＭＳ Ｐゴシック" pitchFamily="64" charset="-128"/>
                </a:rPr>
                <a:t> mole</a:t>
              </a:r>
            </a:p>
            <a:p>
              <a:pPr algn="r">
                <a:defRPr/>
              </a:pPr>
              <a:r>
                <a:rPr lang="en-US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64" charset="0"/>
                  <a:ea typeface="ＭＳ Ｐゴシック" pitchFamily="64" charset="-128"/>
                </a:rPr>
                <a:t>= </a:t>
              </a:r>
              <a:r>
                <a:rPr lang="en-US" sz="17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64" charset="0"/>
                  <a:ea typeface="ＭＳ Ｐゴシック" pitchFamily="64" charset="-128"/>
                </a:rPr>
                <a:t>quantitative</a:t>
              </a:r>
            </a:p>
          </p:txBody>
        </p:sp>
        <p:sp>
          <p:nvSpPr>
            <p:cNvPr id="720938" name="Text Box 42">
              <a:extLst>
                <a:ext uri="{FF2B5EF4-FFF2-40B4-BE49-F238E27FC236}">
                  <a16:creationId xmlns:a16="http://schemas.microsoft.com/office/drawing/2014/main" id="{32BEAC49-3893-7C41-9D6F-D8C445BC80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4" y="3951"/>
              <a:ext cx="1613" cy="44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defRPr/>
              </a:pPr>
              <a:r>
                <a:rPr lang="en-US" altLang="fr-FR" b="1">
                  <a:solidFill>
                    <a:srgbClr val="3399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sym typeface="Symbol" pitchFamily="2" charset="2"/>
                </a:rPr>
                <a:t></a:t>
              </a:r>
              <a:r>
                <a:rPr lang="en-US" altLang="fr-FR" b="1">
                  <a:solidFill>
                    <a:srgbClr val="3399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-galactocidase</a:t>
              </a:r>
            </a:p>
            <a:p>
              <a:pPr>
                <a:defRPr/>
              </a:pPr>
              <a:r>
                <a:rPr lang="en-US" altLang="fr-FR" b="1">
                  <a:solidFill>
                    <a:srgbClr val="3399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0.1 µmole H / µmole </a:t>
              </a:r>
              <a:r>
                <a:rPr lang="en-US" altLang="fr-FR" b="1" baseline="30000">
                  <a:solidFill>
                    <a:srgbClr val="3399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31</a:t>
              </a:r>
              <a:r>
                <a:rPr lang="en-US" altLang="fr-FR" b="1">
                  <a:solidFill>
                    <a:srgbClr val="3399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</a:t>
              </a:r>
            </a:p>
          </p:txBody>
        </p:sp>
        <p:sp>
          <p:nvSpPr>
            <p:cNvPr id="720939" name="Text Box 43">
              <a:extLst>
                <a:ext uri="{FF2B5EF4-FFF2-40B4-BE49-F238E27FC236}">
                  <a16:creationId xmlns:a16="http://schemas.microsoft.com/office/drawing/2014/main" id="{9BD92E94-6DAA-614A-9836-F02AB47E19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02" y="1827"/>
              <a:ext cx="866" cy="41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r">
                <a:defRPr/>
              </a:pPr>
              <a:r>
                <a:rPr lang="en-US" altLang="fr-FR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~10</a:t>
              </a:r>
              <a:r>
                <a:rPr lang="en-US" altLang="fr-FR" b="1" baseline="3000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</a:t>
              </a:r>
              <a:r>
                <a:rPr lang="en-US" altLang="fr-FR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cells</a:t>
              </a:r>
            </a:p>
            <a:p>
              <a:pPr algn="r">
                <a:defRPr/>
              </a:pPr>
              <a:r>
                <a:rPr lang="en-US" altLang="fr-FR" sz="17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sym typeface="Symbol" pitchFamily="2" charset="2"/>
                </a:rPr>
                <a:t> quantitative</a:t>
              </a:r>
              <a:endParaRPr lang="en-US" altLang="fr-FR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7" name="Group 44">
            <a:extLst>
              <a:ext uri="{FF2B5EF4-FFF2-40B4-BE49-F238E27FC236}">
                <a16:creationId xmlns:a16="http://schemas.microsoft.com/office/drawing/2014/main" id="{308D597B-1961-F04E-8451-56B5629160F4}"/>
              </a:ext>
            </a:extLst>
          </p:cNvPr>
          <p:cNvGrpSpPr>
            <a:grpSpLocks/>
          </p:cNvGrpSpPr>
          <p:nvPr/>
        </p:nvGrpSpPr>
        <p:grpSpPr bwMode="auto">
          <a:xfrm>
            <a:off x="3816351" y="1382713"/>
            <a:ext cx="4368271" cy="4965700"/>
            <a:chOff x="1554" y="871"/>
            <a:chExt cx="2540" cy="3128"/>
          </a:xfrm>
        </p:grpSpPr>
        <p:sp>
          <p:nvSpPr>
            <p:cNvPr id="720941" name="Text Box 45">
              <a:extLst>
                <a:ext uri="{FF2B5EF4-FFF2-40B4-BE49-F238E27FC236}">
                  <a16:creationId xmlns:a16="http://schemas.microsoft.com/office/drawing/2014/main" id="{D15EA22E-50F7-434F-9ED9-E64656E405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4" y="2764"/>
              <a:ext cx="180" cy="213"/>
            </a:xfrm>
            <a:prstGeom prst="rect">
              <a:avLst/>
            </a:prstGeom>
            <a:solidFill>
              <a:schemeClr val="bg1"/>
            </a:solidFill>
            <a:ln w="28575" cap="sq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defRPr/>
              </a:pPr>
              <a:r>
                <a:rPr lang="en-US" altLang="fr-FR" sz="1600" b="1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F</a:t>
              </a:r>
              <a:endParaRPr lang="en-US" altLang="fr-FR" sz="1600" b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0942" name="Text Box 46">
              <a:extLst>
                <a:ext uri="{FF2B5EF4-FFF2-40B4-BE49-F238E27FC236}">
                  <a16:creationId xmlns:a16="http://schemas.microsoft.com/office/drawing/2014/main" id="{133383F3-D474-E140-AB7A-F77B2ABD22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8" y="3128"/>
              <a:ext cx="180" cy="213"/>
            </a:xfrm>
            <a:prstGeom prst="rect">
              <a:avLst/>
            </a:prstGeom>
            <a:solidFill>
              <a:schemeClr val="bg1"/>
            </a:solidFill>
            <a:ln w="28575" cap="sq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defRPr/>
              </a:pPr>
              <a:r>
                <a:rPr lang="en-US" altLang="fr-FR" sz="1600" b="1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F</a:t>
              </a:r>
              <a:endParaRPr lang="en-US" altLang="fr-FR" sz="1600" b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0943" name="Text Box 47">
              <a:extLst>
                <a:ext uri="{FF2B5EF4-FFF2-40B4-BE49-F238E27FC236}">
                  <a16:creationId xmlns:a16="http://schemas.microsoft.com/office/drawing/2014/main" id="{2A179FD7-977B-8C48-BDCA-7962B3FDF9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8" y="871"/>
              <a:ext cx="180" cy="213"/>
            </a:xfrm>
            <a:prstGeom prst="rect">
              <a:avLst/>
            </a:prstGeom>
            <a:solidFill>
              <a:schemeClr val="bg1"/>
            </a:solidFill>
            <a:ln w="28575" cap="sq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defRPr/>
              </a:pPr>
              <a:r>
                <a:rPr lang="en-US" altLang="fr-FR" sz="1600" b="1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F</a:t>
              </a:r>
              <a:endParaRPr lang="en-US" altLang="fr-FR" sz="1600" b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0944" name="Text Box 48">
              <a:extLst>
                <a:ext uri="{FF2B5EF4-FFF2-40B4-BE49-F238E27FC236}">
                  <a16:creationId xmlns:a16="http://schemas.microsoft.com/office/drawing/2014/main" id="{707738CD-D565-D74B-878D-63B42D4871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7" y="1463"/>
              <a:ext cx="572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64" charset="0"/>
                  <a:ea typeface="ＭＳ Ｐゴシック" pitchFamily="64" charset="-128"/>
                </a:rPr>
                <a:t>Doppler</a:t>
              </a:r>
            </a:p>
          </p:txBody>
        </p:sp>
        <p:sp>
          <p:nvSpPr>
            <p:cNvPr id="720945" name="Text Box 49">
              <a:extLst>
                <a:ext uri="{FF2B5EF4-FFF2-40B4-BE49-F238E27FC236}">
                  <a16:creationId xmlns:a16="http://schemas.microsoft.com/office/drawing/2014/main" id="{2620C4AD-E24C-D24F-878A-E0D4C64ACD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4" y="3768"/>
              <a:ext cx="831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64" charset="0"/>
                  <a:ea typeface="ＭＳ Ｐゴシック" pitchFamily="64" charset="-128"/>
                </a:rPr>
                <a:t>BOLD, DCE</a:t>
              </a:r>
            </a:p>
          </p:txBody>
        </p:sp>
      </p:grpSp>
      <p:grpSp>
        <p:nvGrpSpPr>
          <p:cNvPr id="8" name="Group 50">
            <a:extLst>
              <a:ext uri="{FF2B5EF4-FFF2-40B4-BE49-F238E27FC236}">
                <a16:creationId xmlns:a16="http://schemas.microsoft.com/office/drawing/2014/main" id="{392E3999-0A97-D449-B6CF-E994E8D8DED8}"/>
              </a:ext>
            </a:extLst>
          </p:cNvPr>
          <p:cNvGrpSpPr>
            <a:grpSpLocks/>
          </p:cNvGrpSpPr>
          <p:nvPr/>
        </p:nvGrpSpPr>
        <p:grpSpPr bwMode="auto">
          <a:xfrm>
            <a:off x="2000251" y="2038350"/>
            <a:ext cx="7073743" cy="4014788"/>
            <a:chOff x="498" y="1284"/>
            <a:chExt cx="4114" cy="2529"/>
          </a:xfrm>
        </p:grpSpPr>
        <p:sp>
          <p:nvSpPr>
            <p:cNvPr id="720947" name="Text Box 51">
              <a:extLst>
                <a:ext uri="{FF2B5EF4-FFF2-40B4-BE49-F238E27FC236}">
                  <a16:creationId xmlns:a16="http://schemas.microsoft.com/office/drawing/2014/main" id="{B4C2B839-3456-9B47-B9A1-113A48647E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" y="2180"/>
              <a:ext cx="702" cy="23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90000"/>
                </a:lnSpc>
                <a:defRPr/>
              </a:pPr>
              <a:r>
                <a:rPr lang="en-US" altLang="fr-FR" b="1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20-50 µm</a:t>
              </a:r>
            </a:p>
          </p:txBody>
        </p:sp>
        <p:sp>
          <p:nvSpPr>
            <p:cNvPr id="720948" name="Text Box 52">
              <a:extLst>
                <a:ext uri="{FF2B5EF4-FFF2-40B4-BE49-F238E27FC236}">
                  <a16:creationId xmlns:a16="http://schemas.microsoft.com/office/drawing/2014/main" id="{91325FFF-768F-E04F-B70D-0B3CBA7E66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4" y="3582"/>
              <a:ext cx="52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64" charset="0"/>
                  <a:ea typeface="ＭＳ Ｐゴシック" pitchFamily="64" charset="-128"/>
                </a:rPr>
                <a:t>0.1 mm</a:t>
              </a:r>
            </a:p>
          </p:txBody>
        </p:sp>
        <p:sp>
          <p:nvSpPr>
            <p:cNvPr id="720949" name="Text Box 53">
              <a:extLst>
                <a:ext uri="{FF2B5EF4-FFF2-40B4-BE49-F238E27FC236}">
                  <a16:creationId xmlns:a16="http://schemas.microsoft.com/office/drawing/2014/main" id="{08D60207-638B-C14F-9784-5C3F4D482B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7" y="1284"/>
              <a:ext cx="528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64" charset="0"/>
                  <a:ea typeface="ＭＳ Ｐゴシック" pitchFamily="64" charset="-128"/>
                </a:rPr>
                <a:t>0.1 mm</a:t>
              </a:r>
            </a:p>
          </p:txBody>
        </p:sp>
        <p:sp>
          <p:nvSpPr>
            <p:cNvPr id="720950" name="Text Box 54">
              <a:extLst>
                <a:ext uri="{FF2B5EF4-FFF2-40B4-BE49-F238E27FC236}">
                  <a16:creationId xmlns:a16="http://schemas.microsoft.com/office/drawing/2014/main" id="{1848FA4D-F26B-4B42-8945-AEB5266FEF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8" y="1638"/>
              <a:ext cx="764" cy="25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defRPr/>
              </a:pPr>
              <a:r>
                <a:rPr lang="en-US" altLang="fr-FR" b="1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µm to mm</a:t>
              </a:r>
            </a:p>
          </p:txBody>
        </p:sp>
      </p:grpSp>
      <p:sp>
        <p:nvSpPr>
          <p:cNvPr id="720951" name="Oval 55">
            <a:extLst>
              <a:ext uri="{FF2B5EF4-FFF2-40B4-BE49-F238E27FC236}">
                <a16:creationId xmlns:a16="http://schemas.microsoft.com/office/drawing/2014/main" id="{EC2DE763-F8DE-9E45-A9C6-2407054FBA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5188" y="5407026"/>
            <a:ext cx="1809750" cy="835025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fr-FR" altLang="fr-FR" sz="2000">
              <a:solidFill>
                <a:schemeClr val="tx1"/>
              </a:solidFill>
            </a:endParaRPr>
          </a:p>
        </p:txBody>
      </p:sp>
      <p:grpSp>
        <p:nvGrpSpPr>
          <p:cNvPr id="9" name="Group 66">
            <a:extLst>
              <a:ext uri="{FF2B5EF4-FFF2-40B4-BE49-F238E27FC236}">
                <a16:creationId xmlns:a16="http://schemas.microsoft.com/office/drawing/2014/main" id="{C2C2F666-D74E-B844-85E0-013DA4F1D39C}"/>
              </a:ext>
            </a:extLst>
          </p:cNvPr>
          <p:cNvGrpSpPr>
            <a:grpSpLocks/>
          </p:cNvGrpSpPr>
          <p:nvPr/>
        </p:nvGrpSpPr>
        <p:grpSpPr bwMode="auto">
          <a:xfrm>
            <a:off x="1295400" y="762000"/>
            <a:ext cx="9677400" cy="6096000"/>
            <a:chOff x="96" y="480"/>
            <a:chExt cx="6096" cy="3840"/>
          </a:xfrm>
        </p:grpSpPr>
        <p:grpSp>
          <p:nvGrpSpPr>
            <p:cNvPr id="48152" name="Group 65">
              <a:extLst>
                <a:ext uri="{FF2B5EF4-FFF2-40B4-BE49-F238E27FC236}">
                  <a16:creationId xmlns:a16="http://schemas.microsoft.com/office/drawing/2014/main" id="{2E650BF8-20E7-1C47-A0FB-B806CD6BFC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" y="480"/>
              <a:ext cx="6096" cy="3840"/>
              <a:chOff x="96" y="480"/>
              <a:chExt cx="6096" cy="3840"/>
            </a:xfrm>
          </p:grpSpPr>
          <p:sp>
            <p:nvSpPr>
              <p:cNvPr id="48154" name="Oval 57">
                <a:extLst>
                  <a:ext uri="{FF2B5EF4-FFF2-40B4-BE49-F238E27FC236}">
                    <a16:creationId xmlns:a16="http://schemas.microsoft.com/office/drawing/2014/main" id="{EFE533A6-A84C-4644-9F18-F03DD85B15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8" y="2064"/>
                <a:ext cx="1488" cy="864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FF041A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r-FR" altLang="fr-FR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48155" name="Rectangle 58">
                <a:extLst>
                  <a:ext uri="{FF2B5EF4-FFF2-40B4-BE49-F238E27FC236}">
                    <a16:creationId xmlns:a16="http://schemas.microsoft.com/office/drawing/2014/main" id="{681394D9-5EA8-1B4B-9418-C2B6AE46C2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" y="480"/>
                <a:ext cx="1584" cy="1968"/>
              </a:xfrm>
              <a:prstGeom prst="rect">
                <a:avLst/>
              </a:prstGeom>
              <a:noFill/>
              <a:ln w="57150">
                <a:solidFill>
                  <a:srgbClr val="FF041A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r-FR" altLang="fr-FR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48156" name="Rectangle 60">
                <a:extLst>
                  <a:ext uri="{FF2B5EF4-FFF2-40B4-BE49-F238E27FC236}">
                    <a16:creationId xmlns:a16="http://schemas.microsoft.com/office/drawing/2014/main" id="{D44BEE47-2CE4-A341-BD52-B7821575D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8" y="576"/>
                <a:ext cx="2064" cy="1680"/>
              </a:xfrm>
              <a:prstGeom prst="rect">
                <a:avLst/>
              </a:prstGeom>
              <a:noFill/>
              <a:ln w="57150">
                <a:solidFill>
                  <a:srgbClr val="FF041A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r-FR" altLang="fr-FR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48157" name="Rectangle 61">
                <a:extLst>
                  <a:ext uri="{FF2B5EF4-FFF2-40B4-BE49-F238E27FC236}">
                    <a16:creationId xmlns:a16="http://schemas.microsoft.com/office/drawing/2014/main" id="{06D0A66D-95A4-4F4A-A25F-C36F814F34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2" y="2640"/>
                <a:ext cx="2400" cy="1680"/>
              </a:xfrm>
              <a:prstGeom prst="rect">
                <a:avLst/>
              </a:prstGeom>
              <a:noFill/>
              <a:ln w="57150">
                <a:solidFill>
                  <a:srgbClr val="FF041A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r-FR" altLang="fr-FR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48158" name="Line 62">
                <a:extLst>
                  <a:ext uri="{FF2B5EF4-FFF2-40B4-BE49-F238E27FC236}">
                    <a16:creationId xmlns:a16="http://schemas.microsoft.com/office/drawing/2014/main" id="{A709A7A4-9B94-F641-86B2-C63EFE1359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680" y="1728"/>
                <a:ext cx="816" cy="432"/>
              </a:xfrm>
              <a:prstGeom prst="line">
                <a:avLst/>
              </a:prstGeom>
              <a:noFill/>
              <a:ln w="57150">
                <a:solidFill>
                  <a:srgbClr val="FF041A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8159" name="Line 63">
                <a:extLst>
                  <a:ext uri="{FF2B5EF4-FFF2-40B4-BE49-F238E27FC236}">
                    <a16:creationId xmlns:a16="http://schemas.microsoft.com/office/drawing/2014/main" id="{EDB20B92-CFEC-A749-B2FC-03D3912BF1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04" y="1584"/>
                <a:ext cx="624" cy="624"/>
              </a:xfrm>
              <a:prstGeom prst="line">
                <a:avLst/>
              </a:prstGeom>
              <a:noFill/>
              <a:ln w="57150">
                <a:solidFill>
                  <a:srgbClr val="FF041A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8160" name="Line 64">
                <a:extLst>
                  <a:ext uri="{FF2B5EF4-FFF2-40B4-BE49-F238E27FC236}">
                    <a16:creationId xmlns:a16="http://schemas.microsoft.com/office/drawing/2014/main" id="{4C91341E-36FA-BD47-BB39-D8E49F3FB6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4" y="2880"/>
                <a:ext cx="528" cy="576"/>
              </a:xfrm>
              <a:prstGeom prst="line">
                <a:avLst/>
              </a:prstGeom>
              <a:noFill/>
              <a:ln w="57150">
                <a:solidFill>
                  <a:srgbClr val="FF041A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48153" name="Text Box 56">
              <a:extLst>
                <a:ext uri="{FF2B5EF4-FFF2-40B4-BE49-F238E27FC236}">
                  <a16:creationId xmlns:a16="http://schemas.microsoft.com/office/drawing/2014/main" id="{3DB6C2DF-5BD7-7642-9DCC-139D150310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8" y="2160"/>
              <a:ext cx="1055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>
                  <a:solidFill>
                    <a:schemeClr val="accent2"/>
                  </a:solidFill>
                </a:rPr>
                <a:t>Photons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>
                  <a:solidFill>
                    <a:schemeClr val="accent2"/>
                  </a:solidFill>
                </a:rPr>
                <a:t>involved</a:t>
              </a:r>
              <a:endParaRPr lang="en-US" altLang="fr-FR" sz="200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4262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209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209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095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8">
            <a:extLst>
              <a:ext uri="{FF2B5EF4-FFF2-40B4-BE49-F238E27FC236}">
                <a16:creationId xmlns:a16="http://schemas.microsoft.com/office/drawing/2014/main" id="{D4AB3217-5A8C-304E-AB12-9B8FFACF9BF6}"/>
              </a:ext>
            </a:extLst>
          </p:cNvPr>
          <p:cNvGrpSpPr>
            <a:grpSpLocks/>
          </p:cNvGrpSpPr>
          <p:nvPr/>
        </p:nvGrpSpPr>
        <p:grpSpPr bwMode="auto">
          <a:xfrm>
            <a:off x="7664451" y="838201"/>
            <a:ext cx="3171825" cy="2809303"/>
            <a:chOff x="6019801" y="838200"/>
            <a:chExt cx="2927532" cy="2809605"/>
          </a:xfrm>
        </p:grpSpPr>
        <p:graphicFrame>
          <p:nvGraphicFramePr>
            <p:cNvPr id="16516" name="Object 7">
              <a:extLst>
                <a:ext uri="{FF2B5EF4-FFF2-40B4-BE49-F238E27FC236}">
                  <a16:creationId xmlns:a16="http://schemas.microsoft.com/office/drawing/2014/main" id="{AB223F6A-4CA2-224A-8E90-11C3FD0534F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019801" y="838200"/>
            <a:ext cx="2927532" cy="2767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39" name="Image" r:id="rId4" imgW="1835150" imgH="1619250" progId="">
                    <p:embed/>
                  </p:oleObj>
                </mc:Choice>
                <mc:Fallback>
                  <p:oleObj name="Image" r:id="rId4" imgW="1835150" imgH="1619250" progId="">
                    <p:embed/>
                    <p:pic>
                      <p:nvPicPr>
                        <p:cNvPr id="16516" name="Object 7">
                          <a:extLst>
                            <a:ext uri="{FF2B5EF4-FFF2-40B4-BE49-F238E27FC236}">
                              <a16:creationId xmlns:a16="http://schemas.microsoft.com/office/drawing/2014/main" id="{AB223F6A-4CA2-224A-8E90-11C3FD0534F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19801" y="838200"/>
                          <a:ext cx="2927532" cy="27670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accent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517" name="Rectangle 138">
              <a:extLst>
                <a:ext uri="{FF2B5EF4-FFF2-40B4-BE49-F238E27FC236}">
                  <a16:creationId xmlns:a16="http://schemas.microsoft.com/office/drawing/2014/main" id="{4315B547-43C8-7249-8DE8-EA17D61043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8400" y="3278433"/>
              <a:ext cx="2119590" cy="369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>
                  <a:solidFill>
                    <a:srgbClr val="FF0000"/>
                  </a:solidFill>
                </a:rPr>
                <a:t>PET data acquisition</a:t>
              </a:r>
            </a:p>
          </p:txBody>
        </p:sp>
      </p:grpSp>
      <p:sp>
        <p:nvSpPr>
          <p:cNvPr id="16386" name="Rectangle 11">
            <a:extLst>
              <a:ext uri="{FF2B5EF4-FFF2-40B4-BE49-F238E27FC236}">
                <a16:creationId xmlns:a16="http://schemas.microsoft.com/office/drawing/2014/main" id="{F6459865-1795-5D4C-929D-BC8AB368262C}"/>
              </a:ext>
            </a:extLst>
          </p:cNvPr>
          <p:cNvSpPr>
            <a:spLocks noChangeAspect="1" noChangeArrowheads="1"/>
          </p:cNvSpPr>
          <p:nvPr/>
        </p:nvSpPr>
        <p:spPr bwMode="auto">
          <a:xfrm rot="1560000" flipV="1">
            <a:off x="2636838" y="958850"/>
            <a:ext cx="315912" cy="261938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3D3D3D"/>
              </a:gs>
            </a:gsLst>
            <a:lin ang="2700000" scaled="1"/>
          </a:gra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/>
          </a:p>
        </p:txBody>
      </p:sp>
      <p:sp>
        <p:nvSpPr>
          <p:cNvPr id="16387" name="Rectangle 12">
            <a:extLst>
              <a:ext uri="{FF2B5EF4-FFF2-40B4-BE49-F238E27FC236}">
                <a16:creationId xmlns:a16="http://schemas.microsoft.com/office/drawing/2014/main" id="{7A8B1C2D-8D8E-FF42-AD2D-373623E657BE}"/>
              </a:ext>
            </a:extLst>
          </p:cNvPr>
          <p:cNvSpPr>
            <a:spLocks noChangeAspect="1" noChangeArrowheads="1"/>
          </p:cNvSpPr>
          <p:nvPr/>
        </p:nvSpPr>
        <p:spPr bwMode="auto">
          <a:xfrm rot="1620000" flipV="1">
            <a:off x="2354263" y="952501"/>
            <a:ext cx="247650" cy="104775"/>
          </a:xfrm>
          <a:prstGeom prst="rect">
            <a:avLst/>
          </a:prstGeom>
          <a:solidFill>
            <a:srgbClr val="C0C0C0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/>
          </a:p>
        </p:txBody>
      </p:sp>
      <p:sp>
        <p:nvSpPr>
          <p:cNvPr id="16388" name="Rectangle 13">
            <a:extLst>
              <a:ext uri="{FF2B5EF4-FFF2-40B4-BE49-F238E27FC236}">
                <a16:creationId xmlns:a16="http://schemas.microsoft.com/office/drawing/2014/main" id="{828D80F0-6B5F-894F-B68E-2E19B7B5E706}"/>
              </a:ext>
            </a:extLst>
          </p:cNvPr>
          <p:cNvSpPr>
            <a:spLocks noChangeAspect="1" noChangeArrowheads="1"/>
          </p:cNvSpPr>
          <p:nvPr/>
        </p:nvSpPr>
        <p:spPr bwMode="auto">
          <a:xfrm rot="1620000" flipV="1">
            <a:off x="2422525" y="820739"/>
            <a:ext cx="247650" cy="104775"/>
          </a:xfrm>
          <a:prstGeom prst="rect">
            <a:avLst/>
          </a:prstGeom>
          <a:solidFill>
            <a:srgbClr val="C0C0C0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/>
          </a:p>
        </p:txBody>
      </p:sp>
      <p:sp>
        <p:nvSpPr>
          <p:cNvPr id="16389" name="Rectangle 14">
            <a:extLst>
              <a:ext uri="{FF2B5EF4-FFF2-40B4-BE49-F238E27FC236}">
                <a16:creationId xmlns:a16="http://schemas.microsoft.com/office/drawing/2014/main" id="{6EB547A7-480A-9042-8096-2B742930B161}"/>
              </a:ext>
            </a:extLst>
          </p:cNvPr>
          <p:cNvSpPr>
            <a:spLocks noChangeAspect="1" noChangeArrowheads="1"/>
          </p:cNvSpPr>
          <p:nvPr/>
        </p:nvSpPr>
        <p:spPr bwMode="auto">
          <a:xfrm rot="1560000" flipH="1">
            <a:off x="6134101" y="2659064"/>
            <a:ext cx="315913" cy="261937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100000">
                <a:srgbClr val="C0C0C0"/>
              </a:gs>
            </a:gsLst>
            <a:lin ang="2700000" scaled="1"/>
          </a:gra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/>
          </a:p>
        </p:txBody>
      </p:sp>
      <p:sp>
        <p:nvSpPr>
          <p:cNvPr id="16390" name="Rectangle 15">
            <a:extLst>
              <a:ext uri="{FF2B5EF4-FFF2-40B4-BE49-F238E27FC236}">
                <a16:creationId xmlns:a16="http://schemas.microsoft.com/office/drawing/2014/main" id="{77A80876-D8ED-C346-98FA-19BA964470D6}"/>
              </a:ext>
            </a:extLst>
          </p:cNvPr>
          <p:cNvSpPr>
            <a:spLocks noChangeAspect="1" noChangeArrowheads="1"/>
          </p:cNvSpPr>
          <p:nvPr/>
        </p:nvSpPr>
        <p:spPr bwMode="auto">
          <a:xfrm rot="1620000" flipH="1">
            <a:off x="6484938" y="2822576"/>
            <a:ext cx="247650" cy="104775"/>
          </a:xfrm>
          <a:prstGeom prst="rect">
            <a:avLst/>
          </a:prstGeom>
          <a:solidFill>
            <a:srgbClr val="C0C0C0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/>
          </a:p>
        </p:txBody>
      </p:sp>
      <p:sp>
        <p:nvSpPr>
          <p:cNvPr id="16391" name="Rectangle 16">
            <a:extLst>
              <a:ext uri="{FF2B5EF4-FFF2-40B4-BE49-F238E27FC236}">
                <a16:creationId xmlns:a16="http://schemas.microsoft.com/office/drawing/2014/main" id="{07446C87-EAFD-8449-88AA-AD61AF72B68B}"/>
              </a:ext>
            </a:extLst>
          </p:cNvPr>
          <p:cNvSpPr>
            <a:spLocks noChangeAspect="1" noChangeArrowheads="1"/>
          </p:cNvSpPr>
          <p:nvPr/>
        </p:nvSpPr>
        <p:spPr bwMode="auto">
          <a:xfrm rot="1620000" flipH="1">
            <a:off x="6415088" y="2954339"/>
            <a:ext cx="247650" cy="104775"/>
          </a:xfrm>
          <a:prstGeom prst="rect">
            <a:avLst/>
          </a:prstGeom>
          <a:solidFill>
            <a:srgbClr val="C0C0C0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/>
          </a:p>
        </p:txBody>
      </p:sp>
      <p:sp>
        <p:nvSpPr>
          <p:cNvPr id="3083287" name="Line 23">
            <a:extLst>
              <a:ext uri="{FF2B5EF4-FFF2-40B4-BE49-F238E27FC236}">
                <a16:creationId xmlns:a16="http://schemas.microsoft.com/office/drawing/2014/main" id="{7DEE0027-4938-B448-AF5A-A9CEF3B8B202}"/>
              </a:ext>
            </a:extLst>
          </p:cNvPr>
          <p:cNvSpPr>
            <a:spLocks noChangeShapeType="1"/>
          </p:cNvSpPr>
          <p:nvPr/>
        </p:nvSpPr>
        <p:spPr bwMode="auto">
          <a:xfrm>
            <a:off x="2970213" y="1158876"/>
            <a:ext cx="1193800" cy="5810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3288" name="Line 24">
            <a:extLst>
              <a:ext uri="{FF2B5EF4-FFF2-40B4-BE49-F238E27FC236}">
                <a16:creationId xmlns:a16="http://schemas.microsoft.com/office/drawing/2014/main" id="{E8043089-90F5-5E45-BB29-B28092EFD1D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859338" y="2101851"/>
            <a:ext cx="1192212" cy="5810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6394" name="Oval 31">
            <a:extLst>
              <a:ext uri="{FF2B5EF4-FFF2-40B4-BE49-F238E27FC236}">
                <a16:creationId xmlns:a16="http://schemas.microsoft.com/office/drawing/2014/main" id="{2CD19711-F27E-F943-A2AE-4D2A7A7832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9489" y="887413"/>
            <a:ext cx="2014537" cy="2032000"/>
          </a:xfrm>
          <a:prstGeom prst="ellips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/>
          </a:p>
        </p:txBody>
      </p:sp>
      <p:sp useBgFill="1">
        <p:nvSpPr>
          <p:cNvPr id="16395" name="Rectangle 33">
            <a:extLst>
              <a:ext uri="{FF2B5EF4-FFF2-40B4-BE49-F238E27FC236}">
                <a16:creationId xmlns:a16="http://schemas.microsoft.com/office/drawing/2014/main" id="{32241DF9-DA9A-B84F-BC0E-8713DDFCAE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5601" y="2786063"/>
            <a:ext cx="898525" cy="19050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/>
          </a:p>
        </p:txBody>
      </p:sp>
      <p:sp useBgFill="1">
        <p:nvSpPr>
          <p:cNvPr id="16396" name="Rectangle 34">
            <a:extLst>
              <a:ext uri="{FF2B5EF4-FFF2-40B4-BE49-F238E27FC236}">
                <a16:creationId xmlns:a16="http://schemas.microsoft.com/office/drawing/2014/main" id="{3B1F4EB1-24E4-8E4D-BCF2-522C2C4A3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8089" y="2395539"/>
            <a:ext cx="320675" cy="48577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/>
          </a:p>
        </p:txBody>
      </p:sp>
      <p:sp useBgFill="1">
        <p:nvSpPr>
          <p:cNvPr id="16397" name="Rectangle 35">
            <a:extLst>
              <a:ext uri="{FF2B5EF4-FFF2-40B4-BE49-F238E27FC236}">
                <a16:creationId xmlns:a16="http://schemas.microsoft.com/office/drawing/2014/main" id="{19CB9C43-FCBE-DE43-8DB2-F4AE48AFC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9639" y="2090739"/>
            <a:ext cx="477837" cy="71437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/>
          </a:p>
        </p:txBody>
      </p:sp>
      <p:sp useBgFill="1">
        <p:nvSpPr>
          <p:cNvPr id="16398" name="Rectangle 36">
            <a:extLst>
              <a:ext uri="{FF2B5EF4-FFF2-40B4-BE49-F238E27FC236}">
                <a16:creationId xmlns:a16="http://schemas.microsoft.com/office/drawing/2014/main" id="{F1FBB57C-96B5-014B-B0E0-6E8CA87841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6626" y="1909764"/>
            <a:ext cx="85725" cy="18097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/>
          </a:p>
        </p:txBody>
      </p:sp>
      <p:sp useBgFill="1">
        <p:nvSpPr>
          <p:cNvPr id="16399" name="Rectangle 37">
            <a:extLst>
              <a:ext uri="{FF2B5EF4-FFF2-40B4-BE49-F238E27FC236}">
                <a16:creationId xmlns:a16="http://schemas.microsoft.com/office/drawing/2014/main" id="{7B3C1172-AED8-8A4E-B155-977DF349E2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8425" y="2681288"/>
            <a:ext cx="293688" cy="17145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/>
          </a:p>
        </p:txBody>
      </p:sp>
      <p:sp useBgFill="1">
        <p:nvSpPr>
          <p:cNvPr id="16400" name="Rectangle 38">
            <a:extLst>
              <a:ext uri="{FF2B5EF4-FFF2-40B4-BE49-F238E27FC236}">
                <a16:creationId xmlns:a16="http://schemas.microsoft.com/office/drawing/2014/main" id="{A36D6340-D800-F14C-A75A-EDC675279A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1301" y="2395538"/>
            <a:ext cx="92075" cy="24765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/>
          </a:p>
        </p:txBody>
      </p:sp>
      <p:sp useBgFill="1">
        <p:nvSpPr>
          <p:cNvPr id="16401" name="Rectangle 39">
            <a:extLst>
              <a:ext uri="{FF2B5EF4-FFF2-40B4-BE49-F238E27FC236}">
                <a16:creationId xmlns:a16="http://schemas.microsoft.com/office/drawing/2014/main" id="{9CAC1026-DEF5-204E-AE1C-6C68658954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5676" y="1538289"/>
            <a:ext cx="85725" cy="439737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/>
          </a:p>
        </p:txBody>
      </p:sp>
      <p:sp useBgFill="1">
        <p:nvSpPr>
          <p:cNvPr id="16402" name="Rectangle 40">
            <a:extLst>
              <a:ext uri="{FF2B5EF4-FFF2-40B4-BE49-F238E27FC236}">
                <a16:creationId xmlns:a16="http://schemas.microsoft.com/office/drawing/2014/main" id="{186361D6-1F7C-F44D-8865-B98366FC11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2664" y="1490663"/>
            <a:ext cx="85725" cy="8890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/>
          </a:p>
        </p:txBody>
      </p:sp>
      <p:grpSp>
        <p:nvGrpSpPr>
          <p:cNvPr id="3" name="Group 154">
            <a:extLst>
              <a:ext uri="{FF2B5EF4-FFF2-40B4-BE49-F238E27FC236}">
                <a16:creationId xmlns:a16="http://schemas.microsoft.com/office/drawing/2014/main" id="{E833E11A-4869-954D-A4B1-491D7D8E0BCC}"/>
              </a:ext>
            </a:extLst>
          </p:cNvPr>
          <p:cNvGrpSpPr>
            <a:grpSpLocks/>
          </p:cNvGrpSpPr>
          <p:nvPr/>
        </p:nvGrpSpPr>
        <p:grpSpPr bwMode="auto">
          <a:xfrm>
            <a:off x="2684464" y="1579564"/>
            <a:ext cx="2090737" cy="993775"/>
            <a:chOff x="1008" y="995"/>
            <a:chExt cx="1368" cy="626"/>
          </a:xfrm>
        </p:grpSpPr>
        <p:sp>
          <p:nvSpPr>
            <p:cNvPr id="16514" name="Rectangle 27">
              <a:extLst>
                <a:ext uri="{FF2B5EF4-FFF2-40B4-BE49-F238E27FC236}">
                  <a16:creationId xmlns:a16="http://schemas.microsoft.com/office/drawing/2014/main" id="{0EBBE524-3B17-CE47-9CE1-7DCC4C7E6A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2" y="995"/>
              <a:ext cx="231" cy="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6675" tIns="26988" rIns="66675" bIns="26988">
              <a:spAutoFit/>
            </a:bodyPr>
            <a:lstStyle>
              <a:lvl1pPr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 b="1">
                  <a:solidFill>
                    <a:schemeClr val="bg2"/>
                  </a:solidFill>
                </a:rPr>
                <a:t>e</a:t>
              </a:r>
              <a:r>
                <a:rPr lang="en-US" altLang="fr-FR" b="1" baseline="30000">
                  <a:solidFill>
                    <a:schemeClr val="bg2"/>
                  </a:solidFill>
                </a:rPr>
                <a:t>+</a:t>
              </a:r>
              <a:endParaRPr lang="en-US" altLang="fr-FR" b="1" baseline="-25000">
                <a:solidFill>
                  <a:schemeClr val="bg2"/>
                </a:solidFill>
              </a:endParaRPr>
            </a:p>
          </p:txBody>
        </p:sp>
        <p:sp>
          <p:nvSpPr>
            <p:cNvPr id="16515" name="Rectangle 41">
              <a:extLst>
                <a:ext uri="{FF2B5EF4-FFF2-40B4-BE49-F238E27FC236}">
                  <a16:creationId xmlns:a16="http://schemas.microsoft.com/office/drawing/2014/main" id="{09648DCD-72F1-1948-A0CD-60C68964C3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" y="1409"/>
              <a:ext cx="136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fr-FR" sz="1600" b="1">
                  <a:solidFill>
                    <a:srgbClr val="FF0000"/>
                  </a:solidFill>
                </a:rPr>
                <a:t>Positron range (r)</a:t>
              </a:r>
            </a:p>
          </p:txBody>
        </p:sp>
      </p:grpSp>
      <p:sp>
        <p:nvSpPr>
          <p:cNvPr id="16404" name="Rectangle 42">
            <a:extLst>
              <a:ext uri="{FF2B5EF4-FFF2-40B4-BE49-F238E27FC236}">
                <a16:creationId xmlns:a16="http://schemas.microsoft.com/office/drawing/2014/main" id="{FB8D8D71-82B9-FC43-9758-F4E41118E7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6" y="1516063"/>
            <a:ext cx="1376363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fr-FR" sz="1600" b="1">
                <a:solidFill>
                  <a:srgbClr val="993300"/>
                </a:solidFill>
              </a:rPr>
              <a:t>Acolinearity</a:t>
            </a:r>
          </a:p>
          <a:p>
            <a:pPr algn="ctr"/>
            <a:r>
              <a:rPr lang="en-US" altLang="fr-FR" sz="1600" b="1">
                <a:solidFill>
                  <a:srgbClr val="993300"/>
                </a:solidFill>
                <a:cs typeface="Arial" panose="020B0604020202020204" pitchFamily="34" charset="0"/>
              </a:rPr>
              <a:t>(</a:t>
            </a:r>
            <a:r>
              <a:rPr lang="el-GR" altLang="fr-FR" sz="1600" b="1">
                <a:solidFill>
                  <a:srgbClr val="993300"/>
                </a:solidFill>
                <a:cs typeface="Arial" panose="020B0604020202020204" pitchFamily="34" charset="0"/>
              </a:rPr>
              <a:t>α</a:t>
            </a:r>
            <a:r>
              <a:rPr lang="en-US" altLang="fr-FR" sz="1600" b="1">
                <a:solidFill>
                  <a:srgbClr val="993300"/>
                </a:solidFill>
                <a:cs typeface="Arial" panose="020B0604020202020204" pitchFamily="34" charset="0"/>
              </a:rPr>
              <a:t> D)</a:t>
            </a:r>
            <a:endParaRPr lang="el-GR" altLang="fr-FR" sz="1600" b="1">
              <a:solidFill>
                <a:srgbClr val="993300"/>
              </a:solidFill>
              <a:cs typeface="Arial" panose="020B0604020202020204" pitchFamily="34" charset="0"/>
            </a:endParaRPr>
          </a:p>
        </p:txBody>
      </p:sp>
      <p:grpSp>
        <p:nvGrpSpPr>
          <p:cNvPr id="4" name="Group 152">
            <a:extLst>
              <a:ext uri="{FF2B5EF4-FFF2-40B4-BE49-F238E27FC236}">
                <a16:creationId xmlns:a16="http://schemas.microsoft.com/office/drawing/2014/main" id="{A13E97D2-8531-054D-A2D3-5AB6151C9E1B}"/>
              </a:ext>
            </a:extLst>
          </p:cNvPr>
          <p:cNvGrpSpPr>
            <a:grpSpLocks/>
          </p:cNvGrpSpPr>
          <p:nvPr/>
        </p:nvGrpSpPr>
        <p:grpSpPr bwMode="auto">
          <a:xfrm>
            <a:off x="2151064" y="1489075"/>
            <a:ext cx="338137" cy="311150"/>
            <a:chOff x="608" y="938"/>
            <a:chExt cx="222" cy="196"/>
          </a:xfrm>
        </p:grpSpPr>
        <p:sp>
          <p:nvSpPr>
            <p:cNvPr id="3083307" name="Oval 43">
              <a:extLst>
                <a:ext uri="{FF2B5EF4-FFF2-40B4-BE49-F238E27FC236}">
                  <a16:creationId xmlns:a16="http://schemas.microsoft.com/office/drawing/2014/main" id="{5A9B1E41-D03F-7446-B07B-7615EE5F3CC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08" y="938"/>
              <a:ext cx="204" cy="196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2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>
                <a:latin typeface="Arial" charset="0"/>
                <a:ea typeface="ＭＳ Ｐゴシック" pitchFamily="64" charset="-128"/>
              </a:endParaRPr>
            </a:p>
          </p:txBody>
        </p:sp>
        <p:sp>
          <p:nvSpPr>
            <p:cNvPr id="16513" name="Rectangle 44">
              <a:extLst>
                <a:ext uri="{FF2B5EF4-FFF2-40B4-BE49-F238E27FC236}">
                  <a16:creationId xmlns:a16="http://schemas.microsoft.com/office/drawing/2014/main" id="{1BE01263-0CC4-F84D-B2D9-CFE6DC3586C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15" y="950"/>
              <a:ext cx="215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6675" tIns="26988" rIns="66675" bIns="26988">
              <a:spAutoFit/>
            </a:bodyPr>
            <a:lstStyle>
              <a:lvl1pPr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n-US" altLang="fr-FR" sz="1600" b="1">
                  <a:solidFill>
                    <a:schemeClr val="bg2"/>
                  </a:solidFill>
                </a:rPr>
                <a:t>e</a:t>
              </a:r>
              <a:r>
                <a:rPr lang="en-US" altLang="fr-FR" sz="1600" b="1" baseline="30000">
                  <a:solidFill>
                    <a:schemeClr val="bg2"/>
                  </a:solidFill>
                </a:rPr>
                <a:t>+</a:t>
              </a:r>
            </a:p>
          </p:txBody>
        </p:sp>
      </p:grpSp>
      <p:sp>
        <p:nvSpPr>
          <p:cNvPr id="3083309" name="AutoShape 45">
            <a:extLst>
              <a:ext uri="{FF2B5EF4-FFF2-40B4-BE49-F238E27FC236}">
                <a16:creationId xmlns:a16="http://schemas.microsoft.com/office/drawing/2014/main" id="{F7C0D686-5F73-0D40-A2C6-038EF91CD8A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044950" y="1403351"/>
            <a:ext cx="1003300" cy="898525"/>
          </a:xfrm>
          <a:prstGeom prst="star5">
            <a:avLst/>
          </a:prstGeom>
          <a:gradFill flip="none" rotWithShape="1">
            <a:gsLst>
              <a:gs pos="99000">
                <a:schemeClr val="tx2"/>
              </a:gs>
              <a:gs pos="8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  <a:ea typeface="ＭＳ Ｐゴシック" pitchFamily="64" charset="-128"/>
            </a:endParaRPr>
          </a:p>
        </p:txBody>
      </p:sp>
      <p:grpSp>
        <p:nvGrpSpPr>
          <p:cNvPr id="5" name="Group 155">
            <a:extLst>
              <a:ext uri="{FF2B5EF4-FFF2-40B4-BE49-F238E27FC236}">
                <a16:creationId xmlns:a16="http://schemas.microsoft.com/office/drawing/2014/main" id="{39DC8B18-883C-0742-8C13-35A0EB786E97}"/>
              </a:ext>
            </a:extLst>
          </p:cNvPr>
          <p:cNvGrpSpPr>
            <a:grpSpLocks/>
          </p:cNvGrpSpPr>
          <p:nvPr/>
        </p:nvGrpSpPr>
        <p:grpSpPr bwMode="auto">
          <a:xfrm>
            <a:off x="4491038" y="1782763"/>
            <a:ext cx="322262" cy="311150"/>
            <a:chOff x="2190" y="1123"/>
            <a:chExt cx="211" cy="196"/>
          </a:xfrm>
        </p:grpSpPr>
        <p:sp>
          <p:nvSpPr>
            <p:cNvPr id="3083311" name="Oval 47">
              <a:extLst>
                <a:ext uri="{FF2B5EF4-FFF2-40B4-BE49-F238E27FC236}">
                  <a16:creationId xmlns:a16="http://schemas.microsoft.com/office/drawing/2014/main" id="{B2F5E280-9632-F640-BB17-589D8D03BAA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90" y="1123"/>
              <a:ext cx="205" cy="196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34902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>
                <a:latin typeface="Arial" charset="0"/>
                <a:ea typeface="ＭＳ Ｐゴシック" pitchFamily="64" charset="-128"/>
              </a:endParaRPr>
            </a:p>
          </p:txBody>
        </p:sp>
        <p:sp>
          <p:nvSpPr>
            <p:cNvPr id="16511" name="Rectangle 48">
              <a:extLst>
                <a:ext uri="{FF2B5EF4-FFF2-40B4-BE49-F238E27FC236}">
                  <a16:creationId xmlns:a16="http://schemas.microsoft.com/office/drawing/2014/main" id="{AE096F39-C67B-854E-A845-511C8550543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208" y="1133"/>
              <a:ext cx="193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6675" tIns="26988" rIns="66675" bIns="26988">
              <a:spAutoFit/>
            </a:bodyPr>
            <a:lstStyle>
              <a:lvl1pPr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n-US" altLang="fr-FR" sz="1600" b="1">
                  <a:solidFill>
                    <a:schemeClr val="bg2"/>
                  </a:solidFill>
                </a:rPr>
                <a:t>e</a:t>
              </a:r>
              <a:r>
                <a:rPr lang="en-US" altLang="fr-FR" sz="1600" b="1" baseline="30000">
                  <a:solidFill>
                    <a:schemeClr val="bg2"/>
                  </a:solidFill>
                </a:rPr>
                <a:t>-</a:t>
              </a:r>
            </a:p>
          </p:txBody>
        </p:sp>
      </p:grpSp>
      <p:grpSp>
        <p:nvGrpSpPr>
          <p:cNvPr id="16408" name="Group 75">
            <a:extLst>
              <a:ext uri="{FF2B5EF4-FFF2-40B4-BE49-F238E27FC236}">
                <a16:creationId xmlns:a16="http://schemas.microsoft.com/office/drawing/2014/main" id="{920EF36B-96D4-8541-AAAC-FA6FFE94CFFA}"/>
              </a:ext>
            </a:extLst>
          </p:cNvPr>
          <p:cNvGrpSpPr>
            <a:grpSpLocks/>
          </p:cNvGrpSpPr>
          <p:nvPr/>
        </p:nvGrpSpPr>
        <p:grpSpPr bwMode="auto">
          <a:xfrm>
            <a:off x="2005013" y="1714500"/>
            <a:ext cx="341312" cy="311150"/>
            <a:chOff x="3121" y="2061"/>
            <a:chExt cx="222" cy="196"/>
          </a:xfrm>
        </p:grpSpPr>
        <p:sp>
          <p:nvSpPr>
            <p:cNvPr id="3083340" name="Oval 76">
              <a:extLst>
                <a:ext uri="{FF2B5EF4-FFF2-40B4-BE49-F238E27FC236}">
                  <a16:creationId xmlns:a16="http://schemas.microsoft.com/office/drawing/2014/main" id="{62D06A63-D34F-FE47-A215-A4678743C4B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121" y="2061"/>
              <a:ext cx="205" cy="196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2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>
                <a:latin typeface="Arial" charset="0"/>
                <a:ea typeface="ＭＳ Ｐゴシック" pitchFamily="64" charset="-128"/>
              </a:endParaRPr>
            </a:p>
          </p:txBody>
        </p:sp>
        <p:sp>
          <p:nvSpPr>
            <p:cNvPr id="16509" name="Rectangle 77">
              <a:extLst>
                <a:ext uri="{FF2B5EF4-FFF2-40B4-BE49-F238E27FC236}">
                  <a16:creationId xmlns:a16="http://schemas.microsoft.com/office/drawing/2014/main" id="{3F1BD35F-EFE6-B144-AC35-5A774500E8D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129" y="2073"/>
              <a:ext cx="214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6675" tIns="26988" rIns="66675" bIns="26988">
              <a:spAutoFit/>
            </a:bodyPr>
            <a:lstStyle>
              <a:lvl1pPr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n-US" altLang="fr-FR" sz="1600" b="1">
                  <a:solidFill>
                    <a:schemeClr val="bg2"/>
                  </a:solidFill>
                </a:rPr>
                <a:t>e</a:t>
              </a:r>
              <a:r>
                <a:rPr lang="en-US" altLang="fr-FR" sz="1600" b="1" baseline="30000">
                  <a:solidFill>
                    <a:schemeClr val="bg2"/>
                  </a:solidFill>
                </a:rPr>
                <a:t>+</a:t>
              </a:r>
            </a:p>
          </p:txBody>
        </p:sp>
      </p:grpSp>
      <p:sp>
        <p:nvSpPr>
          <p:cNvPr id="16409" name="Rectangle 78">
            <a:extLst>
              <a:ext uri="{FF2B5EF4-FFF2-40B4-BE49-F238E27FC236}">
                <a16:creationId xmlns:a16="http://schemas.microsoft.com/office/drawing/2014/main" id="{E5F9D050-035D-F849-92FA-401D30092CF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71576" y="2509839"/>
            <a:ext cx="1787525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6675" tIns="26988" rIns="66675" bIns="26988">
            <a:spAutoFit/>
          </a:bodyPr>
          <a:lstStyle>
            <a:lvl1pPr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fr-FR" sz="1400" b="1">
                <a:solidFill>
                  <a:schemeClr val="tx2"/>
                </a:solidFill>
              </a:rPr>
              <a:t>Neutron-deficient </a:t>
            </a:r>
          </a:p>
          <a:p>
            <a:pPr algn="ctr">
              <a:lnSpc>
                <a:spcPct val="90000"/>
              </a:lnSpc>
            </a:pPr>
            <a:r>
              <a:rPr lang="en-US" altLang="fr-FR" sz="1400" b="1">
                <a:solidFill>
                  <a:schemeClr val="tx2"/>
                </a:solidFill>
              </a:rPr>
              <a:t>isotope</a:t>
            </a:r>
          </a:p>
        </p:txBody>
      </p:sp>
      <p:sp>
        <p:nvSpPr>
          <p:cNvPr id="16410" name="Oval 79">
            <a:extLst>
              <a:ext uri="{FF2B5EF4-FFF2-40B4-BE49-F238E27FC236}">
                <a16:creationId xmlns:a16="http://schemas.microsoft.com/office/drawing/2014/main" id="{ECE01BD7-0302-7A4E-B05B-96293E7F348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57425" y="2141538"/>
            <a:ext cx="311150" cy="311150"/>
          </a:xfrm>
          <a:prstGeom prst="ellipse">
            <a:avLst/>
          </a:prstGeom>
          <a:gradFill rotWithShape="1">
            <a:gsLst>
              <a:gs pos="0">
                <a:srgbClr val="FF3399"/>
              </a:gs>
              <a:gs pos="100000">
                <a:srgbClr val="511031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/>
          </a:p>
        </p:txBody>
      </p:sp>
      <p:sp>
        <p:nvSpPr>
          <p:cNvPr id="16411" name="Rectangle 80">
            <a:extLst>
              <a:ext uri="{FF2B5EF4-FFF2-40B4-BE49-F238E27FC236}">
                <a16:creationId xmlns:a16="http://schemas.microsoft.com/office/drawing/2014/main" id="{B2BC0F3E-6C7A-CD4C-B623-2D8C52E6D54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87588" y="2144714"/>
            <a:ext cx="2603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6675" tIns="26988" rIns="66675" bIns="26988">
            <a:spAutoFit/>
          </a:bodyPr>
          <a:lstStyle>
            <a:lvl1pPr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fr-FR" sz="1600" b="1">
                <a:solidFill>
                  <a:schemeClr val="bg2"/>
                </a:solidFill>
              </a:rPr>
              <a:t>p</a:t>
            </a:r>
          </a:p>
        </p:txBody>
      </p:sp>
      <p:sp>
        <p:nvSpPr>
          <p:cNvPr id="16412" name="Oval 81">
            <a:extLst>
              <a:ext uri="{FF2B5EF4-FFF2-40B4-BE49-F238E27FC236}">
                <a16:creationId xmlns:a16="http://schemas.microsoft.com/office/drawing/2014/main" id="{A7475367-7073-4D4A-9248-DC1B777835C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182813" y="1912938"/>
            <a:ext cx="315912" cy="311150"/>
          </a:xfrm>
          <a:prstGeom prst="ellipse">
            <a:avLst/>
          </a:prstGeom>
          <a:gradFill rotWithShape="1">
            <a:gsLst>
              <a:gs pos="0">
                <a:srgbClr val="FF3399"/>
              </a:gs>
              <a:gs pos="100000">
                <a:srgbClr val="511031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/>
          </a:p>
        </p:txBody>
      </p:sp>
      <p:sp>
        <p:nvSpPr>
          <p:cNvPr id="16413" name="Rectangle 82">
            <a:extLst>
              <a:ext uri="{FF2B5EF4-FFF2-40B4-BE49-F238E27FC236}">
                <a16:creationId xmlns:a16="http://schemas.microsoft.com/office/drawing/2014/main" id="{868EFCF6-DD61-4D42-B917-77EDA8C9CAE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16150" y="1916114"/>
            <a:ext cx="2603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6675" tIns="26988" rIns="66675" bIns="26988">
            <a:spAutoFit/>
          </a:bodyPr>
          <a:lstStyle>
            <a:lvl1pPr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fr-FR" sz="1600" b="1">
                <a:solidFill>
                  <a:schemeClr val="bg2"/>
                </a:solidFill>
              </a:rPr>
              <a:t>p</a:t>
            </a:r>
          </a:p>
        </p:txBody>
      </p:sp>
      <p:sp>
        <p:nvSpPr>
          <p:cNvPr id="16414" name="Oval 83">
            <a:extLst>
              <a:ext uri="{FF2B5EF4-FFF2-40B4-BE49-F238E27FC236}">
                <a16:creationId xmlns:a16="http://schemas.microsoft.com/office/drawing/2014/main" id="{1A2EB302-D47B-B44E-9F37-02B4B743BE1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12950" y="1481138"/>
            <a:ext cx="312738" cy="311150"/>
          </a:xfrm>
          <a:prstGeom prst="ellipse">
            <a:avLst/>
          </a:prstGeom>
          <a:gradFill rotWithShape="1">
            <a:gsLst>
              <a:gs pos="0">
                <a:srgbClr val="FF3399"/>
              </a:gs>
              <a:gs pos="100000">
                <a:srgbClr val="511031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/>
          </a:p>
        </p:txBody>
      </p:sp>
      <p:sp>
        <p:nvSpPr>
          <p:cNvPr id="16415" name="Rectangle 84">
            <a:extLst>
              <a:ext uri="{FF2B5EF4-FFF2-40B4-BE49-F238E27FC236}">
                <a16:creationId xmlns:a16="http://schemas.microsoft.com/office/drawing/2014/main" id="{312477E7-B58B-5A4F-A633-FA93988A257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44700" y="1484314"/>
            <a:ext cx="2603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6675" tIns="26988" rIns="66675" bIns="26988">
            <a:spAutoFit/>
          </a:bodyPr>
          <a:lstStyle>
            <a:lvl1pPr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fr-FR" sz="1600" b="1">
                <a:solidFill>
                  <a:schemeClr val="bg2"/>
                </a:solidFill>
              </a:rPr>
              <a:t>p</a:t>
            </a:r>
          </a:p>
        </p:txBody>
      </p:sp>
      <p:sp>
        <p:nvSpPr>
          <p:cNvPr id="16416" name="Oval 85">
            <a:extLst>
              <a:ext uri="{FF2B5EF4-FFF2-40B4-BE49-F238E27FC236}">
                <a16:creationId xmlns:a16="http://schemas.microsoft.com/office/drawing/2014/main" id="{C441663C-B4FB-E44B-B67E-C5836A85AB2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2413" y="1519238"/>
            <a:ext cx="315912" cy="311150"/>
          </a:xfrm>
          <a:prstGeom prst="ellipse">
            <a:avLst/>
          </a:prstGeom>
          <a:gradFill rotWithShape="1">
            <a:gsLst>
              <a:gs pos="0">
                <a:srgbClr val="FF3399"/>
              </a:gs>
              <a:gs pos="100000">
                <a:srgbClr val="511031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/>
          </a:p>
        </p:txBody>
      </p:sp>
      <p:sp>
        <p:nvSpPr>
          <p:cNvPr id="16417" name="Rectangle 86">
            <a:extLst>
              <a:ext uri="{FF2B5EF4-FFF2-40B4-BE49-F238E27FC236}">
                <a16:creationId xmlns:a16="http://schemas.microsoft.com/office/drawing/2014/main" id="{89B596BD-ED59-A945-BB38-E2F9931FDC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0" y="1522414"/>
            <a:ext cx="2603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6675" tIns="26988" rIns="66675" bIns="26988">
            <a:spAutoFit/>
          </a:bodyPr>
          <a:lstStyle>
            <a:lvl1pPr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fr-FR" sz="1600" b="1">
                <a:solidFill>
                  <a:schemeClr val="bg2"/>
                </a:solidFill>
              </a:rPr>
              <a:t>p</a:t>
            </a:r>
          </a:p>
        </p:txBody>
      </p:sp>
      <p:sp>
        <p:nvSpPr>
          <p:cNvPr id="16418" name="Oval 87">
            <a:extLst>
              <a:ext uri="{FF2B5EF4-FFF2-40B4-BE49-F238E27FC236}">
                <a16:creationId xmlns:a16="http://schemas.microsoft.com/office/drawing/2014/main" id="{E2087CC5-1FCD-FE4E-8991-1A429BF0F0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82750" y="1976438"/>
            <a:ext cx="312738" cy="311150"/>
          </a:xfrm>
          <a:prstGeom prst="ellipse">
            <a:avLst/>
          </a:prstGeom>
          <a:gradFill rotWithShape="1">
            <a:gsLst>
              <a:gs pos="0">
                <a:srgbClr val="FF3399"/>
              </a:gs>
              <a:gs pos="100000">
                <a:srgbClr val="511031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/>
          </a:p>
        </p:txBody>
      </p:sp>
      <p:sp>
        <p:nvSpPr>
          <p:cNvPr id="16419" name="Rectangle 88">
            <a:extLst>
              <a:ext uri="{FF2B5EF4-FFF2-40B4-BE49-F238E27FC236}">
                <a16:creationId xmlns:a16="http://schemas.microsoft.com/office/drawing/2014/main" id="{005B9D5C-1CD4-354B-8B3A-D2EDDF1DB6F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714500" y="1979614"/>
            <a:ext cx="2603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6675" tIns="26988" rIns="66675" bIns="26988">
            <a:spAutoFit/>
          </a:bodyPr>
          <a:lstStyle>
            <a:lvl1pPr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fr-FR" sz="1600" b="1">
                <a:solidFill>
                  <a:schemeClr val="bg2"/>
                </a:solidFill>
              </a:rPr>
              <a:t>p</a:t>
            </a:r>
          </a:p>
        </p:txBody>
      </p:sp>
      <p:sp>
        <p:nvSpPr>
          <p:cNvPr id="3083353" name="Oval 89">
            <a:extLst>
              <a:ext uri="{FF2B5EF4-FFF2-40B4-BE49-F238E27FC236}">
                <a16:creationId xmlns:a16="http://schemas.microsoft.com/office/drawing/2014/main" id="{2E7A0CCB-845F-144F-8491-650AAEBC87A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12950" y="1684338"/>
            <a:ext cx="312738" cy="31115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176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  <a:ea typeface="ＭＳ Ｐゴシック" pitchFamily="64" charset="-128"/>
            </a:endParaRPr>
          </a:p>
        </p:txBody>
      </p:sp>
      <p:sp>
        <p:nvSpPr>
          <p:cNvPr id="16421" name="Rectangle 90">
            <a:extLst>
              <a:ext uri="{FF2B5EF4-FFF2-40B4-BE49-F238E27FC236}">
                <a16:creationId xmlns:a16="http://schemas.microsoft.com/office/drawing/2014/main" id="{733B89D2-BD06-7940-96AF-A0621C2C912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58988" y="1700214"/>
            <a:ext cx="2603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6675" tIns="26988" rIns="66675" bIns="26988">
            <a:spAutoFit/>
          </a:bodyPr>
          <a:lstStyle>
            <a:lvl1pPr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fr-FR" sz="1600" b="1">
                <a:solidFill>
                  <a:schemeClr val="bg2"/>
                </a:solidFill>
              </a:rPr>
              <a:t>p</a:t>
            </a:r>
          </a:p>
        </p:txBody>
      </p:sp>
      <p:sp>
        <p:nvSpPr>
          <p:cNvPr id="3083355" name="Oval 91">
            <a:extLst>
              <a:ext uri="{FF2B5EF4-FFF2-40B4-BE49-F238E27FC236}">
                <a16:creationId xmlns:a16="http://schemas.microsoft.com/office/drawing/2014/main" id="{66704BB7-B9CD-C740-9C36-195A70D81D9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62151" y="2039938"/>
            <a:ext cx="315913" cy="31115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176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  <a:ea typeface="ＭＳ Ｐゴシック" pitchFamily="64" charset="-128"/>
            </a:endParaRPr>
          </a:p>
        </p:txBody>
      </p:sp>
      <p:sp>
        <p:nvSpPr>
          <p:cNvPr id="16423" name="Rectangle 92">
            <a:extLst>
              <a:ext uri="{FF2B5EF4-FFF2-40B4-BE49-F238E27FC236}">
                <a16:creationId xmlns:a16="http://schemas.microsoft.com/office/drawing/2014/main" id="{427ABC7C-E5BD-1D4F-851C-1AC8020D745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06600" y="2055814"/>
            <a:ext cx="2603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6675" tIns="26988" rIns="66675" bIns="26988">
            <a:spAutoFit/>
          </a:bodyPr>
          <a:lstStyle>
            <a:lvl1pPr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fr-FR" sz="1600" b="1">
                <a:solidFill>
                  <a:schemeClr val="bg2"/>
                </a:solidFill>
              </a:rPr>
              <a:t>n</a:t>
            </a:r>
          </a:p>
        </p:txBody>
      </p:sp>
      <p:sp>
        <p:nvSpPr>
          <p:cNvPr id="3083357" name="Oval 93">
            <a:extLst>
              <a:ext uri="{FF2B5EF4-FFF2-40B4-BE49-F238E27FC236}">
                <a16:creationId xmlns:a16="http://schemas.microsoft.com/office/drawing/2014/main" id="{507E9E8F-5FC8-204F-93BE-12B549B71FE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03400" y="1608138"/>
            <a:ext cx="312738" cy="31115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176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  <a:ea typeface="ＭＳ Ｐゴシック" pitchFamily="64" charset="-128"/>
            </a:endParaRPr>
          </a:p>
        </p:txBody>
      </p:sp>
      <p:sp>
        <p:nvSpPr>
          <p:cNvPr id="16425" name="Rectangle 94">
            <a:extLst>
              <a:ext uri="{FF2B5EF4-FFF2-40B4-BE49-F238E27FC236}">
                <a16:creationId xmlns:a16="http://schemas.microsoft.com/office/drawing/2014/main" id="{4A740686-E3F4-DF4C-93D7-F2E40574C33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47850" y="1604964"/>
            <a:ext cx="2603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6675" tIns="26988" rIns="66675" bIns="26988">
            <a:spAutoFit/>
          </a:bodyPr>
          <a:lstStyle>
            <a:lvl1pPr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fr-FR" sz="1600" b="1">
                <a:solidFill>
                  <a:schemeClr val="bg2"/>
                </a:solidFill>
              </a:rPr>
              <a:t>n</a:t>
            </a:r>
          </a:p>
        </p:txBody>
      </p:sp>
      <p:sp>
        <p:nvSpPr>
          <p:cNvPr id="3083359" name="Oval 95">
            <a:extLst>
              <a:ext uri="{FF2B5EF4-FFF2-40B4-BE49-F238E27FC236}">
                <a16:creationId xmlns:a16="http://schemas.microsoft.com/office/drawing/2014/main" id="{FA89529D-BFEE-1144-B4BA-9EE386B7C07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03414" y="1811338"/>
            <a:ext cx="312737" cy="31115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176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  <a:ea typeface="ＭＳ Ｐゴシック" pitchFamily="64" charset="-128"/>
            </a:endParaRPr>
          </a:p>
        </p:txBody>
      </p:sp>
      <p:sp>
        <p:nvSpPr>
          <p:cNvPr id="16427" name="Rectangle 96">
            <a:extLst>
              <a:ext uri="{FF2B5EF4-FFF2-40B4-BE49-F238E27FC236}">
                <a16:creationId xmlns:a16="http://schemas.microsoft.com/office/drawing/2014/main" id="{4BF234A9-9E15-C045-A82D-289AFB5F09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47863" y="1827214"/>
            <a:ext cx="2603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6675" tIns="26988" rIns="66675" bIns="26988">
            <a:spAutoFit/>
          </a:bodyPr>
          <a:lstStyle>
            <a:lvl1pPr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fr-FR" sz="1600" b="1">
                <a:solidFill>
                  <a:schemeClr val="bg2"/>
                </a:solidFill>
              </a:rPr>
              <a:t>n</a:t>
            </a:r>
          </a:p>
        </p:txBody>
      </p:sp>
      <p:sp>
        <p:nvSpPr>
          <p:cNvPr id="3083361" name="Oval 97">
            <a:extLst>
              <a:ext uri="{FF2B5EF4-FFF2-40B4-BE49-F238E27FC236}">
                <a16:creationId xmlns:a16="http://schemas.microsoft.com/office/drawing/2014/main" id="{05C08A6B-E66F-C74C-9BEA-1C7F11D211C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73214" y="1735138"/>
            <a:ext cx="312737" cy="31115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176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  <a:ea typeface="ＭＳ Ｐゴシック" pitchFamily="64" charset="-128"/>
            </a:endParaRPr>
          </a:p>
        </p:txBody>
      </p:sp>
      <p:sp>
        <p:nvSpPr>
          <p:cNvPr id="16429" name="Rectangle 98">
            <a:extLst>
              <a:ext uri="{FF2B5EF4-FFF2-40B4-BE49-F238E27FC236}">
                <a16:creationId xmlns:a16="http://schemas.microsoft.com/office/drawing/2014/main" id="{6043A274-E6CC-D146-BD95-858351B3FF2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17663" y="1751014"/>
            <a:ext cx="2603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6675" tIns="26988" rIns="66675" bIns="26988">
            <a:spAutoFit/>
          </a:bodyPr>
          <a:lstStyle>
            <a:lvl1pPr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fr-FR" sz="1600" b="1">
                <a:solidFill>
                  <a:schemeClr val="bg2"/>
                </a:solidFill>
              </a:rPr>
              <a:t>n</a:t>
            </a:r>
          </a:p>
        </p:txBody>
      </p:sp>
      <p:grpSp>
        <p:nvGrpSpPr>
          <p:cNvPr id="16430" name="Group 99">
            <a:extLst>
              <a:ext uri="{FF2B5EF4-FFF2-40B4-BE49-F238E27FC236}">
                <a16:creationId xmlns:a16="http://schemas.microsoft.com/office/drawing/2014/main" id="{D195CABF-AB60-D742-AE43-BC1DC4C19458}"/>
              </a:ext>
            </a:extLst>
          </p:cNvPr>
          <p:cNvGrpSpPr>
            <a:grpSpLocks/>
          </p:cNvGrpSpPr>
          <p:nvPr/>
        </p:nvGrpSpPr>
        <p:grpSpPr bwMode="auto">
          <a:xfrm>
            <a:off x="2017714" y="1685925"/>
            <a:ext cx="307975" cy="311150"/>
            <a:chOff x="3099" y="3168"/>
            <a:chExt cx="204" cy="196"/>
          </a:xfrm>
        </p:grpSpPr>
        <p:sp>
          <p:nvSpPr>
            <p:cNvPr id="16506" name="Oval 100">
              <a:extLst>
                <a:ext uri="{FF2B5EF4-FFF2-40B4-BE49-F238E27FC236}">
                  <a16:creationId xmlns:a16="http://schemas.microsoft.com/office/drawing/2014/main" id="{71FFC476-51C0-6A42-B625-57936CE68D8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099" y="3168"/>
              <a:ext cx="204" cy="196"/>
            </a:xfrm>
            <a:prstGeom prst="ellipse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51103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fr-FR" altLang="fr-FR"/>
            </a:p>
          </p:txBody>
        </p:sp>
        <p:sp>
          <p:nvSpPr>
            <p:cNvPr id="16507" name="Rectangle 101">
              <a:extLst>
                <a:ext uri="{FF2B5EF4-FFF2-40B4-BE49-F238E27FC236}">
                  <a16:creationId xmlns:a16="http://schemas.microsoft.com/office/drawing/2014/main" id="{F4DD84A2-71BF-3F48-BFE4-D5401778164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119" y="3170"/>
              <a:ext cx="172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6675" tIns="26988" rIns="66675" bIns="26988">
              <a:spAutoFit/>
            </a:bodyPr>
            <a:lstStyle>
              <a:lvl1pPr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n-US" altLang="fr-FR" sz="1600" b="1">
                  <a:solidFill>
                    <a:schemeClr val="bg2"/>
                  </a:solidFill>
                </a:rPr>
                <a:t>p</a:t>
              </a:r>
            </a:p>
          </p:txBody>
        </p:sp>
      </p:grpSp>
      <p:sp>
        <p:nvSpPr>
          <p:cNvPr id="3083366" name="Oval 102">
            <a:extLst>
              <a:ext uri="{FF2B5EF4-FFF2-40B4-BE49-F238E27FC236}">
                <a16:creationId xmlns:a16="http://schemas.microsoft.com/office/drawing/2014/main" id="{1B5A9BB6-7297-3843-BC7C-E77A2A64F0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744663" y="1358900"/>
            <a:ext cx="315912" cy="31115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176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  <a:ea typeface="ＭＳ Ｐゴシック" pitchFamily="64" charset="-128"/>
            </a:endParaRPr>
          </a:p>
        </p:txBody>
      </p:sp>
      <p:sp>
        <p:nvSpPr>
          <p:cNvPr id="16432" name="Rectangle 103">
            <a:extLst>
              <a:ext uri="{FF2B5EF4-FFF2-40B4-BE49-F238E27FC236}">
                <a16:creationId xmlns:a16="http://schemas.microsoft.com/office/drawing/2014/main" id="{B8657463-5666-CA42-BCD4-E322C4CD29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792288" y="1374776"/>
            <a:ext cx="2603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6675" tIns="26988" rIns="66675" bIns="26988">
            <a:spAutoFit/>
          </a:bodyPr>
          <a:lstStyle>
            <a:lvl1pPr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fr-FR" sz="1600" b="1">
                <a:solidFill>
                  <a:schemeClr val="bg2"/>
                </a:solidFill>
              </a:rPr>
              <a:t>n</a:t>
            </a:r>
          </a:p>
        </p:txBody>
      </p:sp>
      <p:grpSp>
        <p:nvGrpSpPr>
          <p:cNvPr id="8" name="Group 150">
            <a:extLst>
              <a:ext uri="{FF2B5EF4-FFF2-40B4-BE49-F238E27FC236}">
                <a16:creationId xmlns:a16="http://schemas.microsoft.com/office/drawing/2014/main" id="{74D127DD-8E84-1744-A9FD-3E738962A891}"/>
              </a:ext>
            </a:extLst>
          </p:cNvPr>
          <p:cNvGrpSpPr>
            <a:grpSpLocks/>
          </p:cNvGrpSpPr>
          <p:nvPr/>
        </p:nvGrpSpPr>
        <p:grpSpPr bwMode="auto">
          <a:xfrm>
            <a:off x="1455739" y="3657601"/>
            <a:ext cx="3709987" cy="2857687"/>
            <a:chOff x="158" y="2334"/>
            <a:chExt cx="2526" cy="2002"/>
          </a:xfrm>
        </p:grpSpPr>
        <p:pic>
          <p:nvPicPr>
            <p:cNvPr id="16488" name="Picture 104" descr="ACF">
              <a:extLst>
                <a:ext uri="{FF2B5EF4-FFF2-40B4-BE49-F238E27FC236}">
                  <a16:creationId xmlns:a16="http://schemas.microsoft.com/office/drawing/2014/main" id="{9D508C78-E783-EE4B-8CB0-C4690C1479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" y="2479"/>
              <a:ext cx="1703" cy="1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89" name="Line 105">
              <a:extLst>
                <a:ext uri="{FF2B5EF4-FFF2-40B4-BE49-F238E27FC236}">
                  <a16:creationId xmlns:a16="http://schemas.microsoft.com/office/drawing/2014/main" id="{08323976-1ADE-4643-8507-5BE7816B76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0" y="2900"/>
              <a:ext cx="1088" cy="658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490" name="Line 106">
              <a:extLst>
                <a:ext uri="{FF2B5EF4-FFF2-40B4-BE49-F238E27FC236}">
                  <a16:creationId xmlns:a16="http://schemas.microsoft.com/office/drawing/2014/main" id="{4E4C988F-A378-244D-B6AA-FE604E59AD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0" y="2978"/>
              <a:ext cx="1088" cy="658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491" name="Line 107">
              <a:extLst>
                <a:ext uri="{FF2B5EF4-FFF2-40B4-BE49-F238E27FC236}">
                  <a16:creationId xmlns:a16="http://schemas.microsoft.com/office/drawing/2014/main" id="{4A706739-F6D2-B540-A64E-DFDBDDFA10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9" y="3046"/>
              <a:ext cx="1088" cy="658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492" name="Line 108">
              <a:extLst>
                <a:ext uri="{FF2B5EF4-FFF2-40B4-BE49-F238E27FC236}">
                  <a16:creationId xmlns:a16="http://schemas.microsoft.com/office/drawing/2014/main" id="{DADEF9F3-F0CD-BC4C-BF87-AC04CCCB73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8" y="3142"/>
              <a:ext cx="1033" cy="631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493" name="Line 109">
              <a:extLst>
                <a:ext uri="{FF2B5EF4-FFF2-40B4-BE49-F238E27FC236}">
                  <a16:creationId xmlns:a16="http://schemas.microsoft.com/office/drawing/2014/main" id="{AAD51674-6C74-454B-9D4F-89DEEC7514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4" y="2840"/>
              <a:ext cx="1074" cy="627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494" name="Line 110">
              <a:extLst>
                <a:ext uri="{FF2B5EF4-FFF2-40B4-BE49-F238E27FC236}">
                  <a16:creationId xmlns:a16="http://schemas.microsoft.com/office/drawing/2014/main" id="{511323F8-E5B3-EA49-A090-1BE4B778BE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9" y="2785"/>
              <a:ext cx="995" cy="585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495" name="Line 111">
              <a:extLst>
                <a:ext uri="{FF2B5EF4-FFF2-40B4-BE49-F238E27FC236}">
                  <a16:creationId xmlns:a16="http://schemas.microsoft.com/office/drawing/2014/main" id="{464B7E8D-A645-AB40-8763-CC14E3BBE4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86" y="3229"/>
              <a:ext cx="980" cy="594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496" name="Line 112">
              <a:extLst>
                <a:ext uri="{FF2B5EF4-FFF2-40B4-BE49-F238E27FC236}">
                  <a16:creationId xmlns:a16="http://schemas.microsoft.com/office/drawing/2014/main" id="{CBDF4CCA-2049-104B-8923-DE8F709F79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0" y="2739"/>
              <a:ext cx="933" cy="549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497" name="Rectangle 113">
              <a:extLst>
                <a:ext uri="{FF2B5EF4-FFF2-40B4-BE49-F238E27FC236}">
                  <a16:creationId xmlns:a16="http://schemas.microsoft.com/office/drawing/2014/main" id="{E7F9B7AC-58B1-6A49-A8FF-663EE4A39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" y="4077"/>
              <a:ext cx="1453" cy="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>
                  <a:solidFill>
                    <a:schemeClr val="tx2"/>
                  </a:solidFill>
                </a:rPr>
                <a:t>Parallel projections</a:t>
              </a:r>
            </a:p>
          </p:txBody>
        </p:sp>
        <p:grpSp>
          <p:nvGrpSpPr>
            <p:cNvPr id="16498" name="Group 114">
              <a:extLst>
                <a:ext uri="{FF2B5EF4-FFF2-40B4-BE49-F238E27FC236}">
                  <a16:creationId xmlns:a16="http://schemas.microsoft.com/office/drawing/2014/main" id="{571AF29A-9A05-4F4F-91C9-0C0C45EE0E1D}"/>
                </a:ext>
              </a:extLst>
            </p:cNvPr>
            <p:cNvGrpSpPr>
              <a:grpSpLocks/>
            </p:cNvGrpSpPr>
            <p:nvPr/>
          </p:nvGrpSpPr>
          <p:grpSpPr bwMode="auto">
            <a:xfrm rot="3541690">
              <a:off x="1601" y="2489"/>
              <a:ext cx="742" cy="476"/>
              <a:chOff x="3203" y="3009"/>
              <a:chExt cx="742" cy="476"/>
            </a:xfrm>
          </p:grpSpPr>
          <p:sp>
            <p:nvSpPr>
              <p:cNvPr id="16503" name="Freeform 115" descr="Dark upward diagonal">
                <a:extLst>
                  <a:ext uri="{FF2B5EF4-FFF2-40B4-BE49-F238E27FC236}">
                    <a16:creationId xmlns:a16="http://schemas.microsoft.com/office/drawing/2014/main" id="{9BF2EF6D-8620-DB47-89E3-276C12C78B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3" y="3162"/>
                <a:ext cx="610" cy="315"/>
              </a:xfrm>
              <a:custGeom>
                <a:avLst/>
                <a:gdLst>
                  <a:gd name="T0" fmla="*/ 0 w 609"/>
                  <a:gd name="T1" fmla="*/ 314 h 315"/>
                  <a:gd name="T2" fmla="*/ 0 w 609"/>
                  <a:gd name="T3" fmla="*/ 293 h 315"/>
                  <a:gd name="T4" fmla="*/ 17 w 609"/>
                  <a:gd name="T5" fmla="*/ 283 h 315"/>
                  <a:gd name="T6" fmla="*/ 25 w 609"/>
                  <a:gd name="T7" fmla="*/ 262 h 315"/>
                  <a:gd name="T8" fmla="*/ 42 w 609"/>
                  <a:gd name="T9" fmla="*/ 262 h 315"/>
                  <a:gd name="T10" fmla="*/ 75 w 609"/>
                  <a:gd name="T11" fmla="*/ 220 h 315"/>
                  <a:gd name="T12" fmla="*/ 108 w 609"/>
                  <a:gd name="T13" fmla="*/ 199 h 315"/>
                  <a:gd name="T14" fmla="*/ 117 w 609"/>
                  <a:gd name="T15" fmla="*/ 178 h 315"/>
                  <a:gd name="T16" fmla="*/ 117 w 609"/>
                  <a:gd name="T17" fmla="*/ 157 h 315"/>
                  <a:gd name="T18" fmla="*/ 117 w 609"/>
                  <a:gd name="T19" fmla="*/ 136 h 315"/>
                  <a:gd name="T20" fmla="*/ 117 w 609"/>
                  <a:gd name="T21" fmla="*/ 115 h 315"/>
                  <a:gd name="T22" fmla="*/ 133 w 609"/>
                  <a:gd name="T23" fmla="*/ 105 h 315"/>
                  <a:gd name="T24" fmla="*/ 142 w 609"/>
                  <a:gd name="T25" fmla="*/ 84 h 315"/>
                  <a:gd name="T26" fmla="*/ 158 w 609"/>
                  <a:gd name="T27" fmla="*/ 73 h 315"/>
                  <a:gd name="T28" fmla="*/ 167 w 609"/>
                  <a:gd name="T29" fmla="*/ 52 h 315"/>
                  <a:gd name="T30" fmla="*/ 183 w 609"/>
                  <a:gd name="T31" fmla="*/ 42 h 315"/>
                  <a:gd name="T32" fmla="*/ 208 w 609"/>
                  <a:gd name="T33" fmla="*/ 21 h 315"/>
                  <a:gd name="T34" fmla="*/ 242 w 609"/>
                  <a:gd name="T35" fmla="*/ 10 h 315"/>
                  <a:gd name="T36" fmla="*/ 258 w 609"/>
                  <a:gd name="T37" fmla="*/ 0 h 315"/>
                  <a:gd name="T38" fmla="*/ 275 w 609"/>
                  <a:gd name="T39" fmla="*/ 0 h 315"/>
                  <a:gd name="T40" fmla="*/ 292 w 609"/>
                  <a:gd name="T41" fmla="*/ 10 h 315"/>
                  <a:gd name="T42" fmla="*/ 339 w 609"/>
                  <a:gd name="T43" fmla="*/ 21 h 315"/>
                  <a:gd name="T44" fmla="*/ 347 w 609"/>
                  <a:gd name="T45" fmla="*/ 42 h 315"/>
                  <a:gd name="T46" fmla="*/ 364 w 609"/>
                  <a:gd name="T47" fmla="*/ 63 h 315"/>
                  <a:gd name="T48" fmla="*/ 364 w 609"/>
                  <a:gd name="T49" fmla="*/ 84 h 315"/>
                  <a:gd name="T50" fmla="*/ 372 w 609"/>
                  <a:gd name="T51" fmla="*/ 105 h 315"/>
                  <a:gd name="T52" fmla="*/ 381 w 609"/>
                  <a:gd name="T53" fmla="*/ 126 h 315"/>
                  <a:gd name="T54" fmla="*/ 389 w 609"/>
                  <a:gd name="T55" fmla="*/ 147 h 315"/>
                  <a:gd name="T56" fmla="*/ 389 w 609"/>
                  <a:gd name="T57" fmla="*/ 167 h 315"/>
                  <a:gd name="T58" fmla="*/ 406 w 609"/>
                  <a:gd name="T59" fmla="*/ 167 h 315"/>
                  <a:gd name="T60" fmla="*/ 422 w 609"/>
                  <a:gd name="T61" fmla="*/ 167 h 315"/>
                  <a:gd name="T62" fmla="*/ 439 w 609"/>
                  <a:gd name="T63" fmla="*/ 167 h 315"/>
                  <a:gd name="T64" fmla="*/ 456 w 609"/>
                  <a:gd name="T65" fmla="*/ 167 h 315"/>
                  <a:gd name="T66" fmla="*/ 472 w 609"/>
                  <a:gd name="T67" fmla="*/ 178 h 315"/>
                  <a:gd name="T68" fmla="*/ 489 w 609"/>
                  <a:gd name="T69" fmla="*/ 199 h 315"/>
                  <a:gd name="T70" fmla="*/ 489 w 609"/>
                  <a:gd name="T71" fmla="*/ 220 h 315"/>
                  <a:gd name="T72" fmla="*/ 506 w 609"/>
                  <a:gd name="T73" fmla="*/ 220 h 315"/>
                  <a:gd name="T74" fmla="*/ 522 w 609"/>
                  <a:gd name="T75" fmla="*/ 220 h 315"/>
                  <a:gd name="T76" fmla="*/ 539 w 609"/>
                  <a:gd name="T77" fmla="*/ 230 h 315"/>
                  <a:gd name="T78" fmla="*/ 547 w 609"/>
                  <a:gd name="T79" fmla="*/ 251 h 315"/>
                  <a:gd name="T80" fmla="*/ 564 w 609"/>
                  <a:gd name="T81" fmla="*/ 262 h 315"/>
                  <a:gd name="T82" fmla="*/ 581 w 609"/>
                  <a:gd name="T83" fmla="*/ 283 h 315"/>
                  <a:gd name="T84" fmla="*/ 597 w 609"/>
                  <a:gd name="T85" fmla="*/ 283 h 315"/>
                  <a:gd name="T86" fmla="*/ 614 w 609"/>
                  <a:gd name="T87" fmla="*/ 293 h 315"/>
                  <a:gd name="T88" fmla="*/ 631 w 609"/>
                  <a:gd name="T89" fmla="*/ 304 h 315"/>
                  <a:gd name="T90" fmla="*/ 631 w 609"/>
                  <a:gd name="T91" fmla="*/ 304 h 315"/>
                  <a:gd name="T92" fmla="*/ 631 w 609"/>
                  <a:gd name="T93" fmla="*/ 304 h 315"/>
                  <a:gd name="T94" fmla="*/ 639 w 609"/>
                  <a:gd name="T95" fmla="*/ 304 h 315"/>
                  <a:gd name="T96" fmla="*/ 622 w 609"/>
                  <a:gd name="T97" fmla="*/ 304 h 315"/>
                  <a:gd name="T98" fmla="*/ 0 w 609"/>
                  <a:gd name="T99" fmla="*/ 314 h 315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609"/>
                  <a:gd name="T151" fmla="*/ 0 h 315"/>
                  <a:gd name="T152" fmla="*/ 609 w 609"/>
                  <a:gd name="T153" fmla="*/ 315 h 315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609" h="315">
                    <a:moveTo>
                      <a:pt x="0" y="314"/>
                    </a:moveTo>
                    <a:lnTo>
                      <a:pt x="0" y="293"/>
                    </a:lnTo>
                    <a:lnTo>
                      <a:pt x="17" y="283"/>
                    </a:lnTo>
                    <a:lnTo>
                      <a:pt x="25" y="262"/>
                    </a:lnTo>
                    <a:lnTo>
                      <a:pt x="42" y="262"/>
                    </a:lnTo>
                    <a:lnTo>
                      <a:pt x="75" y="220"/>
                    </a:lnTo>
                    <a:lnTo>
                      <a:pt x="108" y="199"/>
                    </a:lnTo>
                    <a:lnTo>
                      <a:pt x="117" y="178"/>
                    </a:lnTo>
                    <a:lnTo>
                      <a:pt x="117" y="157"/>
                    </a:lnTo>
                    <a:lnTo>
                      <a:pt x="117" y="136"/>
                    </a:lnTo>
                    <a:lnTo>
                      <a:pt x="117" y="115"/>
                    </a:lnTo>
                    <a:lnTo>
                      <a:pt x="133" y="105"/>
                    </a:lnTo>
                    <a:lnTo>
                      <a:pt x="142" y="84"/>
                    </a:lnTo>
                    <a:lnTo>
                      <a:pt x="158" y="73"/>
                    </a:lnTo>
                    <a:lnTo>
                      <a:pt x="167" y="52"/>
                    </a:lnTo>
                    <a:lnTo>
                      <a:pt x="183" y="42"/>
                    </a:lnTo>
                    <a:lnTo>
                      <a:pt x="208" y="21"/>
                    </a:lnTo>
                    <a:lnTo>
                      <a:pt x="242" y="10"/>
                    </a:lnTo>
                    <a:lnTo>
                      <a:pt x="258" y="0"/>
                    </a:lnTo>
                    <a:lnTo>
                      <a:pt x="275" y="0"/>
                    </a:lnTo>
                    <a:lnTo>
                      <a:pt x="292" y="10"/>
                    </a:lnTo>
                    <a:lnTo>
                      <a:pt x="308" y="21"/>
                    </a:lnTo>
                    <a:lnTo>
                      <a:pt x="316" y="42"/>
                    </a:lnTo>
                    <a:lnTo>
                      <a:pt x="333" y="63"/>
                    </a:lnTo>
                    <a:lnTo>
                      <a:pt x="333" y="84"/>
                    </a:lnTo>
                    <a:lnTo>
                      <a:pt x="341" y="105"/>
                    </a:lnTo>
                    <a:lnTo>
                      <a:pt x="350" y="126"/>
                    </a:lnTo>
                    <a:lnTo>
                      <a:pt x="358" y="147"/>
                    </a:lnTo>
                    <a:lnTo>
                      <a:pt x="358" y="167"/>
                    </a:lnTo>
                    <a:lnTo>
                      <a:pt x="375" y="167"/>
                    </a:lnTo>
                    <a:lnTo>
                      <a:pt x="391" y="167"/>
                    </a:lnTo>
                    <a:lnTo>
                      <a:pt x="408" y="167"/>
                    </a:lnTo>
                    <a:lnTo>
                      <a:pt x="425" y="167"/>
                    </a:lnTo>
                    <a:lnTo>
                      <a:pt x="441" y="178"/>
                    </a:lnTo>
                    <a:lnTo>
                      <a:pt x="458" y="199"/>
                    </a:lnTo>
                    <a:lnTo>
                      <a:pt x="458" y="220"/>
                    </a:lnTo>
                    <a:lnTo>
                      <a:pt x="475" y="220"/>
                    </a:lnTo>
                    <a:lnTo>
                      <a:pt x="491" y="220"/>
                    </a:lnTo>
                    <a:lnTo>
                      <a:pt x="508" y="230"/>
                    </a:lnTo>
                    <a:lnTo>
                      <a:pt x="516" y="251"/>
                    </a:lnTo>
                    <a:lnTo>
                      <a:pt x="533" y="262"/>
                    </a:lnTo>
                    <a:lnTo>
                      <a:pt x="550" y="283"/>
                    </a:lnTo>
                    <a:lnTo>
                      <a:pt x="566" y="283"/>
                    </a:lnTo>
                    <a:lnTo>
                      <a:pt x="583" y="293"/>
                    </a:lnTo>
                    <a:lnTo>
                      <a:pt x="600" y="304"/>
                    </a:lnTo>
                    <a:lnTo>
                      <a:pt x="608" y="304"/>
                    </a:lnTo>
                    <a:lnTo>
                      <a:pt x="591" y="304"/>
                    </a:lnTo>
                    <a:lnTo>
                      <a:pt x="0" y="314"/>
                    </a:lnTo>
                  </a:path>
                </a:pathLst>
              </a:custGeom>
              <a:blipFill dpi="0" rotWithShape="0">
                <a:blip r:embed="rId7"/>
                <a:srcRect/>
                <a:tile tx="0" ty="0" sx="100000" sy="100000" flip="none" algn="tl"/>
              </a:blipFill>
              <a:ln w="12700" cap="rnd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504" name="Line 116" descr="Dark upward diagonal">
                <a:extLst>
                  <a:ext uri="{FF2B5EF4-FFF2-40B4-BE49-F238E27FC236}">
                    <a16:creationId xmlns:a16="http://schemas.microsoft.com/office/drawing/2014/main" id="{D3DB240C-ED1A-1240-B982-5C46FD39F3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11" y="3472"/>
                <a:ext cx="734" cy="0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6505" name="Line 117" descr="Dark upward diagonal">
                <a:extLst>
                  <a:ext uri="{FF2B5EF4-FFF2-40B4-BE49-F238E27FC236}">
                    <a16:creationId xmlns:a16="http://schemas.microsoft.com/office/drawing/2014/main" id="{2B8DBB4F-A046-2E4F-9482-AE376946DF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03" y="3009"/>
                <a:ext cx="0" cy="476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16499" name="Rectangle 118">
              <a:extLst>
                <a:ext uri="{FF2B5EF4-FFF2-40B4-BE49-F238E27FC236}">
                  <a16:creationId xmlns:a16="http://schemas.microsoft.com/office/drawing/2014/main" id="{C6B1095D-5BD8-BA41-8685-D44F64D08C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5" y="2334"/>
              <a:ext cx="809" cy="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 sz="1600" b="1">
                  <a:solidFill>
                    <a:schemeClr val="bg2"/>
                  </a:solidFill>
                </a:rPr>
                <a:t>Projection</a:t>
              </a:r>
            </a:p>
          </p:txBody>
        </p:sp>
        <p:sp>
          <p:nvSpPr>
            <p:cNvPr id="16500" name="Line 119">
              <a:extLst>
                <a:ext uri="{FF2B5EF4-FFF2-40B4-BE49-F238E27FC236}">
                  <a16:creationId xmlns:a16="http://schemas.microsoft.com/office/drawing/2014/main" id="{2DAF2EE3-5FD1-874F-A725-475F492BEA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2" y="2499"/>
              <a:ext cx="0" cy="832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501" name="Text Box 120">
              <a:extLst>
                <a:ext uri="{FF2B5EF4-FFF2-40B4-BE49-F238E27FC236}">
                  <a16:creationId xmlns:a16="http://schemas.microsoft.com/office/drawing/2014/main" id="{A9D2CA98-F611-D24F-B0FF-20EFC2958E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" y="2863"/>
              <a:ext cx="208" cy="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 b="1">
                  <a:solidFill>
                    <a:schemeClr val="bg2"/>
                  </a:solidFill>
                  <a:latin typeface="Symbol" pitchFamily="2" charset="2"/>
                </a:rPr>
                <a:t>f</a:t>
              </a:r>
            </a:p>
          </p:txBody>
        </p:sp>
        <p:sp>
          <p:nvSpPr>
            <p:cNvPr id="16502" name="Rectangle 121">
              <a:extLst>
                <a:ext uri="{FF2B5EF4-FFF2-40B4-BE49-F238E27FC236}">
                  <a16:creationId xmlns:a16="http://schemas.microsoft.com/office/drawing/2014/main" id="{AFE523CB-7931-5C49-99B5-F9F98FFA6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8" y="3156"/>
              <a:ext cx="170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6675" tIns="26988" rIns="66675" bIns="26988" anchor="ctr">
              <a:spAutoFit/>
            </a:bodyPr>
            <a:lstStyle>
              <a:lvl1pPr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85000"/>
                </a:lnSpc>
              </a:pPr>
              <a:r>
                <a:rPr lang="en-US" altLang="fr-FR">
                  <a:solidFill>
                    <a:schemeClr val="bg2"/>
                  </a:solidFill>
                </a:rPr>
                <a:t>s</a:t>
              </a:r>
            </a:p>
          </p:txBody>
        </p:sp>
      </p:grpSp>
      <p:grpSp>
        <p:nvGrpSpPr>
          <p:cNvPr id="10" name="Group 148">
            <a:extLst>
              <a:ext uri="{FF2B5EF4-FFF2-40B4-BE49-F238E27FC236}">
                <a16:creationId xmlns:a16="http://schemas.microsoft.com/office/drawing/2014/main" id="{4DAC65B7-53CA-8949-8E85-CBCBECA4EF6B}"/>
              </a:ext>
            </a:extLst>
          </p:cNvPr>
          <p:cNvGrpSpPr>
            <a:grpSpLocks/>
          </p:cNvGrpSpPr>
          <p:nvPr/>
        </p:nvGrpSpPr>
        <p:grpSpPr bwMode="auto">
          <a:xfrm>
            <a:off x="4211639" y="3773489"/>
            <a:ext cx="3144927" cy="2692400"/>
            <a:chOff x="2007" y="2377"/>
            <a:chExt cx="2058" cy="1696"/>
          </a:xfrm>
        </p:grpSpPr>
        <p:sp>
          <p:nvSpPr>
            <p:cNvPr id="16472" name="Line 122">
              <a:extLst>
                <a:ext uri="{FF2B5EF4-FFF2-40B4-BE49-F238E27FC236}">
                  <a16:creationId xmlns:a16="http://schemas.microsoft.com/office/drawing/2014/main" id="{81749623-FE34-E548-AF06-55C5DA4104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77" y="2858"/>
              <a:ext cx="0" cy="444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473" name="Rectangle 123">
              <a:extLst>
                <a:ext uri="{FF2B5EF4-FFF2-40B4-BE49-F238E27FC236}">
                  <a16:creationId xmlns:a16="http://schemas.microsoft.com/office/drawing/2014/main" id="{232BF106-0579-0A47-B36E-8D226C451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8" y="3840"/>
              <a:ext cx="158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>
                  <a:solidFill>
                    <a:schemeClr val="tx2"/>
                  </a:solidFill>
                </a:rPr>
                <a:t>PET data (sinograms)</a:t>
              </a:r>
            </a:p>
          </p:txBody>
        </p:sp>
        <p:graphicFrame>
          <p:nvGraphicFramePr>
            <p:cNvPr id="16474" name="Object 2">
              <a:extLst>
                <a:ext uri="{FF2B5EF4-FFF2-40B4-BE49-F238E27FC236}">
                  <a16:creationId xmlns:a16="http://schemas.microsoft.com/office/drawing/2014/main" id="{4A4FBD9A-CA35-5245-B15F-611DAFF204C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755" y="2461"/>
            <a:ext cx="749" cy="8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40" name="Image" r:id="rId8" imgW="1638300" imgH="1828800" progId="">
                    <p:embed/>
                  </p:oleObj>
                </mc:Choice>
                <mc:Fallback>
                  <p:oleObj name="Image" r:id="rId8" imgW="1638300" imgH="1828800" progId="">
                    <p:embed/>
                    <p:pic>
                      <p:nvPicPr>
                        <p:cNvPr id="16474" name="Object 2">
                          <a:extLst>
                            <a:ext uri="{FF2B5EF4-FFF2-40B4-BE49-F238E27FC236}">
                              <a16:creationId xmlns:a16="http://schemas.microsoft.com/office/drawing/2014/main" id="{4A4FBD9A-CA35-5245-B15F-611DAFF204C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55" y="2461"/>
                          <a:ext cx="749" cy="836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475" name="Object 3">
              <a:extLst>
                <a:ext uri="{FF2B5EF4-FFF2-40B4-BE49-F238E27FC236}">
                  <a16:creationId xmlns:a16="http://schemas.microsoft.com/office/drawing/2014/main" id="{EA1F6BAF-0982-D644-AEC4-D4BE20D0FC5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54" y="2557"/>
            <a:ext cx="749" cy="8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41" name="Image" r:id="rId10" imgW="1638300" imgH="1828800" progId="">
                    <p:embed/>
                  </p:oleObj>
                </mc:Choice>
                <mc:Fallback>
                  <p:oleObj name="Image" r:id="rId10" imgW="1638300" imgH="1828800" progId="">
                    <p:embed/>
                    <p:pic>
                      <p:nvPicPr>
                        <p:cNvPr id="16475" name="Object 3">
                          <a:extLst>
                            <a:ext uri="{FF2B5EF4-FFF2-40B4-BE49-F238E27FC236}">
                              <a16:creationId xmlns:a16="http://schemas.microsoft.com/office/drawing/2014/main" id="{EA1F6BAF-0982-D644-AEC4-D4BE20D0FC5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54" y="2557"/>
                          <a:ext cx="749" cy="836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476" name="Object 4">
              <a:extLst>
                <a:ext uri="{FF2B5EF4-FFF2-40B4-BE49-F238E27FC236}">
                  <a16:creationId xmlns:a16="http://schemas.microsoft.com/office/drawing/2014/main" id="{69BD4CE7-B560-AE42-B18B-AE9EED5335F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953" y="2653"/>
            <a:ext cx="749" cy="8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42" name="Image" r:id="rId11" imgW="1638300" imgH="1828800" progId="">
                    <p:embed/>
                  </p:oleObj>
                </mc:Choice>
                <mc:Fallback>
                  <p:oleObj name="Image" r:id="rId11" imgW="1638300" imgH="1828800" progId="">
                    <p:embed/>
                    <p:pic>
                      <p:nvPicPr>
                        <p:cNvPr id="16476" name="Object 4">
                          <a:extLst>
                            <a:ext uri="{FF2B5EF4-FFF2-40B4-BE49-F238E27FC236}">
                              <a16:creationId xmlns:a16="http://schemas.microsoft.com/office/drawing/2014/main" id="{69BD4CE7-B560-AE42-B18B-AE9EED5335F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53" y="2653"/>
                          <a:ext cx="749" cy="836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477" name="Object 5">
              <a:extLst>
                <a:ext uri="{FF2B5EF4-FFF2-40B4-BE49-F238E27FC236}">
                  <a16:creationId xmlns:a16="http://schemas.microsoft.com/office/drawing/2014/main" id="{D9ABE6CC-C4F0-FB47-A6F1-4A5286912D1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043" y="2749"/>
            <a:ext cx="749" cy="8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43" name="Image" r:id="rId12" imgW="1638300" imgH="1828800" progId="">
                    <p:embed/>
                  </p:oleObj>
                </mc:Choice>
                <mc:Fallback>
                  <p:oleObj name="Image" r:id="rId12" imgW="1638300" imgH="1828800" progId="">
                    <p:embed/>
                    <p:pic>
                      <p:nvPicPr>
                        <p:cNvPr id="16477" name="Object 5">
                          <a:extLst>
                            <a:ext uri="{FF2B5EF4-FFF2-40B4-BE49-F238E27FC236}">
                              <a16:creationId xmlns:a16="http://schemas.microsoft.com/office/drawing/2014/main" id="{D9ABE6CC-C4F0-FB47-A6F1-4A5286912D1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43" y="2749"/>
                          <a:ext cx="749" cy="836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478" name="Object 6">
              <a:extLst>
                <a:ext uri="{FF2B5EF4-FFF2-40B4-BE49-F238E27FC236}">
                  <a16:creationId xmlns:a16="http://schemas.microsoft.com/office/drawing/2014/main" id="{56B6F674-4220-C540-80CB-BD05C42F000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142" y="2845"/>
            <a:ext cx="749" cy="8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44" name="Image" r:id="rId13" imgW="1638300" imgH="1828800" progId="">
                    <p:embed/>
                  </p:oleObj>
                </mc:Choice>
                <mc:Fallback>
                  <p:oleObj name="Image" r:id="rId13" imgW="1638300" imgH="1828800" progId="">
                    <p:embed/>
                    <p:pic>
                      <p:nvPicPr>
                        <p:cNvPr id="16478" name="Object 6">
                          <a:extLst>
                            <a:ext uri="{FF2B5EF4-FFF2-40B4-BE49-F238E27FC236}">
                              <a16:creationId xmlns:a16="http://schemas.microsoft.com/office/drawing/2014/main" id="{56B6F674-4220-C540-80CB-BD05C42F000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42" y="2845"/>
                          <a:ext cx="749" cy="836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479" name="Line 129">
              <a:extLst>
                <a:ext uri="{FF2B5EF4-FFF2-40B4-BE49-F238E27FC236}">
                  <a16:creationId xmlns:a16="http://schemas.microsoft.com/office/drawing/2014/main" id="{382B22DF-3094-E44E-B714-A39E878FB8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48" y="3092"/>
              <a:ext cx="744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480" name="Line 130">
              <a:extLst>
                <a:ext uri="{FF2B5EF4-FFF2-40B4-BE49-F238E27FC236}">
                  <a16:creationId xmlns:a16="http://schemas.microsoft.com/office/drawing/2014/main" id="{903A585E-B048-5444-8BF2-C9A7F3C65A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5" y="3752"/>
              <a:ext cx="504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481" name="Text Box 131">
              <a:extLst>
                <a:ext uri="{FF2B5EF4-FFF2-40B4-BE49-F238E27FC236}">
                  <a16:creationId xmlns:a16="http://schemas.microsoft.com/office/drawing/2014/main" id="{01C69868-A230-9A40-8E61-2B06507A63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2" y="3618"/>
              <a:ext cx="19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>
                  <a:solidFill>
                    <a:schemeClr val="bg2"/>
                  </a:solidFill>
                </a:rPr>
                <a:t>s</a:t>
              </a:r>
            </a:p>
          </p:txBody>
        </p:sp>
        <p:sp>
          <p:nvSpPr>
            <p:cNvPr id="16482" name="Line 132">
              <a:extLst>
                <a:ext uri="{FF2B5EF4-FFF2-40B4-BE49-F238E27FC236}">
                  <a16:creationId xmlns:a16="http://schemas.microsoft.com/office/drawing/2014/main" id="{BC2AA7AC-40FD-8C4A-BF06-6787197C506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607" y="2438"/>
              <a:ext cx="356" cy="354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483" name="Text Box 133">
              <a:extLst>
                <a:ext uri="{FF2B5EF4-FFF2-40B4-BE49-F238E27FC236}">
                  <a16:creationId xmlns:a16="http://schemas.microsoft.com/office/drawing/2014/main" id="{8C921A6D-9CF4-3243-A814-08BD2C1AD5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7" y="2377"/>
              <a:ext cx="20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>
                  <a:solidFill>
                    <a:schemeClr val="bg2"/>
                  </a:solidFill>
                  <a:latin typeface="Comic Sans MS" panose="030F0902030302020204" pitchFamily="66" charset="0"/>
                </a:rPr>
                <a:t>z</a:t>
              </a:r>
            </a:p>
          </p:txBody>
        </p:sp>
        <p:sp>
          <p:nvSpPr>
            <p:cNvPr id="16484" name="Text Box 134">
              <a:extLst>
                <a:ext uri="{FF2B5EF4-FFF2-40B4-BE49-F238E27FC236}">
                  <a16:creationId xmlns:a16="http://schemas.microsoft.com/office/drawing/2014/main" id="{0ECBEF52-9C0A-DA48-99B9-66A5F2AEA8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69" y="2557"/>
              <a:ext cx="20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 b="1">
                  <a:solidFill>
                    <a:schemeClr val="bg2"/>
                  </a:solidFill>
                  <a:latin typeface="Symbol" pitchFamily="2" charset="2"/>
                </a:rPr>
                <a:t>f</a:t>
              </a:r>
            </a:p>
          </p:txBody>
        </p:sp>
        <p:sp>
          <p:nvSpPr>
            <p:cNvPr id="16485" name="Line 135">
              <a:extLst>
                <a:ext uri="{FF2B5EF4-FFF2-40B4-BE49-F238E27FC236}">
                  <a16:creationId xmlns:a16="http://schemas.microsoft.com/office/drawing/2014/main" id="{501B8BA7-0EAC-EE4C-B512-7AC9FD6935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65" y="3178"/>
              <a:ext cx="0" cy="444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486" name="Text Box 136">
              <a:extLst>
                <a:ext uri="{FF2B5EF4-FFF2-40B4-BE49-F238E27FC236}">
                  <a16:creationId xmlns:a16="http://schemas.microsoft.com/office/drawing/2014/main" id="{B3C57E06-9B30-B74B-BCE1-6427B712B3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57" y="2877"/>
              <a:ext cx="20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 b="1">
                  <a:solidFill>
                    <a:schemeClr val="bg2"/>
                  </a:solidFill>
                  <a:latin typeface="Symbol" pitchFamily="2" charset="2"/>
                </a:rPr>
                <a:t>f</a:t>
              </a:r>
            </a:p>
          </p:txBody>
        </p:sp>
        <p:sp>
          <p:nvSpPr>
            <p:cNvPr id="16487" name="Line 137">
              <a:extLst>
                <a:ext uri="{FF2B5EF4-FFF2-40B4-BE49-F238E27FC236}">
                  <a16:creationId xmlns:a16="http://schemas.microsoft.com/office/drawing/2014/main" id="{0498EA5A-5C9D-D847-9A34-DD57351C55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07" y="3085"/>
              <a:ext cx="1092" cy="16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6435" name="Rectangle 4">
            <a:extLst>
              <a:ext uri="{FF2B5EF4-FFF2-40B4-BE49-F238E27FC236}">
                <a16:creationId xmlns:a16="http://schemas.microsoft.com/office/drawing/2014/main" id="{6C42F654-6309-AA46-9122-99AE925995F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645650" y="1885950"/>
            <a:ext cx="9779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6675" tIns="26988" rIns="66675" bIns="26988">
            <a:spAutoFit/>
          </a:bodyPr>
          <a:lstStyle>
            <a:lvl1pPr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fr-FR" sz="1600" b="1" baseline="30000">
                <a:solidFill>
                  <a:schemeClr val="bg2"/>
                </a:solidFill>
              </a:rPr>
              <a:t>18</a:t>
            </a:r>
            <a:r>
              <a:rPr lang="en-US" altLang="fr-FR" sz="1600" b="1">
                <a:solidFill>
                  <a:schemeClr val="bg2"/>
                </a:solidFill>
              </a:rPr>
              <a:t>FDG</a:t>
            </a:r>
          </a:p>
          <a:p>
            <a:pPr algn="ctr">
              <a:lnSpc>
                <a:spcPct val="90000"/>
              </a:lnSpc>
            </a:pPr>
            <a:r>
              <a:rPr lang="en-US" altLang="fr-FR" sz="1600" b="1">
                <a:solidFill>
                  <a:schemeClr val="bg2"/>
                </a:solidFill>
              </a:rPr>
              <a:t>injection</a:t>
            </a:r>
          </a:p>
        </p:txBody>
      </p:sp>
      <p:sp>
        <p:nvSpPr>
          <p:cNvPr id="3083292" name="Line 28">
            <a:extLst>
              <a:ext uri="{FF2B5EF4-FFF2-40B4-BE49-F238E27FC236}">
                <a16:creationId xmlns:a16="http://schemas.microsoft.com/office/drawing/2014/main" id="{696AF83F-EC7A-0D4C-8048-82642E00AE55}"/>
              </a:ext>
            </a:extLst>
          </p:cNvPr>
          <p:cNvSpPr>
            <a:spLocks noChangeShapeType="1"/>
          </p:cNvSpPr>
          <p:nvPr/>
        </p:nvSpPr>
        <p:spPr bwMode="auto">
          <a:xfrm>
            <a:off x="8596313" y="1566864"/>
            <a:ext cx="0" cy="144462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3293" name="Line 29">
            <a:extLst>
              <a:ext uri="{FF2B5EF4-FFF2-40B4-BE49-F238E27FC236}">
                <a16:creationId xmlns:a16="http://schemas.microsoft.com/office/drawing/2014/main" id="{D89D0E1E-33D1-4441-9697-6BBE923C2F48}"/>
              </a:ext>
            </a:extLst>
          </p:cNvPr>
          <p:cNvSpPr>
            <a:spLocks noChangeShapeType="1"/>
          </p:cNvSpPr>
          <p:nvPr/>
        </p:nvSpPr>
        <p:spPr bwMode="auto">
          <a:xfrm>
            <a:off x="8024813" y="2144713"/>
            <a:ext cx="1111250" cy="220662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3294" name="Line 30">
            <a:extLst>
              <a:ext uri="{FF2B5EF4-FFF2-40B4-BE49-F238E27FC236}">
                <a16:creationId xmlns:a16="http://schemas.microsoft.com/office/drawing/2014/main" id="{8F764ACC-882B-1D4B-9DAA-D1B38668B1C4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6088" y="1665289"/>
            <a:ext cx="1084262" cy="110172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11" name="Group 149">
            <a:extLst>
              <a:ext uri="{FF2B5EF4-FFF2-40B4-BE49-F238E27FC236}">
                <a16:creationId xmlns:a16="http://schemas.microsoft.com/office/drawing/2014/main" id="{B1B5AF92-45E3-9A48-AFAB-DB0012830545}"/>
              </a:ext>
            </a:extLst>
          </p:cNvPr>
          <p:cNvGrpSpPr>
            <a:grpSpLocks/>
          </p:cNvGrpSpPr>
          <p:nvPr/>
        </p:nvGrpSpPr>
        <p:grpSpPr bwMode="auto">
          <a:xfrm>
            <a:off x="7362826" y="3622677"/>
            <a:ext cx="3224825" cy="2843213"/>
            <a:chOff x="4069" y="2282"/>
            <a:chExt cx="2109" cy="1791"/>
          </a:xfrm>
        </p:grpSpPr>
        <p:sp>
          <p:nvSpPr>
            <p:cNvPr id="16464" name="Rectangle 139">
              <a:extLst>
                <a:ext uri="{FF2B5EF4-FFF2-40B4-BE49-F238E27FC236}">
                  <a16:creationId xmlns:a16="http://schemas.microsoft.com/office/drawing/2014/main" id="{263A4846-87EC-3643-A04C-3083198818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8" y="3840"/>
              <a:ext cx="94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>
                  <a:solidFill>
                    <a:schemeClr val="tx2"/>
                  </a:solidFill>
                </a:rPr>
                <a:t>PET images</a:t>
              </a:r>
            </a:p>
          </p:txBody>
        </p:sp>
        <p:sp>
          <p:nvSpPr>
            <p:cNvPr id="16465" name="AutoShape 140">
              <a:extLst>
                <a:ext uri="{FF2B5EF4-FFF2-40B4-BE49-F238E27FC236}">
                  <a16:creationId xmlns:a16="http://schemas.microsoft.com/office/drawing/2014/main" id="{C4679D2D-B615-304E-B0CD-46E30521C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9" y="2772"/>
              <a:ext cx="683" cy="312"/>
            </a:xfrm>
            <a:prstGeom prst="rightArrow">
              <a:avLst>
                <a:gd name="adj1" fmla="val 50000"/>
                <a:gd name="adj2" fmla="val 54728"/>
              </a:avLst>
            </a:prstGeom>
            <a:solidFill>
              <a:srgbClr val="C0C0C0"/>
            </a:solidFill>
            <a:ln>
              <a:noFill/>
            </a:ln>
            <a:effectLst>
              <a:prstShdw prst="shdw17" dist="17961" dir="2700000">
                <a:srgbClr val="737373">
                  <a:alpha val="74997"/>
                </a:srgbClr>
              </a:prst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fr-FR" altLang="fr-FR"/>
            </a:p>
          </p:txBody>
        </p:sp>
        <p:sp>
          <p:nvSpPr>
            <p:cNvPr id="16466" name="Line 141">
              <a:extLst>
                <a:ext uri="{FF2B5EF4-FFF2-40B4-BE49-F238E27FC236}">
                  <a16:creationId xmlns:a16="http://schemas.microsoft.com/office/drawing/2014/main" id="{84E17DE6-28A2-284E-BE18-A65D4732AF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02" y="2513"/>
              <a:ext cx="0" cy="654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467" name="Text Box 142">
              <a:extLst>
                <a:ext uri="{FF2B5EF4-FFF2-40B4-BE49-F238E27FC236}">
                  <a16:creationId xmlns:a16="http://schemas.microsoft.com/office/drawing/2014/main" id="{F9E1C142-EFFA-F34B-A5EB-50C28AAD9E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98" y="3130"/>
              <a:ext cx="201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>
                  <a:solidFill>
                    <a:schemeClr val="bg2"/>
                  </a:solidFill>
                  <a:latin typeface="Comic Sans MS" panose="030F0902030302020204" pitchFamily="66" charset="0"/>
                </a:rPr>
                <a:t>z</a:t>
              </a:r>
            </a:p>
          </p:txBody>
        </p:sp>
        <p:sp>
          <p:nvSpPr>
            <p:cNvPr id="16468" name="Line 143">
              <a:extLst>
                <a:ext uri="{FF2B5EF4-FFF2-40B4-BE49-F238E27FC236}">
                  <a16:creationId xmlns:a16="http://schemas.microsoft.com/office/drawing/2014/main" id="{57E3A514-2E61-E447-9A90-F64F3D8210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92" y="2414"/>
              <a:ext cx="492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469" name="Text Box 144">
              <a:extLst>
                <a:ext uri="{FF2B5EF4-FFF2-40B4-BE49-F238E27FC236}">
                  <a16:creationId xmlns:a16="http://schemas.microsoft.com/office/drawing/2014/main" id="{431484BA-A246-894A-980A-2258CBE879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6" y="2282"/>
              <a:ext cx="21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>
                  <a:solidFill>
                    <a:schemeClr val="bg2"/>
                  </a:solidFill>
                  <a:latin typeface="Comic Sans MS" panose="030F0902030302020204" pitchFamily="66" charset="0"/>
                </a:rPr>
                <a:t>x</a:t>
              </a:r>
            </a:p>
          </p:txBody>
        </p:sp>
        <p:pic>
          <p:nvPicPr>
            <p:cNvPr id="16470" name="Picture 145">
              <a:extLst>
                <a:ext uri="{FF2B5EF4-FFF2-40B4-BE49-F238E27FC236}">
                  <a16:creationId xmlns:a16="http://schemas.microsoft.com/office/drawing/2014/main" id="{4C5C9FEC-3317-D54D-A4A8-61C810C1B5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9" y="2528"/>
              <a:ext cx="714" cy="1246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471" name="Rectangle 146">
              <a:extLst>
                <a:ext uri="{FF2B5EF4-FFF2-40B4-BE49-F238E27FC236}">
                  <a16:creationId xmlns:a16="http://schemas.microsoft.com/office/drawing/2014/main" id="{1FE370AE-5B9C-6840-AE51-FA69AC9330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9" y="3117"/>
              <a:ext cx="1105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 sz="1600" b="1">
                  <a:solidFill>
                    <a:schemeClr val="tx2"/>
                  </a:solidFill>
                </a:rPr>
                <a:t>Reconstruction</a:t>
              </a:r>
            </a:p>
          </p:txBody>
        </p:sp>
      </p:grpSp>
      <p:grpSp>
        <p:nvGrpSpPr>
          <p:cNvPr id="12" name="Group 157">
            <a:extLst>
              <a:ext uri="{FF2B5EF4-FFF2-40B4-BE49-F238E27FC236}">
                <a16:creationId xmlns:a16="http://schemas.microsoft.com/office/drawing/2014/main" id="{3724A49D-9DCF-5345-BB88-A78FA10F95AB}"/>
              </a:ext>
            </a:extLst>
          </p:cNvPr>
          <p:cNvGrpSpPr>
            <a:grpSpLocks/>
          </p:cNvGrpSpPr>
          <p:nvPr/>
        </p:nvGrpSpPr>
        <p:grpSpPr bwMode="auto">
          <a:xfrm>
            <a:off x="2711451" y="1371600"/>
            <a:ext cx="3471863" cy="1906588"/>
            <a:chOff x="1013" y="851"/>
            <a:chExt cx="2271" cy="1201"/>
          </a:xfrm>
        </p:grpSpPr>
        <p:grpSp>
          <p:nvGrpSpPr>
            <p:cNvPr id="16456" name="Group 156">
              <a:extLst>
                <a:ext uri="{FF2B5EF4-FFF2-40B4-BE49-F238E27FC236}">
                  <a16:creationId xmlns:a16="http://schemas.microsoft.com/office/drawing/2014/main" id="{755A1B89-139E-CD48-926C-196E98CF04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3" y="851"/>
              <a:ext cx="2271" cy="1201"/>
              <a:chOff x="1013" y="851"/>
              <a:chExt cx="2271" cy="1201"/>
            </a:xfrm>
          </p:grpSpPr>
          <p:sp>
            <p:nvSpPr>
              <p:cNvPr id="16458" name="Line 17">
                <a:extLst>
                  <a:ext uri="{FF2B5EF4-FFF2-40B4-BE49-F238E27FC236}">
                    <a16:creationId xmlns:a16="http://schemas.microsoft.com/office/drawing/2014/main" id="{5643F503-594F-D84E-85E4-DD97D9B6D5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3" y="851"/>
                <a:ext cx="0" cy="111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59" name="Line 18">
                <a:extLst>
                  <a:ext uri="{FF2B5EF4-FFF2-40B4-BE49-F238E27FC236}">
                    <a16:creationId xmlns:a16="http://schemas.microsoft.com/office/drawing/2014/main" id="{583705AA-E2A0-3D4D-81B7-C4DD84A577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2595" y="1272"/>
                <a:ext cx="0" cy="1378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60" name="Line 19">
                <a:extLst>
                  <a:ext uri="{FF2B5EF4-FFF2-40B4-BE49-F238E27FC236}">
                    <a16:creationId xmlns:a16="http://schemas.microsoft.com/office/drawing/2014/main" id="{9F65C3E4-46CE-9D4C-899B-7CC17C35C5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1865"/>
                <a:ext cx="0" cy="78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61" name="Line 20">
                <a:extLst>
                  <a:ext uri="{FF2B5EF4-FFF2-40B4-BE49-F238E27FC236}">
                    <a16:creationId xmlns:a16="http://schemas.microsoft.com/office/drawing/2014/main" id="{2417A2CC-39BF-1D4E-A3D0-5E0A491889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1304" y="1674"/>
                <a:ext cx="6" cy="583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62" name="AutoShape 21">
                <a:extLst>
                  <a:ext uri="{FF2B5EF4-FFF2-40B4-BE49-F238E27FC236}">
                    <a16:creationId xmlns:a16="http://schemas.microsoft.com/office/drawing/2014/main" id="{C4761126-C6BD-9944-A434-6F1542FD5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5" y="1862"/>
                <a:ext cx="238" cy="1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66FFCC"/>
                  </a:gs>
                  <a:gs pos="100000">
                    <a:srgbClr val="54D2A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fr-FR" altLang="fr-FR"/>
              </a:p>
            </p:txBody>
          </p:sp>
          <p:sp>
            <p:nvSpPr>
              <p:cNvPr id="16463" name="Rectangle 74">
                <a:extLst>
                  <a:ext uri="{FF2B5EF4-FFF2-40B4-BE49-F238E27FC236}">
                    <a16:creationId xmlns:a16="http://schemas.microsoft.com/office/drawing/2014/main" id="{D2FE1C45-432A-5444-94D6-C8B5452C63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9" y="1839"/>
                <a:ext cx="261" cy="2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85000"/>
                  </a:lnSpc>
                </a:pPr>
                <a:r>
                  <a:rPr lang="en-US" altLang="fr-FR" b="1">
                    <a:solidFill>
                      <a:schemeClr val="bg2"/>
                    </a:solidFill>
                    <a:latin typeface="Symbol" pitchFamily="2" charset="2"/>
                  </a:rPr>
                  <a:t>2t</a:t>
                </a:r>
              </a:p>
            </p:txBody>
          </p:sp>
        </p:grpSp>
        <p:sp>
          <p:nvSpPr>
            <p:cNvPr id="16457" name="Rectangle 22">
              <a:extLst>
                <a:ext uri="{FF2B5EF4-FFF2-40B4-BE49-F238E27FC236}">
                  <a16:creationId xmlns:a16="http://schemas.microsoft.com/office/drawing/2014/main" id="{D373FDB1-9437-784C-B605-9268CBA662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7" y="1695"/>
              <a:ext cx="9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 sz="1600" b="1">
                  <a:solidFill>
                    <a:schemeClr val="bg2"/>
                  </a:solidFill>
                </a:rPr>
                <a:t>Coincidences</a:t>
              </a:r>
            </a:p>
          </p:txBody>
        </p:sp>
      </p:grpSp>
      <p:grpSp>
        <p:nvGrpSpPr>
          <p:cNvPr id="14" name="Group 165">
            <a:extLst>
              <a:ext uri="{FF2B5EF4-FFF2-40B4-BE49-F238E27FC236}">
                <a16:creationId xmlns:a16="http://schemas.microsoft.com/office/drawing/2014/main" id="{3E4B3652-0598-124A-80F2-2A0E3C143275}"/>
              </a:ext>
            </a:extLst>
          </p:cNvPr>
          <p:cNvGrpSpPr>
            <a:grpSpLocks/>
          </p:cNvGrpSpPr>
          <p:nvPr/>
        </p:nvGrpSpPr>
        <p:grpSpPr bwMode="auto">
          <a:xfrm>
            <a:off x="3548064" y="696914"/>
            <a:ext cx="3381375" cy="1654175"/>
            <a:chOff x="1573" y="439"/>
            <a:chExt cx="2212" cy="1042"/>
          </a:xfrm>
        </p:grpSpPr>
        <p:sp useBgFill="1">
          <p:nvSpPr>
            <p:cNvPr id="16452" name="Rectangle 161">
              <a:extLst>
                <a:ext uri="{FF2B5EF4-FFF2-40B4-BE49-F238E27FC236}">
                  <a16:creationId xmlns:a16="http://schemas.microsoft.com/office/drawing/2014/main" id="{BF7E5241-990A-704F-98F0-9C5C97C375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2" y="704"/>
              <a:ext cx="1143" cy="677"/>
            </a:xfrm>
            <a:prstGeom prst="rect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fr-FR" altLang="fr-FR"/>
            </a:p>
          </p:txBody>
        </p:sp>
        <p:sp useBgFill="1">
          <p:nvSpPr>
            <p:cNvPr id="16453" name="Rectangle 162">
              <a:extLst>
                <a:ext uri="{FF2B5EF4-FFF2-40B4-BE49-F238E27FC236}">
                  <a16:creationId xmlns:a16="http://schemas.microsoft.com/office/drawing/2014/main" id="{1B8B41AF-490C-1D4B-8FB5-2D4ED660E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4" y="439"/>
              <a:ext cx="1070" cy="393"/>
            </a:xfrm>
            <a:prstGeom prst="rect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fr-FR" altLang="fr-FR"/>
            </a:p>
          </p:txBody>
        </p:sp>
        <p:sp useBgFill="1">
          <p:nvSpPr>
            <p:cNvPr id="16454" name="Rectangle 163">
              <a:extLst>
                <a:ext uri="{FF2B5EF4-FFF2-40B4-BE49-F238E27FC236}">
                  <a16:creationId xmlns:a16="http://schemas.microsoft.com/office/drawing/2014/main" id="{398CFC2C-2368-AA48-9A8F-A57FA3CA1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3" y="786"/>
              <a:ext cx="118" cy="119"/>
            </a:xfrm>
            <a:prstGeom prst="rect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fr-FR" altLang="fr-FR"/>
            </a:p>
          </p:txBody>
        </p:sp>
        <p:sp useBgFill="1">
          <p:nvSpPr>
            <p:cNvPr id="16455" name="Rectangle 164">
              <a:extLst>
                <a:ext uri="{FF2B5EF4-FFF2-40B4-BE49-F238E27FC236}">
                  <a16:creationId xmlns:a16="http://schemas.microsoft.com/office/drawing/2014/main" id="{5D839AF6-F263-0D4C-97E7-6094481C8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" y="1353"/>
              <a:ext cx="119" cy="128"/>
            </a:xfrm>
            <a:prstGeom prst="rect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fr-FR" altLang="fr-FR"/>
            </a:p>
          </p:txBody>
        </p:sp>
      </p:grpSp>
      <p:grpSp>
        <p:nvGrpSpPr>
          <p:cNvPr id="15" name="Group 168">
            <a:extLst>
              <a:ext uri="{FF2B5EF4-FFF2-40B4-BE49-F238E27FC236}">
                <a16:creationId xmlns:a16="http://schemas.microsoft.com/office/drawing/2014/main" id="{6328185D-377A-FE45-968E-894D73BF2FC4}"/>
              </a:ext>
            </a:extLst>
          </p:cNvPr>
          <p:cNvGrpSpPr>
            <a:grpSpLocks/>
          </p:cNvGrpSpPr>
          <p:nvPr/>
        </p:nvGrpSpPr>
        <p:grpSpPr bwMode="auto">
          <a:xfrm>
            <a:off x="2017714" y="1439863"/>
            <a:ext cx="312737" cy="311150"/>
            <a:chOff x="529" y="907"/>
            <a:chExt cx="206" cy="196"/>
          </a:xfrm>
        </p:grpSpPr>
        <p:sp>
          <p:nvSpPr>
            <p:cNvPr id="3083430" name="Oval 166">
              <a:extLst>
                <a:ext uri="{FF2B5EF4-FFF2-40B4-BE49-F238E27FC236}">
                  <a16:creationId xmlns:a16="http://schemas.microsoft.com/office/drawing/2014/main" id="{4094F4AE-5FD8-694C-B822-1E69F75091B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29" y="907"/>
              <a:ext cx="206" cy="196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76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>
                <a:latin typeface="Arial" charset="0"/>
                <a:ea typeface="ＭＳ Ｐゴシック" pitchFamily="64" charset="-128"/>
              </a:endParaRPr>
            </a:p>
          </p:txBody>
        </p:sp>
        <p:sp>
          <p:nvSpPr>
            <p:cNvPr id="16451" name="Rectangle 167">
              <a:extLst>
                <a:ext uri="{FF2B5EF4-FFF2-40B4-BE49-F238E27FC236}">
                  <a16:creationId xmlns:a16="http://schemas.microsoft.com/office/drawing/2014/main" id="{AA699B47-8DF0-8E44-842E-AB41C1002C3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60" y="917"/>
              <a:ext cx="171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6675" tIns="26988" rIns="66675" bIns="26988">
              <a:spAutoFit/>
            </a:bodyPr>
            <a:lstStyle>
              <a:lvl1pPr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96043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9604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n-US" altLang="fr-FR" sz="1600" b="1">
                  <a:solidFill>
                    <a:schemeClr val="bg2"/>
                  </a:solidFill>
                </a:rPr>
                <a:t>n</a:t>
              </a:r>
            </a:p>
          </p:txBody>
        </p:sp>
      </p:grpSp>
      <p:grpSp>
        <p:nvGrpSpPr>
          <p:cNvPr id="16" name="Group 153">
            <a:extLst>
              <a:ext uri="{FF2B5EF4-FFF2-40B4-BE49-F238E27FC236}">
                <a16:creationId xmlns:a16="http://schemas.microsoft.com/office/drawing/2014/main" id="{D99816F5-95E7-9B4F-B7CC-7EF2C6DE5465}"/>
              </a:ext>
            </a:extLst>
          </p:cNvPr>
          <p:cNvGrpSpPr>
            <a:grpSpLocks/>
          </p:cNvGrpSpPr>
          <p:nvPr/>
        </p:nvGrpSpPr>
        <p:grpSpPr bwMode="auto">
          <a:xfrm>
            <a:off x="2397124" y="1706564"/>
            <a:ext cx="2112241" cy="371475"/>
            <a:chOff x="820" y="1075"/>
            <a:chExt cx="1215" cy="234"/>
          </a:xfrm>
        </p:grpSpPr>
        <p:sp>
          <p:nvSpPr>
            <p:cNvPr id="16446" name="Line 8">
              <a:extLst>
                <a:ext uri="{FF2B5EF4-FFF2-40B4-BE49-F238E27FC236}">
                  <a16:creationId xmlns:a16="http://schemas.microsoft.com/office/drawing/2014/main" id="{9E09334C-FEE7-EC40-A96C-E5871F067EB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537" y="1177"/>
              <a:ext cx="338" cy="13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447" name="Line 9">
              <a:extLst>
                <a:ext uri="{FF2B5EF4-FFF2-40B4-BE49-F238E27FC236}">
                  <a16:creationId xmlns:a16="http://schemas.microsoft.com/office/drawing/2014/main" id="{3150BF1C-4AAA-B542-80B9-CCE88A74E7E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438" y="1167"/>
              <a:ext cx="97" cy="12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448" name="Line 10">
              <a:extLst>
                <a:ext uri="{FF2B5EF4-FFF2-40B4-BE49-F238E27FC236}">
                  <a16:creationId xmlns:a16="http://schemas.microsoft.com/office/drawing/2014/main" id="{44D0E33A-681B-D74F-8C71-9A482AC2FE4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0800000" flipH="1">
              <a:off x="1884" y="1237"/>
              <a:ext cx="151" cy="5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449" name="Line 26">
              <a:extLst>
                <a:ext uri="{FF2B5EF4-FFF2-40B4-BE49-F238E27FC236}">
                  <a16:creationId xmlns:a16="http://schemas.microsoft.com/office/drawing/2014/main" id="{A62C783A-B4F4-164C-A9C7-0829CA820F9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20" y="1075"/>
              <a:ext cx="641" cy="20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3083433" name="Rectangle 169">
            <a:extLst>
              <a:ext uri="{FF2B5EF4-FFF2-40B4-BE49-F238E27FC236}">
                <a16:creationId xmlns:a16="http://schemas.microsoft.com/office/drawing/2014/main" id="{E966BF83-584B-7D4E-AB62-B46703614A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43000" y="3276600"/>
            <a:ext cx="2476500" cy="303802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6675" tIns="26988" rIns="66675" bIns="26988">
            <a:spAutoFit/>
          </a:bodyPr>
          <a:lstStyle>
            <a:lvl1pPr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604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fr-FR" b="1">
                <a:solidFill>
                  <a:srgbClr val="0000BF"/>
                </a:solidFill>
              </a:rPr>
              <a:t>(6p; 5n)➔(5p; 6n) </a:t>
            </a:r>
          </a:p>
        </p:txBody>
      </p:sp>
      <p:sp>
        <p:nvSpPr>
          <p:cNvPr id="136" name="Title 1">
            <a:extLst>
              <a:ext uri="{FF2B5EF4-FFF2-40B4-BE49-F238E27FC236}">
                <a16:creationId xmlns:a16="http://schemas.microsoft.com/office/drawing/2014/main" id="{A12C6A08-3701-F742-9DF2-3D84C8C34B71}"/>
              </a:ext>
            </a:extLst>
          </p:cNvPr>
          <p:cNvSpPr txBox="1">
            <a:spLocks/>
          </p:cNvSpPr>
          <p:nvPr/>
        </p:nvSpPr>
        <p:spPr>
          <a:xfrm>
            <a:off x="2488557" y="29230"/>
            <a:ext cx="8232136" cy="6369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PET </a:t>
            </a:r>
            <a:r>
              <a:rPr lang="fr-FR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Principle</a:t>
            </a:r>
            <a:endParaRPr lang="fr-FR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6866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83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1.85185E-6 C 0.00769 0.0044 0.01602 0.00787 0.02396 0.01065 C 0.0293 0.01944 0.03763 0.02338 0.04441 0.02754 C 0.04636 0.0287 0.04831 0.03055 0.05026 0.03171 C 0.05261 0.03333 0.05743 0.03588 0.05743 0.03611 C 0.06185 0.04375 0.06667 0.04051 0.07188 0.04653 C 0.07631 0.05162 0.08138 0.05648 0.08633 0.05926 C 0.08868 0.05856 0.09141 0.05926 0.09362 0.05717 C 0.09454 0.05602 0.09428 0.05278 0.0948 0.05069 C 0.09688 0.04329 0.09649 0.04467 0.10066 0.04236 C 0.11394 0.04375 0.11928 0.04537 0.1306 0.04861 C 0.13633 0.05903 0.1405 0.06273 0.1487 0.06551 C 0.15339 0.06458 0.15899 0.06736 0.16185 0.05926 C 0.1625 0.05741 0.16211 0.05463 0.16303 0.05301 C 0.16524 0.04907 0.17709 0.04676 0.18099 0.04444 C 0.18347 0.03773 0.1849 0.03588 0.18946 0.03588 " pathEditMode="relative" rAng="0" ptsTypes="AAAAAAAAAAAAAAAA">
                                      <p:cBhvr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66" y="326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6" presetID="35" presetClass="emph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3083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083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3083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4" dur="1000"/>
                                        <p:tgtEl>
                                          <p:spTgt spid="3083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8" dur="1000"/>
                                        <p:tgtEl>
                                          <p:spTgt spid="3083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2" dur="1000"/>
                                        <p:tgtEl>
                                          <p:spTgt spid="3083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343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0"/>
            <a:ext cx="8352928" cy="838200"/>
          </a:xfrm>
        </p:spPr>
        <p:txBody>
          <a:bodyPr/>
          <a:lstStyle/>
          <a:p>
            <a:pPr algn="ctr"/>
            <a:r>
              <a:rPr lang="en-US" dirty="0"/>
              <a:t>July 4, 2012 : The Higgs Boson!!</a:t>
            </a:r>
          </a:p>
        </p:txBody>
      </p:sp>
      <p:pic>
        <p:nvPicPr>
          <p:cNvPr id="5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760" y="771612"/>
            <a:ext cx="9373538" cy="5731696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7588335" y="5931158"/>
            <a:ext cx="18838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latin typeface="Symbol" pitchFamily="18" charset="2"/>
                <a:sym typeface="Symbol" pitchFamily="18" charset="2"/>
              </a:rPr>
              <a:t></a:t>
            </a:r>
            <a:r>
              <a:rPr lang="en-US" b="1" dirty="0">
                <a:latin typeface="Helvetica" pitchFamily="-109" charset="0"/>
              </a:rPr>
              <a:t>t ~ 20 years !!!</a:t>
            </a:r>
          </a:p>
        </p:txBody>
      </p:sp>
    </p:spTree>
    <p:extLst>
      <p:ext uri="{BB962C8B-B14F-4D97-AF65-F5344CB8AC3E}">
        <p14:creationId xmlns:p14="http://schemas.microsoft.com/office/powerpoint/2010/main" val="12131209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>
            <a:extLst>
              <a:ext uri="{FF2B5EF4-FFF2-40B4-BE49-F238E27FC236}">
                <a16:creationId xmlns:a16="http://schemas.microsoft.com/office/drawing/2014/main" id="{A5320D99-9937-D448-B1A6-131A06AD1C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57400" y="381001"/>
            <a:ext cx="8229600" cy="5429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>
                <a:ea typeface="ＭＳ Ｐゴシック" charset="-128"/>
                <a:cs typeface="ＭＳ Ｐゴシック" charset="-128"/>
              </a:rPr>
              <a:t>The PET World Picture</a:t>
            </a:r>
          </a:p>
        </p:txBody>
      </p:sp>
      <p:sp>
        <p:nvSpPr>
          <p:cNvPr id="446467" name="Rectangle 3">
            <a:extLst>
              <a:ext uri="{FF2B5EF4-FFF2-40B4-BE49-F238E27FC236}">
                <a16:creationId xmlns:a16="http://schemas.microsoft.com/office/drawing/2014/main" id="{1CC4EB56-FA5B-044F-9B9A-534C0CA927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313" y="5486401"/>
            <a:ext cx="5441950" cy="498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60325" tIns="23812" rIns="60325" bIns="23812">
            <a:spAutoFit/>
          </a:bodyPr>
          <a:lstStyle/>
          <a:p>
            <a:pPr algn="ctr" defTabSz="858838">
              <a:lnSpc>
                <a:spcPct val="90000"/>
              </a:lnSpc>
              <a:defRPr/>
            </a:pPr>
            <a:r>
              <a:rPr lang="en-US" sz="3200" b="1">
                <a:latin typeface="Arial" charset="0"/>
              </a:rPr>
              <a:t>Signal Levels Are Very Low</a:t>
            </a:r>
          </a:p>
        </p:txBody>
      </p:sp>
      <p:sp>
        <p:nvSpPr>
          <p:cNvPr id="32771" name="Rectangle 4">
            <a:extLst>
              <a:ext uri="{FF2B5EF4-FFF2-40B4-BE49-F238E27FC236}">
                <a16:creationId xmlns:a16="http://schemas.microsoft.com/office/drawing/2014/main" id="{D0A7D74E-8B60-F44A-ABBA-4CA795781E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1" y="5486401"/>
            <a:ext cx="1433725" cy="422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fr-FR" sz="2400" b="1">
                <a:solidFill>
                  <a:schemeClr val="tx1"/>
                </a:solidFill>
                <a:latin typeface="Arial" panose="020B0604020202020204" pitchFamily="34" charset="0"/>
              </a:rPr>
              <a:t>*511 keV</a:t>
            </a:r>
          </a:p>
        </p:txBody>
      </p:sp>
      <p:sp>
        <p:nvSpPr>
          <p:cNvPr id="32772" name="Rectangle 5">
            <a:extLst>
              <a:ext uri="{FF2B5EF4-FFF2-40B4-BE49-F238E27FC236}">
                <a16:creationId xmlns:a16="http://schemas.microsoft.com/office/drawing/2014/main" id="{D8685CAF-1A81-DE47-8DA2-984A47188D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8214" y="2133600"/>
            <a:ext cx="7807325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4800" b="1">
                <a:solidFill>
                  <a:schemeClr val="tx1"/>
                </a:solidFill>
                <a:latin typeface="Arial" panose="020B0604020202020204" pitchFamily="34" charset="0"/>
              </a:rPr>
              <a:t>Need to Image</a:t>
            </a:r>
            <a:endParaRPr lang="en-US" altLang="fr-FR" sz="4800" b="1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7200" b="1">
                <a:solidFill>
                  <a:schemeClr val="accent1"/>
                </a:solidFill>
                <a:latin typeface="Arial" panose="020B0604020202020204" pitchFamily="34" charset="0"/>
              </a:rPr>
              <a:t>0.000000511 TeV*</a:t>
            </a:r>
            <a:endParaRPr lang="en-US" altLang="fr-FR" sz="4800" b="1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4800" b="1">
                <a:solidFill>
                  <a:schemeClr val="tx1"/>
                </a:solidFill>
                <a:latin typeface="Arial" panose="020B0604020202020204" pitchFamily="34" charset="0"/>
              </a:rPr>
              <a:t>Photons</a:t>
            </a:r>
          </a:p>
        </p:txBody>
      </p:sp>
    </p:spTree>
    <p:extLst>
      <p:ext uri="{BB962C8B-B14F-4D97-AF65-F5344CB8AC3E}">
        <p14:creationId xmlns:p14="http://schemas.microsoft.com/office/powerpoint/2010/main" val="930730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>
            <a:extLst>
              <a:ext uri="{FF2B5EF4-FFF2-40B4-BE49-F238E27FC236}">
                <a16:creationId xmlns:a16="http://schemas.microsoft.com/office/drawing/2014/main" id="{B0482F09-8639-144E-BEC7-39509C27BE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57400" y="76201"/>
            <a:ext cx="8229600" cy="314325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75000"/>
              </a:lnSpc>
              <a:defRPr/>
            </a:pPr>
            <a:r>
              <a:rPr lang="en-GB" altLang="fr-FR">
                <a:ea typeface="ＭＳ Ｐゴシック" panose="020B0600070205080204" pitchFamily="34" charset="-128"/>
              </a:rPr>
              <a:t>LHC - Installation des aimants supraconducteurs (27km)</a:t>
            </a:r>
            <a:endParaRPr lang="en-GB" altLang="fr-FR" sz="1400">
              <a:solidFill>
                <a:srgbClr val="CC0000"/>
              </a:solidFill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7170" name="Picture 3" descr="0505004_02">
            <a:extLst>
              <a:ext uri="{FF2B5EF4-FFF2-40B4-BE49-F238E27FC236}">
                <a16:creationId xmlns:a16="http://schemas.microsoft.com/office/drawing/2014/main" id="{AA6CE8F2-42B0-BD48-8D79-A81E1C8AB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00" y="1143000"/>
            <a:ext cx="796925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3081538"/>
      </p:ext>
    </p:extLst>
  </p:cSld>
  <p:clrMapOvr>
    <a:masterClrMapping/>
  </p:clrMapOvr>
  <p:transition>
    <p:zo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2" name="Rectangle 2">
            <a:extLst>
              <a:ext uri="{FF2B5EF4-FFF2-40B4-BE49-F238E27FC236}">
                <a16:creationId xmlns:a16="http://schemas.microsoft.com/office/drawing/2014/main" id="{D7E92E8D-496D-0D47-882C-219F70FAA2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1"/>
            <a:ext cx="8305800" cy="5683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fr-FR">
                <a:ea typeface="ＭＳ Ｐゴシック" panose="020B0600070205080204" pitchFamily="34" charset="-128"/>
              </a:rPr>
              <a:t>Un peu d’histoire</a:t>
            </a:r>
          </a:p>
        </p:txBody>
      </p:sp>
      <p:pic>
        <p:nvPicPr>
          <p:cNvPr id="36866" name="Picture 3">
            <a:extLst>
              <a:ext uri="{FF2B5EF4-FFF2-40B4-BE49-F238E27FC236}">
                <a16:creationId xmlns:a16="http://schemas.microsoft.com/office/drawing/2014/main" id="{04D1A093-9551-F941-A0AF-F313BC7F8F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666751"/>
            <a:ext cx="8794750" cy="574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29385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851518-4229-5A43-81B4-FA88B09E9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2888" y="0"/>
            <a:ext cx="6985000" cy="838200"/>
          </a:xfrm>
        </p:spPr>
        <p:txBody>
          <a:bodyPr/>
          <a:lstStyle/>
          <a:p>
            <a:pPr>
              <a:defRPr/>
            </a:pPr>
            <a:r>
              <a:rPr lang="fr-FR" altLang="x-none"/>
              <a:t>Invention of the PET/CT</a:t>
            </a:r>
          </a:p>
        </p:txBody>
      </p:sp>
      <p:pic>
        <p:nvPicPr>
          <p:cNvPr id="37890" name="Image 3" descr="Screen Shot 2016-04-05 at 11.32.03.png">
            <a:extLst>
              <a:ext uri="{FF2B5EF4-FFF2-40B4-BE49-F238E27FC236}">
                <a16:creationId xmlns:a16="http://schemas.microsoft.com/office/drawing/2014/main" id="{6794168A-9F09-B54A-8248-3A4F9226A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76314"/>
            <a:ext cx="9906000" cy="542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6">
            <a:extLst>
              <a:ext uri="{FF2B5EF4-FFF2-40B4-BE49-F238E27FC236}">
                <a16:creationId xmlns:a16="http://schemas.microsoft.com/office/drawing/2014/main" id="{95BE4D44-4FB7-C540-81C6-BDB1CE9CD4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1" y="2590800"/>
            <a:ext cx="2214563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2290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r 17">
            <a:extLst>
              <a:ext uri="{FF2B5EF4-FFF2-40B4-BE49-F238E27FC236}">
                <a16:creationId xmlns:a16="http://schemas.microsoft.com/office/drawing/2014/main" id="{55FD90E4-AE8C-2949-8B53-A683A65F807D}"/>
              </a:ext>
            </a:extLst>
          </p:cNvPr>
          <p:cNvGrpSpPr>
            <a:grpSpLocks/>
          </p:cNvGrpSpPr>
          <p:nvPr/>
        </p:nvGrpSpPr>
        <p:grpSpPr bwMode="auto">
          <a:xfrm>
            <a:off x="4873625" y="2514601"/>
            <a:ext cx="1081088" cy="2822575"/>
            <a:chOff x="3443288" y="2514600"/>
            <a:chExt cx="998537" cy="2822575"/>
          </a:xfrm>
        </p:grpSpPr>
        <p:sp>
          <p:nvSpPr>
            <p:cNvPr id="52240" name="Freccia a destra 3">
              <a:extLst>
                <a:ext uri="{FF2B5EF4-FFF2-40B4-BE49-F238E27FC236}">
                  <a16:creationId xmlns:a16="http://schemas.microsoft.com/office/drawing/2014/main" id="{1D62D567-7C03-F646-B0C9-0492BB85F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5200" y="4852988"/>
              <a:ext cx="936625" cy="484187"/>
            </a:xfrm>
            <a:prstGeom prst="rightArrow">
              <a:avLst>
                <a:gd name="adj1" fmla="val 50000"/>
                <a:gd name="adj2" fmla="val 50071"/>
              </a:avLst>
            </a:pr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fr-FR" sz="2000">
                <a:solidFill>
                  <a:schemeClr val="tx1"/>
                </a:solidFill>
              </a:endParaRPr>
            </a:p>
          </p:txBody>
        </p:sp>
        <p:sp>
          <p:nvSpPr>
            <p:cNvPr id="52241" name="Freccia a destra 9">
              <a:extLst>
                <a:ext uri="{FF2B5EF4-FFF2-40B4-BE49-F238E27FC236}">
                  <a16:creationId xmlns:a16="http://schemas.microsoft.com/office/drawing/2014/main" id="{C96F2EE3-923B-B842-A809-D64C1E5883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3288" y="2514600"/>
              <a:ext cx="935037" cy="484188"/>
            </a:xfrm>
            <a:prstGeom prst="rightArrow">
              <a:avLst>
                <a:gd name="adj1" fmla="val 50000"/>
                <a:gd name="adj2" fmla="val 49986"/>
              </a:avLst>
            </a:pr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fr-FR" sz="200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er 19">
            <a:extLst>
              <a:ext uri="{FF2B5EF4-FFF2-40B4-BE49-F238E27FC236}">
                <a16:creationId xmlns:a16="http://schemas.microsoft.com/office/drawing/2014/main" id="{59EF23F1-D621-E24B-877C-69370CF9CEF2}"/>
              </a:ext>
            </a:extLst>
          </p:cNvPr>
          <p:cNvGrpSpPr>
            <a:grpSpLocks/>
          </p:cNvGrpSpPr>
          <p:nvPr/>
        </p:nvGrpSpPr>
        <p:grpSpPr bwMode="auto">
          <a:xfrm>
            <a:off x="2070100" y="990600"/>
            <a:ext cx="2465388" cy="4662488"/>
            <a:chOff x="927440" y="990600"/>
            <a:chExt cx="2465450" cy="4663084"/>
          </a:xfrm>
        </p:grpSpPr>
        <p:pic>
          <p:nvPicPr>
            <p:cNvPr id="52235" name="Immagine 1">
              <a:extLst>
                <a:ext uri="{FF2B5EF4-FFF2-40B4-BE49-F238E27FC236}">
                  <a16:creationId xmlns:a16="http://schemas.microsoft.com/office/drawing/2014/main" id="{1624E72E-B6B3-B84C-AF5D-78262F402A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130" r="77785" b="61230"/>
            <a:stretch>
              <a:fillRect/>
            </a:stretch>
          </p:blipFill>
          <p:spPr bwMode="auto">
            <a:xfrm>
              <a:off x="1054233" y="1828800"/>
              <a:ext cx="2338657" cy="1910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2236" name="Grouper 16">
              <a:extLst>
                <a:ext uri="{FF2B5EF4-FFF2-40B4-BE49-F238E27FC236}">
                  <a16:creationId xmlns:a16="http://schemas.microsoft.com/office/drawing/2014/main" id="{F40ACF84-1AE4-7445-9162-0BB94F3897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27440" y="4114801"/>
              <a:ext cx="2460079" cy="1538883"/>
              <a:chOff x="856098" y="4114800"/>
              <a:chExt cx="2270842" cy="1538883"/>
            </a:xfrm>
          </p:grpSpPr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5C932993-189C-454D-ABAF-C3664F13B33A}"/>
                  </a:ext>
                </a:extLst>
              </p:cNvPr>
              <p:cNvSpPr txBox="1"/>
              <p:nvPr/>
            </p:nvSpPr>
            <p:spPr>
              <a:xfrm>
                <a:off x="856098" y="4115198"/>
                <a:ext cx="2271403" cy="1538485"/>
              </a:xfrm>
              <a:prstGeom prst="rect">
                <a:avLst/>
              </a:prstGeom>
              <a:solidFill>
                <a:schemeClr val="bg1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ts val="600"/>
                  </a:spcBef>
                  <a:defRPr/>
                </a:pPr>
                <a:r>
                  <a:rPr lang="it-IT" altLang="fr-FR" sz="2800">
                    <a:solidFill>
                      <a:srgbClr val="0000B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Un diagnostic</a:t>
                </a:r>
              </a:p>
              <a:p>
                <a:pPr algn="ctr">
                  <a:spcBef>
                    <a:spcPts val="600"/>
                  </a:spcBef>
                  <a:defRPr/>
                </a:pPr>
                <a:r>
                  <a:rPr lang="it-IT" altLang="fr-FR" sz="2800">
                    <a:solidFill>
                      <a:srgbClr val="0000B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ctr">
                  <a:spcBef>
                    <a:spcPts val="600"/>
                  </a:spcBef>
                  <a:defRPr/>
                </a:pPr>
                <a:r>
                  <a:rPr lang="it-IT" altLang="fr-FR" sz="2800">
                    <a:solidFill>
                      <a:srgbClr val="0000B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Un traitement</a:t>
                </a:r>
              </a:p>
            </p:txBody>
          </p:sp>
          <p:sp>
            <p:nvSpPr>
              <p:cNvPr id="4" name="Freccia in giù 3">
                <a:extLst>
                  <a:ext uri="{FF2B5EF4-FFF2-40B4-BE49-F238E27FC236}">
                    <a16:creationId xmlns:a16="http://schemas.microsoft.com/office/drawing/2014/main" id="{C1689177-E1CE-CD4D-9ACC-9A3CFF6F6ADA}"/>
                  </a:ext>
                </a:extLst>
              </p:cNvPr>
              <p:cNvSpPr/>
              <p:nvPr/>
            </p:nvSpPr>
            <p:spPr>
              <a:xfrm>
                <a:off x="1750005" y="4693122"/>
                <a:ext cx="483589" cy="489013"/>
              </a:xfrm>
              <a:prstGeom prst="downArrow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/>
              </a:p>
            </p:txBody>
          </p:sp>
        </p:grpSp>
        <p:sp>
          <p:nvSpPr>
            <p:cNvPr id="52237" name="ZoneTexte 16">
              <a:extLst>
                <a:ext uri="{FF2B5EF4-FFF2-40B4-BE49-F238E27FC236}">
                  <a16:creationId xmlns:a16="http://schemas.microsoft.com/office/drawing/2014/main" id="{87747874-D095-BE48-B192-493D3EDE59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8099" y="990600"/>
              <a:ext cx="201850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2000">
                  <a:solidFill>
                    <a:schemeClr val="tx1"/>
                  </a:solidFill>
                </a:rPr>
                <a:t>Approche globale</a:t>
              </a:r>
            </a:p>
          </p:txBody>
        </p:sp>
      </p:grpSp>
      <p:grpSp>
        <p:nvGrpSpPr>
          <p:cNvPr id="8" name="Grouper 20">
            <a:extLst>
              <a:ext uri="{FF2B5EF4-FFF2-40B4-BE49-F238E27FC236}">
                <a16:creationId xmlns:a16="http://schemas.microsoft.com/office/drawing/2014/main" id="{71010366-7E42-9F4C-A960-9FFD5F360EF7}"/>
              </a:ext>
            </a:extLst>
          </p:cNvPr>
          <p:cNvGrpSpPr>
            <a:grpSpLocks/>
          </p:cNvGrpSpPr>
          <p:nvPr/>
        </p:nvGrpSpPr>
        <p:grpSpPr bwMode="auto">
          <a:xfrm>
            <a:off x="6251575" y="990600"/>
            <a:ext cx="4351338" cy="5221288"/>
            <a:chOff x="5108956" y="990600"/>
            <a:chExt cx="4350684" cy="5221545"/>
          </a:xfrm>
        </p:grpSpPr>
        <p:grpSp>
          <p:nvGrpSpPr>
            <p:cNvPr id="52229" name="Grouper 18">
              <a:extLst>
                <a:ext uri="{FF2B5EF4-FFF2-40B4-BE49-F238E27FC236}">
                  <a16:creationId xmlns:a16="http://schemas.microsoft.com/office/drawing/2014/main" id="{8D11C1AC-A6F6-7D49-9B31-86B44F1F3D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84386" y="3657600"/>
              <a:ext cx="4275254" cy="2554545"/>
              <a:chOff x="4785587" y="3657600"/>
              <a:chExt cx="3946388" cy="2554545"/>
            </a:xfrm>
          </p:grpSpPr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DD153D0E-A33C-EC48-8A1E-79860709830D}"/>
                  </a:ext>
                </a:extLst>
              </p:cNvPr>
              <p:cNvSpPr txBox="1"/>
              <p:nvPr/>
            </p:nvSpPr>
            <p:spPr>
              <a:xfrm>
                <a:off x="4786288" y="3657731"/>
                <a:ext cx="3945687" cy="2554414"/>
              </a:xfrm>
              <a:prstGeom prst="rect">
                <a:avLst/>
              </a:prstGeom>
              <a:solidFill>
                <a:schemeClr val="bg1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defRPr/>
                </a:pPr>
                <a:r>
                  <a:rPr lang="it-IT" altLang="fr-FR" sz="2800">
                    <a:solidFill>
                      <a:srgbClr val="0000B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Diagnostic moléculaire</a:t>
                </a:r>
              </a:p>
              <a:p>
                <a:pPr algn="ctr">
                  <a:defRPr/>
                </a:pPr>
                <a:endParaRPr lang="it-IT" altLang="fr-FR" sz="2800">
                  <a:solidFill>
                    <a:srgbClr val="0000B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>
                  <a:defRPr/>
                </a:pPr>
                <a:r>
                  <a:rPr lang="it-IT" altLang="fr-FR" sz="2800">
                    <a:solidFill>
                      <a:srgbClr val="0000B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Imagerie moléculaire</a:t>
                </a:r>
              </a:p>
              <a:p>
                <a:pPr algn="ctr">
                  <a:defRPr/>
                </a:pPr>
                <a:r>
                  <a:rPr lang="it-IT" altLang="fr-FR">
                    <a:solidFill>
                      <a:srgbClr val="0000B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 Génomique</a:t>
                </a:r>
                <a:endParaRPr lang="it-IT" altLang="fr-FR" sz="2800">
                  <a:solidFill>
                    <a:srgbClr val="0000B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>
                  <a:defRPr/>
                </a:pPr>
                <a:endParaRPr lang="it-IT" altLang="fr-FR" sz="280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>
                  <a:defRPr/>
                </a:pPr>
                <a:r>
                  <a:rPr lang="it-IT" altLang="fr-FR" sz="2800" b="1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Traitement individualisé</a:t>
                </a:r>
              </a:p>
            </p:txBody>
          </p:sp>
          <p:sp>
            <p:nvSpPr>
              <p:cNvPr id="12" name="Freccia in giù 11">
                <a:extLst>
                  <a:ext uri="{FF2B5EF4-FFF2-40B4-BE49-F238E27FC236}">
                    <a16:creationId xmlns:a16="http://schemas.microsoft.com/office/drawing/2014/main" id="{D12DF884-95D0-ED45-9E0A-D83DB017D9E6}"/>
                  </a:ext>
                </a:extLst>
              </p:cNvPr>
              <p:cNvSpPr/>
              <p:nvPr/>
            </p:nvSpPr>
            <p:spPr>
              <a:xfrm>
                <a:off x="6440458" y="5334214"/>
                <a:ext cx="484969" cy="488974"/>
              </a:xfrm>
              <a:prstGeom prst="downArrow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/>
              </a:p>
            </p:txBody>
          </p:sp>
          <p:sp>
            <p:nvSpPr>
              <p:cNvPr id="13" name="Freccia in giù 12">
                <a:extLst>
                  <a:ext uri="{FF2B5EF4-FFF2-40B4-BE49-F238E27FC236}">
                    <a16:creationId xmlns:a16="http://schemas.microsoft.com/office/drawing/2014/main" id="{8476FB7B-2D2B-C44D-A7E8-977244099B22}"/>
                  </a:ext>
                </a:extLst>
              </p:cNvPr>
              <p:cNvSpPr/>
              <p:nvPr/>
            </p:nvSpPr>
            <p:spPr>
              <a:xfrm flipV="1">
                <a:off x="6440458" y="4159406"/>
                <a:ext cx="484969" cy="488974"/>
              </a:xfrm>
              <a:prstGeom prst="downArrow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/>
              </a:p>
            </p:txBody>
          </p:sp>
        </p:grpSp>
        <p:pic>
          <p:nvPicPr>
            <p:cNvPr id="52230" name="Immagine 1">
              <a:extLst>
                <a:ext uri="{FF2B5EF4-FFF2-40B4-BE49-F238E27FC236}">
                  <a16:creationId xmlns:a16="http://schemas.microsoft.com/office/drawing/2014/main" id="{A59F7837-EAF4-324A-B5FB-C717FC87CB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702" t="16531" r="5951" b="63310"/>
            <a:stretch>
              <a:fillRect/>
            </a:stretch>
          </p:blipFill>
          <p:spPr bwMode="auto">
            <a:xfrm>
              <a:off x="5108956" y="2002493"/>
              <a:ext cx="4262190" cy="1440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231" name="ZoneTexte 17">
              <a:extLst>
                <a:ext uri="{FF2B5EF4-FFF2-40B4-BE49-F238E27FC236}">
                  <a16:creationId xmlns:a16="http://schemas.microsoft.com/office/drawing/2014/main" id="{D57D6742-76F7-8047-8225-85046E39DC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98498" y="990600"/>
              <a:ext cx="265970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2000">
                  <a:solidFill>
                    <a:schemeClr val="tx1"/>
                  </a:solidFill>
                </a:rPr>
                <a:t>Médecine personnalisée</a:t>
              </a:r>
            </a:p>
          </p:txBody>
        </p:sp>
      </p:grpSp>
      <p:sp>
        <p:nvSpPr>
          <p:cNvPr id="19" name="Rectangle 3">
            <a:extLst>
              <a:ext uri="{FF2B5EF4-FFF2-40B4-BE49-F238E27FC236}">
                <a16:creationId xmlns:a16="http://schemas.microsoft.com/office/drawing/2014/main" id="{701FC5FF-09A7-4942-BEEC-0FA30ECD0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76200"/>
            <a:ext cx="830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ts val="3925"/>
              </a:lnSpc>
              <a:defRPr/>
            </a:pPr>
            <a:r>
              <a:rPr lang="en-US" altLang="fr-FR" sz="4000" dirty="0" err="1">
                <a:latin typeface="+mn-lt"/>
              </a:rPr>
              <a:t>Médecine</a:t>
            </a:r>
            <a:r>
              <a:rPr lang="en-US" altLang="fr-FR" sz="4000" dirty="0">
                <a:latin typeface="+mn-lt"/>
              </a:rPr>
              <a:t> </a:t>
            </a:r>
            <a:r>
              <a:rPr lang="en-US" altLang="fr-FR" sz="4000" dirty="0" err="1">
                <a:latin typeface="+mn-lt"/>
              </a:rPr>
              <a:t>personnalisée</a:t>
            </a:r>
            <a:endParaRPr lang="en-US" altLang="fr-FR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9482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5" name="Rectangle 3">
            <a:extLst>
              <a:ext uri="{FF2B5EF4-FFF2-40B4-BE49-F238E27FC236}">
                <a16:creationId xmlns:a16="http://schemas.microsoft.com/office/drawing/2014/main" id="{ACC56DA1-042E-B543-9AB3-DE8D2E9F8B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8305800" cy="838200"/>
          </a:xfrm>
        </p:spPr>
        <p:txBody>
          <a:bodyPr>
            <a:normAutofit fontScale="90000"/>
          </a:bodyPr>
          <a:lstStyle/>
          <a:p>
            <a:pPr>
              <a:lnSpc>
                <a:spcPts val="3925"/>
              </a:lnSpc>
              <a:defRPr/>
            </a:pPr>
            <a:r>
              <a:rPr lang="en-US" altLang="fr-FR">
                <a:ea typeface="ＭＳ Ｐゴシック" panose="020B0600070205080204" pitchFamily="34" charset="-128"/>
              </a:rPr>
              <a:t>L’imagerie pour une meilleure prise en charge du patient</a:t>
            </a:r>
          </a:p>
        </p:txBody>
      </p:sp>
      <p:sp>
        <p:nvSpPr>
          <p:cNvPr id="504836" name="Text Box 4">
            <a:extLst>
              <a:ext uri="{FF2B5EF4-FFF2-40B4-BE49-F238E27FC236}">
                <a16:creationId xmlns:a16="http://schemas.microsoft.com/office/drawing/2014/main" id="{DABDF05C-3F51-F443-91D8-B63E0DDA5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1500" y="5638800"/>
            <a:ext cx="61087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fr-FR" sz="2400" b="1" i="1">
                <a:latin typeface="Arial" panose="020B0604020202020204" pitchFamily="34" charset="0"/>
              </a:rPr>
              <a:t>Implique une nouvelle génération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400" b="1" i="1">
                <a:latin typeface="Arial" panose="020B0604020202020204" pitchFamily="34" charset="0"/>
              </a:rPr>
              <a:t>d</a:t>
            </a:r>
            <a:r>
              <a:rPr lang="en-US" altLang="fr-FR" sz="2400" b="1" i="1">
                <a:latin typeface="Arial" panose="020B0604020202020204" pitchFamily="34" charset="0"/>
              </a:rPr>
              <a:t>e systèmes d’imagerie</a:t>
            </a:r>
          </a:p>
        </p:txBody>
      </p:sp>
      <p:grpSp>
        <p:nvGrpSpPr>
          <p:cNvPr id="50179" name="Grouper 9">
            <a:extLst>
              <a:ext uri="{FF2B5EF4-FFF2-40B4-BE49-F238E27FC236}">
                <a16:creationId xmlns:a16="http://schemas.microsoft.com/office/drawing/2014/main" id="{68760599-7722-DD45-AF37-DDA18EFB5674}"/>
              </a:ext>
            </a:extLst>
          </p:cNvPr>
          <p:cNvGrpSpPr>
            <a:grpSpLocks/>
          </p:cNvGrpSpPr>
          <p:nvPr/>
        </p:nvGrpSpPr>
        <p:grpSpPr bwMode="auto">
          <a:xfrm>
            <a:off x="1336675" y="1066800"/>
            <a:ext cx="9518650" cy="4535488"/>
            <a:chOff x="193675" y="1066800"/>
            <a:chExt cx="9518650" cy="4535488"/>
          </a:xfrm>
        </p:grpSpPr>
        <p:pic>
          <p:nvPicPr>
            <p:cNvPr id="50180" name="Picture 2">
              <a:extLst>
                <a:ext uri="{FF2B5EF4-FFF2-40B4-BE49-F238E27FC236}">
                  <a16:creationId xmlns:a16="http://schemas.microsoft.com/office/drawing/2014/main" id="{1204CEB6-C3DC-4D42-8B14-DB3C60BAB3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675" y="1066800"/>
              <a:ext cx="9518650" cy="453548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</p:pic>
        <p:sp>
          <p:nvSpPr>
            <p:cNvPr id="50181" name="ZoneTexte 4">
              <a:extLst>
                <a:ext uri="{FF2B5EF4-FFF2-40B4-BE49-F238E27FC236}">
                  <a16:creationId xmlns:a16="http://schemas.microsoft.com/office/drawing/2014/main" id="{2DAD5B16-538F-C44B-A043-F9370F62AE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3000" y="1295400"/>
              <a:ext cx="7620000" cy="40011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2000" dirty="0">
                  <a:solidFill>
                    <a:schemeClr val="bg1"/>
                  </a:solidFill>
                </a:rPr>
                <a:t>Recueillir une information détaillée de chaque individu pour:</a:t>
              </a:r>
            </a:p>
          </p:txBody>
        </p:sp>
        <p:sp>
          <p:nvSpPr>
            <p:cNvPr id="50182" name="ZoneTexte 5">
              <a:extLst>
                <a:ext uri="{FF2B5EF4-FFF2-40B4-BE49-F238E27FC236}">
                  <a16:creationId xmlns:a16="http://schemas.microsoft.com/office/drawing/2014/main" id="{414FA12C-7527-9D4F-8CBC-DBE6165339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1000" y="2819400"/>
              <a:ext cx="5181600" cy="40011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2000" dirty="0">
                  <a:solidFill>
                    <a:schemeClr val="bg1"/>
                  </a:solidFill>
                </a:rPr>
                <a:t>Diagnostiquer la maladie à un stade précoce</a:t>
              </a:r>
            </a:p>
          </p:txBody>
        </p:sp>
        <p:sp>
          <p:nvSpPr>
            <p:cNvPr id="50183" name="ZoneTexte 6">
              <a:extLst>
                <a:ext uri="{FF2B5EF4-FFF2-40B4-BE49-F238E27FC236}">
                  <a16:creationId xmlns:a16="http://schemas.microsoft.com/office/drawing/2014/main" id="{30A60AE2-49AC-704B-BAB2-C74A307195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1000" y="3254514"/>
              <a:ext cx="5211683" cy="70788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2000" dirty="0">
                  <a:solidFill>
                    <a:schemeClr val="bg1"/>
                  </a:solidFill>
                </a:rPr>
                <a:t>Déterminer les paramètres de la maladie, comme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2000" dirty="0">
                  <a:solidFill>
                    <a:schemeClr val="bg1"/>
                  </a:solidFill>
                </a:rPr>
                <a:t>son agressivité, son potentiel métastasique</a:t>
              </a:r>
            </a:p>
          </p:txBody>
        </p:sp>
        <p:sp>
          <p:nvSpPr>
            <p:cNvPr id="50184" name="ZoneTexte 7">
              <a:extLst>
                <a:ext uri="{FF2B5EF4-FFF2-40B4-BE49-F238E27FC236}">
                  <a16:creationId xmlns:a16="http://schemas.microsoft.com/office/drawing/2014/main" id="{AF23CB69-C454-2246-B373-6EBC0B7A31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1000" y="4016514"/>
              <a:ext cx="4796506" cy="70788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2000" dirty="0">
                  <a:solidFill>
                    <a:schemeClr val="bg1"/>
                  </a:solidFill>
                </a:rPr>
                <a:t>Optimiser l’action thérapeutique en fonction 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2000" dirty="0">
                  <a:solidFill>
                    <a:schemeClr val="bg1"/>
                  </a:solidFill>
                </a:rPr>
                <a:t>du génotype du patient</a:t>
              </a:r>
            </a:p>
          </p:txBody>
        </p:sp>
        <p:sp>
          <p:nvSpPr>
            <p:cNvPr id="50185" name="ZoneTexte 8">
              <a:extLst>
                <a:ext uri="{FF2B5EF4-FFF2-40B4-BE49-F238E27FC236}">
                  <a16:creationId xmlns:a16="http://schemas.microsoft.com/office/drawing/2014/main" id="{D7C9CB15-D37B-B947-BEA0-43B2F1604B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1000" y="4781490"/>
              <a:ext cx="5334000" cy="40011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2000" dirty="0">
                  <a:solidFill>
                    <a:schemeClr val="bg1"/>
                  </a:solidFill>
                </a:rPr>
                <a:t>Evaluer instantanément l’efficacité du traitement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2646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48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48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04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04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48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>
            <a:extLst>
              <a:ext uri="{FF2B5EF4-FFF2-40B4-BE49-F238E27FC236}">
                <a16:creationId xmlns:a16="http://schemas.microsoft.com/office/drawing/2014/main" id="{A83E0958-9A4C-B94E-B084-9CE1D0D756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05000" y="69850"/>
            <a:ext cx="8458200" cy="838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altLang="fr-FR" sz="4000" dirty="0" err="1">
                <a:ea typeface="ＭＳ Ｐゴシック" panose="020B0600070205080204" pitchFamily="34" charset="-128"/>
              </a:rPr>
              <a:t>L’imagerie</a:t>
            </a:r>
            <a:r>
              <a:rPr lang="en-US" altLang="fr-FR" sz="4000" dirty="0">
                <a:ea typeface="ＭＳ Ｐゴシック" panose="020B0600070205080204" pitchFamily="34" charset="-128"/>
              </a:rPr>
              <a:t>: quelle </a:t>
            </a:r>
            <a:r>
              <a:rPr lang="en-US" altLang="fr-FR" sz="4000" dirty="0" err="1">
                <a:ea typeface="ＭＳ Ｐゴシック" panose="020B0600070205080204" pitchFamily="34" charset="-128"/>
              </a:rPr>
              <a:t>qualité</a:t>
            </a:r>
            <a:r>
              <a:rPr lang="en-US" altLang="fr-FR" sz="4000" dirty="0">
                <a:ea typeface="ＭＳ Ｐゴシック" panose="020B0600070205080204" pitchFamily="34" charset="-128"/>
              </a:rPr>
              <a:t> pour </a:t>
            </a:r>
            <a:r>
              <a:rPr lang="en-US" altLang="fr-FR" sz="4000" dirty="0" err="1">
                <a:ea typeface="ＭＳ Ｐゴシック" panose="020B0600070205080204" pitchFamily="34" charset="-128"/>
              </a:rPr>
              <a:t>voir</a:t>
            </a:r>
            <a:r>
              <a:rPr lang="en-US" altLang="fr-FR" sz="4000" dirty="0">
                <a:ea typeface="ＭＳ Ｐゴシック" panose="020B0600070205080204" pitchFamily="34" charset="-128"/>
              </a:rPr>
              <a:t> quoi et </a:t>
            </a:r>
            <a:r>
              <a:rPr lang="en-US" altLang="fr-FR" sz="4000" dirty="0" err="1">
                <a:ea typeface="ＭＳ Ｐゴシック" panose="020B0600070205080204" pitchFamily="34" charset="-128"/>
              </a:rPr>
              <a:t>dans</a:t>
            </a:r>
            <a:r>
              <a:rPr lang="en-US" altLang="fr-FR" sz="4000" dirty="0">
                <a:ea typeface="ＭＳ Ｐゴシック" panose="020B0600070205080204" pitchFamily="34" charset="-128"/>
              </a:rPr>
              <a:t> </a:t>
            </a:r>
            <a:r>
              <a:rPr lang="en-US" altLang="fr-FR" sz="4000" dirty="0" err="1">
                <a:ea typeface="ＭＳ Ｐゴシック" panose="020B0600070205080204" pitchFamily="34" charset="-128"/>
              </a:rPr>
              <a:t>quelles</a:t>
            </a:r>
            <a:r>
              <a:rPr lang="en-US" altLang="fr-FR" sz="4000" dirty="0">
                <a:ea typeface="ＭＳ Ｐゴシック" panose="020B0600070205080204" pitchFamily="34" charset="-128"/>
              </a:rPr>
              <a:t> conditions?</a:t>
            </a:r>
          </a:p>
        </p:txBody>
      </p:sp>
      <p:pic>
        <p:nvPicPr>
          <p:cNvPr id="54274" name="Image 3">
            <a:extLst>
              <a:ext uri="{FF2B5EF4-FFF2-40B4-BE49-F238E27FC236}">
                <a16:creationId xmlns:a16="http://schemas.microsoft.com/office/drawing/2014/main" id="{EC969673-1C32-9742-A8A5-7A0E452C65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550" y="1196976"/>
            <a:ext cx="4260850" cy="521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64746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4" name="Rectangle 1026">
            <a:extLst>
              <a:ext uri="{FF2B5EF4-FFF2-40B4-BE49-F238E27FC236}">
                <a16:creationId xmlns:a16="http://schemas.microsoft.com/office/drawing/2014/main" id="{CC2ABC98-613C-D24A-A239-147BB53728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fr-FR">
                <a:ea typeface="ＭＳ Ｐゴシック" panose="020B0600070205080204" pitchFamily="34" charset="-128"/>
              </a:rPr>
              <a:t>L’imagerie médicale du futur</a:t>
            </a:r>
          </a:p>
        </p:txBody>
      </p:sp>
      <p:sp>
        <p:nvSpPr>
          <p:cNvPr id="525315" name="Rectangle 1027">
            <a:extLst>
              <a:ext uri="{FF2B5EF4-FFF2-40B4-BE49-F238E27FC236}">
                <a16:creationId xmlns:a16="http://schemas.microsoft.com/office/drawing/2014/main" id="{302B62D8-1A5B-394F-A0A0-E55BFC0A01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71600" y="1066800"/>
            <a:ext cx="4572000" cy="502920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altLang="fr-FR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fr-FR" sz="2400">
                <a:ea typeface="ＭＳ Ｐゴシック" panose="020B0600070205080204" pitchFamily="34" charset="-128"/>
              </a:rPr>
              <a:t>Voir des lesions plus petites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fr-FR" sz="2400">
                <a:ea typeface="ＭＳ Ｐゴシック" panose="020B0600070205080204" pitchFamily="34" charset="-128"/>
              </a:rPr>
              <a:t>Examens plus rapides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fr-FR" sz="2400">
                <a:ea typeface="ＭＳ Ｐゴシック" panose="020B0600070205080204" pitchFamily="34" charset="-128"/>
              </a:rPr>
              <a:t>Correction de mouvements</a:t>
            </a:r>
          </a:p>
          <a:p>
            <a:pPr lvl="1" eaLnBrk="1" hangingPunct="1">
              <a:lnSpc>
                <a:spcPct val="90000"/>
              </a:lnSpc>
            </a:pPr>
            <a:r>
              <a:rPr lang="fr-FR" altLang="fr-FR" sz="2000">
                <a:ea typeface="ＭＳ Ｐゴシック" panose="020B0600070205080204" pitchFamily="34" charset="-128"/>
              </a:rPr>
              <a:t>R</a:t>
            </a:r>
            <a:r>
              <a:rPr lang="en-US" altLang="fr-FR" sz="2000">
                <a:ea typeface="ＭＳ Ｐゴシック" panose="020B0600070205080204" pitchFamily="34" charset="-128"/>
              </a:rPr>
              <a:t>espiration</a:t>
            </a:r>
          </a:p>
          <a:p>
            <a:pPr lvl="1" eaLnBrk="1" hangingPunct="1">
              <a:lnSpc>
                <a:spcPct val="90000"/>
              </a:lnSpc>
            </a:pPr>
            <a:r>
              <a:rPr lang="fr-FR" altLang="fr-FR" sz="2000">
                <a:ea typeface="ＭＳ Ｐゴシック" panose="020B0600070205080204" pitchFamily="34" charset="-128"/>
              </a:rPr>
              <a:t>B</a:t>
            </a:r>
            <a:r>
              <a:rPr lang="en-US" altLang="fr-FR" sz="2000">
                <a:ea typeface="ＭＳ Ｐゴシック" panose="020B0600070205080204" pitchFamily="34" charset="-128"/>
              </a:rPr>
              <a:t>attements cardiaques</a:t>
            </a:r>
          </a:p>
          <a:p>
            <a:pPr lvl="1" eaLnBrk="1" hangingPunct="1">
              <a:lnSpc>
                <a:spcPct val="90000"/>
              </a:lnSpc>
            </a:pPr>
            <a:r>
              <a:rPr lang="fr-FR" altLang="fr-FR" sz="2000">
                <a:ea typeface="ＭＳ Ｐゴシック" panose="020B0600070205080204" pitchFamily="34" charset="-128"/>
              </a:rPr>
              <a:t>B</a:t>
            </a:r>
            <a:r>
              <a:rPr lang="en-US" altLang="fr-FR" sz="2000">
                <a:ea typeface="ＭＳ Ｐゴシック" panose="020B0600070205080204" pitchFamily="34" charset="-128"/>
              </a:rPr>
              <a:t>olus digestif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>
                <a:ea typeface="ＭＳ Ｐゴシック" panose="020B0600070205080204" pitchFamily="34" charset="-128"/>
              </a:rPr>
              <a:t>E</a:t>
            </a:r>
            <a:r>
              <a:rPr lang="en-US" altLang="fr-FR" sz="2400">
                <a:ea typeface="ＭＳ Ｐゴシック" panose="020B0600070205080204" pitchFamily="34" charset="-128"/>
              </a:rPr>
              <a:t>tudes dynamiques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fr-FR" sz="2400">
                <a:ea typeface="ＭＳ Ｐゴシック" panose="020B0600070205080204" pitchFamily="34" charset="-128"/>
              </a:rPr>
              <a:t>Quantification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>
                <a:ea typeface="ＭＳ Ｐゴシック" panose="020B0600070205080204" pitchFamily="34" charset="-128"/>
              </a:rPr>
              <a:t>M</a:t>
            </a:r>
            <a:r>
              <a:rPr lang="en-US" altLang="fr-FR" sz="2400">
                <a:ea typeface="ＭＳ Ｐゴシック" panose="020B0600070205080204" pitchFamily="34" charset="-128"/>
              </a:rPr>
              <a:t>ultimodalité</a:t>
            </a:r>
          </a:p>
          <a:p>
            <a:pPr eaLnBrk="1" hangingPunct="1">
              <a:lnSpc>
                <a:spcPct val="80000"/>
              </a:lnSpc>
            </a:pPr>
            <a:r>
              <a:rPr lang="en-US" altLang="fr-FR" sz="2400">
                <a:ea typeface="ＭＳ Ｐゴシック" panose="020B0600070205080204" pitchFamily="34" charset="-128"/>
              </a:rPr>
              <a:t>Réduire la dose aux patients</a:t>
            </a:r>
          </a:p>
          <a:p>
            <a:pPr eaLnBrk="1" hangingPunct="1">
              <a:lnSpc>
                <a:spcPct val="80000"/>
              </a:lnSpc>
            </a:pPr>
            <a:endParaRPr lang="en-US" altLang="fr-FR">
              <a:ea typeface="ＭＳ Ｐゴシック" panose="020B0600070205080204" pitchFamily="34" charset="-128"/>
            </a:endParaRPr>
          </a:p>
        </p:txBody>
      </p:sp>
      <p:sp>
        <p:nvSpPr>
          <p:cNvPr id="525316" name="Rectangle 1028">
            <a:extLst>
              <a:ext uri="{FF2B5EF4-FFF2-40B4-BE49-F238E27FC236}">
                <a16:creationId xmlns:a16="http://schemas.microsoft.com/office/drawing/2014/main" id="{311810CC-0395-A24D-9DF9-C9C3098F0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776" y="1066800"/>
            <a:ext cx="4060825" cy="50292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82562" tIns="46038" rIns="182562" bIns="46038"/>
          <a:lstStyle>
            <a:lvl1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endParaRPr lang="en-US" altLang="fr-FR" sz="280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fr-FR" sz="2800"/>
              <a:t>AMELIORER</a:t>
            </a:r>
          </a:p>
          <a:p>
            <a:pPr eaLnBrk="1" hangingPunct="1">
              <a:lnSpc>
                <a:spcPct val="80000"/>
              </a:lnSpc>
            </a:pPr>
            <a:endParaRPr lang="en-US" altLang="fr-FR" sz="2800"/>
          </a:p>
          <a:p>
            <a:pPr eaLnBrk="1" hangingPunct="1">
              <a:lnSpc>
                <a:spcPct val="80000"/>
              </a:lnSpc>
            </a:pPr>
            <a:r>
              <a:rPr lang="fr-FR" altLang="fr-FR" sz="2800"/>
              <a:t>R</a:t>
            </a:r>
            <a:r>
              <a:rPr lang="en-US" altLang="fr-FR" sz="2800"/>
              <a:t>ésolution spatiale</a:t>
            </a:r>
          </a:p>
          <a:p>
            <a:pPr eaLnBrk="1" hangingPunct="1">
              <a:lnSpc>
                <a:spcPct val="80000"/>
              </a:lnSpc>
            </a:pPr>
            <a:endParaRPr lang="en-US" altLang="fr-FR" sz="2800"/>
          </a:p>
          <a:p>
            <a:pPr eaLnBrk="1" hangingPunct="1">
              <a:lnSpc>
                <a:spcPct val="80000"/>
              </a:lnSpc>
            </a:pPr>
            <a:r>
              <a:rPr lang="fr-FR" altLang="fr-FR" sz="2800"/>
              <a:t>R</a:t>
            </a:r>
            <a:r>
              <a:rPr lang="en-US" altLang="fr-FR" sz="2800"/>
              <a:t>ésolution temporelle</a:t>
            </a:r>
          </a:p>
          <a:p>
            <a:pPr eaLnBrk="1" hangingPunct="1">
              <a:lnSpc>
                <a:spcPct val="80000"/>
              </a:lnSpc>
            </a:pPr>
            <a:endParaRPr lang="en-US" altLang="fr-FR" sz="2800"/>
          </a:p>
          <a:p>
            <a:pPr eaLnBrk="1" hangingPunct="1">
              <a:lnSpc>
                <a:spcPct val="80000"/>
              </a:lnSpc>
            </a:pPr>
            <a:r>
              <a:rPr lang="fr-FR" altLang="fr-FR" sz="2800"/>
              <a:t>R</a:t>
            </a:r>
            <a:r>
              <a:rPr lang="en-US" altLang="fr-FR" sz="2800"/>
              <a:t>apport Signal/Bruit</a:t>
            </a:r>
          </a:p>
          <a:p>
            <a:pPr eaLnBrk="1" hangingPunct="1">
              <a:lnSpc>
                <a:spcPct val="80000"/>
              </a:lnSpc>
            </a:pPr>
            <a:endParaRPr lang="en-US" altLang="fr-FR" sz="2800"/>
          </a:p>
          <a:p>
            <a:pPr eaLnBrk="1" hangingPunct="1">
              <a:lnSpc>
                <a:spcPct val="80000"/>
              </a:lnSpc>
            </a:pPr>
            <a:r>
              <a:rPr lang="en-US" altLang="fr-FR" sz="2800"/>
              <a:t>Sensibilité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fr-FR" sz="2800"/>
          </a:p>
          <a:p>
            <a:pPr eaLnBrk="1" hangingPunct="1">
              <a:lnSpc>
                <a:spcPct val="80000"/>
              </a:lnSpc>
            </a:pPr>
            <a:endParaRPr lang="en-US" altLang="fr-FR" sz="2800"/>
          </a:p>
        </p:txBody>
      </p:sp>
      <p:sp>
        <p:nvSpPr>
          <p:cNvPr id="525317" name="AutoShape 1029">
            <a:extLst>
              <a:ext uri="{FF2B5EF4-FFF2-40B4-BE49-F238E27FC236}">
                <a16:creationId xmlns:a16="http://schemas.microsoft.com/office/drawing/2014/main" id="{E866103C-731C-DE45-AA85-D8DCDB442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3352800"/>
            <a:ext cx="762000" cy="6858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9769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253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5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5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5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5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52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5315" grpId="0" autoUpdateAnimBg="0"/>
      <p:bldP spid="525316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>
            <a:extLst>
              <a:ext uri="{FF2B5EF4-FFF2-40B4-BE49-F238E27FC236}">
                <a16:creationId xmlns:a16="http://schemas.microsoft.com/office/drawing/2014/main" id="{E5E2DA83-CB9A-E34A-A22F-A5AB2DABC8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57400" y="152400"/>
            <a:ext cx="8229600" cy="838200"/>
          </a:xfrm>
        </p:spPr>
        <p:txBody>
          <a:bodyPr>
            <a:normAutofit fontScale="90000"/>
          </a:bodyPr>
          <a:lstStyle/>
          <a:p>
            <a:pPr>
              <a:lnSpc>
                <a:spcPts val="3925"/>
              </a:lnSpc>
              <a:defRPr/>
            </a:pPr>
            <a:r>
              <a:rPr lang="en-US" altLang="fr-FR">
                <a:ea typeface="ＭＳ Ｐゴシック" panose="020B0600070205080204" pitchFamily="34" charset="-128"/>
              </a:rPr>
              <a:t>Etudes de plus en plus spécifiques sur modèles animaux</a:t>
            </a:r>
          </a:p>
        </p:txBody>
      </p:sp>
      <p:sp>
        <p:nvSpPr>
          <p:cNvPr id="227332" name="Rectangle 4">
            <a:extLst>
              <a:ext uri="{FF2B5EF4-FFF2-40B4-BE49-F238E27FC236}">
                <a16:creationId xmlns:a16="http://schemas.microsoft.com/office/drawing/2014/main" id="{A789B1C8-5D8A-3E4B-B19A-B5EDE9CAA4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990600"/>
            <a:ext cx="50292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/>
          <a:lstStyle>
            <a:lvl1pPr defTabSz="1905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190500" defTabSz="19050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1905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1905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1905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1905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1905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1905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1905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fr-FR" sz="2400">
                <a:solidFill>
                  <a:schemeClr val="tx1"/>
                </a:solidFill>
              </a:rPr>
              <a:t> L’imagerie petit animal se fait généralement sous anesthésie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fr-FR" sz="2400">
                <a:solidFill>
                  <a:schemeClr val="tx1"/>
                </a:solidFill>
              </a:rPr>
              <a:t> L’ anesthesie modifie les fonctions cervicales  et biaise les études neuro-physiologiques 					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fr-FR" sz="2400">
                <a:solidFill>
                  <a:schemeClr val="tx1"/>
                </a:solidFill>
              </a:rPr>
              <a:t> RATCAP, developé à BNL est un TEP miniaturisé et portable pour animal éveillé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fr-FR" sz="2400">
                <a:solidFill>
                  <a:schemeClr val="tx1"/>
                </a:solidFill>
              </a:rPr>
              <a:t> 12 blocs de 4x8 cristaux de LSO 2x2x5mm</a:t>
            </a:r>
            <a:r>
              <a:rPr lang="en-US" altLang="fr-FR" sz="2400" baseline="30000">
                <a:solidFill>
                  <a:schemeClr val="tx1"/>
                </a:solidFill>
              </a:rPr>
              <a:t>3</a:t>
            </a:r>
            <a:r>
              <a:rPr lang="en-US" altLang="fr-FR" sz="2400">
                <a:solidFill>
                  <a:schemeClr val="tx1"/>
                </a:solidFill>
              </a:rPr>
              <a:t> lus par des matrices de 4x8 APD et 0.18</a:t>
            </a:r>
            <a:r>
              <a:rPr lang="en-US" altLang="fr-FR" sz="2400">
                <a:solidFill>
                  <a:schemeClr val="tx1"/>
                </a:solidFill>
                <a:latin typeface="Symbol" pitchFamily="2" charset="2"/>
              </a:rPr>
              <a:t>m</a:t>
            </a:r>
            <a:r>
              <a:rPr lang="en-US" altLang="fr-FR" sz="2400">
                <a:solidFill>
                  <a:schemeClr val="tx1"/>
                </a:solidFill>
              </a:rPr>
              <a:t>m CMOS ASIC</a:t>
            </a:r>
          </a:p>
          <a:p>
            <a:pPr lvl="1">
              <a:spcBef>
                <a:spcPct val="0"/>
              </a:spcBef>
              <a:buClrTx/>
              <a:buFontTx/>
              <a:buChar char="•"/>
            </a:pPr>
            <a:endParaRPr lang="en-US" altLang="fr-FR" sz="1800"/>
          </a:p>
          <a:p>
            <a:pPr lvl="1">
              <a:spcBef>
                <a:spcPct val="0"/>
              </a:spcBef>
              <a:buClrTx/>
              <a:buFontTx/>
              <a:buChar char="•"/>
            </a:pPr>
            <a:r>
              <a:rPr lang="en-US" altLang="fr-FR" sz="1800"/>
              <a:t>C. Woody et al. Several papers in conference records of NSS/MIC2004, Rome</a:t>
            </a:r>
            <a:endParaRPr lang="en-US" altLang="fr-FR" sz="2400"/>
          </a:p>
        </p:txBody>
      </p:sp>
      <p:grpSp>
        <p:nvGrpSpPr>
          <p:cNvPr id="2" name="Group 9">
            <a:extLst>
              <a:ext uri="{FF2B5EF4-FFF2-40B4-BE49-F238E27FC236}">
                <a16:creationId xmlns:a16="http://schemas.microsoft.com/office/drawing/2014/main" id="{A843CC55-B567-8A45-8885-6F042F38176A}"/>
              </a:ext>
            </a:extLst>
          </p:cNvPr>
          <p:cNvGrpSpPr>
            <a:grpSpLocks/>
          </p:cNvGrpSpPr>
          <p:nvPr/>
        </p:nvGrpSpPr>
        <p:grpSpPr bwMode="auto">
          <a:xfrm>
            <a:off x="6365876" y="1066800"/>
            <a:ext cx="4683125" cy="5334000"/>
            <a:chOff x="3290" y="672"/>
            <a:chExt cx="2950" cy="3360"/>
          </a:xfrm>
        </p:grpSpPr>
        <p:pic>
          <p:nvPicPr>
            <p:cNvPr id="79876" name="Picture 3">
              <a:extLst>
                <a:ext uri="{FF2B5EF4-FFF2-40B4-BE49-F238E27FC236}">
                  <a16:creationId xmlns:a16="http://schemas.microsoft.com/office/drawing/2014/main" id="{37A8D60A-267F-3D4A-AE35-87764E4932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0" y="672"/>
              <a:ext cx="2950" cy="3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9877" name="Rectangle 8">
              <a:extLst>
                <a:ext uri="{FF2B5EF4-FFF2-40B4-BE49-F238E27FC236}">
                  <a16:creationId xmlns:a16="http://schemas.microsoft.com/office/drawing/2014/main" id="{46DFF359-B812-744D-A583-590FC4CBAB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2" y="3792"/>
              <a:ext cx="17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1600" b="1" i="1">
                  <a:solidFill>
                    <a:srgbClr val="FFFF00"/>
                  </a:solidFill>
                  <a:latin typeface="Arial" panose="020B0604020202020204" pitchFamily="34" charset="0"/>
                </a:rPr>
                <a:t>Courtesy of  C. Woody,BNL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2390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7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73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73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73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73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2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1030" descr=" Homer.JPG                                                      0004DF5EFrank's disk                   AED1E370: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97"/>
          <a:stretch/>
        </p:blipFill>
        <p:spPr bwMode="auto">
          <a:xfrm>
            <a:off x="6183634" y="1412776"/>
            <a:ext cx="4160838" cy="437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1" y="1433736"/>
            <a:ext cx="4144963" cy="4349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>
                <a:latin typeface="+mn-lt"/>
              </a:rPr>
              <a:t>Brain Imaging</a:t>
            </a:r>
          </a:p>
        </p:txBody>
      </p:sp>
    </p:spTree>
    <p:extLst>
      <p:ext uri="{BB962C8B-B14F-4D97-AF65-F5344CB8AC3E}">
        <p14:creationId xmlns:p14="http://schemas.microsoft.com/office/powerpoint/2010/main" val="14266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>
            <a:extLst>
              <a:ext uri="{FF2B5EF4-FFF2-40B4-BE49-F238E27FC236}">
                <a16:creationId xmlns:a16="http://schemas.microsoft.com/office/drawing/2014/main" id="{C07B5078-028D-E749-B301-0D49646AAF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209550"/>
            <a:ext cx="9067800" cy="45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ts val="3525"/>
              </a:lnSpc>
            </a:pPr>
            <a:r>
              <a:rPr lang="en-US" altLang="fr-FR" sz="4000" dirty="0">
                <a:solidFill>
                  <a:schemeClr val="tx2"/>
                </a:solidFill>
                <a:cs typeface="Calibri" panose="020F0502020204030204" pitchFamily="34" charset="0"/>
              </a:rPr>
              <a:t>Brain Imaging</a:t>
            </a:r>
          </a:p>
        </p:txBody>
      </p:sp>
      <p:grpSp>
        <p:nvGrpSpPr>
          <p:cNvPr id="2" name="Grouper 26">
            <a:extLst>
              <a:ext uri="{FF2B5EF4-FFF2-40B4-BE49-F238E27FC236}">
                <a16:creationId xmlns:a16="http://schemas.microsoft.com/office/drawing/2014/main" id="{0FA0BF66-4938-E445-A494-E22226090161}"/>
              </a:ext>
            </a:extLst>
          </p:cNvPr>
          <p:cNvGrpSpPr>
            <a:grpSpLocks/>
          </p:cNvGrpSpPr>
          <p:nvPr/>
        </p:nvGrpSpPr>
        <p:grpSpPr bwMode="auto">
          <a:xfrm>
            <a:off x="2133601" y="3810000"/>
            <a:ext cx="2341563" cy="2667000"/>
            <a:chOff x="990600" y="3810000"/>
            <a:chExt cx="2341563" cy="2666987"/>
          </a:xfrm>
        </p:grpSpPr>
        <p:pic>
          <p:nvPicPr>
            <p:cNvPr id="75797" name="Picture 3">
              <a:extLst>
                <a:ext uri="{FF2B5EF4-FFF2-40B4-BE49-F238E27FC236}">
                  <a16:creationId xmlns:a16="http://schemas.microsoft.com/office/drawing/2014/main" id="{93883A02-19DB-1040-9879-25D96A656F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00" y="3810000"/>
              <a:ext cx="2341563" cy="2666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798" name="Rectangle 8">
              <a:extLst>
                <a:ext uri="{FF2B5EF4-FFF2-40B4-BE49-F238E27FC236}">
                  <a16:creationId xmlns:a16="http://schemas.microsoft.com/office/drawing/2014/main" id="{8555635B-DBC8-5244-ADFA-479A77079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5400" y="3810000"/>
              <a:ext cx="170227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 sz="1200" b="1" i="1">
                  <a:solidFill>
                    <a:srgbClr val="FFFF00"/>
                  </a:solidFill>
                </a:rPr>
                <a:t>2008, RATCAP,  BNL</a:t>
              </a:r>
            </a:p>
          </p:txBody>
        </p:sp>
      </p:grpSp>
      <p:sp>
        <p:nvSpPr>
          <p:cNvPr id="75779" name="Rectangle 22">
            <a:extLst>
              <a:ext uri="{FF2B5EF4-FFF2-40B4-BE49-F238E27FC236}">
                <a16:creationId xmlns:a16="http://schemas.microsoft.com/office/drawing/2014/main" id="{D7E75072-37A5-5E48-8DEE-CEA1103C186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418513" y="3313113"/>
            <a:ext cx="495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1400" dirty="0" err="1"/>
              <a:t>C</a:t>
            </a:r>
            <a:r>
              <a:rPr lang="fr-FR" altLang="fr-FR" sz="1400" dirty="0" err="1">
                <a:latin typeface="Times New Roman" panose="02020603050405020304" pitchFamily="18" charset="0"/>
              </a:rPr>
              <a:t>ourtesy</a:t>
            </a:r>
            <a:r>
              <a:rPr lang="fr-FR" altLang="fr-FR" sz="1400" dirty="0">
                <a:latin typeface="Times New Roman" panose="02020603050405020304" pitchFamily="18" charset="0"/>
              </a:rPr>
              <a:t>: S. </a:t>
            </a:r>
            <a:r>
              <a:rPr lang="fr-FR" altLang="fr-FR" sz="1400" dirty="0" err="1">
                <a:latin typeface="Times New Roman" panose="02020603050405020304" pitchFamily="18" charset="0"/>
              </a:rPr>
              <a:t>Majewski</a:t>
            </a:r>
            <a:r>
              <a:rPr lang="fr-FR" altLang="fr-FR" sz="1400" dirty="0">
                <a:latin typeface="Times New Roman" panose="02020603050405020304" pitchFamily="18" charset="0"/>
              </a:rPr>
              <a:t>, West Virginia </a:t>
            </a:r>
            <a:r>
              <a:rPr lang="fr-FR" altLang="fr-FR" sz="1400" dirty="0" err="1">
                <a:latin typeface="Times New Roman" panose="02020603050405020304" pitchFamily="18" charset="0"/>
              </a:rPr>
              <a:t>University</a:t>
            </a:r>
            <a:endParaRPr lang="en-GB" altLang="fr-FR" sz="1400" dirty="0">
              <a:latin typeface="Times New Roman" panose="02020603050405020304" pitchFamily="18" charset="0"/>
            </a:endParaRPr>
          </a:p>
        </p:txBody>
      </p:sp>
      <p:grpSp>
        <p:nvGrpSpPr>
          <p:cNvPr id="3" name="Grouper 38">
            <a:extLst>
              <a:ext uri="{FF2B5EF4-FFF2-40B4-BE49-F238E27FC236}">
                <a16:creationId xmlns:a16="http://schemas.microsoft.com/office/drawing/2014/main" id="{30AD1C29-49A2-104D-BCCD-A43CF07A29B6}"/>
              </a:ext>
            </a:extLst>
          </p:cNvPr>
          <p:cNvGrpSpPr>
            <a:grpSpLocks/>
          </p:cNvGrpSpPr>
          <p:nvPr/>
        </p:nvGrpSpPr>
        <p:grpSpPr bwMode="auto">
          <a:xfrm>
            <a:off x="1143001" y="1066800"/>
            <a:ext cx="2219325" cy="2667000"/>
            <a:chOff x="0" y="1066800"/>
            <a:chExt cx="2219325" cy="2667000"/>
          </a:xfrm>
        </p:grpSpPr>
        <p:pic>
          <p:nvPicPr>
            <p:cNvPr id="75795" name="Picture 2" descr="C:\Users\chris\Desktop\Headshrinker.jpg">
              <a:extLst>
                <a:ext uri="{FF2B5EF4-FFF2-40B4-BE49-F238E27FC236}">
                  <a16:creationId xmlns:a16="http://schemas.microsoft.com/office/drawing/2014/main" id="{7AC785E2-30A2-1942-AB88-D789954956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066800"/>
              <a:ext cx="2219325" cy="266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796" name="Rectangle 8">
              <a:extLst>
                <a:ext uri="{FF2B5EF4-FFF2-40B4-BE49-F238E27FC236}">
                  <a16:creationId xmlns:a16="http://schemas.microsoft.com/office/drawing/2014/main" id="{D2AC903E-0310-3848-8414-5C885E6CC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00" y="3429000"/>
              <a:ext cx="20247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 sz="1200" b="1" i="1">
                  <a:solidFill>
                    <a:schemeClr val="accent2"/>
                  </a:solidFill>
                </a:rPr>
                <a:t>1961, Headshrinker, BNL</a:t>
              </a:r>
            </a:p>
          </p:txBody>
        </p:sp>
      </p:grpSp>
      <p:grpSp>
        <p:nvGrpSpPr>
          <p:cNvPr id="4" name="Grouper 33">
            <a:extLst>
              <a:ext uri="{FF2B5EF4-FFF2-40B4-BE49-F238E27FC236}">
                <a16:creationId xmlns:a16="http://schemas.microsoft.com/office/drawing/2014/main" id="{F14CA0D3-A27E-5F47-BEAB-81D565560347}"/>
              </a:ext>
            </a:extLst>
          </p:cNvPr>
          <p:cNvGrpSpPr>
            <a:grpSpLocks/>
          </p:cNvGrpSpPr>
          <p:nvPr/>
        </p:nvGrpSpPr>
        <p:grpSpPr bwMode="auto">
          <a:xfrm>
            <a:off x="4143376" y="1066801"/>
            <a:ext cx="2638425" cy="2638425"/>
            <a:chOff x="2438400" y="1066800"/>
            <a:chExt cx="2638514" cy="2639199"/>
          </a:xfrm>
        </p:grpSpPr>
        <p:pic>
          <p:nvPicPr>
            <p:cNvPr id="75793" name="Picture 10">
              <a:extLst>
                <a:ext uri="{FF2B5EF4-FFF2-40B4-BE49-F238E27FC236}">
                  <a16:creationId xmlns:a16="http://schemas.microsoft.com/office/drawing/2014/main" id="{3C341AEE-F7D4-794D-96E1-D434A6DDA88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64" r="11269"/>
            <a:stretch>
              <a:fillRect/>
            </a:stretch>
          </p:blipFill>
          <p:spPr bwMode="auto">
            <a:xfrm>
              <a:off x="2438400" y="1066800"/>
              <a:ext cx="2638514" cy="2629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794" name="Rectangle 8">
              <a:extLst>
                <a:ext uri="{FF2B5EF4-FFF2-40B4-BE49-F238E27FC236}">
                  <a16:creationId xmlns:a16="http://schemas.microsoft.com/office/drawing/2014/main" id="{18649A15-2CD4-4348-A92A-D9D75CB491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994" y="3429000"/>
              <a:ext cx="223253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 sz="1200" b="1" i="1">
                  <a:solidFill>
                    <a:srgbClr val="FFFF00"/>
                  </a:solidFill>
                </a:rPr>
                <a:t>2011, PETHAT,  Hamamatsu</a:t>
              </a:r>
            </a:p>
          </p:txBody>
        </p:sp>
      </p:grpSp>
      <p:grpSp>
        <p:nvGrpSpPr>
          <p:cNvPr id="5" name="Grouper 37">
            <a:extLst>
              <a:ext uri="{FF2B5EF4-FFF2-40B4-BE49-F238E27FC236}">
                <a16:creationId xmlns:a16="http://schemas.microsoft.com/office/drawing/2014/main" id="{F5A64479-E78D-2849-986E-B9A449BA3FD0}"/>
              </a:ext>
            </a:extLst>
          </p:cNvPr>
          <p:cNvGrpSpPr>
            <a:grpSpLocks/>
          </p:cNvGrpSpPr>
          <p:nvPr/>
        </p:nvGrpSpPr>
        <p:grpSpPr bwMode="auto">
          <a:xfrm>
            <a:off x="7726364" y="1066800"/>
            <a:ext cx="2332037" cy="2667000"/>
            <a:chOff x="5791200" y="1066800"/>
            <a:chExt cx="2332476" cy="2667000"/>
          </a:xfrm>
        </p:grpSpPr>
        <p:pic>
          <p:nvPicPr>
            <p:cNvPr id="75791" name="Picture 1">
              <a:extLst>
                <a:ext uri="{FF2B5EF4-FFF2-40B4-BE49-F238E27FC236}">
                  <a16:creationId xmlns:a16="http://schemas.microsoft.com/office/drawing/2014/main" id="{BCE5D8F2-6366-B146-8402-1FD206F7393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5529" y="1066800"/>
              <a:ext cx="2230437" cy="266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792" name="Rectangle 8">
              <a:extLst>
                <a:ext uri="{FF2B5EF4-FFF2-40B4-BE49-F238E27FC236}">
                  <a16:creationId xmlns:a16="http://schemas.microsoft.com/office/drawing/2014/main" id="{A570EC7A-D832-C24A-9D02-86EA54AC71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1200" y="3429000"/>
              <a:ext cx="233247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 sz="1200" b="1" i="1">
                  <a:solidFill>
                    <a:srgbClr val="FFFF00"/>
                  </a:solidFill>
                </a:rPr>
                <a:t>2013, BrainPET,  Hamamatsu</a:t>
              </a:r>
            </a:p>
          </p:txBody>
        </p:sp>
      </p:grpSp>
      <p:grpSp>
        <p:nvGrpSpPr>
          <p:cNvPr id="6" name="Grouper 34">
            <a:extLst>
              <a:ext uri="{FF2B5EF4-FFF2-40B4-BE49-F238E27FC236}">
                <a16:creationId xmlns:a16="http://schemas.microsoft.com/office/drawing/2014/main" id="{9A9F5AAB-BFDB-7A42-A477-AEBADFFB663F}"/>
              </a:ext>
            </a:extLst>
          </p:cNvPr>
          <p:cNvGrpSpPr>
            <a:grpSpLocks/>
          </p:cNvGrpSpPr>
          <p:nvPr/>
        </p:nvGrpSpPr>
        <p:grpSpPr bwMode="auto">
          <a:xfrm>
            <a:off x="5105401" y="3810000"/>
            <a:ext cx="2506663" cy="2667000"/>
            <a:chOff x="5583238" y="1066800"/>
            <a:chExt cx="2506843" cy="2667000"/>
          </a:xfrm>
        </p:grpSpPr>
        <p:grpSp>
          <p:nvGrpSpPr>
            <p:cNvPr id="75787" name="Grouper 23">
              <a:extLst>
                <a:ext uri="{FF2B5EF4-FFF2-40B4-BE49-F238E27FC236}">
                  <a16:creationId xmlns:a16="http://schemas.microsoft.com/office/drawing/2014/main" id="{A8D51B40-9222-7B47-8B10-AC4230D16D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83238" y="1066800"/>
              <a:ext cx="2493962" cy="2667000"/>
              <a:chOff x="5506567" y="929518"/>
              <a:chExt cx="4320578" cy="3972163"/>
            </a:xfrm>
          </p:grpSpPr>
          <p:pic>
            <p:nvPicPr>
              <p:cNvPr id="75789" name="Picture 5">
                <a:extLst>
                  <a:ext uri="{FF2B5EF4-FFF2-40B4-BE49-F238E27FC236}">
                    <a16:creationId xmlns:a16="http://schemas.microsoft.com/office/drawing/2014/main" id="{EBA76EDD-6D94-FD4D-B54C-FCE9E7AB24D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31034" y="941681"/>
                <a:ext cx="2096111" cy="39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5790" name="Picture 2">
                <a:extLst>
                  <a:ext uri="{FF2B5EF4-FFF2-40B4-BE49-F238E27FC236}">
                    <a16:creationId xmlns:a16="http://schemas.microsoft.com/office/drawing/2014/main" id="{3DACBEAD-CFA7-DB4D-9D66-14AA4847899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06567" y="929518"/>
                <a:ext cx="2244099" cy="39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3" name="Rectangle 8">
              <a:extLst>
                <a:ext uri="{FF2B5EF4-FFF2-40B4-BE49-F238E27FC236}">
                  <a16:creationId xmlns:a16="http://schemas.microsoft.com/office/drawing/2014/main" id="{4999009E-2E8A-644A-96D1-628C1AB47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5010" y="1066800"/>
              <a:ext cx="2375071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b="1" i="1" dirty="0">
                  <a:solidFill>
                    <a:schemeClr val="bg1">
                      <a:lumMod val="75000"/>
                    </a:schemeClr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2012, HELMETPET,  </a:t>
              </a:r>
              <a:r>
                <a:rPr lang="en-US" sz="1200" b="1" i="1" dirty="0" err="1">
                  <a:solidFill>
                    <a:schemeClr val="bg1">
                      <a:lumMod val="75000"/>
                    </a:schemeClr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Majewski</a:t>
              </a:r>
              <a:endParaRPr lang="en-US" sz="1200" b="1" i="1" dirty="0">
                <a:solidFill>
                  <a:schemeClr val="bg1">
                    <a:lumMod val="75000"/>
                  </a:schemeClr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8" name="Grouper 36">
            <a:extLst>
              <a:ext uri="{FF2B5EF4-FFF2-40B4-BE49-F238E27FC236}">
                <a16:creationId xmlns:a16="http://schemas.microsoft.com/office/drawing/2014/main" id="{ED251650-793B-3049-A938-D2EF31A8DED8}"/>
              </a:ext>
            </a:extLst>
          </p:cNvPr>
          <p:cNvGrpSpPr>
            <a:grpSpLocks/>
          </p:cNvGrpSpPr>
          <p:nvPr/>
        </p:nvGrpSpPr>
        <p:grpSpPr bwMode="auto">
          <a:xfrm>
            <a:off x="8291513" y="3810000"/>
            <a:ext cx="2538412" cy="2667000"/>
            <a:chOff x="7148843" y="3810000"/>
            <a:chExt cx="2537535" cy="2667001"/>
          </a:xfrm>
        </p:grpSpPr>
        <p:pic>
          <p:nvPicPr>
            <p:cNvPr id="75785" name="Picture 1">
              <a:extLst>
                <a:ext uri="{FF2B5EF4-FFF2-40B4-BE49-F238E27FC236}">
                  <a16:creationId xmlns:a16="http://schemas.microsoft.com/office/drawing/2014/main" id="{DBD0BC55-DB88-C447-827C-66E5AC9D186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08" t="2428" r="3584" b="3693"/>
            <a:stretch>
              <a:fillRect/>
            </a:stretch>
          </p:blipFill>
          <p:spPr bwMode="auto">
            <a:xfrm>
              <a:off x="7239000" y="3810001"/>
              <a:ext cx="2286000" cy="266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Rectangle 8">
              <a:extLst>
                <a:ext uri="{FF2B5EF4-FFF2-40B4-BE49-F238E27FC236}">
                  <a16:creationId xmlns:a16="http://schemas.microsoft.com/office/drawing/2014/main" id="{6C7ADAB4-6E06-8A4F-9DB7-C06BBF85E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8843" y="3810000"/>
              <a:ext cx="253753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b="1" i="1" dirty="0">
                  <a:solidFill>
                    <a:schemeClr val="bg1">
                      <a:lumMod val="75000"/>
                    </a:schemeClr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2015, HELMET_CHIN,T. </a:t>
              </a:r>
              <a:r>
                <a:rPr lang="en-US" sz="1200" b="1" i="1" dirty="0" err="1">
                  <a:solidFill>
                    <a:schemeClr val="bg1">
                      <a:lumMod val="75000"/>
                    </a:schemeClr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Yamaga</a:t>
              </a:r>
              <a:endParaRPr lang="en-US" sz="1200" b="1" i="1" dirty="0">
                <a:solidFill>
                  <a:schemeClr val="bg1">
                    <a:lumMod val="75000"/>
                  </a:schemeClr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390162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7" y="692696"/>
            <a:ext cx="7304087" cy="5614988"/>
          </a:xfrm>
          <a:prstGeom prst="rect">
            <a:avLst/>
          </a:prstGeom>
          <a:solidFill>
            <a:srgbClr val="0066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6775508" y="3387282"/>
            <a:ext cx="1048685" cy="1340940"/>
            <a:chOff x="5251507" y="3387282"/>
            <a:chExt cx="1048685" cy="1340940"/>
          </a:xfrm>
        </p:grpSpPr>
        <p:sp>
          <p:nvSpPr>
            <p:cNvPr id="15375" name="Oval 5"/>
            <p:cNvSpPr>
              <a:spLocks noChangeArrowheads="1"/>
            </p:cNvSpPr>
            <p:nvPr/>
          </p:nvSpPr>
          <p:spPr bwMode="auto">
            <a:xfrm>
              <a:off x="5364088" y="3387282"/>
              <a:ext cx="259766" cy="735747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FF33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1pPr>
              <a:lvl2pPr marL="742950" indent="-285750"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2pPr>
              <a:lvl3pPr marL="1143000" indent="-228600"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3pPr>
              <a:lvl4pPr marL="1600200" indent="-228600"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4pPr>
              <a:lvl5pPr marL="2057400" indent="-228600"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9pPr>
            </a:lstStyle>
            <a:p>
              <a:endParaRPr lang="en-US" altLang="x-none"/>
            </a:p>
          </p:txBody>
        </p:sp>
        <p:sp>
          <p:nvSpPr>
            <p:cNvPr id="15376" name="Text Box 6"/>
            <p:cNvSpPr txBox="1">
              <a:spLocks noChangeArrowheads="1"/>
            </p:cNvSpPr>
            <p:nvPr/>
          </p:nvSpPr>
          <p:spPr bwMode="auto">
            <a:xfrm>
              <a:off x="5251507" y="4297335"/>
              <a:ext cx="104868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1pPr>
              <a:lvl2pPr marL="742950" indent="-285750"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2pPr>
              <a:lvl3pPr marL="1143000" indent="-228600"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3pPr>
              <a:lvl4pPr marL="1600200" indent="-228600"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4pPr>
              <a:lvl5pPr marL="2057400" indent="-228600"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9pPr>
            </a:lstStyle>
            <a:p>
              <a:r>
                <a:rPr lang="en-US" altLang="x-none" sz="2200" dirty="0">
                  <a:solidFill>
                    <a:srgbClr val="FFC000"/>
                  </a:solidFill>
                  <a:latin typeface="Arial" charset="0"/>
                </a:rPr>
                <a:t>30 mm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29429" y="1103010"/>
            <a:ext cx="883306" cy="992397"/>
            <a:chOff x="2405429" y="1103009"/>
            <a:chExt cx="883306" cy="992397"/>
          </a:xfrm>
        </p:grpSpPr>
        <p:sp>
          <p:nvSpPr>
            <p:cNvPr id="15369" name="Text Box 12"/>
            <p:cNvSpPr txBox="1">
              <a:spLocks noChangeArrowheads="1"/>
            </p:cNvSpPr>
            <p:nvPr/>
          </p:nvSpPr>
          <p:spPr bwMode="auto">
            <a:xfrm>
              <a:off x="2405429" y="1103009"/>
              <a:ext cx="883306" cy="427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1pPr>
              <a:lvl2pPr marL="742950" indent="-285750"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2pPr>
              <a:lvl3pPr marL="1143000" indent="-228600"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3pPr>
              <a:lvl4pPr marL="1600200" indent="-228600"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4pPr>
              <a:lvl5pPr marL="2057400" indent="-228600"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9pPr>
            </a:lstStyle>
            <a:p>
              <a:r>
                <a:rPr lang="en-US" altLang="x-none" sz="2200" dirty="0">
                  <a:solidFill>
                    <a:srgbClr val="FFC000"/>
                  </a:solidFill>
                  <a:latin typeface="Arial" charset="0"/>
                </a:rPr>
                <a:t>5 mm</a:t>
              </a:r>
            </a:p>
          </p:txBody>
        </p:sp>
        <p:sp>
          <p:nvSpPr>
            <p:cNvPr id="15370" name="Oval 13"/>
            <p:cNvSpPr>
              <a:spLocks noChangeArrowheads="1"/>
            </p:cNvSpPr>
            <p:nvPr/>
          </p:nvSpPr>
          <p:spPr bwMode="auto">
            <a:xfrm>
              <a:off x="2627784" y="1359659"/>
              <a:ext cx="438597" cy="735747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FF33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1pPr>
              <a:lvl2pPr marL="742950" indent="-285750"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2pPr>
              <a:lvl3pPr marL="1143000" indent="-228600"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3pPr>
              <a:lvl4pPr marL="1600200" indent="-228600"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4pPr>
              <a:lvl5pPr marL="2057400" indent="-228600"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2"/>
                  </a:solidFill>
                  <a:latin typeface="Times" charset="0"/>
                  <a:ea typeface="ＭＳ Ｐゴシック" charset="-128"/>
                </a:defRPr>
              </a:lvl9pPr>
            </a:lstStyle>
            <a:p>
              <a:endParaRPr lang="en-US" altLang="x-none"/>
            </a:p>
          </p:txBody>
        </p:sp>
      </p:grpSp>
      <p:sp>
        <p:nvSpPr>
          <p:cNvPr id="22" name="Title 1"/>
          <p:cNvSpPr txBox="1">
            <a:spLocks/>
          </p:cNvSpPr>
          <p:nvPr/>
        </p:nvSpPr>
        <p:spPr>
          <a:xfrm>
            <a:off x="2999656" y="142528"/>
            <a:ext cx="6408712" cy="838200"/>
          </a:xfrm>
          <a:prstGeom prst="rect">
            <a:avLst/>
          </a:prstGeom>
        </p:spPr>
        <p:txBody>
          <a:bodyPr/>
          <a:lstStyle>
            <a:lvl1pPr algn="ctr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4000" b="0"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65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65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65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65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65" charset="0"/>
              </a:defRPr>
            </a:lvl9pPr>
          </a:lstStyle>
          <a:p>
            <a:pPr eaLnBrk="1" hangingPunct="1"/>
            <a:r>
              <a:rPr lang="en-US" sz="3600" kern="0" dirty="0"/>
              <a:t>Breast Cancer</a:t>
            </a:r>
          </a:p>
        </p:txBody>
      </p:sp>
    </p:spTree>
    <p:extLst>
      <p:ext uri="{BB962C8B-B14F-4D97-AF65-F5344CB8AC3E}">
        <p14:creationId xmlns:p14="http://schemas.microsoft.com/office/powerpoint/2010/main" val="25899277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2" descr="Barrel Toroid 4 Nov 05">
            <a:extLst>
              <a:ext uri="{FF2B5EF4-FFF2-40B4-BE49-F238E27FC236}">
                <a16:creationId xmlns:a16="http://schemas.microsoft.com/office/drawing/2014/main" id="{4A908916-EA28-724F-8F7E-1084F5148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400" y="1066800"/>
            <a:ext cx="8966200" cy="53927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Text Box 3">
            <a:extLst>
              <a:ext uri="{FF2B5EF4-FFF2-40B4-BE49-F238E27FC236}">
                <a16:creationId xmlns:a16="http://schemas.microsoft.com/office/drawing/2014/main" id="{B684DD81-6048-9C48-AF01-94302A9B58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60326"/>
            <a:ext cx="7772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4000"/>
              <a:t>L’aimant toroïdal d’Atlas</a:t>
            </a:r>
            <a:endParaRPr lang="en-US" altLang="fr-FR" sz="2800" b="1">
              <a:solidFill>
                <a:schemeClr val="tx1"/>
              </a:solidFill>
            </a:endParaRPr>
          </a:p>
        </p:txBody>
      </p:sp>
      <p:pic>
        <p:nvPicPr>
          <p:cNvPr id="9219" name="Picture 4">
            <a:extLst>
              <a:ext uri="{FF2B5EF4-FFF2-40B4-BE49-F238E27FC236}">
                <a16:creationId xmlns:a16="http://schemas.microsoft.com/office/drawing/2014/main" id="{BE4F0A1E-0AD0-5542-A82C-EC50931673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0"/>
            <a:ext cx="482600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1870006"/>
      </p:ext>
    </p:extLst>
  </p:cSld>
  <p:clrMapOvr>
    <a:masterClrMapping/>
  </p:clrMapOvr>
  <p:transition>
    <p:zoom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1" name="ZoneTexte 9">
            <a:extLst>
              <a:ext uri="{FF2B5EF4-FFF2-40B4-BE49-F238E27FC236}">
                <a16:creationId xmlns:a16="http://schemas.microsoft.com/office/drawing/2014/main" id="{8A05FBC3-557A-8744-9A2D-D010BEBC3A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7100" y="6019800"/>
            <a:ext cx="68404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i="1"/>
              <a:t>Objective: Detect 3mm tumors  and define their cancerous status</a:t>
            </a:r>
          </a:p>
        </p:txBody>
      </p:sp>
      <p:sp>
        <p:nvSpPr>
          <p:cNvPr id="24" name="Titre 1">
            <a:extLst>
              <a:ext uri="{FF2B5EF4-FFF2-40B4-BE49-F238E27FC236}">
                <a16:creationId xmlns:a16="http://schemas.microsoft.com/office/drawing/2014/main" id="{1F94FC05-7F0F-A54A-9339-25F7F3A91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4600" y="612776"/>
            <a:ext cx="6629400" cy="606425"/>
          </a:xfrm>
        </p:spPr>
        <p:txBody>
          <a:bodyPr>
            <a:normAutofit fontScale="90000"/>
          </a:bodyPr>
          <a:lstStyle/>
          <a:p>
            <a:pPr>
              <a:lnSpc>
                <a:spcPts val="3000"/>
              </a:lnSpc>
              <a:defRPr/>
            </a:pPr>
            <a:r>
              <a:rPr lang="fr-FR" altLang="fr-FR" dirty="0" err="1">
                <a:ea typeface="ＭＳ Ｐゴシック" panose="020B0600070205080204" pitchFamily="34" charset="-128"/>
              </a:rPr>
              <a:t>ClearPEM</a:t>
            </a:r>
            <a:r>
              <a:rPr lang="fr-FR" altLang="fr-FR" dirty="0">
                <a:ea typeface="ＭＳ Ｐゴシック" panose="020B0600070205080204" pitchFamily="34" charset="-128"/>
              </a:rPr>
              <a:t>-Sonic a collaborative </a:t>
            </a:r>
            <a:r>
              <a:rPr lang="fr-FR" altLang="fr-FR" dirty="0" err="1">
                <a:ea typeface="ＭＳ Ｐゴシック" panose="020B0600070205080204" pitchFamily="34" charset="-128"/>
              </a:rPr>
              <a:t>project</a:t>
            </a:r>
            <a:r>
              <a:rPr lang="fr-FR" altLang="fr-FR" dirty="0">
                <a:ea typeface="ＭＳ Ｐゴシック" panose="020B0600070205080204" pitchFamily="34" charset="-128"/>
              </a:rPr>
              <a:t> </a:t>
            </a:r>
            <a:r>
              <a:rPr lang="fr-FR" altLang="fr-FR" dirty="0" err="1">
                <a:ea typeface="ＭＳ Ｐゴシック" panose="020B0600070205080204" pitchFamily="34" charset="-128"/>
              </a:rPr>
              <a:t>between</a:t>
            </a:r>
            <a:r>
              <a:rPr lang="fr-FR" altLang="fr-FR" dirty="0">
                <a:ea typeface="ＭＳ Ｐゴシック" panose="020B0600070205080204" pitchFamily="34" charset="-128"/>
              </a:rPr>
              <a:t> </a:t>
            </a:r>
            <a:r>
              <a:rPr lang="fr-FR" altLang="fr-FR" dirty="0" err="1">
                <a:ea typeface="ＭＳ Ｐゴシック" panose="020B0600070205080204" pitchFamily="34" charset="-128"/>
              </a:rPr>
              <a:t>physicians</a:t>
            </a:r>
            <a:r>
              <a:rPr lang="fr-FR" altLang="fr-FR" dirty="0">
                <a:ea typeface="ＭＳ Ｐゴシック" panose="020B0600070205080204" pitchFamily="34" charset="-128"/>
              </a:rPr>
              <a:t> and </a:t>
            </a:r>
            <a:r>
              <a:rPr lang="fr-FR" altLang="fr-FR" dirty="0" err="1">
                <a:ea typeface="ＭＳ Ｐゴシック" panose="020B0600070205080204" pitchFamily="34" charset="-128"/>
              </a:rPr>
              <a:t>physicists</a:t>
            </a:r>
            <a:br>
              <a:rPr lang="fr-FR" altLang="fr-FR" sz="3600" dirty="0">
                <a:ea typeface="ＭＳ Ｐゴシック" panose="020B0600070205080204" pitchFamily="34" charset="-128"/>
              </a:rPr>
            </a:br>
            <a:endParaRPr lang="fr-FR" altLang="fr-FR" sz="3600" dirty="0">
              <a:ea typeface="ＭＳ Ｐゴシック" panose="020B0600070205080204" pitchFamily="34" charset="-128"/>
            </a:endParaRPr>
          </a:p>
        </p:txBody>
      </p:sp>
      <p:grpSp>
        <p:nvGrpSpPr>
          <p:cNvPr id="2" name="Grouper 28">
            <a:extLst>
              <a:ext uri="{FF2B5EF4-FFF2-40B4-BE49-F238E27FC236}">
                <a16:creationId xmlns:a16="http://schemas.microsoft.com/office/drawing/2014/main" id="{066C89D2-FF36-B04A-9C07-F5D7D910CA01}"/>
              </a:ext>
            </a:extLst>
          </p:cNvPr>
          <p:cNvGrpSpPr>
            <a:grpSpLocks/>
          </p:cNvGrpSpPr>
          <p:nvPr/>
        </p:nvGrpSpPr>
        <p:grpSpPr bwMode="auto">
          <a:xfrm>
            <a:off x="1676400" y="1447800"/>
            <a:ext cx="8915400" cy="4572000"/>
            <a:chOff x="533400" y="1447800"/>
            <a:chExt cx="8915400" cy="4572000"/>
          </a:xfrm>
        </p:grpSpPr>
        <p:pic>
          <p:nvPicPr>
            <p:cNvPr id="82950" name="Image 21" descr="ClearPEMSonic.JPG">
              <a:extLst>
                <a:ext uri="{FF2B5EF4-FFF2-40B4-BE49-F238E27FC236}">
                  <a16:creationId xmlns:a16="http://schemas.microsoft.com/office/drawing/2014/main" id="{8BFBFAF6-5682-0A47-9EF8-FFE525058D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06"/>
            <a:stretch>
              <a:fillRect/>
            </a:stretch>
          </p:blipFill>
          <p:spPr bwMode="auto">
            <a:xfrm>
              <a:off x="533400" y="1447800"/>
              <a:ext cx="8915400" cy="457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951" name="ZoneTexte 22">
              <a:extLst>
                <a:ext uri="{FF2B5EF4-FFF2-40B4-BE49-F238E27FC236}">
                  <a16:creationId xmlns:a16="http://schemas.microsoft.com/office/drawing/2014/main" id="{CFE2C742-BB98-F443-9178-B7FD3ABB3E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6263" y="1447800"/>
              <a:ext cx="6385081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2000" dirty="0" err="1">
                  <a:solidFill>
                    <a:srgbClr val="FFFF00"/>
                  </a:solidFill>
                </a:rPr>
                <a:t>Installed</a:t>
              </a:r>
              <a:r>
                <a:rPr lang="fr-FR" altLang="fr-FR" sz="2000" dirty="0">
                  <a:solidFill>
                    <a:srgbClr val="FFFF00"/>
                  </a:solidFill>
                </a:rPr>
                <a:t> in </a:t>
              </a:r>
              <a:r>
                <a:rPr lang="fr-FR" altLang="fr-FR" sz="2000" dirty="0" err="1">
                  <a:solidFill>
                    <a:srgbClr val="FFFF00"/>
                  </a:solidFill>
                </a:rPr>
                <a:t>Marseilles</a:t>
              </a:r>
              <a:r>
                <a:rPr lang="fr-FR" altLang="fr-FR" sz="2000" dirty="0">
                  <a:solidFill>
                    <a:srgbClr val="FFFF00"/>
                  </a:solidFill>
                </a:rPr>
                <a:t> </a:t>
              </a:r>
              <a:r>
                <a:rPr lang="fr-FR" altLang="fr-FR" sz="2000" dirty="0" err="1">
                  <a:solidFill>
                    <a:srgbClr val="FFFF00"/>
                  </a:solidFill>
                </a:rPr>
                <a:t>North</a:t>
              </a:r>
              <a:r>
                <a:rPr lang="fr-FR" altLang="fr-FR" sz="2000" dirty="0">
                  <a:solidFill>
                    <a:srgbClr val="FFFF00"/>
                  </a:solidFill>
                </a:rPr>
                <a:t> </a:t>
              </a:r>
              <a:r>
                <a:rPr lang="fr-FR" altLang="fr-FR" sz="2000" dirty="0" err="1">
                  <a:solidFill>
                    <a:srgbClr val="FFFF00"/>
                  </a:solidFill>
                </a:rPr>
                <a:t>hospital</a:t>
              </a:r>
              <a:r>
                <a:rPr lang="fr-FR" altLang="fr-FR" sz="2000" dirty="0">
                  <a:solidFill>
                    <a:srgbClr val="FFFF00"/>
                  </a:solidFill>
                </a:rPr>
                <a:t> </a:t>
              </a:r>
              <a:r>
                <a:rPr lang="fr-FR" altLang="fr-FR" sz="2000" dirty="0" err="1">
                  <a:solidFill>
                    <a:srgbClr val="FFFF00"/>
                  </a:solidFill>
                </a:rPr>
                <a:t>since</a:t>
              </a:r>
              <a:r>
                <a:rPr lang="fr-FR" altLang="fr-FR" sz="2000" dirty="0">
                  <a:solidFill>
                    <a:srgbClr val="FFFF00"/>
                  </a:solidFill>
                </a:rPr>
                <a:t> </a:t>
              </a:r>
              <a:r>
                <a:rPr lang="fr-FR" altLang="fr-FR" sz="2000" dirty="0" err="1">
                  <a:solidFill>
                    <a:srgbClr val="FFFF00"/>
                  </a:solidFill>
                </a:rPr>
                <a:t>December</a:t>
              </a:r>
              <a:r>
                <a:rPr lang="fr-FR" altLang="fr-FR" sz="2000" dirty="0">
                  <a:solidFill>
                    <a:srgbClr val="FFFF00"/>
                  </a:solidFill>
                </a:rPr>
                <a:t> 2010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2000" dirty="0" err="1">
                  <a:solidFill>
                    <a:srgbClr val="FFFF00"/>
                  </a:solidFill>
                </a:rPr>
                <a:t>Reinstalled</a:t>
              </a:r>
              <a:r>
                <a:rPr lang="fr-FR" altLang="fr-FR" sz="2000" dirty="0">
                  <a:solidFill>
                    <a:srgbClr val="FFFF00"/>
                  </a:solidFill>
                </a:rPr>
                <a:t> in San </a:t>
              </a:r>
              <a:r>
                <a:rPr lang="fr-FR" altLang="fr-FR" sz="2000" dirty="0" err="1">
                  <a:solidFill>
                    <a:srgbClr val="FFFF00"/>
                  </a:solidFill>
                </a:rPr>
                <a:t>girardo</a:t>
              </a:r>
              <a:r>
                <a:rPr lang="fr-FR" altLang="fr-FR" sz="2000" dirty="0">
                  <a:solidFill>
                    <a:srgbClr val="FFFF00"/>
                  </a:solidFill>
                </a:rPr>
                <a:t> </a:t>
              </a:r>
              <a:r>
                <a:rPr lang="fr-FR" altLang="fr-FR" sz="2000" dirty="0" err="1">
                  <a:solidFill>
                    <a:srgbClr val="FFFF00"/>
                  </a:solidFill>
                </a:rPr>
                <a:t>hospital</a:t>
              </a:r>
              <a:r>
                <a:rPr lang="fr-FR" altLang="fr-FR" sz="2000" dirty="0">
                  <a:solidFill>
                    <a:srgbClr val="FFFF00"/>
                  </a:solidFill>
                </a:rPr>
                <a:t>, Milano, in </a:t>
              </a:r>
              <a:r>
                <a:rPr lang="fr-FR" altLang="fr-FR" sz="2000" dirty="0" err="1">
                  <a:solidFill>
                    <a:srgbClr val="FFFF00"/>
                  </a:solidFill>
                </a:rPr>
                <a:t>October</a:t>
              </a:r>
              <a:r>
                <a:rPr lang="fr-FR" altLang="fr-FR" sz="2000" dirty="0">
                  <a:solidFill>
                    <a:srgbClr val="FFFF00"/>
                  </a:solidFill>
                </a:rPr>
                <a:t> 2013</a:t>
              </a:r>
            </a:p>
          </p:txBody>
        </p:sp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2EF5577F-6261-8246-B25A-2C199203D2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0800" y="2438400"/>
            <a:ext cx="37096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dirty="0" err="1">
                <a:solidFill>
                  <a:srgbClr val="FFFF00"/>
                </a:solidFill>
              </a:rPr>
              <a:t>ClearPEM</a:t>
            </a:r>
            <a:r>
              <a:rPr lang="fr-FR" altLang="fr-FR" sz="2000" dirty="0">
                <a:solidFill>
                  <a:srgbClr val="FFFF00"/>
                </a:solidFill>
              </a:rPr>
              <a:t>: </a:t>
            </a:r>
            <a:r>
              <a:rPr lang="fr-FR" altLang="fr-FR" sz="2000" dirty="0" err="1">
                <a:solidFill>
                  <a:srgbClr val="FFFF00"/>
                </a:solidFill>
              </a:rPr>
              <a:t>Metabolic</a:t>
            </a:r>
            <a:r>
              <a:rPr lang="fr-FR" altLang="fr-FR" sz="2000" dirty="0">
                <a:solidFill>
                  <a:srgbClr val="FFFF00"/>
                </a:solidFill>
              </a:rPr>
              <a:t> information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198E121B-231C-5B41-BBFF-472C0F2B5B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1" y="5619750"/>
            <a:ext cx="53864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dirty="0" err="1">
                <a:solidFill>
                  <a:srgbClr val="FFFF00"/>
                </a:solidFill>
              </a:rPr>
              <a:t>Aixplorer</a:t>
            </a:r>
            <a:r>
              <a:rPr lang="fr-FR" altLang="fr-FR" sz="2000" dirty="0">
                <a:solidFill>
                  <a:srgbClr val="FFFF00"/>
                </a:solidFill>
              </a:rPr>
              <a:t>: </a:t>
            </a:r>
            <a:r>
              <a:rPr lang="fr-FR" altLang="fr-FR" sz="2000" dirty="0" err="1">
                <a:solidFill>
                  <a:srgbClr val="FFFF00"/>
                </a:solidFill>
              </a:rPr>
              <a:t>Morphologic</a:t>
            </a:r>
            <a:r>
              <a:rPr lang="fr-FR" altLang="fr-FR" sz="2000" dirty="0">
                <a:solidFill>
                  <a:srgbClr val="FFFF00"/>
                </a:solidFill>
              </a:rPr>
              <a:t> and structural information</a:t>
            </a:r>
          </a:p>
        </p:txBody>
      </p:sp>
    </p:spTree>
    <p:extLst>
      <p:ext uri="{BB962C8B-B14F-4D97-AF65-F5344CB8AC3E}">
        <p14:creationId xmlns:p14="http://schemas.microsoft.com/office/powerpoint/2010/main" val="434018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/>
      <p:bldP spid="27" grpId="0"/>
      <p:bldP spid="2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>
            <a:extLst>
              <a:ext uri="{FF2B5EF4-FFF2-40B4-BE49-F238E27FC236}">
                <a16:creationId xmlns:a16="http://schemas.microsoft.com/office/drawing/2014/main" id="{26CA1438-33E1-0F4F-9C6F-368825864130}"/>
              </a:ext>
            </a:extLst>
          </p:cNvPr>
          <p:cNvGrpSpPr>
            <a:grpSpLocks/>
          </p:cNvGrpSpPr>
          <p:nvPr/>
        </p:nvGrpSpPr>
        <p:grpSpPr bwMode="auto">
          <a:xfrm>
            <a:off x="1944688" y="3962401"/>
            <a:ext cx="2505074" cy="2682875"/>
            <a:chOff x="505" y="2496"/>
            <a:chExt cx="1578" cy="1690"/>
          </a:xfrm>
        </p:grpSpPr>
        <p:grpSp>
          <p:nvGrpSpPr>
            <p:cNvPr id="83997" name="Group 12">
              <a:extLst>
                <a:ext uri="{FF2B5EF4-FFF2-40B4-BE49-F238E27FC236}">
                  <a16:creationId xmlns:a16="http://schemas.microsoft.com/office/drawing/2014/main" id="{D91CAB97-06CB-9A43-ACC1-F81DFA5287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" y="2928"/>
              <a:ext cx="1578" cy="1258"/>
              <a:chOff x="89" y="2064"/>
              <a:chExt cx="2672" cy="2220"/>
            </a:xfrm>
          </p:grpSpPr>
          <p:pic>
            <p:nvPicPr>
              <p:cNvPr id="83999" name="Picture 13" descr="doi1">
                <a:extLst>
                  <a:ext uri="{FF2B5EF4-FFF2-40B4-BE49-F238E27FC236}">
                    <a16:creationId xmlns:a16="http://schemas.microsoft.com/office/drawing/2014/main" id="{152D4CE1-3ED7-B24D-890A-4EE03231A62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615" t="16142" r="36504" b="21948"/>
              <a:stretch>
                <a:fillRect/>
              </a:stretch>
            </p:blipFill>
            <p:spPr bwMode="auto">
              <a:xfrm>
                <a:off x="326" y="2064"/>
                <a:ext cx="1649" cy="18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26702" name="Text Box 14">
                <a:extLst>
                  <a:ext uri="{FF2B5EF4-FFF2-40B4-BE49-F238E27FC236}">
                    <a16:creationId xmlns:a16="http://schemas.microsoft.com/office/drawing/2014/main" id="{F08F8B65-531B-D94E-8189-B1404E628F3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2" y="3898"/>
                <a:ext cx="1849" cy="38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6447" tIns="48224" rIns="96447" bIns="48224">
                <a:spAutoFit/>
              </a:bodyPr>
              <a:lstStyle/>
              <a:p>
                <a:pPr defTabSz="957263">
                  <a:lnSpc>
                    <a:spcPct val="110000"/>
                  </a:lnSpc>
                  <a:spcBef>
                    <a:spcPct val="30000"/>
                  </a:spcBef>
                  <a:buClr>
                    <a:srgbClr val="D90040"/>
                  </a:buClr>
                  <a:buSzPct val="75000"/>
                  <a:defRPr/>
                </a:pPr>
                <a:r>
                  <a:rPr lang="pt-PT" sz="1600">
                    <a:solidFill>
                      <a:srgbClr val="DD2DD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pitchFamily="-105" charset="0"/>
                  </a:rPr>
                  <a:t>Back APD Matrix</a:t>
                </a:r>
              </a:p>
            </p:txBody>
          </p:sp>
          <p:sp>
            <p:nvSpPr>
              <p:cNvPr id="626703" name="Text Box 15">
                <a:extLst>
                  <a:ext uri="{FF2B5EF4-FFF2-40B4-BE49-F238E27FC236}">
                    <a16:creationId xmlns:a16="http://schemas.microsoft.com/office/drawing/2014/main" id="{9E2F0896-038D-0B49-B356-AB61B1BFF2B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9" y="2459"/>
                <a:ext cx="1875" cy="38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6447" tIns="48224" rIns="96447" bIns="48224">
                <a:spAutoFit/>
              </a:bodyPr>
              <a:lstStyle/>
              <a:p>
                <a:pPr defTabSz="957263">
                  <a:lnSpc>
                    <a:spcPct val="110000"/>
                  </a:lnSpc>
                  <a:spcBef>
                    <a:spcPct val="30000"/>
                  </a:spcBef>
                  <a:buClr>
                    <a:srgbClr val="D90040"/>
                  </a:buClr>
                  <a:buSzPct val="75000"/>
                  <a:defRPr/>
                </a:pPr>
                <a:r>
                  <a:rPr lang="pt-PT" sz="1600">
                    <a:solidFill>
                      <a:srgbClr val="DD2DD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pitchFamily="-105" charset="0"/>
                  </a:rPr>
                  <a:t>Front APD Matrix</a:t>
                </a:r>
              </a:p>
            </p:txBody>
          </p:sp>
          <p:sp>
            <p:nvSpPr>
              <p:cNvPr id="84002" name="Line 16">
                <a:extLst>
                  <a:ext uri="{FF2B5EF4-FFF2-40B4-BE49-F238E27FC236}">
                    <a16:creationId xmlns:a16="http://schemas.microsoft.com/office/drawing/2014/main" id="{86093DC2-5258-BB49-B9F1-9FA46EBB86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385" y="3682"/>
                <a:ext cx="333" cy="298"/>
              </a:xfrm>
              <a:prstGeom prst="line">
                <a:avLst/>
              </a:prstGeom>
              <a:noFill/>
              <a:ln w="19050">
                <a:solidFill>
                  <a:srgbClr val="DD2DD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6447" tIns="48224" rIns="96447" bIns="48224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84003" name="Line 17">
                <a:extLst>
                  <a:ext uri="{FF2B5EF4-FFF2-40B4-BE49-F238E27FC236}">
                    <a16:creationId xmlns:a16="http://schemas.microsoft.com/office/drawing/2014/main" id="{5E290389-C319-4241-9843-B02D98132F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8" y="2228"/>
                <a:ext cx="668" cy="231"/>
              </a:xfrm>
              <a:prstGeom prst="line">
                <a:avLst/>
              </a:prstGeom>
              <a:noFill/>
              <a:ln w="19050">
                <a:solidFill>
                  <a:srgbClr val="DD2DD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6447" tIns="48224" rIns="96447" bIns="48224"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83998" name="Text Box 25">
              <a:extLst>
                <a:ext uri="{FF2B5EF4-FFF2-40B4-BE49-F238E27FC236}">
                  <a16:creationId xmlns:a16="http://schemas.microsoft.com/office/drawing/2014/main" id="{78A51F37-1DD9-BF45-B196-8585800C9E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6" y="2496"/>
              <a:ext cx="570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1200"/>
                <a:t>1 Module =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1200"/>
                <a:t>32 crystals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1200"/>
                <a:t>2x2x20mm</a:t>
              </a:r>
              <a:endParaRPr lang="en-US" altLang="fr-FR" sz="1200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oup 40">
            <a:extLst>
              <a:ext uri="{FF2B5EF4-FFF2-40B4-BE49-F238E27FC236}">
                <a16:creationId xmlns:a16="http://schemas.microsoft.com/office/drawing/2014/main" id="{419D5D79-7A0B-1B46-B8CD-EEAD0FFBBD12}"/>
              </a:ext>
            </a:extLst>
          </p:cNvPr>
          <p:cNvGrpSpPr>
            <a:grpSpLocks/>
          </p:cNvGrpSpPr>
          <p:nvPr/>
        </p:nvGrpSpPr>
        <p:grpSpPr bwMode="auto">
          <a:xfrm>
            <a:off x="3429000" y="3048000"/>
            <a:ext cx="3132138" cy="3276600"/>
            <a:chOff x="1440" y="1920"/>
            <a:chExt cx="1973" cy="2064"/>
          </a:xfrm>
        </p:grpSpPr>
        <p:grpSp>
          <p:nvGrpSpPr>
            <p:cNvPr id="83983" name="Group 33">
              <a:extLst>
                <a:ext uri="{FF2B5EF4-FFF2-40B4-BE49-F238E27FC236}">
                  <a16:creationId xmlns:a16="http://schemas.microsoft.com/office/drawing/2014/main" id="{3E6CF27F-E95B-3F48-950F-4B4EBCE0F2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0" y="1920"/>
              <a:ext cx="1973" cy="2064"/>
              <a:chOff x="1440" y="1920"/>
              <a:chExt cx="1973" cy="2064"/>
            </a:xfrm>
          </p:grpSpPr>
          <p:grpSp>
            <p:nvGrpSpPr>
              <p:cNvPr id="83987" name="Group 29">
                <a:extLst>
                  <a:ext uri="{FF2B5EF4-FFF2-40B4-BE49-F238E27FC236}">
                    <a16:creationId xmlns:a16="http://schemas.microsoft.com/office/drawing/2014/main" id="{AB7397F5-C444-2E4C-A5ED-F08BD505C0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44" y="1920"/>
                <a:ext cx="1669" cy="1721"/>
                <a:chOff x="1744" y="1920"/>
                <a:chExt cx="1669" cy="1721"/>
              </a:xfrm>
            </p:grpSpPr>
            <p:grpSp>
              <p:nvGrpSpPr>
                <p:cNvPr id="83990" name="Group 18">
                  <a:extLst>
                    <a:ext uri="{FF2B5EF4-FFF2-40B4-BE49-F238E27FC236}">
                      <a16:creationId xmlns:a16="http://schemas.microsoft.com/office/drawing/2014/main" id="{2DCE53BB-6FEB-9548-AEC9-EAC75AC2C47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44" y="2158"/>
                  <a:ext cx="1669" cy="1483"/>
                  <a:chOff x="295" y="1686"/>
                  <a:chExt cx="3091" cy="2251"/>
                </a:xfrm>
              </p:grpSpPr>
              <p:pic>
                <p:nvPicPr>
                  <p:cNvPr id="83992" name="Picture 19">
                    <a:extLst>
                      <a:ext uri="{FF2B5EF4-FFF2-40B4-BE49-F238E27FC236}">
                        <a16:creationId xmlns:a16="http://schemas.microsoft.com/office/drawing/2014/main" id="{EA4B3219-546B-B844-A8CF-8E1F710A554E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9206" t="5556" r="10872" b="12088"/>
                  <a:stretch>
                    <a:fillRect/>
                  </a:stretch>
                </p:blipFill>
                <p:spPr bwMode="auto">
                  <a:xfrm>
                    <a:off x="295" y="1907"/>
                    <a:ext cx="2489" cy="203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626708" name="Text Box 20">
                    <a:extLst>
                      <a:ext uri="{FF2B5EF4-FFF2-40B4-BE49-F238E27FC236}">
                        <a16:creationId xmlns:a16="http://schemas.microsoft.com/office/drawing/2014/main" id="{DE52950E-C1D5-1C47-9CA9-18C26D088847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10" y="3600"/>
                    <a:ext cx="1276" cy="33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96447" tIns="48224" rIns="96447" bIns="48224">
                    <a:spAutoFit/>
                  </a:bodyPr>
                  <a:lstStyle/>
                  <a:p>
                    <a:pPr defTabSz="957263">
                      <a:lnSpc>
                        <a:spcPct val="110000"/>
                      </a:lnSpc>
                      <a:spcBef>
                        <a:spcPct val="30000"/>
                      </a:spcBef>
                      <a:buClr>
                        <a:srgbClr val="D90040"/>
                      </a:buClr>
                      <a:buSzPct val="75000"/>
                      <a:defRPr/>
                    </a:pPr>
                    <a:r>
                      <a:rPr lang="pt-PT" sz="1600">
                        <a:solidFill>
                          <a:srgbClr val="36D445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-105" charset="0"/>
                      </a:rPr>
                      <a:t>Amplifiers</a:t>
                    </a:r>
                  </a:p>
                </p:txBody>
              </p:sp>
              <p:sp>
                <p:nvSpPr>
                  <p:cNvPr id="83994" name="Line 21">
                    <a:extLst>
                      <a:ext uri="{FF2B5EF4-FFF2-40B4-BE49-F238E27FC236}">
                        <a16:creationId xmlns:a16="http://schemas.microsoft.com/office/drawing/2014/main" id="{73834AA6-BF57-2847-9D30-628C7A2A9D2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034" y="2928"/>
                    <a:ext cx="462" cy="667"/>
                  </a:xfrm>
                  <a:prstGeom prst="line">
                    <a:avLst/>
                  </a:prstGeom>
                  <a:noFill/>
                  <a:ln w="19050">
                    <a:solidFill>
                      <a:srgbClr val="36D445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96447" tIns="48224" rIns="96447" bIns="48224"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83995" name="Line 22">
                    <a:extLst>
                      <a:ext uri="{FF2B5EF4-FFF2-40B4-BE49-F238E27FC236}">
                        <a16:creationId xmlns:a16="http://schemas.microsoft.com/office/drawing/2014/main" id="{C530D498-4160-BF41-B2A2-B253DBB0B0E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824" y="1915"/>
                    <a:ext cx="432" cy="624"/>
                  </a:xfrm>
                  <a:prstGeom prst="line">
                    <a:avLst/>
                  </a:prstGeom>
                  <a:noFill/>
                  <a:ln w="19050">
                    <a:solidFill>
                      <a:srgbClr val="36D445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96447" tIns="48224" rIns="96447" bIns="48224"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626711" name="Text Box 23">
                    <a:extLst>
                      <a:ext uri="{FF2B5EF4-FFF2-40B4-BE49-F238E27FC236}">
                        <a16:creationId xmlns:a16="http://schemas.microsoft.com/office/drawing/2014/main" id="{AEEEEA27-F715-A84D-BBE4-2AC77479E378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13" y="1686"/>
                    <a:ext cx="1237" cy="33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96447" tIns="48224" rIns="96447" bIns="48224">
                    <a:spAutoFit/>
                  </a:bodyPr>
                  <a:lstStyle/>
                  <a:p>
                    <a:pPr defTabSz="957263">
                      <a:lnSpc>
                        <a:spcPct val="110000"/>
                      </a:lnSpc>
                      <a:spcBef>
                        <a:spcPct val="30000"/>
                      </a:spcBef>
                      <a:buClr>
                        <a:srgbClr val="D90040"/>
                      </a:buClr>
                      <a:buSzPct val="75000"/>
                      <a:defRPr/>
                    </a:pPr>
                    <a:r>
                      <a:rPr lang="pt-PT" sz="1600">
                        <a:solidFill>
                          <a:srgbClr val="36D445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-105" charset="0"/>
                      </a:rPr>
                      <a:t>FE Board</a:t>
                    </a:r>
                  </a:p>
                </p:txBody>
              </p:sp>
            </p:grpSp>
            <p:sp>
              <p:nvSpPr>
                <p:cNvPr id="83991" name="Text Box 26">
                  <a:extLst>
                    <a:ext uri="{FF2B5EF4-FFF2-40B4-BE49-F238E27FC236}">
                      <a16:creationId xmlns:a16="http://schemas.microsoft.com/office/drawing/2014/main" id="{C5937C68-6012-8140-B79D-5EAA23A4FD5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043" y="1920"/>
                  <a:ext cx="796" cy="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l"/>
                    <a:defRPr sz="3200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1pPr>
                  <a:lvl2pPr marL="37931725" indent="-37474525">
                    <a:spcBef>
                      <a:spcPct val="20000"/>
                    </a:spcBef>
                    <a:buClr>
                      <a:schemeClr val="tx1"/>
                    </a:buClr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00CCFF"/>
                    </a:buClr>
                    <a:buSzPct val="65000"/>
                    <a:buFont typeface="Wingdings" pitchFamily="2" charset="2"/>
                    <a:buChar char="l"/>
                    <a:defRPr sz="2400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accent1"/>
                    </a:buClr>
                    <a:buChar char="•"/>
                    <a:defRPr sz="2000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Char char="•"/>
                    <a:defRPr sz="2000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Char char="•"/>
                    <a:defRPr sz="2000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Char char="•"/>
                    <a:defRPr sz="2000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Char char="•"/>
                    <a:defRPr sz="2000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ctr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fr-FR" sz="1200"/>
                    <a:t>1 SuperModule =</a:t>
                  </a:r>
                </a:p>
                <a:p>
                  <a:pPr algn="ctr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fr-FR" sz="1200"/>
                    <a:t>6 matrices</a:t>
                  </a:r>
                  <a:endParaRPr lang="en-US" altLang="fr-FR" sz="120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83988" name="Line 31">
                <a:extLst>
                  <a:ext uri="{FF2B5EF4-FFF2-40B4-BE49-F238E27FC236}">
                    <a16:creationId xmlns:a16="http://schemas.microsoft.com/office/drawing/2014/main" id="{5671D4BA-C4E8-A340-9952-7CF9CFDA12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40" y="2832"/>
                <a:ext cx="336" cy="96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3989" name="Line 32">
                <a:extLst>
                  <a:ext uri="{FF2B5EF4-FFF2-40B4-BE49-F238E27FC236}">
                    <a16:creationId xmlns:a16="http://schemas.microsoft.com/office/drawing/2014/main" id="{209358ED-5A74-5C46-A436-0CBC63419D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8" y="3168"/>
                <a:ext cx="528" cy="816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83984" name="Line 36">
              <a:extLst>
                <a:ext uri="{FF2B5EF4-FFF2-40B4-BE49-F238E27FC236}">
                  <a16:creationId xmlns:a16="http://schemas.microsoft.com/office/drawing/2014/main" id="{F189470B-B846-9146-BCB9-AF6DF78035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16" y="3120"/>
              <a:ext cx="144" cy="4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3985" name="Line 38">
              <a:extLst>
                <a:ext uri="{FF2B5EF4-FFF2-40B4-BE49-F238E27FC236}">
                  <a16:creationId xmlns:a16="http://schemas.microsoft.com/office/drawing/2014/main" id="{7051D964-C50E-5F4A-AA5A-D0A2077104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2352"/>
              <a:ext cx="288" cy="384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3986" name="Freeform 39">
              <a:extLst>
                <a:ext uri="{FF2B5EF4-FFF2-40B4-BE49-F238E27FC236}">
                  <a16:creationId xmlns:a16="http://schemas.microsoft.com/office/drawing/2014/main" id="{014871AC-0821-1547-B5EA-308DDF7B8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6" y="2352"/>
              <a:ext cx="720" cy="816"/>
            </a:xfrm>
            <a:custGeom>
              <a:avLst/>
              <a:gdLst>
                <a:gd name="T0" fmla="*/ 0 w 720"/>
                <a:gd name="T1" fmla="*/ 480 h 816"/>
                <a:gd name="T2" fmla="*/ 240 w 720"/>
                <a:gd name="T3" fmla="*/ 816 h 816"/>
                <a:gd name="T4" fmla="*/ 432 w 720"/>
                <a:gd name="T5" fmla="*/ 384 h 816"/>
                <a:gd name="T6" fmla="*/ 720 w 720"/>
                <a:gd name="T7" fmla="*/ 336 h 816"/>
                <a:gd name="T8" fmla="*/ 432 w 720"/>
                <a:gd name="T9" fmla="*/ 0 h 816"/>
                <a:gd name="T10" fmla="*/ 144 w 720"/>
                <a:gd name="T11" fmla="*/ 0 h 816"/>
                <a:gd name="T12" fmla="*/ 0 w 720"/>
                <a:gd name="T13" fmla="*/ 480 h 8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0"/>
                <a:gd name="T22" fmla="*/ 0 h 816"/>
                <a:gd name="T23" fmla="*/ 720 w 720"/>
                <a:gd name="T24" fmla="*/ 816 h 8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0" h="816">
                  <a:moveTo>
                    <a:pt x="0" y="480"/>
                  </a:moveTo>
                  <a:lnTo>
                    <a:pt x="240" y="816"/>
                  </a:lnTo>
                  <a:lnTo>
                    <a:pt x="432" y="384"/>
                  </a:lnTo>
                  <a:lnTo>
                    <a:pt x="720" y="336"/>
                  </a:lnTo>
                  <a:lnTo>
                    <a:pt x="432" y="0"/>
                  </a:lnTo>
                  <a:lnTo>
                    <a:pt x="144" y="0"/>
                  </a:lnTo>
                  <a:lnTo>
                    <a:pt x="0" y="480"/>
                  </a:lnTo>
                  <a:close/>
                </a:path>
              </a:pathLst>
            </a:cu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" name="Group 49">
            <a:extLst>
              <a:ext uri="{FF2B5EF4-FFF2-40B4-BE49-F238E27FC236}">
                <a16:creationId xmlns:a16="http://schemas.microsoft.com/office/drawing/2014/main" id="{0777A21B-0BBF-884A-B1DA-8DE7F9A44FCC}"/>
              </a:ext>
            </a:extLst>
          </p:cNvPr>
          <p:cNvGrpSpPr>
            <a:grpSpLocks/>
          </p:cNvGrpSpPr>
          <p:nvPr/>
        </p:nvGrpSpPr>
        <p:grpSpPr bwMode="auto">
          <a:xfrm>
            <a:off x="4648200" y="1338263"/>
            <a:ext cx="5486400" cy="4641850"/>
            <a:chOff x="2208" y="843"/>
            <a:chExt cx="3456" cy="2924"/>
          </a:xfrm>
        </p:grpSpPr>
        <p:grpSp>
          <p:nvGrpSpPr>
            <p:cNvPr id="83974" name="Group 46">
              <a:extLst>
                <a:ext uri="{FF2B5EF4-FFF2-40B4-BE49-F238E27FC236}">
                  <a16:creationId xmlns:a16="http://schemas.microsoft.com/office/drawing/2014/main" id="{312E524B-748C-6049-A6FE-5F628DAE32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8" y="843"/>
              <a:ext cx="2496" cy="2924"/>
              <a:chOff x="3168" y="843"/>
              <a:chExt cx="2496" cy="2924"/>
            </a:xfrm>
          </p:grpSpPr>
          <p:grpSp>
            <p:nvGrpSpPr>
              <p:cNvPr id="83977" name="Group 30">
                <a:extLst>
                  <a:ext uri="{FF2B5EF4-FFF2-40B4-BE49-F238E27FC236}">
                    <a16:creationId xmlns:a16="http://schemas.microsoft.com/office/drawing/2014/main" id="{77B95DDD-80F5-A543-8DE7-5DE5353617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68" y="843"/>
                <a:ext cx="2496" cy="2924"/>
                <a:chOff x="3168" y="843"/>
                <a:chExt cx="2496" cy="2924"/>
              </a:xfrm>
            </p:grpSpPr>
            <p:pic>
              <p:nvPicPr>
                <p:cNvPr id="83981" name="Picture 24" descr="clear_pem">
                  <a:extLst>
                    <a:ext uri="{FF2B5EF4-FFF2-40B4-BE49-F238E27FC236}">
                      <a16:creationId xmlns:a16="http://schemas.microsoft.com/office/drawing/2014/main" id="{1D3BA6B5-31E1-374E-8357-6A3AB10977A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9439" t="28714" r="24724" b="1932"/>
                <a:stretch>
                  <a:fillRect/>
                </a:stretch>
              </p:blipFill>
              <p:spPr bwMode="auto">
                <a:xfrm>
                  <a:off x="3168" y="843"/>
                  <a:ext cx="2496" cy="24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83982" name="Text Box 27">
                  <a:extLst>
                    <a:ext uri="{FF2B5EF4-FFF2-40B4-BE49-F238E27FC236}">
                      <a16:creationId xmlns:a16="http://schemas.microsoft.com/office/drawing/2014/main" id="{B17A7665-10DB-094C-BBB8-4590639EC8B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978" y="3360"/>
                  <a:ext cx="1091" cy="4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l"/>
                    <a:defRPr sz="3200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1pPr>
                  <a:lvl2pPr marL="37931725" indent="-37474525">
                    <a:spcBef>
                      <a:spcPct val="20000"/>
                    </a:spcBef>
                    <a:buClr>
                      <a:schemeClr val="tx1"/>
                    </a:buClr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00CCFF"/>
                    </a:buClr>
                    <a:buSzPct val="65000"/>
                    <a:buFont typeface="Wingdings" pitchFamily="2" charset="2"/>
                    <a:buChar char="l"/>
                    <a:defRPr sz="2400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accent1"/>
                    </a:buClr>
                    <a:buChar char="•"/>
                    <a:defRPr sz="2000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Char char="•"/>
                    <a:defRPr sz="2000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Char char="•"/>
                    <a:defRPr sz="2000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Char char="•"/>
                    <a:defRPr sz="2000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Char char="•"/>
                    <a:defRPr sz="2000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ctr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fr-FR" sz="1200"/>
                    <a:t>1 Plate 17,3x15,5x3cm =</a:t>
                  </a:r>
                </a:p>
                <a:p>
                  <a:pPr algn="ctr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fr-FR" sz="1200"/>
                    <a:t>16 SuperModules =</a:t>
                  </a:r>
                </a:p>
                <a:p>
                  <a:pPr algn="ctr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fr-FR" sz="1200"/>
                    <a:t>3072 crystals</a:t>
                  </a:r>
                </a:p>
              </p:txBody>
            </p:sp>
          </p:grpSp>
          <p:sp>
            <p:nvSpPr>
              <p:cNvPr id="83978" name="Freeform 41">
                <a:extLst>
                  <a:ext uri="{FF2B5EF4-FFF2-40B4-BE49-F238E27FC236}">
                    <a16:creationId xmlns:a16="http://schemas.microsoft.com/office/drawing/2014/main" id="{D2610A4F-759E-8045-BB8B-A5F7DD73D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8" y="2400"/>
                <a:ext cx="192" cy="432"/>
              </a:xfrm>
              <a:custGeom>
                <a:avLst/>
                <a:gdLst>
                  <a:gd name="T0" fmla="*/ 192 w 192"/>
                  <a:gd name="T1" fmla="*/ 48 h 432"/>
                  <a:gd name="T2" fmla="*/ 0 w 192"/>
                  <a:gd name="T3" fmla="*/ 0 h 432"/>
                  <a:gd name="T4" fmla="*/ 0 w 192"/>
                  <a:gd name="T5" fmla="*/ 384 h 432"/>
                  <a:gd name="T6" fmla="*/ 192 w 192"/>
                  <a:gd name="T7" fmla="*/ 432 h 432"/>
                  <a:gd name="T8" fmla="*/ 192 w 192"/>
                  <a:gd name="T9" fmla="*/ 48 h 4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"/>
                  <a:gd name="T16" fmla="*/ 0 h 432"/>
                  <a:gd name="T17" fmla="*/ 192 w 192"/>
                  <a:gd name="T18" fmla="*/ 432 h 4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" h="432">
                    <a:moveTo>
                      <a:pt x="192" y="48"/>
                    </a:moveTo>
                    <a:lnTo>
                      <a:pt x="0" y="0"/>
                    </a:lnTo>
                    <a:lnTo>
                      <a:pt x="0" y="384"/>
                    </a:lnTo>
                    <a:lnTo>
                      <a:pt x="192" y="432"/>
                    </a:lnTo>
                    <a:lnTo>
                      <a:pt x="192" y="48"/>
                    </a:lnTo>
                    <a:close/>
                  </a:path>
                </a:pathLst>
              </a:cu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3979" name="Freeform 43">
                <a:extLst>
                  <a:ext uri="{FF2B5EF4-FFF2-40B4-BE49-F238E27FC236}">
                    <a16:creationId xmlns:a16="http://schemas.microsoft.com/office/drawing/2014/main" id="{82281A0E-2939-EC44-B3E5-64C69EA761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0" y="2304"/>
                <a:ext cx="288" cy="528"/>
              </a:xfrm>
              <a:custGeom>
                <a:avLst/>
                <a:gdLst>
                  <a:gd name="T0" fmla="*/ 0 w 288"/>
                  <a:gd name="T1" fmla="*/ 144 h 528"/>
                  <a:gd name="T2" fmla="*/ 288 w 288"/>
                  <a:gd name="T3" fmla="*/ 0 h 528"/>
                  <a:gd name="T4" fmla="*/ 288 w 288"/>
                  <a:gd name="T5" fmla="*/ 384 h 528"/>
                  <a:gd name="T6" fmla="*/ 0 w 288"/>
                  <a:gd name="T7" fmla="*/ 528 h 5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8"/>
                  <a:gd name="T13" fmla="*/ 0 h 528"/>
                  <a:gd name="T14" fmla="*/ 288 w 288"/>
                  <a:gd name="T15" fmla="*/ 528 h 5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8" h="528">
                    <a:moveTo>
                      <a:pt x="0" y="144"/>
                    </a:moveTo>
                    <a:lnTo>
                      <a:pt x="288" y="0"/>
                    </a:lnTo>
                    <a:lnTo>
                      <a:pt x="288" y="384"/>
                    </a:lnTo>
                    <a:lnTo>
                      <a:pt x="0" y="528"/>
                    </a:lnTo>
                  </a:path>
                </a:pathLst>
              </a:cu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3980" name="Line 45">
                <a:extLst>
                  <a:ext uri="{FF2B5EF4-FFF2-40B4-BE49-F238E27FC236}">
                    <a16:creationId xmlns:a16="http://schemas.microsoft.com/office/drawing/2014/main" id="{CD100B07-C981-9C41-8D6C-1DAA9AFD26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08" y="2352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83975" name="Line 47">
              <a:extLst>
                <a:ext uri="{FF2B5EF4-FFF2-40B4-BE49-F238E27FC236}">
                  <a16:creationId xmlns:a16="http://schemas.microsoft.com/office/drawing/2014/main" id="{D0658306-DF6E-C24B-B579-05DD7E2AE3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8" y="2352"/>
              <a:ext cx="1200" cy="4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3976" name="Line 48">
              <a:extLst>
                <a:ext uri="{FF2B5EF4-FFF2-40B4-BE49-F238E27FC236}">
                  <a16:creationId xmlns:a16="http://schemas.microsoft.com/office/drawing/2014/main" id="{403030BA-1B04-4744-9F27-36F153DA94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6" y="2688"/>
              <a:ext cx="1104" cy="144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0" name="Titre 1">
            <a:extLst>
              <a:ext uri="{FF2B5EF4-FFF2-40B4-BE49-F238E27FC236}">
                <a16:creationId xmlns:a16="http://schemas.microsoft.com/office/drawing/2014/main" id="{DD340380-09C0-D140-AEBE-F07BA14B3A11}"/>
              </a:ext>
            </a:extLst>
          </p:cNvPr>
          <p:cNvSpPr txBox="1">
            <a:spLocks/>
          </p:cNvSpPr>
          <p:nvPr/>
        </p:nvSpPr>
        <p:spPr bwMode="auto">
          <a:xfrm>
            <a:off x="1167010" y="102296"/>
            <a:ext cx="1010641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defRPr/>
            </a:pPr>
            <a:r>
              <a:rPr lang="fr-FR" altLang="fr-FR" sz="4000" dirty="0">
                <a:latin typeface="+mn-lt"/>
              </a:rPr>
              <a:t>Des technologies d’avant-garde:</a:t>
            </a:r>
          </a:p>
          <a:p>
            <a:pPr algn="ctr">
              <a:defRPr/>
            </a:pPr>
            <a:r>
              <a:rPr lang="fr-FR" altLang="fr-FR" sz="4000" dirty="0" err="1">
                <a:latin typeface="+mn-lt"/>
              </a:rPr>
              <a:t>ClearPEM</a:t>
            </a:r>
            <a:endParaRPr lang="fr-FR" altLang="fr-FR" sz="4000" dirty="0">
              <a:latin typeface="+mn-lt"/>
            </a:endParaRPr>
          </a:p>
        </p:txBody>
      </p:sp>
      <p:pic>
        <p:nvPicPr>
          <p:cNvPr id="37" name="Image 36" descr="P6021735.JPG">
            <a:extLst>
              <a:ext uri="{FF2B5EF4-FFF2-40B4-BE49-F238E27FC236}">
                <a16:creationId xmlns:a16="http://schemas.microsoft.com/office/drawing/2014/main" id="{6061E78B-E273-4442-BDEA-6D2A844FD3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219200"/>
            <a:ext cx="80772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5157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u contenu 2">
            <a:extLst>
              <a:ext uri="{FF2B5EF4-FFF2-40B4-BE49-F238E27FC236}">
                <a16:creationId xmlns:a16="http://schemas.microsoft.com/office/drawing/2014/main" id="{4AE5177B-FFE3-2143-99D3-AAA2AFA7613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1" y="1219200"/>
            <a:ext cx="9166225" cy="1828800"/>
          </a:xfrm>
        </p:spPr>
        <p:txBody>
          <a:bodyPr/>
          <a:lstStyle/>
          <a:p>
            <a:pPr eaLnBrk="1" hangingPunct="1">
              <a:buClrTx/>
            </a:pPr>
            <a:r>
              <a:rPr lang="fr-FR" altLang="fr-FR" sz="2400">
                <a:ea typeface="ＭＳ Ｐゴシック" panose="020B0600070205080204" pitchFamily="34" charset="-128"/>
              </a:rPr>
              <a:t>Focus ultrasound beam in tissue</a:t>
            </a:r>
          </a:p>
          <a:p>
            <a:pPr eaLnBrk="1" hangingPunct="1">
              <a:buClrTx/>
            </a:pPr>
            <a:r>
              <a:rPr lang="fr-FR" altLang="fr-FR" sz="2400">
                <a:ea typeface="ＭＳ Ｐゴシック" panose="020B0600070205080204" pitchFamily="34" charset="-128"/>
              </a:rPr>
              <a:t>Propagate focal point a t supersonic speed in breast</a:t>
            </a:r>
          </a:p>
          <a:p>
            <a:pPr eaLnBrk="1" hangingPunct="1">
              <a:buClrTx/>
            </a:pPr>
            <a:r>
              <a:rPr lang="fr-FR" altLang="fr-FR" sz="2400">
                <a:ea typeface="ＭＳ Ｐゴシック" panose="020B0600070205080204" pitchFamily="34" charset="-128"/>
              </a:rPr>
              <a:t>Measure the deformation of the shock wave by a tumor</a:t>
            </a:r>
          </a:p>
        </p:txBody>
      </p:sp>
      <p:pic>
        <p:nvPicPr>
          <p:cNvPr id="24580" name="Picture 1032">
            <a:extLst>
              <a:ext uri="{FF2B5EF4-FFF2-40B4-BE49-F238E27FC236}">
                <a16:creationId xmlns:a16="http://schemas.microsoft.com/office/drawing/2014/main" id="{6BE2DE53-0643-7642-8618-BBD013B979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7" r="6644"/>
          <a:stretch>
            <a:fillRect/>
          </a:stretch>
        </p:blipFill>
        <p:spPr bwMode="auto">
          <a:xfrm>
            <a:off x="1165226" y="2895601"/>
            <a:ext cx="4968875" cy="3286125"/>
          </a:xfrm>
          <a:prstGeom prst="rect">
            <a:avLst/>
          </a:prstGeom>
          <a:solidFill>
            <a:srgbClr val="FCFFA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0">
            <a:extLst>
              <a:ext uri="{FF2B5EF4-FFF2-40B4-BE49-F238E27FC236}">
                <a16:creationId xmlns:a16="http://schemas.microsoft.com/office/drawing/2014/main" id="{B5955E1B-1251-1B44-90EC-4DD12E88515E}"/>
              </a:ext>
            </a:extLst>
          </p:cNvPr>
          <p:cNvGrpSpPr>
            <a:grpSpLocks/>
          </p:cNvGrpSpPr>
          <p:nvPr/>
        </p:nvGrpSpPr>
        <p:grpSpPr bwMode="auto">
          <a:xfrm>
            <a:off x="6237288" y="2895601"/>
            <a:ext cx="4786312" cy="3286125"/>
            <a:chOff x="4737098" y="2571744"/>
            <a:chExt cx="4786346" cy="3286148"/>
          </a:xfrm>
        </p:grpSpPr>
        <p:sp>
          <p:nvSpPr>
            <p:cNvPr id="86021" name="Rectangle 6">
              <a:extLst>
                <a:ext uri="{FF2B5EF4-FFF2-40B4-BE49-F238E27FC236}">
                  <a16:creationId xmlns:a16="http://schemas.microsoft.com/office/drawing/2014/main" id="{C8E2AAE0-C56E-F045-A7EF-526335C90D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7098" y="2571744"/>
              <a:ext cx="4786346" cy="3286148"/>
            </a:xfrm>
            <a:prstGeom prst="rect">
              <a:avLst/>
            </a:prstGeom>
            <a:solidFill>
              <a:srgbClr val="F5F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GB" altLang="fr-FR" sz="2000">
                <a:solidFill>
                  <a:schemeClr val="tx1"/>
                </a:solidFill>
              </a:endParaRPr>
            </a:p>
          </p:txBody>
        </p:sp>
        <p:pic>
          <p:nvPicPr>
            <p:cNvPr id="86022" name="Picture 1036">
              <a:extLst>
                <a:ext uri="{FF2B5EF4-FFF2-40B4-BE49-F238E27FC236}">
                  <a16:creationId xmlns:a16="http://schemas.microsoft.com/office/drawing/2014/main" id="{9F966B77-0563-6F4C-9610-4CD1659882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1420" y="4214818"/>
              <a:ext cx="1414746" cy="1571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6023" name="Group 16">
              <a:extLst>
                <a:ext uri="{FF2B5EF4-FFF2-40B4-BE49-F238E27FC236}">
                  <a16:creationId xmlns:a16="http://schemas.microsoft.com/office/drawing/2014/main" id="{6C3A8EF4-C5FA-4A43-9375-F25ED5102D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5210" y="2615401"/>
              <a:ext cx="1614962" cy="1527979"/>
              <a:chOff x="4522784" y="2615401"/>
              <a:chExt cx="1614962" cy="1527979"/>
            </a:xfrm>
          </p:grpSpPr>
          <p:pic>
            <p:nvPicPr>
              <p:cNvPr id="86030" name="Picture 1033">
                <a:extLst>
                  <a:ext uri="{FF2B5EF4-FFF2-40B4-BE49-F238E27FC236}">
                    <a16:creationId xmlns:a16="http://schemas.microsoft.com/office/drawing/2014/main" id="{9F9D5E79-ECAE-5941-A35C-B72403811DA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486"/>
              <a:stretch>
                <a:fillRect/>
              </a:stretch>
            </p:blipFill>
            <p:spPr bwMode="auto">
              <a:xfrm>
                <a:off x="4534791" y="2615401"/>
                <a:ext cx="1602955" cy="15279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6031" name="Text Box 1041">
                <a:extLst>
                  <a:ext uri="{FF2B5EF4-FFF2-40B4-BE49-F238E27FC236}">
                    <a16:creationId xmlns:a16="http://schemas.microsoft.com/office/drawing/2014/main" id="{AA23F26C-AF37-EE4A-A052-AA7BA68FAAE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22784" y="2643182"/>
                <a:ext cx="587292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fr-FR" sz="1400"/>
                  <a:t>2 ms</a:t>
                </a:r>
                <a:endParaRPr lang="en-US" altLang="fr-FR" sz="14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6024" name="Group 17">
              <a:extLst>
                <a:ext uri="{FF2B5EF4-FFF2-40B4-BE49-F238E27FC236}">
                  <a16:creationId xmlns:a16="http://schemas.microsoft.com/office/drawing/2014/main" id="{7DBBB41E-EDEF-4F4F-A586-8172121D5E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9598" y="2615401"/>
              <a:ext cx="1602955" cy="1527979"/>
              <a:chOff x="6379598" y="2615401"/>
              <a:chExt cx="1602955" cy="1527979"/>
            </a:xfrm>
          </p:grpSpPr>
          <p:pic>
            <p:nvPicPr>
              <p:cNvPr id="86028" name="Picture 1034">
                <a:extLst>
                  <a:ext uri="{FF2B5EF4-FFF2-40B4-BE49-F238E27FC236}">
                    <a16:creationId xmlns:a16="http://schemas.microsoft.com/office/drawing/2014/main" id="{44390321-7C2F-A441-9492-C824C7E5DC8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486"/>
              <a:stretch>
                <a:fillRect/>
              </a:stretch>
            </p:blipFill>
            <p:spPr bwMode="auto">
              <a:xfrm>
                <a:off x="6379598" y="2615401"/>
                <a:ext cx="1602955" cy="15279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6029" name="Text Box 1042">
                <a:extLst>
                  <a:ext uri="{FF2B5EF4-FFF2-40B4-BE49-F238E27FC236}">
                    <a16:creationId xmlns:a16="http://schemas.microsoft.com/office/drawing/2014/main" id="{5303F1E4-A03F-BF45-809D-5142CB407FA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380172" y="2643182"/>
                <a:ext cx="61908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fr-FR" sz="1400"/>
                  <a:t>12 ms</a:t>
                </a:r>
                <a:endParaRPr lang="en-US" altLang="fr-FR" sz="14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6025" name="Group 18">
              <a:extLst>
                <a:ext uri="{FF2B5EF4-FFF2-40B4-BE49-F238E27FC236}">
                  <a16:creationId xmlns:a16="http://schemas.microsoft.com/office/drawing/2014/main" id="{4498BB14-3125-E548-B2B2-C4B6A33692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51808" y="2615401"/>
              <a:ext cx="1524114" cy="1527979"/>
              <a:chOff x="8261422" y="2615401"/>
              <a:chExt cx="1524114" cy="1527979"/>
            </a:xfrm>
          </p:grpSpPr>
          <p:pic>
            <p:nvPicPr>
              <p:cNvPr id="86026" name="Picture 1035">
                <a:extLst>
                  <a:ext uri="{FF2B5EF4-FFF2-40B4-BE49-F238E27FC236}">
                    <a16:creationId xmlns:a16="http://schemas.microsoft.com/office/drawing/2014/main" id="{1001E9A7-6662-1849-815D-F61A46A7B6F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486"/>
              <a:stretch>
                <a:fillRect/>
              </a:stretch>
            </p:blipFill>
            <p:spPr bwMode="auto">
              <a:xfrm>
                <a:off x="8288050" y="2615401"/>
                <a:ext cx="1497486" cy="15279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6027" name="Text Box 1043">
                <a:extLst>
                  <a:ext uri="{FF2B5EF4-FFF2-40B4-BE49-F238E27FC236}">
                    <a16:creationId xmlns:a16="http://schemas.microsoft.com/office/drawing/2014/main" id="{B3227CBA-986C-2C4D-994C-992F4696CA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261422" y="2621157"/>
                <a:ext cx="61908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fr-FR" sz="1400"/>
                  <a:t>17 ms</a:t>
                </a:r>
                <a:endParaRPr lang="en-US" altLang="fr-FR" sz="14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8" name="Titre 1">
            <a:extLst>
              <a:ext uri="{FF2B5EF4-FFF2-40B4-BE49-F238E27FC236}">
                <a16:creationId xmlns:a16="http://schemas.microsoft.com/office/drawing/2014/main" id="{378877EC-6666-AD4D-9A28-D291D2CC0EC8}"/>
              </a:ext>
            </a:extLst>
          </p:cNvPr>
          <p:cNvSpPr txBox="1">
            <a:spLocks/>
          </p:cNvSpPr>
          <p:nvPr/>
        </p:nvSpPr>
        <p:spPr bwMode="auto">
          <a:xfrm>
            <a:off x="1167010" y="102296"/>
            <a:ext cx="1010641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defRPr/>
            </a:pPr>
            <a:r>
              <a:rPr lang="fr-FR" altLang="fr-FR" sz="4000" dirty="0">
                <a:latin typeface="+mn-lt"/>
              </a:rPr>
              <a:t>Des technologies d’avant-garde:</a:t>
            </a:r>
          </a:p>
          <a:p>
            <a:pPr algn="ctr">
              <a:defRPr/>
            </a:pPr>
            <a:r>
              <a:rPr lang="fr-FR" altLang="fr-FR" sz="4000" dirty="0">
                <a:latin typeface="+mn-lt"/>
              </a:rPr>
              <a:t>Ultrasons</a:t>
            </a:r>
          </a:p>
        </p:txBody>
      </p:sp>
    </p:spTree>
    <p:extLst>
      <p:ext uri="{BB962C8B-B14F-4D97-AF65-F5344CB8AC3E}">
        <p14:creationId xmlns:p14="http://schemas.microsoft.com/office/powerpoint/2010/main" val="97257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allAtOnce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1" name="Grouper 43">
            <a:extLst>
              <a:ext uri="{FF2B5EF4-FFF2-40B4-BE49-F238E27FC236}">
                <a16:creationId xmlns:a16="http://schemas.microsoft.com/office/drawing/2014/main" id="{F53EE546-5349-3D47-A467-35591B4125F8}"/>
              </a:ext>
            </a:extLst>
          </p:cNvPr>
          <p:cNvGrpSpPr>
            <a:grpSpLocks/>
          </p:cNvGrpSpPr>
          <p:nvPr/>
        </p:nvGrpSpPr>
        <p:grpSpPr bwMode="auto">
          <a:xfrm>
            <a:off x="2330450" y="4038600"/>
            <a:ext cx="7270750" cy="2438400"/>
            <a:chOff x="1187977" y="4038600"/>
            <a:chExt cx="7270223" cy="2438399"/>
          </a:xfrm>
        </p:grpSpPr>
        <p:grpSp>
          <p:nvGrpSpPr>
            <p:cNvPr id="87060" name="Grouper 39">
              <a:extLst>
                <a:ext uri="{FF2B5EF4-FFF2-40B4-BE49-F238E27FC236}">
                  <a16:creationId xmlns:a16="http://schemas.microsoft.com/office/drawing/2014/main" id="{2DF5F636-E8CB-394E-ADCC-D927E9B79B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50377" y="4038744"/>
              <a:ext cx="3307823" cy="2438255"/>
              <a:chOff x="221951" y="3101157"/>
              <a:chExt cx="3307823" cy="3820040"/>
            </a:xfrm>
          </p:grpSpPr>
          <p:pic>
            <p:nvPicPr>
              <p:cNvPr id="87064" name="Image 34" descr="sagitalPEM.jpg">
                <a:extLst>
                  <a:ext uri="{FF2B5EF4-FFF2-40B4-BE49-F238E27FC236}">
                    <a16:creationId xmlns:a16="http://schemas.microsoft.com/office/drawing/2014/main" id="{36024E80-E84B-F840-A084-1906BBBBD1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780" b="26137"/>
              <a:stretch>
                <a:fillRect/>
              </a:stretch>
            </p:blipFill>
            <p:spPr bwMode="auto">
              <a:xfrm rot="16200000" flipH="1">
                <a:off x="-34157" y="3357265"/>
                <a:ext cx="3820040" cy="33078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822B91AF-F7C9-2042-8EC7-43A88A9E05C4}"/>
                  </a:ext>
                </a:extLst>
              </p:cNvPr>
              <p:cNvSpPr txBox="1"/>
              <p:nvPr/>
            </p:nvSpPr>
            <p:spPr>
              <a:xfrm>
                <a:off x="481995" y="6204897"/>
                <a:ext cx="968305" cy="57863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fr-FR" dirty="0" err="1">
                    <a:solidFill>
                      <a:schemeClr val="bg1">
                        <a:lumMod val="50000"/>
                      </a:schemeClr>
                    </a:solidFill>
                    <a:latin typeface="Arial" pitchFamily="1" charset="0"/>
                    <a:ea typeface="ＭＳ Ｐゴシック" pitchFamily="1" charset="-128"/>
                    <a:cs typeface="ＭＳ Ｐゴシック" pitchFamily="1" charset="-128"/>
                  </a:rPr>
                  <a:t>Sagital</a:t>
                </a:r>
                <a:endParaRPr lang="fr-FR" dirty="0">
                  <a:solidFill>
                    <a:schemeClr val="bg1">
                      <a:lumMod val="50000"/>
                    </a:schemeClr>
                  </a:solidFill>
                  <a:latin typeface="Arial" pitchFamily="1" charset="0"/>
                  <a:ea typeface="ＭＳ Ｐゴシック" pitchFamily="1" charset="-128"/>
                  <a:cs typeface="ＭＳ Ｐゴシック" pitchFamily="1" charset="-128"/>
                </a:endParaRPr>
              </a:p>
            </p:txBody>
          </p:sp>
        </p:grpSp>
        <p:grpSp>
          <p:nvGrpSpPr>
            <p:cNvPr id="87061" name="Grouper 38">
              <a:extLst>
                <a:ext uri="{FF2B5EF4-FFF2-40B4-BE49-F238E27FC236}">
                  <a16:creationId xmlns:a16="http://schemas.microsoft.com/office/drawing/2014/main" id="{760F08B5-728F-464F-9967-6417EE3E69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7977" y="4038600"/>
              <a:ext cx="3974762" cy="2437790"/>
              <a:chOff x="0" y="343"/>
              <a:chExt cx="3974762" cy="3199790"/>
            </a:xfrm>
          </p:grpSpPr>
          <p:pic>
            <p:nvPicPr>
              <p:cNvPr id="87062" name="Image 35" descr="frontalAUBIN PEM.jpg">
                <a:extLst>
                  <a:ext uri="{FF2B5EF4-FFF2-40B4-BE49-F238E27FC236}">
                    <a16:creationId xmlns:a16="http://schemas.microsoft.com/office/drawing/2014/main" id="{10C39825-4DCB-FC4E-BE93-27D1FE0E1E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8549"/>
              <a:stretch>
                <a:fillRect/>
              </a:stretch>
            </p:blipFill>
            <p:spPr bwMode="auto">
              <a:xfrm>
                <a:off x="0" y="343"/>
                <a:ext cx="3974762" cy="31997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87D5C0D5-5A4C-144E-87AA-502D1C740F84}"/>
                  </a:ext>
                </a:extLst>
              </p:cNvPr>
              <p:cNvSpPr txBox="1"/>
              <p:nvPr/>
            </p:nvSpPr>
            <p:spPr>
              <a:xfrm>
                <a:off x="260331" y="2600822"/>
                <a:ext cx="739721" cy="48477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fr-FR" dirty="0">
                    <a:solidFill>
                      <a:schemeClr val="bg1">
                        <a:lumMod val="50000"/>
                      </a:schemeClr>
                    </a:solidFill>
                    <a:latin typeface="Arial" pitchFamily="1" charset="0"/>
                    <a:ea typeface="ＭＳ Ｐゴシック" pitchFamily="1" charset="-128"/>
                    <a:cs typeface="ＭＳ Ｐゴシック" pitchFamily="1" charset="-128"/>
                  </a:rPr>
                  <a:t>Coro</a:t>
                </a:r>
              </a:p>
            </p:txBody>
          </p:sp>
        </p:grp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9C973D56-D9B8-9548-B152-EAD3540BF9FC}"/>
              </a:ext>
            </a:extLst>
          </p:cNvPr>
          <p:cNvSpPr txBox="1">
            <a:spLocks/>
          </p:cNvSpPr>
          <p:nvPr/>
        </p:nvSpPr>
        <p:spPr bwMode="auto">
          <a:xfrm>
            <a:off x="1981200" y="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defRPr/>
            </a:pPr>
            <a:r>
              <a:rPr lang="en-US" sz="4000" dirty="0"/>
              <a:t>Benefit of dedicated breast PET imaging</a:t>
            </a:r>
          </a:p>
        </p:txBody>
      </p:sp>
      <p:grpSp>
        <p:nvGrpSpPr>
          <p:cNvPr id="87043" name="Grouper 41">
            <a:extLst>
              <a:ext uri="{FF2B5EF4-FFF2-40B4-BE49-F238E27FC236}">
                <a16:creationId xmlns:a16="http://schemas.microsoft.com/office/drawing/2014/main" id="{437F6103-CEE9-9749-AF73-7EE051EC75CB}"/>
              </a:ext>
            </a:extLst>
          </p:cNvPr>
          <p:cNvGrpSpPr>
            <a:grpSpLocks/>
          </p:cNvGrpSpPr>
          <p:nvPr/>
        </p:nvGrpSpPr>
        <p:grpSpPr bwMode="auto">
          <a:xfrm>
            <a:off x="4006236" y="820738"/>
            <a:ext cx="4419600" cy="3198812"/>
            <a:chOff x="0" y="820119"/>
            <a:chExt cx="4419600" cy="3199791"/>
          </a:xfrm>
        </p:grpSpPr>
        <p:grpSp>
          <p:nvGrpSpPr>
            <p:cNvPr id="87053" name="Grouper 19">
              <a:extLst>
                <a:ext uri="{FF2B5EF4-FFF2-40B4-BE49-F238E27FC236}">
                  <a16:creationId xmlns:a16="http://schemas.microsoft.com/office/drawing/2014/main" id="{2F455650-8A03-A840-93A0-FF62DD5BCE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200" y="820119"/>
              <a:ext cx="4235071" cy="3199791"/>
              <a:chOff x="1587496" y="926538"/>
              <a:chExt cx="4235071" cy="3199791"/>
            </a:xfrm>
          </p:grpSpPr>
          <p:pic>
            <p:nvPicPr>
              <p:cNvPr id="87055" name="Image 20" descr="CT AUBIN AX.jpg">
                <a:extLst>
                  <a:ext uri="{FF2B5EF4-FFF2-40B4-BE49-F238E27FC236}">
                    <a16:creationId xmlns:a16="http://schemas.microsoft.com/office/drawing/2014/main" id="{9A9F13F3-BE38-5B43-8F4E-14FC9CA8DB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9701" b="14034"/>
              <a:stretch>
                <a:fillRect/>
              </a:stretch>
            </p:blipFill>
            <p:spPr bwMode="auto">
              <a:xfrm>
                <a:off x="1587496" y="926538"/>
                <a:ext cx="4235071" cy="31997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2" name="Connecteur droit avec flèche 21">
                <a:extLst>
                  <a:ext uri="{FF2B5EF4-FFF2-40B4-BE49-F238E27FC236}">
                    <a16:creationId xmlns:a16="http://schemas.microsoft.com/office/drawing/2014/main" id="{2AC2B476-33AB-C145-9FDD-4CC9F50A00B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0800000" flipV="1">
                <a:off x="3559171" y="1841218"/>
                <a:ext cx="466725" cy="250902"/>
              </a:xfrm>
              <a:prstGeom prst="straightConnector1">
                <a:avLst/>
              </a:prstGeom>
              <a:noFill/>
              <a:ln w="25400">
                <a:solidFill>
                  <a:schemeClr val="accent1"/>
                </a:solidFill>
                <a:round/>
                <a:headEnd/>
                <a:tailEnd type="arrow" w="med" len="med"/>
              </a:ln>
              <a:effectLst>
                <a:outerShdw blurRad="40000" dist="20000" dir="5400000" rotWithShape="0">
                  <a:srgbClr val="808080">
                    <a:alpha val="37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" name="Connecteur droit avec flèche 22">
                <a:extLst>
                  <a:ext uri="{FF2B5EF4-FFF2-40B4-BE49-F238E27FC236}">
                    <a16:creationId xmlns:a16="http://schemas.microsoft.com/office/drawing/2014/main" id="{E0699218-9791-F14F-A20C-3BD14D84D72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3851271" y="2860705"/>
                <a:ext cx="438150" cy="511331"/>
              </a:xfrm>
              <a:prstGeom prst="straightConnector1">
                <a:avLst/>
              </a:prstGeom>
              <a:noFill/>
              <a:ln w="25400">
                <a:solidFill>
                  <a:schemeClr val="accent1"/>
                </a:solidFill>
                <a:round/>
                <a:headEnd/>
                <a:tailEnd type="arrow" w="med" len="med"/>
              </a:ln>
              <a:effectLst>
                <a:outerShdw blurRad="40000" dist="20000" dir="5400000" rotWithShape="0">
                  <a:srgbClr val="808080">
                    <a:alpha val="37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7058" name="ZoneTexte 23">
                <a:extLst>
                  <a:ext uri="{FF2B5EF4-FFF2-40B4-BE49-F238E27FC236}">
                    <a16:creationId xmlns:a16="http://schemas.microsoft.com/office/drawing/2014/main" id="{87ABA450-27ED-184C-9834-F6B056385FC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35268" y="1624006"/>
                <a:ext cx="872931" cy="400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fr-FR" altLang="fr-FR" sz="2000">
                    <a:solidFill>
                      <a:srgbClr val="FFFFFF"/>
                    </a:solidFill>
                  </a:rPr>
                  <a:t>Tumor</a:t>
                </a:r>
              </a:p>
            </p:txBody>
          </p:sp>
          <p:sp>
            <p:nvSpPr>
              <p:cNvPr id="87059" name="ZoneTexte 24">
                <a:extLst>
                  <a:ext uri="{FF2B5EF4-FFF2-40B4-BE49-F238E27FC236}">
                    <a16:creationId xmlns:a16="http://schemas.microsoft.com/office/drawing/2014/main" id="{75BB1DA0-04C3-FC44-90E0-5AFCDC51039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73496" y="2590440"/>
                <a:ext cx="182880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fr-FR" altLang="fr-FR" sz="2000">
                    <a:solidFill>
                      <a:schemeClr val="tx1"/>
                    </a:solidFill>
                  </a:rPr>
                  <a:t>Lymph Node</a:t>
                </a:r>
              </a:p>
            </p:txBody>
          </p:sp>
        </p:grpSp>
        <p:sp>
          <p:nvSpPr>
            <p:cNvPr id="87054" name="Rectangle 25">
              <a:extLst>
                <a:ext uri="{FF2B5EF4-FFF2-40B4-BE49-F238E27FC236}">
                  <a16:creationId xmlns:a16="http://schemas.microsoft.com/office/drawing/2014/main" id="{CC545802-DB40-FA45-8D66-2C54D07D94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838200"/>
              <a:ext cx="44196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2000" b="1">
                  <a:solidFill>
                    <a:schemeClr val="tx1"/>
                  </a:solidFill>
                </a:rPr>
                <a:t>PET Whole Body (AC and Fused)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40752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DB3A979D-F4E3-3745-B34A-ED3639E83500}"/>
              </a:ext>
            </a:extLst>
          </p:cNvPr>
          <p:cNvSpPr txBox="1">
            <a:spLocks/>
          </p:cNvSpPr>
          <p:nvPr/>
        </p:nvSpPr>
        <p:spPr bwMode="auto">
          <a:xfrm>
            <a:off x="2057400" y="0"/>
            <a:ext cx="815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4000" dirty="0"/>
              <a:t>PET/MRI complementarity</a:t>
            </a:r>
          </a:p>
        </p:txBody>
      </p:sp>
      <p:grpSp>
        <p:nvGrpSpPr>
          <p:cNvPr id="2" name="Grouper 30">
            <a:extLst>
              <a:ext uri="{FF2B5EF4-FFF2-40B4-BE49-F238E27FC236}">
                <a16:creationId xmlns:a16="http://schemas.microsoft.com/office/drawing/2014/main" id="{321B73A5-B288-D945-A349-400AD1C1C6B3}"/>
              </a:ext>
            </a:extLst>
          </p:cNvPr>
          <p:cNvGrpSpPr>
            <a:grpSpLocks/>
          </p:cNvGrpSpPr>
          <p:nvPr/>
        </p:nvGrpSpPr>
        <p:grpSpPr bwMode="auto">
          <a:xfrm>
            <a:off x="1363664" y="1600200"/>
            <a:ext cx="4275137" cy="2457460"/>
            <a:chOff x="220980" y="1600200"/>
            <a:chExt cx="4274820" cy="2457520"/>
          </a:xfrm>
        </p:grpSpPr>
        <p:pic>
          <p:nvPicPr>
            <p:cNvPr id="88071" name="Image 26">
              <a:extLst>
                <a:ext uri="{FF2B5EF4-FFF2-40B4-BE49-F238E27FC236}">
                  <a16:creationId xmlns:a16="http://schemas.microsoft.com/office/drawing/2014/main" id="{58E53038-FDDC-6E49-90E5-D98812A43D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62" t="8511" r="5157" b="6383"/>
            <a:stretch>
              <a:fillRect/>
            </a:stretch>
          </p:blipFill>
          <p:spPr bwMode="auto">
            <a:xfrm>
              <a:off x="220980" y="1600200"/>
              <a:ext cx="4274820" cy="167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8072" name="ZoneTexte 28">
              <a:extLst>
                <a:ext uri="{FF2B5EF4-FFF2-40B4-BE49-F238E27FC236}">
                  <a16:creationId xmlns:a16="http://schemas.microsoft.com/office/drawing/2014/main" id="{AE2A1526-C25B-B246-9E30-0403ACE4BE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3715" y="3657600"/>
              <a:ext cx="3667720" cy="40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2000">
                  <a:solidFill>
                    <a:schemeClr val="tx1"/>
                  </a:solidFill>
                </a:rPr>
                <a:t>4 lesions identified on MR image </a:t>
              </a:r>
            </a:p>
          </p:txBody>
        </p:sp>
      </p:grpSp>
      <p:grpSp>
        <p:nvGrpSpPr>
          <p:cNvPr id="3" name="Grouper 31">
            <a:extLst>
              <a:ext uri="{FF2B5EF4-FFF2-40B4-BE49-F238E27FC236}">
                <a16:creationId xmlns:a16="http://schemas.microsoft.com/office/drawing/2014/main" id="{CD18674E-8E6E-704C-B404-A1736FF3FB95}"/>
              </a:ext>
            </a:extLst>
          </p:cNvPr>
          <p:cNvGrpSpPr>
            <a:grpSpLocks/>
          </p:cNvGrpSpPr>
          <p:nvPr/>
        </p:nvGrpSpPr>
        <p:grpSpPr bwMode="auto">
          <a:xfrm>
            <a:off x="6629400" y="1600201"/>
            <a:ext cx="3994150" cy="2765425"/>
            <a:chOff x="5486399" y="1600200"/>
            <a:chExt cx="3993402" cy="2765286"/>
          </a:xfrm>
        </p:grpSpPr>
        <p:pic>
          <p:nvPicPr>
            <p:cNvPr id="88069" name="Image 27">
              <a:extLst>
                <a:ext uri="{FF2B5EF4-FFF2-40B4-BE49-F238E27FC236}">
                  <a16:creationId xmlns:a16="http://schemas.microsoft.com/office/drawing/2014/main" id="{389A60E7-134D-8949-998E-180B426A34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02" r="3438"/>
            <a:stretch>
              <a:fillRect/>
            </a:stretch>
          </p:blipFill>
          <p:spPr bwMode="auto">
            <a:xfrm>
              <a:off x="5486399" y="1600200"/>
              <a:ext cx="3987209" cy="1714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8070" name="ZoneTexte 29">
              <a:extLst>
                <a:ext uri="{FF2B5EF4-FFF2-40B4-BE49-F238E27FC236}">
                  <a16:creationId xmlns:a16="http://schemas.microsoft.com/office/drawing/2014/main" id="{F44D1E8D-D5B1-074A-8238-3CC92FFE2E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86400" y="3657600"/>
              <a:ext cx="3993401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2000">
                  <a:solidFill>
                    <a:schemeClr val="tx1"/>
                  </a:solidFill>
                </a:rPr>
                <a:t>Only one suspicious lesion identified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2000">
                  <a:solidFill>
                    <a:schemeClr val="tx1"/>
                  </a:solidFill>
                </a:rPr>
                <a:t> on PET image 	</a:t>
              </a:r>
            </a:p>
          </p:txBody>
        </p:sp>
      </p:grpSp>
      <p:sp>
        <p:nvSpPr>
          <p:cNvPr id="33" name="ZoneTexte 32">
            <a:extLst>
              <a:ext uri="{FF2B5EF4-FFF2-40B4-BE49-F238E27FC236}">
                <a16:creationId xmlns:a16="http://schemas.microsoft.com/office/drawing/2014/main" id="{1E534959-BECC-714A-882A-407BED844E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8425" y="4724400"/>
            <a:ext cx="943768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400"/>
              <a:t>Subsequent biopsy and histology of all four lesions confirmed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400"/>
              <a:t>that only the lesion seen on PET image was cancerous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fr-FR" altLang="fr-FR" sz="200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i="1">
                <a:solidFill>
                  <a:schemeClr val="tx1"/>
                </a:solidFill>
              </a:rPr>
              <a:t>Courtesy: Dr. José Ferrer, ERESA, Hospital General Universitario de Valencia, Spain </a:t>
            </a:r>
            <a:r>
              <a:rPr lang="fr-FR" altLang="fr-FR" sz="2000">
                <a:solidFill>
                  <a:schemeClr val="tx1"/>
                </a:solidFill>
              </a:rPr>
              <a:t>	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fr-FR" altLang="fr-FR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57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6AF8FA4-77B7-D64B-A311-6C63C46341F5}"/>
              </a:ext>
            </a:extLst>
          </p:cNvPr>
          <p:cNvGrpSpPr/>
          <p:nvPr/>
        </p:nvGrpSpPr>
        <p:grpSpPr>
          <a:xfrm>
            <a:off x="159578" y="902333"/>
            <a:ext cx="11937824" cy="2593211"/>
            <a:chOff x="159578" y="902333"/>
            <a:chExt cx="11937824" cy="2593211"/>
          </a:xfrm>
        </p:grpSpPr>
        <p:pic>
          <p:nvPicPr>
            <p:cNvPr id="2" name="Imagen 1">
              <a:extLst>
                <a:ext uri="{FF2B5EF4-FFF2-40B4-BE49-F238E27FC236}">
                  <a16:creationId xmlns:a16="http://schemas.microsoft.com/office/drawing/2014/main" id="{74D60C5A-1806-E449-95B3-C4169FD9145D}"/>
                </a:ext>
              </a:extLst>
            </p:cNvPr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91509" y="1313198"/>
              <a:ext cx="2308634" cy="1610303"/>
            </a:xfrm>
            <a:prstGeom prst="rect">
              <a:avLst/>
            </a:prstGeom>
          </p:spPr>
        </p:pic>
        <p:pic>
          <p:nvPicPr>
            <p:cNvPr id="5" name="4 Imagen" descr="E:\PROYECTO PROSTPET\PROSPET Y OTROS PROYECTOS\IMG-20181115-WA0001.jpg">
              <a:extLst>
                <a:ext uri="{FF2B5EF4-FFF2-40B4-BE49-F238E27FC236}">
                  <a16:creationId xmlns:a16="http://schemas.microsoft.com/office/drawing/2014/main" id="{D74A7971-0F28-AC47-B69C-1A1FDB6DBE9B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578" y="1191591"/>
              <a:ext cx="2669639" cy="17319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8E9B74E9-F99D-E545-8218-61A1A51602FF}"/>
                </a:ext>
              </a:extLst>
            </p:cNvPr>
            <p:cNvPicPr/>
            <p:nvPr/>
          </p:nvPicPr>
          <p:blipFill rotWithShape="1">
            <a:blip r:embed="rId4" cstate="screen">
              <a:lum/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048250" y="1191591"/>
              <a:ext cx="2025692" cy="173191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7136C62D-2309-1F40-A409-B7DA7C8BF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17710" y="1041400"/>
              <a:ext cx="4279692" cy="2084812"/>
            </a:xfrm>
            <a:prstGeom prst="rect">
              <a:avLst/>
            </a:prstGeom>
          </p:spPr>
        </p:pic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A30DDA4E-C5F1-4649-B1B9-9A4DAEAD05DB}"/>
                </a:ext>
              </a:extLst>
            </p:cNvPr>
            <p:cNvSpPr txBox="1"/>
            <p:nvPr/>
          </p:nvSpPr>
          <p:spPr>
            <a:xfrm>
              <a:off x="8394700" y="3126212"/>
              <a:ext cx="3310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err="1"/>
                <a:t>GeminiTF</a:t>
              </a:r>
              <a:r>
                <a:rPr lang="es-ES" dirty="0"/>
                <a:t>		         </a:t>
              </a:r>
              <a:r>
                <a:rPr lang="es-ES" dirty="0" err="1"/>
                <a:t>ProsPET</a:t>
              </a:r>
              <a:endParaRPr lang="es-ES" dirty="0"/>
            </a:p>
          </p:txBody>
        </p:sp>
        <p:sp>
          <p:nvSpPr>
            <p:cNvPr id="11" name="Rectangle 7">
              <a:extLst>
                <a:ext uri="{FF2B5EF4-FFF2-40B4-BE49-F238E27FC236}">
                  <a16:creationId xmlns:a16="http://schemas.microsoft.com/office/drawing/2014/main" id="{29879D9D-ED27-2746-B0F5-A0FBB4E3F00A}"/>
                </a:ext>
              </a:extLst>
            </p:cNvPr>
            <p:cNvSpPr/>
            <p:nvPr/>
          </p:nvSpPr>
          <p:spPr>
            <a:xfrm>
              <a:off x="304482" y="902333"/>
              <a:ext cx="1304123" cy="461665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>
              <a:spAutoFit/>
            </a:bodyPr>
            <a:lstStyle/>
            <a:p>
              <a:r>
                <a:rPr lang="en-US" sz="2400" b="1" dirty="0" err="1"/>
                <a:t>ProsPET</a:t>
              </a:r>
              <a:endParaRPr lang="mr-IN" sz="3600" b="1" dirty="0"/>
            </a:p>
          </p:txBody>
        </p:sp>
      </p:grpSp>
      <p:grpSp>
        <p:nvGrpSpPr>
          <p:cNvPr id="18" name="Grupo 17">
            <a:extLst>
              <a:ext uri="{FF2B5EF4-FFF2-40B4-BE49-F238E27FC236}">
                <a16:creationId xmlns:a16="http://schemas.microsoft.com/office/drawing/2014/main" id="{DEDB2408-390A-9E4A-B881-4A8EED63500C}"/>
              </a:ext>
            </a:extLst>
          </p:cNvPr>
          <p:cNvGrpSpPr/>
          <p:nvPr/>
        </p:nvGrpSpPr>
        <p:grpSpPr>
          <a:xfrm>
            <a:off x="220356" y="3793008"/>
            <a:ext cx="9519021" cy="2676012"/>
            <a:chOff x="220356" y="3793008"/>
            <a:chExt cx="9519021" cy="2676012"/>
          </a:xfrm>
        </p:grpSpPr>
        <p:pic>
          <p:nvPicPr>
            <p:cNvPr id="13" name="Imagen 5">
              <a:extLst>
                <a:ext uri="{FF2B5EF4-FFF2-40B4-BE49-F238E27FC236}">
                  <a16:creationId xmlns:a16="http://schemas.microsoft.com/office/drawing/2014/main" id="{0B959644-61F7-104F-9EC4-2705481CDAE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0356" y="3793008"/>
              <a:ext cx="2827894" cy="2214347"/>
            </a:xfrm>
            <a:prstGeom prst="rect">
              <a:avLst/>
            </a:prstGeom>
          </p:spPr>
        </p:pic>
        <p:pic>
          <p:nvPicPr>
            <p:cNvPr id="14" name="Picture 4">
              <a:extLst>
                <a:ext uri="{FF2B5EF4-FFF2-40B4-BE49-F238E27FC236}">
                  <a16:creationId xmlns:a16="http://schemas.microsoft.com/office/drawing/2014/main" id="{FD4EEEDF-2A2A-0349-8A42-9C9C5EF6C0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88164" y="3983826"/>
              <a:ext cx="2328588" cy="2023529"/>
            </a:xfrm>
            <a:prstGeom prst="rect">
              <a:avLst/>
            </a:prstGeom>
          </p:spPr>
        </p:pic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958550BB-2066-E148-9CB7-14E0148CB0E4}"/>
                </a:ext>
              </a:extLst>
            </p:cNvPr>
            <p:cNvSpPr/>
            <p:nvPr/>
          </p:nvSpPr>
          <p:spPr>
            <a:xfrm>
              <a:off x="6738085" y="4269649"/>
              <a:ext cx="3001292" cy="14773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b="1" dirty="0"/>
                <a:t>State-of-the-Art results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Timing resolution &lt; 250 </a:t>
              </a:r>
              <a:r>
                <a:rPr lang="en-GB" dirty="0" err="1"/>
                <a:t>ps</a:t>
              </a:r>
              <a:endParaRPr lang="en-GB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Energy resolution near 11.5@511keV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Spatial resolution 3 mm</a:t>
              </a:r>
            </a:p>
          </p:txBody>
        </p:sp>
        <p:sp>
          <p:nvSpPr>
            <p:cNvPr id="17" name="Rectangle 7">
              <a:extLst>
                <a:ext uri="{FF2B5EF4-FFF2-40B4-BE49-F238E27FC236}">
                  <a16:creationId xmlns:a16="http://schemas.microsoft.com/office/drawing/2014/main" id="{BD130197-9FAB-FC44-880D-D7C6EEECC65B}"/>
                </a:ext>
              </a:extLst>
            </p:cNvPr>
            <p:cNvSpPr/>
            <p:nvPr/>
          </p:nvSpPr>
          <p:spPr>
            <a:xfrm>
              <a:off x="304961" y="6007355"/>
              <a:ext cx="1536539" cy="461665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>
              <a:spAutoFit/>
            </a:bodyPr>
            <a:lstStyle/>
            <a:p>
              <a:r>
                <a:rPr lang="en-US" sz="2400" b="1" dirty="0" err="1"/>
                <a:t>CardioPET</a:t>
              </a:r>
              <a:endParaRPr lang="mr-IN" sz="3600" b="1" dirty="0"/>
            </a:p>
          </p:txBody>
        </p:sp>
      </p:grpSp>
      <p:sp>
        <p:nvSpPr>
          <p:cNvPr id="16" name="Title 5">
            <a:extLst>
              <a:ext uri="{FF2B5EF4-FFF2-40B4-BE49-F238E27FC236}">
                <a16:creationId xmlns:a16="http://schemas.microsoft.com/office/drawing/2014/main" id="{B8498110-BAE0-F240-A4DC-A49DD89B8CF2}"/>
              </a:ext>
            </a:extLst>
          </p:cNvPr>
          <p:cNvSpPr txBox="1">
            <a:spLocks/>
          </p:cNvSpPr>
          <p:nvPr/>
        </p:nvSpPr>
        <p:spPr>
          <a:xfrm>
            <a:off x="2488557" y="240246"/>
            <a:ext cx="8232136" cy="636959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/>
              <a:t>Other</a:t>
            </a:r>
            <a:r>
              <a:rPr lang="fr-FR" dirty="0"/>
              <a:t> </a:t>
            </a:r>
            <a:r>
              <a:rPr lang="fr-FR" dirty="0" err="1"/>
              <a:t>organ</a:t>
            </a:r>
            <a:r>
              <a:rPr lang="fr-FR" dirty="0"/>
              <a:t> </a:t>
            </a:r>
            <a:r>
              <a:rPr lang="fr-FR" dirty="0" err="1"/>
              <a:t>specific</a:t>
            </a:r>
            <a:r>
              <a:rPr lang="fr-FR" dirty="0"/>
              <a:t> PET</a:t>
            </a:r>
          </a:p>
        </p:txBody>
      </p:sp>
    </p:spTree>
    <p:extLst>
      <p:ext uri="{BB962C8B-B14F-4D97-AF65-F5344CB8AC3E}">
        <p14:creationId xmlns:p14="http://schemas.microsoft.com/office/powerpoint/2010/main" val="3496787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0244" name="Picture 4">
            <a:extLst>
              <a:ext uri="{FF2B5EF4-FFF2-40B4-BE49-F238E27FC236}">
                <a16:creationId xmlns:a16="http://schemas.microsoft.com/office/drawing/2014/main" id="{303D9DB5-8D09-0544-8FF1-9A375480D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2594426" y="1062675"/>
            <a:ext cx="7018279" cy="5397500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  <a:extLst/>
        </p:spPr>
      </p:pic>
      <p:sp>
        <p:nvSpPr>
          <p:cNvPr id="39" name="Title 1">
            <a:extLst>
              <a:ext uri="{FF2B5EF4-FFF2-40B4-BE49-F238E27FC236}">
                <a16:creationId xmlns:a16="http://schemas.microsoft.com/office/drawing/2014/main" id="{6B1C45C8-B546-3B4A-8E1C-0A56A7486BCA}"/>
              </a:ext>
            </a:extLst>
          </p:cNvPr>
          <p:cNvSpPr>
            <a:spLocks/>
          </p:cNvSpPr>
          <p:nvPr/>
        </p:nvSpPr>
        <p:spPr bwMode="auto">
          <a:xfrm>
            <a:off x="2057400" y="163513"/>
            <a:ext cx="72390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4000" kern="0" dirty="0">
                <a:solidFill>
                  <a:schemeClr val="tx2"/>
                </a:solidFill>
                <a:latin typeface="+mj-lt"/>
                <a:ea typeface="ＭＳ Ｐゴシック" pitchFamily="-103" charset="-128"/>
                <a:cs typeface="Calibri" pitchFamily="34" charset="0"/>
              </a:rPr>
              <a:t>Whole body imaging device</a:t>
            </a:r>
          </a:p>
        </p:txBody>
      </p:sp>
      <p:sp>
        <p:nvSpPr>
          <p:cNvPr id="71683" name="TextBox 6">
            <a:extLst>
              <a:ext uri="{FF2B5EF4-FFF2-40B4-BE49-F238E27FC236}">
                <a16:creationId xmlns:a16="http://schemas.microsoft.com/office/drawing/2014/main" id="{1A03B559-4BC1-E848-83C2-C6137BE2FC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25" y="1304926"/>
            <a:ext cx="297973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fr-FR" sz="2000" b="1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Whole body PET/CT</a:t>
            </a:r>
          </a:p>
          <a:p>
            <a:r>
              <a:rPr lang="en-US" altLang="fr-FR" sz="2000" b="1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Spatial resolution ~4 mm</a:t>
            </a:r>
          </a:p>
          <a:p>
            <a:r>
              <a:rPr lang="en-US" altLang="fr-FR" sz="2000" b="1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Sensitivity ~1%</a:t>
            </a:r>
          </a:p>
          <a:p>
            <a:r>
              <a:rPr lang="en-US" altLang="fr-FR" sz="2000" b="1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Cost ~$2 million +</a:t>
            </a:r>
            <a:endParaRPr lang="fr-CH" altLang="fr-FR" sz="2000" b="1">
              <a:solidFill>
                <a:srgbClr val="00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1684" name="Grouper 24">
            <a:extLst>
              <a:ext uri="{FF2B5EF4-FFF2-40B4-BE49-F238E27FC236}">
                <a16:creationId xmlns:a16="http://schemas.microsoft.com/office/drawing/2014/main" id="{790F115C-5CBA-954E-AEFE-D2066CED0893}"/>
              </a:ext>
            </a:extLst>
          </p:cNvPr>
          <p:cNvGrpSpPr>
            <a:grpSpLocks/>
          </p:cNvGrpSpPr>
          <p:nvPr/>
        </p:nvGrpSpPr>
        <p:grpSpPr bwMode="auto">
          <a:xfrm>
            <a:off x="2057400" y="40418"/>
            <a:ext cx="8153400" cy="6457220"/>
            <a:chOff x="914400" y="22955"/>
            <a:chExt cx="8153400" cy="6457220"/>
          </a:xfrm>
        </p:grpSpPr>
        <p:grpSp>
          <p:nvGrpSpPr>
            <p:cNvPr id="71685" name="Group 2">
              <a:extLst>
                <a:ext uri="{FF2B5EF4-FFF2-40B4-BE49-F238E27FC236}">
                  <a16:creationId xmlns:a16="http://schemas.microsoft.com/office/drawing/2014/main" id="{4C8C17EA-F15A-AC47-AC12-249F7CC511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14400" y="22955"/>
              <a:ext cx="8153400" cy="6454045"/>
              <a:chOff x="951108" y="15903"/>
              <a:chExt cx="8466228" cy="6454635"/>
            </a:xfrm>
          </p:grpSpPr>
          <p:grpSp>
            <p:nvGrpSpPr>
              <p:cNvPr id="71687" name="Group 1">
                <a:extLst>
                  <a:ext uri="{FF2B5EF4-FFF2-40B4-BE49-F238E27FC236}">
                    <a16:creationId xmlns:a16="http://schemas.microsoft.com/office/drawing/2014/main" id="{E706682A-8426-664A-BDD0-157C6EE9D0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51108" y="15903"/>
                <a:ext cx="8466228" cy="6454635"/>
                <a:chOff x="951108" y="15903"/>
                <a:chExt cx="8466228" cy="6454635"/>
              </a:xfrm>
            </p:grpSpPr>
            <p:grpSp>
              <p:nvGrpSpPr>
                <p:cNvPr id="71691" name="Group 8">
                  <a:extLst>
                    <a:ext uri="{FF2B5EF4-FFF2-40B4-BE49-F238E27FC236}">
                      <a16:creationId xmlns:a16="http://schemas.microsoft.com/office/drawing/2014/main" id="{A21516C8-FF78-3B4F-9DE4-B1CB4E18781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51108" y="15903"/>
                  <a:ext cx="8466228" cy="6454635"/>
                  <a:chOff x="951108" y="17415"/>
                  <a:chExt cx="8466228" cy="6454635"/>
                </a:xfrm>
              </p:grpSpPr>
              <p:grpSp>
                <p:nvGrpSpPr>
                  <p:cNvPr id="71695" name="Group 7">
                    <a:extLst>
                      <a:ext uri="{FF2B5EF4-FFF2-40B4-BE49-F238E27FC236}">
                        <a16:creationId xmlns:a16="http://schemas.microsoft.com/office/drawing/2014/main" id="{6F22F4D2-6691-9946-959C-80C33EA9E4A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51108" y="17415"/>
                    <a:ext cx="8466228" cy="6454635"/>
                    <a:chOff x="951108" y="29290"/>
                    <a:chExt cx="8466228" cy="6454635"/>
                  </a:xfrm>
                </p:grpSpPr>
                <p:grpSp>
                  <p:nvGrpSpPr>
                    <p:cNvPr id="71702" name="Group 4">
                      <a:extLst>
                        <a:ext uri="{FF2B5EF4-FFF2-40B4-BE49-F238E27FC236}">
                          <a16:creationId xmlns:a16="http://schemas.microsoft.com/office/drawing/2014/main" id="{6F0A900A-E849-C94D-9604-9B3ACCE288AC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985705" y="1083250"/>
                      <a:ext cx="8334375" cy="5400675"/>
                      <a:chOff x="319251" y="728663"/>
                      <a:chExt cx="8334375" cy="5400675"/>
                    </a:xfrm>
                  </p:grpSpPr>
                  <p:pic>
                    <p:nvPicPr>
                      <p:cNvPr id="71704" name="Picture 2">
                        <a:extLst>
                          <a:ext uri="{FF2B5EF4-FFF2-40B4-BE49-F238E27FC236}">
                            <a16:creationId xmlns:a16="http://schemas.microsoft.com/office/drawing/2014/main" id="{CA77F331-8EE1-954D-A90B-61AC750AF4A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251" y="728663"/>
                        <a:ext cx="8334375" cy="5400675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sp>
                    <p:nvSpPr>
                      <p:cNvPr id="4" name="TextBox 3">
                        <a:extLst>
                          <a:ext uri="{FF2B5EF4-FFF2-40B4-BE49-F238E27FC236}">
                            <a16:creationId xmlns:a16="http://schemas.microsoft.com/office/drawing/2014/main" id="{D1B95665-37E5-C841-ADFC-74D04AC273A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867224" y="762650"/>
                        <a:ext cx="1241087" cy="298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139700" h="139700" prst="divot"/>
                      </a:sp3d>
                    </p:spPr>
                    <p:txBody>
                      <a:bodyPr wrap="none">
                        <a:spAutoFit/>
                      </a:bodyPr>
                      <a:lstStyle>
                        <a:lvl1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2pPr>
                        <a:lvl3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3pPr>
                        <a:lvl4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4pPr>
                        <a:lvl5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>
                          <a:lnSpc>
                            <a:spcPts val="1500"/>
                          </a:lnSpc>
                          <a:defRPr/>
                        </a:pPr>
                        <a:r>
                          <a:rPr lang="en-US" altLang="fr-FR" sz="1800" b="1"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a:t>Breast PET</a:t>
                        </a:r>
                        <a:endParaRPr lang="en-SG" altLang="fr-FR" sz="1800" b="1"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24" name="TextBox 23">
                        <a:extLst>
                          <a:ext uri="{FF2B5EF4-FFF2-40B4-BE49-F238E27FC236}">
                            <a16:creationId xmlns:a16="http://schemas.microsoft.com/office/drawing/2014/main" id="{845DC1C4-75A9-7146-9BB4-8E1CFBD3E345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083274" y="863983"/>
                        <a:ext cx="1129308" cy="298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139700" h="139700" prst="divot"/>
                      </a:sp3d>
                    </p:spPr>
                    <p:txBody>
                      <a:bodyPr wrap="none">
                        <a:spAutoFit/>
                      </a:bodyPr>
                      <a:lstStyle>
                        <a:lvl1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2pPr>
                        <a:lvl3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3pPr>
                        <a:lvl4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4pPr>
                        <a:lvl5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>
                          <a:lnSpc>
                            <a:spcPts val="1500"/>
                          </a:lnSpc>
                          <a:defRPr/>
                        </a:pPr>
                        <a:r>
                          <a:rPr lang="en-US" altLang="fr-FR" sz="1800" b="1"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a:t>Brain PET</a:t>
                        </a:r>
                        <a:endParaRPr lang="en-SG" altLang="fr-FR" sz="1800" b="1"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29" name="TextBox 28">
                        <a:extLst>
                          <a:ext uri="{FF2B5EF4-FFF2-40B4-BE49-F238E27FC236}">
                            <a16:creationId xmlns:a16="http://schemas.microsoft.com/office/drawing/2014/main" id="{20FDE504-7F41-D14B-85F7-43637F5491C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766131" y="1306936"/>
                        <a:ext cx="836849" cy="25648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139700" h="139700" prst="divot"/>
                      </a:sp3d>
                    </p:spPr>
                    <p:txBody>
                      <a:bodyPr wrap="none">
                        <a:spAutoFit/>
                      </a:bodyPr>
                      <a:lstStyle>
                        <a:lvl1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2pPr>
                        <a:lvl3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3pPr>
                        <a:lvl4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4pPr>
                        <a:lvl5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>
                          <a:lnSpc>
                            <a:spcPts val="1200"/>
                          </a:lnSpc>
                          <a:defRPr/>
                        </a:pPr>
                        <a:r>
                          <a:rPr lang="en-US" altLang="fr-FR" sz="1400" b="1"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a:t>Prostate</a:t>
                        </a:r>
                        <a:endParaRPr lang="en-SG" altLang="fr-FR" sz="1400" b="1"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30" name="TextBox 29">
                        <a:extLst>
                          <a:ext uri="{FF2B5EF4-FFF2-40B4-BE49-F238E27FC236}">
                            <a16:creationId xmlns:a16="http://schemas.microsoft.com/office/drawing/2014/main" id="{DE1CF1D5-881C-554C-AC72-4A9E70154DB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570769" y="1324889"/>
                        <a:ext cx="631238" cy="25648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139700" h="139700" prst="divot"/>
                      </a:sp3d>
                    </p:spPr>
                    <p:txBody>
                      <a:bodyPr wrap="none">
                        <a:spAutoFit/>
                      </a:bodyPr>
                      <a:lstStyle>
                        <a:lvl1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2pPr>
                        <a:lvl3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3pPr>
                        <a:lvl4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4pPr>
                        <a:lvl5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>
                          <a:lnSpc>
                            <a:spcPts val="1200"/>
                          </a:lnSpc>
                          <a:defRPr/>
                        </a:pPr>
                        <a:r>
                          <a:rPr lang="en-US" altLang="fr-FR" sz="1400" b="1"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a:t>Heart</a:t>
                        </a:r>
                        <a:endParaRPr lang="en-SG" altLang="fr-FR" sz="1400" b="1"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31" name="TextBox 30">
                        <a:extLst>
                          <a:ext uri="{FF2B5EF4-FFF2-40B4-BE49-F238E27FC236}">
                            <a16:creationId xmlns:a16="http://schemas.microsoft.com/office/drawing/2014/main" id="{8E450AC2-C393-704A-B12E-6DBA240DF628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238112" y="1608324"/>
                        <a:ext cx="573183" cy="24066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139700" h="139700" prst="divot"/>
                      </a:sp3d>
                    </p:spPr>
                    <p:txBody>
                      <a:bodyPr wrap="none">
                        <a:spAutoFit/>
                      </a:bodyPr>
                      <a:lstStyle>
                        <a:lvl1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2pPr>
                        <a:lvl3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3pPr>
                        <a:lvl4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4pPr>
                        <a:lvl5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>
                          <a:lnSpc>
                            <a:spcPts val="1100"/>
                          </a:lnSpc>
                          <a:defRPr/>
                        </a:pPr>
                        <a:r>
                          <a:rPr lang="en-US" altLang="fr-FR" sz="1200" b="1"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a:t>Colon</a:t>
                        </a:r>
                        <a:endParaRPr lang="en-SG" altLang="fr-FR" sz="1200" b="1"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34" name="TextBox 33">
                        <a:extLst>
                          <a:ext uri="{FF2B5EF4-FFF2-40B4-BE49-F238E27FC236}">
                            <a16:creationId xmlns:a16="http://schemas.microsoft.com/office/drawing/2014/main" id="{5D469E85-2DC6-814E-8B35-F9810DDBCFD7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321043" y="1652877"/>
                        <a:ext cx="511383" cy="24066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139700" h="139700" prst="divot"/>
                      </a:sp3d>
                    </p:spPr>
                    <p:txBody>
                      <a:bodyPr wrap="none">
                        <a:spAutoFit/>
                      </a:bodyPr>
                      <a:lstStyle>
                        <a:lvl1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2pPr>
                        <a:lvl3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3pPr>
                        <a:lvl4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4pPr>
                        <a:lvl5pPr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>
                          <a:lnSpc>
                            <a:spcPts val="1100"/>
                          </a:lnSpc>
                          <a:defRPr/>
                        </a:pPr>
                        <a:r>
                          <a:rPr lang="en-US" altLang="fr-FR" sz="1200" b="1"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a:t>Liver</a:t>
                        </a:r>
                        <a:endParaRPr lang="en-SG" altLang="fr-FR" sz="1200" b="1"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  <p:sp>
                  <p:nvSpPr>
                    <p:cNvPr id="71703" name="Title 1">
                      <a:extLst>
                        <a:ext uri="{FF2B5EF4-FFF2-40B4-BE49-F238E27FC236}">
                          <a16:creationId xmlns:a16="http://schemas.microsoft.com/office/drawing/2014/main" id="{7681383F-13B1-BA47-A17C-492EB568955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51108" y="29290"/>
                      <a:ext cx="8466228" cy="10644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lIns="0" tIns="0" rIns="0" bIns="0"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algn="ctr">
                        <a:lnSpc>
                          <a:spcPts val="3538"/>
                        </a:lnSpc>
                      </a:pPr>
                      <a:r>
                        <a:rPr lang="en-US" altLang="fr-FR" sz="4000" dirty="0">
                          <a:solidFill>
                            <a:schemeClr val="tx2"/>
                          </a:solidFill>
                          <a:latin typeface="+mn-lt"/>
                          <a:cs typeface="Calibri" panose="020F0502020204030204" pitchFamily="34" charset="0"/>
                        </a:rPr>
                        <a:t>Personalized medicine</a:t>
                      </a:r>
                      <a:r>
                        <a:rPr lang="en-US" altLang="fr-FR" sz="3200" dirty="0">
                          <a:solidFill>
                            <a:schemeClr val="tx2"/>
                          </a:solidFill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altLang="fr-FR" sz="3200" dirty="0">
                          <a:solidFill>
                            <a:schemeClr val="tx2"/>
                          </a:solidFill>
                          <a:latin typeface="Wingdings" pitchFamily="2" charset="2"/>
                        </a:rPr>
                        <a:t></a:t>
                      </a:r>
                      <a:endParaRPr lang="en-US" altLang="fr-FR" sz="3200" dirty="0">
                        <a:solidFill>
                          <a:schemeClr val="tx2"/>
                        </a:solidFill>
                        <a:cs typeface="Calibri" panose="020F0502020204030204" pitchFamily="34" charset="0"/>
                      </a:endParaRPr>
                    </a:p>
                    <a:p>
                      <a:pPr algn="ctr" eaLnBrk="1" hangingPunct="1"/>
                      <a:r>
                        <a:rPr lang="en-US" altLang="fr-FR" sz="4000" dirty="0">
                          <a:solidFill>
                            <a:schemeClr val="tx2"/>
                          </a:solidFill>
                          <a:latin typeface="+mn-lt"/>
                          <a:cs typeface="Calibri" panose="020F0502020204030204" pitchFamily="34" charset="0"/>
                        </a:rPr>
                        <a:t>Organ-specific imaging devices</a:t>
                      </a:r>
                    </a:p>
                  </p:txBody>
                </p:sp>
              </p:grpSp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966036C6-4E57-9448-9337-AAFAE8F66A82}"/>
                      </a:ext>
                    </a:extLst>
                  </p:cNvPr>
                  <p:cNvSpPr txBox="1"/>
                  <p:nvPr/>
                </p:nvSpPr>
                <p:spPr>
                  <a:xfrm>
                    <a:off x="5486089" y="2120362"/>
                    <a:ext cx="507273" cy="20347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39700" h="139700" prst="divot"/>
                  </a:sp3d>
                </p:spPr>
                <p:txBody>
                  <a:bodyPr wrap="none"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37931725" indent="-37474525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>
                      <a:lnSpc>
                        <a:spcPts val="800"/>
                      </a:lnSpc>
                      <a:defRPr/>
                    </a:pPr>
                    <a:r>
                      <a:rPr lang="en-US" altLang="fr-FR" sz="1000" b="1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Lungs</a:t>
                    </a:r>
                    <a:endParaRPr lang="en-SG" altLang="fr-FR" sz="1000" b="1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7886EBFF-099B-2846-9E78-25CE2A3C3A27}"/>
                      </a:ext>
                    </a:extLst>
                  </p:cNvPr>
                  <p:cNvSpPr txBox="1"/>
                  <p:nvPr/>
                </p:nvSpPr>
                <p:spPr>
                  <a:xfrm>
                    <a:off x="4432278" y="2235859"/>
                    <a:ext cx="586136" cy="18765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39700" h="139700" prst="divot"/>
                  </a:sp3d>
                </p:spPr>
                <p:txBody>
                  <a:bodyPr wrap="none"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37931725" indent="-37474525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>
                      <a:lnSpc>
                        <a:spcPts val="700"/>
                      </a:lnSpc>
                      <a:defRPr/>
                    </a:pPr>
                    <a:r>
                      <a:rPr lang="en-US" altLang="fr-FR" sz="800" b="1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Pancreas</a:t>
                    </a:r>
                    <a:endParaRPr lang="en-SG" altLang="fr-FR" sz="800" b="1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0C23C5B-C706-A146-9A47-F3D4D4530EEC}"/>
                    </a:ext>
                  </a:extLst>
                </p:cNvPr>
                <p:cNvSpPr txBox="1"/>
                <p:nvPr/>
              </p:nvSpPr>
              <p:spPr>
                <a:xfrm>
                  <a:off x="5337293" y="2346305"/>
                  <a:ext cx="343700" cy="15734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txBody>
                <a:bodyPr wrap="none" lIns="0" tIns="36000" rIns="0" bIns="36000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>
                    <a:lnSpc>
                      <a:spcPts val="600"/>
                    </a:lnSpc>
                    <a:defRPr/>
                  </a:pPr>
                  <a:r>
                    <a:rPr lang="en-US" altLang="fr-FR" sz="800" b="1">
                      <a:latin typeface="Calibri" panose="020F0502020204030204" pitchFamily="34" charset="0"/>
                      <a:cs typeface="Calibri" panose="020F0502020204030204" pitchFamily="34" charset="0"/>
                    </a:rPr>
                    <a:t>Kidneys</a:t>
                  </a:r>
                  <a:endParaRPr lang="en-SG" altLang="fr-FR" sz="800" b="1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BBEEA5E-A8E0-2742-AF79-20A47C03E776}"/>
                  </a:ext>
                </a:extLst>
              </p:cNvPr>
              <p:cNvSpPr txBox="1"/>
              <p:nvPr/>
            </p:nvSpPr>
            <p:spPr>
              <a:xfrm>
                <a:off x="3768871" y="1144940"/>
                <a:ext cx="2567691" cy="38432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ts val="2300"/>
                  </a:lnSpc>
                  <a:defRPr/>
                </a:pPr>
                <a:r>
                  <a:rPr lang="en-US" altLang="fr-FR" sz="1800" b="1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IMAGING DEPARTMENT</a:t>
                </a:r>
                <a:endParaRPr lang="en-SG" altLang="fr-FR" sz="1800" b="1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71686" name="Rectangle 22">
              <a:extLst>
                <a:ext uri="{FF2B5EF4-FFF2-40B4-BE49-F238E27FC236}">
                  <a16:creationId xmlns:a16="http://schemas.microsoft.com/office/drawing/2014/main" id="{78D79F79-F8CE-6244-B64C-946BA8FC5D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6172200"/>
              <a:ext cx="49530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fr-FR" altLang="fr-FR" sz="1400"/>
                <a:t>C</a:t>
              </a:r>
              <a:r>
                <a:rPr lang="fr-FR" altLang="fr-FR" sz="1400">
                  <a:latin typeface="Times New Roman" panose="02020603050405020304" pitchFamily="18" charset="0"/>
                </a:rPr>
                <a:t>ourtesy: D. Towsend, Singapore</a:t>
              </a:r>
              <a:endParaRPr lang="en-GB" altLang="fr-FR" sz="1400">
                <a:latin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3991078"/>
      </p:ext>
    </p:extLst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829111-2198-734B-A11B-79E14469CBE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135188" y="1196975"/>
            <a:ext cx="8424862" cy="5029200"/>
          </a:xfrm>
        </p:spPr>
        <p:txBody>
          <a:bodyPr/>
          <a:lstStyle/>
          <a:p>
            <a:r>
              <a:rPr lang="fr-FR" altLang="fr-FR">
                <a:ea typeface="ＭＳ Ｐゴシック" panose="020B0600070205080204" pitchFamily="34" charset="-128"/>
              </a:rPr>
              <a:t>PET is the imaging modality with the highest sensitivity, at the picomolar level</a:t>
            </a:r>
          </a:p>
          <a:p>
            <a:r>
              <a:rPr lang="fr-FR" altLang="fr-FR">
                <a:ea typeface="ＭＳ Ｐゴシック" panose="020B0600070205080204" pitchFamily="34" charset="-128"/>
              </a:rPr>
              <a:t>New medical challenges require a significant sensitivity increase</a:t>
            </a:r>
          </a:p>
          <a:p>
            <a:pPr lvl="1"/>
            <a:r>
              <a:rPr lang="fr-FR" altLang="fr-FR">
                <a:ea typeface="ＭＳ Ｐゴシック" panose="020B0600070205080204" pitchFamily="34" charset="-128"/>
              </a:rPr>
              <a:t>Tracking small number of cells</a:t>
            </a:r>
          </a:p>
          <a:p>
            <a:pPr lvl="2"/>
            <a:r>
              <a:rPr lang="fr-FR" altLang="fr-FR">
                <a:ea typeface="ＭＳ Ｐゴシック" panose="020B0600070205080204" pitchFamily="34" charset="-128"/>
              </a:rPr>
              <a:t>Stem cells biodistribution and differentiation studies</a:t>
            </a:r>
          </a:p>
          <a:p>
            <a:pPr lvl="2"/>
            <a:r>
              <a:rPr lang="fr-FR" altLang="fr-FR">
                <a:ea typeface="ＭＳ Ｐゴシック" panose="020B0600070205080204" pitchFamily="34" charset="-128"/>
              </a:rPr>
              <a:t>Immune cells tracking for  immonutheraty</a:t>
            </a:r>
          </a:p>
          <a:p>
            <a:pPr lvl="1"/>
            <a:r>
              <a:rPr lang="fr-FR" altLang="fr-FR">
                <a:ea typeface="ＭＳ Ｐゴシック" panose="020B0600070205080204" pitchFamily="34" charset="-128"/>
              </a:rPr>
              <a:t>Precise pharmacodynamic studies</a:t>
            </a:r>
          </a:p>
          <a:p>
            <a:pPr lvl="1"/>
            <a:r>
              <a:rPr lang="fr-FR" altLang="fr-FR">
                <a:ea typeface="ＭＳ Ｐゴシック" panose="020B0600070205080204" pitchFamily="34" charset="-128"/>
              </a:rPr>
              <a:t>Dose reduction and opening PET scans to new categories of patients (pregnant women, children, fœtus)</a:t>
            </a:r>
          </a:p>
          <a:p>
            <a:pPr lvl="2"/>
            <a:endParaRPr lang="fr-FR" altLang="fr-FR">
              <a:ea typeface="ＭＳ Ｐゴシック" panose="020B0600070205080204" pitchFamily="34" charset="-128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DEFBCBC-330D-5140-ACFB-AA3D787D0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74" y="207963"/>
            <a:ext cx="7258441" cy="62865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fr-FR" sz="3600" dirty="0" err="1"/>
              <a:t>Increasing</a:t>
            </a:r>
            <a:r>
              <a:rPr lang="fr-FR" sz="3600" dirty="0"/>
              <a:t> effective PET </a:t>
            </a:r>
            <a:r>
              <a:rPr lang="fr-FR" sz="3600" dirty="0" err="1"/>
              <a:t>sensitivity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537539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DFF1D-D624-2347-B778-7756A2222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3600" dirty="0" err="1"/>
              <a:t>Improve</a:t>
            </a:r>
            <a:r>
              <a:rPr lang="fr-FR" sz="3600" dirty="0"/>
              <a:t> </a:t>
            </a:r>
            <a:r>
              <a:rPr lang="fr-FR" sz="3600" dirty="0" err="1"/>
              <a:t>solid</a:t>
            </a:r>
            <a:r>
              <a:rPr lang="fr-FR" sz="3600" dirty="0"/>
              <a:t> angle </a:t>
            </a:r>
            <a:r>
              <a:rPr lang="fr-FR" sz="3600" dirty="0" err="1"/>
              <a:t>coverage</a:t>
            </a:r>
            <a:endParaRPr lang="fr-FR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24E41C-1457-3941-9F4D-A186606996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6775" y="5116513"/>
            <a:ext cx="5461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20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~40-fold </a:t>
            </a:r>
            <a:r>
              <a:rPr lang="en-US" altLang="fr-FR"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for total-body imaging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BEC68AA-0D5E-C345-BA1F-478E67841D5B}"/>
              </a:ext>
            </a:extLst>
          </p:cNvPr>
          <p:cNvGrpSpPr>
            <a:grpSpLocks/>
          </p:cNvGrpSpPr>
          <p:nvPr/>
        </p:nvGrpSpPr>
        <p:grpSpPr bwMode="auto">
          <a:xfrm>
            <a:off x="1524000" y="1758950"/>
            <a:ext cx="9144000" cy="3182938"/>
            <a:chOff x="0" y="902132"/>
            <a:chExt cx="9144000" cy="3181786"/>
          </a:xfrm>
        </p:grpSpPr>
        <p:pic>
          <p:nvPicPr>
            <p:cNvPr id="62468" name="Picture 3">
              <a:extLst>
                <a:ext uri="{FF2B5EF4-FFF2-40B4-BE49-F238E27FC236}">
                  <a16:creationId xmlns:a16="http://schemas.microsoft.com/office/drawing/2014/main" id="{9FE58889-D38F-D64C-A9AD-A9E55CD414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715"/>
            <a:stretch>
              <a:fillRect/>
            </a:stretch>
          </p:blipFill>
          <p:spPr bwMode="auto">
            <a:xfrm>
              <a:off x="0" y="902132"/>
              <a:ext cx="9144000" cy="3181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469" name="TextBox 2">
              <a:extLst>
                <a:ext uri="{FF2B5EF4-FFF2-40B4-BE49-F238E27FC236}">
                  <a16:creationId xmlns:a16="http://schemas.microsoft.com/office/drawing/2014/main" id="{0C61ADEB-03EF-B04B-B7BC-2F306C6EE0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15508" y="947504"/>
              <a:ext cx="3908634" cy="40011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2000" b="1">
                  <a:solidFill>
                    <a:schemeClr val="bg2"/>
                  </a:solidFill>
                </a:rPr>
                <a:t>The EXPLORER project           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543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F3294-4AD3-4048-B1ED-ABB356E98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Body PET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issue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276881-C030-AE4B-9CA6-769B47D016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241"/>
          <a:stretch/>
        </p:blipFill>
        <p:spPr>
          <a:xfrm>
            <a:off x="0" y="851338"/>
            <a:ext cx="12192000" cy="5990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4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BFB38F-46A6-F440-AD90-B49E12FDB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0"/>
            <a:ext cx="8229600" cy="838200"/>
          </a:xfrm>
        </p:spPr>
        <p:txBody>
          <a:bodyPr/>
          <a:lstStyle/>
          <a:p>
            <a:pPr>
              <a:defRPr/>
            </a:pPr>
            <a:r>
              <a:rPr lang="en-US" altLang="fr-FR">
                <a:ea typeface="ＭＳ Ｐゴシック" panose="020B0600070205080204" pitchFamily="34" charset="-128"/>
              </a:rPr>
              <a:t>Montage de l’expérience CMS</a:t>
            </a:r>
            <a:endParaRPr lang="fr-FR" altLang="fr-FR">
              <a:ea typeface="ＭＳ Ｐゴシック" panose="020B0600070205080204" pitchFamily="34" charset="-128"/>
            </a:endParaRPr>
          </a:p>
        </p:txBody>
      </p:sp>
      <p:pic>
        <p:nvPicPr>
          <p:cNvPr id="11266" name="Image 2" descr="YB0complete.jpg">
            <a:extLst>
              <a:ext uri="{FF2B5EF4-FFF2-40B4-BE49-F238E27FC236}">
                <a16:creationId xmlns:a16="http://schemas.microsoft.com/office/drawing/2014/main" id="{AA22537F-8D8C-A647-A4B8-99DA2DC2D5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750888"/>
            <a:ext cx="8553450" cy="572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1877622"/>
      </p:ext>
    </p:extLst>
  </p:cSld>
  <p:clrMapOvr>
    <a:masterClrMapping/>
  </p:clrMapOvr>
  <p:transition>
    <p:zoom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450" name="Rectangle 16"/>
          <p:cNvSpPr>
            <a:spLocks noChangeAspect="1" noChangeArrowheads="1"/>
          </p:cNvSpPr>
          <p:nvPr/>
        </p:nvSpPr>
        <p:spPr bwMode="auto">
          <a:xfrm>
            <a:off x="4825514" y="2616997"/>
            <a:ext cx="142875" cy="364331"/>
          </a:xfrm>
          <a:prstGeom prst="rect">
            <a:avLst/>
          </a:prstGeom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sz="2100"/>
          </a:p>
        </p:txBody>
      </p:sp>
      <p:sp useBgFill="1">
        <p:nvSpPr>
          <p:cNvPr id="104451" name="Rectangle 17"/>
          <p:cNvSpPr>
            <a:spLocks noChangeAspect="1" noChangeArrowheads="1"/>
          </p:cNvSpPr>
          <p:nvPr/>
        </p:nvSpPr>
        <p:spPr bwMode="auto">
          <a:xfrm>
            <a:off x="4493602" y="2574133"/>
            <a:ext cx="274760" cy="221456"/>
          </a:xfrm>
          <a:prstGeom prst="rect">
            <a:avLst/>
          </a:prstGeom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sz="2100"/>
          </a:p>
        </p:txBody>
      </p:sp>
      <p:sp>
        <p:nvSpPr>
          <p:cNvPr id="104452" name="Rectangle 18"/>
          <p:cNvSpPr>
            <a:spLocks noChangeArrowheads="1"/>
          </p:cNvSpPr>
          <p:nvPr/>
        </p:nvSpPr>
        <p:spPr bwMode="auto">
          <a:xfrm>
            <a:off x="2759416" y="1487093"/>
            <a:ext cx="777905" cy="28921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50006" tIns="20241" rIns="50006" bIns="20241">
            <a:prstTxWarp prst="textNoShape">
              <a:avLst/>
            </a:prstTxWarp>
            <a:spAutoFit/>
          </a:bodyPr>
          <a:lstStyle/>
          <a:p>
            <a:pPr defTabSz="720329">
              <a:lnSpc>
                <a:spcPct val="150000"/>
              </a:lnSpc>
            </a:pPr>
            <a:r>
              <a:rPr lang="en-US" sz="1200" b="1">
                <a:solidFill>
                  <a:schemeClr val="tx2"/>
                </a:solidFill>
              </a:rPr>
              <a:t>Detector B</a:t>
            </a:r>
          </a:p>
        </p:txBody>
      </p:sp>
      <p:sp>
        <p:nvSpPr>
          <p:cNvPr id="104453" name="Rectangle 19"/>
          <p:cNvSpPr>
            <a:spLocks noChangeArrowheads="1"/>
          </p:cNvSpPr>
          <p:nvPr/>
        </p:nvSpPr>
        <p:spPr bwMode="auto">
          <a:xfrm>
            <a:off x="5639002" y="3895727"/>
            <a:ext cx="784317" cy="2070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50006" tIns="20241" rIns="50006" bIns="20241">
            <a:prstTxWarp prst="textNoShape">
              <a:avLst/>
            </a:prstTxWarp>
            <a:spAutoFit/>
          </a:bodyPr>
          <a:lstStyle/>
          <a:p>
            <a:pPr defTabSz="720329">
              <a:lnSpc>
                <a:spcPct val="90000"/>
              </a:lnSpc>
            </a:pPr>
            <a:r>
              <a:rPr lang="en-US" sz="1200" b="1">
                <a:solidFill>
                  <a:schemeClr val="tx2"/>
                </a:solidFill>
              </a:rPr>
              <a:t>Detector A</a:t>
            </a:r>
          </a:p>
        </p:txBody>
      </p:sp>
      <p:sp>
        <p:nvSpPr>
          <p:cNvPr id="104454" name="Oval 20"/>
          <p:cNvSpPr>
            <a:spLocks noChangeAspect="1" noChangeArrowheads="1"/>
          </p:cNvSpPr>
          <p:nvPr/>
        </p:nvSpPr>
        <p:spPr bwMode="auto">
          <a:xfrm>
            <a:off x="4739789" y="2903937"/>
            <a:ext cx="218709" cy="233363"/>
          </a:xfrm>
          <a:prstGeom prst="ellipse">
            <a:avLst/>
          </a:prstGeom>
          <a:gradFill rotWithShape="1">
            <a:gsLst>
              <a:gs pos="0">
                <a:srgbClr val="EAEAEA"/>
              </a:gs>
              <a:gs pos="100000">
                <a:srgbClr val="B9B9B9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sz="2100"/>
          </a:p>
        </p:txBody>
      </p:sp>
      <p:sp>
        <p:nvSpPr>
          <p:cNvPr id="104455" name="Rectangle 21"/>
          <p:cNvSpPr>
            <a:spLocks noChangeAspect="1" noChangeArrowheads="1"/>
          </p:cNvSpPr>
          <p:nvPr/>
        </p:nvSpPr>
        <p:spPr bwMode="auto">
          <a:xfrm>
            <a:off x="4760218" y="2915843"/>
            <a:ext cx="209993" cy="1991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50006" tIns="20241" rIns="50006" bIns="20241">
            <a:prstTxWarp prst="textNoShape">
              <a:avLst/>
            </a:prstTxWarp>
            <a:spAutoFit/>
          </a:bodyPr>
          <a:lstStyle/>
          <a:p>
            <a:pPr defTabSz="720329">
              <a:lnSpc>
                <a:spcPct val="85000"/>
              </a:lnSpc>
            </a:pPr>
            <a:r>
              <a:rPr lang="en-US" sz="1200" b="1">
                <a:solidFill>
                  <a:schemeClr val="bg2"/>
                </a:solidFill>
              </a:rPr>
              <a:t>e</a:t>
            </a:r>
            <a:r>
              <a:rPr lang="en-US" sz="1200" b="1" baseline="30000">
                <a:solidFill>
                  <a:schemeClr val="bg2"/>
                </a:solidFill>
              </a:rPr>
              <a:t>-</a:t>
            </a:r>
          </a:p>
        </p:txBody>
      </p:sp>
      <p:sp>
        <p:nvSpPr>
          <p:cNvPr id="104456" name="Oval 22"/>
          <p:cNvSpPr>
            <a:spLocks noChangeAspect="1" noChangeArrowheads="1"/>
          </p:cNvSpPr>
          <p:nvPr/>
        </p:nvSpPr>
        <p:spPr bwMode="auto">
          <a:xfrm>
            <a:off x="4613398" y="2808687"/>
            <a:ext cx="216510" cy="233363"/>
          </a:xfrm>
          <a:prstGeom prst="ellipse">
            <a:avLst/>
          </a:prstGeom>
          <a:gradFill rotWithShape="1">
            <a:gsLst>
              <a:gs pos="0">
                <a:srgbClr val="C0C0C0"/>
              </a:gs>
              <a:gs pos="100000">
                <a:srgbClr val="5B5B5B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sz="2100"/>
          </a:p>
        </p:txBody>
      </p:sp>
      <p:sp>
        <p:nvSpPr>
          <p:cNvPr id="104457" name="Rectangle 23"/>
          <p:cNvSpPr>
            <a:spLocks noChangeAspect="1" noChangeArrowheads="1"/>
          </p:cNvSpPr>
          <p:nvPr/>
        </p:nvSpPr>
        <p:spPr bwMode="auto">
          <a:xfrm>
            <a:off x="4622104" y="2830118"/>
            <a:ext cx="229229" cy="1991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50006" tIns="20241" rIns="50006" bIns="20241">
            <a:prstTxWarp prst="textNoShape">
              <a:avLst/>
            </a:prstTxWarp>
            <a:spAutoFit/>
          </a:bodyPr>
          <a:lstStyle/>
          <a:p>
            <a:pPr defTabSz="720329">
              <a:lnSpc>
                <a:spcPct val="85000"/>
              </a:lnSpc>
            </a:pPr>
            <a:r>
              <a:rPr lang="en-US" sz="1200" b="1">
                <a:solidFill>
                  <a:schemeClr val="bg2"/>
                </a:solidFill>
              </a:rPr>
              <a:t>e</a:t>
            </a:r>
            <a:r>
              <a:rPr lang="en-US" sz="1200" b="1" baseline="30000">
                <a:solidFill>
                  <a:schemeClr val="bg2"/>
                </a:solidFill>
              </a:rPr>
              <a:t>+</a:t>
            </a:r>
          </a:p>
        </p:txBody>
      </p:sp>
      <p:sp>
        <p:nvSpPr>
          <p:cNvPr id="104458" name="Rectangle 24"/>
          <p:cNvSpPr>
            <a:spLocks noChangeAspect="1" noChangeArrowheads="1"/>
          </p:cNvSpPr>
          <p:nvPr/>
        </p:nvSpPr>
        <p:spPr bwMode="auto">
          <a:xfrm rot="1560000" flipV="1">
            <a:off x="3101121" y="1995487"/>
            <a:ext cx="219808" cy="196454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3D3D3D"/>
              </a:gs>
            </a:gsLst>
            <a:lin ang="2700000" scaled="1"/>
          </a:gra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sz="2100"/>
          </a:p>
        </p:txBody>
      </p:sp>
      <p:sp>
        <p:nvSpPr>
          <p:cNvPr id="104459" name="Rectangle 25"/>
          <p:cNvSpPr>
            <a:spLocks noChangeAspect="1" noChangeArrowheads="1"/>
          </p:cNvSpPr>
          <p:nvPr/>
        </p:nvSpPr>
        <p:spPr bwMode="auto">
          <a:xfrm rot="1620000" flipV="1">
            <a:off x="2905492" y="1990728"/>
            <a:ext cx="171450" cy="78581"/>
          </a:xfrm>
          <a:prstGeom prst="rect">
            <a:avLst/>
          </a:prstGeom>
          <a:solidFill>
            <a:srgbClr val="C0C0C0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sz="2100"/>
          </a:p>
        </p:txBody>
      </p:sp>
      <p:sp>
        <p:nvSpPr>
          <p:cNvPr id="104460" name="Rectangle 26"/>
          <p:cNvSpPr>
            <a:spLocks noChangeAspect="1" noChangeArrowheads="1"/>
          </p:cNvSpPr>
          <p:nvPr/>
        </p:nvSpPr>
        <p:spPr bwMode="auto">
          <a:xfrm rot="1620000" flipV="1">
            <a:off x="2952750" y="1891907"/>
            <a:ext cx="171450" cy="78581"/>
          </a:xfrm>
          <a:prstGeom prst="rect">
            <a:avLst/>
          </a:prstGeom>
          <a:solidFill>
            <a:srgbClr val="C0C0C0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sz="2100"/>
          </a:p>
        </p:txBody>
      </p:sp>
      <p:sp>
        <p:nvSpPr>
          <p:cNvPr id="104461" name="Rectangle 27"/>
          <p:cNvSpPr>
            <a:spLocks noChangeAspect="1" noChangeArrowheads="1"/>
          </p:cNvSpPr>
          <p:nvPr/>
        </p:nvSpPr>
        <p:spPr bwMode="auto">
          <a:xfrm rot="1560000" flipH="1">
            <a:off x="5893780" y="3495675"/>
            <a:ext cx="218709" cy="196454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100000">
                <a:srgbClr val="C0C0C0"/>
              </a:gs>
            </a:gsLst>
            <a:lin ang="2700000" scaled="1"/>
          </a:gra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sz="2100"/>
          </a:p>
        </p:txBody>
      </p:sp>
      <p:sp>
        <p:nvSpPr>
          <p:cNvPr id="104462" name="Rectangle 28"/>
          <p:cNvSpPr>
            <a:spLocks noChangeAspect="1" noChangeArrowheads="1"/>
          </p:cNvSpPr>
          <p:nvPr/>
        </p:nvSpPr>
        <p:spPr bwMode="auto">
          <a:xfrm rot="1620000" flipH="1">
            <a:off x="6136665" y="3618313"/>
            <a:ext cx="171450" cy="78581"/>
          </a:xfrm>
          <a:prstGeom prst="rect">
            <a:avLst/>
          </a:prstGeom>
          <a:solidFill>
            <a:srgbClr val="C0C0C0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sz="2100"/>
          </a:p>
        </p:txBody>
      </p:sp>
      <p:sp>
        <p:nvSpPr>
          <p:cNvPr id="104463" name="Rectangle 29"/>
          <p:cNvSpPr>
            <a:spLocks noChangeAspect="1" noChangeArrowheads="1"/>
          </p:cNvSpPr>
          <p:nvPr/>
        </p:nvSpPr>
        <p:spPr bwMode="auto">
          <a:xfrm rot="1620000" flipH="1">
            <a:off x="6088307" y="3717135"/>
            <a:ext cx="171450" cy="78581"/>
          </a:xfrm>
          <a:prstGeom prst="rect">
            <a:avLst/>
          </a:prstGeom>
          <a:solidFill>
            <a:srgbClr val="C0C0C0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sz="2100"/>
          </a:p>
        </p:txBody>
      </p:sp>
      <p:sp>
        <p:nvSpPr>
          <p:cNvPr id="104464" name="Line 30"/>
          <p:cNvSpPr>
            <a:spLocks noChangeShapeType="1"/>
          </p:cNvSpPr>
          <p:nvPr/>
        </p:nvSpPr>
        <p:spPr bwMode="auto">
          <a:xfrm>
            <a:off x="3329723" y="2175274"/>
            <a:ext cx="1269389" cy="686990"/>
          </a:xfrm>
          <a:prstGeom prst="line">
            <a:avLst/>
          </a:prstGeom>
          <a:noFill/>
          <a:ln w="28575">
            <a:solidFill>
              <a:schemeClr val="tx2"/>
            </a:solidFill>
            <a:prstDash val="dash"/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fr-FR" sz="2100"/>
          </a:p>
        </p:txBody>
      </p:sp>
      <p:sp>
        <p:nvSpPr>
          <p:cNvPr id="104465" name="Line 31"/>
          <p:cNvSpPr>
            <a:spLocks noChangeShapeType="1"/>
          </p:cNvSpPr>
          <p:nvPr/>
        </p:nvSpPr>
        <p:spPr bwMode="auto">
          <a:xfrm flipH="1" flipV="1">
            <a:off x="5005755" y="3089674"/>
            <a:ext cx="834170" cy="447675"/>
          </a:xfrm>
          <a:prstGeom prst="line">
            <a:avLst/>
          </a:prstGeom>
          <a:noFill/>
          <a:ln w="28575">
            <a:solidFill>
              <a:schemeClr val="tx2"/>
            </a:solidFill>
            <a:prstDash val="dash"/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fr-FR" sz="2100"/>
          </a:p>
        </p:txBody>
      </p:sp>
      <p:sp useBgFill="1">
        <p:nvSpPr>
          <p:cNvPr id="104466" name="Rectangle 32"/>
          <p:cNvSpPr>
            <a:spLocks noChangeArrowheads="1"/>
          </p:cNvSpPr>
          <p:nvPr/>
        </p:nvSpPr>
        <p:spPr bwMode="auto">
          <a:xfrm>
            <a:off x="4537564" y="2353869"/>
            <a:ext cx="415436" cy="315515"/>
          </a:xfrm>
          <a:prstGeom prst="rect">
            <a:avLst/>
          </a:prstGeom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sz="2100"/>
          </a:p>
        </p:txBody>
      </p:sp>
      <p:sp>
        <p:nvSpPr>
          <p:cNvPr id="104467" name="Oval 33"/>
          <p:cNvSpPr>
            <a:spLocks noChangeArrowheads="1"/>
          </p:cNvSpPr>
          <p:nvPr/>
        </p:nvSpPr>
        <p:spPr bwMode="auto">
          <a:xfrm>
            <a:off x="3407752" y="2234803"/>
            <a:ext cx="2332160" cy="1176338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sz="2100"/>
          </a:p>
        </p:txBody>
      </p:sp>
      <p:sp>
        <p:nvSpPr>
          <p:cNvPr id="104468" name="Rectangle 34"/>
          <p:cNvSpPr>
            <a:spLocks noChangeArrowheads="1"/>
          </p:cNvSpPr>
          <p:nvPr/>
        </p:nvSpPr>
        <p:spPr bwMode="auto">
          <a:xfrm>
            <a:off x="3523880" y="2811067"/>
            <a:ext cx="898643" cy="3179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50006" tIns="20241" rIns="50006" bIns="20241">
            <a:prstTxWarp prst="textNoShape">
              <a:avLst/>
            </a:prstTxWarp>
            <a:spAutoFit/>
          </a:bodyPr>
          <a:lstStyle/>
          <a:p>
            <a:pPr defTabSz="720329">
              <a:lnSpc>
                <a:spcPct val="85000"/>
              </a:lnSpc>
            </a:pPr>
            <a:r>
              <a:rPr lang="en-US" sz="2100" b="1">
                <a:solidFill>
                  <a:schemeClr val="tx2"/>
                </a:solidFill>
              </a:rPr>
              <a:t>Patient</a:t>
            </a:r>
          </a:p>
        </p:txBody>
      </p:sp>
      <p:sp>
        <p:nvSpPr>
          <p:cNvPr id="104469" name="Oval 36"/>
          <p:cNvSpPr>
            <a:spLocks noChangeArrowheads="1"/>
          </p:cNvSpPr>
          <p:nvPr/>
        </p:nvSpPr>
        <p:spPr bwMode="auto">
          <a:xfrm>
            <a:off x="3415446" y="4342210"/>
            <a:ext cx="2331060" cy="1176338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sz="2100"/>
          </a:p>
        </p:txBody>
      </p:sp>
      <p:sp>
        <p:nvSpPr>
          <p:cNvPr id="104470" name="Line 37"/>
          <p:cNvSpPr>
            <a:spLocks noChangeShapeType="1"/>
          </p:cNvSpPr>
          <p:nvPr/>
        </p:nvSpPr>
        <p:spPr bwMode="auto">
          <a:xfrm>
            <a:off x="3284662" y="4248151"/>
            <a:ext cx="2489323" cy="1351360"/>
          </a:xfrm>
          <a:prstGeom prst="line">
            <a:avLst/>
          </a:prstGeom>
          <a:noFill/>
          <a:ln w="28575">
            <a:solidFill>
              <a:schemeClr val="tx2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 sz="2100"/>
          </a:p>
        </p:txBody>
      </p:sp>
      <p:sp>
        <p:nvSpPr>
          <p:cNvPr id="2861098" name="Line 42"/>
          <p:cNvSpPr>
            <a:spLocks noChangeShapeType="1"/>
          </p:cNvSpPr>
          <p:nvPr/>
        </p:nvSpPr>
        <p:spPr bwMode="auto">
          <a:xfrm>
            <a:off x="4758470" y="3099200"/>
            <a:ext cx="0" cy="1959769"/>
          </a:xfrm>
          <a:prstGeom prst="line">
            <a:avLst/>
          </a:prstGeom>
          <a:noFill/>
          <a:ln w="38100">
            <a:solidFill>
              <a:schemeClr val="bg1"/>
            </a:solidFill>
            <a:prstDash val="sysDot"/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 sz="2100"/>
          </a:p>
        </p:txBody>
      </p:sp>
      <p:sp>
        <p:nvSpPr>
          <p:cNvPr id="2861106" name="Line 50"/>
          <p:cNvSpPr>
            <a:spLocks noChangeShapeType="1"/>
          </p:cNvSpPr>
          <p:nvPr/>
        </p:nvSpPr>
        <p:spPr bwMode="auto">
          <a:xfrm>
            <a:off x="5801458" y="4743453"/>
            <a:ext cx="1239716" cy="294085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 sz="2100"/>
          </a:p>
        </p:txBody>
      </p:sp>
      <p:sp>
        <p:nvSpPr>
          <p:cNvPr id="104473" name="Text Box 52"/>
          <p:cNvSpPr txBox="1">
            <a:spLocks noChangeArrowheads="1"/>
          </p:cNvSpPr>
          <p:nvPr/>
        </p:nvSpPr>
        <p:spPr bwMode="auto">
          <a:xfrm>
            <a:off x="5518204" y="3099200"/>
            <a:ext cx="322524" cy="3231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500">
                <a:solidFill>
                  <a:srgbClr val="FF0000"/>
                </a:solidFill>
              </a:rPr>
              <a:t>t</a:t>
            </a:r>
            <a:r>
              <a:rPr lang="en-US" sz="1500" baseline="-25000">
                <a:solidFill>
                  <a:srgbClr val="FF0000"/>
                </a:solidFill>
              </a:rPr>
              <a:t>A</a:t>
            </a:r>
            <a:endParaRPr lang="en-US" sz="1500">
              <a:solidFill>
                <a:srgbClr val="FF0000"/>
              </a:solidFill>
            </a:endParaRPr>
          </a:p>
        </p:txBody>
      </p:sp>
      <p:sp>
        <p:nvSpPr>
          <p:cNvPr id="104474" name="Text Box 53"/>
          <p:cNvSpPr txBox="1">
            <a:spLocks noChangeArrowheads="1"/>
          </p:cNvSpPr>
          <p:nvPr/>
        </p:nvSpPr>
        <p:spPr bwMode="auto">
          <a:xfrm>
            <a:off x="3261328" y="2190752"/>
            <a:ext cx="322524" cy="3231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500">
                <a:solidFill>
                  <a:srgbClr val="FF0000"/>
                </a:solidFill>
              </a:rPr>
              <a:t>t</a:t>
            </a:r>
            <a:r>
              <a:rPr lang="en-US" sz="1500" baseline="-25000">
                <a:solidFill>
                  <a:srgbClr val="FF0000"/>
                </a:solidFill>
              </a:rPr>
              <a:t>B</a:t>
            </a:r>
            <a:endParaRPr lang="en-US" sz="1500">
              <a:solidFill>
                <a:srgbClr val="FF0000"/>
              </a:solidFill>
            </a:endParaRPr>
          </a:p>
        </p:txBody>
      </p:sp>
      <p:sp>
        <p:nvSpPr>
          <p:cNvPr id="104475" name="Text Box 54"/>
          <p:cNvSpPr txBox="1">
            <a:spLocks noChangeArrowheads="1"/>
          </p:cNvSpPr>
          <p:nvPr/>
        </p:nvSpPr>
        <p:spPr bwMode="auto">
          <a:xfrm>
            <a:off x="3711228" y="1434706"/>
            <a:ext cx="2560316" cy="3231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500">
                <a:solidFill>
                  <a:schemeClr val="accent2"/>
                </a:solidFill>
                <a:latin typeface="Symbol" pitchFamily="-112" charset="2"/>
              </a:rPr>
              <a:t>D</a:t>
            </a:r>
            <a:r>
              <a:rPr lang="en-US" sz="1500">
                <a:solidFill>
                  <a:schemeClr val="accent2"/>
                </a:solidFill>
              </a:rPr>
              <a:t>t</a:t>
            </a:r>
            <a:r>
              <a:rPr lang="en-US" sz="1500" i="1">
                <a:solidFill>
                  <a:schemeClr val="accent2"/>
                </a:solidFill>
              </a:rPr>
              <a:t> = </a:t>
            </a:r>
            <a:r>
              <a:rPr lang="en-US" sz="1500">
                <a:solidFill>
                  <a:schemeClr val="accent2"/>
                </a:solidFill>
              </a:rPr>
              <a:t>t</a:t>
            </a:r>
            <a:r>
              <a:rPr lang="en-US" sz="1500" baseline="-25000">
                <a:solidFill>
                  <a:schemeClr val="accent2"/>
                </a:solidFill>
              </a:rPr>
              <a:t>A</a:t>
            </a:r>
            <a:r>
              <a:rPr lang="en-US" sz="1500">
                <a:solidFill>
                  <a:schemeClr val="accent2"/>
                </a:solidFill>
              </a:rPr>
              <a:t> – t</a:t>
            </a:r>
            <a:r>
              <a:rPr lang="en-US" sz="1500" baseline="-25000">
                <a:solidFill>
                  <a:schemeClr val="accent2"/>
                </a:solidFill>
              </a:rPr>
              <a:t>B</a:t>
            </a:r>
            <a:r>
              <a:rPr lang="en-US" sz="1500" i="1">
                <a:solidFill>
                  <a:schemeClr val="accent2"/>
                </a:solidFill>
              </a:rPr>
              <a:t> = </a:t>
            </a:r>
            <a:r>
              <a:rPr lang="en-US" sz="1500">
                <a:solidFill>
                  <a:schemeClr val="accent2"/>
                </a:solidFill>
              </a:rPr>
              <a:t>[(d+d</a:t>
            </a:r>
            <a:r>
              <a:rPr lang="en-US" sz="1500" baseline="-25000">
                <a:solidFill>
                  <a:schemeClr val="accent2"/>
                </a:solidFill>
              </a:rPr>
              <a:t>1</a:t>
            </a:r>
            <a:r>
              <a:rPr lang="en-US" sz="1500">
                <a:solidFill>
                  <a:schemeClr val="accent2"/>
                </a:solidFill>
              </a:rPr>
              <a:t>) – (d-d</a:t>
            </a:r>
            <a:r>
              <a:rPr lang="en-US" sz="1500" baseline="-25000">
                <a:solidFill>
                  <a:schemeClr val="accent2"/>
                </a:solidFill>
              </a:rPr>
              <a:t>1</a:t>
            </a:r>
            <a:r>
              <a:rPr lang="en-US" sz="1500">
                <a:solidFill>
                  <a:schemeClr val="accent2"/>
                </a:solidFill>
              </a:rPr>
              <a:t>)]/c</a:t>
            </a:r>
          </a:p>
        </p:txBody>
      </p:sp>
      <p:sp>
        <p:nvSpPr>
          <p:cNvPr id="104476" name="Text Box 55"/>
          <p:cNvSpPr txBox="1">
            <a:spLocks noChangeArrowheads="1"/>
          </p:cNvSpPr>
          <p:nvPr/>
        </p:nvSpPr>
        <p:spPr bwMode="auto">
          <a:xfrm>
            <a:off x="3774616" y="1737125"/>
            <a:ext cx="1011815" cy="3231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500">
                <a:solidFill>
                  <a:schemeClr val="accent2"/>
                </a:solidFill>
              </a:rPr>
              <a:t>d</a:t>
            </a:r>
            <a:r>
              <a:rPr lang="en-US" sz="1500" baseline="-25000">
                <a:solidFill>
                  <a:schemeClr val="accent2"/>
                </a:solidFill>
              </a:rPr>
              <a:t>1</a:t>
            </a:r>
            <a:r>
              <a:rPr lang="en-US" sz="1500">
                <a:solidFill>
                  <a:schemeClr val="accent2"/>
                </a:solidFill>
              </a:rPr>
              <a:t> = c </a:t>
            </a:r>
            <a:r>
              <a:rPr lang="en-US" sz="1500">
                <a:solidFill>
                  <a:schemeClr val="accent2"/>
                </a:solidFill>
                <a:latin typeface="Symbol" pitchFamily="-112" charset="2"/>
              </a:rPr>
              <a:t>D</a:t>
            </a:r>
            <a:r>
              <a:rPr lang="en-US" sz="1500">
                <a:solidFill>
                  <a:schemeClr val="accent2"/>
                </a:solidFill>
              </a:rPr>
              <a:t>t/2</a:t>
            </a:r>
          </a:p>
        </p:txBody>
      </p:sp>
      <p:sp>
        <p:nvSpPr>
          <p:cNvPr id="104477" name="Text Box 57"/>
          <p:cNvSpPr txBox="1">
            <a:spLocks noChangeArrowheads="1"/>
          </p:cNvSpPr>
          <p:nvPr/>
        </p:nvSpPr>
        <p:spPr bwMode="auto">
          <a:xfrm>
            <a:off x="4010920" y="2228852"/>
            <a:ext cx="287258" cy="3231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500" b="1">
                <a:solidFill>
                  <a:schemeClr val="tx2"/>
                </a:solidFill>
              </a:rPr>
              <a:t>d</a:t>
            </a:r>
          </a:p>
        </p:txBody>
      </p:sp>
      <p:sp>
        <p:nvSpPr>
          <p:cNvPr id="104478" name="Line 58"/>
          <p:cNvSpPr>
            <a:spLocks noChangeShapeType="1"/>
          </p:cNvSpPr>
          <p:nvPr/>
        </p:nvSpPr>
        <p:spPr bwMode="auto">
          <a:xfrm>
            <a:off x="3389070" y="2089549"/>
            <a:ext cx="1128713" cy="61079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 sz="2100"/>
          </a:p>
        </p:txBody>
      </p:sp>
      <p:sp>
        <p:nvSpPr>
          <p:cNvPr id="104479" name="Line 59"/>
          <p:cNvSpPr>
            <a:spLocks noChangeShapeType="1"/>
          </p:cNvSpPr>
          <p:nvPr/>
        </p:nvSpPr>
        <p:spPr bwMode="auto">
          <a:xfrm>
            <a:off x="4558446" y="2622947"/>
            <a:ext cx="333008" cy="179784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 sz="2100"/>
          </a:p>
        </p:txBody>
      </p:sp>
      <p:sp>
        <p:nvSpPr>
          <p:cNvPr id="104480" name="Text Box 60"/>
          <p:cNvSpPr txBox="1">
            <a:spLocks noChangeArrowheads="1"/>
          </p:cNvSpPr>
          <p:nvPr/>
        </p:nvSpPr>
        <p:spPr bwMode="auto">
          <a:xfrm>
            <a:off x="4635285" y="2409827"/>
            <a:ext cx="352981" cy="3231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500" b="1">
                <a:solidFill>
                  <a:schemeClr val="tx2"/>
                </a:solidFill>
              </a:rPr>
              <a:t>d</a:t>
            </a:r>
            <a:r>
              <a:rPr lang="en-US" sz="1500" baseline="-25000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104481" name="Oval 61"/>
          <p:cNvSpPr>
            <a:spLocks noChangeArrowheads="1"/>
          </p:cNvSpPr>
          <p:nvPr/>
        </p:nvSpPr>
        <p:spPr bwMode="auto">
          <a:xfrm>
            <a:off x="4470523" y="2762252"/>
            <a:ext cx="59348" cy="66675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sz="2100"/>
          </a:p>
        </p:txBody>
      </p:sp>
      <p:grpSp>
        <p:nvGrpSpPr>
          <p:cNvPr id="2" name="Group 126"/>
          <p:cNvGrpSpPr>
            <a:grpSpLocks/>
          </p:cNvGrpSpPr>
          <p:nvPr/>
        </p:nvGrpSpPr>
        <p:grpSpPr bwMode="auto">
          <a:xfrm>
            <a:off x="4369413" y="3789762"/>
            <a:ext cx="750643" cy="1403747"/>
            <a:chOff x="1531" y="3963"/>
            <a:chExt cx="709" cy="1179"/>
          </a:xfrm>
        </p:grpSpPr>
        <p:sp>
          <p:nvSpPr>
            <p:cNvPr id="104526" name="Rectangle 116"/>
            <p:cNvSpPr>
              <a:spLocks noChangeArrowheads="1"/>
            </p:cNvSpPr>
            <p:nvPr/>
          </p:nvSpPr>
          <p:spPr bwMode="auto">
            <a:xfrm>
              <a:off x="1531" y="4786"/>
              <a:ext cx="61" cy="68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27" name="Rectangle 112"/>
            <p:cNvSpPr>
              <a:spLocks noChangeArrowheads="1"/>
            </p:cNvSpPr>
            <p:nvPr/>
          </p:nvSpPr>
          <p:spPr bwMode="auto">
            <a:xfrm>
              <a:off x="1609" y="4683"/>
              <a:ext cx="55" cy="198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28" name="Rectangle 108"/>
            <p:cNvSpPr>
              <a:spLocks noChangeArrowheads="1"/>
            </p:cNvSpPr>
            <p:nvPr/>
          </p:nvSpPr>
          <p:spPr bwMode="auto">
            <a:xfrm>
              <a:off x="1687" y="4515"/>
              <a:ext cx="61" cy="408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29" name="Rectangle 111"/>
            <p:cNvSpPr>
              <a:spLocks noChangeArrowheads="1"/>
            </p:cNvSpPr>
            <p:nvPr/>
          </p:nvSpPr>
          <p:spPr bwMode="auto">
            <a:xfrm>
              <a:off x="1771" y="4332"/>
              <a:ext cx="61" cy="621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30" name="Rectangle 110"/>
            <p:cNvSpPr>
              <a:spLocks noChangeArrowheads="1"/>
            </p:cNvSpPr>
            <p:nvPr/>
          </p:nvSpPr>
          <p:spPr bwMode="auto">
            <a:xfrm>
              <a:off x="1855" y="3963"/>
              <a:ext cx="67" cy="1026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31" name="Rectangle 119"/>
            <p:cNvSpPr>
              <a:spLocks noChangeArrowheads="1"/>
            </p:cNvSpPr>
            <p:nvPr/>
          </p:nvSpPr>
          <p:spPr bwMode="auto">
            <a:xfrm>
              <a:off x="1945" y="4410"/>
              <a:ext cx="61" cy="621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32" name="Rectangle 120"/>
            <p:cNvSpPr>
              <a:spLocks noChangeArrowheads="1"/>
            </p:cNvSpPr>
            <p:nvPr/>
          </p:nvSpPr>
          <p:spPr bwMode="auto">
            <a:xfrm>
              <a:off x="2029" y="4653"/>
              <a:ext cx="61" cy="408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33" name="Rectangle 122"/>
            <p:cNvSpPr>
              <a:spLocks noChangeArrowheads="1"/>
            </p:cNvSpPr>
            <p:nvPr/>
          </p:nvSpPr>
          <p:spPr bwMode="auto">
            <a:xfrm>
              <a:off x="2107" y="4905"/>
              <a:ext cx="55" cy="198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34" name="Rectangle 125"/>
            <p:cNvSpPr>
              <a:spLocks noChangeArrowheads="1"/>
            </p:cNvSpPr>
            <p:nvPr/>
          </p:nvSpPr>
          <p:spPr bwMode="auto">
            <a:xfrm>
              <a:off x="2179" y="5074"/>
              <a:ext cx="61" cy="68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</p:grpSp>
      <p:sp>
        <p:nvSpPr>
          <p:cNvPr id="2861104" name="Line 48"/>
          <p:cNvSpPr>
            <a:spLocks noChangeShapeType="1"/>
          </p:cNvSpPr>
          <p:nvPr/>
        </p:nvSpPr>
        <p:spPr bwMode="auto">
          <a:xfrm>
            <a:off x="4511187" y="4604149"/>
            <a:ext cx="463794" cy="26074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 sz="2100"/>
          </a:p>
        </p:txBody>
      </p:sp>
      <p:grpSp>
        <p:nvGrpSpPr>
          <p:cNvPr id="3" name="Group 85"/>
          <p:cNvGrpSpPr>
            <a:grpSpLocks/>
          </p:cNvGrpSpPr>
          <p:nvPr/>
        </p:nvGrpSpPr>
        <p:grpSpPr bwMode="auto">
          <a:xfrm>
            <a:off x="3800109" y="4025507"/>
            <a:ext cx="1600200" cy="1335881"/>
            <a:chOff x="1755" y="4701"/>
            <a:chExt cx="1512" cy="1122"/>
          </a:xfrm>
        </p:grpSpPr>
        <p:sp>
          <p:nvSpPr>
            <p:cNvPr id="104505" name="Rectangle 62"/>
            <p:cNvSpPr>
              <a:spLocks noChangeArrowheads="1"/>
            </p:cNvSpPr>
            <p:nvPr/>
          </p:nvSpPr>
          <p:spPr bwMode="auto">
            <a:xfrm>
              <a:off x="1755" y="4701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06" name="Rectangle 63"/>
            <p:cNvSpPr>
              <a:spLocks noChangeArrowheads="1"/>
            </p:cNvSpPr>
            <p:nvPr/>
          </p:nvSpPr>
          <p:spPr bwMode="auto">
            <a:xfrm>
              <a:off x="1824" y="4735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07" name="Rectangle 64"/>
            <p:cNvSpPr>
              <a:spLocks noChangeArrowheads="1"/>
            </p:cNvSpPr>
            <p:nvPr/>
          </p:nvSpPr>
          <p:spPr bwMode="auto">
            <a:xfrm>
              <a:off x="1897" y="4773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08" name="Rectangle 65"/>
            <p:cNvSpPr>
              <a:spLocks noChangeArrowheads="1"/>
            </p:cNvSpPr>
            <p:nvPr/>
          </p:nvSpPr>
          <p:spPr bwMode="auto">
            <a:xfrm>
              <a:off x="1974" y="4805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09" name="Rectangle 66"/>
            <p:cNvSpPr>
              <a:spLocks noChangeArrowheads="1"/>
            </p:cNvSpPr>
            <p:nvPr/>
          </p:nvSpPr>
          <p:spPr bwMode="auto">
            <a:xfrm>
              <a:off x="2052" y="4847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10" name="Rectangle 67"/>
            <p:cNvSpPr>
              <a:spLocks noChangeArrowheads="1"/>
            </p:cNvSpPr>
            <p:nvPr/>
          </p:nvSpPr>
          <p:spPr bwMode="auto">
            <a:xfrm>
              <a:off x="2127" y="4888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11" name="Rectangle 68"/>
            <p:cNvSpPr>
              <a:spLocks noChangeArrowheads="1"/>
            </p:cNvSpPr>
            <p:nvPr/>
          </p:nvSpPr>
          <p:spPr bwMode="auto">
            <a:xfrm>
              <a:off x="2204" y="4917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12" name="Rectangle 69"/>
            <p:cNvSpPr>
              <a:spLocks noChangeArrowheads="1"/>
            </p:cNvSpPr>
            <p:nvPr/>
          </p:nvSpPr>
          <p:spPr bwMode="auto">
            <a:xfrm>
              <a:off x="2276" y="4953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13" name="Rectangle 70"/>
            <p:cNvSpPr>
              <a:spLocks noChangeArrowheads="1"/>
            </p:cNvSpPr>
            <p:nvPr/>
          </p:nvSpPr>
          <p:spPr bwMode="auto">
            <a:xfrm>
              <a:off x="2348" y="4989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14" name="Rectangle 71"/>
            <p:cNvSpPr>
              <a:spLocks noChangeArrowheads="1"/>
            </p:cNvSpPr>
            <p:nvPr/>
          </p:nvSpPr>
          <p:spPr bwMode="auto">
            <a:xfrm>
              <a:off x="2420" y="5025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15" name="Rectangle 72"/>
            <p:cNvSpPr>
              <a:spLocks noChangeArrowheads="1"/>
            </p:cNvSpPr>
            <p:nvPr/>
          </p:nvSpPr>
          <p:spPr bwMode="auto">
            <a:xfrm>
              <a:off x="2492" y="5061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16" name="Rectangle 73"/>
            <p:cNvSpPr>
              <a:spLocks noChangeArrowheads="1"/>
            </p:cNvSpPr>
            <p:nvPr/>
          </p:nvSpPr>
          <p:spPr bwMode="auto">
            <a:xfrm>
              <a:off x="2564" y="5091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17" name="Rectangle 74"/>
            <p:cNvSpPr>
              <a:spLocks noChangeArrowheads="1"/>
            </p:cNvSpPr>
            <p:nvPr/>
          </p:nvSpPr>
          <p:spPr bwMode="auto">
            <a:xfrm>
              <a:off x="2636" y="5127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18" name="Rectangle 75"/>
            <p:cNvSpPr>
              <a:spLocks noChangeArrowheads="1"/>
            </p:cNvSpPr>
            <p:nvPr/>
          </p:nvSpPr>
          <p:spPr bwMode="auto">
            <a:xfrm>
              <a:off x="2708" y="5163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19" name="Rectangle 76"/>
            <p:cNvSpPr>
              <a:spLocks noChangeArrowheads="1"/>
            </p:cNvSpPr>
            <p:nvPr/>
          </p:nvSpPr>
          <p:spPr bwMode="auto">
            <a:xfrm>
              <a:off x="2780" y="5199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20" name="Rectangle 77"/>
            <p:cNvSpPr>
              <a:spLocks noChangeArrowheads="1"/>
            </p:cNvSpPr>
            <p:nvPr/>
          </p:nvSpPr>
          <p:spPr bwMode="auto">
            <a:xfrm>
              <a:off x="2852" y="5229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21" name="Rectangle 78"/>
            <p:cNvSpPr>
              <a:spLocks noChangeArrowheads="1"/>
            </p:cNvSpPr>
            <p:nvPr/>
          </p:nvSpPr>
          <p:spPr bwMode="auto">
            <a:xfrm>
              <a:off x="2924" y="5265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22" name="Rectangle 79"/>
            <p:cNvSpPr>
              <a:spLocks noChangeArrowheads="1"/>
            </p:cNvSpPr>
            <p:nvPr/>
          </p:nvSpPr>
          <p:spPr bwMode="auto">
            <a:xfrm>
              <a:off x="2996" y="5301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23" name="Rectangle 80"/>
            <p:cNvSpPr>
              <a:spLocks noChangeArrowheads="1"/>
            </p:cNvSpPr>
            <p:nvPr/>
          </p:nvSpPr>
          <p:spPr bwMode="auto">
            <a:xfrm>
              <a:off x="3068" y="5337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24" name="Rectangle 81"/>
            <p:cNvSpPr>
              <a:spLocks noChangeArrowheads="1"/>
            </p:cNvSpPr>
            <p:nvPr/>
          </p:nvSpPr>
          <p:spPr bwMode="auto">
            <a:xfrm>
              <a:off x="3140" y="5373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  <p:sp>
          <p:nvSpPr>
            <p:cNvPr id="104525" name="Rectangle 82"/>
            <p:cNvSpPr>
              <a:spLocks noChangeArrowheads="1"/>
            </p:cNvSpPr>
            <p:nvPr/>
          </p:nvSpPr>
          <p:spPr bwMode="auto">
            <a:xfrm>
              <a:off x="3212" y="5403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 sz="2100"/>
            </a:p>
          </p:txBody>
        </p:sp>
      </p:grpSp>
      <p:sp>
        <p:nvSpPr>
          <p:cNvPr id="104485" name="Oval 127"/>
          <p:cNvSpPr>
            <a:spLocks noChangeArrowheads="1"/>
          </p:cNvSpPr>
          <p:nvPr/>
        </p:nvSpPr>
        <p:spPr bwMode="auto">
          <a:xfrm>
            <a:off x="4467226" y="4880374"/>
            <a:ext cx="59348" cy="66675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sz="2100"/>
          </a:p>
        </p:txBody>
      </p:sp>
      <p:pic>
        <p:nvPicPr>
          <p:cNvPr id="2861184" name="Picture 128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/>
          <a:srcRect t="5003"/>
          <a:stretch>
            <a:fillRect/>
          </a:stretch>
        </p:blipFill>
        <p:spPr bwMode="auto">
          <a:xfrm>
            <a:off x="6554300" y="1491855"/>
            <a:ext cx="2838816" cy="2051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1186" name="Picture 130"/>
          <p:cNvPicPr>
            <a:picLocks noChangeArrowheads="1"/>
          </p:cNvPicPr>
          <p:nvPr>
            <p:custDataLst>
              <p:tags r:id="rId2"/>
            </p:custDataLst>
          </p:nvPr>
        </p:nvPicPr>
        <p:blipFill>
          <a:blip r:embed="rId6"/>
          <a:srcRect l="1537" r="1537" b="1451"/>
          <a:stretch>
            <a:fillRect/>
          </a:stretch>
        </p:blipFill>
        <p:spPr bwMode="auto">
          <a:xfrm>
            <a:off x="6553200" y="1519239"/>
            <a:ext cx="2857500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" name="Oval 51"/>
          <p:cNvSpPr>
            <a:spLocks noChangeArrowheads="1"/>
          </p:cNvSpPr>
          <p:nvPr/>
        </p:nvSpPr>
        <p:spPr bwMode="auto">
          <a:xfrm>
            <a:off x="7030660" y="4400550"/>
            <a:ext cx="1751390" cy="272654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sz="2100"/>
          </a:p>
        </p:txBody>
      </p:sp>
      <p:grpSp>
        <p:nvGrpSpPr>
          <p:cNvPr id="89" name="Grouper 88"/>
          <p:cNvGrpSpPr/>
          <p:nvPr/>
        </p:nvGrpSpPr>
        <p:grpSpPr>
          <a:xfrm>
            <a:off x="6553020" y="3586162"/>
            <a:ext cx="2611922" cy="2435126"/>
            <a:chOff x="5351347" y="3638550"/>
            <a:chExt cx="3482562" cy="3246837"/>
          </a:xfrm>
        </p:grpSpPr>
        <p:sp>
          <p:nvSpPr>
            <p:cNvPr id="104493" name="Rectangle 4"/>
            <p:cNvSpPr>
              <a:spLocks noChangeArrowheads="1"/>
            </p:cNvSpPr>
            <p:nvPr/>
          </p:nvSpPr>
          <p:spPr bwMode="auto">
            <a:xfrm>
              <a:off x="5715624" y="4259263"/>
              <a:ext cx="100885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200" b="1" dirty="0" err="1">
                  <a:solidFill>
                    <a:schemeClr val="accent2"/>
                  </a:solidFill>
                  <a:latin typeface="Symbol" pitchFamily="-112" charset="2"/>
                  <a:ea typeface="Times New Roman" pitchFamily="-112" charset="0"/>
                  <a:cs typeface="Times New Roman" pitchFamily="-112" charset="0"/>
                </a:rPr>
                <a:t>d</a:t>
              </a:r>
              <a:r>
                <a:rPr lang="en-US" sz="1200" b="1" dirty="0" err="1">
                  <a:solidFill>
                    <a:schemeClr val="accent2"/>
                  </a:solidFill>
                  <a:ea typeface="Times New Roman" pitchFamily="-112" charset="0"/>
                  <a:cs typeface="Times New Roman" pitchFamily="-112" charset="0"/>
                </a:rPr>
                <a:t>t</a:t>
              </a:r>
              <a:r>
                <a:rPr lang="en-US" sz="1200" b="1" dirty="0">
                  <a:solidFill>
                    <a:schemeClr val="accent2"/>
                  </a:solidFill>
                  <a:ea typeface="Times New Roman" pitchFamily="-112" charset="0"/>
                  <a:cs typeface="Times New Roman" pitchFamily="-112" charset="0"/>
                </a:rPr>
                <a:t> (</a:t>
              </a:r>
              <a:r>
                <a:rPr lang="en-US" sz="1200" b="1" dirty="0" err="1">
                  <a:solidFill>
                    <a:schemeClr val="accent2"/>
                  </a:solidFill>
                  <a:ea typeface="Times New Roman" pitchFamily="-112" charset="0"/>
                  <a:cs typeface="Times New Roman" pitchFamily="-112" charset="0"/>
                </a:rPr>
                <a:t>ps</a:t>
              </a:r>
              <a:r>
                <a:rPr lang="en-US" sz="1200" b="1" dirty="0">
                  <a:solidFill>
                    <a:schemeClr val="accent2"/>
                  </a:solidFill>
                  <a:ea typeface="Times New Roman" pitchFamily="-112" charset="0"/>
                  <a:cs typeface="Times New Roman" pitchFamily="-112" charset="0"/>
                </a:rPr>
                <a:t>)</a:t>
              </a:r>
            </a:p>
          </p:txBody>
        </p:sp>
        <p:sp>
          <p:nvSpPr>
            <p:cNvPr id="104494" name="Rectangle 6"/>
            <p:cNvSpPr>
              <a:spLocks noChangeArrowheads="1"/>
            </p:cNvSpPr>
            <p:nvPr/>
          </p:nvSpPr>
          <p:spPr bwMode="auto">
            <a:xfrm>
              <a:off x="5942793" y="4659313"/>
              <a:ext cx="687151" cy="1462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 eaLnBrk="1" hangingPunct="1">
                <a:lnSpc>
                  <a:spcPct val="140000"/>
                </a:lnSpc>
              </a:pPr>
              <a:r>
                <a:rPr lang="en-US" sz="1200" b="1" dirty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10</a:t>
              </a: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200" b="1" dirty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100</a:t>
              </a: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200" b="1" dirty="0">
                  <a:solidFill>
                    <a:srgbClr val="009900"/>
                  </a:solidFill>
                  <a:ea typeface="Arial" pitchFamily="-112" charset="0"/>
                  <a:cs typeface="Arial" pitchFamily="-112" charset="0"/>
                </a:rPr>
                <a:t>200</a:t>
              </a: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200" b="1" dirty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500</a:t>
              </a:r>
            </a:p>
          </p:txBody>
        </p:sp>
        <p:sp>
          <p:nvSpPr>
            <p:cNvPr id="104495" name="Rectangle 8"/>
            <p:cNvSpPr>
              <a:spLocks noChangeArrowheads="1"/>
            </p:cNvSpPr>
            <p:nvPr/>
          </p:nvSpPr>
          <p:spPr bwMode="auto">
            <a:xfrm>
              <a:off x="6706139" y="4259263"/>
              <a:ext cx="99474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200" b="1">
                  <a:solidFill>
                    <a:schemeClr val="accent2"/>
                  </a:solidFill>
                  <a:latin typeface="Symbol" pitchFamily="-112" charset="2"/>
                  <a:ea typeface="Times New Roman" pitchFamily="-112" charset="0"/>
                  <a:cs typeface="Times New Roman" pitchFamily="-112" charset="0"/>
                </a:rPr>
                <a:t>d</a:t>
              </a:r>
              <a:r>
                <a:rPr lang="en-US" sz="1200" b="1">
                  <a:solidFill>
                    <a:schemeClr val="accent2"/>
                  </a:solidFill>
                  <a:ea typeface="Times New Roman" pitchFamily="-112" charset="0"/>
                  <a:cs typeface="Times New Roman" pitchFamily="-112" charset="0"/>
                </a:rPr>
                <a:t>x (cm)</a:t>
              </a:r>
            </a:p>
          </p:txBody>
        </p:sp>
        <p:sp>
          <p:nvSpPr>
            <p:cNvPr id="104496" name="Rectangle 9"/>
            <p:cNvSpPr>
              <a:spLocks noChangeArrowheads="1"/>
            </p:cNvSpPr>
            <p:nvPr/>
          </p:nvSpPr>
          <p:spPr bwMode="auto">
            <a:xfrm>
              <a:off x="7627514" y="4271963"/>
              <a:ext cx="829661" cy="553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200" b="1" dirty="0">
                  <a:solidFill>
                    <a:schemeClr val="accent2"/>
                  </a:solidFill>
                  <a:ea typeface="Times New Roman" pitchFamily="-112" charset="0"/>
                  <a:cs typeface="Times New Roman" pitchFamily="-112" charset="0"/>
                </a:rPr>
                <a:t>SNR</a:t>
              </a:r>
              <a:r>
                <a:rPr lang="en-US" sz="2100" b="1" dirty="0">
                  <a:solidFill>
                    <a:schemeClr val="accent2"/>
                  </a:solidFill>
                  <a:ea typeface="Times New Roman" pitchFamily="-112" charset="0"/>
                  <a:cs typeface="Times New Roman" pitchFamily="-112" charset="0"/>
                </a:rPr>
                <a:t>*</a:t>
              </a:r>
            </a:p>
          </p:txBody>
        </p:sp>
        <p:sp>
          <p:nvSpPr>
            <p:cNvPr id="104497" name="Rectangle 10"/>
            <p:cNvSpPr>
              <a:spLocks noChangeArrowheads="1"/>
            </p:cNvSpPr>
            <p:nvPr/>
          </p:nvSpPr>
          <p:spPr bwMode="auto">
            <a:xfrm>
              <a:off x="6783743" y="4637417"/>
              <a:ext cx="698637" cy="1807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1" hangingPunct="1">
                <a:lnSpc>
                  <a:spcPct val="140000"/>
                </a:lnSpc>
              </a:pPr>
              <a:r>
                <a:rPr lang="en-US" sz="1200" b="1" dirty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0.151.5</a:t>
              </a: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200" b="1" dirty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3.0</a:t>
              </a: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200" b="1" dirty="0">
                  <a:solidFill>
                    <a:srgbClr val="009900"/>
                  </a:solidFill>
                  <a:ea typeface="Arial" pitchFamily="-112" charset="0"/>
                  <a:cs typeface="Arial" pitchFamily="-112" charset="0"/>
                </a:rPr>
                <a:t>7.5</a:t>
              </a:r>
            </a:p>
            <a:p>
              <a:pPr algn="r" eaLnBrk="1" hangingPunct="1">
                <a:lnSpc>
                  <a:spcPct val="140000"/>
                </a:lnSpc>
              </a:pPr>
              <a:endParaRPr lang="en-US" sz="1200" b="1" dirty="0">
                <a:solidFill>
                  <a:schemeClr val="accent2"/>
                </a:solidFill>
                <a:ea typeface="Arial" pitchFamily="-112" charset="0"/>
                <a:cs typeface="Arial" pitchFamily="-112" charset="0"/>
              </a:endParaRPr>
            </a:p>
          </p:txBody>
        </p:sp>
        <p:sp>
          <p:nvSpPr>
            <p:cNvPr id="104498" name="Rectangle 11"/>
            <p:cNvSpPr>
              <a:spLocks noChangeArrowheads="1"/>
            </p:cNvSpPr>
            <p:nvPr/>
          </p:nvSpPr>
          <p:spPr bwMode="auto">
            <a:xfrm>
              <a:off x="7551320" y="4659313"/>
              <a:ext cx="603903" cy="1462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 eaLnBrk="1" hangingPunct="1">
                <a:lnSpc>
                  <a:spcPct val="140000"/>
                </a:lnSpc>
              </a:pPr>
              <a:r>
                <a:rPr lang="en-US" sz="1200" b="1" dirty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16</a:t>
              </a: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200" b="1" dirty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5.2</a:t>
              </a: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200" b="1" dirty="0">
                  <a:solidFill>
                    <a:srgbClr val="009900"/>
                  </a:solidFill>
                  <a:ea typeface="Arial" pitchFamily="-112" charset="0"/>
                  <a:cs typeface="Arial" pitchFamily="-112" charset="0"/>
                </a:rPr>
                <a:t>3.6</a:t>
              </a: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200" b="1" dirty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2.3</a:t>
              </a:r>
            </a:p>
          </p:txBody>
        </p:sp>
        <p:sp>
          <p:nvSpPr>
            <p:cNvPr id="104499" name="Line 12"/>
            <p:cNvSpPr>
              <a:spLocks noChangeShapeType="1"/>
            </p:cNvSpPr>
            <p:nvPr/>
          </p:nvSpPr>
          <p:spPr bwMode="auto">
            <a:xfrm>
              <a:off x="5963958" y="4673600"/>
              <a:ext cx="2244883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 sz="2100"/>
            </a:p>
          </p:txBody>
        </p:sp>
        <p:sp>
          <p:nvSpPr>
            <p:cNvPr id="104500" name="Line 13"/>
            <p:cNvSpPr>
              <a:spLocks noChangeShapeType="1"/>
            </p:cNvSpPr>
            <p:nvPr/>
          </p:nvSpPr>
          <p:spPr bwMode="auto">
            <a:xfrm>
              <a:off x="5963958" y="4203700"/>
              <a:ext cx="2244883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 sz="2100"/>
            </a:p>
          </p:txBody>
        </p:sp>
        <p:sp>
          <p:nvSpPr>
            <p:cNvPr id="104501" name="Line 14"/>
            <p:cNvSpPr>
              <a:spLocks noChangeShapeType="1"/>
            </p:cNvSpPr>
            <p:nvPr/>
          </p:nvSpPr>
          <p:spPr bwMode="auto">
            <a:xfrm>
              <a:off x="5963958" y="6096000"/>
              <a:ext cx="2244883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 sz="2100"/>
            </a:p>
          </p:txBody>
        </p:sp>
        <p:sp>
          <p:nvSpPr>
            <p:cNvPr id="104502" name="Text Box 15"/>
            <p:cNvSpPr txBox="1">
              <a:spLocks noChangeArrowheads="1"/>
            </p:cNvSpPr>
            <p:nvPr/>
          </p:nvSpPr>
          <p:spPr bwMode="auto">
            <a:xfrm>
              <a:off x="5351347" y="6454500"/>
              <a:ext cx="2845993" cy="4308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500" b="1" i="1" dirty="0">
                  <a:solidFill>
                    <a:srgbClr val="6600FF"/>
                  </a:solidFill>
                </a:rPr>
                <a:t> </a:t>
              </a:r>
              <a:r>
                <a:rPr lang="en-US" sz="1200" b="1" i="1" dirty="0">
                  <a:solidFill>
                    <a:schemeClr val="tx2"/>
                  </a:solidFill>
                </a:rPr>
                <a:t>* SNR gain for 40cm phantom</a:t>
              </a:r>
            </a:p>
          </p:txBody>
        </p:sp>
        <p:sp>
          <p:nvSpPr>
            <p:cNvPr id="104503" name="Oval 51"/>
            <p:cNvSpPr>
              <a:spLocks noChangeArrowheads="1"/>
            </p:cNvSpPr>
            <p:nvPr/>
          </p:nvSpPr>
          <p:spPr bwMode="auto">
            <a:xfrm>
              <a:off x="5972424" y="5369721"/>
              <a:ext cx="2335186" cy="363538"/>
            </a:xfrm>
            <a:prstGeom prst="ellipse">
              <a:avLst/>
            </a:prstGeom>
            <a:noFill/>
            <a:ln w="28575">
              <a:solidFill>
                <a:schemeClr val="accent6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 sz="2100"/>
            </a:p>
          </p:txBody>
        </p:sp>
        <p:sp>
          <p:nvSpPr>
            <p:cNvPr id="104504" name="Text Box 56"/>
            <p:cNvSpPr txBox="1">
              <a:spLocks noChangeArrowheads="1"/>
            </p:cNvSpPr>
            <p:nvPr/>
          </p:nvSpPr>
          <p:spPr bwMode="auto">
            <a:xfrm>
              <a:off x="5487044" y="3638550"/>
              <a:ext cx="3346865" cy="40010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ts val="450"/>
                </a:spcBef>
              </a:pPr>
              <a:r>
                <a:rPr lang="en-US" sz="1350" b="1" dirty="0">
                  <a:solidFill>
                    <a:schemeClr val="accent2"/>
                  </a:solidFill>
                  <a:latin typeface="Arial"/>
                  <a:cs typeface="Arial"/>
                </a:rPr>
                <a:t>SNR</a:t>
              </a:r>
              <a:r>
                <a:rPr lang="en-US" sz="1350" b="1" baseline="-25000" dirty="0">
                  <a:solidFill>
                    <a:schemeClr val="accent2"/>
                  </a:solidFill>
                  <a:latin typeface="Arial"/>
                  <a:cs typeface="Arial"/>
                </a:rPr>
                <a:t>TOF</a:t>
              </a:r>
              <a:r>
                <a:rPr lang="en-US" sz="1350" b="1" dirty="0">
                  <a:solidFill>
                    <a:schemeClr val="accent2"/>
                  </a:solidFill>
                  <a:latin typeface="Arial"/>
                  <a:cs typeface="Arial"/>
                </a:rPr>
                <a:t> = </a:t>
              </a:r>
              <a:r>
                <a:rPr lang="en-US" sz="1350" b="1" dirty="0">
                  <a:solidFill>
                    <a:schemeClr val="accent2"/>
                  </a:solidFill>
                  <a:latin typeface="Arial"/>
                  <a:ea typeface="Arial" pitchFamily="-112" charset="0"/>
                  <a:cs typeface="Arial"/>
                </a:rPr>
                <a:t>√(2D/cDt) · </a:t>
              </a:r>
              <a:r>
                <a:rPr lang="en-US" sz="1350" b="1" dirty="0" err="1">
                  <a:solidFill>
                    <a:schemeClr val="accent2"/>
                  </a:solidFill>
                  <a:latin typeface="Arial"/>
                  <a:ea typeface="Arial" pitchFamily="-112" charset="0"/>
                  <a:cs typeface="Arial"/>
                </a:rPr>
                <a:t>SNR</a:t>
              </a:r>
              <a:r>
                <a:rPr lang="en-US" sz="1350" b="1" baseline="-25000" dirty="0" err="1">
                  <a:solidFill>
                    <a:schemeClr val="accent2"/>
                  </a:solidFill>
                  <a:latin typeface="Arial"/>
                  <a:ea typeface="Arial" pitchFamily="-112" charset="0"/>
                  <a:cs typeface="Arial"/>
                </a:rPr>
                <a:t>conv</a:t>
              </a:r>
              <a:endParaRPr lang="en-US" sz="1350" b="1" baseline="-25000" dirty="0">
                <a:solidFill>
                  <a:schemeClr val="accent2"/>
                </a:solidFill>
                <a:latin typeface="Arial"/>
                <a:ea typeface="Arial" pitchFamily="-112" charset="0"/>
                <a:cs typeface="Arial"/>
              </a:endParaRPr>
            </a:p>
          </p:txBody>
        </p:sp>
        <p:cxnSp>
          <p:nvCxnSpPr>
            <p:cNvPr id="104492" name="Connecteur droit 88"/>
            <p:cNvCxnSpPr>
              <a:cxnSpLocks noChangeShapeType="1"/>
            </p:cNvCxnSpPr>
            <p:nvPr/>
          </p:nvCxnSpPr>
          <p:spPr bwMode="auto">
            <a:xfrm>
              <a:off x="6768753" y="3718255"/>
              <a:ext cx="914249" cy="1588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</p:cxn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295" y="1504953"/>
            <a:ext cx="2848407" cy="202406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8" name="Rectangle 87"/>
          <p:cNvSpPr/>
          <p:nvPr/>
        </p:nvSpPr>
        <p:spPr>
          <a:xfrm rot="19905003">
            <a:off x="3678231" y="2638807"/>
            <a:ext cx="4799775" cy="240065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CH" sz="3000" b="1" spc="38" dirty="0">
                <a:ln w="12700" cmpd="sng">
                  <a:noFill/>
                  <a:prstDash val="solid"/>
                </a:ln>
                <a:solidFill>
                  <a:srgbClr val="27009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10ps TOF resolution</a:t>
            </a:r>
          </a:p>
          <a:p>
            <a:pPr algn="ctr">
              <a:defRPr/>
            </a:pPr>
            <a:r>
              <a:rPr lang="fr-CH" sz="3000" b="1" spc="38" dirty="0">
                <a:ln w="12700" cmpd="sng">
                  <a:noFill/>
                  <a:prstDash val="solid"/>
                </a:ln>
                <a:solidFill>
                  <a:srgbClr val="27009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Symbol" charset="2"/>
                <a:ea typeface="ＭＳ Ｐゴシック" pitchFamily="-103" charset="-128"/>
                <a:cs typeface="Symbol" charset="2"/>
              </a:rPr>
              <a:t>d</a:t>
            </a:r>
            <a:r>
              <a:rPr lang="fr-CH" sz="3000" b="1" spc="38" dirty="0">
                <a:ln w="12700" cmpd="sng">
                  <a:noFill/>
                  <a:prstDash val="solid"/>
                </a:ln>
                <a:solidFill>
                  <a:srgbClr val="27009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x = 1.5mm</a:t>
            </a:r>
          </a:p>
          <a:p>
            <a:pPr algn="ctr">
              <a:defRPr/>
            </a:pPr>
            <a:r>
              <a:rPr lang="fr-CH" sz="3000" b="1" spc="38" dirty="0">
                <a:ln w="12700" cmpd="sng">
                  <a:noFill/>
                  <a:prstDash val="solid"/>
                </a:ln>
                <a:solidFill>
                  <a:srgbClr val="27009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SNR</a:t>
            </a:r>
            <a:r>
              <a:rPr lang="fr-CH" sz="3000" b="1" spc="38" baseline="-25000" dirty="0">
                <a:ln w="12700" cmpd="sng">
                  <a:noFill/>
                  <a:prstDash val="solid"/>
                </a:ln>
                <a:solidFill>
                  <a:srgbClr val="27009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TOF</a:t>
            </a:r>
            <a:r>
              <a:rPr lang="fr-CH" sz="3000" b="1" spc="38" dirty="0">
                <a:ln w="12700" cmpd="sng">
                  <a:noFill/>
                  <a:prstDash val="solid"/>
                </a:ln>
                <a:solidFill>
                  <a:srgbClr val="27009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/SNR</a:t>
            </a:r>
            <a:r>
              <a:rPr lang="fr-CH" sz="3000" b="1" spc="38" baseline="-25000" dirty="0">
                <a:ln w="12700" cmpd="sng">
                  <a:noFill/>
                  <a:prstDash val="solid"/>
                </a:ln>
                <a:solidFill>
                  <a:srgbClr val="27009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CONV</a:t>
            </a:r>
            <a:r>
              <a:rPr lang="fr-CH" sz="3000" b="1" spc="38" dirty="0">
                <a:ln w="12700" cmpd="sng">
                  <a:noFill/>
                  <a:prstDash val="solid"/>
                </a:ln>
                <a:solidFill>
                  <a:srgbClr val="27009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=</a:t>
            </a:r>
            <a:r>
              <a:rPr lang="fr-CH" sz="3000" b="1" spc="38" dirty="0">
                <a:ln w="12700" cmpd="sng">
                  <a:noFill/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 </a:t>
            </a:r>
            <a:r>
              <a:rPr lang="fr-CH" sz="3000" b="1" spc="38" dirty="0">
                <a:ln w="127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16</a:t>
            </a:r>
          </a:p>
          <a:p>
            <a:pPr algn="ctr">
              <a:defRPr/>
            </a:pPr>
            <a:r>
              <a:rPr lang="fr-CH" sz="3000" b="1" spc="38" dirty="0">
                <a:ln w="127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Effective </a:t>
            </a:r>
            <a:r>
              <a:rPr lang="fr-CH" sz="3000" b="1" spc="38" dirty="0" err="1">
                <a:ln w="127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sensitivity</a:t>
            </a:r>
            <a:r>
              <a:rPr lang="fr-CH" sz="3000" b="1" spc="38" dirty="0">
                <a:ln w="127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 gain</a:t>
            </a:r>
          </a:p>
          <a:p>
            <a:pPr>
              <a:defRPr/>
            </a:pPr>
            <a:r>
              <a:rPr lang="fr-CH" sz="2400" b="1" spc="38" dirty="0">
                <a:ln w="127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(SNR</a:t>
            </a:r>
            <a:r>
              <a:rPr lang="fr-CH" sz="2400" b="1" spc="38" baseline="-25000" dirty="0">
                <a:ln w="127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TOF</a:t>
            </a:r>
            <a:r>
              <a:rPr lang="fr-CH" sz="2400" b="1" spc="38" dirty="0">
                <a:ln w="127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/SNR</a:t>
            </a:r>
            <a:r>
              <a:rPr lang="fr-CH" sz="2400" b="1" spc="38" baseline="-25000" dirty="0">
                <a:ln w="127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CONV</a:t>
            </a:r>
            <a:r>
              <a:rPr lang="fr-CH" sz="3000" b="1" spc="38" dirty="0">
                <a:ln w="127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)</a:t>
            </a:r>
            <a:r>
              <a:rPr lang="fr-CH" sz="2400" b="1" spc="38" baseline="30000" dirty="0">
                <a:ln w="127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2</a:t>
            </a:r>
            <a:r>
              <a:rPr lang="fr-CH" sz="2400" b="1" spc="38" dirty="0">
                <a:ln w="127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/1.47</a:t>
            </a:r>
            <a:r>
              <a:rPr lang="fr-CH" sz="3000" b="1" spc="38" dirty="0">
                <a:ln w="127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 = 180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83741" y="5175159"/>
            <a:ext cx="139955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accent2"/>
                </a:solidFill>
              </a:rPr>
              <a:t>State-of-the-art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D53C007-FEE2-9D4E-A5FE-68A0363CD2B9}"/>
              </a:ext>
            </a:extLst>
          </p:cNvPr>
          <p:cNvGrpSpPr/>
          <p:nvPr/>
        </p:nvGrpSpPr>
        <p:grpSpPr>
          <a:xfrm>
            <a:off x="8882392" y="4895220"/>
            <a:ext cx="2061739" cy="276999"/>
            <a:chOff x="4853549" y="2246675"/>
            <a:chExt cx="2061739" cy="276999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CF747B4-3251-924B-99E1-3BC5FB5B65F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853549" y="2375263"/>
              <a:ext cx="84632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6D25CE6-1665-EF4B-BEA8-B4EA20F3F147}"/>
                </a:ext>
              </a:extLst>
            </p:cNvPr>
            <p:cNvSpPr txBox="1"/>
            <p:nvPr/>
          </p:nvSpPr>
          <p:spPr>
            <a:xfrm>
              <a:off x="5724128" y="2246675"/>
              <a:ext cx="11911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err="1">
                  <a:solidFill>
                    <a:srgbClr val="FF0000"/>
                  </a:solidFill>
                </a:rPr>
                <a:t>Biograph</a:t>
              </a:r>
              <a:r>
                <a:rPr lang="fr-FR" sz="1200" b="1" dirty="0">
                  <a:solidFill>
                    <a:srgbClr val="FF0000"/>
                  </a:solidFill>
                </a:rPr>
                <a:t> Vision</a:t>
              </a:r>
            </a:p>
          </p:txBody>
        </p:sp>
      </p:grpSp>
      <p:sp>
        <p:nvSpPr>
          <p:cNvPr id="93" name="Titre 1">
            <a:extLst>
              <a:ext uri="{FF2B5EF4-FFF2-40B4-BE49-F238E27FC236}">
                <a16:creationId xmlns:a16="http://schemas.microsoft.com/office/drawing/2014/main" id="{79199076-75D5-7C43-9558-0E5F7BE4B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8063" y="0"/>
            <a:ext cx="7526215" cy="8382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of Flight PET</a:t>
            </a:r>
          </a:p>
        </p:txBody>
      </p:sp>
    </p:spTree>
    <p:extLst>
      <p:ext uri="{BB962C8B-B14F-4D97-AF65-F5344CB8AC3E}">
        <p14:creationId xmlns:p14="http://schemas.microsoft.com/office/powerpoint/2010/main" val="400688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1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61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861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1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61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1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6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1098" grpId="0" animBg="1"/>
      <p:bldP spid="2861106" grpId="0" animBg="1"/>
      <p:bldP spid="2861104" grpId="0" animBg="1"/>
      <p:bldP spid="87" grpId="0" animBg="1"/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F421E22-947E-6641-8394-A2D679422D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869734"/>
            <a:ext cx="6858000" cy="511853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753D6E1-E438-DD46-976F-27AA49C6D7BB}"/>
              </a:ext>
            </a:extLst>
          </p:cNvPr>
          <p:cNvSpPr/>
          <p:nvPr/>
        </p:nvSpPr>
        <p:spPr>
          <a:xfrm>
            <a:off x="2783785" y="1609630"/>
            <a:ext cx="4214227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FFC000"/>
                </a:solidFill>
                <a:latin typeface="Verdana"/>
                <a:cs typeface="Verdana"/>
              </a:rPr>
              <a:t>The 10ps challenge: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FFC000"/>
                </a:solidFill>
                <a:latin typeface="Verdana"/>
                <a:cs typeface="Verdana"/>
              </a:rPr>
              <a:t>a spur on the development of fast timing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FFC000"/>
                </a:solidFill>
                <a:latin typeface="Verdana"/>
                <a:cs typeface="Verdana"/>
              </a:rPr>
              <a:t>an opportunity to get together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FFC000"/>
                </a:solidFill>
                <a:latin typeface="Verdana"/>
                <a:cs typeface="Verdana"/>
              </a:rPr>
              <a:t>an incentive to raise funding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FFC000"/>
                </a:solidFill>
                <a:latin typeface="Verdana"/>
                <a:cs typeface="Verdana"/>
              </a:rPr>
              <a:t>a way to shed light on nuclear instrumentation for medical imaging</a:t>
            </a:r>
          </a:p>
          <a:p>
            <a:endParaRPr lang="en-GB" sz="1200" b="1" dirty="0">
              <a:gradFill flip="none" rotWithShape="1">
                <a:gsLst>
                  <a:gs pos="0">
                    <a:srgbClr val="FF0000"/>
                  </a:gs>
                  <a:gs pos="76000">
                    <a:srgbClr val="00FF00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atin typeface="Verdana"/>
              <a:cs typeface="Verdana"/>
            </a:endParaRPr>
          </a:p>
          <a:p>
            <a:r>
              <a:rPr lang="en-GB" sz="1200" b="1" dirty="0">
                <a:solidFill>
                  <a:schemeClr val="bg1"/>
                </a:solidFill>
                <a:latin typeface="Verdana"/>
                <a:cs typeface="Verdana"/>
              </a:rPr>
              <a:t>One unique challenge launched for 5 to 10 years and operated by an international organisation with rules issued by the community based on the measurement of CTR combined to sensitivity</a:t>
            </a:r>
          </a:p>
          <a:p>
            <a:endParaRPr lang="en-GB" sz="1200" b="1" dirty="0">
              <a:gradFill flip="none" rotWithShape="1">
                <a:gsLst>
                  <a:gs pos="0">
                    <a:srgbClr val="FF0000"/>
                  </a:gs>
                  <a:gs pos="76000">
                    <a:srgbClr val="00FF00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atin typeface="Verdana"/>
              <a:cs typeface="Verdana"/>
            </a:endParaRPr>
          </a:p>
          <a:p>
            <a:r>
              <a:rPr lang="en-GB" sz="1200" b="1" dirty="0">
                <a:solidFill>
                  <a:srgbClr val="FF0000"/>
                </a:solidFill>
                <a:latin typeface="Verdana"/>
                <a:cs typeface="Verdana"/>
              </a:rPr>
              <a:t>Several milestones and prices: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FF0000"/>
                </a:solidFill>
                <a:latin typeface="Verdana"/>
                <a:cs typeface="Verdana"/>
              </a:rPr>
              <a:t>3 years after the launch of the challenge: 1M€ expected for the Flash Gordon prices for the realisation of 3 important milestones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FF0000"/>
                </a:solidFill>
                <a:latin typeface="Verdana"/>
                <a:cs typeface="Verdana"/>
              </a:rPr>
              <a:t>until the end of the challenge: 1M€ expected for the Leonard McCoy price for the first team meeting successfully the specifications of the challenge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994CEA-19D3-D24A-82F6-2743D885A9E2}"/>
              </a:ext>
            </a:extLst>
          </p:cNvPr>
          <p:cNvSpPr txBox="1"/>
          <p:nvPr/>
        </p:nvSpPr>
        <p:spPr>
          <a:xfrm>
            <a:off x="1523999" y="2996954"/>
            <a:ext cx="114300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i="1" dirty="0" err="1"/>
              <a:t>Following</a:t>
            </a:r>
            <a:r>
              <a:rPr lang="fr-CH" sz="1100" b="1" i="1" dirty="0"/>
              <a:t> </a:t>
            </a:r>
          </a:p>
          <a:p>
            <a:r>
              <a:rPr lang="fr-CH" sz="1100" b="1" i="1" dirty="0"/>
              <a:t>an </a:t>
            </a:r>
            <a:r>
              <a:rPr lang="fr-CH" sz="1100" b="1" i="1" dirty="0" err="1"/>
              <a:t>idea</a:t>
            </a:r>
            <a:r>
              <a:rPr lang="fr-CH" sz="1100" b="1" i="1" dirty="0"/>
              <a:t> of </a:t>
            </a:r>
          </a:p>
          <a:p>
            <a:r>
              <a:rPr lang="fr-CH" sz="1100" b="1" i="1" dirty="0"/>
              <a:t>C. Morel in the Crystal </a:t>
            </a:r>
            <a:r>
              <a:rPr lang="fr-CH" sz="1100" b="1" i="1" dirty="0" err="1"/>
              <a:t>Clear</a:t>
            </a:r>
            <a:r>
              <a:rPr lang="fr-CH" sz="1100" b="1" i="1" dirty="0"/>
              <a:t> collaboration</a:t>
            </a:r>
            <a:endParaRPr lang="fr-FR" sz="1100" b="1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D4D2E3-CDAB-DE40-A267-B69F17285DDE}"/>
              </a:ext>
            </a:extLst>
          </p:cNvPr>
          <p:cNvSpPr txBox="1"/>
          <p:nvPr/>
        </p:nvSpPr>
        <p:spPr>
          <a:xfrm>
            <a:off x="9655507" y="1484785"/>
            <a:ext cx="1259633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Officially endorsed by</a:t>
            </a:r>
          </a:p>
          <a:p>
            <a:endParaRPr lang="en-GB" sz="1100" b="1" dirty="0"/>
          </a:p>
          <a:p>
            <a:r>
              <a:rPr lang="en-GB" sz="1100" b="1" dirty="0"/>
              <a:t>EANM </a:t>
            </a:r>
          </a:p>
          <a:p>
            <a:r>
              <a:rPr lang="en-GB" sz="1100" i="1" dirty="0"/>
              <a:t>European association of Nuclear Medicine</a:t>
            </a:r>
            <a:r>
              <a:rPr lang="fr-FR" sz="1100" i="1" dirty="0"/>
              <a:t> </a:t>
            </a:r>
          </a:p>
          <a:p>
            <a:endParaRPr lang="fr-FR" sz="1100" i="1" dirty="0"/>
          </a:p>
          <a:p>
            <a:r>
              <a:rPr lang="fr-FR" sz="1100" b="1" dirty="0"/>
              <a:t>EIBIR</a:t>
            </a:r>
          </a:p>
          <a:p>
            <a:r>
              <a:rPr lang="en-GB" sz="1100" i="1" dirty="0"/>
              <a:t>European Institute for Biomedical Imaging Research</a:t>
            </a:r>
          </a:p>
          <a:p>
            <a:endParaRPr lang="en-GB" sz="1100" i="1" dirty="0"/>
          </a:p>
          <a:p>
            <a:r>
              <a:rPr lang="en-GB" sz="1100" b="1" dirty="0"/>
              <a:t>WMIS</a:t>
            </a:r>
          </a:p>
          <a:p>
            <a:r>
              <a:rPr lang="en-GB" sz="1100" i="1" dirty="0"/>
              <a:t>World Molecular Imaging Society</a:t>
            </a:r>
          </a:p>
          <a:p>
            <a:endParaRPr lang="en-GB" sz="1100" i="1" u="sng" dirty="0"/>
          </a:p>
          <a:p>
            <a:r>
              <a:rPr lang="en-GB" sz="1100" b="1" dirty="0"/>
              <a:t>Crystal Clear  collaboration</a:t>
            </a:r>
          </a:p>
          <a:p>
            <a:r>
              <a:rPr lang="en-GB" sz="1100" i="1" dirty="0"/>
              <a:t>31 Institutions worldwide</a:t>
            </a:r>
            <a:r>
              <a:rPr lang="fr-FR" sz="1100" i="1" dirty="0"/>
              <a:t> </a:t>
            </a:r>
          </a:p>
          <a:p>
            <a:endParaRPr lang="fr-FR" sz="1100" i="1" dirty="0"/>
          </a:p>
          <a:p>
            <a:r>
              <a:rPr lang="fr-FR" sz="1100" b="1" i="1" dirty="0"/>
              <a:t>+</a:t>
            </a:r>
            <a:r>
              <a:rPr lang="fr-FR" sz="1100" i="1" dirty="0"/>
              <a:t> </a:t>
            </a:r>
          </a:p>
          <a:p>
            <a:r>
              <a:rPr lang="fr-FR" sz="1100" b="1" dirty="0"/>
              <a:t>a </a:t>
            </a:r>
            <a:r>
              <a:rPr lang="fr-FR" sz="1100" b="1" dirty="0" err="1"/>
              <a:t>number</a:t>
            </a:r>
            <a:r>
              <a:rPr lang="fr-FR" sz="1100" b="1" dirty="0"/>
              <a:t> of </a:t>
            </a:r>
            <a:r>
              <a:rPr lang="fr-FR" sz="1100" b="1" dirty="0" err="1"/>
              <a:t>prestigious</a:t>
            </a:r>
            <a:r>
              <a:rPr lang="fr-FR" sz="1100" b="1" dirty="0"/>
              <a:t> </a:t>
            </a:r>
            <a:r>
              <a:rPr lang="fr-FR" sz="1100" b="1" dirty="0" err="1"/>
              <a:t>individuals</a:t>
            </a:r>
            <a:endParaRPr lang="fr-FR" sz="1100" b="1" dirty="0"/>
          </a:p>
        </p:txBody>
      </p:sp>
    </p:spTree>
    <p:extLst>
      <p:ext uri="{BB962C8B-B14F-4D97-AF65-F5344CB8AC3E}">
        <p14:creationId xmlns:p14="http://schemas.microsoft.com/office/powerpoint/2010/main" val="3561756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ontent Placeholder 2">
            <a:extLst>
              <a:ext uri="{FF2B5EF4-FFF2-40B4-BE49-F238E27FC236}">
                <a16:creationId xmlns:a16="http://schemas.microsoft.com/office/drawing/2014/main" id="{3B0649CE-9390-9244-B66D-AE92954B60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3388" y="2076450"/>
            <a:ext cx="5022850" cy="3676650"/>
          </a:xfrm>
        </p:spPr>
        <p:txBody>
          <a:bodyPr>
            <a:normAutofit/>
          </a:bodyPr>
          <a:lstStyle/>
          <a:p>
            <a:pPr>
              <a:spcAft>
                <a:spcPts val="450"/>
              </a:spcAft>
              <a:defRPr/>
            </a:pPr>
            <a:r>
              <a:rPr lang="en-US" b="1" dirty="0">
                <a:latin typeface="Helvetica" pitchFamily="34" charset="0"/>
                <a:cs typeface="Helvetica" pitchFamily="34" charset="0"/>
              </a:rPr>
              <a:t>&gt; 15-fold improvement in SNR</a:t>
            </a:r>
          </a:p>
          <a:p>
            <a:pPr lvl="1">
              <a:spcAft>
                <a:spcPts val="450"/>
              </a:spcAft>
              <a:defRPr/>
            </a:pPr>
            <a:r>
              <a:rPr lang="en-US" dirty="0">
                <a:latin typeface="Helvetica" pitchFamily="34" charset="0"/>
                <a:cs typeface="Helvetica" pitchFamily="34" charset="0"/>
              </a:rPr>
              <a:t>Reconstruct at higher spatial resolution</a:t>
            </a:r>
          </a:p>
          <a:p>
            <a:pPr lvl="1">
              <a:spcAft>
                <a:spcPts val="450"/>
              </a:spcAft>
              <a:defRPr/>
            </a:pPr>
            <a:r>
              <a:rPr lang="en-US" dirty="0">
                <a:latin typeface="Helvetica" pitchFamily="34" charset="0"/>
                <a:cs typeface="Helvetica" pitchFamily="34" charset="0"/>
              </a:rPr>
              <a:t>Detect smaller lesions</a:t>
            </a:r>
          </a:p>
          <a:p>
            <a:pPr lvl="1">
              <a:spcAft>
                <a:spcPts val="450"/>
              </a:spcAft>
              <a:defRPr/>
            </a:pPr>
            <a:r>
              <a:rPr lang="en-US" dirty="0">
                <a:latin typeface="Helvetica" pitchFamily="34" charset="0"/>
                <a:cs typeface="Helvetica" pitchFamily="34" charset="0"/>
              </a:rPr>
              <a:t>Detect low-grade disease</a:t>
            </a:r>
          </a:p>
          <a:p>
            <a:pPr lvl="1">
              <a:spcAft>
                <a:spcPts val="450"/>
              </a:spcAft>
              <a:defRPr/>
            </a:pPr>
            <a:r>
              <a:rPr lang="en-US" dirty="0">
                <a:latin typeface="Helvetica" pitchFamily="34" charset="0"/>
                <a:cs typeface="Helvetica" pitchFamily="34" charset="0"/>
              </a:rPr>
              <a:t>Better statistics for kinetic modeling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14F28EC-253B-B941-8250-437C5A6FB0EE}"/>
              </a:ext>
            </a:extLst>
          </p:cNvPr>
          <p:cNvGrpSpPr>
            <a:grpSpLocks/>
          </p:cNvGrpSpPr>
          <p:nvPr/>
        </p:nvGrpSpPr>
        <p:grpSpPr bwMode="auto">
          <a:xfrm>
            <a:off x="6734176" y="1773239"/>
            <a:ext cx="2138363" cy="3963987"/>
            <a:chOff x="5209436" y="915566"/>
            <a:chExt cx="2139761" cy="3963696"/>
          </a:xfrm>
        </p:grpSpPr>
        <p:sp>
          <p:nvSpPr>
            <p:cNvPr id="68616" name="TextBox 47">
              <a:extLst>
                <a:ext uri="{FF2B5EF4-FFF2-40B4-BE49-F238E27FC236}">
                  <a16:creationId xmlns:a16="http://schemas.microsoft.com/office/drawing/2014/main" id="{6B32BBEF-FB2A-4E4A-BB18-61146474B1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09436" y="4556097"/>
              <a:ext cx="2139761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15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Conventional PET</a:t>
              </a:r>
            </a:p>
          </p:txBody>
        </p:sp>
        <p:pic>
          <p:nvPicPr>
            <p:cNvPr id="68617" name="Picture 12" descr="C:\Dropbox\References\MyReports\2014-0602\recon5-TotalBody-FDG-dynamic-realno1-noframe1-maxbrd20-truescatters-wc-nonTOF-norm-lmosem-iter10sub10-195x195s527-gaussblur06-float_sagittal.jpg">
              <a:extLst>
                <a:ext uri="{FF2B5EF4-FFF2-40B4-BE49-F238E27FC236}">
                  <a16:creationId xmlns:a16="http://schemas.microsoft.com/office/drawing/2014/main" id="{5782E4A2-D160-0B46-96BA-3FC3ECD51F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292" y="915566"/>
              <a:ext cx="1339945" cy="3622815"/>
            </a:xfrm>
            <a:prstGeom prst="rect">
              <a:avLst/>
            </a:prstGeom>
            <a:noFill/>
            <a:ln w="9525">
              <a:solidFill>
                <a:srgbClr val="25406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6519F2F6-487A-624C-B933-DD1A7AFD3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75" y="0"/>
            <a:ext cx="6408738" cy="838200"/>
          </a:xfrm>
        </p:spPr>
        <p:txBody>
          <a:bodyPr/>
          <a:lstStyle/>
          <a:p>
            <a:pPr>
              <a:defRPr/>
            </a:pPr>
            <a:r>
              <a:rPr lang="fr-FR" sz="3600" dirty="0"/>
              <a:t>Image </a:t>
            </a:r>
            <a:r>
              <a:rPr lang="fr-FR" sz="3600" dirty="0" err="1"/>
              <a:t>Better</a:t>
            </a:r>
            <a:endParaRPr lang="fr-FR" sz="3600" dirty="0"/>
          </a:p>
        </p:txBody>
      </p:sp>
      <p:sp>
        <p:nvSpPr>
          <p:cNvPr id="68612" name="TextBox 9">
            <a:extLst>
              <a:ext uri="{FF2B5EF4-FFF2-40B4-BE49-F238E27FC236}">
                <a16:creationId xmlns:a16="http://schemas.microsoft.com/office/drawing/2014/main" id="{BE6CD3C2-73FE-7F4B-AB8D-92D7FA2167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3113" y="6176964"/>
            <a:ext cx="2330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200" i="1">
                <a:solidFill>
                  <a:schemeClr val="tx1"/>
                </a:solidFill>
              </a:rPr>
              <a:t>Adapted from S. Cherry, UC Davis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220EA22-B6CE-9F4A-9651-D80E4D3F0CF3}"/>
              </a:ext>
            </a:extLst>
          </p:cNvPr>
          <p:cNvGrpSpPr>
            <a:grpSpLocks/>
          </p:cNvGrpSpPr>
          <p:nvPr/>
        </p:nvGrpSpPr>
        <p:grpSpPr bwMode="auto">
          <a:xfrm>
            <a:off x="8709025" y="1773238"/>
            <a:ext cx="2139950" cy="3960812"/>
            <a:chOff x="7184767" y="915567"/>
            <a:chExt cx="2139761" cy="3960439"/>
          </a:xfrm>
        </p:grpSpPr>
        <p:pic>
          <p:nvPicPr>
            <p:cNvPr id="68614" name="Picture 17" descr="C:\Dropbox\References\MyReports\2014-0602\kemrecon5-K_sigma05_TotalBody-FDG-dynamic-realno1-noframe1-maxbrd20-truescatters-wc-nonTOF-norm-lmosem-iter10sub10-195x195s527-float_sagittal.jpg">
              <a:extLst>
                <a:ext uri="{FF2B5EF4-FFF2-40B4-BE49-F238E27FC236}">
                  <a16:creationId xmlns:a16="http://schemas.microsoft.com/office/drawing/2014/main" id="{4F66335B-C1DF-0A48-A04C-66D60150B3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39574" y="915567"/>
              <a:ext cx="1339945" cy="3622815"/>
            </a:xfrm>
            <a:prstGeom prst="rect">
              <a:avLst/>
            </a:prstGeom>
            <a:noFill/>
            <a:ln w="9525">
              <a:solidFill>
                <a:srgbClr val="25406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615" name="TextBox 10">
              <a:extLst>
                <a:ext uri="{FF2B5EF4-FFF2-40B4-BE49-F238E27FC236}">
                  <a16:creationId xmlns:a16="http://schemas.microsoft.com/office/drawing/2014/main" id="{7BAEC373-7DBB-EE4E-A468-2BC7958DAD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84767" y="4537452"/>
              <a:ext cx="213976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10ps TOFPET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3381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uiExpand="1" build="p" bldLvl="2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4CE0A6-70D8-2C40-8CBD-91F4C3B29FDE}"/>
              </a:ext>
            </a:extLst>
          </p:cNvPr>
          <p:cNvGrpSpPr>
            <a:grpSpLocks/>
          </p:cNvGrpSpPr>
          <p:nvPr/>
        </p:nvGrpSpPr>
        <p:grpSpPr bwMode="auto">
          <a:xfrm>
            <a:off x="5354638" y="1773239"/>
            <a:ext cx="5122862" cy="2105025"/>
            <a:chOff x="3830562" y="915566"/>
            <a:chExt cx="5122927" cy="2104873"/>
          </a:xfrm>
        </p:grpSpPr>
        <p:sp>
          <p:nvSpPr>
            <p:cNvPr id="70688" name="TextBox 51">
              <a:extLst>
                <a:ext uri="{FF2B5EF4-FFF2-40B4-BE49-F238E27FC236}">
                  <a16:creationId xmlns:a16="http://schemas.microsoft.com/office/drawing/2014/main" id="{F9C127E0-A05B-2841-88DB-A623A7BAA3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2017" y="2620329"/>
              <a:ext cx="213976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2000">
                  <a:solidFill>
                    <a:schemeClr val="tx1"/>
                  </a:solidFill>
                </a:rPr>
                <a:t>time</a:t>
              </a:r>
            </a:p>
          </p:txBody>
        </p:sp>
        <p:grpSp>
          <p:nvGrpSpPr>
            <p:cNvPr id="70689" name="Group 1">
              <a:extLst>
                <a:ext uri="{FF2B5EF4-FFF2-40B4-BE49-F238E27FC236}">
                  <a16:creationId xmlns:a16="http://schemas.microsoft.com/office/drawing/2014/main" id="{864602EE-474D-FA4C-8E62-38E698B495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0562" y="915566"/>
              <a:ext cx="5122927" cy="1755800"/>
              <a:chOff x="3830562" y="915566"/>
              <a:chExt cx="5122927" cy="1755800"/>
            </a:xfrm>
          </p:grpSpPr>
          <p:grpSp>
            <p:nvGrpSpPr>
              <p:cNvPr id="70690" name="Group 4">
                <a:extLst>
                  <a:ext uri="{FF2B5EF4-FFF2-40B4-BE49-F238E27FC236}">
                    <a16:creationId xmlns:a16="http://schemas.microsoft.com/office/drawing/2014/main" id="{E22CC9B9-2D70-714A-B304-1337C5F1E2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77728" y="915566"/>
                <a:ext cx="1548693" cy="1510839"/>
                <a:chOff x="2260007" y="2086625"/>
                <a:chExt cx="2064923" cy="2014451"/>
              </a:xfrm>
            </p:grpSpPr>
            <p:pic>
              <p:nvPicPr>
                <p:cNvPr id="70696" name="Picture 5">
                  <a:extLst>
                    <a:ext uri="{FF2B5EF4-FFF2-40B4-BE49-F238E27FC236}">
                      <a16:creationId xmlns:a16="http://schemas.microsoft.com/office/drawing/2014/main" id="{E05F8F94-31D3-2E49-8834-7EA103915D5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-26000" contrast="38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1399331" y="2947302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697" name="Picture 6">
                  <a:extLst>
                    <a:ext uri="{FF2B5EF4-FFF2-40B4-BE49-F238E27FC236}">
                      <a16:creationId xmlns:a16="http://schemas.microsoft.com/office/drawing/2014/main" id="{3F3BEDAC-43F6-FE42-88F8-4793F1F0788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-12000" contrast="38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1700897" y="2947302"/>
                  <a:ext cx="2014450" cy="293097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698" name="Picture 7">
                  <a:extLst>
                    <a:ext uri="{FF2B5EF4-FFF2-40B4-BE49-F238E27FC236}">
                      <a16:creationId xmlns:a16="http://schemas.microsoft.com/office/drawing/2014/main" id="{44D0F924-2CE8-6049-B260-A7606491026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1985529" y="2947302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699" name="Picture 8">
                  <a:extLst>
                    <a:ext uri="{FF2B5EF4-FFF2-40B4-BE49-F238E27FC236}">
                      <a16:creationId xmlns:a16="http://schemas.microsoft.com/office/drawing/2014/main" id="{EBD159A7-83F9-9C4D-B233-DC63A0A2FBD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12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2278628" y="2947302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700" name="Picture 9">
                  <a:extLst>
                    <a:ext uri="{FF2B5EF4-FFF2-40B4-BE49-F238E27FC236}">
                      <a16:creationId xmlns:a16="http://schemas.microsoft.com/office/drawing/2014/main" id="{CF7F246E-89B5-6540-9EEB-FB7AC2D3CCE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36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2571727" y="2947302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701" name="Picture 10">
                  <a:extLst>
                    <a:ext uri="{FF2B5EF4-FFF2-40B4-BE49-F238E27FC236}">
                      <a16:creationId xmlns:a16="http://schemas.microsoft.com/office/drawing/2014/main" id="{1AB0E503-FBD4-6B4C-8D46-C9ACA071C9A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5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2878058" y="2947301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702" name="Picture 11">
                  <a:extLst>
                    <a:ext uri="{FF2B5EF4-FFF2-40B4-BE49-F238E27FC236}">
                      <a16:creationId xmlns:a16="http://schemas.microsoft.com/office/drawing/2014/main" id="{8A1ADD89-0D52-474F-85CF-05B8E5B0615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62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3171157" y="2947301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72E0E0DB-1DAE-D94F-8310-40AF053C26F8}"/>
                  </a:ext>
                </a:extLst>
              </p:cNvPr>
              <p:cNvCxnSpPr/>
              <p:nvPr/>
            </p:nvCxnSpPr>
            <p:spPr>
              <a:xfrm>
                <a:off x="3830562" y="2658515"/>
                <a:ext cx="4406956" cy="12699"/>
              </a:xfrm>
              <a:prstGeom prst="straightConnector1">
                <a:avLst/>
              </a:prstGeom>
              <a:ln w="571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692" name="TextBox 47">
                <a:extLst>
                  <a:ext uri="{FF2B5EF4-FFF2-40B4-BE49-F238E27FC236}">
                    <a16:creationId xmlns:a16="http://schemas.microsoft.com/office/drawing/2014/main" id="{C14B88C9-4FCD-E64D-94F4-5F413A045A4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300193" y="1471104"/>
                <a:ext cx="2653296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fr-FR" sz="20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Conventional PET</a:t>
                </a: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649A3AE5-3840-EB4A-A2C8-90C51C10902E}"/>
                  </a:ext>
                </a:extLst>
              </p:cNvPr>
              <p:cNvSpPr/>
              <p:nvPr/>
            </p:nvSpPr>
            <p:spPr>
              <a:xfrm>
                <a:off x="3966007" y="915566"/>
                <a:ext cx="1560414" cy="1510835"/>
              </a:xfrm>
              <a:prstGeom prst="rect">
                <a:avLst/>
              </a:prstGeom>
              <a:gradFill>
                <a:gsLst>
                  <a:gs pos="29000">
                    <a:schemeClr val="bg1">
                      <a:alpha val="0"/>
                    </a:schemeClr>
                  </a:gs>
                  <a:gs pos="96000">
                    <a:schemeClr val="bg1"/>
                  </a:gs>
                </a:gsLst>
                <a:lin ang="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</p:grpSp>
      </p:grpSp>
      <p:sp>
        <p:nvSpPr>
          <p:cNvPr id="57" name="Content Placeholder 2">
            <a:extLst>
              <a:ext uri="{FF2B5EF4-FFF2-40B4-BE49-F238E27FC236}">
                <a16:creationId xmlns:a16="http://schemas.microsoft.com/office/drawing/2014/main" id="{9CBB5291-8C0A-4041-9D8B-B34EC8128D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4538" y="2022475"/>
            <a:ext cx="2995612" cy="3944938"/>
          </a:xfrm>
        </p:spPr>
        <p:txBody>
          <a:bodyPr>
            <a:normAutofit fontScale="85000" lnSpcReduction="20000"/>
          </a:bodyPr>
          <a:lstStyle/>
          <a:p>
            <a:pPr marL="177404" indent="-177404">
              <a:spcAft>
                <a:spcPts val="450"/>
              </a:spcAft>
              <a:defRPr/>
            </a:pPr>
            <a:r>
              <a:rPr lang="en-US" sz="2600" b="1" dirty="0">
                <a:latin typeface="Helvetica" pitchFamily="34" charset="0"/>
                <a:cs typeface="Helvetica" pitchFamily="34" charset="0"/>
              </a:rPr>
              <a:t> 200-fold greater dynamic range</a:t>
            </a:r>
          </a:p>
          <a:p>
            <a:pPr marL="342900" lvl="1" indent="0">
              <a:spcAft>
                <a:spcPts val="450"/>
              </a:spcAft>
              <a:buNone/>
              <a:defRPr/>
            </a:pPr>
            <a:r>
              <a:rPr lang="en-US" sz="2108" dirty="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can image for seven more half lives</a:t>
            </a:r>
          </a:p>
          <a:p>
            <a:pPr marL="342900" lvl="1" indent="0">
              <a:spcAft>
                <a:spcPts val="450"/>
              </a:spcAft>
              <a:buNone/>
              <a:defRPr/>
            </a:pPr>
            <a:endParaRPr lang="en-US" sz="1059" dirty="0">
              <a:solidFill>
                <a:schemeClr val="tx2"/>
              </a:solidFill>
              <a:latin typeface="Helvetica" pitchFamily="34" charset="0"/>
              <a:cs typeface="Helvetica" pitchFamily="34" charset="0"/>
            </a:endParaRPr>
          </a:p>
          <a:p>
            <a:pPr>
              <a:defRPr/>
            </a:pPr>
            <a:r>
              <a:rPr lang="en-US" b="1" baseline="30000" dirty="0">
                <a:latin typeface="Helvetica" pitchFamily="34" charset="0"/>
                <a:cs typeface="Helvetica" pitchFamily="34" charset="0"/>
              </a:rPr>
              <a:t>11</a:t>
            </a:r>
            <a:r>
              <a:rPr lang="en-US" b="1" dirty="0">
                <a:latin typeface="Helvetica" pitchFamily="34" charset="0"/>
                <a:cs typeface="Helvetica" pitchFamily="34" charset="0"/>
              </a:rPr>
              <a:t>C</a:t>
            </a:r>
          </a:p>
          <a:p>
            <a:pPr lvl="1">
              <a:buFontTx/>
              <a:buNone/>
              <a:defRPr/>
            </a:pPr>
            <a:r>
              <a:rPr lang="en-US" dirty="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Up to 4 hours</a:t>
            </a:r>
          </a:p>
          <a:p>
            <a:pPr lvl="1">
              <a:buFontTx/>
              <a:buNone/>
              <a:defRPr/>
            </a:pPr>
            <a:endParaRPr lang="en-US" sz="1298" dirty="0">
              <a:solidFill>
                <a:schemeClr val="tx2"/>
              </a:solidFill>
              <a:latin typeface="Helvetica" pitchFamily="34" charset="0"/>
              <a:cs typeface="Helvetica" pitchFamily="34" charset="0"/>
            </a:endParaRPr>
          </a:p>
          <a:p>
            <a:pPr>
              <a:defRPr/>
            </a:pPr>
            <a:r>
              <a:rPr lang="en-US" b="1" baseline="30000" dirty="0">
                <a:latin typeface="Helvetica" pitchFamily="34" charset="0"/>
                <a:cs typeface="Helvetica" pitchFamily="34" charset="0"/>
              </a:rPr>
              <a:t>18</a:t>
            </a:r>
            <a:r>
              <a:rPr lang="en-US" b="1" dirty="0">
                <a:latin typeface="Helvetica" pitchFamily="34" charset="0"/>
                <a:cs typeface="Helvetica" pitchFamily="34" charset="0"/>
              </a:rPr>
              <a:t>F</a:t>
            </a:r>
          </a:p>
          <a:p>
            <a:pPr lvl="1">
              <a:buFontTx/>
              <a:buNone/>
              <a:defRPr/>
            </a:pPr>
            <a:r>
              <a:rPr lang="en-US" dirty="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Up to 20 hours</a:t>
            </a:r>
          </a:p>
          <a:p>
            <a:pPr lvl="1">
              <a:buFontTx/>
              <a:buNone/>
              <a:defRPr/>
            </a:pPr>
            <a:endParaRPr lang="en-US" sz="1298" dirty="0">
              <a:solidFill>
                <a:schemeClr val="tx2"/>
              </a:solidFill>
              <a:latin typeface="Helvetica" pitchFamily="34" charset="0"/>
              <a:cs typeface="Helvetica" pitchFamily="34" charset="0"/>
            </a:endParaRPr>
          </a:p>
          <a:p>
            <a:pPr>
              <a:defRPr/>
            </a:pPr>
            <a:r>
              <a:rPr lang="en-US" b="1" baseline="30000" dirty="0">
                <a:latin typeface="Helvetica" pitchFamily="34" charset="0"/>
                <a:cs typeface="Helvetica" pitchFamily="34" charset="0"/>
              </a:rPr>
              <a:t>89</a:t>
            </a:r>
            <a:r>
              <a:rPr lang="en-US" b="1" dirty="0">
                <a:latin typeface="Helvetica" pitchFamily="34" charset="0"/>
                <a:cs typeface="Helvetica" pitchFamily="34" charset="0"/>
              </a:rPr>
              <a:t>Zr</a:t>
            </a:r>
          </a:p>
          <a:p>
            <a:pPr lvl="1">
              <a:buFontTx/>
              <a:buNone/>
              <a:defRPr/>
            </a:pPr>
            <a:r>
              <a:rPr lang="en-US" dirty="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Over 30 days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06A551C0-5A8D-7640-91F8-B15A596F0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76" y="0"/>
            <a:ext cx="6461125" cy="838200"/>
          </a:xfrm>
        </p:spPr>
        <p:txBody>
          <a:bodyPr/>
          <a:lstStyle/>
          <a:p>
            <a:pPr>
              <a:defRPr/>
            </a:pPr>
            <a:r>
              <a:rPr lang="fr-FR" sz="3600" dirty="0"/>
              <a:t>Image Longer</a:t>
            </a:r>
          </a:p>
        </p:txBody>
      </p:sp>
      <p:sp>
        <p:nvSpPr>
          <p:cNvPr id="70660" name="TextBox 48">
            <a:extLst>
              <a:ext uri="{FF2B5EF4-FFF2-40B4-BE49-F238E27FC236}">
                <a16:creationId xmlns:a16="http://schemas.microsoft.com/office/drawing/2014/main" id="{EBA10471-0A05-8D4B-A756-8C4082569C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3588" y="6176964"/>
            <a:ext cx="2330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200" i="1">
                <a:solidFill>
                  <a:schemeClr val="tx1"/>
                </a:solidFill>
              </a:rPr>
              <a:t>Adapted from S. Cherry, UC Davis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FECC6EA-C233-6C46-841C-C876F9D3516A}"/>
              </a:ext>
            </a:extLst>
          </p:cNvPr>
          <p:cNvGrpSpPr>
            <a:grpSpLocks/>
          </p:cNvGrpSpPr>
          <p:nvPr/>
        </p:nvGrpSpPr>
        <p:grpSpPr bwMode="auto">
          <a:xfrm>
            <a:off x="5476876" y="3860800"/>
            <a:ext cx="4943475" cy="1511300"/>
            <a:chOff x="3952228" y="3003798"/>
            <a:chExt cx="4943534" cy="1510841"/>
          </a:xfrm>
        </p:grpSpPr>
        <p:grpSp>
          <p:nvGrpSpPr>
            <p:cNvPr id="70662" name="Group 4">
              <a:extLst>
                <a:ext uri="{FF2B5EF4-FFF2-40B4-BE49-F238E27FC236}">
                  <a16:creationId xmlns:a16="http://schemas.microsoft.com/office/drawing/2014/main" id="{BA43A754-7D6D-ED44-AC6E-55923F426E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52228" y="3003798"/>
              <a:ext cx="4425665" cy="1510841"/>
              <a:chOff x="3952228" y="3003798"/>
              <a:chExt cx="4425665" cy="1510841"/>
            </a:xfrm>
          </p:grpSpPr>
          <p:grpSp>
            <p:nvGrpSpPr>
              <p:cNvPr id="70664" name="Group 25">
                <a:extLst>
                  <a:ext uri="{FF2B5EF4-FFF2-40B4-BE49-F238E27FC236}">
                    <a16:creationId xmlns:a16="http://schemas.microsoft.com/office/drawing/2014/main" id="{361758A7-7BD2-1540-9C7A-4ED09CD019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71485" y="3003798"/>
                <a:ext cx="4406408" cy="1510841"/>
                <a:chOff x="2260007" y="2086622"/>
                <a:chExt cx="5875210" cy="2014454"/>
              </a:xfrm>
            </p:grpSpPr>
            <p:pic>
              <p:nvPicPr>
                <p:cNvPr id="70668" name="Picture 26">
                  <a:extLst>
                    <a:ext uri="{FF2B5EF4-FFF2-40B4-BE49-F238E27FC236}">
                      <a16:creationId xmlns:a16="http://schemas.microsoft.com/office/drawing/2014/main" id="{A2DD1F98-05E1-FD4E-AA41-9B742241CEE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-26000" contrast="66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1399331" y="2947302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669" name="Picture 27">
                  <a:extLst>
                    <a:ext uri="{FF2B5EF4-FFF2-40B4-BE49-F238E27FC236}">
                      <a16:creationId xmlns:a16="http://schemas.microsoft.com/office/drawing/2014/main" id="{4F8BBCEF-8616-2B40-88E6-D3A6B52F670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-22000" contrast="42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1692430" y="2947302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670" name="Picture 28">
                  <a:extLst>
                    <a:ext uri="{FF2B5EF4-FFF2-40B4-BE49-F238E27FC236}">
                      <a16:creationId xmlns:a16="http://schemas.microsoft.com/office/drawing/2014/main" id="{156D1D73-7C5B-524D-A656-2C0B33554D2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-18000" contrast="36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1985529" y="2947302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671" name="Picture 29">
                  <a:extLst>
                    <a:ext uri="{FF2B5EF4-FFF2-40B4-BE49-F238E27FC236}">
                      <a16:creationId xmlns:a16="http://schemas.microsoft.com/office/drawing/2014/main" id="{43DE5A42-7B28-5E47-8C2A-9DAFC791562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-16000" contrast="28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2278628" y="2947302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672" name="Picture 30">
                  <a:extLst>
                    <a:ext uri="{FF2B5EF4-FFF2-40B4-BE49-F238E27FC236}">
                      <a16:creationId xmlns:a16="http://schemas.microsoft.com/office/drawing/2014/main" id="{4904BFFC-2ABB-F340-B362-CCB26996E1D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-12000" contrast="28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2571727" y="2947302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673" name="Picture 31">
                  <a:extLst>
                    <a:ext uri="{FF2B5EF4-FFF2-40B4-BE49-F238E27FC236}">
                      <a16:creationId xmlns:a16="http://schemas.microsoft.com/office/drawing/2014/main" id="{F3A86846-1366-A84E-A260-4EB1B953ABE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-10000" contrast="14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2878058" y="2947301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674" name="Picture 32">
                  <a:extLst>
                    <a:ext uri="{FF2B5EF4-FFF2-40B4-BE49-F238E27FC236}">
                      <a16:creationId xmlns:a16="http://schemas.microsoft.com/office/drawing/2014/main" id="{E884A2F5-38BA-EE4D-A7F3-275DCE81AC0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-6000" contrast="16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3171157" y="2947301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675" name="Picture 33">
                  <a:extLst>
                    <a:ext uri="{FF2B5EF4-FFF2-40B4-BE49-F238E27FC236}">
                      <a16:creationId xmlns:a16="http://schemas.microsoft.com/office/drawing/2014/main" id="{0C262828-0EAD-DB4A-A737-B4A472CFF53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-4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3464256" y="2947301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676" name="Picture 34">
                  <a:extLst>
                    <a:ext uri="{FF2B5EF4-FFF2-40B4-BE49-F238E27FC236}">
                      <a16:creationId xmlns:a16="http://schemas.microsoft.com/office/drawing/2014/main" id="{C32F2B9A-C239-8641-8F42-CF01557E733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3757355" y="2947301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677" name="Picture 35">
                  <a:extLst>
                    <a:ext uri="{FF2B5EF4-FFF2-40B4-BE49-F238E27FC236}">
                      <a16:creationId xmlns:a16="http://schemas.microsoft.com/office/drawing/2014/main" id="{B329EDA7-17FC-9E4A-99F9-696D53B2360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2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4050454" y="2947301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678" name="Picture 36">
                  <a:extLst>
                    <a:ext uri="{FF2B5EF4-FFF2-40B4-BE49-F238E27FC236}">
                      <a16:creationId xmlns:a16="http://schemas.microsoft.com/office/drawing/2014/main" id="{1F4CD152-5ED0-AD44-9E74-5D60B463BE2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6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4343553" y="2947299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679" name="Picture 37">
                  <a:extLst>
                    <a:ext uri="{FF2B5EF4-FFF2-40B4-BE49-F238E27FC236}">
                      <a16:creationId xmlns:a16="http://schemas.microsoft.com/office/drawing/2014/main" id="{CC4BFD0F-6C7D-0E44-989D-D1C76158942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8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4636652" y="2947299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680" name="Picture 38">
                  <a:extLst>
                    <a:ext uri="{FF2B5EF4-FFF2-40B4-BE49-F238E27FC236}">
                      <a16:creationId xmlns:a16="http://schemas.microsoft.com/office/drawing/2014/main" id="{60B9E1E7-1DD8-B949-B972-7E482133313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12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4929751" y="2947299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681" name="Picture 39">
                  <a:extLst>
                    <a:ext uri="{FF2B5EF4-FFF2-40B4-BE49-F238E27FC236}">
                      <a16:creationId xmlns:a16="http://schemas.microsoft.com/office/drawing/2014/main" id="{A02FCE21-AE84-5644-8E32-04F875EFB03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14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5222850" y="2947299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682" name="Picture 40">
                  <a:extLst>
                    <a:ext uri="{FF2B5EF4-FFF2-40B4-BE49-F238E27FC236}">
                      <a16:creationId xmlns:a16="http://schemas.microsoft.com/office/drawing/2014/main" id="{C1BCF47D-5E97-AA43-B774-38F878E5441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18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5515949" y="2947299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683" name="Picture 41">
                  <a:extLst>
                    <a:ext uri="{FF2B5EF4-FFF2-40B4-BE49-F238E27FC236}">
                      <a16:creationId xmlns:a16="http://schemas.microsoft.com/office/drawing/2014/main" id="{36CA9017-FA42-6D48-A90D-5C63EBC514A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22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5809048" y="2947298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684" name="Picture 42">
                  <a:extLst>
                    <a:ext uri="{FF2B5EF4-FFF2-40B4-BE49-F238E27FC236}">
                      <a16:creationId xmlns:a16="http://schemas.microsoft.com/office/drawing/2014/main" id="{77936727-BF36-2945-80B9-C626E2A010E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26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6102147" y="2947298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685" name="Picture 43">
                  <a:extLst>
                    <a:ext uri="{FF2B5EF4-FFF2-40B4-BE49-F238E27FC236}">
                      <a16:creationId xmlns:a16="http://schemas.microsoft.com/office/drawing/2014/main" id="{9CC93710-6846-F448-9651-1C03B551A0A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3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6395246" y="2947298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686" name="Picture 44">
                  <a:extLst>
                    <a:ext uri="{FF2B5EF4-FFF2-40B4-BE49-F238E27FC236}">
                      <a16:creationId xmlns:a16="http://schemas.microsoft.com/office/drawing/2014/main" id="{A941FC5D-9213-6A47-B03D-7DDCF8355B0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34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6688345" y="2947298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687" name="Picture 45">
                  <a:extLst>
                    <a:ext uri="{FF2B5EF4-FFF2-40B4-BE49-F238E27FC236}">
                      <a16:creationId xmlns:a16="http://schemas.microsoft.com/office/drawing/2014/main" id="{D33224A0-F01E-B241-87BA-D16E1F59BF8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4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6981444" y="2947298"/>
                  <a:ext cx="2014450" cy="2930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C5F63620-E944-224A-A210-C0B5A66B4C32}"/>
                  </a:ext>
                </a:extLst>
              </p:cNvPr>
              <p:cNvSpPr/>
              <p:nvPr/>
            </p:nvSpPr>
            <p:spPr>
              <a:xfrm>
                <a:off x="3952228" y="3003798"/>
                <a:ext cx="4406408" cy="1510835"/>
              </a:xfrm>
              <a:prstGeom prst="rect">
                <a:avLst/>
              </a:prstGeom>
              <a:gradFill>
                <a:gsLst>
                  <a:gs pos="29000">
                    <a:schemeClr val="bg1">
                      <a:alpha val="0"/>
                    </a:schemeClr>
                  </a:gs>
                  <a:gs pos="96000">
                    <a:schemeClr val="bg1"/>
                  </a:gs>
                </a:gsLst>
                <a:lin ang="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</p:grpSp>
        <p:sp>
          <p:nvSpPr>
            <p:cNvPr id="70663" name="TextBox 49">
              <a:extLst>
                <a:ext uri="{FF2B5EF4-FFF2-40B4-BE49-F238E27FC236}">
                  <a16:creationId xmlns:a16="http://schemas.microsoft.com/office/drawing/2014/main" id="{00AC7338-07F9-9945-BB50-04F771C50A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56001" y="3759215"/>
              <a:ext cx="213976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20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10ps TOFPET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0946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uiExpand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24135261-9292-B241-A594-8940F39064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1951" y="1700213"/>
            <a:ext cx="4543425" cy="362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defTabSz="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557213" indent="-214313" defTabSz="34290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3429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3429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3429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342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342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342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342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Aft>
                <a:spcPts val="450"/>
              </a:spcAft>
              <a:buClrTx/>
              <a:buSzTx/>
              <a:buNone/>
            </a:pPr>
            <a:r>
              <a:rPr lang="en-US" altLang="fr-FR" sz="2400" b="1">
                <a:latin typeface="Helvetica" pitchFamily="2" charset="0"/>
              </a:rPr>
              <a:t>10ps TOFPET</a:t>
            </a:r>
          </a:p>
          <a:p>
            <a:pPr>
              <a:lnSpc>
                <a:spcPct val="100000"/>
              </a:lnSpc>
              <a:spcAft>
                <a:spcPts val="450"/>
              </a:spcAft>
              <a:buClrTx/>
              <a:buSzTx/>
              <a:buNone/>
            </a:pPr>
            <a:r>
              <a:rPr lang="en-US" altLang="fr-FR" sz="2400" b="1">
                <a:latin typeface="Helvetica" pitchFamily="2" charset="0"/>
              </a:rPr>
              <a:t>5 seconds/bed position</a:t>
            </a:r>
          </a:p>
          <a:p>
            <a:pPr lvl="1">
              <a:spcAft>
                <a:spcPts val="450"/>
              </a:spcAft>
              <a:buClrTx/>
            </a:pPr>
            <a:r>
              <a:rPr lang="en-US" altLang="fr-FR" sz="2100">
                <a:solidFill>
                  <a:schemeClr val="tx2"/>
                </a:solidFill>
                <a:latin typeface="Helvetica" pitchFamily="2" charset="0"/>
              </a:rPr>
              <a:t>Image in a single breathhold</a:t>
            </a:r>
          </a:p>
          <a:p>
            <a:pPr lvl="1">
              <a:spcAft>
                <a:spcPts val="450"/>
              </a:spcAft>
              <a:buClrTx/>
            </a:pPr>
            <a:r>
              <a:rPr lang="en-US" altLang="fr-FR" sz="2100">
                <a:solidFill>
                  <a:schemeClr val="tx2"/>
                </a:solidFill>
                <a:latin typeface="Helvetica" pitchFamily="2" charset="0"/>
              </a:rPr>
              <a:t>Reduce respiratory/cardiac/bolus motion</a:t>
            </a:r>
          </a:p>
          <a:p>
            <a:pPr lvl="1">
              <a:spcAft>
                <a:spcPts val="450"/>
              </a:spcAft>
              <a:buClrTx/>
            </a:pPr>
            <a:r>
              <a:rPr lang="en-US" altLang="fr-FR" sz="2100">
                <a:solidFill>
                  <a:schemeClr val="tx2"/>
                </a:solidFill>
                <a:latin typeface="Helvetica" pitchFamily="2" charset="0"/>
              </a:rPr>
              <a:t>Higher resolution</a:t>
            </a:r>
          </a:p>
          <a:p>
            <a:pPr lvl="1">
              <a:spcAft>
                <a:spcPts val="450"/>
              </a:spcAft>
              <a:buClrTx/>
            </a:pPr>
            <a:r>
              <a:rPr lang="en-US" altLang="fr-FR" sz="2100">
                <a:solidFill>
                  <a:schemeClr val="tx2"/>
                </a:solidFill>
                <a:latin typeface="Helvetica" pitchFamily="2" charset="0"/>
              </a:rPr>
              <a:t>Total-body kinetic imaging with high temporal resolution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062258D-A30F-7C40-9709-B084EBB9E4A1}"/>
              </a:ext>
            </a:extLst>
          </p:cNvPr>
          <p:cNvCxnSpPr/>
          <p:nvPr/>
        </p:nvCxnSpPr>
        <p:spPr>
          <a:xfrm flipV="1">
            <a:off x="6543676" y="3525838"/>
            <a:ext cx="3419475" cy="4762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636BE03-1531-9947-ACD9-2A4B534E9A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0100" y="3511550"/>
            <a:ext cx="21399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15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10-20 mins</a:t>
            </a: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5E75EA0-2E39-9F4D-A3C2-BFFDEC5B952A}"/>
              </a:ext>
            </a:extLst>
          </p:cNvPr>
          <p:cNvGrpSpPr>
            <a:grpSpLocks/>
          </p:cNvGrpSpPr>
          <p:nvPr/>
        </p:nvGrpSpPr>
        <p:grpSpPr bwMode="auto">
          <a:xfrm>
            <a:off x="6561139" y="3819526"/>
            <a:ext cx="242887" cy="1482725"/>
            <a:chOff x="4375591" y="4205239"/>
            <a:chExt cx="228811" cy="1975428"/>
          </a:xfrm>
        </p:grpSpPr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EFF21B5F-1785-D546-A5FC-1AD4E8E0339A}"/>
                </a:ext>
              </a:extLst>
            </p:cNvPr>
            <p:cNvSpPr/>
            <p:nvPr/>
          </p:nvSpPr>
          <p:spPr>
            <a:xfrm>
              <a:off x="4375591" y="4205239"/>
              <a:ext cx="228811" cy="19754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pic>
          <p:nvPicPr>
            <p:cNvPr id="115" name="Picture 114">
              <a:extLst>
                <a:ext uri="{FF2B5EF4-FFF2-40B4-BE49-F238E27FC236}">
                  <a16:creationId xmlns:a16="http://schemas.microsoft.com/office/drawing/2014/main" id="{C705C92C-E905-3143-888A-6BE09472FC85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 rot="16200000">
              <a:off x="3547755" y="5075375"/>
              <a:ext cx="1884483" cy="22881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717D19C8-4C89-404E-AF5A-715FEC470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3600" dirty="0"/>
              <a:t>Image </a:t>
            </a:r>
            <a:r>
              <a:rPr lang="fr-FR" sz="3600" dirty="0" err="1"/>
              <a:t>Faster</a:t>
            </a:r>
            <a:endParaRPr lang="fr-FR" sz="3600" dirty="0"/>
          </a:p>
        </p:txBody>
      </p:sp>
      <p:sp>
        <p:nvSpPr>
          <p:cNvPr id="72710" name="TextBox 43">
            <a:extLst>
              <a:ext uri="{FF2B5EF4-FFF2-40B4-BE49-F238E27FC236}">
                <a16:creationId xmlns:a16="http://schemas.microsoft.com/office/drawing/2014/main" id="{106EFA32-CA73-474E-BA3E-8D7EEF6176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3588" y="6176964"/>
            <a:ext cx="2330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200" i="1">
                <a:solidFill>
                  <a:schemeClr val="tx1"/>
                </a:solidFill>
              </a:rPr>
              <a:t>Adapted from S. Cherry, UC Davis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C174DA1-9FA8-7B4F-8DBB-9F51972B7B14}"/>
              </a:ext>
            </a:extLst>
          </p:cNvPr>
          <p:cNvGrpSpPr>
            <a:grpSpLocks/>
          </p:cNvGrpSpPr>
          <p:nvPr/>
        </p:nvGrpSpPr>
        <p:grpSpPr bwMode="auto">
          <a:xfrm>
            <a:off x="6562726" y="1916114"/>
            <a:ext cx="3444875" cy="1482725"/>
            <a:chOff x="4752399" y="1059582"/>
            <a:chExt cx="3445270" cy="1481571"/>
          </a:xfrm>
        </p:grpSpPr>
        <p:grpSp>
          <p:nvGrpSpPr>
            <p:cNvPr id="72714" name="Group 125">
              <a:extLst>
                <a:ext uri="{FF2B5EF4-FFF2-40B4-BE49-F238E27FC236}">
                  <a16:creationId xmlns:a16="http://schemas.microsoft.com/office/drawing/2014/main" id="{97102C74-5939-3F40-A6CB-C0096D30A9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52399" y="1059582"/>
              <a:ext cx="242809" cy="1481571"/>
              <a:chOff x="4375591" y="4205239"/>
              <a:chExt cx="228811" cy="1975428"/>
            </a:xfrm>
          </p:grpSpPr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F39A079D-BB03-E34E-8D1A-8694618A6329}"/>
                  </a:ext>
                </a:extLst>
              </p:cNvPr>
              <p:cNvSpPr/>
              <p:nvPr/>
            </p:nvSpPr>
            <p:spPr>
              <a:xfrm>
                <a:off x="4375591" y="4205239"/>
                <a:ext cx="228912" cy="197542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pic>
            <p:nvPicPr>
              <p:cNvPr id="128" name="Picture 127">
                <a:extLst>
                  <a:ext uri="{FF2B5EF4-FFF2-40B4-BE49-F238E27FC236}">
                    <a16:creationId xmlns:a16="http://schemas.microsoft.com/office/drawing/2014/main" id="{E2DAE0A2-2653-294B-97EE-5C1CCDF0E232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 rot="16200000">
                <a:off x="3547806" y="5075324"/>
                <a:ext cx="1884482" cy="22891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</p:pic>
        </p:grpSp>
        <p:grpSp>
          <p:nvGrpSpPr>
            <p:cNvPr id="72715" name="Group 128">
              <a:extLst>
                <a:ext uri="{FF2B5EF4-FFF2-40B4-BE49-F238E27FC236}">
                  <a16:creationId xmlns:a16="http://schemas.microsoft.com/office/drawing/2014/main" id="{F0CD4FE4-9294-9E43-8B17-2A2B46FAFA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2173" y="1059582"/>
              <a:ext cx="242809" cy="1481571"/>
              <a:chOff x="4375591" y="4205239"/>
              <a:chExt cx="228811" cy="1975428"/>
            </a:xfrm>
          </p:grpSpPr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9BA5E682-ABD8-5F45-9928-C21594269F1E}"/>
                  </a:ext>
                </a:extLst>
              </p:cNvPr>
              <p:cNvSpPr/>
              <p:nvPr/>
            </p:nvSpPr>
            <p:spPr>
              <a:xfrm>
                <a:off x="4375559" y="4205239"/>
                <a:ext cx="228911" cy="197542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pic>
            <p:nvPicPr>
              <p:cNvPr id="131" name="Picture 130">
                <a:extLst>
                  <a:ext uri="{FF2B5EF4-FFF2-40B4-BE49-F238E27FC236}">
                    <a16:creationId xmlns:a16="http://schemas.microsoft.com/office/drawing/2014/main" id="{639F9CF3-CB1E-8A40-B9DE-5581EE0FC8BF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 rot="16200000">
                <a:off x="3547774" y="5075324"/>
                <a:ext cx="1884482" cy="22891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</p:pic>
        </p:grpSp>
        <p:grpSp>
          <p:nvGrpSpPr>
            <p:cNvPr id="72716" name="Group 140">
              <a:extLst>
                <a:ext uri="{FF2B5EF4-FFF2-40B4-BE49-F238E27FC236}">
                  <a16:creationId xmlns:a16="http://schemas.microsoft.com/office/drawing/2014/main" id="{534859F1-11F4-0D47-93C4-B761AEA493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0072" y="1059582"/>
              <a:ext cx="242809" cy="1481571"/>
              <a:chOff x="4375591" y="4205239"/>
              <a:chExt cx="228811" cy="1975428"/>
            </a:xfrm>
          </p:grpSpPr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3E2CC738-B008-D643-AC09-B17C96750BBD}"/>
                  </a:ext>
                </a:extLst>
              </p:cNvPr>
              <p:cNvSpPr/>
              <p:nvPr/>
            </p:nvSpPr>
            <p:spPr>
              <a:xfrm>
                <a:off x="4376245" y="4205239"/>
                <a:ext cx="227415" cy="197542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pic>
            <p:nvPicPr>
              <p:cNvPr id="143" name="Picture 142">
                <a:extLst>
                  <a:ext uri="{FF2B5EF4-FFF2-40B4-BE49-F238E27FC236}">
                    <a16:creationId xmlns:a16="http://schemas.microsoft.com/office/drawing/2014/main" id="{C67B19CD-A2CC-9F41-A539-B5B8DC3493EC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 rot="16200000">
                <a:off x="3547712" y="5076073"/>
                <a:ext cx="1884482" cy="227415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</p:pic>
        </p:grpSp>
        <p:grpSp>
          <p:nvGrpSpPr>
            <p:cNvPr id="72717" name="Group 143">
              <a:extLst>
                <a:ext uri="{FF2B5EF4-FFF2-40B4-BE49-F238E27FC236}">
                  <a16:creationId xmlns:a16="http://schemas.microsoft.com/office/drawing/2014/main" id="{261740BA-55C8-6046-BEAC-B772F80ABC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47971" y="1059582"/>
              <a:ext cx="242809" cy="1481571"/>
              <a:chOff x="4375591" y="4205239"/>
              <a:chExt cx="228811" cy="1975428"/>
            </a:xfrm>
          </p:grpSpPr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D6038C95-D740-204A-B71A-75EBAE03B94C}"/>
                  </a:ext>
                </a:extLst>
              </p:cNvPr>
              <p:cNvSpPr/>
              <p:nvPr/>
            </p:nvSpPr>
            <p:spPr>
              <a:xfrm>
                <a:off x="4375434" y="4205239"/>
                <a:ext cx="228912" cy="197542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pic>
            <p:nvPicPr>
              <p:cNvPr id="146" name="Picture 145">
                <a:extLst>
                  <a:ext uri="{FF2B5EF4-FFF2-40B4-BE49-F238E27FC236}">
                    <a16:creationId xmlns:a16="http://schemas.microsoft.com/office/drawing/2014/main" id="{2991D043-5EB9-FC46-ACCF-A67053102F6C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 rot="16200000">
                <a:off x="3547649" y="5075324"/>
                <a:ext cx="1884482" cy="22891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</p:pic>
        </p:grpSp>
        <p:grpSp>
          <p:nvGrpSpPr>
            <p:cNvPr id="72718" name="Group 146">
              <a:extLst>
                <a:ext uri="{FF2B5EF4-FFF2-40B4-BE49-F238E27FC236}">
                  <a16:creationId xmlns:a16="http://schemas.microsoft.com/office/drawing/2014/main" id="{64C44FC0-9E43-3643-8C6B-C99D0B9B0B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5870" y="1059582"/>
              <a:ext cx="242809" cy="1481571"/>
              <a:chOff x="4375591" y="4205239"/>
              <a:chExt cx="228811" cy="1975428"/>
            </a:xfrm>
          </p:grpSpPr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A1DB01BD-6CA9-4346-8461-14ED887330F3}"/>
                  </a:ext>
                </a:extLst>
              </p:cNvPr>
              <p:cNvSpPr/>
              <p:nvPr/>
            </p:nvSpPr>
            <p:spPr>
              <a:xfrm>
                <a:off x="4376119" y="4205239"/>
                <a:ext cx="228912" cy="197542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pic>
            <p:nvPicPr>
              <p:cNvPr id="149" name="Picture 148">
                <a:extLst>
                  <a:ext uri="{FF2B5EF4-FFF2-40B4-BE49-F238E27FC236}">
                    <a16:creationId xmlns:a16="http://schemas.microsoft.com/office/drawing/2014/main" id="{C7291180-AC7A-1A41-A56B-426806F6487D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 rot="16200000">
                <a:off x="3548334" y="5075324"/>
                <a:ext cx="1884482" cy="22891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</p:pic>
        </p:grpSp>
        <p:grpSp>
          <p:nvGrpSpPr>
            <p:cNvPr id="72719" name="Group 149">
              <a:extLst>
                <a:ext uri="{FF2B5EF4-FFF2-40B4-BE49-F238E27FC236}">
                  <a16:creationId xmlns:a16="http://schemas.microsoft.com/office/drawing/2014/main" id="{BB3807BE-BFAA-E840-AE52-772C663AD7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03769" y="1059582"/>
              <a:ext cx="242809" cy="1481571"/>
              <a:chOff x="4375591" y="4205239"/>
              <a:chExt cx="228811" cy="1975428"/>
            </a:xfrm>
          </p:grpSpPr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2228CDB6-E637-E945-958E-1C506C8194FE}"/>
                  </a:ext>
                </a:extLst>
              </p:cNvPr>
              <p:cNvSpPr/>
              <p:nvPr/>
            </p:nvSpPr>
            <p:spPr>
              <a:xfrm>
                <a:off x="4375308" y="4205239"/>
                <a:ext cx="228911" cy="197542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pic>
            <p:nvPicPr>
              <p:cNvPr id="152" name="Picture 151">
                <a:extLst>
                  <a:ext uri="{FF2B5EF4-FFF2-40B4-BE49-F238E27FC236}">
                    <a16:creationId xmlns:a16="http://schemas.microsoft.com/office/drawing/2014/main" id="{8A4A2851-4248-A146-871D-F18252140548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 rot="16200000">
                <a:off x="3547523" y="5075324"/>
                <a:ext cx="1884482" cy="22891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</p:pic>
        </p:grpSp>
        <p:grpSp>
          <p:nvGrpSpPr>
            <p:cNvPr id="72720" name="Group 152">
              <a:extLst>
                <a:ext uri="{FF2B5EF4-FFF2-40B4-BE49-F238E27FC236}">
                  <a16:creationId xmlns:a16="http://schemas.microsoft.com/office/drawing/2014/main" id="{C5E781A1-CFF8-354B-B964-2EAFBD8EFC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31668" y="1059582"/>
              <a:ext cx="242809" cy="1481571"/>
              <a:chOff x="4375591" y="4205239"/>
              <a:chExt cx="228811" cy="1975428"/>
            </a:xfrm>
          </p:grpSpPr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15C67262-A256-524C-AF6A-27DE19BD6103}"/>
                  </a:ext>
                </a:extLst>
              </p:cNvPr>
              <p:cNvSpPr/>
              <p:nvPr/>
            </p:nvSpPr>
            <p:spPr>
              <a:xfrm>
                <a:off x="4375993" y="4205239"/>
                <a:ext cx="228911" cy="197542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pic>
            <p:nvPicPr>
              <p:cNvPr id="155" name="Picture 154">
                <a:extLst>
                  <a:ext uri="{FF2B5EF4-FFF2-40B4-BE49-F238E27FC236}">
                    <a16:creationId xmlns:a16="http://schemas.microsoft.com/office/drawing/2014/main" id="{5ED206D9-283F-EA40-8784-6584929B8CEB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 rot="16200000">
                <a:off x="3548209" y="5075324"/>
                <a:ext cx="1884482" cy="22891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</p:pic>
        </p:grpSp>
        <p:grpSp>
          <p:nvGrpSpPr>
            <p:cNvPr id="72721" name="Group 155">
              <a:extLst>
                <a:ext uri="{FF2B5EF4-FFF2-40B4-BE49-F238E27FC236}">
                  <a16:creationId xmlns:a16="http://schemas.microsoft.com/office/drawing/2014/main" id="{7B86167E-E5A8-C84C-B71C-6D82DB226B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59567" y="1059582"/>
              <a:ext cx="242809" cy="1481571"/>
              <a:chOff x="4375591" y="4205239"/>
              <a:chExt cx="228811" cy="1975428"/>
            </a:xfrm>
          </p:grpSpPr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97A567DA-37F0-FE4C-BECE-B5A777146F0B}"/>
                  </a:ext>
                </a:extLst>
              </p:cNvPr>
              <p:cNvSpPr/>
              <p:nvPr/>
            </p:nvSpPr>
            <p:spPr>
              <a:xfrm>
                <a:off x="4375182" y="4205239"/>
                <a:ext cx="228912" cy="197542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pic>
            <p:nvPicPr>
              <p:cNvPr id="158" name="Picture 157">
                <a:extLst>
                  <a:ext uri="{FF2B5EF4-FFF2-40B4-BE49-F238E27FC236}">
                    <a16:creationId xmlns:a16="http://schemas.microsoft.com/office/drawing/2014/main" id="{C17E9888-DC0D-164F-96A5-00F7E3000DE5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 rot="16200000">
                <a:off x="3547397" y="5075324"/>
                <a:ext cx="1884482" cy="22891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</p:pic>
        </p:grpSp>
        <p:grpSp>
          <p:nvGrpSpPr>
            <p:cNvPr id="72722" name="Group 158">
              <a:extLst>
                <a:ext uri="{FF2B5EF4-FFF2-40B4-BE49-F238E27FC236}">
                  <a16:creationId xmlns:a16="http://schemas.microsoft.com/office/drawing/2014/main" id="{519BB233-DEEF-124C-BD36-A194EDD900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7466" y="1059582"/>
              <a:ext cx="242809" cy="1481571"/>
              <a:chOff x="4375591" y="4205239"/>
              <a:chExt cx="228811" cy="1975428"/>
            </a:xfrm>
          </p:grpSpPr>
          <p:sp>
            <p:nvSpPr>
              <p:cNvPr id="160" name="Rectangle 159">
                <a:extLst>
                  <a:ext uri="{FF2B5EF4-FFF2-40B4-BE49-F238E27FC236}">
                    <a16:creationId xmlns:a16="http://schemas.microsoft.com/office/drawing/2014/main" id="{30FBFE68-8F7A-864F-B125-41776D99DDFF}"/>
                  </a:ext>
                </a:extLst>
              </p:cNvPr>
              <p:cNvSpPr/>
              <p:nvPr/>
            </p:nvSpPr>
            <p:spPr>
              <a:xfrm>
                <a:off x="4375867" y="4205239"/>
                <a:ext cx="228912" cy="197542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pic>
            <p:nvPicPr>
              <p:cNvPr id="161" name="Picture 160">
                <a:extLst>
                  <a:ext uri="{FF2B5EF4-FFF2-40B4-BE49-F238E27FC236}">
                    <a16:creationId xmlns:a16="http://schemas.microsoft.com/office/drawing/2014/main" id="{0F147D70-05D8-4643-9C11-DB463E07BF15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 rot="16200000">
                <a:off x="3548082" y="5075324"/>
                <a:ext cx="1884482" cy="22891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</p:pic>
        </p:grpSp>
        <p:grpSp>
          <p:nvGrpSpPr>
            <p:cNvPr id="72723" name="Group 161">
              <a:extLst>
                <a:ext uri="{FF2B5EF4-FFF2-40B4-BE49-F238E27FC236}">
                  <a16:creationId xmlns:a16="http://schemas.microsoft.com/office/drawing/2014/main" id="{1E058777-0B6C-994D-B9AA-67F9C44058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15365" y="1059582"/>
              <a:ext cx="242809" cy="1481571"/>
              <a:chOff x="4375591" y="4205239"/>
              <a:chExt cx="228811" cy="1975428"/>
            </a:xfrm>
          </p:grpSpPr>
          <p:sp>
            <p:nvSpPr>
              <p:cNvPr id="163" name="Rectangle 162">
                <a:extLst>
                  <a:ext uri="{FF2B5EF4-FFF2-40B4-BE49-F238E27FC236}">
                    <a16:creationId xmlns:a16="http://schemas.microsoft.com/office/drawing/2014/main" id="{7DEDE4FA-4010-654C-8383-A4676A04E3D1}"/>
                  </a:ext>
                </a:extLst>
              </p:cNvPr>
              <p:cNvSpPr/>
              <p:nvPr/>
            </p:nvSpPr>
            <p:spPr>
              <a:xfrm>
                <a:off x="4375058" y="4205239"/>
                <a:ext cx="228911" cy="197542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pic>
            <p:nvPicPr>
              <p:cNvPr id="164" name="Picture 163">
                <a:extLst>
                  <a:ext uri="{FF2B5EF4-FFF2-40B4-BE49-F238E27FC236}">
                    <a16:creationId xmlns:a16="http://schemas.microsoft.com/office/drawing/2014/main" id="{A90D68FC-9F22-0144-A815-A4A84E6E3E97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 rot="16200000">
                <a:off x="3547273" y="5075324"/>
                <a:ext cx="1884482" cy="22891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</p:pic>
        </p:grpSp>
        <p:grpSp>
          <p:nvGrpSpPr>
            <p:cNvPr id="72724" name="Group 164">
              <a:extLst>
                <a:ext uri="{FF2B5EF4-FFF2-40B4-BE49-F238E27FC236}">
                  <a16:creationId xmlns:a16="http://schemas.microsoft.com/office/drawing/2014/main" id="{7C457E1C-BBDA-4143-9D25-FFDE124BCD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43264" y="1059582"/>
              <a:ext cx="242809" cy="1481571"/>
              <a:chOff x="4375591" y="4205239"/>
              <a:chExt cx="228811" cy="1975428"/>
            </a:xfrm>
          </p:grpSpPr>
          <p:sp>
            <p:nvSpPr>
              <p:cNvPr id="166" name="Rectangle 165">
                <a:extLst>
                  <a:ext uri="{FF2B5EF4-FFF2-40B4-BE49-F238E27FC236}">
                    <a16:creationId xmlns:a16="http://schemas.microsoft.com/office/drawing/2014/main" id="{CDD61CB0-A6AF-064F-AD45-95D8EACA47BF}"/>
                  </a:ext>
                </a:extLst>
              </p:cNvPr>
              <p:cNvSpPr/>
              <p:nvPr/>
            </p:nvSpPr>
            <p:spPr>
              <a:xfrm>
                <a:off x="4375743" y="4205239"/>
                <a:ext cx="228911" cy="197542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pic>
            <p:nvPicPr>
              <p:cNvPr id="167" name="Picture 166">
                <a:extLst>
                  <a:ext uri="{FF2B5EF4-FFF2-40B4-BE49-F238E27FC236}">
                    <a16:creationId xmlns:a16="http://schemas.microsoft.com/office/drawing/2014/main" id="{A4693614-5C87-8C4A-AC73-B11BADB7E191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 rot="16200000">
                <a:off x="3547958" y="5075324"/>
                <a:ext cx="1884482" cy="22891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</p:pic>
        </p:grpSp>
        <p:grpSp>
          <p:nvGrpSpPr>
            <p:cNvPr id="72725" name="Group 167">
              <a:extLst>
                <a:ext uri="{FF2B5EF4-FFF2-40B4-BE49-F238E27FC236}">
                  <a16:creationId xmlns:a16="http://schemas.microsoft.com/office/drawing/2014/main" id="{0F43D5D8-F072-B84D-A6F9-14A4C5E18A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71163" y="1059582"/>
              <a:ext cx="242809" cy="1481571"/>
              <a:chOff x="4375591" y="4205239"/>
              <a:chExt cx="228811" cy="1975428"/>
            </a:xfrm>
          </p:grpSpPr>
          <p:sp>
            <p:nvSpPr>
              <p:cNvPr id="169" name="Rectangle 168">
                <a:extLst>
                  <a:ext uri="{FF2B5EF4-FFF2-40B4-BE49-F238E27FC236}">
                    <a16:creationId xmlns:a16="http://schemas.microsoft.com/office/drawing/2014/main" id="{84272860-421F-3E47-A1FE-84FD1C0D4370}"/>
                  </a:ext>
                </a:extLst>
              </p:cNvPr>
              <p:cNvSpPr/>
              <p:nvPr/>
            </p:nvSpPr>
            <p:spPr>
              <a:xfrm>
                <a:off x="4374931" y="4205239"/>
                <a:ext cx="228912" cy="197542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pic>
            <p:nvPicPr>
              <p:cNvPr id="170" name="Picture 169">
                <a:extLst>
                  <a:ext uri="{FF2B5EF4-FFF2-40B4-BE49-F238E27FC236}">
                    <a16:creationId xmlns:a16="http://schemas.microsoft.com/office/drawing/2014/main" id="{B78A0D50-2708-7C4A-8F9A-B9CABA95899C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 rot="16200000">
                <a:off x="3547146" y="5075324"/>
                <a:ext cx="1884482" cy="22891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</p:pic>
        </p:grpSp>
        <p:grpSp>
          <p:nvGrpSpPr>
            <p:cNvPr id="72726" name="Group 170">
              <a:extLst>
                <a:ext uri="{FF2B5EF4-FFF2-40B4-BE49-F238E27FC236}">
                  <a16:creationId xmlns:a16="http://schemas.microsoft.com/office/drawing/2014/main" id="{BDA5B0FA-60AC-7345-85E5-D7470F316E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99062" y="1059582"/>
              <a:ext cx="242809" cy="1481571"/>
              <a:chOff x="4375591" y="4205239"/>
              <a:chExt cx="228811" cy="1975428"/>
            </a:xfrm>
          </p:grpSpPr>
          <p:sp>
            <p:nvSpPr>
              <p:cNvPr id="172" name="Rectangle 171">
                <a:extLst>
                  <a:ext uri="{FF2B5EF4-FFF2-40B4-BE49-F238E27FC236}">
                    <a16:creationId xmlns:a16="http://schemas.microsoft.com/office/drawing/2014/main" id="{83F9D2CF-B054-8545-9FA1-A6A1DEEC07B5}"/>
                  </a:ext>
                </a:extLst>
              </p:cNvPr>
              <p:cNvSpPr/>
              <p:nvPr/>
            </p:nvSpPr>
            <p:spPr>
              <a:xfrm>
                <a:off x="4375616" y="4205239"/>
                <a:ext cx="228912" cy="197542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pic>
            <p:nvPicPr>
              <p:cNvPr id="173" name="Picture 172">
                <a:extLst>
                  <a:ext uri="{FF2B5EF4-FFF2-40B4-BE49-F238E27FC236}">
                    <a16:creationId xmlns:a16="http://schemas.microsoft.com/office/drawing/2014/main" id="{5AC2E555-0977-AB49-A2A9-196CFB327D9B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 rot="16200000">
                <a:off x="3547832" y="5075324"/>
                <a:ext cx="1884482" cy="22891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</p:pic>
        </p:grpSp>
        <p:grpSp>
          <p:nvGrpSpPr>
            <p:cNvPr id="72727" name="Group 173">
              <a:extLst>
                <a:ext uri="{FF2B5EF4-FFF2-40B4-BE49-F238E27FC236}">
                  <a16:creationId xmlns:a16="http://schemas.microsoft.com/office/drawing/2014/main" id="{D6710069-4271-C049-9D76-93BFD1807F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26961" y="1059582"/>
              <a:ext cx="242809" cy="1481571"/>
              <a:chOff x="4375591" y="4205239"/>
              <a:chExt cx="228811" cy="1975428"/>
            </a:xfrm>
          </p:grpSpPr>
          <p:sp>
            <p:nvSpPr>
              <p:cNvPr id="175" name="Rectangle 174">
                <a:extLst>
                  <a:ext uri="{FF2B5EF4-FFF2-40B4-BE49-F238E27FC236}">
                    <a16:creationId xmlns:a16="http://schemas.microsoft.com/office/drawing/2014/main" id="{25EB52D5-8AB5-6A4D-B6FB-44E6747B1C13}"/>
                  </a:ext>
                </a:extLst>
              </p:cNvPr>
              <p:cNvSpPr/>
              <p:nvPr/>
            </p:nvSpPr>
            <p:spPr>
              <a:xfrm>
                <a:off x="4376302" y="4205239"/>
                <a:ext cx="227415" cy="197542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pic>
            <p:nvPicPr>
              <p:cNvPr id="176" name="Picture 175">
                <a:extLst>
                  <a:ext uri="{FF2B5EF4-FFF2-40B4-BE49-F238E27FC236}">
                    <a16:creationId xmlns:a16="http://schemas.microsoft.com/office/drawing/2014/main" id="{3D7F7D50-0DC1-6644-B43C-5EC945B45B78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 rot="16200000">
                <a:off x="3547768" y="5076073"/>
                <a:ext cx="1884482" cy="227415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</p:pic>
        </p:grpSp>
        <p:grpSp>
          <p:nvGrpSpPr>
            <p:cNvPr id="72728" name="Group 176">
              <a:extLst>
                <a:ext uri="{FF2B5EF4-FFF2-40B4-BE49-F238E27FC236}">
                  <a16:creationId xmlns:a16="http://schemas.microsoft.com/office/drawing/2014/main" id="{83BADF3D-FB28-124A-B7D8-24FBA0ABDC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54860" y="1059582"/>
              <a:ext cx="242809" cy="1481571"/>
              <a:chOff x="4375591" y="4205239"/>
              <a:chExt cx="228811" cy="1975428"/>
            </a:xfrm>
          </p:grpSpPr>
          <p:sp>
            <p:nvSpPr>
              <p:cNvPr id="178" name="Rectangle 177">
                <a:extLst>
                  <a:ext uri="{FF2B5EF4-FFF2-40B4-BE49-F238E27FC236}">
                    <a16:creationId xmlns:a16="http://schemas.microsoft.com/office/drawing/2014/main" id="{903ABF45-E505-3548-AF22-E0E6F1AAF76B}"/>
                  </a:ext>
                </a:extLst>
              </p:cNvPr>
              <p:cNvSpPr/>
              <p:nvPr/>
            </p:nvSpPr>
            <p:spPr>
              <a:xfrm>
                <a:off x="4375491" y="4205239"/>
                <a:ext cx="228911" cy="197542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pic>
            <p:nvPicPr>
              <p:cNvPr id="179" name="Picture 178">
                <a:extLst>
                  <a:ext uri="{FF2B5EF4-FFF2-40B4-BE49-F238E27FC236}">
                    <a16:creationId xmlns:a16="http://schemas.microsoft.com/office/drawing/2014/main" id="{E6117EAA-75D6-644C-BF27-349CBE680394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 rot="16200000">
                <a:off x="3547706" y="5075324"/>
                <a:ext cx="1884482" cy="22891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</p:pic>
        </p:grpSp>
      </p:grpSp>
      <p:sp>
        <p:nvSpPr>
          <p:cNvPr id="180" name="TextBox 179">
            <a:extLst>
              <a:ext uri="{FF2B5EF4-FFF2-40B4-BE49-F238E27FC236}">
                <a16:creationId xmlns:a16="http://schemas.microsoft.com/office/drawing/2014/main" id="{CEB82FEF-EB99-6848-B60C-7F65A03697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6575" y="4581526"/>
            <a:ext cx="21399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10ps TOFPET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 30s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6C455793-D951-2A4C-81CC-D0E03D9C39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7350" y="1576388"/>
            <a:ext cx="2571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Conventional PET</a:t>
            </a:r>
          </a:p>
        </p:txBody>
      </p:sp>
    </p:spTree>
    <p:extLst>
      <p:ext uri="{BB962C8B-B14F-4D97-AF65-F5344CB8AC3E}">
        <p14:creationId xmlns:p14="http://schemas.microsoft.com/office/powerpoint/2010/main" val="1534557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uiExpand="1" build="p" bldLvl="2"/>
      <p:bldP spid="54" grpId="0"/>
      <p:bldP spid="180" grpId="0"/>
      <p:bldP spid="18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6689FC44-41F1-8A4D-9359-6C91DE3917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4500" y="1844675"/>
            <a:ext cx="5634038" cy="358140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2250"/>
              </a:spcAft>
              <a:defRPr/>
            </a:pPr>
            <a:r>
              <a:rPr lang="en-US" b="1" dirty="0">
                <a:latin typeface="Helvetica" pitchFamily="34" charset="0"/>
                <a:cs typeface="Helvetica" pitchFamily="34" charset="0"/>
              </a:rPr>
              <a:t>200-fold reduction in dose</a:t>
            </a:r>
          </a:p>
          <a:p>
            <a:pPr lvl="1">
              <a:spcAft>
                <a:spcPts val="2250"/>
              </a:spcAft>
              <a:defRPr/>
            </a:pPr>
            <a:r>
              <a:rPr lang="en-US" dirty="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Whole-body PET at ~0.03 </a:t>
            </a:r>
            <a:r>
              <a:rPr lang="en-US" dirty="0" err="1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mSv</a:t>
            </a:r>
            <a:endParaRPr lang="en-US" dirty="0">
              <a:solidFill>
                <a:schemeClr val="tx2"/>
              </a:solidFill>
              <a:latin typeface="Helvetica" pitchFamily="34" charset="0"/>
              <a:cs typeface="Helvetica" pitchFamily="34" charset="0"/>
            </a:endParaRPr>
          </a:p>
          <a:p>
            <a:pPr lvl="1">
              <a:spcAft>
                <a:spcPts val="2250"/>
              </a:spcAft>
              <a:defRPr/>
            </a:pPr>
            <a:r>
              <a:rPr lang="en-US" dirty="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Annual natural background is ~2.4 </a:t>
            </a:r>
            <a:r>
              <a:rPr lang="en-US" dirty="0" err="1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mSv</a:t>
            </a:r>
            <a:endParaRPr lang="en-US" dirty="0">
              <a:solidFill>
                <a:schemeClr val="tx2"/>
              </a:solidFill>
              <a:latin typeface="Helvetica" pitchFamily="34" charset="0"/>
              <a:cs typeface="Helvetica" pitchFamily="34" charset="0"/>
            </a:endParaRPr>
          </a:p>
          <a:p>
            <a:pPr lvl="1">
              <a:spcAft>
                <a:spcPts val="2250"/>
              </a:spcAft>
              <a:defRPr/>
            </a:pPr>
            <a:r>
              <a:rPr lang="en-US" dirty="0">
                <a:latin typeface="Helvetica" pitchFamily="34" charset="0"/>
                <a:cs typeface="Helvetica" pitchFamily="34" charset="0"/>
              </a:rPr>
              <a:t>Return flight (SFO-FRA) is ~0.11 </a:t>
            </a:r>
            <a:r>
              <a:rPr lang="en-US" dirty="0" err="1">
                <a:latin typeface="Helvetica" pitchFamily="34" charset="0"/>
                <a:cs typeface="Helvetica" pitchFamily="34" charset="0"/>
              </a:rPr>
              <a:t>mSv</a:t>
            </a:r>
            <a:endParaRPr lang="en-US" dirty="0">
              <a:latin typeface="Helvetica" pitchFamily="34" charset="0"/>
              <a:cs typeface="Helvetica" pitchFamily="34" charset="0"/>
            </a:endParaRPr>
          </a:p>
          <a:p>
            <a:pPr lvl="1">
              <a:spcAft>
                <a:spcPts val="2250"/>
              </a:spcAft>
              <a:defRPr/>
            </a:pPr>
            <a:r>
              <a:rPr lang="en-US" dirty="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PET can be used with minimal risk – new populations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3CEA0FE-B63F-F64E-8CD8-F21DA6A00329}"/>
              </a:ext>
            </a:extLst>
          </p:cNvPr>
          <p:cNvGrpSpPr>
            <a:grpSpLocks/>
          </p:cNvGrpSpPr>
          <p:nvPr/>
        </p:nvGrpSpPr>
        <p:grpSpPr bwMode="auto">
          <a:xfrm>
            <a:off x="7550151" y="2203451"/>
            <a:ext cx="2570163" cy="1757363"/>
            <a:chOff x="5868144" y="1059582"/>
            <a:chExt cx="2570743" cy="1757276"/>
          </a:xfrm>
        </p:grpSpPr>
        <p:sp>
          <p:nvSpPr>
            <p:cNvPr id="74762" name="TextBox 47">
              <a:extLst>
                <a:ext uri="{FF2B5EF4-FFF2-40B4-BE49-F238E27FC236}">
                  <a16:creationId xmlns:a16="http://schemas.microsoft.com/office/drawing/2014/main" id="{64272029-208B-5945-A219-16346E9F78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68144" y="2416748"/>
              <a:ext cx="257074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20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Conventional PET</a:t>
              </a:r>
            </a:p>
          </p:txBody>
        </p:sp>
        <p:pic>
          <p:nvPicPr>
            <p:cNvPr id="74763" name="Picture 53">
              <a:extLst>
                <a:ext uri="{FF2B5EF4-FFF2-40B4-BE49-F238E27FC236}">
                  <a16:creationId xmlns:a16="http://schemas.microsoft.com/office/drawing/2014/main" id="{D9178C6C-4B14-C14A-B64F-A04761448A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293866" y="1059582"/>
              <a:ext cx="1525906" cy="1371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41E679A-3B88-784B-824C-399F142F0E0D}"/>
                </a:ext>
              </a:extLst>
            </p:cNvPr>
            <p:cNvSpPr/>
            <p:nvPr/>
          </p:nvSpPr>
          <p:spPr>
            <a:xfrm>
              <a:off x="6598663" y="1131590"/>
              <a:ext cx="1221107" cy="1290790"/>
            </a:xfrm>
            <a:prstGeom prst="rect">
              <a:avLst/>
            </a:prstGeom>
            <a:gradFill flip="none" rotWithShape="1">
              <a:gsLst>
                <a:gs pos="71000">
                  <a:schemeClr val="bg1"/>
                </a:gs>
                <a:gs pos="100000">
                  <a:schemeClr val="bg1">
                    <a:alpha val="26000"/>
                  </a:schemeClr>
                </a:gs>
              </a:gsLst>
              <a:lin ang="1056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pic>
          <p:nvPicPr>
            <p:cNvPr id="74767" name="Picture 51">
              <a:extLst>
                <a:ext uri="{FF2B5EF4-FFF2-40B4-BE49-F238E27FC236}">
                  <a16:creationId xmlns:a16="http://schemas.microsoft.com/office/drawing/2014/main" id="{38B515B6-7925-1447-BC27-21C90C3556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4001" y="1134969"/>
              <a:ext cx="686684" cy="514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86DF9B9-8706-5D42-901C-EA9E575FF954}"/>
              </a:ext>
            </a:extLst>
          </p:cNvPr>
          <p:cNvGrpSpPr>
            <a:grpSpLocks/>
          </p:cNvGrpSpPr>
          <p:nvPr/>
        </p:nvGrpSpPr>
        <p:grpSpPr bwMode="auto">
          <a:xfrm>
            <a:off x="7680325" y="3956051"/>
            <a:ext cx="2139950" cy="1704975"/>
            <a:chOff x="6049576" y="2966192"/>
            <a:chExt cx="2139761" cy="1705936"/>
          </a:xfrm>
        </p:grpSpPr>
        <p:sp>
          <p:nvSpPr>
            <p:cNvPr id="74758" name="TextBox 46">
              <a:extLst>
                <a:ext uri="{FF2B5EF4-FFF2-40B4-BE49-F238E27FC236}">
                  <a16:creationId xmlns:a16="http://schemas.microsoft.com/office/drawing/2014/main" id="{96B39FAE-3653-194F-8384-81D276EAF5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49576" y="4272018"/>
              <a:ext cx="213976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20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10ps TOFPET</a:t>
              </a:r>
            </a:p>
          </p:txBody>
        </p:sp>
        <p:pic>
          <p:nvPicPr>
            <p:cNvPr id="74759" name="Picture 56">
              <a:extLst>
                <a:ext uri="{FF2B5EF4-FFF2-40B4-BE49-F238E27FC236}">
                  <a16:creationId xmlns:a16="http://schemas.microsoft.com/office/drawing/2014/main" id="{E21A5110-99D3-884F-8868-5951674BC4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344667" y="2966192"/>
              <a:ext cx="1525906" cy="1371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59EB5B31-0C32-EF42-B2AD-AE993276C3C9}"/>
                </a:ext>
              </a:extLst>
            </p:cNvPr>
            <p:cNvSpPr/>
            <p:nvPr/>
          </p:nvSpPr>
          <p:spPr>
            <a:xfrm>
              <a:off x="6979769" y="3004313"/>
              <a:ext cx="877810" cy="1289777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76000">
                  <a:schemeClr val="bg1">
                    <a:alpha val="26000"/>
                  </a:schemeClr>
                </a:gs>
              </a:gsLst>
              <a:lin ang="1056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pic>
          <p:nvPicPr>
            <p:cNvPr id="74761" name="Picture 57">
              <a:extLst>
                <a:ext uri="{FF2B5EF4-FFF2-40B4-BE49-F238E27FC236}">
                  <a16:creationId xmlns:a16="http://schemas.microsoft.com/office/drawing/2014/main" id="{849AB58B-11EE-904C-9135-B57053A767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1335" y="3067790"/>
              <a:ext cx="686684" cy="514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295AF221-B7AC-FC4D-9F21-CF941E2D0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75" y="0"/>
            <a:ext cx="6408738" cy="838200"/>
          </a:xfrm>
        </p:spPr>
        <p:txBody>
          <a:bodyPr/>
          <a:lstStyle/>
          <a:p>
            <a:pPr>
              <a:defRPr/>
            </a:pPr>
            <a:r>
              <a:rPr lang="fr-FR" sz="3600" dirty="0"/>
              <a:t>Image </a:t>
            </a:r>
            <a:r>
              <a:rPr lang="fr-FR" sz="3600" dirty="0" err="1"/>
              <a:t>Gently</a:t>
            </a:r>
            <a:r>
              <a:rPr lang="fr-FR" sz="3600" dirty="0"/>
              <a:t> (</a:t>
            </a:r>
            <a:r>
              <a:rPr lang="fr-FR" sz="3600" dirty="0" err="1"/>
              <a:t>Low</a:t>
            </a:r>
            <a:r>
              <a:rPr lang="fr-FR" sz="3600" dirty="0"/>
              <a:t> Dose)</a:t>
            </a:r>
          </a:p>
        </p:txBody>
      </p:sp>
      <p:sp>
        <p:nvSpPr>
          <p:cNvPr id="74757" name="TextBox 13">
            <a:extLst>
              <a:ext uri="{FF2B5EF4-FFF2-40B4-BE49-F238E27FC236}">
                <a16:creationId xmlns:a16="http://schemas.microsoft.com/office/drawing/2014/main" id="{FDE2533B-6498-A74E-8B56-6AB14C4550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3588" y="6176964"/>
            <a:ext cx="2330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200" i="1">
                <a:solidFill>
                  <a:schemeClr val="tx1"/>
                </a:solidFill>
              </a:rPr>
              <a:t>Adapted from S. Cherry, UC Davis</a:t>
            </a:r>
          </a:p>
        </p:txBody>
      </p:sp>
    </p:spTree>
    <p:extLst>
      <p:ext uri="{BB962C8B-B14F-4D97-AF65-F5344CB8AC3E}">
        <p14:creationId xmlns:p14="http://schemas.microsoft.com/office/powerpoint/2010/main" val="3145694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uiExpand="1" build="p" bldLvl="2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7EA988C-44B3-D14B-8ABB-E5B9BA85B7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947863" y="3657601"/>
            <a:ext cx="15113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1039D180-679A-5C4C-A6BF-60855BC5AF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213" y="5013325"/>
            <a:ext cx="21383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10ps TOFPET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DBA4A87-606E-3244-BC3F-EEA2F66EAC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8926" y="2636838"/>
            <a:ext cx="2397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Conventional PET</a:t>
            </a:r>
          </a:p>
        </p:txBody>
      </p:sp>
      <p:grpSp>
        <p:nvGrpSpPr>
          <p:cNvPr id="49" name="Group 24">
            <a:extLst>
              <a:ext uri="{FF2B5EF4-FFF2-40B4-BE49-F238E27FC236}">
                <a16:creationId xmlns:a16="http://schemas.microsoft.com/office/drawing/2014/main" id="{4E5A9449-44D9-4C4B-B8D4-E476F9A083E6}"/>
              </a:ext>
            </a:extLst>
          </p:cNvPr>
          <p:cNvGrpSpPr>
            <a:grpSpLocks/>
          </p:cNvGrpSpPr>
          <p:nvPr/>
        </p:nvGrpSpPr>
        <p:grpSpPr bwMode="auto">
          <a:xfrm>
            <a:off x="7369175" y="1557339"/>
            <a:ext cx="3162300" cy="681037"/>
            <a:chOff x="2260007" y="2086622"/>
            <a:chExt cx="5875210" cy="2014454"/>
          </a:xfrm>
        </p:grpSpPr>
        <p:pic>
          <p:nvPicPr>
            <p:cNvPr id="75972" name="Picture 49">
              <a:extLst>
                <a:ext uri="{FF2B5EF4-FFF2-40B4-BE49-F238E27FC236}">
                  <a16:creationId xmlns:a16="http://schemas.microsoft.com/office/drawing/2014/main" id="{9244DC42-A804-9C49-B54D-CE9D3CBAE1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399331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73" name="Picture 50">
              <a:extLst>
                <a:ext uri="{FF2B5EF4-FFF2-40B4-BE49-F238E27FC236}">
                  <a16:creationId xmlns:a16="http://schemas.microsoft.com/office/drawing/2014/main" id="{600080C2-6089-E648-8D29-8149C5350D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692430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74" name="Picture 51">
              <a:extLst>
                <a:ext uri="{FF2B5EF4-FFF2-40B4-BE49-F238E27FC236}">
                  <a16:creationId xmlns:a16="http://schemas.microsoft.com/office/drawing/2014/main" id="{66479EA1-9B17-8A4C-A237-C02D0A49EE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985529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75" name="Picture 52">
              <a:extLst>
                <a:ext uri="{FF2B5EF4-FFF2-40B4-BE49-F238E27FC236}">
                  <a16:creationId xmlns:a16="http://schemas.microsoft.com/office/drawing/2014/main" id="{8D680D7A-7405-EF47-8792-95C366F434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278628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76" name="Picture 53">
              <a:extLst>
                <a:ext uri="{FF2B5EF4-FFF2-40B4-BE49-F238E27FC236}">
                  <a16:creationId xmlns:a16="http://schemas.microsoft.com/office/drawing/2014/main" id="{50042132-DF36-1D47-8E6C-A2ACA352CE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571727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77" name="Picture 54">
              <a:extLst>
                <a:ext uri="{FF2B5EF4-FFF2-40B4-BE49-F238E27FC236}">
                  <a16:creationId xmlns:a16="http://schemas.microsoft.com/office/drawing/2014/main" id="{4EB321CF-7DD9-004A-88E2-BC680B98C1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878058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78" name="Picture 55">
              <a:extLst>
                <a:ext uri="{FF2B5EF4-FFF2-40B4-BE49-F238E27FC236}">
                  <a16:creationId xmlns:a16="http://schemas.microsoft.com/office/drawing/2014/main" id="{E31C1E72-DC78-6349-8090-B08534EB8E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171157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79" name="Picture 56">
              <a:extLst>
                <a:ext uri="{FF2B5EF4-FFF2-40B4-BE49-F238E27FC236}">
                  <a16:creationId xmlns:a16="http://schemas.microsoft.com/office/drawing/2014/main" id="{315A6DF6-6111-934F-A2EA-D5066C7F3F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464256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80" name="Picture 57">
              <a:extLst>
                <a:ext uri="{FF2B5EF4-FFF2-40B4-BE49-F238E27FC236}">
                  <a16:creationId xmlns:a16="http://schemas.microsoft.com/office/drawing/2014/main" id="{34760A2C-5ED2-8940-B1B1-662FCE7252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757355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81" name="Picture 58">
              <a:extLst>
                <a:ext uri="{FF2B5EF4-FFF2-40B4-BE49-F238E27FC236}">
                  <a16:creationId xmlns:a16="http://schemas.microsoft.com/office/drawing/2014/main" id="{072399A6-F2A3-704A-AB2B-6843A4F1D9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050454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82" name="Picture 59">
              <a:extLst>
                <a:ext uri="{FF2B5EF4-FFF2-40B4-BE49-F238E27FC236}">
                  <a16:creationId xmlns:a16="http://schemas.microsoft.com/office/drawing/2014/main" id="{9E7677C0-924D-DC4A-A7CF-ADC078642D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343553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83" name="Picture 60">
              <a:extLst>
                <a:ext uri="{FF2B5EF4-FFF2-40B4-BE49-F238E27FC236}">
                  <a16:creationId xmlns:a16="http://schemas.microsoft.com/office/drawing/2014/main" id="{F64C51C9-B241-EB45-95AC-1A9E68367E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636652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84" name="Picture 61">
              <a:extLst>
                <a:ext uri="{FF2B5EF4-FFF2-40B4-BE49-F238E27FC236}">
                  <a16:creationId xmlns:a16="http://schemas.microsoft.com/office/drawing/2014/main" id="{B594E3E3-F0B4-3143-89AB-DB9D4D82BF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929751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85" name="Picture 62">
              <a:extLst>
                <a:ext uri="{FF2B5EF4-FFF2-40B4-BE49-F238E27FC236}">
                  <a16:creationId xmlns:a16="http://schemas.microsoft.com/office/drawing/2014/main" id="{ACDD9841-0A5C-7348-9166-7B86A60B9B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222850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86" name="Picture 63">
              <a:extLst>
                <a:ext uri="{FF2B5EF4-FFF2-40B4-BE49-F238E27FC236}">
                  <a16:creationId xmlns:a16="http://schemas.microsoft.com/office/drawing/2014/main" id="{7949A104-9970-834A-A43D-6438208BB5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515949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87" name="Picture 64">
              <a:extLst>
                <a:ext uri="{FF2B5EF4-FFF2-40B4-BE49-F238E27FC236}">
                  <a16:creationId xmlns:a16="http://schemas.microsoft.com/office/drawing/2014/main" id="{5601B258-7BEA-5643-B49E-2B2F3408C5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809048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88" name="Picture 65">
              <a:extLst>
                <a:ext uri="{FF2B5EF4-FFF2-40B4-BE49-F238E27FC236}">
                  <a16:creationId xmlns:a16="http://schemas.microsoft.com/office/drawing/2014/main" id="{155D6EA3-2A19-E64C-B6EE-9B00B514CC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102147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89" name="Picture 66">
              <a:extLst>
                <a:ext uri="{FF2B5EF4-FFF2-40B4-BE49-F238E27FC236}">
                  <a16:creationId xmlns:a16="http://schemas.microsoft.com/office/drawing/2014/main" id="{574F1941-F51A-AD45-A757-7927E7CA31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395246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90" name="Picture 67">
              <a:extLst>
                <a:ext uri="{FF2B5EF4-FFF2-40B4-BE49-F238E27FC236}">
                  <a16:creationId xmlns:a16="http://schemas.microsoft.com/office/drawing/2014/main" id="{0472EE42-FCE8-1F49-B708-3A1C7EE9FD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688345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91" name="Picture 68">
              <a:extLst>
                <a:ext uri="{FF2B5EF4-FFF2-40B4-BE49-F238E27FC236}">
                  <a16:creationId xmlns:a16="http://schemas.microsoft.com/office/drawing/2014/main" id="{1C7E5719-AE82-5D45-92D5-61DA0A5695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981444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6" name="Group 24">
            <a:extLst>
              <a:ext uri="{FF2B5EF4-FFF2-40B4-BE49-F238E27FC236}">
                <a16:creationId xmlns:a16="http://schemas.microsoft.com/office/drawing/2014/main" id="{969EC0A8-ABED-AF43-97D3-9FAA5E07DB79}"/>
              </a:ext>
            </a:extLst>
          </p:cNvPr>
          <p:cNvGrpSpPr>
            <a:grpSpLocks/>
          </p:cNvGrpSpPr>
          <p:nvPr/>
        </p:nvGrpSpPr>
        <p:grpSpPr bwMode="auto">
          <a:xfrm>
            <a:off x="7394575" y="2349501"/>
            <a:ext cx="3162300" cy="682625"/>
            <a:chOff x="2260007" y="2086622"/>
            <a:chExt cx="5875210" cy="2014454"/>
          </a:xfrm>
        </p:grpSpPr>
        <p:pic>
          <p:nvPicPr>
            <p:cNvPr id="75952" name="Picture 196">
              <a:extLst>
                <a:ext uri="{FF2B5EF4-FFF2-40B4-BE49-F238E27FC236}">
                  <a16:creationId xmlns:a16="http://schemas.microsoft.com/office/drawing/2014/main" id="{51C1EDF6-D6A1-E749-AF01-B0B1A6DA51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399331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53" name="Picture 197">
              <a:extLst>
                <a:ext uri="{FF2B5EF4-FFF2-40B4-BE49-F238E27FC236}">
                  <a16:creationId xmlns:a16="http://schemas.microsoft.com/office/drawing/2014/main" id="{49FDB66A-7ECF-2449-B48F-E13474BDA1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692430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54" name="Picture 198">
              <a:extLst>
                <a:ext uri="{FF2B5EF4-FFF2-40B4-BE49-F238E27FC236}">
                  <a16:creationId xmlns:a16="http://schemas.microsoft.com/office/drawing/2014/main" id="{DB2FCC87-DEAD-CE40-A7E8-836AC8CA12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985529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55" name="Picture 199">
              <a:extLst>
                <a:ext uri="{FF2B5EF4-FFF2-40B4-BE49-F238E27FC236}">
                  <a16:creationId xmlns:a16="http://schemas.microsoft.com/office/drawing/2014/main" id="{11BA3BE3-4826-5143-A630-BADDFB1E51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278628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56" name="Picture 200">
              <a:extLst>
                <a:ext uri="{FF2B5EF4-FFF2-40B4-BE49-F238E27FC236}">
                  <a16:creationId xmlns:a16="http://schemas.microsoft.com/office/drawing/2014/main" id="{13D294B0-E962-B64F-9352-F18DE456E1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571727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57" name="Picture 201">
              <a:extLst>
                <a:ext uri="{FF2B5EF4-FFF2-40B4-BE49-F238E27FC236}">
                  <a16:creationId xmlns:a16="http://schemas.microsoft.com/office/drawing/2014/main" id="{29FD8667-683B-DA4D-97C1-FBCB95392C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878058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58" name="Picture 202">
              <a:extLst>
                <a:ext uri="{FF2B5EF4-FFF2-40B4-BE49-F238E27FC236}">
                  <a16:creationId xmlns:a16="http://schemas.microsoft.com/office/drawing/2014/main" id="{76892BB8-E649-6940-B396-A8E064D369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171157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59" name="Picture 203">
              <a:extLst>
                <a:ext uri="{FF2B5EF4-FFF2-40B4-BE49-F238E27FC236}">
                  <a16:creationId xmlns:a16="http://schemas.microsoft.com/office/drawing/2014/main" id="{07B731A5-8FA0-8246-9001-75FE34A06C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464256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60" name="Picture 204">
              <a:extLst>
                <a:ext uri="{FF2B5EF4-FFF2-40B4-BE49-F238E27FC236}">
                  <a16:creationId xmlns:a16="http://schemas.microsoft.com/office/drawing/2014/main" id="{F1FF7DEA-5F6E-3340-B85B-57A2704C36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757355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61" name="Picture 205">
              <a:extLst>
                <a:ext uri="{FF2B5EF4-FFF2-40B4-BE49-F238E27FC236}">
                  <a16:creationId xmlns:a16="http://schemas.microsoft.com/office/drawing/2014/main" id="{8F56E345-00BC-E846-BF78-36BF93092B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050454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62" name="Picture 206">
              <a:extLst>
                <a:ext uri="{FF2B5EF4-FFF2-40B4-BE49-F238E27FC236}">
                  <a16:creationId xmlns:a16="http://schemas.microsoft.com/office/drawing/2014/main" id="{372D64CE-FA0E-334E-97CA-39B7D26646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343553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63" name="Picture 207">
              <a:extLst>
                <a:ext uri="{FF2B5EF4-FFF2-40B4-BE49-F238E27FC236}">
                  <a16:creationId xmlns:a16="http://schemas.microsoft.com/office/drawing/2014/main" id="{34DAD4FA-D60B-8B44-942E-1BEE19AA41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636652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64" name="Picture 208">
              <a:extLst>
                <a:ext uri="{FF2B5EF4-FFF2-40B4-BE49-F238E27FC236}">
                  <a16:creationId xmlns:a16="http://schemas.microsoft.com/office/drawing/2014/main" id="{0A2FED41-A0E4-4847-8BA3-133781E465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929751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65" name="Picture 209">
              <a:extLst>
                <a:ext uri="{FF2B5EF4-FFF2-40B4-BE49-F238E27FC236}">
                  <a16:creationId xmlns:a16="http://schemas.microsoft.com/office/drawing/2014/main" id="{6DC5DE29-7E42-1C45-B768-FDB36EA700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222850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66" name="Picture 210">
              <a:extLst>
                <a:ext uri="{FF2B5EF4-FFF2-40B4-BE49-F238E27FC236}">
                  <a16:creationId xmlns:a16="http://schemas.microsoft.com/office/drawing/2014/main" id="{C5CEBF2C-BF16-A84D-BDC9-964DD005B8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515949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67" name="Picture 211">
              <a:extLst>
                <a:ext uri="{FF2B5EF4-FFF2-40B4-BE49-F238E27FC236}">
                  <a16:creationId xmlns:a16="http://schemas.microsoft.com/office/drawing/2014/main" id="{6AEA7146-D491-CF41-8BC5-40EF05205A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809048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68" name="Picture 212">
              <a:extLst>
                <a:ext uri="{FF2B5EF4-FFF2-40B4-BE49-F238E27FC236}">
                  <a16:creationId xmlns:a16="http://schemas.microsoft.com/office/drawing/2014/main" id="{303DAC17-49C4-B445-BD2F-4BB138D6F9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102147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69" name="Picture 213">
              <a:extLst>
                <a:ext uri="{FF2B5EF4-FFF2-40B4-BE49-F238E27FC236}">
                  <a16:creationId xmlns:a16="http://schemas.microsoft.com/office/drawing/2014/main" id="{81E65FD6-C967-2B41-A254-2F45C7BE57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395246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70" name="Picture 214">
              <a:extLst>
                <a:ext uri="{FF2B5EF4-FFF2-40B4-BE49-F238E27FC236}">
                  <a16:creationId xmlns:a16="http://schemas.microsoft.com/office/drawing/2014/main" id="{5B9E7D46-6EF9-E34D-8F87-3692BE7C9B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688345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71" name="Picture 215">
              <a:extLst>
                <a:ext uri="{FF2B5EF4-FFF2-40B4-BE49-F238E27FC236}">
                  <a16:creationId xmlns:a16="http://schemas.microsoft.com/office/drawing/2014/main" id="{0B923056-1AF6-E044-B986-1605132748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981444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7" name="Group 24">
            <a:extLst>
              <a:ext uri="{FF2B5EF4-FFF2-40B4-BE49-F238E27FC236}">
                <a16:creationId xmlns:a16="http://schemas.microsoft.com/office/drawing/2014/main" id="{A2DECB96-2461-694F-B0AB-998344CB6F10}"/>
              </a:ext>
            </a:extLst>
          </p:cNvPr>
          <p:cNvGrpSpPr>
            <a:grpSpLocks/>
          </p:cNvGrpSpPr>
          <p:nvPr/>
        </p:nvGrpSpPr>
        <p:grpSpPr bwMode="auto">
          <a:xfrm>
            <a:off x="7397750" y="3143250"/>
            <a:ext cx="3162300" cy="681038"/>
            <a:chOff x="2260007" y="2086622"/>
            <a:chExt cx="5875210" cy="2014454"/>
          </a:xfrm>
        </p:grpSpPr>
        <p:pic>
          <p:nvPicPr>
            <p:cNvPr id="75932" name="Picture 217">
              <a:extLst>
                <a:ext uri="{FF2B5EF4-FFF2-40B4-BE49-F238E27FC236}">
                  <a16:creationId xmlns:a16="http://schemas.microsoft.com/office/drawing/2014/main" id="{5D13E09D-14C7-0D4B-80B4-809E588268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399331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33" name="Picture 218">
              <a:extLst>
                <a:ext uri="{FF2B5EF4-FFF2-40B4-BE49-F238E27FC236}">
                  <a16:creationId xmlns:a16="http://schemas.microsoft.com/office/drawing/2014/main" id="{440DC24E-78DE-0D4C-A54C-72E9A4699A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692430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34" name="Picture 219">
              <a:extLst>
                <a:ext uri="{FF2B5EF4-FFF2-40B4-BE49-F238E27FC236}">
                  <a16:creationId xmlns:a16="http://schemas.microsoft.com/office/drawing/2014/main" id="{EF699014-777B-6348-8B94-F4B5954F92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985529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35" name="Picture 220">
              <a:extLst>
                <a:ext uri="{FF2B5EF4-FFF2-40B4-BE49-F238E27FC236}">
                  <a16:creationId xmlns:a16="http://schemas.microsoft.com/office/drawing/2014/main" id="{C34EFB94-79C9-B04F-976A-33A12384DE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278628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36" name="Picture 221">
              <a:extLst>
                <a:ext uri="{FF2B5EF4-FFF2-40B4-BE49-F238E27FC236}">
                  <a16:creationId xmlns:a16="http://schemas.microsoft.com/office/drawing/2014/main" id="{7DCBD0C5-21C8-224F-B166-42C0CC9153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571727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37" name="Picture 222">
              <a:extLst>
                <a:ext uri="{FF2B5EF4-FFF2-40B4-BE49-F238E27FC236}">
                  <a16:creationId xmlns:a16="http://schemas.microsoft.com/office/drawing/2014/main" id="{EE19341E-926D-624E-956B-BB214D5BD1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878058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38" name="Picture 223">
              <a:extLst>
                <a:ext uri="{FF2B5EF4-FFF2-40B4-BE49-F238E27FC236}">
                  <a16:creationId xmlns:a16="http://schemas.microsoft.com/office/drawing/2014/main" id="{E77BED32-5216-AA45-967C-0FC09D6BA9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171157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39" name="Picture 224">
              <a:extLst>
                <a:ext uri="{FF2B5EF4-FFF2-40B4-BE49-F238E27FC236}">
                  <a16:creationId xmlns:a16="http://schemas.microsoft.com/office/drawing/2014/main" id="{D10AB109-FAB9-B346-9910-8AE7F88245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464256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40" name="Picture 225">
              <a:extLst>
                <a:ext uri="{FF2B5EF4-FFF2-40B4-BE49-F238E27FC236}">
                  <a16:creationId xmlns:a16="http://schemas.microsoft.com/office/drawing/2014/main" id="{C6074A0E-E00C-094E-9E64-B50AAEFD67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757355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41" name="Picture 226">
              <a:extLst>
                <a:ext uri="{FF2B5EF4-FFF2-40B4-BE49-F238E27FC236}">
                  <a16:creationId xmlns:a16="http://schemas.microsoft.com/office/drawing/2014/main" id="{888926C4-CA34-3646-AEC6-5D423B671A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050454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42" name="Picture 227">
              <a:extLst>
                <a:ext uri="{FF2B5EF4-FFF2-40B4-BE49-F238E27FC236}">
                  <a16:creationId xmlns:a16="http://schemas.microsoft.com/office/drawing/2014/main" id="{AFF53799-97A0-AA45-870C-39C6AAAFB6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343553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43" name="Picture 228">
              <a:extLst>
                <a:ext uri="{FF2B5EF4-FFF2-40B4-BE49-F238E27FC236}">
                  <a16:creationId xmlns:a16="http://schemas.microsoft.com/office/drawing/2014/main" id="{368CD1C3-D941-F64C-999A-AB77417E6D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636652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44" name="Picture 229">
              <a:extLst>
                <a:ext uri="{FF2B5EF4-FFF2-40B4-BE49-F238E27FC236}">
                  <a16:creationId xmlns:a16="http://schemas.microsoft.com/office/drawing/2014/main" id="{B1C63D74-C812-AA47-8B26-FCFC31D933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929751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45" name="Picture 230">
              <a:extLst>
                <a:ext uri="{FF2B5EF4-FFF2-40B4-BE49-F238E27FC236}">
                  <a16:creationId xmlns:a16="http://schemas.microsoft.com/office/drawing/2014/main" id="{91E98C6D-B9FB-3B44-996E-552F969B76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222850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46" name="Picture 231">
              <a:extLst>
                <a:ext uri="{FF2B5EF4-FFF2-40B4-BE49-F238E27FC236}">
                  <a16:creationId xmlns:a16="http://schemas.microsoft.com/office/drawing/2014/main" id="{9B2F3C35-43BD-FE41-A868-8AF911A133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515949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47" name="Picture 232">
              <a:extLst>
                <a:ext uri="{FF2B5EF4-FFF2-40B4-BE49-F238E27FC236}">
                  <a16:creationId xmlns:a16="http://schemas.microsoft.com/office/drawing/2014/main" id="{DF76040B-F09E-F841-93E5-262E554CDC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809048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48" name="Picture 233">
              <a:extLst>
                <a:ext uri="{FF2B5EF4-FFF2-40B4-BE49-F238E27FC236}">
                  <a16:creationId xmlns:a16="http://schemas.microsoft.com/office/drawing/2014/main" id="{A4E7EE03-7EC4-6648-BCDE-4642BFB19F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102147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49" name="Picture 234">
              <a:extLst>
                <a:ext uri="{FF2B5EF4-FFF2-40B4-BE49-F238E27FC236}">
                  <a16:creationId xmlns:a16="http://schemas.microsoft.com/office/drawing/2014/main" id="{40DA5227-8D65-694E-B027-75746941E2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395246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50" name="Picture 235">
              <a:extLst>
                <a:ext uri="{FF2B5EF4-FFF2-40B4-BE49-F238E27FC236}">
                  <a16:creationId xmlns:a16="http://schemas.microsoft.com/office/drawing/2014/main" id="{988CE505-3A19-6840-B1F3-5C12E048C6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688345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51" name="Picture 236">
              <a:extLst>
                <a:ext uri="{FF2B5EF4-FFF2-40B4-BE49-F238E27FC236}">
                  <a16:creationId xmlns:a16="http://schemas.microsoft.com/office/drawing/2014/main" id="{C27DB082-96BF-6449-BD7B-D79A69EE7A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981444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8" name="Group 24">
            <a:extLst>
              <a:ext uri="{FF2B5EF4-FFF2-40B4-BE49-F238E27FC236}">
                <a16:creationId xmlns:a16="http://schemas.microsoft.com/office/drawing/2014/main" id="{E262A0BC-1980-3344-B345-38B06F2A08C6}"/>
              </a:ext>
            </a:extLst>
          </p:cNvPr>
          <p:cNvGrpSpPr>
            <a:grpSpLocks/>
          </p:cNvGrpSpPr>
          <p:nvPr/>
        </p:nvGrpSpPr>
        <p:grpSpPr bwMode="auto">
          <a:xfrm>
            <a:off x="7410451" y="3935414"/>
            <a:ext cx="3160713" cy="682625"/>
            <a:chOff x="2260007" y="2086622"/>
            <a:chExt cx="5875210" cy="2014454"/>
          </a:xfrm>
        </p:grpSpPr>
        <p:pic>
          <p:nvPicPr>
            <p:cNvPr id="75912" name="Picture 238">
              <a:extLst>
                <a:ext uri="{FF2B5EF4-FFF2-40B4-BE49-F238E27FC236}">
                  <a16:creationId xmlns:a16="http://schemas.microsoft.com/office/drawing/2014/main" id="{957E8063-F163-294D-8BFB-105B90B702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399331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13" name="Picture 239">
              <a:extLst>
                <a:ext uri="{FF2B5EF4-FFF2-40B4-BE49-F238E27FC236}">
                  <a16:creationId xmlns:a16="http://schemas.microsoft.com/office/drawing/2014/main" id="{AC1F3A3B-F876-B047-9E3B-C2E6616BEF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692430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14" name="Picture 240">
              <a:extLst>
                <a:ext uri="{FF2B5EF4-FFF2-40B4-BE49-F238E27FC236}">
                  <a16:creationId xmlns:a16="http://schemas.microsoft.com/office/drawing/2014/main" id="{A4A6DAA4-9F79-DA4A-922C-E37352BE53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985529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15" name="Picture 241">
              <a:extLst>
                <a:ext uri="{FF2B5EF4-FFF2-40B4-BE49-F238E27FC236}">
                  <a16:creationId xmlns:a16="http://schemas.microsoft.com/office/drawing/2014/main" id="{2FB90A44-6E56-5F42-971B-4329229430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278628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16" name="Picture 242">
              <a:extLst>
                <a:ext uri="{FF2B5EF4-FFF2-40B4-BE49-F238E27FC236}">
                  <a16:creationId xmlns:a16="http://schemas.microsoft.com/office/drawing/2014/main" id="{E0FEED61-ACEE-9441-A427-84B7FDCE0A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571727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17" name="Picture 243">
              <a:extLst>
                <a:ext uri="{FF2B5EF4-FFF2-40B4-BE49-F238E27FC236}">
                  <a16:creationId xmlns:a16="http://schemas.microsoft.com/office/drawing/2014/main" id="{B152FEA2-DDB8-DE47-A944-9B41013184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878058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18" name="Picture 244">
              <a:extLst>
                <a:ext uri="{FF2B5EF4-FFF2-40B4-BE49-F238E27FC236}">
                  <a16:creationId xmlns:a16="http://schemas.microsoft.com/office/drawing/2014/main" id="{CD59CF57-86A1-F043-BF71-511E64069A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171157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19" name="Picture 245">
              <a:extLst>
                <a:ext uri="{FF2B5EF4-FFF2-40B4-BE49-F238E27FC236}">
                  <a16:creationId xmlns:a16="http://schemas.microsoft.com/office/drawing/2014/main" id="{5C717857-2327-9849-8980-E07807D8B0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464256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20" name="Picture 246">
              <a:extLst>
                <a:ext uri="{FF2B5EF4-FFF2-40B4-BE49-F238E27FC236}">
                  <a16:creationId xmlns:a16="http://schemas.microsoft.com/office/drawing/2014/main" id="{61B03A05-7F0C-0E43-B483-2EE9A30CE5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757355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21" name="Picture 247">
              <a:extLst>
                <a:ext uri="{FF2B5EF4-FFF2-40B4-BE49-F238E27FC236}">
                  <a16:creationId xmlns:a16="http://schemas.microsoft.com/office/drawing/2014/main" id="{41E89EDF-9E31-3244-B02C-40C649BA7C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050454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22" name="Picture 248">
              <a:extLst>
                <a:ext uri="{FF2B5EF4-FFF2-40B4-BE49-F238E27FC236}">
                  <a16:creationId xmlns:a16="http://schemas.microsoft.com/office/drawing/2014/main" id="{4B61D788-A3D9-1D4D-9E05-3EBFB57449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343553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23" name="Picture 249">
              <a:extLst>
                <a:ext uri="{FF2B5EF4-FFF2-40B4-BE49-F238E27FC236}">
                  <a16:creationId xmlns:a16="http://schemas.microsoft.com/office/drawing/2014/main" id="{EC32C777-D3C1-9841-9C5D-FB0F3811B5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636652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24" name="Picture 250">
              <a:extLst>
                <a:ext uri="{FF2B5EF4-FFF2-40B4-BE49-F238E27FC236}">
                  <a16:creationId xmlns:a16="http://schemas.microsoft.com/office/drawing/2014/main" id="{35F505B0-0A8B-774B-9734-29BBA468FF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929751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25" name="Picture 251">
              <a:extLst>
                <a:ext uri="{FF2B5EF4-FFF2-40B4-BE49-F238E27FC236}">
                  <a16:creationId xmlns:a16="http://schemas.microsoft.com/office/drawing/2014/main" id="{39E0C086-399C-FF48-9CC6-FFC853159A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222850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26" name="Picture 252">
              <a:extLst>
                <a:ext uri="{FF2B5EF4-FFF2-40B4-BE49-F238E27FC236}">
                  <a16:creationId xmlns:a16="http://schemas.microsoft.com/office/drawing/2014/main" id="{6FA3F50D-B659-A04D-ACD4-2F9EF336A9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515949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27" name="Picture 253">
              <a:extLst>
                <a:ext uri="{FF2B5EF4-FFF2-40B4-BE49-F238E27FC236}">
                  <a16:creationId xmlns:a16="http://schemas.microsoft.com/office/drawing/2014/main" id="{0A8A685A-1667-4743-A215-156F648328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809048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28" name="Picture 254">
              <a:extLst>
                <a:ext uri="{FF2B5EF4-FFF2-40B4-BE49-F238E27FC236}">
                  <a16:creationId xmlns:a16="http://schemas.microsoft.com/office/drawing/2014/main" id="{D0210020-19F5-7346-9786-6B7FB60B43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102147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29" name="Picture 255">
              <a:extLst>
                <a:ext uri="{FF2B5EF4-FFF2-40B4-BE49-F238E27FC236}">
                  <a16:creationId xmlns:a16="http://schemas.microsoft.com/office/drawing/2014/main" id="{476B1903-0EFF-A94E-B401-8AF923F550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395246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30" name="Picture 256">
              <a:extLst>
                <a:ext uri="{FF2B5EF4-FFF2-40B4-BE49-F238E27FC236}">
                  <a16:creationId xmlns:a16="http://schemas.microsoft.com/office/drawing/2014/main" id="{703C84B6-B53D-4345-86F4-458452AE72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688345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31" name="Picture 257">
              <a:extLst>
                <a:ext uri="{FF2B5EF4-FFF2-40B4-BE49-F238E27FC236}">
                  <a16:creationId xmlns:a16="http://schemas.microsoft.com/office/drawing/2014/main" id="{B0B16A74-AE4F-994F-BBD5-4086A2743C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981444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9" name="Group 24">
            <a:extLst>
              <a:ext uri="{FF2B5EF4-FFF2-40B4-BE49-F238E27FC236}">
                <a16:creationId xmlns:a16="http://schemas.microsoft.com/office/drawing/2014/main" id="{DB6947EF-254F-2040-AAF2-BF6D996EAA02}"/>
              </a:ext>
            </a:extLst>
          </p:cNvPr>
          <p:cNvGrpSpPr>
            <a:grpSpLocks/>
          </p:cNvGrpSpPr>
          <p:nvPr/>
        </p:nvGrpSpPr>
        <p:grpSpPr bwMode="auto">
          <a:xfrm>
            <a:off x="7407276" y="4729164"/>
            <a:ext cx="3160713" cy="681037"/>
            <a:chOff x="2260007" y="2086622"/>
            <a:chExt cx="5875210" cy="2014454"/>
          </a:xfrm>
        </p:grpSpPr>
        <p:pic>
          <p:nvPicPr>
            <p:cNvPr id="75892" name="Picture 259">
              <a:extLst>
                <a:ext uri="{FF2B5EF4-FFF2-40B4-BE49-F238E27FC236}">
                  <a16:creationId xmlns:a16="http://schemas.microsoft.com/office/drawing/2014/main" id="{E85BE4BC-90E5-5E45-BD42-EB6875A750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399331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93" name="Picture 260">
              <a:extLst>
                <a:ext uri="{FF2B5EF4-FFF2-40B4-BE49-F238E27FC236}">
                  <a16:creationId xmlns:a16="http://schemas.microsoft.com/office/drawing/2014/main" id="{188F17C1-EFD2-164A-814A-3DBE40556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692430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94" name="Picture 261">
              <a:extLst>
                <a:ext uri="{FF2B5EF4-FFF2-40B4-BE49-F238E27FC236}">
                  <a16:creationId xmlns:a16="http://schemas.microsoft.com/office/drawing/2014/main" id="{37B0C65F-2B0C-724D-9F07-8322613359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985529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95" name="Picture 262">
              <a:extLst>
                <a:ext uri="{FF2B5EF4-FFF2-40B4-BE49-F238E27FC236}">
                  <a16:creationId xmlns:a16="http://schemas.microsoft.com/office/drawing/2014/main" id="{72FDDAAE-5F15-4740-8221-4407E72F50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278628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96" name="Picture 263">
              <a:extLst>
                <a:ext uri="{FF2B5EF4-FFF2-40B4-BE49-F238E27FC236}">
                  <a16:creationId xmlns:a16="http://schemas.microsoft.com/office/drawing/2014/main" id="{17D04577-80F8-2346-AFCC-7A9BC0ED04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571727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97" name="Picture 264">
              <a:extLst>
                <a:ext uri="{FF2B5EF4-FFF2-40B4-BE49-F238E27FC236}">
                  <a16:creationId xmlns:a16="http://schemas.microsoft.com/office/drawing/2014/main" id="{1ECBB11A-5260-1A49-9D83-6F9CC571CA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878058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98" name="Picture 265">
              <a:extLst>
                <a:ext uri="{FF2B5EF4-FFF2-40B4-BE49-F238E27FC236}">
                  <a16:creationId xmlns:a16="http://schemas.microsoft.com/office/drawing/2014/main" id="{72F702EB-D533-7A4B-8E6C-44BDEF37D1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171157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99" name="Picture 266">
              <a:extLst>
                <a:ext uri="{FF2B5EF4-FFF2-40B4-BE49-F238E27FC236}">
                  <a16:creationId xmlns:a16="http://schemas.microsoft.com/office/drawing/2014/main" id="{12CD42F5-2E81-234B-859F-0FB99C9BD7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464256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00" name="Picture 267">
              <a:extLst>
                <a:ext uri="{FF2B5EF4-FFF2-40B4-BE49-F238E27FC236}">
                  <a16:creationId xmlns:a16="http://schemas.microsoft.com/office/drawing/2014/main" id="{252E7B34-5D0E-4A44-8078-D1ECDE12E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757355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01" name="Picture 268">
              <a:extLst>
                <a:ext uri="{FF2B5EF4-FFF2-40B4-BE49-F238E27FC236}">
                  <a16:creationId xmlns:a16="http://schemas.microsoft.com/office/drawing/2014/main" id="{9DFEF6B3-42A7-E94C-810E-34FCD5A20E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050454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02" name="Picture 269">
              <a:extLst>
                <a:ext uri="{FF2B5EF4-FFF2-40B4-BE49-F238E27FC236}">
                  <a16:creationId xmlns:a16="http://schemas.microsoft.com/office/drawing/2014/main" id="{F4489E10-7FAB-F547-8306-59BAF75329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343553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03" name="Picture 270">
              <a:extLst>
                <a:ext uri="{FF2B5EF4-FFF2-40B4-BE49-F238E27FC236}">
                  <a16:creationId xmlns:a16="http://schemas.microsoft.com/office/drawing/2014/main" id="{0CF89778-FB3B-454A-8736-2A0D14F408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636652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04" name="Picture 271">
              <a:extLst>
                <a:ext uri="{FF2B5EF4-FFF2-40B4-BE49-F238E27FC236}">
                  <a16:creationId xmlns:a16="http://schemas.microsoft.com/office/drawing/2014/main" id="{BC10AAE1-55BB-A14A-90FD-FDDA07A449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929751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05" name="Picture 272">
              <a:extLst>
                <a:ext uri="{FF2B5EF4-FFF2-40B4-BE49-F238E27FC236}">
                  <a16:creationId xmlns:a16="http://schemas.microsoft.com/office/drawing/2014/main" id="{F0D6FEDD-AD9B-C547-BAB3-722743535E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222850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06" name="Picture 273">
              <a:extLst>
                <a:ext uri="{FF2B5EF4-FFF2-40B4-BE49-F238E27FC236}">
                  <a16:creationId xmlns:a16="http://schemas.microsoft.com/office/drawing/2014/main" id="{42A67DDD-1257-A449-B4C6-8487A07543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515949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07" name="Picture 274">
              <a:extLst>
                <a:ext uri="{FF2B5EF4-FFF2-40B4-BE49-F238E27FC236}">
                  <a16:creationId xmlns:a16="http://schemas.microsoft.com/office/drawing/2014/main" id="{BC8FD28E-9D0C-6344-9897-1ED3A5E38D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809048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08" name="Picture 275">
              <a:extLst>
                <a:ext uri="{FF2B5EF4-FFF2-40B4-BE49-F238E27FC236}">
                  <a16:creationId xmlns:a16="http://schemas.microsoft.com/office/drawing/2014/main" id="{9D095C9F-285B-D246-B94C-B8EF3F8E8E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102147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09" name="Picture 276">
              <a:extLst>
                <a:ext uri="{FF2B5EF4-FFF2-40B4-BE49-F238E27FC236}">
                  <a16:creationId xmlns:a16="http://schemas.microsoft.com/office/drawing/2014/main" id="{075FDC9B-3DCA-534F-B4A7-FA517F3932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395246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10" name="Picture 277">
              <a:extLst>
                <a:ext uri="{FF2B5EF4-FFF2-40B4-BE49-F238E27FC236}">
                  <a16:creationId xmlns:a16="http://schemas.microsoft.com/office/drawing/2014/main" id="{BCC7F620-D3B8-A247-8846-5F9607C99D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688345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911" name="Picture 278">
              <a:extLst>
                <a:ext uri="{FF2B5EF4-FFF2-40B4-BE49-F238E27FC236}">
                  <a16:creationId xmlns:a16="http://schemas.microsoft.com/office/drawing/2014/main" id="{54B81BC8-3B2F-B140-926A-04E8958BCC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981444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80" name="Group 24">
            <a:extLst>
              <a:ext uri="{FF2B5EF4-FFF2-40B4-BE49-F238E27FC236}">
                <a16:creationId xmlns:a16="http://schemas.microsoft.com/office/drawing/2014/main" id="{566B0A62-72E8-0848-BA1C-3E85BAB6F4A8}"/>
              </a:ext>
            </a:extLst>
          </p:cNvPr>
          <p:cNvGrpSpPr>
            <a:grpSpLocks/>
          </p:cNvGrpSpPr>
          <p:nvPr/>
        </p:nvGrpSpPr>
        <p:grpSpPr bwMode="auto">
          <a:xfrm>
            <a:off x="4168776" y="1557339"/>
            <a:ext cx="3160713" cy="681037"/>
            <a:chOff x="2260007" y="2086622"/>
            <a:chExt cx="5875210" cy="2014454"/>
          </a:xfrm>
        </p:grpSpPr>
        <p:pic>
          <p:nvPicPr>
            <p:cNvPr id="75872" name="Picture 280">
              <a:extLst>
                <a:ext uri="{FF2B5EF4-FFF2-40B4-BE49-F238E27FC236}">
                  <a16:creationId xmlns:a16="http://schemas.microsoft.com/office/drawing/2014/main" id="{74A4DA6B-14DF-574F-9F33-80AB1F18A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399331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73" name="Picture 281">
              <a:extLst>
                <a:ext uri="{FF2B5EF4-FFF2-40B4-BE49-F238E27FC236}">
                  <a16:creationId xmlns:a16="http://schemas.microsoft.com/office/drawing/2014/main" id="{EAF76212-AB33-A849-AE12-1365EC40E8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692430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74" name="Picture 282">
              <a:extLst>
                <a:ext uri="{FF2B5EF4-FFF2-40B4-BE49-F238E27FC236}">
                  <a16:creationId xmlns:a16="http://schemas.microsoft.com/office/drawing/2014/main" id="{20D05C1B-6C23-9846-B980-A24DB802ED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985529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75" name="Picture 283">
              <a:extLst>
                <a:ext uri="{FF2B5EF4-FFF2-40B4-BE49-F238E27FC236}">
                  <a16:creationId xmlns:a16="http://schemas.microsoft.com/office/drawing/2014/main" id="{EE620831-B960-534E-BB7F-434B278C70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278628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76" name="Picture 284">
              <a:extLst>
                <a:ext uri="{FF2B5EF4-FFF2-40B4-BE49-F238E27FC236}">
                  <a16:creationId xmlns:a16="http://schemas.microsoft.com/office/drawing/2014/main" id="{F425D6C6-E1B7-E24A-A53B-7FAD46BBAA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571727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77" name="Picture 285">
              <a:extLst>
                <a:ext uri="{FF2B5EF4-FFF2-40B4-BE49-F238E27FC236}">
                  <a16:creationId xmlns:a16="http://schemas.microsoft.com/office/drawing/2014/main" id="{484E0138-F777-3146-868A-370BDFB120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878058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78" name="Picture 286">
              <a:extLst>
                <a:ext uri="{FF2B5EF4-FFF2-40B4-BE49-F238E27FC236}">
                  <a16:creationId xmlns:a16="http://schemas.microsoft.com/office/drawing/2014/main" id="{22FD312F-C7B2-704A-8993-543EDDCCDF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171157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79" name="Picture 287">
              <a:extLst>
                <a:ext uri="{FF2B5EF4-FFF2-40B4-BE49-F238E27FC236}">
                  <a16:creationId xmlns:a16="http://schemas.microsoft.com/office/drawing/2014/main" id="{44A8CFF7-BC0B-A64B-B45E-8260E23B33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464256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80" name="Picture 288">
              <a:extLst>
                <a:ext uri="{FF2B5EF4-FFF2-40B4-BE49-F238E27FC236}">
                  <a16:creationId xmlns:a16="http://schemas.microsoft.com/office/drawing/2014/main" id="{AA761334-A0F2-9440-875C-5B26411C0F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757355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81" name="Picture 289">
              <a:extLst>
                <a:ext uri="{FF2B5EF4-FFF2-40B4-BE49-F238E27FC236}">
                  <a16:creationId xmlns:a16="http://schemas.microsoft.com/office/drawing/2014/main" id="{EE0743A6-4D69-4947-B842-1A72A886F2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050454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82" name="Picture 290">
              <a:extLst>
                <a:ext uri="{FF2B5EF4-FFF2-40B4-BE49-F238E27FC236}">
                  <a16:creationId xmlns:a16="http://schemas.microsoft.com/office/drawing/2014/main" id="{C45CDF15-D975-0C44-A558-BF9EB550AD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343553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83" name="Picture 291">
              <a:extLst>
                <a:ext uri="{FF2B5EF4-FFF2-40B4-BE49-F238E27FC236}">
                  <a16:creationId xmlns:a16="http://schemas.microsoft.com/office/drawing/2014/main" id="{E59AA25B-7977-F04E-B9D9-823E186B92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636652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84" name="Picture 292">
              <a:extLst>
                <a:ext uri="{FF2B5EF4-FFF2-40B4-BE49-F238E27FC236}">
                  <a16:creationId xmlns:a16="http://schemas.microsoft.com/office/drawing/2014/main" id="{2CE13419-293F-334F-BD5A-5D862EB598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929751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85" name="Picture 293">
              <a:extLst>
                <a:ext uri="{FF2B5EF4-FFF2-40B4-BE49-F238E27FC236}">
                  <a16:creationId xmlns:a16="http://schemas.microsoft.com/office/drawing/2014/main" id="{03E7B4F6-17E9-3049-8F08-4E763B0B8E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222850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86" name="Picture 294">
              <a:extLst>
                <a:ext uri="{FF2B5EF4-FFF2-40B4-BE49-F238E27FC236}">
                  <a16:creationId xmlns:a16="http://schemas.microsoft.com/office/drawing/2014/main" id="{37F6F65B-2278-614F-8B2D-AED199A399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515949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87" name="Picture 295">
              <a:extLst>
                <a:ext uri="{FF2B5EF4-FFF2-40B4-BE49-F238E27FC236}">
                  <a16:creationId xmlns:a16="http://schemas.microsoft.com/office/drawing/2014/main" id="{451E69C4-098D-F54D-8E07-7FDACD0E77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809048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88" name="Picture 296">
              <a:extLst>
                <a:ext uri="{FF2B5EF4-FFF2-40B4-BE49-F238E27FC236}">
                  <a16:creationId xmlns:a16="http://schemas.microsoft.com/office/drawing/2014/main" id="{4EC1ADDC-BAAA-5B43-A21F-5BF8B1FCB0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102147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89" name="Picture 297">
              <a:extLst>
                <a:ext uri="{FF2B5EF4-FFF2-40B4-BE49-F238E27FC236}">
                  <a16:creationId xmlns:a16="http://schemas.microsoft.com/office/drawing/2014/main" id="{A83EF80C-6D3B-4342-AF96-5BAD5E8F48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395246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90" name="Picture 298">
              <a:extLst>
                <a:ext uri="{FF2B5EF4-FFF2-40B4-BE49-F238E27FC236}">
                  <a16:creationId xmlns:a16="http://schemas.microsoft.com/office/drawing/2014/main" id="{79FD5AE6-3DA2-1E43-AC45-3E9A96E5A2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688345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91" name="Picture 299">
              <a:extLst>
                <a:ext uri="{FF2B5EF4-FFF2-40B4-BE49-F238E27FC236}">
                  <a16:creationId xmlns:a16="http://schemas.microsoft.com/office/drawing/2014/main" id="{914658F7-B301-5B47-9930-46C3CE03D3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981444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1" name="Group 24">
            <a:extLst>
              <a:ext uri="{FF2B5EF4-FFF2-40B4-BE49-F238E27FC236}">
                <a16:creationId xmlns:a16="http://schemas.microsoft.com/office/drawing/2014/main" id="{3B1A41FA-2C12-1D40-A2CA-83C46E273E97}"/>
              </a:ext>
            </a:extLst>
          </p:cNvPr>
          <p:cNvGrpSpPr>
            <a:grpSpLocks/>
          </p:cNvGrpSpPr>
          <p:nvPr/>
        </p:nvGrpSpPr>
        <p:grpSpPr bwMode="auto">
          <a:xfrm>
            <a:off x="4192588" y="2349501"/>
            <a:ext cx="3162300" cy="682625"/>
            <a:chOff x="2260007" y="2086622"/>
            <a:chExt cx="5875210" cy="2014454"/>
          </a:xfrm>
        </p:grpSpPr>
        <p:pic>
          <p:nvPicPr>
            <p:cNvPr id="75852" name="Picture 301">
              <a:extLst>
                <a:ext uri="{FF2B5EF4-FFF2-40B4-BE49-F238E27FC236}">
                  <a16:creationId xmlns:a16="http://schemas.microsoft.com/office/drawing/2014/main" id="{863BB939-B463-AD49-9322-BC53C1B739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399331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53" name="Picture 302">
              <a:extLst>
                <a:ext uri="{FF2B5EF4-FFF2-40B4-BE49-F238E27FC236}">
                  <a16:creationId xmlns:a16="http://schemas.microsoft.com/office/drawing/2014/main" id="{5C40A1C6-42D4-974B-9094-332425B0A8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692430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54" name="Picture 303">
              <a:extLst>
                <a:ext uri="{FF2B5EF4-FFF2-40B4-BE49-F238E27FC236}">
                  <a16:creationId xmlns:a16="http://schemas.microsoft.com/office/drawing/2014/main" id="{62095BA5-357E-084E-A750-5188EECE19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985529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55" name="Picture 304">
              <a:extLst>
                <a:ext uri="{FF2B5EF4-FFF2-40B4-BE49-F238E27FC236}">
                  <a16:creationId xmlns:a16="http://schemas.microsoft.com/office/drawing/2014/main" id="{5EC216BB-3704-9643-B66A-E66A2E2636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278628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56" name="Picture 305">
              <a:extLst>
                <a:ext uri="{FF2B5EF4-FFF2-40B4-BE49-F238E27FC236}">
                  <a16:creationId xmlns:a16="http://schemas.microsoft.com/office/drawing/2014/main" id="{C3D6DF8B-AF7D-CA4A-B484-2535C59C1B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571727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57" name="Picture 306">
              <a:extLst>
                <a:ext uri="{FF2B5EF4-FFF2-40B4-BE49-F238E27FC236}">
                  <a16:creationId xmlns:a16="http://schemas.microsoft.com/office/drawing/2014/main" id="{72833054-F0CF-E445-BABC-F44A885975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878058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58" name="Picture 307">
              <a:extLst>
                <a:ext uri="{FF2B5EF4-FFF2-40B4-BE49-F238E27FC236}">
                  <a16:creationId xmlns:a16="http://schemas.microsoft.com/office/drawing/2014/main" id="{621A9327-250A-AC4C-AAD8-BD52B8FBDD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171157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59" name="Picture 308">
              <a:extLst>
                <a:ext uri="{FF2B5EF4-FFF2-40B4-BE49-F238E27FC236}">
                  <a16:creationId xmlns:a16="http://schemas.microsoft.com/office/drawing/2014/main" id="{174310FD-ED5A-8348-9366-446873494F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464256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60" name="Picture 309">
              <a:extLst>
                <a:ext uri="{FF2B5EF4-FFF2-40B4-BE49-F238E27FC236}">
                  <a16:creationId xmlns:a16="http://schemas.microsoft.com/office/drawing/2014/main" id="{6A2C2CC5-AC7C-284A-9EE8-CA949253EC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757355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61" name="Picture 310">
              <a:extLst>
                <a:ext uri="{FF2B5EF4-FFF2-40B4-BE49-F238E27FC236}">
                  <a16:creationId xmlns:a16="http://schemas.microsoft.com/office/drawing/2014/main" id="{9E39894D-6355-294B-9930-4D435C7305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050454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62" name="Picture 311">
              <a:extLst>
                <a:ext uri="{FF2B5EF4-FFF2-40B4-BE49-F238E27FC236}">
                  <a16:creationId xmlns:a16="http://schemas.microsoft.com/office/drawing/2014/main" id="{FBDEB9DA-8B40-014F-8423-3448E6BDE0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343553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63" name="Picture 312">
              <a:extLst>
                <a:ext uri="{FF2B5EF4-FFF2-40B4-BE49-F238E27FC236}">
                  <a16:creationId xmlns:a16="http://schemas.microsoft.com/office/drawing/2014/main" id="{008653C0-54FA-E149-A8DA-B29EB93E35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636652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64" name="Picture 313">
              <a:extLst>
                <a:ext uri="{FF2B5EF4-FFF2-40B4-BE49-F238E27FC236}">
                  <a16:creationId xmlns:a16="http://schemas.microsoft.com/office/drawing/2014/main" id="{B79D55DD-DF5D-D94E-9036-C5C602C441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929751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65" name="Picture 314">
              <a:extLst>
                <a:ext uri="{FF2B5EF4-FFF2-40B4-BE49-F238E27FC236}">
                  <a16:creationId xmlns:a16="http://schemas.microsoft.com/office/drawing/2014/main" id="{FAE2C84A-68B1-274A-AC91-36516ABDC4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222850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66" name="Picture 315">
              <a:extLst>
                <a:ext uri="{FF2B5EF4-FFF2-40B4-BE49-F238E27FC236}">
                  <a16:creationId xmlns:a16="http://schemas.microsoft.com/office/drawing/2014/main" id="{C40CB143-E823-FD47-AAC5-B38824F304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515949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67" name="Picture 316">
              <a:extLst>
                <a:ext uri="{FF2B5EF4-FFF2-40B4-BE49-F238E27FC236}">
                  <a16:creationId xmlns:a16="http://schemas.microsoft.com/office/drawing/2014/main" id="{0517A5F9-CE3D-6444-8ACA-EE4B97295B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809048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68" name="Picture 317">
              <a:extLst>
                <a:ext uri="{FF2B5EF4-FFF2-40B4-BE49-F238E27FC236}">
                  <a16:creationId xmlns:a16="http://schemas.microsoft.com/office/drawing/2014/main" id="{9B34FEAB-5BF9-8F46-8ADB-1B6D62C4E5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102147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69" name="Picture 318">
              <a:extLst>
                <a:ext uri="{FF2B5EF4-FFF2-40B4-BE49-F238E27FC236}">
                  <a16:creationId xmlns:a16="http://schemas.microsoft.com/office/drawing/2014/main" id="{71670EA0-75E0-9548-B914-8DB4479E57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395246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70" name="Picture 319">
              <a:extLst>
                <a:ext uri="{FF2B5EF4-FFF2-40B4-BE49-F238E27FC236}">
                  <a16:creationId xmlns:a16="http://schemas.microsoft.com/office/drawing/2014/main" id="{0B4F04DD-1421-FB48-8085-255305B42F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688345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71" name="Picture 320">
              <a:extLst>
                <a:ext uri="{FF2B5EF4-FFF2-40B4-BE49-F238E27FC236}">
                  <a16:creationId xmlns:a16="http://schemas.microsoft.com/office/drawing/2014/main" id="{184EDEAC-8FBE-7741-9CD8-5E7D9A2553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981444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22" name="Group 24">
            <a:extLst>
              <a:ext uri="{FF2B5EF4-FFF2-40B4-BE49-F238E27FC236}">
                <a16:creationId xmlns:a16="http://schemas.microsoft.com/office/drawing/2014/main" id="{DD491E7D-5DD9-0E41-A92D-4E2402ABB4F1}"/>
              </a:ext>
            </a:extLst>
          </p:cNvPr>
          <p:cNvGrpSpPr>
            <a:grpSpLocks/>
          </p:cNvGrpSpPr>
          <p:nvPr/>
        </p:nvGrpSpPr>
        <p:grpSpPr bwMode="auto">
          <a:xfrm>
            <a:off x="4197351" y="3143250"/>
            <a:ext cx="3160713" cy="681038"/>
            <a:chOff x="2260007" y="2086622"/>
            <a:chExt cx="5875210" cy="2014454"/>
          </a:xfrm>
        </p:grpSpPr>
        <p:pic>
          <p:nvPicPr>
            <p:cNvPr id="75832" name="Picture 322">
              <a:extLst>
                <a:ext uri="{FF2B5EF4-FFF2-40B4-BE49-F238E27FC236}">
                  <a16:creationId xmlns:a16="http://schemas.microsoft.com/office/drawing/2014/main" id="{06FB6367-8AA6-7241-A79D-FAC2CD0F00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399331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33" name="Picture 323">
              <a:extLst>
                <a:ext uri="{FF2B5EF4-FFF2-40B4-BE49-F238E27FC236}">
                  <a16:creationId xmlns:a16="http://schemas.microsoft.com/office/drawing/2014/main" id="{FDD963D5-293B-7F42-92EF-3AEBEFB117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692430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34" name="Picture 324">
              <a:extLst>
                <a:ext uri="{FF2B5EF4-FFF2-40B4-BE49-F238E27FC236}">
                  <a16:creationId xmlns:a16="http://schemas.microsoft.com/office/drawing/2014/main" id="{8B763BE7-5066-EF4E-8727-D952639E54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985529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35" name="Picture 325">
              <a:extLst>
                <a:ext uri="{FF2B5EF4-FFF2-40B4-BE49-F238E27FC236}">
                  <a16:creationId xmlns:a16="http://schemas.microsoft.com/office/drawing/2014/main" id="{7E656FEC-D1EA-1E4B-9F98-C804B4825A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278628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36" name="Picture 326">
              <a:extLst>
                <a:ext uri="{FF2B5EF4-FFF2-40B4-BE49-F238E27FC236}">
                  <a16:creationId xmlns:a16="http://schemas.microsoft.com/office/drawing/2014/main" id="{85F4127C-D9AD-E647-8374-77CA814EAD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571727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37" name="Picture 327">
              <a:extLst>
                <a:ext uri="{FF2B5EF4-FFF2-40B4-BE49-F238E27FC236}">
                  <a16:creationId xmlns:a16="http://schemas.microsoft.com/office/drawing/2014/main" id="{CB2B561E-D44A-A745-A632-31BDE274E8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878058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38" name="Picture 328">
              <a:extLst>
                <a:ext uri="{FF2B5EF4-FFF2-40B4-BE49-F238E27FC236}">
                  <a16:creationId xmlns:a16="http://schemas.microsoft.com/office/drawing/2014/main" id="{BA78C3C3-0113-CD48-ACAD-0B748C83AA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171157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39" name="Picture 329">
              <a:extLst>
                <a:ext uri="{FF2B5EF4-FFF2-40B4-BE49-F238E27FC236}">
                  <a16:creationId xmlns:a16="http://schemas.microsoft.com/office/drawing/2014/main" id="{C804D3B2-B268-AB4E-B3E7-1C4F2310D0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464256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40" name="Picture 330">
              <a:extLst>
                <a:ext uri="{FF2B5EF4-FFF2-40B4-BE49-F238E27FC236}">
                  <a16:creationId xmlns:a16="http://schemas.microsoft.com/office/drawing/2014/main" id="{FBBEFDBB-4BB8-8E4C-B223-D2AA13943B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757355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41" name="Picture 331">
              <a:extLst>
                <a:ext uri="{FF2B5EF4-FFF2-40B4-BE49-F238E27FC236}">
                  <a16:creationId xmlns:a16="http://schemas.microsoft.com/office/drawing/2014/main" id="{86D15627-67B1-9246-9AE9-9CDE33F779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050454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42" name="Picture 332">
              <a:extLst>
                <a:ext uri="{FF2B5EF4-FFF2-40B4-BE49-F238E27FC236}">
                  <a16:creationId xmlns:a16="http://schemas.microsoft.com/office/drawing/2014/main" id="{651E5F45-93A0-2F49-A5DF-934E99BFD8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343553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43" name="Picture 333">
              <a:extLst>
                <a:ext uri="{FF2B5EF4-FFF2-40B4-BE49-F238E27FC236}">
                  <a16:creationId xmlns:a16="http://schemas.microsoft.com/office/drawing/2014/main" id="{08D26873-D909-5443-A370-FB8ACE0DB9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636652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44" name="Picture 334">
              <a:extLst>
                <a:ext uri="{FF2B5EF4-FFF2-40B4-BE49-F238E27FC236}">
                  <a16:creationId xmlns:a16="http://schemas.microsoft.com/office/drawing/2014/main" id="{3140FF5A-D1B3-764F-B2D5-5150D3403A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929751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45" name="Picture 335">
              <a:extLst>
                <a:ext uri="{FF2B5EF4-FFF2-40B4-BE49-F238E27FC236}">
                  <a16:creationId xmlns:a16="http://schemas.microsoft.com/office/drawing/2014/main" id="{83AE6B90-8EBF-5642-A538-5D9C12AFB7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222850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46" name="Picture 336">
              <a:extLst>
                <a:ext uri="{FF2B5EF4-FFF2-40B4-BE49-F238E27FC236}">
                  <a16:creationId xmlns:a16="http://schemas.microsoft.com/office/drawing/2014/main" id="{CFE7943B-88ED-5943-833B-9CFBDF80C4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515949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47" name="Picture 337">
              <a:extLst>
                <a:ext uri="{FF2B5EF4-FFF2-40B4-BE49-F238E27FC236}">
                  <a16:creationId xmlns:a16="http://schemas.microsoft.com/office/drawing/2014/main" id="{47B41B20-7598-F147-B8AC-6CD788F5F7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809048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48" name="Picture 338">
              <a:extLst>
                <a:ext uri="{FF2B5EF4-FFF2-40B4-BE49-F238E27FC236}">
                  <a16:creationId xmlns:a16="http://schemas.microsoft.com/office/drawing/2014/main" id="{1FD479D0-1F64-714A-A26F-FB211F4EAC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102147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49" name="Picture 339">
              <a:extLst>
                <a:ext uri="{FF2B5EF4-FFF2-40B4-BE49-F238E27FC236}">
                  <a16:creationId xmlns:a16="http://schemas.microsoft.com/office/drawing/2014/main" id="{4E5B0A74-32F6-A141-993F-3474A44889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395246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50" name="Picture 340">
              <a:extLst>
                <a:ext uri="{FF2B5EF4-FFF2-40B4-BE49-F238E27FC236}">
                  <a16:creationId xmlns:a16="http://schemas.microsoft.com/office/drawing/2014/main" id="{EB45324A-A6A4-274F-98A6-0248962E06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688345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51" name="Picture 341">
              <a:extLst>
                <a:ext uri="{FF2B5EF4-FFF2-40B4-BE49-F238E27FC236}">
                  <a16:creationId xmlns:a16="http://schemas.microsoft.com/office/drawing/2014/main" id="{2EC8EE9E-FD7E-454C-BE73-F98EE018C6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981444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43" name="Group 24">
            <a:extLst>
              <a:ext uri="{FF2B5EF4-FFF2-40B4-BE49-F238E27FC236}">
                <a16:creationId xmlns:a16="http://schemas.microsoft.com/office/drawing/2014/main" id="{279B25BF-BF9E-F946-A3E7-18F910D886D3}"/>
              </a:ext>
            </a:extLst>
          </p:cNvPr>
          <p:cNvGrpSpPr>
            <a:grpSpLocks/>
          </p:cNvGrpSpPr>
          <p:nvPr/>
        </p:nvGrpSpPr>
        <p:grpSpPr bwMode="auto">
          <a:xfrm>
            <a:off x="4208463" y="3935414"/>
            <a:ext cx="3162300" cy="682625"/>
            <a:chOff x="2260007" y="2086622"/>
            <a:chExt cx="5875210" cy="2014454"/>
          </a:xfrm>
        </p:grpSpPr>
        <p:pic>
          <p:nvPicPr>
            <p:cNvPr id="75812" name="Picture 343">
              <a:extLst>
                <a:ext uri="{FF2B5EF4-FFF2-40B4-BE49-F238E27FC236}">
                  <a16:creationId xmlns:a16="http://schemas.microsoft.com/office/drawing/2014/main" id="{3FB56262-737A-5E47-A659-6009877FCD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399331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13" name="Picture 344">
              <a:extLst>
                <a:ext uri="{FF2B5EF4-FFF2-40B4-BE49-F238E27FC236}">
                  <a16:creationId xmlns:a16="http://schemas.microsoft.com/office/drawing/2014/main" id="{FADD4591-102F-9845-9656-938628E7F0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692430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14" name="Picture 345">
              <a:extLst>
                <a:ext uri="{FF2B5EF4-FFF2-40B4-BE49-F238E27FC236}">
                  <a16:creationId xmlns:a16="http://schemas.microsoft.com/office/drawing/2014/main" id="{A8210682-B46B-734E-8049-1EAF81C4F9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985529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15" name="Picture 346">
              <a:extLst>
                <a:ext uri="{FF2B5EF4-FFF2-40B4-BE49-F238E27FC236}">
                  <a16:creationId xmlns:a16="http://schemas.microsoft.com/office/drawing/2014/main" id="{3A11CEDE-1872-124F-A1A7-A21E578371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278628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16" name="Picture 347">
              <a:extLst>
                <a:ext uri="{FF2B5EF4-FFF2-40B4-BE49-F238E27FC236}">
                  <a16:creationId xmlns:a16="http://schemas.microsoft.com/office/drawing/2014/main" id="{E830FAAF-5B60-8246-9620-C38521C7E9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571727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17" name="Picture 348">
              <a:extLst>
                <a:ext uri="{FF2B5EF4-FFF2-40B4-BE49-F238E27FC236}">
                  <a16:creationId xmlns:a16="http://schemas.microsoft.com/office/drawing/2014/main" id="{3CDAB6D2-5059-954C-8C17-224AA2643F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878058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18" name="Picture 349">
              <a:extLst>
                <a:ext uri="{FF2B5EF4-FFF2-40B4-BE49-F238E27FC236}">
                  <a16:creationId xmlns:a16="http://schemas.microsoft.com/office/drawing/2014/main" id="{7489F41B-F7FA-1E4E-987A-6FDC6ECD5B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171157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19" name="Picture 350">
              <a:extLst>
                <a:ext uri="{FF2B5EF4-FFF2-40B4-BE49-F238E27FC236}">
                  <a16:creationId xmlns:a16="http://schemas.microsoft.com/office/drawing/2014/main" id="{A239E581-E4C3-C449-A138-3E5C4EDF0D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464256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20" name="Picture 351">
              <a:extLst>
                <a:ext uri="{FF2B5EF4-FFF2-40B4-BE49-F238E27FC236}">
                  <a16:creationId xmlns:a16="http://schemas.microsoft.com/office/drawing/2014/main" id="{1617B24D-BDCA-8141-833C-F57677CDC9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757355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21" name="Picture 352">
              <a:extLst>
                <a:ext uri="{FF2B5EF4-FFF2-40B4-BE49-F238E27FC236}">
                  <a16:creationId xmlns:a16="http://schemas.microsoft.com/office/drawing/2014/main" id="{BA2970CC-3A02-4546-970B-65FF24094E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050454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22" name="Picture 353">
              <a:extLst>
                <a:ext uri="{FF2B5EF4-FFF2-40B4-BE49-F238E27FC236}">
                  <a16:creationId xmlns:a16="http://schemas.microsoft.com/office/drawing/2014/main" id="{A603AD08-7113-F847-9D76-46F7E89321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343553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23" name="Picture 354">
              <a:extLst>
                <a:ext uri="{FF2B5EF4-FFF2-40B4-BE49-F238E27FC236}">
                  <a16:creationId xmlns:a16="http://schemas.microsoft.com/office/drawing/2014/main" id="{7E500E15-2814-894B-9FEE-A9CAF529D3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636652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24" name="Picture 355">
              <a:extLst>
                <a:ext uri="{FF2B5EF4-FFF2-40B4-BE49-F238E27FC236}">
                  <a16:creationId xmlns:a16="http://schemas.microsoft.com/office/drawing/2014/main" id="{831BBB18-5ADA-B04E-89D3-07E369C90D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929751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25" name="Picture 356">
              <a:extLst>
                <a:ext uri="{FF2B5EF4-FFF2-40B4-BE49-F238E27FC236}">
                  <a16:creationId xmlns:a16="http://schemas.microsoft.com/office/drawing/2014/main" id="{690C8815-DAE5-1343-AA66-D903BEB15B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222850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26" name="Picture 357">
              <a:extLst>
                <a:ext uri="{FF2B5EF4-FFF2-40B4-BE49-F238E27FC236}">
                  <a16:creationId xmlns:a16="http://schemas.microsoft.com/office/drawing/2014/main" id="{E85BA640-1C19-C54A-8A63-13AD712605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515949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27" name="Picture 358">
              <a:extLst>
                <a:ext uri="{FF2B5EF4-FFF2-40B4-BE49-F238E27FC236}">
                  <a16:creationId xmlns:a16="http://schemas.microsoft.com/office/drawing/2014/main" id="{F0942B7C-83F8-F14B-B076-49C118847C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809048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28" name="Picture 359">
              <a:extLst>
                <a:ext uri="{FF2B5EF4-FFF2-40B4-BE49-F238E27FC236}">
                  <a16:creationId xmlns:a16="http://schemas.microsoft.com/office/drawing/2014/main" id="{6674EBA4-5DEA-0047-A4F1-D41F3480FC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102147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29" name="Picture 360">
              <a:extLst>
                <a:ext uri="{FF2B5EF4-FFF2-40B4-BE49-F238E27FC236}">
                  <a16:creationId xmlns:a16="http://schemas.microsoft.com/office/drawing/2014/main" id="{C6BEA0D7-66D5-4444-B25D-FAE8BCCFA4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395246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30" name="Picture 361">
              <a:extLst>
                <a:ext uri="{FF2B5EF4-FFF2-40B4-BE49-F238E27FC236}">
                  <a16:creationId xmlns:a16="http://schemas.microsoft.com/office/drawing/2014/main" id="{2B5207BA-3E46-B145-9770-65AC6AB5AC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688345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31" name="Picture 362">
              <a:extLst>
                <a:ext uri="{FF2B5EF4-FFF2-40B4-BE49-F238E27FC236}">
                  <a16:creationId xmlns:a16="http://schemas.microsoft.com/office/drawing/2014/main" id="{9E9958E0-4D40-754E-8CAC-25D8AC38BD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981444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64" name="Group 24">
            <a:extLst>
              <a:ext uri="{FF2B5EF4-FFF2-40B4-BE49-F238E27FC236}">
                <a16:creationId xmlns:a16="http://schemas.microsoft.com/office/drawing/2014/main" id="{6915793F-5220-1C4F-B844-FB9DF1EAC885}"/>
              </a:ext>
            </a:extLst>
          </p:cNvPr>
          <p:cNvGrpSpPr>
            <a:grpSpLocks/>
          </p:cNvGrpSpPr>
          <p:nvPr/>
        </p:nvGrpSpPr>
        <p:grpSpPr bwMode="auto">
          <a:xfrm>
            <a:off x="4205288" y="4729164"/>
            <a:ext cx="3162300" cy="681037"/>
            <a:chOff x="2260007" y="2086622"/>
            <a:chExt cx="5875210" cy="2014454"/>
          </a:xfrm>
        </p:grpSpPr>
        <p:pic>
          <p:nvPicPr>
            <p:cNvPr id="75792" name="Picture 364">
              <a:extLst>
                <a:ext uri="{FF2B5EF4-FFF2-40B4-BE49-F238E27FC236}">
                  <a16:creationId xmlns:a16="http://schemas.microsoft.com/office/drawing/2014/main" id="{DB81EA89-BAEC-5943-991F-4733704E1F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399331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793" name="Picture 365">
              <a:extLst>
                <a:ext uri="{FF2B5EF4-FFF2-40B4-BE49-F238E27FC236}">
                  <a16:creationId xmlns:a16="http://schemas.microsoft.com/office/drawing/2014/main" id="{5D375E54-A7ED-394D-BD32-357BF9B6B5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692430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794" name="Picture 366">
              <a:extLst>
                <a:ext uri="{FF2B5EF4-FFF2-40B4-BE49-F238E27FC236}">
                  <a16:creationId xmlns:a16="http://schemas.microsoft.com/office/drawing/2014/main" id="{B382F543-7935-9B44-8AA9-9EEF934FE0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985529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795" name="Picture 367">
              <a:extLst>
                <a:ext uri="{FF2B5EF4-FFF2-40B4-BE49-F238E27FC236}">
                  <a16:creationId xmlns:a16="http://schemas.microsoft.com/office/drawing/2014/main" id="{E300DB83-54DB-6D42-AB63-F7356B0D68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278628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796" name="Picture 368">
              <a:extLst>
                <a:ext uri="{FF2B5EF4-FFF2-40B4-BE49-F238E27FC236}">
                  <a16:creationId xmlns:a16="http://schemas.microsoft.com/office/drawing/2014/main" id="{EEC76DA2-3DED-7C48-85B4-F5E9C8F2D8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571727" y="2947302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797" name="Picture 369">
              <a:extLst>
                <a:ext uri="{FF2B5EF4-FFF2-40B4-BE49-F238E27FC236}">
                  <a16:creationId xmlns:a16="http://schemas.microsoft.com/office/drawing/2014/main" id="{AB92D1A8-EDEA-7B4E-B923-E25069A3BE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2878058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798" name="Picture 370">
              <a:extLst>
                <a:ext uri="{FF2B5EF4-FFF2-40B4-BE49-F238E27FC236}">
                  <a16:creationId xmlns:a16="http://schemas.microsoft.com/office/drawing/2014/main" id="{9FAC5702-1AE8-9947-A923-0A171D51FF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171157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799" name="Picture 371">
              <a:extLst>
                <a:ext uri="{FF2B5EF4-FFF2-40B4-BE49-F238E27FC236}">
                  <a16:creationId xmlns:a16="http://schemas.microsoft.com/office/drawing/2014/main" id="{403D7BDE-3628-404B-A43B-757CB24EA3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464256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00" name="Picture 372">
              <a:extLst>
                <a:ext uri="{FF2B5EF4-FFF2-40B4-BE49-F238E27FC236}">
                  <a16:creationId xmlns:a16="http://schemas.microsoft.com/office/drawing/2014/main" id="{E89CDD9D-6A23-FD4F-8336-F4A55C22E7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757355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01" name="Picture 373">
              <a:extLst>
                <a:ext uri="{FF2B5EF4-FFF2-40B4-BE49-F238E27FC236}">
                  <a16:creationId xmlns:a16="http://schemas.microsoft.com/office/drawing/2014/main" id="{C5A08310-988E-C147-B450-D8EFF40B96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050454" y="2947301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02" name="Picture 374">
              <a:extLst>
                <a:ext uri="{FF2B5EF4-FFF2-40B4-BE49-F238E27FC236}">
                  <a16:creationId xmlns:a16="http://schemas.microsoft.com/office/drawing/2014/main" id="{4BC9E6A3-46F2-A043-9B3B-A9BE2AA3BC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343553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03" name="Picture 375">
              <a:extLst>
                <a:ext uri="{FF2B5EF4-FFF2-40B4-BE49-F238E27FC236}">
                  <a16:creationId xmlns:a16="http://schemas.microsoft.com/office/drawing/2014/main" id="{1919BAE7-A2D8-4749-B660-D3372F1E14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636652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04" name="Picture 376">
              <a:extLst>
                <a:ext uri="{FF2B5EF4-FFF2-40B4-BE49-F238E27FC236}">
                  <a16:creationId xmlns:a16="http://schemas.microsoft.com/office/drawing/2014/main" id="{4FC563E2-9511-D346-BA73-09376854AD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929751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05" name="Picture 377">
              <a:extLst>
                <a:ext uri="{FF2B5EF4-FFF2-40B4-BE49-F238E27FC236}">
                  <a16:creationId xmlns:a16="http://schemas.microsoft.com/office/drawing/2014/main" id="{6A0EF090-1437-1642-86BB-36815ED11A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222850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06" name="Picture 378">
              <a:extLst>
                <a:ext uri="{FF2B5EF4-FFF2-40B4-BE49-F238E27FC236}">
                  <a16:creationId xmlns:a16="http://schemas.microsoft.com/office/drawing/2014/main" id="{B4B22381-3F6C-8445-A375-C8312D87C3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515949" y="2947299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07" name="Picture 379">
              <a:extLst>
                <a:ext uri="{FF2B5EF4-FFF2-40B4-BE49-F238E27FC236}">
                  <a16:creationId xmlns:a16="http://schemas.microsoft.com/office/drawing/2014/main" id="{A4DF4600-4CB6-1346-B253-12BDA6A247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809048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08" name="Picture 380">
              <a:extLst>
                <a:ext uri="{FF2B5EF4-FFF2-40B4-BE49-F238E27FC236}">
                  <a16:creationId xmlns:a16="http://schemas.microsoft.com/office/drawing/2014/main" id="{3FD400D1-CC03-934E-A082-EAB9E0F982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102147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09" name="Picture 381">
              <a:extLst>
                <a:ext uri="{FF2B5EF4-FFF2-40B4-BE49-F238E27FC236}">
                  <a16:creationId xmlns:a16="http://schemas.microsoft.com/office/drawing/2014/main" id="{5BAEF9BC-EFA5-0649-8D6F-C39311B9A8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395246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10" name="Picture 382">
              <a:extLst>
                <a:ext uri="{FF2B5EF4-FFF2-40B4-BE49-F238E27FC236}">
                  <a16:creationId xmlns:a16="http://schemas.microsoft.com/office/drawing/2014/main" id="{552955C5-438D-C844-BAFC-3CD35F1EA3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688345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811" name="Picture 383">
              <a:extLst>
                <a:ext uri="{FF2B5EF4-FFF2-40B4-BE49-F238E27FC236}">
                  <a16:creationId xmlns:a16="http://schemas.microsoft.com/office/drawing/2014/main" id="{36DD543F-8EB8-A74C-8414-298A4317E2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981444" y="2947298"/>
              <a:ext cx="2014450" cy="29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E3C9C420-37C8-DE44-9BD4-72DA7203A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fr-FR" dirty="0"/>
              <a:t>Image More </a:t>
            </a:r>
            <a:r>
              <a:rPr lang="fr-FR" dirty="0" err="1"/>
              <a:t>Often</a:t>
            </a:r>
            <a:endParaRPr lang="fr-FR" dirty="0"/>
          </a:p>
        </p:txBody>
      </p:sp>
      <p:sp>
        <p:nvSpPr>
          <p:cNvPr id="75791" name="TextBox 384">
            <a:extLst>
              <a:ext uri="{FF2B5EF4-FFF2-40B4-BE49-F238E27FC236}">
                <a16:creationId xmlns:a16="http://schemas.microsoft.com/office/drawing/2014/main" id="{30EC49D3-8C35-BB46-AD64-EAF2064BD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3588" y="6176964"/>
            <a:ext cx="2330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200" i="1">
                <a:solidFill>
                  <a:schemeClr val="tx1"/>
                </a:solidFill>
              </a:rPr>
              <a:t>Adapted from S. Cherry, UC Davis</a:t>
            </a:r>
          </a:p>
        </p:txBody>
      </p:sp>
    </p:spTree>
    <p:extLst>
      <p:ext uri="{BB962C8B-B14F-4D97-AF65-F5344CB8AC3E}">
        <p14:creationId xmlns:p14="http://schemas.microsoft.com/office/powerpoint/2010/main" val="1709261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D28DFE-209A-AB4F-8696-5D09070EA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0"/>
            <a:ext cx="8991600" cy="838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altLang="fr-FR" sz="4000" dirty="0" err="1">
                <a:ea typeface="ＭＳ Ｐゴシック" panose="020B0600070205080204" pitchFamily="34" charset="-128"/>
              </a:rPr>
              <a:t>Radiopharmaceutical</a:t>
            </a:r>
            <a:r>
              <a:rPr lang="fr-FR" altLang="fr-FR" sz="4000" dirty="0">
                <a:ea typeface="ＭＳ Ｐゴシック" panose="020B0600070205080204" pitchFamily="34" charset="-128"/>
              </a:rPr>
              <a:t> applications</a:t>
            </a:r>
          </a:p>
        </p:txBody>
      </p:sp>
      <p:pic>
        <p:nvPicPr>
          <p:cNvPr id="95235" name="Image 3" descr="Screen Shot 2016-04-05 at 11.36.04.png">
            <a:extLst>
              <a:ext uri="{FF2B5EF4-FFF2-40B4-BE49-F238E27FC236}">
                <a16:creationId xmlns:a16="http://schemas.microsoft.com/office/drawing/2014/main" id="{D3EE76F2-5012-6142-9AD9-8171B03F77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100" y="1143000"/>
            <a:ext cx="57023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6" name="ZoneTexte 4">
            <a:extLst>
              <a:ext uri="{FF2B5EF4-FFF2-40B4-BE49-F238E27FC236}">
                <a16:creationId xmlns:a16="http://schemas.microsoft.com/office/drawing/2014/main" id="{5E6EC756-EA6F-4640-8DDC-9A0409B2AB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3450" y="4652964"/>
            <a:ext cx="81407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2000" baseline="30000">
                <a:solidFill>
                  <a:schemeClr val="tx1"/>
                </a:solidFill>
                <a:latin typeface="Arial" panose="020B0604020202020204" pitchFamily="34" charset="0"/>
              </a:rPr>
              <a:t>68</a:t>
            </a:r>
            <a:r>
              <a:rPr lang="en-GB" altLang="fr-FR" sz="2000">
                <a:solidFill>
                  <a:schemeClr val="tx1"/>
                </a:solidFill>
                <a:latin typeface="Arial" panose="020B0604020202020204" pitchFamily="34" charset="0"/>
              </a:rPr>
              <a:t>Ga-PSMA + </a:t>
            </a:r>
            <a:r>
              <a:rPr lang="en-GB" altLang="fr-FR" sz="2000" baseline="30000">
                <a:solidFill>
                  <a:schemeClr val="tx1"/>
                </a:solidFill>
                <a:latin typeface="Arial" panose="020B0604020202020204" pitchFamily="34" charset="0"/>
              </a:rPr>
              <a:t>111</a:t>
            </a:r>
            <a:r>
              <a:rPr lang="en-GB" altLang="fr-FR" sz="2000">
                <a:solidFill>
                  <a:schemeClr val="tx1"/>
                </a:solidFill>
                <a:latin typeface="Arial" panose="020B0604020202020204" pitchFamily="34" charset="0"/>
              </a:rPr>
              <a:t>In-PSMA for diagnosis and therapy of prostate cancer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GB" altLang="fr-FR" sz="200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2000" baseline="30000">
                <a:solidFill>
                  <a:schemeClr val="tx1"/>
                </a:solidFill>
                <a:latin typeface="Arial" panose="020B0604020202020204" pitchFamily="34" charset="0"/>
              </a:rPr>
              <a:t>68</a:t>
            </a:r>
            <a:r>
              <a:rPr lang="en-GB" altLang="fr-FR" sz="2000">
                <a:solidFill>
                  <a:schemeClr val="tx1"/>
                </a:solidFill>
                <a:latin typeface="Arial" panose="020B0604020202020204" pitchFamily="34" charset="0"/>
              </a:rPr>
              <a:t>Ga-DOTATATE and </a:t>
            </a:r>
            <a:r>
              <a:rPr lang="en-GB" altLang="fr-FR" sz="2000" baseline="30000">
                <a:solidFill>
                  <a:schemeClr val="tx1"/>
                </a:solidFill>
                <a:latin typeface="Arial" panose="020B0604020202020204" pitchFamily="34" charset="0"/>
              </a:rPr>
              <a:t>177</a:t>
            </a:r>
            <a:r>
              <a:rPr lang="en-GB" altLang="fr-FR" sz="2000">
                <a:solidFill>
                  <a:schemeClr val="tx1"/>
                </a:solidFill>
                <a:latin typeface="Arial" panose="020B0604020202020204" pitchFamily="34" charset="0"/>
              </a:rPr>
              <a:t>Lu-DOTATATE for diagnosis and treatment of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2000">
                <a:solidFill>
                  <a:schemeClr val="tx1"/>
                </a:solidFill>
                <a:latin typeface="Arial" panose="020B0604020202020204" pitchFamily="34" charset="0"/>
              </a:rPr>
              <a:t>neuroendocrine tumours</a:t>
            </a:r>
            <a:r>
              <a:rPr lang="en-US" altLang="fr-FR" sz="2000">
                <a:solidFill>
                  <a:schemeClr val="tx1"/>
                </a:solidFill>
                <a:latin typeface="Arial" panose="020B0604020202020204" pitchFamily="34" charset="0"/>
              </a:rPr>
              <a:t> 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fr-FR" sz="200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fr-FR" altLang="fr-FR" sz="2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00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6" grpId="0" uiExpand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FCA9EB-08D9-9540-8F8D-2264BCE13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fr-FR" altLang="fr-FR" dirty="0">
                <a:ea typeface="ＭＳ Ｐゴシック" panose="020B0600070205080204" pitchFamily="34" charset="-128"/>
              </a:rPr>
              <a:t>CERN MEDICIS</a:t>
            </a:r>
          </a:p>
        </p:txBody>
      </p:sp>
      <p:pic>
        <p:nvPicPr>
          <p:cNvPr id="97283" name="Picture 5" descr="\\cern.ch\dfs\Workspaces\s\Stora_data\My Documents\administratif\isotopes medicaux_MEDICIS\MEDICIS_PROMED_Marie_curieITN\Diagram_ITN_MEDICIS_PROMED_B.jpg">
            <a:extLst>
              <a:ext uri="{FF2B5EF4-FFF2-40B4-BE49-F238E27FC236}">
                <a16:creationId xmlns:a16="http://schemas.microsoft.com/office/drawing/2014/main" id="{82ED4215-BD67-444A-92D4-E1F277BF2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>
            <a:fillRect/>
          </a:stretch>
        </p:blipFill>
        <p:spPr bwMode="auto">
          <a:xfrm>
            <a:off x="1160464" y="838201"/>
            <a:ext cx="9850437" cy="369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39" name="Picture 2">
            <a:extLst>
              <a:ext uri="{FF2B5EF4-FFF2-40B4-BE49-F238E27FC236}">
                <a16:creationId xmlns:a16="http://schemas.microsoft.com/office/drawing/2014/main" id="{6560AAEB-EAC6-804F-BFAC-B3EB8EABCB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36" t="60364" r="20105" b="18636"/>
          <a:stretch>
            <a:fillRect/>
          </a:stretch>
        </p:blipFill>
        <p:spPr bwMode="auto">
          <a:xfrm>
            <a:off x="9258300" y="0"/>
            <a:ext cx="17907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er 9">
            <a:extLst>
              <a:ext uri="{FF2B5EF4-FFF2-40B4-BE49-F238E27FC236}">
                <a16:creationId xmlns:a16="http://schemas.microsoft.com/office/drawing/2014/main" id="{4EF8F84B-E5D5-B240-9C64-8A6D6EDB21E4}"/>
              </a:ext>
            </a:extLst>
          </p:cNvPr>
          <p:cNvGrpSpPr>
            <a:grpSpLocks/>
          </p:cNvGrpSpPr>
          <p:nvPr/>
        </p:nvGrpSpPr>
        <p:grpSpPr bwMode="auto">
          <a:xfrm>
            <a:off x="3341688" y="4876799"/>
            <a:ext cx="4697412" cy="1543530"/>
            <a:chOff x="2198688" y="4876800"/>
            <a:chExt cx="4697412" cy="1542963"/>
          </a:xfrm>
        </p:grpSpPr>
        <p:pic>
          <p:nvPicPr>
            <p:cNvPr id="91141" name="Picture 2">
              <a:extLst>
                <a:ext uri="{FF2B5EF4-FFF2-40B4-BE49-F238E27FC236}">
                  <a16:creationId xmlns:a16="http://schemas.microsoft.com/office/drawing/2014/main" id="{94EB66E4-60BE-4B40-8414-173FDBE968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005"/>
            <a:stretch>
              <a:fillRect/>
            </a:stretch>
          </p:blipFill>
          <p:spPr bwMode="auto">
            <a:xfrm>
              <a:off x="2198688" y="4876800"/>
              <a:ext cx="4697412" cy="1163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1142" name="ZoneTexte 5">
              <a:extLst>
                <a:ext uri="{FF2B5EF4-FFF2-40B4-BE49-F238E27FC236}">
                  <a16:creationId xmlns:a16="http://schemas.microsoft.com/office/drawing/2014/main" id="{115F3976-0AB4-3848-A931-D2FD2AE3C9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9090" y="6019800"/>
              <a:ext cx="728084" cy="399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2000">
                  <a:solidFill>
                    <a:schemeClr val="tx1"/>
                  </a:solidFill>
                  <a:latin typeface="Symbol" pitchFamily="2" charset="2"/>
                </a:rPr>
                <a:t>a</a:t>
              </a:r>
              <a:r>
                <a:rPr lang="fr-FR" altLang="fr-FR" sz="2000">
                  <a:solidFill>
                    <a:schemeClr val="tx1"/>
                  </a:solidFill>
                  <a:latin typeface="Arial" panose="020B0604020202020204" pitchFamily="34" charset="0"/>
                </a:rPr>
                <a:t>, </a:t>
              </a:r>
              <a:r>
                <a:rPr lang="fr-FR" altLang="fr-FR" sz="2000">
                  <a:solidFill>
                    <a:schemeClr val="tx1"/>
                  </a:solidFill>
                  <a:latin typeface="Symbol" pitchFamily="2" charset="2"/>
                </a:rPr>
                <a:t>b</a:t>
              </a:r>
              <a:r>
                <a:rPr lang="fr-FR" altLang="fr-FR" sz="2000" baseline="30000">
                  <a:solidFill>
                    <a:schemeClr val="tx1"/>
                  </a:solidFill>
                  <a:latin typeface="Arial" panose="020B0604020202020204" pitchFamily="34" charset="0"/>
                </a:rPr>
                <a:t>+</a:t>
              </a:r>
            </a:p>
          </p:txBody>
        </p:sp>
        <p:sp>
          <p:nvSpPr>
            <p:cNvPr id="91143" name="ZoneTexte 6">
              <a:extLst>
                <a:ext uri="{FF2B5EF4-FFF2-40B4-BE49-F238E27FC236}">
                  <a16:creationId xmlns:a16="http://schemas.microsoft.com/office/drawing/2014/main" id="{F6FFC5DC-3A30-CF4B-8975-8D4C649E83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92090" y="6019800"/>
              <a:ext cx="495649" cy="399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2000">
                  <a:solidFill>
                    <a:schemeClr val="tx1"/>
                  </a:solidFill>
                  <a:latin typeface="Arial" panose="020B0604020202020204" pitchFamily="34" charset="0"/>
                </a:rPr>
                <a:t> </a:t>
              </a:r>
              <a:r>
                <a:rPr lang="fr-FR" altLang="fr-FR" sz="2000">
                  <a:solidFill>
                    <a:schemeClr val="tx1"/>
                  </a:solidFill>
                  <a:latin typeface="Symbol" pitchFamily="2" charset="2"/>
                </a:rPr>
                <a:t>b</a:t>
              </a:r>
              <a:r>
                <a:rPr lang="fr-FR" altLang="fr-FR" sz="2000" baseline="30000">
                  <a:solidFill>
                    <a:schemeClr val="tx1"/>
                  </a:solidFill>
                  <a:latin typeface="Arial" panose="020B0604020202020204" pitchFamily="34" charset="0"/>
                </a:rPr>
                <a:t>+</a:t>
              </a:r>
            </a:p>
          </p:txBody>
        </p:sp>
        <p:sp>
          <p:nvSpPr>
            <p:cNvPr id="91144" name="ZoneTexte 7">
              <a:extLst>
                <a:ext uri="{FF2B5EF4-FFF2-40B4-BE49-F238E27FC236}">
                  <a16:creationId xmlns:a16="http://schemas.microsoft.com/office/drawing/2014/main" id="{080D1EB6-AB4C-3A46-9884-05A771B822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35513" y="6019380"/>
              <a:ext cx="925510" cy="399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2000">
                  <a:solidFill>
                    <a:schemeClr val="tx1"/>
                  </a:solidFill>
                  <a:latin typeface="Arial" panose="020B0604020202020204" pitchFamily="34" charset="0"/>
                </a:rPr>
                <a:t> Auger</a:t>
              </a:r>
              <a:endParaRPr lang="fr-FR" altLang="fr-FR" sz="2000" baseline="300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12C4480E-A16D-7E44-849A-FFA5E513DEFF}"/>
                </a:ext>
              </a:extLst>
            </p:cNvPr>
            <p:cNvSpPr txBox="1"/>
            <p:nvPr/>
          </p:nvSpPr>
          <p:spPr>
            <a:xfrm>
              <a:off x="6126163" y="6019380"/>
              <a:ext cx="427037" cy="3697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dirty="0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 </a:t>
              </a:r>
              <a:r>
                <a:rPr lang="fr-FR" dirty="0" err="1">
                  <a:latin typeface="Symbol" charset="2"/>
                  <a:ea typeface="ＭＳ Ｐゴシック" pitchFamily="-112" charset="-128"/>
                  <a:cs typeface="Symbol" charset="2"/>
                </a:rPr>
                <a:t>b</a:t>
              </a:r>
              <a:r>
                <a:rPr lang="fr-FR" baseline="30000" dirty="0" err="1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-</a:t>
              </a:r>
              <a:endParaRPr lang="fr-FR" baseline="30000" dirty="0">
                <a:latin typeface="+mj-lt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40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7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5730" name="Picture 1026">
            <a:extLst>
              <a:ext uri="{FF2B5EF4-FFF2-40B4-BE49-F238E27FC236}">
                <a16:creationId xmlns:a16="http://schemas.microsoft.com/office/drawing/2014/main" id="{EC874C32-11FC-FA49-A952-9D9245088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0" r="1680" b="681"/>
          <a:stretch>
            <a:fillRect/>
          </a:stretch>
        </p:blipFill>
        <p:spPr bwMode="auto">
          <a:xfrm>
            <a:off x="114300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5731" name="Picture 1027">
            <a:extLst>
              <a:ext uri="{FF2B5EF4-FFF2-40B4-BE49-F238E27FC236}">
                <a16:creationId xmlns:a16="http://schemas.microsoft.com/office/drawing/2014/main" id="{C9C47FEA-CE60-D944-84EC-0542706552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"/>
            <a:ext cx="9906000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1028">
            <a:extLst>
              <a:ext uri="{FF2B5EF4-FFF2-40B4-BE49-F238E27FC236}">
                <a16:creationId xmlns:a16="http://schemas.microsoft.com/office/drawing/2014/main" id="{689E78DE-DED5-044B-B6BF-3379B1BCB00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440238" y="4508500"/>
            <a:ext cx="4648200" cy="20574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3208"/>
              </a:avLst>
            </a:prstTxWarp>
          </a:bodyPr>
          <a:lstStyle/>
          <a:p>
            <a:pPr algn="ctr"/>
            <a:r>
              <a:rPr lang="fr-FR" sz="3600" kern="10">
                <a:ln w="12700">
                  <a:solidFill>
                    <a:schemeClr val="bg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E208"/>
                    </a:gs>
                    <a:gs pos="100000">
                      <a:srgbClr val="FC0A1D"/>
                    </a:gs>
                  </a:gsLst>
                  <a:lin ang="2700000" scaled="1"/>
                </a:gradFill>
                <a:effectLst>
                  <a:outerShdw dist="45791" dir="2021404" algn="ctr" rotWithShape="0">
                    <a:srgbClr val="808080">
                      <a:alpha val="74997"/>
                    </a:srgbClr>
                  </a:outerShdw>
                </a:effectLst>
                <a:latin typeface="Arial Black" panose="020B0604020202020204" pitchFamily="34" charset="0"/>
                <a:cs typeface="Arial Black" panose="020B0604020202020204" pitchFamily="34" charset="0"/>
              </a:rPr>
              <a:t>Merci</a:t>
            </a:r>
          </a:p>
        </p:txBody>
      </p:sp>
    </p:spTree>
    <p:extLst>
      <p:ext uri="{BB962C8B-B14F-4D97-AF65-F5344CB8AC3E}">
        <p14:creationId xmlns:p14="http://schemas.microsoft.com/office/powerpoint/2010/main" val="26444118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857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585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0"/>
            <a:ext cx="8352928" cy="838200"/>
          </a:xfrm>
        </p:spPr>
        <p:txBody>
          <a:bodyPr/>
          <a:lstStyle/>
          <a:p>
            <a:pPr algn="ctr"/>
            <a:r>
              <a:rPr lang="en-US" dirty="0"/>
              <a:t>July 4, 2012 : The Higgs Boson!!</a:t>
            </a:r>
          </a:p>
        </p:txBody>
      </p:sp>
      <p:pic>
        <p:nvPicPr>
          <p:cNvPr id="5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760" y="771612"/>
            <a:ext cx="9373538" cy="5731696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7588335" y="5931158"/>
            <a:ext cx="18838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latin typeface="Symbol" pitchFamily="18" charset="2"/>
                <a:sym typeface="Symbol" pitchFamily="18" charset="2"/>
              </a:rPr>
              <a:t></a:t>
            </a:r>
            <a:r>
              <a:rPr lang="en-US" b="1" dirty="0">
                <a:latin typeface="Helvetica" pitchFamily="-109" charset="0"/>
              </a:rPr>
              <a:t>t ~ 20 years !!!</a:t>
            </a:r>
          </a:p>
        </p:txBody>
      </p:sp>
    </p:spTree>
    <p:extLst>
      <p:ext uri="{BB962C8B-B14F-4D97-AF65-F5344CB8AC3E}">
        <p14:creationId xmlns:p14="http://schemas.microsoft.com/office/powerpoint/2010/main" val="380385551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C2A56B-1957-E04C-ABD7-EA31D79E4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2888" y="260350"/>
            <a:ext cx="6877050" cy="6286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fr-FR" dirty="0" err="1"/>
              <a:t>Other</a:t>
            </a:r>
            <a:r>
              <a:rPr lang="fr-FR" dirty="0"/>
              <a:t> </a:t>
            </a:r>
            <a:r>
              <a:rPr lang="fr-FR" dirty="0" err="1"/>
              <a:t>advantages</a:t>
            </a:r>
            <a:r>
              <a:rPr lang="fr-FR" dirty="0"/>
              <a:t> of 10ps TOFPET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6751A9-3BC6-4244-9CFA-DE5D913C8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1088" y="1300164"/>
            <a:ext cx="7993062" cy="45053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endParaRPr lang="fr-FR" dirty="0"/>
          </a:p>
          <a:p>
            <a:pPr>
              <a:spcBef>
                <a:spcPts val="504"/>
              </a:spcBef>
              <a:defRPr/>
            </a:pPr>
            <a:r>
              <a:rPr lang="fr-FR" sz="2000" dirty="0"/>
              <a:t>TOF for direct 3D information</a:t>
            </a:r>
          </a:p>
          <a:p>
            <a:pPr lvl="1">
              <a:spcBef>
                <a:spcPts val="54"/>
              </a:spcBef>
              <a:spcAft>
                <a:spcPts val="450"/>
              </a:spcAft>
              <a:defRPr/>
            </a:pPr>
            <a:r>
              <a:rPr lang="fr-FR" sz="1500" dirty="0" err="1"/>
              <a:t>Requires</a:t>
            </a:r>
            <a:r>
              <a:rPr lang="fr-FR" sz="1500" dirty="0"/>
              <a:t> </a:t>
            </a:r>
            <a:r>
              <a:rPr lang="fr-FR" sz="1500" dirty="0">
                <a:solidFill>
                  <a:schemeClr val="accent2"/>
                </a:solidFill>
                <a:cs typeface="Wingdings"/>
              </a:rPr>
              <a:t>10ps</a:t>
            </a:r>
            <a:r>
              <a:rPr lang="fr-FR" sz="1500" dirty="0">
                <a:cs typeface="Wingdings"/>
              </a:rPr>
              <a:t> TOF </a:t>
            </a:r>
            <a:r>
              <a:rPr lang="fr-FR" sz="1500" dirty="0" err="1">
                <a:cs typeface="Wingdings"/>
              </a:rPr>
              <a:t>resolution</a:t>
            </a:r>
            <a:r>
              <a:rPr lang="fr-FR" sz="1500" dirty="0">
                <a:cs typeface="Wingdings"/>
              </a:rPr>
              <a:t> for </a:t>
            </a:r>
            <a:r>
              <a:rPr lang="fr-FR" sz="1500" dirty="0"/>
              <a:t>1.5mm </a:t>
            </a:r>
            <a:r>
              <a:rPr lang="fr-FR" sz="1500" dirty="0" err="1"/>
              <a:t>resolution</a:t>
            </a:r>
            <a:r>
              <a:rPr lang="fr-FR" sz="1500" dirty="0"/>
              <a:t> </a:t>
            </a:r>
            <a:r>
              <a:rPr lang="fr-FR" sz="1500" dirty="0" err="1"/>
              <a:t>along</a:t>
            </a:r>
            <a:r>
              <a:rPr lang="fr-FR" sz="1500" dirty="0"/>
              <a:t> LOR </a:t>
            </a:r>
          </a:p>
          <a:p>
            <a:pPr>
              <a:spcBef>
                <a:spcPts val="504"/>
              </a:spcBef>
              <a:defRPr/>
            </a:pPr>
            <a:r>
              <a:rPr lang="fr-FR" sz="2000" dirty="0" err="1"/>
              <a:t>Allows</a:t>
            </a:r>
            <a:r>
              <a:rPr lang="fr-FR" sz="2000" dirty="0"/>
              <a:t> </a:t>
            </a:r>
            <a:r>
              <a:rPr lang="fr-FR" sz="2000" dirty="0" err="1"/>
              <a:t>limited</a:t>
            </a:r>
            <a:r>
              <a:rPr lang="fr-FR" sz="2000" dirty="0"/>
              <a:t> angle </a:t>
            </a:r>
            <a:r>
              <a:rPr lang="fr-FR" sz="2000" dirty="0" err="1"/>
              <a:t>tomography</a:t>
            </a:r>
            <a:r>
              <a:rPr lang="fr-FR" sz="2000" dirty="0"/>
              <a:t> </a:t>
            </a:r>
            <a:r>
              <a:rPr lang="fr-FR" sz="2000" dirty="0" err="1"/>
              <a:t>without</a:t>
            </a:r>
            <a:r>
              <a:rPr lang="fr-FR" sz="2000" dirty="0"/>
              <a:t> </a:t>
            </a:r>
            <a:r>
              <a:rPr lang="fr-FR" sz="2000" dirty="0" err="1"/>
              <a:t>artifacts</a:t>
            </a:r>
            <a:endParaRPr lang="fr-FR" sz="2000" dirty="0"/>
          </a:p>
          <a:p>
            <a:pPr>
              <a:spcBef>
                <a:spcPts val="504"/>
              </a:spcBef>
              <a:defRPr/>
            </a:pPr>
            <a:r>
              <a:rPr lang="fr-FR" sz="2000" dirty="0" err="1"/>
              <a:t>Reduce</a:t>
            </a:r>
            <a:r>
              <a:rPr lang="fr-FR" sz="2000" dirty="0"/>
              <a:t> the </a:t>
            </a:r>
            <a:r>
              <a:rPr lang="fr-FR" sz="2000" dirty="0" err="1"/>
              <a:t>cost</a:t>
            </a:r>
            <a:r>
              <a:rPr lang="fr-FR" sz="2000" dirty="0"/>
              <a:t> of </a:t>
            </a:r>
            <a:r>
              <a:rPr lang="fr-FR" sz="2000" dirty="0" err="1"/>
              <a:t>radiotracer</a:t>
            </a:r>
            <a:r>
              <a:rPr lang="fr-FR" sz="2000" dirty="0"/>
              <a:t> production infrastructures</a:t>
            </a:r>
          </a:p>
          <a:p>
            <a:pPr>
              <a:spcBef>
                <a:spcPts val="504"/>
              </a:spcBef>
              <a:defRPr/>
            </a:pPr>
            <a:r>
              <a:rPr lang="fr-FR" sz="2000" dirty="0" err="1"/>
              <a:t>Less</a:t>
            </a:r>
            <a:r>
              <a:rPr lang="fr-FR" sz="2000" dirty="0"/>
              <a:t> sensitive to incorrect </a:t>
            </a:r>
            <a:r>
              <a:rPr lang="fr-FR" sz="2000" dirty="0" err="1"/>
              <a:t>attenuation</a:t>
            </a:r>
            <a:r>
              <a:rPr lang="fr-FR" sz="2000" dirty="0"/>
              <a:t> correction and </a:t>
            </a:r>
            <a:r>
              <a:rPr lang="fr-FR" sz="2000" dirty="0" err="1"/>
              <a:t>normalization</a:t>
            </a:r>
            <a:endParaRPr lang="fr-FR" sz="2000" dirty="0"/>
          </a:p>
          <a:p>
            <a:pPr lvl="1">
              <a:spcBef>
                <a:spcPts val="504"/>
              </a:spcBef>
              <a:defRPr/>
            </a:pPr>
            <a:r>
              <a:rPr lang="fr-FR" sz="1500" dirty="0" err="1"/>
              <a:t>Less</a:t>
            </a:r>
            <a:r>
              <a:rPr lang="fr-FR" sz="1500" dirty="0"/>
              <a:t> </a:t>
            </a:r>
            <a:r>
              <a:rPr lang="fr-FR" sz="1500" dirty="0" err="1"/>
              <a:t>stringent</a:t>
            </a:r>
            <a:r>
              <a:rPr lang="fr-FR" sz="1500" dirty="0"/>
              <a:t> </a:t>
            </a:r>
            <a:r>
              <a:rPr lang="fr-FR" sz="1500" dirty="0" err="1"/>
              <a:t>requirements</a:t>
            </a:r>
            <a:r>
              <a:rPr lang="fr-FR" sz="1500" dirty="0"/>
              <a:t> on CT: </a:t>
            </a:r>
            <a:r>
              <a:rPr lang="fr-FR" sz="1500" dirty="0" err="1"/>
              <a:t>cost</a:t>
            </a:r>
            <a:r>
              <a:rPr lang="fr-FR" sz="1500" dirty="0"/>
              <a:t>, dose </a:t>
            </a:r>
            <a:r>
              <a:rPr lang="fr-FR" sz="1500" dirty="0" err="1"/>
              <a:t>reduction</a:t>
            </a:r>
            <a:endParaRPr lang="fr-FR" sz="1500" dirty="0"/>
          </a:p>
          <a:p>
            <a:pPr lvl="1">
              <a:spcBef>
                <a:spcPts val="504"/>
              </a:spcBef>
              <a:defRPr/>
            </a:pPr>
            <a:r>
              <a:rPr lang="fr-FR" sz="1500" dirty="0" err="1"/>
              <a:t>Reduce</a:t>
            </a:r>
            <a:r>
              <a:rPr lang="fr-FR" sz="1500" dirty="0"/>
              <a:t> </a:t>
            </a:r>
            <a:r>
              <a:rPr lang="fr-FR" sz="1500" dirty="0" err="1"/>
              <a:t>problems</a:t>
            </a:r>
            <a:r>
              <a:rPr lang="fr-FR" sz="1500" dirty="0"/>
              <a:t>  of not direct </a:t>
            </a:r>
            <a:r>
              <a:rPr lang="fr-FR" sz="1500" dirty="0" err="1"/>
              <a:t>attenuation</a:t>
            </a:r>
            <a:r>
              <a:rPr lang="fr-FR" sz="1500" dirty="0"/>
              <a:t> </a:t>
            </a:r>
            <a:r>
              <a:rPr lang="fr-FR" sz="1500" dirty="0" err="1"/>
              <a:t>measurement</a:t>
            </a:r>
            <a:r>
              <a:rPr lang="fr-FR" sz="1500" dirty="0"/>
              <a:t> in PET/MR</a:t>
            </a:r>
          </a:p>
          <a:p>
            <a:pPr lvl="1">
              <a:spcBef>
                <a:spcPts val="504"/>
              </a:spcBef>
              <a:defRPr/>
            </a:pPr>
            <a:r>
              <a:rPr lang="fr-FR" sz="1400" i="1" dirty="0"/>
              <a:t>M. Conti, </a:t>
            </a:r>
            <a:r>
              <a:rPr lang="fr-FR" sz="1400" i="1" dirty="0" err="1"/>
              <a:t>Eur</a:t>
            </a:r>
            <a:r>
              <a:rPr lang="fr-FR" sz="1400" i="1" dirty="0"/>
              <a:t>. J. Med. Mol. Imaging (2011) 38:1147-1157</a:t>
            </a:r>
            <a:endParaRPr lang="fr-FR" sz="1500" dirty="0"/>
          </a:p>
          <a:p>
            <a:pPr marL="0" indent="-300038">
              <a:spcBef>
                <a:spcPts val="504"/>
              </a:spcBef>
              <a:defRPr/>
            </a:pPr>
            <a:r>
              <a:rPr lang="fr-FR" sz="2000" dirty="0"/>
              <a:t>More </a:t>
            </a:r>
            <a:r>
              <a:rPr lang="fr-FR" sz="2000" dirty="0" err="1"/>
              <a:t>robust</a:t>
            </a:r>
            <a:r>
              <a:rPr lang="fr-FR" sz="2000" dirty="0"/>
              <a:t> reconstruction in the </a:t>
            </a:r>
            <a:r>
              <a:rPr lang="fr-FR" sz="2000" dirty="0" err="1"/>
              <a:t>presence</a:t>
            </a:r>
            <a:r>
              <a:rPr lang="fr-FR" sz="2000" dirty="0"/>
              <a:t> of inconsistant data </a:t>
            </a:r>
          </a:p>
          <a:p>
            <a:pPr marL="533400" lvl="1" indent="-177800">
              <a:spcBef>
                <a:spcPts val="504"/>
              </a:spcBef>
              <a:defRPr/>
            </a:pPr>
            <a:r>
              <a:rPr lang="fr-FR" sz="1400" i="1" dirty="0"/>
              <a:t>M. Conti, Phys. Med. </a:t>
            </a:r>
            <a:r>
              <a:rPr lang="fr-FR" sz="1400" i="1" dirty="0" err="1"/>
              <a:t>Biol</a:t>
            </a:r>
            <a:r>
              <a:rPr lang="fr-FR" sz="1400" i="1" dirty="0"/>
              <a:t>. 56 (2011) 155–168</a:t>
            </a:r>
          </a:p>
          <a:p>
            <a:pPr marL="233362" indent="-177800">
              <a:spcBef>
                <a:spcPts val="504"/>
              </a:spcBef>
              <a:defRPr/>
            </a:pPr>
            <a:r>
              <a:rPr lang="fr-FR" sz="2000" dirty="0" err="1"/>
              <a:t>Better</a:t>
            </a:r>
            <a:r>
              <a:rPr lang="fr-FR" sz="2000" dirty="0"/>
              <a:t> quantification </a:t>
            </a:r>
            <a:r>
              <a:rPr lang="fr-FR" sz="2000" dirty="0" err="1"/>
              <a:t>even</a:t>
            </a:r>
            <a:r>
              <a:rPr lang="fr-FR" sz="2000" dirty="0"/>
              <a:t> at </a:t>
            </a:r>
            <a:r>
              <a:rPr lang="fr-FR" sz="2000" dirty="0" err="1"/>
              <a:t>low</a:t>
            </a:r>
            <a:r>
              <a:rPr lang="fr-FR" sz="2000" dirty="0"/>
              <a:t> </a:t>
            </a:r>
            <a:r>
              <a:rPr lang="fr-FR" sz="2000" dirty="0" err="1"/>
              <a:t>statistics</a:t>
            </a:r>
            <a:endParaRPr lang="fr-FR" sz="2000" dirty="0"/>
          </a:p>
          <a:p>
            <a:pPr marL="533400" lvl="1" indent="-177800">
              <a:spcBef>
                <a:spcPts val="504"/>
              </a:spcBef>
              <a:defRPr/>
            </a:pPr>
            <a:r>
              <a:rPr lang="fr-FR" sz="1400" i="1" dirty="0"/>
              <a:t>M. Conti, IEEE TRANSACTIONS ON NUCLEAR SCIENCE, VOL. 61, NO. 1, FEBRUARY 2014</a:t>
            </a:r>
          </a:p>
          <a:p>
            <a:pPr marL="533400" lvl="1" indent="-177800">
              <a:spcBef>
                <a:spcPts val="504"/>
              </a:spcBef>
              <a:defRPr/>
            </a:pPr>
            <a:endParaRPr lang="fr-FR" sz="1500" dirty="0"/>
          </a:p>
          <a:p>
            <a:pPr marL="300038" lvl="1" indent="-300038">
              <a:spcBef>
                <a:spcPts val="504"/>
              </a:spcBef>
              <a:defRPr/>
            </a:pPr>
            <a:endParaRPr lang="fr-FR" sz="900" dirty="0"/>
          </a:p>
          <a:p>
            <a:pPr marL="0" lvl="1" indent="0">
              <a:spcBef>
                <a:spcPts val="504"/>
              </a:spcBef>
              <a:buNone/>
              <a:defRPr/>
            </a:pPr>
            <a:endParaRPr lang="fr-FR" sz="1500" dirty="0"/>
          </a:p>
          <a:p>
            <a:pPr>
              <a:spcBef>
                <a:spcPts val="504"/>
              </a:spcBef>
              <a:defRPr/>
            </a:pPr>
            <a:endParaRPr lang="fr-FR" sz="1800" dirty="0"/>
          </a:p>
          <a:p>
            <a:pPr>
              <a:spcBef>
                <a:spcPts val="504"/>
              </a:spcBef>
              <a:defRPr/>
            </a:pPr>
            <a:endParaRPr lang="fr-FR" sz="2100" dirty="0"/>
          </a:p>
        </p:txBody>
      </p:sp>
    </p:spTree>
    <p:extLst>
      <p:ext uri="{BB962C8B-B14F-4D97-AF65-F5344CB8AC3E}">
        <p14:creationId xmlns:p14="http://schemas.microsoft.com/office/powerpoint/2010/main" val="2586983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lonoscopy2.mov">
            <a:hlinkClick r:id="" action="ppaction://media"/>
            <a:extLst>
              <a:ext uri="{FF2B5EF4-FFF2-40B4-BE49-F238E27FC236}">
                <a16:creationId xmlns:a16="http://schemas.microsoft.com/office/drawing/2014/main" id="{3568F94E-5DCB-9446-94BC-257BF6FFCCD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927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8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>
            <a:extLst>
              <a:ext uri="{FF2B5EF4-FFF2-40B4-BE49-F238E27FC236}">
                <a16:creationId xmlns:a16="http://schemas.microsoft.com/office/drawing/2014/main" id="{03032B9A-463C-E34E-B051-A2776D695D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5225" y="1395413"/>
            <a:ext cx="2736850" cy="398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fr-FR" altLang="fr-FR" sz="1800"/>
          </a:p>
        </p:txBody>
      </p:sp>
      <p:sp>
        <p:nvSpPr>
          <p:cNvPr id="99331" name="Text Box 3">
            <a:extLst>
              <a:ext uri="{FF2B5EF4-FFF2-40B4-BE49-F238E27FC236}">
                <a16:creationId xmlns:a16="http://schemas.microsoft.com/office/drawing/2014/main" id="{29EBA9B2-C189-5A4C-A0D4-608FF0249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1231" y="28576"/>
            <a:ext cx="69897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GB" altLang="fr-FR" sz="4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Towards Molecular Imaging</a:t>
            </a:r>
            <a:endParaRPr lang="en-GB" altLang="fr-FR" sz="3600" dirty="0">
              <a:solidFill>
                <a:srgbClr val="FFCC66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9031CE67-7A94-EC4F-89BF-52D5A2934BE3}"/>
              </a:ext>
            </a:extLst>
          </p:cNvPr>
          <p:cNvGrpSpPr>
            <a:grpSpLocks/>
          </p:cNvGrpSpPr>
          <p:nvPr/>
        </p:nvGrpSpPr>
        <p:grpSpPr bwMode="auto">
          <a:xfrm>
            <a:off x="1219200" y="838201"/>
            <a:ext cx="9753600" cy="5345113"/>
            <a:chOff x="0" y="432"/>
            <a:chExt cx="6240" cy="3367"/>
          </a:xfrm>
        </p:grpSpPr>
        <p:sp>
          <p:nvSpPr>
            <p:cNvPr id="99337" name="Rectangle 5">
              <a:extLst>
                <a:ext uri="{FF2B5EF4-FFF2-40B4-BE49-F238E27FC236}">
                  <a16:creationId xmlns:a16="http://schemas.microsoft.com/office/drawing/2014/main" id="{B94C24E5-9A82-6945-ADDB-74748F6891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32"/>
              <a:ext cx="6240" cy="3360"/>
            </a:xfrm>
            <a:prstGeom prst="rect">
              <a:avLst/>
            </a:prstGeom>
            <a:gradFill rotWithShape="0">
              <a:gsLst>
                <a:gs pos="0">
                  <a:srgbClr val="0B109C"/>
                </a:gs>
                <a:gs pos="100000">
                  <a:srgbClr val="05074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fr-FR" altLang="fr-FR" sz="1800"/>
            </a:p>
          </p:txBody>
        </p:sp>
        <p:grpSp>
          <p:nvGrpSpPr>
            <p:cNvPr id="99338" name="Group 6">
              <a:extLst>
                <a:ext uri="{FF2B5EF4-FFF2-40B4-BE49-F238E27FC236}">
                  <a16:creationId xmlns:a16="http://schemas.microsoft.com/office/drawing/2014/main" id="{DCAEE9B0-81C4-DB4C-A532-74188360D4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" y="864"/>
              <a:ext cx="6068" cy="2935"/>
              <a:chOff x="81" y="864"/>
              <a:chExt cx="6068" cy="3329"/>
            </a:xfrm>
          </p:grpSpPr>
          <p:sp>
            <p:nvSpPr>
              <p:cNvPr id="99339" name="Text Box 7">
                <a:extLst>
                  <a:ext uri="{FF2B5EF4-FFF2-40B4-BE49-F238E27FC236}">
                    <a16:creationId xmlns:a16="http://schemas.microsoft.com/office/drawing/2014/main" id="{F76C887C-9854-4847-8DE3-FC99F5EF2F9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1" y="864"/>
                <a:ext cx="1451" cy="5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GB" altLang="fr-FR" sz="2000" b="1">
                    <a:solidFill>
                      <a:srgbClr val="EAEAE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ANATOMICAL IMAGING</a:t>
                </a:r>
              </a:p>
            </p:txBody>
          </p:sp>
          <p:sp>
            <p:nvSpPr>
              <p:cNvPr id="99340" name="Text Box 8">
                <a:extLst>
                  <a:ext uri="{FF2B5EF4-FFF2-40B4-BE49-F238E27FC236}">
                    <a16:creationId xmlns:a16="http://schemas.microsoft.com/office/drawing/2014/main" id="{F7C6685A-1D6F-A748-A9A9-CCE955393C6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" y="2552"/>
                <a:ext cx="928" cy="4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buFontTx/>
                  <a:buChar char="•"/>
                </a:pPr>
                <a:r>
                  <a:rPr lang="en-GB" altLang="fr-FR" sz="1600">
                    <a:solidFill>
                      <a:srgbClr val="EAEAE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Morphology</a:t>
                </a:r>
              </a:p>
              <a:p>
                <a:pPr>
                  <a:buFontTx/>
                  <a:buChar char="•"/>
                </a:pPr>
                <a:r>
                  <a:rPr lang="en-GB" altLang="fr-FR" sz="1600">
                    <a:solidFill>
                      <a:srgbClr val="EAEAE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Morphometry</a:t>
                </a:r>
              </a:p>
            </p:txBody>
          </p:sp>
          <p:sp>
            <p:nvSpPr>
              <p:cNvPr id="99341" name="Text Box 9">
                <a:extLst>
                  <a:ext uri="{FF2B5EF4-FFF2-40B4-BE49-F238E27FC236}">
                    <a16:creationId xmlns:a16="http://schemas.microsoft.com/office/drawing/2014/main" id="{1EEB6819-F2A5-2F40-9B43-A4FC598197F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7" y="3488"/>
                <a:ext cx="1258" cy="2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GB" altLang="fr-FR" sz="2000" b="1">
                    <a:solidFill>
                      <a:srgbClr val="EAEAE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STRUCTURE</a:t>
                </a:r>
              </a:p>
            </p:txBody>
          </p:sp>
          <p:sp>
            <p:nvSpPr>
              <p:cNvPr id="99342" name="Rectangle 10">
                <a:extLst>
                  <a:ext uri="{FF2B5EF4-FFF2-40B4-BE49-F238E27FC236}">
                    <a16:creationId xmlns:a16="http://schemas.microsoft.com/office/drawing/2014/main" id="{FD894B97-F7EB-E14C-BD73-8278A15912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8" y="891"/>
                <a:ext cx="1780" cy="24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fr-FR" altLang="fr-FR" sz="1800"/>
              </a:p>
            </p:txBody>
          </p:sp>
          <p:sp>
            <p:nvSpPr>
              <p:cNvPr id="99343" name="Text Box 11">
                <a:extLst>
                  <a:ext uri="{FF2B5EF4-FFF2-40B4-BE49-F238E27FC236}">
                    <a16:creationId xmlns:a16="http://schemas.microsoft.com/office/drawing/2014/main" id="{2C23B5DA-6C44-384B-B87D-E5BB503328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45" y="2407"/>
                <a:ext cx="1665" cy="1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buFontTx/>
                  <a:buChar char="•"/>
                </a:pPr>
                <a:r>
                  <a:rPr lang="en-GB" altLang="fr-FR" sz="1600">
                    <a:solidFill>
                      <a:srgbClr val="EAEAE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Haemodynamics</a:t>
                </a:r>
              </a:p>
              <a:p>
                <a:pPr>
                  <a:buFontTx/>
                  <a:buChar char="•"/>
                </a:pPr>
                <a:r>
                  <a:rPr lang="en-GB" altLang="fr-FR" sz="1600">
                    <a:solidFill>
                      <a:srgbClr val="EAEAE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Vascular permeability </a:t>
                </a:r>
              </a:p>
              <a:p>
                <a:pPr>
                  <a:buFontTx/>
                  <a:buChar char="•"/>
                </a:pPr>
                <a:r>
                  <a:rPr lang="en-GB" altLang="fr-FR" sz="1600">
                    <a:solidFill>
                      <a:srgbClr val="EAEAE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Tissue oxygenation/hypoxia</a:t>
                </a:r>
              </a:p>
              <a:p>
                <a:pPr>
                  <a:buFontTx/>
                  <a:buChar char="•"/>
                </a:pPr>
                <a:r>
                  <a:rPr lang="en-GB" altLang="fr-FR" sz="1600">
                    <a:solidFill>
                      <a:srgbClr val="EAEAE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CNS activity</a:t>
                </a:r>
              </a:p>
              <a:p>
                <a:pPr>
                  <a:buFontTx/>
                  <a:buChar char="•"/>
                </a:pPr>
                <a:r>
                  <a:rPr lang="en-GB" altLang="fr-FR" sz="1600">
                    <a:solidFill>
                      <a:srgbClr val="EAEAE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Metabolites</a:t>
                </a:r>
              </a:p>
              <a:p>
                <a:pPr>
                  <a:buFontTx/>
                  <a:buChar char="•"/>
                </a:pPr>
                <a:r>
                  <a:rPr lang="en-GB" altLang="fr-FR" sz="1600">
                    <a:solidFill>
                      <a:srgbClr val="EAEAE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pH</a:t>
                </a:r>
              </a:p>
            </p:txBody>
          </p:sp>
          <p:sp>
            <p:nvSpPr>
              <p:cNvPr id="99344" name="Text Box 12">
                <a:extLst>
                  <a:ext uri="{FF2B5EF4-FFF2-40B4-BE49-F238E27FC236}">
                    <a16:creationId xmlns:a16="http://schemas.microsoft.com/office/drawing/2014/main" id="{D2721DFF-2E9D-6942-A93C-9C9CB863889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91" y="888"/>
                <a:ext cx="1688" cy="5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GB" altLang="fr-FR" sz="2000" b="1">
                    <a:solidFill>
                      <a:srgbClr val="EAEAE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FUNCTIONAL</a:t>
                </a:r>
              </a:p>
              <a:p>
                <a:pPr algn="ctr"/>
                <a:r>
                  <a:rPr lang="en-GB" altLang="fr-FR" sz="2000" b="1">
                    <a:solidFill>
                      <a:srgbClr val="EAEAE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IMAGING</a:t>
                </a:r>
              </a:p>
            </p:txBody>
          </p:sp>
          <p:sp>
            <p:nvSpPr>
              <p:cNvPr id="99345" name="Text Box 13">
                <a:extLst>
                  <a:ext uri="{FF2B5EF4-FFF2-40B4-BE49-F238E27FC236}">
                    <a16:creationId xmlns:a16="http://schemas.microsoft.com/office/drawing/2014/main" id="{5E678DA2-7EA3-A74D-A641-F38CA4F74EA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82" y="3502"/>
                <a:ext cx="1305" cy="2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GB" altLang="fr-FR" sz="2000" b="1">
                    <a:solidFill>
                      <a:srgbClr val="EAEAE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MECHANISM</a:t>
                </a:r>
              </a:p>
            </p:txBody>
          </p:sp>
          <p:sp>
            <p:nvSpPr>
              <p:cNvPr id="99346" name="Rectangle 14">
                <a:extLst>
                  <a:ext uri="{FF2B5EF4-FFF2-40B4-BE49-F238E27FC236}">
                    <a16:creationId xmlns:a16="http://schemas.microsoft.com/office/drawing/2014/main" id="{ACED9F95-7BFE-0C4E-AFF8-4576BCFFCF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1" y="909"/>
                <a:ext cx="1694" cy="24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fr-FR" altLang="fr-FR" sz="1800"/>
              </a:p>
            </p:txBody>
          </p:sp>
          <p:sp>
            <p:nvSpPr>
              <p:cNvPr id="99347" name="Text Box 15">
                <a:extLst>
                  <a:ext uri="{FF2B5EF4-FFF2-40B4-BE49-F238E27FC236}">
                    <a16:creationId xmlns:a16="http://schemas.microsoft.com/office/drawing/2014/main" id="{FC2F8E8C-1836-8E4F-ACAE-3C9A827589E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56" y="864"/>
                <a:ext cx="1321" cy="5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GB" altLang="fr-FR" sz="2000" b="1">
                    <a:solidFill>
                      <a:srgbClr val="FFCC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MOLECULAR</a:t>
                </a:r>
              </a:p>
              <a:p>
                <a:pPr algn="ctr"/>
                <a:r>
                  <a:rPr lang="en-GB" altLang="fr-FR" sz="2000" b="1">
                    <a:solidFill>
                      <a:srgbClr val="FFCC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IMAGING</a:t>
                </a:r>
              </a:p>
            </p:txBody>
          </p:sp>
          <p:sp>
            <p:nvSpPr>
              <p:cNvPr id="99348" name="Text Box 16">
                <a:extLst>
                  <a:ext uri="{FF2B5EF4-FFF2-40B4-BE49-F238E27FC236}">
                    <a16:creationId xmlns:a16="http://schemas.microsoft.com/office/drawing/2014/main" id="{B88C0414-B808-B54A-82E9-94C71E1893E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57" y="2444"/>
                <a:ext cx="1792" cy="5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buFontTx/>
                  <a:buChar char="•"/>
                </a:pPr>
                <a:r>
                  <a:rPr lang="en-GB" altLang="fr-FR" sz="1600">
                    <a:solidFill>
                      <a:srgbClr val="FFCC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Target-specific contrast agents</a:t>
                </a:r>
              </a:p>
              <a:p>
                <a:pPr>
                  <a:buFontTx/>
                  <a:buChar char="•"/>
                </a:pPr>
                <a:r>
                  <a:rPr lang="en-GB" altLang="fr-FR" sz="1600">
                    <a:solidFill>
                      <a:srgbClr val="EAEAE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Functional receptor imaging</a:t>
                </a:r>
                <a:endParaRPr lang="en-GB" altLang="fr-FR" sz="1600">
                  <a:solidFill>
                    <a:srgbClr val="FFCC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Tx/>
                  <a:buChar char="•"/>
                </a:pPr>
                <a:r>
                  <a:rPr lang="en-GB" altLang="fr-FR" sz="1600">
                    <a:solidFill>
                      <a:srgbClr val="EAEAE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PharmacoKinetics </a:t>
                </a:r>
              </a:p>
            </p:txBody>
          </p:sp>
          <p:sp>
            <p:nvSpPr>
              <p:cNvPr id="99349" name="Text Box 17">
                <a:extLst>
                  <a:ext uri="{FF2B5EF4-FFF2-40B4-BE49-F238E27FC236}">
                    <a16:creationId xmlns:a16="http://schemas.microsoft.com/office/drawing/2014/main" id="{4D79CBED-821F-5041-A5CD-CAD17381481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65" y="3478"/>
                <a:ext cx="902" cy="2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GB" altLang="fr-FR" sz="2000" b="1">
                    <a:solidFill>
                      <a:srgbClr val="EAEAE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TARGET</a:t>
                </a:r>
              </a:p>
            </p:txBody>
          </p:sp>
          <p:pic>
            <p:nvPicPr>
              <p:cNvPr id="99350" name="Picture 18" descr="cppit256">
                <a:extLst>
                  <a:ext uri="{FF2B5EF4-FFF2-40B4-BE49-F238E27FC236}">
                    <a16:creationId xmlns:a16="http://schemas.microsoft.com/office/drawing/2014/main" id="{59650D6B-E5D6-654D-AF62-4530CCC1A0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0" y="1440"/>
                <a:ext cx="728" cy="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9351" name="Picture 19">
                <a:extLst>
                  <a:ext uri="{FF2B5EF4-FFF2-40B4-BE49-F238E27FC236}">
                    <a16:creationId xmlns:a16="http://schemas.microsoft.com/office/drawing/2014/main" id="{1F248F7E-CB0C-AB43-8039-2CDCFC40E50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lum bright="1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1" y="1464"/>
                <a:ext cx="744" cy="8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9352" name="Picture 20">
                <a:extLst>
                  <a:ext uri="{FF2B5EF4-FFF2-40B4-BE49-F238E27FC236}">
                    <a16:creationId xmlns:a16="http://schemas.microsoft.com/office/drawing/2014/main" id="{504C9B19-F80D-7A4F-AB5C-5FE4B73DF93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lum bright="-12000" contrast="3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" y="1440"/>
                <a:ext cx="748" cy="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</p:pic>
          <p:pic>
            <p:nvPicPr>
              <p:cNvPr id="99353" name="Picture 21">
                <a:extLst>
                  <a:ext uri="{FF2B5EF4-FFF2-40B4-BE49-F238E27FC236}">
                    <a16:creationId xmlns:a16="http://schemas.microsoft.com/office/drawing/2014/main" id="{5D38192C-F7C3-5B4F-A0CB-61439D60980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76" y="1464"/>
                <a:ext cx="843" cy="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9354" name="AutoShape 22">
                <a:extLst>
                  <a:ext uri="{FF2B5EF4-FFF2-40B4-BE49-F238E27FC236}">
                    <a16:creationId xmlns:a16="http://schemas.microsoft.com/office/drawing/2014/main" id="{0A38A9D2-7ED6-CB45-B89B-524BD4E63A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8" y="3512"/>
                <a:ext cx="676" cy="192"/>
              </a:xfrm>
              <a:prstGeom prst="rightArrow">
                <a:avLst>
                  <a:gd name="adj1" fmla="val 50000"/>
                  <a:gd name="adj2" fmla="val 88021"/>
                </a:avLst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fr-FR" altLang="fr-FR" sz="1800"/>
              </a:p>
            </p:txBody>
          </p:sp>
          <p:sp>
            <p:nvSpPr>
              <p:cNvPr id="99355" name="AutoShape 23">
                <a:extLst>
                  <a:ext uri="{FF2B5EF4-FFF2-40B4-BE49-F238E27FC236}">
                    <a16:creationId xmlns:a16="http://schemas.microsoft.com/office/drawing/2014/main" id="{4C9F8B03-EDB3-5641-B545-C80B9AAA57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8" y="1008"/>
                <a:ext cx="676" cy="192"/>
              </a:xfrm>
              <a:prstGeom prst="rightArrow">
                <a:avLst>
                  <a:gd name="adj1" fmla="val 50000"/>
                  <a:gd name="adj2" fmla="val 88021"/>
                </a:avLst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fr-FR" altLang="fr-FR" sz="1800"/>
              </a:p>
            </p:txBody>
          </p:sp>
          <p:sp>
            <p:nvSpPr>
              <p:cNvPr id="99356" name="AutoShape 24">
                <a:extLst>
                  <a:ext uri="{FF2B5EF4-FFF2-40B4-BE49-F238E27FC236}">
                    <a16:creationId xmlns:a16="http://schemas.microsoft.com/office/drawing/2014/main" id="{E1BE4FC9-667C-474B-BA74-FEFB9ADC77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7" y="1008"/>
                <a:ext cx="676" cy="192"/>
              </a:xfrm>
              <a:prstGeom prst="rightArrow">
                <a:avLst>
                  <a:gd name="adj1" fmla="val 50000"/>
                  <a:gd name="adj2" fmla="val 88021"/>
                </a:avLst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fr-FR" altLang="fr-FR" sz="1800"/>
              </a:p>
            </p:txBody>
          </p:sp>
          <p:sp>
            <p:nvSpPr>
              <p:cNvPr id="99357" name="AutoShape 25">
                <a:extLst>
                  <a:ext uri="{FF2B5EF4-FFF2-40B4-BE49-F238E27FC236}">
                    <a16:creationId xmlns:a16="http://schemas.microsoft.com/office/drawing/2014/main" id="{5510380C-2655-B347-8B8B-B8909EA6A3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8" y="3504"/>
                <a:ext cx="676" cy="192"/>
              </a:xfrm>
              <a:prstGeom prst="rightArrow">
                <a:avLst>
                  <a:gd name="adj1" fmla="val 50000"/>
                  <a:gd name="adj2" fmla="val 88021"/>
                </a:avLst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fr-FR" altLang="fr-FR" sz="1800"/>
              </a:p>
            </p:txBody>
          </p:sp>
          <p:pic>
            <p:nvPicPr>
              <p:cNvPr id="99358" name="Picture 26" descr="PIBFD2">
                <a:extLst>
                  <a:ext uri="{FF2B5EF4-FFF2-40B4-BE49-F238E27FC236}">
                    <a16:creationId xmlns:a16="http://schemas.microsoft.com/office/drawing/2014/main" id="{1D5C89AA-28B2-FB4D-9A24-C02A9E0D769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335" t="53337" r="7086" b="5502"/>
              <a:stretch>
                <a:fillRect/>
              </a:stretch>
            </p:blipFill>
            <p:spPr bwMode="auto">
              <a:xfrm>
                <a:off x="5148" y="1440"/>
                <a:ext cx="821" cy="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9359" name="Picture 27" descr="hippo1">
                <a:extLst>
                  <a:ext uri="{FF2B5EF4-FFF2-40B4-BE49-F238E27FC236}">
                    <a16:creationId xmlns:a16="http://schemas.microsoft.com/office/drawing/2014/main" id="{5200FB02-2BCC-6845-BF16-102B4AE2F90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lum bright="1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667" r="13333" b="6580"/>
              <a:stretch>
                <a:fillRect/>
              </a:stretch>
            </p:blipFill>
            <p:spPr bwMode="auto">
              <a:xfrm>
                <a:off x="861" y="1488"/>
                <a:ext cx="832" cy="76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9360" name="Text Box 28">
                <a:extLst>
                  <a:ext uri="{FF2B5EF4-FFF2-40B4-BE49-F238E27FC236}">
                    <a16:creationId xmlns:a16="http://schemas.microsoft.com/office/drawing/2014/main" id="{D1077EF5-BFA0-804F-8833-31952123E0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09" y="3953"/>
                <a:ext cx="1050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it-IT" altLang="fr-FR" sz="1600">
                    <a:solidFill>
                      <a:srgbClr val="EAEAE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MACROSCOPIC</a:t>
                </a:r>
              </a:p>
            </p:txBody>
          </p:sp>
          <p:sp>
            <p:nvSpPr>
              <p:cNvPr id="99361" name="Line 29">
                <a:extLst>
                  <a:ext uri="{FF2B5EF4-FFF2-40B4-BE49-F238E27FC236}">
                    <a16:creationId xmlns:a16="http://schemas.microsoft.com/office/drawing/2014/main" id="{5FEB2BD5-38C0-4748-B5E2-FB89AA1827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9" y="3859"/>
                <a:ext cx="3236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362" name="Text Box 30">
                <a:extLst>
                  <a:ext uri="{FF2B5EF4-FFF2-40B4-BE49-F238E27FC236}">
                    <a16:creationId xmlns:a16="http://schemas.microsoft.com/office/drawing/2014/main" id="{59ADE0DD-6A17-E847-ACDE-13C061F028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83" y="3953"/>
                <a:ext cx="999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it-IT" altLang="fr-FR" sz="1600">
                    <a:solidFill>
                      <a:srgbClr val="EAEAE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MICROSCOPIC</a:t>
                </a:r>
              </a:p>
            </p:txBody>
          </p:sp>
          <p:sp>
            <p:nvSpPr>
              <p:cNvPr id="99363" name="Line 31">
                <a:extLst>
                  <a:ext uri="{FF2B5EF4-FFF2-40B4-BE49-F238E27FC236}">
                    <a16:creationId xmlns:a16="http://schemas.microsoft.com/office/drawing/2014/main" id="{22C3C49E-7E14-CB49-A3FC-23F8CF267D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30" y="3859"/>
                <a:ext cx="1043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4" name="Group 37">
            <a:extLst>
              <a:ext uri="{FF2B5EF4-FFF2-40B4-BE49-F238E27FC236}">
                <a16:creationId xmlns:a16="http://schemas.microsoft.com/office/drawing/2014/main" id="{B797654E-E4FD-6A42-A1BB-2909EF62ABC6}"/>
              </a:ext>
            </a:extLst>
          </p:cNvPr>
          <p:cNvGrpSpPr>
            <a:grpSpLocks/>
          </p:cNvGrpSpPr>
          <p:nvPr/>
        </p:nvGrpSpPr>
        <p:grpSpPr bwMode="auto">
          <a:xfrm>
            <a:off x="1219200" y="2286001"/>
            <a:ext cx="9753600" cy="3749675"/>
            <a:chOff x="0" y="1440"/>
            <a:chExt cx="6144" cy="2362"/>
          </a:xfrm>
        </p:grpSpPr>
        <p:sp>
          <p:nvSpPr>
            <p:cNvPr id="99334" name="Rectangle 35">
              <a:extLst>
                <a:ext uri="{FF2B5EF4-FFF2-40B4-BE49-F238E27FC236}">
                  <a16:creationId xmlns:a16="http://schemas.microsoft.com/office/drawing/2014/main" id="{67F999A7-C212-4F40-9E8E-7DA57DCE46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440"/>
              <a:ext cx="6144" cy="2208"/>
            </a:xfrm>
            <a:prstGeom prst="rect">
              <a:avLst/>
            </a:prstGeom>
            <a:gradFill rotWithShape="0">
              <a:gsLst>
                <a:gs pos="0">
                  <a:srgbClr val="888CAB"/>
                </a:gs>
                <a:gs pos="100000">
                  <a:srgbClr val="030B4D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fr-FR" altLang="fr-FR" sz="1800"/>
            </a:p>
          </p:txBody>
        </p:sp>
        <p:sp>
          <p:nvSpPr>
            <p:cNvPr id="99335" name="Text Box 32">
              <a:extLst>
                <a:ext uri="{FF2B5EF4-FFF2-40B4-BE49-F238E27FC236}">
                  <a16:creationId xmlns:a16="http://schemas.microsoft.com/office/drawing/2014/main" id="{574CC66A-58CE-284A-B6CB-9A61CB5FA7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9" y="1546"/>
              <a:ext cx="5588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it-IT" altLang="fr-FR">
                  <a:solidFill>
                    <a:srgbClr val="EAEAE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GB" altLang="fr-FR">
                  <a:solidFill>
                    <a:srgbClr val="EAEAE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isual representation, characterization and quantification of biological processes at the </a:t>
              </a:r>
              <a:r>
                <a:rPr lang="en-GB" altLang="fr-FR">
                  <a:solidFill>
                    <a:srgbClr val="FFCC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cellular</a:t>
              </a:r>
              <a:r>
                <a:rPr lang="en-GB" altLang="fr-FR">
                  <a:solidFill>
                    <a:srgbClr val="EAEAE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</a:t>
              </a:r>
              <a:r>
                <a:rPr lang="en-GB" altLang="fr-FR">
                  <a:solidFill>
                    <a:srgbClr val="FFCC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sub cellular</a:t>
              </a:r>
              <a:r>
                <a:rPr lang="en-GB" altLang="fr-FR">
                  <a:solidFill>
                    <a:srgbClr val="EAEAE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level within living organisms</a:t>
              </a:r>
              <a:r>
                <a:rPr lang="it-IT" altLang="fr-FR">
                  <a:solidFill>
                    <a:srgbClr val="EAEAE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GB" altLang="fr-FR">
                  <a:solidFill>
                    <a:srgbClr val="EAEAE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99336" name="Text Box 33">
              <a:extLst>
                <a:ext uri="{FF2B5EF4-FFF2-40B4-BE49-F238E27FC236}">
                  <a16:creationId xmlns:a16="http://schemas.microsoft.com/office/drawing/2014/main" id="{B7C9DB3E-E768-4140-8E40-7D7F3BFCD8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" y="2208"/>
              <a:ext cx="4596" cy="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buFontTx/>
                <a:buChar char="•"/>
              </a:pPr>
              <a:r>
                <a:rPr lang="it-IT" altLang="fr-FR" sz="2000">
                  <a:solidFill>
                    <a:srgbClr val="EAEAE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Gene expression (genomics, proteomics, transcriptomics, 		enzymatic activity, etc…)</a:t>
              </a:r>
            </a:p>
            <a:p>
              <a:pPr eaLnBrk="1" hangingPunct="1">
                <a:buFontTx/>
                <a:buChar char="•"/>
              </a:pPr>
              <a:r>
                <a:rPr lang="it-IT" altLang="fr-FR" sz="2000">
                  <a:solidFill>
                    <a:srgbClr val="EAEAE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Molecular signal transduction through cell membranes</a:t>
              </a:r>
            </a:p>
            <a:p>
              <a:pPr eaLnBrk="1" hangingPunct="1">
                <a:buFontTx/>
                <a:buChar char="•"/>
              </a:pPr>
              <a:endParaRPr lang="it-IT" altLang="fr-FR" sz="2000">
                <a:solidFill>
                  <a:srgbClr val="EAEAEA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eaLnBrk="1" hangingPunct="1">
                <a:buFontTx/>
                <a:buChar char="•"/>
              </a:pPr>
              <a:r>
                <a:rPr lang="it-IT" altLang="fr-FR" sz="2000">
                  <a:solidFill>
                    <a:srgbClr val="EAEAE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fr-FR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Target specific cell receptors that are over-expressed in 		pathological situations (ex. neo-angiogenesis)</a:t>
              </a:r>
              <a:endParaRPr lang="it-IT" altLang="fr-FR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eaLnBrk="1" hangingPunct="1">
                <a:buFontTx/>
                <a:buChar char="•"/>
              </a:pPr>
              <a:r>
                <a:rPr lang="en-GB" altLang="fr-FR" sz="2000">
                  <a:solidFill>
                    <a:srgbClr val="EAEAE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Multiple imaging capture techniques </a:t>
              </a:r>
              <a:r>
                <a:rPr lang="en-GB" altLang="fr-FR" sz="1200">
                  <a:solidFill>
                    <a:srgbClr val="EAEAE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(Nuclear medicine/PET, MRI, MRS, Optical,…)</a:t>
              </a:r>
              <a:r>
                <a:rPr lang="en-GB" altLang="fr-FR" sz="2000">
                  <a:solidFill>
                    <a:srgbClr val="EAEAE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it-IT" altLang="fr-FR" sz="2000">
                <a:solidFill>
                  <a:srgbClr val="EAEAEA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eaLnBrk="1" hangingPunct="1"/>
              <a:r>
                <a:rPr lang="it-IT" altLang="fr-FR" sz="2000">
                  <a:solidFill>
                    <a:srgbClr val="EAEAE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GB" altLang="fr-FR" sz="2000">
                <a:solidFill>
                  <a:srgbClr val="EAEAEA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7991255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30">
            <a:extLst>
              <a:ext uri="{FF2B5EF4-FFF2-40B4-BE49-F238E27FC236}">
                <a16:creationId xmlns:a16="http://schemas.microsoft.com/office/drawing/2014/main" id="{2AE8BF55-5DA1-014C-92CC-D2EDA892DE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1511300"/>
            <a:ext cx="4597400" cy="482600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GB" altLang="fr-FR" sz="2400">
              <a:solidFill>
                <a:schemeClr val="tx1"/>
              </a:solidFill>
            </a:endParaRPr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ED84994C-8387-C14B-A479-25DCD025E9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511300"/>
            <a:ext cx="4597400" cy="482600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GB" altLang="fr-FR" sz="2400">
              <a:solidFill>
                <a:schemeClr val="tx1"/>
              </a:solidFill>
            </a:endParaRPr>
          </a:p>
        </p:txBody>
      </p:sp>
      <p:sp>
        <p:nvSpPr>
          <p:cNvPr id="321542" name="Rectangle 6">
            <a:extLst>
              <a:ext uri="{FF2B5EF4-FFF2-40B4-BE49-F238E27FC236}">
                <a16:creationId xmlns:a16="http://schemas.microsoft.com/office/drawing/2014/main" id="{6722E502-64A8-D24B-8C3C-4B26F76C87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0464" y="1196976"/>
            <a:ext cx="4884737" cy="5504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914400" indent="-45720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</a:pPr>
            <a:r>
              <a:rPr lang="en-US" altLang="fr-FR" sz="1600" b="1" dirty="0">
                <a:solidFill>
                  <a:srgbClr val="FF3300"/>
                </a:solidFill>
                <a:latin typeface="Comic Sans MS" panose="030F0902030302020204" pitchFamily="66" charset="0"/>
              </a:rPr>
              <a:t>Cahier des charges pour </a:t>
            </a:r>
            <a:r>
              <a:rPr lang="en-US" altLang="fr-FR" sz="1600" b="1" dirty="0" err="1">
                <a:solidFill>
                  <a:srgbClr val="FF3300"/>
                </a:solidFill>
                <a:latin typeface="Comic Sans MS" panose="030F0902030302020204" pitchFamily="66" charset="0"/>
              </a:rPr>
              <a:t>l’imagerie</a:t>
            </a:r>
            <a:r>
              <a:rPr lang="en-US" altLang="fr-FR" sz="1600" b="1" dirty="0">
                <a:solidFill>
                  <a:srgbClr val="FF3300"/>
                </a:solidFill>
                <a:latin typeface="Comic Sans MS" panose="030F0902030302020204" pitchFamily="66" charset="0"/>
              </a:rPr>
              <a:t> </a:t>
            </a:r>
            <a:r>
              <a:rPr lang="en-US" altLang="fr-FR" sz="1600" b="1" dirty="0" err="1">
                <a:solidFill>
                  <a:srgbClr val="FF3300"/>
                </a:solidFill>
                <a:latin typeface="Comic Sans MS" panose="030F0902030302020204" pitchFamily="66" charset="0"/>
              </a:rPr>
              <a:t>médicale</a:t>
            </a:r>
            <a:endParaRPr lang="en-US" altLang="fr-FR" sz="1600" dirty="0">
              <a:solidFill>
                <a:srgbClr val="FF3300"/>
              </a:solidFill>
              <a:latin typeface="Comic Sans MS" panose="030F0902030302020204" pitchFamily="66" charset="0"/>
            </a:endParaRPr>
          </a:p>
          <a:p>
            <a:pPr>
              <a:lnSpc>
                <a:spcPct val="70000"/>
              </a:lnSpc>
              <a:spcBef>
                <a:spcPts val="1000"/>
              </a:spcBef>
              <a:buClrTx/>
              <a:buSzTx/>
              <a:buFontTx/>
              <a:buNone/>
            </a:pPr>
            <a:endParaRPr lang="en-US" altLang="fr-FR" sz="1000" dirty="0">
              <a:solidFill>
                <a:schemeClr val="tx1"/>
              </a:solidFill>
              <a:latin typeface="Comic Sans MS" panose="030F0902030302020204" pitchFamily="66" charset="0"/>
            </a:endParaRPr>
          </a:p>
          <a:p>
            <a:pPr>
              <a:lnSpc>
                <a:spcPct val="80000"/>
              </a:lnSpc>
              <a:buFont typeface="Times" pitchFamily="2" charset="0"/>
              <a:buAutoNum type="arabicPeriod"/>
            </a:pPr>
            <a:r>
              <a:rPr lang="en-US" altLang="fr-FR" sz="1400" b="1" dirty="0" err="1">
                <a:latin typeface="Comic Sans MS" panose="030F0902030302020204" pitchFamily="66" charset="0"/>
              </a:rPr>
              <a:t>Cristaux</a:t>
            </a:r>
            <a:endParaRPr lang="en-US" altLang="fr-FR" sz="1400" b="1" dirty="0">
              <a:solidFill>
                <a:srgbClr val="FF3300"/>
              </a:solidFill>
              <a:latin typeface="Comic Sans MS" panose="030F0902030302020204" pitchFamily="66" charset="0"/>
            </a:endParaRPr>
          </a:p>
          <a:p>
            <a:pPr lvl="1">
              <a:lnSpc>
                <a:spcPct val="80000"/>
              </a:lnSpc>
              <a:buClr>
                <a:schemeClr val="tx2"/>
              </a:buClr>
              <a:buSzPct val="75000"/>
              <a:buFont typeface="Wingdings" pitchFamily="2" charset="2"/>
              <a:buChar char="Ø"/>
            </a:pPr>
            <a:r>
              <a:rPr lang="en-US" altLang="fr-FR" sz="1600" dirty="0" err="1">
                <a:latin typeface="Comic Sans MS" panose="030F0902030302020204" pitchFamily="66" charset="0"/>
              </a:rPr>
              <a:t>Densité</a:t>
            </a:r>
            <a:r>
              <a:rPr lang="en-US" altLang="fr-FR" sz="1600" dirty="0">
                <a:latin typeface="Comic Sans MS" panose="030F0902030302020204" pitchFamily="66" charset="0"/>
              </a:rPr>
              <a:t> </a:t>
            </a:r>
            <a:r>
              <a:rPr lang="en-US" altLang="fr-FR" sz="1600" dirty="0" err="1">
                <a:latin typeface="Comic Sans MS" panose="030F0902030302020204" pitchFamily="66" charset="0"/>
              </a:rPr>
              <a:t>élevée</a:t>
            </a:r>
            <a:r>
              <a:rPr lang="en-US" altLang="fr-FR" sz="1600" dirty="0">
                <a:solidFill>
                  <a:schemeClr val="tx2"/>
                </a:solidFill>
                <a:latin typeface="Comic Sans MS" panose="030F0902030302020204" pitchFamily="66" charset="0"/>
              </a:rPr>
              <a:t> </a:t>
            </a:r>
            <a:r>
              <a:rPr lang="en-US" altLang="fr-FR" sz="1400" dirty="0">
                <a:latin typeface="Comic Sans MS" panose="030F0902030302020204" pitchFamily="66" charset="0"/>
              </a:rPr>
              <a:t>(&gt; 7 g/cm</a:t>
            </a:r>
            <a:r>
              <a:rPr lang="en-US" altLang="fr-FR" sz="1400" baseline="30000" dirty="0">
                <a:latin typeface="Comic Sans MS" panose="030F0902030302020204" pitchFamily="66" charset="0"/>
              </a:rPr>
              <a:t>3</a:t>
            </a:r>
            <a:r>
              <a:rPr lang="en-US" altLang="fr-FR" sz="1400" dirty="0">
                <a:latin typeface="Comic Sans MS" panose="030F0902030302020204" pitchFamily="66" charset="0"/>
              </a:rPr>
              <a:t>)</a:t>
            </a:r>
          </a:p>
          <a:p>
            <a:pPr lvl="1">
              <a:lnSpc>
                <a:spcPct val="80000"/>
              </a:lnSpc>
              <a:buClr>
                <a:schemeClr val="tx2"/>
              </a:buClr>
              <a:buSzPct val="75000"/>
              <a:buFont typeface="Wingdings" pitchFamily="2" charset="2"/>
              <a:buChar char="Ø"/>
            </a:pPr>
            <a:r>
              <a:rPr lang="en-US" altLang="fr-FR" sz="1400" dirty="0" err="1">
                <a:latin typeface="Comic Sans MS" panose="030F0902030302020204" pitchFamily="66" charset="0"/>
              </a:rPr>
              <a:t>Emissionrapide</a:t>
            </a:r>
            <a:r>
              <a:rPr lang="en-US" altLang="fr-FR" sz="1400" dirty="0">
                <a:latin typeface="Comic Sans MS" panose="030F0902030302020204" pitchFamily="66" charset="0"/>
              </a:rPr>
              <a:t> (&lt; 100 ns), </a:t>
            </a:r>
            <a:r>
              <a:rPr lang="en-US" altLang="fr-FR" sz="1400" dirty="0" err="1">
                <a:latin typeface="Comic Sans MS" panose="030F0902030302020204" pitchFamily="66" charset="0"/>
              </a:rPr>
              <a:t>spectre</a:t>
            </a:r>
            <a:r>
              <a:rPr lang="en-US" altLang="fr-FR" sz="1400" dirty="0">
                <a:latin typeface="Comic Sans MS" panose="030F0902030302020204" pitchFamily="66" charset="0"/>
              </a:rPr>
              <a:t> visible</a:t>
            </a:r>
            <a:endParaRPr lang="en-US" altLang="fr-FR" sz="1400" dirty="0">
              <a:solidFill>
                <a:srgbClr val="FF3300"/>
              </a:solidFill>
              <a:latin typeface="Comic Sans MS" panose="030F0902030302020204" pitchFamily="66" charset="0"/>
            </a:endParaRPr>
          </a:p>
          <a:p>
            <a:pPr lvl="1">
              <a:lnSpc>
                <a:spcPct val="80000"/>
              </a:lnSpc>
              <a:buClr>
                <a:schemeClr val="tx2"/>
              </a:buClr>
              <a:buSzPct val="75000"/>
              <a:buFont typeface="Wingdings" pitchFamily="2" charset="2"/>
              <a:buChar char="Ø"/>
            </a:pPr>
            <a:r>
              <a:rPr lang="en-US" altLang="fr-FR" sz="1600" dirty="0">
                <a:solidFill>
                  <a:srgbClr val="111EFF"/>
                </a:solidFill>
                <a:latin typeface="Comic Sans MS" panose="030F0902030302020204" pitchFamily="66" charset="0"/>
              </a:rPr>
              <a:t>Emission </a:t>
            </a:r>
            <a:r>
              <a:rPr lang="en-US" altLang="fr-FR" sz="1600" dirty="0" err="1">
                <a:solidFill>
                  <a:srgbClr val="111EFF"/>
                </a:solidFill>
                <a:latin typeface="Comic Sans MS" panose="030F0902030302020204" pitchFamily="66" charset="0"/>
              </a:rPr>
              <a:t>lumineuse</a:t>
            </a:r>
            <a:r>
              <a:rPr lang="en-US" altLang="fr-FR" sz="1600" dirty="0">
                <a:solidFill>
                  <a:srgbClr val="111EFF"/>
                </a:solidFill>
                <a:latin typeface="Comic Sans MS" panose="030F0902030302020204" pitchFamily="66" charset="0"/>
              </a:rPr>
              <a:t> </a:t>
            </a:r>
            <a:r>
              <a:rPr lang="en-US" altLang="fr-FR" sz="1600" dirty="0" err="1">
                <a:solidFill>
                  <a:srgbClr val="111EFF"/>
                </a:solidFill>
                <a:latin typeface="Comic Sans MS" panose="030F0902030302020204" pitchFamily="66" charset="0"/>
              </a:rPr>
              <a:t>élevée</a:t>
            </a:r>
            <a:endParaRPr lang="en-US" altLang="fr-FR" sz="1400" dirty="0">
              <a:solidFill>
                <a:srgbClr val="111EFF"/>
              </a:solidFill>
              <a:latin typeface="Comic Sans MS" panose="030F0902030302020204" pitchFamily="66" charset="0"/>
            </a:endParaRPr>
          </a:p>
          <a:p>
            <a:pPr lvl="1">
              <a:lnSpc>
                <a:spcPct val="80000"/>
              </a:lnSpc>
              <a:spcAft>
                <a:spcPts val="600"/>
              </a:spcAft>
              <a:buClr>
                <a:schemeClr val="tx2"/>
              </a:buClr>
              <a:buSzPct val="75000"/>
              <a:buFont typeface="Wingdings" pitchFamily="2" charset="2"/>
              <a:buChar char="Ø"/>
            </a:pPr>
            <a:r>
              <a:rPr lang="en-US" altLang="fr-FR" sz="1400" dirty="0">
                <a:solidFill>
                  <a:srgbClr val="111EFF"/>
                </a:solidFill>
                <a:latin typeface="Comic Sans MS" panose="030F0902030302020204" pitchFamily="66" charset="0"/>
              </a:rPr>
              <a:t>Résistance </a:t>
            </a:r>
            <a:r>
              <a:rPr lang="en-US" altLang="fr-FR" sz="1400" dirty="0" err="1">
                <a:solidFill>
                  <a:srgbClr val="111EFF"/>
                </a:solidFill>
                <a:latin typeface="Comic Sans MS" panose="030F0902030302020204" pitchFamily="66" charset="0"/>
              </a:rPr>
              <a:t>modérée</a:t>
            </a:r>
            <a:r>
              <a:rPr lang="en-US" altLang="fr-FR" sz="1400" dirty="0">
                <a:solidFill>
                  <a:srgbClr val="111EFF"/>
                </a:solidFill>
                <a:latin typeface="Comic Sans MS" panose="030F0902030302020204" pitchFamily="66" charset="0"/>
              </a:rPr>
              <a:t> aux radiations</a:t>
            </a:r>
            <a:endParaRPr lang="en-US" altLang="fr-FR" sz="1400" b="1" dirty="0">
              <a:solidFill>
                <a:srgbClr val="111EFF"/>
              </a:solidFill>
              <a:latin typeface="Comic Sans MS" panose="030F0902030302020204" pitchFamily="66" charset="0"/>
            </a:endParaRPr>
          </a:p>
          <a:p>
            <a:pPr>
              <a:lnSpc>
                <a:spcPct val="80000"/>
              </a:lnSpc>
              <a:buFont typeface="Times" pitchFamily="2" charset="0"/>
              <a:buAutoNum type="arabicPeriod"/>
            </a:pPr>
            <a:r>
              <a:rPr lang="en-US" altLang="fr-FR" sz="1400" b="1" dirty="0" err="1">
                <a:solidFill>
                  <a:schemeClr val="tx1"/>
                </a:solidFill>
                <a:latin typeface="Comic Sans MS" panose="030F0902030302020204" pitchFamily="66" charset="0"/>
              </a:rPr>
              <a:t>Photodetecteurs</a:t>
            </a:r>
            <a:endParaRPr lang="en-US" altLang="fr-FR" sz="1400" dirty="0">
              <a:solidFill>
                <a:schemeClr val="tx1"/>
              </a:solidFill>
              <a:latin typeface="Comic Sans MS" panose="030F0902030302020204" pitchFamily="66" charset="0"/>
            </a:endParaRPr>
          </a:p>
          <a:p>
            <a:pPr lvl="1">
              <a:lnSpc>
                <a:spcPct val="80000"/>
              </a:lnSpc>
              <a:buClr>
                <a:schemeClr val="tx2"/>
              </a:buClr>
              <a:buSzPct val="75000"/>
              <a:buFont typeface="Wingdings" pitchFamily="2" charset="2"/>
              <a:buChar char="Ø"/>
            </a:pPr>
            <a:r>
              <a:rPr lang="en-US" altLang="fr-FR" sz="1400" dirty="0">
                <a:latin typeface="Comic Sans MS" panose="030F0902030302020204" pitchFamily="66" charset="0"/>
              </a:rPr>
              <a:t>Compact</a:t>
            </a:r>
          </a:p>
          <a:p>
            <a:pPr lvl="1">
              <a:lnSpc>
                <a:spcPct val="80000"/>
              </a:lnSpc>
              <a:buClr>
                <a:schemeClr val="tx2"/>
              </a:buClr>
              <a:buSzPct val="75000"/>
              <a:buFont typeface="Wingdings" pitchFamily="2" charset="2"/>
              <a:buChar char="Ø"/>
            </a:pPr>
            <a:r>
              <a:rPr lang="en-US" altLang="fr-FR" sz="1400" dirty="0">
                <a:latin typeface="Comic Sans MS" panose="030F0902030302020204" pitchFamily="66" charset="0"/>
              </a:rPr>
              <a:t>Grande </a:t>
            </a:r>
            <a:r>
              <a:rPr lang="en-US" altLang="fr-FR" sz="1400" dirty="0" err="1">
                <a:latin typeface="Comic Sans MS" panose="030F0902030302020204" pitchFamily="66" charset="0"/>
              </a:rPr>
              <a:t>efficacité</a:t>
            </a:r>
            <a:r>
              <a:rPr lang="en-US" altLang="fr-FR" sz="1400" dirty="0">
                <a:latin typeface="Comic Sans MS" panose="030F0902030302020204" pitchFamily="66" charset="0"/>
              </a:rPr>
              <a:t> </a:t>
            </a:r>
            <a:r>
              <a:rPr lang="en-US" altLang="fr-FR" sz="1400" dirty="0" err="1">
                <a:latin typeface="Comic Sans MS" panose="030F0902030302020204" pitchFamily="66" charset="0"/>
              </a:rPr>
              <a:t>quantique</a:t>
            </a:r>
            <a:r>
              <a:rPr lang="en-US" altLang="fr-FR" sz="1400" dirty="0">
                <a:latin typeface="Comic Sans MS" panose="030F0902030302020204" pitchFamily="66" charset="0"/>
              </a:rPr>
              <a:t> et gain </a:t>
            </a:r>
            <a:r>
              <a:rPr lang="en-US" altLang="fr-FR" sz="1400" dirty="0" err="1">
                <a:latin typeface="Comic Sans MS" panose="030F0902030302020204" pitchFamily="66" charset="0"/>
              </a:rPr>
              <a:t>élevé</a:t>
            </a:r>
            <a:endParaRPr lang="en-US" altLang="fr-FR" sz="1400" dirty="0">
              <a:latin typeface="Comic Sans MS" panose="030F0902030302020204" pitchFamily="66" charset="0"/>
            </a:endParaRPr>
          </a:p>
          <a:p>
            <a:pPr lvl="1">
              <a:lnSpc>
                <a:spcPct val="80000"/>
              </a:lnSpc>
              <a:buClr>
                <a:schemeClr val="tx2"/>
              </a:buClr>
              <a:buSzPct val="75000"/>
              <a:buFont typeface="Wingdings" pitchFamily="2" charset="2"/>
              <a:buChar char="Ø"/>
            </a:pPr>
            <a:r>
              <a:rPr lang="en-US" altLang="fr-FR" sz="1400" dirty="0">
                <a:latin typeface="Comic Sans MS" panose="030F0902030302020204" pitchFamily="66" charset="0"/>
              </a:rPr>
              <a:t>Grande </a:t>
            </a:r>
            <a:r>
              <a:rPr lang="en-US" altLang="fr-FR" sz="1400" dirty="0" err="1">
                <a:latin typeface="Comic Sans MS" panose="030F0902030302020204" pitchFamily="66" charset="0"/>
              </a:rPr>
              <a:t>stabilité</a:t>
            </a:r>
            <a:endParaRPr lang="en-US" altLang="fr-FR" sz="1400" dirty="0">
              <a:latin typeface="Comic Sans MS" panose="030F0902030302020204" pitchFamily="66" charset="0"/>
            </a:endParaRPr>
          </a:p>
          <a:p>
            <a:pPr>
              <a:lnSpc>
                <a:spcPct val="80000"/>
              </a:lnSpc>
              <a:buFont typeface="Times" pitchFamily="2" charset="0"/>
              <a:buAutoNum type="arabicPeriod"/>
            </a:pPr>
            <a:r>
              <a:rPr lang="en-US" altLang="fr-FR" sz="1400" b="1" dirty="0" err="1">
                <a:latin typeface="Comic Sans MS" panose="030F0902030302020204" pitchFamily="66" charset="0"/>
              </a:rPr>
              <a:t>Electronique</a:t>
            </a:r>
            <a:r>
              <a:rPr lang="en-US" altLang="fr-FR" sz="1400" b="1" dirty="0">
                <a:latin typeface="Comic Sans MS" panose="030F0902030302020204" pitchFamily="66" charset="0"/>
              </a:rPr>
              <a:t> de lecture</a:t>
            </a:r>
            <a:endParaRPr lang="en-US" altLang="fr-FR" sz="1400" b="1" dirty="0">
              <a:solidFill>
                <a:schemeClr val="tx1"/>
              </a:solidFill>
              <a:latin typeface="Comic Sans MS" panose="030F0902030302020204" pitchFamily="66" charset="0"/>
            </a:endParaRPr>
          </a:p>
          <a:p>
            <a:pPr lvl="1">
              <a:lnSpc>
                <a:spcPct val="80000"/>
              </a:lnSpc>
              <a:buClr>
                <a:schemeClr val="tx2"/>
              </a:buClr>
              <a:buSzPct val="75000"/>
              <a:buFont typeface="Wingdings" pitchFamily="2" charset="2"/>
              <a:buChar char="Ø"/>
            </a:pPr>
            <a:r>
              <a:rPr lang="en-US" altLang="fr-FR" sz="1400" dirty="0" err="1">
                <a:latin typeface="Comic Sans MS" panose="030F0902030302020204" pitchFamily="66" charset="0"/>
              </a:rPr>
              <a:t>Mise</a:t>
            </a:r>
            <a:r>
              <a:rPr lang="en-US" altLang="fr-FR" sz="1400" dirty="0">
                <a:latin typeface="Comic Sans MS" panose="030F0902030302020204" pitchFamily="66" charset="0"/>
              </a:rPr>
              <a:t> </a:t>
            </a:r>
            <a:r>
              <a:rPr lang="en-US" altLang="fr-FR" sz="1400" dirty="0" err="1">
                <a:latin typeface="Comic Sans MS" panose="030F0902030302020204" pitchFamily="66" charset="0"/>
              </a:rPr>
              <a:t>en</a:t>
            </a:r>
            <a:r>
              <a:rPr lang="en-US" altLang="fr-FR" sz="1400" dirty="0">
                <a:latin typeface="Comic Sans MS" panose="030F0902030302020204" pitchFamily="66" charset="0"/>
              </a:rPr>
              <a:t> </a:t>
            </a:r>
            <a:r>
              <a:rPr lang="en-US" altLang="fr-FR" sz="1400" dirty="0" err="1">
                <a:latin typeface="Comic Sans MS" panose="030F0902030302020204" pitchFamily="66" charset="0"/>
              </a:rPr>
              <a:t>forme</a:t>
            </a:r>
            <a:r>
              <a:rPr lang="en-US" altLang="fr-FR" sz="1400" dirty="0">
                <a:latin typeface="Comic Sans MS" panose="030F0902030302020204" pitchFamily="66" charset="0"/>
              </a:rPr>
              <a:t> </a:t>
            </a:r>
            <a:r>
              <a:rPr lang="en-US" altLang="fr-FR" sz="1400" dirty="0" err="1">
                <a:latin typeface="Comic Sans MS" panose="030F0902030302020204" pitchFamily="66" charset="0"/>
              </a:rPr>
              <a:t>rapide</a:t>
            </a:r>
            <a:r>
              <a:rPr lang="en-US" altLang="fr-FR" sz="1400" dirty="0">
                <a:latin typeface="Comic Sans MS" panose="030F0902030302020204" pitchFamily="66" charset="0"/>
              </a:rPr>
              <a:t> du signal, </a:t>
            </a:r>
            <a:r>
              <a:rPr lang="en-US" altLang="fr-FR" sz="1400" dirty="0" err="1">
                <a:latin typeface="Comic Sans MS" panose="030F0902030302020204" pitchFamily="66" charset="0"/>
              </a:rPr>
              <a:t>faible</a:t>
            </a:r>
            <a:r>
              <a:rPr lang="en-US" altLang="fr-FR" sz="1400" dirty="0">
                <a:latin typeface="Comic Sans MS" panose="030F0902030302020204" pitchFamily="66" charset="0"/>
              </a:rPr>
              <a:t> bruit</a:t>
            </a:r>
          </a:p>
          <a:p>
            <a:pPr lvl="1">
              <a:lnSpc>
                <a:spcPct val="80000"/>
              </a:lnSpc>
              <a:spcAft>
                <a:spcPts val="600"/>
              </a:spcAft>
              <a:buClr>
                <a:schemeClr val="tx2"/>
              </a:buClr>
              <a:buSzPct val="75000"/>
              <a:buFont typeface="Wingdings" pitchFamily="2" charset="2"/>
              <a:buChar char="Ø"/>
            </a:pPr>
            <a:r>
              <a:rPr lang="en-US" altLang="fr-FR" sz="1400" dirty="0" err="1">
                <a:latin typeface="Comic Sans MS" panose="030F0902030302020204" pitchFamily="66" charset="0"/>
              </a:rPr>
              <a:t>Fortement</a:t>
            </a:r>
            <a:r>
              <a:rPr lang="en-US" altLang="fr-FR" sz="1400" dirty="0">
                <a:latin typeface="Comic Sans MS" panose="030F0902030302020204" pitchFamily="66" charset="0"/>
              </a:rPr>
              <a:t> </a:t>
            </a:r>
            <a:r>
              <a:rPr lang="en-US" altLang="fr-FR" sz="1400" dirty="0" err="1">
                <a:latin typeface="Comic Sans MS" panose="030F0902030302020204" pitchFamily="66" charset="0"/>
              </a:rPr>
              <a:t>intégrée</a:t>
            </a:r>
            <a:endParaRPr lang="en-US" altLang="fr-FR" sz="1400" dirty="0">
              <a:latin typeface="Comic Sans MS" panose="030F0902030302020204" pitchFamily="66" charset="0"/>
            </a:endParaRPr>
          </a:p>
          <a:p>
            <a:pPr>
              <a:lnSpc>
                <a:spcPct val="80000"/>
              </a:lnSpc>
              <a:buFont typeface="Times" pitchFamily="2" charset="0"/>
              <a:buAutoNum type="arabicPeriod"/>
            </a:pPr>
            <a:r>
              <a:rPr lang="en-US" altLang="fr-FR" sz="1400" b="1" dirty="0">
                <a:latin typeface="Comic Sans MS" panose="030F0902030302020204" pitchFamily="66" charset="0"/>
              </a:rPr>
              <a:t>Architecture </a:t>
            </a:r>
            <a:r>
              <a:rPr lang="en-US" altLang="fr-FR" sz="1400" b="1" dirty="0" err="1">
                <a:latin typeface="Comic Sans MS" panose="030F0902030302020204" pitchFamily="66" charset="0"/>
              </a:rPr>
              <a:t>d’acquisition</a:t>
            </a:r>
            <a:r>
              <a:rPr lang="en-US" altLang="fr-FR" sz="1400" b="1" dirty="0">
                <a:latin typeface="Comic Sans MS" panose="030F0902030302020204" pitchFamily="66" charset="0"/>
              </a:rPr>
              <a:t> DAQ</a:t>
            </a:r>
            <a:endParaRPr lang="en-US" altLang="fr-FR" sz="1400" b="1" dirty="0">
              <a:solidFill>
                <a:schemeClr val="tx1"/>
              </a:solidFill>
              <a:latin typeface="Comic Sans MS" panose="030F0902030302020204" pitchFamily="66" charset="0"/>
            </a:endParaRPr>
          </a:p>
          <a:p>
            <a:pPr lvl="1">
              <a:lnSpc>
                <a:spcPct val="80000"/>
              </a:lnSpc>
              <a:buClr>
                <a:schemeClr val="tx2"/>
              </a:buClr>
              <a:buSzPct val="75000"/>
              <a:buFont typeface="Wingdings" pitchFamily="2" charset="2"/>
              <a:buChar char="Ø"/>
            </a:pPr>
            <a:r>
              <a:rPr lang="en-US" altLang="fr-FR" sz="1400" dirty="0" err="1">
                <a:latin typeface="Comic Sans MS" panose="030F0902030302020204" pitchFamily="66" charset="0"/>
              </a:rPr>
              <a:t>Intégrée</a:t>
            </a:r>
            <a:r>
              <a:rPr lang="en-US" altLang="fr-FR" sz="1400" dirty="0">
                <a:latin typeface="Comic Sans MS" panose="030F0902030302020204" pitchFamily="66" charset="0"/>
              </a:rPr>
              <a:t> et </a:t>
            </a:r>
            <a:r>
              <a:rPr lang="en-US" altLang="fr-FR" sz="1400" dirty="0" err="1">
                <a:latin typeface="Comic Sans MS" panose="030F0902030302020204" pitchFamily="66" charset="0"/>
              </a:rPr>
              <a:t>parallèle</a:t>
            </a:r>
            <a:r>
              <a:rPr lang="en-US" altLang="fr-FR" sz="1400" dirty="0">
                <a:latin typeface="Comic Sans MS" panose="030F0902030302020204" pitchFamily="66" charset="0"/>
              </a:rPr>
              <a:t>, temps mort </a:t>
            </a:r>
            <a:r>
              <a:rPr lang="en-US" altLang="fr-FR" sz="1400" dirty="0" err="1">
                <a:latin typeface="Comic Sans MS" panose="030F0902030302020204" pitchFamily="66" charset="0"/>
              </a:rPr>
              <a:t>réduit</a:t>
            </a:r>
            <a:endParaRPr lang="en-US" altLang="fr-FR" sz="1400" b="1" dirty="0">
              <a:latin typeface="Comic Sans MS" panose="030F0902030302020204" pitchFamily="66" charset="0"/>
            </a:endParaRPr>
          </a:p>
          <a:p>
            <a:pPr>
              <a:lnSpc>
                <a:spcPct val="80000"/>
              </a:lnSpc>
              <a:buFont typeface="Times" pitchFamily="2" charset="0"/>
              <a:buAutoNum type="arabicPeriod"/>
            </a:pPr>
            <a:r>
              <a:rPr lang="en-US" altLang="fr-FR" sz="1400" b="1" dirty="0" err="1">
                <a:latin typeface="Comic Sans MS" panose="030F0902030302020204" pitchFamily="66" charset="0"/>
              </a:rPr>
              <a:t>Logiciels</a:t>
            </a:r>
            <a:endParaRPr lang="en-US" altLang="fr-FR" sz="1400" b="1" dirty="0">
              <a:latin typeface="Comic Sans MS" panose="030F0902030302020204" pitchFamily="66" charset="0"/>
            </a:endParaRPr>
          </a:p>
          <a:p>
            <a:pPr lvl="1">
              <a:lnSpc>
                <a:spcPct val="80000"/>
              </a:lnSpc>
              <a:spcAft>
                <a:spcPts val="600"/>
              </a:spcAft>
              <a:buClr>
                <a:schemeClr val="tx2"/>
              </a:buClr>
              <a:buSzPct val="75000"/>
              <a:buFont typeface="Wingdings" pitchFamily="2" charset="2"/>
              <a:buChar char="Ø"/>
            </a:pPr>
            <a:r>
              <a:rPr lang="en-US" altLang="fr-FR" sz="1400" dirty="0">
                <a:latin typeface="Comic Sans MS" panose="030F0902030302020204" pitchFamily="66" charset="0"/>
              </a:rPr>
              <a:t>Simulation </a:t>
            </a:r>
            <a:r>
              <a:rPr lang="en-US" altLang="fr-FR" sz="1400" dirty="0" err="1">
                <a:latin typeface="Comic Sans MS" panose="030F0902030302020204" pitchFamily="66" charset="0"/>
              </a:rPr>
              <a:t>précise</a:t>
            </a:r>
            <a:r>
              <a:rPr lang="en-US" altLang="fr-FR" sz="1400" dirty="0">
                <a:latin typeface="Comic Sans MS" panose="030F0902030302020204" pitchFamily="66" charset="0"/>
              </a:rPr>
              <a:t> par Monte Carlo</a:t>
            </a:r>
          </a:p>
          <a:p>
            <a:pPr>
              <a:lnSpc>
                <a:spcPct val="80000"/>
              </a:lnSpc>
              <a:buFont typeface="Times" pitchFamily="2" charset="0"/>
              <a:buAutoNum type="arabicPeriod"/>
            </a:pPr>
            <a:r>
              <a:rPr lang="en-US" altLang="fr-FR" sz="1400" b="1" dirty="0">
                <a:latin typeface="Comic Sans MS" panose="030F0902030302020204" pitchFamily="66" charset="0"/>
              </a:rPr>
              <a:t>Integration</a:t>
            </a:r>
            <a:endParaRPr lang="en-US" altLang="fr-FR" sz="1400" dirty="0">
              <a:solidFill>
                <a:schemeClr val="tx1"/>
              </a:solidFill>
              <a:latin typeface="Comic Sans MS" panose="030F0902030302020204" pitchFamily="66" charset="0"/>
            </a:endParaRPr>
          </a:p>
          <a:p>
            <a:pPr lvl="1">
              <a:lnSpc>
                <a:spcPct val="80000"/>
              </a:lnSpc>
              <a:buClr>
                <a:schemeClr val="tx2"/>
              </a:buClr>
              <a:buSzPct val="75000"/>
              <a:buFont typeface="Wingdings" pitchFamily="2" charset="2"/>
              <a:buChar char="Ø"/>
            </a:pPr>
            <a:r>
              <a:rPr lang="en-US" altLang="fr-FR" sz="1400" dirty="0" err="1">
                <a:latin typeface="Comic Sans MS" panose="030F0902030302020204" pitchFamily="66" charset="0"/>
              </a:rPr>
              <a:t>Sytèmes</a:t>
            </a:r>
            <a:r>
              <a:rPr lang="en-US" altLang="fr-FR" sz="1400" dirty="0">
                <a:latin typeface="Comic Sans MS" panose="030F0902030302020204" pitchFamily="66" charset="0"/>
              </a:rPr>
              <a:t> compacts avec un </a:t>
            </a:r>
            <a:r>
              <a:rPr lang="en-US" altLang="fr-FR" sz="1400" dirty="0" err="1">
                <a:latin typeface="Comic Sans MS" panose="030F0902030302020204" pitchFamily="66" charset="0"/>
              </a:rPr>
              <a:t>très</a:t>
            </a:r>
            <a:r>
              <a:rPr lang="en-US" altLang="fr-FR" sz="1400" dirty="0">
                <a:latin typeface="Comic Sans MS" panose="030F0902030302020204" pitchFamily="66" charset="0"/>
              </a:rPr>
              <a:t> grand </a:t>
            </a:r>
            <a:r>
              <a:rPr lang="en-US" altLang="fr-FR" sz="1400" dirty="0" err="1">
                <a:latin typeface="Comic Sans MS" panose="030F0902030302020204" pitchFamily="66" charset="0"/>
              </a:rPr>
              <a:t>nombre</a:t>
            </a:r>
            <a:r>
              <a:rPr lang="en-US" altLang="fr-FR" sz="1400" dirty="0">
                <a:latin typeface="Comic Sans MS" panose="030F0902030302020204" pitchFamily="66" charset="0"/>
              </a:rPr>
              <a:t> de </a:t>
            </a:r>
            <a:r>
              <a:rPr lang="en-US" altLang="fr-FR" sz="1400" dirty="0" err="1">
                <a:latin typeface="Comic Sans MS" panose="030F0902030302020204" pitchFamily="66" charset="0"/>
              </a:rPr>
              <a:t>canaux</a:t>
            </a:r>
            <a:r>
              <a:rPr lang="en-US" altLang="fr-FR" sz="1400" dirty="0">
                <a:latin typeface="Comic Sans MS" panose="030F0902030302020204" pitchFamily="66" charset="0"/>
              </a:rPr>
              <a:t>( &gt; 10’000)</a:t>
            </a:r>
          </a:p>
        </p:txBody>
      </p:sp>
      <p:sp>
        <p:nvSpPr>
          <p:cNvPr id="321543" name="Rectangle 7">
            <a:extLst>
              <a:ext uri="{FF2B5EF4-FFF2-40B4-BE49-F238E27FC236}">
                <a16:creationId xmlns:a16="http://schemas.microsoft.com/office/drawing/2014/main" id="{E7EF789A-2F42-7045-99DA-4EE1BA135CD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196976"/>
            <a:ext cx="4876800" cy="5051425"/>
          </a:xfrm>
        </p:spPr>
        <p:txBody>
          <a:bodyPr>
            <a:normAutofit lnSpcReduction="10000"/>
          </a:bodyPr>
          <a:lstStyle/>
          <a:p>
            <a:pPr marL="381000" indent="-381000">
              <a:lnSpc>
                <a:spcPct val="80000"/>
              </a:lnSpc>
              <a:buNone/>
            </a:pPr>
            <a:r>
              <a:rPr lang="en-US" altLang="fr-FR" sz="1600" b="1" dirty="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rPr>
              <a:t>Cahier des charges pour la physique</a:t>
            </a:r>
            <a:endParaRPr lang="en-US" altLang="fr-FR" sz="1600" dirty="0">
              <a:solidFill>
                <a:schemeClr val="accent1"/>
              </a:solidFill>
              <a:latin typeface="Comic Sans MS" panose="030F0902030302020204" pitchFamily="66" charset="0"/>
              <a:ea typeface="ＭＳ Ｐゴシック" panose="020B0600070205080204" pitchFamily="34" charset="-128"/>
            </a:endParaRPr>
          </a:p>
          <a:p>
            <a:pPr marL="381000" indent="-381000" algn="ctr">
              <a:lnSpc>
                <a:spcPct val="80000"/>
              </a:lnSpc>
              <a:buNone/>
            </a:pPr>
            <a:endParaRPr lang="en-US" altLang="fr-FR" sz="1200" dirty="0">
              <a:latin typeface="Comic Sans MS" panose="030F0902030302020204" pitchFamily="66" charset="0"/>
              <a:ea typeface="ＭＳ Ｐゴシック" panose="020B0600070205080204" pitchFamily="34" charset="-128"/>
            </a:endParaRPr>
          </a:p>
          <a:p>
            <a:pPr marL="381000" indent="-381000">
              <a:lnSpc>
                <a:spcPct val="80000"/>
              </a:lnSpc>
              <a:buFont typeface="Times" pitchFamily="2" charset="0"/>
              <a:buAutoNum type="arabicPeriod"/>
            </a:pPr>
            <a:r>
              <a:rPr lang="en-US" altLang="fr-FR" sz="1400" b="1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Cristaux</a:t>
            </a:r>
            <a:endParaRPr lang="en-US" altLang="fr-FR" sz="1400" dirty="0">
              <a:solidFill>
                <a:schemeClr val="accent2"/>
              </a:solidFill>
              <a:latin typeface="Comic Sans MS" panose="030F0902030302020204" pitchFamily="66" charset="0"/>
              <a:ea typeface="ＭＳ Ｐゴシック" panose="020B0600070205080204" pitchFamily="34" charset="-128"/>
            </a:endParaRPr>
          </a:p>
          <a:p>
            <a:pPr marL="800100" lvl="1" indent="-3429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Densité</a:t>
            </a: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 </a:t>
            </a: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élevée</a:t>
            </a: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 (&gt; 6 g/cm</a:t>
            </a:r>
            <a:r>
              <a:rPr lang="en-US" altLang="fr-FR" sz="1400" baseline="300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3</a:t>
            </a: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)</a:t>
            </a:r>
          </a:p>
          <a:p>
            <a:pPr marL="800100" lvl="1" indent="-3429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Emission </a:t>
            </a: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rapide</a:t>
            </a: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 (&lt; 100 ns), </a:t>
            </a: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spectre</a:t>
            </a: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 visible </a:t>
            </a:r>
          </a:p>
          <a:p>
            <a:pPr marL="800100" lvl="1" indent="-3429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en-US" altLang="fr-FR" sz="1400" dirty="0">
                <a:solidFill>
                  <a:srgbClr val="111EFF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rPr>
              <a:t>Emission </a:t>
            </a:r>
            <a:r>
              <a:rPr lang="en-US" altLang="fr-FR" sz="1400" dirty="0" err="1">
                <a:solidFill>
                  <a:srgbClr val="111EFF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rPr>
              <a:t>lumineuse</a:t>
            </a:r>
            <a:r>
              <a:rPr lang="en-US" altLang="fr-FR" sz="1400" dirty="0">
                <a:solidFill>
                  <a:srgbClr val="111EFF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rPr>
              <a:t> </a:t>
            </a:r>
            <a:r>
              <a:rPr lang="en-US" altLang="fr-FR" sz="1400" dirty="0" err="1">
                <a:solidFill>
                  <a:srgbClr val="111EFF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rPr>
              <a:t>modérée</a:t>
            </a:r>
            <a:r>
              <a:rPr lang="en-US" altLang="fr-FR" sz="1400" dirty="0">
                <a:solidFill>
                  <a:srgbClr val="111EFF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rPr>
              <a:t> </a:t>
            </a:r>
            <a:r>
              <a:rPr lang="en-US" altLang="fr-FR" sz="1400" dirty="0" err="1">
                <a:solidFill>
                  <a:srgbClr val="111EFF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rPr>
              <a:t>à</a:t>
            </a:r>
            <a:r>
              <a:rPr lang="en-US" altLang="fr-FR" sz="1400" dirty="0">
                <a:solidFill>
                  <a:srgbClr val="111EFF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rPr>
              <a:t> </a:t>
            </a:r>
            <a:r>
              <a:rPr lang="en-US" altLang="fr-FR" sz="1400" dirty="0" err="1">
                <a:solidFill>
                  <a:srgbClr val="111EFF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rPr>
              <a:t>élevée</a:t>
            </a:r>
            <a:endParaRPr lang="en-US" altLang="fr-FR" sz="1400" dirty="0">
              <a:solidFill>
                <a:srgbClr val="111EFF"/>
              </a:solidFill>
              <a:latin typeface="Comic Sans MS" panose="030F0902030302020204" pitchFamily="66" charset="0"/>
              <a:ea typeface="ＭＳ Ｐゴシック" panose="020B0600070205080204" pitchFamily="34" charset="-128"/>
            </a:endParaRPr>
          </a:p>
          <a:p>
            <a:pPr marL="800100" lvl="1" indent="-3429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en-US" altLang="fr-FR" sz="1400" dirty="0" err="1">
                <a:solidFill>
                  <a:srgbClr val="111EFF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rPr>
              <a:t>Excellente</a:t>
            </a:r>
            <a:r>
              <a:rPr lang="en-US" altLang="fr-FR" sz="1400" dirty="0">
                <a:solidFill>
                  <a:srgbClr val="111EFF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rPr>
              <a:t> résistance aux radiations</a:t>
            </a:r>
          </a:p>
          <a:p>
            <a:pPr marL="381000" indent="-381000">
              <a:lnSpc>
                <a:spcPct val="80000"/>
              </a:lnSpc>
              <a:buFont typeface="Times" pitchFamily="2" charset="0"/>
              <a:buAutoNum type="arabicPeriod"/>
            </a:pPr>
            <a:r>
              <a:rPr lang="en-US" altLang="fr-FR" sz="1400" b="1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Photodetecteurs</a:t>
            </a:r>
            <a:endParaRPr lang="en-US" altLang="fr-FR" sz="1400" dirty="0">
              <a:latin typeface="Comic Sans MS" panose="030F0902030302020204" pitchFamily="66" charset="0"/>
              <a:ea typeface="ＭＳ Ｐゴシック" panose="020B0600070205080204" pitchFamily="34" charset="-128"/>
            </a:endParaRPr>
          </a:p>
          <a:p>
            <a:pPr marL="800100" lvl="1" indent="-3429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Compact</a:t>
            </a:r>
          </a:p>
          <a:p>
            <a:pPr marL="800100" lvl="1" indent="-3429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Grande </a:t>
            </a: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efficacité</a:t>
            </a: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 </a:t>
            </a: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quantique</a:t>
            </a: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 et gain </a:t>
            </a: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élevé</a:t>
            </a:r>
            <a:endParaRPr lang="en-US" altLang="fr-FR" sz="1400" dirty="0">
              <a:latin typeface="Comic Sans MS" panose="030F0902030302020204" pitchFamily="66" charset="0"/>
              <a:ea typeface="ＭＳ Ｐゴシック" panose="020B0600070205080204" pitchFamily="34" charset="-128"/>
            </a:endParaRPr>
          </a:p>
          <a:p>
            <a:pPr marL="800100" lvl="1" indent="-3429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Grande </a:t>
            </a: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stabilité</a:t>
            </a:r>
            <a:endParaRPr lang="en-US" altLang="fr-FR" sz="1400" dirty="0">
              <a:latin typeface="Comic Sans MS" panose="030F0902030302020204" pitchFamily="66" charset="0"/>
              <a:ea typeface="ＭＳ Ｐゴシック" panose="020B0600070205080204" pitchFamily="34" charset="-128"/>
            </a:endParaRPr>
          </a:p>
          <a:p>
            <a:pPr marL="381000" indent="-381000">
              <a:lnSpc>
                <a:spcPct val="80000"/>
              </a:lnSpc>
              <a:buFont typeface="Times" pitchFamily="2" charset="0"/>
              <a:buAutoNum type="arabicPeriod"/>
            </a:pPr>
            <a:r>
              <a:rPr lang="en-US" altLang="fr-FR" sz="1400" b="1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Electronique</a:t>
            </a:r>
            <a:r>
              <a:rPr lang="en-US" altLang="fr-FR" sz="1400" b="1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 de lecture</a:t>
            </a:r>
            <a:endParaRPr lang="en-US" altLang="fr-FR" sz="1400" dirty="0">
              <a:latin typeface="Comic Sans MS" panose="030F0902030302020204" pitchFamily="66" charset="0"/>
              <a:ea typeface="ＭＳ Ｐゴシック" panose="020B0600070205080204" pitchFamily="34" charset="-128"/>
            </a:endParaRPr>
          </a:p>
          <a:p>
            <a:pPr marL="800100" lvl="1" indent="-3429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Mise</a:t>
            </a: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 </a:t>
            </a: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en</a:t>
            </a: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 </a:t>
            </a: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forme</a:t>
            </a: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 </a:t>
            </a: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rapide</a:t>
            </a: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 du signal, </a:t>
            </a: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faible</a:t>
            </a: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 bruit</a:t>
            </a:r>
          </a:p>
          <a:p>
            <a:pPr marL="800100" lvl="1" indent="-3429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Fortement</a:t>
            </a: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 </a:t>
            </a: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intégrée</a:t>
            </a:r>
            <a:endParaRPr lang="en-US" altLang="fr-FR" sz="1400" dirty="0">
              <a:latin typeface="Comic Sans MS" panose="030F0902030302020204" pitchFamily="66" charset="0"/>
              <a:ea typeface="ＭＳ Ｐゴシック" panose="020B0600070205080204" pitchFamily="34" charset="-128"/>
            </a:endParaRPr>
          </a:p>
          <a:p>
            <a:pPr marL="381000" indent="-381000">
              <a:lnSpc>
                <a:spcPct val="80000"/>
              </a:lnSpc>
              <a:buFont typeface="Times" pitchFamily="2" charset="0"/>
              <a:buAutoNum type="arabicPeriod"/>
            </a:pPr>
            <a:r>
              <a:rPr lang="en-US" altLang="fr-FR" sz="1400" b="1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Architecture </a:t>
            </a:r>
            <a:r>
              <a:rPr lang="en-US" altLang="fr-FR" sz="1400" b="1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d’acquisition</a:t>
            </a:r>
            <a:r>
              <a:rPr lang="en-US" altLang="fr-FR" sz="1400" b="1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 DAQ</a:t>
            </a:r>
          </a:p>
          <a:p>
            <a:pPr marL="800100" lvl="1" indent="-3429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Intégrée</a:t>
            </a: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 et </a:t>
            </a: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parallèle</a:t>
            </a: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, temps mort </a:t>
            </a: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réduit</a:t>
            </a:r>
            <a:endParaRPr lang="en-US" altLang="fr-FR" sz="1400" b="1" dirty="0">
              <a:latin typeface="Comic Sans MS" panose="030F0902030302020204" pitchFamily="66" charset="0"/>
              <a:ea typeface="ＭＳ Ｐゴシック" panose="020B0600070205080204" pitchFamily="34" charset="-128"/>
            </a:endParaRPr>
          </a:p>
          <a:p>
            <a:pPr marL="381000" indent="-381000">
              <a:lnSpc>
                <a:spcPct val="80000"/>
              </a:lnSpc>
              <a:buFont typeface="Times" pitchFamily="2" charset="0"/>
              <a:buAutoNum type="arabicPeriod"/>
            </a:pPr>
            <a:r>
              <a:rPr lang="en-US" altLang="fr-FR" sz="1400" b="1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Logiciels</a:t>
            </a:r>
            <a:endParaRPr lang="en-US" altLang="fr-FR" sz="1400" dirty="0">
              <a:latin typeface="Comic Sans MS" panose="030F0902030302020204" pitchFamily="66" charset="0"/>
              <a:ea typeface="ＭＳ Ｐゴシック" panose="020B0600070205080204" pitchFamily="34" charset="-128"/>
            </a:endParaRPr>
          </a:p>
          <a:p>
            <a:pPr marL="800100" lvl="1" indent="-3429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Simulation </a:t>
            </a: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précise</a:t>
            </a: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 par Monte Carlo </a:t>
            </a:r>
          </a:p>
          <a:p>
            <a:pPr marL="381000" indent="-381000">
              <a:lnSpc>
                <a:spcPct val="80000"/>
              </a:lnSpc>
              <a:buFont typeface="Times" pitchFamily="2" charset="0"/>
              <a:buAutoNum type="arabicPeriod"/>
            </a:pPr>
            <a:r>
              <a:rPr lang="en-US" altLang="fr-FR" sz="1400" b="1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Integration</a:t>
            </a:r>
            <a:endParaRPr lang="en-US" altLang="fr-FR" sz="1400" dirty="0">
              <a:latin typeface="Comic Sans MS" panose="030F0902030302020204" pitchFamily="66" charset="0"/>
              <a:ea typeface="ＭＳ Ｐゴシック" panose="020B0600070205080204" pitchFamily="34" charset="-128"/>
            </a:endParaRPr>
          </a:p>
          <a:p>
            <a:pPr marL="800100" lvl="1" indent="-3429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Sytèmes</a:t>
            </a: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 compacts avec un </a:t>
            </a: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très</a:t>
            </a: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 grand </a:t>
            </a: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nombre</a:t>
            </a: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 de </a:t>
            </a:r>
            <a:r>
              <a:rPr lang="en-US" altLang="fr-FR" sz="1400" dirty="0" err="1">
                <a:latin typeface="Comic Sans MS" panose="030F0902030302020204" pitchFamily="66" charset="0"/>
                <a:ea typeface="ＭＳ Ｐゴシック" panose="020B0600070205080204" pitchFamily="34" charset="-128"/>
              </a:rPr>
              <a:t>canaux</a:t>
            </a:r>
            <a:r>
              <a:rPr lang="en-US" altLang="fr-FR" sz="1400" dirty="0">
                <a:latin typeface="Comic Sans MS" panose="030F0902030302020204" pitchFamily="66" charset="0"/>
                <a:ea typeface="ＭＳ Ｐゴシック" panose="020B0600070205080204" pitchFamily="34" charset="-128"/>
              </a:rPr>
              <a:t> ( &gt; 10’000)</a:t>
            </a:r>
            <a:endParaRPr lang="en-US" altLang="fr-FR" sz="1600" dirty="0">
              <a:latin typeface="Comic Sans MS" panose="030F0902030302020204" pitchFamily="66" charset="0"/>
              <a:ea typeface="ＭＳ Ｐゴシック" panose="020B0600070205080204" pitchFamily="34" charset="-128"/>
            </a:endParaRPr>
          </a:p>
        </p:txBody>
      </p:sp>
      <p:sp>
        <p:nvSpPr>
          <p:cNvPr id="321560" name="Text Box 24">
            <a:extLst>
              <a:ext uri="{FF2B5EF4-FFF2-40B4-BE49-F238E27FC236}">
                <a16:creationId xmlns:a16="http://schemas.microsoft.com/office/drawing/2014/main" id="{BD25C241-11FF-744F-9075-F261E7BC99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0"/>
            <a:ext cx="8229600" cy="1035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75000"/>
              </a:lnSpc>
              <a:defRPr/>
            </a:pPr>
            <a:r>
              <a:rPr lang="en-US" alt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Des </a:t>
            </a:r>
            <a:r>
              <a:rPr lang="en-US" alt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défis</a:t>
            </a:r>
            <a:r>
              <a:rPr lang="en-US" alt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similaires</a:t>
            </a:r>
            <a:r>
              <a:rPr lang="en-US" alt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pour </a:t>
            </a:r>
            <a:r>
              <a:rPr lang="en-US" alt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l’imagerie</a:t>
            </a:r>
            <a:r>
              <a:rPr lang="en-US" alt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altLang="fr-FR" sz="4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TEP et les </a:t>
            </a:r>
            <a:r>
              <a:rPr lang="en-US" altLang="fr-F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détecteurs</a:t>
            </a:r>
            <a:r>
              <a:rPr lang="en-US" alt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de physique</a:t>
            </a:r>
            <a:endParaRPr lang="fr-FR" alt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oup 28">
            <a:extLst>
              <a:ext uri="{FF2B5EF4-FFF2-40B4-BE49-F238E27FC236}">
                <a16:creationId xmlns:a16="http://schemas.microsoft.com/office/drawing/2014/main" id="{BA1562CB-82AD-F748-9B92-E8665911CEF9}"/>
              </a:ext>
            </a:extLst>
          </p:cNvPr>
          <p:cNvGrpSpPr>
            <a:grpSpLocks/>
          </p:cNvGrpSpPr>
          <p:nvPr/>
        </p:nvGrpSpPr>
        <p:grpSpPr bwMode="auto">
          <a:xfrm>
            <a:off x="4114801" y="1673226"/>
            <a:ext cx="2062163" cy="4017423"/>
            <a:chOff x="1912" y="1059"/>
            <a:chExt cx="1299" cy="2557"/>
          </a:xfrm>
        </p:grpSpPr>
        <p:grpSp>
          <p:nvGrpSpPr>
            <p:cNvPr id="34823" name="Group 9">
              <a:extLst>
                <a:ext uri="{FF2B5EF4-FFF2-40B4-BE49-F238E27FC236}">
                  <a16:creationId xmlns:a16="http://schemas.microsoft.com/office/drawing/2014/main" id="{FB74CEA7-CA29-A244-A910-609B361B2E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12" y="2367"/>
              <a:ext cx="1299" cy="176"/>
              <a:chOff x="1802" y="995"/>
              <a:chExt cx="1199" cy="177"/>
            </a:xfrm>
          </p:grpSpPr>
          <p:sp>
            <p:nvSpPr>
              <p:cNvPr id="34839" name="AutoShape 10">
                <a:extLst>
                  <a:ext uri="{FF2B5EF4-FFF2-40B4-BE49-F238E27FC236}">
                    <a16:creationId xmlns:a16="http://schemas.microsoft.com/office/drawing/2014/main" id="{0D972FEF-2932-014F-AD38-089FE21D5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9" y="1010"/>
                <a:ext cx="222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405 w 21600"/>
                  <a:gd name="T13" fmla="*/ 5400 h 21600"/>
                  <a:gd name="T14" fmla="*/ 18876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33CC33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4840" name="Text Box 11">
                <a:extLst>
                  <a:ext uri="{FF2B5EF4-FFF2-40B4-BE49-F238E27FC236}">
                    <a16:creationId xmlns:a16="http://schemas.microsoft.com/office/drawing/2014/main" id="{6193CBFA-6C5D-E744-AB9B-3F431A0113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02" y="995"/>
                <a:ext cx="1020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fr-FR" sz="1200" b="1" dirty="0" err="1">
                    <a:solidFill>
                      <a:srgbClr val="00FF00"/>
                    </a:solidFill>
                  </a:rPr>
                  <a:t>Transfert</a:t>
                </a:r>
                <a:r>
                  <a:rPr lang="en-US" altLang="fr-FR" sz="1200" b="1" dirty="0">
                    <a:solidFill>
                      <a:srgbClr val="00FF00"/>
                    </a:solidFill>
                  </a:rPr>
                  <a:t> </a:t>
                </a:r>
                <a:r>
                  <a:rPr lang="en-US" altLang="fr-FR" sz="1200" b="1" dirty="0" err="1">
                    <a:solidFill>
                      <a:srgbClr val="00FF00"/>
                    </a:solidFill>
                  </a:rPr>
                  <a:t>technologique</a:t>
                </a:r>
                <a:endParaRPr lang="en-US" altLang="fr-FR" sz="1200" b="1" dirty="0">
                  <a:solidFill>
                    <a:srgbClr val="00FF00"/>
                  </a:solidFill>
                </a:endParaRPr>
              </a:p>
            </p:txBody>
          </p:sp>
        </p:grpSp>
        <p:grpSp>
          <p:nvGrpSpPr>
            <p:cNvPr id="34824" name="Group 12">
              <a:extLst>
                <a:ext uri="{FF2B5EF4-FFF2-40B4-BE49-F238E27FC236}">
                  <a16:creationId xmlns:a16="http://schemas.microsoft.com/office/drawing/2014/main" id="{CA1B8918-53BF-E540-B843-B81D15F3CB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12" y="2851"/>
              <a:ext cx="1299" cy="176"/>
              <a:chOff x="1802" y="1019"/>
              <a:chExt cx="1199" cy="177"/>
            </a:xfrm>
          </p:grpSpPr>
          <p:sp>
            <p:nvSpPr>
              <p:cNvPr id="34837" name="AutoShape 13">
                <a:extLst>
                  <a:ext uri="{FF2B5EF4-FFF2-40B4-BE49-F238E27FC236}">
                    <a16:creationId xmlns:a16="http://schemas.microsoft.com/office/drawing/2014/main" id="{621E14AA-848A-994E-84B1-AE75A5B7B6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9" y="1034"/>
                <a:ext cx="222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405 w 21600"/>
                  <a:gd name="T13" fmla="*/ 5400 h 21600"/>
                  <a:gd name="T14" fmla="*/ 18876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33CC33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4838" name="Text Box 14">
                <a:extLst>
                  <a:ext uri="{FF2B5EF4-FFF2-40B4-BE49-F238E27FC236}">
                    <a16:creationId xmlns:a16="http://schemas.microsoft.com/office/drawing/2014/main" id="{A71944F9-5AC9-7D49-AB12-9C8A41EBD88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02" y="1019"/>
                <a:ext cx="1020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fr-FR" sz="1200" b="1" dirty="0" err="1">
                    <a:solidFill>
                      <a:srgbClr val="00FF00"/>
                    </a:solidFill>
                  </a:rPr>
                  <a:t>Transfert</a:t>
                </a:r>
                <a:r>
                  <a:rPr lang="en-US" altLang="fr-FR" sz="1200" b="1" dirty="0">
                    <a:solidFill>
                      <a:srgbClr val="00FF00"/>
                    </a:solidFill>
                  </a:rPr>
                  <a:t> </a:t>
                </a:r>
                <a:r>
                  <a:rPr lang="en-US" altLang="fr-FR" sz="1200" b="1" dirty="0" err="1">
                    <a:solidFill>
                      <a:srgbClr val="00FF00"/>
                    </a:solidFill>
                  </a:rPr>
                  <a:t>technologique</a:t>
                </a:r>
                <a:endParaRPr lang="en-US" altLang="fr-FR" sz="1200" b="1" dirty="0">
                  <a:solidFill>
                    <a:srgbClr val="00FF00"/>
                  </a:solidFill>
                </a:endParaRPr>
              </a:p>
            </p:txBody>
          </p:sp>
        </p:grpSp>
        <p:grpSp>
          <p:nvGrpSpPr>
            <p:cNvPr id="34825" name="Group 15">
              <a:extLst>
                <a:ext uri="{FF2B5EF4-FFF2-40B4-BE49-F238E27FC236}">
                  <a16:creationId xmlns:a16="http://schemas.microsoft.com/office/drawing/2014/main" id="{C37645FD-B88E-0A4F-B074-85F772ABC1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12" y="3112"/>
              <a:ext cx="1299" cy="176"/>
              <a:chOff x="1802" y="979"/>
              <a:chExt cx="1199" cy="177"/>
            </a:xfrm>
          </p:grpSpPr>
          <p:sp>
            <p:nvSpPr>
              <p:cNvPr id="34835" name="AutoShape 16">
                <a:extLst>
                  <a:ext uri="{FF2B5EF4-FFF2-40B4-BE49-F238E27FC236}">
                    <a16:creationId xmlns:a16="http://schemas.microsoft.com/office/drawing/2014/main" id="{00AE24E5-CDFF-B54F-BDDF-1DBDC2F70C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9" y="994"/>
                <a:ext cx="222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405 w 21600"/>
                  <a:gd name="T13" fmla="*/ 5400 h 21600"/>
                  <a:gd name="T14" fmla="*/ 18876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33CC33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4836" name="Text Box 17">
                <a:extLst>
                  <a:ext uri="{FF2B5EF4-FFF2-40B4-BE49-F238E27FC236}">
                    <a16:creationId xmlns:a16="http://schemas.microsoft.com/office/drawing/2014/main" id="{9699543F-933F-9743-A1B6-07A845FFA5B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02" y="979"/>
                <a:ext cx="1020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fr-FR" sz="1200" b="1" dirty="0" err="1">
                    <a:solidFill>
                      <a:srgbClr val="00FF00"/>
                    </a:solidFill>
                  </a:rPr>
                  <a:t>Transfert</a:t>
                </a:r>
                <a:r>
                  <a:rPr lang="en-US" altLang="fr-FR" sz="1200" b="1" dirty="0">
                    <a:solidFill>
                      <a:srgbClr val="00FF00"/>
                    </a:solidFill>
                  </a:rPr>
                  <a:t> </a:t>
                </a:r>
                <a:r>
                  <a:rPr lang="en-US" altLang="fr-FR" sz="1200" b="1" dirty="0" err="1">
                    <a:solidFill>
                      <a:srgbClr val="00FF00"/>
                    </a:solidFill>
                  </a:rPr>
                  <a:t>technologique</a:t>
                </a:r>
                <a:endParaRPr lang="en-US" altLang="fr-FR" sz="1200" b="1" dirty="0">
                  <a:solidFill>
                    <a:srgbClr val="00FF00"/>
                  </a:solidFill>
                </a:endParaRPr>
              </a:p>
            </p:txBody>
          </p:sp>
        </p:grpSp>
        <p:grpSp>
          <p:nvGrpSpPr>
            <p:cNvPr id="34826" name="Group 18">
              <a:extLst>
                <a:ext uri="{FF2B5EF4-FFF2-40B4-BE49-F238E27FC236}">
                  <a16:creationId xmlns:a16="http://schemas.microsoft.com/office/drawing/2014/main" id="{223D5D5D-E2BF-E148-B679-43107473F2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16" y="1059"/>
              <a:ext cx="1295" cy="176"/>
              <a:chOff x="1808" y="1083"/>
              <a:chExt cx="1193" cy="177"/>
            </a:xfrm>
          </p:grpSpPr>
          <p:sp>
            <p:nvSpPr>
              <p:cNvPr id="34833" name="AutoShape 19">
                <a:extLst>
                  <a:ext uri="{FF2B5EF4-FFF2-40B4-BE49-F238E27FC236}">
                    <a16:creationId xmlns:a16="http://schemas.microsoft.com/office/drawing/2014/main" id="{1ED2E649-53CD-3043-888A-F16C944187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9" y="1098"/>
                <a:ext cx="222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405 w 21600"/>
                  <a:gd name="T13" fmla="*/ 5400 h 21600"/>
                  <a:gd name="T14" fmla="*/ 18876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33CC33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4834" name="Text Box 20">
                <a:extLst>
                  <a:ext uri="{FF2B5EF4-FFF2-40B4-BE49-F238E27FC236}">
                    <a16:creationId xmlns:a16="http://schemas.microsoft.com/office/drawing/2014/main" id="{EB541200-C453-8D45-8023-94975B9DE37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08" y="1083"/>
                <a:ext cx="1018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fr-FR" sz="1200" b="1">
                    <a:solidFill>
                      <a:srgbClr val="00FF00"/>
                    </a:solidFill>
                  </a:rPr>
                  <a:t>Transfert technologique</a:t>
                </a:r>
                <a:endParaRPr lang="en-US" altLang="fr-FR" sz="1200" b="1">
                  <a:solidFill>
                    <a:srgbClr val="008000"/>
                  </a:solidFill>
                </a:endParaRPr>
              </a:p>
            </p:txBody>
          </p:sp>
        </p:grpSp>
        <p:grpSp>
          <p:nvGrpSpPr>
            <p:cNvPr id="34827" name="Group 21">
              <a:extLst>
                <a:ext uri="{FF2B5EF4-FFF2-40B4-BE49-F238E27FC236}">
                  <a16:creationId xmlns:a16="http://schemas.microsoft.com/office/drawing/2014/main" id="{5B590A59-75C0-C441-BECE-9DF426AA20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12" y="1838"/>
              <a:ext cx="1299" cy="176"/>
              <a:chOff x="1802" y="1083"/>
              <a:chExt cx="1199" cy="177"/>
            </a:xfrm>
          </p:grpSpPr>
          <p:sp>
            <p:nvSpPr>
              <p:cNvPr id="34831" name="AutoShape 22">
                <a:extLst>
                  <a:ext uri="{FF2B5EF4-FFF2-40B4-BE49-F238E27FC236}">
                    <a16:creationId xmlns:a16="http://schemas.microsoft.com/office/drawing/2014/main" id="{CEDF83A4-4FBF-534D-9EF9-CA345BC1D7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9" y="1098"/>
                <a:ext cx="222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405 w 21600"/>
                  <a:gd name="T13" fmla="*/ 5400 h 21600"/>
                  <a:gd name="T14" fmla="*/ 18876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33CC33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4832" name="Text Box 23">
                <a:extLst>
                  <a:ext uri="{FF2B5EF4-FFF2-40B4-BE49-F238E27FC236}">
                    <a16:creationId xmlns:a16="http://schemas.microsoft.com/office/drawing/2014/main" id="{3CA6BD19-B98F-EC44-965F-12DE8F3DD90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02" y="1083"/>
                <a:ext cx="1020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fr-FR" sz="1200" b="1">
                    <a:solidFill>
                      <a:srgbClr val="00FF00"/>
                    </a:solidFill>
                  </a:rPr>
                  <a:t>Transfert technologique</a:t>
                </a:r>
              </a:p>
            </p:txBody>
          </p:sp>
        </p:grpSp>
        <p:grpSp>
          <p:nvGrpSpPr>
            <p:cNvPr id="34828" name="Group 25">
              <a:extLst>
                <a:ext uri="{FF2B5EF4-FFF2-40B4-BE49-F238E27FC236}">
                  <a16:creationId xmlns:a16="http://schemas.microsoft.com/office/drawing/2014/main" id="{B63A1555-D000-1348-81B8-795D4B6C65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12" y="3440"/>
              <a:ext cx="1299" cy="176"/>
              <a:chOff x="1802" y="1019"/>
              <a:chExt cx="1199" cy="177"/>
            </a:xfrm>
          </p:grpSpPr>
          <p:sp>
            <p:nvSpPr>
              <p:cNvPr id="34829" name="AutoShape 26">
                <a:extLst>
                  <a:ext uri="{FF2B5EF4-FFF2-40B4-BE49-F238E27FC236}">
                    <a16:creationId xmlns:a16="http://schemas.microsoft.com/office/drawing/2014/main" id="{2E06E484-3FB5-D043-8152-92166BC513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9" y="1034"/>
                <a:ext cx="222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405 w 21600"/>
                  <a:gd name="T13" fmla="*/ 5400 h 21600"/>
                  <a:gd name="T14" fmla="*/ 18876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33CC33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4830" name="Text Box 27">
                <a:extLst>
                  <a:ext uri="{FF2B5EF4-FFF2-40B4-BE49-F238E27FC236}">
                    <a16:creationId xmlns:a16="http://schemas.microsoft.com/office/drawing/2014/main" id="{A3183804-B817-704F-ABC4-3EDF542B21E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02" y="1019"/>
                <a:ext cx="1020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fr-FR" sz="1200" b="1" dirty="0" err="1">
                    <a:solidFill>
                      <a:srgbClr val="00FF00"/>
                    </a:solidFill>
                  </a:rPr>
                  <a:t>Transfert</a:t>
                </a:r>
                <a:r>
                  <a:rPr lang="en-US" altLang="fr-FR" sz="1200" b="1" dirty="0">
                    <a:solidFill>
                      <a:srgbClr val="00FF00"/>
                    </a:solidFill>
                  </a:rPr>
                  <a:t> </a:t>
                </a:r>
                <a:r>
                  <a:rPr lang="en-US" altLang="fr-FR" sz="1200" b="1" dirty="0" err="1">
                    <a:solidFill>
                      <a:srgbClr val="00FF00"/>
                    </a:solidFill>
                  </a:rPr>
                  <a:t>technologique</a:t>
                </a:r>
                <a:endParaRPr lang="en-US" altLang="fr-FR" sz="1200" b="1" dirty="0">
                  <a:solidFill>
                    <a:srgbClr val="00FF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10236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entr" presetSubtype="12554854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542" grpId="0" autoUpdateAnimBg="0"/>
      <p:bldP spid="321543" grpId="0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3266" name="Object 2">
            <a:extLst>
              <a:ext uri="{FF2B5EF4-FFF2-40B4-BE49-F238E27FC236}">
                <a16:creationId xmlns:a16="http://schemas.microsoft.com/office/drawing/2014/main" id="{DEA71960-76E9-2C46-B81F-3DB439D8BB3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95400" y="1065214"/>
          <a:ext cx="9677400" cy="533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68" name="Image" r:id="rId4" imgW="1270000" imgH="2171700" progId="Photoshop.Image.7">
                  <p:embed/>
                </p:oleObj>
              </mc:Choice>
              <mc:Fallback>
                <p:oleObj name="Image" r:id="rId4" imgW="1270000" imgH="2171700" progId="Photoshop.Image.7">
                  <p:embed/>
                  <p:pic>
                    <p:nvPicPr>
                      <p:cNvPr id="523266" name="Object 2">
                        <a:extLst>
                          <a:ext uri="{FF2B5EF4-FFF2-40B4-BE49-F238E27FC236}">
                            <a16:creationId xmlns:a16="http://schemas.microsoft.com/office/drawing/2014/main" id="{DEA71960-76E9-2C46-B81F-3DB439D8BB3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422" t="50819" r="4672" b="1639"/>
                      <a:stretch>
                        <a:fillRect/>
                      </a:stretch>
                    </p:blipFill>
                    <p:spPr bwMode="auto">
                      <a:xfrm>
                        <a:off x="1295400" y="1065214"/>
                        <a:ext cx="9677400" cy="5335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3267" name="Rectangle 1027">
            <a:extLst>
              <a:ext uri="{FF2B5EF4-FFF2-40B4-BE49-F238E27FC236}">
                <a16:creationId xmlns:a16="http://schemas.microsoft.com/office/drawing/2014/main" id="{47C26A53-F59E-DC44-B3CD-DCBFEFA790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57400" y="381000"/>
            <a:ext cx="7894638" cy="388938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75000"/>
              </a:lnSpc>
              <a:defRPr/>
            </a:pPr>
            <a:r>
              <a:rPr lang="fr-FR">
                <a:ea typeface="ＭＳ Ｐゴシック" charset="-128"/>
                <a:cs typeface="ＭＳ Ｐゴシック" charset="-128"/>
              </a:rPr>
              <a:t>Molecular Imaging </a:t>
            </a:r>
            <a:br>
              <a:rPr lang="fr-FR">
                <a:ea typeface="ＭＳ Ｐゴシック" charset="-128"/>
                <a:cs typeface="ＭＳ Ｐゴシック" charset="-128"/>
              </a:rPr>
            </a:br>
            <a:r>
              <a:rPr lang="fr-FR">
                <a:ea typeface="ＭＳ Ｐゴシック" charset="-128"/>
                <a:cs typeface="ＭＳ Ｐゴシック" charset="-128"/>
              </a:rPr>
              <a:t>in Medicine &amp; Biology </a:t>
            </a:r>
          </a:p>
        </p:txBody>
      </p:sp>
      <p:sp>
        <p:nvSpPr>
          <p:cNvPr id="523268" name="Text Box 1028">
            <a:extLst>
              <a:ext uri="{FF2B5EF4-FFF2-40B4-BE49-F238E27FC236}">
                <a16:creationId xmlns:a16="http://schemas.microsoft.com/office/drawing/2014/main" id="{18CCF85E-77B6-D742-A926-36590EA9FD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4309" y="5449889"/>
            <a:ext cx="575830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2400" b="1">
                <a:solidFill>
                  <a:srgbClr val="FEFF1B"/>
                </a:solidFill>
                <a:latin typeface="Arial" panose="020B0604020202020204" pitchFamily="34" charset="0"/>
              </a:rPr>
              <a:t>Requires targeting the cellular activity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2400" b="1">
                <a:solidFill>
                  <a:srgbClr val="FEFF1B"/>
                </a:solidFill>
                <a:latin typeface="Arial" panose="020B0604020202020204" pitchFamily="34" charset="0"/>
              </a:rPr>
              <a:t> with specific contrast agents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fr-FR" sz="2400" b="1">
              <a:solidFill>
                <a:srgbClr val="FEFF1B"/>
              </a:solidFill>
              <a:latin typeface="Arial" panose="020B0604020202020204" pitchFamily="34" charset="0"/>
            </a:endParaRPr>
          </a:p>
        </p:txBody>
      </p:sp>
      <p:sp>
        <p:nvSpPr>
          <p:cNvPr id="523269" name="Text Box 1029">
            <a:extLst>
              <a:ext uri="{FF2B5EF4-FFF2-40B4-BE49-F238E27FC236}">
                <a16:creationId xmlns:a16="http://schemas.microsoft.com/office/drawing/2014/main" id="{C615C266-26A2-EE49-882D-8626C32DCA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6942" y="4400551"/>
            <a:ext cx="901400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2800" b="1" dirty="0">
                <a:solidFill>
                  <a:schemeClr val="bg1"/>
                </a:solidFill>
                <a:latin typeface="Arial" panose="020B0604020202020204" pitchFamily="34" charset="0"/>
              </a:rPr>
              <a:t>Requires specific effort on imaging instrumentation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2800" b="1" dirty="0">
                <a:solidFill>
                  <a:schemeClr val="bg1"/>
                </a:solidFill>
                <a:latin typeface="Arial" panose="020B0604020202020204" pitchFamily="34" charset="0"/>
              </a:rPr>
              <a:t>Sensitivity, Spatial and Temporal resolution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fr-FR" sz="2400" b="1" dirty="0">
              <a:solidFill>
                <a:srgbClr val="FEFF1B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Group 1030">
            <a:extLst>
              <a:ext uri="{FF2B5EF4-FFF2-40B4-BE49-F238E27FC236}">
                <a16:creationId xmlns:a16="http://schemas.microsoft.com/office/drawing/2014/main" id="{2893BC55-8D00-1142-875A-2188648576D6}"/>
              </a:ext>
            </a:extLst>
          </p:cNvPr>
          <p:cNvGrpSpPr>
            <a:grpSpLocks/>
          </p:cNvGrpSpPr>
          <p:nvPr/>
        </p:nvGrpSpPr>
        <p:grpSpPr bwMode="auto">
          <a:xfrm>
            <a:off x="1676401" y="1100139"/>
            <a:ext cx="9064625" cy="3228975"/>
            <a:chOff x="336" y="693"/>
            <a:chExt cx="5710" cy="2034"/>
          </a:xfrm>
        </p:grpSpPr>
        <p:sp>
          <p:nvSpPr>
            <p:cNvPr id="44038" name="Rectangle 1031">
              <a:extLst>
                <a:ext uri="{FF2B5EF4-FFF2-40B4-BE49-F238E27FC236}">
                  <a16:creationId xmlns:a16="http://schemas.microsoft.com/office/drawing/2014/main" id="{B63CB7B9-43B5-EF4E-9642-13A0ECE22E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693"/>
              <a:ext cx="5710" cy="2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buClr>
                  <a:srgbClr val="FEFF1B"/>
                </a:buClr>
                <a:buFont typeface="Monotype Sorts" pitchFamily="2" charset="2"/>
                <a:buChar char="u"/>
              </a:pPr>
              <a:r>
                <a:rPr lang="en-US" altLang="fr-FR" sz="2000" dirty="0">
                  <a:solidFill>
                    <a:schemeClr val="accent1"/>
                  </a:solidFill>
                </a:rPr>
                <a:t> </a:t>
              </a:r>
              <a:r>
                <a:rPr lang="en-US" altLang="fr-FR" sz="2400" dirty="0">
                  <a:solidFill>
                    <a:srgbClr val="FEFF1B"/>
                  </a:solidFill>
                </a:rPr>
                <a:t>Molecular Imaging to answer challenge of modern biology</a:t>
              </a:r>
            </a:p>
            <a:p>
              <a:pPr lvl="1">
                <a:buClr>
                  <a:srgbClr val="FEFF1B"/>
                </a:buClr>
              </a:pPr>
              <a:r>
                <a:rPr lang="en-US" altLang="fr-FR" sz="2000" dirty="0">
                  <a:solidFill>
                    <a:schemeClr val="bg1"/>
                  </a:solidFill>
                </a:rPr>
                <a:t>Access real time genomics through </a:t>
              </a:r>
              <a:r>
                <a:rPr lang="en-US" altLang="fr-FR" sz="2000" b="1" i="1" dirty="0">
                  <a:solidFill>
                    <a:schemeClr val="bg1"/>
                  </a:solidFill>
                </a:rPr>
                <a:t>in vivo</a:t>
              </a:r>
              <a:r>
                <a:rPr lang="en-US" altLang="fr-FR" sz="2000" dirty="0">
                  <a:solidFill>
                    <a:schemeClr val="bg1"/>
                  </a:solidFill>
                </a:rPr>
                <a:t> imaging of molecular process</a:t>
              </a:r>
            </a:p>
            <a:p>
              <a:pPr lvl="1">
                <a:buClr>
                  <a:srgbClr val="FEFF1B"/>
                </a:buClr>
              </a:pPr>
              <a:r>
                <a:rPr lang="en-US" altLang="fr-FR" sz="2000" dirty="0">
                  <a:solidFill>
                    <a:schemeClr val="bg1"/>
                  </a:solidFill>
                </a:rPr>
                <a:t>Detect early transformations in a cell, which may lead to pathology (precancerous activity)</a:t>
              </a:r>
            </a:p>
            <a:p>
              <a:pPr lvl="1">
                <a:buClr>
                  <a:srgbClr val="FEFF1B"/>
                </a:buClr>
              </a:pPr>
              <a:r>
                <a:rPr lang="en-US" altLang="fr-FR" sz="2000" dirty="0">
                  <a:solidFill>
                    <a:schemeClr val="bg1"/>
                  </a:solidFill>
                </a:rPr>
                <a:t>Early detection, prognosis, treatment selection,  response to therapy </a:t>
              </a:r>
            </a:p>
            <a:p>
              <a:pPr lvl="1">
                <a:buClr>
                  <a:srgbClr val="FEFF1B"/>
                </a:buClr>
              </a:pPr>
              <a:r>
                <a:rPr lang="en-US" altLang="fr-FR" sz="2000" dirty="0">
                  <a:solidFill>
                    <a:schemeClr val="bg1"/>
                  </a:solidFill>
                </a:rPr>
                <a:t>Identify molecular pathways from gene to disease (genomics, proteomics</a:t>
              </a:r>
              <a:r>
                <a:rPr lang="en-US" altLang="fr-FR" sz="2000" dirty="0"/>
                <a:t>)</a:t>
              </a:r>
            </a:p>
            <a:p>
              <a:pPr lvl="2">
                <a:buClr>
                  <a:srgbClr val="FEFF1B"/>
                </a:buClr>
                <a:buSzPct val="100000"/>
                <a:buFontTx/>
                <a:buChar char="»"/>
              </a:pPr>
              <a:r>
                <a:rPr lang="en-US" altLang="fr-FR" sz="1800" dirty="0">
                  <a:solidFill>
                    <a:srgbClr val="FEFF1B"/>
                  </a:solidFill>
                </a:rPr>
                <a:t>Novel molecular targets		</a:t>
              </a:r>
            </a:p>
            <a:p>
              <a:pPr lvl="2">
                <a:buClr>
                  <a:srgbClr val="FEFF1B"/>
                </a:buClr>
                <a:buSzPct val="100000"/>
                <a:buFontTx/>
                <a:buChar char="»"/>
              </a:pPr>
              <a:r>
                <a:rPr lang="en-US" altLang="fr-FR" sz="1800" dirty="0">
                  <a:solidFill>
                    <a:srgbClr val="FEFF1B"/>
                  </a:solidFill>
                </a:rPr>
                <a:t>Specific genetic pathways</a:t>
              </a:r>
            </a:p>
            <a:p>
              <a:pPr lvl="2">
                <a:buClr>
                  <a:srgbClr val="FEFF1B"/>
                </a:buClr>
                <a:buSzPct val="100000"/>
                <a:buFontTx/>
                <a:buChar char="»"/>
              </a:pPr>
              <a:r>
                <a:rPr lang="en-US" altLang="fr-FR" sz="1800" dirty="0">
                  <a:solidFill>
                    <a:srgbClr val="FEFF1B"/>
                  </a:solidFill>
                </a:rPr>
                <a:t>Signal transduction</a:t>
              </a:r>
            </a:p>
          </p:txBody>
        </p:sp>
        <p:sp>
          <p:nvSpPr>
            <p:cNvPr id="44039" name="Rectangle 1032">
              <a:extLst>
                <a:ext uri="{FF2B5EF4-FFF2-40B4-BE49-F238E27FC236}">
                  <a16:creationId xmlns:a16="http://schemas.microsoft.com/office/drawing/2014/main" id="{0CB271FC-5FEA-2E4B-BF77-63D0802158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2" y="1872"/>
              <a:ext cx="2496" cy="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buClr>
                  <a:srgbClr val="FEFF1B"/>
                </a:buClr>
                <a:buFont typeface="Monotype Sorts" pitchFamily="2" charset="2"/>
                <a:buNone/>
              </a:pPr>
              <a:endParaRPr lang="en-US" altLang="fr-FR" sz="1800">
                <a:solidFill>
                  <a:srgbClr val="FEFF1B"/>
                </a:solidFill>
              </a:endParaRPr>
            </a:p>
            <a:p>
              <a:pPr lvl="2">
                <a:buClr>
                  <a:srgbClr val="FEFF1B"/>
                </a:buClr>
                <a:buSzPct val="100000"/>
                <a:buFontTx/>
                <a:buChar char="»"/>
              </a:pPr>
              <a:r>
                <a:rPr lang="en-US" altLang="fr-FR" sz="1800">
                  <a:solidFill>
                    <a:srgbClr val="FEFF1B"/>
                  </a:solidFill>
                </a:rPr>
                <a:t>Cell cycle alteration</a:t>
              </a:r>
            </a:p>
            <a:p>
              <a:pPr lvl="2">
                <a:buClr>
                  <a:srgbClr val="FEFF1B"/>
                </a:buClr>
                <a:buSzPct val="100000"/>
                <a:buFontTx/>
                <a:buChar char="»"/>
              </a:pPr>
              <a:r>
                <a:rPr lang="en-US" altLang="fr-FR" sz="1800">
                  <a:solidFill>
                    <a:srgbClr val="FEFF1B"/>
                  </a:solidFill>
                </a:rPr>
                <a:t>Angiogenesis</a:t>
              </a:r>
            </a:p>
            <a:p>
              <a:pPr lvl="2">
                <a:buClr>
                  <a:srgbClr val="FEFF1B"/>
                </a:buClr>
                <a:buSzPct val="100000"/>
                <a:buFontTx/>
                <a:buChar char="»"/>
              </a:pPr>
              <a:r>
                <a:rPr lang="en-US" altLang="fr-FR" sz="1800">
                  <a:solidFill>
                    <a:srgbClr val="FEFF1B"/>
                  </a:solidFill>
                </a:rPr>
                <a:t>Apoptosis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6817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23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3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3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3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3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3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3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3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3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3268" grpId="0" autoUpdateAnimBg="0"/>
      <p:bldP spid="523269" grpId="0" autoUpdateAnimBg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43E163-30FA-1840-A11A-D92170E42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152400"/>
            <a:ext cx="8142288" cy="838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fr-FR" altLang="fr-FR" dirty="0" err="1">
                <a:ea typeface="ＭＳ Ｐゴシック" panose="020B0600070205080204" pitchFamily="34" charset="-128"/>
              </a:rPr>
              <a:t>Molecular</a:t>
            </a:r>
            <a:r>
              <a:rPr lang="fr-FR" altLang="fr-FR" dirty="0">
                <a:ea typeface="ＭＳ Ｐゴシック" panose="020B0600070205080204" pitchFamily="34" charset="-128"/>
              </a:rPr>
              <a:t> </a:t>
            </a:r>
            <a:r>
              <a:rPr lang="fr-FR" altLang="fr-FR" dirty="0" err="1">
                <a:ea typeface="ＭＳ Ｐゴシック" panose="020B0600070205080204" pitchFamily="34" charset="-128"/>
              </a:rPr>
              <a:t>processes</a:t>
            </a:r>
            <a:r>
              <a:rPr lang="fr-FR" altLang="fr-FR" dirty="0">
                <a:ea typeface="ＭＳ Ｐゴシック" panose="020B0600070205080204" pitchFamily="34" charset="-128"/>
              </a:rPr>
              <a:t> </a:t>
            </a:r>
            <a:r>
              <a:rPr lang="fr-FR" altLang="fr-FR" dirty="0" err="1">
                <a:ea typeface="ＭＳ Ｐゴシック" panose="020B0600070205080204" pitchFamily="34" charset="-128"/>
              </a:rPr>
              <a:t>targeted</a:t>
            </a:r>
            <a:r>
              <a:rPr lang="fr-FR" altLang="fr-FR" dirty="0">
                <a:ea typeface="ＭＳ Ｐゴシック" panose="020B0600070205080204" pitchFamily="34" charset="-128"/>
              </a:rPr>
              <a:t> by </a:t>
            </a:r>
            <a:r>
              <a:rPr lang="fr-FR" altLang="fr-FR" dirty="0" err="1">
                <a:ea typeface="ＭＳ Ｐゴシック" panose="020B0600070205080204" pitchFamily="34" charset="-128"/>
              </a:rPr>
              <a:t>radiopharmaceuticals</a:t>
            </a:r>
            <a:endParaRPr lang="fr-FR" altLang="fr-FR" dirty="0">
              <a:ea typeface="ＭＳ Ｐゴシック" panose="020B0600070205080204" pitchFamily="34" charset="-128"/>
            </a:endParaRPr>
          </a:p>
        </p:txBody>
      </p:sp>
      <p:pic>
        <p:nvPicPr>
          <p:cNvPr id="46082" name="Image 3">
            <a:extLst>
              <a:ext uri="{FF2B5EF4-FFF2-40B4-BE49-F238E27FC236}">
                <a16:creationId xmlns:a16="http://schemas.microsoft.com/office/drawing/2014/main" id="{75AB2DF6-B2D5-FA4E-A601-94613593DC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050" y="1320800"/>
            <a:ext cx="8597900" cy="5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286698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6B160D8-A417-A04B-B61D-48A5897284B4}"/>
              </a:ext>
            </a:extLst>
          </p:cNvPr>
          <p:cNvCxnSpPr>
            <a:cxnSpLocks/>
          </p:cNvCxnSpPr>
          <p:nvPr/>
        </p:nvCxnSpPr>
        <p:spPr>
          <a:xfrm flipV="1">
            <a:off x="3702050" y="2133601"/>
            <a:ext cx="1073150" cy="111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56" name="Picture 8" descr="mage result for LYSO crystal">
            <a:extLst>
              <a:ext uri="{FF2B5EF4-FFF2-40B4-BE49-F238E27FC236}">
                <a16:creationId xmlns:a16="http://schemas.microsoft.com/office/drawing/2014/main" id="{77976FD3-8F99-6D46-AC72-21746B90BC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9" y="1643064"/>
            <a:ext cx="1804987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BD10D1D-6743-4243-A120-07D2BB9C7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76" y="69850"/>
            <a:ext cx="6480175" cy="838200"/>
          </a:xfrm>
        </p:spPr>
        <p:txBody>
          <a:bodyPr/>
          <a:lstStyle/>
          <a:p>
            <a:pPr>
              <a:defRPr/>
            </a:pPr>
            <a:r>
              <a:rPr lang="fr-FR" sz="3600" dirty="0" err="1"/>
              <a:t>Increasing</a:t>
            </a:r>
            <a:r>
              <a:rPr lang="fr-FR" sz="3600" dirty="0"/>
              <a:t> effective PET </a:t>
            </a:r>
            <a:r>
              <a:rPr lang="fr-FR" sz="3600" dirty="0" err="1"/>
              <a:t>sensitivity</a:t>
            </a:r>
            <a:endParaRPr lang="fr-FR" sz="3600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81DE75E4-1C65-BD49-8C5E-2B87B5EF17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1388" y="1960564"/>
            <a:ext cx="49450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257175" indent="-257175" defTabSz="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34290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3429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3429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3429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342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342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342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342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en-US" altLang="fr-FR" sz="2000" b="1">
                <a:latin typeface="Arial" panose="020B0604020202020204" pitchFamily="34" charset="0"/>
                <a:cs typeface="Arial" panose="020B0604020202020204" pitchFamily="34" charset="0"/>
              </a:rPr>
              <a:t>Improve detector efficiency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E5C6587-1724-5146-9763-052F119A6D1F}"/>
              </a:ext>
            </a:extLst>
          </p:cNvPr>
          <p:cNvGrpSpPr>
            <a:grpSpLocks/>
          </p:cNvGrpSpPr>
          <p:nvPr/>
        </p:nvGrpSpPr>
        <p:grpSpPr bwMode="auto">
          <a:xfrm>
            <a:off x="1866900" y="2640013"/>
            <a:ext cx="8693150" cy="1890712"/>
            <a:chOff x="342915" y="1782045"/>
            <a:chExt cx="8693581" cy="1892181"/>
          </a:xfrm>
        </p:grpSpPr>
        <p:grpSp>
          <p:nvGrpSpPr>
            <p:cNvPr id="59405" name="Group 15">
              <a:extLst>
                <a:ext uri="{FF2B5EF4-FFF2-40B4-BE49-F238E27FC236}">
                  <a16:creationId xmlns:a16="http://schemas.microsoft.com/office/drawing/2014/main" id="{3A1452D4-DAD6-1945-B2C6-94D6DA88A1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2915" y="1782045"/>
              <a:ext cx="8693581" cy="1862260"/>
              <a:chOff x="342915" y="771550"/>
              <a:chExt cx="8693581" cy="1862260"/>
            </a:xfrm>
          </p:grpSpPr>
          <p:pic>
            <p:nvPicPr>
              <p:cNvPr id="59407" name="Picture 14" descr="fullScannerPlus2.jpg">
                <a:extLst>
                  <a:ext uri="{FF2B5EF4-FFF2-40B4-BE49-F238E27FC236}">
                    <a16:creationId xmlns:a16="http://schemas.microsoft.com/office/drawing/2014/main" id="{5705DD3C-1BF4-A04B-8522-9E4CDA82B4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55324" y="771550"/>
                <a:ext cx="2381172" cy="18622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B438633A-78BD-C04A-855A-F8BBBCB92A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86635" y="1403866"/>
                <a:ext cx="136849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9409" name="Content Placeholder 2">
                <a:extLst>
                  <a:ext uri="{FF2B5EF4-FFF2-40B4-BE49-F238E27FC236}">
                    <a16:creationId xmlns:a16="http://schemas.microsoft.com/office/drawing/2014/main" id="{DAF3E6BC-4792-6348-A6C9-8DDA4E9780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2915" y="1206965"/>
                <a:ext cx="4944428" cy="5539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>
                <a:lvl1pPr marL="257175" indent="-257175" defTabSz="342900"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 defTabSz="3429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 defTabSz="3429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 defTabSz="3429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 defTabSz="3429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defTabSz="3429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defTabSz="3429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defTabSz="3429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defTabSz="3429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 typeface="Arial" panose="020B0604020202020204" pitchFamily="34" charset="0"/>
                  <a:buChar char="•"/>
                </a:pPr>
                <a:r>
                  <a:rPr lang="en-US" altLang="fr-FR" sz="2000" b="1">
                    <a:latin typeface="Arial" panose="020B0604020202020204" pitchFamily="34" charset="0"/>
                    <a:cs typeface="Arial" panose="020B0604020202020204" pitchFamily="34" charset="0"/>
                  </a:rPr>
                  <a:t>Increase solid angle coverage</a:t>
                </a:r>
              </a:p>
            </p:txBody>
          </p:sp>
        </p:grpSp>
        <p:sp>
          <p:nvSpPr>
            <p:cNvPr id="59406" name="TextBox 2">
              <a:extLst>
                <a:ext uri="{FF2B5EF4-FFF2-40B4-BE49-F238E27FC236}">
                  <a16:creationId xmlns:a16="http://schemas.microsoft.com/office/drawing/2014/main" id="{F34620C1-C5B8-504F-972C-ED7A796890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99483" y="3366449"/>
              <a:ext cx="23695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1400">
                  <a:solidFill>
                    <a:schemeClr val="bg2"/>
                  </a:solidFill>
                </a:rPr>
                <a:t>EXPLORER project UCDavis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CE6AB89-D4D6-1A4A-85D2-C6A6C5AA2B0E}"/>
              </a:ext>
            </a:extLst>
          </p:cNvPr>
          <p:cNvGrpSpPr>
            <a:grpSpLocks/>
          </p:cNvGrpSpPr>
          <p:nvPr/>
        </p:nvGrpSpPr>
        <p:grpSpPr bwMode="auto">
          <a:xfrm>
            <a:off x="1754189" y="3573463"/>
            <a:ext cx="7604125" cy="2616200"/>
            <a:chOff x="229981" y="2715766"/>
            <a:chExt cx="7604792" cy="2616467"/>
          </a:xfrm>
        </p:grpSpPr>
        <p:grpSp>
          <p:nvGrpSpPr>
            <p:cNvPr id="59400" name="Group 21">
              <a:extLst>
                <a:ext uri="{FF2B5EF4-FFF2-40B4-BE49-F238E27FC236}">
                  <a16:creationId xmlns:a16="http://schemas.microsoft.com/office/drawing/2014/main" id="{30A0CF30-A54D-CE4B-B631-C5D91F743E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7286" y="3757623"/>
              <a:ext cx="5847487" cy="449346"/>
              <a:chOff x="1987286" y="2624578"/>
              <a:chExt cx="5847487" cy="449346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20B616DD-4498-6A4E-9AE8-A74A12EF154D}"/>
                  </a:ext>
                </a:extLst>
              </p:cNvPr>
              <p:cNvCxnSpPr/>
              <p:nvPr/>
            </p:nvCxnSpPr>
            <p:spPr>
              <a:xfrm>
                <a:off x="1987497" y="2784580"/>
                <a:ext cx="85573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9404" name="Content Placeholder 2">
                <a:extLst>
                  <a:ext uri="{FF2B5EF4-FFF2-40B4-BE49-F238E27FC236}">
                    <a16:creationId xmlns:a16="http://schemas.microsoft.com/office/drawing/2014/main" id="{9E9CBDEA-3CEF-EC46-A2DE-C0B6A5E93B3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0345" y="2624578"/>
                <a:ext cx="4944428" cy="449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>
                <a:lvl1pPr marL="257175" indent="-257175" defTabSz="342900">
                  <a:lnSpc>
                    <a:spcPct val="90000"/>
                  </a:lnSpc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l"/>
                  <a:defRPr sz="32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 defTabSz="3429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 defTabSz="342900">
                  <a:spcBef>
                    <a:spcPct val="20000"/>
                  </a:spcBef>
                  <a:buClr>
                    <a:srgbClr val="00CCFF"/>
                  </a:buClr>
                  <a:buSzPct val="65000"/>
                  <a:buFont typeface="Wingdings" pitchFamily="2" charset="2"/>
                  <a:buChar char="l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 defTabSz="3429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 defTabSz="34290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defTabSz="3429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defTabSz="3429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defTabSz="3429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defTabSz="3429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 typeface="Arial" panose="020B0604020202020204" pitchFamily="34" charset="0"/>
                  <a:buChar char="•"/>
                </a:pPr>
                <a:r>
                  <a:rPr lang="en-US" altLang="fr-FR" sz="2000" b="1">
                    <a:latin typeface="Arial" panose="020B0604020202020204" pitchFamily="34" charset="0"/>
                    <a:cs typeface="Arial" panose="020B0604020202020204" pitchFamily="34" charset="0"/>
                  </a:rPr>
                  <a:t>Improve timing resolution</a:t>
                </a:r>
              </a:p>
            </p:txBody>
          </p:sp>
        </p:grpSp>
        <p:pic>
          <p:nvPicPr>
            <p:cNvPr id="59401" name="Picture 4">
              <a:extLst>
                <a:ext uri="{FF2B5EF4-FFF2-40B4-BE49-F238E27FC236}">
                  <a16:creationId xmlns:a16="http://schemas.microsoft.com/office/drawing/2014/main" id="{2063FF5D-3C2F-1C4A-A91F-D750407817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2715766"/>
              <a:ext cx="1693416" cy="2616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402" name="TextBox 6">
              <a:extLst>
                <a:ext uri="{FF2B5EF4-FFF2-40B4-BE49-F238E27FC236}">
                  <a16:creationId xmlns:a16="http://schemas.microsoft.com/office/drawing/2014/main" id="{D1125317-A414-DF40-85B3-6719745417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981" y="4316951"/>
              <a:ext cx="194938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1400">
                  <a:solidFill>
                    <a:schemeClr val="tx1"/>
                  </a:solidFill>
                </a:rPr>
                <a:t>10ps TOFPET challenge</a:t>
              </a:r>
            </a:p>
          </p:txBody>
        </p:sp>
      </p:grpSp>
      <p:sp>
        <p:nvSpPr>
          <p:cNvPr id="59399" name="TextBox 7">
            <a:extLst>
              <a:ext uri="{FF2B5EF4-FFF2-40B4-BE49-F238E27FC236}">
                <a16:creationId xmlns:a16="http://schemas.microsoft.com/office/drawing/2014/main" id="{E83D497C-F969-F74C-9819-95372FDFC1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3588" y="6176964"/>
            <a:ext cx="2330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200" i="1">
                <a:solidFill>
                  <a:schemeClr val="tx1"/>
                </a:solidFill>
              </a:rPr>
              <a:t>Adapted from S. Cherry, UC Davis</a:t>
            </a:r>
          </a:p>
        </p:txBody>
      </p:sp>
    </p:spTree>
    <p:extLst>
      <p:ext uri="{BB962C8B-B14F-4D97-AF65-F5344CB8AC3E}">
        <p14:creationId xmlns:p14="http://schemas.microsoft.com/office/powerpoint/2010/main" val="37954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F5704-8888-784B-BAC0-B16FBAE4F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fr-FR" dirty="0" err="1"/>
              <a:t>Improve</a:t>
            </a:r>
            <a:r>
              <a:rPr lang="fr-FR" dirty="0"/>
              <a:t> detector </a:t>
            </a:r>
            <a:r>
              <a:rPr lang="fr-FR" dirty="0" err="1"/>
              <a:t>efficiency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3C97D-BC03-C142-BA54-49FFC2289F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06625" y="1873250"/>
            <a:ext cx="7772400" cy="476250"/>
          </a:xfrm>
        </p:spPr>
        <p:txBody>
          <a:bodyPr/>
          <a:lstStyle/>
          <a:p>
            <a:r>
              <a:rPr lang="fr-FR" altLang="fr-FR" sz="2400">
                <a:ea typeface="ＭＳ Ｐゴシック" panose="020B0600070205080204" pitchFamily="34" charset="-128"/>
              </a:rPr>
              <a:t>Higher stopping power materials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CEA0E3F-E24C-5240-9664-4417F472B73A}"/>
              </a:ext>
            </a:extLst>
          </p:cNvPr>
          <p:cNvGrpSpPr>
            <a:grpSpLocks/>
          </p:cNvGrpSpPr>
          <p:nvPr/>
        </p:nvGrpSpPr>
        <p:grpSpPr bwMode="auto">
          <a:xfrm>
            <a:off x="6959601" y="1485901"/>
            <a:ext cx="2665413" cy="1203325"/>
            <a:chOff x="5436096" y="628650"/>
            <a:chExt cx="2664296" cy="1202645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272826AB-355F-9A45-8CCC-FDD2E181104E}"/>
                </a:ext>
              </a:extLst>
            </p:cNvPr>
            <p:cNvCxnSpPr>
              <a:cxnSpLocks/>
            </p:cNvCxnSpPr>
            <p:nvPr/>
          </p:nvCxnSpPr>
          <p:spPr>
            <a:xfrm>
              <a:off x="5436096" y="1229973"/>
              <a:ext cx="129485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61457" name="Picture 8" descr="mage result for LYSO crystal">
              <a:extLst>
                <a:ext uri="{FF2B5EF4-FFF2-40B4-BE49-F238E27FC236}">
                  <a16:creationId xmlns:a16="http://schemas.microsoft.com/office/drawing/2014/main" id="{A32726EC-B4E9-0D4B-A057-F1CCCDB0B7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73" r="19249" b="11124"/>
            <a:stretch>
              <a:fillRect/>
            </a:stretch>
          </p:blipFill>
          <p:spPr bwMode="auto">
            <a:xfrm>
              <a:off x="6868492" y="628650"/>
              <a:ext cx="1231900" cy="1202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9C3CCDB-9D9C-A042-8018-E934741826EC}"/>
              </a:ext>
            </a:extLst>
          </p:cNvPr>
          <p:cNvSpPr txBox="1">
            <a:spLocks/>
          </p:cNvSpPr>
          <p:nvPr/>
        </p:nvSpPr>
        <p:spPr bwMode="auto">
          <a:xfrm>
            <a:off x="2208213" y="3025776"/>
            <a:ext cx="77724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2562" tIns="46038" rIns="182562" bIns="46038"/>
          <a:lstStyle>
            <a:lvl1pPr marL="257175" indent="-257175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-65" charset="2"/>
              <a:buChar char="l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1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857250" indent="-171450" algn="l" rtl="0" fontAlgn="base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buFont typeface="Wingdings" pitchFamily="-65" charset="2"/>
              <a:buChar char="l"/>
              <a:defRPr sz="1800">
                <a:solidFill>
                  <a:schemeClr val="tx2"/>
                </a:solidFill>
                <a:latin typeface="+mn-lt"/>
                <a:ea typeface="ＭＳ Ｐゴシック" pitchFamily="-65" charset="-128"/>
              </a:defRPr>
            </a:lvl3pPr>
            <a:lvl4pPr marL="1200150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15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1543050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500">
                <a:solidFill>
                  <a:schemeClr val="tx2"/>
                </a:solidFill>
                <a:latin typeface="+mn-lt"/>
                <a:ea typeface="ＭＳ Ｐゴシック" pitchFamily="-65" charset="-128"/>
              </a:defRPr>
            </a:lvl5pPr>
            <a:lvl6pPr marL="1885950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500">
                <a:solidFill>
                  <a:schemeClr val="tx2"/>
                </a:solidFill>
                <a:latin typeface="+mn-lt"/>
                <a:ea typeface="ＭＳ Ｐゴシック" pitchFamily="-65" charset="-128"/>
              </a:defRPr>
            </a:lvl6pPr>
            <a:lvl7pPr marL="2228850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500">
                <a:solidFill>
                  <a:schemeClr val="tx2"/>
                </a:solidFill>
                <a:latin typeface="+mn-lt"/>
                <a:ea typeface="ＭＳ Ｐゴシック" pitchFamily="-65" charset="-128"/>
              </a:defRPr>
            </a:lvl7pPr>
            <a:lvl8pPr marL="2571750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500">
                <a:solidFill>
                  <a:schemeClr val="tx2"/>
                </a:solidFill>
                <a:latin typeface="+mn-lt"/>
                <a:ea typeface="ＭＳ Ｐゴシック" pitchFamily="-65" charset="-128"/>
              </a:defRPr>
            </a:lvl8pPr>
            <a:lvl9pPr marL="2914650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500">
                <a:solidFill>
                  <a:schemeClr val="tx2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eaLnBrk="1" hangingPunct="1">
              <a:defRPr/>
            </a:pPr>
            <a:r>
              <a:rPr lang="fr-FR" kern="0" dirty="0" err="1"/>
              <a:t>Improved</a:t>
            </a:r>
            <a:r>
              <a:rPr lang="fr-FR" kern="0" dirty="0"/>
              <a:t> packing fraction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5149840-F06E-444B-BD00-D76145C00876}"/>
              </a:ext>
            </a:extLst>
          </p:cNvPr>
          <p:cNvSpPr txBox="1">
            <a:spLocks/>
          </p:cNvSpPr>
          <p:nvPr/>
        </p:nvSpPr>
        <p:spPr bwMode="auto">
          <a:xfrm>
            <a:off x="2208213" y="4033838"/>
            <a:ext cx="5040312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2562" tIns="46038" rIns="182562" bIns="46038"/>
          <a:lstStyle>
            <a:lvl1pPr marL="257175" indent="-257175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-65" charset="2"/>
              <a:buChar char="l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1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857250" indent="-171450" algn="l" rtl="0" fontAlgn="base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buFont typeface="Wingdings" pitchFamily="-65" charset="2"/>
              <a:buChar char="l"/>
              <a:defRPr sz="1800">
                <a:solidFill>
                  <a:schemeClr val="tx2"/>
                </a:solidFill>
                <a:latin typeface="+mn-lt"/>
                <a:ea typeface="ＭＳ Ｐゴシック" pitchFamily="-65" charset="-128"/>
              </a:defRPr>
            </a:lvl3pPr>
            <a:lvl4pPr marL="1200150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15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1543050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500">
                <a:solidFill>
                  <a:schemeClr val="tx2"/>
                </a:solidFill>
                <a:latin typeface="+mn-lt"/>
                <a:ea typeface="ＭＳ Ｐゴシック" pitchFamily="-65" charset="-128"/>
              </a:defRPr>
            </a:lvl5pPr>
            <a:lvl6pPr marL="1885950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500">
                <a:solidFill>
                  <a:schemeClr val="tx2"/>
                </a:solidFill>
                <a:latin typeface="+mn-lt"/>
                <a:ea typeface="ＭＳ Ｐゴシック" pitchFamily="-65" charset="-128"/>
              </a:defRPr>
            </a:lvl6pPr>
            <a:lvl7pPr marL="2228850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500">
                <a:solidFill>
                  <a:schemeClr val="tx2"/>
                </a:solidFill>
                <a:latin typeface="+mn-lt"/>
                <a:ea typeface="ＭＳ Ｐゴシック" pitchFamily="-65" charset="-128"/>
              </a:defRPr>
            </a:lvl7pPr>
            <a:lvl8pPr marL="2571750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500">
                <a:solidFill>
                  <a:schemeClr val="tx2"/>
                </a:solidFill>
                <a:latin typeface="+mn-lt"/>
                <a:ea typeface="ＭＳ Ｐゴシック" pitchFamily="-65" charset="-128"/>
              </a:defRPr>
            </a:lvl8pPr>
            <a:lvl9pPr marL="2914650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500">
                <a:solidFill>
                  <a:schemeClr val="tx2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eaLnBrk="1" hangingPunct="1">
              <a:defRPr/>
            </a:pPr>
            <a:r>
              <a:rPr lang="fr-FR" kern="0" dirty="0" err="1"/>
              <a:t>Better</a:t>
            </a:r>
            <a:r>
              <a:rPr lang="fr-FR" kern="0" dirty="0"/>
              <a:t> handling of Compton </a:t>
            </a:r>
            <a:r>
              <a:rPr lang="fr-FR" kern="0" dirty="0" err="1"/>
              <a:t>scatter</a:t>
            </a:r>
            <a:r>
              <a:rPr lang="fr-FR" kern="0" dirty="0"/>
              <a:t> </a:t>
            </a:r>
          </a:p>
          <a:p>
            <a:pPr eaLnBrk="1" hangingPunct="1">
              <a:defRPr/>
            </a:pPr>
            <a:endParaRPr lang="fr-FR" kern="0" dirty="0"/>
          </a:p>
          <a:p>
            <a:pPr eaLnBrk="1" hangingPunct="1">
              <a:defRPr/>
            </a:pPr>
            <a:endParaRPr lang="fr-FR" kern="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AEE7AF3-2358-6E40-BC6A-0C690BADFB7E}"/>
              </a:ext>
            </a:extLst>
          </p:cNvPr>
          <p:cNvSpPr txBox="1">
            <a:spLocks/>
          </p:cNvSpPr>
          <p:nvPr/>
        </p:nvSpPr>
        <p:spPr bwMode="auto">
          <a:xfrm>
            <a:off x="3184525" y="4946651"/>
            <a:ext cx="499903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2562" tIns="46038" rIns="182562" bIns="46038"/>
          <a:lstStyle>
            <a:lvl1pPr marL="257175" indent="-257175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-65" charset="2"/>
              <a:buChar char="l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1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857250" indent="-171450" algn="l" rtl="0" fontAlgn="base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buFont typeface="Wingdings" pitchFamily="-65" charset="2"/>
              <a:buChar char="l"/>
              <a:defRPr sz="1800">
                <a:solidFill>
                  <a:schemeClr val="tx2"/>
                </a:solidFill>
                <a:latin typeface="+mn-lt"/>
                <a:ea typeface="ＭＳ Ｐゴシック" pitchFamily="-65" charset="-128"/>
              </a:defRPr>
            </a:lvl3pPr>
            <a:lvl4pPr marL="1200150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15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1543050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500">
                <a:solidFill>
                  <a:schemeClr val="tx2"/>
                </a:solidFill>
                <a:latin typeface="+mn-lt"/>
                <a:ea typeface="ＭＳ Ｐゴシック" pitchFamily="-65" charset="-128"/>
              </a:defRPr>
            </a:lvl5pPr>
            <a:lvl6pPr marL="1885950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500">
                <a:solidFill>
                  <a:schemeClr val="tx2"/>
                </a:solidFill>
                <a:latin typeface="+mn-lt"/>
                <a:ea typeface="ＭＳ Ｐゴシック" pitchFamily="-65" charset="-128"/>
              </a:defRPr>
            </a:lvl6pPr>
            <a:lvl7pPr marL="2228850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500">
                <a:solidFill>
                  <a:schemeClr val="tx2"/>
                </a:solidFill>
                <a:latin typeface="+mn-lt"/>
                <a:ea typeface="ＭＳ Ｐゴシック" pitchFamily="-65" charset="-128"/>
              </a:defRPr>
            </a:lvl7pPr>
            <a:lvl8pPr marL="2571750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500">
                <a:solidFill>
                  <a:schemeClr val="tx2"/>
                </a:solidFill>
                <a:latin typeface="+mn-lt"/>
                <a:ea typeface="ＭＳ Ｐゴシック" pitchFamily="-65" charset="-128"/>
              </a:defRPr>
            </a:lvl8pPr>
            <a:lvl9pPr marL="2914650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500">
                <a:solidFill>
                  <a:schemeClr val="tx2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marL="0" indent="0">
              <a:buNone/>
              <a:defRPr/>
            </a:pPr>
            <a:r>
              <a:rPr lang="fr-FR" kern="0" dirty="0">
                <a:solidFill>
                  <a:schemeClr val="tx1"/>
                </a:solidFill>
              </a:rPr>
              <a:t>Gain of</a:t>
            </a:r>
            <a:r>
              <a:rPr lang="fr-FR" kern="0" dirty="0"/>
              <a:t> </a:t>
            </a:r>
            <a:r>
              <a:rPr lang="en-US" b="1" dirty="0">
                <a:solidFill>
                  <a:srgbClr val="FF0000"/>
                </a:solidFill>
                <a:latin typeface="Arial"/>
                <a:cs typeface="Arial"/>
              </a:rPr>
              <a:t>~1.4 to 2 fold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fr-FR" kern="0" dirty="0" err="1">
                <a:solidFill>
                  <a:schemeClr val="tx1"/>
                </a:solidFill>
              </a:rPr>
              <a:t>achievable</a:t>
            </a:r>
            <a:endParaRPr lang="fr-FR" kern="0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fr-FR" kern="0" dirty="0"/>
          </a:p>
          <a:p>
            <a:pPr eaLnBrk="1" hangingPunct="1">
              <a:defRPr/>
            </a:pPr>
            <a:endParaRPr lang="fr-FR" kern="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E98A5FD-2B52-514B-B64D-936C36622F01}"/>
              </a:ext>
            </a:extLst>
          </p:cNvPr>
          <p:cNvGrpSpPr>
            <a:grpSpLocks/>
          </p:cNvGrpSpPr>
          <p:nvPr/>
        </p:nvGrpSpPr>
        <p:grpSpPr bwMode="auto">
          <a:xfrm>
            <a:off x="7104063" y="3929063"/>
            <a:ext cx="3313112" cy="1371600"/>
            <a:chOff x="5580112" y="3072181"/>
            <a:chExt cx="3312368" cy="1371777"/>
          </a:xfrm>
        </p:grpSpPr>
        <p:pic>
          <p:nvPicPr>
            <p:cNvPr id="61454" name="Picture 16">
              <a:extLst>
                <a:ext uri="{FF2B5EF4-FFF2-40B4-BE49-F238E27FC236}">
                  <a16:creationId xmlns:a16="http://schemas.microsoft.com/office/drawing/2014/main" id="{9322D603-8AE6-5E49-8E5C-1CE6176114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891"/>
            <a:stretch>
              <a:fillRect/>
            </a:stretch>
          </p:blipFill>
          <p:spPr bwMode="auto">
            <a:xfrm>
              <a:off x="7099002" y="3072181"/>
              <a:ext cx="1793478" cy="1371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4B83D74-C724-194F-B7AD-0DEB1BD2E613}"/>
                </a:ext>
              </a:extLst>
            </p:cNvPr>
            <p:cNvCxnSpPr>
              <a:cxnSpLocks/>
            </p:cNvCxnSpPr>
            <p:nvPr/>
          </p:nvCxnSpPr>
          <p:spPr>
            <a:xfrm>
              <a:off x="5580112" y="3418301"/>
              <a:ext cx="143953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1448" name="TextBox 21">
            <a:extLst>
              <a:ext uri="{FF2B5EF4-FFF2-40B4-BE49-F238E27FC236}">
                <a16:creationId xmlns:a16="http://schemas.microsoft.com/office/drawing/2014/main" id="{E8F4AF09-CDD6-5D49-923F-BAEF956870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3588" y="6176964"/>
            <a:ext cx="2330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200" i="1">
                <a:solidFill>
                  <a:schemeClr val="tx1"/>
                </a:solidFill>
              </a:rPr>
              <a:t>Adapted from S. Cherry, UC Davis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712DEA1-24B0-C54D-B031-347036EBED3E}"/>
              </a:ext>
            </a:extLst>
          </p:cNvPr>
          <p:cNvGrpSpPr>
            <a:grpSpLocks/>
          </p:cNvGrpSpPr>
          <p:nvPr/>
        </p:nvGrpSpPr>
        <p:grpSpPr bwMode="auto">
          <a:xfrm>
            <a:off x="6096000" y="2700339"/>
            <a:ext cx="3352800" cy="1138237"/>
            <a:chOff x="4572000" y="1842603"/>
            <a:chExt cx="3352618" cy="1138883"/>
          </a:xfrm>
        </p:grpSpPr>
        <p:grpSp>
          <p:nvGrpSpPr>
            <p:cNvPr id="61450" name="Group 22">
              <a:extLst>
                <a:ext uri="{FF2B5EF4-FFF2-40B4-BE49-F238E27FC236}">
                  <a16:creationId xmlns:a16="http://schemas.microsoft.com/office/drawing/2014/main" id="{189A3400-60AF-1A4E-A3AC-7E45006868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2000" y="1851670"/>
              <a:ext cx="1799692" cy="1129816"/>
              <a:chOff x="4572000" y="1851670"/>
              <a:chExt cx="1799692" cy="1129816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5CF2A73F-41A1-8049-A224-1B03BDC919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0" y="2393778"/>
                <a:ext cx="50479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61453" name="Picture 9">
                <a:extLst>
                  <a:ext uri="{FF2B5EF4-FFF2-40B4-BE49-F238E27FC236}">
                    <a16:creationId xmlns:a16="http://schemas.microsoft.com/office/drawing/2014/main" id="{3B2C6ECC-C39D-1142-A5FC-26007D9BC39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48064" y="1851670"/>
                <a:ext cx="1223628" cy="1129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1451" name="Picture 3">
              <a:extLst>
                <a:ext uri="{FF2B5EF4-FFF2-40B4-BE49-F238E27FC236}">
                  <a16:creationId xmlns:a16="http://schemas.microsoft.com/office/drawing/2014/main" id="{0FCDD7F5-E3AE-6444-AA50-A6EFD22D7B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216" y="1842603"/>
              <a:ext cx="1408402" cy="1135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76861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12" grpId="0"/>
      <p:bldP spid="15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986B6-D331-9E44-8D07-4106962BC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75" y="0"/>
            <a:ext cx="6408738" cy="838200"/>
          </a:xfrm>
        </p:spPr>
        <p:txBody>
          <a:bodyPr/>
          <a:lstStyle/>
          <a:p>
            <a:pPr>
              <a:defRPr/>
            </a:pPr>
            <a:r>
              <a:rPr lang="fr-FR" sz="3600" dirty="0"/>
              <a:t>The Future of EXPLORER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FC1EB3-9822-8047-B269-F1422FFB02E9}"/>
              </a:ext>
            </a:extLst>
          </p:cNvPr>
          <p:cNvGrpSpPr>
            <a:grpSpLocks/>
          </p:cNvGrpSpPr>
          <p:nvPr/>
        </p:nvGrpSpPr>
        <p:grpSpPr bwMode="auto">
          <a:xfrm>
            <a:off x="2495551" y="1628776"/>
            <a:ext cx="7921625" cy="2879725"/>
            <a:chOff x="971600" y="771550"/>
            <a:chExt cx="7920880" cy="2880320"/>
          </a:xfrm>
        </p:grpSpPr>
        <p:pic>
          <p:nvPicPr>
            <p:cNvPr id="63496" name="Picture 3">
              <a:extLst>
                <a:ext uri="{FF2B5EF4-FFF2-40B4-BE49-F238E27FC236}">
                  <a16:creationId xmlns:a16="http://schemas.microsoft.com/office/drawing/2014/main" id="{367C689F-87CF-0C4A-9053-B6EDF4F198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771550"/>
              <a:ext cx="6840760" cy="2044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497" name="TextBox 5">
              <a:extLst>
                <a:ext uri="{FF2B5EF4-FFF2-40B4-BE49-F238E27FC236}">
                  <a16:creationId xmlns:a16="http://schemas.microsoft.com/office/drawing/2014/main" id="{54E21730-ADEB-6149-8B0C-8A15C936D3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37932" y="2827029"/>
              <a:ext cx="3854548" cy="824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defTabSz="342900"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defTabSz="34290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defTabSz="3429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defTabSz="3429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defTabSz="3429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defTabSz="3429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defTabSz="3429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defTabSz="3429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defTabSz="3429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lvl="1">
                <a:buClrTx/>
                <a:buFontTx/>
                <a:buNone/>
              </a:pPr>
              <a:r>
                <a:rPr lang="en-US" altLang="fr-FR" sz="1400" b="1">
                  <a:latin typeface="Arial" panose="020B0604020202020204" pitchFamily="34" charset="0"/>
                  <a:cs typeface="Arial" panose="020B0604020202020204" pitchFamily="34" charset="0"/>
                </a:rPr>
                <a:t>Higher stopping power materials</a:t>
              </a:r>
            </a:p>
            <a:p>
              <a:pPr lvl="1">
                <a:buClrTx/>
                <a:buFontTx/>
                <a:buNone/>
              </a:pPr>
              <a:r>
                <a:rPr lang="en-US" altLang="fr-FR" sz="1400" b="1">
                  <a:latin typeface="Arial" panose="020B0604020202020204" pitchFamily="34" charset="0"/>
                  <a:cs typeface="Arial" panose="020B0604020202020204" pitchFamily="34" charset="0"/>
                </a:rPr>
                <a:t>Improved packing fraction</a:t>
              </a:r>
            </a:p>
            <a:p>
              <a:pPr lvl="1">
                <a:buClrTx/>
                <a:buFontTx/>
                <a:buNone/>
              </a:pPr>
              <a:r>
                <a:rPr lang="en-US" altLang="fr-FR" sz="1400" b="1">
                  <a:latin typeface="Arial" panose="020B0604020202020204" pitchFamily="34" charset="0"/>
                  <a:cs typeface="Arial" panose="020B0604020202020204" pitchFamily="34" charset="0"/>
                </a:rPr>
                <a:t>Better handling of Compton events</a:t>
              </a:r>
            </a:p>
          </p:txBody>
        </p:sp>
        <p:sp>
          <p:nvSpPr>
            <p:cNvPr id="63498" name="TextBox 6">
              <a:extLst>
                <a:ext uri="{FF2B5EF4-FFF2-40B4-BE49-F238E27FC236}">
                  <a16:creationId xmlns:a16="http://schemas.microsoft.com/office/drawing/2014/main" id="{714E7764-75E0-A640-A1BC-77D8ECBED9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76076" y="3075806"/>
              <a:ext cx="104868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1400" b="1">
                  <a:solidFill>
                    <a:schemeClr val="tx1"/>
                  </a:solidFill>
                </a:rPr>
                <a:t>100ps CTR</a:t>
              </a:r>
            </a:p>
          </p:txBody>
        </p:sp>
        <p:sp>
          <p:nvSpPr>
            <p:cNvPr id="63499" name="TextBox 7">
              <a:extLst>
                <a:ext uri="{FF2B5EF4-FFF2-40B4-BE49-F238E27FC236}">
                  <a16:creationId xmlns:a16="http://schemas.microsoft.com/office/drawing/2014/main" id="{6817FDB2-72FB-0949-9093-0D0B3DFD9C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9583" y="3075806"/>
              <a:ext cx="144142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1400" b="1">
                  <a:solidFill>
                    <a:schemeClr val="tx1"/>
                  </a:solidFill>
                </a:rPr>
                <a:t>2m long scanner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67343A98-8815-3B4E-B933-E26FAD658E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583113"/>
            <a:ext cx="13414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>
                <a:solidFill>
                  <a:schemeClr val="tx1"/>
                </a:solidFill>
              </a:rPr>
              <a:t>Effective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>
                <a:solidFill>
                  <a:schemeClr val="tx1"/>
                </a:solidFill>
              </a:rPr>
              <a:t>Sensitivity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>
                <a:solidFill>
                  <a:schemeClr val="tx1"/>
                </a:solidFill>
              </a:rPr>
              <a:t>Gain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2B3295-9C3E-1642-A4A0-CADD1BEA9D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9626" y="4797425"/>
            <a:ext cx="441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>
                <a:solidFill>
                  <a:schemeClr val="tx1"/>
                </a:solidFill>
              </a:rPr>
              <a:t>40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8FA8A5-BB6F-B842-A1F9-A3612C4672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3114" y="4797425"/>
            <a:ext cx="12362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dirty="0">
                <a:solidFill>
                  <a:schemeClr val="tx1"/>
                </a:solidFill>
              </a:rPr>
              <a:t>X	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3810BE-6D21-AC4D-B589-90B48727D8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2896" y="4797425"/>
            <a:ext cx="9476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dirty="0">
                <a:solidFill>
                  <a:schemeClr val="tx1"/>
                </a:solidFill>
              </a:rPr>
              <a:t>X       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CABF01-F7EB-B641-8F91-AAC604B53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26539" y="4797425"/>
            <a:ext cx="911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dirty="0">
                <a:solidFill>
                  <a:schemeClr val="tx1"/>
                </a:solidFill>
              </a:rPr>
              <a:t>= </a:t>
            </a:r>
            <a:r>
              <a:rPr lang="fr-FR" altLang="fr-FR" sz="2000" b="1" dirty="0">
                <a:solidFill>
                  <a:schemeClr val="accent2"/>
                </a:solidFill>
              </a:rPr>
              <a:t>~400</a:t>
            </a:r>
          </a:p>
        </p:txBody>
      </p:sp>
    </p:spTree>
    <p:extLst>
      <p:ext uri="{BB962C8B-B14F-4D97-AF65-F5344CB8AC3E}">
        <p14:creationId xmlns:p14="http://schemas.microsoft.com/office/powerpoint/2010/main" val="1855656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425B514-F4E1-3840-BB1F-20079E7B60BC}"/>
              </a:ext>
            </a:extLst>
          </p:cNvPr>
          <p:cNvGrpSpPr>
            <a:grpSpLocks/>
          </p:cNvGrpSpPr>
          <p:nvPr/>
        </p:nvGrpSpPr>
        <p:grpSpPr bwMode="auto">
          <a:xfrm>
            <a:off x="2001839" y="1955800"/>
            <a:ext cx="3463925" cy="1716088"/>
            <a:chOff x="478556" y="1098354"/>
            <a:chExt cx="3462755" cy="1715678"/>
          </a:xfrm>
        </p:grpSpPr>
        <p:pic>
          <p:nvPicPr>
            <p:cNvPr id="66566" name="Picture 2" descr="mage result for clock">
              <a:extLst>
                <a:ext uri="{FF2B5EF4-FFF2-40B4-BE49-F238E27FC236}">
                  <a16:creationId xmlns:a16="http://schemas.microsoft.com/office/drawing/2014/main" id="{AC987968-B1D6-064C-ADB6-F9F25EABD2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56" y="1098354"/>
              <a:ext cx="1846012" cy="1715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28F8A87-00D1-9B49-B78B-7EC261ACB31C}"/>
                </a:ext>
              </a:extLst>
            </p:cNvPr>
            <p:cNvCxnSpPr/>
            <p:nvPr/>
          </p:nvCxnSpPr>
          <p:spPr>
            <a:xfrm>
              <a:off x="2324194" y="1663369"/>
              <a:ext cx="161711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49CF65CC-8C65-4847-B89E-51627857D777}"/>
              </a:ext>
            </a:extLst>
          </p:cNvPr>
          <p:cNvSpPr txBox="1">
            <a:spLocks/>
          </p:cNvSpPr>
          <p:nvPr/>
        </p:nvSpPr>
        <p:spPr>
          <a:xfrm>
            <a:off x="5788026" y="2293938"/>
            <a:ext cx="4562475" cy="3084512"/>
          </a:xfrm>
          <a:prstGeom prst="rect">
            <a:avLst/>
          </a:prstGeom>
        </p:spPr>
        <p:txBody>
          <a:bodyPr lIns="68580" tIns="34290" rIns="68580" bIns="34290">
            <a:normAutofit fontScale="92500" lnSpcReduction="10000"/>
          </a:bodyPr>
          <a:lstStyle/>
          <a:p>
            <a:pPr marL="257175" indent="-257175" defTabSz="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 b="1" dirty="0">
                <a:solidFill>
                  <a:schemeClr val="tx2"/>
                </a:solidFill>
                <a:latin typeface="Arial"/>
                <a:cs typeface="Arial"/>
              </a:rPr>
              <a:t>Improve timing resolution</a:t>
            </a:r>
          </a:p>
          <a:p>
            <a:pPr marL="257175" indent="-257175" defTabSz="342900">
              <a:spcBef>
                <a:spcPct val="20000"/>
              </a:spcBef>
              <a:buFont typeface="Arial"/>
              <a:buChar char="•"/>
              <a:defRPr/>
            </a:pPr>
            <a:endParaRPr lang="en-US" b="1" dirty="0">
              <a:solidFill>
                <a:schemeClr val="tx2"/>
              </a:solidFill>
              <a:latin typeface="Arial"/>
              <a:cs typeface="Arial"/>
            </a:endParaRPr>
          </a:p>
          <a:p>
            <a:pPr marL="714375" lvl="1" indent="-257175" defTabSz="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 b="1" dirty="0">
                <a:solidFill>
                  <a:schemeClr val="tx2"/>
                </a:solidFill>
                <a:latin typeface="Arial"/>
                <a:cs typeface="Arial"/>
              </a:rPr>
              <a:t>Gain proportional to 1/</a:t>
            </a:r>
            <a:r>
              <a:rPr lang="en-US" sz="2400" b="1" dirty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sz="2400" b="1" dirty="0">
                <a:solidFill>
                  <a:schemeClr val="tx2"/>
                </a:solidFill>
                <a:latin typeface="Arial"/>
                <a:cs typeface="Arial"/>
              </a:rPr>
              <a:t>t</a:t>
            </a:r>
          </a:p>
          <a:p>
            <a:pPr marL="714375" lvl="1" indent="-257175" defTabSz="342900">
              <a:spcBef>
                <a:spcPct val="20000"/>
              </a:spcBef>
              <a:buFont typeface="Arial"/>
              <a:buChar char="•"/>
              <a:defRPr/>
            </a:pPr>
            <a:endParaRPr lang="en-US" b="1" dirty="0">
              <a:solidFill>
                <a:schemeClr val="tx2"/>
              </a:solidFill>
              <a:latin typeface="Arial"/>
              <a:cs typeface="Arial"/>
            </a:endParaRPr>
          </a:p>
          <a:p>
            <a:pPr marL="714375" lvl="1" indent="-257175" defTabSz="342900">
              <a:spcBef>
                <a:spcPct val="20000"/>
              </a:spcBef>
              <a:buFont typeface="Arial"/>
              <a:buChar char="•"/>
              <a:defRPr/>
            </a:pPr>
            <a:r>
              <a:rPr lang="en-US" b="1" dirty="0">
                <a:solidFill>
                  <a:schemeClr val="tx2"/>
                </a:solidFill>
                <a:latin typeface="Arial"/>
                <a:cs typeface="Arial"/>
              </a:rPr>
              <a:t>TOFPET with 10ps  timing resolution would result in a </a:t>
            </a:r>
            <a:r>
              <a:rPr lang="en-US" b="1" dirty="0">
                <a:solidFill>
                  <a:srgbClr val="FF0000"/>
                </a:solidFill>
                <a:latin typeface="Arial"/>
                <a:cs typeface="Arial"/>
              </a:rPr>
              <a:t>~200 fold </a:t>
            </a:r>
            <a:r>
              <a:rPr lang="en-US" b="1" dirty="0">
                <a:solidFill>
                  <a:schemeClr val="tx2"/>
                </a:solidFill>
                <a:latin typeface="Arial"/>
                <a:cs typeface="Arial"/>
              </a:rPr>
              <a:t>sensitivity</a:t>
            </a:r>
            <a:r>
              <a:rPr lang="en-US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b="1" dirty="0">
                <a:solidFill>
                  <a:schemeClr val="tx2"/>
                </a:solidFill>
                <a:latin typeface="Arial"/>
                <a:cs typeface="Arial"/>
              </a:rPr>
              <a:t>gain 			/non TOFPET</a:t>
            </a:r>
          </a:p>
          <a:p>
            <a:pPr lvl="1" defTabSz="342900">
              <a:spcBef>
                <a:spcPct val="20000"/>
              </a:spcBef>
              <a:defRPr/>
            </a:pPr>
            <a:r>
              <a:rPr lang="en-US" b="1" dirty="0">
                <a:solidFill>
                  <a:srgbClr val="FF0000"/>
                </a:solidFill>
                <a:latin typeface="Arial"/>
                <a:cs typeface="Arial"/>
              </a:rPr>
              <a:t> ~20 fold </a:t>
            </a:r>
            <a:r>
              <a:rPr lang="en-US" b="1" dirty="0">
                <a:solidFill>
                  <a:schemeClr val="tx2"/>
                </a:solidFill>
                <a:latin typeface="Arial"/>
                <a:cs typeface="Arial"/>
              </a:rPr>
              <a:t>sensitivity</a:t>
            </a:r>
            <a:r>
              <a:rPr lang="en-US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b="1" dirty="0">
                <a:solidFill>
                  <a:schemeClr val="tx2"/>
                </a:solidFill>
                <a:latin typeface="Arial"/>
                <a:cs typeface="Arial"/>
              </a:rPr>
              <a:t>gain		 	/Biograph Vision  </a:t>
            </a:r>
          </a:p>
          <a:p>
            <a:pPr marL="257175" indent="-257175" defTabSz="342900">
              <a:spcBef>
                <a:spcPct val="20000"/>
              </a:spcBef>
              <a:buFont typeface="Arial"/>
              <a:buChar char="•"/>
              <a:defRPr/>
            </a:pPr>
            <a:endParaRPr lang="en-US" b="1" dirty="0">
              <a:latin typeface="Arial"/>
              <a:cs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6BEFF07-A074-1D4A-A728-19ED721E9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8550" y="69850"/>
            <a:ext cx="7537450" cy="838200"/>
          </a:xfrm>
        </p:spPr>
        <p:txBody>
          <a:bodyPr/>
          <a:lstStyle/>
          <a:p>
            <a:pPr>
              <a:defRPr/>
            </a:pPr>
            <a:r>
              <a:rPr lang="fr-FR" sz="3600" dirty="0" err="1"/>
              <a:t>Sensitivity</a:t>
            </a:r>
            <a:r>
              <a:rPr lang="fr-FR" sz="3600" dirty="0"/>
              <a:t> gain via Timing </a:t>
            </a:r>
            <a:r>
              <a:rPr lang="fr-FR" sz="3600" dirty="0" err="1"/>
              <a:t>Resolution</a:t>
            </a:r>
            <a:endParaRPr lang="fr-FR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54D9D7-F4ED-9645-82F8-F5C1AD0645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8464" y="3998913"/>
            <a:ext cx="4643437" cy="1085850"/>
          </a:xfrm>
          <a:prstGeom prst="rect">
            <a:avLst/>
          </a:prstGeom>
          <a:solidFill>
            <a:schemeClr val="accent4">
              <a:alpha val="46000"/>
            </a:schemeClr>
          </a:solidFill>
          <a:ln>
            <a:solidFill>
              <a:schemeClr val="accent4"/>
            </a:solidFill>
          </a:ln>
        </p:spPr>
      </p:pic>
      <p:sp>
        <p:nvSpPr>
          <p:cNvPr id="66565" name="TextBox 11">
            <a:extLst>
              <a:ext uri="{FF2B5EF4-FFF2-40B4-BE49-F238E27FC236}">
                <a16:creationId xmlns:a16="http://schemas.microsoft.com/office/drawing/2014/main" id="{884981C7-014A-1946-8E1B-12FDE7A40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3588" y="6176964"/>
            <a:ext cx="2330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200" i="1">
                <a:solidFill>
                  <a:schemeClr val="tx1"/>
                </a:solidFill>
              </a:rPr>
              <a:t>Adapted from S. Cherry, UC Davis</a:t>
            </a:r>
          </a:p>
        </p:txBody>
      </p:sp>
    </p:spTree>
    <p:extLst>
      <p:ext uri="{BB962C8B-B14F-4D97-AF65-F5344CB8AC3E}">
        <p14:creationId xmlns:p14="http://schemas.microsoft.com/office/powerpoint/2010/main" val="3504160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1026">
            <a:extLst>
              <a:ext uri="{FF2B5EF4-FFF2-40B4-BE49-F238E27FC236}">
                <a16:creationId xmlns:a16="http://schemas.microsoft.com/office/drawing/2014/main" id="{71E69E66-654C-C449-B0EA-9F752391BA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8305800" cy="838200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ＭＳ Ｐゴシック" charset="-128"/>
                <a:cs typeface="ＭＳ Ｐゴシック" charset="-128"/>
              </a:rPr>
              <a:t>Scanner TEP/CT</a:t>
            </a:r>
          </a:p>
        </p:txBody>
      </p:sp>
      <p:pic>
        <p:nvPicPr>
          <p:cNvPr id="14338" name="Picture 1027" descr="VG w couch">
            <a:extLst>
              <a:ext uri="{FF2B5EF4-FFF2-40B4-BE49-F238E27FC236}">
                <a16:creationId xmlns:a16="http://schemas.microsoft.com/office/drawing/2014/main" id="{955359BB-E992-284C-813C-952C7FAC9D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34" b="14000"/>
          <a:stretch>
            <a:fillRect/>
          </a:stretch>
        </p:blipFill>
        <p:spPr bwMode="auto">
          <a:xfrm>
            <a:off x="1143000" y="914400"/>
            <a:ext cx="9906000" cy="5253038"/>
          </a:xfrm>
          <a:prstGeom prst="rect">
            <a:avLst/>
          </a:prstGeom>
          <a:solidFill>
            <a:srgbClr val="000000"/>
          </a:solidFill>
          <a:ln w="9525">
            <a:solidFill>
              <a:srgbClr val="FF9933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3265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2" name="Rectangle 1026">
            <a:extLst>
              <a:ext uri="{FF2B5EF4-FFF2-40B4-BE49-F238E27FC236}">
                <a16:creationId xmlns:a16="http://schemas.microsoft.com/office/drawing/2014/main" id="{817E5B6B-EE5C-864F-B42B-8C303B643B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8305800" cy="838200"/>
          </a:xfrm>
        </p:spPr>
        <p:txBody>
          <a:bodyPr>
            <a:normAutofit fontScale="90000"/>
          </a:bodyPr>
          <a:lstStyle/>
          <a:p>
            <a:pPr>
              <a:lnSpc>
                <a:spcPct val="75000"/>
              </a:lnSpc>
              <a:defRPr/>
            </a:pPr>
            <a:r>
              <a:rPr lang="en-US" dirty="0" err="1">
                <a:ea typeface="ＭＳ Ｐゴシック" charset="-128"/>
                <a:cs typeface="ＭＳ Ｐゴシック" charset="-128"/>
              </a:rPr>
              <a:t>Imagerie</a:t>
            </a: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err="1">
                <a:ea typeface="ＭＳ Ｐゴシック" charset="-128"/>
                <a:cs typeface="ＭＳ Ｐゴシック" charset="-128"/>
              </a:rPr>
              <a:t>anatomo-fonctionnelle</a:t>
            </a:r>
            <a:br>
              <a:rPr lang="en-US" dirty="0">
                <a:ea typeface="ＭＳ Ｐゴシック" charset="-128"/>
                <a:cs typeface="ＭＳ Ｐゴシック" charset="-128"/>
              </a:rPr>
            </a:br>
            <a:r>
              <a:rPr lang="en-US" dirty="0">
                <a:ea typeface="ＭＳ Ｐゴシック" charset="-128"/>
                <a:cs typeface="ＭＳ Ｐゴシック" charset="-128"/>
              </a:rPr>
              <a:t>non invasive</a:t>
            </a:r>
          </a:p>
        </p:txBody>
      </p:sp>
      <p:pic>
        <p:nvPicPr>
          <p:cNvPr id="15362" name="Picture 1027">
            <a:extLst>
              <a:ext uri="{FF2B5EF4-FFF2-40B4-BE49-F238E27FC236}">
                <a16:creationId xmlns:a16="http://schemas.microsoft.com/office/drawing/2014/main" id="{5F54F683-EBFD-AD44-A0C4-A0626DCCC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"/>
          <a:stretch>
            <a:fillRect/>
          </a:stretch>
        </p:blipFill>
        <p:spPr bwMode="auto">
          <a:xfrm>
            <a:off x="1219200" y="914400"/>
            <a:ext cx="7924800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1028">
            <a:extLst>
              <a:ext uri="{FF2B5EF4-FFF2-40B4-BE49-F238E27FC236}">
                <a16:creationId xmlns:a16="http://schemas.microsoft.com/office/drawing/2014/main" id="{B0F8F93E-BEB8-E54C-95B7-E7E6B213A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0" y="2498726"/>
            <a:ext cx="190500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2000"/>
              <a:t>Patiente traitée pour un cancer du colon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2000"/>
              <a:t>révélant à l’examen un cancer du sein additionnel</a:t>
            </a:r>
            <a:endParaRPr lang="en-US" altLang="fr-FR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153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Image 22">
            <a:extLst>
              <a:ext uri="{FF2B5EF4-FFF2-40B4-BE49-F238E27FC236}">
                <a16:creationId xmlns:a16="http://schemas.microsoft.com/office/drawing/2014/main" id="{2A2C0DFE-2F51-6347-B134-7E84070D0D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676" y="1905000"/>
            <a:ext cx="3470275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4658" name="Rectangle 1026">
            <a:extLst>
              <a:ext uri="{FF2B5EF4-FFF2-40B4-BE49-F238E27FC236}">
                <a16:creationId xmlns:a16="http://schemas.microsoft.com/office/drawing/2014/main" id="{2F0A39F1-E3AF-6E45-A651-7BA955A9D2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33600" y="76200"/>
            <a:ext cx="8077200" cy="838200"/>
          </a:xfrm>
        </p:spPr>
        <p:txBody>
          <a:bodyPr>
            <a:normAutofit fontScale="90000"/>
          </a:bodyPr>
          <a:lstStyle/>
          <a:p>
            <a:pPr>
              <a:lnSpc>
                <a:spcPct val="70000"/>
              </a:lnSpc>
              <a:defRPr/>
            </a:pPr>
            <a:r>
              <a:rPr lang="en-US" altLang="fr-FR">
                <a:ea typeface="ＭＳ Ｐゴシック" panose="020B0600070205080204" pitchFamily="34" charset="-128"/>
              </a:rPr>
              <a:t>L’imagerie médicale: </a:t>
            </a:r>
            <a:br>
              <a:rPr lang="en-US" altLang="fr-FR">
                <a:ea typeface="ＭＳ Ｐゴシック" panose="020B0600070205080204" pitchFamily="34" charset="-128"/>
              </a:rPr>
            </a:br>
            <a:r>
              <a:rPr lang="en-US" altLang="fr-FR">
                <a:ea typeface="ＭＳ Ｐゴシック" panose="020B0600070205080204" pitchFamily="34" charset="-128"/>
              </a:rPr>
              <a:t>une approche pluridisciplinaire</a:t>
            </a:r>
          </a:p>
        </p:txBody>
      </p:sp>
      <p:grpSp>
        <p:nvGrpSpPr>
          <p:cNvPr id="2" name="Group 1027">
            <a:extLst>
              <a:ext uri="{FF2B5EF4-FFF2-40B4-BE49-F238E27FC236}">
                <a16:creationId xmlns:a16="http://schemas.microsoft.com/office/drawing/2014/main" id="{C9DEA2EE-3498-3645-8456-009DD1CB9F5B}"/>
              </a:ext>
            </a:extLst>
          </p:cNvPr>
          <p:cNvGrpSpPr>
            <a:grpSpLocks/>
          </p:cNvGrpSpPr>
          <p:nvPr/>
        </p:nvGrpSpPr>
        <p:grpSpPr bwMode="auto">
          <a:xfrm>
            <a:off x="8153401" y="1066800"/>
            <a:ext cx="1979613" cy="1828800"/>
            <a:chOff x="4416" y="672"/>
            <a:chExt cx="1247" cy="1152"/>
          </a:xfrm>
        </p:grpSpPr>
        <p:sp>
          <p:nvSpPr>
            <p:cNvPr id="16403" name="AutoShape 1028">
              <a:extLst>
                <a:ext uri="{FF2B5EF4-FFF2-40B4-BE49-F238E27FC236}">
                  <a16:creationId xmlns:a16="http://schemas.microsoft.com/office/drawing/2014/main" id="{AC2019FA-34FB-4740-8521-103717127F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672"/>
              <a:ext cx="1247" cy="1152"/>
            </a:xfrm>
            <a:prstGeom prst="wedgeRoundRectCallout">
              <a:avLst>
                <a:gd name="adj1" fmla="val -118806"/>
                <a:gd name="adj2" fmla="val -2949"/>
                <a:gd name="adj3" fmla="val 16667"/>
              </a:avLst>
            </a:prstGeom>
            <a:solidFill>
              <a:srgbClr val="34090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2000">
                  <a:solidFill>
                    <a:srgbClr val="F8FF08"/>
                  </a:solidFill>
                </a:rPr>
                <a:t>Mathematiques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</p:txBody>
        </p:sp>
        <p:pic>
          <p:nvPicPr>
            <p:cNvPr id="16404" name="Picture 1029" descr="9784716.thm.gif                                                00148A22Macintosh HD                   BE1790B8:">
              <a:extLst>
                <a:ext uri="{FF2B5EF4-FFF2-40B4-BE49-F238E27FC236}">
                  <a16:creationId xmlns:a16="http://schemas.microsoft.com/office/drawing/2014/main" id="{48E3BDEB-AF94-9547-83FC-D86FE373DB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4" y="864"/>
              <a:ext cx="1238" cy="816"/>
            </a:xfrm>
            <a:prstGeom prst="rect">
              <a:avLst/>
            </a:prstGeom>
            <a:solidFill>
              <a:srgbClr val="3409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1031">
            <a:extLst>
              <a:ext uri="{FF2B5EF4-FFF2-40B4-BE49-F238E27FC236}">
                <a16:creationId xmlns:a16="http://schemas.microsoft.com/office/drawing/2014/main" id="{33268128-BB65-7F45-99FE-56D4375F057E}"/>
              </a:ext>
            </a:extLst>
          </p:cNvPr>
          <p:cNvGrpSpPr>
            <a:grpSpLocks/>
          </p:cNvGrpSpPr>
          <p:nvPr/>
        </p:nvGrpSpPr>
        <p:grpSpPr bwMode="auto">
          <a:xfrm>
            <a:off x="1295400" y="2971800"/>
            <a:ext cx="1981200" cy="1828800"/>
            <a:chOff x="96" y="1920"/>
            <a:chExt cx="1248" cy="1152"/>
          </a:xfrm>
        </p:grpSpPr>
        <p:sp>
          <p:nvSpPr>
            <p:cNvPr id="16401" name="AutoShape 1032">
              <a:extLst>
                <a:ext uri="{FF2B5EF4-FFF2-40B4-BE49-F238E27FC236}">
                  <a16:creationId xmlns:a16="http://schemas.microsoft.com/office/drawing/2014/main" id="{EFED449E-7FF7-5042-AFC7-986DDEB50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1920"/>
              <a:ext cx="1247" cy="1152"/>
            </a:xfrm>
            <a:prstGeom prst="wedgeRoundRectCallout">
              <a:avLst>
                <a:gd name="adj1" fmla="val 112148"/>
                <a:gd name="adj2" fmla="val -866"/>
                <a:gd name="adj3" fmla="val 16667"/>
              </a:avLst>
            </a:prstGeom>
            <a:solidFill>
              <a:srgbClr val="34090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2000">
                  <a:solidFill>
                    <a:srgbClr val="F8FF08"/>
                  </a:solidFill>
                </a:rPr>
                <a:t>Médecine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</p:txBody>
        </p:sp>
        <p:pic>
          <p:nvPicPr>
            <p:cNvPr id="16402" name="Picture 1033" descr="1752384.thm.jpg                                                00148A22Macintosh HD                   BE1790B8:">
              <a:extLst>
                <a:ext uri="{FF2B5EF4-FFF2-40B4-BE49-F238E27FC236}">
                  <a16:creationId xmlns:a16="http://schemas.microsoft.com/office/drawing/2014/main" id="{6BCAB78D-2247-B04A-9FDF-85703A9C69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112"/>
              <a:ext cx="1248" cy="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1034">
            <a:extLst>
              <a:ext uri="{FF2B5EF4-FFF2-40B4-BE49-F238E27FC236}">
                <a16:creationId xmlns:a16="http://schemas.microsoft.com/office/drawing/2014/main" id="{A1879EEB-798A-7848-A905-B707087DACD9}"/>
              </a:ext>
            </a:extLst>
          </p:cNvPr>
          <p:cNvGrpSpPr>
            <a:grpSpLocks/>
          </p:cNvGrpSpPr>
          <p:nvPr/>
        </p:nvGrpSpPr>
        <p:grpSpPr bwMode="auto">
          <a:xfrm>
            <a:off x="8839200" y="2971800"/>
            <a:ext cx="2032000" cy="1828800"/>
            <a:chOff x="4848" y="1872"/>
            <a:chExt cx="1280" cy="1152"/>
          </a:xfrm>
        </p:grpSpPr>
        <p:sp>
          <p:nvSpPr>
            <p:cNvPr id="16399" name="AutoShape 1035">
              <a:extLst>
                <a:ext uri="{FF2B5EF4-FFF2-40B4-BE49-F238E27FC236}">
                  <a16:creationId xmlns:a16="http://schemas.microsoft.com/office/drawing/2014/main" id="{2187D6C4-6FCF-F94E-9B5A-834B60391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2" y="1872"/>
              <a:ext cx="1247" cy="1152"/>
            </a:xfrm>
            <a:prstGeom prst="wedgeRoundRectCallout">
              <a:avLst>
                <a:gd name="adj1" fmla="val -107898"/>
                <a:gd name="adj2" fmla="val -171"/>
                <a:gd name="adj3" fmla="val 16667"/>
              </a:avLst>
            </a:prstGeom>
            <a:solidFill>
              <a:srgbClr val="34090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2000">
                  <a:solidFill>
                    <a:srgbClr val="F8FF08"/>
                  </a:solidFill>
                </a:rPr>
                <a:t>Chimie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</p:txBody>
        </p:sp>
        <p:pic>
          <p:nvPicPr>
            <p:cNvPr id="16400" name="Picture 1036" descr="14512120.thm.gif                                               00148A22Macintosh HD                   BE1790B8:">
              <a:extLst>
                <a:ext uri="{FF2B5EF4-FFF2-40B4-BE49-F238E27FC236}">
                  <a16:creationId xmlns:a16="http://schemas.microsoft.com/office/drawing/2014/main" id="{DA5FBDA6-F7E6-C243-811A-9B7514B9D0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8" y="2064"/>
              <a:ext cx="1280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oup 1037">
            <a:extLst>
              <a:ext uri="{FF2B5EF4-FFF2-40B4-BE49-F238E27FC236}">
                <a16:creationId xmlns:a16="http://schemas.microsoft.com/office/drawing/2014/main" id="{FB61CBFB-E4C0-1D4F-B273-733606788FB0}"/>
              </a:ext>
            </a:extLst>
          </p:cNvPr>
          <p:cNvGrpSpPr>
            <a:grpSpLocks/>
          </p:cNvGrpSpPr>
          <p:nvPr/>
        </p:nvGrpSpPr>
        <p:grpSpPr bwMode="auto">
          <a:xfrm>
            <a:off x="8153401" y="4876800"/>
            <a:ext cx="1979613" cy="1828800"/>
            <a:chOff x="4416" y="3072"/>
            <a:chExt cx="1247" cy="1152"/>
          </a:xfrm>
        </p:grpSpPr>
        <p:sp>
          <p:nvSpPr>
            <p:cNvPr id="16397" name="AutoShape 1038">
              <a:extLst>
                <a:ext uri="{FF2B5EF4-FFF2-40B4-BE49-F238E27FC236}">
                  <a16:creationId xmlns:a16="http://schemas.microsoft.com/office/drawing/2014/main" id="{F4BFD203-CB9E-4644-9E09-7954B1CC7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3072"/>
              <a:ext cx="1247" cy="1152"/>
            </a:xfrm>
            <a:prstGeom prst="wedgeRoundRectCallout">
              <a:avLst>
                <a:gd name="adj1" fmla="val -83519"/>
                <a:gd name="adj2" fmla="val -42532"/>
                <a:gd name="adj3" fmla="val 16667"/>
              </a:avLst>
            </a:prstGeom>
            <a:solidFill>
              <a:srgbClr val="34090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2000">
                  <a:solidFill>
                    <a:srgbClr val="F8FF08"/>
                  </a:solidFill>
                </a:rPr>
                <a:t>Informatique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</p:txBody>
        </p:sp>
        <p:pic>
          <p:nvPicPr>
            <p:cNvPr id="16398" name="Picture 1039" descr="21220235.thm.jpg                                               00148A22Macintosh HD                   BE1790B8:">
              <a:extLst>
                <a:ext uri="{FF2B5EF4-FFF2-40B4-BE49-F238E27FC236}">
                  <a16:creationId xmlns:a16="http://schemas.microsoft.com/office/drawing/2014/main" id="{148CBEC8-96DD-B546-BFC4-6CC20F2FBC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0" y="3280"/>
              <a:ext cx="1056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Group 1040">
            <a:extLst>
              <a:ext uri="{FF2B5EF4-FFF2-40B4-BE49-F238E27FC236}">
                <a16:creationId xmlns:a16="http://schemas.microsoft.com/office/drawing/2014/main" id="{4ECABA7A-4448-6E44-9BEA-15356AE33D65}"/>
              </a:ext>
            </a:extLst>
          </p:cNvPr>
          <p:cNvGrpSpPr>
            <a:grpSpLocks/>
          </p:cNvGrpSpPr>
          <p:nvPr/>
        </p:nvGrpSpPr>
        <p:grpSpPr bwMode="auto">
          <a:xfrm>
            <a:off x="2197100" y="4876800"/>
            <a:ext cx="1993900" cy="1828800"/>
            <a:chOff x="664" y="3072"/>
            <a:chExt cx="1256" cy="1152"/>
          </a:xfrm>
        </p:grpSpPr>
        <p:sp>
          <p:nvSpPr>
            <p:cNvPr id="16395" name="AutoShape 1041">
              <a:extLst>
                <a:ext uri="{FF2B5EF4-FFF2-40B4-BE49-F238E27FC236}">
                  <a16:creationId xmlns:a16="http://schemas.microsoft.com/office/drawing/2014/main" id="{C5A14E1D-ABE7-1444-A870-AD60C8C98E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" y="3072"/>
              <a:ext cx="1247" cy="1152"/>
            </a:xfrm>
            <a:prstGeom prst="wedgeRoundRectCallout">
              <a:avLst>
                <a:gd name="adj1" fmla="val 76222"/>
                <a:gd name="adj2" fmla="val -46005"/>
                <a:gd name="adj3" fmla="val 16667"/>
              </a:avLst>
            </a:prstGeom>
            <a:solidFill>
              <a:srgbClr val="34090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2000">
                  <a:solidFill>
                    <a:srgbClr val="F8FF08"/>
                  </a:solidFill>
                </a:rPr>
                <a:t>Biologie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</p:txBody>
        </p:sp>
        <p:pic>
          <p:nvPicPr>
            <p:cNvPr id="16396" name="Picture 1042" descr="1949290.thm.gif                                                00148A22Macintosh HD                   BE1790B8:">
              <a:extLst>
                <a:ext uri="{FF2B5EF4-FFF2-40B4-BE49-F238E27FC236}">
                  <a16:creationId xmlns:a16="http://schemas.microsoft.com/office/drawing/2014/main" id="{6003E6CE-3F60-D641-A3BA-E0D0226E8A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" y="3264"/>
              <a:ext cx="1256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1043">
            <a:extLst>
              <a:ext uri="{FF2B5EF4-FFF2-40B4-BE49-F238E27FC236}">
                <a16:creationId xmlns:a16="http://schemas.microsoft.com/office/drawing/2014/main" id="{6F9FF64D-0C5D-AC42-8FCC-89A9F4C0C318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1066800"/>
            <a:ext cx="1993900" cy="1828800"/>
            <a:chOff x="624" y="672"/>
            <a:chExt cx="1256" cy="1152"/>
          </a:xfrm>
        </p:grpSpPr>
        <p:sp>
          <p:nvSpPr>
            <p:cNvPr id="16393" name="AutoShape 1044">
              <a:extLst>
                <a:ext uri="{FF2B5EF4-FFF2-40B4-BE49-F238E27FC236}">
                  <a16:creationId xmlns:a16="http://schemas.microsoft.com/office/drawing/2014/main" id="{34C201F1-03AE-F844-8893-9B41D7F512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672"/>
              <a:ext cx="1247" cy="1152"/>
            </a:xfrm>
            <a:prstGeom prst="wedgeRoundRectCallout">
              <a:avLst>
                <a:gd name="adj1" fmla="val 117282"/>
                <a:gd name="adj2" fmla="val -1560"/>
                <a:gd name="adj3" fmla="val 16667"/>
              </a:avLst>
            </a:prstGeom>
            <a:solidFill>
              <a:srgbClr val="34090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2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2000">
                  <a:solidFill>
                    <a:srgbClr val="F8FF08"/>
                  </a:solidFill>
                </a:rPr>
                <a:t>Physique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2000">
                <a:solidFill>
                  <a:srgbClr val="F8FF08"/>
                </a:solidFill>
              </a:endParaRPr>
            </a:p>
          </p:txBody>
        </p:sp>
        <p:pic>
          <p:nvPicPr>
            <p:cNvPr id="16394" name="Picture 1045" descr="33394782.thm.jpg                                               00148A22Macintosh HD                   BE1790B8:">
              <a:extLst>
                <a:ext uri="{FF2B5EF4-FFF2-40B4-BE49-F238E27FC236}">
                  <a16:creationId xmlns:a16="http://schemas.microsoft.com/office/drawing/2014/main" id="{C2251654-9405-4A49-9CBB-5AEF82768D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" y="859"/>
              <a:ext cx="1256" cy="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27955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26F78383-BB2E-E446-991E-EA5C9BC73D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1143000"/>
            <a:ext cx="8686800" cy="4953000"/>
          </a:xfrm>
          <a:prstGeom prst="rect">
            <a:avLst/>
          </a:prstGeom>
          <a:gradFill rotWithShape="0">
            <a:gsLst>
              <a:gs pos="0">
                <a:srgbClr val="0F14BD"/>
              </a:gs>
              <a:gs pos="100000">
                <a:srgbClr val="070957"/>
              </a:gs>
            </a:gsLst>
            <a:lin ang="5400000" scaled="1"/>
          </a:gra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fr-FR" altLang="fr-FR" sz="2000">
              <a:solidFill>
                <a:schemeClr val="tx1"/>
              </a:solidFill>
            </a:endParaRPr>
          </a:p>
        </p:txBody>
      </p:sp>
      <p:pic>
        <p:nvPicPr>
          <p:cNvPr id="18434" name="Picture 3" descr="Roentgen_2_09">
            <a:extLst>
              <a:ext uri="{FF2B5EF4-FFF2-40B4-BE49-F238E27FC236}">
                <a16:creationId xmlns:a16="http://schemas.microsoft.com/office/drawing/2014/main" id="{F04D62ED-E336-D449-BAFD-3B2FD8AD2D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412876"/>
            <a:ext cx="2971800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5556" name="Rectangle 4">
            <a:extLst>
              <a:ext uri="{FF2B5EF4-FFF2-40B4-BE49-F238E27FC236}">
                <a16:creationId xmlns:a16="http://schemas.microsoft.com/office/drawing/2014/main" id="{011A356B-31C4-E546-9C0F-62044FF528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57400" y="268360"/>
            <a:ext cx="7391400" cy="622158"/>
          </a:xfrm>
        </p:spPr>
        <p:txBody>
          <a:bodyPr>
            <a:spAutoFit/>
          </a:bodyPr>
          <a:lstStyle/>
          <a:p>
            <a:pPr>
              <a:lnSpc>
                <a:spcPct val="75000"/>
              </a:lnSpc>
              <a:defRPr/>
            </a:pPr>
            <a:r>
              <a:rPr lang="fr-FR" altLang="fr-FR" dirty="0">
                <a:ea typeface="ＭＳ Ｐゴシック" panose="020B0600070205080204" pitchFamily="34" charset="-128"/>
              </a:rPr>
              <a:t>La découverte des Rayons-X</a:t>
            </a:r>
          </a:p>
        </p:txBody>
      </p:sp>
      <p:sp>
        <p:nvSpPr>
          <p:cNvPr id="535557" name="Rectangle 5">
            <a:extLst>
              <a:ext uri="{FF2B5EF4-FFF2-40B4-BE49-F238E27FC236}">
                <a16:creationId xmlns:a16="http://schemas.microsoft.com/office/drawing/2014/main" id="{7C72CE33-8889-F848-BC1D-E1B3EFA1A9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1250950"/>
            <a:ext cx="44958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285750" indent="-285750" eaLnBrk="1" hangingPunct="1">
              <a:buClr>
                <a:srgbClr val="FFFF00"/>
              </a:buClr>
              <a:buFont typeface="Arial" panose="020B0604020202020204" pitchFamily="34" charset="0"/>
              <a:buChar char="•"/>
              <a:defRPr/>
            </a:pPr>
            <a:r>
              <a:rPr lang="fr-FR" altLang="fr-FR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Le 8 </a:t>
            </a:r>
            <a:r>
              <a:rPr lang="fr-FR" altLang="fr-FR" sz="1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November</a:t>
            </a:r>
            <a:r>
              <a:rPr lang="fr-FR" altLang="fr-FR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1895 Röntgen découvre les Rayons X</a:t>
            </a:r>
          </a:p>
          <a:p>
            <a:pPr marL="285750" indent="-285750" eaLnBrk="1" hangingPunct="1">
              <a:buClr>
                <a:srgbClr val="FFFF00"/>
              </a:buClr>
              <a:buFont typeface="Arial" panose="020B0604020202020204" pitchFamily="34" charset="0"/>
              <a:buChar char="•"/>
              <a:defRPr/>
            </a:pPr>
            <a:endParaRPr lang="fr-FR" altLang="fr-FR" sz="18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285750" indent="-285750" eaLnBrk="1" hangingPunct="1">
              <a:buClr>
                <a:srgbClr val="FFFF00"/>
              </a:buClr>
              <a:buFont typeface="Arial" panose="020B0604020202020204" pitchFamily="34" charset="0"/>
              <a:buChar char="•"/>
              <a:defRPr/>
            </a:pPr>
            <a:r>
              <a:rPr lang="fr-FR" altLang="fr-FR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Le 22 </a:t>
            </a:r>
            <a:r>
              <a:rPr lang="fr-FR" altLang="fr-FR" sz="1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November</a:t>
            </a:r>
            <a:r>
              <a:rPr lang="fr-FR" altLang="fr-FR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1895 il prend le premier cliché de la main de son épouse</a:t>
            </a:r>
          </a:p>
          <a:p>
            <a:pPr eaLnBrk="1" hangingPunct="1">
              <a:defRPr/>
            </a:pPr>
            <a:endParaRPr lang="fr-FR" altLang="fr-FR" sz="1800" dirty="0"/>
          </a:p>
        </p:txBody>
      </p:sp>
      <p:sp>
        <p:nvSpPr>
          <p:cNvPr id="535558" name="Rectangle 6">
            <a:extLst>
              <a:ext uri="{FF2B5EF4-FFF2-40B4-BE49-F238E27FC236}">
                <a16:creationId xmlns:a16="http://schemas.microsoft.com/office/drawing/2014/main" id="{23A27BC3-C52D-0746-A4DD-D4FDC4E92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1166" y="5708650"/>
            <a:ext cx="589148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fr-FR" altLang="fr-FR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Röntgen obtient le </a:t>
            </a:r>
            <a:r>
              <a:rPr lang="fr-FR" altLang="fr-FR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r>
              <a:rPr lang="fr-FR" altLang="fr-FR" b="1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er</a:t>
            </a:r>
            <a:r>
              <a:rPr lang="fr-FR" altLang="fr-FR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prix Nobel</a:t>
            </a:r>
            <a:r>
              <a:rPr lang="fr-FR" altLang="fr-FR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fr-FR" altLang="fr-FR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physique</a:t>
            </a:r>
            <a:r>
              <a:rPr lang="fr-FR" altLang="fr-FR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en 1901</a:t>
            </a:r>
          </a:p>
        </p:txBody>
      </p:sp>
      <p:pic>
        <p:nvPicPr>
          <p:cNvPr id="18438" name="Picture 7">
            <a:extLst>
              <a:ext uri="{FF2B5EF4-FFF2-40B4-BE49-F238E27FC236}">
                <a16:creationId xmlns:a16="http://schemas.microsoft.com/office/drawing/2014/main" id="{25B98E65-1B15-5140-9810-289EF88418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3088" y="2819400"/>
            <a:ext cx="2093912" cy="269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8">
            <a:extLst>
              <a:ext uri="{FF2B5EF4-FFF2-40B4-BE49-F238E27FC236}">
                <a16:creationId xmlns:a16="http://schemas.microsoft.com/office/drawing/2014/main" id="{4AE9E34F-04DA-974C-89FE-4A273CCD2A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292"/>
          <a:stretch>
            <a:fillRect/>
          </a:stretch>
        </p:blipFill>
        <p:spPr bwMode="auto">
          <a:xfrm>
            <a:off x="4953000" y="3327400"/>
            <a:ext cx="31242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F28DBAA-F089-5F4B-920C-15529C27217D}"/>
              </a:ext>
            </a:extLst>
          </p:cNvPr>
          <p:cNvSpPr/>
          <p:nvPr/>
        </p:nvSpPr>
        <p:spPr>
          <a:xfrm rot="20358178">
            <a:off x="1332470" y="1819449"/>
            <a:ext cx="8771590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fr-CH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-105" charset="0"/>
              </a:rPr>
              <a:t>500’000’000</a:t>
            </a:r>
          </a:p>
          <a:p>
            <a:pPr algn="ctr">
              <a:defRPr/>
            </a:pPr>
            <a:r>
              <a:rPr lang="fr-CH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-105" charset="0"/>
              </a:rPr>
              <a:t>d’examens RX</a:t>
            </a:r>
          </a:p>
          <a:p>
            <a:pPr algn="ctr">
              <a:defRPr/>
            </a:pPr>
            <a:r>
              <a:rPr lang="fr-CH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-105" charset="0"/>
              </a:rPr>
              <a:t>chaque année dans le monde</a:t>
            </a:r>
          </a:p>
        </p:txBody>
      </p:sp>
    </p:spTree>
    <p:extLst>
      <p:ext uri="{BB962C8B-B14F-4D97-AF65-F5344CB8AC3E}">
        <p14:creationId xmlns:p14="http://schemas.microsoft.com/office/powerpoint/2010/main" val="36402759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N0JcMxRL0.53.jsrmcRH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jhDkBQKNEqLQ6Hw3Zq7uA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121396</TotalTime>
  <Words>3637</Words>
  <Application>Microsoft Macintosh PowerPoint</Application>
  <PresentationFormat>Widescreen</PresentationFormat>
  <Paragraphs>781</Paragraphs>
  <Slides>59</Slides>
  <Notes>41</Notes>
  <HiddenSlides>10</HiddenSlides>
  <MMClips>1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59</vt:i4>
      </vt:variant>
    </vt:vector>
  </HeadingPairs>
  <TitlesOfParts>
    <vt:vector size="77" baseType="lpstr">
      <vt:lpstr>ＭＳ Ｐゴシック</vt:lpstr>
      <vt:lpstr>Arial</vt:lpstr>
      <vt:lpstr>Arial Black</vt:lpstr>
      <vt:lpstr>Calibri</vt:lpstr>
      <vt:lpstr>Calibri Light</vt:lpstr>
      <vt:lpstr>Comic Sans MS</vt:lpstr>
      <vt:lpstr>Helvetica</vt:lpstr>
      <vt:lpstr>Mangal</vt:lpstr>
      <vt:lpstr>Monotype Sorts</vt:lpstr>
      <vt:lpstr>Symbol</vt:lpstr>
      <vt:lpstr>Times</vt:lpstr>
      <vt:lpstr>Times New Roman</vt:lpstr>
      <vt:lpstr>Trebuchet MS</vt:lpstr>
      <vt:lpstr>Verdana</vt:lpstr>
      <vt:lpstr>Wingdings</vt:lpstr>
      <vt:lpstr>Office Theme</vt:lpstr>
      <vt:lpstr>Image</vt:lpstr>
      <vt:lpstr>Photo Editor Photo</vt:lpstr>
      <vt:lpstr>Physique  et  Imagerie Médicale</vt:lpstr>
      <vt:lpstr>LHC - Installation des aimants supraconducteurs (27km)</vt:lpstr>
      <vt:lpstr>PowerPoint Presentation</vt:lpstr>
      <vt:lpstr>Montage de l’expérience CMS</vt:lpstr>
      <vt:lpstr>July 4, 2012 : The Higgs Boson!!</vt:lpstr>
      <vt:lpstr>Scanner TEP/CT</vt:lpstr>
      <vt:lpstr>Imagerie anatomo-fonctionnelle non invasive</vt:lpstr>
      <vt:lpstr>L’imagerie médicale:  une approche pluridisciplinaire</vt:lpstr>
      <vt:lpstr>La découverte des Rayons-X</vt:lpstr>
      <vt:lpstr>CAT Scanner  Le principe de la tomographie </vt:lpstr>
      <vt:lpstr>Principe de la Tomographie</vt:lpstr>
      <vt:lpstr>PowerPoint Presentation</vt:lpstr>
      <vt:lpstr>IRM, imagerie par résonance magnétique </vt:lpstr>
      <vt:lpstr>Petite histoire résumée de l’imagerie in-vivo</vt:lpstr>
      <vt:lpstr>Differents types d’imagerie pour différents types d’information</vt:lpstr>
      <vt:lpstr>Imaging Modalities</vt:lpstr>
      <vt:lpstr>PowerPoint Presentation</vt:lpstr>
      <vt:lpstr>July 4, 2012 : The Higgs Boson!!</vt:lpstr>
      <vt:lpstr>The PET World Picture</vt:lpstr>
      <vt:lpstr>Un peu d’histoire</vt:lpstr>
      <vt:lpstr>Invention of the PET/CT</vt:lpstr>
      <vt:lpstr>PowerPoint Presentation</vt:lpstr>
      <vt:lpstr>L’imagerie pour une meilleure prise en charge du patient</vt:lpstr>
      <vt:lpstr>L’imagerie: quelle qualité pour voir quoi et dans quelles conditions?</vt:lpstr>
      <vt:lpstr>L’imagerie médicale du futur</vt:lpstr>
      <vt:lpstr>Etudes de plus en plus spécifiques sur modèles animaux</vt:lpstr>
      <vt:lpstr>Brain Imaging</vt:lpstr>
      <vt:lpstr>PowerPoint Presentation</vt:lpstr>
      <vt:lpstr>PowerPoint Presentation</vt:lpstr>
      <vt:lpstr>ClearPEM-Sonic a collaborative project between physicians and physicists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Increasing effective PET sensitivity</vt:lpstr>
      <vt:lpstr>Improve solid angle coverage</vt:lpstr>
      <vt:lpstr>Total Body PET cost issue</vt:lpstr>
      <vt:lpstr>Time of Flight PET</vt:lpstr>
      <vt:lpstr>PowerPoint Presentation</vt:lpstr>
      <vt:lpstr>Image Better</vt:lpstr>
      <vt:lpstr>Image Longer</vt:lpstr>
      <vt:lpstr>Image Faster</vt:lpstr>
      <vt:lpstr>Image Gently (Low Dose)</vt:lpstr>
      <vt:lpstr>Image More Often</vt:lpstr>
      <vt:lpstr>Radiopharmaceutical applications</vt:lpstr>
      <vt:lpstr>CERN MEDICIS</vt:lpstr>
      <vt:lpstr>PowerPoint Presentation</vt:lpstr>
      <vt:lpstr>Other advantages of 10ps TOFPET</vt:lpstr>
      <vt:lpstr>PowerPoint Presentation</vt:lpstr>
      <vt:lpstr>PowerPoint Presentation</vt:lpstr>
      <vt:lpstr>PowerPoint Presentation</vt:lpstr>
      <vt:lpstr>Molecular Imaging  in Medicine &amp; Biology </vt:lpstr>
      <vt:lpstr>Molecular processes targeted by radiopharmaceuticals</vt:lpstr>
      <vt:lpstr>Increasing effective PET sensitivity</vt:lpstr>
      <vt:lpstr>Improve detector efficiency</vt:lpstr>
      <vt:lpstr>The Future of EXPLORER</vt:lpstr>
      <vt:lpstr>Sensitivity gain via Timing Resolution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BGO/BC422  scintillator heterostructure</dc:title>
  <dc:creator>Paul LECOQ</dc:creator>
  <cp:lastModifiedBy>paul lecoq</cp:lastModifiedBy>
  <cp:revision>751</cp:revision>
  <dcterms:created xsi:type="dcterms:W3CDTF">2020-01-23T11:16:52Z</dcterms:created>
  <dcterms:modified xsi:type="dcterms:W3CDTF">2023-10-26T07:45:56Z</dcterms:modified>
</cp:coreProperties>
</file>